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183" r:id="rId4"/>
    <p:sldMasterId id="2147484205" r:id="rId5"/>
    <p:sldMasterId id="2147484221" r:id="rId6"/>
  </p:sldMasterIdLst>
  <p:notesMasterIdLst>
    <p:notesMasterId r:id="rId50"/>
  </p:notesMasterIdLst>
  <p:handoutMasterIdLst>
    <p:handoutMasterId r:id="rId51"/>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 id="292" r:id="rId42"/>
    <p:sldId id="293" r:id="rId43"/>
    <p:sldId id="294" r:id="rId44"/>
    <p:sldId id="295" r:id="rId45"/>
    <p:sldId id="296" r:id="rId46"/>
    <p:sldId id="297" r:id="rId47"/>
    <p:sldId id="298" r:id="rId48"/>
    <p:sldId id="299"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13" autoAdjust="0"/>
    <p:restoredTop sz="95238" autoAdjust="0"/>
  </p:normalViewPr>
  <p:slideViewPr>
    <p:cSldViewPr>
      <p:cViewPr varScale="1">
        <p:scale>
          <a:sx n="69" d="100"/>
          <a:sy n="69" d="100"/>
        </p:scale>
        <p:origin x="-1140" y="-9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ableStyles" Target="tableStyles.xml"/><Relationship Id="rId8" Type="http://schemas.openxmlformats.org/officeDocument/2006/relationships/slide" Target="slides/slide2.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D13446-BECB-4301-98C7-631B65E3813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2247244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itchFamily="34" charset="0"/>
              <a:buChar char="•"/>
            </a:pPr>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45DBD3-AE47-438F-B865-3080E531541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37728367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EA8F59-48EA-439A-844A-826536D5003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9071073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9D67F3-55B1-4CBC-A37F-B352327C3FC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902554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8E31CF0-18DE-4402-8E5B-23AD4BD0B56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838447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CB3108-D096-42E6-8689-F91A551C492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220119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63DC68-1405-49E0-BCF8-4E9114C0BE5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76438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5A1985-BD85-401B-B83D-BC9627C0382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270246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2ED4FE-33FF-4300-AE92-59B2AB77A2E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15320729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24CA53-2F74-4A63-B7BE-B11C2A52357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7699294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8E31CF0-18DE-4402-8E5B-23AD4BD0B56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998012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52EE10C-3114-44AA-8C90-80FAF5D3AF4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9763833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B499A8C-D969-48E9-8B1D-DB52ED50BBD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343361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8A791DC-5237-4EF8-AF9C-E0F404FEC67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8537208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36D0F30-E2B7-47C5-82CF-E12EFE4E9F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2013107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EC629A4-41B3-4DEA-8EB4-919130D5ACA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8919771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A5CFD4-028B-4D13-B56A-3A867B797F04}"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1397336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17262" marR="0" lvl="1" indent="-107956" algn="l" defTabSz="932742" rtl="0" eaLnBrk="1" fontAlgn="auto" latinLnBrk="0" hangingPunct="1">
              <a:lnSpc>
                <a:spcPct val="90000"/>
              </a:lnSpc>
              <a:spcBef>
                <a:spcPts val="0"/>
              </a:spcBef>
              <a:spcAft>
                <a:spcPts val="340"/>
              </a:spcAft>
              <a:buClrTx/>
              <a:buSzTx/>
              <a:buFont typeface="Arial" pitchFamily="34" charset="0"/>
              <a:buChar char="•"/>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256C8A-B81E-474F-8C53-B474C18E056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3766349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81"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B4246F-81C8-4DEC-93A5-C6BBC3337A8F}"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421402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2057D1-2592-4F1C-B74A-B07309046AE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4041022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89B6BF9-7500-43F2-8A0C-843AB4EB84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607075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AEA8F59-48EA-439A-844A-826536D5003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2979538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smtClean="0">
              <a:latin typeface="Segoe"/>
            </a:endParaRPr>
          </a:p>
        </p:txBody>
      </p:sp>
      <p:sp>
        <p:nvSpPr>
          <p:cNvPr id="8" name="Date Placeholder 7"/>
          <p:cNvSpPr>
            <a:spLocks noGrp="1"/>
          </p:cNvSpPr>
          <p:nvPr>
            <p:ph type="dt" idx="10"/>
          </p:nvPr>
        </p:nvSpPr>
        <p:spPr/>
        <p:txBody>
          <a:bodyPr/>
          <a:lstStyle/>
          <a:p>
            <a:fld id="{4E52F265-F367-4F41-8133-621F21EFA5ED}" type="datetime1">
              <a:rPr lang="en-US" smtClean="0">
                <a:solidFill>
                  <a:prstClr val="black"/>
                </a:solidFill>
              </a:rPr>
              <a:pPr/>
              <a:t>12/5/2012</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37</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13392033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b-NO"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36D0F30-E2B7-47C5-82CF-E12EFE4E9F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12013107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1"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4:04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861157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1D0DC8-CA37-4291-A80D-A462F39488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565844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D95996-F446-43CA-BB10-71AE2A864C5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703595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C9F3D2-2976-4212-927E-F3EC164EA10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7290938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12/5/2012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7</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357634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baseline="0" dirty="0" smtClean="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12/5/2012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8</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73747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a:bodyPr>
          <a:lstStyle/>
          <a:p>
            <a:endParaRPr lang="en-US" dirty="0"/>
          </a:p>
        </p:txBody>
      </p:sp>
      <p:sp>
        <p:nvSpPr>
          <p:cNvPr id="4" name="Date Placeholder 3"/>
          <p:cNvSpPr>
            <a:spLocks noGrp="1"/>
          </p:cNvSpPr>
          <p:nvPr>
            <p:ph type="dt" idx="10"/>
          </p:nvPr>
        </p:nvSpPr>
        <p:spPr>
          <a:xfrm>
            <a:off x="3884613" y="0"/>
            <a:ext cx="2971800" cy="457200"/>
          </a:xfrm>
          <a:prstGeom prst="rect">
            <a:avLst/>
          </a:prstGeom>
        </p:spPr>
        <p:txBody>
          <a:bodyPr/>
          <a:lstStyle/>
          <a:p>
            <a:fld id="{2CB8296B-8E3A-4B2C-9983-2A2FCC44FCAD}" type="datetime1">
              <a:rPr lang="en-US" smtClean="0">
                <a:solidFill>
                  <a:prstClr val="black"/>
                </a:solidFill>
              </a:rPr>
              <a:pPr/>
              <a:t>12/5/2012</a:t>
            </a:fld>
            <a:endParaRPr lang="en-US" dirty="0">
              <a:solidFill>
                <a:prstClr val="black"/>
              </a:solidFill>
            </a:endParaRPr>
          </a:p>
        </p:txBody>
      </p:sp>
      <p:sp>
        <p:nvSpPr>
          <p:cNvPr id="5" name="Footer Placeholder 4"/>
          <p:cNvSpPr>
            <a:spLocks noGrp="1"/>
          </p:cNvSpPr>
          <p:nvPr>
            <p:ph type="ftr" sz="quarter" idx="11"/>
          </p:nvPr>
        </p:nvSpPr>
        <p:spPr>
          <a:xfrm>
            <a:off x="0" y="8685213"/>
            <a:ext cx="6172200" cy="457200"/>
          </a:xfrm>
          <a:prstGeom prst="rect">
            <a:avLst/>
          </a:prstGeom>
        </p:spPr>
        <p:txBody>
          <a:bodyPr/>
          <a:lstStyle/>
          <a:p>
            <a:r>
              <a:rPr lang="en-US" dirty="0" smtClean="0">
                <a:solidFill>
                  <a:srgbClr val="000000"/>
                </a:solidFill>
                <a:latin typeface="Segoe UI Light" pitchFamily="34" charset="0"/>
              </a:rPr>
              <a:t>© 2012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Light"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Light" pitchFamily="34" charset="0"/>
              </a:rPr>
            </a:br>
            <a:r>
              <a:rPr lang="en-US" dirty="0" smtClean="0">
                <a:solidFill>
                  <a:srgbClr val="000000"/>
                </a:solidFill>
                <a:latin typeface="Segoe UI Light"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a:xfrm>
            <a:off x="6172199" y="8685213"/>
            <a:ext cx="684213" cy="457200"/>
          </a:xfrm>
          <a:prstGeom prst="rect">
            <a:avLst/>
          </a:prstGeom>
        </p:spPr>
        <p:txBody>
          <a:bodyPr/>
          <a:lstStyle/>
          <a:p>
            <a:fld id="{8B263312-38AA-4E1E-B2B5-0F8F122B24FE}" type="slidenum">
              <a:rPr lang="en-US" smtClean="0">
                <a:solidFill>
                  <a:prstClr val="black"/>
                </a:solidFill>
              </a:rPr>
              <a:pPr/>
              <a:t>9</a:t>
            </a:fld>
            <a:endParaRPr lang="en-US" dirty="0">
              <a:solidFill>
                <a:prstClr val="black"/>
              </a:solidFill>
            </a:endParaRPr>
          </a:p>
        </p:txBody>
      </p:sp>
      <p:sp>
        <p:nvSpPr>
          <p:cNvPr id="8" name="Header Placeholder 7"/>
          <p:cNvSpPr>
            <a:spLocks noGrp="1"/>
          </p:cNvSpPr>
          <p:nvPr>
            <p:ph type="hdr" sz="quarter" idx="13"/>
          </p:nvPr>
        </p:nvSpPr>
        <p:spPr>
          <a:xfrm>
            <a:off x="0" y="0"/>
            <a:ext cx="2971800" cy="457200"/>
          </a:xfrm>
          <a:prstGeom prst="rect">
            <a:avLst/>
          </a:prstGeom>
        </p:spPr>
        <p:txBody>
          <a:bodyPr/>
          <a:lstStyle/>
          <a:p>
            <a:r>
              <a:rPr lang="en-US" dirty="0" smtClean="0">
                <a:solidFill>
                  <a:prstClr val="black"/>
                </a:solidFill>
              </a:rPr>
              <a:t>Microsoft Consumer Channels and Central Marketing Group</a:t>
            </a:r>
            <a:endParaRPr lang="en-US" dirty="0">
              <a:solidFill>
                <a:prstClr val="black"/>
              </a:solidFill>
            </a:endParaRPr>
          </a:p>
        </p:txBody>
      </p:sp>
    </p:spTree>
    <p:extLst>
      <p:ext uri="{BB962C8B-B14F-4D97-AF65-F5344CB8AC3E}">
        <p14:creationId xmlns:p14="http://schemas.microsoft.com/office/powerpoint/2010/main" val="1454470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823129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153356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5129530"/>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7455445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0683253"/>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89307499"/>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8253246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7408227"/>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2875805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45022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62290457"/>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27320444"/>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8404175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0187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862093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78784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1901111"/>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175000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9800494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180529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3127318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840052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13335269"/>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6643972"/>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3564240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image" Target="../media/image1.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heme" Target="../theme/theme3.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88079042"/>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64134567"/>
      </p:ext>
    </p:extLst>
  </p:cSld>
  <p:clrMap bg1="lt1" tx1="dk1" bg2="lt2" tx2="dk2" accent1="accent1" accent2="accent2" accent3="accent3" accent4="accent4" accent5="accent5" accent6="accent6" hlink="hlink" folHlink="folHlink"/>
  <p:sldLayoutIdLst>
    <p:sldLayoutId id="2147484222" r:id="rId1"/>
    <p:sldLayoutId id="2147484223" r:id="rId2"/>
    <p:sldLayoutId id="2147484224" r:id="rId3"/>
    <p:sldLayoutId id="2147484225" r:id="rId4"/>
    <p:sldLayoutId id="2147484226" r:id="rId5"/>
    <p:sldLayoutId id="2147484227" r:id="rId6"/>
    <p:sldLayoutId id="2147484228" r:id="rId7"/>
    <p:sldLayoutId id="2147484229" r:id="rId8"/>
    <p:sldLayoutId id="2147484230" r:id="rId9"/>
    <p:sldLayoutId id="2147484231"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7.xml"/><Relationship Id="rId7" Type="http://schemas.openxmlformats.org/officeDocument/2006/relationships/image" Target="../media/image12.emf"/><Relationship Id="rId2" Type="http://schemas.openxmlformats.org/officeDocument/2006/relationships/slideLayout" Target="../slideLayouts/slideLayout1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1.emf"/><Relationship Id="rId4" Type="http://schemas.openxmlformats.org/officeDocument/2006/relationships/oleObject" Target="../embeddings/oleObject1.bin"/><Relationship Id="rId9" Type="http://schemas.openxmlformats.org/officeDocument/2006/relationships/image" Target="../media/image13.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hyperlink" Target="http://social.technet.microsoft.com/wiki/contents/articles/14382.survival-guide-sharepoint-2013-and-enterprise-search-sp2013es.aspx" TargetMode="Externa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technet.microsoft.com/en-us/library/ee513082(v=office.15).aspx" TargetMode="External"/><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hyperlink" Target="http://social.technet.microsoft.com/wiki/contents/articles/14382.survival-guide-sharepoint-2013-and-enterprise-search-sp2013es.aspx" TargetMode="External"/><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hyperlink" Target="http://msdn.microsoft.com/en-us/library/cc264314.aspx" TargetMode="External"/><Relationship Id="rId3" Type="http://schemas.openxmlformats.org/officeDocument/2006/relationships/hyperlink" Target="http://technet.microsoft.com/en-us/library/jj219628(v=office.15).aspx" TargetMode="External"/><Relationship Id="rId7" Type="http://schemas.openxmlformats.org/officeDocument/2006/relationships/hyperlink" Target="http://technet.microsoft.com/en-us/library/ee748635(v=office.15).aspx" TargetMode="External"/><Relationship Id="rId2" Type="http://schemas.openxmlformats.org/officeDocument/2006/relationships/hyperlink" Target="http://technet.microsoft.com/en-us/library/ee792877(v=office.15).aspx" TargetMode="External"/><Relationship Id="rId1" Type="http://schemas.openxmlformats.org/officeDocument/2006/relationships/slideLayout" Target="../slideLayouts/slideLayout12.xml"/><Relationship Id="rId6" Type="http://schemas.openxmlformats.org/officeDocument/2006/relationships/hyperlink" Target="http://technet.microsoft.com/en-us/library/jj219672(v=office.15).aspx" TargetMode="External"/><Relationship Id="rId5" Type="http://schemas.openxmlformats.org/officeDocument/2006/relationships/hyperlink" Target="http://technet.microsoft.com/en-us/library/jj219705(v=office.15).aspx" TargetMode="External"/><Relationship Id="rId4" Type="http://schemas.openxmlformats.org/officeDocument/2006/relationships/hyperlink" Target="http://technet.microsoft.com/en-us/library/cc263199(v=office.15).aspx"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3.xml"/></Relationships>
</file>

<file path=ppt/slides/_rels/slide4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myspc.sharepointconference.com/" TargetMode="Externa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1.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7264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Where does Search live in the farm?</a:t>
            </a:r>
            <a:endParaRPr lang="en-US" dirty="0"/>
          </a:p>
        </p:txBody>
      </p:sp>
      <p:sp>
        <p:nvSpPr>
          <p:cNvPr id="3" name="Text Placeholder 2"/>
          <p:cNvSpPr>
            <a:spLocks noGrp="1"/>
          </p:cNvSpPr>
          <p:nvPr>
            <p:ph type="body" sz="quarter" idx="10"/>
          </p:nvPr>
        </p:nvSpPr>
        <p:spPr>
          <a:xfrm>
            <a:off x="274639" y="1212849"/>
            <a:ext cx="5486399" cy="3133165"/>
          </a:xfrm>
        </p:spPr>
        <p:txBody>
          <a:bodyPr/>
          <a:lstStyle/>
          <a:p>
            <a:r>
              <a:rPr lang="nb-NO" dirty="0" smtClean="0"/>
              <a:t>Windows services</a:t>
            </a:r>
          </a:p>
          <a:p>
            <a:pPr lvl="1"/>
            <a:r>
              <a:rPr lang="nb-NO" dirty="0"/>
              <a:t>SharePoint </a:t>
            </a:r>
            <a:r>
              <a:rPr lang="nb-NO" dirty="0" smtClean="0"/>
              <a:t>Search Host Controller service</a:t>
            </a:r>
            <a:endParaRPr lang="nb-NO" dirty="0"/>
          </a:p>
          <a:p>
            <a:pPr lvl="3"/>
            <a:r>
              <a:rPr lang="nb-NO" dirty="0" smtClean="0">
                <a:sym typeface="Wingdings" panose="05000000000000000000" pitchFamily="2" charset="2"/>
              </a:rPr>
              <a:t>Runtime/lifecycle control of search components (except crawler)</a:t>
            </a:r>
          </a:p>
          <a:p>
            <a:pPr lvl="3"/>
            <a:r>
              <a:rPr lang="nb-NO" dirty="0" smtClean="0">
                <a:sym typeface="Wingdings" panose="05000000000000000000" pitchFamily="2" charset="2"/>
              </a:rPr>
              <a:t> </a:t>
            </a:r>
            <a:r>
              <a:rPr lang="nb-NO" dirty="0" smtClean="0"/>
              <a:t>hostcontrollerservice.exe</a:t>
            </a:r>
          </a:p>
          <a:p>
            <a:pPr lvl="1"/>
            <a:r>
              <a:rPr lang="nb-NO" dirty="0" smtClean="0"/>
              <a:t>SharePoint Server Search service</a:t>
            </a:r>
          </a:p>
          <a:p>
            <a:pPr lvl="3"/>
            <a:r>
              <a:rPr lang="nb-NO" dirty="0" smtClean="0">
                <a:sym typeface="Wingdings" panose="05000000000000000000" pitchFamily="2" charset="2"/>
              </a:rPr>
              <a:t>Crawl Component</a:t>
            </a:r>
          </a:p>
          <a:p>
            <a:pPr marL="746125" lvl="3" indent="-285750">
              <a:buFont typeface="Wingdings"/>
              <a:buChar char="à"/>
            </a:pPr>
            <a:r>
              <a:rPr lang="nb-NO" dirty="0" smtClean="0"/>
              <a:t>mssearch.exe</a:t>
            </a:r>
          </a:p>
          <a:p>
            <a:pPr marL="746125" lvl="3" indent="-285750">
              <a:buFont typeface="Wingdings"/>
              <a:buChar char="à"/>
            </a:pPr>
            <a:r>
              <a:rPr lang="nb-NO" dirty="0"/>
              <a:t>m</a:t>
            </a:r>
            <a:r>
              <a:rPr lang="nb-NO" dirty="0" smtClean="0"/>
              <a:t>ssdmn.exe</a:t>
            </a:r>
          </a:p>
        </p:txBody>
      </p:sp>
      <p:sp>
        <p:nvSpPr>
          <p:cNvPr id="4" name="Text Placeholder 3"/>
          <p:cNvSpPr>
            <a:spLocks noGrp="1"/>
          </p:cNvSpPr>
          <p:nvPr>
            <p:ph type="body" sz="quarter" idx="11"/>
          </p:nvPr>
        </p:nvSpPr>
        <p:spPr>
          <a:xfrm>
            <a:off x="6675439" y="1212849"/>
            <a:ext cx="5486399" cy="1575816"/>
          </a:xfrm>
        </p:spPr>
        <p:txBody>
          <a:bodyPr/>
          <a:lstStyle/>
          <a:p>
            <a:r>
              <a:rPr lang="nb-NO" dirty="0" smtClean="0"/>
              <a:t>Processes</a:t>
            </a:r>
          </a:p>
          <a:p>
            <a:pPr lvl="1"/>
            <a:r>
              <a:rPr lang="nb-NO" dirty="0" smtClean="0"/>
              <a:t>Noderunner.exe</a:t>
            </a:r>
          </a:p>
          <a:p>
            <a:pPr lvl="3"/>
            <a:r>
              <a:rPr lang="nb-NO" dirty="0" smtClean="0"/>
              <a:t>Runtime environment for search components (except crawler)</a:t>
            </a:r>
            <a:endParaRPr lang="en-US" dirty="0"/>
          </a:p>
        </p:txBody>
      </p:sp>
      <p:sp>
        <p:nvSpPr>
          <p:cNvPr id="5" name="Rectangle 4"/>
          <p:cNvSpPr/>
          <p:nvPr/>
        </p:nvSpPr>
        <p:spPr bwMode="auto">
          <a:xfrm>
            <a:off x="10070664" y="4741142"/>
            <a:ext cx="1476164" cy="1848990"/>
          </a:xfrm>
          <a:prstGeom prst="rect">
            <a:avLst/>
          </a:prstGeom>
          <a:solidFill>
            <a:schemeClr val="accent2">
              <a:lumMod val="20000"/>
              <a:lumOff val="80000"/>
              <a:alpha val="29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endParaRPr lang="en-US" sz="2200" b="1" dirty="0">
              <a:solidFill>
                <a:srgbClr val="FFFFFF"/>
              </a:solidFill>
            </a:endParaRPr>
          </a:p>
        </p:txBody>
      </p:sp>
      <p:sp>
        <p:nvSpPr>
          <p:cNvPr id="6" name="Rectangle 5"/>
          <p:cNvSpPr/>
          <p:nvPr/>
        </p:nvSpPr>
        <p:spPr bwMode="auto">
          <a:xfrm>
            <a:off x="837366" y="4741143"/>
            <a:ext cx="9017250" cy="1852464"/>
          </a:xfrm>
          <a:prstGeom prst="rect">
            <a:avLst/>
          </a:prstGeom>
          <a:solidFill>
            <a:schemeClr val="accent1">
              <a:alpha val="23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endParaRPr lang="en-US" sz="2200" b="1" dirty="0">
              <a:solidFill>
                <a:srgbClr val="FFFFFF"/>
              </a:solidFill>
            </a:endParaRPr>
          </a:p>
        </p:txBody>
      </p:sp>
      <p:sp>
        <p:nvSpPr>
          <p:cNvPr id="7" name="Rectangle 6"/>
          <p:cNvSpPr/>
          <p:nvPr/>
        </p:nvSpPr>
        <p:spPr bwMode="auto">
          <a:xfrm>
            <a:off x="10070663" y="4741150"/>
            <a:ext cx="1476166" cy="457673"/>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msseearch.exe</a:t>
            </a:r>
          </a:p>
          <a:p>
            <a:pPr algn="ctr" defTabSz="913945"/>
            <a:r>
              <a:rPr lang="nb-NO" sz="1600" dirty="0">
                <a:solidFill>
                  <a:srgbClr val="FFFFFF"/>
                </a:solidFill>
              </a:rPr>
              <a:t>m</a:t>
            </a:r>
            <a:r>
              <a:rPr lang="nb-NO" sz="1600" dirty="0" smtClean="0">
                <a:solidFill>
                  <a:srgbClr val="FFFFFF"/>
                </a:solidFill>
              </a:rPr>
              <a:t>ssdmn.exe</a:t>
            </a:r>
            <a:endParaRPr lang="en-US" sz="1600" dirty="0">
              <a:solidFill>
                <a:srgbClr val="FFFFFF"/>
              </a:solidFill>
            </a:endParaRPr>
          </a:p>
        </p:txBody>
      </p:sp>
      <p:sp>
        <p:nvSpPr>
          <p:cNvPr id="8" name="Rectangle 7"/>
          <p:cNvSpPr/>
          <p:nvPr/>
        </p:nvSpPr>
        <p:spPr bwMode="auto">
          <a:xfrm>
            <a:off x="10250685" y="5928580"/>
            <a:ext cx="1189463" cy="533036"/>
          </a:xfrm>
          <a:prstGeom prst="rect">
            <a:avLst/>
          </a:prstGeom>
          <a:solidFill>
            <a:srgbClr val="00A651"/>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400" dirty="0">
                <a:solidFill>
                  <a:srgbClr val="FFFFFF"/>
                </a:solidFill>
              </a:rPr>
              <a:t>Crawl</a:t>
            </a:r>
            <a:br>
              <a:rPr lang="en-US" sz="1400" dirty="0">
                <a:solidFill>
                  <a:srgbClr val="FFFFFF"/>
                </a:solidFill>
              </a:rPr>
            </a:br>
            <a:r>
              <a:rPr lang="en-US" sz="1400" dirty="0">
                <a:solidFill>
                  <a:srgbClr val="FFFFFF"/>
                </a:solidFill>
              </a:rPr>
              <a:t>Component</a:t>
            </a:r>
          </a:p>
        </p:txBody>
      </p:sp>
      <p:sp>
        <p:nvSpPr>
          <p:cNvPr id="9" name="Rectangle 8"/>
          <p:cNvSpPr/>
          <p:nvPr/>
        </p:nvSpPr>
        <p:spPr bwMode="auto">
          <a:xfrm>
            <a:off x="1105669" y="5657501"/>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4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19" name="TextBox 18"/>
          <p:cNvSpPr txBox="1"/>
          <p:nvPr/>
        </p:nvSpPr>
        <p:spPr>
          <a:xfrm>
            <a:off x="2162374" y="4737658"/>
            <a:ext cx="3083754" cy="307760"/>
          </a:xfrm>
          <a:prstGeom prst="rect">
            <a:avLst/>
          </a:prstGeom>
          <a:noFill/>
        </p:spPr>
        <p:txBody>
          <a:bodyPr wrap="square" lIns="91425" tIns="45712" rIns="91425" bIns="45712" rtlCol="0">
            <a:spAutoFit/>
          </a:bodyPr>
          <a:lstStyle/>
          <a:p>
            <a:r>
              <a:rPr lang="nb-NO" sz="1400" b="1" dirty="0">
                <a:solidFill>
                  <a:srgbClr val="505050"/>
                </a:solidFill>
              </a:rPr>
              <a:t>Search Runtime Environment</a:t>
            </a:r>
            <a:endParaRPr lang="en-US" sz="1400" b="1" dirty="0">
              <a:solidFill>
                <a:srgbClr val="505050"/>
              </a:solidFill>
            </a:endParaRPr>
          </a:p>
        </p:txBody>
      </p:sp>
      <p:sp>
        <p:nvSpPr>
          <p:cNvPr id="20" name="Rectangle 19"/>
          <p:cNvSpPr/>
          <p:nvPr/>
        </p:nvSpPr>
        <p:spPr bwMode="auto">
          <a:xfrm>
            <a:off x="7442373" y="4813026"/>
            <a:ext cx="2162611" cy="772475"/>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400" dirty="0">
                <a:solidFill>
                  <a:srgbClr val="FFFFFF"/>
                </a:solidFill>
              </a:rPr>
              <a:t>h</a:t>
            </a:r>
            <a:r>
              <a:rPr lang="en-US" sz="1400" dirty="0" smtClean="0">
                <a:solidFill>
                  <a:srgbClr val="FFFFFF"/>
                </a:solidFill>
              </a:rPr>
              <a:t>ostcontrollerservice.exe</a:t>
            </a:r>
            <a:endParaRPr lang="en-US" sz="1400" dirty="0">
              <a:solidFill>
                <a:srgbClr val="FFFFFF"/>
              </a:solidFill>
            </a:endParaRPr>
          </a:p>
          <a:p>
            <a:pPr algn="ctr" defTabSz="913945"/>
            <a:endParaRPr lang="nb-NO" sz="1400" b="1" dirty="0">
              <a:solidFill>
                <a:srgbClr val="FFFFFF"/>
              </a:solidFill>
            </a:endParaRPr>
          </a:p>
          <a:p>
            <a:pPr algn="ctr" defTabSz="913945"/>
            <a:endParaRPr lang="nb-NO" sz="1400" b="1" dirty="0">
              <a:solidFill>
                <a:srgbClr val="FFFFFF"/>
              </a:solidFill>
            </a:endParaRPr>
          </a:p>
        </p:txBody>
      </p:sp>
      <p:sp>
        <p:nvSpPr>
          <p:cNvPr id="21" name="Rectangle 20"/>
          <p:cNvSpPr/>
          <p:nvPr/>
        </p:nvSpPr>
        <p:spPr bwMode="auto">
          <a:xfrm>
            <a:off x="7658397" y="5117450"/>
            <a:ext cx="1765292" cy="394977"/>
          </a:xfrm>
          <a:prstGeom prst="rect">
            <a:avLst/>
          </a:prstGeom>
          <a:solidFill>
            <a:schemeClr val="accent1"/>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a:solidFill>
                  <a:srgbClr val="FFFFFF"/>
                </a:solidFill>
              </a:rPr>
              <a:t>Host Controller</a:t>
            </a:r>
          </a:p>
        </p:txBody>
      </p:sp>
      <p:sp>
        <p:nvSpPr>
          <p:cNvPr id="22" name="Rectangle 21"/>
          <p:cNvSpPr/>
          <p:nvPr/>
        </p:nvSpPr>
        <p:spPr>
          <a:xfrm>
            <a:off x="529605" y="4649390"/>
            <a:ext cx="11161240" cy="201622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91425" tIns="45712" rIns="91425" bIns="45712" rtlCol="0" anchor="ctr"/>
          <a:lstStyle/>
          <a:p>
            <a:pPr algn="ctr"/>
            <a:endParaRPr lang="en-US" b="1">
              <a:solidFill>
                <a:srgbClr val="505050"/>
              </a:solidFill>
            </a:endParaRPr>
          </a:p>
        </p:txBody>
      </p:sp>
      <p:sp>
        <p:nvSpPr>
          <p:cNvPr id="23" name="TextBox 22"/>
          <p:cNvSpPr txBox="1"/>
          <p:nvPr/>
        </p:nvSpPr>
        <p:spPr>
          <a:xfrm rot="16200000">
            <a:off x="-363934" y="5523310"/>
            <a:ext cx="2094839" cy="307760"/>
          </a:xfrm>
          <a:prstGeom prst="rect">
            <a:avLst/>
          </a:prstGeom>
          <a:noFill/>
        </p:spPr>
        <p:txBody>
          <a:bodyPr wrap="none" lIns="91425" tIns="45712" rIns="91425" bIns="45712" rtlCol="0">
            <a:spAutoFit/>
          </a:bodyPr>
          <a:lstStyle/>
          <a:p>
            <a:r>
              <a:rPr lang="nb-NO" sz="1400" b="1" dirty="0" smtClean="0">
                <a:solidFill>
                  <a:srgbClr val="505050"/>
                </a:solidFill>
              </a:rPr>
              <a:t>SharePoint </a:t>
            </a:r>
            <a:r>
              <a:rPr lang="nb-NO" sz="1400" b="1" dirty="0">
                <a:solidFill>
                  <a:srgbClr val="505050"/>
                </a:solidFill>
              </a:rPr>
              <a:t>App Server</a:t>
            </a:r>
            <a:endParaRPr lang="en-US" sz="1400" b="1" dirty="0">
              <a:solidFill>
                <a:srgbClr val="505050"/>
              </a:solidFill>
            </a:endParaRPr>
          </a:p>
        </p:txBody>
      </p:sp>
      <p:grpSp>
        <p:nvGrpSpPr>
          <p:cNvPr id="28" name="Group 27"/>
          <p:cNvGrpSpPr/>
          <p:nvPr/>
        </p:nvGrpSpPr>
        <p:grpSpPr>
          <a:xfrm>
            <a:off x="7298357" y="4649390"/>
            <a:ext cx="4392489" cy="1940742"/>
            <a:chOff x="7298357" y="4649390"/>
            <a:chExt cx="4392489" cy="1940742"/>
          </a:xfrm>
        </p:grpSpPr>
        <p:sp>
          <p:nvSpPr>
            <p:cNvPr id="39" name="Rounded Rectangle 38"/>
            <p:cNvSpPr/>
            <p:nvPr/>
          </p:nvSpPr>
          <p:spPr bwMode="auto">
            <a:xfrm>
              <a:off x="7298357" y="4649390"/>
              <a:ext cx="2450348" cy="936111"/>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solidFill>
                  <a:srgbClr val="FFFFFF"/>
                </a:solidFill>
                <a:ea typeface="Segoe UI" pitchFamily="34" charset="0"/>
                <a:cs typeface="Segoe UI" pitchFamily="34" charset="0"/>
              </a:endParaRPr>
            </a:p>
          </p:txBody>
        </p:sp>
        <p:sp>
          <p:nvSpPr>
            <p:cNvPr id="40" name="Rounded Rectangle 39"/>
            <p:cNvSpPr/>
            <p:nvPr/>
          </p:nvSpPr>
          <p:spPr bwMode="auto">
            <a:xfrm>
              <a:off x="9961296" y="4649390"/>
              <a:ext cx="1729550" cy="1940742"/>
            </a:xfrm>
            <a:prstGeom prst="roundRect">
              <a:avLst>
                <a:gd name="adj" fmla="val 10570"/>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solidFill>
                  <a:srgbClr val="FFFFFF"/>
                </a:solidFill>
                <a:ea typeface="Segoe UI" pitchFamily="34" charset="0"/>
                <a:cs typeface="Segoe UI" pitchFamily="34" charset="0"/>
              </a:endParaRPr>
            </a:p>
          </p:txBody>
        </p:sp>
      </p:grpSp>
      <p:sp>
        <p:nvSpPr>
          <p:cNvPr id="43" name="Rounded Rectangle 42"/>
          <p:cNvSpPr/>
          <p:nvPr/>
        </p:nvSpPr>
        <p:spPr bwMode="auto">
          <a:xfrm>
            <a:off x="941945" y="5585501"/>
            <a:ext cx="8804684" cy="1008112"/>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FFFFFF"/>
              </a:solidFill>
              <a:ea typeface="Segoe UI" pitchFamily="34" charset="0"/>
              <a:cs typeface="Segoe UI" pitchFamily="34" charset="0"/>
            </a:endParaRPr>
          </a:p>
        </p:txBody>
      </p:sp>
      <p:sp>
        <p:nvSpPr>
          <p:cNvPr id="45" name="Text Placeholder 3"/>
          <p:cNvSpPr txBox="1">
            <a:spLocks/>
          </p:cNvSpPr>
          <p:nvPr/>
        </p:nvSpPr>
        <p:spPr>
          <a:xfrm>
            <a:off x="6650285" y="2777182"/>
            <a:ext cx="5486399" cy="1914370"/>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nb-NO" dirty="0" smtClean="0">
                <a:gradFill>
                  <a:gsLst>
                    <a:gs pos="1250">
                      <a:srgbClr val="012654">
                        <a:lumMod val="40000"/>
                        <a:lumOff val="60000"/>
                      </a:srgbClr>
                    </a:gs>
                    <a:gs pos="99000">
                      <a:srgbClr val="012654">
                        <a:lumMod val="40000"/>
                        <a:lumOff val="60000"/>
                      </a:srgbClr>
                    </a:gs>
                  </a:gsLst>
                  <a:lin ang="5400000" scaled="0"/>
                </a:gradFill>
              </a:rPr>
              <a:t>Admin entities</a:t>
            </a:r>
          </a:p>
          <a:p>
            <a:pPr lvl="1"/>
            <a:r>
              <a:rPr lang="nb-NO" dirty="0" smtClean="0">
                <a:gradFill>
                  <a:gsLst>
                    <a:gs pos="1250">
                      <a:srgbClr val="505050"/>
                    </a:gs>
                    <a:gs pos="100000">
                      <a:srgbClr val="505050"/>
                    </a:gs>
                  </a:gsLst>
                  <a:lin ang="5400000" scaled="0"/>
                </a:gradFill>
              </a:rPr>
              <a:t>Search Service Instance: Provisioning of the search service on each box</a:t>
            </a:r>
          </a:p>
          <a:p>
            <a:pPr lvl="1"/>
            <a:r>
              <a:rPr lang="nb-NO" dirty="0" smtClean="0">
                <a:gradFill>
                  <a:gsLst>
                    <a:gs pos="1250">
                      <a:srgbClr val="505050"/>
                    </a:gs>
                    <a:gs pos="100000">
                      <a:srgbClr val="505050"/>
                    </a:gs>
                  </a:gsLst>
                  <a:lin ang="5400000" scaled="0"/>
                </a:gradFill>
              </a:rPr>
              <a:t>Search Service Application: SharePoint Configuration entity </a:t>
            </a:r>
            <a:endParaRPr lang="en-US" dirty="0">
              <a:gradFill>
                <a:gsLst>
                  <a:gs pos="1250">
                    <a:srgbClr val="505050"/>
                  </a:gs>
                  <a:gs pos="100000">
                    <a:srgbClr val="505050"/>
                  </a:gs>
                </a:gsLst>
                <a:lin ang="5400000" scaled="0"/>
              </a:gradFill>
            </a:endParaRPr>
          </a:p>
        </p:txBody>
      </p:sp>
      <p:grpSp>
        <p:nvGrpSpPr>
          <p:cNvPr id="30" name="Group 29"/>
          <p:cNvGrpSpPr/>
          <p:nvPr/>
        </p:nvGrpSpPr>
        <p:grpSpPr>
          <a:xfrm>
            <a:off x="2559145" y="3710097"/>
            <a:ext cx="7511518" cy="1102929"/>
            <a:chOff x="2559145" y="3710097"/>
            <a:chExt cx="7511518" cy="1102929"/>
          </a:xfrm>
          <a:solidFill>
            <a:schemeClr val="bg1">
              <a:lumMod val="75000"/>
            </a:schemeClr>
          </a:solidFill>
        </p:grpSpPr>
        <p:sp>
          <p:nvSpPr>
            <p:cNvPr id="25" name="Rounded Rectangle 24"/>
            <p:cNvSpPr/>
            <p:nvPr/>
          </p:nvSpPr>
          <p:spPr>
            <a:xfrm>
              <a:off x="3613985" y="3710097"/>
              <a:ext cx="2820276" cy="762969"/>
            </a:xfrm>
            <a:prstGeom prst="roundRect">
              <a:avLst/>
            </a:prstGeom>
            <a:grp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Still there, but only Crawl Component</a:t>
              </a:r>
              <a:endParaRPr lang="en-US" sz="2000" dirty="0">
                <a:solidFill>
                  <a:srgbClr val="000000"/>
                </a:solidFill>
              </a:endParaRPr>
            </a:p>
          </p:txBody>
        </p:sp>
        <p:cxnSp>
          <p:nvCxnSpPr>
            <p:cNvPr id="26" name="Straight Arrow Connector 25"/>
            <p:cNvCxnSpPr/>
            <p:nvPr/>
          </p:nvCxnSpPr>
          <p:spPr>
            <a:xfrm flipH="1" flipV="1">
              <a:off x="2559145" y="3822492"/>
              <a:ext cx="1282828" cy="303082"/>
            </a:xfrm>
            <a:prstGeom prst="straightConnector1">
              <a:avLst/>
            </a:prstGeom>
            <a:grpFill/>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6254240" y="4091581"/>
              <a:ext cx="3816423" cy="721445"/>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sp>
        <p:nvSpPr>
          <p:cNvPr id="37" name="Rectangle 36"/>
          <p:cNvSpPr/>
          <p:nvPr/>
        </p:nvSpPr>
        <p:spPr bwMode="auto">
          <a:xfrm>
            <a:off x="2833861"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4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38" name="Rectangle 37"/>
          <p:cNvSpPr/>
          <p:nvPr/>
        </p:nvSpPr>
        <p:spPr bwMode="auto">
          <a:xfrm>
            <a:off x="4548737"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42" name="Rectangle 41"/>
          <p:cNvSpPr/>
          <p:nvPr/>
        </p:nvSpPr>
        <p:spPr bwMode="auto">
          <a:xfrm>
            <a:off x="6276929"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44" name="Rectangle 43"/>
          <p:cNvSpPr/>
          <p:nvPr/>
        </p:nvSpPr>
        <p:spPr bwMode="auto">
          <a:xfrm>
            <a:off x="8005121" y="5657502"/>
            <a:ext cx="1597492" cy="854730"/>
          </a:xfrm>
          <a:prstGeom prst="rect">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600" dirty="0" smtClean="0">
                <a:solidFill>
                  <a:srgbClr val="FFFFFF"/>
                </a:solidFill>
              </a:rPr>
              <a:t>noderunner.exe</a:t>
            </a:r>
            <a:endParaRPr lang="en-US" sz="1600" dirty="0">
              <a:solidFill>
                <a:srgbClr val="FFFFFF"/>
              </a:solidFill>
            </a:endParaRPr>
          </a:p>
          <a:p>
            <a:pPr algn="ctr" defTabSz="913945"/>
            <a:endParaRPr lang="en-US" sz="60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a:p>
            <a:pPr algn="ctr" defTabSz="913945"/>
            <a:endParaRPr lang="nb-NO" sz="1050" dirty="0">
              <a:solidFill>
                <a:srgbClr val="FFFFFF"/>
              </a:solidFill>
            </a:endParaRPr>
          </a:p>
        </p:txBody>
      </p:sp>
      <p:sp>
        <p:nvSpPr>
          <p:cNvPr id="14" name="Rectangle 13"/>
          <p:cNvSpPr/>
          <p:nvPr/>
        </p:nvSpPr>
        <p:spPr bwMode="auto">
          <a:xfrm>
            <a:off x="1393701" y="591715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Admin Component</a:t>
            </a:r>
          </a:p>
        </p:txBody>
      </p:sp>
      <p:sp>
        <p:nvSpPr>
          <p:cNvPr id="15" name="Rectangle 14"/>
          <p:cNvSpPr/>
          <p:nvPr/>
        </p:nvSpPr>
        <p:spPr bwMode="auto">
          <a:xfrm>
            <a:off x="3121893"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Query Processing Component</a:t>
            </a:r>
          </a:p>
        </p:txBody>
      </p:sp>
      <p:sp>
        <p:nvSpPr>
          <p:cNvPr id="16" name="Rectangle 15"/>
          <p:cNvSpPr/>
          <p:nvPr/>
        </p:nvSpPr>
        <p:spPr bwMode="auto">
          <a:xfrm>
            <a:off x="4791397"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Content Processing Component</a:t>
            </a:r>
          </a:p>
        </p:txBody>
      </p:sp>
      <p:sp>
        <p:nvSpPr>
          <p:cNvPr id="17" name="Rectangle 16"/>
          <p:cNvSpPr/>
          <p:nvPr/>
        </p:nvSpPr>
        <p:spPr bwMode="auto">
          <a:xfrm>
            <a:off x="6506269"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Index</a:t>
            </a:r>
          </a:p>
          <a:p>
            <a:pPr algn="ctr" defTabSz="913945"/>
            <a:r>
              <a:rPr lang="en-US" sz="1200" dirty="0">
                <a:solidFill>
                  <a:srgbClr val="FFFFFF"/>
                </a:solidFill>
              </a:rPr>
              <a:t>Component</a:t>
            </a:r>
          </a:p>
        </p:txBody>
      </p:sp>
      <p:sp>
        <p:nvSpPr>
          <p:cNvPr id="18" name="Rectangle 17"/>
          <p:cNvSpPr/>
          <p:nvPr/>
        </p:nvSpPr>
        <p:spPr bwMode="auto">
          <a:xfrm>
            <a:off x="8247781" y="5909530"/>
            <a:ext cx="1066800" cy="533036"/>
          </a:xfrm>
          <a:prstGeom prst="rect">
            <a:avLst/>
          </a:prstGeom>
          <a:solidFill>
            <a:schemeClr val="accent2">
              <a:alpha val="50000"/>
            </a:schemeClr>
          </a:solidFill>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20" tIns="45711" rIns="91420" bIns="45711" numCol="1" rtlCol="0" anchor="ctr" anchorCtr="0" compatLnSpc="1">
            <a:prstTxWarp prst="textNoShape">
              <a:avLst/>
            </a:prstTxWarp>
          </a:bodyPr>
          <a:lstStyle/>
          <a:p>
            <a:pPr algn="ctr" defTabSz="913945"/>
            <a:r>
              <a:rPr lang="en-US" sz="1200" dirty="0">
                <a:solidFill>
                  <a:srgbClr val="FFFFFF"/>
                </a:solidFill>
              </a:rPr>
              <a:t>Analytics Processing</a:t>
            </a:r>
            <a:br>
              <a:rPr lang="en-US" sz="1200" dirty="0">
                <a:solidFill>
                  <a:srgbClr val="FFFFFF"/>
                </a:solidFill>
              </a:rPr>
            </a:br>
            <a:r>
              <a:rPr lang="en-US" sz="1200" dirty="0">
                <a:solidFill>
                  <a:srgbClr val="FFFFFF"/>
                </a:solidFill>
              </a:rPr>
              <a:t>Component</a:t>
            </a:r>
          </a:p>
        </p:txBody>
      </p:sp>
    </p:spTree>
    <p:extLst>
      <p:ext uri="{BB962C8B-B14F-4D97-AF65-F5344CB8AC3E}">
        <p14:creationId xmlns:p14="http://schemas.microsoft.com/office/powerpoint/2010/main" val="4032779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0" dur="500"/>
                                        <p:tgtEl>
                                          <p:spTgt spid="3">
                                            <p:txEl>
                                              <p:pRg st="1" end="1"/>
                                            </p:txEl>
                                          </p:spTgt>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3" dur="500"/>
                                        <p:tgtEl>
                                          <p:spTgt spid="3">
                                            <p:txEl>
                                              <p:pRg st="2" end="2"/>
                                            </p:txEl>
                                          </p:spTgt>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6" dur="500"/>
                                        <p:tgtEl>
                                          <p:spTgt spid="3">
                                            <p:txEl>
                                              <p:pRg st="3" end="3"/>
                                            </p:txEl>
                                          </p:spTgt>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9" dur="500"/>
                                        <p:tgtEl>
                                          <p:spTgt spid="3">
                                            <p:txEl>
                                              <p:pRg st="4" end="4"/>
                                            </p:txEl>
                                          </p:spTgt>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randombar(horizontal)">
                                      <p:cBhvr>
                                        <p:cTn id="22" dur="500"/>
                                        <p:tgtEl>
                                          <p:spTgt spid="3">
                                            <p:txEl>
                                              <p:pRg st="5" end="5"/>
                                            </p:txEl>
                                          </p:spTgt>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randombar(horizontal)">
                                      <p:cBhvr>
                                        <p:cTn id="25" dur="500"/>
                                        <p:tgtEl>
                                          <p:spTgt spid="3">
                                            <p:txEl>
                                              <p:pRg st="6" end="6"/>
                                            </p:txEl>
                                          </p:spTgt>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subTnLst>
                                    <p:set>
                                      <p:cBhvr override="childStyle">
                                        <p:cTn dur="1" fill="hold" display="0" masterRel="nextClick" afterEffect="1"/>
                                        <p:tgtEl>
                                          <p:spTgt spid="28"/>
                                        </p:tgtEl>
                                        <p:attrNameLst>
                                          <p:attrName>style.visibility</p:attrName>
                                        </p:attrNameLst>
                                      </p:cBhvr>
                                      <p:to>
                                        <p:strVal val="hidden"/>
                                      </p:to>
                                    </p:set>
                                  </p:subTnLst>
                                </p:cTn>
                              </p:par>
                            </p:childTnLst>
                          </p:cTn>
                        </p:par>
                      </p:childTnLst>
                    </p:cTn>
                  </p:par>
                  <p:par>
                    <p:cTn id="32" fill="hold">
                      <p:stCondLst>
                        <p:cond delay="indefinite"/>
                      </p:stCondLst>
                      <p:childTnLst>
                        <p:par>
                          <p:cTn id="33" fill="hold">
                            <p:stCondLst>
                              <p:cond delay="0"/>
                            </p:stCondLst>
                            <p:childTnLst>
                              <p:par>
                                <p:cTn id="34" presetID="14" presetClass="entr" presetSubtype="10" fill="hold" nodeType="click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randombar(horizontal)">
                                      <p:cBhvr>
                                        <p:cTn id="36" dur="500"/>
                                        <p:tgtEl>
                                          <p:spTgt spid="30"/>
                                        </p:tgtEl>
                                      </p:cBhvr>
                                    </p:animEffec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randombar(horizontal)">
                                      <p:cBhvr>
                                        <p:cTn id="41" dur="500"/>
                                        <p:tgtEl>
                                          <p:spTgt spid="4">
                                            <p:txEl>
                                              <p:pRg st="0" end="0"/>
                                            </p:txEl>
                                          </p:spTgt>
                                        </p:tgtEl>
                                      </p:cBhvr>
                                    </p:animEffect>
                                  </p:childTnLst>
                                </p:cTn>
                              </p:par>
                              <p:par>
                                <p:cTn id="42" presetID="14" presetClass="entr" presetSubtype="10" fill="hold" grpId="0" nodeType="withEffect">
                                  <p:stCondLst>
                                    <p:cond delay="0"/>
                                  </p:stCondLst>
                                  <p:childTnLst>
                                    <p:set>
                                      <p:cBhvr>
                                        <p:cTn id="43" dur="1" fill="hold">
                                          <p:stCondLst>
                                            <p:cond delay="0"/>
                                          </p:stCondLst>
                                        </p:cTn>
                                        <p:tgtEl>
                                          <p:spTgt spid="4">
                                            <p:txEl>
                                              <p:pRg st="1" end="1"/>
                                            </p:txEl>
                                          </p:spTgt>
                                        </p:tgtEl>
                                        <p:attrNameLst>
                                          <p:attrName>style.visibility</p:attrName>
                                        </p:attrNameLst>
                                      </p:cBhvr>
                                      <p:to>
                                        <p:strVal val="visible"/>
                                      </p:to>
                                    </p:set>
                                    <p:animEffect transition="in" filter="randombar(horizontal)">
                                      <p:cBhvr>
                                        <p:cTn id="44" dur="500"/>
                                        <p:tgtEl>
                                          <p:spTgt spid="4">
                                            <p:txEl>
                                              <p:pRg st="1" end="1"/>
                                            </p:txEl>
                                          </p:spTgt>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47" dur="500"/>
                                        <p:tgtEl>
                                          <p:spTgt spid="4">
                                            <p:txEl>
                                              <p:pRg st="2" end="2"/>
                                            </p:txEl>
                                          </p:spTgt>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43"/>
                                        </p:tgtEl>
                                        <p:attrNameLst>
                                          <p:attrName>style.visibility</p:attrName>
                                        </p:attrNameLst>
                                      </p:cBhvr>
                                      <p:to>
                                        <p:strVal val="visible"/>
                                      </p:to>
                                    </p:set>
                                    <p:animEffect transition="in" filter="randombar(horizontal)">
                                      <p:cBhvr>
                                        <p:cTn id="50" dur="500"/>
                                        <p:tgtEl>
                                          <p:spTgt spid="43"/>
                                        </p:tgtEl>
                                      </p:cBhvr>
                                    </p:animEffect>
                                  </p:childTnLst>
                                  <p:subTnLst>
                                    <p:set>
                                      <p:cBhvr override="childStyle">
                                        <p:cTn dur="1" fill="hold" display="0" masterRel="nextClick" afterEffect="1"/>
                                        <p:tgtEl>
                                          <p:spTgt spid="43"/>
                                        </p:tgtEl>
                                        <p:attrNameLst>
                                          <p:attrName>style.visibility</p:attrName>
                                        </p:attrNameLst>
                                      </p:cBhvr>
                                      <p:to>
                                        <p:strVal val="hidden"/>
                                      </p:to>
                                    </p:set>
                                  </p:sub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randombar(horizontal)">
                                      <p:cBhvr>
                                        <p:cTn id="5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43" grpId="0" animBg="1"/>
      <p:bldP spid="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Search High-Availability</a:t>
            </a:r>
          </a:p>
        </p:txBody>
      </p:sp>
      <p:grpSp>
        <p:nvGrpSpPr>
          <p:cNvPr id="3111" name="Group 3110"/>
          <p:cNvGrpSpPr/>
          <p:nvPr/>
        </p:nvGrpSpPr>
        <p:grpSpPr>
          <a:xfrm>
            <a:off x="307975" y="1367185"/>
            <a:ext cx="11750675" cy="479425"/>
            <a:chOff x="307975" y="1582738"/>
            <a:chExt cx="11750675" cy="479425"/>
          </a:xfrm>
        </p:grpSpPr>
        <p:sp>
          <p:nvSpPr>
            <p:cNvPr id="14" name="Rectangle 6"/>
            <p:cNvSpPr>
              <a:spLocks noChangeArrowheads="1"/>
            </p:cNvSpPr>
            <p:nvPr/>
          </p:nvSpPr>
          <p:spPr bwMode="auto">
            <a:xfrm>
              <a:off x="314325" y="1582738"/>
              <a:ext cx="4795838" cy="460375"/>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5" name="Rectangle 7"/>
            <p:cNvSpPr>
              <a:spLocks noChangeArrowheads="1"/>
            </p:cNvSpPr>
            <p:nvPr/>
          </p:nvSpPr>
          <p:spPr bwMode="auto">
            <a:xfrm>
              <a:off x="5110163" y="1582738"/>
              <a:ext cx="6942138" cy="460375"/>
            </a:xfrm>
            <a:prstGeom prst="rect">
              <a:avLst/>
            </a:prstGeom>
            <a:solidFill>
              <a:srgbClr val="F26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9" name="Rectangle 21"/>
            <p:cNvSpPr>
              <a:spLocks noChangeArrowheads="1"/>
            </p:cNvSpPr>
            <p:nvPr/>
          </p:nvSpPr>
          <p:spPr bwMode="auto">
            <a:xfrm>
              <a:off x="307975" y="2024063"/>
              <a:ext cx="11750675" cy="381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0" name="Rectangle 31"/>
            <p:cNvSpPr>
              <a:spLocks noChangeArrowheads="1"/>
            </p:cNvSpPr>
            <p:nvPr/>
          </p:nvSpPr>
          <p:spPr bwMode="auto">
            <a:xfrm>
              <a:off x="406400" y="1604963"/>
              <a:ext cx="155575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b="1" smtClean="0">
                  <a:solidFill>
                    <a:srgbClr val="FFFFFF"/>
                  </a:solidFill>
                  <a:cs typeface="Arial" pitchFamily="34" charset="0"/>
                </a:rPr>
                <a:t>Component</a:t>
              </a:r>
              <a:endParaRPr lang="nb-NO" smtClean="0">
                <a:solidFill>
                  <a:srgbClr val="505050"/>
                </a:solidFill>
                <a:latin typeface="Arial" pitchFamily="34" charset="0"/>
                <a:cs typeface="Arial" pitchFamily="34" charset="0"/>
              </a:endParaRPr>
            </a:p>
          </p:txBody>
        </p:sp>
        <p:sp>
          <p:nvSpPr>
            <p:cNvPr id="3081" name="Rectangle 32"/>
            <p:cNvSpPr>
              <a:spLocks noChangeArrowheads="1"/>
            </p:cNvSpPr>
            <p:nvPr/>
          </p:nvSpPr>
          <p:spPr bwMode="auto">
            <a:xfrm>
              <a:off x="5202238" y="1604963"/>
              <a:ext cx="283845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b="1" smtClean="0">
                  <a:solidFill>
                    <a:srgbClr val="FFFFFF"/>
                  </a:solidFill>
                  <a:cs typeface="Arial" pitchFamily="34" charset="0"/>
                </a:rPr>
                <a:t>HA mode of operation</a:t>
              </a:r>
              <a:endParaRPr lang="nb-NO" smtClean="0">
                <a:solidFill>
                  <a:srgbClr val="505050"/>
                </a:solidFill>
                <a:latin typeface="Arial" pitchFamily="34" charset="0"/>
                <a:cs typeface="Arial" pitchFamily="34" charset="0"/>
              </a:endParaRPr>
            </a:p>
          </p:txBody>
        </p:sp>
      </p:grpSp>
      <p:grpSp>
        <p:nvGrpSpPr>
          <p:cNvPr id="3112" name="Group 3111"/>
          <p:cNvGrpSpPr/>
          <p:nvPr/>
        </p:nvGrpSpPr>
        <p:grpSpPr>
          <a:xfrm>
            <a:off x="307975" y="1827560"/>
            <a:ext cx="11750675" cy="544512"/>
            <a:chOff x="307975" y="2043113"/>
            <a:chExt cx="11750675" cy="544512"/>
          </a:xfrm>
        </p:grpSpPr>
        <p:sp>
          <p:nvSpPr>
            <p:cNvPr id="16" name="Rectangle 8"/>
            <p:cNvSpPr>
              <a:spLocks noChangeArrowheads="1"/>
            </p:cNvSpPr>
            <p:nvPr/>
          </p:nvSpPr>
          <p:spPr bwMode="auto">
            <a:xfrm>
              <a:off x="314325" y="2043113"/>
              <a:ext cx="4795838" cy="5381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7" name="Rectangle 9"/>
            <p:cNvSpPr>
              <a:spLocks noChangeArrowheads="1"/>
            </p:cNvSpPr>
            <p:nvPr/>
          </p:nvSpPr>
          <p:spPr bwMode="auto">
            <a:xfrm>
              <a:off x="5110163" y="2043113"/>
              <a:ext cx="6942138" cy="5381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 name="Rectangle 22"/>
            <p:cNvSpPr>
              <a:spLocks noChangeArrowheads="1"/>
            </p:cNvSpPr>
            <p:nvPr/>
          </p:nvSpPr>
          <p:spPr bwMode="auto">
            <a:xfrm>
              <a:off x="307975" y="2574925"/>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2" name="Rectangle 33"/>
            <p:cNvSpPr>
              <a:spLocks noChangeArrowheads="1"/>
            </p:cNvSpPr>
            <p:nvPr/>
          </p:nvSpPr>
          <p:spPr bwMode="auto">
            <a:xfrm>
              <a:off x="406400" y="2135188"/>
              <a:ext cx="204222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Crawl Component</a:t>
              </a:r>
              <a:endParaRPr lang="nb-NO" dirty="0" smtClean="0">
                <a:solidFill>
                  <a:srgbClr val="505050"/>
                </a:solidFill>
                <a:latin typeface="Arial" pitchFamily="34" charset="0"/>
                <a:cs typeface="Arial" pitchFamily="34" charset="0"/>
              </a:endParaRPr>
            </a:p>
          </p:txBody>
        </p:sp>
        <p:sp>
          <p:nvSpPr>
            <p:cNvPr id="3083" name="Rectangle 34"/>
            <p:cNvSpPr>
              <a:spLocks noChangeArrowheads="1"/>
            </p:cNvSpPr>
            <p:nvPr/>
          </p:nvSpPr>
          <p:spPr bwMode="auto">
            <a:xfrm>
              <a:off x="5202238" y="2135188"/>
              <a:ext cx="6826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Load</a:t>
              </a:r>
              <a:endParaRPr lang="nb-NO" smtClean="0">
                <a:solidFill>
                  <a:srgbClr val="505050"/>
                </a:solidFill>
                <a:latin typeface="Arial" pitchFamily="34" charset="0"/>
                <a:cs typeface="Arial" pitchFamily="34" charset="0"/>
              </a:endParaRPr>
            </a:p>
          </p:txBody>
        </p:sp>
        <p:sp>
          <p:nvSpPr>
            <p:cNvPr id="3084" name="Rectangle 35"/>
            <p:cNvSpPr>
              <a:spLocks noChangeArrowheads="1"/>
            </p:cNvSpPr>
            <p:nvPr/>
          </p:nvSpPr>
          <p:spPr bwMode="auto">
            <a:xfrm>
              <a:off x="5748338" y="2135188"/>
              <a:ext cx="2397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85" name="Rectangle 36"/>
            <p:cNvSpPr>
              <a:spLocks noChangeArrowheads="1"/>
            </p:cNvSpPr>
            <p:nvPr/>
          </p:nvSpPr>
          <p:spPr bwMode="auto">
            <a:xfrm>
              <a:off x="5849938" y="2135188"/>
              <a:ext cx="225824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sharing, state in DB</a:t>
              </a:r>
              <a:endParaRPr lang="nb-NO" dirty="0" smtClean="0">
                <a:solidFill>
                  <a:srgbClr val="505050"/>
                </a:solidFill>
                <a:latin typeface="Arial" pitchFamily="34" charset="0"/>
                <a:cs typeface="Arial" pitchFamily="34" charset="0"/>
              </a:endParaRPr>
            </a:p>
          </p:txBody>
        </p:sp>
      </p:grpSp>
      <p:grpSp>
        <p:nvGrpSpPr>
          <p:cNvPr id="3113" name="Group 3112"/>
          <p:cNvGrpSpPr/>
          <p:nvPr/>
        </p:nvGrpSpPr>
        <p:grpSpPr>
          <a:xfrm>
            <a:off x="307975" y="2365722"/>
            <a:ext cx="11750675" cy="1158875"/>
            <a:chOff x="307975" y="2581275"/>
            <a:chExt cx="11750675" cy="1158875"/>
          </a:xfrm>
        </p:grpSpPr>
        <p:sp>
          <p:nvSpPr>
            <p:cNvPr id="18" name="Rectangle 10"/>
            <p:cNvSpPr>
              <a:spLocks noChangeArrowheads="1"/>
            </p:cNvSpPr>
            <p:nvPr/>
          </p:nvSpPr>
          <p:spPr bwMode="auto">
            <a:xfrm>
              <a:off x="314325" y="2581275"/>
              <a:ext cx="4795838" cy="1152525"/>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19" name="Rectangle 11"/>
            <p:cNvSpPr>
              <a:spLocks noChangeArrowheads="1"/>
            </p:cNvSpPr>
            <p:nvPr/>
          </p:nvSpPr>
          <p:spPr bwMode="auto">
            <a:xfrm>
              <a:off x="5110163" y="2581275"/>
              <a:ext cx="6942138" cy="1152525"/>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 name="Rectangle 23"/>
            <p:cNvSpPr>
              <a:spLocks noChangeArrowheads="1"/>
            </p:cNvSpPr>
            <p:nvPr/>
          </p:nvSpPr>
          <p:spPr bwMode="auto">
            <a:xfrm>
              <a:off x="307975" y="3727450"/>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86" name="Rectangle 37"/>
            <p:cNvSpPr>
              <a:spLocks noChangeArrowheads="1"/>
            </p:cNvSpPr>
            <p:nvPr/>
          </p:nvSpPr>
          <p:spPr bwMode="auto">
            <a:xfrm>
              <a:off x="406400" y="2981325"/>
              <a:ext cx="20326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Index Component</a:t>
              </a:r>
              <a:endParaRPr lang="nb-NO" dirty="0" smtClean="0">
                <a:solidFill>
                  <a:srgbClr val="505050"/>
                </a:solidFill>
                <a:latin typeface="Arial" pitchFamily="34" charset="0"/>
                <a:cs typeface="Arial" pitchFamily="34" charset="0"/>
              </a:endParaRPr>
            </a:p>
          </p:txBody>
        </p:sp>
        <p:sp>
          <p:nvSpPr>
            <p:cNvPr id="3087" name="Rectangle 38"/>
            <p:cNvSpPr>
              <a:spLocks noChangeArrowheads="1"/>
            </p:cNvSpPr>
            <p:nvPr/>
          </p:nvSpPr>
          <p:spPr bwMode="auto">
            <a:xfrm>
              <a:off x="5202238" y="2676525"/>
              <a:ext cx="58978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Primary/Secondary per partition (dynamic selection)</a:t>
              </a:r>
              <a:endParaRPr lang="nb-NO" dirty="0" smtClean="0">
                <a:solidFill>
                  <a:srgbClr val="505050"/>
                </a:solidFill>
                <a:latin typeface="Arial" pitchFamily="34" charset="0"/>
                <a:cs typeface="Arial" pitchFamily="34" charset="0"/>
              </a:endParaRPr>
            </a:p>
          </p:txBody>
        </p:sp>
        <p:sp>
          <p:nvSpPr>
            <p:cNvPr id="3088" name="Rectangle 39"/>
            <p:cNvSpPr>
              <a:spLocks noChangeArrowheads="1"/>
            </p:cNvSpPr>
            <p:nvPr/>
          </p:nvSpPr>
          <p:spPr bwMode="auto">
            <a:xfrm>
              <a:off x="5202238" y="2981325"/>
              <a:ext cx="1441450"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Query load</a:t>
              </a:r>
              <a:endParaRPr lang="nb-NO" smtClean="0">
                <a:solidFill>
                  <a:srgbClr val="505050"/>
                </a:solidFill>
                <a:latin typeface="Arial" pitchFamily="34" charset="0"/>
                <a:cs typeface="Arial" pitchFamily="34" charset="0"/>
              </a:endParaRPr>
            </a:p>
          </p:txBody>
        </p:sp>
        <p:sp>
          <p:nvSpPr>
            <p:cNvPr id="3089" name="Rectangle 40"/>
            <p:cNvSpPr>
              <a:spLocks noChangeArrowheads="1"/>
            </p:cNvSpPr>
            <p:nvPr/>
          </p:nvSpPr>
          <p:spPr bwMode="auto">
            <a:xfrm>
              <a:off x="6448425" y="2981325"/>
              <a:ext cx="24923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90" name="Rectangle 41"/>
            <p:cNvSpPr>
              <a:spLocks noChangeArrowheads="1"/>
            </p:cNvSpPr>
            <p:nvPr/>
          </p:nvSpPr>
          <p:spPr bwMode="auto">
            <a:xfrm>
              <a:off x="6550025" y="2981325"/>
              <a:ext cx="100647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sharing</a:t>
              </a:r>
              <a:endParaRPr lang="nb-NO" smtClean="0">
                <a:solidFill>
                  <a:srgbClr val="505050"/>
                </a:solidFill>
                <a:latin typeface="Arial" pitchFamily="34" charset="0"/>
                <a:cs typeface="Arial" pitchFamily="34" charset="0"/>
              </a:endParaRPr>
            </a:p>
          </p:txBody>
        </p:sp>
        <p:sp>
          <p:nvSpPr>
            <p:cNvPr id="3091" name="Rectangle 42"/>
            <p:cNvSpPr>
              <a:spLocks noChangeArrowheads="1"/>
            </p:cNvSpPr>
            <p:nvPr/>
          </p:nvSpPr>
          <p:spPr bwMode="auto">
            <a:xfrm>
              <a:off x="5202238" y="3286125"/>
              <a:ext cx="57003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 selected based on index generation status</a:t>
              </a:r>
              <a:endParaRPr lang="nb-NO" dirty="0" smtClean="0">
                <a:solidFill>
                  <a:srgbClr val="505050"/>
                </a:solidFill>
                <a:latin typeface="Arial" pitchFamily="34" charset="0"/>
                <a:cs typeface="Arial" pitchFamily="34" charset="0"/>
              </a:endParaRPr>
            </a:p>
          </p:txBody>
        </p:sp>
      </p:grpSp>
      <p:grpSp>
        <p:nvGrpSpPr>
          <p:cNvPr id="3114" name="Group 3113"/>
          <p:cNvGrpSpPr/>
          <p:nvPr/>
        </p:nvGrpSpPr>
        <p:grpSpPr>
          <a:xfrm>
            <a:off x="307975" y="3518247"/>
            <a:ext cx="11750675" cy="546100"/>
            <a:chOff x="307975" y="3733800"/>
            <a:chExt cx="11750675" cy="546100"/>
          </a:xfrm>
        </p:grpSpPr>
        <p:sp>
          <p:nvSpPr>
            <p:cNvPr id="20" name="Rectangle 12"/>
            <p:cNvSpPr>
              <a:spLocks noChangeArrowheads="1"/>
            </p:cNvSpPr>
            <p:nvPr/>
          </p:nvSpPr>
          <p:spPr bwMode="auto">
            <a:xfrm>
              <a:off x="314325" y="3733800"/>
              <a:ext cx="4795838" cy="539750"/>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1" name="Rectangle 13"/>
            <p:cNvSpPr>
              <a:spLocks noChangeArrowheads="1"/>
            </p:cNvSpPr>
            <p:nvPr/>
          </p:nvSpPr>
          <p:spPr bwMode="auto">
            <a:xfrm>
              <a:off x="5110163" y="3733800"/>
              <a:ext cx="6942138" cy="539750"/>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2" name="Rectangle 24"/>
            <p:cNvSpPr>
              <a:spLocks noChangeArrowheads="1"/>
            </p:cNvSpPr>
            <p:nvPr/>
          </p:nvSpPr>
          <p:spPr bwMode="auto">
            <a:xfrm>
              <a:off x="307975" y="4267200"/>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92" name="Rectangle 43"/>
            <p:cNvSpPr>
              <a:spLocks noChangeArrowheads="1"/>
            </p:cNvSpPr>
            <p:nvPr/>
          </p:nvSpPr>
          <p:spPr bwMode="auto">
            <a:xfrm>
              <a:off x="406400" y="3827463"/>
              <a:ext cx="44708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Content/Query Processing components</a:t>
              </a:r>
              <a:endParaRPr lang="nb-NO" dirty="0" smtClean="0">
                <a:solidFill>
                  <a:srgbClr val="505050"/>
                </a:solidFill>
                <a:latin typeface="Arial" pitchFamily="34" charset="0"/>
                <a:cs typeface="Arial" pitchFamily="34" charset="0"/>
              </a:endParaRPr>
            </a:p>
          </p:txBody>
        </p:sp>
        <p:sp>
          <p:nvSpPr>
            <p:cNvPr id="3093" name="Rectangle 44"/>
            <p:cNvSpPr>
              <a:spLocks noChangeArrowheads="1"/>
            </p:cNvSpPr>
            <p:nvPr/>
          </p:nvSpPr>
          <p:spPr bwMode="auto">
            <a:xfrm>
              <a:off x="5202238" y="3827463"/>
              <a:ext cx="715963"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Load</a:t>
              </a:r>
              <a:endParaRPr lang="nb-NO" smtClean="0">
                <a:solidFill>
                  <a:srgbClr val="505050"/>
                </a:solidFill>
                <a:latin typeface="Arial" pitchFamily="34" charset="0"/>
                <a:cs typeface="Arial" pitchFamily="34" charset="0"/>
              </a:endParaRPr>
            </a:p>
          </p:txBody>
        </p:sp>
        <p:sp>
          <p:nvSpPr>
            <p:cNvPr id="3094" name="Rectangle 45"/>
            <p:cNvSpPr>
              <a:spLocks noChangeArrowheads="1"/>
            </p:cNvSpPr>
            <p:nvPr/>
          </p:nvSpPr>
          <p:spPr bwMode="auto">
            <a:xfrm>
              <a:off x="5748338" y="3827463"/>
              <a:ext cx="24923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095" name="Rectangle 46"/>
            <p:cNvSpPr>
              <a:spLocks noChangeArrowheads="1"/>
            </p:cNvSpPr>
            <p:nvPr/>
          </p:nvSpPr>
          <p:spPr bwMode="auto">
            <a:xfrm>
              <a:off x="5849938" y="3827463"/>
              <a:ext cx="2135188"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sharing, stateless</a:t>
              </a:r>
              <a:endParaRPr lang="nb-NO" smtClean="0">
                <a:solidFill>
                  <a:srgbClr val="505050"/>
                </a:solidFill>
                <a:latin typeface="Arial" pitchFamily="34" charset="0"/>
                <a:cs typeface="Arial" pitchFamily="34" charset="0"/>
              </a:endParaRPr>
            </a:p>
          </p:txBody>
        </p:sp>
      </p:grpSp>
      <p:grpSp>
        <p:nvGrpSpPr>
          <p:cNvPr id="3115" name="Group 3114"/>
          <p:cNvGrpSpPr/>
          <p:nvPr/>
        </p:nvGrpSpPr>
        <p:grpSpPr>
          <a:xfrm>
            <a:off x="307975" y="4057997"/>
            <a:ext cx="11750675" cy="620713"/>
            <a:chOff x="307975" y="4273550"/>
            <a:chExt cx="11750675" cy="620713"/>
          </a:xfrm>
        </p:grpSpPr>
        <p:sp>
          <p:nvSpPr>
            <p:cNvPr id="22" name="Rectangle 14"/>
            <p:cNvSpPr>
              <a:spLocks noChangeArrowheads="1"/>
            </p:cNvSpPr>
            <p:nvPr/>
          </p:nvSpPr>
          <p:spPr bwMode="auto">
            <a:xfrm>
              <a:off x="314325" y="4273550"/>
              <a:ext cx="4795838" cy="61436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3" name="Rectangle 15"/>
            <p:cNvSpPr>
              <a:spLocks noChangeArrowheads="1"/>
            </p:cNvSpPr>
            <p:nvPr/>
          </p:nvSpPr>
          <p:spPr bwMode="auto">
            <a:xfrm>
              <a:off x="5110163" y="4273550"/>
              <a:ext cx="6942138" cy="61436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3" name="Rectangle 25"/>
            <p:cNvSpPr>
              <a:spLocks noChangeArrowheads="1"/>
            </p:cNvSpPr>
            <p:nvPr/>
          </p:nvSpPr>
          <p:spPr bwMode="auto">
            <a:xfrm>
              <a:off x="307975" y="4881563"/>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96" name="Rectangle 47"/>
            <p:cNvSpPr>
              <a:spLocks noChangeArrowheads="1"/>
            </p:cNvSpPr>
            <p:nvPr/>
          </p:nvSpPr>
          <p:spPr bwMode="auto">
            <a:xfrm>
              <a:off x="406400" y="4403725"/>
              <a:ext cx="37019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Analytics Processing Component</a:t>
              </a:r>
              <a:endParaRPr lang="nb-NO" dirty="0" smtClean="0">
                <a:solidFill>
                  <a:srgbClr val="505050"/>
                </a:solidFill>
                <a:latin typeface="Arial" pitchFamily="34" charset="0"/>
                <a:cs typeface="Arial" pitchFamily="34" charset="0"/>
              </a:endParaRPr>
            </a:p>
          </p:txBody>
        </p:sp>
        <p:sp>
          <p:nvSpPr>
            <p:cNvPr id="3098" name="Rectangle 49"/>
            <p:cNvSpPr>
              <a:spLocks noChangeArrowheads="1"/>
            </p:cNvSpPr>
            <p:nvPr/>
          </p:nvSpPr>
          <p:spPr bwMode="auto">
            <a:xfrm>
              <a:off x="5748338" y="4403725"/>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endParaRPr lang="nb-NO" dirty="0" smtClean="0">
                <a:solidFill>
                  <a:srgbClr val="505050"/>
                </a:solidFill>
                <a:latin typeface="Arial" pitchFamily="34" charset="0"/>
                <a:cs typeface="Arial" pitchFamily="34" charset="0"/>
              </a:endParaRPr>
            </a:p>
          </p:txBody>
        </p:sp>
        <p:sp>
          <p:nvSpPr>
            <p:cNvPr id="3099" name="Rectangle 50"/>
            <p:cNvSpPr>
              <a:spLocks noChangeArrowheads="1"/>
            </p:cNvSpPr>
            <p:nvPr/>
          </p:nvSpPr>
          <p:spPr bwMode="auto">
            <a:xfrm>
              <a:off x="5210125" y="4403725"/>
              <a:ext cx="404662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Distributed map/reduce, state in DB</a:t>
              </a:r>
              <a:endParaRPr lang="nb-NO" dirty="0" smtClean="0">
                <a:solidFill>
                  <a:srgbClr val="505050"/>
                </a:solidFill>
                <a:latin typeface="Arial" pitchFamily="34" charset="0"/>
                <a:cs typeface="Arial" pitchFamily="34" charset="0"/>
              </a:endParaRPr>
            </a:p>
          </p:txBody>
        </p:sp>
      </p:grpSp>
      <p:grpSp>
        <p:nvGrpSpPr>
          <p:cNvPr id="3116" name="Group 3115"/>
          <p:cNvGrpSpPr/>
          <p:nvPr/>
        </p:nvGrpSpPr>
        <p:grpSpPr>
          <a:xfrm>
            <a:off x="307975" y="4672360"/>
            <a:ext cx="11750675" cy="820139"/>
            <a:chOff x="307975" y="4887913"/>
            <a:chExt cx="11750675" cy="849312"/>
          </a:xfrm>
        </p:grpSpPr>
        <p:sp>
          <p:nvSpPr>
            <p:cNvPr id="24" name="Rectangle 16"/>
            <p:cNvSpPr>
              <a:spLocks noChangeArrowheads="1"/>
            </p:cNvSpPr>
            <p:nvPr/>
          </p:nvSpPr>
          <p:spPr bwMode="auto">
            <a:xfrm>
              <a:off x="314325" y="4887913"/>
              <a:ext cx="4795838" cy="8429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5" name="Rectangle 17"/>
            <p:cNvSpPr>
              <a:spLocks noChangeArrowheads="1"/>
            </p:cNvSpPr>
            <p:nvPr/>
          </p:nvSpPr>
          <p:spPr bwMode="auto">
            <a:xfrm>
              <a:off x="5110163" y="4887913"/>
              <a:ext cx="6942138" cy="842963"/>
            </a:xfrm>
            <a:prstGeom prst="rect">
              <a:avLst/>
            </a:prstGeom>
            <a:solidFill>
              <a:srgbClr val="FAD3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075" name="Rectangle 26"/>
            <p:cNvSpPr>
              <a:spLocks noChangeArrowheads="1"/>
            </p:cNvSpPr>
            <p:nvPr/>
          </p:nvSpPr>
          <p:spPr bwMode="auto">
            <a:xfrm>
              <a:off x="307975" y="5724525"/>
              <a:ext cx="11750675" cy="12700"/>
            </a:xfrm>
            <a:prstGeom prst="rect">
              <a:avLst/>
            </a:prstGeom>
            <a:solidFill>
              <a:srgbClr val="FFFFFF"/>
            </a:solidFill>
            <a:ln w="0" cap="flat">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00" name="Rectangle 51"/>
            <p:cNvSpPr>
              <a:spLocks noChangeArrowheads="1"/>
            </p:cNvSpPr>
            <p:nvPr/>
          </p:nvSpPr>
          <p:spPr bwMode="auto">
            <a:xfrm>
              <a:off x="406400" y="5132388"/>
              <a:ext cx="2160848" cy="318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Admin Component</a:t>
              </a:r>
              <a:endParaRPr lang="nb-NO" dirty="0" smtClean="0">
                <a:solidFill>
                  <a:srgbClr val="505050"/>
                </a:solidFill>
                <a:latin typeface="Arial" pitchFamily="34" charset="0"/>
                <a:cs typeface="Arial" pitchFamily="34" charset="0"/>
              </a:endParaRPr>
            </a:p>
          </p:txBody>
        </p:sp>
        <p:sp>
          <p:nvSpPr>
            <p:cNvPr id="3101" name="Rectangle 52"/>
            <p:cNvSpPr>
              <a:spLocks noChangeArrowheads="1"/>
            </p:cNvSpPr>
            <p:nvPr/>
          </p:nvSpPr>
          <p:spPr bwMode="auto">
            <a:xfrm>
              <a:off x="5202238" y="4979988"/>
              <a:ext cx="441274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Primary/Secondary (dynamic selection)</a:t>
              </a:r>
              <a:endParaRPr lang="nb-NO" dirty="0" smtClean="0">
                <a:solidFill>
                  <a:srgbClr val="505050"/>
                </a:solidFill>
                <a:latin typeface="Arial" pitchFamily="34" charset="0"/>
                <a:cs typeface="Arial" pitchFamily="34" charset="0"/>
              </a:endParaRPr>
            </a:p>
          </p:txBody>
        </p:sp>
        <p:sp>
          <p:nvSpPr>
            <p:cNvPr id="3102" name="Rectangle 53"/>
            <p:cNvSpPr>
              <a:spLocks noChangeArrowheads="1"/>
            </p:cNvSpPr>
            <p:nvPr/>
          </p:nvSpPr>
          <p:spPr bwMode="auto">
            <a:xfrm>
              <a:off x="5202238" y="5284788"/>
              <a:ext cx="272157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Hot standby, state in DB</a:t>
              </a:r>
              <a:endParaRPr lang="nb-NO" dirty="0" smtClean="0">
                <a:solidFill>
                  <a:srgbClr val="505050"/>
                </a:solidFill>
                <a:latin typeface="Arial" pitchFamily="34" charset="0"/>
                <a:cs typeface="Arial" pitchFamily="34" charset="0"/>
              </a:endParaRPr>
            </a:p>
          </p:txBody>
        </p:sp>
        <p:sp>
          <p:nvSpPr>
            <p:cNvPr id="3103" name="Rectangle 54"/>
            <p:cNvSpPr>
              <a:spLocks noChangeArrowheads="1"/>
            </p:cNvSpPr>
            <p:nvPr/>
          </p:nvSpPr>
          <p:spPr bwMode="auto">
            <a:xfrm>
              <a:off x="7124700" y="5284788"/>
              <a:ext cx="6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endParaRPr lang="nb-NO" dirty="0" smtClean="0">
                <a:solidFill>
                  <a:srgbClr val="505050"/>
                </a:solidFill>
                <a:latin typeface="Arial" pitchFamily="34" charset="0"/>
                <a:cs typeface="Arial" pitchFamily="34" charset="0"/>
              </a:endParaRPr>
            </a:p>
          </p:txBody>
        </p:sp>
      </p:grpSp>
      <p:sp>
        <p:nvSpPr>
          <p:cNvPr id="3" name="TextBox 2"/>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SPC172 </a:t>
            </a:r>
            <a:r>
              <a:rPr lang="en-US" sz="1400" dirty="0">
                <a:solidFill>
                  <a:srgbClr val="505050"/>
                </a:solidFill>
              </a:rPr>
              <a:t>- Overview of Capacity Planning, Sizing and High Availability for Search in SharePoint 2013</a:t>
            </a:r>
            <a:endParaRPr lang="en-US" sz="1400" dirty="0" smtClean="0">
              <a:gradFill>
                <a:gsLst>
                  <a:gs pos="2917">
                    <a:srgbClr val="505050"/>
                  </a:gs>
                  <a:gs pos="30000">
                    <a:srgbClr val="505050"/>
                  </a:gs>
                </a:gsLst>
                <a:lin ang="5400000" scaled="0"/>
              </a:gradFill>
            </a:endParaRPr>
          </a:p>
        </p:txBody>
      </p:sp>
      <p:grpSp>
        <p:nvGrpSpPr>
          <p:cNvPr id="4" name="Group 3"/>
          <p:cNvGrpSpPr/>
          <p:nvPr/>
        </p:nvGrpSpPr>
        <p:grpSpPr>
          <a:xfrm>
            <a:off x="220511" y="5585494"/>
            <a:ext cx="11943691" cy="886502"/>
            <a:chOff x="220511" y="5585494"/>
            <a:chExt cx="11943691" cy="886502"/>
          </a:xfrm>
        </p:grpSpPr>
        <p:grpSp>
          <p:nvGrpSpPr>
            <p:cNvPr id="3117" name="Group 3116"/>
            <p:cNvGrpSpPr/>
            <p:nvPr/>
          </p:nvGrpSpPr>
          <p:grpSpPr>
            <a:xfrm>
              <a:off x="314325" y="5657502"/>
              <a:ext cx="11737976" cy="750888"/>
              <a:chOff x="314325" y="5730875"/>
              <a:chExt cx="11737976" cy="750888"/>
            </a:xfrm>
          </p:grpSpPr>
          <p:sp>
            <p:nvSpPr>
              <p:cNvPr id="26" name="Rectangle 18"/>
              <p:cNvSpPr>
                <a:spLocks noChangeArrowheads="1"/>
              </p:cNvSpPr>
              <p:nvPr/>
            </p:nvSpPr>
            <p:spPr bwMode="auto">
              <a:xfrm>
                <a:off x="314325" y="5730875"/>
                <a:ext cx="4795838" cy="74771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27" name="Rectangle 19"/>
              <p:cNvSpPr>
                <a:spLocks noChangeArrowheads="1"/>
              </p:cNvSpPr>
              <p:nvPr/>
            </p:nvSpPr>
            <p:spPr bwMode="auto">
              <a:xfrm>
                <a:off x="5110163" y="5730875"/>
                <a:ext cx="6942138" cy="747713"/>
              </a:xfrm>
              <a:prstGeom prst="rect">
                <a:avLst/>
              </a:prstGeom>
              <a:solidFill>
                <a:srgbClr val="FCEAE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nb-NO">
                  <a:solidFill>
                    <a:srgbClr val="505050"/>
                  </a:solidFill>
                </a:endParaRPr>
              </a:p>
            </p:txBody>
          </p:sp>
          <p:sp>
            <p:nvSpPr>
              <p:cNvPr id="3104" name="Rectangle 55"/>
              <p:cNvSpPr>
                <a:spLocks noChangeArrowheads="1"/>
              </p:cNvSpPr>
              <p:nvPr/>
            </p:nvSpPr>
            <p:spPr bwMode="auto">
              <a:xfrm>
                <a:off x="406400" y="5775325"/>
                <a:ext cx="192246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Host Controller </a:t>
                </a:r>
                <a:endParaRPr lang="nb-NO" smtClean="0">
                  <a:solidFill>
                    <a:srgbClr val="505050"/>
                  </a:solidFill>
                  <a:latin typeface="Arial" pitchFamily="34" charset="0"/>
                  <a:cs typeface="Arial" pitchFamily="34" charset="0"/>
                </a:endParaRPr>
              </a:p>
            </p:txBody>
          </p:sp>
          <p:sp>
            <p:nvSpPr>
              <p:cNvPr id="3105" name="Rectangle 56"/>
              <p:cNvSpPr>
                <a:spLocks noChangeArrowheads="1"/>
              </p:cNvSpPr>
              <p:nvPr/>
            </p:nvSpPr>
            <p:spPr bwMode="auto">
              <a:xfrm>
                <a:off x="406400" y="6080125"/>
                <a:ext cx="3784600"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(for search dictionary repository)</a:t>
                </a:r>
                <a:endParaRPr lang="nb-NO" smtClean="0">
                  <a:solidFill>
                    <a:srgbClr val="505050"/>
                  </a:solidFill>
                  <a:latin typeface="Arial" pitchFamily="34" charset="0"/>
                  <a:cs typeface="Arial" pitchFamily="34" charset="0"/>
                </a:endParaRPr>
              </a:p>
            </p:txBody>
          </p:sp>
          <p:sp>
            <p:nvSpPr>
              <p:cNvPr id="3106" name="Rectangle 57"/>
              <p:cNvSpPr>
                <a:spLocks noChangeArrowheads="1"/>
              </p:cNvSpPr>
              <p:nvPr/>
            </p:nvSpPr>
            <p:spPr bwMode="auto">
              <a:xfrm>
                <a:off x="5202238" y="5775325"/>
                <a:ext cx="44561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Primary/Secondary (cmdlet controlled)</a:t>
                </a:r>
                <a:endParaRPr lang="nb-NO" dirty="0" smtClean="0">
                  <a:solidFill>
                    <a:srgbClr val="505050"/>
                  </a:solidFill>
                  <a:latin typeface="Arial" pitchFamily="34" charset="0"/>
                  <a:cs typeface="Arial" pitchFamily="34" charset="0"/>
                </a:endParaRPr>
              </a:p>
            </p:txBody>
          </p:sp>
          <p:sp>
            <p:nvSpPr>
              <p:cNvPr id="3107" name="Rectangle 58"/>
              <p:cNvSpPr>
                <a:spLocks noChangeArrowheads="1"/>
              </p:cNvSpPr>
              <p:nvPr/>
            </p:nvSpPr>
            <p:spPr bwMode="auto">
              <a:xfrm>
                <a:off x="5202238" y="6080125"/>
                <a:ext cx="15970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Lost primary </a:t>
                </a:r>
                <a:endParaRPr lang="nb-NO" smtClean="0">
                  <a:solidFill>
                    <a:srgbClr val="505050"/>
                  </a:solidFill>
                  <a:latin typeface="Arial" pitchFamily="34" charset="0"/>
                  <a:cs typeface="Arial" pitchFamily="34" charset="0"/>
                </a:endParaRPr>
              </a:p>
            </p:txBody>
          </p:sp>
          <p:sp>
            <p:nvSpPr>
              <p:cNvPr id="3108" name="Rectangle 59"/>
              <p:cNvSpPr>
                <a:spLocks noChangeArrowheads="1"/>
              </p:cNvSpPr>
              <p:nvPr/>
            </p:nvSpPr>
            <p:spPr bwMode="auto">
              <a:xfrm>
                <a:off x="6672263" y="6080125"/>
                <a:ext cx="263525"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a:t>
                </a:r>
                <a:endParaRPr lang="nb-NO" smtClean="0">
                  <a:solidFill>
                    <a:srgbClr val="505050"/>
                  </a:solidFill>
                  <a:latin typeface="Arial" pitchFamily="34" charset="0"/>
                  <a:cs typeface="Arial" pitchFamily="34" charset="0"/>
                </a:endParaRPr>
              </a:p>
            </p:txBody>
          </p:sp>
          <p:sp>
            <p:nvSpPr>
              <p:cNvPr id="3109" name="Rectangle 60"/>
              <p:cNvSpPr>
                <a:spLocks noChangeArrowheads="1"/>
              </p:cNvSpPr>
              <p:nvPr/>
            </p:nvSpPr>
            <p:spPr bwMode="auto">
              <a:xfrm>
                <a:off x="6869113" y="6080125"/>
                <a:ext cx="9636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smtClean="0">
                    <a:solidFill>
                      <a:srgbClr val="505050"/>
                    </a:solidFill>
                    <a:cs typeface="Arial" pitchFamily="34" charset="0"/>
                  </a:rPr>
                  <a:t>no new</a:t>
                </a:r>
                <a:endParaRPr lang="nb-NO" smtClean="0">
                  <a:solidFill>
                    <a:srgbClr val="505050"/>
                  </a:solidFill>
                  <a:latin typeface="Arial" pitchFamily="34" charset="0"/>
                  <a:cs typeface="Arial" pitchFamily="34" charset="0"/>
                </a:endParaRPr>
              </a:p>
            </p:txBody>
          </p:sp>
          <p:sp>
            <p:nvSpPr>
              <p:cNvPr id="3110" name="Rectangle 61"/>
              <p:cNvSpPr>
                <a:spLocks noChangeArrowheads="1"/>
              </p:cNvSpPr>
              <p:nvPr/>
            </p:nvSpPr>
            <p:spPr bwMode="auto">
              <a:xfrm>
                <a:off x="7766050" y="6080125"/>
                <a:ext cx="243047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defTabSz="914400" fontAlgn="base">
                  <a:spcBef>
                    <a:spcPct val="0"/>
                  </a:spcBef>
                  <a:spcAft>
                    <a:spcPct val="0"/>
                  </a:spcAft>
                </a:pPr>
                <a:r>
                  <a:rPr lang="nb-NO" sz="2000" dirty="0" smtClean="0">
                    <a:solidFill>
                      <a:srgbClr val="505050"/>
                    </a:solidFill>
                    <a:cs typeface="Arial" pitchFamily="34" charset="0"/>
                  </a:rPr>
                  <a:t>dictionaries deployed</a:t>
                </a:r>
                <a:endParaRPr lang="nb-NO" dirty="0" smtClean="0">
                  <a:solidFill>
                    <a:srgbClr val="505050"/>
                  </a:solidFill>
                  <a:latin typeface="Arial" pitchFamily="34" charset="0"/>
                  <a:cs typeface="Arial" pitchFamily="34" charset="0"/>
                </a:endParaRPr>
              </a:p>
            </p:txBody>
          </p:sp>
        </p:grpSp>
        <p:sp>
          <p:nvSpPr>
            <p:cNvPr id="61" name="Rounded Rectangle 60"/>
            <p:cNvSpPr/>
            <p:nvPr/>
          </p:nvSpPr>
          <p:spPr bwMode="auto">
            <a:xfrm>
              <a:off x="220511" y="5585494"/>
              <a:ext cx="11943691" cy="886502"/>
            </a:xfrm>
            <a:prstGeom prst="roundRect">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5721384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4637" y="5153446"/>
            <a:ext cx="11776248" cy="1544217"/>
          </a:xfrm>
          <a:prstGeom prst="rect">
            <a:avLst/>
          </a:prstGeom>
          <a:noFill/>
        </p:spPr>
        <p:txBody>
          <a:bodyPr wrap="square" lIns="182880" tIns="146304" rIns="182880" bIns="146304" rtlCol="0">
            <a:noAutofit/>
          </a:bodyPr>
          <a:lstStyle/>
          <a:p>
            <a:pPr marL="228600" indent="-228600">
              <a:lnSpc>
                <a:spcPct val="90000"/>
              </a:lnSpc>
              <a:spcAft>
                <a:spcPts val="600"/>
              </a:spcAft>
            </a:pPr>
            <a:r>
              <a:rPr lang="en-US" sz="2000" dirty="0" smtClean="0">
                <a:gradFill>
                  <a:gsLst>
                    <a:gs pos="1250">
                      <a:srgbClr val="505050"/>
                    </a:gs>
                    <a:gs pos="99000">
                      <a:srgbClr val="505050"/>
                    </a:gs>
                  </a:gsLst>
                  <a:lin ang="5400000" scaled="0"/>
                </a:gradFill>
              </a:rPr>
              <a:t>&gt; New-</a:t>
            </a:r>
            <a:r>
              <a:rPr lang="en-US" sz="2000" dirty="0" err="1" smtClean="0">
                <a:gradFill>
                  <a:gsLst>
                    <a:gs pos="1250">
                      <a:srgbClr val="505050"/>
                    </a:gs>
                    <a:gs pos="99000">
                      <a:srgbClr val="505050"/>
                    </a:gs>
                  </a:gsLst>
                  <a:lin ang="5400000" scaled="0"/>
                </a:gradFill>
              </a:rPr>
              <a:t>SPEnterpriseSearchTopology</a:t>
            </a:r>
            <a:endParaRPr lang="en-US" sz="2000" dirty="0" smtClean="0">
              <a:gradFill>
                <a:gsLst>
                  <a:gs pos="1250">
                    <a:srgbClr val="505050"/>
                  </a:gs>
                  <a:gs pos="99000">
                    <a:srgbClr val="505050"/>
                  </a:gs>
                </a:gsLst>
                <a:lin ang="5400000" scaled="0"/>
              </a:gradFill>
            </a:endParaRPr>
          </a:p>
          <a:p>
            <a:pPr marL="228600" lvl="1" indent="-228600">
              <a:lnSpc>
                <a:spcPct val="90000"/>
              </a:lnSpc>
              <a:spcAft>
                <a:spcPts val="600"/>
              </a:spcAft>
            </a:pPr>
            <a:r>
              <a:rPr lang="en-US" sz="2000" dirty="0" smtClean="0">
                <a:gradFill>
                  <a:gsLst>
                    <a:gs pos="1250">
                      <a:srgbClr val="505050"/>
                    </a:gs>
                    <a:gs pos="99000">
                      <a:srgbClr val="505050"/>
                    </a:gs>
                  </a:gsLst>
                  <a:lin ang="5400000" scaled="0"/>
                </a:gradFill>
              </a:rPr>
              <a:t>&gt; New-</a:t>
            </a:r>
            <a:r>
              <a:rPr lang="en-US" sz="2000" dirty="0" err="1" smtClean="0">
                <a:gradFill>
                  <a:gsLst>
                    <a:gs pos="1250">
                      <a:srgbClr val="505050"/>
                    </a:gs>
                    <a:gs pos="99000">
                      <a:srgbClr val="505050"/>
                    </a:gs>
                  </a:gsLst>
                  <a:lin ang="5400000" scaled="0"/>
                </a:gradFill>
              </a:rPr>
              <a:t>SPEnterpriseSearchIndexComponent</a:t>
            </a:r>
            <a:r>
              <a:rPr lang="en-US" sz="2000" dirty="0" smtClean="0">
                <a:gradFill>
                  <a:gsLst>
                    <a:gs pos="1250">
                      <a:srgbClr val="505050"/>
                    </a:gs>
                    <a:gs pos="99000">
                      <a:srgbClr val="505050"/>
                    </a:gs>
                  </a:gsLst>
                  <a:lin ang="5400000" scaled="0"/>
                </a:gradFill>
              </a:rPr>
              <a:t>, New-</a:t>
            </a:r>
            <a:r>
              <a:rPr lang="en-US" sz="2000" dirty="0" err="1" smtClean="0">
                <a:gradFill>
                  <a:gsLst>
                    <a:gs pos="1250">
                      <a:srgbClr val="505050"/>
                    </a:gs>
                    <a:gs pos="99000">
                      <a:srgbClr val="505050"/>
                    </a:gs>
                  </a:gsLst>
                  <a:lin ang="5400000" scaled="0"/>
                </a:gradFill>
              </a:rPr>
              <a:t>SPEnterpriseSearchQueryProcessingComponent</a:t>
            </a:r>
            <a:r>
              <a:rPr lang="en-US" sz="2000" dirty="0" smtClean="0">
                <a:gradFill>
                  <a:gsLst>
                    <a:gs pos="1250">
                      <a:srgbClr val="505050"/>
                    </a:gs>
                    <a:gs pos="99000">
                      <a:srgbClr val="505050"/>
                    </a:gs>
                  </a:gsLst>
                  <a:lin ang="5400000" scaled="0"/>
                </a:gradFill>
              </a:rPr>
              <a:t>, … </a:t>
            </a:r>
            <a:endParaRPr lang="en-US" sz="2000" dirty="0">
              <a:gradFill>
                <a:gsLst>
                  <a:gs pos="1250">
                    <a:srgbClr val="505050"/>
                  </a:gs>
                  <a:gs pos="99000">
                    <a:srgbClr val="505050"/>
                  </a:gs>
                </a:gsLst>
                <a:lin ang="5400000" scaled="0"/>
              </a:gradFill>
            </a:endParaRPr>
          </a:p>
          <a:p>
            <a:pPr marL="228600" indent="-228600">
              <a:lnSpc>
                <a:spcPct val="90000"/>
              </a:lnSpc>
              <a:spcAft>
                <a:spcPts val="600"/>
              </a:spcAft>
            </a:pPr>
            <a:r>
              <a:rPr lang="nb-NO" sz="2000" dirty="0">
                <a:gradFill>
                  <a:gsLst>
                    <a:gs pos="1250">
                      <a:srgbClr val="505050"/>
                    </a:gs>
                    <a:gs pos="99000">
                      <a:srgbClr val="505050"/>
                    </a:gs>
                  </a:gsLst>
                  <a:lin ang="5400000" scaled="0"/>
                </a:gradFill>
              </a:rPr>
              <a:t>&gt; Set-SPEnterpriseSearchTopology</a:t>
            </a:r>
          </a:p>
          <a:p>
            <a:pPr marL="228600" indent="-228600">
              <a:lnSpc>
                <a:spcPct val="90000"/>
              </a:lnSpc>
              <a:spcAft>
                <a:spcPts val="600"/>
              </a:spcAft>
            </a:pPr>
            <a:endParaRPr lang="en-US" sz="1600" dirty="0" smtClean="0">
              <a:gradFill>
                <a:gsLst>
                  <a:gs pos="1250">
                    <a:srgbClr val="505050"/>
                  </a:gs>
                  <a:gs pos="99000">
                    <a:srgbClr val="505050"/>
                  </a:gs>
                </a:gsLst>
                <a:lin ang="5400000" scaled="0"/>
              </a:gradFill>
            </a:endParaRPr>
          </a:p>
        </p:txBody>
      </p:sp>
      <p:sp>
        <p:nvSpPr>
          <p:cNvPr id="3" name="Title 2"/>
          <p:cNvSpPr>
            <a:spLocks noGrp="1"/>
          </p:cNvSpPr>
          <p:nvPr>
            <p:ph type="title"/>
          </p:nvPr>
        </p:nvSpPr>
        <p:spPr/>
        <p:txBody>
          <a:bodyPr/>
          <a:lstStyle/>
          <a:p>
            <a:r>
              <a:rPr lang="nb-NO" dirty="0" smtClean="0"/>
              <a:t>Set up your initial search topology</a:t>
            </a:r>
            <a:endParaRPr lang="en-US" dirty="0"/>
          </a:p>
        </p:txBody>
      </p:sp>
      <p:sp>
        <p:nvSpPr>
          <p:cNvPr id="4" name="Text Placeholder 3"/>
          <p:cNvSpPr>
            <a:spLocks noGrp="1"/>
          </p:cNvSpPr>
          <p:nvPr>
            <p:ph type="body" sz="quarter" idx="10"/>
          </p:nvPr>
        </p:nvSpPr>
        <p:spPr>
          <a:xfrm>
            <a:off x="274638" y="1212850"/>
            <a:ext cx="11887200" cy="849463"/>
          </a:xfrm>
        </p:spPr>
        <p:txBody>
          <a:bodyPr vert="horz" wrap="square" lIns="182880" tIns="146304" rIns="182880" bIns="146304" rtlCol="0">
            <a:spAutoFit/>
          </a:bodyPr>
          <a:lstStyle/>
          <a:p>
            <a:r>
              <a:rPr lang="nb-NO" dirty="0" smtClean="0">
                <a:gradFill>
                  <a:gsLst>
                    <a:gs pos="0">
                      <a:schemeClr val="tx2"/>
                    </a:gs>
                    <a:gs pos="86000">
                      <a:schemeClr val="tx2"/>
                    </a:gs>
                  </a:gsLst>
                  <a:lin ang="5400000" scaled="0"/>
                </a:gradFill>
              </a:rPr>
              <a:t>- You probably want HA</a:t>
            </a:r>
            <a:endParaRPr lang="en-US" dirty="0">
              <a:gradFill>
                <a:gsLst>
                  <a:gs pos="0">
                    <a:schemeClr val="tx2"/>
                  </a:gs>
                  <a:gs pos="86000">
                    <a:schemeClr val="tx2"/>
                  </a:gs>
                </a:gsLst>
                <a:lin ang="5400000" scaled="0"/>
              </a:gradFill>
            </a:endParaRPr>
          </a:p>
        </p:txBody>
      </p:sp>
      <p:grpSp>
        <p:nvGrpSpPr>
          <p:cNvPr id="6" name="Group 5"/>
          <p:cNvGrpSpPr/>
          <p:nvPr/>
        </p:nvGrpSpPr>
        <p:grpSpPr>
          <a:xfrm>
            <a:off x="97557" y="2125663"/>
            <a:ext cx="2868932" cy="2800668"/>
            <a:chOff x="97557" y="2125663"/>
            <a:chExt cx="2868932" cy="2800668"/>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Prepare servers</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HW/SW reqs!</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Install SharePoint</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Add to farm</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Start Search Service Instance</a:t>
              </a:r>
            </a:p>
            <a:p>
              <a:pPr marL="285750" indent="-285750" defTabSz="932472" fontAlgn="base">
                <a:spcBef>
                  <a:spcPct val="0"/>
                </a:spcBef>
                <a:spcAft>
                  <a:spcPct val="0"/>
                </a:spcAft>
                <a:buFont typeface="Arial" panose="020B0604020202020204" pitchFamily="34" charset="0"/>
                <a:buChar char="•"/>
              </a:pPr>
              <a:r>
                <a:rPr lang="nb-NO" dirty="0" smtClean="0">
                  <a:solidFill>
                    <a:srgbClr val="FFFFFF"/>
                  </a:solidFill>
                  <a:ea typeface="Segoe UI" pitchFamily="34" charset="0"/>
                  <a:cs typeface="Segoe UI" pitchFamily="34" charset="0"/>
                </a:rPr>
                <a:t>Create SSA</a:t>
              </a:r>
              <a:endParaRPr lang="en-US" dirty="0">
                <a:solidFill>
                  <a:srgbClr val="FFFFFF"/>
                </a:solidFill>
                <a:ea typeface="Segoe UI" pitchFamily="34" charset="0"/>
                <a:cs typeface="Segoe UI" pitchFamily="34" charset="0"/>
              </a:endParaRPr>
            </a:p>
          </p:txBody>
        </p:sp>
        <p:sp>
          <p:nvSpPr>
            <p:cNvPr id="5" name="TextBox 4"/>
            <p:cNvSpPr txBox="1"/>
            <p:nvPr/>
          </p:nvSpPr>
          <p:spPr>
            <a:xfrm>
              <a:off x="97557"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1</a:t>
              </a:r>
              <a:endParaRPr lang="en-US" dirty="0" err="1" smtClean="0">
                <a:solidFill>
                  <a:srgbClr val="FFFFFF"/>
                </a:solidFill>
              </a:endParaRPr>
            </a:p>
          </p:txBody>
        </p:sp>
      </p:grpSp>
      <p:grpSp>
        <p:nvGrpSpPr>
          <p:cNvPr id="7" name="Group 6"/>
          <p:cNvGrpSpPr/>
          <p:nvPr/>
        </p:nvGrpSpPr>
        <p:grpSpPr>
          <a:xfrm>
            <a:off x="2873881" y="2125663"/>
            <a:ext cx="2835565" cy="2800668"/>
            <a:chOff x="2873881" y="2125663"/>
            <a:chExt cx="2835565" cy="2800668"/>
          </a:xfrm>
        </p:grpSpPr>
        <p:sp>
          <p:nvSpPr>
            <p:cNvPr id="27" name="Rectangle 26"/>
            <p:cNvSpPr/>
            <p:nvPr/>
          </p:nvSpPr>
          <p:spPr bwMode="auto">
            <a:xfrm>
              <a:off x="3011966" y="2125663"/>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Create a new </a:t>
              </a:r>
              <a:r>
                <a:rPr lang="nb-NO" dirty="0" smtClean="0">
                  <a:solidFill>
                    <a:srgbClr val="FFFFFF"/>
                  </a:solidFill>
                  <a:ea typeface="Segoe UI" pitchFamily="34" charset="0"/>
                  <a:cs typeface="Segoe UI" pitchFamily="34" charset="0"/>
                </a:rPr>
                <a:t>topology object </a:t>
              </a:r>
              <a:r>
                <a:rPr lang="nb-NO" dirty="0" smtClean="0">
                  <a:solidFill>
                    <a:srgbClr val="FFFFFF"/>
                  </a:solidFill>
                  <a:ea typeface="Segoe UI" pitchFamily="34" charset="0"/>
                  <a:cs typeface="Segoe UI" pitchFamily="34" charset="0"/>
                  <a:sym typeface="Wingdings" pitchFamily="2" charset="2"/>
                </a:rPr>
                <a:t>for the SSA</a:t>
              </a:r>
              <a:endParaRPr lang="nb-NO" dirty="0">
                <a:solidFill>
                  <a:srgbClr val="FFFFFF"/>
                </a:solidFill>
                <a:ea typeface="Segoe UI" pitchFamily="34" charset="0"/>
                <a:cs typeface="Segoe UI" pitchFamily="34" charset="0"/>
              </a:endParaRPr>
            </a:p>
            <a:p>
              <a:pPr defTabSz="932472" fontAlgn="base">
                <a:spcBef>
                  <a:spcPct val="0"/>
                </a:spcBef>
                <a:spcAft>
                  <a:spcPct val="0"/>
                </a:spcAft>
              </a:pPr>
              <a:endParaRPr lang="nb-NO" dirty="0" smtClean="0">
                <a:solidFill>
                  <a:srgbClr val="FFFFFF"/>
                </a:solidFill>
                <a:ea typeface="Segoe UI" pitchFamily="34" charset="0"/>
                <a:cs typeface="Segoe UI" pitchFamily="34" charset="0"/>
              </a:endParaRPr>
            </a:p>
          </p:txBody>
        </p:sp>
        <p:sp>
          <p:nvSpPr>
            <p:cNvPr id="11" name="TextBox 10"/>
            <p:cNvSpPr txBox="1"/>
            <p:nvPr/>
          </p:nvSpPr>
          <p:spPr>
            <a:xfrm>
              <a:off x="2873881"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a:solidFill>
                    <a:srgbClr val="FFFFFF"/>
                  </a:solidFill>
                </a:rPr>
                <a:t>2</a:t>
              </a:r>
              <a:endParaRPr lang="en-US" dirty="0" err="1" smtClean="0">
                <a:solidFill>
                  <a:srgbClr val="FFFFFF"/>
                </a:solidFill>
              </a:endParaRPr>
            </a:p>
          </p:txBody>
        </p:sp>
      </p:grpSp>
      <p:grpSp>
        <p:nvGrpSpPr>
          <p:cNvPr id="8" name="Group 7"/>
          <p:cNvGrpSpPr/>
          <p:nvPr/>
        </p:nvGrpSpPr>
        <p:grpSpPr>
          <a:xfrm>
            <a:off x="5610185" y="2125663"/>
            <a:ext cx="2842218" cy="2800668"/>
            <a:chOff x="5610185" y="2125663"/>
            <a:chExt cx="2842218" cy="2800668"/>
          </a:xfrm>
        </p:grpSpPr>
        <p:sp>
          <p:nvSpPr>
            <p:cNvPr id="31" name="Rectangle 30"/>
            <p:cNvSpPr/>
            <p:nvPr/>
          </p:nvSpPr>
          <p:spPr bwMode="auto">
            <a:xfrm>
              <a:off x="5754923"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smtClean="0">
                  <a:solidFill>
                    <a:srgbClr val="FFFFFF"/>
                  </a:solidFill>
                  <a:ea typeface="Segoe UI" pitchFamily="34" charset="0"/>
                  <a:cs typeface="Segoe UI" pitchFamily="34" charset="0"/>
                </a:rPr>
                <a:t>Add search components to the topology </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Assign components to servers</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12" name="TextBox 11"/>
            <p:cNvSpPr txBox="1"/>
            <p:nvPr/>
          </p:nvSpPr>
          <p:spPr>
            <a:xfrm>
              <a:off x="5610185"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3</a:t>
              </a:r>
              <a:endParaRPr lang="en-US" dirty="0" err="1" smtClean="0">
                <a:solidFill>
                  <a:srgbClr val="FFFFFF"/>
                </a:solidFill>
              </a:endParaRPr>
            </a:p>
          </p:txBody>
        </p:sp>
      </p:grpSp>
      <p:grpSp>
        <p:nvGrpSpPr>
          <p:cNvPr id="9" name="Group 8"/>
          <p:cNvGrpSpPr/>
          <p:nvPr/>
        </p:nvGrpSpPr>
        <p:grpSpPr>
          <a:xfrm>
            <a:off x="8378477" y="2125663"/>
            <a:ext cx="2862603" cy="2800668"/>
            <a:chOff x="8378477" y="2125663"/>
            <a:chExt cx="2862603" cy="2800668"/>
          </a:xfrm>
        </p:grpSpPr>
        <p:sp>
          <p:nvSpPr>
            <p:cNvPr id="29" name="Rectangle 28"/>
            <p:cNvSpPr/>
            <p:nvPr/>
          </p:nvSpPr>
          <p:spPr bwMode="auto">
            <a:xfrm>
              <a:off x="8497880" y="2125663"/>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solidFill>
                    <a:srgbClr val="FFFFFF"/>
                  </a:solidFill>
                  <a:ea typeface="Segoe UI" pitchFamily="34" charset="0"/>
                  <a:cs typeface="Segoe UI" pitchFamily="34" charset="0"/>
                </a:rPr>
                <a:t>Activate the new topology</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This will replace the single-server topology with a scaled-out topology</a:t>
              </a:r>
              <a:endParaRPr lang="en-US" dirty="0">
                <a:solidFill>
                  <a:srgbClr val="FFFFFF"/>
                </a:solidFill>
                <a:ea typeface="Segoe UI" pitchFamily="34" charset="0"/>
                <a:cs typeface="Segoe UI" pitchFamily="34" charset="0"/>
              </a:endParaRPr>
            </a:p>
          </p:txBody>
        </p:sp>
        <p:sp>
          <p:nvSpPr>
            <p:cNvPr id="13" name="TextBox 12"/>
            <p:cNvSpPr txBox="1"/>
            <p:nvPr/>
          </p:nvSpPr>
          <p:spPr>
            <a:xfrm>
              <a:off x="8378477"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4</a:t>
              </a:r>
              <a:endParaRPr lang="en-US" dirty="0" err="1" smtClean="0">
                <a:solidFill>
                  <a:srgbClr val="FFFFFF"/>
                </a:solidFill>
              </a:endParaRPr>
            </a:p>
          </p:txBody>
        </p:sp>
      </p:grpSp>
    </p:spTree>
    <p:extLst>
      <p:ext uri="{BB962C8B-B14F-4D97-AF65-F5344CB8AC3E}">
        <p14:creationId xmlns:p14="http://schemas.microsoft.com/office/powerpoint/2010/main" val="358608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par>
                                <p:cTn id="13" presetID="22" presetClass="entr" presetSubtype="1" fill="hold"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up)">
                                      <p:cBhvr>
                                        <p:cTn id="15" dur="500"/>
                                        <p:tgtEl>
                                          <p:spTgt spid="2">
                                            <p:txEl>
                                              <p:pRg st="0" end="0"/>
                                            </p:txEl>
                                          </p:spTgt>
                                        </p:tgtEl>
                                      </p:cBhvr>
                                    </p:animEffect>
                                  </p:childTnLst>
                                  <p:subTnLst>
                                    <p:animClr clrSpc="rgb" dir="cw">
                                      <p:cBhvr override="childStyle">
                                        <p:cTn dur="1" fill="hold" display="0" masterRel="nextClick" afterEffect="1"/>
                                        <p:tgtEl>
                                          <p:spTgt spid="2">
                                            <p:txEl>
                                              <p:pRg st="0" end="0"/>
                                            </p:txEl>
                                          </p:spTgt>
                                        </p:tgtEl>
                                        <p:attrNameLst>
                                          <p:attrName>ppt_c</p:attrName>
                                        </p:attrNameLst>
                                      </p:cBhvr>
                                      <p:to>
                                        <a:srgbClr val="B2B2B2"/>
                                      </p:to>
                                    </p:animClr>
                                  </p:sub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1" fill="hold" nodeType="with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wipe(up)">
                                      <p:cBhvr>
                                        <p:cTn id="23" dur="500"/>
                                        <p:tgtEl>
                                          <p:spTgt spid="2">
                                            <p:txEl>
                                              <p:pRg st="1" end="1"/>
                                            </p:txEl>
                                          </p:spTgt>
                                        </p:tgtEl>
                                      </p:cBhvr>
                                    </p:animEffect>
                                  </p:childTnLst>
                                  <p:subTnLst>
                                    <p:animClr clrSpc="rgb" dir="cw">
                                      <p:cBhvr override="childStyle">
                                        <p:cTn dur="1" fill="hold" display="0" masterRel="nextClick" afterEffect="1"/>
                                        <p:tgtEl>
                                          <p:spTgt spid="2">
                                            <p:txEl>
                                              <p:pRg st="1" end="1"/>
                                            </p:txEl>
                                          </p:spTgt>
                                        </p:tgtEl>
                                        <p:attrNameLst>
                                          <p:attrName>ppt_c</p:attrName>
                                        </p:attrNameLst>
                                      </p:cBhvr>
                                      <p:to>
                                        <a:srgbClr val="B2B2B2"/>
                                      </p:to>
                                    </p:animClr>
                                  </p:sub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par>
                                <p:cTn id="29" presetID="22" presetClass="entr" presetSubtype="1" fill="hold" nodeType="withEffect">
                                  <p:stCondLst>
                                    <p:cond delay="0"/>
                                  </p:stCondLst>
                                  <p:childTnLst>
                                    <p:set>
                                      <p:cBhvr>
                                        <p:cTn id="30" dur="1" fill="hold">
                                          <p:stCondLst>
                                            <p:cond delay="0"/>
                                          </p:stCondLst>
                                        </p:cTn>
                                        <p:tgtEl>
                                          <p:spTgt spid="2">
                                            <p:txEl>
                                              <p:pRg st="2" end="2"/>
                                            </p:txEl>
                                          </p:spTgt>
                                        </p:tgtEl>
                                        <p:attrNameLst>
                                          <p:attrName>style.visibility</p:attrName>
                                        </p:attrNameLst>
                                      </p:cBhvr>
                                      <p:to>
                                        <p:strVal val="visible"/>
                                      </p:to>
                                    </p:set>
                                    <p:animEffect transition="in" filter="wipe(up)">
                                      <p:cBhvr>
                                        <p:cTn id="31"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Need more </a:t>
            </a:r>
            <a:r>
              <a:rPr lang="nb-NO" dirty="0" smtClean="0"/>
              <a:t>performance or capacity</a:t>
            </a:r>
            <a:r>
              <a:rPr lang="nb-NO" dirty="0"/>
              <a:t>?</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nb-NO" dirty="0" smtClean="0"/>
              <a:t>Scale out your search farm</a:t>
            </a:r>
          </a:p>
          <a:p>
            <a:endParaRPr lang="nb-NO" dirty="0" smtClean="0"/>
          </a:p>
          <a:p>
            <a:r>
              <a:rPr lang="en-US" dirty="0" smtClean="0"/>
              <a:t>Create an edit copy of your active topology</a:t>
            </a:r>
            <a:endParaRPr lang="en-US" dirty="0"/>
          </a:p>
          <a:p>
            <a:pPr lvl="1"/>
            <a:r>
              <a:rPr lang="en-US" dirty="0" smtClean="0"/>
              <a:t>&gt; New-</a:t>
            </a:r>
            <a:r>
              <a:rPr lang="en-US" dirty="0" err="1" smtClean="0"/>
              <a:t>SPEnterpriseSearchTopology</a:t>
            </a:r>
            <a:r>
              <a:rPr lang="en-US" dirty="0" smtClean="0"/>
              <a:t> </a:t>
            </a:r>
            <a:r>
              <a:rPr lang="en-US" b="1" dirty="0"/>
              <a:t>-</a:t>
            </a:r>
            <a:r>
              <a:rPr lang="en-US" b="1" dirty="0" smtClean="0"/>
              <a:t>Clone</a:t>
            </a:r>
          </a:p>
          <a:p>
            <a:pPr lvl="1"/>
            <a:r>
              <a:rPr lang="nb-NO" dirty="0" smtClean="0"/>
              <a:t>You never modify the active topology object</a:t>
            </a:r>
            <a:endParaRPr lang="en-US" dirty="0"/>
          </a:p>
          <a:p>
            <a:endParaRPr lang="en-US" dirty="0" smtClean="0"/>
          </a:p>
          <a:p>
            <a:r>
              <a:rPr lang="en-US" dirty="0" smtClean="0"/>
              <a:t>Add before remove</a:t>
            </a:r>
          </a:p>
          <a:p>
            <a:pPr lvl="1"/>
            <a:r>
              <a:rPr lang="en-US" dirty="0" smtClean="0"/>
              <a:t>Add components </a:t>
            </a:r>
            <a:r>
              <a:rPr lang="en-US" dirty="0" smtClean="0">
                <a:sym typeface="Wingdings" panose="05000000000000000000" pitchFamily="2" charset="2"/>
              </a:rPr>
              <a:t> Activate  Green state  Remove components  Activate</a:t>
            </a:r>
          </a:p>
          <a:p>
            <a:pPr lvl="1"/>
            <a:r>
              <a:rPr lang="nb-NO" dirty="0">
                <a:sym typeface="Wingdings" panose="05000000000000000000" pitchFamily="2" charset="2"/>
              </a:rPr>
              <a:t>E</a:t>
            </a:r>
            <a:r>
              <a:rPr lang="nb-NO" dirty="0" smtClean="0">
                <a:sym typeface="Wingdings" panose="05000000000000000000" pitchFamily="2" charset="2"/>
              </a:rPr>
              <a:t>nsures HA during the scale out operation</a:t>
            </a:r>
            <a:endParaRPr lang="en-US" dirty="0" smtClean="0"/>
          </a:p>
        </p:txBody>
      </p:sp>
    </p:spTree>
    <p:extLst>
      <p:ext uri="{BB962C8B-B14F-4D97-AF65-F5344CB8AC3E}">
        <p14:creationId xmlns:p14="http://schemas.microsoft.com/office/powerpoint/2010/main" val="5802746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up)">
                                      <p:cBhvr>
                                        <p:cTn id="7" dur="500"/>
                                        <p:tgtEl>
                                          <p:spTgt spid="3">
                                            <p:txEl>
                                              <p:pRg st="2" end="2"/>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up)">
                                      <p:cBhvr>
                                        <p:cTn id="10" dur="500"/>
                                        <p:tgtEl>
                                          <p:spTgt spid="3">
                                            <p:txEl>
                                              <p:pRg st="3" end="3"/>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up)">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up)">
                                      <p:cBhvr>
                                        <p:cTn id="18" dur="500"/>
                                        <p:tgtEl>
                                          <p:spTgt spid="3">
                                            <p:txEl>
                                              <p:pRg st="6" end="6"/>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wipe(up)">
                                      <p:cBhvr>
                                        <p:cTn id="21" dur="500"/>
                                        <p:tgtEl>
                                          <p:spTgt spid="3">
                                            <p:txEl>
                                              <p:pRg st="7" end="7"/>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wipe(up)">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search </a:t>
            </a:r>
            <a:r>
              <a:rPr lang="en-US" dirty="0" smtClean="0"/>
              <a:t>topology</a:t>
            </a:r>
            <a:endParaRPr lang="en-US" dirty="0"/>
          </a:p>
        </p:txBody>
      </p:sp>
      <p:sp>
        <p:nvSpPr>
          <p:cNvPr id="3" name="Text Placeholder 2"/>
          <p:cNvSpPr>
            <a:spLocks noGrp="1"/>
          </p:cNvSpPr>
          <p:nvPr>
            <p:ph type="body" sz="quarter" idx="10"/>
          </p:nvPr>
        </p:nvSpPr>
        <p:spPr>
          <a:xfrm>
            <a:off x="274638" y="1212850"/>
            <a:ext cx="6303639" cy="3662541"/>
          </a:xfrm>
        </p:spPr>
        <p:txBody>
          <a:bodyPr/>
          <a:lstStyle/>
          <a:p>
            <a:r>
              <a:rPr lang="nb-NO" dirty="0" smtClean="0"/>
              <a:t>One index Partition</a:t>
            </a:r>
          </a:p>
          <a:p>
            <a:pPr lvl="1"/>
            <a:r>
              <a:rPr lang="nb-NO" dirty="0" smtClean="0"/>
              <a:t>Prepared </a:t>
            </a:r>
            <a:r>
              <a:rPr lang="nb-NO" dirty="0"/>
              <a:t>for 10 Mill indexed </a:t>
            </a:r>
            <a:r>
              <a:rPr lang="nb-NO" dirty="0" smtClean="0"/>
              <a:t>documents</a:t>
            </a:r>
          </a:p>
          <a:p>
            <a:r>
              <a:rPr lang="nb-NO" dirty="0" smtClean="0"/>
              <a:t>Fault tolerance </a:t>
            </a:r>
          </a:p>
          <a:p>
            <a:pPr lvl="1"/>
            <a:r>
              <a:rPr lang="nb-NO" dirty="0" smtClean="0"/>
              <a:t>2 physical servers – 4 VMs</a:t>
            </a:r>
          </a:p>
          <a:p>
            <a:r>
              <a:rPr lang="en-US" dirty="0"/>
              <a:t>Which components on same server?</a:t>
            </a:r>
          </a:p>
          <a:p>
            <a:pPr lvl="1"/>
            <a:endParaRPr lang="nb-NO" dirty="0" smtClean="0"/>
          </a:p>
        </p:txBody>
      </p:sp>
      <p:pic>
        <p:nvPicPr>
          <p:cNvPr id="19" name="Picture 18"/>
          <p:cNvPicPr>
            <a:picLocks noChangeAspect="1"/>
          </p:cNvPicPr>
          <p:nvPr/>
        </p:nvPicPr>
        <p:blipFill>
          <a:blip r:embed="rId3"/>
          <a:stretch>
            <a:fillRect/>
          </a:stretch>
        </p:blipFill>
        <p:spPr>
          <a:xfrm>
            <a:off x="6510542" y="1010862"/>
            <a:ext cx="5396327" cy="5582744"/>
          </a:xfrm>
          <a:prstGeom prst="rect">
            <a:avLst/>
          </a:prstGeom>
        </p:spPr>
      </p:pic>
      <p:sp>
        <p:nvSpPr>
          <p:cNvPr id="8" name="Rounded Rectangle 7"/>
          <p:cNvSpPr/>
          <p:nvPr/>
        </p:nvSpPr>
        <p:spPr bwMode="auto">
          <a:xfrm>
            <a:off x="9487707" y="5564094"/>
            <a:ext cx="2304256" cy="792088"/>
          </a:xfrm>
          <a:prstGeom prst="roundRect">
            <a:avLst/>
          </a:prstGeom>
          <a:solidFill>
            <a:schemeClr val="tx1"/>
          </a:solidFill>
          <a:ln>
            <a:solidFill>
              <a:schemeClr val="bg1">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a:solidFill>
                <a:srgbClr val="00AEEF"/>
              </a:solidFill>
              <a:ea typeface="Segoe UI" pitchFamily="34" charset="0"/>
              <a:cs typeface="Segoe UI" pitchFamily="34" charset="0"/>
            </a:endParaRPr>
          </a:p>
        </p:txBody>
      </p:sp>
      <p:sp>
        <p:nvSpPr>
          <p:cNvPr id="9" name="TextBox 8"/>
          <p:cNvSpPr txBox="1"/>
          <p:nvPr/>
        </p:nvSpPr>
        <p:spPr>
          <a:xfrm>
            <a:off x="9487707" y="5605702"/>
            <a:ext cx="2304256" cy="738664"/>
          </a:xfrm>
          <a:prstGeom prst="rect">
            <a:avLst/>
          </a:prstGeom>
          <a:noFill/>
        </p:spPr>
        <p:txBody>
          <a:bodyPr wrap="square" lIns="182880" tIns="146304" rIns="182880" bIns="146304" rtlCol="0">
            <a:spAutoFit/>
          </a:bodyPr>
          <a:lstStyle/>
          <a:p>
            <a:pPr algn="ctr">
              <a:lnSpc>
                <a:spcPct val="90000"/>
              </a:lnSpc>
              <a:spcAft>
                <a:spcPts val="600"/>
              </a:spcAft>
            </a:pPr>
            <a:r>
              <a:rPr lang="en-US" sz="1600" dirty="0">
                <a:solidFill>
                  <a:srgbClr val="FFFFFF"/>
                </a:solidFill>
                <a:ea typeface="Segoe UI" pitchFamily="34" charset="0"/>
                <a:cs typeface="Segoe UI" pitchFamily="34" charset="0"/>
              </a:rPr>
              <a:t>Redundant copies of all </a:t>
            </a:r>
            <a:r>
              <a:rPr lang="en-US" sz="1600" dirty="0" smtClean="0">
                <a:solidFill>
                  <a:srgbClr val="FFFFFF"/>
                </a:solidFill>
                <a:ea typeface="Segoe UI" pitchFamily="34" charset="0"/>
                <a:cs typeface="Segoe UI" pitchFamily="34" charset="0"/>
              </a:rPr>
              <a:t>databases </a:t>
            </a:r>
            <a:endParaRPr lang="en-US" sz="1600" dirty="0">
              <a:solidFill>
                <a:srgbClr val="FFFFFF"/>
              </a:solidFill>
              <a:ea typeface="Segoe UI" pitchFamily="34" charset="0"/>
              <a:cs typeface="Segoe UI" pitchFamily="34" charset="0"/>
            </a:endParaRPr>
          </a:p>
        </p:txBody>
      </p:sp>
      <p:sp>
        <p:nvSpPr>
          <p:cNvPr id="20" name="TextBox 19"/>
          <p:cNvSpPr txBox="1"/>
          <p:nvPr/>
        </p:nvSpPr>
        <p:spPr>
          <a:xfrm>
            <a:off x="8500894" y="2561158"/>
            <a:ext cx="741679"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01</a:t>
            </a:r>
            <a:endParaRPr lang="en-US" sz="1400" b="1" dirty="0">
              <a:solidFill>
                <a:srgbClr val="000000"/>
              </a:solidFill>
              <a:ea typeface="Segoe UI" pitchFamily="34" charset="0"/>
              <a:cs typeface="Segoe UI" pitchFamily="34" charset="0"/>
            </a:endParaRPr>
          </a:p>
        </p:txBody>
      </p:sp>
      <p:sp>
        <p:nvSpPr>
          <p:cNvPr id="21" name="TextBox 20"/>
          <p:cNvSpPr txBox="1"/>
          <p:nvPr/>
        </p:nvSpPr>
        <p:spPr>
          <a:xfrm>
            <a:off x="11114781" y="2561158"/>
            <a:ext cx="792088"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03</a:t>
            </a:r>
            <a:endParaRPr lang="en-US" sz="1400" b="1" dirty="0">
              <a:solidFill>
                <a:srgbClr val="000000"/>
              </a:solidFill>
              <a:ea typeface="Segoe UI" pitchFamily="34" charset="0"/>
              <a:cs typeface="Segoe UI" pitchFamily="34" charset="0"/>
            </a:endParaRPr>
          </a:p>
        </p:txBody>
      </p:sp>
      <p:sp>
        <p:nvSpPr>
          <p:cNvPr id="22" name="TextBox 21"/>
          <p:cNvSpPr txBox="1"/>
          <p:nvPr/>
        </p:nvSpPr>
        <p:spPr>
          <a:xfrm>
            <a:off x="8500894" y="1429238"/>
            <a:ext cx="741679"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02</a:t>
            </a:r>
            <a:endParaRPr lang="en-US" sz="1400" b="1" dirty="0">
              <a:solidFill>
                <a:srgbClr val="000000"/>
              </a:solidFill>
              <a:ea typeface="Segoe UI" pitchFamily="34" charset="0"/>
              <a:cs typeface="Segoe UI" pitchFamily="34" charset="0"/>
            </a:endParaRPr>
          </a:p>
        </p:txBody>
      </p:sp>
      <p:sp>
        <p:nvSpPr>
          <p:cNvPr id="23" name="TextBox 22"/>
          <p:cNvSpPr txBox="1"/>
          <p:nvPr/>
        </p:nvSpPr>
        <p:spPr>
          <a:xfrm>
            <a:off x="11114781" y="1429238"/>
            <a:ext cx="792088" cy="683264"/>
          </a:xfrm>
          <a:prstGeom prst="rect">
            <a:avLst/>
          </a:prstGeom>
          <a:noFill/>
        </p:spPr>
        <p:txBody>
          <a:bodyPr wrap="square" lIns="182880" tIns="146304" rIns="182880" bIns="146304" rtlCol="0">
            <a:spAutoFit/>
          </a:bodyPr>
          <a:lstStyle/>
          <a:p>
            <a:pPr algn="r">
              <a:lnSpc>
                <a:spcPct val="90000"/>
              </a:lnSpc>
              <a:spcAft>
                <a:spcPts val="600"/>
              </a:spcAft>
            </a:pPr>
            <a:r>
              <a:rPr lang="en-US" sz="1400" b="1" dirty="0" smtClean="0">
                <a:solidFill>
                  <a:srgbClr val="000000"/>
                </a:solidFill>
                <a:ea typeface="Segoe UI" pitchFamily="34" charset="0"/>
                <a:cs typeface="Segoe UI" pitchFamily="34" charset="0"/>
              </a:rPr>
              <a:t>VM</a:t>
            </a:r>
            <a:br>
              <a:rPr lang="en-US" sz="1400" b="1" dirty="0" smtClean="0">
                <a:solidFill>
                  <a:srgbClr val="000000"/>
                </a:solidFill>
                <a:ea typeface="Segoe UI" pitchFamily="34" charset="0"/>
                <a:cs typeface="Segoe UI" pitchFamily="34" charset="0"/>
              </a:rPr>
            </a:br>
            <a:r>
              <a:rPr lang="en-US" sz="1400" b="1" dirty="0" smtClean="0">
                <a:solidFill>
                  <a:srgbClr val="000000"/>
                </a:solidFill>
                <a:ea typeface="Segoe UI" pitchFamily="34" charset="0"/>
                <a:cs typeface="Segoe UI" pitchFamily="34" charset="0"/>
              </a:rPr>
              <a:t>04</a:t>
            </a:r>
            <a:endParaRPr lang="en-US" sz="1400" b="1" dirty="0">
              <a:solidFill>
                <a:srgbClr val="000000"/>
              </a:solidFill>
              <a:ea typeface="Segoe UI" pitchFamily="34" charset="0"/>
              <a:cs typeface="Segoe UI" pitchFamily="34" charset="0"/>
            </a:endParaRPr>
          </a:p>
        </p:txBody>
      </p:sp>
      <p:sp>
        <p:nvSpPr>
          <p:cNvPr id="24" name="TextBox 23"/>
          <p:cNvSpPr txBox="1"/>
          <p:nvPr/>
        </p:nvSpPr>
        <p:spPr>
          <a:xfrm>
            <a:off x="6794300" y="990441"/>
            <a:ext cx="1800199"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A</a:t>
            </a:r>
            <a:endParaRPr lang="en-US" sz="1600" b="1" dirty="0">
              <a:solidFill>
                <a:srgbClr val="505050"/>
              </a:solidFill>
              <a:ea typeface="Segoe UI" pitchFamily="34" charset="0"/>
              <a:cs typeface="Segoe UI" pitchFamily="34" charset="0"/>
            </a:endParaRPr>
          </a:p>
        </p:txBody>
      </p:sp>
      <p:sp>
        <p:nvSpPr>
          <p:cNvPr id="25" name="TextBox 24"/>
          <p:cNvSpPr txBox="1"/>
          <p:nvPr/>
        </p:nvSpPr>
        <p:spPr>
          <a:xfrm>
            <a:off x="9462869" y="4547765"/>
            <a:ext cx="1758894"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D</a:t>
            </a:r>
            <a:endParaRPr lang="en-US" sz="1600" b="1" dirty="0">
              <a:solidFill>
                <a:srgbClr val="505050"/>
              </a:solidFill>
              <a:ea typeface="Segoe UI" pitchFamily="34" charset="0"/>
              <a:cs typeface="Segoe UI" pitchFamily="34" charset="0"/>
            </a:endParaRPr>
          </a:p>
        </p:txBody>
      </p:sp>
      <p:sp>
        <p:nvSpPr>
          <p:cNvPr id="26" name="TextBox 25"/>
          <p:cNvSpPr txBox="1"/>
          <p:nvPr/>
        </p:nvSpPr>
        <p:spPr>
          <a:xfrm>
            <a:off x="6794300" y="4547765"/>
            <a:ext cx="1879487"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C</a:t>
            </a:r>
            <a:endParaRPr lang="en-US" sz="1600" b="1" dirty="0">
              <a:solidFill>
                <a:srgbClr val="505050"/>
              </a:solidFill>
              <a:ea typeface="Segoe UI" pitchFamily="34" charset="0"/>
              <a:cs typeface="Segoe UI" pitchFamily="34" charset="0"/>
            </a:endParaRPr>
          </a:p>
        </p:txBody>
      </p:sp>
      <p:sp>
        <p:nvSpPr>
          <p:cNvPr id="27" name="TextBox 26"/>
          <p:cNvSpPr txBox="1"/>
          <p:nvPr/>
        </p:nvSpPr>
        <p:spPr>
          <a:xfrm>
            <a:off x="9462869" y="976982"/>
            <a:ext cx="1939944" cy="517065"/>
          </a:xfrm>
          <a:prstGeom prst="rect">
            <a:avLst/>
          </a:prstGeom>
          <a:noFill/>
        </p:spPr>
        <p:txBody>
          <a:bodyPr wrap="square" lIns="182880" tIns="146304" rIns="182880" bIns="146304" rtlCol="0">
            <a:spAutoFit/>
          </a:bodyPr>
          <a:lstStyle/>
          <a:p>
            <a:pPr>
              <a:lnSpc>
                <a:spcPct val="90000"/>
              </a:lnSpc>
              <a:spcAft>
                <a:spcPts val="600"/>
              </a:spcAft>
            </a:pPr>
            <a:r>
              <a:rPr lang="nb-NO" sz="1600" b="1" dirty="0" smtClean="0">
                <a:solidFill>
                  <a:srgbClr val="505050"/>
                </a:solidFill>
                <a:ea typeface="Segoe UI" pitchFamily="34" charset="0"/>
                <a:cs typeface="Segoe UI" pitchFamily="34" charset="0"/>
              </a:rPr>
              <a:t>Host server B</a:t>
            </a:r>
            <a:endParaRPr lang="en-US" sz="1600" b="1" dirty="0">
              <a:solidFill>
                <a:srgbClr val="505050"/>
              </a:solidFill>
              <a:ea typeface="Segoe UI" pitchFamily="34" charset="0"/>
              <a:cs typeface="Segoe UI" pitchFamily="34" charset="0"/>
            </a:endParaRPr>
          </a:p>
        </p:txBody>
      </p:sp>
      <p:grpSp>
        <p:nvGrpSpPr>
          <p:cNvPr id="4" name="Group 3"/>
          <p:cNvGrpSpPr/>
          <p:nvPr/>
        </p:nvGrpSpPr>
        <p:grpSpPr>
          <a:xfrm>
            <a:off x="601613" y="4547765"/>
            <a:ext cx="4384247" cy="1973833"/>
            <a:chOff x="601613" y="4547765"/>
            <a:chExt cx="4384247" cy="1973833"/>
          </a:xfrm>
        </p:grpSpPr>
        <p:sp>
          <p:nvSpPr>
            <p:cNvPr id="28" name="Rectangle 27"/>
            <p:cNvSpPr/>
            <p:nvPr/>
          </p:nvSpPr>
          <p:spPr>
            <a:xfrm>
              <a:off x="3444262" y="5253283"/>
              <a:ext cx="1541598" cy="5554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smtClean="0">
                  <a:solidFill>
                    <a:srgbClr val="FFFFFF">
                      <a:alpha val="99000"/>
                    </a:srgbClr>
                  </a:solidFill>
                </a:rPr>
                <a:t>Crawl</a:t>
              </a:r>
              <a:endParaRPr lang="en-US" sz="1600" dirty="0">
                <a:solidFill>
                  <a:srgbClr val="FFFFFF">
                    <a:alpha val="99000"/>
                  </a:srgbClr>
                </a:solidFill>
              </a:endParaRPr>
            </a:p>
          </p:txBody>
        </p:sp>
        <p:sp>
          <p:nvSpPr>
            <p:cNvPr id="29" name="Rectangle 28"/>
            <p:cNvSpPr/>
            <p:nvPr/>
          </p:nvSpPr>
          <p:spPr>
            <a:xfrm>
              <a:off x="601613" y="4547765"/>
              <a:ext cx="1561632" cy="57188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a:solidFill>
                    <a:srgbClr val="FFFFFF">
                      <a:alpha val="99000"/>
                    </a:srgbClr>
                  </a:solidFill>
                </a:rPr>
                <a:t>Content </a:t>
              </a:r>
              <a:r>
                <a:rPr lang="en-US" sz="1600" dirty="0" smtClean="0">
                  <a:solidFill>
                    <a:srgbClr val="FFFFFF">
                      <a:alpha val="99000"/>
                    </a:srgbClr>
                  </a:solidFill>
                </a:rPr>
                <a:t>Processing</a:t>
              </a:r>
              <a:endParaRPr lang="en-US" sz="1600" dirty="0">
                <a:solidFill>
                  <a:srgbClr val="FFFFFF">
                    <a:alpha val="99000"/>
                  </a:srgbClr>
                </a:solidFill>
              </a:endParaRPr>
            </a:p>
          </p:txBody>
        </p:sp>
        <p:sp>
          <p:nvSpPr>
            <p:cNvPr id="30" name="Rectangle 29"/>
            <p:cNvSpPr/>
            <p:nvPr/>
          </p:nvSpPr>
          <p:spPr>
            <a:xfrm>
              <a:off x="601614" y="5942329"/>
              <a:ext cx="1561631" cy="5792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smtClean="0">
                  <a:solidFill>
                    <a:srgbClr val="FFFFFF">
                      <a:alpha val="99000"/>
                    </a:srgbClr>
                  </a:solidFill>
                </a:rPr>
                <a:t>Index</a:t>
              </a:r>
              <a:endParaRPr lang="en-US" sz="1600" dirty="0">
                <a:solidFill>
                  <a:srgbClr val="FFFFFF">
                    <a:alpha val="99000"/>
                  </a:srgbClr>
                </a:solidFill>
              </a:endParaRPr>
            </a:p>
          </p:txBody>
        </p:sp>
        <p:sp>
          <p:nvSpPr>
            <p:cNvPr id="31" name="Rectangle 30"/>
            <p:cNvSpPr/>
            <p:nvPr/>
          </p:nvSpPr>
          <p:spPr>
            <a:xfrm>
              <a:off x="3444262" y="4547765"/>
              <a:ext cx="1541598" cy="5587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smtClean="0">
                  <a:solidFill>
                    <a:srgbClr val="FFFFFF">
                      <a:alpha val="99000"/>
                    </a:srgbClr>
                  </a:solidFill>
                </a:rPr>
                <a:t>Analytics Processing </a:t>
              </a:r>
              <a:endParaRPr lang="en-US" sz="1600" dirty="0">
                <a:solidFill>
                  <a:srgbClr val="FFFFFF">
                    <a:alpha val="99000"/>
                  </a:srgbClr>
                </a:solidFill>
              </a:endParaRPr>
            </a:p>
          </p:txBody>
        </p:sp>
        <p:sp>
          <p:nvSpPr>
            <p:cNvPr id="32" name="Rectangle 31"/>
            <p:cNvSpPr/>
            <p:nvPr/>
          </p:nvSpPr>
          <p:spPr>
            <a:xfrm>
              <a:off x="603316" y="5249934"/>
              <a:ext cx="1559929" cy="54086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045" tIns="46523" rIns="93045" bIns="93045" rtlCol="0" anchor="ctr"/>
            <a:lstStyle/>
            <a:p>
              <a:pPr defTabSz="930339"/>
              <a:r>
                <a:rPr lang="en-US" sz="1600" dirty="0">
                  <a:solidFill>
                    <a:srgbClr val="FFFFFF">
                      <a:alpha val="99000"/>
                    </a:srgbClr>
                  </a:solidFill>
                </a:rPr>
                <a:t>Admin</a:t>
              </a:r>
            </a:p>
          </p:txBody>
        </p:sp>
        <p:sp>
          <p:nvSpPr>
            <p:cNvPr id="33" name="Rectangle 32"/>
            <p:cNvSpPr/>
            <p:nvPr/>
          </p:nvSpPr>
          <p:spPr>
            <a:xfrm>
              <a:off x="3444262" y="5942329"/>
              <a:ext cx="1541598" cy="5760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260" bIns="93260" rtlCol="0" anchor="ctr"/>
            <a:lstStyle/>
            <a:p>
              <a:pPr defTabSz="930339"/>
              <a:r>
                <a:rPr lang="en-US" sz="1600" dirty="0">
                  <a:solidFill>
                    <a:srgbClr val="FFFFFF">
                      <a:alpha val="99000"/>
                    </a:srgbClr>
                  </a:solidFill>
                </a:rPr>
                <a:t>Query </a:t>
              </a:r>
              <a:r>
                <a:rPr lang="en-US" sz="1600" dirty="0" smtClean="0">
                  <a:solidFill>
                    <a:srgbClr val="FFFFFF">
                      <a:alpha val="99000"/>
                    </a:srgbClr>
                  </a:solidFill>
                </a:rPr>
                <a:t>Processing</a:t>
              </a:r>
              <a:endParaRPr lang="en-US" sz="1600" dirty="0">
                <a:solidFill>
                  <a:srgbClr val="FFFFFF">
                    <a:alpha val="99000"/>
                  </a:srgbClr>
                </a:solidFill>
              </a:endParaRPr>
            </a:p>
          </p:txBody>
        </p:sp>
        <p:grpSp>
          <p:nvGrpSpPr>
            <p:cNvPr id="38" name="Group 37"/>
            <p:cNvGrpSpPr/>
            <p:nvPr/>
          </p:nvGrpSpPr>
          <p:grpSpPr>
            <a:xfrm>
              <a:off x="2426966" y="4553839"/>
              <a:ext cx="694927" cy="1967759"/>
              <a:chOff x="2282950" y="4553839"/>
              <a:chExt cx="1041607" cy="1967759"/>
            </a:xfrm>
          </p:grpSpPr>
          <p:sp>
            <p:nvSpPr>
              <p:cNvPr id="34" name="Plus 33"/>
              <p:cNvSpPr/>
              <p:nvPr/>
            </p:nvSpPr>
            <p:spPr bwMode="auto">
              <a:xfrm>
                <a:off x="2282950" y="4553839"/>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5" name="Plus 34"/>
              <p:cNvSpPr/>
              <p:nvPr/>
            </p:nvSpPr>
            <p:spPr bwMode="auto">
              <a:xfrm>
                <a:off x="2282950" y="5249934"/>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sp>
            <p:nvSpPr>
              <p:cNvPr id="36" name="Plus 35"/>
              <p:cNvSpPr/>
              <p:nvPr/>
            </p:nvSpPr>
            <p:spPr bwMode="auto">
              <a:xfrm>
                <a:off x="2282950" y="5962836"/>
                <a:ext cx="1041607" cy="558762"/>
              </a:xfrm>
              <a:prstGeom prst="mathPlus">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1600" dirty="0">
                  <a:gradFill>
                    <a:gsLst>
                      <a:gs pos="0">
                        <a:srgbClr val="FFFFFF"/>
                      </a:gs>
                      <a:gs pos="100000">
                        <a:srgbClr val="FFFFFF"/>
                      </a:gs>
                    </a:gsLst>
                    <a:lin ang="5400000" scaled="0"/>
                  </a:gradFill>
                </a:endParaRPr>
              </a:p>
            </p:txBody>
          </p:sp>
        </p:grpSp>
      </p:grpSp>
      <p:sp>
        <p:nvSpPr>
          <p:cNvPr id="37" name="TextBox 36"/>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SPC172 </a:t>
            </a:r>
            <a:r>
              <a:rPr lang="en-US" sz="1400" dirty="0">
                <a:solidFill>
                  <a:srgbClr val="505050"/>
                </a:solidFill>
              </a:rPr>
              <a:t>- Overview of Capacity Planning, Sizing and High Availability for Search in SharePoint 2013</a:t>
            </a:r>
            <a:endParaRPr lang="en-US" sz="1400" dirty="0" smtClean="0">
              <a:gradFill>
                <a:gsLst>
                  <a:gs pos="2917">
                    <a:srgbClr val="505050"/>
                  </a:gs>
                  <a:gs pos="30000">
                    <a:srgbClr val="505050"/>
                  </a:gs>
                </a:gsLst>
                <a:lin ang="5400000" scaled="0"/>
              </a:gradFill>
            </a:endParaRPr>
          </a:p>
        </p:txBody>
      </p:sp>
      <p:sp>
        <p:nvSpPr>
          <p:cNvPr id="40" name="Rounded Rectangle 39"/>
          <p:cNvSpPr/>
          <p:nvPr/>
        </p:nvSpPr>
        <p:spPr bwMode="auto">
          <a:xfrm>
            <a:off x="7226349" y="2166238"/>
            <a:ext cx="4248472" cy="309483"/>
          </a:xfrm>
          <a:prstGeom prst="roundRect">
            <a:avLst/>
          </a:prstGeom>
          <a:solidFill>
            <a:schemeClr val="accent5"/>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200" b="1" dirty="0" smtClean="0">
                <a:gradFill>
                  <a:gsLst>
                    <a:gs pos="0">
                      <a:srgbClr val="FFFFFF"/>
                    </a:gs>
                    <a:gs pos="100000">
                      <a:srgbClr val="FFFFFF"/>
                    </a:gs>
                  </a:gsLst>
                  <a:lin ang="5400000" scaled="0"/>
                </a:gradFill>
                <a:ea typeface="Segoe UI" pitchFamily="34" charset="0"/>
                <a:cs typeface="Segoe UI" pitchFamily="34" charset="0"/>
              </a:rPr>
              <a:t>Index Partition</a:t>
            </a:r>
            <a:endParaRPr lang="en-US" sz="1200" b="1"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7298357" y="2197592"/>
            <a:ext cx="1440159" cy="240949"/>
          </a:xfrm>
          <a:prstGeom prst="roundRect">
            <a:avLst/>
          </a:prstGeom>
          <a:solidFill>
            <a:schemeClr val="bg1"/>
          </a:solid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600" b="1" dirty="0" smtClean="0">
                <a:solidFill>
                  <a:srgbClr val="505050"/>
                </a:solidFill>
                <a:ea typeface="Segoe UI" pitchFamily="34" charset="0"/>
                <a:cs typeface="Segoe UI" pitchFamily="34" charset="0"/>
              </a:rPr>
              <a:t>Replica</a:t>
            </a:r>
            <a:endParaRPr lang="en-US" sz="1200" b="1" dirty="0" err="1" smtClean="0">
              <a:solidFill>
                <a:srgbClr val="505050"/>
              </a:solidFill>
              <a:ea typeface="Segoe UI" pitchFamily="34" charset="0"/>
              <a:cs typeface="Segoe UI" pitchFamily="34" charset="0"/>
            </a:endParaRPr>
          </a:p>
        </p:txBody>
      </p:sp>
      <p:sp>
        <p:nvSpPr>
          <p:cNvPr id="42" name="Rounded Rectangle 41"/>
          <p:cNvSpPr/>
          <p:nvPr/>
        </p:nvSpPr>
        <p:spPr bwMode="auto">
          <a:xfrm>
            <a:off x="9962654" y="2201118"/>
            <a:ext cx="1440159" cy="240949"/>
          </a:xfrm>
          <a:prstGeom prst="roundRect">
            <a:avLst/>
          </a:prstGeom>
          <a:solidFill>
            <a:schemeClr val="bg1"/>
          </a:solidFill>
          <a:ln w="31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1600" b="1" dirty="0" smtClean="0">
                <a:solidFill>
                  <a:srgbClr val="505050"/>
                </a:solidFill>
                <a:ea typeface="Segoe UI" pitchFamily="34" charset="0"/>
                <a:cs typeface="Segoe UI" pitchFamily="34" charset="0"/>
              </a:rPr>
              <a:t>Replica</a:t>
            </a:r>
            <a:endParaRPr lang="en-US" sz="1600" b="1" dirty="0" err="1" smtClean="0">
              <a:solidFill>
                <a:srgbClr val="505050"/>
              </a:solidFill>
              <a:ea typeface="Segoe UI" pitchFamily="34" charset="0"/>
              <a:cs typeface="Segoe UI" pitchFamily="34" charset="0"/>
            </a:endParaRPr>
          </a:p>
        </p:txBody>
      </p:sp>
      <p:sp>
        <p:nvSpPr>
          <p:cNvPr id="43" name="Rounded Rectangle 42"/>
          <p:cNvSpPr/>
          <p:nvPr/>
        </p:nvSpPr>
        <p:spPr bwMode="auto">
          <a:xfrm>
            <a:off x="9890646" y="1888161"/>
            <a:ext cx="1584176" cy="240949"/>
          </a:xfrm>
          <a:prstGeom prst="roundRect">
            <a:avLst/>
          </a:prstGeom>
          <a:solidFill>
            <a:schemeClr val="bg2"/>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100" b="1" dirty="0" err="1" smtClean="0">
              <a:solidFill>
                <a:srgbClr val="FFFFFF"/>
              </a:solidFill>
              <a:ea typeface="Segoe UI" pitchFamily="34" charset="0"/>
              <a:cs typeface="Segoe UI" pitchFamily="34" charset="0"/>
            </a:endParaRPr>
          </a:p>
        </p:txBody>
      </p:sp>
      <p:sp>
        <p:nvSpPr>
          <p:cNvPr id="5" name="TextBox 4"/>
          <p:cNvSpPr txBox="1"/>
          <p:nvPr/>
        </p:nvSpPr>
        <p:spPr>
          <a:xfrm>
            <a:off x="9746629" y="1769070"/>
            <a:ext cx="1840953" cy="489365"/>
          </a:xfrm>
          <a:prstGeom prst="rect">
            <a:avLst/>
          </a:prstGeom>
          <a:noFill/>
        </p:spPr>
        <p:txBody>
          <a:bodyPr wrap="none" lIns="182880" tIns="146304" rIns="182880" bIns="146304" rtlCol="0">
            <a:spAutoFit/>
          </a:bodyPr>
          <a:lstStyle/>
          <a:p>
            <a:pPr>
              <a:lnSpc>
                <a:spcPct val="90000"/>
              </a:lnSpc>
              <a:spcAft>
                <a:spcPts val="600"/>
              </a:spcAft>
            </a:pPr>
            <a:r>
              <a:rPr lang="nb-NO" sz="1400" b="1" dirty="0" smtClean="0">
                <a:solidFill>
                  <a:srgbClr val="FFFFFF"/>
                </a:solidFill>
              </a:rPr>
              <a:t>Query Processing</a:t>
            </a:r>
            <a:endParaRPr lang="en-US" sz="1400" b="1" dirty="0" err="1" smtClean="0">
              <a:solidFill>
                <a:srgbClr val="FFFFFF"/>
              </a:solidFill>
            </a:endParaRPr>
          </a:p>
        </p:txBody>
      </p:sp>
      <p:sp>
        <p:nvSpPr>
          <p:cNvPr id="44" name="Rounded Rectangle 43"/>
          <p:cNvSpPr/>
          <p:nvPr/>
        </p:nvSpPr>
        <p:spPr bwMode="auto">
          <a:xfrm>
            <a:off x="7226350" y="1888161"/>
            <a:ext cx="1584176" cy="240949"/>
          </a:xfrm>
          <a:prstGeom prst="roundRect">
            <a:avLst/>
          </a:prstGeom>
          <a:solidFill>
            <a:schemeClr val="bg2"/>
          </a:solidFill>
          <a:ln w="31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1100" b="1" dirty="0" err="1" smtClean="0">
              <a:solidFill>
                <a:srgbClr val="FFFFFF"/>
              </a:solidFill>
              <a:ea typeface="Segoe UI" pitchFamily="34" charset="0"/>
              <a:cs typeface="Segoe UI" pitchFamily="34" charset="0"/>
            </a:endParaRPr>
          </a:p>
        </p:txBody>
      </p:sp>
      <p:sp>
        <p:nvSpPr>
          <p:cNvPr id="45" name="TextBox 44"/>
          <p:cNvSpPr txBox="1"/>
          <p:nvPr/>
        </p:nvSpPr>
        <p:spPr>
          <a:xfrm>
            <a:off x="7082333" y="1769070"/>
            <a:ext cx="1840953" cy="489365"/>
          </a:xfrm>
          <a:prstGeom prst="rect">
            <a:avLst/>
          </a:prstGeom>
          <a:noFill/>
        </p:spPr>
        <p:txBody>
          <a:bodyPr wrap="none" lIns="182880" tIns="146304" rIns="182880" bIns="146304" rtlCol="0">
            <a:spAutoFit/>
          </a:bodyPr>
          <a:lstStyle/>
          <a:p>
            <a:pPr>
              <a:lnSpc>
                <a:spcPct val="90000"/>
              </a:lnSpc>
              <a:spcAft>
                <a:spcPts val="600"/>
              </a:spcAft>
            </a:pPr>
            <a:r>
              <a:rPr lang="nb-NO" sz="1400" b="1" dirty="0" smtClean="0">
                <a:solidFill>
                  <a:srgbClr val="FFFFFF"/>
                </a:solidFill>
              </a:rPr>
              <a:t>Query Processing</a:t>
            </a:r>
            <a:endParaRPr lang="en-US" sz="1400" b="1" dirty="0" err="1" smtClean="0">
              <a:solidFill>
                <a:srgbClr val="FFFFFF"/>
              </a:solidFill>
            </a:endParaRPr>
          </a:p>
        </p:txBody>
      </p:sp>
      <p:cxnSp>
        <p:nvCxnSpPr>
          <p:cNvPr id="51" name="Straight Arrow Connector 50"/>
          <p:cNvCxnSpPr>
            <a:endCxn id="40" idx="1"/>
          </p:cNvCxnSpPr>
          <p:nvPr/>
        </p:nvCxnSpPr>
        <p:spPr>
          <a:xfrm>
            <a:off x="4587925" y="1593181"/>
            <a:ext cx="2638424" cy="727799"/>
          </a:xfrm>
          <a:prstGeom prst="straightConnector1">
            <a:avLst/>
          </a:prstGeom>
          <a:solidFill>
            <a:schemeClr val="bg1">
              <a:lumMod val="75000"/>
            </a:schemeClr>
          </a:solidFill>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07528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51"/>
                                        </p:tgtEl>
                                        <p:attrNameLst>
                                          <p:attrName>style.visibility</p:attrName>
                                        </p:attrNameLst>
                                      </p:cBhvr>
                                      <p:to>
                                        <p:strVal val="visible"/>
                                      </p:to>
                                    </p:set>
                                    <p:animEffect transition="in" filter="wipe(left)">
                                      <p:cBhvr>
                                        <p:cTn id="20" dur="500"/>
                                        <p:tgtEl>
                                          <p:spTgt spid="51"/>
                                        </p:tgtEl>
                                      </p:cBhvr>
                                    </p:animEffec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ipe(up)">
                                      <p:cBhvr>
                                        <p:cTn id="25" dur="500"/>
                                        <p:tgtEl>
                                          <p:spTgt spid="3">
                                            <p:txEl>
                                              <p:pRg st="4" end="4"/>
                                            </p:txEl>
                                          </p:spTgt>
                                        </p:tgtEl>
                                      </p:cBhvr>
                                    </p:animEffect>
                                  </p:childTnLst>
                                </p:cTn>
                              </p:par>
                            </p:childTnLst>
                          </p:cTn>
                        </p:par>
                        <p:par>
                          <p:cTn id="26" fill="hold">
                            <p:stCondLst>
                              <p:cond delay="500"/>
                            </p:stCondLst>
                            <p:childTnLst>
                              <p:par>
                                <p:cTn id="27" presetID="22" presetClass="entr" presetSubtype="1"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up)">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wipe(down)">
                                      <p:cBhvr>
                                        <p:cTn id="34"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Deploying </a:t>
            </a:r>
            <a:r>
              <a:rPr lang="en-US" dirty="0"/>
              <a:t>a small search topology with </a:t>
            </a:r>
            <a:r>
              <a:rPr lang="en-US" dirty="0" smtClean="0"/>
              <a:t>HA</a:t>
            </a:r>
          </a:p>
        </p:txBody>
      </p:sp>
    </p:spTree>
    <p:extLst>
      <p:ext uri="{BB962C8B-B14F-4D97-AF65-F5344CB8AC3E}">
        <p14:creationId xmlns:p14="http://schemas.microsoft.com/office/powerpoint/2010/main" val="160056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Location of files on </a:t>
            </a:r>
            <a:r>
              <a:rPr lang="nb-NO" dirty="0" smtClean="0"/>
              <a:t>disk matters!</a:t>
            </a:r>
            <a:endParaRPr lang="en-US" dirty="0"/>
          </a:p>
        </p:txBody>
      </p:sp>
      <p:sp>
        <p:nvSpPr>
          <p:cNvPr id="3" name="Text Placeholder 2"/>
          <p:cNvSpPr>
            <a:spLocks noGrp="1"/>
          </p:cNvSpPr>
          <p:nvPr>
            <p:ph type="body" sz="quarter" idx="10"/>
          </p:nvPr>
        </p:nvSpPr>
        <p:spPr>
          <a:xfrm>
            <a:off x="274639" y="1212849"/>
            <a:ext cx="5486399" cy="2289858"/>
          </a:xfrm>
        </p:spPr>
        <p:txBody>
          <a:bodyPr/>
          <a:lstStyle/>
          <a:p>
            <a:r>
              <a:rPr lang="nb-NO" dirty="0"/>
              <a:t>L</a:t>
            </a:r>
            <a:r>
              <a:rPr lang="nb-NO" dirty="0" smtClean="0"/>
              <a:t>ocal </a:t>
            </a:r>
            <a:r>
              <a:rPr lang="nb-NO" dirty="0"/>
              <a:t>disk </a:t>
            </a:r>
            <a:r>
              <a:rPr lang="nb-NO" dirty="0" smtClean="0"/>
              <a:t>for index </a:t>
            </a:r>
            <a:r>
              <a:rPr lang="nb-NO" dirty="0"/>
              <a:t>files!</a:t>
            </a:r>
          </a:p>
          <a:p>
            <a:pPr lvl="1"/>
            <a:r>
              <a:rPr lang="nb-NO" dirty="0"/>
              <a:t>Index operations </a:t>
            </a:r>
            <a:r>
              <a:rPr lang="nb-NO" dirty="0" smtClean="0"/>
              <a:t>are </a:t>
            </a:r>
            <a:r>
              <a:rPr lang="nb-NO" dirty="0"/>
              <a:t>I/O demanding</a:t>
            </a:r>
          </a:p>
          <a:p>
            <a:r>
              <a:rPr lang="nb-NO" dirty="0" smtClean="0"/>
              <a:t>At </a:t>
            </a:r>
            <a:r>
              <a:rPr lang="nb-NO" dirty="0"/>
              <a:t>install time</a:t>
            </a:r>
          </a:p>
          <a:p>
            <a:pPr lvl="1"/>
            <a:r>
              <a:rPr lang="nb-NO" dirty="0"/>
              <a:t>You can specify the data folder for </a:t>
            </a:r>
            <a:r>
              <a:rPr lang="nb-NO" b="1" dirty="0"/>
              <a:t>all</a:t>
            </a:r>
            <a:r>
              <a:rPr lang="nb-NO" dirty="0"/>
              <a:t> search </a:t>
            </a:r>
            <a:r>
              <a:rPr lang="nb-NO" dirty="0" smtClean="0"/>
              <a:t>components </a:t>
            </a:r>
            <a:r>
              <a:rPr lang="nb-NO" dirty="0"/>
              <a:t>(including index location</a:t>
            </a:r>
            <a:r>
              <a:rPr lang="nb-NO" dirty="0" smtClean="0"/>
              <a:t>)</a:t>
            </a:r>
          </a:p>
        </p:txBody>
      </p:sp>
      <p:sp>
        <p:nvSpPr>
          <p:cNvPr id="4" name="Text Placeholder 3"/>
          <p:cNvSpPr>
            <a:spLocks noGrp="1"/>
          </p:cNvSpPr>
          <p:nvPr>
            <p:ph type="body" sz="quarter" idx="11"/>
          </p:nvPr>
        </p:nvSpPr>
        <p:spPr>
          <a:xfrm>
            <a:off x="6675439" y="1212849"/>
            <a:ext cx="5486399" cy="5527667"/>
          </a:xfrm>
        </p:spPr>
        <p:txBody>
          <a:bodyPr/>
          <a:lstStyle/>
          <a:p>
            <a:r>
              <a:rPr lang="nb-NO" dirty="0" smtClean="0"/>
              <a:t>Per </a:t>
            </a:r>
            <a:r>
              <a:rPr lang="nb-NO" dirty="0"/>
              <a:t>Index Component</a:t>
            </a:r>
          </a:p>
          <a:p>
            <a:pPr lvl="1"/>
            <a:r>
              <a:rPr lang="nb-NO" dirty="0"/>
              <a:t>S</a:t>
            </a:r>
            <a:r>
              <a:rPr lang="nb-NO" dirty="0" smtClean="0"/>
              <a:t>eparate data folder for </a:t>
            </a:r>
            <a:r>
              <a:rPr lang="nb-NO" dirty="0"/>
              <a:t>the index </a:t>
            </a:r>
            <a:r>
              <a:rPr lang="nb-NO" dirty="0" smtClean="0"/>
              <a:t>files</a:t>
            </a:r>
          </a:p>
          <a:p>
            <a:pPr lvl="1"/>
            <a:r>
              <a:rPr lang="nb-NO" dirty="0" smtClean="0"/>
              <a:t>When creating a new index component</a:t>
            </a:r>
          </a:p>
          <a:p>
            <a:pPr lvl="1"/>
            <a:r>
              <a:rPr lang="nb-NO" dirty="0" smtClean="0"/>
              <a:t>New-SPEnterpriseSearchIndexComponent </a:t>
            </a:r>
            <a:br>
              <a:rPr lang="nb-NO" dirty="0" smtClean="0"/>
            </a:br>
            <a:r>
              <a:rPr lang="nb-NO" dirty="0" smtClean="0"/>
              <a:t>		          -</a:t>
            </a:r>
            <a:r>
              <a:rPr lang="nb-NO" dirty="0"/>
              <a:t>RootDirectory E:\</a:t>
            </a:r>
            <a:r>
              <a:rPr lang="nb-NO" dirty="0" smtClean="0"/>
              <a:t>Index</a:t>
            </a:r>
            <a:br>
              <a:rPr lang="nb-NO" dirty="0" smtClean="0"/>
            </a:br>
            <a:endParaRPr lang="nb-NO" dirty="0"/>
          </a:p>
          <a:p>
            <a:r>
              <a:rPr lang="nb-NO" dirty="0" smtClean="0"/>
              <a:t>ULS logs</a:t>
            </a:r>
          </a:p>
          <a:p>
            <a:pPr lvl="1"/>
            <a:r>
              <a:rPr lang="nb-NO" dirty="0" smtClean="0"/>
              <a:t>Prevent disk contention/flooding</a:t>
            </a:r>
          </a:p>
          <a:p>
            <a:pPr lvl="1"/>
            <a:r>
              <a:rPr lang="nb-NO" dirty="0"/>
              <a:t>Set-SPDiagnosticConfig -</a:t>
            </a:r>
            <a:r>
              <a:rPr lang="nb-NO" dirty="0" smtClean="0"/>
              <a:t>LogLocation F:\Logs</a:t>
            </a:r>
          </a:p>
          <a:p>
            <a:pPr lvl="1"/>
            <a:endParaRPr lang="nb-NO" dirty="0" smtClean="0"/>
          </a:p>
          <a:p>
            <a:r>
              <a:rPr lang="nb-NO" dirty="0" smtClean="0"/>
              <a:t>Note change from SP 2010 </a:t>
            </a:r>
          </a:p>
          <a:p>
            <a:pPr lvl="1"/>
            <a:r>
              <a:rPr lang="en-US" dirty="0"/>
              <a:t>Set index location per SSI not supported</a:t>
            </a:r>
          </a:p>
          <a:p>
            <a:pPr lvl="1"/>
            <a:r>
              <a:rPr lang="en-US" strike="sngStrike" dirty="0" smtClean="0"/>
              <a:t>Set-</a:t>
            </a:r>
            <a:r>
              <a:rPr lang="en-US" strike="sngStrike" dirty="0" err="1" smtClean="0"/>
              <a:t>SPEnterpriseSearchServiceInstance</a:t>
            </a:r>
            <a:r>
              <a:rPr lang="en-US" dirty="0" smtClean="0"/>
              <a:t/>
            </a:r>
            <a:br>
              <a:rPr lang="en-US" dirty="0" smtClean="0"/>
            </a:br>
            <a:r>
              <a:rPr lang="en-US" dirty="0" smtClean="0"/>
              <a:t>		            -</a:t>
            </a:r>
            <a:r>
              <a:rPr lang="en-US" strike="sngStrike" dirty="0" err="1" smtClean="0"/>
              <a:t>DefaultIndexLocation</a:t>
            </a:r>
            <a:endParaRPr lang="en-US" strike="sngStrike" dirty="0"/>
          </a:p>
        </p:txBody>
      </p:sp>
      <p:grpSp>
        <p:nvGrpSpPr>
          <p:cNvPr id="13" name="Group 12"/>
          <p:cNvGrpSpPr/>
          <p:nvPr/>
        </p:nvGrpSpPr>
        <p:grpSpPr>
          <a:xfrm>
            <a:off x="457597" y="3836721"/>
            <a:ext cx="4937706" cy="2468853"/>
            <a:chOff x="2331310" y="3059139"/>
            <a:chExt cx="4937706" cy="2468853"/>
          </a:xfrm>
        </p:grpSpPr>
        <p:pic>
          <p:nvPicPr>
            <p:cNvPr id="7" name="Picture 6"/>
            <p:cNvPicPr>
              <a:picLocks noChangeAspect="1"/>
            </p:cNvPicPr>
            <p:nvPr/>
          </p:nvPicPr>
          <p:blipFill rotWithShape="1">
            <a:blip r:embed="rId2"/>
            <a:srcRect l="3920" t="10471" r="3920" b="33059"/>
            <a:stretch/>
          </p:blipFill>
          <p:spPr>
            <a:xfrm>
              <a:off x="2331310" y="3059139"/>
              <a:ext cx="4937706" cy="2468853"/>
            </a:xfrm>
            <a:prstGeom prst="rect">
              <a:avLst/>
            </a:prstGeom>
            <a:effectLst>
              <a:outerShdw blurRad="50800" dist="38100" dir="2700000" algn="tl" rotWithShape="0">
                <a:prstClr val="black">
                  <a:alpha val="40000"/>
                </a:prstClr>
              </a:outerShdw>
            </a:effectLst>
          </p:spPr>
        </p:pic>
        <p:sp>
          <p:nvSpPr>
            <p:cNvPr id="8" name="Rounded Rectangle 7"/>
            <p:cNvSpPr/>
            <p:nvPr/>
          </p:nvSpPr>
          <p:spPr bwMode="auto">
            <a:xfrm>
              <a:off x="2937079" y="4063982"/>
              <a:ext cx="2103063" cy="274317"/>
            </a:xfrm>
            <a:prstGeom prst="roundRect">
              <a:avLst/>
            </a:prstGeom>
            <a:noFill/>
            <a:ln w="50800">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ounded Rectangle 9"/>
            <p:cNvSpPr/>
            <p:nvPr/>
          </p:nvSpPr>
          <p:spPr bwMode="auto">
            <a:xfrm>
              <a:off x="2937078" y="5101275"/>
              <a:ext cx="2468854" cy="274317"/>
            </a:xfrm>
            <a:prstGeom prst="roundRect">
              <a:avLst/>
            </a:prstGeom>
            <a:noFill/>
            <a:ln w="508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22012017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500"/>
                                        <p:tgtEl>
                                          <p:spTgt spid="3">
                                            <p:txEl>
                                              <p:pRg st="3" end="3"/>
                                            </p:txEl>
                                          </p:spTgt>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wipe(up)">
                                      <p:cBhvr>
                                        <p:cTn id="27" dur="500"/>
                                        <p:tgtEl>
                                          <p:spTgt spid="4">
                                            <p:txEl>
                                              <p:pRg st="0" end="0"/>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wipe(up)">
                                      <p:cBhvr>
                                        <p:cTn id="30" dur="500"/>
                                        <p:tgtEl>
                                          <p:spTgt spid="4">
                                            <p:txEl>
                                              <p:pRg st="1" end="1"/>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wipe(up)">
                                      <p:cBhvr>
                                        <p:cTn id="33" dur="500"/>
                                        <p:tgtEl>
                                          <p:spTgt spid="4">
                                            <p:txEl>
                                              <p:pRg st="2" end="2"/>
                                            </p:txEl>
                                          </p:spTgt>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wipe(up)">
                                      <p:cBhvr>
                                        <p:cTn id="36" dur="500"/>
                                        <p:tgtEl>
                                          <p:spTgt spid="4">
                                            <p:txEl>
                                              <p:pRg st="3" end="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4">
                                            <p:txEl>
                                              <p:pRg st="4" end="4"/>
                                            </p:txEl>
                                          </p:spTgt>
                                        </p:tgtEl>
                                        <p:attrNameLst>
                                          <p:attrName>style.visibility</p:attrName>
                                        </p:attrNameLst>
                                      </p:cBhvr>
                                      <p:to>
                                        <p:strVal val="visible"/>
                                      </p:to>
                                    </p:set>
                                    <p:animEffect transition="in" filter="wipe(up)">
                                      <p:cBhvr>
                                        <p:cTn id="41" dur="500"/>
                                        <p:tgtEl>
                                          <p:spTgt spid="4">
                                            <p:txEl>
                                              <p:pRg st="4" end="4"/>
                                            </p:txEl>
                                          </p:spTgt>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4">
                                            <p:txEl>
                                              <p:pRg st="5" end="5"/>
                                            </p:txEl>
                                          </p:spTgt>
                                        </p:tgtEl>
                                        <p:attrNameLst>
                                          <p:attrName>style.visibility</p:attrName>
                                        </p:attrNameLst>
                                      </p:cBhvr>
                                      <p:to>
                                        <p:strVal val="visible"/>
                                      </p:to>
                                    </p:set>
                                    <p:animEffect transition="in" filter="wipe(up)">
                                      <p:cBhvr>
                                        <p:cTn id="44" dur="500"/>
                                        <p:tgtEl>
                                          <p:spTgt spid="4">
                                            <p:txEl>
                                              <p:pRg st="5" end="5"/>
                                            </p:txEl>
                                          </p:spTgt>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Effect transition="in" filter="wipe(up)">
                                      <p:cBhvr>
                                        <p:cTn id="47" dur="500"/>
                                        <p:tgtEl>
                                          <p:spTgt spid="4">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4">
                                            <p:txEl>
                                              <p:pRg st="8" end="8"/>
                                            </p:txEl>
                                          </p:spTgt>
                                        </p:tgtEl>
                                        <p:attrNameLst>
                                          <p:attrName>style.visibility</p:attrName>
                                        </p:attrNameLst>
                                      </p:cBhvr>
                                      <p:to>
                                        <p:strVal val="visible"/>
                                      </p:to>
                                    </p:set>
                                    <p:animEffect transition="in" filter="wipe(up)">
                                      <p:cBhvr>
                                        <p:cTn id="52" dur="500"/>
                                        <p:tgtEl>
                                          <p:spTgt spid="4">
                                            <p:txEl>
                                              <p:pRg st="8" end="8"/>
                                            </p:txEl>
                                          </p:spTgt>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4">
                                            <p:txEl>
                                              <p:pRg st="9" end="9"/>
                                            </p:txEl>
                                          </p:spTgt>
                                        </p:tgtEl>
                                        <p:attrNameLst>
                                          <p:attrName>style.visibility</p:attrName>
                                        </p:attrNameLst>
                                      </p:cBhvr>
                                      <p:to>
                                        <p:strVal val="visible"/>
                                      </p:to>
                                    </p:set>
                                    <p:animEffect transition="in" filter="wipe(up)">
                                      <p:cBhvr>
                                        <p:cTn id="55" dur="500"/>
                                        <p:tgtEl>
                                          <p:spTgt spid="4">
                                            <p:txEl>
                                              <p:pRg st="9" end="9"/>
                                            </p:txEl>
                                          </p:spTgt>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4">
                                            <p:txEl>
                                              <p:pRg st="10" end="10"/>
                                            </p:txEl>
                                          </p:spTgt>
                                        </p:tgtEl>
                                        <p:attrNameLst>
                                          <p:attrName>style.visibility</p:attrName>
                                        </p:attrNameLst>
                                      </p:cBhvr>
                                      <p:to>
                                        <p:strVal val="visible"/>
                                      </p:to>
                                    </p:set>
                                    <p:animEffect transition="in" filter="wipe(up)">
                                      <p:cBhvr>
                                        <p:cTn id="58" dur="500"/>
                                        <p:tgtEl>
                                          <p:spTgt spid="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Scale out by re-partitioning the index</a:t>
            </a:r>
            <a:endParaRPr lang="en-US" dirty="0"/>
          </a:p>
        </p:txBody>
      </p:sp>
      <p:sp>
        <p:nvSpPr>
          <p:cNvPr id="3" name="Text Placeholder 2"/>
          <p:cNvSpPr>
            <a:spLocks noGrp="1"/>
          </p:cNvSpPr>
          <p:nvPr>
            <p:ph type="body" sz="quarter" idx="10"/>
          </p:nvPr>
        </p:nvSpPr>
        <p:spPr>
          <a:xfrm>
            <a:off x="274639" y="1212849"/>
            <a:ext cx="5486399" cy="4136517"/>
          </a:xfrm>
        </p:spPr>
        <p:txBody>
          <a:bodyPr/>
          <a:lstStyle/>
          <a:p>
            <a:r>
              <a:rPr lang="nb-NO" dirty="0" smtClean="0"/>
              <a:t>When each partition exceeds 10 million items</a:t>
            </a:r>
          </a:p>
          <a:p>
            <a:r>
              <a:rPr lang="nb-NO" dirty="0" smtClean="0"/>
              <a:t>Stateless partitioning using consistent hashing</a:t>
            </a:r>
          </a:p>
          <a:p>
            <a:r>
              <a:rPr lang="nb-NO" dirty="0" smtClean="0"/>
              <a:t>Pause query </a:t>
            </a:r>
            <a:r>
              <a:rPr lang="nb-NO" dirty="0"/>
              <a:t>and </a:t>
            </a:r>
            <a:r>
              <a:rPr lang="nb-NO" dirty="0" smtClean="0"/>
              <a:t>feeding</a:t>
            </a:r>
          </a:p>
          <a:p>
            <a:r>
              <a:rPr lang="nb-NO" dirty="0" smtClean="0"/>
              <a:t>Start with a symmetric index layout</a:t>
            </a:r>
            <a:endParaRPr lang="en-US" dirty="0"/>
          </a:p>
        </p:txBody>
      </p:sp>
      <p:sp>
        <p:nvSpPr>
          <p:cNvPr id="5" name="Rounded Rectangle 4"/>
          <p:cNvSpPr/>
          <p:nvPr/>
        </p:nvSpPr>
        <p:spPr>
          <a:xfrm>
            <a:off x="6420960"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cxnSp>
        <p:nvCxnSpPr>
          <p:cNvPr id="6" name="Straight Arrow Connector 5"/>
          <p:cNvCxnSpPr/>
          <p:nvPr/>
        </p:nvCxnSpPr>
        <p:spPr>
          <a:xfrm flipV="1">
            <a:off x="6745726" y="4038349"/>
            <a:ext cx="0" cy="263425"/>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flipV="1">
            <a:off x="8739306" y="4038349"/>
            <a:ext cx="0" cy="268186"/>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8414540"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9" name="Rounded Rectangle 8"/>
          <p:cNvSpPr/>
          <p:nvPr/>
        </p:nvSpPr>
        <p:spPr>
          <a:xfrm>
            <a:off x="8414540"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10" name="Rounded Rectangle 9"/>
          <p:cNvSpPr/>
          <p:nvPr/>
        </p:nvSpPr>
        <p:spPr>
          <a:xfrm>
            <a:off x="6420960"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11" name="Rounded Rectangle 10"/>
          <p:cNvSpPr/>
          <p:nvPr/>
        </p:nvSpPr>
        <p:spPr>
          <a:xfrm>
            <a:off x="7830665" y="5576891"/>
            <a:ext cx="2059291" cy="944707"/>
          </a:xfrm>
          <a:prstGeom prst="round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800" dirty="0" smtClean="0">
                <a:solidFill>
                  <a:srgbClr val="FFFFFF"/>
                </a:solidFill>
              </a:rPr>
              <a:t>Content Processing</a:t>
            </a:r>
            <a:endParaRPr lang="en-US" sz="2800" dirty="0">
              <a:solidFill>
                <a:srgbClr val="FFFFFF"/>
              </a:solidFill>
            </a:endParaRPr>
          </a:p>
        </p:txBody>
      </p:sp>
      <p:cxnSp>
        <p:nvCxnSpPr>
          <p:cNvPr id="12" name="Straight Arrow Connector 11"/>
          <p:cNvCxnSpPr>
            <a:stCxn id="11" idx="0"/>
            <a:endCxn id="9" idx="2"/>
          </p:cNvCxnSpPr>
          <p:nvPr/>
        </p:nvCxnSpPr>
        <p:spPr>
          <a:xfrm flipH="1" flipV="1">
            <a:off x="8847561" y="5016942"/>
            <a:ext cx="12750"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1" idx="0"/>
            <a:endCxn id="10" idx="2"/>
          </p:cNvCxnSpPr>
          <p:nvPr/>
        </p:nvCxnSpPr>
        <p:spPr>
          <a:xfrm flipH="1" flipV="1">
            <a:off x="6853981" y="5016942"/>
            <a:ext cx="2006330"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14" name="Rectangle 13"/>
          <p:cNvSpPr/>
          <p:nvPr/>
        </p:nvSpPr>
        <p:spPr>
          <a:xfrm>
            <a:off x="8640014" y="1493812"/>
            <a:ext cx="3338863" cy="923330"/>
          </a:xfrm>
          <a:prstGeom prst="rect">
            <a:avLst/>
          </a:prstGeom>
          <a:noFill/>
        </p:spPr>
        <p:txBody>
          <a:bodyPr wrap="none" lIns="91440" tIns="45720" rIns="91440" bIns="4572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5400" b="1" dirty="0" smtClean="0">
                <a:ln w="22225">
                  <a:solidFill>
                    <a:srgbClr val="00A651"/>
                  </a:solidFill>
                  <a:prstDash val="solid"/>
                </a:ln>
                <a:solidFill>
                  <a:srgbClr val="00A651">
                    <a:lumMod val="40000"/>
                    <a:lumOff val="60000"/>
                  </a:srgbClr>
                </a:solidFill>
              </a:rPr>
              <a:t>Partitions</a:t>
            </a:r>
            <a:endParaRPr lang="en-US" sz="5400" b="1" dirty="0">
              <a:ln w="22225">
                <a:solidFill>
                  <a:srgbClr val="00A651"/>
                </a:solidFill>
                <a:prstDash val="solid"/>
              </a:ln>
              <a:solidFill>
                <a:srgbClr val="00A651">
                  <a:lumMod val="40000"/>
                  <a:lumOff val="60000"/>
                </a:srgbClr>
              </a:solidFill>
            </a:endParaRPr>
          </a:p>
        </p:txBody>
      </p:sp>
      <p:cxnSp>
        <p:nvCxnSpPr>
          <p:cNvPr id="15" name="Straight Arrow Connector 14"/>
          <p:cNvCxnSpPr>
            <a:endCxn id="5" idx="0"/>
          </p:cNvCxnSpPr>
          <p:nvPr/>
        </p:nvCxnSpPr>
        <p:spPr>
          <a:xfrm flipH="1">
            <a:off x="6853981" y="2201118"/>
            <a:ext cx="1993581"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8" idx="0"/>
          </p:cNvCxnSpPr>
          <p:nvPr/>
        </p:nvCxnSpPr>
        <p:spPr>
          <a:xfrm>
            <a:off x="8847561" y="2201118"/>
            <a:ext cx="0"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8860311" y="2201118"/>
            <a:ext cx="2305597" cy="3375773"/>
            <a:chOff x="8860311" y="2201118"/>
            <a:chExt cx="2305597" cy="3375773"/>
          </a:xfrm>
        </p:grpSpPr>
        <p:cxnSp>
          <p:nvCxnSpPr>
            <p:cNvPr id="20" name="Straight Arrow Connector 19"/>
            <p:cNvCxnSpPr/>
            <p:nvPr/>
          </p:nvCxnSpPr>
          <p:spPr>
            <a:xfrm flipV="1">
              <a:off x="10624632" y="4026708"/>
              <a:ext cx="0" cy="287482"/>
            </a:xfrm>
            <a:prstGeom prst="straightConnector1">
              <a:avLst/>
            </a:prstGeom>
            <a:ln w="3175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1" name="Rounded Rectangle 20"/>
            <p:cNvSpPr/>
            <p:nvPr/>
          </p:nvSpPr>
          <p:spPr>
            <a:xfrm>
              <a:off x="10299866" y="3318416"/>
              <a:ext cx="866042" cy="715169"/>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sp>
          <p:nvSpPr>
            <p:cNvPr id="22" name="Rounded Rectangle 21"/>
            <p:cNvSpPr/>
            <p:nvPr/>
          </p:nvSpPr>
          <p:spPr>
            <a:xfrm>
              <a:off x="10299866" y="4301773"/>
              <a:ext cx="866042" cy="715169"/>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lIns="0" tIns="36000" rIns="0" bIns="36000" rtlCol="0" anchor="ctr"/>
            <a:lstStyle>
              <a:defPPr>
                <a:defRPr lang="en-US"/>
              </a:defPPr>
              <a:lvl1pPr marL="0" algn="l" defTabSz="914363" rtl="0" eaLnBrk="1" latinLnBrk="0" hangingPunct="1">
                <a:defRPr sz="1800" kern="1200">
                  <a:solidFill>
                    <a:schemeClr val="lt1"/>
                  </a:solidFill>
                  <a:latin typeface="+mn-lt"/>
                  <a:ea typeface="+mn-ea"/>
                  <a:cs typeface="+mn-cs"/>
                </a:defRPr>
              </a:lvl1pPr>
              <a:lvl2pPr marL="457182" algn="l" defTabSz="914363" rtl="0" eaLnBrk="1" latinLnBrk="0" hangingPunct="1">
                <a:defRPr sz="1800" kern="1200">
                  <a:solidFill>
                    <a:schemeClr val="lt1"/>
                  </a:solidFill>
                  <a:latin typeface="+mn-lt"/>
                  <a:ea typeface="+mn-ea"/>
                  <a:cs typeface="+mn-cs"/>
                </a:defRPr>
              </a:lvl2pPr>
              <a:lvl3pPr marL="914363" algn="l" defTabSz="914363" rtl="0" eaLnBrk="1" latinLnBrk="0" hangingPunct="1">
                <a:defRPr sz="1800" kern="1200">
                  <a:solidFill>
                    <a:schemeClr val="lt1"/>
                  </a:solidFill>
                  <a:latin typeface="+mn-lt"/>
                  <a:ea typeface="+mn-ea"/>
                  <a:cs typeface="+mn-cs"/>
                </a:defRPr>
              </a:lvl3pPr>
              <a:lvl4pPr marL="1371545" algn="l" defTabSz="914363" rtl="0" eaLnBrk="1" latinLnBrk="0" hangingPunct="1">
                <a:defRPr sz="1800" kern="1200">
                  <a:solidFill>
                    <a:schemeClr val="lt1"/>
                  </a:solidFill>
                  <a:latin typeface="+mn-lt"/>
                  <a:ea typeface="+mn-ea"/>
                  <a:cs typeface="+mn-cs"/>
                </a:defRPr>
              </a:lvl4pPr>
              <a:lvl5pPr marL="1828727" algn="l" defTabSz="914363" rtl="0" eaLnBrk="1" latinLnBrk="0" hangingPunct="1">
                <a:defRPr sz="1800" kern="1200">
                  <a:solidFill>
                    <a:schemeClr val="lt1"/>
                  </a:solidFill>
                  <a:latin typeface="+mn-lt"/>
                  <a:ea typeface="+mn-ea"/>
                  <a:cs typeface="+mn-cs"/>
                </a:defRPr>
              </a:lvl5pPr>
              <a:lvl6pPr marL="2285909" algn="l" defTabSz="914363" rtl="0" eaLnBrk="1" latinLnBrk="0" hangingPunct="1">
                <a:defRPr sz="1800" kern="1200">
                  <a:solidFill>
                    <a:schemeClr val="lt1"/>
                  </a:solidFill>
                  <a:latin typeface="+mn-lt"/>
                  <a:ea typeface="+mn-ea"/>
                  <a:cs typeface="+mn-cs"/>
                </a:defRPr>
              </a:lvl6pPr>
              <a:lvl7pPr marL="2743090" algn="l" defTabSz="914363" rtl="0" eaLnBrk="1" latinLnBrk="0" hangingPunct="1">
                <a:defRPr sz="1800" kern="1200">
                  <a:solidFill>
                    <a:schemeClr val="lt1"/>
                  </a:solidFill>
                  <a:latin typeface="+mn-lt"/>
                  <a:ea typeface="+mn-ea"/>
                  <a:cs typeface="+mn-cs"/>
                </a:defRPr>
              </a:lvl7pPr>
              <a:lvl8pPr marL="3200272" algn="l" defTabSz="914363" rtl="0" eaLnBrk="1" latinLnBrk="0" hangingPunct="1">
                <a:defRPr sz="1800" kern="1200">
                  <a:solidFill>
                    <a:schemeClr val="lt1"/>
                  </a:solidFill>
                  <a:latin typeface="+mn-lt"/>
                  <a:ea typeface="+mn-ea"/>
                  <a:cs typeface="+mn-cs"/>
                </a:defRPr>
              </a:lvl8pPr>
              <a:lvl9pPr marL="3657454" algn="l" defTabSz="914363" rtl="0" eaLnBrk="1" latinLnBrk="0" hangingPunct="1">
                <a:defRPr sz="1800" kern="1200">
                  <a:solidFill>
                    <a:schemeClr val="lt1"/>
                  </a:solidFill>
                  <a:latin typeface="+mn-lt"/>
                  <a:ea typeface="+mn-ea"/>
                  <a:cs typeface="+mn-cs"/>
                </a:defRPr>
              </a:lvl9pPr>
            </a:lstStyle>
            <a:p>
              <a:pPr algn="ctr"/>
              <a:r>
                <a:rPr lang="nb-NO" sz="2400" dirty="0">
                  <a:solidFill>
                    <a:srgbClr val="FFFFFF"/>
                  </a:solidFill>
                </a:rPr>
                <a:t>Index</a:t>
              </a:r>
              <a:endParaRPr lang="en-US" sz="2400" dirty="0">
                <a:solidFill>
                  <a:srgbClr val="FFFFFF"/>
                </a:solidFill>
              </a:endParaRPr>
            </a:p>
          </p:txBody>
        </p:sp>
        <p:cxnSp>
          <p:nvCxnSpPr>
            <p:cNvPr id="23" name="Straight Arrow Connector 22"/>
            <p:cNvCxnSpPr>
              <a:stCxn id="11" idx="0"/>
              <a:endCxn id="22" idx="2"/>
            </p:cNvCxnSpPr>
            <p:nvPr/>
          </p:nvCxnSpPr>
          <p:spPr>
            <a:xfrm flipV="1">
              <a:off x="8860311" y="5016942"/>
              <a:ext cx="1872576" cy="559949"/>
            </a:xfrm>
            <a:prstGeom prst="straightConnector1">
              <a:avLst/>
            </a:prstGeom>
            <a:ln w="317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endCxn id="21" idx="0"/>
            </p:cNvCxnSpPr>
            <p:nvPr/>
          </p:nvCxnSpPr>
          <p:spPr>
            <a:xfrm>
              <a:off x="8860311" y="2201118"/>
              <a:ext cx="1872576" cy="1117298"/>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8" name="Group 27"/>
          <p:cNvGrpSpPr/>
          <p:nvPr/>
        </p:nvGrpSpPr>
        <p:grpSpPr>
          <a:xfrm>
            <a:off x="2527342" y="3676001"/>
            <a:ext cx="3893618" cy="2989613"/>
            <a:chOff x="2527342" y="3676001"/>
            <a:chExt cx="3893618" cy="2989613"/>
          </a:xfrm>
        </p:grpSpPr>
        <p:sp>
          <p:nvSpPr>
            <p:cNvPr id="29" name="Rectangle 28"/>
            <p:cNvSpPr/>
            <p:nvPr/>
          </p:nvSpPr>
          <p:spPr>
            <a:xfrm>
              <a:off x="2527342" y="5742284"/>
              <a:ext cx="2826799" cy="923330"/>
            </a:xfrm>
            <a:prstGeom prst="rect">
              <a:avLst/>
            </a:prstGeom>
            <a:noFill/>
          </p:spPr>
          <p:txBody>
            <a:bodyPr wrap="none" lIns="91440" tIns="45720" rIns="91440" bIns="45720">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5400" b="1" dirty="0" smtClean="0">
                  <a:ln w="22225">
                    <a:solidFill>
                      <a:srgbClr val="00A651"/>
                    </a:solidFill>
                    <a:prstDash val="solid"/>
                  </a:ln>
                  <a:solidFill>
                    <a:srgbClr val="00A651">
                      <a:lumMod val="40000"/>
                      <a:lumOff val="60000"/>
                    </a:srgbClr>
                  </a:solidFill>
                </a:rPr>
                <a:t>Replicas</a:t>
              </a:r>
              <a:endParaRPr lang="en-US" sz="5400" b="1" dirty="0">
                <a:ln w="22225">
                  <a:solidFill>
                    <a:srgbClr val="00A651"/>
                  </a:solidFill>
                  <a:prstDash val="solid"/>
                </a:ln>
                <a:solidFill>
                  <a:srgbClr val="00A651">
                    <a:lumMod val="40000"/>
                    <a:lumOff val="60000"/>
                  </a:srgbClr>
                </a:solidFill>
              </a:endParaRPr>
            </a:p>
          </p:txBody>
        </p:sp>
        <p:cxnSp>
          <p:nvCxnSpPr>
            <p:cNvPr id="30" name="Straight Arrow Connector 29"/>
            <p:cNvCxnSpPr>
              <a:endCxn id="5" idx="1"/>
            </p:cNvCxnSpPr>
            <p:nvPr/>
          </p:nvCxnSpPr>
          <p:spPr>
            <a:xfrm flipV="1">
              <a:off x="4706069" y="3676001"/>
              <a:ext cx="1714891" cy="2373243"/>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endCxn id="10" idx="1"/>
            </p:cNvCxnSpPr>
            <p:nvPr/>
          </p:nvCxnSpPr>
          <p:spPr>
            <a:xfrm flipV="1">
              <a:off x="4706069" y="4659358"/>
              <a:ext cx="1714891" cy="1389886"/>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94533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 presetClass="exit" presetSubtype="0" fill="hold" nodeType="afterEffect">
                                  <p:stCondLst>
                                    <p:cond delay="0"/>
                                  </p:stCondLst>
                                  <p:childTnLst>
                                    <p:set>
                                      <p:cBhvr>
                                        <p:cTn id="12" dur="1" fill="hold">
                                          <p:stCondLst>
                                            <p:cond delay="0"/>
                                          </p:stCondLst>
                                        </p:cTn>
                                        <p:tgtEl>
                                          <p:spTgt spid="28"/>
                                        </p:tgtEl>
                                        <p:attrNameLst>
                                          <p:attrName>style.visibility</p:attrName>
                                        </p:attrNameLst>
                                      </p:cBhvr>
                                      <p:to>
                                        <p:strVal val="hidden"/>
                                      </p:to>
                                    </p:se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a:t>
            </a:r>
            <a:endParaRPr lang="en-US" dirty="0"/>
          </a:p>
        </p:txBody>
      </p:sp>
      <p:sp>
        <p:nvSpPr>
          <p:cNvPr id="5" name="Text Placeholder 4"/>
          <p:cNvSpPr>
            <a:spLocks noGrp="1"/>
          </p:cNvSpPr>
          <p:nvPr>
            <p:ph type="body" sz="quarter" idx="12"/>
          </p:nvPr>
        </p:nvSpPr>
        <p:spPr/>
        <p:txBody>
          <a:bodyPr/>
          <a:lstStyle/>
          <a:p>
            <a:r>
              <a:rPr lang="en-US" dirty="0" smtClean="0"/>
              <a:t>Scale out to a two partition search topology</a:t>
            </a:r>
            <a:endParaRPr lang="en-US" dirty="0"/>
          </a:p>
        </p:txBody>
      </p:sp>
    </p:spTree>
    <p:extLst>
      <p:ext uri="{BB962C8B-B14F-4D97-AF65-F5344CB8AC3E}">
        <p14:creationId xmlns:p14="http://schemas.microsoft.com/office/powerpoint/2010/main" val="117032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p:cNvGraphicFramePr>
            <a:graphicFrameLocks noChangeAspect="1"/>
          </p:cNvGraphicFramePr>
          <p:nvPr>
            <p:extLst>
              <p:ext uri="{D42A27DB-BD31-4B8C-83A1-F6EECF244321}">
                <p14:modId xmlns:p14="http://schemas.microsoft.com/office/powerpoint/2010/main" val="4146514469"/>
              </p:ext>
            </p:extLst>
          </p:nvPr>
        </p:nvGraphicFramePr>
        <p:xfrm>
          <a:off x="6022226" y="3425254"/>
          <a:ext cx="6388699" cy="3554766"/>
        </p:xfrm>
        <a:graphic>
          <a:graphicData uri="http://schemas.openxmlformats.org/presentationml/2006/ole">
            <mc:AlternateContent xmlns:mc="http://schemas.openxmlformats.org/markup-compatibility/2006">
              <mc:Choice xmlns:v="urn:schemas-microsoft-com:vml" Requires="v">
                <p:oleObj spid="_x0000_s1032" name="Visio" r:id="rId4" imgW="7620152" imgH="4238424" progId="Visio.Drawing.11">
                  <p:embed/>
                </p:oleObj>
              </mc:Choice>
              <mc:Fallback>
                <p:oleObj name="Visio" r:id="rId4" imgW="7620152" imgH="4238424" progId="Visio.Drawing.11">
                  <p:embed/>
                  <p:pic>
                    <p:nvPicPr>
                      <p:cNvPr id="0" name=""/>
                      <p:cNvPicPr>
                        <a:picLocks noChangeAspect="1" noChangeArrowheads="1"/>
                      </p:cNvPicPr>
                      <p:nvPr/>
                    </p:nvPicPr>
                    <p:blipFill>
                      <a:blip r:embed="rId5"/>
                      <a:srcRect/>
                      <a:stretch>
                        <a:fillRect/>
                      </a:stretch>
                    </p:blipFill>
                    <p:spPr bwMode="auto">
                      <a:xfrm>
                        <a:off x="6022226" y="3425254"/>
                        <a:ext cx="6388699" cy="3554766"/>
                      </a:xfrm>
                      <a:prstGeom prst="rect">
                        <a:avLst/>
                      </a:prstGeom>
                      <a:noFill/>
                      <a:ln>
                        <a:noFill/>
                      </a:ln>
                    </p:spPr>
                  </p:pic>
                </p:oleObj>
              </mc:Fallback>
            </mc:AlternateContent>
          </a:graphicData>
        </a:graphic>
      </p:graphicFrame>
      <p:grpSp>
        <p:nvGrpSpPr>
          <p:cNvPr id="23" name="Group 22"/>
          <p:cNvGrpSpPr/>
          <p:nvPr/>
        </p:nvGrpSpPr>
        <p:grpSpPr>
          <a:xfrm>
            <a:off x="5995113" y="3425254"/>
            <a:ext cx="6415812" cy="3554766"/>
            <a:chOff x="1510604" y="2273126"/>
            <a:chExt cx="6415812" cy="3554766"/>
          </a:xfrm>
        </p:grpSpPr>
        <p:sp>
          <p:nvSpPr>
            <p:cNvPr id="24" name="Rectangle 23"/>
            <p:cNvSpPr/>
            <p:nvPr/>
          </p:nvSpPr>
          <p:spPr bwMode="auto">
            <a:xfrm>
              <a:off x="1510604" y="2273126"/>
              <a:ext cx="6415811" cy="3554766"/>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1884191722"/>
                </p:ext>
              </p:extLst>
            </p:nvPr>
          </p:nvGraphicFramePr>
          <p:xfrm>
            <a:off x="1537717" y="2273126"/>
            <a:ext cx="6388699" cy="3554766"/>
          </p:xfrm>
          <a:graphic>
            <a:graphicData uri="http://schemas.openxmlformats.org/presentationml/2006/ole">
              <mc:AlternateContent xmlns:mc="http://schemas.openxmlformats.org/markup-compatibility/2006">
                <mc:Choice xmlns:v="urn:schemas-microsoft-com:vml" Requires="v">
                  <p:oleObj spid="_x0000_s1033" name="Visio" r:id="rId6" imgW="7620152" imgH="4238424" progId="Visio.Drawing.11">
                    <p:embed/>
                  </p:oleObj>
                </mc:Choice>
                <mc:Fallback>
                  <p:oleObj name="Visio" r:id="rId6" imgW="7620152" imgH="4238424" progId="Visio.Drawing.11">
                    <p:embed/>
                    <p:pic>
                      <p:nvPicPr>
                        <p:cNvPr id="0" name=""/>
                        <p:cNvPicPr>
                          <a:picLocks noChangeAspect="1" noChangeArrowheads="1"/>
                        </p:cNvPicPr>
                        <p:nvPr/>
                      </p:nvPicPr>
                      <p:blipFill>
                        <a:blip r:embed="rId7"/>
                        <a:srcRect/>
                        <a:stretch>
                          <a:fillRect/>
                        </a:stretch>
                      </p:blipFill>
                      <p:spPr bwMode="auto">
                        <a:xfrm>
                          <a:off x="1537717" y="2273126"/>
                          <a:ext cx="6388699" cy="3554766"/>
                        </a:xfrm>
                        <a:prstGeom prst="rect">
                          <a:avLst/>
                        </a:prstGeom>
                        <a:noFill/>
                        <a:ln>
                          <a:noFill/>
                        </a:ln>
                      </p:spPr>
                    </p:pic>
                  </p:oleObj>
                </mc:Fallback>
              </mc:AlternateContent>
            </a:graphicData>
          </a:graphic>
        </p:graphicFrame>
        <p:cxnSp>
          <p:nvCxnSpPr>
            <p:cNvPr id="26" name="Straight Arrow Connector 25"/>
            <p:cNvCxnSpPr/>
            <p:nvPr/>
          </p:nvCxnSpPr>
          <p:spPr>
            <a:xfrm flipH="1">
              <a:off x="2977877" y="3281238"/>
              <a:ext cx="2232248" cy="100811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4778077" y="3281238"/>
              <a:ext cx="432048" cy="1008112"/>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730166" y="3713286"/>
              <a:ext cx="1335943" cy="517065"/>
            </a:xfrm>
            <a:prstGeom prst="rect">
              <a:avLst/>
            </a:prstGeom>
            <a:noFill/>
          </p:spPr>
          <p:txBody>
            <a:bodyPr wrap="none" lIns="182880" tIns="146304" rIns="182880" bIns="146304" rtlCol="0">
              <a:spAutoFit/>
            </a:bodyPr>
            <a:lstStyle/>
            <a:p>
              <a:pPr>
                <a:lnSpc>
                  <a:spcPct val="90000"/>
                </a:lnSpc>
                <a:spcAft>
                  <a:spcPts val="600"/>
                </a:spcAft>
              </a:pPr>
              <a:r>
                <a:rPr lang="nb-NO" sz="1600" dirty="0" smtClean="0">
                  <a:gradFill>
                    <a:gsLst>
                      <a:gs pos="2917">
                        <a:srgbClr val="505050"/>
                      </a:gs>
                      <a:gs pos="30000">
                        <a:srgbClr val="505050"/>
                      </a:gs>
                    </a:gsLst>
                    <a:lin ang="5400000" scaled="0"/>
                  </a:gradFill>
                </a:rPr>
                <a:t>Federation</a:t>
              </a:r>
              <a:endParaRPr lang="en-US" sz="1600" dirty="0" err="1" smtClean="0">
                <a:gradFill>
                  <a:gsLst>
                    <a:gs pos="2917">
                      <a:srgbClr val="505050"/>
                    </a:gs>
                    <a:gs pos="30000">
                      <a:srgbClr val="505050"/>
                    </a:gs>
                  </a:gsLst>
                  <a:lin ang="5400000" scaled="0"/>
                </a:gradFill>
              </a:endParaRPr>
            </a:p>
          </p:txBody>
        </p:sp>
      </p:grpSp>
      <p:grpSp>
        <p:nvGrpSpPr>
          <p:cNvPr id="12" name="Group 11"/>
          <p:cNvGrpSpPr/>
          <p:nvPr/>
        </p:nvGrpSpPr>
        <p:grpSpPr>
          <a:xfrm>
            <a:off x="4130005" y="1654319"/>
            <a:ext cx="8352929" cy="5371335"/>
            <a:chOff x="4130005" y="1654319"/>
            <a:chExt cx="8352929" cy="5371335"/>
          </a:xfrm>
        </p:grpSpPr>
        <p:graphicFrame>
          <p:nvGraphicFramePr>
            <p:cNvPr id="5" name="Object 4"/>
            <p:cNvGraphicFramePr>
              <a:graphicFrameLocks noChangeAspect="1"/>
            </p:cNvGraphicFramePr>
            <p:nvPr>
              <p:extLst>
                <p:ext uri="{D42A27DB-BD31-4B8C-83A1-F6EECF244321}">
                  <p14:modId xmlns:p14="http://schemas.microsoft.com/office/powerpoint/2010/main" val="3488544967"/>
                </p:ext>
              </p:extLst>
            </p:nvPr>
          </p:nvGraphicFramePr>
          <p:xfrm>
            <a:off x="6012220" y="3425254"/>
            <a:ext cx="6470714" cy="3600400"/>
          </p:xfrm>
          <a:graphic>
            <a:graphicData uri="http://schemas.openxmlformats.org/presentationml/2006/ole">
              <mc:AlternateContent xmlns:mc="http://schemas.openxmlformats.org/markup-compatibility/2006">
                <mc:Choice xmlns:v="urn:schemas-microsoft-com:vml" Requires="v">
                  <p:oleObj spid="_x0000_s1034" name="Visio" r:id="rId8" imgW="7634227" imgH="4248180" progId="Visio.Drawing.11">
                    <p:embed/>
                  </p:oleObj>
                </mc:Choice>
                <mc:Fallback>
                  <p:oleObj name="Visio" r:id="rId8" imgW="7634227" imgH="4248180" progId="Visio.Drawing.11">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12220" y="3425254"/>
                          <a:ext cx="6470714" cy="3600400"/>
                        </a:xfrm>
                        <a:prstGeom prst="rect">
                          <a:avLst/>
                        </a:prstGeom>
                        <a:noFill/>
                        <a:ln>
                          <a:noFill/>
                        </a:ln>
                      </p:spPr>
                    </p:pic>
                  </p:oleObj>
                </mc:Fallback>
              </mc:AlternateContent>
            </a:graphicData>
          </a:graphic>
        </p:graphicFrame>
        <p:cxnSp>
          <p:nvCxnSpPr>
            <p:cNvPr id="9" name="Straight Arrow Connector 8"/>
            <p:cNvCxnSpPr/>
            <p:nvPr/>
          </p:nvCxnSpPr>
          <p:spPr>
            <a:xfrm>
              <a:off x="4130005" y="1654319"/>
              <a:ext cx="2085867" cy="1914951"/>
            </a:xfrm>
            <a:prstGeom prst="straightConnector1">
              <a:avLst/>
            </a:prstGeom>
            <a:ln w="76200">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p:txBody>
          <a:bodyPr/>
          <a:lstStyle/>
          <a:p>
            <a:r>
              <a:rPr lang="nb-NO" dirty="0" smtClean="0"/>
              <a:t>Large enterprise: Multi-farm deployments</a:t>
            </a:r>
            <a:endParaRPr lang="en-US" dirty="0"/>
          </a:p>
        </p:txBody>
      </p:sp>
      <p:sp>
        <p:nvSpPr>
          <p:cNvPr id="3" name="Text Placeholder 2"/>
          <p:cNvSpPr>
            <a:spLocks noGrp="1"/>
          </p:cNvSpPr>
          <p:nvPr>
            <p:ph type="body" sz="quarter" idx="10"/>
          </p:nvPr>
        </p:nvSpPr>
        <p:spPr>
          <a:xfrm>
            <a:off x="274639" y="1212849"/>
            <a:ext cx="6015606" cy="5373779"/>
          </a:xfrm>
        </p:spPr>
        <p:txBody>
          <a:bodyPr/>
          <a:lstStyle/>
          <a:p>
            <a:r>
              <a:rPr lang="nb-NO" dirty="0" smtClean="0"/>
              <a:t>Central search farm </a:t>
            </a:r>
          </a:p>
          <a:p>
            <a:pPr lvl="1"/>
            <a:r>
              <a:rPr lang="nb-NO" dirty="0"/>
              <a:t>S</a:t>
            </a:r>
            <a:r>
              <a:rPr lang="nb-NO" dirty="0" smtClean="0"/>
              <a:t>erving multiple content farms</a:t>
            </a:r>
          </a:p>
          <a:p>
            <a:pPr lvl="1"/>
            <a:r>
              <a:rPr lang="nb-NO" dirty="0" smtClean="0"/>
              <a:t>Easier administration</a:t>
            </a:r>
          </a:p>
          <a:p>
            <a:pPr lvl="1"/>
            <a:r>
              <a:rPr lang="nb-NO" dirty="0" smtClean="0"/>
              <a:t>Better relevancy</a:t>
            </a:r>
          </a:p>
          <a:p>
            <a:pPr lvl="1"/>
            <a:r>
              <a:rPr lang="nb-NO" dirty="0" smtClean="0"/>
              <a:t>Better end-user experience</a:t>
            </a:r>
          </a:p>
          <a:p>
            <a:r>
              <a:rPr lang="nb-NO" dirty="0" smtClean="0"/>
              <a:t>Distributed deployment</a:t>
            </a:r>
          </a:p>
          <a:p>
            <a:pPr lvl="1"/>
            <a:r>
              <a:rPr lang="nb-NO" dirty="0" smtClean="0"/>
              <a:t>Search index on each farm</a:t>
            </a:r>
          </a:p>
          <a:p>
            <a:pPr lvl="1"/>
            <a:r>
              <a:rPr lang="nb-NO" dirty="0" smtClean="0"/>
              <a:t>Search results using federation</a:t>
            </a:r>
          </a:p>
          <a:p>
            <a:pPr lvl="1"/>
            <a:r>
              <a:rPr lang="nb-NO" dirty="0" smtClean="0"/>
              <a:t>Result blocks in the search result</a:t>
            </a:r>
          </a:p>
          <a:p>
            <a:r>
              <a:rPr lang="nb-NO" dirty="0" smtClean="0"/>
              <a:t>Hybrid</a:t>
            </a:r>
          </a:p>
          <a:p>
            <a:pPr lvl="1"/>
            <a:r>
              <a:rPr lang="nb-NO" dirty="0" smtClean="0"/>
              <a:t>On premise and O365 – Federation </a:t>
            </a:r>
          </a:p>
          <a:p>
            <a:pPr lvl="1"/>
            <a:r>
              <a:rPr lang="nb-NO" dirty="0" smtClean="0"/>
              <a:t>Stepwise migration to the cloud</a:t>
            </a:r>
          </a:p>
          <a:p>
            <a:pPr lvl="1"/>
            <a:endParaRPr lang="en-US" dirty="0"/>
          </a:p>
        </p:txBody>
      </p:sp>
      <p:sp>
        <p:nvSpPr>
          <p:cNvPr id="4" name="Text Placeholder 3"/>
          <p:cNvSpPr>
            <a:spLocks noGrp="1"/>
          </p:cNvSpPr>
          <p:nvPr>
            <p:ph type="body" sz="quarter" idx="11"/>
          </p:nvPr>
        </p:nvSpPr>
        <p:spPr>
          <a:xfrm>
            <a:off x="6218237" y="1212849"/>
            <a:ext cx="5943601" cy="2037481"/>
          </a:xfrm>
        </p:spPr>
        <p:txBody>
          <a:bodyPr/>
          <a:lstStyle/>
          <a:p>
            <a:r>
              <a:rPr lang="nb-NO" dirty="0" smtClean="0"/>
              <a:t>When to choose federation?</a:t>
            </a:r>
          </a:p>
          <a:p>
            <a:pPr lvl="1"/>
            <a:r>
              <a:rPr lang="nb-NO" dirty="0" smtClean="0"/>
              <a:t>Slow WAN between remote farms</a:t>
            </a:r>
          </a:p>
          <a:p>
            <a:pPr lvl="1"/>
            <a:r>
              <a:rPr lang="nb-NO" dirty="0" smtClean="0"/>
              <a:t>Regulatory restrictions</a:t>
            </a:r>
          </a:p>
          <a:p>
            <a:pPr lvl="1"/>
            <a:r>
              <a:rPr lang="nb-NO" dirty="0" smtClean="0"/>
              <a:t>Most users want search results from local sources</a:t>
            </a:r>
          </a:p>
          <a:p>
            <a:pPr lvl="1"/>
            <a:r>
              <a:rPr lang="nb-NO" dirty="0" smtClean="0"/>
              <a:t>Hybrid (On premise and O365)</a:t>
            </a:r>
          </a:p>
        </p:txBody>
      </p:sp>
    </p:spTree>
    <p:extLst>
      <p:ext uri="{BB962C8B-B14F-4D97-AF65-F5344CB8AC3E}">
        <p14:creationId xmlns:p14="http://schemas.microsoft.com/office/powerpoint/2010/main" val="2699090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left)">
                                      <p:cBhvr>
                                        <p:cTn id="10" dur="500"/>
                                        <p:tgtEl>
                                          <p:spTgt spid="3">
                                            <p:txEl>
                                              <p:pRg st="1" end="1"/>
                                            </p:tx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left)">
                                      <p:cBhvr>
                                        <p:cTn id="13" dur="500"/>
                                        <p:tgtEl>
                                          <p:spTgt spid="3">
                                            <p:txEl>
                                              <p:pRg st="2" end="2"/>
                                            </p:txEl>
                                          </p:spTgt>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left)">
                                      <p:cBhvr>
                                        <p:cTn id="16" dur="500"/>
                                        <p:tgtEl>
                                          <p:spTgt spid="3">
                                            <p:txEl>
                                              <p:pRg st="3" end="3"/>
                                            </p:txEl>
                                          </p:spTgt>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left)">
                                      <p:cBhvr>
                                        <p:cTn id="19" dur="500"/>
                                        <p:tgtEl>
                                          <p:spTgt spid="3">
                                            <p:txEl>
                                              <p:pRg st="4" end="4"/>
                                            </p:txEl>
                                          </p:spTgt>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left)">
                                      <p:cBhvr>
                                        <p:cTn id="28" dur="500"/>
                                        <p:tgtEl>
                                          <p:spTgt spid="3">
                                            <p:txEl>
                                              <p:pRg st="5" end="5"/>
                                            </p:txEl>
                                          </p:spTgt>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left)">
                                      <p:cBhvr>
                                        <p:cTn id="31" dur="500"/>
                                        <p:tgtEl>
                                          <p:spTgt spid="3">
                                            <p:txEl>
                                              <p:pRg st="6" end="6"/>
                                            </p:txEl>
                                          </p:spTgt>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wipe(left)">
                                      <p:cBhvr>
                                        <p:cTn id="34" dur="500"/>
                                        <p:tgtEl>
                                          <p:spTgt spid="3">
                                            <p:txEl>
                                              <p:pRg st="7" end="7"/>
                                            </p:tx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wipe(left)">
                                      <p:cBhvr>
                                        <p:cTn id="37" dur="500"/>
                                        <p:tgtEl>
                                          <p:spTgt spid="3">
                                            <p:txEl>
                                              <p:pRg st="8" end="8"/>
                                            </p:txEl>
                                          </p:spTgt>
                                        </p:tgtEl>
                                      </p:cBhvr>
                                    </p:animEffect>
                                  </p:childTnLst>
                                </p:cTn>
                              </p:par>
                              <p:par>
                                <p:cTn id="38" presetID="22" presetClass="entr" presetSubtype="8" fill="hold"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wipe(left)">
                                      <p:cBhvr>
                                        <p:cTn id="45" dur="500"/>
                                        <p:tgtEl>
                                          <p:spTgt spid="3">
                                            <p:txEl>
                                              <p:pRg st="9" end="9"/>
                                            </p:txEl>
                                          </p:spTgt>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Effect transition="in" filter="wipe(left)">
                                      <p:cBhvr>
                                        <p:cTn id="48" dur="500"/>
                                        <p:tgtEl>
                                          <p:spTgt spid="3">
                                            <p:txEl>
                                              <p:pRg st="10" end="10"/>
                                            </p:txEl>
                                          </p:spTgt>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wipe(left)">
                                      <p:cBhvr>
                                        <p:cTn id="51" dur="500"/>
                                        <p:tgtEl>
                                          <p:spTgt spid="3">
                                            <p:txEl>
                                              <p:pRg st="11" end="11"/>
                                            </p:txEl>
                                          </p:spTgt>
                                        </p:tgtEl>
                                      </p:cBhvr>
                                    </p:animEffect>
                                  </p:childTnLst>
                                </p:cTn>
                              </p:par>
                              <p:par>
                                <p:cTn id="52" presetID="22" presetClass="entr" presetSubtype="8" fill="hold"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left)">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4">
                                            <p:txEl>
                                              <p:pRg st="0" end="0"/>
                                            </p:txEl>
                                          </p:spTgt>
                                        </p:tgtEl>
                                        <p:attrNameLst>
                                          <p:attrName>style.visibility</p:attrName>
                                        </p:attrNameLst>
                                      </p:cBhvr>
                                      <p:to>
                                        <p:strVal val="visible"/>
                                      </p:to>
                                    </p:set>
                                    <p:animEffect transition="in" filter="wipe(left)">
                                      <p:cBhvr>
                                        <p:cTn id="59" dur="500"/>
                                        <p:tgtEl>
                                          <p:spTgt spid="4">
                                            <p:txEl>
                                              <p:pRg st="0" end="0"/>
                                            </p:txEl>
                                          </p:spTgt>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
                                            <p:txEl>
                                              <p:pRg st="1" end="1"/>
                                            </p:txEl>
                                          </p:spTgt>
                                        </p:tgtEl>
                                        <p:attrNameLst>
                                          <p:attrName>style.visibility</p:attrName>
                                        </p:attrNameLst>
                                      </p:cBhvr>
                                      <p:to>
                                        <p:strVal val="visible"/>
                                      </p:to>
                                    </p:set>
                                    <p:animEffect transition="in" filter="wipe(left)">
                                      <p:cBhvr>
                                        <p:cTn id="62" dur="500"/>
                                        <p:tgtEl>
                                          <p:spTgt spid="4">
                                            <p:txEl>
                                              <p:pRg st="1" end="1"/>
                                            </p:txEl>
                                          </p:spTgt>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4">
                                            <p:txEl>
                                              <p:pRg st="2" end="2"/>
                                            </p:txEl>
                                          </p:spTgt>
                                        </p:tgtEl>
                                        <p:attrNameLst>
                                          <p:attrName>style.visibility</p:attrName>
                                        </p:attrNameLst>
                                      </p:cBhvr>
                                      <p:to>
                                        <p:strVal val="visible"/>
                                      </p:to>
                                    </p:set>
                                    <p:animEffect transition="in" filter="wipe(left)">
                                      <p:cBhvr>
                                        <p:cTn id="65" dur="500"/>
                                        <p:tgtEl>
                                          <p:spTgt spid="4">
                                            <p:txEl>
                                              <p:pRg st="2" end="2"/>
                                            </p:txEl>
                                          </p:spTgt>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
                                            <p:txEl>
                                              <p:pRg st="3" end="3"/>
                                            </p:txEl>
                                          </p:spTgt>
                                        </p:tgtEl>
                                        <p:attrNameLst>
                                          <p:attrName>style.visibility</p:attrName>
                                        </p:attrNameLst>
                                      </p:cBhvr>
                                      <p:to>
                                        <p:strVal val="visible"/>
                                      </p:to>
                                    </p:set>
                                    <p:animEffect transition="in" filter="wipe(left)">
                                      <p:cBhvr>
                                        <p:cTn id="68" dur="500"/>
                                        <p:tgtEl>
                                          <p:spTgt spid="4">
                                            <p:txEl>
                                              <p:pRg st="3" end="3"/>
                                            </p:txEl>
                                          </p:spTgt>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
                                            <p:txEl>
                                              <p:pRg st="4" end="4"/>
                                            </p:txEl>
                                          </p:spTgt>
                                        </p:tgtEl>
                                        <p:attrNameLst>
                                          <p:attrName>style.visibility</p:attrName>
                                        </p:attrNameLst>
                                      </p:cBhvr>
                                      <p:to>
                                        <p:strVal val="visible"/>
                                      </p:to>
                                    </p:set>
                                    <p:animEffect transition="in" filter="wipe(left)">
                                      <p:cBhvr>
                                        <p:cTn id="7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846637" y="3954462"/>
            <a:ext cx="7348263" cy="1371580"/>
          </a:xfrm>
        </p:spPr>
        <p:txBody>
          <a:bodyPr/>
          <a:lstStyle/>
          <a:p>
            <a:r>
              <a:rPr lang="en-US" sz="4400" spc="-200" dirty="0"/>
              <a:t>Effective Search Deployment and Operations in SharePoint 2013</a:t>
            </a:r>
            <a:endParaRPr lang="en-US" sz="4800" spc="-200" dirty="0"/>
          </a:p>
        </p:txBody>
      </p:sp>
      <p:sp>
        <p:nvSpPr>
          <p:cNvPr id="5" name="Text Placeholder 4"/>
          <p:cNvSpPr>
            <a:spLocks noGrp="1"/>
          </p:cNvSpPr>
          <p:nvPr>
            <p:ph type="body" sz="quarter" idx="12"/>
          </p:nvPr>
        </p:nvSpPr>
        <p:spPr/>
        <p:txBody>
          <a:bodyPr/>
          <a:lstStyle/>
          <a:p>
            <a:r>
              <a:rPr lang="en-US" dirty="0" smtClean="0"/>
              <a:t>Knut Brandrud		Darrin </a:t>
            </a:r>
            <a:r>
              <a:rPr lang="en-US" dirty="0"/>
              <a:t>Allred</a:t>
            </a:r>
          </a:p>
          <a:p>
            <a:r>
              <a:rPr lang="en-US" dirty="0" smtClean="0"/>
              <a:t>Program Manager	Solution Architect</a:t>
            </a:r>
          </a:p>
        </p:txBody>
      </p:sp>
      <p:sp>
        <p:nvSpPr>
          <p:cNvPr id="2" name="Rectangle 1"/>
          <p:cNvSpPr/>
          <p:nvPr/>
        </p:nvSpPr>
        <p:spPr>
          <a:xfrm>
            <a:off x="11204429" y="1194130"/>
            <a:ext cx="955711" cy="369332"/>
          </a:xfrm>
          <a:prstGeom prst="rect">
            <a:avLst/>
          </a:prstGeom>
        </p:spPr>
        <p:txBody>
          <a:bodyPr wrap="none">
            <a:spAutoFit/>
          </a:bodyPr>
          <a:lstStyle/>
          <a:p>
            <a:pPr algn="r"/>
            <a:r>
              <a:rPr lang="en-US" dirty="0" smtClean="0">
                <a:solidFill>
                  <a:srgbClr val="505050"/>
                </a:solidFill>
              </a:rPr>
              <a:t>SPC095</a:t>
            </a:r>
            <a:endParaRPr lang="en-US" dirty="0">
              <a:solidFill>
                <a:srgbClr val="505050"/>
              </a:solidFill>
            </a:endParaRPr>
          </a:p>
        </p:txBody>
      </p:sp>
    </p:spTree>
    <p:extLst>
      <p:ext uri="{BB962C8B-B14F-4D97-AF65-F5344CB8AC3E}">
        <p14:creationId xmlns:p14="http://schemas.microsoft.com/office/powerpoint/2010/main" val="1663967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Keeping your search topology healthy</a:t>
            </a:r>
          </a:p>
        </p:txBody>
      </p:sp>
    </p:spTree>
    <p:extLst>
      <p:ext uri="{BB962C8B-B14F-4D97-AF65-F5344CB8AC3E}">
        <p14:creationId xmlns:p14="http://schemas.microsoft.com/office/powerpoint/2010/main" val="3661297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Search </a:t>
            </a:r>
            <a:r>
              <a:rPr lang="nb-NO" dirty="0" smtClean="0"/>
              <a:t>Diagnostic Sources</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en-US" dirty="0" smtClean="0"/>
              <a:t>System/Component state</a:t>
            </a:r>
          </a:p>
          <a:p>
            <a:pPr lvl="1"/>
            <a:r>
              <a:rPr lang="en-US" dirty="0" smtClean="0"/>
              <a:t>Central </a:t>
            </a:r>
            <a:r>
              <a:rPr lang="en-US" dirty="0"/>
              <a:t>Admin </a:t>
            </a:r>
            <a:r>
              <a:rPr lang="en-US" dirty="0" smtClean="0">
                <a:sym typeface="Wingdings" panose="05000000000000000000" pitchFamily="2" charset="2"/>
              </a:rPr>
              <a:t></a:t>
            </a:r>
            <a:r>
              <a:rPr lang="en-US" dirty="0" smtClean="0"/>
              <a:t> </a:t>
            </a:r>
            <a:r>
              <a:rPr lang="en-US" dirty="0"/>
              <a:t>SSA </a:t>
            </a:r>
            <a:r>
              <a:rPr lang="en-US" dirty="0" smtClean="0">
                <a:sym typeface="Wingdings" panose="05000000000000000000" pitchFamily="2" charset="2"/>
              </a:rPr>
              <a:t></a:t>
            </a:r>
            <a:r>
              <a:rPr lang="en-US" dirty="0" smtClean="0"/>
              <a:t> </a:t>
            </a:r>
            <a:r>
              <a:rPr lang="en-US" dirty="0"/>
              <a:t>Search Administration (UI)</a:t>
            </a:r>
          </a:p>
          <a:p>
            <a:pPr lvl="2"/>
            <a:r>
              <a:rPr lang="en-US" dirty="0" smtClean="0"/>
              <a:t>Health information on SSA level</a:t>
            </a:r>
          </a:p>
          <a:p>
            <a:pPr lvl="2"/>
            <a:r>
              <a:rPr lang="en-US" dirty="0" smtClean="0"/>
              <a:t>Health state for search topology components</a:t>
            </a:r>
          </a:p>
          <a:p>
            <a:pPr lvl="1"/>
            <a:r>
              <a:rPr lang="en-US" dirty="0" smtClean="0"/>
              <a:t>PowerShell: Get-</a:t>
            </a:r>
            <a:r>
              <a:rPr lang="en-US" dirty="0" err="1" smtClean="0"/>
              <a:t>SPEnterpriseSearchStatus</a:t>
            </a:r>
            <a:endParaRPr lang="en-US" dirty="0"/>
          </a:p>
          <a:p>
            <a:pPr lvl="2"/>
            <a:r>
              <a:rPr lang="en-US" dirty="0" smtClean="0"/>
              <a:t>Search component status</a:t>
            </a:r>
            <a:r>
              <a:rPr lang="en-US" dirty="0"/>
              <a:t> </a:t>
            </a:r>
            <a:r>
              <a:rPr lang="en-US" dirty="0" smtClean="0"/>
              <a:t>including detailed </a:t>
            </a:r>
            <a:r>
              <a:rPr lang="en-US" dirty="0"/>
              <a:t>diagnostics info for issue resolution</a:t>
            </a:r>
          </a:p>
          <a:p>
            <a:r>
              <a:rPr lang="en-US" dirty="0"/>
              <a:t>Search health reports (UI)</a:t>
            </a:r>
          </a:p>
          <a:p>
            <a:pPr lvl="1"/>
            <a:r>
              <a:rPr lang="en-US" dirty="0" smtClean="0"/>
              <a:t>Content feeding performance, query rate/latency</a:t>
            </a:r>
          </a:p>
          <a:p>
            <a:r>
              <a:rPr lang="en-US" dirty="0" smtClean="0"/>
              <a:t>Telemetry</a:t>
            </a:r>
          </a:p>
          <a:p>
            <a:pPr lvl="1"/>
            <a:r>
              <a:rPr lang="en-US" dirty="0" smtClean="0"/>
              <a:t>Logs </a:t>
            </a:r>
            <a:r>
              <a:rPr lang="en-US" dirty="0"/>
              <a:t>and performance counters</a:t>
            </a:r>
          </a:p>
          <a:p>
            <a:pPr lvl="1"/>
            <a:r>
              <a:rPr lang="en-US" dirty="0"/>
              <a:t>ULS events and associated rollup in SCOM, including </a:t>
            </a:r>
            <a:r>
              <a:rPr lang="en-US" dirty="0" smtClean="0"/>
              <a:t>alerts</a:t>
            </a:r>
            <a:endParaRPr lang="en-US" dirty="0"/>
          </a:p>
        </p:txBody>
      </p:sp>
      <p:grpSp>
        <p:nvGrpSpPr>
          <p:cNvPr id="4" name="Group 3"/>
          <p:cNvGrpSpPr/>
          <p:nvPr/>
        </p:nvGrpSpPr>
        <p:grpSpPr>
          <a:xfrm>
            <a:off x="6362253" y="1337022"/>
            <a:ext cx="5904656" cy="1800200"/>
            <a:chOff x="2041774" y="3569271"/>
            <a:chExt cx="9461282" cy="2470986"/>
          </a:xfrm>
        </p:grpSpPr>
        <p:grpSp>
          <p:nvGrpSpPr>
            <p:cNvPr id="5" name="Group 4"/>
            <p:cNvGrpSpPr/>
            <p:nvPr/>
          </p:nvGrpSpPr>
          <p:grpSpPr>
            <a:xfrm>
              <a:off x="2041774" y="3569271"/>
              <a:ext cx="9433048" cy="2470986"/>
              <a:chOff x="1963910" y="3916831"/>
              <a:chExt cx="9006855" cy="2123425"/>
            </a:xfrm>
          </p:grpSpPr>
          <p:sp>
            <p:nvSpPr>
              <p:cNvPr id="7" name="Rectangle 6"/>
              <p:cNvSpPr/>
              <p:nvPr/>
            </p:nvSpPr>
            <p:spPr bwMode="auto">
              <a:xfrm>
                <a:off x="2035919" y="3916831"/>
                <a:ext cx="8856984" cy="2123425"/>
              </a:xfrm>
              <a:prstGeom prst="rect">
                <a:avLst/>
              </a:prstGeom>
              <a:solidFill>
                <a:schemeClr val="bg1"/>
              </a:solidFill>
              <a:ln>
                <a:solidFill>
                  <a:schemeClr val="bg1">
                    <a:lumMod val="40000"/>
                    <a:lumOff val="6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solidFill>
                    <a:srgbClr val="FFFFFF">
                      <a:lumMod val="75000"/>
                    </a:srgbClr>
                  </a:solidFill>
                  <a:ea typeface="Segoe UI" pitchFamily="34" charset="0"/>
                  <a:cs typeface="Segoe UI" pitchFamily="34" charset="0"/>
                </a:endParaRPr>
              </a:p>
            </p:txBody>
          </p:sp>
          <p:pic>
            <p:nvPicPr>
              <p:cNvPr id="8" name="Picture 7"/>
              <p:cNvPicPr>
                <a:picLocks noChangeAspect="1"/>
              </p:cNvPicPr>
              <p:nvPr/>
            </p:nvPicPr>
            <p:blipFill>
              <a:blip r:embed="rId2"/>
              <a:stretch>
                <a:fillRect/>
              </a:stretch>
            </p:blipFill>
            <p:spPr>
              <a:xfrm>
                <a:off x="2179936" y="4707295"/>
                <a:ext cx="8640958" cy="1242299"/>
              </a:xfrm>
              <a:prstGeom prst="rect">
                <a:avLst/>
              </a:prstGeom>
            </p:spPr>
          </p:pic>
          <p:sp>
            <p:nvSpPr>
              <p:cNvPr id="9" name="TextBox 8"/>
              <p:cNvSpPr txBox="1"/>
              <p:nvPr/>
            </p:nvSpPr>
            <p:spPr>
              <a:xfrm>
                <a:off x="1963910" y="4024031"/>
                <a:ext cx="1680952" cy="511883"/>
              </a:xfrm>
              <a:prstGeom prst="rect">
                <a:avLst/>
              </a:prstGeom>
              <a:noFill/>
            </p:spPr>
            <p:txBody>
              <a:bodyPr wrap="none" lIns="182880" tIns="146304" rIns="182880" bIns="146304" rtlCol="0">
                <a:spAutoFit/>
              </a:bodyPr>
              <a:lstStyle/>
              <a:p>
                <a:pPr>
                  <a:lnSpc>
                    <a:spcPct val="90000"/>
                  </a:lnSpc>
                  <a:spcAft>
                    <a:spcPts val="600"/>
                  </a:spcAft>
                </a:pPr>
                <a:r>
                  <a:rPr lang="nb-NO" sz="1000" dirty="0" smtClean="0">
                    <a:solidFill>
                      <a:srgbClr val="505050"/>
                    </a:solidFill>
                  </a:rPr>
                  <a:t>Server Name</a:t>
                </a:r>
                <a:endParaRPr lang="en-US" sz="1000" dirty="0" err="1" smtClean="0">
                  <a:solidFill>
                    <a:srgbClr val="505050"/>
                  </a:solidFill>
                </a:endParaRPr>
              </a:p>
            </p:txBody>
          </p:sp>
          <p:sp>
            <p:nvSpPr>
              <p:cNvPr id="10" name="TextBox 9"/>
              <p:cNvSpPr txBox="1"/>
              <p:nvPr/>
            </p:nvSpPr>
            <p:spPr>
              <a:xfrm>
                <a:off x="3980134" y="4024031"/>
                <a:ext cx="2164095" cy="511883"/>
              </a:xfrm>
              <a:prstGeom prst="rect">
                <a:avLst/>
              </a:prstGeom>
              <a:noFill/>
            </p:spPr>
            <p:txBody>
              <a:bodyPr wrap="none" lIns="182880" tIns="146304" rIns="182880" bIns="146304" rtlCol="0">
                <a:spAutoFit/>
              </a:bodyPr>
              <a:lstStyle/>
              <a:p>
                <a:pPr>
                  <a:lnSpc>
                    <a:spcPct val="90000"/>
                  </a:lnSpc>
                  <a:spcAft>
                    <a:spcPts val="600"/>
                  </a:spcAft>
                </a:pPr>
                <a:r>
                  <a:rPr lang="nb-NO" sz="1000" dirty="0" smtClean="0">
                    <a:solidFill>
                      <a:srgbClr val="505050"/>
                    </a:solidFill>
                  </a:rPr>
                  <a:t>Admin       Crawler</a:t>
                </a:r>
                <a:endParaRPr lang="en-US" sz="1000" dirty="0" err="1" smtClean="0">
                  <a:solidFill>
                    <a:srgbClr val="505050"/>
                  </a:solidFill>
                </a:endParaRPr>
              </a:p>
            </p:txBody>
          </p:sp>
          <p:sp>
            <p:nvSpPr>
              <p:cNvPr id="11" name="TextBox 10"/>
              <p:cNvSpPr txBox="1"/>
              <p:nvPr/>
            </p:nvSpPr>
            <p:spPr>
              <a:xfrm>
                <a:off x="5996359" y="3916831"/>
                <a:ext cx="4974406" cy="675250"/>
              </a:xfrm>
              <a:prstGeom prst="rect">
                <a:avLst/>
              </a:prstGeom>
              <a:noFill/>
            </p:spPr>
            <p:txBody>
              <a:bodyPr wrap="square" lIns="182880" tIns="146304" rIns="182880" bIns="146304" rtlCol="0">
                <a:spAutoFit/>
              </a:bodyPr>
              <a:lstStyle/>
              <a:p>
                <a:pPr>
                  <a:lnSpc>
                    <a:spcPct val="90000"/>
                  </a:lnSpc>
                  <a:spcAft>
                    <a:spcPts val="600"/>
                  </a:spcAft>
                </a:pPr>
                <a:r>
                  <a:rPr lang="nb-NO" sz="1000" dirty="0" smtClean="0">
                    <a:solidFill>
                      <a:srgbClr val="505050"/>
                    </a:solidFill>
                  </a:rPr>
                  <a:t>  Content      Analytics       Query       Index Partition</a:t>
                </a:r>
                <a:br>
                  <a:rPr lang="nb-NO" sz="1000" dirty="0" smtClean="0">
                    <a:solidFill>
                      <a:srgbClr val="505050"/>
                    </a:solidFill>
                  </a:rPr>
                </a:br>
                <a:r>
                  <a:rPr lang="nb-NO" sz="1000" dirty="0" smtClean="0">
                    <a:solidFill>
                      <a:srgbClr val="505050"/>
                    </a:solidFill>
                  </a:rPr>
                  <a:t>Processing   Processing  Processing               0</a:t>
                </a:r>
                <a:endParaRPr lang="en-US" sz="1000" dirty="0" err="1" smtClean="0">
                  <a:solidFill>
                    <a:srgbClr val="505050"/>
                  </a:solidFill>
                </a:endParaRPr>
              </a:p>
            </p:txBody>
          </p:sp>
        </p:grpSp>
        <p:sp>
          <p:nvSpPr>
            <p:cNvPr id="6" name="Rounded Rectangle 5"/>
            <p:cNvSpPr/>
            <p:nvPr/>
          </p:nvSpPr>
          <p:spPr bwMode="auto">
            <a:xfrm>
              <a:off x="2142017" y="3641279"/>
              <a:ext cx="9361039" cy="2226357"/>
            </a:xfrm>
            <a:prstGeom prst="roundRect">
              <a:avLst/>
            </a:prstGeom>
            <a:noFill/>
            <a:ln w="57150">
              <a:solidFill>
                <a:schemeClr val="accent1"/>
              </a:solidFill>
              <a:headEnd type="none" w="med" len="med"/>
              <a:tailEnd type="none" w="med" len="med"/>
            </a:ln>
            <a:effectLst>
              <a:glow rad="228600">
                <a:schemeClr val="bg1">
                  <a:lumMod val="65000"/>
                  <a:alpha val="40000"/>
                </a:schemeClr>
              </a:glo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2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7722194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wipe(up)">
                                      <p:cBhvr>
                                        <p:cTn id="22" dur="500"/>
                                        <p:tgtEl>
                                          <p:spTgt spid="3">
                                            <p:txEl>
                                              <p:pRg st="5" end="5"/>
                                            </p:txEl>
                                          </p:spTgt>
                                        </p:tgtEl>
                                      </p:cBhvr>
                                    </p:animEffect>
                                  </p:childTnLst>
                                </p:cTn>
                              </p:par>
                              <p:par>
                                <p:cTn id="23" presetID="22" presetClass="entr" presetSubtype="1"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wipe(up)">
                                      <p:cBhvr>
                                        <p:cTn id="30" dur="500"/>
                                        <p:tgtEl>
                                          <p:spTgt spid="3">
                                            <p:txEl>
                                              <p:pRg st="6" end="6"/>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wipe(up)">
                                      <p:cBhvr>
                                        <p:cTn id="33" dur="500"/>
                                        <p:tgtEl>
                                          <p:spTgt spid="3">
                                            <p:txEl>
                                              <p:pRg st="7" end="7"/>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wipe(up)">
                                      <p:cBhvr>
                                        <p:cTn id="38" dur="500"/>
                                        <p:tgtEl>
                                          <p:spTgt spid="3">
                                            <p:txEl>
                                              <p:pRg st="8" end="8"/>
                                            </p:txEl>
                                          </p:spTgt>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wipe(up)">
                                      <p:cBhvr>
                                        <p:cTn id="41" dur="500"/>
                                        <p:tgtEl>
                                          <p:spTgt spid="3">
                                            <p:txEl>
                                              <p:pRg st="9" end="9"/>
                                            </p:txEl>
                                          </p:spTgt>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
                                            <p:txEl>
                                              <p:pRg st="10" end="10"/>
                                            </p:txEl>
                                          </p:spTgt>
                                        </p:tgtEl>
                                        <p:attrNameLst>
                                          <p:attrName>style.visibility</p:attrName>
                                        </p:attrNameLst>
                                      </p:cBhvr>
                                      <p:to>
                                        <p:strVal val="visible"/>
                                      </p:to>
                                    </p:set>
                                    <p:animEffect transition="in" filter="wipe(up)">
                                      <p:cBhvr>
                                        <p:cTn id="4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Understanding component issues</a:t>
            </a:r>
            <a:endParaRPr lang="nb-NO" dirty="0"/>
          </a:p>
        </p:txBody>
      </p:sp>
      <p:sp>
        <p:nvSpPr>
          <p:cNvPr id="3" name="Text Placeholder 2"/>
          <p:cNvSpPr>
            <a:spLocks noGrp="1"/>
          </p:cNvSpPr>
          <p:nvPr>
            <p:ph type="body" sz="quarter" idx="10"/>
          </p:nvPr>
        </p:nvSpPr>
        <p:spPr>
          <a:xfrm>
            <a:off x="274638" y="1212850"/>
            <a:ext cx="11887200" cy="5139869"/>
          </a:xfrm>
        </p:spPr>
        <p:txBody>
          <a:bodyPr/>
          <a:lstStyle/>
          <a:p>
            <a:r>
              <a:rPr lang="nb-NO" dirty="0" smtClean="0"/>
              <a:t>Yellow (degraded)</a:t>
            </a:r>
          </a:p>
          <a:p>
            <a:pPr lvl="1"/>
            <a:r>
              <a:rPr lang="nb-NO" dirty="0" smtClean="0"/>
              <a:t>Transient </a:t>
            </a:r>
            <a:r>
              <a:rPr lang="nb-NO" dirty="0"/>
              <a:t>component lifecycle </a:t>
            </a:r>
            <a:r>
              <a:rPr lang="nb-NO" dirty="0" smtClean="0"/>
              <a:t>states – Restarts and topology changes</a:t>
            </a:r>
          </a:p>
          <a:p>
            <a:pPr lvl="1"/>
            <a:r>
              <a:rPr lang="nb-NO" dirty="0" smtClean="0"/>
              <a:t>Index replica not in sync</a:t>
            </a:r>
          </a:p>
          <a:p>
            <a:pPr lvl="2"/>
            <a:r>
              <a:rPr lang="nb-NO" dirty="0" smtClean="0"/>
              <a:t>Seeding: Copy index to new replica</a:t>
            </a:r>
          </a:p>
          <a:p>
            <a:pPr lvl="2"/>
            <a:r>
              <a:rPr lang="nb-NO" dirty="0" smtClean="0"/>
              <a:t>Catching up: Journal replay to a replica that is out of sync with latest updates</a:t>
            </a:r>
          </a:p>
          <a:p>
            <a:pPr lvl="2"/>
            <a:endParaRPr lang="nb-NO" dirty="0" smtClean="0"/>
          </a:p>
          <a:p>
            <a:r>
              <a:rPr lang="nb-NO" dirty="0" smtClean="0"/>
              <a:t>Red </a:t>
            </a:r>
            <a:r>
              <a:rPr lang="nb-NO" dirty="0"/>
              <a:t>(failed / unknown)</a:t>
            </a:r>
          </a:p>
          <a:p>
            <a:pPr lvl="1"/>
            <a:r>
              <a:rPr lang="nb-NO" dirty="0" smtClean="0"/>
              <a:t>Indicates that server, or search component, is unreachable</a:t>
            </a:r>
          </a:p>
          <a:p>
            <a:pPr lvl="1"/>
            <a:r>
              <a:rPr lang="nb-NO" dirty="0" smtClean="0"/>
              <a:t>HW/Network issues</a:t>
            </a:r>
          </a:p>
          <a:p>
            <a:pPr lvl="1"/>
            <a:r>
              <a:rPr lang="nb-NO" dirty="0" smtClean="0"/>
              <a:t>Cmdlet: Will normally appear as ‘Unknown’. </a:t>
            </a:r>
          </a:p>
          <a:p>
            <a:pPr lvl="1"/>
            <a:endParaRPr lang="nb-NO" dirty="0" smtClean="0"/>
          </a:p>
          <a:p>
            <a:r>
              <a:rPr lang="nb-NO" dirty="0" smtClean="0"/>
              <a:t>Get-SPEnterpriseSearchStatus gives more details</a:t>
            </a:r>
            <a:endParaRPr lang="nb-NO" dirty="0"/>
          </a:p>
        </p:txBody>
      </p:sp>
    </p:spTree>
    <p:extLst>
      <p:ext uri="{BB962C8B-B14F-4D97-AF65-F5344CB8AC3E}">
        <p14:creationId xmlns:p14="http://schemas.microsoft.com/office/powerpoint/2010/main" val="10526626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up)">
                                      <p:cBhvr>
                                        <p:cTn id="10" dur="500"/>
                                        <p:tgtEl>
                                          <p:spTgt spid="3">
                                            <p:txEl>
                                              <p:pRg st="1" end="1"/>
                                            </p:txEl>
                                          </p:spTgt>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up)">
                                      <p:cBhvr>
                                        <p:cTn id="13" dur="500"/>
                                        <p:tgtEl>
                                          <p:spTgt spid="3">
                                            <p:txEl>
                                              <p:pRg st="2" end="2"/>
                                            </p:txEl>
                                          </p:spTgt>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wipe(up)">
                                      <p:cBhvr>
                                        <p:cTn id="16" dur="500"/>
                                        <p:tgtEl>
                                          <p:spTgt spid="3">
                                            <p:txEl>
                                              <p:pRg st="3" end="3"/>
                                            </p:txEl>
                                          </p:spTgt>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wipe(up)">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wipe(up)">
                                      <p:cBhvr>
                                        <p:cTn id="24" dur="500"/>
                                        <p:tgtEl>
                                          <p:spTgt spid="3">
                                            <p:txEl>
                                              <p:pRg st="6" end="6"/>
                                            </p:txEl>
                                          </p:spTgt>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wipe(up)">
                                      <p:cBhvr>
                                        <p:cTn id="27" dur="500"/>
                                        <p:tgtEl>
                                          <p:spTgt spid="3">
                                            <p:txEl>
                                              <p:pRg st="7" end="7"/>
                                            </p:txEl>
                                          </p:spTgt>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up)">
                                      <p:cBhvr>
                                        <p:cTn id="30" dur="500"/>
                                        <p:tgtEl>
                                          <p:spTgt spid="3">
                                            <p:txEl>
                                              <p:pRg st="8" end="8"/>
                                            </p:txEl>
                                          </p:spTgt>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animEffect transition="in" filter="wipe(up)">
                                      <p:cBhvr>
                                        <p:cTn id="33" dur="500"/>
                                        <p:tgtEl>
                                          <p:spTgt spid="3">
                                            <p:txEl>
                                              <p:pRg st="9" end="9"/>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3">
                                            <p:txEl>
                                              <p:pRg st="11" end="11"/>
                                            </p:txEl>
                                          </p:spTgt>
                                        </p:tgtEl>
                                        <p:attrNameLst>
                                          <p:attrName>style.visibility</p:attrName>
                                        </p:attrNameLst>
                                      </p:cBhvr>
                                      <p:to>
                                        <p:strVal val="visible"/>
                                      </p:to>
                                    </p:set>
                                    <p:animEffect transition="in" filter="wipe(up)">
                                      <p:cBhvr>
                                        <p:cTn id="38"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Get-SPEnterpriseSearchStatus</a:t>
            </a:r>
          </a:p>
        </p:txBody>
      </p:sp>
      <p:sp>
        <p:nvSpPr>
          <p:cNvPr id="3" name="Text Placeholder 2"/>
          <p:cNvSpPr>
            <a:spLocks noGrp="1"/>
          </p:cNvSpPr>
          <p:nvPr>
            <p:ph type="body" sz="quarter" idx="10"/>
          </p:nvPr>
        </p:nvSpPr>
        <p:spPr>
          <a:xfrm>
            <a:off x="274638" y="1212850"/>
            <a:ext cx="11887200" cy="5478423"/>
          </a:xfrm>
        </p:spPr>
        <p:txBody>
          <a:bodyPr/>
          <a:lstStyle/>
          <a:p>
            <a:r>
              <a:rPr lang="en-US" dirty="0"/>
              <a:t>C</a:t>
            </a:r>
            <a:r>
              <a:rPr lang="en-US" dirty="0" smtClean="0"/>
              <a:t>omponent </a:t>
            </a:r>
            <a:r>
              <a:rPr lang="en-US" dirty="0"/>
              <a:t>state for each search component</a:t>
            </a:r>
          </a:p>
          <a:p>
            <a:pPr lvl="1"/>
            <a:r>
              <a:rPr lang="en-US" dirty="0" smtClean="0"/>
              <a:t>Active / degraded / failed / unknown (not reachable)</a:t>
            </a:r>
            <a:endParaRPr lang="en-US" dirty="0"/>
          </a:p>
          <a:p>
            <a:pPr lvl="1"/>
            <a:r>
              <a:rPr lang="en-US" dirty="0"/>
              <a:t>Extended info with additional data when </a:t>
            </a:r>
            <a:r>
              <a:rPr lang="en-US" dirty="0" smtClean="0"/>
              <a:t>yellow/red</a:t>
            </a:r>
            <a:endParaRPr lang="en-US" dirty="0"/>
          </a:p>
          <a:p>
            <a:r>
              <a:rPr lang="en-US" dirty="0"/>
              <a:t>P</a:t>
            </a:r>
            <a:r>
              <a:rPr lang="en-US" dirty="0" smtClean="0"/>
              <a:t>rimary/secondary </a:t>
            </a:r>
            <a:r>
              <a:rPr lang="en-US" dirty="0"/>
              <a:t>role for </a:t>
            </a:r>
            <a:r>
              <a:rPr lang="en-US" dirty="0" err="1" smtClean="0"/>
              <a:t>stateful</a:t>
            </a:r>
            <a:r>
              <a:rPr lang="en-US" dirty="0" smtClean="0"/>
              <a:t> HA components</a:t>
            </a:r>
          </a:p>
          <a:p>
            <a:pPr lvl="1"/>
            <a:r>
              <a:rPr lang="en-US" dirty="0" smtClean="0"/>
              <a:t>Admin component, index component (per partition)</a:t>
            </a:r>
            <a:endParaRPr lang="en-US" dirty="0"/>
          </a:p>
          <a:p>
            <a:r>
              <a:rPr lang="en-US" dirty="0"/>
              <a:t>S</a:t>
            </a:r>
            <a:r>
              <a:rPr lang="en-US" dirty="0" smtClean="0"/>
              <a:t>tatus </a:t>
            </a:r>
            <a:r>
              <a:rPr lang="en-US" dirty="0"/>
              <a:t>for analytics background </a:t>
            </a:r>
            <a:r>
              <a:rPr lang="en-US" dirty="0" smtClean="0"/>
              <a:t>jobs</a:t>
            </a:r>
          </a:p>
          <a:p>
            <a:pPr lvl="1"/>
            <a:r>
              <a:rPr lang="en-US" dirty="0" smtClean="0"/>
              <a:t>Usage analytics / Search analytics</a:t>
            </a:r>
            <a:endParaRPr lang="en-US" dirty="0"/>
          </a:p>
          <a:p>
            <a:r>
              <a:rPr lang="en-US" dirty="0"/>
              <a:t>D</a:t>
            </a:r>
            <a:r>
              <a:rPr lang="en-US" dirty="0" smtClean="0"/>
              <a:t>etailed </a:t>
            </a:r>
            <a:r>
              <a:rPr lang="en-US" dirty="0"/>
              <a:t>diagnostic data for </a:t>
            </a:r>
            <a:r>
              <a:rPr lang="en-US" dirty="0" smtClean="0"/>
              <a:t>indexer</a:t>
            </a:r>
          </a:p>
          <a:p>
            <a:pPr lvl="1"/>
            <a:r>
              <a:rPr lang="en-US" dirty="0" smtClean="0"/>
              <a:t>Index housekeeping (seeding, master merge, catch up)</a:t>
            </a:r>
          </a:p>
          <a:p>
            <a:pPr lvl="1"/>
            <a:r>
              <a:rPr lang="en-US" dirty="0" smtClean="0"/>
              <a:t>Diagnostic data for issue resolution</a:t>
            </a:r>
            <a:endParaRPr lang="en-US" dirty="0"/>
          </a:p>
          <a:p>
            <a:endParaRPr lang="nb-NO" dirty="0"/>
          </a:p>
        </p:txBody>
      </p:sp>
    </p:spTree>
    <p:extLst>
      <p:ext uri="{BB962C8B-B14F-4D97-AF65-F5344CB8AC3E}">
        <p14:creationId xmlns:p14="http://schemas.microsoft.com/office/powerpoint/2010/main" val="3225503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up)">
                                      <p:cBhvr>
                                        <p:cTn id="7" dur="500"/>
                                        <p:tgtEl>
                                          <p:spTgt spid="3">
                                            <p:txEl>
                                              <p:pRg st="3" end="3"/>
                                            </p:txEl>
                                          </p:spTgt>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up)">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up)">
                                      <p:cBhvr>
                                        <p:cTn id="15" dur="500"/>
                                        <p:tgtEl>
                                          <p:spTgt spid="3">
                                            <p:txEl>
                                              <p:pRg st="5" end="5"/>
                                            </p:txEl>
                                          </p:spTgt>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up)">
                                      <p:cBhvr>
                                        <p:cTn id="18" dur="500"/>
                                        <p:tgtEl>
                                          <p:spTgt spid="3">
                                            <p:txEl>
                                              <p:pRg st="6" end="6"/>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wipe(up)">
                                      <p:cBhvr>
                                        <p:cTn id="23" dur="500"/>
                                        <p:tgtEl>
                                          <p:spTgt spid="3">
                                            <p:txEl>
                                              <p:pRg st="7" end="7"/>
                                            </p:txEl>
                                          </p:spTgt>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3">
                                            <p:txEl>
                                              <p:pRg st="8" end="8"/>
                                            </p:txEl>
                                          </p:spTgt>
                                        </p:tgtEl>
                                        <p:attrNameLst>
                                          <p:attrName>style.visibility</p:attrName>
                                        </p:attrNameLst>
                                      </p:cBhvr>
                                      <p:to>
                                        <p:strVal val="visible"/>
                                      </p:to>
                                    </p:set>
                                    <p:animEffect transition="in" filter="wipe(up)">
                                      <p:cBhvr>
                                        <p:cTn id="26" dur="500"/>
                                        <p:tgtEl>
                                          <p:spTgt spid="3">
                                            <p:txEl>
                                              <p:pRg st="8" end="8"/>
                                            </p:txEl>
                                          </p:spTgt>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animEffect transition="in" filter="wipe(up)">
                                      <p:cBhvr>
                                        <p:cTn id="29"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Get-SearchTopologyState.ps1</a:t>
            </a:r>
            <a:endParaRPr lang="nb-NO" dirty="0"/>
          </a:p>
        </p:txBody>
      </p:sp>
      <p:sp>
        <p:nvSpPr>
          <p:cNvPr id="3" name="Text Placeholder 2"/>
          <p:cNvSpPr>
            <a:spLocks noGrp="1"/>
          </p:cNvSpPr>
          <p:nvPr>
            <p:ph type="body" sz="quarter" idx="10"/>
          </p:nvPr>
        </p:nvSpPr>
        <p:spPr>
          <a:xfrm>
            <a:off x="274638" y="1212850"/>
            <a:ext cx="11272191" cy="4068806"/>
          </a:xfrm>
        </p:spPr>
        <p:txBody>
          <a:bodyPr/>
          <a:lstStyle/>
          <a:p>
            <a:r>
              <a:rPr lang="en-US" sz="3600" dirty="0" smtClean="0"/>
              <a:t>One stop shop for search status</a:t>
            </a:r>
          </a:p>
          <a:p>
            <a:pPr lvl="1"/>
            <a:r>
              <a:rPr lang="nb-NO" dirty="0"/>
              <a:t>Consolidates data from multiple cmdlets and </a:t>
            </a:r>
            <a:r>
              <a:rPr lang="nb-NO" dirty="0" smtClean="0"/>
              <a:t>sources</a:t>
            </a:r>
          </a:p>
          <a:p>
            <a:pPr lvl="1"/>
            <a:endParaRPr lang="nb-NO" dirty="0"/>
          </a:p>
          <a:p>
            <a:pPr lvl="1"/>
            <a:r>
              <a:rPr lang="nb-NO" dirty="0" smtClean="0"/>
              <a:t>All data from Get-SPEnterpriseSearchStatus</a:t>
            </a:r>
          </a:p>
          <a:p>
            <a:pPr lvl="1"/>
            <a:r>
              <a:rPr lang="nb-NO" dirty="0" smtClean="0"/>
              <a:t>Crawl </a:t>
            </a:r>
            <a:r>
              <a:rPr lang="nb-NO" dirty="0"/>
              <a:t>status (crawling/idle/paused)</a:t>
            </a:r>
          </a:p>
          <a:p>
            <a:pPr lvl="1"/>
            <a:r>
              <a:rPr lang="nb-NO" dirty="0"/>
              <a:t># of indexed documents</a:t>
            </a:r>
          </a:p>
          <a:p>
            <a:pPr lvl="1"/>
            <a:r>
              <a:rPr lang="nb-NO" dirty="0" smtClean="0"/>
              <a:t>HA </a:t>
            </a:r>
            <a:r>
              <a:rPr lang="nb-NO" dirty="0"/>
              <a:t>status for </a:t>
            </a:r>
            <a:r>
              <a:rPr lang="nb-NO" dirty="0" smtClean="0"/>
              <a:t>topology</a:t>
            </a:r>
          </a:p>
          <a:p>
            <a:pPr lvl="1"/>
            <a:r>
              <a:rPr lang="nb-NO" dirty="0" smtClean="0"/>
              <a:t>Index size alert</a:t>
            </a:r>
            <a:endParaRPr lang="nb-NO" dirty="0"/>
          </a:p>
          <a:p>
            <a:pPr lvl="1"/>
            <a:r>
              <a:rPr lang="nb-NO" dirty="0" smtClean="0"/>
              <a:t>Host </a:t>
            </a:r>
            <a:r>
              <a:rPr lang="nb-NO" dirty="0"/>
              <a:t>controller dictionary </a:t>
            </a:r>
            <a:r>
              <a:rPr lang="nb-NO" dirty="0" smtClean="0"/>
              <a:t>repository</a:t>
            </a:r>
          </a:p>
          <a:p>
            <a:pPr lvl="2"/>
            <a:endParaRPr lang="nb-NO" dirty="0"/>
          </a:p>
          <a:p>
            <a:pPr lvl="1"/>
            <a:r>
              <a:rPr lang="nb-NO" dirty="0" smtClean="0"/>
              <a:t>Download: See </a:t>
            </a:r>
            <a:r>
              <a:rPr lang="nb-NO" dirty="0" smtClean="0">
                <a:hlinkClick r:id="rId2"/>
              </a:rPr>
              <a:t>TechNet Wiki</a:t>
            </a:r>
            <a:endParaRPr lang="nb-NO" dirty="0"/>
          </a:p>
        </p:txBody>
      </p:sp>
    </p:spTree>
    <p:extLst>
      <p:ext uri="{BB962C8B-B14F-4D97-AF65-F5344CB8AC3E}">
        <p14:creationId xmlns:p14="http://schemas.microsoft.com/office/powerpoint/2010/main" val="71118982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nb-NO" dirty="0"/>
              <a:t>Get-SearchTopologyState.ps1</a:t>
            </a:r>
            <a:endParaRPr lang="en-US" dirty="0" smtClean="0"/>
          </a:p>
        </p:txBody>
      </p:sp>
    </p:spTree>
    <p:extLst>
      <p:ext uri="{BB962C8B-B14F-4D97-AF65-F5344CB8AC3E}">
        <p14:creationId xmlns:p14="http://schemas.microsoft.com/office/powerpoint/2010/main" val="228666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Search Health Reports - Query</a:t>
            </a:r>
            <a:endParaRPr lang="en-US" dirty="0"/>
          </a:p>
        </p:txBody>
      </p:sp>
      <p:sp>
        <p:nvSpPr>
          <p:cNvPr id="3" name="Text Placeholder 2"/>
          <p:cNvSpPr>
            <a:spLocks noGrp="1"/>
          </p:cNvSpPr>
          <p:nvPr>
            <p:ph type="body" sz="quarter" idx="10"/>
          </p:nvPr>
        </p:nvSpPr>
        <p:spPr>
          <a:xfrm>
            <a:off x="274638" y="1212850"/>
            <a:ext cx="11887200" cy="4801314"/>
          </a:xfrm>
        </p:spPr>
        <p:txBody>
          <a:bodyPr/>
          <a:lstStyle/>
          <a:p>
            <a:r>
              <a:rPr lang="nb-NO" dirty="0" smtClean="0"/>
              <a:t>Search Administration </a:t>
            </a:r>
            <a:r>
              <a:rPr lang="nb-NO" dirty="0" smtClean="0">
                <a:sym typeface="Wingdings" panose="05000000000000000000" pitchFamily="2" charset="2"/>
              </a:rPr>
              <a:t> Diagnostics</a:t>
            </a:r>
          </a:p>
          <a:p>
            <a:r>
              <a:rPr lang="nb-NO" dirty="0" smtClean="0">
                <a:sym typeface="Wingdings" panose="05000000000000000000" pitchFamily="2" charset="2"/>
              </a:rPr>
              <a:t>Query performance</a:t>
            </a:r>
          </a:p>
          <a:p>
            <a:pPr lvl="1"/>
            <a:r>
              <a:rPr lang="nb-NO" dirty="0" smtClean="0">
                <a:sym typeface="Wingdings" panose="05000000000000000000" pitchFamily="2" charset="2"/>
              </a:rPr>
              <a:t>Query latency </a:t>
            </a:r>
          </a:p>
          <a:p>
            <a:pPr lvl="1"/>
            <a:r>
              <a:rPr lang="nb-NO" dirty="0" smtClean="0">
                <a:sym typeface="Wingdings" panose="05000000000000000000" pitchFamily="2" charset="2"/>
              </a:rPr>
              <a:t>Query rate</a:t>
            </a:r>
          </a:p>
          <a:p>
            <a:r>
              <a:rPr lang="nb-NO" dirty="0">
                <a:sym typeface="Wingdings" panose="05000000000000000000" pitchFamily="2" charset="2"/>
              </a:rPr>
              <a:t>Federation</a:t>
            </a:r>
          </a:p>
          <a:p>
            <a:pPr lvl="1"/>
            <a:r>
              <a:rPr lang="nb-NO" dirty="0">
                <a:sym typeface="Wingdings" panose="05000000000000000000" pitchFamily="2" charset="2"/>
              </a:rPr>
              <a:t>Per result source</a:t>
            </a:r>
          </a:p>
          <a:p>
            <a:r>
              <a:rPr lang="nb-NO" dirty="0" smtClean="0">
                <a:sym typeface="Wingdings" panose="05000000000000000000" pitchFamily="2" charset="2"/>
              </a:rPr>
              <a:t>Query/feeding</a:t>
            </a:r>
          </a:p>
          <a:p>
            <a:pPr lvl="1"/>
            <a:r>
              <a:rPr lang="nb-NO" dirty="0" smtClean="0">
                <a:sym typeface="Wingdings" panose="05000000000000000000" pitchFamily="2" charset="2"/>
              </a:rPr>
              <a:t>Query latency / feeding rate correlation</a:t>
            </a:r>
          </a:p>
          <a:p>
            <a:endParaRPr lang="en-US" dirty="0"/>
          </a:p>
        </p:txBody>
      </p:sp>
      <p:pic>
        <p:nvPicPr>
          <p:cNvPr id="8" name="Picture 7"/>
          <p:cNvPicPr>
            <a:picLocks noChangeAspect="1"/>
          </p:cNvPicPr>
          <p:nvPr/>
        </p:nvPicPr>
        <p:blipFill>
          <a:blip r:embed="rId2"/>
          <a:stretch>
            <a:fillRect/>
          </a:stretch>
        </p:blipFill>
        <p:spPr>
          <a:xfrm>
            <a:off x="5177258" y="2167904"/>
            <a:ext cx="7305675" cy="4857750"/>
          </a:xfrm>
          <a:prstGeom prst="rect">
            <a:avLst/>
          </a:prstGeom>
        </p:spPr>
      </p:pic>
    </p:spTree>
    <p:extLst>
      <p:ext uri="{BB962C8B-B14F-4D97-AF65-F5344CB8AC3E}">
        <p14:creationId xmlns:p14="http://schemas.microsoft.com/office/powerpoint/2010/main" val="35394509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500"/>
                                        <p:tgtEl>
                                          <p:spTgt spid="3">
                                            <p:txEl>
                                              <p:pRg st="2" end="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500"/>
                                        <p:tgtEl>
                                          <p:spTgt spid="3">
                                            <p:txEl>
                                              <p:pRg st="4" end="4"/>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up)">
                                      <p:cBhvr>
                                        <p:cTn id="21" dur="500"/>
                                        <p:tgtEl>
                                          <p:spTgt spid="3">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wipe(up)">
                                      <p:cBhvr>
                                        <p:cTn id="26" dur="500"/>
                                        <p:tgtEl>
                                          <p:spTgt spid="3">
                                            <p:txEl>
                                              <p:pRg st="6" end="6"/>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animEffect transition="in" filter="wipe(up)">
                                      <p:cBhvr>
                                        <p:cTn id="29" dur="500"/>
                                        <p:tgtEl>
                                          <p:spTgt spid="3">
                                            <p:txEl>
                                              <p:pRg st="7" end="7"/>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Search Health Reports - Content</a:t>
            </a:r>
            <a:endParaRPr lang="en-US" dirty="0"/>
          </a:p>
        </p:txBody>
      </p:sp>
      <p:sp>
        <p:nvSpPr>
          <p:cNvPr id="4" name="Rounded Rectangle 3"/>
          <p:cNvSpPr/>
          <p:nvPr/>
        </p:nvSpPr>
        <p:spPr bwMode="auto">
          <a:xfrm>
            <a:off x="8882533" y="4649390"/>
            <a:ext cx="1100684" cy="1346969"/>
          </a:xfrm>
          <a:prstGeom prst="roundRect">
            <a:avLst/>
          </a:prstGeom>
          <a:ln>
            <a:noFill/>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style>
          <a:lnRef idx="0">
            <a:schemeClr val="accent6"/>
          </a:lnRef>
          <a:fillRef idx="3">
            <a:schemeClr val="accent6"/>
          </a:fillRef>
          <a:effectRef idx="3">
            <a:schemeClr val="accent6"/>
          </a:effectRef>
          <a:fontRef idx="minor">
            <a:schemeClr val="lt1"/>
          </a:fontRef>
        </p:style>
        <p:txBody>
          <a:bodyPr vert="horz" wrap="square" lIns="72749" tIns="36375" rIns="72749" bIns="36375" numCol="1" rtlCol="0" anchor="t" anchorCtr="0" compatLnSpc="1">
            <a:prstTxWarp prst="textNoShape">
              <a:avLst/>
            </a:prstTxWarp>
          </a:bodyPr>
          <a:lstStyle/>
          <a:p>
            <a:pPr algn="ctr" defTabSz="727279" fontAlgn="base">
              <a:spcBef>
                <a:spcPct val="0"/>
              </a:spcBef>
              <a:spcAft>
                <a:spcPct val="0"/>
              </a:spcAft>
            </a:pPr>
            <a:r>
              <a:rPr lang="it-IT" sz="1400" b="1" dirty="0">
                <a:gradFill>
                  <a:gsLst>
                    <a:gs pos="0">
                      <a:srgbClr val="FFFFFF"/>
                    </a:gs>
                    <a:gs pos="100000">
                      <a:srgbClr val="FFFFFF"/>
                    </a:gs>
                  </a:gsLst>
                  <a:lin ang="5400000" scaled="0"/>
                </a:gradFill>
              </a:rPr>
              <a:t>Index</a:t>
            </a:r>
            <a:endParaRPr lang="en-US" sz="1122" b="1" dirty="0">
              <a:gradFill>
                <a:gsLst>
                  <a:gs pos="0">
                    <a:srgbClr val="FFFFFF"/>
                  </a:gs>
                  <a:gs pos="100000">
                    <a:srgbClr val="FFFFFF"/>
                  </a:gs>
                </a:gsLst>
                <a:lin ang="5400000" scaled="0"/>
              </a:gradFill>
            </a:endParaRPr>
          </a:p>
        </p:txBody>
      </p:sp>
      <p:sp>
        <p:nvSpPr>
          <p:cNvPr id="5" name="Rounded Rectangle 4"/>
          <p:cNvSpPr/>
          <p:nvPr/>
        </p:nvSpPr>
        <p:spPr bwMode="auto">
          <a:xfrm>
            <a:off x="5592261" y="4572617"/>
            <a:ext cx="2955429" cy="1515170"/>
          </a:xfrm>
          <a:prstGeom prst="roundRect">
            <a:avLst/>
          </a:prstGeom>
          <a:gradFill>
            <a:gsLst>
              <a:gs pos="93000">
                <a:srgbClr val="92D050"/>
              </a:gs>
              <a:gs pos="100000">
                <a:schemeClr val="accent6">
                  <a:shade val="93000"/>
                  <a:satMod val="130000"/>
                </a:schemeClr>
              </a:gs>
              <a:gs pos="100000">
                <a:schemeClr val="accent6">
                  <a:shade val="94000"/>
                  <a:satMod val="135000"/>
                </a:schemeClr>
              </a:gs>
            </a:gsLst>
          </a:gradFill>
          <a:ln>
            <a:noFill/>
            <a:headEnd type="none" w="med" len="med"/>
            <a:tailEnd type="none" w="med" len="med"/>
          </a:ln>
          <a:effectLst/>
          <a:scene3d>
            <a:camera prst="orthographicFront">
              <a:rot lat="0" lon="0" rev="0"/>
            </a:camera>
            <a:lightRig rig="glow" dir="t">
              <a:rot lat="0" lon="0" rev="14100000"/>
            </a:lightRig>
          </a:scene3d>
          <a:sp3d prstMaterial="softEdge">
            <a:bevelT w="127000" prst="artDeco"/>
          </a:sp3d>
        </p:spPr>
        <p:style>
          <a:lnRef idx="0">
            <a:schemeClr val="accent6"/>
          </a:lnRef>
          <a:fillRef idx="3">
            <a:schemeClr val="accent6"/>
          </a:fillRef>
          <a:effectRef idx="3">
            <a:schemeClr val="accent6"/>
          </a:effectRef>
          <a:fontRef idx="minor">
            <a:schemeClr val="lt1"/>
          </a:fontRef>
        </p:style>
        <p:txBody>
          <a:bodyPr vert="horz" wrap="square" lIns="72749" tIns="36375" rIns="72749" bIns="36375" numCol="1" rtlCol="0" anchor="t" anchorCtr="0" compatLnSpc="1">
            <a:prstTxWarp prst="textNoShape">
              <a:avLst/>
            </a:prstTxWarp>
          </a:bodyPr>
          <a:lstStyle/>
          <a:p>
            <a:pPr algn="ctr" defTabSz="727279" fontAlgn="base">
              <a:spcBef>
                <a:spcPct val="0"/>
              </a:spcBef>
              <a:spcAft>
                <a:spcPct val="0"/>
              </a:spcAft>
            </a:pPr>
            <a:r>
              <a:rPr lang="it-IT" sz="1400" b="1" dirty="0">
                <a:gradFill>
                  <a:gsLst>
                    <a:gs pos="0">
                      <a:srgbClr val="FFFFFF"/>
                    </a:gs>
                    <a:gs pos="100000">
                      <a:srgbClr val="FFFFFF"/>
                    </a:gs>
                  </a:gsLst>
                  <a:lin ang="5400000" scaled="0"/>
                </a:gradFill>
              </a:rPr>
              <a:t>Content Processing</a:t>
            </a:r>
            <a:endParaRPr lang="en-US" sz="1400" b="1" dirty="0">
              <a:gradFill>
                <a:gsLst>
                  <a:gs pos="0">
                    <a:srgbClr val="FFFFFF"/>
                  </a:gs>
                  <a:gs pos="100000">
                    <a:srgbClr val="FFFFFF"/>
                  </a:gs>
                </a:gsLst>
                <a:lin ang="5400000" scaled="0"/>
              </a:gradFill>
            </a:endParaRPr>
          </a:p>
        </p:txBody>
      </p:sp>
      <p:sp>
        <p:nvSpPr>
          <p:cNvPr id="6" name="Rounded Rectangle 5"/>
          <p:cNvSpPr/>
          <p:nvPr/>
        </p:nvSpPr>
        <p:spPr bwMode="auto">
          <a:xfrm>
            <a:off x="4228127" y="4989430"/>
            <a:ext cx="1100684" cy="664781"/>
          </a:xfrm>
          <a:prstGeom prst="roundRect">
            <a:avLst/>
          </a:prstGeom>
          <a:solidFill>
            <a:schemeClr val="accent1"/>
          </a:solidFill>
          <a:ln>
            <a:headEnd type="none" w="med" len="med"/>
            <a:tailEnd type="none" w="med" len="me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vert="horz" wrap="square" lIns="72749" tIns="36375" rIns="72749" bIns="36375" numCol="1" rtlCol="0" anchor="ctr" anchorCtr="0" compatLnSpc="1">
            <a:prstTxWarp prst="textNoShape">
              <a:avLst/>
            </a:prstTxWarp>
          </a:bodyPr>
          <a:lstStyle/>
          <a:p>
            <a:pPr algn="ctr" defTabSz="727279" fontAlgn="base">
              <a:spcBef>
                <a:spcPct val="0"/>
              </a:spcBef>
              <a:spcAft>
                <a:spcPct val="0"/>
              </a:spcAft>
            </a:pPr>
            <a:r>
              <a:rPr lang="it-IT" sz="1400" b="1" dirty="0">
                <a:gradFill>
                  <a:gsLst>
                    <a:gs pos="0">
                      <a:srgbClr val="FFFFFF"/>
                    </a:gs>
                    <a:gs pos="100000">
                      <a:srgbClr val="FFFFFF"/>
                    </a:gs>
                  </a:gsLst>
                  <a:lin ang="5400000" scaled="0"/>
                </a:gradFill>
              </a:rPr>
              <a:t>Crawler</a:t>
            </a:r>
            <a:endParaRPr lang="en-US" sz="1400" b="1" dirty="0">
              <a:gradFill>
                <a:gsLst>
                  <a:gs pos="0">
                    <a:srgbClr val="FFFFFF"/>
                  </a:gs>
                  <a:gs pos="100000">
                    <a:srgbClr val="FFFFFF"/>
                  </a:gs>
                </a:gsLst>
                <a:lin ang="5400000" scaled="0"/>
              </a:gradFill>
            </a:endParaRPr>
          </a:p>
        </p:txBody>
      </p:sp>
      <p:sp>
        <p:nvSpPr>
          <p:cNvPr id="7" name="Rectangle 6"/>
          <p:cNvSpPr/>
          <p:nvPr/>
        </p:nvSpPr>
        <p:spPr>
          <a:xfrm>
            <a:off x="2647019" y="2113625"/>
            <a:ext cx="6624280" cy="3730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836" dirty="0">
                <a:solidFill>
                  <a:srgbClr val="FFFFFF"/>
                </a:solidFill>
              </a:rPr>
              <a:t>Search Administration Reports</a:t>
            </a:r>
            <a:endParaRPr lang="en-US" sz="1836" dirty="0">
              <a:solidFill>
                <a:srgbClr val="FFFFFF"/>
              </a:solidFill>
            </a:endParaRPr>
          </a:p>
        </p:txBody>
      </p:sp>
      <p:sp>
        <p:nvSpPr>
          <p:cNvPr id="8" name="Flowchart: Magnetic Disk 7"/>
          <p:cNvSpPr/>
          <p:nvPr/>
        </p:nvSpPr>
        <p:spPr bwMode="auto">
          <a:xfrm>
            <a:off x="4717976" y="2873325"/>
            <a:ext cx="1436849" cy="559562"/>
          </a:xfrm>
          <a:prstGeom prst="flowChartMagneticDisk">
            <a:avLst/>
          </a:prstGeom>
          <a:solidFill>
            <a:schemeClr val="accent1"/>
          </a:solidFill>
          <a:ln>
            <a:headEnd type="none" w="med" len="med"/>
            <a:tailEnd type="none" w="med" len="med"/>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vert="horz" wrap="square" lIns="72749" tIns="36375" rIns="72749" bIns="36375" numCol="1" rtlCol="0" anchor="ctr" anchorCtr="0" compatLnSpc="1">
            <a:prstTxWarp prst="textNoShape">
              <a:avLst/>
            </a:prstTxWarp>
          </a:bodyPr>
          <a:lstStyle/>
          <a:p>
            <a:pPr algn="ctr" defTabSz="727279" fontAlgn="base">
              <a:spcBef>
                <a:spcPct val="0"/>
              </a:spcBef>
              <a:spcAft>
                <a:spcPct val="0"/>
              </a:spcAft>
            </a:pPr>
            <a:r>
              <a:rPr lang="it-IT" sz="1300" b="1" dirty="0">
                <a:gradFill>
                  <a:gsLst>
                    <a:gs pos="0">
                      <a:srgbClr val="FFFFFF"/>
                    </a:gs>
                    <a:gs pos="100000">
                      <a:srgbClr val="FFFFFF"/>
                    </a:gs>
                  </a:gsLst>
                  <a:lin ang="5400000" scaled="0"/>
                </a:gradFill>
              </a:rPr>
              <a:t>Usage Database</a:t>
            </a:r>
            <a:endParaRPr lang="en-US" sz="1300" b="1" dirty="0">
              <a:gradFill>
                <a:gsLst>
                  <a:gs pos="0">
                    <a:srgbClr val="FFFFFF"/>
                  </a:gs>
                  <a:gs pos="100000">
                    <a:srgbClr val="FFFFFF"/>
                  </a:gs>
                </a:gsLst>
                <a:lin ang="5400000" scaled="0"/>
              </a:gradFill>
            </a:endParaRPr>
          </a:p>
        </p:txBody>
      </p:sp>
      <p:cxnSp>
        <p:nvCxnSpPr>
          <p:cNvPr id="10" name="Straight Arrow Connector 9"/>
          <p:cNvCxnSpPr/>
          <p:nvPr/>
        </p:nvCxnSpPr>
        <p:spPr>
          <a:xfrm flipH="1">
            <a:off x="5318266" y="5171440"/>
            <a:ext cx="345920" cy="0"/>
          </a:xfrm>
          <a:prstGeom prst="straightConnector1">
            <a:avLst/>
          </a:prstGeom>
          <a:ln>
            <a:solidFill>
              <a:schemeClr val="tx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5328814" y="5435498"/>
            <a:ext cx="335375" cy="5980"/>
          </a:xfrm>
          <a:prstGeom prst="straightConnector1">
            <a:avLst/>
          </a:prstGeom>
          <a:ln>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17" name="Rounded Rectangle 16"/>
          <p:cNvSpPr/>
          <p:nvPr/>
        </p:nvSpPr>
        <p:spPr>
          <a:xfrm>
            <a:off x="6019732" y="5049720"/>
            <a:ext cx="1865207" cy="680108"/>
          </a:xfrm>
          <a:prstGeom prst="roundRect">
            <a:avLst/>
          </a:prstGeom>
          <a:solidFill>
            <a:srgbClr val="00B050">
              <a:alpha val="6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nb-NO" sz="1020" dirty="0">
                <a:solidFill>
                  <a:srgbClr val="FFFFFF"/>
                </a:solidFill>
              </a:rPr>
              <a:t>Crawler Flow</a:t>
            </a:r>
            <a:endParaRPr lang="en-US" sz="1020" dirty="0">
              <a:solidFill>
                <a:srgbClr val="FFFFFF"/>
              </a:solidFill>
            </a:endParaRPr>
          </a:p>
        </p:txBody>
      </p:sp>
      <p:sp>
        <p:nvSpPr>
          <p:cNvPr id="18" name="Rounded Rectangle 17"/>
          <p:cNvSpPr/>
          <p:nvPr/>
        </p:nvSpPr>
        <p:spPr>
          <a:xfrm>
            <a:off x="6584146" y="5430180"/>
            <a:ext cx="233151" cy="17053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19" name="Rounded Rectangle 18"/>
          <p:cNvSpPr/>
          <p:nvPr/>
        </p:nvSpPr>
        <p:spPr>
          <a:xfrm>
            <a:off x="6888643" y="5430180"/>
            <a:ext cx="233151" cy="17053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0" name="Rounded Rectangle 19"/>
          <p:cNvSpPr/>
          <p:nvPr/>
        </p:nvSpPr>
        <p:spPr>
          <a:xfrm>
            <a:off x="7219313" y="5430180"/>
            <a:ext cx="233151" cy="17053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1" name="Rounded Rectangle 20"/>
          <p:cNvSpPr/>
          <p:nvPr/>
        </p:nvSpPr>
        <p:spPr>
          <a:xfrm>
            <a:off x="7574071" y="5430180"/>
            <a:ext cx="233151" cy="17053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sp>
        <p:nvSpPr>
          <p:cNvPr id="22" name="Rounded Rectangle 21"/>
          <p:cNvSpPr/>
          <p:nvPr/>
        </p:nvSpPr>
        <p:spPr>
          <a:xfrm>
            <a:off x="6252883" y="5434412"/>
            <a:ext cx="233151" cy="17053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a:solidFill>
                <a:srgbClr val="FFFFFF"/>
              </a:solidFill>
            </a:endParaRPr>
          </a:p>
        </p:txBody>
      </p:sp>
      <p:cxnSp>
        <p:nvCxnSpPr>
          <p:cNvPr id="23" name="Straight Arrow Connector 22"/>
          <p:cNvCxnSpPr>
            <a:stCxn id="7" idx="2"/>
            <a:endCxn id="8" idx="1"/>
          </p:cNvCxnSpPr>
          <p:nvPr/>
        </p:nvCxnSpPr>
        <p:spPr>
          <a:xfrm flipH="1">
            <a:off x="5436401" y="2486666"/>
            <a:ext cx="522758" cy="386659"/>
          </a:xfrm>
          <a:prstGeom prst="straightConnector1">
            <a:avLst/>
          </a:prstGeom>
          <a:ln>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6" idx="0"/>
          </p:cNvCxnSpPr>
          <p:nvPr/>
        </p:nvCxnSpPr>
        <p:spPr>
          <a:xfrm flipV="1">
            <a:off x="4778472" y="3432887"/>
            <a:ext cx="424778" cy="1556540"/>
          </a:xfrm>
          <a:prstGeom prst="straightConnector1">
            <a:avLst/>
          </a:prstGeom>
          <a:ln>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5" idx="0"/>
          </p:cNvCxnSpPr>
          <p:nvPr/>
        </p:nvCxnSpPr>
        <p:spPr>
          <a:xfrm flipH="1" flipV="1">
            <a:off x="5491228" y="3432891"/>
            <a:ext cx="1578747" cy="1139727"/>
          </a:xfrm>
          <a:prstGeom prst="straightConnector1">
            <a:avLst/>
          </a:prstGeom>
          <a:ln>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2647021" y="1252823"/>
            <a:ext cx="1581108" cy="746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dirty="0">
                <a:solidFill>
                  <a:srgbClr val="FFFFFF"/>
                </a:solidFill>
              </a:rPr>
              <a:t>Crawl Log</a:t>
            </a:r>
          </a:p>
          <a:p>
            <a:pPr algn="ctr"/>
            <a:r>
              <a:rPr lang="nb-NO" sz="1200" dirty="0">
                <a:solidFill>
                  <a:srgbClr val="FFFFFF"/>
                </a:solidFill>
              </a:rPr>
              <a:t>Errors by type</a:t>
            </a:r>
            <a:endParaRPr lang="en-US" sz="1200" dirty="0">
              <a:solidFill>
                <a:srgbClr val="FFFFFF"/>
              </a:solidFill>
            </a:endParaRPr>
          </a:p>
        </p:txBody>
      </p:sp>
      <p:grpSp>
        <p:nvGrpSpPr>
          <p:cNvPr id="9" name="Group 8"/>
          <p:cNvGrpSpPr/>
          <p:nvPr/>
        </p:nvGrpSpPr>
        <p:grpSpPr>
          <a:xfrm>
            <a:off x="425858" y="1252823"/>
            <a:ext cx="8845441" cy="3850681"/>
            <a:chOff x="425858" y="1252823"/>
            <a:chExt cx="8845441" cy="3850681"/>
          </a:xfrm>
        </p:grpSpPr>
        <p:sp>
          <p:nvSpPr>
            <p:cNvPr id="13" name="Rounded Rectangle 12"/>
            <p:cNvSpPr/>
            <p:nvPr/>
          </p:nvSpPr>
          <p:spPr>
            <a:xfrm>
              <a:off x="4290536" y="1259014"/>
              <a:ext cx="1581108" cy="746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600" dirty="0">
                  <a:solidFill>
                    <a:srgbClr val="FFFFFF"/>
                  </a:solidFill>
                </a:rPr>
                <a:t>Crawl Rate</a:t>
              </a:r>
            </a:p>
            <a:p>
              <a:pPr algn="ctr"/>
              <a:r>
                <a:rPr lang="nb-NO" sz="1050" smtClean="0">
                  <a:solidFill>
                    <a:srgbClr val="FFFFFF"/>
                  </a:solidFill>
                </a:rPr>
                <a:t>Documents/sec</a:t>
              </a:r>
              <a:br>
                <a:rPr lang="nb-NO" sz="1050" smtClean="0">
                  <a:solidFill>
                    <a:srgbClr val="FFFFFF"/>
                  </a:solidFill>
                </a:rPr>
              </a:br>
              <a:r>
                <a:rPr lang="nb-NO" sz="1050" smtClean="0">
                  <a:solidFill>
                    <a:srgbClr val="FFFFFF"/>
                  </a:solidFill>
                </a:rPr>
                <a:t>By </a:t>
              </a:r>
              <a:r>
                <a:rPr lang="nb-NO" sz="1050" dirty="0" smtClean="0">
                  <a:solidFill>
                    <a:srgbClr val="FFFFFF"/>
                  </a:solidFill>
                </a:rPr>
                <a:t>content </a:t>
              </a:r>
              <a:r>
                <a:rPr lang="nb-NO" sz="1050" dirty="0">
                  <a:solidFill>
                    <a:srgbClr val="FFFFFF"/>
                  </a:solidFill>
                </a:rPr>
                <a:t>source</a:t>
              </a:r>
              <a:endParaRPr lang="en-US" sz="1050" dirty="0">
                <a:solidFill>
                  <a:srgbClr val="FFFFFF"/>
                </a:solidFill>
              </a:endParaRPr>
            </a:p>
          </p:txBody>
        </p:sp>
        <p:sp>
          <p:nvSpPr>
            <p:cNvPr id="14" name="Rounded Rectangle 13"/>
            <p:cNvSpPr/>
            <p:nvPr/>
          </p:nvSpPr>
          <p:spPr>
            <a:xfrm>
              <a:off x="7690191" y="1259014"/>
              <a:ext cx="1581108" cy="746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600" dirty="0">
                  <a:solidFill>
                    <a:srgbClr val="FFFFFF"/>
                  </a:solidFill>
                </a:rPr>
                <a:t>Crawl Latency</a:t>
              </a:r>
            </a:p>
            <a:p>
              <a:pPr algn="ctr"/>
              <a:r>
                <a:rPr lang="nb-NO" sz="1000" dirty="0">
                  <a:solidFill>
                    <a:srgbClr val="FFFFFF"/>
                  </a:solidFill>
                </a:rPr>
                <a:t>T</a:t>
              </a:r>
              <a:r>
                <a:rPr lang="nb-NO" sz="1000" dirty="0" smtClean="0">
                  <a:solidFill>
                    <a:srgbClr val="FFFFFF"/>
                  </a:solidFill>
                </a:rPr>
                <a:t>ime </a:t>
              </a:r>
              <a:r>
                <a:rPr lang="nb-NO" sz="1000" dirty="0">
                  <a:solidFill>
                    <a:srgbClr val="FFFFFF"/>
                  </a:solidFill>
                </a:rPr>
                <a:t>spent in </a:t>
              </a:r>
              <a:r>
                <a:rPr lang="nb-NO" sz="1000" dirty="0" smtClean="0">
                  <a:solidFill>
                    <a:srgbClr val="FFFFFF"/>
                  </a:solidFill>
                </a:rPr>
                <a:t>content proc. </a:t>
              </a:r>
              <a:r>
                <a:rPr lang="nb-NO" sz="1000" dirty="0">
                  <a:solidFill>
                    <a:srgbClr val="FFFFFF"/>
                  </a:solidFill>
                </a:rPr>
                <a:t>and indexing</a:t>
              </a:r>
              <a:endParaRPr lang="nb-NO" sz="1400" dirty="0">
                <a:solidFill>
                  <a:srgbClr val="FFFFFF"/>
                </a:solidFill>
              </a:endParaRPr>
            </a:p>
          </p:txBody>
        </p:sp>
        <p:sp>
          <p:nvSpPr>
            <p:cNvPr id="33" name="Rounded Rectangle 32"/>
            <p:cNvSpPr/>
            <p:nvPr/>
          </p:nvSpPr>
          <p:spPr>
            <a:xfrm>
              <a:off x="5992965" y="1259014"/>
              <a:ext cx="1581108" cy="74608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dirty="0">
                  <a:solidFill>
                    <a:srgbClr val="FFFFFF"/>
                  </a:solidFill>
                </a:rPr>
                <a:t>Crawl Load</a:t>
              </a:r>
            </a:p>
            <a:p>
              <a:pPr algn="ctr"/>
              <a:r>
                <a:rPr lang="nb-NO" sz="1000" dirty="0" smtClean="0">
                  <a:solidFill>
                    <a:srgbClr val="FFFFFF"/>
                  </a:solidFill>
                </a:rPr>
                <a:t>CPU and memory load</a:t>
              </a:r>
              <a:endParaRPr lang="en-US" sz="1000" dirty="0">
                <a:solidFill>
                  <a:srgbClr val="FFFFFF"/>
                </a:solidFill>
              </a:endParaRPr>
            </a:p>
          </p:txBody>
        </p:sp>
        <p:grpSp>
          <p:nvGrpSpPr>
            <p:cNvPr id="42" name="Group 41"/>
            <p:cNvGrpSpPr/>
            <p:nvPr/>
          </p:nvGrpSpPr>
          <p:grpSpPr>
            <a:xfrm>
              <a:off x="425858" y="1252823"/>
              <a:ext cx="8845441" cy="3850681"/>
              <a:chOff x="425858" y="1252823"/>
              <a:chExt cx="8845441" cy="3850681"/>
            </a:xfrm>
          </p:grpSpPr>
          <p:sp>
            <p:nvSpPr>
              <p:cNvPr id="36" name="Rounded Rectangle 35"/>
              <p:cNvSpPr/>
              <p:nvPr/>
            </p:nvSpPr>
            <p:spPr bwMode="auto">
              <a:xfrm>
                <a:off x="4288171" y="1252823"/>
                <a:ext cx="4983128" cy="775532"/>
              </a:xfrm>
              <a:prstGeom prst="roundRect">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38" name="Straight Arrow Connector 37"/>
              <p:cNvCxnSpPr/>
              <p:nvPr/>
            </p:nvCxnSpPr>
            <p:spPr>
              <a:xfrm flipV="1">
                <a:off x="2257797" y="1998906"/>
                <a:ext cx="2032739" cy="2506468"/>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41" name="Text Placeholder 2"/>
              <p:cNvSpPr txBox="1">
                <a:spLocks/>
              </p:cNvSpPr>
              <p:nvPr/>
            </p:nvSpPr>
            <p:spPr>
              <a:xfrm>
                <a:off x="425858" y="4364840"/>
                <a:ext cx="3261537" cy="738664"/>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nb-NO" dirty="0" smtClean="0">
                    <a:gradFill>
                      <a:gsLst>
                        <a:gs pos="1250">
                          <a:srgbClr val="505050"/>
                        </a:gs>
                        <a:gs pos="100000">
                          <a:srgbClr val="505050"/>
                        </a:gs>
                      </a:gsLst>
                      <a:lin ang="5400000" scaled="0"/>
                    </a:gradFill>
                  </a:rPr>
                  <a:t>What about my feeding performance?</a:t>
                </a:r>
                <a:endParaRPr lang="en-US" dirty="0">
                  <a:gradFill>
                    <a:gsLst>
                      <a:gs pos="1250">
                        <a:srgbClr val="505050"/>
                      </a:gs>
                      <a:gs pos="100000">
                        <a:srgbClr val="505050"/>
                      </a:gs>
                    </a:gsLst>
                    <a:lin ang="5400000" scaled="0"/>
                  </a:gradFill>
                </a:endParaRPr>
              </a:p>
            </p:txBody>
          </p:sp>
        </p:grpSp>
      </p:grpSp>
      <p:sp>
        <p:nvSpPr>
          <p:cNvPr id="35" name="TextBox 34"/>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a:t>
            </a:r>
            <a:r>
              <a:rPr lang="en-US" sz="1400" dirty="0">
                <a:solidFill>
                  <a:srgbClr val="505050"/>
                </a:solidFill>
              </a:rPr>
              <a:t>SPC044 - Crawl and Index all Enterprise Content with SharePoint 2013 Search</a:t>
            </a:r>
            <a:endParaRPr lang="en-US" sz="1400" dirty="0" smtClean="0">
              <a:gradFill>
                <a:gsLst>
                  <a:gs pos="2917">
                    <a:srgbClr val="505050"/>
                  </a:gs>
                  <a:gs pos="30000">
                    <a:srgbClr val="505050"/>
                  </a:gs>
                </a:gsLst>
                <a:lin ang="5400000" scaled="0"/>
              </a:gradFill>
            </a:endParaRPr>
          </a:p>
        </p:txBody>
      </p:sp>
      <p:grpSp>
        <p:nvGrpSpPr>
          <p:cNvPr id="16" name="Group 15"/>
          <p:cNvGrpSpPr/>
          <p:nvPr/>
        </p:nvGrpSpPr>
        <p:grpSpPr>
          <a:xfrm>
            <a:off x="436420" y="1913086"/>
            <a:ext cx="3261537" cy="1736323"/>
            <a:chOff x="436420" y="1913086"/>
            <a:chExt cx="3261537" cy="1736323"/>
          </a:xfrm>
        </p:grpSpPr>
        <p:cxnSp>
          <p:nvCxnSpPr>
            <p:cNvPr id="37" name="Straight Arrow Connector 36"/>
            <p:cNvCxnSpPr/>
            <p:nvPr/>
          </p:nvCxnSpPr>
          <p:spPr>
            <a:xfrm flipV="1">
              <a:off x="1830357" y="1913086"/>
              <a:ext cx="859488" cy="960239"/>
            </a:xfrm>
            <a:prstGeom prst="straightConnector1">
              <a:avLst/>
            </a:prstGeom>
            <a:ln w="76200">
              <a:solidFill>
                <a:schemeClr val="accent2"/>
              </a:solidFill>
              <a:tailEnd type="arrow"/>
            </a:ln>
          </p:spPr>
          <p:style>
            <a:lnRef idx="1">
              <a:schemeClr val="accent1"/>
            </a:lnRef>
            <a:fillRef idx="0">
              <a:schemeClr val="accent1"/>
            </a:fillRef>
            <a:effectRef idx="0">
              <a:schemeClr val="accent1"/>
            </a:effectRef>
            <a:fontRef idx="minor">
              <a:schemeClr val="tx1"/>
            </a:fontRef>
          </p:style>
        </p:cxnSp>
        <p:sp>
          <p:nvSpPr>
            <p:cNvPr id="39" name="Text Placeholder 2"/>
            <p:cNvSpPr txBox="1">
              <a:spLocks/>
            </p:cNvSpPr>
            <p:nvPr/>
          </p:nvSpPr>
          <p:spPr>
            <a:xfrm>
              <a:off x="436420" y="2849190"/>
              <a:ext cx="3261537" cy="80021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r>
                <a:rPr lang="nb-NO" dirty="0" smtClean="0">
                  <a:gradFill>
                    <a:gsLst>
                      <a:gs pos="1250">
                        <a:srgbClr val="505050"/>
                      </a:gs>
                      <a:gs pos="100000">
                        <a:srgbClr val="505050"/>
                      </a:gs>
                    </a:gsLst>
                    <a:lin ang="5400000" scaled="0"/>
                  </a:gradFill>
                </a:rPr>
                <a:t>What happened to</a:t>
              </a:r>
            </a:p>
            <a:p>
              <a:pPr lvl="1"/>
              <a:r>
                <a:rPr lang="nb-NO" dirty="0">
                  <a:gradFill>
                    <a:gsLst>
                      <a:gs pos="1250">
                        <a:srgbClr val="505050"/>
                      </a:gs>
                      <a:gs pos="100000">
                        <a:srgbClr val="505050"/>
                      </a:gs>
                    </a:gsLst>
                    <a:lin ang="5400000" scaled="0"/>
                  </a:gradFill>
                </a:rPr>
                <a:t>m</a:t>
              </a:r>
              <a:r>
                <a:rPr lang="nb-NO" dirty="0" smtClean="0">
                  <a:gradFill>
                    <a:gsLst>
                      <a:gs pos="1250">
                        <a:srgbClr val="505050"/>
                      </a:gs>
                      <a:gs pos="100000">
                        <a:srgbClr val="505050"/>
                      </a:gs>
                    </a:gsLst>
                    <a:lin ang="5400000" scaled="0"/>
                  </a:gradFill>
                </a:rPr>
                <a:t>y document?</a:t>
              </a:r>
              <a:endParaRPr lang="en-US" dirty="0">
                <a:gradFill>
                  <a:gsLst>
                    <a:gs pos="1250">
                      <a:srgbClr val="505050"/>
                    </a:gs>
                    <a:gs pos="100000">
                      <a:srgbClr val="505050"/>
                    </a:gs>
                  </a:gsLst>
                  <a:lin ang="5400000" scaled="0"/>
                </a:gradFill>
              </a:endParaRPr>
            </a:p>
          </p:txBody>
        </p:sp>
      </p:grpSp>
      <p:cxnSp>
        <p:nvCxnSpPr>
          <p:cNvPr id="43" name="Straight Arrow Connector 42"/>
          <p:cNvCxnSpPr/>
          <p:nvPr/>
        </p:nvCxnSpPr>
        <p:spPr>
          <a:xfrm flipH="1">
            <a:off x="8536610" y="5153446"/>
            <a:ext cx="345920" cy="0"/>
          </a:xfrm>
          <a:prstGeom prst="straightConnector1">
            <a:avLst/>
          </a:prstGeom>
          <a:ln>
            <a:solidFill>
              <a:schemeClr val="tx2"/>
            </a:solidFill>
            <a:prstDash val="dash"/>
            <a:headEnd type="none"/>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V="1">
            <a:off x="8547158" y="5417504"/>
            <a:ext cx="335375" cy="5980"/>
          </a:xfrm>
          <a:prstGeom prst="straightConnector1">
            <a:avLst/>
          </a:prstGeom>
          <a:ln>
            <a:solidFill>
              <a:schemeClr val="tx2"/>
            </a:solidFill>
            <a:headEnd type="none"/>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3688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subTnLst>
                                    <p:set>
                                      <p:cBhvr override="childStyle">
                                        <p:cTn dur="1" fill="hold" display="0" masterRel="nextClick" afterEffect="1"/>
                                        <p:tgtEl>
                                          <p:spTgt spid="16"/>
                                        </p:tgtEl>
                                        <p:attrNameLst>
                                          <p:attrName>style.visibility</p:attrName>
                                        </p:attrNameLst>
                                      </p:cBhvr>
                                      <p:to>
                                        <p:strVal val="hidden"/>
                                      </p:to>
                                    </p:set>
                                  </p:sub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wipe(down)">
                                      <p:cBhvr>
                                        <p:cTn id="2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74"/>
          <p:cNvGrpSpPr/>
          <p:nvPr/>
        </p:nvGrpSpPr>
        <p:grpSpPr>
          <a:xfrm>
            <a:off x="817637" y="2489150"/>
            <a:ext cx="4032448" cy="3960440"/>
            <a:chOff x="817637" y="2489150"/>
            <a:chExt cx="4032448" cy="3960440"/>
          </a:xfrm>
        </p:grpSpPr>
        <p:sp>
          <p:nvSpPr>
            <p:cNvPr id="33" name="Rounded Rectangle 32"/>
            <p:cNvSpPr/>
            <p:nvPr/>
          </p:nvSpPr>
          <p:spPr bwMode="auto">
            <a:xfrm>
              <a:off x="817637" y="2489150"/>
              <a:ext cx="4032448" cy="3960440"/>
            </a:xfrm>
            <a:prstGeom prst="roundRect">
              <a:avLst>
                <a:gd name="adj" fmla="val 5621"/>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5" name="Text Placeholder 2"/>
            <p:cNvSpPr txBox="1">
              <a:spLocks/>
            </p:cNvSpPr>
            <p:nvPr/>
          </p:nvSpPr>
          <p:spPr>
            <a:xfrm>
              <a:off x="1203092" y="5771901"/>
              <a:ext cx="3261537" cy="517065"/>
            </a:xfrm>
            <a:prstGeom prst="rect">
              <a:avLst/>
            </a:prstGeom>
          </p:spPr>
          <p:txBody>
            <a:bodyPr vert="horz" wrap="square" lIns="146304" tIns="91440" rIns="146304" bIns="91440" rtlCol="0" anchor="ctr">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r>
                <a:rPr lang="nb-NO" sz="2400" dirty="0" smtClean="0">
                  <a:gradFill>
                    <a:gsLst>
                      <a:gs pos="1250">
                        <a:srgbClr val="505050"/>
                      </a:gs>
                      <a:gs pos="100000">
                        <a:srgbClr val="505050"/>
                      </a:gs>
                    </a:gsLst>
                    <a:lin ang="5400000" scaled="0"/>
                  </a:gradFill>
                </a:rPr>
                <a:t>Server view</a:t>
              </a:r>
              <a:endParaRPr lang="en-US" sz="2400" dirty="0">
                <a:gradFill>
                  <a:gsLst>
                    <a:gs pos="1250">
                      <a:srgbClr val="505050"/>
                    </a:gs>
                    <a:gs pos="100000">
                      <a:srgbClr val="505050"/>
                    </a:gs>
                  </a:gsLst>
                  <a:lin ang="5400000" scaled="0"/>
                </a:gradFill>
              </a:endParaRPr>
            </a:p>
          </p:txBody>
        </p:sp>
      </p:grpSp>
      <p:grpSp>
        <p:nvGrpSpPr>
          <p:cNvPr id="76" name="Group 75"/>
          <p:cNvGrpSpPr/>
          <p:nvPr/>
        </p:nvGrpSpPr>
        <p:grpSpPr>
          <a:xfrm>
            <a:off x="5354141" y="2489150"/>
            <a:ext cx="6408712" cy="3960440"/>
            <a:chOff x="5354141" y="2489150"/>
            <a:chExt cx="6408712" cy="3960440"/>
          </a:xfrm>
        </p:grpSpPr>
        <p:sp>
          <p:nvSpPr>
            <p:cNvPr id="34" name="Rounded Rectangle 33"/>
            <p:cNvSpPr/>
            <p:nvPr/>
          </p:nvSpPr>
          <p:spPr bwMode="auto">
            <a:xfrm>
              <a:off x="5354141" y="2489150"/>
              <a:ext cx="6408712" cy="3960440"/>
            </a:xfrm>
            <a:prstGeom prst="roundRect">
              <a:avLst>
                <a:gd name="adj" fmla="val 5621"/>
              </a:avLst>
            </a:prstGeom>
            <a:noFill/>
            <a:ln w="571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endParaRPr lang="en-US" sz="28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8" name="Text Placeholder 2"/>
            <p:cNvSpPr txBox="1">
              <a:spLocks/>
            </p:cNvSpPr>
            <p:nvPr/>
          </p:nvSpPr>
          <p:spPr>
            <a:xfrm>
              <a:off x="5786189" y="5788509"/>
              <a:ext cx="5565793" cy="517065"/>
            </a:xfrm>
            <a:prstGeom prst="rect">
              <a:avLst/>
            </a:prstGeom>
          </p:spPr>
          <p:txBody>
            <a:bodyPr vert="horz" wrap="square" lIns="146304" tIns="91440" rIns="146304" bIns="91440" rtlCol="0" anchor="ctr">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4000" kern="1200" spc="0" baseline="0">
                  <a:gradFill>
                    <a:gsLst>
                      <a:gs pos="1250">
                        <a:schemeClr val="tx2">
                          <a:lumMod val="40000"/>
                          <a:lumOff val="60000"/>
                        </a:schemeClr>
                      </a:gs>
                      <a:gs pos="99000">
                        <a:schemeClr val="tx2">
                          <a:lumMod val="40000"/>
                          <a:lumOff val="60000"/>
                        </a:schemeClr>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86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572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lgn="ctr"/>
              <a:r>
                <a:rPr lang="nb-NO" sz="2400" dirty="0" smtClean="0">
                  <a:gradFill>
                    <a:gsLst>
                      <a:gs pos="1250">
                        <a:srgbClr val="505050"/>
                      </a:gs>
                      <a:gs pos="100000">
                        <a:srgbClr val="505050"/>
                      </a:gs>
                    </a:gsLst>
                    <a:lin ang="5400000" scaled="0"/>
                  </a:gradFill>
                </a:rPr>
                <a:t>Component view</a:t>
              </a:r>
              <a:endParaRPr lang="en-US" sz="2400" dirty="0">
                <a:gradFill>
                  <a:gsLst>
                    <a:gs pos="1250">
                      <a:srgbClr val="505050"/>
                    </a:gs>
                    <a:gs pos="100000">
                      <a:srgbClr val="505050"/>
                    </a:gs>
                  </a:gsLst>
                  <a:lin ang="5400000" scaled="0"/>
                </a:gradFill>
              </a:endParaRPr>
            </a:p>
          </p:txBody>
        </p:sp>
      </p:grpSp>
      <p:sp>
        <p:nvSpPr>
          <p:cNvPr id="2" name="Title 1"/>
          <p:cNvSpPr>
            <a:spLocks noGrp="1"/>
          </p:cNvSpPr>
          <p:nvPr>
            <p:ph type="title"/>
          </p:nvPr>
        </p:nvSpPr>
        <p:spPr/>
        <p:txBody>
          <a:bodyPr/>
          <a:lstStyle/>
          <a:p>
            <a:r>
              <a:rPr lang="nb-NO" dirty="0" smtClean="0"/>
              <a:t>Monitoring using SCOM</a:t>
            </a:r>
            <a:endParaRPr lang="en-US" dirty="0"/>
          </a:p>
        </p:txBody>
      </p:sp>
      <p:sp>
        <p:nvSpPr>
          <p:cNvPr id="3" name="Text Placeholder 2"/>
          <p:cNvSpPr>
            <a:spLocks noGrp="1"/>
          </p:cNvSpPr>
          <p:nvPr>
            <p:ph type="body" sz="quarter" idx="10"/>
          </p:nvPr>
        </p:nvSpPr>
        <p:spPr>
          <a:xfrm>
            <a:off x="274638" y="1212850"/>
            <a:ext cx="11887200" cy="738664"/>
          </a:xfrm>
        </p:spPr>
        <p:txBody>
          <a:bodyPr/>
          <a:lstStyle/>
          <a:p>
            <a:r>
              <a:rPr lang="nb-NO" dirty="0" smtClean="0"/>
              <a:t>Architectural health view</a:t>
            </a:r>
          </a:p>
        </p:txBody>
      </p:sp>
      <p:grpSp>
        <p:nvGrpSpPr>
          <p:cNvPr id="81" name="Group 80"/>
          <p:cNvGrpSpPr/>
          <p:nvPr/>
        </p:nvGrpSpPr>
        <p:grpSpPr>
          <a:xfrm>
            <a:off x="961653" y="472926"/>
            <a:ext cx="10657184" cy="5040560"/>
            <a:chOff x="961653" y="472926"/>
            <a:chExt cx="10657184" cy="5040560"/>
          </a:xfrm>
        </p:grpSpPr>
        <p:sp>
          <p:nvSpPr>
            <p:cNvPr id="13" name="Rounded Rectangle 12"/>
            <p:cNvSpPr/>
            <p:nvPr/>
          </p:nvSpPr>
          <p:spPr bwMode="auto">
            <a:xfrm>
              <a:off x="7874421" y="472926"/>
              <a:ext cx="3744416"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000" dirty="0" smtClean="0">
                  <a:gradFill>
                    <a:gsLst>
                      <a:gs pos="0">
                        <a:srgbClr val="FFFFFF"/>
                      </a:gs>
                      <a:gs pos="100000">
                        <a:srgbClr val="FFFFFF"/>
                      </a:gs>
                    </a:gsLst>
                    <a:lin ang="5400000" scaled="0"/>
                  </a:gradFill>
                  <a:ea typeface="Segoe UI" pitchFamily="34" charset="0"/>
                  <a:cs typeface="Segoe UI" pitchFamily="34" charset="0"/>
                </a:rPr>
                <a:t>Microsoft.Office.Server.Search</a:t>
              </a:r>
              <a:endParaRPr lang="en-US" sz="2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Rounded Rectangle 13"/>
            <p:cNvSpPr/>
            <p:nvPr/>
          </p:nvSpPr>
          <p:spPr bwMode="auto">
            <a:xfrm>
              <a:off x="7874421" y="2777182"/>
              <a:ext cx="3744416"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200" dirty="0" smtClean="0">
                  <a:gradFill>
                    <a:gsLst>
                      <a:gs pos="0">
                        <a:srgbClr val="FFFFFF"/>
                      </a:gs>
                      <a:gs pos="100000">
                        <a:srgbClr val="FFFFFF"/>
                      </a:gs>
                    </a:gsLst>
                    <a:lin ang="5400000" scaled="0"/>
                  </a:gradFill>
                  <a:ea typeface="Segoe UI" pitchFamily="34" charset="0"/>
                  <a:cs typeface="Segoe UI" pitchFamily="34" charset="0"/>
                </a:rPr>
                <a:t>Search Service Application</a:t>
              </a:r>
              <a:endParaRPr lang="en-US" sz="22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Rounded Rectangle 14"/>
            <p:cNvSpPr/>
            <p:nvPr/>
          </p:nvSpPr>
          <p:spPr bwMode="auto">
            <a:xfrm>
              <a:off x="961653" y="2770471"/>
              <a:ext cx="3744416"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Host Controller</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Rounded Rectangle 15"/>
            <p:cNvSpPr/>
            <p:nvPr/>
          </p:nvSpPr>
          <p:spPr bwMode="auto">
            <a:xfrm>
              <a:off x="8724031" y="3569270"/>
              <a:ext cx="2880320"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Index Component</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Rounded Rectangle 16"/>
            <p:cNvSpPr/>
            <p:nvPr/>
          </p:nvSpPr>
          <p:spPr bwMode="auto">
            <a:xfrm>
              <a:off x="7874421" y="5009430"/>
              <a:ext cx="1362475"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Index1</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Rounded Rectangle 17"/>
            <p:cNvSpPr/>
            <p:nvPr/>
          </p:nvSpPr>
          <p:spPr bwMode="auto">
            <a:xfrm>
              <a:off x="10250685" y="5009430"/>
              <a:ext cx="1354091"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Index2</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Connector 19"/>
            <p:cNvCxnSpPr>
              <a:stCxn id="13" idx="2"/>
              <a:endCxn id="14" idx="0"/>
            </p:cNvCxnSpPr>
            <p:nvPr/>
          </p:nvCxnSpPr>
          <p:spPr>
            <a:xfrm>
              <a:off x="9746629" y="976982"/>
              <a:ext cx="0" cy="180020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3" idx="2"/>
              <a:endCxn id="15" idx="0"/>
            </p:cNvCxnSpPr>
            <p:nvPr/>
          </p:nvCxnSpPr>
          <p:spPr>
            <a:xfrm flipH="1">
              <a:off x="2833861" y="976982"/>
              <a:ext cx="6912768" cy="17934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bwMode="auto">
            <a:xfrm>
              <a:off x="961653" y="5009430"/>
              <a:ext cx="1512168"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Server</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1" name="Rounded Rectangle 20"/>
            <p:cNvSpPr/>
            <p:nvPr/>
          </p:nvSpPr>
          <p:spPr bwMode="auto">
            <a:xfrm>
              <a:off x="3193901" y="5009430"/>
              <a:ext cx="1498107"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Server</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24" name="Straight Connector 23"/>
            <p:cNvCxnSpPr>
              <a:stCxn id="14" idx="2"/>
              <a:endCxn id="16" idx="0"/>
            </p:cNvCxnSpPr>
            <p:nvPr/>
          </p:nvCxnSpPr>
          <p:spPr>
            <a:xfrm>
              <a:off x="9746629" y="3281238"/>
              <a:ext cx="417562" cy="28803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15" idx="2"/>
              <a:endCxn id="19" idx="0"/>
            </p:cNvCxnSpPr>
            <p:nvPr/>
          </p:nvCxnSpPr>
          <p:spPr>
            <a:xfrm flipH="1">
              <a:off x="1717737" y="3274527"/>
              <a:ext cx="1116124" cy="173490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stCxn id="15" idx="2"/>
              <a:endCxn id="21" idx="0"/>
            </p:cNvCxnSpPr>
            <p:nvPr/>
          </p:nvCxnSpPr>
          <p:spPr>
            <a:xfrm>
              <a:off x="2833861" y="3274527"/>
              <a:ext cx="1109094" cy="173490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6" idx="2"/>
              <a:endCxn id="18" idx="0"/>
            </p:cNvCxnSpPr>
            <p:nvPr/>
          </p:nvCxnSpPr>
          <p:spPr>
            <a:xfrm>
              <a:off x="10164191" y="4073326"/>
              <a:ext cx="763540" cy="93610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16" idx="2"/>
              <a:endCxn id="17" idx="0"/>
            </p:cNvCxnSpPr>
            <p:nvPr/>
          </p:nvCxnSpPr>
          <p:spPr>
            <a:xfrm flipH="1">
              <a:off x="8555659" y="4073326"/>
              <a:ext cx="1608532" cy="93610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7" name="Rounded Rectangle 66"/>
            <p:cNvSpPr/>
            <p:nvPr/>
          </p:nvSpPr>
          <p:spPr bwMode="auto">
            <a:xfrm>
              <a:off x="5498157" y="3569270"/>
              <a:ext cx="3081857" cy="504056"/>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nb-NO" sz="2400" dirty="0" smtClean="0">
                  <a:gradFill>
                    <a:gsLst>
                      <a:gs pos="0">
                        <a:srgbClr val="FFFFFF"/>
                      </a:gs>
                      <a:gs pos="100000">
                        <a:srgbClr val="FFFFFF"/>
                      </a:gs>
                    </a:gsLst>
                    <a:lin ang="5400000" scaled="0"/>
                  </a:gradFill>
                  <a:ea typeface="Segoe UI" pitchFamily="34" charset="0"/>
                  <a:cs typeface="Segoe UI" pitchFamily="34" charset="0"/>
                </a:rPr>
                <a:t>Admin Component</a:t>
              </a: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cxnSp>
          <p:nvCxnSpPr>
            <p:cNvPr id="78" name="Straight Connector 77"/>
            <p:cNvCxnSpPr>
              <a:stCxn id="14" idx="2"/>
              <a:endCxn id="67" idx="0"/>
            </p:cNvCxnSpPr>
            <p:nvPr/>
          </p:nvCxnSpPr>
          <p:spPr>
            <a:xfrm flipH="1">
              <a:off x="7039086" y="3281238"/>
              <a:ext cx="2707543" cy="288032"/>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696847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up)">
                                      <p:cBhvr>
                                        <p:cTn id="7" dur="500"/>
                                        <p:tgtEl>
                                          <p:spTgt spid="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5"/>
                                        </p:tgtEl>
                                        <p:attrNameLst>
                                          <p:attrName>style.visibility</p:attrName>
                                        </p:attrNameLst>
                                      </p:cBhvr>
                                      <p:to>
                                        <p:strVal val="visible"/>
                                      </p:to>
                                    </p:set>
                                    <p:animEffect transition="in" filter="wipe(left)">
                                      <p:cBhvr>
                                        <p:cTn id="12" dur="500"/>
                                        <p:tgtEl>
                                          <p:spTgt spid="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left)">
                                      <p:cBhvr>
                                        <p:cTn id="1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Monitoring using SCOM</a:t>
            </a:r>
            <a:endParaRPr lang="en-US" dirty="0"/>
          </a:p>
        </p:txBody>
      </p:sp>
      <p:sp>
        <p:nvSpPr>
          <p:cNvPr id="3" name="Text Placeholder 2"/>
          <p:cNvSpPr>
            <a:spLocks noGrp="1"/>
          </p:cNvSpPr>
          <p:nvPr>
            <p:ph type="body" sz="quarter" idx="10"/>
          </p:nvPr>
        </p:nvSpPr>
        <p:spPr>
          <a:xfrm>
            <a:off x="274638" y="1212850"/>
            <a:ext cx="11887200" cy="4739759"/>
          </a:xfrm>
        </p:spPr>
        <p:txBody>
          <a:bodyPr/>
          <a:lstStyle/>
          <a:p>
            <a:r>
              <a:rPr lang="nb-NO" dirty="0" smtClean="0"/>
              <a:t>SCOM Monitors</a:t>
            </a:r>
          </a:p>
          <a:p>
            <a:pPr lvl="1"/>
            <a:r>
              <a:rPr lang="en-US" dirty="0" smtClean="0"/>
              <a:t>Uses events, performance data, and other information to assess the health state</a:t>
            </a:r>
          </a:p>
          <a:p>
            <a:r>
              <a:rPr lang="en-US" dirty="0" smtClean="0"/>
              <a:t>SCOM Monitor examples</a:t>
            </a:r>
          </a:p>
          <a:p>
            <a:pPr lvl="1"/>
            <a:r>
              <a:rPr lang="en-US" dirty="0"/>
              <a:t>Analytics analysis: failed to start warning </a:t>
            </a:r>
            <a:r>
              <a:rPr lang="en-US" dirty="0" smtClean="0"/>
              <a:t>– search analytics</a:t>
            </a:r>
          </a:p>
          <a:p>
            <a:pPr lvl="2"/>
            <a:r>
              <a:rPr lang="en-US" dirty="0" smtClean="0"/>
              <a:t>Possible cause: Performance issue – analysis takes more than 24h – Scale out</a:t>
            </a:r>
          </a:p>
          <a:p>
            <a:pPr lvl="1"/>
            <a:r>
              <a:rPr lang="en-US" dirty="0"/>
              <a:t>Index: Missing </a:t>
            </a:r>
            <a:r>
              <a:rPr lang="en-US" dirty="0" smtClean="0"/>
              <a:t>partition</a:t>
            </a:r>
          </a:p>
          <a:p>
            <a:pPr lvl="2"/>
            <a:r>
              <a:rPr lang="en-US" dirty="0" smtClean="0"/>
              <a:t>Content processing is not able to reach all partitions – Check component state</a:t>
            </a:r>
          </a:p>
          <a:p>
            <a:pPr lvl="1"/>
            <a:r>
              <a:rPr lang="en-US" dirty="0"/>
              <a:t>Search Admin Platform Services: Repository </a:t>
            </a:r>
            <a:r>
              <a:rPr lang="en-US" dirty="0" smtClean="0"/>
              <a:t>Replication</a:t>
            </a:r>
          </a:p>
          <a:p>
            <a:pPr lvl="2"/>
            <a:r>
              <a:rPr lang="en-US" dirty="0" smtClean="0"/>
              <a:t>Local repository (search dictionaries) not able to obtain the latest repository version, resulting in no new dictionaries being deployed to this server – Check host controller status (PowerShell)</a:t>
            </a:r>
          </a:p>
          <a:p>
            <a:pPr lvl="1"/>
            <a:endParaRPr lang="en-US" dirty="0"/>
          </a:p>
          <a:p>
            <a:pPr lvl="1"/>
            <a:r>
              <a:rPr lang="en-US" dirty="0">
                <a:hlinkClick r:id="rId3"/>
              </a:rPr>
              <a:t>TechNet </a:t>
            </a:r>
            <a:r>
              <a:rPr lang="en-US" dirty="0" smtClean="0">
                <a:hlinkClick r:id="rId3"/>
              </a:rPr>
              <a:t>articles </a:t>
            </a:r>
            <a:r>
              <a:rPr lang="en-US" dirty="0">
                <a:hlinkClick r:id="rId3"/>
              </a:rPr>
              <a:t>- http://technet.microsoft.com/en-us/library/ee513082(v=office.15).aspx</a:t>
            </a:r>
            <a:endParaRPr lang="en-US" dirty="0"/>
          </a:p>
        </p:txBody>
      </p:sp>
    </p:spTree>
    <p:extLst>
      <p:ext uri="{BB962C8B-B14F-4D97-AF65-F5344CB8AC3E}">
        <p14:creationId xmlns:p14="http://schemas.microsoft.com/office/powerpoint/2010/main" val="3342056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wipe(up)">
                                      <p:cBhvr>
                                        <p:cTn id="10" dur="500"/>
                                        <p:tgtEl>
                                          <p:spTgt spid="3">
                                            <p:txEl>
                                              <p:pRg st="3" end="3"/>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wipe(up)">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wipe(up)">
                                      <p:cBhvr>
                                        <p:cTn id="18" dur="500"/>
                                        <p:tgtEl>
                                          <p:spTgt spid="3">
                                            <p:txEl>
                                              <p:pRg st="5" end="5"/>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wipe(up)">
                                      <p:cBhvr>
                                        <p:cTn id="21" dur="500"/>
                                        <p:tgtEl>
                                          <p:spTgt spid="3">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ipe(up)">
                                      <p:cBhvr>
                                        <p:cTn id="26" dur="500"/>
                                        <p:tgtEl>
                                          <p:spTgt spid="3">
                                            <p:txEl>
                                              <p:pRg st="7" end="7"/>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wipe(up)">
                                      <p:cBhvr>
                                        <p:cTn id="29" dur="500"/>
                                        <p:tgtEl>
                                          <p:spTgt spid="3">
                                            <p:txEl>
                                              <p:pRg st="8" end="8"/>
                                            </p:txEl>
                                          </p:spTgt>
                                        </p:tgtEl>
                                      </p:cBhvr>
                                    </p:animEffect>
                                  </p:childTnLst>
                                </p:cTn>
                              </p:par>
                              <p:par>
                                <p:cTn id="30" presetID="22" presetClass="entr" presetSubtype="1" fill="hold" nodeType="withEffect">
                                  <p:stCondLst>
                                    <p:cond delay="0"/>
                                  </p:stCondLst>
                                  <p:childTnLst>
                                    <p:set>
                                      <p:cBhvr>
                                        <p:cTn id="31" dur="1" fill="hold">
                                          <p:stCondLst>
                                            <p:cond delay="0"/>
                                          </p:stCondLst>
                                        </p:cTn>
                                        <p:tgtEl>
                                          <p:spTgt spid="3">
                                            <p:txEl>
                                              <p:pRg st="10" end="10"/>
                                            </p:txEl>
                                          </p:spTgt>
                                        </p:tgtEl>
                                        <p:attrNameLst>
                                          <p:attrName>style.visibility</p:attrName>
                                        </p:attrNameLst>
                                      </p:cBhvr>
                                      <p:to>
                                        <p:strVal val="visible"/>
                                      </p:to>
                                    </p:set>
                                    <p:animEffect transition="in" filter="wipe(up)">
                                      <p:cBhvr>
                                        <p:cTn id="32"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Today you’re going to learn…</a:t>
            </a:r>
          </a:p>
        </p:txBody>
      </p:sp>
      <p:sp>
        <p:nvSpPr>
          <p:cNvPr id="3" name="Text Placeholder 2"/>
          <p:cNvSpPr>
            <a:spLocks noGrp="1"/>
          </p:cNvSpPr>
          <p:nvPr>
            <p:ph type="body" sz="quarter" idx="10"/>
          </p:nvPr>
        </p:nvSpPr>
        <p:spPr>
          <a:xfrm>
            <a:off x="274638" y="1212850"/>
            <a:ext cx="11887200" cy="3447098"/>
          </a:xfrm>
        </p:spPr>
        <p:txBody>
          <a:bodyPr/>
          <a:lstStyle/>
          <a:p>
            <a:r>
              <a:rPr lang="en-US" dirty="0"/>
              <a:t>…about the SharePoint 2013 Search Topology</a:t>
            </a:r>
          </a:p>
          <a:p>
            <a:r>
              <a:rPr lang="en-US" dirty="0"/>
              <a:t>…how it differs from SharePoint 2010</a:t>
            </a:r>
          </a:p>
          <a:p>
            <a:r>
              <a:rPr lang="en-US" dirty="0"/>
              <a:t>…how to deploy a search topology with HA</a:t>
            </a:r>
          </a:p>
          <a:p>
            <a:r>
              <a:rPr lang="en-US" dirty="0"/>
              <a:t>…how to keep your search topology healthy</a:t>
            </a:r>
          </a:p>
          <a:p>
            <a:r>
              <a:rPr lang="en-US" dirty="0"/>
              <a:t>…about day-to-day operations of the search </a:t>
            </a:r>
            <a:r>
              <a:rPr lang="en-US" dirty="0" smtClean="0"/>
              <a:t>service</a:t>
            </a:r>
            <a:endParaRPr lang="en-US" dirty="0"/>
          </a:p>
        </p:txBody>
      </p:sp>
    </p:spTree>
    <p:extLst>
      <p:ext uri="{BB962C8B-B14F-4D97-AF65-F5344CB8AC3E}">
        <p14:creationId xmlns:p14="http://schemas.microsoft.com/office/powerpoint/2010/main" val="3569025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up)">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up)">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up)">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Key day-to-day search operation</a:t>
            </a:r>
          </a:p>
        </p:txBody>
      </p:sp>
    </p:spTree>
    <p:extLst>
      <p:ext uri="{BB962C8B-B14F-4D97-AF65-F5344CB8AC3E}">
        <p14:creationId xmlns:p14="http://schemas.microsoft.com/office/powerpoint/2010/main" val="217032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Your schedule as a search admin</a:t>
            </a:r>
          </a:p>
        </p:txBody>
      </p:sp>
      <p:sp>
        <p:nvSpPr>
          <p:cNvPr id="3" name="Text Placeholder 2"/>
          <p:cNvSpPr>
            <a:spLocks noGrp="1"/>
          </p:cNvSpPr>
          <p:nvPr>
            <p:ph type="body" sz="quarter" idx="10"/>
          </p:nvPr>
        </p:nvSpPr>
        <p:spPr>
          <a:xfrm>
            <a:off x="274638" y="1212850"/>
            <a:ext cx="11887200" cy="4124206"/>
          </a:xfrm>
        </p:spPr>
        <p:txBody>
          <a:bodyPr/>
          <a:lstStyle/>
          <a:p>
            <a:r>
              <a:rPr lang="en-US" dirty="0"/>
              <a:t>Daily</a:t>
            </a:r>
          </a:p>
          <a:p>
            <a:pPr lvl="1"/>
            <a:r>
              <a:rPr lang="en-US" dirty="0"/>
              <a:t>Check search topology UI at start of day</a:t>
            </a:r>
          </a:p>
          <a:p>
            <a:pPr lvl="1"/>
            <a:r>
              <a:rPr lang="en-US" dirty="0" smtClean="0"/>
              <a:t>Monitor content freshness and query latency – Search health reports</a:t>
            </a:r>
            <a:endParaRPr lang="en-US" dirty="0"/>
          </a:p>
          <a:p>
            <a:pPr lvl="1"/>
            <a:r>
              <a:rPr lang="en-US" dirty="0"/>
              <a:t>Any component not green – More details using Get-</a:t>
            </a:r>
            <a:r>
              <a:rPr lang="en-US" dirty="0" err="1"/>
              <a:t>SPEnterpriseSearchStatus</a:t>
            </a:r>
            <a:endParaRPr lang="en-US" dirty="0"/>
          </a:p>
          <a:p>
            <a:r>
              <a:rPr lang="en-US" dirty="0"/>
              <a:t>Regularly</a:t>
            </a:r>
          </a:p>
          <a:p>
            <a:pPr lvl="1"/>
            <a:r>
              <a:rPr lang="en-US" dirty="0"/>
              <a:t>Verify # of documents per partition and disk space on </a:t>
            </a:r>
            <a:r>
              <a:rPr lang="en-US" dirty="0" smtClean="0"/>
              <a:t>index and analytics components</a:t>
            </a:r>
            <a:endParaRPr lang="en-US" dirty="0"/>
          </a:p>
          <a:p>
            <a:pPr lvl="1"/>
            <a:r>
              <a:rPr lang="en-US" dirty="0" smtClean="0"/>
              <a:t>Product backup</a:t>
            </a:r>
            <a:endParaRPr lang="en-US" dirty="0"/>
          </a:p>
          <a:p>
            <a:pPr lvl="1"/>
            <a:r>
              <a:rPr lang="en-US" dirty="0" smtClean="0"/>
              <a:t>Security updates</a:t>
            </a:r>
          </a:p>
          <a:p>
            <a:pPr lvl="1"/>
            <a:r>
              <a:rPr lang="en-US" dirty="0" smtClean="0"/>
              <a:t>Cumulative updates</a:t>
            </a:r>
          </a:p>
          <a:p>
            <a:pPr lvl="1"/>
            <a:r>
              <a:rPr lang="en-US" dirty="0" smtClean="0"/>
              <a:t>Replace failed HW</a:t>
            </a:r>
            <a:endParaRPr lang="nb-NO" dirty="0"/>
          </a:p>
        </p:txBody>
      </p:sp>
    </p:spTree>
    <p:extLst>
      <p:ext uri="{BB962C8B-B14F-4D97-AF65-F5344CB8AC3E}">
        <p14:creationId xmlns:p14="http://schemas.microsoft.com/office/powerpoint/2010/main" val="1725864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up)">
                                      <p:cBhvr>
                                        <p:cTn id="7" dur="500"/>
                                        <p:tgtEl>
                                          <p:spTgt spid="3">
                                            <p:txEl>
                                              <p:pRg st="4" end="4"/>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ipe(up)">
                                      <p:cBhvr>
                                        <p:cTn id="10" dur="500"/>
                                        <p:tgtEl>
                                          <p:spTgt spid="3">
                                            <p:txEl>
                                              <p:pRg st="5" end="5"/>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wipe(up)">
                                      <p:cBhvr>
                                        <p:cTn id="13" dur="500"/>
                                        <p:tgtEl>
                                          <p:spTgt spid="3">
                                            <p:txEl>
                                              <p:pRg st="6" end="6"/>
                                            </p:txEl>
                                          </p:spTgt>
                                        </p:tgtEl>
                                      </p:cBhvr>
                                    </p:animEffect>
                                  </p:childTnLst>
                                </p:cTn>
                              </p:par>
                              <p:par>
                                <p:cTn id="14" presetID="22" presetClass="entr" presetSubtype="1" fill="hold" nodeType="withEffect">
                                  <p:stCondLst>
                                    <p:cond delay="0"/>
                                  </p:stCondLst>
                                  <p:childTnLst>
                                    <p:set>
                                      <p:cBhvr>
                                        <p:cTn id="15" dur="1" fill="hold">
                                          <p:stCondLst>
                                            <p:cond delay="0"/>
                                          </p:stCondLst>
                                        </p:cTn>
                                        <p:tgtEl>
                                          <p:spTgt spid="3">
                                            <p:txEl>
                                              <p:pRg st="7" end="7"/>
                                            </p:txEl>
                                          </p:spTgt>
                                        </p:tgtEl>
                                        <p:attrNameLst>
                                          <p:attrName>style.visibility</p:attrName>
                                        </p:attrNameLst>
                                      </p:cBhvr>
                                      <p:to>
                                        <p:strVal val="visible"/>
                                      </p:to>
                                    </p:set>
                                    <p:animEffect transition="in" filter="wipe(up)">
                                      <p:cBhvr>
                                        <p:cTn id="16" dur="500"/>
                                        <p:tgtEl>
                                          <p:spTgt spid="3">
                                            <p:txEl>
                                              <p:pRg st="7" end="7"/>
                                            </p:txEl>
                                          </p:spTgt>
                                        </p:tgtEl>
                                      </p:cBhvr>
                                    </p:animEffect>
                                  </p:childTnLst>
                                </p:cTn>
                              </p:par>
                              <p:par>
                                <p:cTn id="17" presetID="22" presetClass="entr" presetSubtype="1"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animEffect transition="in" filter="wipe(up)">
                                      <p:cBhvr>
                                        <p:cTn id="19" dur="500"/>
                                        <p:tgtEl>
                                          <p:spTgt spid="3">
                                            <p:txEl>
                                              <p:pRg st="8" end="8"/>
                                            </p:txEl>
                                          </p:spTgt>
                                        </p:tgtEl>
                                      </p:cBhvr>
                                    </p:animEffect>
                                  </p:childTnLst>
                                </p:cTn>
                              </p:par>
                              <p:par>
                                <p:cTn id="20" presetID="22" presetClass="entr" presetSubtype="1" fill="hold" nodeType="with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wipe(up)">
                                      <p:cBhvr>
                                        <p:cTn id="2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and Restore</a:t>
            </a:r>
            <a:endParaRPr lang="en-US" dirty="0"/>
          </a:p>
        </p:txBody>
      </p:sp>
      <p:sp>
        <p:nvSpPr>
          <p:cNvPr id="3" name="Text Placeholder 2"/>
          <p:cNvSpPr>
            <a:spLocks noGrp="1"/>
          </p:cNvSpPr>
          <p:nvPr>
            <p:ph type="body" sz="quarter" idx="10"/>
          </p:nvPr>
        </p:nvSpPr>
        <p:spPr>
          <a:xfrm>
            <a:off x="529660" y="1476621"/>
            <a:ext cx="11375536" cy="3853363"/>
          </a:xfrm>
        </p:spPr>
        <p:txBody>
          <a:bodyPr/>
          <a:lstStyle/>
          <a:p>
            <a:r>
              <a:rPr lang="en-US" dirty="0" smtClean="0"/>
              <a:t>Everything but the index is in databases</a:t>
            </a:r>
          </a:p>
          <a:p>
            <a:r>
              <a:rPr lang="en-US" dirty="0" smtClean="0"/>
              <a:t>Restore </a:t>
            </a:r>
            <a:r>
              <a:rPr lang="en-US" dirty="0"/>
              <a:t>possible to a different </a:t>
            </a:r>
            <a:r>
              <a:rPr lang="en-US" dirty="0" smtClean="0"/>
              <a:t>deployment</a:t>
            </a:r>
            <a:endParaRPr lang="en-US" dirty="0" smtClean="0">
              <a:solidFill>
                <a:schemeClr val="tx1"/>
              </a:solidFill>
            </a:endParaRPr>
          </a:p>
          <a:p>
            <a:pPr lvl="1"/>
            <a:r>
              <a:rPr lang="en-US" dirty="0" smtClean="0"/>
              <a:t>May use B/R for standby DR location</a:t>
            </a:r>
          </a:p>
          <a:p>
            <a:pPr lvl="1"/>
            <a:r>
              <a:rPr lang="en-US" dirty="0" smtClean="0"/>
              <a:t>Restore location must have the same topology</a:t>
            </a:r>
            <a:endParaRPr lang="en-US" dirty="0"/>
          </a:p>
          <a:p>
            <a:pPr lvl="1"/>
            <a:r>
              <a:rPr lang="en-US" sz="4000" dirty="0" smtClean="0">
                <a:latin typeface="+mj-lt"/>
              </a:rPr>
              <a:t>Ballpark figures</a:t>
            </a:r>
            <a:endParaRPr lang="en-US" sz="4100" dirty="0">
              <a:solidFill>
                <a:schemeClr val="tx2">
                  <a:lumMod val="40000"/>
                  <a:lumOff val="60000"/>
                </a:schemeClr>
              </a:solidFill>
              <a:latin typeface="+mj-lt"/>
            </a:endParaRPr>
          </a:p>
          <a:p>
            <a:pPr lvl="1"/>
            <a:r>
              <a:rPr lang="en-US" dirty="0" smtClean="0">
                <a:solidFill>
                  <a:schemeClr val="tx1"/>
                </a:solidFill>
              </a:rPr>
              <a:t>8 hours to backup 80M document index: </a:t>
            </a:r>
            <a:r>
              <a:rPr lang="en-US" dirty="0">
                <a:solidFill>
                  <a:schemeClr val="tx1"/>
                </a:solidFill>
              </a:rPr>
              <a:t>2</a:t>
            </a:r>
            <a:r>
              <a:rPr lang="en-US" dirty="0" smtClean="0">
                <a:solidFill>
                  <a:schemeClr val="tx1"/>
                </a:solidFill>
              </a:rPr>
              <a:t>TB of data, 6 hours to restore</a:t>
            </a:r>
            <a:endParaRPr lang="en-US" dirty="0" smtClean="0"/>
          </a:p>
          <a:p>
            <a:endParaRPr lang="en-US" dirty="0" smtClean="0"/>
          </a:p>
        </p:txBody>
      </p:sp>
    </p:spTree>
    <p:extLst>
      <p:ext uri="{BB962C8B-B14F-4D97-AF65-F5344CB8AC3E}">
        <p14:creationId xmlns:p14="http://schemas.microsoft.com/office/powerpoint/2010/main" val="28104679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up)">
                                      <p:cBhvr>
                                        <p:cTn id="7" dur="500"/>
                                        <p:tgtEl>
                                          <p:spTgt spid="3">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wipe(up)">
                                      <p:cBhvr>
                                        <p:cTn id="10" dur="500"/>
                                        <p:tgtEl>
                                          <p:spTgt spid="3">
                                            <p:txEl>
                                              <p:pRg st="2" end="2"/>
                                            </p:txEl>
                                          </p:spTgt>
                                        </p:tgtEl>
                                      </p:cBhvr>
                                    </p:animEffect>
                                  </p:childTnLst>
                                </p:cTn>
                              </p:par>
                              <p:par>
                                <p:cTn id="11" presetID="22" presetClass="entr" presetSubtype="1"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wipe(up)">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wipe(up)">
                                      <p:cBhvr>
                                        <p:cTn id="18" dur="500"/>
                                        <p:tgtEl>
                                          <p:spTgt spid="3">
                                            <p:txEl>
                                              <p:pRg st="4" end="4"/>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wipe(up)">
                                      <p:cBhvr>
                                        <p:cTn id="2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a:t>Backup and restore</a:t>
            </a:r>
          </a:p>
        </p:txBody>
      </p:sp>
      <p:sp>
        <p:nvSpPr>
          <p:cNvPr id="3" name="Text Placeholder 2"/>
          <p:cNvSpPr>
            <a:spLocks noGrp="1"/>
          </p:cNvSpPr>
          <p:nvPr>
            <p:ph type="body" sz="quarter" idx="10"/>
          </p:nvPr>
        </p:nvSpPr>
        <p:spPr>
          <a:xfrm>
            <a:off x="274638" y="1212850"/>
            <a:ext cx="11887200" cy="4462760"/>
          </a:xfrm>
        </p:spPr>
        <p:txBody>
          <a:bodyPr/>
          <a:lstStyle/>
          <a:p>
            <a:r>
              <a:rPr lang="nb-NO" dirty="0" smtClean="0"/>
              <a:t>SharePoint farm</a:t>
            </a:r>
          </a:p>
          <a:p>
            <a:pPr lvl="1"/>
            <a:r>
              <a:rPr lang="en-US" dirty="0" smtClean="0"/>
              <a:t>Recommended approach</a:t>
            </a:r>
          </a:p>
          <a:p>
            <a:pPr lvl="1"/>
            <a:r>
              <a:rPr lang="en-US" dirty="0"/>
              <a:t>P</a:t>
            </a:r>
            <a:r>
              <a:rPr lang="en-US" dirty="0" smtClean="0"/>
              <a:t>art </a:t>
            </a:r>
            <a:r>
              <a:rPr lang="en-US" dirty="0"/>
              <a:t>of SharePoint </a:t>
            </a:r>
            <a:r>
              <a:rPr lang="en-US" dirty="0" smtClean="0"/>
              <a:t>Backup/Restore</a:t>
            </a:r>
          </a:p>
          <a:p>
            <a:r>
              <a:rPr lang="nb-NO" dirty="0" smtClean="0"/>
              <a:t>DB-only backup/restore</a:t>
            </a:r>
          </a:p>
          <a:p>
            <a:pPr lvl="1"/>
            <a:r>
              <a:rPr lang="nb-NO" dirty="0" smtClean="0">
                <a:sym typeface="Wingdings" panose="05000000000000000000" pitchFamily="2" charset="2"/>
              </a:rPr>
              <a:t>Primarily when moving DB servers</a:t>
            </a:r>
            <a:endParaRPr lang="en-US" dirty="0"/>
          </a:p>
          <a:p>
            <a:r>
              <a:rPr lang="nb-NO" dirty="0"/>
              <a:t>Volume Shadow </a:t>
            </a:r>
            <a:r>
              <a:rPr lang="nb-NO" dirty="0" smtClean="0"/>
              <a:t>Copy (VSS)</a:t>
            </a:r>
          </a:p>
          <a:p>
            <a:pPr lvl="1"/>
            <a:r>
              <a:rPr lang="en-US" dirty="0" smtClean="0"/>
              <a:t>Customer application controls backup</a:t>
            </a:r>
          </a:p>
          <a:p>
            <a:pPr lvl="1"/>
            <a:r>
              <a:rPr lang="en-US" dirty="0" smtClean="0"/>
              <a:t>Selective </a:t>
            </a:r>
            <a:r>
              <a:rPr lang="en-US" dirty="0"/>
              <a:t>snapshot, including the </a:t>
            </a:r>
            <a:r>
              <a:rPr lang="en-US" dirty="0" smtClean="0"/>
              <a:t>index</a:t>
            </a:r>
          </a:p>
          <a:p>
            <a:pPr lvl="1"/>
            <a:r>
              <a:rPr lang="nb-NO" dirty="0" smtClean="0"/>
              <a:t>Search is down for a longer period of time</a:t>
            </a:r>
          </a:p>
          <a:p>
            <a:pPr lvl="1"/>
            <a:endParaRPr lang="en-US" dirty="0"/>
          </a:p>
        </p:txBody>
      </p:sp>
      <p:pic>
        <p:nvPicPr>
          <p:cNvPr id="4" name="Picture 3"/>
          <p:cNvPicPr>
            <a:picLocks noChangeAspect="1"/>
          </p:cNvPicPr>
          <p:nvPr/>
        </p:nvPicPr>
        <p:blipFill>
          <a:blip r:embed="rId3"/>
          <a:stretch>
            <a:fillRect/>
          </a:stretch>
        </p:blipFill>
        <p:spPr>
          <a:xfrm>
            <a:off x="6450524" y="541018"/>
            <a:ext cx="5744377" cy="3172268"/>
          </a:xfrm>
          <a:prstGeom prst="rect">
            <a:avLst/>
          </a:prstGeom>
        </p:spPr>
      </p:pic>
    </p:spTree>
    <p:extLst>
      <p:ext uri="{BB962C8B-B14F-4D97-AF65-F5344CB8AC3E}">
        <p14:creationId xmlns:p14="http://schemas.microsoft.com/office/powerpoint/2010/main" val="281117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up)">
                                      <p:cBhvr>
                                        <p:cTn id="7" dur="500"/>
                                        <p:tgtEl>
                                          <p:spTgt spid="3">
                                            <p:txEl>
                                              <p:pRg st="3" end="3"/>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up)">
                                      <p:cBhvr>
                                        <p:cTn id="10" dur="500"/>
                                        <p:tgtEl>
                                          <p:spTgt spid="3">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wipe(up)">
                                      <p:cBhvr>
                                        <p:cTn id="15" dur="500"/>
                                        <p:tgtEl>
                                          <p:spTgt spid="3">
                                            <p:txEl>
                                              <p:pRg st="5" end="5"/>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up)">
                                      <p:cBhvr>
                                        <p:cTn id="18" dur="500"/>
                                        <p:tgtEl>
                                          <p:spTgt spid="3">
                                            <p:txEl>
                                              <p:pRg st="6" end="6"/>
                                            </p:txEl>
                                          </p:spTgt>
                                        </p:tgtEl>
                                      </p:cBhvr>
                                    </p:animEffect>
                                  </p:childTnLst>
                                </p:cTn>
                              </p:par>
                              <p:par>
                                <p:cTn id="19" presetID="22" presetClass="entr" presetSubtype="1"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animEffect transition="in" filter="wipe(up)">
                                      <p:cBhvr>
                                        <p:cTn id="21" dur="500"/>
                                        <p:tgtEl>
                                          <p:spTgt spid="3">
                                            <p:txEl>
                                              <p:pRg st="7" end="7"/>
                                            </p:txEl>
                                          </p:spTgt>
                                        </p:tgtEl>
                                      </p:cBhvr>
                                    </p:animEffect>
                                  </p:childTnLst>
                                </p:cTn>
                              </p:par>
                              <p:par>
                                <p:cTn id="22" presetID="22" presetClass="entr" presetSubtype="1" fill="hold" nodeType="withEffect">
                                  <p:stCondLst>
                                    <p:cond delay="0"/>
                                  </p:stCondLst>
                                  <p:childTnLst>
                                    <p:set>
                                      <p:cBhvr>
                                        <p:cTn id="23" dur="1" fill="hold">
                                          <p:stCondLst>
                                            <p:cond delay="0"/>
                                          </p:stCondLst>
                                        </p:cTn>
                                        <p:tgtEl>
                                          <p:spTgt spid="3">
                                            <p:txEl>
                                              <p:pRg st="8" end="8"/>
                                            </p:txEl>
                                          </p:spTgt>
                                        </p:tgtEl>
                                        <p:attrNameLst>
                                          <p:attrName>style.visibility</p:attrName>
                                        </p:attrNameLst>
                                      </p:cBhvr>
                                      <p:to>
                                        <p:strVal val="visible"/>
                                      </p:to>
                                    </p:set>
                                    <p:animEffect transition="in" filter="wipe(up)">
                                      <p:cBhvr>
                                        <p:cTn id="24"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does the standard backup work?</a:t>
            </a:r>
            <a:endParaRPr lang="en-US" dirty="0"/>
          </a:p>
        </p:txBody>
      </p:sp>
      <p:sp>
        <p:nvSpPr>
          <p:cNvPr id="2" name="Text Placeholder 1"/>
          <p:cNvSpPr>
            <a:spLocks noGrp="1"/>
          </p:cNvSpPr>
          <p:nvPr>
            <p:ph type="body" sz="quarter" idx="10"/>
          </p:nvPr>
        </p:nvSpPr>
        <p:spPr>
          <a:xfrm>
            <a:off x="529660" y="1476621"/>
            <a:ext cx="11375536" cy="4124206"/>
          </a:xfrm>
        </p:spPr>
        <p:txBody>
          <a:bodyPr/>
          <a:lstStyle/>
          <a:p>
            <a:r>
              <a:rPr lang="nb-NO" dirty="0" smtClean="0"/>
              <a:t>Consistent across all DBs and index</a:t>
            </a:r>
            <a:endParaRPr lang="en-US" dirty="0" smtClean="0"/>
          </a:p>
          <a:p>
            <a:r>
              <a:rPr lang="en-US" dirty="0" smtClean="0"/>
              <a:t>Index backup phase 1</a:t>
            </a:r>
          </a:p>
          <a:p>
            <a:pPr lvl="1"/>
            <a:r>
              <a:rPr lang="en-US" dirty="0" smtClean="0"/>
              <a:t>Backup the index – indexing paused – feeding continues – content updates persisted to the journal</a:t>
            </a:r>
          </a:p>
          <a:p>
            <a:r>
              <a:rPr lang="en-US" dirty="0" smtClean="0"/>
              <a:t>Index backup phase 2</a:t>
            </a:r>
          </a:p>
          <a:p>
            <a:pPr lvl="1"/>
            <a:r>
              <a:rPr lang="en-US" dirty="0" smtClean="0"/>
              <a:t>Backup the journal – content updates since phase 1 started – feeding paused</a:t>
            </a:r>
          </a:p>
          <a:p>
            <a:r>
              <a:rPr lang="en-US" dirty="0" smtClean="0"/>
              <a:t>Continued </a:t>
            </a:r>
            <a:r>
              <a:rPr lang="en-US" dirty="0"/>
              <a:t>operations during </a:t>
            </a:r>
            <a:r>
              <a:rPr lang="en-US" dirty="0" smtClean="0"/>
              <a:t>backup</a:t>
            </a:r>
          </a:p>
          <a:p>
            <a:pPr lvl="1"/>
            <a:r>
              <a:rPr lang="en-US" dirty="0" smtClean="0"/>
              <a:t>Queries continue to work throughout the backup</a:t>
            </a:r>
          </a:p>
          <a:p>
            <a:pPr lvl="1"/>
            <a:r>
              <a:rPr lang="en-US" dirty="0" smtClean="0"/>
              <a:t>Crawl is paused for ~10% of the overall backup time</a:t>
            </a:r>
          </a:p>
        </p:txBody>
      </p:sp>
    </p:spTree>
    <p:extLst>
      <p:ext uri="{BB962C8B-B14F-4D97-AF65-F5344CB8AC3E}">
        <p14:creationId xmlns:p14="http://schemas.microsoft.com/office/powerpoint/2010/main" val="21531516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up)">
                                      <p:cBhvr>
                                        <p:cTn id="7" dur="500"/>
                                        <p:tgtEl>
                                          <p:spTgt spid="2">
                                            <p:txEl>
                                              <p:pRg st="1" end="1"/>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up)">
                                      <p:cBhvr>
                                        <p:cTn id="10" dur="500"/>
                                        <p:tgtEl>
                                          <p:spTgt spid="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wipe(up)">
                                      <p:cBhvr>
                                        <p:cTn id="15" dur="500"/>
                                        <p:tgtEl>
                                          <p:spTgt spid="2">
                                            <p:txEl>
                                              <p:pRg st="3" end="3"/>
                                            </p:txEl>
                                          </p:spTgt>
                                        </p:tgtEl>
                                      </p:cBhvr>
                                    </p:animEffect>
                                  </p:childTnLst>
                                </p:cTn>
                              </p:par>
                              <p:par>
                                <p:cTn id="16" presetID="22" presetClass="entr" presetSubtype="1" fill="hold" nodeType="withEffect">
                                  <p:stCondLst>
                                    <p:cond delay="0"/>
                                  </p:stCondLst>
                                  <p:childTnLst>
                                    <p:set>
                                      <p:cBhvr>
                                        <p:cTn id="17" dur="1" fill="hold">
                                          <p:stCondLst>
                                            <p:cond delay="0"/>
                                          </p:stCondLst>
                                        </p:cTn>
                                        <p:tgtEl>
                                          <p:spTgt spid="2">
                                            <p:txEl>
                                              <p:pRg st="4" end="4"/>
                                            </p:txEl>
                                          </p:spTgt>
                                        </p:tgtEl>
                                        <p:attrNameLst>
                                          <p:attrName>style.visibility</p:attrName>
                                        </p:attrNameLst>
                                      </p:cBhvr>
                                      <p:to>
                                        <p:strVal val="visible"/>
                                      </p:to>
                                    </p:set>
                                    <p:animEffect transition="in" filter="wipe(up)">
                                      <p:cBhvr>
                                        <p:cTn id="18" dur="500"/>
                                        <p:tgtEl>
                                          <p:spTgt spid="2">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Effect transition="in" filter="wipe(up)">
                                      <p:cBhvr>
                                        <p:cTn id="23" dur="500"/>
                                        <p:tgtEl>
                                          <p:spTgt spid="2">
                                            <p:txEl>
                                              <p:pRg st="5" end="5"/>
                                            </p:txEl>
                                          </p:spTgt>
                                        </p:tgtEl>
                                      </p:cBhvr>
                                    </p:animEffect>
                                  </p:childTnLst>
                                </p:cTn>
                              </p:par>
                              <p:par>
                                <p:cTn id="24" presetID="22" presetClass="entr" presetSubtype="1" fill="hold" nodeType="withEffect">
                                  <p:stCondLst>
                                    <p:cond delay="0"/>
                                  </p:stCondLst>
                                  <p:childTnLst>
                                    <p:set>
                                      <p:cBhvr>
                                        <p:cTn id="25" dur="1" fill="hold">
                                          <p:stCondLst>
                                            <p:cond delay="0"/>
                                          </p:stCondLst>
                                        </p:cTn>
                                        <p:tgtEl>
                                          <p:spTgt spid="2">
                                            <p:txEl>
                                              <p:pRg st="6" end="6"/>
                                            </p:txEl>
                                          </p:spTgt>
                                        </p:tgtEl>
                                        <p:attrNameLst>
                                          <p:attrName>style.visibility</p:attrName>
                                        </p:attrNameLst>
                                      </p:cBhvr>
                                      <p:to>
                                        <p:strVal val="visible"/>
                                      </p:to>
                                    </p:set>
                                    <p:animEffect transition="in" filter="wipe(up)">
                                      <p:cBhvr>
                                        <p:cTn id="26" dur="500"/>
                                        <p:tgtEl>
                                          <p:spTgt spid="2">
                                            <p:txEl>
                                              <p:pRg st="6" end="6"/>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animEffect transition="in" filter="wipe(up)">
                                      <p:cBhvr>
                                        <p:cTn id="29"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Patching and updates</a:t>
            </a:r>
            <a:endParaRPr lang="nb-NO" dirty="0"/>
          </a:p>
        </p:txBody>
      </p:sp>
      <p:sp>
        <p:nvSpPr>
          <p:cNvPr id="3" name="Text Placeholder 2"/>
          <p:cNvSpPr>
            <a:spLocks noGrp="1"/>
          </p:cNvSpPr>
          <p:nvPr>
            <p:ph type="body" sz="quarter" idx="10"/>
          </p:nvPr>
        </p:nvSpPr>
        <p:spPr>
          <a:xfrm>
            <a:off x="274638" y="1212850"/>
            <a:ext cx="11887200" cy="3785652"/>
          </a:xfrm>
        </p:spPr>
        <p:txBody>
          <a:bodyPr/>
          <a:lstStyle/>
          <a:p>
            <a:r>
              <a:rPr lang="nb-NO" dirty="0" smtClean="0"/>
              <a:t>Sequence is important!</a:t>
            </a:r>
          </a:p>
          <a:p>
            <a:pPr lvl="1"/>
            <a:r>
              <a:rPr lang="nb-NO" dirty="0" smtClean="0"/>
              <a:t>For Windows Update, CUs, SPs</a:t>
            </a:r>
          </a:p>
          <a:p>
            <a:pPr lvl="1"/>
            <a:r>
              <a:rPr lang="nb-NO" dirty="0" smtClean="0"/>
              <a:t>To minimize query downtime</a:t>
            </a:r>
          </a:p>
          <a:p>
            <a:pPr lvl="1"/>
            <a:r>
              <a:rPr lang="nb-NO" dirty="0" smtClean="0"/>
              <a:t>Password Roll cannot be sequenced – Consider timing</a:t>
            </a:r>
          </a:p>
          <a:p>
            <a:r>
              <a:rPr lang="nb-NO" dirty="0" smtClean="0"/>
              <a:t>Define your update groups</a:t>
            </a:r>
          </a:p>
          <a:p>
            <a:pPr lvl="1"/>
            <a:r>
              <a:rPr lang="nb-NO" dirty="0" smtClean="0"/>
              <a:t>1st half of components – Ensure HA during patching</a:t>
            </a:r>
          </a:p>
          <a:p>
            <a:pPr lvl="1"/>
            <a:r>
              <a:rPr lang="nb-NO" dirty="0" smtClean="0"/>
              <a:t>2nd half of components</a:t>
            </a:r>
          </a:p>
          <a:p>
            <a:pPr lvl="1"/>
            <a:r>
              <a:rPr lang="nb-NO" dirty="0" smtClean="0"/>
              <a:t>Primary Admin Component – admin failover</a:t>
            </a:r>
          </a:p>
          <a:p>
            <a:pPr lvl="2"/>
            <a:r>
              <a:rPr lang="nb-NO" dirty="0" smtClean="0"/>
              <a:t>Implies a short query downtime (few seconds)</a:t>
            </a:r>
          </a:p>
        </p:txBody>
      </p:sp>
      <p:pic>
        <p:nvPicPr>
          <p:cNvPr id="4" name="Picture 3"/>
          <p:cNvPicPr>
            <a:picLocks noChangeAspect="1"/>
          </p:cNvPicPr>
          <p:nvPr/>
        </p:nvPicPr>
        <p:blipFill>
          <a:blip r:embed="rId3"/>
          <a:stretch>
            <a:fillRect/>
          </a:stretch>
        </p:blipFill>
        <p:spPr>
          <a:xfrm>
            <a:off x="6510542" y="1370902"/>
            <a:ext cx="5396327" cy="5582744"/>
          </a:xfrm>
          <a:prstGeom prst="rect">
            <a:avLst/>
          </a:prstGeom>
        </p:spPr>
      </p:pic>
      <p:grpSp>
        <p:nvGrpSpPr>
          <p:cNvPr id="22" name="Group 21"/>
          <p:cNvGrpSpPr/>
          <p:nvPr/>
        </p:nvGrpSpPr>
        <p:grpSpPr>
          <a:xfrm>
            <a:off x="241573" y="2201118"/>
            <a:ext cx="8640960" cy="4248472"/>
            <a:chOff x="241573" y="2201118"/>
            <a:chExt cx="8640960" cy="4248472"/>
          </a:xfrm>
        </p:grpSpPr>
        <p:sp>
          <p:nvSpPr>
            <p:cNvPr id="5" name="Rounded Rectangle 4"/>
            <p:cNvSpPr/>
            <p:nvPr/>
          </p:nvSpPr>
          <p:spPr bwMode="auto">
            <a:xfrm>
              <a:off x="7226349" y="2201118"/>
              <a:ext cx="1656184" cy="1440160"/>
            </a:xfrm>
            <a:prstGeom prst="roundRect">
              <a:avLst>
                <a:gd name="adj" fmla="val 8892"/>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ounded Rectangle 5"/>
            <p:cNvSpPr/>
            <p:nvPr/>
          </p:nvSpPr>
          <p:spPr bwMode="auto">
            <a:xfrm>
              <a:off x="7226349" y="3929310"/>
              <a:ext cx="1656184" cy="576064"/>
            </a:xfrm>
            <a:prstGeom prst="round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7" name="Group 16"/>
            <p:cNvGrpSpPr/>
            <p:nvPr/>
          </p:nvGrpSpPr>
          <p:grpSpPr>
            <a:xfrm>
              <a:off x="241573" y="5301062"/>
              <a:ext cx="4824536" cy="1148528"/>
              <a:chOff x="241573" y="5301062"/>
              <a:chExt cx="4824536" cy="1148528"/>
            </a:xfrm>
          </p:grpSpPr>
          <p:sp>
            <p:nvSpPr>
              <p:cNvPr id="12" name="Rounded Rectangle 11"/>
              <p:cNvSpPr/>
              <p:nvPr/>
            </p:nvSpPr>
            <p:spPr bwMode="auto">
              <a:xfrm>
                <a:off x="385589" y="5801518"/>
                <a:ext cx="4680520" cy="648072"/>
              </a:xfrm>
              <a:prstGeom prst="round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ounded Rectangle 6"/>
              <p:cNvSpPr/>
              <p:nvPr/>
            </p:nvSpPr>
            <p:spPr bwMode="auto">
              <a:xfrm>
                <a:off x="529605" y="5873526"/>
                <a:ext cx="648072" cy="504056"/>
              </a:xfrm>
              <a:prstGeom prst="roundRect">
                <a:avLst/>
              </a:prstGeom>
              <a:no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241573"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1</a:t>
                </a:r>
              </a:p>
            </p:txBody>
          </p:sp>
        </p:grpSp>
      </p:grpSp>
      <p:grpSp>
        <p:nvGrpSpPr>
          <p:cNvPr id="21" name="Group 20"/>
          <p:cNvGrpSpPr/>
          <p:nvPr/>
        </p:nvGrpSpPr>
        <p:grpSpPr>
          <a:xfrm>
            <a:off x="2122265" y="2201118"/>
            <a:ext cx="9424564" cy="4176464"/>
            <a:chOff x="2122265" y="2201118"/>
            <a:chExt cx="9424564" cy="4176464"/>
          </a:xfrm>
        </p:grpSpPr>
        <p:sp>
          <p:nvSpPr>
            <p:cNvPr id="8" name="Rounded Rectangle 7"/>
            <p:cNvSpPr/>
            <p:nvPr/>
          </p:nvSpPr>
          <p:spPr bwMode="auto">
            <a:xfrm>
              <a:off x="9890645" y="2201118"/>
              <a:ext cx="1656184" cy="2304256"/>
            </a:xfrm>
            <a:prstGeom prst="roundRect">
              <a:avLst>
                <a:gd name="adj" fmla="val 8780"/>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8" name="Group 17"/>
            <p:cNvGrpSpPr/>
            <p:nvPr/>
          </p:nvGrpSpPr>
          <p:grpSpPr>
            <a:xfrm>
              <a:off x="2122265" y="5301062"/>
              <a:ext cx="1287660" cy="1076520"/>
              <a:chOff x="2122265" y="5301062"/>
              <a:chExt cx="1287660" cy="1076520"/>
            </a:xfrm>
          </p:grpSpPr>
          <p:sp>
            <p:nvSpPr>
              <p:cNvPr id="10" name="Rounded Rectangle 9"/>
              <p:cNvSpPr/>
              <p:nvPr/>
            </p:nvSpPr>
            <p:spPr bwMode="auto">
              <a:xfrm>
                <a:off x="2401813" y="5873526"/>
                <a:ext cx="648072" cy="504056"/>
              </a:xfrm>
              <a:prstGeom prst="roundRect">
                <a:avLst/>
              </a:prstGeom>
              <a:noFill/>
              <a:ln w="3810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2122265"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2</a:t>
                </a:r>
              </a:p>
            </p:txBody>
          </p:sp>
        </p:grpSp>
      </p:grpSp>
      <p:grpSp>
        <p:nvGrpSpPr>
          <p:cNvPr id="20" name="Group 19"/>
          <p:cNvGrpSpPr/>
          <p:nvPr/>
        </p:nvGrpSpPr>
        <p:grpSpPr>
          <a:xfrm>
            <a:off x="3994473" y="3641278"/>
            <a:ext cx="3951956" cy="2736304"/>
            <a:chOff x="3994473" y="3641278"/>
            <a:chExt cx="3951956" cy="2736304"/>
          </a:xfrm>
        </p:grpSpPr>
        <p:sp>
          <p:nvSpPr>
            <p:cNvPr id="9" name="Rounded Rectangle 8"/>
            <p:cNvSpPr/>
            <p:nvPr/>
          </p:nvSpPr>
          <p:spPr bwMode="auto">
            <a:xfrm>
              <a:off x="7226349" y="3641278"/>
              <a:ext cx="720080" cy="288032"/>
            </a:xfrm>
            <a:prstGeom prst="roundRect">
              <a:avLst/>
            </a:prstGeom>
            <a:noFill/>
            <a:ln w="38100">
              <a:solidFill>
                <a:schemeClr val="accent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9" name="Group 18"/>
            <p:cNvGrpSpPr/>
            <p:nvPr/>
          </p:nvGrpSpPr>
          <p:grpSpPr>
            <a:xfrm>
              <a:off x="3994473" y="5301062"/>
              <a:ext cx="1287660" cy="1076520"/>
              <a:chOff x="3994473" y="5301062"/>
              <a:chExt cx="1287660" cy="1076520"/>
            </a:xfrm>
          </p:grpSpPr>
          <p:sp>
            <p:nvSpPr>
              <p:cNvPr id="11" name="Rounded Rectangle 10"/>
              <p:cNvSpPr/>
              <p:nvPr/>
            </p:nvSpPr>
            <p:spPr bwMode="auto">
              <a:xfrm>
                <a:off x="4274021" y="5873526"/>
                <a:ext cx="648072" cy="504056"/>
              </a:xfrm>
              <a:prstGeom prst="roundRect">
                <a:avLst/>
              </a:prstGeom>
              <a:noFill/>
              <a:ln w="38100">
                <a:solidFill>
                  <a:schemeClr val="accent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nb-NO"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TextBox 15"/>
              <p:cNvSpPr txBox="1"/>
              <p:nvPr/>
            </p:nvSpPr>
            <p:spPr>
              <a:xfrm>
                <a:off x="3994473" y="5301062"/>
                <a:ext cx="1287660" cy="572464"/>
              </a:xfrm>
              <a:prstGeom prst="rect">
                <a:avLst/>
              </a:prstGeom>
              <a:noFill/>
            </p:spPr>
            <p:txBody>
              <a:bodyPr wrap="none" lIns="182880" tIns="146304" rIns="182880" bIns="146304" rtlCol="0">
                <a:spAutoFit/>
              </a:bodyPr>
              <a:lstStyle/>
              <a:p>
                <a:pPr>
                  <a:lnSpc>
                    <a:spcPct val="90000"/>
                  </a:lnSpc>
                  <a:spcAft>
                    <a:spcPts val="600"/>
                  </a:spcAft>
                </a:pPr>
                <a:r>
                  <a:rPr lang="nb-NO" sz="2000" dirty="0" smtClean="0">
                    <a:gradFill>
                      <a:gsLst>
                        <a:gs pos="2917">
                          <a:srgbClr val="505050"/>
                        </a:gs>
                        <a:gs pos="30000">
                          <a:srgbClr val="505050"/>
                        </a:gs>
                      </a:gsLst>
                      <a:lin ang="5400000" scaled="0"/>
                    </a:gradFill>
                  </a:rPr>
                  <a:t>Group 3</a:t>
                </a:r>
              </a:p>
            </p:txBody>
          </p:sp>
        </p:grpSp>
      </p:grpSp>
    </p:spTree>
    <p:extLst>
      <p:ext uri="{BB962C8B-B14F-4D97-AF65-F5344CB8AC3E}">
        <p14:creationId xmlns:p14="http://schemas.microsoft.com/office/powerpoint/2010/main" val="23532303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up)">
                                      <p:cBhvr>
                                        <p:cTn id="7" dur="500"/>
                                        <p:tgtEl>
                                          <p:spTgt spid="3">
                                            <p:txEl>
                                              <p:pRg st="4" end="4"/>
                                            </p:txEl>
                                          </p:spTgt>
                                        </p:tgtEl>
                                      </p:cBhvr>
                                    </p:animEffect>
                                  </p:childTnLst>
                                </p:cTn>
                              </p:par>
                              <p:par>
                                <p:cTn id="8" presetID="22" presetClass="entr" presetSubtype="1" fill="hold" nodeType="withEffect">
                                  <p:stCondLst>
                                    <p:cond delay="0"/>
                                  </p:stCondLst>
                                  <p:childTnLst>
                                    <p:set>
                                      <p:cBhvr>
                                        <p:cTn id="9" dur="1" fill="hold">
                                          <p:stCondLst>
                                            <p:cond delay="0"/>
                                          </p:stCondLst>
                                        </p:cTn>
                                        <p:tgtEl>
                                          <p:spTgt spid="3">
                                            <p:txEl>
                                              <p:pRg st="5" end="5"/>
                                            </p:txEl>
                                          </p:spTgt>
                                        </p:tgtEl>
                                        <p:attrNameLst>
                                          <p:attrName>style.visibility</p:attrName>
                                        </p:attrNameLst>
                                      </p:cBhvr>
                                      <p:to>
                                        <p:strVal val="visible"/>
                                      </p:to>
                                    </p:set>
                                    <p:animEffect transition="in" filter="wipe(up)">
                                      <p:cBhvr>
                                        <p:cTn id="10" dur="500"/>
                                        <p:tgtEl>
                                          <p:spTgt spid="3">
                                            <p:txEl>
                                              <p:pRg st="5" end="5"/>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3">
                                            <p:txEl>
                                              <p:pRg st="6" end="6"/>
                                            </p:txEl>
                                          </p:spTgt>
                                        </p:tgtEl>
                                        <p:attrNameLst>
                                          <p:attrName>style.visibility</p:attrName>
                                        </p:attrNameLst>
                                      </p:cBhvr>
                                      <p:to>
                                        <p:strVal val="visible"/>
                                      </p:to>
                                    </p:set>
                                    <p:animEffect transition="in" filter="wipe(up)">
                                      <p:cBhvr>
                                        <p:cTn id="18" dur="500"/>
                                        <p:tgtEl>
                                          <p:spTgt spid="3">
                                            <p:txEl>
                                              <p:pRg st="6" end="6"/>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wipe(up)">
                                      <p:cBhvr>
                                        <p:cTn id="26" dur="500"/>
                                        <p:tgtEl>
                                          <p:spTgt spid="3">
                                            <p:txEl>
                                              <p:pRg st="7" end="7"/>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wipe(up)">
                                      <p:cBhvr>
                                        <p:cTn id="29" dur="500"/>
                                        <p:tgtEl>
                                          <p:spTgt spid="3">
                                            <p:txEl>
                                              <p:pRg st="8" end="8"/>
                                            </p:txEl>
                                          </p:spTgt>
                                        </p:tgtEl>
                                      </p:cBhvr>
                                    </p:animEffect>
                                  </p:childTnLst>
                                </p:cTn>
                              </p:par>
                              <p:par>
                                <p:cTn id="30" presetID="22" presetClass="entr" presetSubtype="8" fill="hold"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nb-NO" dirty="0"/>
              <a:t>Replace a failed server (with HA)</a:t>
            </a:r>
            <a:endParaRPr lang="en-US" dirty="0"/>
          </a:p>
        </p:txBody>
      </p:sp>
      <p:grpSp>
        <p:nvGrpSpPr>
          <p:cNvPr id="6" name="Group 5"/>
          <p:cNvGrpSpPr/>
          <p:nvPr/>
        </p:nvGrpSpPr>
        <p:grpSpPr>
          <a:xfrm>
            <a:off x="97557" y="2125663"/>
            <a:ext cx="2868932" cy="2800668"/>
            <a:chOff x="97557" y="2125663"/>
            <a:chExt cx="2868932" cy="2800668"/>
          </a:xfrm>
        </p:grpSpPr>
        <p:sp>
          <p:nvSpPr>
            <p:cNvPr id="28" name="Rectangle 27"/>
            <p:cNvSpPr/>
            <p:nvPr/>
          </p:nvSpPr>
          <p:spPr bwMode="auto">
            <a:xfrm>
              <a:off x="269009" y="2128596"/>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solidFill>
                  <a:srgbClr val="FFFFFF"/>
                </a:solidFill>
                <a:ea typeface="Segoe UI" pitchFamily="34" charset="0"/>
                <a:cs typeface="Segoe UI" pitchFamily="34" charset="0"/>
              </a:endParaRPr>
            </a:p>
          </p:txBody>
        </p:sp>
        <p:sp>
          <p:nvSpPr>
            <p:cNvPr id="26" name="Rectangle 25"/>
            <p:cNvSpPr/>
            <p:nvPr/>
          </p:nvSpPr>
          <p:spPr bwMode="auto">
            <a:xfrm>
              <a:off x="269009" y="2125663"/>
              <a:ext cx="2697480" cy="274478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Add </a:t>
              </a:r>
              <a:r>
                <a:rPr lang="nb-NO" dirty="0" smtClean="0">
                  <a:solidFill>
                    <a:srgbClr val="FFFFFF"/>
                  </a:solidFill>
                  <a:ea typeface="Segoe UI" pitchFamily="34" charset="0"/>
                  <a:cs typeface="Segoe UI" pitchFamily="34" charset="0"/>
                </a:rPr>
                <a:t>replacement server </a:t>
              </a:r>
              <a:r>
                <a:rPr lang="nb-NO" dirty="0">
                  <a:solidFill>
                    <a:srgbClr val="FFFFFF"/>
                  </a:solidFill>
                  <a:ea typeface="Segoe UI" pitchFamily="34" charset="0"/>
                  <a:cs typeface="Segoe UI" pitchFamily="34" charset="0"/>
                </a:rPr>
                <a:t>to topology</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a:solidFill>
                    <a:srgbClr val="FFFFFF"/>
                  </a:solidFill>
                  <a:ea typeface="Segoe UI" pitchFamily="34" charset="0"/>
                  <a:cs typeface="Segoe UI" pitchFamily="34" charset="0"/>
                </a:rPr>
                <a:t>Clone active topology</a:t>
              </a:r>
            </a:p>
            <a:p>
              <a:pPr defTabSz="932472" fontAlgn="base">
                <a:spcBef>
                  <a:spcPct val="0"/>
                </a:spcBef>
                <a:spcAft>
                  <a:spcPct val="0"/>
                </a:spcAft>
              </a:pPr>
              <a:r>
                <a:rPr lang="nb-NO" dirty="0">
                  <a:solidFill>
                    <a:srgbClr val="FFFFFF"/>
                  </a:solidFill>
                  <a:ea typeface="Segoe UI" pitchFamily="34" charset="0"/>
                  <a:cs typeface="Segoe UI" pitchFamily="34" charset="0"/>
                </a:rPr>
                <a:t>Add components</a:t>
              </a:r>
            </a:p>
            <a:p>
              <a:pPr defTabSz="932472" fontAlgn="base">
                <a:spcBef>
                  <a:spcPct val="0"/>
                </a:spcBef>
                <a:spcAft>
                  <a:spcPct val="0"/>
                </a:spcAft>
              </a:pPr>
              <a:r>
                <a:rPr lang="nb-NO" dirty="0">
                  <a:solidFill>
                    <a:srgbClr val="FFFFFF"/>
                  </a:solidFill>
                  <a:ea typeface="Segoe UI" pitchFamily="34" charset="0"/>
                  <a:cs typeface="Segoe UI" pitchFamily="34" charset="0"/>
                </a:rPr>
                <a:t>Activate topology</a:t>
              </a:r>
            </a:p>
          </p:txBody>
        </p:sp>
        <p:sp>
          <p:nvSpPr>
            <p:cNvPr id="5" name="TextBox 4"/>
            <p:cNvSpPr txBox="1"/>
            <p:nvPr/>
          </p:nvSpPr>
          <p:spPr>
            <a:xfrm>
              <a:off x="97557"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1</a:t>
              </a:r>
              <a:endParaRPr lang="en-US" dirty="0" err="1" smtClean="0">
                <a:solidFill>
                  <a:srgbClr val="FFFFFF"/>
                </a:solidFill>
              </a:endParaRPr>
            </a:p>
          </p:txBody>
        </p:sp>
      </p:grpSp>
      <p:grpSp>
        <p:nvGrpSpPr>
          <p:cNvPr id="7" name="Group 6"/>
          <p:cNvGrpSpPr/>
          <p:nvPr/>
        </p:nvGrpSpPr>
        <p:grpSpPr>
          <a:xfrm>
            <a:off x="2873881" y="2125663"/>
            <a:ext cx="2835565" cy="2800668"/>
            <a:chOff x="2873881" y="2125663"/>
            <a:chExt cx="2835565" cy="2800668"/>
          </a:xfrm>
        </p:grpSpPr>
        <p:sp>
          <p:nvSpPr>
            <p:cNvPr id="27" name="Rectangle 26"/>
            <p:cNvSpPr/>
            <p:nvPr/>
          </p:nvSpPr>
          <p:spPr bwMode="auto">
            <a:xfrm>
              <a:off x="3011966" y="2125663"/>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a:solidFill>
                    <a:srgbClr val="FFFFFF"/>
                  </a:solidFill>
                  <a:ea typeface="Segoe UI" pitchFamily="34" charset="0"/>
                  <a:cs typeface="Segoe UI" pitchFamily="34" charset="0"/>
                </a:rPr>
                <a:t>Wait until </a:t>
              </a:r>
              <a:r>
                <a:rPr lang="nb-NO" dirty="0" smtClean="0">
                  <a:solidFill>
                    <a:srgbClr val="FFFFFF"/>
                  </a:solidFill>
                  <a:ea typeface="Segoe UI" pitchFamily="34" charset="0"/>
                  <a:cs typeface="Segoe UI" pitchFamily="34" charset="0"/>
                </a:rPr>
                <a:t>added components </a:t>
              </a:r>
              <a:r>
                <a:rPr lang="nb-NO" dirty="0">
                  <a:solidFill>
                    <a:srgbClr val="FFFFFF"/>
                  </a:solidFill>
                  <a:ea typeface="Segoe UI" pitchFamily="34" charset="0"/>
                  <a:cs typeface="Segoe UI" pitchFamily="34" charset="0"/>
                </a:rPr>
                <a:t>are green</a:t>
              </a:r>
            </a:p>
            <a:p>
              <a:pPr defTabSz="932472" fontAlgn="base">
                <a:spcBef>
                  <a:spcPct val="0"/>
                </a:spcBef>
                <a:spcAft>
                  <a:spcPct val="0"/>
                </a:spcAft>
              </a:pPr>
              <a:endParaRPr lang="nb-NO" dirty="0" smtClean="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For index replica: Seeding must be completed</a:t>
              </a:r>
              <a:endParaRPr lang="en-US" dirty="0">
                <a:solidFill>
                  <a:srgbClr val="FFFFFF"/>
                </a:solidFill>
                <a:ea typeface="Segoe UI" pitchFamily="34" charset="0"/>
                <a:cs typeface="Segoe UI" pitchFamily="34" charset="0"/>
              </a:endParaRPr>
            </a:p>
          </p:txBody>
        </p:sp>
        <p:sp>
          <p:nvSpPr>
            <p:cNvPr id="11" name="TextBox 10"/>
            <p:cNvSpPr txBox="1"/>
            <p:nvPr/>
          </p:nvSpPr>
          <p:spPr>
            <a:xfrm>
              <a:off x="2873881"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a:solidFill>
                    <a:srgbClr val="FFFFFF"/>
                  </a:solidFill>
                </a:rPr>
                <a:t>2</a:t>
              </a:r>
              <a:endParaRPr lang="en-US" dirty="0" err="1" smtClean="0">
                <a:solidFill>
                  <a:srgbClr val="FFFFFF"/>
                </a:solidFill>
              </a:endParaRPr>
            </a:p>
          </p:txBody>
        </p:sp>
      </p:grpSp>
      <p:grpSp>
        <p:nvGrpSpPr>
          <p:cNvPr id="8" name="Group 7"/>
          <p:cNvGrpSpPr/>
          <p:nvPr/>
        </p:nvGrpSpPr>
        <p:grpSpPr>
          <a:xfrm>
            <a:off x="5610185" y="2125663"/>
            <a:ext cx="2842218" cy="2800668"/>
            <a:chOff x="5610185" y="2125663"/>
            <a:chExt cx="2842218" cy="2800668"/>
          </a:xfrm>
        </p:grpSpPr>
        <p:sp>
          <p:nvSpPr>
            <p:cNvPr id="31" name="Rectangle 30"/>
            <p:cNvSpPr/>
            <p:nvPr/>
          </p:nvSpPr>
          <p:spPr bwMode="auto">
            <a:xfrm>
              <a:off x="5754923" y="2125663"/>
              <a:ext cx="269748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a:solidFill>
                    <a:srgbClr val="FFFFFF"/>
                  </a:solidFill>
                  <a:ea typeface="Segoe UI" pitchFamily="34" charset="0"/>
                  <a:cs typeface="Segoe UI" pitchFamily="34" charset="0"/>
                </a:rPr>
                <a:t>Remove old </a:t>
              </a:r>
              <a:r>
                <a:rPr lang="en-US" dirty="0" smtClean="0">
                  <a:solidFill>
                    <a:srgbClr val="FFFFFF"/>
                  </a:solidFill>
                  <a:ea typeface="Segoe UI" pitchFamily="34" charset="0"/>
                  <a:cs typeface="Segoe UI" pitchFamily="34" charset="0"/>
                </a:rPr>
                <a:t>server from topology</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Clone, remove, activate</a:t>
              </a:r>
            </a:p>
            <a:p>
              <a:pPr defTabSz="932472" fontAlgn="base">
                <a:spcBef>
                  <a:spcPct val="0"/>
                </a:spcBef>
                <a:spcAft>
                  <a:spcPct val="0"/>
                </a:spcAft>
              </a:pPr>
              <a:endParaRPr lang="en-US" dirty="0">
                <a:solidFill>
                  <a:srgbClr val="FFFFFF"/>
                </a:solidFill>
                <a:ea typeface="Segoe UI" pitchFamily="34" charset="0"/>
                <a:cs typeface="Segoe UI" pitchFamily="34" charset="0"/>
              </a:endParaRPr>
            </a:p>
            <a:p>
              <a:pPr defTabSz="932472" fontAlgn="base">
                <a:spcBef>
                  <a:spcPct val="0"/>
                </a:spcBef>
                <a:spcAft>
                  <a:spcPct val="0"/>
                </a:spcAft>
              </a:pPr>
              <a:r>
                <a:rPr lang="en-US" dirty="0" smtClean="0">
                  <a:solidFill>
                    <a:srgbClr val="FFFFFF"/>
                  </a:solidFill>
                  <a:ea typeface="Segoe UI" pitchFamily="34" charset="0"/>
                  <a:cs typeface="Segoe UI" pitchFamily="34" charset="0"/>
                </a:rPr>
                <a:t>Before you remove server from the farm! </a:t>
              </a:r>
              <a:endParaRPr lang="en-US" dirty="0">
                <a:solidFill>
                  <a:srgbClr val="FFFFFF"/>
                </a:solidFill>
                <a:ea typeface="Segoe UI" pitchFamily="34" charset="0"/>
                <a:cs typeface="Segoe UI" pitchFamily="34" charset="0"/>
              </a:endParaRPr>
            </a:p>
          </p:txBody>
        </p:sp>
        <p:sp>
          <p:nvSpPr>
            <p:cNvPr id="12" name="TextBox 11"/>
            <p:cNvSpPr txBox="1"/>
            <p:nvPr/>
          </p:nvSpPr>
          <p:spPr>
            <a:xfrm>
              <a:off x="5610185"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3</a:t>
              </a:r>
              <a:endParaRPr lang="en-US" dirty="0" err="1" smtClean="0">
                <a:solidFill>
                  <a:srgbClr val="FFFFFF"/>
                </a:solidFill>
              </a:endParaRPr>
            </a:p>
          </p:txBody>
        </p:sp>
      </p:grpSp>
      <p:grpSp>
        <p:nvGrpSpPr>
          <p:cNvPr id="9" name="Group 8"/>
          <p:cNvGrpSpPr/>
          <p:nvPr/>
        </p:nvGrpSpPr>
        <p:grpSpPr>
          <a:xfrm>
            <a:off x="8378477" y="2125663"/>
            <a:ext cx="2862603" cy="2800668"/>
            <a:chOff x="8378477" y="2125663"/>
            <a:chExt cx="2862603" cy="2800668"/>
          </a:xfrm>
        </p:grpSpPr>
        <p:sp>
          <p:nvSpPr>
            <p:cNvPr id="29" name="Rectangle 28"/>
            <p:cNvSpPr/>
            <p:nvPr/>
          </p:nvSpPr>
          <p:spPr bwMode="auto">
            <a:xfrm>
              <a:off x="8497880" y="2125663"/>
              <a:ext cx="2743200" cy="274478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nb-NO" dirty="0" smtClean="0">
                  <a:solidFill>
                    <a:srgbClr val="FFFFFF"/>
                  </a:solidFill>
                  <a:ea typeface="Segoe UI" pitchFamily="34" charset="0"/>
                  <a:cs typeface="Segoe UI" pitchFamily="34" charset="0"/>
                </a:rPr>
                <a:t>Verify Host Controller repository status</a:t>
              </a:r>
            </a:p>
            <a:p>
              <a:pPr defTabSz="932472" fontAlgn="base">
                <a:spcBef>
                  <a:spcPct val="0"/>
                </a:spcBef>
                <a:spcAft>
                  <a:spcPct val="0"/>
                </a:spcAft>
              </a:pPr>
              <a:endParaRPr lang="nb-NO" dirty="0">
                <a:solidFill>
                  <a:srgbClr val="FFFFFF"/>
                </a:solidFill>
                <a:ea typeface="Segoe UI" pitchFamily="34" charset="0"/>
                <a:cs typeface="Segoe UI" pitchFamily="34" charset="0"/>
              </a:endParaRPr>
            </a:p>
            <a:p>
              <a:pPr defTabSz="932472" fontAlgn="base">
                <a:spcBef>
                  <a:spcPct val="0"/>
                </a:spcBef>
                <a:spcAft>
                  <a:spcPct val="0"/>
                </a:spcAft>
              </a:pPr>
              <a:r>
                <a:rPr lang="nb-NO" dirty="0" smtClean="0">
                  <a:solidFill>
                    <a:srgbClr val="FFFFFF"/>
                  </a:solidFill>
                  <a:ea typeface="Segoe UI" pitchFamily="34" charset="0"/>
                  <a:cs typeface="Segoe UI" pitchFamily="34" charset="0"/>
                </a:rPr>
                <a:t>Needs action if primary host controller was on the failed server </a:t>
              </a:r>
              <a:endParaRPr lang="en-US" dirty="0">
                <a:solidFill>
                  <a:srgbClr val="FFFFFF"/>
                </a:solidFill>
                <a:ea typeface="Segoe UI" pitchFamily="34" charset="0"/>
                <a:cs typeface="Segoe UI" pitchFamily="34" charset="0"/>
              </a:endParaRPr>
            </a:p>
          </p:txBody>
        </p:sp>
        <p:sp>
          <p:nvSpPr>
            <p:cNvPr id="13" name="TextBox 12"/>
            <p:cNvSpPr txBox="1"/>
            <p:nvPr/>
          </p:nvSpPr>
          <p:spPr>
            <a:xfrm>
              <a:off x="8378477" y="4381566"/>
              <a:ext cx="494366" cy="544765"/>
            </a:xfrm>
            <a:prstGeom prst="rect">
              <a:avLst/>
            </a:prstGeom>
            <a:noFill/>
          </p:spPr>
          <p:txBody>
            <a:bodyPr wrap="none" lIns="182880" tIns="146304" rIns="182880" bIns="146304" rtlCol="0">
              <a:spAutoFit/>
            </a:bodyPr>
            <a:lstStyle/>
            <a:p>
              <a:pPr>
                <a:lnSpc>
                  <a:spcPct val="90000"/>
                </a:lnSpc>
                <a:spcAft>
                  <a:spcPts val="600"/>
                </a:spcAft>
              </a:pPr>
              <a:r>
                <a:rPr lang="nb-NO" dirty="0" smtClean="0">
                  <a:solidFill>
                    <a:srgbClr val="FFFFFF"/>
                  </a:solidFill>
                </a:rPr>
                <a:t>4</a:t>
              </a:r>
              <a:endParaRPr lang="en-US" dirty="0" err="1" smtClean="0">
                <a:solidFill>
                  <a:srgbClr val="FFFFFF"/>
                </a:solidFill>
              </a:endParaRPr>
            </a:p>
          </p:txBody>
        </p:sp>
      </p:grpSp>
      <p:sp>
        <p:nvSpPr>
          <p:cNvPr id="19" name="TextBox 18"/>
          <p:cNvSpPr txBox="1"/>
          <p:nvPr/>
        </p:nvSpPr>
        <p:spPr>
          <a:xfrm>
            <a:off x="274637" y="5153446"/>
            <a:ext cx="10966443" cy="1544217"/>
          </a:xfrm>
          <a:prstGeom prst="rect">
            <a:avLst/>
          </a:prstGeom>
          <a:noFill/>
        </p:spPr>
        <p:txBody>
          <a:bodyPr wrap="square" lIns="182880" tIns="146304" rIns="182880" bIns="146304" rtlCol="0">
            <a:noAutofit/>
          </a:bodyPr>
          <a:lstStyle/>
          <a:p>
            <a:pPr marL="228600" indent="-228600">
              <a:lnSpc>
                <a:spcPct val="90000"/>
              </a:lnSpc>
              <a:spcAft>
                <a:spcPts val="600"/>
              </a:spcAft>
            </a:pPr>
            <a:r>
              <a:rPr lang="en-US" sz="2000" dirty="0" smtClean="0">
                <a:gradFill>
                  <a:gsLst>
                    <a:gs pos="1250">
                      <a:srgbClr val="505050"/>
                    </a:gs>
                    <a:gs pos="99000">
                      <a:srgbClr val="505050"/>
                    </a:gs>
                  </a:gsLst>
                  <a:lin ang="5400000" scaled="0"/>
                </a:gradFill>
              </a:rPr>
              <a:t>Verify status of primary host controller – in case it was on the failed server</a:t>
            </a:r>
          </a:p>
          <a:p>
            <a:pPr marL="694971" lvl="1" indent="-228600">
              <a:lnSpc>
                <a:spcPct val="90000"/>
              </a:lnSpc>
              <a:spcAft>
                <a:spcPts val="600"/>
              </a:spcAft>
            </a:pPr>
            <a:r>
              <a:rPr lang="en-US" sz="2000" dirty="0" smtClean="0">
                <a:gradFill>
                  <a:gsLst>
                    <a:gs pos="1250">
                      <a:srgbClr val="505050"/>
                    </a:gs>
                    <a:gs pos="99000">
                      <a:srgbClr val="505050"/>
                    </a:gs>
                  </a:gsLst>
                  <a:lin ang="5400000" scaled="0"/>
                </a:gradFill>
              </a:rPr>
              <a:t>&gt; </a:t>
            </a:r>
            <a:r>
              <a:rPr lang="en-US" sz="2000" dirty="0">
                <a:gradFill>
                  <a:gsLst>
                    <a:gs pos="1250">
                      <a:srgbClr val="505050"/>
                    </a:gs>
                    <a:gs pos="99000">
                      <a:srgbClr val="505050"/>
                    </a:gs>
                  </a:gsLst>
                  <a:lin ang="5400000" scaled="0"/>
                </a:gradFill>
              </a:rPr>
              <a:t>Get-</a:t>
            </a:r>
            <a:r>
              <a:rPr lang="en-US" sz="2000" dirty="0" err="1">
                <a:gradFill>
                  <a:gsLst>
                    <a:gs pos="1250">
                      <a:srgbClr val="505050"/>
                    </a:gs>
                    <a:gs pos="99000">
                      <a:srgbClr val="505050"/>
                    </a:gs>
                  </a:gsLst>
                  <a:lin ang="5400000" scaled="0"/>
                </a:gradFill>
              </a:rPr>
              <a:t>SPEnterpriseSearchHostController</a:t>
            </a:r>
            <a:endParaRPr lang="en-US" sz="2000" dirty="0" smtClean="0">
              <a:gradFill>
                <a:gsLst>
                  <a:gs pos="1250">
                    <a:srgbClr val="505050"/>
                  </a:gs>
                  <a:gs pos="99000">
                    <a:srgbClr val="505050"/>
                  </a:gs>
                </a:gsLst>
                <a:lin ang="5400000" scaled="0"/>
              </a:gradFill>
            </a:endParaRPr>
          </a:p>
          <a:p>
            <a:pPr marL="228600" indent="-228600">
              <a:lnSpc>
                <a:spcPct val="90000"/>
              </a:lnSpc>
              <a:spcAft>
                <a:spcPts val="600"/>
              </a:spcAft>
            </a:pPr>
            <a:r>
              <a:rPr lang="nb-NO" sz="2000" dirty="0" smtClean="0">
                <a:gradFill>
                  <a:gsLst>
                    <a:gs pos="1250">
                      <a:srgbClr val="505050"/>
                    </a:gs>
                    <a:gs pos="99000">
                      <a:srgbClr val="505050"/>
                    </a:gs>
                  </a:gsLst>
                  <a:lin ang="5400000" scaled="0"/>
                </a:gradFill>
              </a:rPr>
              <a:t>If primary host controller was on the failed server:</a:t>
            </a:r>
          </a:p>
          <a:p>
            <a:pPr marL="694971" lvl="1" indent="-228600">
              <a:lnSpc>
                <a:spcPct val="90000"/>
              </a:lnSpc>
              <a:spcAft>
                <a:spcPts val="600"/>
              </a:spcAft>
            </a:pPr>
            <a:r>
              <a:rPr lang="nb-NO" sz="2000" dirty="0" smtClean="0">
                <a:gradFill>
                  <a:gsLst>
                    <a:gs pos="1250">
                      <a:srgbClr val="505050"/>
                    </a:gs>
                    <a:gs pos="99000">
                      <a:srgbClr val="505050"/>
                    </a:gs>
                  </a:gsLst>
                  <a:lin ang="5400000" scaled="0"/>
                </a:gradFill>
              </a:rPr>
              <a:t>&gt; </a:t>
            </a:r>
            <a:r>
              <a:rPr lang="en-US" sz="2000" dirty="0" smtClean="0">
                <a:gradFill>
                  <a:gsLst>
                    <a:gs pos="1250">
                      <a:srgbClr val="505050"/>
                    </a:gs>
                    <a:gs pos="99000">
                      <a:srgbClr val="505050"/>
                    </a:gs>
                  </a:gsLst>
                  <a:lin ang="5400000" scaled="0"/>
                </a:gradFill>
              </a:rPr>
              <a:t>Set-</a:t>
            </a:r>
            <a:r>
              <a:rPr lang="en-US" sz="2000" dirty="0" err="1" smtClean="0">
                <a:gradFill>
                  <a:gsLst>
                    <a:gs pos="1250">
                      <a:srgbClr val="505050"/>
                    </a:gs>
                    <a:gs pos="99000">
                      <a:srgbClr val="505050"/>
                    </a:gs>
                  </a:gsLst>
                  <a:lin ang="5400000" scaled="0"/>
                </a:gradFill>
              </a:rPr>
              <a:t>SPEnterpriseSearchPrimaryHostController</a:t>
            </a:r>
            <a:endParaRPr lang="en-US" sz="2000" dirty="0">
              <a:gradFill>
                <a:gsLst>
                  <a:gs pos="1250">
                    <a:srgbClr val="505050"/>
                  </a:gs>
                  <a:gs pos="99000">
                    <a:srgbClr val="505050"/>
                  </a:gs>
                </a:gsLst>
                <a:lin ang="5400000" scaled="0"/>
              </a:gradFill>
            </a:endParaRPr>
          </a:p>
        </p:txBody>
      </p:sp>
    </p:spTree>
    <p:extLst>
      <p:ext uri="{BB962C8B-B14F-4D97-AF65-F5344CB8AC3E}">
        <p14:creationId xmlns:p14="http://schemas.microsoft.com/office/powerpoint/2010/main" val="192648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19">
                                            <p:txEl>
                                              <p:pRg st="0" end="0"/>
                                            </p:txEl>
                                          </p:spTgt>
                                        </p:tgtEl>
                                        <p:attrNameLst>
                                          <p:attrName>style.visibility</p:attrName>
                                        </p:attrNameLst>
                                      </p:cBhvr>
                                      <p:to>
                                        <p:strVal val="visible"/>
                                      </p:to>
                                    </p:set>
                                    <p:animEffect transition="in" filter="wipe(up)">
                                      <p:cBhvr>
                                        <p:cTn id="26" dur="500"/>
                                        <p:tgtEl>
                                          <p:spTgt spid="19">
                                            <p:txEl>
                                              <p:pRg st="0" end="0"/>
                                            </p:txEl>
                                          </p:spTgt>
                                        </p:tgtEl>
                                      </p:cBhvr>
                                    </p:animEffect>
                                  </p:childTnLst>
                                </p:cTn>
                              </p:par>
                              <p:par>
                                <p:cTn id="27" presetID="22" presetClass="entr" presetSubtype="1" fill="hold" nodeType="withEffect">
                                  <p:stCondLst>
                                    <p:cond delay="0"/>
                                  </p:stCondLst>
                                  <p:childTnLst>
                                    <p:set>
                                      <p:cBhvr>
                                        <p:cTn id="28" dur="1" fill="hold">
                                          <p:stCondLst>
                                            <p:cond delay="0"/>
                                          </p:stCondLst>
                                        </p:cTn>
                                        <p:tgtEl>
                                          <p:spTgt spid="19">
                                            <p:txEl>
                                              <p:pRg st="1" end="1"/>
                                            </p:txEl>
                                          </p:spTgt>
                                        </p:tgtEl>
                                        <p:attrNameLst>
                                          <p:attrName>style.visibility</p:attrName>
                                        </p:attrNameLst>
                                      </p:cBhvr>
                                      <p:to>
                                        <p:strVal val="visible"/>
                                      </p:to>
                                    </p:set>
                                    <p:animEffect transition="in" filter="wipe(up)">
                                      <p:cBhvr>
                                        <p:cTn id="29" dur="500"/>
                                        <p:tgtEl>
                                          <p:spTgt spid="19">
                                            <p:txEl>
                                              <p:pRg st="1" end="1"/>
                                            </p:txEl>
                                          </p:spTgt>
                                        </p:tgtEl>
                                      </p:cBhvr>
                                    </p:animEffect>
                                  </p:childTnLst>
                                </p:cTn>
                              </p:par>
                            </p:childTnLst>
                          </p:cTn>
                        </p:par>
                        <p:par>
                          <p:cTn id="30" fill="hold">
                            <p:stCondLst>
                              <p:cond delay="1000"/>
                            </p:stCondLst>
                            <p:childTnLst>
                              <p:par>
                                <p:cTn id="31" presetID="22" presetClass="entr" presetSubtype="1" fill="hold" nodeType="afterEffect">
                                  <p:stCondLst>
                                    <p:cond delay="0"/>
                                  </p:stCondLst>
                                  <p:childTnLst>
                                    <p:set>
                                      <p:cBhvr>
                                        <p:cTn id="32" dur="1" fill="hold">
                                          <p:stCondLst>
                                            <p:cond delay="0"/>
                                          </p:stCondLst>
                                        </p:cTn>
                                        <p:tgtEl>
                                          <p:spTgt spid="19">
                                            <p:txEl>
                                              <p:pRg st="2" end="2"/>
                                            </p:txEl>
                                          </p:spTgt>
                                        </p:tgtEl>
                                        <p:attrNameLst>
                                          <p:attrName>style.visibility</p:attrName>
                                        </p:attrNameLst>
                                      </p:cBhvr>
                                      <p:to>
                                        <p:strVal val="visible"/>
                                      </p:to>
                                    </p:set>
                                    <p:animEffect transition="in" filter="wipe(up)">
                                      <p:cBhvr>
                                        <p:cTn id="33" dur="500"/>
                                        <p:tgtEl>
                                          <p:spTgt spid="19">
                                            <p:txEl>
                                              <p:pRg st="2" end="2"/>
                                            </p:txEl>
                                          </p:spTgt>
                                        </p:tgtEl>
                                      </p:cBhvr>
                                    </p:animEffect>
                                  </p:childTnLst>
                                </p:cTn>
                              </p:par>
                              <p:par>
                                <p:cTn id="34" presetID="22" presetClass="entr" presetSubtype="1" fill="hold" nodeType="withEffect">
                                  <p:stCondLst>
                                    <p:cond delay="0"/>
                                  </p:stCondLst>
                                  <p:childTnLst>
                                    <p:set>
                                      <p:cBhvr>
                                        <p:cTn id="35" dur="1" fill="hold">
                                          <p:stCondLst>
                                            <p:cond delay="0"/>
                                          </p:stCondLst>
                                        </p:cTn>
                                        <p:tgtEl>
                                          <p:spTgt spid="19">
                                            <p:txEl>
                                              <p:pRg st="3" end="3"/>
                                            </p:txEl>
                                          </p:spTgt>
                                        </p:tgtEl>
                                        <p:attrNameLst>
                                          <p:attrName>style.visibility</p:attrName>
                                        </p:attrNameLst>
                                      </p:cBhvr>
                                      <p:to>
                                        <p:strVal val="visible"/>
                                      </p:to>
                                    </p:set>
                                    <p:animEffect transition="in" filter="wipe(up)">
                                      <p:cBhvr>
                                        <p:cTn id="36" dur="500"/>
                                        <p:tgtEl>
                                          <p:spTgt spid="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525730" y="1725312"/>
            <a:ext cx="11900407" cy="1116929"/>
          </a:xfrm>
          <a:prstGeom prst="rect">
            <a:avLst/>
          </a:prstGeom>
          <a:solidFill>
            <a:schemeClr val="accent4"/>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nb-NO" sz="3264" spc="-71" dirty="0" smtClean="0">
                <a:gradFill>
                  <a:gsLst>
                    <a:gs pos="0">
                      <a:srgbClr val="FFFFFF"/>
                    </a:gs>
                    <a:gs pos="100000">
                      <a:srgbClr val="FFFFFF"/>
                    </a:gs>
                  </a:gsLst>
                  <a:lin ang="5400000" scaled="0"/>
                </a:gradFill>
                <a:latin typeface="Segoe UI Light"/>
              </a:rPr>
              <a:t>Survival Guide (TechNet Wiki)</a:t>
            </a:r>
          </a:p>
          <a:p>
            <a:r>
              <a:rPr lang="en-US" sz="1800" spc="-71" dirty="0">
                <a:solidFill>
                  <a:srgbClr val="F26522"/>
                </a:solidFill>
                <a:latin typeface="Segoe UI Light"/>
                <a:hlinkClick r:id="rId3"/>
              </a:rPr>
              <a:t>http://</a:t>
            </a:r>
            <a:r>
              <a:rPr lang="en-US" sz="1800" spc="-71" dirty="0" smtClean="0">
                <a:solidFill>
                  <a:srgbClr val="F26522"/>
                </a:solidFill>
                <a:latin typeface="Segoe UI Light"/>
                <a:hlinkClick r:id="rId3"/>
              </a:rPr>
              <a:t>social.technet.microsoft.com/wiki/contents/articles/14382.survival-guide-sharepoint-2013-and-enterprise-search-sp2013es.aspx</a:t>
            </a:r>
            <a:endParaRPr lang="en-US" sz="1800" spc="-71" dirty="0">
              <a:solidFill>
                <a:srgbClr val="F26522"/>
              </a:solidFill>
              <a:latin typeface="Segoe UI Light"/>
            </a:endParaRPr>
          </a:p>
        </p:txBody>
      </p:sp>
      <p:sp>
        <p:nvSpPr>
          <p:cNvPr id="7" name="Text Placeholder 4"/>
          <p:cNvSpPr txBox="1">
            <a:spLocks/>
          </p:cNvSpPr>
          <p:nvPr/>
        </p:nvSpPr>
        <p:spPr>
          <a:xfrm>
            <a:off x="533567" y="2956212"/>
            <a:ext cx="11900407" cy="1116929"/>
          </a:xfrm>
          <a:prstGeom prst="rect">
            <a:avLst/>
          </a:prstGeom>
          <a:solidFill>
            <a:srgbClr val="505050"/>
          </a:solidFill>
        </p:spPr>
        <p:txBody>
          <a:bodyPr lIns="139891" tIns="0" rIns="186521" bIns="0" anchor="ctr"/>
          <a:lstStyle>
            <a:lvl1pPr marL="0" indent="0" algn="l" defTabSz="914363" rtl="0" eaLnBrk="1" latinLnBrk="0" hangingPunct="1">
              <a:lnSpc>
                <a:spcPct val="90000"/>
              </a:lnSpc>
              <a:spcBef>
                <a:spcPct val="20000"/>
              </a:spcBef>
              <a:buSzPct val="90000"/>
              <a:buFont typeface="Wingdings" pitchFamily="2" charset="2"/>
              <a:buNone/>
              <a:defRPr sz="2800" kern="1200">
                <a:gradFill>
                  <a:gsLst>
                    <a:gs pos="0">
                      <a:schemeClr val="tx1"/>
                    </a:gs>
                    <a:gs pos="86000">
                      <a:schemeClr val="tx1"/>
                    </a:gs>
                  </a:gsLst>
                  <a:lin ang="5400000" scaled="0"/>
                </a:gradFill>
                <a:latin typeface="Segoe UI Semibold" pitchFamily="34" charset="0"/>
                <a:ea typeface="+mn-ea"/>
                <a:cs typeface="+mn-cs"/>
              </a:defRPr>
            </a:lvl1pPr>
            <a:lvl2pPr marL="460375" indent="0" algn="l" defTabSz="914363" rtl="0" eaLnBrk="1" latinLnBrk="0" hangingPunct="1">
              <a:lnSpc>
                <a:spcPct val="90000"/>
              </a:lnSpc>
              <a:spcBef>
                <a:spcPct val="20000"/>
              </a:spcBef>
              <a:buSzPct val="90000"/>
              <a:buFont typeface="Wingdings" pitchFamily="2" charset="2"/>
              <a:buNone/>
              <a:defRPr sz="2400" kern="1200">
                <a:gradFill>
                  <a:gsLst>
                    <a:gs pos="0">
                      <a:schemeClr val="tx1"/>
                    </a:gs>
                    <a:gs pos="86000">
                      <a:schemeClr val="tx1"/>
                    </a:gs>
                  </a:gsLst>
                  <a:lin ang="5400000" scaled="0"/>
                </a:gradFill>
                <a:latin typeface="Segoe UI Light" pitchFamily="34" charset="0"/>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3264" spc="-71" dirty="0">
                <a:gradFill>
                  <a:gsLst>
                    <a:gs pos="0">
                      <a:srgbClr val="FFFFFF"/>
                    </a:gs>
                    <a:gs pos="100000">
                      <a:srgbClr val="FFFFFF"/>
                    </a:gs>
                  </a:gsLst>
                  <a:lin ang="5400000" scaled="0"/>
                </a:gradFill>
                <a:latin typeface="Segoe UI Light"/>
              </a:rPr>
              <a:t>TechNet Documentation</a:t>
            </a:r>
          </a:p>
          <a:p>
            <a:pPr>
              <a:lnSpc>
                <a:spcPct val="100000"/>
              </a:lnSpc>
              <a:spcBef>
                <a:spcPts val="0"/>
              </a:spcBef>
              <a:buSzTx/>
            </a:pPr>
            <a:r>
              <a:rPr lang="en-US" sz="2040" spc="-71" dirty="0" smtClean="0">
                <a:solidFill>
                  <a:srgbClr val="012654">
                    <a:lumMod val="40000"/>
                    <a:lumOff val="60000"/>
                  </a:srgbClr>
                </a:solidFill>
                <a:latin typeface="Segoe UI"/>
                <a:hlinkClick r:id="rId3"/>
              </a:rPr>
              <a:t>http</a:t>
            </a:r>
            <a:r>
              <a:rPr lang="en-US" sz="2040" spc="-71" dirty="0">
                <a:solidFill>
                  <a:srgbClr val="012654">
                    <a:lumMod val="40000"/>
                    <a:lumOff val="60000"/>
                  </a:srgbClr>
                </a:solidFill>
                <a:latin typeface="Segoe UI"/>
                <a:hlinkClick r:id="rId3"/>
              </a:rPr>
              <a:t>://technet.microsoft.com/en-us/library/cc303422(v=office.15).aspx</a:t>
            </a:r>
            <a:endParaRPr lang="en-US" sz="2040" spc="-71" dirty="0">
              <a:solidFill>
                <a:srgbClr val="012654">
                  <a:lumMod val="40000"/>
                  <a:lumOff val="60000"/>
                </a:srgbClr>
              </a:solidFill>
              <a:latin typeface="Segoe UI"/>
            </a:endParaRPr>
          </a:p>
        </p:txBody>
      </p:sp>
      <p:sp>
        <p:nvSpPr>
          <p:cNvPr id="5" name="Title 4"/>
          <p:cNvSpPr>
            <a:spLocks noGrp="1"/>
          </p:cNvSpPr>
          <p:nvPr>
            <p:ph type="title"/>
          </p:nvPr>
        </p:nvSpPr>
        <p:spPr/>
        <p:txBody>
          <a:bodyPr/>
          <a:lstStyle/>
          <a:p>
            <a:r>
              <a:rPr lang="en-US" dirty="0"/>
              <a:t>Related </a:t>
            </a:r>
            <a:r>
              <a:rPr lang="en-US" dirty="0" smtClean="0"/>
              <a:t>Resources</a:t>
            </a:r>
            <a:endParaRPr lang="en-US" dirty="0"/>
          </a:p>
        </p:txBody>
      </p:sp>
    </p:spTree>
    <p:extLst>
      <p:ext uri="{BB962C8B-B14F-4D97-AF65-F5344CB8AC3E}">
        <p14:creationId xmlns:p14="http://schemas.microsoft.com/office/powerpoint/2010/main" val="408797136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dirty="0" smtClean="0"/>
              <a:t>TechNet content</a:t>
            </a:r>
            <a:endParaRPr lang="en-US" dirty="0"/>
          </a:p>
        </p:txBody>
      </p:sp>
      <p:sp>
        <p:nvSpPr>
          <p:cNvPr id="3" name="Text Placeholder 2"/>
          <p:cNvSpPr>
            <a:spLocks noGrp="1"/>
          </p:cNvSpPr>
          <p:nvPr>
            <p:ph type="body" sz="quarter" idx="10"/>
          </p:nvPr>
        </p:nvSpPr>
        <p:spPr>
          <a:xfrm>
            <a:off x="274638" y="1212850"/>
            <a:ext cx="11887200" cy="4462760"/>
          </a:xfrm>
        </p:spPr>
        <p:txBody>
          <a:bodyPr/>
          <a:lstStyle/>
          <a:p>
            <a:r>
              <a:rPr lang="nb-NO" dirty="0" smtClean="0"/>
              <a:t>Search Administration</a:t>
            </a:r>
          </a:p>
          <a:p>
            <a:pPr lvl="1"/>
            <a:r>
              <a:rPr lang="en-US" dirty="0" smtClean="0">
                <a:hlinkClick r:id="rId2"/>
              </a:rPr>
              <a:t>Administer search in SharePoint Server 2013</a:t>
            </a:r>
            <a:endParaRPr lang="nb-NO" dirty="0" smtClean="0"/>
          </a:p>
          <a:p>
            <a:r>
              <a:rPr lang="nb-NO" dirty="0" smtClean="0"/>
              <a:t>Search Topology</a:t>
            </a:r>
          </a:p>
          <a:p>
            <a:pPr lvl="1"/>
            <a:r>
              <a:rPr lang="en-US" dirty="0" smtClean="0">
                <a:hlinkClick r:id="rId3"/>
              </a:rPr>
              <a:t>Scale search for performance and availability in SharePoint Server 2013</a:t>
            </a:r>
            <a:endParaRPr lang="en-US" dirty="0" smtClean="0"/>
          </a:p>
          <a:p>
            <a:pPr lvl="1"/>
            <a:r>
              <a:rPr lang="en-US" dirty="0" smtClean="0">
                <a:hlinkClick r:id="rId4"/>
              </a:rPr>
              <a:t>Technical diagrams for SharePoint 2013</a:t>
            </a:r>
            <a:endParaRPr lang="en-US" dirty="0" smtClean="0"/>
          </a:p>
          <a:p>
            <a:pPr lvl="1"/>
            <a:r>
              <a:rPr lang="en-US" dirty="0" smtClean="0">
                <a:hlinkClick r:id="rId5"/>
              </a:rPr>
              <a:t>Manage the search topology in SharePoint Server 2013</a:t>
            </a:r>
            <a:endParaRPr lang="en-US" dirty="0" smtClean="0"/>
          </a:p>
          <a:p>
            <a:pPr lvl="1"/>
            <a:r>
              <a:rPr lang="nb-NO" dirty="0" smtClean="0">
                <a:hlinkClick r:id="rId6"/>
              </a:rPr>
              <a:t>Get-SPEnterpriseSearchStatus</a:t>
            </a:r>
            <a:endParaRPr lang="nb-NO" dirty="0" smtClean="0"/>
          </a:p>
          <a:p>
            <a:r>
              <a:rPr lang="nb-NO" dirty="0" smtClean="0"/>
              <a:t>Backup/Restore</a:t>
            </a:r>
          </a:p>
          <a:p>
            <a:pPr lvl="1"/>
            <a:r>
              <a:rPr lang="en-US" dirty="0" smtClean="0">
                <a:hlinkClick r:id="rId7"/>
              </a:rPr>
              <a:t>Back up Search service applications in SharePoint 2013</a:t>
            </a:r>
            <a:endParaRPr lang="en-US" dirty="0" smtClean="0"/>
          </a:p>
          <a:p>
            <a:pPr lvl="1"/>
            <a:r>
              <a:rPr lang="en-US" dirty="0" smtClean="0">
                <a:hlinkClick r:id="rId8"/>
              </a:rPr>
              <a:t>Overview of SharePoint Foundation and the Volume Shadow Copy Service</a:t>
            </a:r>
            <a:endParaRPr lang="en-US" dirty="0"/>
          </a:p>
        </p:txBody>
      </p:sp>
    </p:spTree>
    <p:extLst>
      <p:ext uri="{BB962C8B-B14F-4D97-AF65-F5344CB8AC3E}">
        <p14:creationId xmlns:p14="http://schemas.microsoft.com/office/powerpoint/2010/main" val="217942523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Search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smtClean="0">
                <a:gradFill>
                  <a:gsLst>
                    <a:gs pos="1250">
                      <a:schemeClr val="tx1"/>
                    </a:gs>
                    <a:gs pos="99000">
                      <a:schemeClr val="tx1"/>
                    </a:gs>
                  </a:gsLst>
                  <a:lin ang="5400000" scaled="0"/>
                </a:gradFill>
                <a:latin typeface="+mn-lt"/>
              </a:rPr>
              <a:t>HOL031 </a:t>
            </a:r>
            <a:r>
              <a:rPr lang="en-US" sz="2800" dirty="0">
                <a:gradFill>
                  <a:gsLst>
                    <a:gs pos="1250">
                      <a:schemeClr val="tx1"/>
                    </a:gs>
                    <a:gs pos="99000">
                      <a:schemeClr val="tx1"/>
                    </a:gs>
                  </a:gsLst>
                  <a:lin ang="5400000" scaled="0"/>
                </a:gradFill>
                <a:latin typeface="+mn-lt"/>
              </a:rPr>
              <a:t>– </a:t>
            </a:r>
            <a:r>
              <a:rPr lang="en-US" sz="2800" dirty="0" smtClean="0">
                <a:gradFill>
                  <a:gsLst>
                    <a:gs pos="1250">
                      <a:schemeClr val="tx1"/>
                    </a:gs>
                    <a:gs pos="99000">
                      <a:schemeClr val="tx1"/>
                    </a:gs>
                  </a:gsLst>
                  <a:lin ang="5400000" scaled="0"/>
                </a:gradFill>
                <a:latin typeface="+mn-lt"/>
              </a:rPr>
              <a:t>Introduction </a:t>
            </a:r>
            <a:r>
              <a:rPr lang="en-US" sz="2800" dirty="0">
                <a:gradFill>
                  <a:gsLst>
                    <a:gs pos="1250">
                      <a:schemeClr val="tx1"/>
                    </a:gs>
                    <a:gs pos="99000">
                      <a:schemeClr val="tx1"/>
                    </a:gs>
                  </a:gsLst>
                  <a:lin ang="5400000" scaled="0"/>
                </a:gradFill>
                <a:latin typeface="+mn-lt"/>
              </a:rPr>
              <a:t>to Search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HOL034 </a:t>
            </a:r>
            <a:r>
              <a:rPr lang="en-US" sz="2800" dirty="0">
                <a:gradFill>
                  <a:gsLst>
                    <a:gs pos="1250">
                      <a:schemeClr val="tx1"/>
                    </a:gs>
                    <a:gs pos="99000">
                      <a:schemeClr val="tx1"/>
                    </a:gs>
                  </a:gsLst>
                  <a:lin ang="5400000" scaled="0"/>
                </a:gradFill>
                <a:latin typeface="+mn-lt"/>
              </a:rPr>
              <a:t>– Exploring Search Query Rules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HOL032 </a:t>
            </a:r>
            <a:r>
              <a:rPr lang="en-US" sz="2800" dirty="0">
                <a:gradFill>
                  <a:gsLst>
                    <a:gs pos="1250">
                      <a:schemeClr val="tx1"/>
                    </a:gs>
                    <a:gs pos="99000">
                      <a:schemeClr val="tx1"/>
                    </a:gs>
                  </a:gsLst>
                  <a:lin ang="5400000" scaled="0"/>
                </a:gradFill>
                <a:latin typeface="+mn-lt"/>
              </a:rPr>
              <a:t>– </a:t>
            </a:r>
            <a:r>
              <a:rPr lang="en-US" sz="2800" dirty="0" smtClean="0">
                <a:gradFill>
                  <a:gsLst>
                    <a:gs pos="1250">
                      <a:schemeClr val="tx1"/>
                    </a:gs>
                    <a:gs pos="99000">
                      <a:schemeClr val="tx1"/>
                    </a:gs>
                  </a:gsLst>
                  <a:lin ang="5400000" scaled="0"/>
                </a:gradFill>
                <a:latin typeface="+mn-lt"/>
              </a:rPr>
              <a:t>Extending </a:t>
            </a:r>
            <a:r>
              <a:rPr lang="en-US" sz="2800" dirty="0">
                <a:gradFill>
                  <a:gsLst>
                    <a:gs pos="1250">
                      <a:schemeClr val="tx1"/>
                    </a:gs>
                    <a:gs pos="99000">
                      <a:schemeClr val="tx1"/>
                    </a:gs>
                  </a:gsLst>
                  <a:lin ang="5400000" scaled="0"/>
                </a:gradFill>
                <a:latin typeface="+mn-lt"/>
              </a:rPr>
              <a:t>the Search experience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HOL033 </a:t>
            </a:r>
            <a:r>
              <a:rPr lang="en-US" sz="2800" dirty="0">
                <a:gradFill>
                  <a:gsLst>
                    <a:gs pos="1250">
                      <a:schemeClr val="tx1"/>
                    </a:gs>
                    <a:gs pos="99000">
                      <a:schemeClr val="tx1"/>
                    </a:gs>
                  </a:gsLst>
                  <a:lin ang="5400000" scaled="0"/>
                </a:gradFill>
                <a:latin typeface="+mn-lt"/>
              </a:rPr>
              <a:t>– People Search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HOL035 </a:t>
            </a:r>
            <a:r>
              <a:rPr lang="en-US" sz="2800" dirty="0">
                <a:gradFill>
                  <a:gsLst>
                    <a:gs pos="1250">
                      <a:schemeClr val="tx1"/>
                    </a:gs>
                    <a:gs pos="99000">
                      <a:schemeClr val="tx1"/>
                    </a:gs>
                  </a:gsLst>
                  <a:lin ang="5400000" scaled="0"/>
                </a:gradFill>
                <a:latin typeface="+mn-lt"/>
              </a:rPr>
              <a:t>– SharePoint Server 2013 Search Connectors and Using BCS</a:t>
            </a:r>
            <a:endParaRPr lang="en-US" sz="3600" dirty="0">
              <a:gradFill>
                <a:gsLst>
                  <a:gs pos="1250">
                    <a:schemeClr val="tx1"/>
                  </a:gs>
                  <a:gs pos="99000">
                    <a:schemeClr val="tx1"/>
                  </a:gs>
                </a:gsLst>
                <a:lin ang="5400000" scaled="0"/>
              </a:gradFill>
              <a:latin typeface="+mn-lt"/>
            </a:endParaRP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search!</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64237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a:t>
            </a:r>
            <a:r>
              <a:rPr lang="en-US" dirty="0"/>
              <a:t>2013 Search Topology</a:t>
            </a:r>
          </a:p>
        </p:txBody>
      </p:sp>
    </p:spTree>
    <p:extLst>
      <p:ext uri="{BB962C8B-B14F-4D97-AF65-F5344CB8AC3E}">
        <p14:creationId xmlns:p14="http://schemas.microsoft.com/office/powerpoint/2010/main" val="1066496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Search Sessions @ SPC</a:t>
            </a:r>
            <a:endParaRPr lang="en-US" dirty="0"/>
          </a:p>
        </p:txBody>
      </p:sp>
      <p:sp>
        <p:nvSpPr>
          <p:cNvPr id="31" name="Rectangle 30"/>
          <p:cNvSpPr/>
          <p:nvPr/>
        </p:nvSpPr>
        <p:spPr bwMode="auto">
          <a:xfrm>
            <a:off x="274638" y="4068742"/>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SPC049 - Custom Security Trimming for Search in SharePoint 2013</a:t>
            </a:r>
            <a:br>
              <a:rPr lang="en-US" dirty="0">
                <a:solidFill>
                  <a:srgbClr val="FFFFFF"/>
                </a:solidFill>
              </a:rPr>
            </a:br>
            <a:r>
              <a:rPr lang="en-US" dirty="0">
                <a:solidFill>
                  <a:srgbClr val="FFFFFF"/>
                </a:solidFill>
              </a:rPr>
              <a:t>Speakers: Morgan Larsson, Sveinar Rasmussen</a:t>
            </a:r>
            <a:br>
              <a:rPr lang="en-US" dirty="0">
                <a:solidFill>
                  <a:srgbClr val="FFFFFF"/>
                </a:solidFill>
              </a:rPr>
            </a:br>
            <a:r>
              <a:rPr lang="en-US" dirty="0">
                <a:solidFill>
                  <a:srgbClr val="FFFFFF"/>
                </a:solidFill>
              </a:rPr>
              <a:t> </a:t>
            </a:r>
          </a:p>
        </p:txBody>
      </p:sp>
      <p:sp>
        <p:nvSpPr>
          <p:cNvPr id="33" name="Rectangle 32"/>
          <p:cNvSpPr/>
          <p:nvPr/>
        </p:nvSpPr>
        <p:spPr bwMode="auto">
          <a:xfrm>
            <a:off x="274637" y="5940950"/>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SPC150 - Microsoft Early Learning: Moving Search to O365 and Building a Hybrid </a:t>
            </a:r>
            <a:r>
              <a:rPr lang="en-US" dirty="0" smtClean="0">
                <a:solidFill>
                  <a:srgbClr val="FFFFFF"/>
                </a:solidFill>
              </a:rPr>
              <a:t>Experience - Speaker: </a:t>
            </a:r>
            <a:r>
              <a:rPr lang="en-US" dirty="0">
                <a:solidFill>
                  <a:srgbClr val="FFFFFF"/>
                </a:solidFill>
              </a:rPr>
              <a:t>Rene Sanchez Almaguer</a:t>
            </a:r>
            <a:br>
              <a:rPr lang="en-US" dirty="0">
                <a:solidFill>
                  <a:srgbClr val="FFFFFF"/>
                </a:solidFill>
              </a:rPr>
            </a:br>
            <a:endParaRPr lang="en-US" dirty="0">
              <a:solidFill>
                <a:srgbClr val="FFFFFF"/>
              </a:solidFill>
            </a:endParaRPr>
          </a:p>
        </p:txBody>
      </p:sp>
      <p:sp>
        <p:nvSpPr>
          <p:cNvPr id="7" name="Rectangle 6"/>
          <p:cNvSpPr/>
          <p:nvPr/>
        </p:nvSpPr>
        <p:spPr bwMode="auto">
          <a:xfrm>
            <a:off x="274641" y="2128828"/>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SPC202 </a:t>
            </a:r>
            <a:r>
              <a:rPr lang="en-US" dirty="0">
                <a:solidFill>
                  <a:srgbClr val="FFFFFF"/>
                </a:solidFill>
              </a:rPr>
              <a:t>- Search Architecture in SharePoint 2013</a:t>
            </a:r>
            <a:br>
              <a:rPr lang="en-US" dirty="0">
                <a:solidFill>
                  <a:srgbClr val="FFFFFF"/>
                </a:solidFill>
              </a:rPr>
            </a:br>
            <a:r>
              <a:rPr lang="en-US" dirty="0">
                <a:solidFill>
                  <a:srgbClr val="FFFFFF"/>
                </a:solidFill>
              </a:rPr>
              <a:t>Speakers: Thomas Molbach, Rune Zakariassen </a:t>
            </a:r>
          </a:p>
        </p:txBody>
      </p:sp>
      <p:sp>
        <p:nvSpPr>
          <p:cNvPr id="8" name="Rectangle 7"/>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SPC259 </a:t>
            </a:r>
            <a:r>
              <a:rPr lang="en-US" dirty="0">
                <a:solidFill>
                  <a:srgbClr val="FFFFFF"/>
                </a:solidFill>
              </a:rPr>
              <a:t>- What's New in Search for SharePoint 2013</a:t>
            </a:r>
            <a:br>
              <a:rPr lang="en-US" dirty="0">
                <a:solidFill>
                  <a:srgbClr val="FFFFFF"/>
                </a:solidFill>
              </a:rPr>
            </a:br>
            <a:r>
              <a:rPr lang="en-US" dirty="0">
                <a:solidFill>
                  <a:srgbClr val="FFFFFF"/>
                </a:solidFill>
              </a:rPr>
              <a:t>Speakers: Glen Anderson, Cem Aykan </a:t>
            </a:r>
          </a:p>
        </p:txBody>
      </p:sp>
      <p:sp>
        <p:nvSpPr>
          <p:cNvPr id="10" name="Rectangle 9"/>
          <p:cNvSpPr/>
          <p:nvPr/>
        </p:nvSpPr>
        <p:spPr bwMode="auto">
          <a:xfrm>
            <a:off x="266245" y="3060630"/>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SPC172 - Overview </a:t>
            </a:r>
            <a:r>
              <a:rPr lang="en-US" dirty="0">
                <a:solidFill>
                  <a:srgbClr val="FFFFFF"/>
                </a:solidFill>
              </a:rPr>
              <a:t>of Capacity Planning, Sizing and High Availability for Search in SharePoint </a:t>
            </a:r>
            <a:r>
              <a:rPr lang="en-US" dirty="0" smtClean="0">
                <a:solidFill>
                  <a:srgbClr val="FFFFFF"/>
                </a:solidFill>
              </a:rPr>
              <a:t>2013 - Speakers</a:t>
            </a:r>
            <a:r>
              <a:rPr lang="en-US" dirty="0">
                <a:solidFill>
                  <a:srgbClr val="FFFFFF"/>
                </a:solidFill>
              </a:rPr>
              <a:t>: Barry Waldbaum,  Olaf Birkeland </a:t>
            </a:r>
          </a:p>
        </p:txBody>
      </p:sp>
      <p:sp>
        <p:nvSpPr>
          <p:cNvPr id="11" name="Rectangle 10"/>
          <p:cNvSpPr/>
          <p:nvPr/>
        </p:nvSpPr>
        <p:spPr bwMode="auto">
          <a:xfrm>
            <a:off x="274638" y="5004846"/>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10:30am - SPC117 - How to Manage and Troubleshoot </a:t>
            </a:r>
            <a:r>
              <a:rPr lang="en-US" dirty="0" smtClean="0">
                <a:solidFill>
                  <a:srgbClr val="FFFFFF"/>
                </a:solidFill>
              </a:rPr>
              <a:t>Search: </a:t>
            </a:r>
            <a:r>
              <a:rPr lang="en-US" dirty="0">
                <a:solidFill>
                  <a:srgbClr val="FFFFFF"/>
                </a:solidFill>
              </a:rPr>
              <a:t>A Practical Guide </a:t>
            </a:r>
            <a:br>
              <a:rPr lang="en-US" dirty="0">
                <a:solidFill>
                  <a:srgbClr val="FFFFFF"/>
                </a:solidFill>
              </a:rPr>
            </a:br>
            <a:r>
              <a:rPr lang="en-US" dirty="0">
                <a:solidFill>
                  <a:srgbClr val="FFFFFF"/>
                </a:solidFill>
              </a:rPr>
              <a:t>Speakers: Darrin Allred, Ed Barnett, Agnes Molnar</a:t>
            </a:r>
            <a:br>
              <a:rPr lang="en-US" dirty="0">
                <a:solidFill>
                  <a:srgbClr val="FFFFFF"/>
                </a:solidFill>
              </a:rPr>
            </a:br>
            <a:r>
              <a:rPr lang="en-US" dirty="0">
                <a:solidFill>
                  <a:srgbClr val="FFFFFF"/>
                </a:solidFill>
              </a:rPr>
              <a:t> </a:t>
            </a:r>
          </a:p>
        </p:txBody>
      </p:sp>
      <p:cxnSp>
        <p:nvCxnSpPr>
          <p:cNvPr id="3" name="Straight Connector 2"/>
          <p:cNvCxnSpPr/>
          <p:nvPr/>
        </p:nvCxnSpPr>
        <p:spPr>
          <a:xfrm>
            <a:off x="266245" y="4001318"/>
            <a:ext cx="9098279" cy="0"/>
          </a:xfrm>
          <a:prstGeom prst="line">
            <a:avLst/>
          </a:prstGeom>
          <a:ln w="7620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555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a:t>
            </a:r>
            <a:endParaRPr lang="en-US" dirty="0"/>
          </a:p>
        </p:txBody>
      </p:sp>
      <p:sp>
        <p:nvSpPr>
          <p:cNvPr id="2" name="TextBox 1"/>
          <p:cNvSpPr txBox="1"/>
          <p:nvPr/>
        </p:nvSpPr>
        <p:spPr>
          <a:xfrm>
            <a:off x="5707105" y="184894"/>
            <a:ext cx="2743380" cy="6015493"/>
          </a:xfrm>
          <a:prstGeom prst="rect">
            <a:avLst/>
          </a:prstGeom>
          <a:noFill/>
        </p:spPr>
        <p:txBody>
          <a:bodyPr wrap="none" lIns="182880" tIns="146304" rIns="182880" bIns="146304" rtlCol="0">
            <a:spAutoFit/>
          </a:bodyPr>
          <a:lstStyle/>
          <a:p>
            <a:pPr>
              <a:lnSpc>
                <a:spcPct val="90000"/>
              </a:lnSpc>
              <a:spcAft>
                <a:spcPts val="600"/>
              </a:spcAft>
            </a:pPr>
            <a:r>
              <a:rPr lang="nb-NO" sz="41300" dirty="0" smtClean="0">
                <a:gradFill>
                  <a:gsLst>
                    <a:gs pos="2917">
                      <a:srgbClr val="505050"/>
                    </a:gs>
                    <a:gs pos="30000">
                      <a:srgbClr val="505050"/>
                    </a:gs>
                  </a:gsLst>
                  <a:lin ang="5400000" scaled="0"/>
                </a:gradFill>
              </a:rPr>
              <a:t>?</a:t>
            </a:r>
          </a:p>
        </p:txBody>
      </p:sp>
    </p:spTree>
    <p:extLst>
      <p:ext uri="{BB962C8B-B14F-4D97-AF65-F5344CB8AC3E}">
        <p14:creationId xmlns:p14="http://schemas.microsoft.com/office/powerpoint/2010/main" val="64403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94599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503660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SharePoint 2013 Search Architecture</a:t>
            </a:r>
            <a:endParaRPr lang="en-US" dirty="0"/>
          </a:p>
        </p:txBody>
      </p:sp>
      <p:sp>
        <p:nvSpPr>
          <p:cNvPr id="6" name="Rectangle 5"/>
          <p:cNvSpPr/>
          <p:nvPr/>
        </p:nvSpPr>
        <p:spPr>
          <a:xfrm>
            <a:off x="8781925" y="6008448"/>
            <a:ext cx="1591701" cy="914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Search</a:t>
            </a:r>
          </a:p>
          <a:p>
            <a:pPr defTabSz="932559"/>
            <a:r>
              <a:rPr lang="en-US" sz="1600" dirty="0" smtClean="0">
                <a:solidFill>
                  <a:srgbClr val="FFFFFF">
                    <a:alpha val="99000"/>
                  </a:srgbClr>
                </a:solidFill>
              </a:rPr>
              <a:t>Admin</a:t>
            </a:r>
          </a:p>
        </p:txBody>
      </p:sp>
      <p:grpSp>
        <p:nvGrpSpPr>
          <p:cNvPr id="9" name="Group 8"/>
          <p:cNvGrpSpPr/>
          <p:nvPr/>
        </p:nvGrpSpPr>
        <p:grpSpPr>
          <a:xfrm>
            <a:off x="4120" y="2476636"/>
            <a:ext cx="1916493" cy="1924157"/>
            <a:chOff x="-1" y="1708150"/>
            <a:chExt cx="1879085" cy="1886600"/>
          </a:xfrm>
        </p:grpSpPr>
        <p:sp>
          <p:nvSpPr>
            <p:cNvPr id="10" name="TextBox 9"/>
            <p:cNvSpPr txBox="1"/>
            <p:nvPr/>
          </p:nvSpPr>
          <p:spPr>
            <a:xfrm>
              <a:off x="-1" y="3084930"/>
              <a:ext cx="1865435"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Content</a:t>
              </a:r>
            </a:p>
          </p:txBody>
        </p:sp>
        <p:sp>
          <p:nvSpPr>
            <p:cNvPr id="11" name="Rectangle 10"/>
            <p:cNvSpPr/>
            <p:nvPr/>
          </p:nvSpPr>
          <p:spPr bwMode="auto">
            <a:xfrm>
              <a:off x="-1" y="1708150"/>
              <a:ext cx="1879085" cy="129844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grpSp>
      <p:grpSp>
        <p:nvGrpSpPr>
          <p:cNvPr id="12" name="Group 11"/>
          <p:cNvGrpSpPr/>
          <p:nvPr/>
        </p:nvGrpSpPr>
        <p:grpSpPr>
          <a:xfrm>
            <a:off x="10503486" y="2475681"/>
            <a:ext cx="1930411" cy="1931499"/>
            <a:chOff x="10296093" y="1700952"/>
            <a:chExt cx="1892732" cy="1893798"/>
          </a:xfrm>
        </p:grpSpPr>
        <p:sp>
          <p:nvSpPr>
            <p:cNvPr id="13" name="Rectangle 1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4" name="TextBox 1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3F3F3F">
                      <a:alpha val="99000"/>
                    </a:srgbClr>
                  </a:solidFill>
                  <a:latin typeface="Segoe UI Light"/>
                </a:rPr>
                <a:t>UX</a:t>
              </a:r>
            </a:p>
          </p:txBody>
        </p:sp>
      </p:grpSp>
      <p:sp>
        <p:nvSpPr>
          <p:cNvPr id="16" name="Rectangle 15"/>
          <p:cNvSpPr/>
          <p:nvPr/>
        </p:nvSpPr>
        <p:spPr>
          <a:xfrm>
            <a:off x="2047990" y="2475682"/>
            <a:ext cx="1231352" cy="201674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Crawl</a:t>
            </a:r>
          </a:p>
        </p:txBody>
      </p:sp>
      <p:sp>
        <p:nvSpPr>
          <p:cNvPr id="17" name="Rectangle 16"/>
          <p:cNvSpPr/>
          <p:nvPr/>
        </p:nvSpPr>
        <p:spPr>
          <a:xfrm>
            <a:off x="3406719" y="2475682"/>
            <a:ext cx="1231354"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a:solidFill>
                  <a:srgbClr val="FFFFFF">
                    <a:alpha val="99000"/>
                  </a:srgbClr>
                </a:solidFill>
              </a:rPr>
              <a:t>Content</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0" name="Rectangle 19"/>
          <p:cNvSpPr/>
          <p:nvPr/>
        </p:nvSpPr>
        <p:spPr>
          <a:xfrm>
            <a:off x="4765450" y="2475682"/>
            <a:ext cx="2893201"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Index</a:t>
            </a:r>
            <a:endParaRPr lang="en-US" sz="1600" dirty="0">
              <a:solidFill>
                <a:srgbClr val="FFFFFF">
                  <a:alpha val="99000"/>
                </a:srgbClr>
              </a:solidFill>
            </a:endParaRPr>
          </a:p>
        </p:txBody>
      </p:sp>
      <p:sp>
        <p:nvSpPr>
          <p:cNvPr id="24" name="Rectangle 23"/>
          <p:cNvSpPr/>
          <p:nvPr/>
        </p:nvSpPr>
        <p:spPr>
          <a:xfrm>
            <a:off x="7786028" y="2475682"/>
            <a:ext cx="1231352" cy="20167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Query</a:t>
            </a:r>
            <a:br>
              <a:rPr lang="en-US" sz="1600" dirty="0">
                <a:solidFill>
                  <a:srgbClr val="FFFFFF">
                    <a:alpha val="99000"/>
                  </a:srgbClr>
                </a:solidFill>
              </a:rPr>
            </a:br>
            <a:r>
              <a:rPr lang="en-US" sz="1600" dirty="0">
                <a:solidFill>
                  <a:srgbClr val="FFFFFF">
                    <a:alpha val="99000"/>
                  </a:srgbClr>
                </a:solidFill>
              </a:rPr>
              <a:t>P</a:t>
            </a:r>
            <a:r>
              <a:rPr lang="en-US" sz="1600" dirty="0" smtClean="0">
                <a:solidFill>
                  <a:srgbClr val="FFFFFF">
                    <a:alpha val="99000"/>
                  </a:srgbClr>
                </a:solidFill>
              </a:rPr>
              <a:t>rocessing</a:t>
            </a:r>
          </a:p>
        </p:txBody>
      </p:sp>
      <p:sp>
        <p:nvSpPr>
          <p:cNvPr id="25" name="Rectangle 24"/>
          <p:cNvSpPr/>
          <p:nvPr/>
        </p:nvSpPr>
        <p:spPr>
          <a:xfrm>
            <a:off x="9144757" y="2475682"/>
            <a:ext cx="1231353"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30" name="Rectangle 29"/>
          <p:cNvSpPr/>
          <p:nvPr/>
        </p:nvSpPr>
        <p:spPr bwMode="auto">
          <a:xfrm>
            <a:off x="10053357" y="2571173"/>
            <a:ext cx="320269" cy="11772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3407" tIns="46704" rIns="46704" bIns="93407"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600" spc="-51" dirty="0" smtClean="0">
                <a:gradFill>
                  <a:gsLst>
                    <a:gs pos="0">
                      <a:srgbClr val="FFFFFF"/>
                    </a:gs>
                    <a:gs pos="100000">
                      <a:srgbClr val="FFFFFF"/>
                    </a:gs>
                  </a:gsLst>
                  <a:lin ang="5400000" scaled="0"/>
                </a:gradFill>
                <a:ea typeface="Segoe UI" pitchFamily="34" charset="0"/>
                <a:cs typeface="Segoe UI" pitchFamily="34" charset="0"/>
              </a:rPr>
              <a:t>API</a:t>
            </a:r>
            <a:endParaRPr lang="en-US" sz="1600"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a:xfrm>
            <a:off x="5299969" y="5099197"/>
            <a:ext cx="1828800" cy="9129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3407" bIns="93407" rtlCol="0" anchor="b"/>
          <a:lstStyle/>
          <a:p>
            <a:pPr defTabSz="932559"/>
            <a:r>
              <a:rPr lang="en-US" sz="1600" dirty="0" smtClean="0">
                <a:solidFill>
                  <a:srgbClr val="FFFFFF">
                    <a:alpha val="99000"/>
                  </a:srgbClr>
                </a:solidFill>
              </a:rPr>
              <a:t>Analytics</a:t>
            </a:r>
          </a:p>
          <a:p>
            <a:pPr defTabSz="932559"/>
            <a:r>
              <a:rPr lang="en-US" sz="1600" dirty="0" smtClean="0">
                <a:solidFill>
                  <a:srgbClr val="FFFFFF">
                    <a:alpha val="99000"/>
                  </a:srgbClr>
                </a:solidFill>
              </a:rPr>
              <a:t>Processing</a:t>
            </a:r>
          </a:p>
        </p:txBody>
      </p:sp>
      <p:sp>
        <p:nvSpPr>
          <p:cNvPr id="46" name="Freeform 83"/>
          <p:cNvSpPr>
            <a:spLocks noEditPoints="1"/>
          </p:cNvSpPr>
          <p:nvPr/>
        </p:nvSpPr>
        <p:spPr bwMode="black">
          <a:xfrm>
            <a:off x="834068" y="2602572"/>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7" name="Freeform 79"/>
          <p:cNvSpPr>
            <a:spLocks noEditPoints="1"/>
          </p:cNvSpPr>
          <p:nvPr/>
        </p:nvSpPr>
        <p:spPr bwMode="black">
          <a:xfrm>
            <a:off x="926157" y="3217849"/>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48" name="Freeform 7"/>
          <p:cNvSpPr>
            <a:spLocks noEditPoints="1"/>
          </p:cNvSpPr>
          <p:nvPr/>
        </p:nvSpPr>
        <p:spPr bwMode="black">
          <a:xfrm>
            <a:off x="466241" y="2997105"/>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9" name="Rounded Rectangle 6"/>
          <p:cNvSpPr/>
          <p:nvPr/>
        </p:nvSpPr>
        <p:spPr bwMode="black">
          <a:xfrm rot="16200000">
            <a:off x="10923754" y="2571330"/>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grpSp>
        <p:nvGrpSpPr>
          <p:cNvPr id="53" name="Group 52"/>
          <p:cNvGrpSpPr/>
          <p:nvPr/>
        </p:nvGrpSpPr>
        <p:grpSpPr bwMode="black">
          <a:xfrm>
            <a:off x="3588045" y="5466818"/>
            <a:ext cx="662148" cy="541630"/>
            <a:chOff x="5184775" y="225425"/>
            <a:chExt cx="1500188" cy="1220788"/>
          </a:xfrm>
          <a:solidFill>
            <a:srgbClr val="FFFFFF"/>
          </a:solidFill>
        </p:grpSpPr>
        <p:sp>
          <p:nvSpPr>
            <p:cNvPr id="54"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5"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sp>
          <p:nvSpPr>
            <p:cNvPr id="56"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383" tIns="46691" rIns="93383" bIns="46691" numCol="1" anchor="t" anchorCtr="0" compatLnSpc="1">
              <a:prstTxWarp prst="textNoShape">
                <a:avLst/>
              </a:prstTxWarp>
            </a:bodyPr>
            <a:lstStyle/>
            <a:p>
              <a:pPr defTabSz="932559"/>
              <a:endParaRPr lang="en-US" sz="1632" dirty="0">
                <a:solidFill>
                  <a:srgbClr val="000000"/>
                </a:solidFill>
              </a:endParaRPr>
            </a:p>
          </p:txBody>
        </p:sp>
      </p:grpSp>
      <p:cxnSp>
        <p:nvCxnSpPr>
          <p:cNvPr id="58" name="Straight Connector 56"/>
          <p:cNvCxnSpPr>
            <a:stCxn id="42" idx="3"/>
            <a:endCxn id="25" idx="2"/>
          </p:cNvCxnSpPr>
          <p:nvPr/>
        </p:nvCxnSpPr>
        <p:spPr>
          <a:xfrm flipV="1">
            <a:off x="7128769" y="4492430"/>
            <a:ext cx="2631665" cy="1063263"/>
          </a:xfrm>
          <a:prstGeom prst="bentConnector2">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Can 58"/>
          <p:cNvSpPr/>
          <p:nvPr/>
        </p:nvSpPr>
        <p:spPr bwMode="auto">
          <a:xfrm>
            <a:off x="2196309" y="5199519"/>
            <a:ext cx="934714"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Crawl</a:t>
            </a:r>
          </a:p>
        </p:txBody>
      </p:sp>
      <p:sp>
        <p:nvSpPr>
          <p:cNvPr id="62" name="Can 61"/>
          <p:cNvSpPr/>
          <p:nvPr/>
        </p:nvSpPr>
        <p:spPr bwMode="auto">
          <a:xfrm>
            <a:off x="7520847" y="6113244"/>
            <a:ext cx="857437"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err="1" smtClean="0">
                <a:gradFill>
                  <a:gsLst>
                    <a:gs pos="0">
                      <a:srgbClr val="FFFFFF"/>
                    </a:gs>
                    <a:gs pos="100000">
                      <a:srgbClr val="FFFFFF"/>
                    </a:gs>
                  </a:gsLst>
                  <a:lin ang="5400000" scaled="0"/>
                </a:gradFill>
                <a:ea typeface="Segoe UI" pitchFamily="34" charset="0"/>
                <a:cs typeface="Segoe UI" pitchFamily="34" charset="0"/>
              </a:rPr>
              <a:t>Search</a:t>
            </a:r>
            <a:r>
              <a:rPr lang="nb-NO" sz="1400" dirty="0" smtClean="0">
                <a:gradFill>
                  <a:gsLst>
                    <a:gs pos="0">
                      <a:srgbClr val="FFFFFF"/>
                    </a:gs>
                    <a:gs pos="100000">
                      <a:srgbClr val="FFFFFF"/>
                    </a:gs>
                  </a:gsLst>
                  <a:lin ang="5400000" scaled="0"/>
                </a:gradFill>
                <a:ea typeface="Segoe UI" pitchFamily="34" charset="0"/>
                <a:cs typeface="Segoe UI" pitchFamily="34" charset="0"/>
              </a:rPr>
              <a:t> </a:t>
            </a:r>
            <a:r>
              <a:rPr lang="nb-NO" sz="1400" dirty="0" err="1" smtClean="0">
                <a:gradFill>
                  <a:gsLst>
                    <a:gs pos="0">
                      <a:srgbClr val="FFFFFF"/>
                    </a:gs>
                    <a:gs pos="100000">
                      <a:srgbClr val="FFFFFF"/>
                    </a:gs>
                  </a:gsLst>
                  <a:lin ang="5400000" scaled="0"/>
                </a:gradFill>
                <a:ea typeface="Segoe UI" pitchFamily="34" charset="0"/>
                <a:cs typeface="Segoe UI" pitchFamily="34" charset="0"/>
              </a:rPr>
              <a:t>Admin</a:t>
            </a:r>
            <a:endParaRPr lang="nb-NO" sz="1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5" name="Can 64"/>
          <p:cNvSpPr/>
          <p:nvPr/>
        </p:nvSpPr>
        <p:spPr bwMode="auto">
          <a:xfrm>
            <a:off x="3538263" y="5199519"/>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Link</a:t>
            </a:r>
          </a:p>
        </p:txBody>
      </p:sp>
      <p:cxnSp>
        <p:nvCxnSpPr>
          <p:cNvPr id="66" name="Straight Connector 65"/>
          <p:cNvCxnSpPr>
            <a:stCxn id="65" idx="1"/>
            <a:endCxn id="17" idx="2"/>
          </p:cNvCxnSpPr>
          <p:nvPr/>
        </p:nvCxnSpPr>
        <p:spPr>
          <a:xfrm flipH="1" flipV="1">
            <a:off x="4022396" y="4492430"/>
            <a:ext cx="2782" cy="707089"/>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stCxn id="6" idx="1"/>
            <a:endCxn id="62" idx="4"/>
          </p:cNvCxnSpPr>
          <p:nvPr/>
        </p:nvCxnSpPr>
        <p:spPr>
          <a:xfrm flipH="1">
            <a:off x="8378284" y="6465648"/>
            <a:ext cx="403641" cy="3770"/>
          </a:xfrm>
          <a:prstGeom prst="line">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Can 91"/>
          <p:cNvSpPr/>
          <p:nvPr/>
        </p:nvSpPr>
        <p:spPr bwMode="auto">
          <a:xfrm>
            <a:off x="3534474" y="6088525"/>
            <a:ext cx="973830" cy="712348"/>
          </a:xfrm>
          <a:prstGeom prst="can">
            <a:avLst/>
          </a:prstGeom>
          <a:ln>
            <a:headEnd type="none" w="med" len="med"/>
            <a:tailEnd type="none" w="med" len="med"/>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4099" fontAlgn="base">
              <a:spcBef>
                <a:spcPct val="0"/>
              </a:spcBef>
              <a:spcAft>
                <a:spcPct val="0"/>
              </a:spcAft>
            </a:pPr>
            <a:r>
              <a:rPr lang="nb-NO" sz="1400" dirty="0" smtClean="0">
                <a:gradFill>
                  <a:gsLst>
                    <a:gs pos="0">
                      <a:srgbClr val="FFFFFF"/>
                    </a:gs>
                    <a:gs pos="100000">
                      <a:srgbClr val="FFFFFF"/>
                    </a:gs>
                  </a:gsLst>
                  <a:lin ang="5400000" scaled="0"/>
                </a:gradFill>
                <a:ea typeface="Segoe UI" pitchFamily="34" charset="0"/>
                <a:cs typeface="Segoe UI" pitchFamily="34" charset="0"/>
              </a:rPr>
              <a:t>Analytics Reporting</a:t>
            </a:r>
          </a:p>
        </p:txBody>
      </p:sp>
      <p:cxnSp>
        <p:nvCxnSpPr>
          <p:cNvPr id="100" name="Straight Connector 56"/>
          <p:cNvCxnSpPr>
            <a:stCxn id="92" idx="4"/>
            <a:endCxn id="42" idx="2"/>
          </p:cNvCxnSpPr>
          <p:nvPr/>
        </p:nvCxnSpPr>
        <p:spPr>
          <a:xfrm flipV="1">
            <a:off x="4508304" y="6012189"/>
            <a:ext cx="1706065" cy="432510"/>
          </a:xfrm>
          <a:prstGeom prst="bentConnector2">
            <a:avLst/>
          </a:prstGeom>
          <a:ln w="38100">
            <a:solidFill>
              <a:schemeClr val="tx2"/>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Rectangle 62"/>
          <p:cNvSpPr/>
          <p:nvPr/>
        </p:nvSpPr>
        <p:spPr>
          <a:xfrm>
            <a:off x="5165826" y="2475681"/>
            <a:ext cx="2089444" cy="145541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smtClean="0">
                <a:solidFill>
                  <a:srgbClr val="FFFFFF">
                    <a:alpha val="99000"/>
                  </a:srgbClr>
                </a:solidFill>
              </a:rPr>
              <a:t>FAST Search Index</a:t>
            </a:r>
            <a:endParaRPr lang="en-US" sz="1600" dirty="0">
              <a:solidFill>
                <a:srgbClr val="FFFFFF">
                  <a:alpha val="99000"/>
                </a:srgbClr>
              </a:solidFill>
            </a:endParaRPr>
          </a:p>
        </p:txBody>
      </p:sp>
      <p:sp>
        <p:nvSpPr>
          <p:cNvPr id="69" name="Freeform 104"/>
          <p:cNvSpPr>
            <a:spLocks noEditPoints="1"/>
          </p:cNvSpPr>
          <p:nvPr/>
        </p:nvSpPr>
        <p:spPr bwMode="black">
          <a:xfrm>
            <a:off x="5814681" y="2707386"/>
            <a:ext cx="652602" cy="682888"/>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rgbClr val="FFFFFF"/>
          </a:solidFill>
          <a:ln>
            <a:noFill/>
          </a:ln>
          <a:extLst/>
        </p:spPr>
        <p:txBody>
          <a:bodyPr vert="horz" wrap="square" lIns="91444" tIns="45722" rIns="91444" bIns="45722" numCol="1" anchor="t" anchorCtr="0" compatLnSpc="1">
            <a:prstTxWarp prst="textNoShape">
              <a:avLst/>
            </a:prstTxWarp>
          </a:bodyPr>
          <a:lstStyle/>
          <a:p>
            <a:pPr defTabSz="914367"/>
            <a:endParaRPr lang="en-US" sz="1765" dirty="0">
              <a:solidFill>
                <a:srgbClr val="000000"/>
              </a:solidFill>
            </a:endParaRPr>
          </a:p>
        </p:txBody>
      </p:sp>
      <p:sp>
        <p:nvSpPr>
          <p:cNvPr id="71" name="Rectangle 70"/>
          <p:cNvSpPr/>
          <p:nvPr/>
        </p:nvSpPr>
        <p:spPr>
          <a:xfrm>
            <a:off x="10486587" y="4355364"/>
            <a:ext cx="2375213" cy="1077218"/>
          </a:xfrm>
          <a:prstGeom prst="rect">
            <a:avLst/>
          </a:prstGeom>
        </p:spPr>
        <p:txBody>
          <a:bodyPr wrap="square">
            <a:spAutoFit/>
          </a:bodyPr>
          <a:lstStyle/>
          <a:p>
            <a:pPr marL="449580"/>
            <a:r>
              <a:rPr lang="en-US" sz="1600" dirty="0" smtClean="0">
                <a:solidFill>
                  <a:srgbClr val="008272"/>
                </a:solidFill>
                <a:ea typeface="Calibri" panose="020F0502020204030204" pitchFamily="34" charset="0"/>
                <a:cs typeface="Times New Roman" panose="02020603050405020304" pitchFamily="18" charset="0"/>
              </a:rPr>
              <a:t>SharePoint</a:t>
            </a:r>
          </a:p>
          <a:p>
            <a:pPr marL="449580"/>
            <a:r>
              <a:rPr lang="en-US" sz="1600" dirty="0" smtClean="0">
                <a:solidFill>
                  <a:srgbClr val="008272"/>
                </a:solidFill>
                <a:cs typeface="Times New Roman" panose="02020603050405020304" pitchFamily="18" charset="0"/>
              </a:rPr>
              <a:t>SP Apps</a:t>
            </a:r>
          </a:p>
          <a:p>
            <a:pPr marL="449580"/>
            <a:r>
              <a:rPr lang="en-US" sz="1600" dirty="0" smtClean="0">
                <a:solidFill>
                  <a:srgbClr val="008272"/>
                </a:solidFill>
                <a:cs typeface="Times New Roman" panose="02020603050405020304" pitchFamily="18" charset="0"/>
              </a:rPr>
              <a:t>Devices</a:t>
            </a:r>
          </a:p>
          <a:p>
            <a:pPr marL="449580"/>
            <a:r>
              <a:rPr lang="en-US" sz="1600" dirty="0" smtClean="0">
                <a:solidFill>
                  <a:srgbClr val="008272"/>
                </a:solidFill>
                <a:cs typeface="Times New Roman" panose="02020603050405020304" pitchFamily="18" charset="0"/>
              </a:rPr>
              <a:t>Non-SP UX</a:t>
            </a:r>
          </a:p>
        </p:txBody>
      </p:sp>
      <p:cxnSp>
        <p:nvCxnSpPr>
          <p:cNvPr id="85" name="Straight Connector 84"/>
          <p:cNvCxnSpPr/>
          <p:nvPr/>
        </p:nvCxnSpPr>
        <p:spPr>
          <a:xfrm>
            <a:off x="3153362"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a:off x="4512093" y="3131177"/>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7531912" y="3212326"/>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8891400" y="3207589"/>
            <a:ext cx="377308" cy="1"/>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7531912" y="3033110"/>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a:off x="8891400" y="3028373"/>
            <a:ext cx="377308" cy="1"/>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a:stCxn id="42" idx="0"/>
            <a:endCxn id="20" idx="2"/>
          </p:cNvCxnSpPr>
          <p:nvPr/>
        </p:nvCxnSpPr>
        <p:spPr>
          <a:xfrm flipH="1" flipV="1">
            <a:off x="6212051" y="4492430"/>
            <a:ext cx="2318" cy="606767"/>
          </a:xfrm>
          <a:prstGeom prst="line">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a:stCxn id="42" idx="1"/>
            <a:endCxn id="65" idx="4"/>
          </p:cNvCxnSpPr>
          <p:nvPr/>
        </p:nvCxnSpPr>
        <p:spPr>
          <a:xfrm flipH="1">
            <a:off x="4512093" y="5555693"/>
            <a:ext cx="787876" cy="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a:stCxn id="59" idx="1"/>
            <a:endCxn id="16" idx="2"/>
          </p:cNvCxnSpPr>
          <p:nvPr/>
        </p:nvCxnSpPr>
        <p:spPr>
          <a:xfrm flipV="1">
            <a:off x="2663666" y="4492429"/>
            <a:ext cx="0" cy="707090"/>
          </a:xfrm>
          <a:prstGeom prst="line">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1" name="Rectangle 60"/>
          <p:cNvSpPr/>
          <p:nvPr/>
        </p:nvSpPr>
        <p:spPr>
          <a:xfrm>
            <a:off x="-142125" y="4290853"/>
            <a:ext cx="2375213" cy="2062103"/>
          </a:xfrm>
          <a:prstGeom prst="rect">
            <a:avLst/>
          </a:prstGeom>
        </p:spPr>
        <p:txBody>
          <a:bodyPr wrap="square">
            <a:spAutoFit/>
          </a:bodyPr>
          <a:lstStyle/>
          <a:p>
            <a:pPr marL="449580"/>
            <a:r>
              <a:rPr lang="en-US" sz="1600" dirty="0" smtClean="0">
                <a:solidFill>
                  <a:srgbClr val="008272"/>
                </a:solidFill>
                <a:ea typeface="Calibri" panose="020F0502020204030204" pitchFamily="34" charset="0"/>
                <a:cs typeface="Times New Roman" panose="02020603050405020304" pitchFamily="18" charset="0"/>
              </a:rPr>
              <a:t>HTTP</a:t>
            </a:r>
          </a:p>
          <a:p>
            <a:pPr marL="449580"/>
            <a:r>
              <a:rPr lang="en-US" sz="1600" dirty="0" smtClean="0">
                <a:solidFill>
                  <a:srgbClr val="008272"/>
                </a:solidFill>
                <a:ea typeface="Calibri" panose="020F0502020204030204" pitchFamily="34" charset="0"/>
                <a:cs typeface="Times New Roman" panose="02020603050405020304" pitchFamily="18" charset="0"/>
              </a:rPr>
              <a:t>File </a:t>
            </a:r>
            <a:r>
              <a:rPr lang="en-US" sz="1600" dirty="0">
                <a:solidFill>
                  <a:srgbClr val="008272"/>
                </a:solidFill>
                <a:ea typeface="Calibri" panose="020F0502020204030204" pitchFamily="34" charset="0"/>
                <a:cs typeface="Times New Roman" panose="02020603050405020304" pitchFamily="18" charset="0"/>
              </a:rPr>
              <a:t>shares</a:t>
            </a:r>
          </a:p>
          <a:p>
            <a:pPr marL="449580"/>
            <a:r>
              <a:rPr lang="en-US" sz="1600" dirty="0">
                <a:solidFill>
                  <a:srgbClr val="008272"/>
                </a:solidFill>
                <a:ea typeface="Calibri" panose="020F0502020204030204" pitchFamily="34" charset="0"/>
                <a:cs typeface="Times New Roman" panose="02020603050405020304" pitchFamily="18" charset="0"/>
              </a:rPr>
              <a:t>SharePoint</a:t>
            </a:r>
          </a:p>
          <a:p>
            <a:pPr marL="449580"/>
            <a:r>
              <a:rPr lang="en-US" sz="1600" dirty="0">
                <a:solidFill>
                  <a:srgbClr val="008272"/>
                </a:solidFill>
                <a:ea typeface="Calibri" panose="020F0502020204030204" pitchFamily="34" charset="0"/>
                <a:cs typeface="Times New Roman" panose="02020603050405020304" pitchFamily="18" charset="0"/>
              </a:rPr>
              <a:t>User profiles</a:t>
            </a:r>
          </a:p>
          <a:p>
            <a:pPr marL="449580"/>
            <a:r>
              <a:rPr lang="en-US" sz="1600" dirty="0" smtClean="0">
                <a:solidFill>
                  <a:srgbClr val="008272"/>
                </a:solidFill>
                <a:ea typeface="Calibri" panose="020F0502020204030204" pitchFamily="34" charset="0"/>
                <a:cs typeface="Times New Roman" panose="02020603050405020304" pitchFamily="18" charset="0"/>
              </a:rPr>
              <a:t>Lotus </a:t>
            </a:r>
            <a:r>
              <a:rPr lang="en-US" sz="1600" dirty="0">
                <a:solidFill>
                  <a:srgbClr val="008272"/>
                </a:solidFill>
                <a:ea typeface="Calibri" panose="020F0502020204030204" pitchFamily="34" charset="0"/>
                <a:cs typeface="Times New Roman" panose="02020603050405020304" pitchFamily="18" charset="0"/>
              </a:rPr>
              <a:t>Notes </a:t>
            </a:r>
          </a:p>
          <a:p>
            <a:pPr marL="449580"/>
            <a:r>
              <a:rPr lang="en-US" sz="1600" dirty="0" smtClean="0">
                <a:solidFill>
                  <a:srgbClr val="008272"/>
                </a:solidFill>
                <a:ea typeface="Calibri" panose="020F0502020204030204" pitchFamily="34" charset="0"/>
                <a:cs typeface="Times New Roman" panose="02020603050405020304" pitchFamily="18" charset="0"/>
              </a:rPr>
              <a:t>Documentum</a:t>
            </a:r>
          </a:p>
          <a:p>
            <a:pPr marL="449580"/>
            <a:r>
              <a:rPr lang="en-US" sz="1600" dirty="0">
                <a:solidFill>
                  <a:srgbClr val="008272"/>
                </a:solidFill>
                <a:ea typeface="Calibri" panose="020F0502020204030204" pitchFamily="34" charset="0"/>
                <a:cs typeface="Times New Roman" panose="02020603050405020304" pitchFamily="18" charset="0"/>
              </a:rPr>
              <a:t>Exchange folders</a:t>
            </a:r>
          </a:p>
          <a:p>
            <a:pPr marL="449580"/>
            <a:r>
              <a:rPr lang="en-US" sz="1600" dirty="0" smtClean="0">
                <a:solidFill>
                  <a:srgbClr val="008272"/>
                </a:solidFill>
                <a:ea typeface="Calibri" panose="020F0502020204030204" pitchFamily="34" charset="0"/>
                <a:cs typeface="Times New Roman" panose="02020603050405020304" pitchFamily="18" charset="0"/>
              </a:rPr>
              <a:t>Custom - BCS</a:t>
            </a:r>
            <a:endParaRPr lang="en-US" sz="1600" dirty="0">
              <a:solidFill>
                <a:srgbClr val="008272"/>
              </a:solidFill>
            </a:endParaRPr>
          </a:p>
        </p:txBody>
      </p:sp>
      <p:grpSp>
        <p:nvGrpSpPr>
          <p:cNvPr id="7" name="Group 6"/>
          <p:cNvGrpSpPr/>
          <p:nvPr/>
        </p:nvGrpSpPr>
        <p:grpSpPr>
          <a:xfrm>
            <a:off x="9144758" y="1301432"/>
            <a:ext cx="3291718" cy="862193"/>
            <a:chOff x="9144758" y="1301432"/>
            <a:chExt cx="3291718" cy="862193"/>
          </a:xfrm>
        </p:grpSpPr>
        <p:sp>
          <p:nvSpPr>
            <p:cNvPr id="64" name="Rectangle 63"/>
            <p:cNvSpPr/>
            <p:nvPr/>
          </p:nvSpPr>
          <p:spPr bwMode="auto">
            <a:xfrm>
              <a:off x="9144758" y="1301432"/>
              <a:ext cx="3291718" cy="862193"/>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407" tIns="46704" rIns="46704" bIns="93407"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7" name="Rectangle 66"/>
            <p:cNvSpPr/>
            <p:nvPr/>
          </p:nvSpPr>
          <p:spPr bwMode="auto">
            <a:xfrm>
              <a:off x="9307457" y="1461818"/>
              <a:ext cx="140308" cy="244148"/>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68" name="Rectangle 67"/>
            <p:cNvSpPr/>
            <p:nvPr/>
          </p:nvSpPr>
          <p:spPr bwMode="auto">
            <a:xfrm>
              <a:off x="9307457" y="1772908"/>
              <a:ext cx="140308" cy="24414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400" spc="-51" dirty="0">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a:xfrm>
              <a:off x="9527448" y="1451536"/>
              <a:ext cx="984680" cy="275460"/>
            </a:xfrm>
            <a:prstGeom prst="rect">
              <a:avLst/>
            </a:prstGeom>
          </p:spPr>
          <p:txBody>
            <a:bodyPr wrap="square" lIns="0" anchor="ctr">
              <a:spAutoFit/>
            </a:bodyPr>
            <a:lstStyle/>
            <a:p>
              <a:pPr defTabSz="932290" eaLnBrk="0" hangingPunct="0">
                <a:lnSpc>
                  <a:spcPct val="85000"/>
                </a:lnSpc>
              </a:pPr>
              <a:r>
                <a:rPr lang="en-US" sz="1400" dirty="0">
                  <a:solidFill>
                    <a:srgbClr val="3F3F3F"/>
                  </a:solidFill>
                </a:rPr>
                <a:t>Public API</a:t>
              </a:r>
            </a:p>
          </p:txBody>
        </p:sp>
        <p:sp>
          <p:nvSpPr>
            <p:cNvPr id="74" name="Rectangle 73"/>
            <p:cNvSpPr/>
            <p:nvPr/>
          </p:nvSpPr>
          <p:spPr>
            <a:xfrm>
              <a:off x="9527447" y="1743000"/>
              <a:ext cx="2717818" cy="275460"/>
            </a:xfrm>
            <a:prstGeom prst="rect">
              <a:avLst/>
            </a:prstGeom>
          </p:spPr>
          <p:txBody>
            <a:bodyPr wrap="square" lIns="0" anchor="ctr">
              <a:spAutoFit/>
            </a:bodyPr>
            <a:lstStyle/>
            <a:p>
              <a:pPr defTabSz="932290" eaLnBrk="0" hangingPunct="0">
                <a:lnSpc>
                  <a:spcPct val="85000"/>
                </a:lnSpc>
              </a:pPr>
              <a:r>
                <a:rPr lang="en-US" sz="1400" dirty="0" smtClean="0">
                  <a:solidFill>
                    <a:srgbClr val="3F3F3F"/>
                  </a:solidFill>
                </a:rPr>
                <a:t>Search topology components</a:t>
              </a:r>
              <a:endParaRPr lang="en-US" sz="1400" dirty="0">
                <a:solidFill>
                  <a:srgbClr val="3F3F3F"/>
                </a:solidFill>
              </a:endParaRPr>
            </a:p>
          </p:txBody>
        </p:sp>
      </p:grpSp>
      <p:sp>
        <p:nvSpPr>
          <p:cNvPr id="5" name="Right Arrow 4"/>
          <p:cNvSpPr/>
          <p:nvPr/>
        </p:nvSpPr>
        <p:spPr bwMode="auto">
          <a:xfrm>
            <a:off x="2047990" y="1768238"/>
            <a:ext cx="4098239" cy="648904"/>
          </a:xfrm>
          <a:prstGeom prst="righ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Content</a:t>
            </a:r>
            <a:endParaRPr lang="en-US" sz="2000" b="1" dirty="0">
              <a:gradFill>
                <a:gsLst>
                  <a:gs pos="0">
                    <a:srgbClr val="FFFFFF"/>
                  </a:gs>
                  <a:gs pos="100000">
                    <a:srgbClr val="FFFFFF"/>
                  </a:gs>
                </a:gsLst>
                <a:lin ang="5400000" scaled="0"/>
              </a:gradFill>
            </a:endParaRPr>
          </a:p>
        </p:txBody>
      </p:sp>
      <p:sp>
        <p:nvSpPr>
          <p:cNvPr id="8" name="Left Arrow 7"/>
          <p:cNvSpPr/>
          <p:nvPr/>
        </p:nvSpPr>
        <p:spPr bwMode="auto">
          <a:xfrm>
            <a:off x="6146228" y="1769070"/>
            <a:ext cx="2871151" cy="648904"/>
          </a:xfrm>
          <a:prstGeom prst="leftArrow">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nb-NO" sz="2000" b="1" dirty="0" smtClean="0">
                <a:gradFill>
                  <a:gsLst>
                    <a:gs pos="0">
                      <a:srgbClr val="FFFFFF"/>
                    </a:gs>
                    <a:gs pos="100000">
                      <a:srgbClr val="FFFFFF"/>
                    </a:gs>
                  </a:gsLst>
                  <a:lin ang="5400000" scaled="0"/>
                </a:gradFill>
              </a:rPr>
              <a:t>Query</a:t>
            </a:r>
            <a:endParaRPr lang="en-US" sz="2000" b="1" dirty="0">
              <a:gradFill>
                <a:gsLst>
                  <a:gs pos="0">
                    <a:srgbClr val="FFFFFF"/>
                  </a:gs>
                  <a:gs pos="100000">
                    <a:srgbClr val="FFFFFF"/>
                  </a:gs>
                </a:gsLst>
                <a:lin ang="5400000" scaled="0"/>
              </a:gradFill>
            </a:endParaRPr>
          </a:p>
        </p:txBody>
      </p:sp>
      <p:sp>
        <p:nvSpPr>
          <p:cNvPr id="57" name="Rounded Rectangle 56"/>
          <p:cNvSpPr/>
          <p:nvPr/>
        </p:nvSpPr>
        <p:spPr bwMode="auto">
          <a:xfrm>
            <a:off x="3389819" y="4793406"/>
            <a:ext cx="3980545" cy="2073255"/>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1156135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5551279" y="1333224"/>
            <a:ext cx="6931653" cy="5692430"/>
          </a:xfrm>
          <a:prstGeom prst="rect">
            <a:avLst/>
          </a:prstGeom>
        </p:spPr>
      </p:pic>
      <p:sp>
        <p:nvSpPr>
          <p:cNvPr id="17" name="Rounded Rectangle 16"/>
          <p:cNvSpPr/>
          <p:nvPr/>
        </p:nvSpPr>
        <p:spPr bwMode="auto">
          <a:xfrm>
            <a:off x="7291520" y="5297462"/>
            <a:ext cx="4543342" cy="1637530"/>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8" name="Group 27"/>
          <p:cNvGrpSpPr/>
          <p:nvPr/>
        </p:nvGrpSpPr>
        <p:grpSpPr>
          <a:xfrm>
            <a:off x="3625949" y="4902229"/>
            <a:ext cx="8856984" cy="2123425"/>
            <a:chOff x="3625950" y="4902230"/>
            <a:chExt cx="8856984" cy="2123425"/>
          </a:xfrm>
        </p:grpSpPr>
        <p:sp>
          <p:nvSpPr>
            <p:cNvPr id="29" name="Rectangle 28"/>
            <p:cNvSpPr/>
            <p:nvPr/>
          </p:nvSpPr>
          <p:spPr bwMode="auto">
            <a:xfrm>
              <a:off x="3625950" y="4902230"/>
              <a:ext cx="8856984" cy="2123425"/>
            </a:xfrm>
            <a:prstGeom prst="rect">
              <a:avLst/>
            </a:prstGeom>
            <a:solidFill>
              <a:schemeClr val="bg1">
                <a:lumMod val="20000"/>
                <a:lumOff val="80000"/>
              </a:schemeClr>
            </a:solidFill>
            <a:ln>
              <a:solidFill>
                <a:schemeClr val="bg1">
                  <a:lumMod val="40000"/>
                  <a:lumOff val="60000"/>
                </a:schemeClr>
              </a:solidFill>
              <a:headEnd type="none" w="med" len="med"/>
              <a:tailEnd type="none" w="med" len="med"/>
            </a:ln>
            <a:effectLst>
              <a:innerShdw blurRad="63500" dist="114300" dir="13500000">
                <a:prstClr val="black">
                  <a:alpha val="50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FFFFFF">
                    <a:lumMod val="75000"/>
                  </a:srgbClr>
                </a:solidFill>
                <a:ea typeface="Segoe UI" pitchFamily="34" charset="0"/>
                <a:cs typeface="Segoe UI" pitchFamily="34" charset="0"/>
              </a:endParaRPr>
            </a:p>
          </p:txBody>
        </p:sp>
        <p:sp>
          <p:nvSpPr>
            <p:cNvPr id="30" name="TextBox 29"/>
            <p:cNvSpPr txBox="1"/>
            <p:nvPr/>
          </p:nvSpPr>
          <p:spPr>
            <a:xfrm>
              <a:off x="3886047" y="5009430"/>
              <a:ext cx="4449488" cy="1711238"/>
            </a:xfrm>
            <a:prstGeom prst="rect">
              <a:avLst/>
            </a:prstGeom>
            <a:noFill/>
          </p:spPr>
          <p:txBody>
            <a:bodyPr wrap="none" lIns="182880" tIns="146304" rIns="182880" bIns="146304" rtlCol="0">
              <a:spAutoFit/>
            </a:bodyPr>
            <a:lstStyle/>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New-SPEnterpriseSearchTopology</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New-SPEnterpriseSearchCrawlComponent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New-SPEnterpriseSearchIndexComponent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a:t>
              </a:r>
            </a:p>
            <a:p>
              <a:pPr marL="285750" indent="-285750">
                <a:lnSpc>
                  <a:spcPct val="90000"/>
                </a:lnSpc>
                <a:spcAft>
                  <a:spcPts val="600"/>
                </a:spcAft>
                <a:buFont typeface="Wingdings" panose="05000000000000000000" pitchFamily="2" charset="2"/>
                <a:buChar char="Ø"/>
              </a:pPr>
              <a:r>
                <a:rPr lang="nb-NO" sz="1600" dirty="0" smtClean="0">
                  <a:solidFill>
                    <a:srgbClr val="FFFFFF">
                      <a:lumMod val="50000"/>
                    </a:srgbClr>
                  </a:solidFill>
                </a:rPr>
                <a:t>Set-SPEnterpriseSearchTopology </a:t>
              </a:r>
              <a:endParaRPr lang="en-US" sz="1600" dirty="0" err="1" smtClean="0">
                <a:solidFill>
                  <a:srgbClr val="FFFFFF">
                    <a:lumMod val="50000"/>
                  </a:srgbClr>
                </a:solidFill>
              </a:endParaRPr>
            </a:p>
          </p:txBody>
        </p:sp>
      </p:grpSp>
      <p:grpSp>
        <p:nvGrpSpPr>
          <p:cNvPr id="16" name="Group 15"/>
          <p:cNvGrpSpPr/>
          <p:nvPr/>
        </p:nvGrpSpPr>
        <p:grpSpPr>
          <a:xfrm>
            <a:off x="3553941" y="4902229"/>
            <a:ext cx="9006855" cy="2123425"/>
            <a:chOff x="3553941" y="4902230"/>
            <a:chExt cx="9006855" cy="2123425"/>
          </a:xfrm>
        </p:grpSpPr>
        <p:sp>
          <p:nvSpPr>
            <p:cNvPr id="11" name="Rectangle 10"/>
            <p:cNvSpPr/>
            <p:nvPr/>
          </p:nvSpPr>
          <p:spPr bwMode="auto">
            <a:xfrm>
              <a:off x="3625950" y="4902230"/>
              <a:ext cx="8856984" cy="2123425"/>
            </a:xfrm>
            <a:prstGeom prst="rect">
              <a:avLst/>
            </a:prstGeom>
            <a:solidFill>
              <a:schemeClr val="bg1">
                <a:lumMod val="20000"/>
                <a:lumOff val="80000"/>
              </a:schemeClr>
            </a:solidFill>
            <a:ln>
              <a:solidFill>
                <a:schemeClr val="bg1">
                  <a:lumMod val="40000"/>
                  <a:lumOff val="60000"/>
                </a:schemeClr>
              </a:solidFill>
              <a:headEnd type="none" w="med" len="med"/>
              <a:tailEnd type="none" w="med" len="med"/>
            </a:ln>
            <a:effectLst>
              <a:innerShdw blurRad="63500" dist="114300" dir="13500000">
                <a:prstClr val="black">
                  <a:alpha val="50000"/>
                </a:prstClr>
              </a:inn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rgbClr val="FFFFFF">
                    <a:lumMod val="75000"/>
                  </a:srgbClr>
                </a:solidFill>
                <a:ea typeface="Segoe UI" pitchFamily="34" charset="0"/>
                <a:cs typeface="Segoe UI" pitchFamily="34" charset="0"/>
              </a:endParaRPr>
            </a:p>
          </p:txBody>
        </p:sp>
        <p:pic>
          <p:nvPicPr>
            <p:cNvPr id="14" name="Picture 13"/>
            <p:cNvPicPr>
              <a:picLocks noChangeAspect="1"/>
            </p:cNvPicPr>
            <p:nvPr/>
          </p:nvPicPr>
          <p:blipFill>
            <a:blip r:embed="rId4"/>
            <a:stretch>
              <a:fillRect/>
            </a:stretch>
          </p:blipFill>
          <p:spPr>
            <a:xfrm>
              <a:off x="3769967" y="5692694"/>
              <a:ext cx="8640958" cy="1242299"/>
            </a:xfrm>
            <a:prstGeom prst="rect">
              <a:avLst/>
            </a:prstGeom>
          </p:spPr>
        </p:pic>
        <p:sp>
          <p:nvSpPr>
            <p:cNvPr id="15" name="TextBox 14"/>
            <p:cNvSpPr txBox="1"/>
            <p:nvPr/>
          </p:nvSpPr>
          <p:spPr>
            <a:xfrm>
              <a:off x="3553941" y="5009430"/>
              <a:ext cx="1540102" cy="517065"/>
            </a:xfrm>
            <a:prstGeom prst="rect">
              <a:avLst/>
            </a:prstGeom>
            <a:noFill/>
          </p:spPr>
          <p:txBody>
            <a:bodyPr wrap="none" lIns="182880" tIns="146304" rIns="182880" bIns="146304" rtlCol="0">
              <a:spAutoFit/>
            </a:bodyPr>
            <a:lstStyle/>
            <a:p>
              <a:pPr>
                <a:lnSpc>
                  <a:spcPct val="90000"/>
                </a:lnSpc>
                <a:spcAft>
                  <a:spcPts val="600"/>
                </a:spcAft>
              </a:pPr>
              <a:r>
                <a:rPr lang="nb-NO" sz="1600" dirty="0" smtClean="0">
                  <a:solidFill>
                    <a:srgbClr val="FFFFFF">
                      <a:lumMod val="50000"/>
                    </a:srgbClr>
                  </a:solidFill>
                </a:rPr>
                <a:t>Server Name</a:t>
              </a:r>
              <a:endParaRPr lang="en-US" sz="1600" dirty="0" err="1" smtClean="0">
                <a:solidFill>
                  <a:srgbClr val="FFFFFF">
                    <a:lumMod val="50000"/>
                  </a:srgbClr>
                </a:solidFill>
              </a:endParaRPr>
            </a:p>
          </p:txBody>
        </p:sp>
        <p:sp>
          <p:nvSpPr>
            <p:cNvPr id="18" name="TextBox 17"/>
            <p:cNvSpPr txBox="1"/>
            <p:nvPr/>
          </p:nvSpPr>
          <p:spPr>
            <a:xfrm>
              <a:off x="5570165" y="5009430"/>
              <a:ext cx="2094163" cy="517065"/>
            </a:xfrm>
            <a:prstGeom prst="rect">
              <a:avLst/>
            </a:prstGeom>
            <a:noFill/>
          </p:spPr>
          <p:txBody>
            <a:bodyPr wrap="none" lIns="182880" tIns="146304" rIns="182880" bIns="146304" rtlCol="0">
              <a:spAutoFit/>
            </a:bodyPr>
            <a:lstStyle/>
            <a:p>
              <a:pPr>
                <a:lnSpc>
                  <a:spcPct val="90000"/>
                </a:lnSpc>
                <a:spcAft>
                  <a:spcPts val="600"/>
                </a:spcAft>
              </a:pPr>
              <a:r>
                <a:rPr lang="nb-NO" sz="1600" dirty="0" smtClean="0">
                  <a:solidFill>
                    <a:srgbClr val="505050"/>
                  </a:solidFill>
                </a:rPr>
                <a:t>Admin       Crawler</a:t>
              </a:r>
              <a:endParaRPr lang="en-US" sz="1600" dirty="0" err="1" smtClean="0">
                <a:solidFill>
                  <a:srgbClr val="505050"/>
                </a:solidFill>
              </a:endParaRPr>
            </a:p>
          </p:txBody>
        </p:sp>
        <p:sp>
          <p:nvSpPr>
            <p:cNvPr id="19" name="TextBox 18"/>
            <p:cNvSpPr txBox="1"/>
            <p:nvPr/>
          </p:nvSpPr>
          <p:spPr>
            <a:xfrm>
              <a:off x="7586389" y="4902230"/>
              <a:ext cx="4974407" cy="738664"/>
            </a:xfrm>
            <a:prstGeom prst="rect">
              <a:avLst/>
            </a:prstGeom>
            <a:noFill/>
          </p:spPr>
          <p:txBody>
            <a:bodyPr wrap="square" lIns="182880" tIns="146304" rIns="182880" bIns="146304" rtlCol="0">
              <a:spAutoFit/>
            </a:bodyPr>
            <a:lstStyle/>
            <a:p>
              <a:pPr>
                <a:lnSpc>
                  <a:spcPct val="90000"/>
                </a:lnSpc>
                <a:spcAft>
                  <a:spcPts val="600"/>
                </a:spcAft>
              </a:pPr>
              <a:r>
                <a:rPr lang="nb-NO" sz="1600" dirty="0" smtClean="0">
                  <a:solidFill>
                    <a:srgbClr val="505050"/>
                  </a:solidFill>
                </a:rPr>
                <a:t>  Content      Analytics       Query       Index Partition</a:t>
              </a:r>
              <a:br>
                <a:rPr lang="nb-NO" sz="1600" dirty="0" smtClean="0">
                  <a:solidFill>
                    <a:srgbClr val="505050"/>
                  </a:solidFill>
                </a:rPr>
              </a:br>
              <a:r>
                <a:rPr lang="nb-NO" sz="1600" dirty="0" smtClean="0">
                  <a:solidFill>
                    <a:srgbClr val="505050"/>
                  </a:solidFill>
                </a:rPr>
                <a:t>Processing   Processing  Processing               0</a:t>
              </a:r>
              <a:endParaRPr lang="en-US" sz="1600" dirty="0" err="1" smtClean="0">
                <a:solidFill>
                  <a:srgbClr val="505050"/>
                </a:solidFill>
              </a:endParaRPr>
            </a:p>
          </p:txBody>
        </p:sp>
      </p:grpSp>
      <p:sp>
        <p:nvSpPr>
          <p:cNvPr id="2" name="Title 1"/>
          <p:cNvSpPr>
            <a:spLocks noGrp="1"/>
          </p:cNvSpPr>
          <p:nvPr>
            <p:ph type="title"/>
          </p:nvPr>
        </p:nvSpPr>
        <p:spPr/>
        <p:txBody>
          <a:bodyPr/>
          <a:lstStyle/>
          <a:p>
            <a:r>
              <a:rPr lang="nb-NO" dirty="0" smtClean="0"/>
              <a:t>SharePoint Search </a:t>
            </a:r>
            <a:r>
              <a:rPr lang="nb-NO" dirty="0"/>
              <a:t>Topology</a:t>
            </a:r>
            <a:endParaRPr lang="en-US" dirty="0"/>
          </a:p>
        </p:txBody>
      </p:sp>
      <p:sp>
        <p:nvSpPr>
          <p:cNvPr id="3" name="Text Placeholder 2"/>
          <p:cNvSpPr>
            <a:spLocks noGrp="1"/>
          </p:cNvSpPr>
          <p:nvPr>
            <p:ph type="body" sz="quarter" idx="10"/>
          </p:nvPr>
        </p:nvSpPr>
        <p:spPr>
          <a:xfrm>
            <a:off x="274639" y="1212849"/>
            <a:ext cx="5007493" cy="5287601"/>
          </a:xfrm>
        </p:spPr>
        <p:txBody>
          <a:bodyPr/>
          <a:lstStyle/>
          <a:p>
            <a:r>
              <a:rPr lang="en-US" sz="3200" dirty="0" smtClean="0">
                <a:solidFill>
                  <a:schemeClr val="tx1"/>
                </a:solidFill>
              </a:rPr>
              <a:t>Vital </a:t>
            </a:r>
            <a:r>
              <a:rPr lang="en-US" sz="3200" dirty="0">
                <a:solidFill>
                  <a:schemeClr val="tx1"/>
                </a:solidFill>
              </a:rPr>
              <a:t>(and </a:t>
            </a:r>
            <a:r>
              <a:rPr lang="en-US" sz="3200" dirty="0" smtClean="0">
                <a:solidFill>
                  <a:schemeClr val="tx1"/>
                </a:solidFill>
              </a:rPr>
              <a:t>large) </a:t>
            </a:r>
            <a:r>
              <a:rPr lang="en-US" sz="3200" dirty="0">
                <a:solidFill>
                  <a:schemeClr val="tx1"/>
                </a:solidFill>
              </a:rPr>
              <a:t>part </a:t>
            </a:r>
            <a:r>
              <a:rPr lang="en-US" sz="3200" dirty="0" smtClean="0">
                <a:solidFill>
                  <a:schemeClr val="tx1"/>
                </a:solidFill>
              </a:rPr>
              <a:t>of your </a:t>
            </a:r>
            <a:r>
              <a:rPr lang="en-US" sz="3200" dirty="0">
                <a:solidFill>
                  <a:schemeClr val="tx1"/>
                </a:solidFill>
              </a:rPr>
              <a:t>farm</a:t>
            </a:r>
            <a:r>
              <a:rPr lang="en-US" sz="3200" dirty="0" smtClean="0">
                <a:solidFill>
                  <a:schemeClr val="tx1"/>
                </a:solidFill>
              </a:rPr>
              <a:t>!</a:t>
            </a:r>
          </a:p>
          <a:p>
            <a:pPr lvl="1"/>
            <a:endParaRPr lang="en-US" dirty="0"/>
          </a:p>
          <a:p>
            <a:pPr lvl="1"/>
            <a:r>
              <a:rPr lang="en-US" dirty="0" smtClean="0"/>
              <a:t>Scalable – content and query load</a:t>
            </a:r>
          </a:p>
          <a:p>
            <a:pPr lvl="1"/>
            <a:endParaRPr lang="en-US" dirty="0"/>
          </a:p>
          <a:p>
            <a:pPr lvl="1"/>
            <a:r>
              <a:rPr lang="en-US" dirty="0" smtClean="0"/>
              <a:t>Fault-tolerant</a:t>
            </a:r>
          </a:p>
          <a:p>
            <a:pPr lvl="1"/>
            <a:endParaRPr lang="en-US" dirty="0" smtClean="0"/>
          </a:p>
          <a:p>
            <a:pPr lvl="1"/>
            <a:r>
              <a:rPr lang="nb-NO" dirty="0" smtClean="0"/>
              <a:t>Appears as a SharePoint Service Application (Search Service Application)</a:t>
            </a:r>
          </a:p>
          <a:p>
            <a:pPr lvl="1"/>
            <a:endParaRPr lang="nb-NO" dirty="0"/>
          </a:p>
          <a:p>
            <a:pPr lvl="1"/>
            <a:r>
              <a:rPr lang="nb-NO" dirty="0" smtClean="0"/>
              <a:t>Manage </a:t>
            </a:r>
            <a:r>
              <a:rPr lang="nb-NO" dirty="0"/>
              <a:t>using </a:t>
            </a:r>
            <a:r>
              <a:rPr lang="nb-NO" dirty="0" smtClean="0"/>
              <a:t>PowerShell</a:t>
            </a:r>
          </a:p>
          <a:p>
            <a:pPr lvl="1"/>
            <a:endParaRPr lang="nb-NO" dirty="0" smtClean="0"/>
          </a:p>
          <a:p>
            <a:pPr lvl="1"/>
            <a:r>
              <a:rPr lang="nb-NO" dirty="0" smtClean="0"/>
              <a:t>Status </a:t>
            </a:r>
            <a:r>
              <a:rPr lang="nb-NO" dirty="0"/>
              <a:t>from UI/PowerShell</a:t>
            </a:r>
            <a:endParaRPr lang="en-US" dirty="0"/>
          </a:p>
        </p:txBody>
      </p:sp>
    </p:spTree>
    <p:extLst>
      <p:ext uri="{BB962C8B-B14F-4D97-AF65-F5344CB8AC3E}">
        <p14:creationId xmlns:p14="http://schemas.microsoft.com/office/powerpoint/2010/main" val="31633112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up)">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ipe(up)">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wipe(up)">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wipe(up)">
                                      <p:cBhvr>
                                        <p:cTn id="30" dur="500"/>
                                        <p:tgtEl>
                                          <p:spTgt spid="3">
                                            <p:txEl>
                                              <p:pRg st="8" end="8"/>
                                            </p:txEl>
                                          </p:spTgt>
                                        </p:tgtEl>
                                      </p:cBhvr>
                                    </p:animEffect>
                                  </p:childTnLst>
                                </p:cTn>
                              </p:par>
                            </p:childTnLst>
                          </p:cTn>
                        </p:par>
                        <p:par>
                          <p:cTn id="31" fill="hold">
                            <p:stCondLst>
                              <p:cond delay="500"/>
                            </p:stCondLst>
                            <p:childTnLst>
                              <p:par>
                                <p:cTn id="32" presetID="22" presetClass="entr" presetSubtype="1"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ipe(up)">
                                      <p:cBhvr>
                                        <p:cTn id="34" dur="500"/>
                                        <p:tgtEl>
                                          <p:spTgt spid="2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wipe(up)">
                                      <p:cBhvr>
                                        <p:cTn id="39" dur="500"/>
                                        <p:tgtEl>
                                          <p:spTgt spid="3">
                                            <p:txEl>
                                              <p:pRg st="10" end="10"/>
                                            </p:txEl>
                                          </p:spTgt>
                                        </p:tgtEl>
                                      </p:cBhvr>
                                    </p:animEffect>
                                  </p:childTnLst>
                                </p:cTn>
                              </p:par>
                            </p:childTnLst>
                          </p:cTn>
                        </p:par>
                        <p:par>
                          <p:cTn id="40" fill="hold">
                            <p:stCondLst>
                              <p:cond delay="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smtClean="0">
                <a:gradFill>
                  <a:gsLst>
                    <a:gs pos="1250">
                      <a:schemeClr val="tx2"/>
                    </a:gs>
                    <a:gs pos="99000">
                      <a:schemeClr val="tx2"/>
                    </a:gs>
                  </a:gsLst>
                  <a:lin ang="5400000" scaled="0"/>
                </a:gradFill>
              </a:rPr>
              <a:t>… </a:t>
            </a:r>
            <a:r>
              <a:rPr lang="en-US" sz="4000" dirty="0">
                <a:gradFill>
                  <a:gsLst>
                    <a:gs pos="1250">
                      <a:schemeClr val="tx2"/>
                    </a:gs>
                    <a:gs pos="99000">
                      <a:schemeClr val="tx2"/>
                    </a:gs>
                  </a:gsLst>
                  <a:lin ang="5400000" scaled="0"/>
                </a:gradFill>
              </a:rPr>
              <a:t>from SharePoint Server 2010 Search</a:t>
            </a:r>
          </a:p>
        </p:txBody>
      </p:sp>
      <p:cxnSp>
        <p:nvCxnSpPr>
          <p:cNvPr id="64" name="Straight Connector 63"/>
          <p:cNvCxnSpPr>
            <a:stCxn id="73" idx="1"/>
            <a:endCxn id="72" idx="3"/>
          </p:cNvCxnSpPr>
          <p:nvPr/>
        </p:nvCxnSpPr>
        <p:spPr>
          <a:xfrm flipH="1">
            <a:off x="3797011" y="4294190"/>
            <a:ext cx="1643820" cy="2895"/>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Rectangle 64"/>
          <p:cNvSpPr/>
          <p:nvPr/>
        </p:nvSpPr>
        <p:spPr>
          <a:xfrm>
            <a:off x="3737867" y="4438798"/>
            <a:ext cx="1833512" cy="5706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400" b="1" dirty="0">
                <a:solidFill>
                  <a:srgbClr val="505050"/>
                </a:solidFill>
              </a:rPr>
              <a:t>Crawl Component</a:t>
            </a:r>
            <a:endParaRPr lang="en-US" sz="1400" b="1" dirty="0">
              <a:solidFill>
                <a:srgbClr val="505050"/>
              </a:solidFill>
            </a:endParaRPr>
          </a:p>
        </p:txBody>
      </p:sp>
      <p:sp>
        <p:nvSpPr>
          <p:cNvPr id="66" name="Rectangle 65"/>
          <p:cNvSpPr/>
          <p:nvPr/>
        </p:nvSpPr>
        <p:spPr>
          <a:xfrm>
            <a:off x="2820250" y="3875825"/>
            <a:ext cx="3539976" cy="9893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FFFFFF"/>
              </a:solidFill>
            </a:endParaRPr>
          </a:p>
        </p:txBody>
      </p:sp>
      <p:sp>
        <p:nvSpPr>
          <p:cNvPr id="67" name="Rectangle 66"/>
          <p:cNvSpPr/>
          <p:nvPr/>
        </p:nvSpPr>
        <p:spPr>
          <a:xfrm>
            <a:off x="5382035" y="2558524"/>
            <a:ext cx="1772306" cy="108592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solidFill>
                <a:srgbClr val="505050"/>
              </a:solidFill>
            </a:endParaRPr>
          </a:p>
        </p:txBody>
      </p:sp>
      <p:sp>
        <p:nvSpPr>
          <p:cNvPr id="68" name="Rectangle 67"/>
          <p:cNvSpPr/>
          <p:nvPr/>
        </p:nvSpPr>
        <p:spPr>
          <a:xfrm>
            <a:off x="5138117" y="2489150"/>
            <a:ext cx="2224169"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1400" b="1" dirty="0">
                <a:solidFill>
                  <a:srgbClr val="505050"/>
                </a:solidFill>
              </a:rPr>
              <a:t>Query Component</a:t>
            </a:r>
            <a:endParaRPr lang="en-US" sz="1400" b="1" dirty="0">
              <a:solidFill>
                <a:srgbClr val="505050"/>
              </a:solidFill>
            </a:endParaRPr>
          </a:p>
        </p:txBody>
      </p:sp>
      <p:sp>
        <p:nvSpPr>
          <p:cNvPr id="70" name="Rectangle 69"/>
          <p:cNvSpPr/>
          <p:nvPr/>
        </p:nvSpPr>
        <p:spPr>
          <a:xfrm>
            <a:off x="2741612" y="2057102"/>
            <a:ext cx="5443026" cy="36783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Rectangle 70"/>
          <p:cNvSpPr/>
          <p:nvPr/>
        </p:nvSpPr>
        <p:spPr>
          <a:xfrm>
            <a:off x="2741613" y="2008611"/>
            <a:ext cx="4124696"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600" dirty="0" smtClean="0">
                <a:solidFill>
                  <a:srgbClr val="505050"/>
                </a:solidFill>
              </a:rPr>
              <a:t>SharePoint </a:t>
            </a:r>
            <a:r>
              <a:rPr lang="nb-NO" sz="1600" dirty="0">
                <a:solidFill>
                  <a:srgbClr val="505050"/>
                </a:solidFill>
              </a:rPr>
              <a:t>2010 Search Service Application</a:t>
            </a:r>
            <a:endParaRPr lang="en-US" sz="1600" dirty="0">
              <a:solidFill>
                <a:srgbClr val="505050"/>
              </a:solidFill>
            </a:endParaRPr>
          </a:p>
        </p:txBody>
      </p:sp>
      <p:sp>
        <p:nvSpPr>
          <p:cNvPr id="72" name="Rectangle 71"/>
          <p:cNvSpPr/>
          <p:nvPr/>
        </p:nvSpPr>
        <p:spPr>
          <a:xfrm>
            <a:off x="2905412" y="3990545"/>
            <a:ext cx="891599"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a:solidFill>
                  <a:srgbClr val="FFFFFF">
                    <a:alpha val="99000"/>
                  </a:srgbClr>
                </a:solidFill>
              </a:rPr>
              <a:t>Crawl </a:t>
            </a:r>
            <a:endParaRPr lang="en-US" sz="1050" b="1" dirty="0">
              <a:solidFill>
                <a:srgbClr val="FFFFFF">
                  <a:alpha val="99000"/>
                </a:srgbClr>
              </a:solidFill>
            </a:endParaRPr>
          </a:p>
          <a:p>
            <a:pPr defTabSz="912186"/>
            <a:endParaRPr lang="en-US" sz="1050" b="1" dirty="0">
              <a:solidFill>
                <a:srgbClr val="FFFFFF">
                  <a:alpha val="99000"/>
                </a:srgbClr>
              </a:solidFill>
            </a:endParaRPr>
          </a:p>
        </p:txBody>
      </p:sp>
      <p:sp>
        <p:nvSpPr>
          <p:cNvPr id="73" name="Rectangle 72"/>
          <p:cNvSpPr/>
          <p:nvPr/>
        </p:nvSpPr>
        <p:spPr>
          <a:xfrm>
            <a:off x="5440831" y="3987650"/>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Indexing Engine</a:t>
            </a:r>
            <a:endParaRPr lang="en-US" sz="1200" b="1" dirty="0">
              <a:solidFill>
                <a:srgbClr val="FFFFFF">
                  <a:alpha val="99000"/>
                </a:srgbClr>
              </a:solidFill>
            </a:endParaRPr>
          </a:p>
        </p:txBody>
      </p:sp>
      <p:sp>
        <p:nvSpPr>
          <p:cNvPr id="74" name="Rectangle 73"/>
          <p:cNvSpPr/>
          <p:nvPr/>
        </p:nvSpPr>
        <p:spPr>
          <a:xfrm>
            <a:off x="5437936" y="2897660"/>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Query Engine</a:t>
            </a:r>
            <a:endParaRPr lang="en-US" sz="1200" b="1" dirty="0">
              <a:solidFill>
                <a:srgbClr val="FFFFFF"/>
              </a:solidFill>
            </a:endParaRPr>
          </a:p>
        </p:txBody>
      </p:sp>
      <p:cxnSp>
        <p:nvCxnSpPr>
          <p:cNvPr id="110" name="Straight Connector 109"/>
          <p:cNvCxnSpPr>
            <a:stCxn id="74" idx="2"/>
            <a:endCxn id="73" idx="0"/>
          </p:cNvCxnSpPr>
          <p:nvPr/>
        </p:nvCxnSpPr>
        <p:spPr>
          <a:xfrm>
            <a:off x="5867320" y="3510739"/>
            <a:ext cx="2895" cy="476911"/>
          </a:xfrm>
          <a:prstGeom prst="line">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a:endCxn id="74" idx="3"/>
          </p:cNvCxnSpPr>
          <p:nvPr/>
        </p:nvCxnSpPr>
        <p:spPr>
          <a:xfrm flipH="1" flipV="1">
            <a:off x="6296704" y="3204200"/>
            <a:ext cx="4206782" cy="5030"/>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2" name="Rectangle 141"/>
          <p:cNvSpPr/>
          <p:nvPr/>
        </p:nvSpPr>
        <p:spPr>
          <a:xfrm>
            <a:off x="6722293" y="5135426"/>
            <a:ext cx="705925" cy="450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ctr"/>
          <a:lstStyle/>
          <a:p>
            <a:pPr defTabSz="912186"/>
            <a:r>
              <a:rPr lang="en-US" sz="1200" b="1" dirty="0" smtClean="0">
                <a:solidFill>
                  <a:srgbClr val="FFFFFF">
                    <a:alpha val="99000"/>
                  </a:srgbClr>
                </a:solidFill>
              </a:rPr>
              <a:t>Search Admin</a:t>
            </a:r>
            <a:endParaRPr lang="en-US" sz="1200" b="1" dirty="0">
              <a:solidFill>
                <a:srgbClr val="FFFFFF">
                  <a:alpha val="99000"/>
                </a:srgbClr>
              </a:solidFill>
            </a:endParaRPr>
          </a:p>
        </p:txBody>
      </p:sp>
      <p:sp>
        <p:nvSpPr>
          <p:cNvPr id="145" name="Can 144"/>
          <p:cNvSpPr/>
          <p:nvPr/>
        </p:nvSpPr>
        <p:spPr>
          <a:xfrm>
            <a:off x="4887417" y="3362698"/>
            <a:ext cx="689588" cy="782636"/>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endParaRPr>
          </a:p>
        </p:txBody>
      </p:sp>
      <p:sp>
        <p:nvSpPr>
          <p:cNvPr id="146" name="Rectangle 145"/>
          <p:cNvSpPr/>
          <p:nvPr/>
        </p:nvSpPr>
        <p:spPr>
          <a:xfrm>
            <a:off x="4850085" y="3575797"/>
            <a:ext cx="827658"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100" dirty="0" smtClean="0">
                <a:solidFill>
                  <a:srgbClr val="FFFFFF"/>
                </a:solidFill>
              </a:rPr>
              <a:t>Property</a:t>
            </a:r>
          </a:p>
          <a:p>
            <a:r>
              <a:rPr lang="nb-NO" sz="1100" dirty="0" smtClean="0">
                <a:solidFill>
                  <a:srgbClr val="FFFFFF"/>
                </a:solidFill>
              </a:rPr>
              <a:t>   Store</a:t>
            </a:r>
            <a:br>
              <a:rPr lang="nb-NO" sz="1100" dirty="0" smtClean="0">
                <a:solidFill>
                  <a:srgbClr val="FFFFFF"/>
                </a:solidFill>
              </a:rPr>
            </a:br>
            <a:r>
              <a:rPr lang="nb-NO" sz="1100" dirty="0" smtClean="0">
                <a:solidFill>
                  <a:srgbClr val="FFFFFF"/>
                </a:solidFill>
              </a:rPr>
              <a:t>   (SQL)</a:t>
            </a:r>
            <a:endParaRPr lang="en-US" sz="1100" dirty="0">
              <a:solidFill>
                <a:srgbClr val="FFFFFF"/>
              </a:solidFill>
            </a:endParaRPr>
          </a:p>
        </p:txBody>
      </p:sp>
      <p:grpSp>
        <p:nvGrpSpPr>
          <p:cNvPr id="6" name="Group 5"/>
          <p:cNvGrpSpPr/>
          <p:nvPr/>
        </p:nvGrpSpPr>
        <p:grpSpPr>
          <a:xfrm>
            <a:off x="457597" y="3641278"/>
            <a:ext cx="2447815" cy="1944216"/>
            <a:chOff x="457597" y="3641278"/>
            <a:chExt cx="2447815" cy="1944216"/>
          </a:xfrm>
        </p:grpSpPr>
        <p:sp>
          <p:nvSpPr>
            <p:cNvPr id="95" name="TextBox 94"/>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114" name="Rectangle 113"/>
            <p:cNvSpPr/>
            <p:nvPr/>
          </p:nvSpPr>
          <p:spPr bwMode="auto">
            <a:xfrm>
              <a:off x="457597"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15"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16"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17"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118" name="Straight Connector 117"/>
            <p:cNvCxnSpPr>
              <a:stCxn id="72" idx="1"/>
              <a:endCxn id="114" idx="3"/>
            </p:cNvCxnSpPr>
            <p:nvPr/>
          </p:nvCxnSpPr>
          <p:spPr>
            <a:xfrm flipH="1">
              <a:off x="2374090" y="4297085"/>
              <a:ext cx="531322" cy="6342"/>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0" name="Group 39"/>
          <p:cNvGrpSpPr/>
          <p:nvPr/>
        </p:nvGrpSpPr>
        <p:grpSpPr>
          <a:xfrm>
            <a:off x="10503486" y="2489150"/>
            <a:ext cx="1930411" cy="1931499"/>
            <a:chOff x="10296093" y="1700952"/>
            <a:chExt cx="1892732" cy="1893798"/>
          </a:xfrm>
        </p:grpSpPr>
        <p:sp>
          <p:nvSpPr>
            <p:cNvPr id="41" name="Rectangle 40"/>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2" name="TextBox 41"/>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43" name="Rounded Rectangle 6"/>
          <p:cNvSpPr/>
          <p:nvPr/>
        </p:nvSpPr>
        <p:spPr bwMode="black">
          <a:xfrm rot="16200000">
            <a:off x="10923754" y="2584799"/>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4" name="Rectangle 43"/>
          <p:cNvSpPr/>
          <p:nvPr/>
        </p:nvSpPr>
        <p:spPr>
          <a:xfrm>
            <a:off x="9144757" y="2489151"/>
            <a:ext cx="1249944"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Tree>
    <p:extLst>
      <p:ext uri="{BB962C8B-B14F-4D97-AF65-F5344CB8AC3E}">
        <p14:creationId xmlns:p14="http://schemas.microsoft.com/office/powerpoint/2010/main" val="288407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smtClean="0">
                <a:gradFill>
                  <a:gsLst>
                    <a:gs pos="1250">
                      <a:schemeClr val="tx2"/>
                    </a:gs>
                    <a:gs pos="99000">
                      <a:schemeClr val="tx2"/>
                    </a:gs>
                  </a:gsLst>
                  <a:lin ang="5400000" scaled="0"/>
                </a:gradFill>
              </a:rPr>
              <a:t>… </a:t>
            </a:r>
            <a:r>
              <a:rPr lang="en-US" sz="4000" dirty="0">
                <a:gradFill>
                  <a:gsLst>
                    <a:gs pos="1250">
                      <a:schemeClr val="tx2"/>
                    </a:gs>
                    <a:gs pos="99000">
                      <a:schemeClr val="tx2"/>
                    </a:gs>
                  </a:gsLst>
                  <a:lin ang="5400000" scaled="0"/>
                </a:gradFill>
              </a:rPr>
              <a:t>from </a:t>
            </a:r>
            <a:r>
              <a:rPr lang="en-US" sz="4000" dirty="0" smtClean="0">
                <a:gradFill>
                  <a:gsLst>
                    <a:gs pos="1250">
                      <a:schemeClr val="tx2"/>
                    </a:gs>
                    <a:gs pos="99000">
                      <a:schemeClr val="tx2"/>
                    </a:gs>
                  </a:gsLst>
                  <a:lin ang="5400000" scaled="0"/>
                </a:gradFill>
              </a:rPr>
              <a:t>FAST </a:t>
            </a:r>
            <a:r>
              <a:rPr lang="en-US" sz="4000" dirty="0">
                <a:gradFill>
                  <a:gsLst>
                    <a:gs pos="1250">
                      <a:schemeClr val="tx2"/>
                    </a:gs>
                    <a:gs pos="99000">
                      <a:schemeClr val="tx2"/>
                    </a:gs>
                  </a:gsLst>
                  <a:lin ang="5400000" scaled="0"/>
                </a:gradFill>
              </a:rPr>
              <a:t>Search Server 2010 for SharePoint</a:t>
            </a:r>
          </a:p>
        </p:txBody>
      </p:sp>
      <p:cxnSp>
        <p:nvCxnSpPr>
          <p:cNvPr id="62" name="Straight Connector 61"/>
          <p:cNvCxnSpPr>
            <a:stCxn id="109" idx="3"/>
            <a:endCxn id="112" idx="1"/>
          </p:cNvCxnSpPr>
          <p:nvPr/>
        </p:nvCxnSpPr>
        <p:spPr>
          <a:xfrm flipV="1">
            <a:off x="3797011" y="4294190"/>
            <a:ext cx="358248" cy="289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Rectangle 66"/>
          <p:cNvSpPr/>
          <p:nvPr/>
        </p:nvSpPr>
        <p:spPr>
          <a:xfrm>
            <a:off x="2739989" y="2057102"/>
            <a:ext cx="1145480" cy="36783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8" name="Rectangle 67"/>
          <p:cNvSpPr/>
          <p:nvPr/>
        </p:nvSpPr>
        <p:spPr>
          <a:xfrm>
            <a:off x="2779365" y="2142292"/>
            <a:ext cx="990600"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600" dirty="0">
                <a:solidFill>
                  <a:srgbClr val="505050"/>
                </a:solidFill>
              </a:rPr>
              <a:t>FAST Content </a:t>
            </a:r>
            <a:r>
              <a:rPr lang="nb-NO" sz="1600" dirty="0" smtClean="0">
                <a:solidFill>
                  <a:srgbClr val="505050"/>
                </a:solidFill>
              </a:rPr>
              <a:t>SSA</a:t>
            </a:r>
            <a:endParaRPr lang="en-US" sz="1600" dirty="0">
              <a:solidFill>
                <a:srgbClr val="505050"/>
              </a:solidFill>
            </a:endParaRPr>
          </a:p>
        </p:txBody>
      </p:sp>
      <p:sp>
        <p:nvSpPr>
          <p:cNvPr id="69" name="Rectangle 68"/>
          <p:cNvSpPr/>
          <p:nvPr/>
        </p:nvSpPr>
        <p:spPr>
          <a:xfrm>
            <a:off x="7747917" y="2130572"/>
            <a:ext cx="774576"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400" dirty="0">
                <a:solidFill>
                  <a:srgbClr val="505050"/>
                </a:solidFill>
              </a:rPr>
              <a:t>FAST Query </a:t>
            </a:r>
            <a:r>
              <a:rPr lang="nb-NO" sz="1400" dirty="0" smtClean="0">
                <a:solidFill>
                  <a:srgbClr val="505050"/>
                </a:solidFill>
              </a:rPr>
              <a:t>SSA</a:t>
            </a:r>
            <a:endParaRPr lang="en-US" sz="1400" dirty="0">
              <a:solidFill>
                <a:srgbClr val="505050"/>
              </a:solidFill>
            </a:endParaRPr>
          </a:p>
        </p:txBody>
      </p:sp>
      <p:sp>
        <p:nvSpPr>
          <p:cNvPr id="70" name="Rectangle 69"/>
          <p:cNvSpPr/>
          <p:nvPr/>
        </p:nvSpPr>
        <p:spPr>
          <a:xfrm>
            <a:off x="3985143" y="2057102"/>
            <a:ext cx="3602308" cy="367837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1" name="Rectangle 70"/>
          <p:cNvSpPr/>
          <p:nvPr/>
        </p:nvSpPr>
        <p:spPr>
          <a:xfrm>
            <a:off x="3960811" y="1989892"/>
            <a:ext cx="2905497"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400" dirty="0">
                <a:solidFill>
                  <a:srgbClr val="505050"/>
                </a:solidFill>
              </a:rPr>
              <a:t>FAST back-end components</a:t>
            </a:r>
          </a:p>
          <a:p>
            <a:r>
              <a:rPr lang="nb-NO" sz="1400" dirty="0">
                <a:solidFill>
                  <a:srgbClr val="505050"/>
                </a:solidFill>
              </a:rPr>
              <a:t>(managed separately)</a:t>
            </a:r>
            <a:endParaRPr lang="en-US" sz="1050" dirty="0">
              <a:solidFill>
                <a:srgbClr val="505050"/>
              </a:solidFill>
            </a:endParaRPr>
          </a:p>
        </p:txBody>
      </p:sp>
      <p:sp>
        <p:nvSpPr>
          <p:cNvPr id="73" name="Rectangle 72"/>
          <p:cNvSpPr/>
          <p:nvPr/>
        </p:nvSpPr>
        <p:spPr>
          <a:xfrm>
            <a:off x="4057996" y="3015702"/>
            <a:ext cx="1049963"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a:solidFill>
                  <a:srgbClr val="505050"/>
                </a:solidFill>
              </a:rPr>
              <a:t>Extensibility:</a:t>
            </a:r>
          </a:p>
          <a:p>
            <a:pPr marL="171450" indent="-171450">
              <a:buFont typeface="Arial" panose="020B0604020202020204" pitchFamily="34" charset="0"/>
              <a:buChar char="•"/>
            </a:pPr>
            <a:r>
              <a:rPr lang="nb-NO" sz="1200" dirty="0" smtClean="0">
                <a:solidFill>
                  <a:srgbClr val="505050"/>
                </a:solidFill>
              </a:rPr>
              <a:t>Sandbox</a:t>
            </a:r>
            <a:endParaRPr lang="nb-NO" sz="1200" dirty="0">
              <a:solidFill>
                <a:srgbClr val="505050"/>
              </a:solidFill>
            </a:endParaRPr>
          </a:p>
          <a:p>
            <a:pPr marL="171450" indent="-171450">
              <a:buFont typeface="Arial" panose="020B0604020202020204" pitchFamily="34" charset="0"/>
              <a:buChar char="•"/>
            </a:pPr>
            <a:r>
              <a:rPr lang="nb-NO" sz="1200" dirty="0">
                <a:solidFill>
                  <a:srgbClr val="505050"/>
                </a:solidFill>
              </a:rPr>
              <a:t>Entity Extraction</a:t>
            </a:r>
            <a:endParaRPr lang="en-US" sz="1200" dirty="0">
              <a:solidFill>
                <a:srgbClr val="505050"/>
              </a:solidFill>
            </a:endParaRPr>
          </a:p>
        </p:txBody>
      </p:sp>
      <p:sp>
        <p:nvSpPr>
          <p:cNvPr id="74" name="Rectangle 73"/>
          <p:cNvSpPr/>
          <p:nvPr/>
        </p:nvSpPr>
        <p:spPr>
          <a:xfrm>
            <a:off x="7716505" y="2057102"/>
            <a:ext cx="822438" cy="368583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9" name="Rectangle 108"/>
          <p:cNvSpPr/>
          <p:nvPr/>
        </p:nvSpPr>
        <p:spPr>
          <a:xfrm>
            <a:off x="2905412" y="3990545"/>
            <a:ext cx="891599"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Crawl</a:t>
            </a:r>
          </a:p>
          <a:p>
            <a:pPr defTabSz="912186"/>
            <a:endParaRPr lang="en-US" sz="1050" b="1" dirty="0">
              <a:solidFill>
                <a:srgbClr val="FFFFFF">
                  <a:alpha val="99000"/>
                </a:srgbClr>
              </a:solidFill>
            </a:endParaRPr>
          </a:p>
        </p:txBody>
      </p:sp>
      <p:sp>
        <p:nvSpPr>
          <p:cNvPr id="110" name="Rectangle 109"/>
          <p:cNvSpPr/>
          <p:nvPr/>
        </p:nvSpPr>
        <p:spPr>
          <a:xfrm>
            <a:off x="5440831" y="3976512"/>
            <a:ext cx="858768" cy="624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Indexing Engine</a:t>
            </a:r>
            <a:endParaRPr lang="en-US" sz="1200" b="1" dirty="0">
              <a:solidFill>
                <a:srgbClr val="FFFFFF">
                  <a:alpha val="99000"/>
                </a:srgbClr>
              </a:solidFill>
            </a:endParaRPr>
          </a:p>
        </p:txBody>
      </p:sp>
      <p:sp>
        <p:nvSpPr>
          <p:cNvPr id="111" name="Rectangle 110"/>
          <p:cNvSpPr/>
          <p:nvPr/>
        </p:nvSpPr>
        <p:spPr>
          <a:xfrm>
            <a:off x="5437936" y="2897660"/>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Query Engine</a:t>
            </a:r>
            <a:endParaRPr lang="en-US" sz="1200" b="1" dirty="0">
              <a:solidFill>
                <a:srgbClr val="FFFFFF">
                  <a:alpha val="99000"/>
                </a:srgbClr>
              </a:solidFill>
            </a:endParaRPr>
          </a:p>
        </p:txBody>
      </p:sp>
      <p:sp>
        <p:nvSpPr>
          <p:cNvPr id="112" name="Rectangle 111"/>
          <p:cNvSpPr/>
          <p:nvPr/>
        </p:nvSpPr>
        <p:spPr>
          <a:xfrm>
            <a:off x="4155259" y="3987650"/>
            <a:ext cx="891599"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Content Pipeline</a:t>
            </a:r>
            <a:endParaRPr lang="en-US" sz="1200" b="1" dirty="0">
              <a:solidFill>
                <a:srgbClr val="FFFFFF">
                  <a:alpha val="99000"/>
                </a:srgbClr>
              </a:solidFill>
            </a:endParaRPr>
          </a:p>
        </p:txBody>
      </p:sp>
      <p:cxnSp>
        <p:nvCxnSpPr>
          <p:cNvPr id="113" name="Straight Connector 112"/>
          <p:cNvCxnSpPr>
            <a:stCxn id="112" idx="3"/>
            <a:endCxn id="110" idx="1"/>
          </p:cNvCxnSpPr>
          <p:nvPr/>
        </p:nvCxnSpPr>
        <p:spPr>
          <a:xfrm flipV="1">
            <a:off x="5046858" y="4288621"/>
            <a:ext cx="393973" cy="5569"/>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4" name="Rectangle 113"/>
          <p:cNvSpPr/>
          <p:nvPr/>
        </p:nvSpPr>
        <p:spPr>
          <a:xfrm>
            <a:off x="5437933" y="4978665"/>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alpha val="99000"/>
                  </a:srgbClr>
                </a:solidFill>
              </a:rPr>
              <a:t>Analysis Engine</a:t>
            </a:r>
            <a:endParaRPr lang="en-US" sz="1200" b="1" dirty="0">
              <a:solidFill>
                <a:srgbClr val="FFFFFF">
                  <a:alpha val="99000"/>
                </a:srgbClr>
              </a:solidFill>
            </a:endParaRPr>
          </a:p>
        </p:txBody>
      </p:sp>
      <p:cxnSp>
        <p:nvCxnSpPr>
          <p:cNvPr id="115" name="Straight Connector 114"/>
          <p:cNvCxnSpPr>
            <a:stCxn id="112" idx="3"/>
            <a:endCxn id="114" idx="1"/>
          </p:cNvCxnSpPr>
          <p:nvPr/>
        </p:nvCxnSpPr>
        <p:spPr>
          <a:xfrm>
            <a:off x="5046858" y="4294190"/>
            <a:ext cx="391075" cy="99101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a:stCxn id="114" idx="0"/>
            <a:endCxn id="110" idx="2"/>
          </p:cNvCxnSpPr>
          <p:nvPr/>
        </p:nvCxnSpPr>
        <p:spPr>
          <a:xfrm flipV="1">
            <a:off x="5867317" y="4600730"/>
            <a:ext cx="2898" cy="37793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a:stCxn id="110" idx="0"/>
            <a:endCxn id="111" idx="2"/>
          </p:cNvCxnSpPr>
          <p:nvPr/>
        </p:nvCxnSpPr>
        <p:spPr>
          <a:xfrm flipH="1" flipV="1">
            <a:off x="5867320" y="3510739"/>
            <a:ext cx="2895" cy="465773"/>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2" name="Straight Connector 191"/>
          <p:cNvCxnSpPr>
            <a:stCxn id="43" idx="1"/>
            <a:endCxn id="193" idx="3"/>
          </p:cNvCxnSpPr>
          <p:nvPr/>
        </p:nvCxnSpPr>
        <p:spPr>
          <a:xfrm flipH="1">
            <a:off x="7442373" y="3163296"/>
            <a:ext cx="3061113" cy="43187"/>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3" name="Rectangle 192"/>
          <p:cNvSpPr/>
          <p:nvPr/>
        </p:nvSpPr>
        <p:spPr>
          <a:xfrm>
            <a:off x="6707013" y="2897661"/>
            <a:ext cx="735360" cy="617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100" b="1" dirty="0" smtClean="0">
                <a:solidFill>
                  <a:srgbClr val="FFFFFF">
                    <a:alpha val="99000"/>
                  </a:srgbClr>
                </a:solidFill>
              </a:rPr>
              <a:t>Query Pipeline</a:t>
            </a:r>
            <a:endParaRPr lang="en-US" sz="1100" b="1" dirty="0">
              <a:solidFill>
                <a:srgbClr val="FFFFFF">
                  <a:alpha val="99000"/>
                </a:srgbClr>
              </a:solidFill>
            </a:endParaRPr>
          </a:p>
        </p:txBody>
      </p:sp>
      <p:cxnSp>
        <p:nvCxnSpPr>
          <p:cNvPr id="198" name="Straight Connector 197"/>
          <p:cNvCxnSpPr>
            <a:stCxn id="193" idx="1"/>
            <a:endCxn id="111" idx="3"/>
          </p:cNvCxnSpPr>
          <p:nvPr/>
        </p:nvCxnSpPr>
        <p:spPr>
          <a:xfrm flipH="1" flipV="1">
            <a:off x="6296704" y="3204200"/>
            <a:ext cx="410309" cy="228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6" name="Rectangle 205"/>
          <p:cNvSpPr/>
          <p:nvPr/>
        </p:nvSpPr>
        <p:spPr>
          <a:xfrm>
            <a:off x="6722293" y="5135426"/>
            <a:ext cx="705925" cy="450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ctr"/>
          <a:lstStyle/>
          <a:p>
            <a:pPr defTabSz="912186"/>
            <a:r>
              <a:rPr lang="en-US" sz="1200" b="1" dirty="0" smtClean="0">
                <a:solidFill>
                  <a:srgbClr val="FFFFFF">
                    <a:alpha val="99000"/>
                  </a:srgbClr>
                </a:solidFill>
              </a:rPr>
              <a:t>Search Admin</a:t>
            </a:r>
            <a:endParaRPr lang="en-US" sz="1200" b="1" dirty="0">
              <a:solidFill>
                <a:srgbClr val="FFFFFF">
                  <a:alpha val="99000"/>
                </a:srgbClr>
              </a:solidFill>
            </a:endParaRPr>
          </a:p>
        </p:txBody>
      </p:sp>
      <p:grpSp>
        <p:nvGrpSpPr>
          <p:cNvPr id="3" name="Group 2"/>
          <p:cNvGrpSpPr/>
          <p:nvPr/>
        </p:nvGrpSpPr>
        <p:grpSpPr>
          <a:xfrm>
            <a:off x="4073721" y="2777182"/>
            <a:ext cx="3440660" cy="1897899"/>
            <a:chOff x="4073721" y="2777182"/>
            <a:chExt cx="3440660" cy="1897899"/>
          </a:xfrm>
        </p:grpSpPr>
        <p:sp>
          <p:nvSpPr>
            <p:cNvPr id="118" name="Rounded Rectangle 117"/>
            <p:cNvSpPr/>
            <p:nvPr/>
          </p:nvSpPr>
          <p:spPr bwMode="auto">
            <a:xfrm>
              <a:off x="4073721" y="2777182"/>
              <a:ext cx="1080018" cy="1897899"/>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1" name="Rounded Rectangle 120"/>
            <p:cNvSpPr/>
            <p:nvPr/>
          </p:nvSpPr>
          <p:spPr bwMode="auto">
            <a:xfrm>
              <a:off x="6626680" y="2777182"/>
              <a:ext cx="887701" cy="838201"/>
            </a:xfrm>
            <a:prstGeom prst="roundRect">
              <a:avLst/>
            </a:prstGeom>
            <a:noFill/>
            <a:ln w="571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b="1"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75" name="Group 74"/>
          <p:cNvGrpSpPr/>
          <p:nvPr/>
        </p:nvGrpSpPr>
        <p:grpSpPr>
          <a:xfrm>
            <a:off x="457597" y="3641278"/>
            <a:ext cx="2447815" cy="1944216"/>
            <a:chOff x="457597" y="3641278"/>
            <a:chExt cx="2447815" cy="1944216"/>
          </a:xfrm>
        </p:grpSpPr>
        <p:sp>
          <p:nvSpPr>
            <p:cNvPr id="122" name="TextBox 121"/>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123" name="Rectangle 122"/>
            <p:cNvSpPr/>
            <p:nvPr/>
          </p:nvSpPr>
          <p:spPr bwMode="auto">
            <a:xfrm>
              <a:off x="457597"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124"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25"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126"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127" name="Straight Connector 126"/>
            <p:cNvCxnSpPr>
              <a:endCxn id="123" idx="3"/>
            </p:cNvCxnSpPr>
            <p:nvPr/>
          </p:nvCxnSpPr>
          <p:spPr>
            <a:xfrm flipH="1">
              <a:off x="2374090" y="4297085"/>
              <a:ext cx="531322" cy="6342"/>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a:off x="10503486" y="2489150"/>
            <a:ext cx="1930411" cy="1931499"/>
            <a:chOff x="10296093" y="1700952"/>
            <a:chExt cx="1892732" cy="1893798"/>
          </a:xfrm>
        </p:grpSpPr>
        <p:sp>
          <p:nvSpPr>
            <p:cNvPr id="43" name="Rectangle 42"/>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44" name="TextBox 43"/>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45" name="Rounded Rectangle 6"/>
          <p:cNvSpPr/>
          <p:nvPr/>
        </p:nvSpPr>
        <p:spPr bwMode="black">
          <a:xfrm rot="16200000">
            <a:off x="10923754" y="2584799"/>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46" name="Rectangle 45"/>
          <p:cNvSpPr/>
          <p:nvPr/>
        </p:nvSpPr>
        <p:spPr>
          <a:xfrm>
            <a:off x="9144757" y="2489151"/>
            <a:ext cx="1249944"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Tree>
    <p:extLst>
      <p:ext uri="{BB962C8B-B14F-4D97-AF65-F5344CB8AC3E}">
        <p14:creationId xmlns:p14="http://schemas.microsoft.com/office/powerpoint/2010/main" val="70424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changes from SharePoint 2010</a:t>
            </a:r>
            <a:r>
              <a:rPr lang="en-US" dirty="0" smtClean="0"/>
              <a:t/>
            </a:r>
            <a:br>
              <a:rPr lang="en-US" dirty="0" smtClean="0"/>
            </a:br>
            <a:r>
              <a:rPr lang="en-US" sz="4000" dirty="0">
                <a:gradFill>
                  <a:gsLst>
                    <a:gs pos="1250">
                      <a:schemeClr val="tx2"/>
                    </a:gs>
                    <a:gs pos="99000">
                      <a:schemeClr val="tx2"/>
                    </a:gs>
                  </a:gsLst>
                  <a:lin ang="5400000" scaled="0"/>
                </a:gradFill>
              </a:rPr>
              <a:t>… to SharePoint Server 2013 Search</a:t>
            </a:r>
          </a:p>
        </p:txBody>
      </p:sp>
      <p:sp>
        <p:nvSpPr>
          <p:cNvPr id="134" name="Rectangle 133"/>
          <p:cNvSpPr/>
          <p:nvPr/>
        </p:nvSpPr>
        <p:spPr>
          <a:xfrm>
            <a:off x="2803730" y="2008611"/>
            <a:ext cx="4422619"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600" dirty="0" smtClean="0">
                <a:solidFill>
                  <a:srgbClr val="505050"/>
                </a:solidFill>
              </a:rPr>
              <a:t>SharePoint 2013 </a:t>
            </a:r>
            <a:r>
              <a:rPr lang="nb-NO" sz="1600" dirty="0">
                <a:solidFill>
                  <a:srgbClr val="505050"/>
                </a:solidFill>
              </a:rPr>
              <a:t>Search Service Application</a:t>
            </a:r>
            <a:endParaRPr lang="en-US" sz="1600" dirty="0">
              <a:solidFill>
                <a:srgbClr val="505050"/>
              </a:solidFill>
            </a:endParaRPr>
          </a:p>
        </p:txBody>
      </p:sp>
      <p:sp>
        <p:nvSpPr>
          <p:cNvPr id="135" name="Rectangle 134"/>
          <p:cNvSpPr/>
          <p:nvPr/>
        </p:nvSpPr>
        <p:spPr>
          <a:xfrm>
            <a:off x="5354141" y="2514302"/>
            <a:ext cx="1143000" cy="2207096"/>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137" name="Rectangle 136"/>
          <p:cNvSpPr/>
          <p:nvPr/>
        </p:nvSpPr>
        <p:spPr>
          <a:xfrm>
            <a:off x="5354141" y="2463998"/>
            <a:ext cx="1372525"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a:solidFill>
                  <a:srgbClr val="505050"/>
                </a:solidFill>
              </a:rPr>
              <a:t>Index Component</a:t>
            </a:r>
            <a:endParaRPr lang="en-US" sz="1200" dirty="0">
              <a:solidFill>
                <a:srgbClr val="505050"/>
              </a:solidFill>
            </a:endParaRPr>
          </a:p>
        </p:txBody>
      </p:sp>
      <p:cxnSp>
        <p:nvCxnSpPr>
          <p:cNvPr id="172" name="Straight Connector 171"/>
          <p:cNvCxnSpPr>
            <a:stCxn id="173" idx="3"/>
            <a:endCxn id="176" idx="1"/>
          </p:cNvCxnSpPr>
          <p:nvPr/>
        </p:nvCxnSpPr>
        <p:spPr>
          <a:xfrm flipV="1">
            <a:off x="3797011" y="4294190"/>
            <a:ext cx="358248" cy="289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5" name="Rectangle 174"/>
          <p:cNvSpPr/>
          <p:nvPr/>
        </p:nvSpPr>
        <p:spPr>
          <a:xfrm>
            <a:off x="5437936" y="2897660"/>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Query Engine</a:t>
            </a:r>
            <a:endParaRPr lang="en-US" sz="1200" b="1" dirty="0">
              <a:solidFill>
                <a:srgbClr val="FFFFFF"/>
              </a:solidFill>
            </a:endParaRPr>
          </a:p>
        </p:txBody>
      </p:sp>
      <p:sp>
        <p:nvSpPr>
          <p:cNvPr id="176" name="Rectangle 175"/>
          <p:cNvSpPr/>
          <p:nvPr/>
        </p:nvSpPr>
        <p:spPr>
          <a:xfrm>
            <a:off x="4155259" y="3987650"/>
            <a:ext cx="891599"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Content</a:t>
            </a:r>
            <a:r>
              <a:rPr lang="en-US" sz="1200" b="1" dirty="0" smtClean="0">
                <a:solidFill>
                  <a:srgbClr val="505050"/>
                </a:solidFill>
              </a:rPr>
              <a:t> </a:t>
            </a:r>
            <a:r>
              <a:rPr lang="en-US" sz="1200" b="1" dirty="0" smtClean="0">
                <a:solidFill>
                  <a:srgbClr val="FFFFFF"/>
                </a:solidFill>
              </a:rPr>
              <a:t>Pipeline</a:t>
            </a:r>
            <a:endParaRPr lang="en-US" sz="1200" b="1" dirty="0">
              <a:solidFill>
                <a:srgbClr val="FFFFFF"/>
              </a:solidFill>
            </a:endParaRPr>
          </a:p>
        </p:txBody>
      </p:sp>
      <p:cxnSp>
        <p:nvCxnSpPr>
          <p:cNvPr id="177" name="Straight Connector 176"/>
          <p:cNvCxnSpPr>
            <a:stCxn id="176" idx="3"/>
            <a:endCxn id="174" idx="1"/>
          </p:cNvCxnSpPr>
          <p:nvPr/>
        </p:nvCxnSpPr>
        <p:spPr>
          <a:xfrm flipV="1">
            <a:off x="5046858" y="4288621"/>
            <a:ext cx="393973" cy="5569"/>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a:stCxn id="176" idx="3"/>
            <a:endCxn id="178" idx="1"/>
          </p:cNvCxnSpPr>
          <p:nvPr/>
        </p:nvCxnSpPr>
        <p:spPr>
          <a:xfrm>
            <a:off x="5046858" y="4294190"/>
            <a:ext cx="391075" cy="991015"/>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a:stCxn id="174" idx="0"/>
            <a:endCxn id="175" idx="2"/>
          </p:cNvCxnSpPr>
          <p:nvPr/>
        </p:nvCxnSpPr>
        <p:spPr>
          <a:xfrm flipH="1" flipV="1">
            <a:off x="5867320" y="3510739"/>
            <a:ext cx="2895" cy="465773"/>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87" name="Rectangle 186"/>
          <p:cNvSpPr/>
          <p:nvPr/>
        </p:nvSpPr>
        <p:spPr>
          <a:xfrm>
            <a:off x="2739988" y="2057102"/>
            <a:ext cx="5440918" cy="3678373"/>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188" name="Rectangle 187"/>
          <p:cNvSpPr/>
          <p:nvPr/>
        </p:nvSpPr>
        <p:spPr>
          <a:xfrm>
            <a:off x="3995116" y="3432158"/>
            <a:ext cx="1186403" cy="128924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189" name="Rectangle 188"/>
          <p:cNvSpPr/>
          <p:nvPr/>
        </p:nvSpPr>
        <p:spPr>
          <a:xfrm>
            <a:off x="4073999" y="3497262"/>
            <a:ext cx="1352150"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smtClean="0">
                <a:solidFill>
                  <a:srgbClr val="505050"/>
                </a:solidFill>
              </a:rPr>
              <a:t>Content Processing</a:t>
            </a:r>
          </a:p>
          <a:p>
            <a:r>
              <a:rPr lang="nb-NO" sz="1200" dirty="0" smtClean="0">
                <a:solidFill>
                  <a:srgbClr val="505050"/>
                </a:solidFill>
              </a:rPr>
              <a:t>Component</a:t>
            </a:r>
            <a:endParaRPr lang="en-US" sz="1100" dirty="0">
              <a:solidFill>
                <a:srgbClr val="505050"/>
              </a:solidFill>
            </a:endParaRPr>
          </a:p>
        </p:txBody>
      </p:sp>
      <p:sp>
        <p:nvSpPr>
          <p:cNvPr id="192" name="Rectangle 191"/>
          <p:cNvSpPr/>
          <p:nvPr/>
        </p:nvSpPr>
        <p:spPr>
          <a:xfrm>
            <a:off x="2838600" y="3432157"/>
            <a:ext cx="1086812" cy="1289241"/>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193" name="Rectangle 192"/>
          <p:cNvSpPr/>
          <p:nvPr/>
        </p:nvSpPr>
        <p:spPr>
          <a:xfrm>
            <a:off x="2849863" y="3472111"/>
            <a:ext cx="1040250"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100" dirty="0" smtClean="0">
                <a:solidFill>
                  <a:srgbClr val="505050"/>
                </a:solidFill>
              </a:rPr>
              <a:t>Crawl</a:t>
            </a:r>
          </a:p>
          <a:p>
            <a:r>
              <a:rPr lang="nb-NO" sz="1100" dirty="0" smtClean="0">
                <a:solidFill>
                  <a:srgbClr val="505050"/>
                </a:solidFill>
              </a:rPr>
              <a:t>Component</a:t>
            </a:r>
            <a:endParaRPr lang="en-US" sz="1100" dirty="0">
              <a:solidFill>
                <a:srgbClr val="505050"/>
              </a:solidFill>
            </a:endParaRPr>
          </a:p>
        </p:txBody>
      </p:sp>
      <p:cxnSp>
        <p:nvCxnSpPr>
          <p:cNvPr id="194" name="Straight Connector 193"/>
          <p:cNvCxnSpPr>
            <a:stCxn id="67" idx="1"/>
            <a:endCxn id="175" idx="3"/>
          </p:cNvCxnSpPr>
          <p:nvPr/>
        </p:nvCxnSpPr>
        <p:spPr>
          <a:xfrm flipH="1">
            <a:off x="6296704" y="3163296"/>
            <a:ext cx="4206782" cy="40904"/>
          </a:xfrm>
          <a:prstGeom prst="line">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flipH="1" flipV="1">
            <a:off x="6656744" y="3204200"/>
            <a:ext cx="122277" cy="2283"/>
          </a:xfrm>
          <a:prstGeom prst="line">
            <a:avLst/>
          </a:prstGeom>
          <a:ln w="1270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00" name="Rectangle 199"/>
          <p:cNvSpPr/>
          <p:nvPr/>
        </p:nvSpPr>
        <p:spPr>
          <a:xfrm>
            <a:off x="6650285" y="2514302"/>
            <a:ext cx="1186403" cy="164435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201" name="Rectangle 200"/>
          <p:cNvSpPr/>
          <p:nvPr/>
        </p:nvSpPr>
        <p:spPr>
          <a:xfrm>
            <a:off x="6650285" y="3569270"/>
            <a:ext cx="1352150"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smtClean="0">
                <a:solidFill>
                  <a:srgbClr val="505050"/>
                </a:solidFill>
              </a:rPr>
              <a:t>Query Processing</a:t>
            </a:r>
          </a:p>
          <a:p>
            <a:r>
              <a:rPr lang="nb-NO" sz="1200" dirty="0" smtClean="0">
                <a:solidFill>
                  <a:srgbClr val="505050"/>
                </a:solidFill>
              </a:rPr>
              <a:t>Component</a:t>
            </a:r>
            <a:endParaRPr lang="en-US" sz="1200" dirty="0">
              <a:solidFill>
                <a:srgbClr val="505050"/>
              </a:solidFill>
            </a:endParaRPr>
          </a:p>
        </p:txBody>
      </p:sp>
      <p:sp>
        <p:nvSpPr>
          <p:cNvPr id="202" name="Rectangle 201"/>
          <p:cNvSpPr/>
          <p:nvPr/>
        </p:nvSpPr>
        <p:spPr>
          <a:xfrm>
            <a:off x="4339198" y="4832624"/>
            <a:ext cx="2167072" cy="82487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203" name="Rectangle 202"/>
          <p:cNvSpPr/>
          <p:nvPr/>
        </p:nvSpPr>
        <p:spPr>
          <a:xfrm>
            <a:off x="4336300" y="4864626"/>
            <a:ext cx="1089849" cy="64886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smtClean="0">
                <a:solidFill>
                  <a:srgbClr val="505050"/>
                </a:solidFill>
              </a:rPr>
              <a:t>Analytics</a:t>
            </a:r>
          </a:p>
          <a:p>
            <a:r>
              <a:rPr lang="nb-NO" sz="1200" dirty="0" smtClean="0">
                <a:solidFill>
                  <a:srgbClr val="505050"/>
                </a:solidFill>
              </a:rPr>
              <a:t>Processing</a:t>
            </a:r>
          </a:p>
          <a:p>
            <a:r>
              <a:rPr lang="nb-NO" sz="1200" dirty="0" smtClean="0">
                <a:solidFill>
                  <a:srgbClr val="505050"/>
                </a:solidFill>
              </a:rPr>
              <a:t>Component</a:t>
            </a:r>
            <a:endParaRPr lang="en-US" sz="1200" dirty="0">
              <a:solidFill>
                <a:srgbClr val="505050"/>
              </a:solidFill>
            </a:endParaRPr>
          </a:p>
        </p:txBody>
      </p:sp>
      <p:sp>
        <p:nvSpPr>
          <p:cNvPr id="208" name="Rectangle 207"/>
          <p:cNvSpPr/>
          <p:nvPr/>
        </p:nvSpPr>
        <p:spPr>
          <a:xfrm>
            <a:off x="6707013" y="2897661"/>
            <a:ext cx="735360" cy="6176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100" b="1" dirty="0" smtClean="0">
                <a:solidFill>
                  <a:srgbClr val="FFFFFF"/>
                </a:solidFill>
              </a:rPr>
              <a:t>Query Pipeline</a:t>
            </a:r>
            <a:endParaRPr lang="en-US" sz="1100" b="1" dirty="0">
              <a:solidFill>
                <a:srgbClr val="FFFFFF"/>
              </a:solidFill>
            </a:endParaRPr>
          </a:p>
        </p:txBody>
      </p:sp>
      <p:sp>
        <p:nvSpPr>
          <p:cNvPr id="209" name="Rectangle 208"/>
          <p:cNvSpPr/>
          <p:nvPr/>
        </p:nvSpPr>
        <p:spPr>
          <a:xfrm>
            <a:off x="6722293" y="5135426"/>
            <a:ext cx="705925" cy="4505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ctr"/>
          <a:lstStyle/>
          <a:p>
            <a:pPr defTabSz="912186"/>
            <a:r>
              <a:rPr lang="en-US" sz="1200" b="1" dirty="0" smtClean="0">
                <a:solidFill>
                  <a:srgbClr val="FFFFFF"/>
                </a:solidFill>
              </a:rPr>
              <a:t>Search Admin</a:t>
            </a:r>
            <a:endParaRPr lang="en-US" sz="1200" b="1" dirty="0">
              <a:solidFill>
                <a:srgbClr val="FFFFFF"/>
              </a:solidFill>
            </a:endParaRPr>
          </a:p>
        </p:txBody>
      </p:sp>
      <p:sp>
        <p:nvSpPr>
          <p:cNvPr id="210" name="Rectangle 209"/>
          <p:cNvSpPr/>
          <p:nvPr/>
        </p:nvSpPr>
        <p:spPr>
          <a:xfrm>
            <a:off x="6645547" y="4635324"/>
            <a:ext cx="1191141" cy="102217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505050"/>
              </a:solidFill>
            </a:endParaRPr>
          </a:p>
        </p:txBody>
      </p:sp>
      <p:sp>
        <p:nvSpPr>
          <p:cNvPr id="211" name="Rectangle 210"/>
          <p:cNvSpPr/>
          <p:nvPr/>
        </p:nvSpPr>
        <p:spPr>
          <a:xfrm>
            <a:off x="6644931" y="4721398"/>
            <a:ext cx="1357503" cy="31940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smtClean="0">
                <a:solidFill>
                  <a:srgbClr val="505050"/>
                </a:solidFill>
              </a:rPr>
              <a:t>Admin Component</a:t>
            </a:r>
            <a:endParaRPr lang="en-US" sz="1200" dirty="0">
              <a:solidFill>
                <a:srgbClr val="505050"/>
              </a:solidFill>
            </a:endParaRPr>
          </a:p>
        </p:txBody>
      </p:sp>
      <p:grpSp>
        <p:nvGrpSpPr>
          <p:cNvPr id="8" name="Group 7"/>
          <p:cNvGrpSpPr/>
          <p:nvPr/>
        </p:nvGrpSpPr>
        <p:grpSpPr>
          <a:xfrm>
            <a:off x="6039883" y="1335867"/>
            <a:ext cx="4550329" cy="2415897"/>
            <a:chOff x="6039883" y="1335867"/>
            <a:chExt cx="4550329" cy="2415897"/>
          </a:xfrm>
        </p:grpSpPr>
        <p:sp>
          <p:nvSpPr>
            <p:cNvPr id="81" name="Rounded Rectangle 80"/>
            <p:cNvSpPr/>
            <p:nvPr/>
          </p:nvSpPr>
          <p:spPr>
            <a:xfrm>
              <a:off x="8553325" y="1335867"/>
              <a:ext cx="2036887" cy="762969"/>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Entire index on local disk</a:t>
              </a:r>
              <a:endParaRPr lang="en-US" sz="2000" dirty="0">
                <a:solidFill>
                  <a:srgbClr val="000000"/>
                </a:solidFill>
              </a:endParaRPr>
            </a:p>
          </p:txBody>
        </p:sp>
        <p:cxnSp>
          <p:nvCxnSpPr>
            <p:cNvPr id="82" name="Straight Arrow Connector 81"/>
            <p:cNvCxnSpPr>
              <a:endCxn id="86" idx="3"/>
            </p:cNvCxnSpPr>
            <p:nvPr/>
          </p:nvCxnSpPr>
          <p:spPr>
            <a:xfrm flipH="1">
              <a:off x="6039883" y="2008611"/>
              <a:ext cx="2626626" cy="1743153"/>
            </a:xfrm>
            <a:prstGeom prst="straightConnector1">
              <a:avLst/>
            </a:prstGeom>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grpSp>
        <p:nvGrpSpPr>
          <p:cNvPr id="6" name="Group 5"/>
          <p:cNvGrpSpPr/>
          <p:nvPr/>
        </p:nvGrpSpPr>
        <p:grpSpPr>
          <a:xfrm>
            <a:off x="5212225" y="3432157"/>
            <a:ext cx="827658" cy="588811"/>
            <a:chOff x="7128599" y="5879491"/>
            <a:chExt cx="827658" cy="588811"/>
          </a:xfrm>
        </p:grpSpPr>
        <p:sp>
          <p:nvSpPr>
            <p:cNvPr id="85" name="Can 84"/>
            <p:cNvSpPr/>
            <p:nvPr/>
          </p:nvSpPr>
          <p:spPr>
            <a:xfrm>
              <a:off x="7175344" y="5879491"/>
              <a:ext cx="534058" cy="588811"/>
            </a:xfrm>
            <a:prstGeom prst="can">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solidFill>
                  <a:srgbClr val="FFFFFF"/>
                </a:solidFill>
              </a:endParaRPr>
            </a:p>
          </p:txBody>
        </p:sp>
        <p:sp>
          <p:nvSpPr>
            <p:cNvPr id="86" name="Rectangle 85"/>
            <p:cNvSpPr/>
            <p:nvPr/>
          </p:nvSpPr>
          <p:spPr>
            <a:xfrm>
              <a:off x="7128599" y="5970498"/>
              <a:ext cx="827658" cy="4572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900" dirty="0" smtClean="0">
                  <a:solidFill>
                    <a:srgbClr val="FFFFFF"/>
                  </a:solidFill>
                </a:rPr>
                <a:t>Property</a:t>
              </a:r>
            </a:p>
            <a:p>
              <a:r>
                <a:rPr lang="nb-NO" sz="900" dirty="0" smtClean="0">
                  <a:solidFill>
                    <a:srgbClr val="FFFFFF"/>
                  </a:solidFill>
                </a:rPr>
                <a:t>   Store</a:t>
              </a:r>
            </a:p>
            <a:p>
              <a:r>
                <a:rPr lang="nb-NO" sz="900" dirty="0" smtClean="0">
                  <a:solidFill>
                    <a:srgbClr val="FFFFFF"/>
                  </a:solidFill>
                </a:rPr>
                <a:t>   (SQL)</a:t>
              </a:r>
              <a:endParaRPr lang="en-US" sz="900" dirty="0">
                <a:solidFill>
                  <a:srgbClr val="FFFFFF"/>
                </a:solidFill>
              </a:endParaRPr>
            </a:p>
          </p:txBody>
        </p:sp>
      </p:grpSp>
      <p:grpSp>
        <p:nvGrpSpPr>
          <p:cNvPr id="89" name="Group 88"/>
          <p:cNvGrpSpPr/>
          <p:nvPr/>
        </p:nvGrpSpPr>
        <p:grpSpPr>
          <a:xfrm>
            <a:off x="457597" y="3641278"/>
            <a:ext cx="2447815" cy="1944216"/>
            <a:chOff x="457597" y="3641278"/>
            <a:chExt cx="2447815" cy="1944216"/>
          </a:xfrm>
        </p:grpSpPr>
        <p:sp>
          <p:nvSpPr>
            <p:cNvPr id="90" name="TextBox 89"/>
            <p:cNvSpPr txBox="1"/>
            <p:nvPr/>
          </p:nvSpPr>
          <p:spPr>
            <a:xfrm>
              <a:off x="457597" y="5065525"/>
              <a:ext cx="1902571" cy="519969"/>
            </a:xfrm>
            <a:prstGeom prst="rect">
              <a:avLst/>
            </a:prstGeom>
            <a:noFill/>
            <a:ln>
              <a:noFill/>
            </a:ln>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Content</a:t>
              </a:r>
            </a:p>
          </p:txBody>
        </p:sp>
        <p:sp>
          <p:nvSpPr>
            <p:cNvPr id="93" name="Rectangle 92"/>
            <p:cNvSpPr/>
            <p:nvPr/>
          </p:nvSpPr>
          <p:spPr bwMode="auto">
            <a:xfrm>
              <a:off x="457597" y="3641278"/>
              <a:ext cx="1916493" cy="132429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94" name="Freeform 83"/>
            <p:cNvSpPr>
              <a:spLocks noEditPoints="1"/>
            </p:cNvSpPr>
            <p:nvPr/>
          </p:nvSpPr>
          <p:spPr bwMode="black">
            <a:xfrm>
              <a:off x="1310401" y="3787273"/>
              <a:ext cx="513062" cy="54160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a:noFill/>
            </a:ln>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96" name="Freeform 79"/>
            <p:cNvSpPr>
              <a:spLocks noEditPoints="1"/>
            </p:cNvSpPr>
            <p:nvPr/>
          </p:nvSpPr>
          <p:spPr bwMode="black">
            <a:xfrm>
              <a:off x="1402490" y="4402550"/>
              <a:ext cx="372777" cy="420944"/>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4072" tIns="42040" rIns="84072" bIns="42040" numCol="1" anchor="t" anchorCtr="0" compatLnSpc="1">
              <a:prstTxWarp prst="textNoShape">
                <a:avLst/>
              </a:prstTxWarp>
            </a:bodyPr>
            <a:lstStyle/>
            <a:p>
              <a:pPr defTabSz="932559"/>
              <a:endParaRPr lang="en-US" sz="1632" dirty="0">
                <a:solidFill>
                  <a:srgbClr val="000000"/>
                </a:solidFill>
              </a:endParaRPr>
            </a:p>
          </p:txBody>
        </p:sp>
        <p:sp>
          <p:nvSpPr>
            <p:cNvPr id="97" name="Freeform 7"/>
            <p:cNvSpPr>
              <a:spLocks noEditPoints="1"/>
            </p:cNvSpPr>
            <p:nvPr/>
          </p:nvSpPr>
          <p:spPr bwMode="black">
            <a:xfrm>
              <a:off x="942574" y="4181806"/>
              <a:ext cx="414866" cy="420944"/>
            </a:xfrm>
            <a:custGeom>
              <a:avLst/>
              <a:gdLst>
                <a:gd name="T0" fmla="*/ 278 w 306"/>
                <a:gd name="T1" fmla="*/ 15 h 329"/>
                <a:gd name="T2" fmla="*/ 256 w 306"/>
                <a:gd name="T3" fmla="*/ 22 h 329"/>
                <a:gd name="T4" fmla="*/ 248 w 306"/>
                <a:gd name="T5" fmla="*/ 0 h 329"/>
                <a:gd name="T6" fmla="*/ 56 w 306"/>
                <a:gd name="T7" fmla="*/ 15 h 329"/>
                <a:gd name="T8" fmla="*/ 34 w 306"/>
                <a:gd name="T9" fmla="*/ 22 h 329"/>
                <a:gd name="T10" fmla="*/ 26 w 306"/>
                <a:gd name="T11" fmla="*/ 0 h 329"/>
                <a:gd name="T12" fmla="*/ 0 w 306"/>
                <a:gd name="T13" fmla="*/ 329 h 329"/>
                <a:gd name="T14" fmla="*/ 25 w 306"/>
                <a:gd name="T15" fmla="*/ 314 h 329"/>
                <a:gd name="T16" fmla="*/ 48 w 306"/>
                <a:gd name="T17" fmla="*/ 306 h 329"/>
                <a:gd name="T18" fmla="*/ 55 w 306"/>
                <a:gd name="T19" fmla="*/ 329 h 329"/>
                <a:gd name="T20" fmla="*/ 249 w 306"/>
                <a:gd name="T21" fmla="*/ 314 h 329"/>
                <a:gd name="T22" fmla="*/ 271 w 306"/>
                <a:gd name="T23" fmla="*/ 306 h 329"/>
                <a:gd name="T24" fmla="*/ 279 w 306"/>
                <a:gd name="T25" fmla="*/ 329 h 329"/>
                <a:gd name="T26" fmla="*/ 306 w 306"/>
                <a:gd name="T27" fmla="*/ 0 h 329"/>
                <a:gd name="T28" fmla="*/ 56 w 306"/>
                <a:gd name="T29" fmla="*/ 250 h 329"/>
                <a:gd name="T30" fmla="*/ 34 w 306"/>
                <a:gd name="T31" fmla="*/ 258 h 329"/>
                <a:gd name="T32" fmla="*/ 26 w 306"/>
                <a:gd name="T33" fmla="*/ 236 h 329"/>
                <a:gd name="T34" fmla="*/ 49 w 306"/>
                <a:gd name="T35" fmla="*/ 228 h 329"/>
                <a:gd name="T36" fmla="*/ 56 w 306"/>
                <a:gd name="T37" fmla="*/ 250 h 329"/>
                <a:gd name="T38" fmla="*/ 49 w 306"/>
                <a:gd name="T39" fmla="*/ 179 h 329"/>
                <a:gd name="T40" fmla="*/ 26 w 306"/>
                <a:gd name="T41" fmla="*/ 172 h 329"/>
                <a:gd name="T42" fmla="*/ 34 w 306"/>
                <a:gd name="T43" fmla="*/ 150 h 329"/>
                <a:gd name="T44" fmla="*/ 56 w 306"/>
                <a:gd name="T45" fmla="*/ 157 h 329"/>
                <a:gd name="T46" fmla="*/ 56 w 306"/>
                <a:gd name="T47" fmla="*/ 93 h 329"/>
                <a:gd name="T48" fmla="*/ 34 w 306"/>
                <a:gd name="T49" fmla="*/ 101 h 329"/>
                <a:gd name="T50" fmla="*/ 26 w 306"/>
                <a:gd name="T51" fmla="*/ 79 h 329"/>
                <a:gd name="T52" fmla="*/ 49 w 306"/>
                <a:gd name="T53" fmla="*/ 71 h 329"/>
                <a:gd name="T54" fmla="*/ 56 w 306"/>
                <a:gd name="T55" fmla="*/ 93 h 329"/>
                <a:gd name="T56" fmla="*/ 83 w 306"/>
                <a:gd name="T57" fmla="*/ 295 h 329"/>
                <a:gd name="T58" fmla="*/ 222 w 306"/>
                <a:gd name="T59" fmla="*/ 183 h 329"/>
                <a:gd name="T60" fmla="*/ 222 w 306"/>
                <a:gd name="T61" fmla="*/ 146 h 329"/>
                <a:gd name="T62" fmla="*/ 83 w 306"/>
                <a:gd name="T63" fmla="*/ 34 h 329"/>
                <a:gd name="T64" fmla="*/ 222 w 306"/>
                <a:gd name="T65" fmla="*/ 146 h 329"/>
                <a:gd name="T66" fmla="*/ 270 w 306"/>
                <a:gd name="T67" fmla="*/ 258 h 329"/>
                <a:gd name="T68" fmla="*/ 248 w 306"/>
                <a:gd name="T69" fmla="*/ 250 h 329"/>
                <a:gd name="T70" fmla="*/ 256 w 306"/>
                <a:gd name="T71" fmla="*/ 228 h 329"/>
                <a:gd name="T72" fmla="*/ 278 w 306"/>
                <a:gd name="T73" fmla="*/ 236 h 329"/>
                <a:gd name="T74" fmla="*/ 278 w 306"/>
                <a:gd name="T75" fmla="*/ 172 h 329"/>
                <a:gd name="T76" fmla="*/ 256 w 306"/>
                <a:gd name="T77" fmla="*/ 179 h 329"/>
                <a:gd name="T78" fmla="*/ 248 w 306"/>
                <a:gd name="T79" fmla="*/ 157 h 329"/>
                <a:gd name="T80" fmla="*/ 270 w 306"/>
                <a:gd name="T81" fmla="*/ 150 h 329"/>
                <a:gd name="T82" fmla="*/ 278 w 306"/>
                <a:gd name="T83" fmla="*/ 172 h 329"/>
                <a:gd name="T84" fmla="*/ 270 w 306"/>
                <a:gd name="T85" fmla="*/ 101 h 329"/>
                <a:gd name="T86" fmla="*/ 248 w 306"/>
                <a:gd name="T87" fmla="*/ 93 h 329"/>
                <a:gd name="T88" fmla="*/ 256 w 306"/>
                <a:gd name="T89" fmla="*/ 71 h 329"/>
                <a:gd name="T90" fmla="*/ 278 w 306"/>
                <a:gd name="T91" fmla="*/ 7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6" h="329">
                  <a:moveTo>
                    <a:pt x="278" y="0"/>
                  </a:moveTo>
                  <a:cubicBezTo>
                    <a:pt x="278" y="15"/>
                    <a:pt x="278" y="15"/>
                    <a:pt x="278" y="15"/>
                  </a:cubicBezTo>
                  <a:cubicBezTo>
                    <a:pt x="278" y="19"/>
                    <a:pt x="275" y="22"/>
                    <a:pt x="270" y="22"/>
                  </a:cubicBezTo>
                  <a:cubicBezTo>
                    <a:pt x="256" y="22"/>
                    <a:pt x="256" y="22"/>
                    <a:pt x="256" y="22"/>
                  </a:cubicBezTo>
                  <a:cubicBezTo>
                    <a:pt x="252" y="22"/>
                    <a:pt x="248" y="19"/>
                    <a:pt x="248" y="15"/>
                  </a:cubicBezTo>
                  <a:cubicBezTo>
                    <a:pt x="248" y="0"/>
                    <a:pt x="248" y="0"/>
                    <a:pt x="248" y="0"/>
                  </a:cubicBezTo>
                  <a:cubicBezTo>
                    <a:pt x="56" y="0"/>
                    <a:pt x="56" y="0"/>
                    <a:pt x="56" y="0"/>
                  </a:cubicBezTo>
                  <a:cubicBezTo>
                    <a:pt x="56" y="15"/>
                    <a:pt x="56" y="15"/>
                    <a:pt x="56" y="15"/>
                  </a:cubicBezTo>
                  <a:cubicBezTo>
                    <a:pt x="56" y="19"/>
                    <a:pt x="53" y="22"/>
                    <a:pt x="49" y="22"/>
                  </a:cubicBezTo>
                  <a:cubicBezTo>
                    <a:pt x="34" y="22"/>
                    <a:pt x="34" y="22"/>
                    <a:pt x="34" y="22"/>
                  </a:cubicBezTo>
                  <a:cubicBezTo>
                    <a:pt x="30" y="22"/>
                    <a:pt x="26" y="19"/>
                    <a:pt x="26" y="15"/>
                  </a:cubicBezTo>
                  <a:cubicBezTo>
                    <a:pt x="26" y="0"/>
                    <a:pt x="26" y="0"/>
                    <a:pt x="26" y="0"/>
                  </a:cubicBezTo>
                  <a:cubicBezTo>
                    <a:pt x="0" y="0"/>
                    <a:pt x="0" y="0"/>
                    <a:pt x="0" y="0"/>
                  </a:cubicBezTo>
                  <a:cubicBezTo>
                    <a:pt x="0" y="329"/>
                    <a:pt x="0" y="329"/>
                    <a:pt x="0" y="329"/>
                  </a:cubicBezTo>
                  <a:cubicBezTo>
                    <a:pt x="25" y="329"/>
                    <a:pt x="25" y="329"/>
                    <a:pt x="25" y="329"/>
                  </a:cubicBezTo>
                  <a:cubicBezTo>
                    <a:pt x="25" y="314"/>
                    <a:pt x="25" y="314"/>
                    <a:pt x="25" y="314"/>
                  </a:cubicBezTo>
                  <a:cubicBezTo>
                    <a:pt x="25" y="310"/>
                    <a:pt x="29" y="306"/>
                    <a:pt x="33" y="306"/>
                  </a:cubicBezTo>
                  <a:cubicBezTo>
                    <a:pt x="48" y="306"/>
                    <a:pt x="48" y="306"/>
                    <a:pt x="48" y="306"/>
                  </a:cubicBezTo>
                  <a:cubicBezTo>
                    <a:pt x="52" y="306"/>
                    <a:pt x="55" y="310"/>
                    <a:pt x="55" y="314"/>
                  </a:cubicBezTo>
                  <a:cubicBezTo>
                    <a:pt x="55" y="329"/>
                    <a:pt x="55" y="329"/>
                    <a:pt x="55" y="329"/>
                  </a:cubicBezTo>
                  <a:cubicBezTo>
                    <a:pt x="249" y="329"/>
                    <a:pt x="249" y="329"/>
                    <a:pt x="249" y="329"/>
                  </a:cubicBezTo>
                  <a:cubicBezTo>
                    <a:pt x="249" y="314"/>
                    <a:pt x="249" y="314"/>
                    <a:pt x="249" y="314"/>
                  </a:cubicBezTo>
                  <a:cubicBezTo>
                    <a:pt x="249" y="310"/>
                    <a:pt x="253" y="306"/>
                    <a:pt x="257" y="306"/>
                  </a:cubicBezTo>
                  <a:cubicBezTo>
                    <a:pt x="271" y="306"/>
                    <a:pt x="271" y="306"/>
                    <a:pt x="271" y="306"/>
                  </a:cubicBezTo>
                  <a:cubicBezTo>
                    <a:pt x="276" y="306"/>
                    <a:pt x="279" y="310"/>
                    <a:pt x="279" y="314"/>
                  </a:cubicBezTo>
                  <a:cubicBezTo>
                    <a:pt x="279" y="329"/>
                    <a:pt x="279" y="329"/>
                    <a:pt x="279" y="329"/>
                  </a:cubicBezTo>
                  <a:cubicBezTo>
                    <a:pt x="306" y="329"/>
                    <a:pt x="306" y="329"/>
                    <a:pt x="306" y="329"/>
                  </a:cubicBezTo>
                  <a:cubicBezTo>
                    <a:pt x="306" y="0"/>
                    <a:pt x="306" y="0"/>
                    <a:pt x="306" y="0"/>
                  </a:cubicBezTo>
                  <a:lnTo>
                    <a:pt x="278" y="0"/>
                  </a:lnTo>
                  <a:close/>
                  <a:moveTo>
                    <a:pt x="56" y="250"/>
                  </a:moveTo>
                  <a:cubicBezTo>
                    <a:pt x="56" y="254"/>
                    <a:pt x="53" y="258"/>
                    <a:pt x="49" y="258"/>
                  </a:cubicBezTo>
                  <a:cubicBezTo>
                    <a:pt x="34" y="258"/>
                    <a:pt x="34" y="258"/>
                    <a:pt x="34" y="258"/>
                  </a:cubicBezTo>
                  <a:cubicBezTo>
                    <a:pt x="30" y="258"/>
                    <a:pt x="26" y="254"/>
                    <a:pt x="26" y="250"/>
                  </a:cubicBezTo>
                  <a:cubicBezTo>
                    <a:pt x="26" y="236"/>
                    <a:pt x="26" y="236"/>
                    <a:pt x="26" y="236"/>
                  </a:cubicBezTo>
                  <a:cubicBezTo>
                    <a:pt x="26" y="231"/>
                    <a:pt x="30" y="228"/>
                    <a:pt x="34" y="228"/>
                  </a:cubicBezTo>
                  <a:cubicBezTo>
                    <a:pt x="49" y="228"/>
                    <a:pt x="49" y="228"/>
                    <a:pt x="49" y="228"/>
                  </a:cubicBezTo>
                  <a:cubicBezTo>
                    <a:pt x="53" y="228"/>
                    <a:pt x="56" y="231"/>
                    <a:pt x="56" y="236"/>
                  </a:cubicBezTo>
                  <a:lnTo>
                    <a:pt x="56" y="250"/>
                  </a:lnTo>
                  <a:close/>
                  <a:moveTo>
                    <a:pt x="56" y="172"/>
                  </a:moveTo>
                  <a:cubicBezTo>
                    <a:pt x="56" y="176"/>
                    <a:pt x="53" y="179"/>
                    <a:pt x="49" y="179"/>
                  </a:cubicBezTo>
                  <a:cubicBezTo>
                    <a:pt x="34" y="179"/>
                    <a:pt x="34" y="179"/>
                    <a:pt x="34" y="179"/>
                  </a:cubicBezTo>
                  <a:cubicBezTo>
                    <a:pt x="30" y="179"/>
                    <a:pt x="26" y="176"/>
                    <a:pt x="26" y="172"/>
                  </a:cubicBezTo>
                  <a:cubicBezTo>
                    <a:pt x="26" y="157"/>
                    <a:pt x="26" y="157"/>
                    <a:pt x="26" y="157"/>
                  </a:cubicBezTo>
                  <a:cubicBezTo>
                    <a:pt x="26" y="153"/>
                    <a:pt x="30" y="150"/>
                    <a:pt x="34" y="150"/>
                  </a:cubicBezTo>
                  <a:cubicBezTo>
                    <a:pt x="49" y="150"/>
                    <a:pt x="49" y="150"/>
                    <a:pt x="49" y="150"/>
                  </a:cubicBezTo>
                  <a:cubicBezTo>
                    <a:pt x="53" y="150"/>
                    <a:pt x="56" y="153"/>
                    <a:pt x="56" y="157"/>
                  </a:cubicBezTo>
                  <a:lnTo>
                    <a:pt x="56" y="172"/>
                  </a:lnTo>
                  <a:close/>
                  <a:moveTo>
                    <a:pt x="56" y="93"/>
                  </a:moveTo>
                  <a:cubicBezTo>
                    <a:pt x="56" y="97"/>
                    <a:pt x="53" y="101"/>
                    <a:pt x="49" y="101"/>
                  </a:cubicBezTo>
                  <a:cubicBezTo>
                    <a:pt x="34" y="101"/>
                    <a:pt x="34" y="101"/>
                    <a:pt x="34" y="101"/>
                  </a:cubicBezTo>
                  <a:cubicBezTo>
                    <a:pt x="30" y="101"/>
                    <a:pt x="26" y="97"/>
                    <a:pt x="26" y="93"/>
                  </a:cubicBezTo>
                  <a:cubicBezTo>
                    <a:pt x="26" y="79"/>
                    <a:pt x="26" y="79"/>
                    <a:pt x="26" y="79"/>
                  </a:cubicBezTo>
                  <a:cubicBezTo>
                    <a:pt x="26" y="74"/>
                    <a:pt x="30" y="71"/>
                    <a:pt x="34" y="71"/>
                  </a:cubicBezTo>
                  <a:cubicBezTo>
                    <a:pt x="49" y="71"/>
                    <a:pt x="49" y="71"/>
                    <a:pt x="49" y="71"/>
                  </a:cubicBezTo>
                  <a:cubicBezTo>
                    <a:pt x="53" y="71"/>
                    <a:pt x="56" y="74"/>
                    <a:pt x="56" y="79"/>
                  </a:cubicBezTo>
                  <a:lnTo>
                    <a:pt x="56" y="93"/>
                  </a:lnTo>
                  <a:close/>
                  <a:moveTo>
                    <a:pt x="222" y="295"/>
                  </a:moveTo>
                  <a:cubicBezTo>
                    <a:pt x="83" y="295"/>
                    <a:pt x="83" y="295"/>
                    <a:pt x="83" y="295"/>
                  </a:cubicBezTo>
                  <a:cubicBezTo>
                    <a:pt x="83" y="183"/>
                    <a:pt x="83" y="183"/>
                    <a:pt x="83" y="183"/>
                  </a:cubicBezTo>
                  <a:cubicBezTo>
                    <a:pt x="222" y="183"/>
                    <a:pt x="222" y="183"/>
                    <a:pt x="222" y="183"/>
                  </a:cubicBezTo>
                  <a:lnTo>
                    <a:pt x="222" y="295"/>
                  </a:lnTo>
                  <a:close/>
                  <a:moveTo>
                    <a:pt x="222" y="146"/>
                  </a:moveTo>
                  <a:cubicBezTo>
                    <a:pt x="83" y="146"/>
                    <a:pt x="83" y="146"/>
                    <a:pt x="83" y="146"/>
                  </a:cubicBezTo>
                  <a:cubicBezTo>
                    <a:pt x="83" y="34"/>
                    <a:pt x="83" y="34"/>
                    <a:pt x="83" y="34"/>
                  </a:cubicBezTo>
                  <a:cubicBezTo>
                    <a:pt x="222" y="34"/>
                    <a:pt x="222" y="34"/>
                    <a:pt x="222" y="34"/>
                  </a:cubicBezTo>
                  <a:lnTo>
                    <a:pt x="222" y="146"/>
                  </a:lnTo>
                  <a:close/>
                  <a:moveTo>
                    <a:pt x="278" y="250"/>
                  </a:moveTo>
                  <a:cubicBezTo>
                    <a:pt x="278" y="254"/>
                    <a:pt x="275" y="258"/>
                    <a:pt x="270" y="258"/>
                  </a:cubicBezTo>
                  <a:cubicBezTo>
                    <a:pt x="256" y="258"/>
                    <a:pt x="256" y="258"/>
                    <a:pt x="256" y="258"/>
                  </a:cubicBezTo>
                  <a:cubicBezTo>
                    <a:pt x="252" y="258"/>
                    <a:pt x="248" y="254"/>
                    <a:pt x="248" y="250"/>
                  </a:cubicBezTo>
                  <a:cubicBezTo>
                    <a:pt x="248" y="236"/>
                    <a:pt x="248" y="236"/>
                    <a:pt x="248" y="236"/>
                  </a:cubicBezTo>
                  <a:cubicBezTo>
                    <a:pt x="248" y="231"/>
                    <a:pt x="252" y="228"/>
                    <a:pt x="256" y="228"/>
                  </a:cubicBezTo>
                  <a:cubicBezTo>
                    <a:pt x="270" y="228"/>
                    <a:pt x="270" y="228"/>
                    <a:pt x="270" y="228"/>
                  </a:cubicBezTo>
                  <a:cubicBezTo>
                    <a:pt x="275" y="228"/>
                    <a:pt x="278" y="231"/>
                    <a:pt x="278" y="236"/>
                  </a:cubicBezTo>
                  <a:lnTo>
                    <a:pt x="278" y="250"/>
                  </a:lnTo>
                  <a:close/>
                  <a:moveTo>
                    <a:pt x="278" y="172"/>
                  </a:moveTo>
                  <a:cubicBezTo>
                    <a:pt x="278" y="176"/>
                    <a:pt x="275" y="179"/>
                    <a:pt x="270" y="179"/>
                  </a:cubicBezTo>
                  <a:cubicBezTo>
                    <a:pt x="256" y="179"/>
                    <a:pt x="256" y="179"/>
                    <a:pt x="256" y="179"/>
                  </a:cubicBezTo>
                  <a:cubicBezTo>
                    <a:pt x="252" y="179"/>
                    <a:pt x="248" y="176"/>
                    <a:pt x="248" y="172"/>
                  </a:cubicBezTo>
                  <a:cubicBezTo>
                    <a:pt x="248" y="157"/>
                    <a:pt x="248" y="157"/>
                    <a:pt x="248" y="157"/>
                  </a:cubicBezTo>
                  <a:cubicBezTo>
                    <a:pt x="248" y="153"/>
                    <a:pt x="252" y="150"/>
                    <a:pt x="256" y="150"/>
                  </a:cubicBezTo>
                  <a:cubicBezTo>
                    <a:pt x="270" y="150"/>
                    <a:pt x="270" y="150"/>
                    <a:pt x="270" y="150"/>
                  </a:cubicBezTo>
                  <a:cubicBezTo>
                    <a:pt x="275" y="150"/>
                    <a:pt x="278" y="153"/>
                    <a:pt x="278" y="157"/>
                  </a:cubicBezTo>
                  <a:lnTo>
                    <a:pt x="278" y="172"/>
                  </a:lnTo>
                  <a:close/>
                  <a:moveTo>
                    <a:pt x="278" y="93"/>
                  </a:moveTo>
                  <a:cubicBezTo>
                    <a:pt x="278" y="97"/>
                    <a:pt x="275" y="101"/>
                    <a:pt x="270" y="101"/>
                  </a:cubicBezTo>
                  <a:cubicBezTo>
                    <a:pt x="256" y="101"/>
                    <a:pt x="256" y="101"/>
                    <a:pt x="256" y="101"/>
                  </a:cubicBezTo>
                  <a:cubicBezTo>
                    <a:pt x="252" y="101"/>
                    <a:pt x="248" y="97"/>
                    <a:pt x="248" y="93"/>
                  </a:cubicBezTo>
                  <a:cubicBezTo>
                    <a:pt x="248" y="79"/>
                    <a:pt x="248" y="79"/>
                    <a:pt x="248" y="79"/>
                  </a:cubicBezTo>
                  <a:cubicBezTo>
                    <a:pt x="248" y="74"/>
                    <a:pt x="252" y="71"/>
                    <a:pt x="256" y="71"/>
                  </a:cubicBezTo>
                  <a:cubicBezTo>
                    <a:pt x="270" y="71"/>
                    <a:pt x="270" y="71"/>
                    <a:pt x="270" y="71"/>
                  </a:cubicBezTo>
                  <a:cubicBezTo>
                    <a:pt x="275" y="71"/>
                    <a:pt x="278" y="74"/>
                    <a:pt x="278" y="79"/>
                  </a:cubicBezTo>
                  <a:lnTo>
                    <a:pt x="278" y="93"/>
                  </a:ln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cxnSp>
          <p:nvCxnSpPr>
            <p:cNvPr id="98" name="Straight Connector 97"/>
            <p:cNvCxnSpPr>
              <a:endCxn id="93" idx="3"/>
            </p:cNvCxnSpPr>
            <p:nvPr/>
          </p:nvCxnSpPr>
          <p:spPr>
            <a:xfrm flipH="1">
              <a:off x="2374090" y="4297085"/>
              <a:ext cx="531322" cy="6342"/>
            </a:xfrm>
            <a:prstGeom prst="line">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5" name="Group 64"/>
          <p:cNvGrpSpPr/>
          <p:nvPr/>
        </p:nvGrpSpPr>
        <p:grpSpPr>
          <a:xfrm>
            <a:off x="10503486" y="2489150"/>
            <a:ext cx="1930411" cy="1931499"/>
            <a:chOff x="10296093" y="1700952"/>
            <a:chExt cx="1892732" cy="1893798"/>
          </a:xfrm>
        </p:grpSpPr>
        <p:sp>
          <p:nvSpPr>
            <p:cNvPr id="67" name="Rectangle 66"/>
            <p:cNvSpPr/>
            <p:nvPr/>
          </p:nvSpPr>
          <p:spPr bwMode="auto">
            <a:xfrm>
              <a:off x="10296093" y="1700952"/>
              <a:ext cx="1892732" cy="13219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383" tIns="46691" rIns="46691" bIns="93383"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68" name="TextBox 67"/>
            <p:cNvSpPr txBox="1"/>
            <p:nvPr/>
          </p:nvSpPr>
          <p:spPr>
            <a:xfrm>
              <a:off x="10593404" y="3084930"/>
              <a:ext cx="1298110" cy="509820"/>
            </a:xfrm>
            <a:prstGeom prst="rect">
              <a:avLst/>
            </a:prstGeom>
            <a:noFill/>
          </p:spPr>
          <p:txBody>
            <a:bodyPr wrap="square" rtlCol="0" anchor="ctr">
              <a:spAutoFit/>
            </a:bodyPr>
            <a:lstStyle>
              <a:defPPr>
                <a:defRPr lang="en-US"/>
              </a:defPPr>
              <a:lvl1pPr algn="ctr">
                <a:lnSpc>
                  <a:spcPct val="95000"/>
                </a:lnSpc>
                <a:defRPr sz="3200" spc="-100">
                  <a:solidFill>
                    <a:schemeClr val="tx2"/>
                  </a:solidFill>
                  <a:latin typeface="Segoe Light" pitchFamily="34" charset="0"/>
                </a:defRPr>
              </a:lvl1pPr>
            </a:lstStyle>
            <a:p>
              <a:pPr defTabSz="932559"/>
              <a:r>
                <a:rPr lang="en-US" sz="2856" dirty="0">
                  <a:solidFill>
                    <a:srgbClr val="505050">
                      <a:alpha val="99000"/>
                    </a:srgbClr>
                  </a:solidFill>
                  <a:latin typeface="Segoe UI Light"/>
                </a:rPr>
                <a:t>UX</a:t>
              </a:r>
            </a:p>
          </p:txBody>
        </p:sp>
      </p:grpSp>
      <p:sp>
        <p:nvSpPr>
          <p:cNvPr id="69" name="Rounded Rectangle 6"/>
          <p:cNvSpPr/>
          <p:nvPr/>
        </p:nvSpPr>
        <p:spPr bwMode="black">
          <a:xfrm rot="16200000">
            <a:off x="10923754" y="2584799"/>
            <a:ext cx="762461" cy="1101605"/>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4069" tIns="42038" rIns="84069" bIns="42038" numCol="1" rtlCol="0" anchor="ctr" anchorCtr="0" compatLnSpc="1">
            <a:prstTxWarp prst="textNoShape">
              <a:avLst/>
            </a:prstTxWarp>
          </a:bodyPr>
          <a:lstStyle/>
          <a:p>
            <a:pPr defTabSz="755481"/>
            <a:endParaRPr lang="en-US" sz="1836" spc="-124" dirty="0">
              <a:solidFill>
                <a:srgbClr val="000000">
                  <a:lumMod val="50000"/>
                </a:srgbClr>
              </a:solidFill>
              <a:latin typeface="Segoe Light" pitchFamily="34" charset="0"/>
            </a:endParaRPr>
          </a:p>
        </p:txBody>
      </p:sp>
      <p:sp>
        <p:nvSpPr>
          <p:cNvPr id="70" name="Rectangle 69"/>
          <p:cNvSpPr/>
          <p:nvPr/>
        </p:nvSpPr>
        <p:spPr>
          <a:xfrm>
            <a:off x="9144757" y="2489151"/>
            <a:ext cx="1249944" cy="20167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3383" bIns="93383" rtlCol="0" anchor="b"/>
          <a:lstStyle/>
          <a:p>
            <a:pPr defTabSz="932559"/>
            <a:r>
              <a:rPr lang="en-US" sz="1600" dirty="0">
                <a:solidFill>
                  <a:srgbClr val="FFFFFF">
                    <a:alpha val="99000"/>
                  </a:srgbClr>
                </a:solidFill>
              </a:rPr>
              <a:t>WFE</a:t>
            </a:r>
          </a:p>
        </p:txBody>
      </p:sp>
      <p:sp>
        <p:nvSpPr>
          <p:cNvPr id="178" name="Rectangle 177"/>
          <p:cNvSpPr/>
          <p:nvPr/>
        </p:nvSpPr>
        <p:spPr>
          <a:xfrm>
            <a:off x="5437933" y="4978665"/>
            <a:ext cx="858768"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Analysis Engine</a:t>
            </a:r>
            <a:endParaRPr lang="en-US" sz="1200" b="1" dirty="0">
              <a:solidFill>
                <a:srgbClr val="FFFFFF"/>
              </a:solidFill>
            </a:endParaRPr>
          </a:p>
        </p:txBody>
      </p:sp>
      <p:grpSp>
        <p:nvGrpSpPr>
          <p:cNvPr id="3" name="Group 2"/>
          <p:cNvGrpSpPr/>
          <p:nvPr/>
        </p:nvGrpSpPr>
        <p:grpSpPr>
          <a:xfrm>
            <a:off x="2905412" y="3976512"/>
            <a:ext cx="3394187" cy="627112"/>
            <a:chOff x="2905412" y="3976512"/>
            <a:chExt cx="3394187" cy="627112"/>
          </a:xfrm>
        </p:grpSpPr>
        <p:sp>
          <p:nvSpPr>
            <p:cNvPr id="173" name="Rectangle 172"/>
            <p:cNvSpPr/>
            <p:nvPr/>
          </p:nvSpPr>
          <p:spPr>
            <a:xfrm>
              <a:off x="2905412" y="3990545"/>
              <a:ext cx="891599" cy="6130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Crawl</a:t>
              </a:r>
            </a:p>
            <a:p>
              <a:pPr defTabSz="912186"/>
              <a:endParaRPr lang="en-US" sz="1050" b="1" dirty="0">
                <a:solidFill>
                  <a:srgbClr val="505050"/>
                </a:solidFill>
              </a:endParaRPr>
            </a:p>
          </p:txBody>
        </p:sp>
        <p:sp>
          <p:nvSpPr>
            <p:cNvPr id="174" name="Rectangle 173"/>
            <p:cNvSpPr/>
            <p:nvPr/>
          </p:nvSpPr>
          <p:spPr>
            <a:xfrm>
              <a:off x="5440831" y="3976512"/>
              <a:ext cx="858768" cy="624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229" tIns="45615" rIns="91229" bIns="91229" rtlCol="0" anchor="b"/>
            <a:lstStyle/>
            <a:p>
              <a:pPr defTabSz="912186"/>
              <a:r>
                <a:rPr lang="en-US" sz="1200" b="1" dirty="0" smtClean="0">
                  <a:solidFill>
                    <a:srgbClr val="FFFFFF"/>
                  </a:solidFill>
                </a:rPr>
                <a:t>Indexing Engine</a:t>
              </a:r>
              <a:endParaRPr lang="en-US" sz="1200" b="1" dirty="0">
                <a:solidFill>
                  <a:srgbClr val="FFFFFF"/>
                </a:solidFill>
              </a:endParaRPr>
            </a:p>
          </p:txBody>
        </p:sp>
      </p:grpSp>
      <p:sp>
        <p:nvSpPr>
          <p:cNvPr id="57" name="TextBox 56"/>
          <p:cNvSpPr txBox="1"/>
          <p:nvPr/>
        </p:nvSpPr>
        <p:spPr>
          <a:xfrm>
            <a:off x="0" y="6536289"/>
            <a:ext cx="12436475"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solidFill>
                  <a:srgbClr val="505050"/>
                </a:solidFill>
              </a:rPr>
              <a:t>More details: SPC172 </a:t>
            </a:r>
            <a:r>
              <a:rPr lang="en-US" sz="1400" dirty="0">
                <a:solidFill>
                  <a:srgbClr val="505050"/>
                </a:solidFill>
              </a:rPr>
              <a:t>-SPC202 - Search Architecture in SharePoint </a:t>
            </a:r>
            <a:r>
              <a:rPr lang="en-US" sz="1400" dirty="0" smtClean="0">
                <a:solidFill>
                  <a:srgbClr val="505050"/>
                </a:solidFill>
              </a:rPr>
              <a:t>2013 </a:t>
            </a:r>
            <a:endParaRPr lang="en-US" sz="1400" dirty="0" smtClean="0">
              <a:gradFill>
                <a:gsLst>
                  <a:gs pos="2917">
                    <a:srgbClr val="505050"/>
                  </a:gs>
                  <a:gs pos="30000">
                    <a:srgbClr val="505050"/>
                  </a:gs>
                </a:gsLst>
                <a:lin ang="5400000" scaled="0"/>
              </a:gradFill>
            </a:endParaRPr>
          </a:p>
        </p:txBody>
      </p:sp>
      <p:grpSp>
        <p:nvGrpSpPr>
          <p:cNvPr id="20" name="Group 19"/>
          <p:cNvGrpSpPr/>
          <p:nvPr/>
        </p:nvGrpSpPr>
        <p:grpSpPr>
          <a:xfrm>
            <a:off x="5642173" y="5441478"/>
            <a:ext cx="2563955" cy="1159255"/>
            <a:chOff x="5814522" y="5539908"/>
            <a:chExt cx="2563955" cy="1159255"/>
          </a:xfrm>
        </p:grpSpPr>
        <p:sp>
          <p:nvSpPr>
            <p:cNvPr id="100" name="Rounded Rectangle 99"/>
            <p:cNvSpPr/>
            <p:nvPr/>
          </p:nvSpPr>
          <p:spPr>
            <a:xfrm>
              <a:off x="5814522" y="5936194"/>
              <a:ext cx="2563955" cy="762969"/>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Link/query analysis &amp; recommendations</a:t>
              </a:r>
              <a:endParaRPr lang="en-US" sz="2000" dirty="0">
                <a:solidFill>
                  <a:srgbClr val="000000"/>
                </a:solidFill>
              </a:endParaRPr>
            </a:p>
          </p:txBody>
        </p:sp>
        <p:cxnSp>
          <p:nvCxnSpPr>
            <p:cNvPr id="102" name="Straight Arrow Connector 101"/>
            <p:cNvCxnSpPr/>
            <p:nvPr/>
          </p:nvCxnSpPr>
          <p:spPr>
            <a:xfrm flipH="1" flipV="1">
              <a:off x="6296702" y="5539908"/>
              <a:ext cx="922789" cy="538178"/>
            </a:xfrm>
            <a:prstGeom prst="straightConnector1">
              <a:avLst/>
            </a:prstGeom>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3244007" y="4488689"/>
            <a:ext cx="2417102" cy="2104879"/>
            <a:chOff x="3121893" y="4603624"/>
            <a:chExt cx="2417102" cy="2104879"/>
          </a:xfrm>
          <a:solidFill>
            <a:schemeClr val="bg1">
              <a:lumMod val="75000"/>
            </a:schemeClr>
          </a:solidFill>
        </p:grpSpPr>
        <p:sp>
          <p:nvSpPr>
            <p:cNvPr id="91" name="Rounded Rectangle 90"/>
            <p:cNvSpPr/>
            <p:nvPr/>
          </p:nvSpPr>
          <p:spPr>
            <a:xfrm>
              <a:off x="3121893" y="5945534"/>
              <a:ext cx="2036887" cy="76296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2000" dirty="0" smtClean="0">
                  <a:solidFill>
                    <a:srgbClr val="000000"/>
                  </a:solidFill>
                </a:rPr>
                <a:t>Separate crawl and indexing</a:t>
              </a:r>
              <a:endParaRPr lang="en-US" sz="2000" dirty="0">
                <a:solidFill>
                  <a:srgbClr val="000000"/>
                </a:solidFill>
              </a:endParaRPr>
            </a:p>
          </p:txBody>
        </p:sp>
        <p:cxnSp>
          <p:nvCxnSpPr>
            <p:cNvPr id="92" name="Straight Arrow Connector 91"/>
            <p:cNvCxnSpPr>
              <a:stCxn id="91" idx="0"/>
            </p:cNvCxnSpPr>
            <p:nvPr/>
          </p:nvCxnSpPr>
          <p:spPr>
            <a:xfrm flipV="1">
              <a:off x="4140337" y="4620796"/>
              <a:ext cx="1398658" cy="1324738"/>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91" idx="0"/>
              <a:endCxn id="173" idx="2"/>
            </p:cNvCxnSpPr>
            <p:nvPr/>
          </p:nvCxnSpPr>
          <p:spPr>
            <a:xfrm flipH="1" flipV="1">
              <a:off x="3351212" y="4603624"/>
              <a:ext cx="789125" cy="1341910"/>
            </a:xfrm>
            <a:prstGeom prst="straightConnector1">
              <a:avLst/>
            </a:prstGeom>
            <a:grpFill/>
            <a:ln w="76200">
              <a:solidFill>
                <a:srgbClr val="BFBFBF">
                  <a:alpha val="80000"/>
                </a:srgbClr>
              </a:solidFill>
              <a:tailEnd type="arrow"/>
            </a:ln>
          </p:spPr>
          <p:style>
            <a:lnRef idx="1">
              <a:schemeClr val="accent1"/>
            </a:lnRef>
            <a:fillRef idx="0">
              <a:schemeClr val="accent1"/>
            </a:fillRef>
            <a:effectRef idx="0">
              <a:schemeClr val="accent1"/>
            </a:effectRef>
            <a:fontRef idx="minor">
              <a:schemeClr val="tx1"/>
            </a:fontRef>
          </p:style>
        </p:cxnSp>
      </p:grpSp>
      <p:sp>
        <p:nvSpPr>
          <p:cNvPr id="58" name="Rectangle 57"/>
          <p:cNvSpPr/>
          <p:nvPr/>
        </p:nvSpPr>
        <p:spPr>
          <a:xfrm>
            <a:off x="4057996" y="2633166"/>
            <a:ext cx="1154229" cy="697584"/>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nb-NO" sz="1200" dirty="0">
                <a:solidFill>
                  <a:srgbClr val="505050"/>
                </a:solidFill>
              </a:rPr>
              <a:t>Extensibility:</a:t>
            </a:r>
          </a:p>
          <a:p>
            <a:pPr marL="171450" indent="-171450">
              <a:buFont typeface="Arial" panose="020B0604020202020204" pitchFamily="34" charset="0"/>
              <a:buChar char="•"/>
            </a:pPr>
            <a:r>
              <a:rPr lang="nb-NO" sz="1200" dirty="0" smtClean="0">
                <a:solidFill>
                  <a:srgbClr val="505050"/>
                </a:solidFill>
              </a:rPr>
              <a:t>Web callout</a:t>
            </a:r>
            <a:endParaRPr lang="nb-NO" sz="1200" dirty="0">
              <a:solidFill>
                <a:srgbClr val="505050"/>
              </a:solidFill>
            </a:endParaRPr>
          </a:p>
          <a:p>
            <a:pPr marL="171450" indent="-171450">
              <a:buFont typeface="Arial" panose="020B0604020202020204" pitchFamily="34" charset="0"/>
              <a:buChar char="•"/>
            </a:pPr>
            <a:r>
              <a:rPr lang="nb-NO" sz="1200" dirty="0">
                <a:solidFill>
                  <a:srgbClr val="505050"/>
                </a:solidFill>
              </a:rPr>
              <a:t>Entity Extraction</a:t>
            </a:r>
            <a:endParaRPr lang="en-US" sz="1200" dirty="0">
              <a:solidFill>
                <a:srgbClr val="505050"/>
              </a:solidFill>
            </a:endParaRPr>
          </a:p>
        </p:txBody>
      </p:sp>
    </p:spTree>
    <p:extLst>
      <p:ext uri="{BB962C8B-B14F-4D97-AF65-F5344CB8AC3E}">
        <p14:creationId xmlns:p14="http://schemas.microsoft.com/office/powerpoint/2010/main" val="1593325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53" presetClass="entr" presetSubtype="16"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 calcmode="lin" valueType="num">
                                      <p:cBhvr>
                                        <p:cTn id="9" dur="500" fill="hold"/>
                                        <p:tgtEl>
                                          <p:spTgt spid="8"/>
                                        </p:tgtEl>
                                        <p:attrNameLst>
                                          <p:attrName>ppt_w</p:attrName>
                                        </p:attrNameLst>
                                      </p:cBhvr>
                                      <p:tavLst>
                                        <p:tav tm="0">
                                          <p:val>
                                            <p:fltVal val="0"/>
                                          </p:val>
                                        </p:tav>
                                        <p:tav tm="100000">
                                          <p:val>
                                            <p:strVal val="#ppt_w"/>
                                          </p:val>
                                        </p:tav>
                                      </p:tavLst>
                                    </p:anim>
                                    <p:anim calcmode="lin" valueType="num">
                                      <p:cBhvr>
                                        <p:cTn id="10" dur="500" fill="hold"/>
                                        <p:tgtEl>
                                          <p:spTgt spid="8"/>
                                        </p:tgtEl>
                                        <p:attrNameLst>
                                          <p:attrName>ppt_h</p:attrName>
                                        </p:attrNameLst>
                                      </p:cBhvr>
                                      <p:tavLst>
                                        <p:tav tm="0">
                                          <p:val>
                                            <p:fltVal val="0"/>
                                          </p:val>
                                        </p:tav>
                                        <p:tav tm="100000">
                                          <p:val>
                                            <p:strVal val="#ppt_h"/>
                                          </p:val>
                                        </p:tav>
                                      </p:tavLst>
                                    </p:anim>
                                    <p:animEffect transition="in" filter="fade">
                                      <p:cBhvr>
                                        <p:cTn id="11"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par>
                                <p:cTn id="12" presetID="42" presetClass="exit" presetSubtype="0" fill="hold" nodeType="withEffect">
                                  <p:stCondLst>
                                    <p:cond delay="0"/>
                                  </p:stCondLst>
                                  <p:childTnLst>
                                    <p:animEffect transition="out" filter="fade">
                                      <p:cBhvr>
                                        <p:cTn id="13" dur="2250"/>
                                        <p:tgtEl>
                                          <p:spTgt spid="6"/>
                                        </p:tgtEl>
                                      </p:cBhvr>
                                    </p:animEffect>
                                    <p:anim calcmode="lin" valueType="num">
                                      <p:cBhvr>
                                        <p:cTn id="14" dur="2250"/>
                                        <p:tgtEl>
                                          <p:spTgt spid="6"/>
                                        </p:tgtEl>
                                        <p:attrNameLst>
                                          <p:attrName>ppt_x</p:attrName>
                                        </p:attrNameLst>
                                      </p:cBhvr>
                                      <p:tavLst>
                                        <p:tav tm="0">
                                          <p:val>
                                            <p:strVal val="ppt_x"/>
                                          </p:val>
                                        </p:tav>
                                        <p:tav tm="100000">
                                          <p:val>
                                            <p:strVal val="ppt_x"/>
                                          </p:val>
                                        </p:tav>
                                      </p:tavLst>
                                    </p:anim>
                                    <p:anim calcmode="lin" valueType="num">
                                      <p:cBhvr>
                                        <p:cTn id="15" dur="2250"/>
                                        <p:tgtEl>
                                          <p:spTgt spid="6"/>
                                        </p:tgtEl>
                                        <p:attrNameLst>
                                          <p:attrName>ppt_y</p:attrName>
                                        </p:attrNameLst>
                                      </p:cBhvr>
                                      <p:tavLst>
                                        <p:tav tm="0">
                                          <p:val>
                                            <p:strVal val="ppt_y"/>
                                          </p:val>
                                        </p:tav>
                                        <p:tav tm="100000">
                                          <p:val>
                                            <p:strVal val="ppt_y+.1"/>
                                          </p:val>
                                        </p:tav>
                                      </p:tavLst>
                                    </p:anim>
                                    <p:set>
                                      <p:cBhvr>
                                        <p:cTn id="16" dur="1" fill="hold">
                                          <p:stCondLst>
                                            <p:cond delay="2249"/>
                                          </p:stCondLst>
                                        </p:cTn>
                                        <p:tgtEl>
                                          <p:spTgt spid="6"/>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par>
                                <p:cTn id="24" presetID="6" presetClass="emph" presetSubtype="0" fill="remove" nodeType="withEffect">
                                  <p:stCondLst>
                                    <p:cond delay="0"/>
                                  </p:stCondLst>
                                  <p:childTnLst>
                                    <p:animScale>
                                      <p:cBhvr>
                                        <p:cTn id="25" dur="2000" fill="hold"/>
                                        <p:tgtEl>
                                          <p:spTgt spid="3"/>
                                        </p:tgtEl>
                                      </p:cBhvr>
                                      <p:by x="150000" y="150000"/>
                                    </p:animScale>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subTnLst>
                                    <p:set>
                                      <p:cBhvr override="childStyle">
                                        <p:cTn dur="1" fill="hold" display="0" masterRel="nextClick" afterEffect="1"/>
                                        <p:tgtEl>
                                          <p:spTgt spid="20"/>
                                        </p:tgtEl>
                                        <p:attrNameLst>
                                          <p:attrName>style.visibility</p:attrName>
                                        </p:attrNameLst>
                                      </p:cBhvr>
                                      <p:to>
                                        <p:strVal val="hidden"/>
                                      </p:to>
                                    </p:set>
                                  </p:subTnLst>
                                </p:cTn>
                              </p:par>
                              <p:par>
                                <p:cTn id="33" presetID="6" presetClass="emph" presetSubtype="0" fill="remove" grpId="0" nodeType="withEffect">
                                  <p:stCondLst>
                                    <p:cond delay="0"/>
                                  </p:stCondLst>
                                  <p:childTnLst>
                                    <p:animScale>
                                      <p:cBhvr>
                                        <p:cTn id="34" dur="2000" fill="hold"/>
                                        <p:tgtEl>
                                          <p:spTgt spid="178"/>
                                        </p:tgtEl>
                                      </p:cBhvr>
                                      <p:by x="150000" y="150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down)">
                                      <p:cBhvr>
                                        <p:cTn id="3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57" grpId="0"/>
    </p:bldLst>
  </p:timing>
</p:sld>
</file>

<file path=ppt/theme/theme1.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1_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Darrin Allred; Knut Brandrud</External_x0020_Speaker>
    <Session_x0020_Code xmlns="2295e2e7-0eeb-498e-8716-217bb2ee6ee3">SPC095</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Darrin Allred, Knut Brandrud</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dcmitype/"/>
    <ds:schemaRef ds:uri="http://schemas.openxmlformats.org/package/2006/metadata/core-properties"/>
    <ds:schemaRef ds:uri="032d541b-1b4e-4d91-93c7-b10533c52f73"/>
    <ds:schemaRef ds:uri="http://www.w3.org/XML/1998/namespace"/>
    <ds:schemaRef ds:uri="http://schemas.microsoft.com/sharepoint/v3"/>
    <ds:schemaRef ds:uri="http://schemas.microsoft.com/office/2006/documentManagement/types"/>
    <ds:schemaRef ds:uri="http://purl.org/dc/terms/"/>
    <ds:schemaRef ds:uri="2295e2e7-0eeb-498e-8716-217bb2ee6ee3"/>
    <ds:schemaRef ds:uri="http://schemas.microsoft.com/office/infopath/2007/PartnerControls"/>
    <ds:schemaRef ds:uri="230e9df3-be65-4c73-a93b-d1236ebd677e"/>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5989B527-9404-4D22-9403-98E3E24FADC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6</TotalTime>
  <Words>6038</Words>
  <Application>Microsoft Office PowerPoint</Application>
  <PresentationFormat>Custom</PresentationFormat>
  <Paragraphs>706</Paragraphs>
  <Slides>43</Slides>
  <Notes>33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43</vt:i4>
      </vt:variant>
    </vt:vector>
  </HeadingPairs>
  <TitlesOfParts>
    <vt:vector size="47" baseType="lpstr">
      <vt:lpstr>5-30072_SPC2012_IT-Pro_Template_16x9_Light</vt:lpstr>
      <vt:lpstr>1_5-30072_SPC2012_IT-Pro_Template_16x9_Light</vt:lpstr>
      <vt:lpstr>5-30072_SPC2012_Business_Template_16x9_Light</vt:lpstr>
      <vt:lpstr>Visio</vt:lpstr>
      <vt:lpstr>PowerPoint Presentation</vt:lpstr>
      <vt:lpstr>Effective Search Deployment and Operations in SharePoint 2013</vt:lpstr>
      <vt:lpstr>Today you’re going to learn…</vt:lpstr>
      <vt:lpstr>SharePoint 2013 Search Topology</vt:lpstr>
      <vt:lpstr>SharePoint 2013 Search Architecture</vt:lpstr>
      <vt:lpstr>SharePoint Search Topology</vt:lpstr>
      <vt:lpstr>Main changes from SharePoint 2010 … from SharePoint Server 2010 Search</vt:lpstr>
      <vt:lpstr>Main changes from SharePoint 2010 … from FAST Search Server 2010 for SharePoint</vt:lpstr>
      <vt:lpstr>Main changes from SharePoint 2010 … to SharePoint Server 2013 Search</vt:lpstr>
      <vt:lpstr>Where does Search live in the farm?</vt:lpstr>
      <vt:lpstr>Search High-Availability</vt:lpstr>
      <vt:lpstr>Set up your initial search topology</vt:lpstr>
      <vt:lpstr>Need more performance or capacity?</vt:lpstr>
      <vt:lpstr>Small search topology</vt:lpstr>
      <vt:lpstr>Demo</vt:lpstr>
      <vt:lpstr>Location of files on disk matters!</vt:lpstr>
      <vt:lpstr>Scale out by re-partitioning the index</vt:lpstr>
      <vt:lpstr>Video</vt:lpstr>
      <vt:lpstr>Large enterprise: Multi-farm deployments</vt:lpstr>
      <vt:lpstr>Keeping your search topology healthy</vt:lpstr>
      <vt:lpstr>Search Diagnostic Sources</vt:lpstr>
      <vt:lpstr>Understanding component issues</vt:lpstr>
      <vt:lpstr>Get-SPEnterpriseSearchStatus</vt:lpstr>
      <vt:lpstr>Get-SearchTopologyState.ps1</vt:lpstr>
      <vt:lpstr>Demo</vt:lpstr>
      <vt:lpstr>Search Health Reports - Query</vt:lpstr>
      <vt:lpstr>Search Health Reports - Content</vt:lpstr>
      <vt:lpstr>Monitoring using SCOM</vt:lpstr>
      <vt:lpstr>Monitoring using SCOM</vt:lpstr>
      <vt:lpstr>Key day-to-day search operation</vt:lpstr>
      <vt:lpstr>Your schedule as a search admin</vt:lpstr>
      <vt:lpstr>Backup and Restore</vt:lpstr>
      <vt:lpstr>Backup and restore</vt:lpstr>
      <vt:lpstr>How does the standard backup work?</vt:lpstr>
      <vt:lpstr>Patching and updates</vt:lpstr>
      <vt:lpstr>Replace a failed server (with HA)</vt:lpstr>
      <vt:lpstr>Related Resources</vt:lpstr>
      <vt:lpstr>TechNet content</vt:lpstr>
      <vt:lpstr>Search HOLs and events @ SPC</vt:lpstr>
      <vt:lpstr>Related Search Sessions @ SPC</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Search Deployment and Operations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2012-11-14T18:29:23Z</dcterms:created>
  <dcterms:modified xsi:type="dcterms:W3CDTF">2012-12-06T00:06:15Z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