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Lst>
  <p:notesMasterIdLst>
    <p:notesMasterId r:id="rId40"/>
  </p:notesMasterIdLst>
  <p:handoutMasterIdLst>
    <p:handoutMasterId r:id="rId41"/>
  </p:handoutMasterIdLst>
  <p:sldIdLst>
    <p:sldId id="1055" r:id="rId7"/>
    <p:sldId id="1056" r:id="rId8"/>
    <p:sldId id="1057" r:id="rId9"/>
    <p:sldId id="1059" r:id="rId10"/>
    <p:sldId id="1146" r:id="rId11"/>
    <p:sldId id="1144" r:id="rId12"/>
    <p:sldId id="1058" r:id="rId13"/>
    <p:sldId id="1147" r:id="rId14"/>
    <p:sldId id="1060" r:id="rId15"/>
    <p:sldId id="1061" r:id="rId16"/>
    <p:sldId id="1062" r:id="rId17"/>
    <p:sldId id="1063" r:id="rId18"/>
    <p:sldId id="1149" r:id="rId19"/>
    <p:sldId id="1065" r:id="rId20"/>
    <p:sldId id="1066" r:id="rId21"/>
    <p:sldId id="1067" r:id="rId22"/>
    <p:sldId id="1068" r:id="rId23"/>
    <p:sldId id="1069" r:id="rId24"/>
    <p:sldId id="1070" r:id="rId25"/>
    <p:sldId id="1148" r:id="rId26"/>
    <p:sldId id="1071" r:id="rId27"/>
    <p:sldId id="1072" r:id="rId28"/>
    <p:sldId id="1073" r:id="rId29"/>
    <p:sldId id="1145" r:id="rId30"/>
    <p:sldId id="1074" r:id="rId31"/>
    <p:sldId id="1078" r:id="rId32"/>
    <p:sldId id="1143" r:id="rId33"/>
    <p:sldId id="1082" r:id="rId34"/>
    <p:sldId id="1083" r:id="rId35"/>
    <p:sldId id="1139" r:id="rId36"/>
    <p:sldId id="1084" r:id="rId37"/>
    <p:sldId id="1136" r:id="rId38"/>
    <p:sldId id="1085"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294"/>
    <a:srgbClr val="000000"/>
    <a:srgbClr val="002050"/>
    <a:srgbClr val="442359"/>
    <a:srgbClr val="333333"/>
    <a:srgbClr val="FFFFFF"/>
    <a:srgbClr val="505050"/>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1" autoAdjust="0"/>
    <p:restoredTop sz="95245"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dirty="0"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5E57AFD2-AB85-4E46-9AA0-ED8046BADB7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14</a:t>
            </a:fld>
            <a:endParaRPr lang="en-US" dirty="0"/>
          </a:p>
        </p:txBody>
      </p:sp>
    </p:spTree>
    <p:extLst>
      <p:ext uri="{BB962C8B-B14F-4D97-AF65-F5344CB8AC3E}">
        <p14:creationId xmlns:p14="http://schemas.microsoft.com/office/powerpoint/2010/main" val="2844575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15</a:t>
            </a:fld>
            <a:endParaRPr lang="en-US" dirty="0"/>
          </a:p>
        </p:txBody>
      </p:sp>
    </p:spTree>
    <p:extLst>
      <p:ext uri="{BB962C8B-B14F-4D97-AF65-F5344CB8AC3E}">
        <p14:creationId xmlns:p14="http://schemas.microsoft.com/office/powerpoint/2010/main" val="4097349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16</a:t>
            </a:fld>
            <a:endParaRPr lang="en-US" dirty="0"/>
          </a:p>
        </p:txBody>
      </p:sp>
    </p:spTree>
    <p:extLst>
      <p:ext uri="{BB962C8B-B14F-4D97-AF65-F5344CB8AC3E}">
        <p14:creationId xmlns:p14="http://schemas.microsoft.com/office/powerpoint/2010/main" val="4097349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17</a:t>
            </a:fld>
            <a:endParaRPr lang="en-US" dirty="0"/>
          </a:p>
        </p:txBody>
      </p:sp>
    </p:spTree>
    <p:extLst>
      <p:ext uri="{BB962C8B-B14F-4D97-AF65-F5344CB8AC3E}">
        <p14:creationId xmlns:p14="http://schemas.microsoft.com/office/powerpoint/2010/main" val="4097349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18</a:t>
            </a:fld>
            <a:endParaRPr lang="en-US" dirty="0"/>
          </a:p>
        </p:txBody>
      </p:sp>
    </p:spTree>
    <p:extLst>
      <p:ext uri="{BB962C8B-B14F-4D97-AF65-F5344CB8AC3E}">
        <p14:creationId xmlns:p14="http://schemas.microsoft.com/office/powerpoint/2010/main" val="4097349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03B6DE-4B31-4016-B62D-FE5D0135861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354776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8363FAA-5AE0-443F-86E3-F08FCBB4F19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20</a:t>
            </a:fld>
            <a:endParaRPr lang="en-US" dirty="0"/>
          </a:p>
        </p:txBody>
      </p:sp>
    </p:spTree>
    <p:extLst>
      <p:ext uri="{BB962C8B-B14F-4D97-AF65-F5344CB8AC3E}">
        <p14:creationId xmlns:p14="http://schemas.microsoft.com/office/powerpoint/2010/main" val="4077166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5E57AFD2-AB85-4E46-9AA0-ED8046BADB7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21</a:t>
            </a:fld>
            <a:endParaRPr lang="en-US" dirty="0"/>
          </a:p>
        </p:txBody>
      </p:sp>
    </p:spTree>
    <p:extLst>
      <p:ext uri="{BB962C8B-B14F-4D97-AF65-F5344CB8AC3E}">
        <p14:creationId xmlns:p14="http://schemas.microsoft.com/office/powerpoint/2010/main" val="28445758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 AX </a:t>
            </a:r>
            <a:br>
              <a:rPr lang="en-US" dirty="0" smtClean="0"/>
            </a:br>
            <a:r>
              <a:rPr lang="en-US" dirty="0" smtClean="0"/>
              <a:t>Technical Conference 2012</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137E048-9787-49F6-A6B6-F7077EBBE2D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22</a:t>
            </a:fld>
            <a:endParaRPr lang="en-US" dirty="0"/>
          </a:p>
        </p:txBody>
      </p:sp>
    </p:spTree>
    <p:extLst>
      <p:ext uri="{BB962C8B-B14F-4D97-AF65-F5344CB8AC3E}">
        <p14:creationId xmlns:p14="http://schemas.microsoft.com/office/powerpoint/2010/main" val="22181731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8" name="Date Placeholder 7"/>
          <p:cNvSpPr>
            <a:spLocks noGrp="1"/>
          </p:cNvSpPr>
          <p:nvPr>
            <p:ph type="dt" idx="10"/>
          </p:nvPr>
        </p:nvSpPr>
        <p:spPr/>
        <p:txBody>
          <a:bodyPr/>
          <a:lstStyle/>
          <a:p>
            <a:fld id="{81A3E350-2A38-4D6F-8B93-70A6904A2C21}" type="datetime1">
              <a:rPr lang="en-US" smtClean="0"/>
              <a:t>12/5/2012</a:t>
            </a:fld>
            <a:endParaRPr lang="en-US" dirty="0"/>
          </a:p>
        </p:txBody>
      </p:sp>
      <p:sp>
        <p:nvSpPr>
          <p:cNvPr id="9" name="Footer Placeholder 8"/>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B4008EB6-D09E-4580-8CD6-DDB14511944F}" type="slidenum">
              <a:rPr lang="en-US" smtClean="0"/>
              <a:t>23</a:t>
            </a:fld>
            <a:endParaRPr lang="en-US" dirty="0"/>
          </a:p>
        </p:txBody>
      </p:sp>
      <p:sp>
        <p:nvSpPr>
          <p:cNvPr id="11" name="Header Placeholder 10"/>
          <p:cNvSpPr>
            <a:spLocks noGrp="1"/>
          </p:cNvSpPr>
          <p:nvPr>
            <p:ph type="hdr" sz="quarter" idx="13"/>
          </p:nvPr>
        </p:nvSpPr>
        <p:spPr/>
        <p:txBody>
          <a:bodyPr/>
          <a:lstStyle/>
          <a:p>
            <a:r>
              <a:rPr lang="en-US" dirty="0" smtClean="0"/>
              <a:t>Microsoft Dynamics® AX </a:t>
            </a:r>
            <a:br>
              <a:rPr lang="en-US" dirty="0" smtClean="0"/>
            </a:br>
            <a:r>
              <a:rPr lang="en-US" dirty="0" smtClean="0"/>
              <a:t>Technical Conference 2012</a:t>
            </a:r>
            <a:endParaRPr lang="en-US" dirty="0"/>
          </a:p>
        </p:txBody>
      </p:sp>
    </p:spTree>
    <p:extLst>
      <p:ext uri="{BB962C8B-B14F-4D97-AF65-F5344CB8AC3E}">
        <p14:creationId xmlns:p14="http://schemas.microsoft.com/office/powerpoint/2010/main" val="2979929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8" name="Date Placeholder 7"/>
          <p:cNvSpPr>
            <a:spLocks noGrp="1"/>
          </p:cNvSpPr>
          <p:nvPr>
            <p:ph type="dt" idx="10"/>
          </p:nvPr>
        </p:nvSpPr>
        <p:spPr/>
        <p:txBody>
          <a:bodyPr/>
          <a:lstStyle/>
          <a:p>
            <a:fld id="{D34FE0DB-AC85-462F-A7C7-59BDC443B73B}" type="datetime1">
              <a:rPr lang="en-US" smtClean="0">
                <a:solidFill>
                  <a:prstClr val="black"/>
                </a:solidFill>
              </a:rPr>
              <a:pPr/>
              <a:t>12/5/2012</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smtClean="0">
                <a:solidFill>
                  <a:prstClr val="black"/>
                </a:solidFill>
              </a:rPr>
              <a:t>Microsoft Dynamics® AX </a:t>
            </a:r>
            <a:br>
              <a:rPr lang="en-US" dirty="0" smtClean="0">
                <a:solidFill>
                  <a:prstClr val="black"/>
                </a:solidFill>
              </a:rPr>
            </a:br>
            <a:r>
              <a:rPr lang="en-US" dirty="0" smtClean="0">
                <a:solidFill>
                  <a:prstClr val="black"/>
                </a:solidFill>
              </a:rPr>
              <a:t>Technical Conference 2012</a:t>
            </a:r>
            <a:endParaRPr lang="en-US" dirty="0">
              <a:solidFill>
                <a:prstClr val="black"/>
              </a:solidFill>
            </a:endParaRPr>
          </a:p>
        </p:txBody>
      </p:sp>
    </p:spTree>
    <p:extLst>
      <p:ext uri="{BB962C8B-B14F-4D97-AF65-F5344CB8AC3E}">
        <p14:creationId xmlns:p14="http://schemas.microsoft.com/office/powerpoint/2010/main" val="4054064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82CE1EB-AF5B-45FE-891D-6BA7DBA8CAB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41744374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27</a:t>
            </a:fld>
            <a:endParaRPr lang="en-US" dirty="0"/>
          </a:p>
        </p:txBody>
      </p:sp>
    </p:spTree>
    <p:extLst>
      <p:ext uri="{BB962C8B-B14F-4D97-AF65-F5344CB8AC3E}">
        <p14:creationId xmlns:p14="http://schemas.microsoft.com/office/powerpoint/2010/main" val="40973498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D9C8B54-EA4E-4589-ACCF-21F28DF33AED}"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28</a:t>
            </a:fld>
            <a:endParaRPr lang="en-US" dirty="0"/>
          </a:p>
        </p:txBody>
      </p:sp>
    </p:spTree>
    <p:extLst>
      <p:ext uri="{BB962C8B-B14F-4D97-AF65-F5344CB8AC3E}">
        <p14:creationId xmlns:p14="http://schemas.microsoft.com/office/powerpoint/2010/main" val="10628834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82CE1EB-AF5B-45FE-891D-6BA7DBA8CAB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41744374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B9879DE-10A4-4685-8EFE-A871C746F6E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0885432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8" name="Date Placeholder 7"/>
          <p:cNvSpPr>
            <a:spLocks noGrp="1"/>
          </p:cNvSpPr>
          <p:nvPr>
            <p:ph type="dt" idx="10"/>
          </p:nvPr>
        </p:nvSpPr>
        <p:spPr/>
        <p:txBody>
          <a:bodyPr/>
          <a:lstStyle/>
          <a:p>
            <a:fld id="{B3E1D725-C203-4DD9-BEB5-CBCE270CC723}" type="datetime1">
              <a:rPr lang="en-US" smtClean="0"/>
              <a:t>12/5/2012</a:t>
            </a:fld>
            <a:endParaRPr lang="en-US" dirty="0"/>
          </a:p>
        </p:txBody>
      </p:sp>
      <p:sp>
        <p:nvSpPr>
          <p:cNvPr id="9" name="Footer Placeholder 8"/>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B4008EB6-D09E-4580-8CD6-DDB14511944F}" type="slidenum">
              <a:rPr lang="en-US" smtClean="0"/>
              <a:t>31</a:t>
            </a:fld>
            <a:endParaRPr lang="en-US" dirty="0"/>
          </a:p>
        </p:txBody>
      </p:sp>
      <p:sp>
        <p:nvSpPr>
          <p:cNvPr id="11" name="Header Placeholder 10"/>
          <p:cNvSpPr>
            <a:spLocks noGrp="1"/>
          </p:cNvSpPr>
          <p:nvPr>
            <p:ph type="hdr" sz="quarter" idx="13"/>
          </p:nvPr>
        </p:nvSpPr>
        <p:spPr/>
        <p:txBody>
          <a:bodyPr/>
          <a:lstStyle/>
          <a:p>
            <a:r>
              <a:rPr lang="en-US" dirty="0" smtClean="0"/>
              <a:t>Microsoft Dynamics® AX </a:t>
            </a:r>
            <a:br>
              <a:rPr lang="en-US" dirty="0" smtClean="0"/>
            </a:br>
            <a:r>
              <a:rPr lang="en-US" dirty="0" smtClean="0"/>
              <a:t>Technical Conference 2012</a:t>
            </a:r>
            <a:endParaRPr lang="en-US" dirty="0"/>
          </a:p>
        </p:txBody>
      </p:sp>
    </p:spTree>
    <p:extLst>
      <p:ext uri="{BB962C8B-B14F-4D97-AF65-F5344CB8AC3E}">
        <p14:creationId xmlns:p14="http://schemas.microsoft.com/office/powerpoint/2010/main" val="1377268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4:02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850191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8363FAA-5AE0-443F-86E3-F08FCBB4F19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3</a:t>
            </a:fld>
            <a:endParaRPr lang="en-US" dirty="0"/>
          </a:p>
        </p:txBody>
      </p:sp>
    </p:spTree>
    <p:extLst>
      <p:ext uri="{BB962C8B-B14F-4D97-AF65-F5344CB8AC3E}">
        <p14:creationId xmlns:p14="http://schemas.microsoft.com/office/powerpoint/2010/main" val="1823191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5E57AFD2-AB85-4E46-9AA0-ED8046BADB7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4</a:t>
            </a:fld>
            <a:endParaRPr lang="en-US" dirty="0"/>
          </a:p>
        </p:txBody>
      </p:sp>
    </p:spTree>
    <p:extLst>
      <p:ext uri="{BB962C8B-B14F-4D97-AF65-F5344CB8AC3E}">
        <p14:creationId xmlns:p14="http://schemas.microsoft.com/office/powerpoint/2010/main" val="2844575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0653EBF-B97E-46AD-A939-8864E164970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268604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10</a:t>
            </a:fld>
            <a:endParaRPr lang="en-US" dirty="0"/>
          </a:p>
        </p:txBody>
      </p:sp>
    </p:spTree>
    <p:extLst>
      <p:ext uri="{BB962C8B-B14F-4D97-AF65-F5344CB8AC3E}">
        <p14:creationId xmlns:p14="http://schemas.microsoft.com/office/powerpoint/2010/main" val="4097349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11</a:t>
            </a:fld>
            <a:endParaRPr lang="en-US" dirty="0"/>
          </a:p>
        </p:txBody>
      </p:sp>
    </p:spTree>
    <p:extLst>
      <p:ext uri="{BB962C8B-B14F-4D97-AF65-F5344CB8AC3E}">
        <p14:creationId xmlns:p14="http://schemas.microsoft.com/office/powerpoint/2010/main" val="4097349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12</a:t>
            </a:fld>
            <a:endParaRPr lang="en-US" dirty="0"/>
          </a:p>
        </p:txBody>
      </p:sp>
    </p:spTree>
    <p:extLst>
      <p:ext uri="{BB962C8B-B14F-4D97-AF65-F5344CB8AC3E}">
        <p14:creationId xmlns:p14="http://schemas.microsoft.com/office/powerpoint/2010/main" val="4097349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8363FAA-5AE0-443F-86E3-F08FCBB4F19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13</a:t>
            </a:fld>
            <a:endParaRPr lang="en-US" dirty="0"/>
          </a:p>
        </p:txBody>
      </p:sp>
    </p:spTree>
    <p:extLst>
      <p:ext uri="{BB962C8B-B14F-4D97-AF65-F5344CB8AC3E}">
        <p14:creationId xmlns:p14="http://schemas.microsoft.com/office/powerpoint/2010/main" val="2738269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5064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pic>
        <p:nvPicPr>
          <p:cNvPr id="3" name="Picture 3" descr="\\SFP\Work\White_Whale\3-30117_MS_Dynamic_TechCon2012\Template\Working\Art\Splines_Slidebak.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12438095" cy="13551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717558454"/>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1015573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8640215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5036613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3009436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5405393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7404636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0560621"/>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438960"/>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108821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04576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9.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9.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3.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6"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72019905"/>
      </p:ext>
    </p:extLst>
  </p:cSld>
  <p:clrMap bg1="lt1" tx1="dk1" bg2="lt2" tx2="dk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6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6.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23.xml"/><Relationship Id="rId1" Type="http://schemas.openxmlformats.org/officeDocument/2006/relationships/slideLayout" Target="../slideLayouts/slideLayout1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hyperlink" Target="http://www.microsoft.com/en-us/dynamics/default.aspx" TargetMode="External"/><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hyperlink" Target="http://msdn.microsoft.com/en-us/library/jj710398.aspx" TargetMode="External"/><Relationship Id="rId4" Type="http://schemas.openxmlformats.org/officeDocument/2006/relationships/hyperlink" Target="http://technet.microsoft.com/EN-US/library/jj710398.aspx"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62.png"/><Relationship Id="rId5" Type="http://schemas.openxmlformats.org/officeDocument/2006/relationships/image" Target="../media/image75.png"/><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hyperlink" Target="http://myspc.sharepointconference.com/" TargetMode="External"/><Relationship Id="rId1" Type="http://schemas.openxmlformats.org/officeDocument/2006/relationships/slideLayout" Target="../slideLayouts/slideLayout45.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26.png"/><Relationship Id="rId2" Type="http://schemas.openxmlformats.org/officeDocument/2006/relationships/slideLayout" Target="../slideLayouts/slideLayout16.xml"/><Relationship Id="rId16" Type="http://schemas.openxmlformats.org/officeDocument/2006/relationships/image" Target="../media/image25.png"/><Relationship Id="rId1" Type="http://schemas.openxmlformats.org/officeDocument/2006/relationships/themeOverride" Target="../theme/themeOverride1.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19" Type="http://schemas.openxmlformats.org/officeDocument/2006/relationships/image" Target="../media/image28.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43.png"/><Relationship Id="rId26" Type="http://schemas.openxmlformats.org/officeDocument/2006/relationships/image" Target="../media/image51.png"/><Relationship Id="rId3" Type="http://schemas.openxmlformats.org/officeDocument/2006/relationships/image" Target="../media/image1.png"/><Relationship Id="rId21" Type="http://schemas.openxmlformats.org/officeDocument/2006/relationships/image" Target="../media/image46.png"/><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image" Target="../media/image42.png"/><Relationship Id="rId25" Type="http://schemas.openxmlformats.org/officeDocument/2006/relationships/image" Target="../media/image50.png"/><Relationship Id="rId2" Type="http://schemas.openxmlformats.org/officeDocument/2006/relationships/slideLayout" Target="../slideLayouts/slideLayout16.xml"/><Relationship Id="rId16" Type="http://schemas.openxmlformats.org/officeDocument/2006/relationships/image" Target="../media/image41.png"/><Relationship Id="rId20" Type="http://schemas.openxmlformats.org/officeDocument/2006/relationships/image" Target="../media/image45.png"/><Relationship Id="rId1" Type="http://schemas.openxmlformats.org/officeDocument/2006/relationships/themeOverride" Target="../theme/themeOverride2.xml"/><Relationship Id="rId6" Type="http://schemas.openxmlformats.org/officeDocument/2006/relationships/image" Target="../media/image31.png"/><Relationship Id="rId11" Type="http://schemas.openxmlformats.org/officeDocument/2006/relationships/image" Target="../media/image36.png"/><Relationship Id="rId24" Type="http://schemas.openxmlformats.org/officeDocument/2006/relationships/image" Target="../media/image49.pn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48.png"/><Relationship Id="rId10" Type="http://schemas.openxmlformats.org/officeDocument/2006/relationships/image" Target="../media/image35.png"/><Relationship Id="rId19" Type="http://schemas.openxmlformats.org/officeDocument/2006/relationships/image" Target="../media/image44.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 Id="rId22" Type="http://schemas.openxmlformats.org/officeDocument/2006/relationships/image" Target="../media/image47.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50.png"/><Relationship Id="rId18" Type="http://schemas.openxmlformats.org/officeDocument/2006/relationships/image" Target="../media/image48.png"/><Relationship Id="rId3" Type="http://schemas.openxmlformats.org/officeDocument/2006/relationships/image" Target="../media/image1.png"/><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image" Target="../media/image47.png"/><Relationship Id="rId2" Type="http://schemas.openxmlformats.org/officeDocument/2006/relationships/slideLayout" Target="../slideLayouts/slideLayout8.xml"/><Relationship Id="rId16" Type="http://schemas.openxmlformats.org/officeDocument/2006/relationships/image" Target="../media/image39.png"/><Relationship Id="rId1" Type="http://schemas.openxmlformats.org/officeDocument/2006/relationships/themeOverride" Target="../theme/themeOverride3.xml"/><Relationship Id="rId6" Type="http://schemas.openxmlformats.org/officeDocument/2006/relationships/image" Target="../media/image52.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38.png"/><Relationship Id="rId10" Type="http://schemas.openxmlformats.org/officeDocument/2006/relationships/image" Target="../media/image35.png"/><Relationship Id="rId19" Type="http://schemas.openxmlformats.org/officeDocument/2006/relationships/image" Target="../media/image49.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51.png"/></Relationships>
</file>

<file path=ppt/slides/_rels/slide8.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10.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59.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0837" y="151899"/>
            <a:ext cx="11945933" cy="762786"/>
          </a:xfrm>
        </p:spPr>
        <p:txBody>
          <a:bodyPr/>
          <a:lstStyle/>
          <a:p>
            <a:r>
              <a:rPr lang="en-US" dirty="0" smtClean="0"/>
              <a:t>Adaptive experiences with SharePoint 2013</a:t>
            </a:r>
            <a:endParaRPr lang="en-US" dirty="0"/>
          </a:p>
        </p:txBody>
      </p:sp>
      <p:sp>
        <p:nvSpPr>
          <p:cNvPr id="22" name="Text Placeholder 4"/>
          <p:cNvSpPr txBox="1">
            <a:spLocks/>
          </p:cNvSpPr>
          <p:nvPr/>
        </p:nvSpPr>
        <p:spPr>
          <a:xfrm>
            <a:off x="3526392" y="1486336"/>
            <a:ext cx="8770381" cy="1233756"/>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mj-lt"/>
              </a:rPr>
              <a:t>Search-driven </a:t>
            </a:r>
            <a:endParaRPr lang="en-US" sz="3300" spc="-71" dirty="0" smtClean="0">
              <a:gradFill>
                <a:gsLst>
                  <a:gs pos="0">
                    <a:schemeClr val="tx1"/>
                  </a:gs>
                  <a:gs pos="100000">
                    <a:schemeClr val="tx1"/>
                  </a:gs>
                </a:gsLst>
                <a:lin ang="5400000" scaled="0"/>
              </a:gradFill>
              <a:latin typeface="+mj-lt"/>
            </a:endParaRPr>
          </a:p>
          <a:p>
            <a:r>
              <a:rPr lang="en-US" sz="2000" spc="-71" dirty="0" smtClean="0">
                <a:gradFill>
                  <a:gsLst>
                    <a:gs pos="0">
                      <a:schemeClr val="tx1"/>
                    </a:gs>
                    <a:gs pos="100000">
                      <a:schemeClr val="tx1"/>
                    </a:gs>
                  </a:gsLst>
                  <a:lin ang="5400000" scaled="0"/>
                </a:gradFill>
                <a:latin typeface="+mn-lt"/>
                <a:cs typeface="Segoe UI" pitchFamily="34" charset="0"/>
              </a:rPr>
              <a:t>Catalog </a:t>
            </a:r>
            <a:r>
              <a:rPr lang="en-US" sz="2000" spc="-71" dirty="0">
                <a:gradFill>
                  <a:gsLst>
                    <a:gs pos="0">
                      <a:schemeClr val="tx1"/>
                    </a:gs>
                    <a:gs pos="100000">
                      <a:schemeClr val="tx1"/>
                    </a:gs>
                  </a:gsLst>
                  <a:lin ang="5400000" scaled="0"/>
                </a:gradFill>
                <a:latin typeface="+mn-lt"/>
                <a:cs typeface="Segoe UI" pitchFamily="34" charset="0"/>
              </a:rPr>
              <a:t>data routed through the search index enabling dynamics pages</a:t>
            </a:r>
          </a:p>
        </p:txBody>
      </p:sp>
      <p:sp>
        <p:nvSpPr>
          <p:cNvPr id="40" name="Text Placeholder 4"/>
          <p:cNvSpPr txBox="1">
            <a:spLocks/>
          </p:cNvSpPr>
          <p:nvPr/>
        </p:nvSpPr>
        <p:spPr>
          <a:xfrm>
            <a:off x="3526392" y="2807526"/>
            <a:ext cx="8770381" cy="1215752"/>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3300" spc="-71" dirty="0">
              <a:gradFill>
                <a:gsLst>
                  <a:gs pos="0">
                    <a:schemeClr val="tx1"/>
                  </a:gs>
                  <a:gs pos="100000">
                    <a:schemeClr val="tx1"/>
                  </a:gs>
                </a:gsLst>
                <a:lin ang="5400000" scaled="0"/>
              </a:gradFill>
              <a:latin typeface="Segoe UI Light"/>
            </a:endParaRPr>
          </a:p>
          <a:p>
            <a:r>
              <a:rPr lang="en-US" sz="3300" spc="-71" dirty="0">
                <a:gradFill>
                  <a:gsLst>
                    <a:gs pos="0">
                      <a:schemeClr val="tx1"/>
                    </a:gs>
                    <a:gs pos="100000">
                      <a:schemeClr val="tx1"/>
                    </a:gs>
                  </a:gsLst>
                  <a:lin ang="5400000" scaled="0"/>
                </a:gradFill>
                <a:latin typeface="Segoe UI Light"/>
              </a:rPr>
              <a:t>Faceted and managed navigation</a:t>
            </a:r>
          </a:p>
          <a:p>
            <a:r>
              <a:rPr lang="en-US" sz="2000" spc="-71" dirty="0">
                <a:gradFill>
                  <a:gsLst>
                    <a:gs pos="0">
                      <a:schemeClr val="tx1"/>
                    </a:gs>
                    <a:gs pos="100000">
                      <a:schemeClr val="tx1"/>
                    </a:gs>
                  </a:gsLst>
                  <a:lin ang="5400000" scaled="0"/>
                </a:gradFill>
                <a:latin typeface="Segoe UI"/>
              </a:rPr>
              <a:t>Flexible navigation and ease of adding refiners at different category nodes</a:t>
            </a:r>
          </a:p>
          <a:p>
            <a:endParaRPr lang="en-US" sz="3300" spc="-71" dirty="0">
              <a:gradFill>
                <a:gsLst>
                  <a:gs pos="0">
                    <a:schemeClr val="tx1"/>
                  </a:gs>
                  <a:gs pos="100000">
                    <a:schemeClr val="tx1"/>
                  </a:gs>
                </a:gsLst>
                <a:lin ang="5400000" scaled="0"/>
              </a:gradFill>
              <a:latin typeface="Segoe UI Light"/>
            </a:endParaRPr>
          </a:p>
        </p:txBody>
      </p:sp>
      <p:sp>
        <p:nvSpPr>
          <p:cNvPr id="41" name="Text Placeholder 4"/>
          <p:cNvSpPr txBox="1">
            <a:spLocks/>
          </p:cNvSpPr>
          <p:nvPr/>
        </p:nvSpPr>
        <p:spPr>
          <a:xfrm>
            <a:off x="3526392" y="4128713"/>
            <a:ext cx="8770381" cy="1165754"/>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chemeClr val="tx1"/>
                    </a:gs>
                    <a:gs pos="100000">
                      <a:schemeClr val="tx1"/>
                    </a:gs>
                  </a:gsLst>
                  <a:lin ang="5400000" scaled="0"/>
                </a:gradFill>
                <a:latin typeface="Segoe UI Light"/>
              </a:rPr>
              <a:t>Recommendations</a:t>
            </a:r>
            <a:endParaRPr lang="en-US" sz="3300" spc="-71" dirty="0">
              <a:gradFill>
                <a:gsLst>
                  <a:gs pos="0">
                    <a:schemeClr val="tx1"/>
                  </a:gs>
                  <a:gs pos="100000">
                    <a:schemeClr val="tx1"/>
                  </a:gs>
                </a:gsLst>
                <a:lin ang="5400000" scaled="0"/>
              </a:gradFill>
              <a:latin typeface="Segoe UI Light"/>
            </a:endParaRP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Use click-through, views, and other analytics to feedback into </a:t>
            </a:r>
            <a:r>
              <a:rPr lang="en-US" sz="2000" spc="-71" dirty="0" smtClean="0">
                <a:gradFill>
                  <a:gsLst>
                    <a:gs pos="0">
                      <a:schemeClr val="tx1"/>
                    </a:gs>
                    <a:gs pos="100000">
                      <a:schemeClr val="tx1"/>
                    </a:gs>
                  </a:gsLst>
                  <a:lin ang="5400000" scaled="0"/>
                </a:gradFill>
                <a:latin typeface="Segoe UI"/>
              </a:rPr>
              <a:t>ranking and recommendations</a:t>
            </a:r>
            <a:endParaRPr lang="en-US" sz="2000" spc="-71" dirty="0">
              <a:gradFill>
                <a:gsLst>
                  <a:gs pos="0">
                    <a:schemeClr val="tx1"/>
                  </a:gs>
                  <a:gs pos="100000">
                    <a:schemeClr val="tx1"/>
                  </a:gs>
                </a:gsLst>
                <a:lin ang="5400000" scaled="0"/>
              </a:gradFill>
              <a:latin typeface="Segoe UI"/>
            </a:endParaRPr>
          </a:p>
        </p:txBody>
      </p:sp>
      <p:sp>
        <p:nvSpPr>
          <p:cNvPr id="42" name="Text Placeholder 4"/>
          <p:cNvSpPr txBox="1">
            <a:spLocks/>
          </p:cNvSpPr>
          <p:nvPr/>
        </p:nvSpPr>
        <p:spPr>
          <a:xfrm>
            <a:off x="3526390" y="5391613"/>
            <a:ext cx="8770381" cy="1162645"/>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Device channels</a:t>
            </a: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Ability to deliver different skins for different device channels </a:t>
            </a:r>
          </a:p>
        </p:txBody>
      </p:sp>
      <p:sp>
        <p:nvSpPr>
          <p:cNvPr id="12" name="Rectangle 11"/>
          <p:cNvSpPr/>
          <p:nvPr/>
        </p:nvSpPr>
        <p:spPr bwMode="auto">
          <a:xfrm>
            <a:off x="670975" y="1509521"/>
            <a:ext cx="2725775" cy="5073881"/>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pic>
        <p:nvPicPr>
          <p:cNvPr id="13" name="Picture 7" descr="\\MAGNUM\Projects\Microsoft\Cloud Power FY12\Design\ICONS_PNG\Rich_user_experience.png"/>
          <p:cNvPicPr>
            <a:picLocks noChangeAspect="1" noChangeArrowheads="1"/>
          </p:cNvPicPr>
          <p:nvPr/>
        </p:nvPicPr>
        <p:blipFill>
          <a:blip r:embed="rId3" cstate="print">
            <a:lum bright="100000"/>
          </a:blip>
          <a:srcRect/>
          <a:stretch>
            <a:fillRect/>
          </a:stretch>
        </p:blipFill>
        <p:spPr bwMode="auto">
          <a:xfrm>
            <a:off x="553957" y="3815156"/>
            <a:ext cx="2842794" cy="2841651"/>
          </a:xfrm>
          <a:prstGeom prst="rect">
            <a:avLst/>
          </a:prstGeom>
          <a:noFill/>
        </p:spPr>
      </p:pic>
    </p:spTree>
    <p:extLst>
      <p:ext uri="{BB962C8B-B14F-4D97-AF65-F5344CB8AC3E}">
        <p14:creationId xmlns:p14="http://schemas.microsoft.com/office/powerpoint/2010/main" val="174102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69288" y="171625"/>
            <a:ext cx="11375536" cy="762786"/>
          </a:xfrm>
        </p:spPr>
        <p:txBody>
          <a:bodyPr/>
          <a:lstStyle/>
          <a:p>
            <a:r>
              <a:rPr lang="en-US" dirty="0" smtClean="0"/>
              <a:t>Commerce Runtime Services</a:t>
            </a:r>
            <a:endParaRPr lang="en-US" dirty="0"/>
          </a:p>
        </p:txBody>
      </p:sp>
      <p:sp>
        <p:nvSpPr>
          <p:cNvPr id="22" name="Text Placeholder 4"/>
          <p:cNvSpPr txBox="1">
            <a:spLocks/>
          </p:cNvSpPr>
          <p:nvPr/>
        </p:nvSpPr>
        <p:spPr>
          <a:xfrm>
            <a:off x="3390333" y="1486337"/>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Pricing, Sales Tax &amp; Shipping Services</a:t>
            </a: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Consistent rule-driven computations across all sales channels</a:t>
            </a:r>
          </a:p>
        </p:txBody>
      </p:sp>
      <p:sp>
        <p:nvSpPr>
          <p:cNvPr id="40" name="Text Placeholder 4"/>
          <p:cNvSpPr txBox="1">
            <a:spLocks/>
          </p:cNvSpPr>
          <p:nvPr/>
        </p:nvSpPr>
        <p:spPr>
          <a:xfrm>
            <a:off x="3390333" y="2770394"/>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Discounts and Promotion Services </a:t>
            </a: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Consistent application and computations across all sales channels</a:t>
            </a:r>
          </a:p>
        </p:txBody>
      </p:sp>
      <p:sp>
        <p:nvSpPr>
          <p:cNvPr id="41" name="Text Placeholder 4"/>
          <p:cNvSpPr txBox="1">
            <a:spLocks/>
          </p:cNvSpPr>
          <p:nvPr/>
        </p:nvSpPr>
        <p:spPr>
          <a:xfrm>
            <a:off x="3390333" y="4054451"/>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Quantity and Store Availability Services</a:t>
            </a: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Omni-channel visibility to stock available for purchase in any channel</a:t>
            </a:r>
          </a:p>
        </p:txBody>
      </p:sp>
      <p:sp>
        <p:nvSpPr>
          <p:cNvPr id="42" name="Text Placeholder 4"/>
          <p:cNvSpPr txBox="1">
            <a:spLocks/>
          </p:cNvSpPr>
          <p:nvPr/>
        </p:nvSpPr>
        <p:spPr>
          <a:xfrm>
            <a:off x="3390333" y="5338508"/>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Shopping Cart Services</a:t>
            </a: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Robust services and object model for managing an e-commerce “cart”</a:t>
            </a:r>
          </a:p>
        </p:txBody>
      </p:sp>
      <p:sp>
        <p:nvSpPr>
          <p:cNvPr id="8" name="Rectangle 7"/>
          <p:cNvSpPr/>
          <p:nvPr/>
        </p:nvSpPr>
        <p:spPr bwMode="auto">
          <a:xfrm>
            <a:off x="573790" y="1486336"/>
            <a:ext cx="2725775"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Centralized Data &amp; Order Management Across all Channels</a:t>
            </a:r>
          </a:p>
        </p:txBody>
      </p:sp>
      <p:grpSp>
        <p:nvGrpSpPr>
          <p:cNvPr id="9" name="Group 8"/>
          <p:cNvGrpSpPr/>
          <p:nvPr/>
        </p:nvGrpSpPr>
        <p:grpSpPr bwMode="black">
          <a:xfrm>
            <a:off x="1205484" y="1778282"/>
            <a:ext cx="1508685" cy="1226887"/>
            <a:chOff x="5184775" y="225425"/>
            <a:chExt cx="1500188" cy="1220788"/>
          </a:xfrm>
          <a:solidFill>
            <a:srgbClr val="FFFFFF"/>
          </a:solidFill>
        </p:grpSpPr>
        <p:sp>
          <p:nvSpPr>
            <p:cNvPr id="1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
        <p:nvSpPr>
          <p:cNvPr id="13" name="Rectangle 12"/>
          <p:cNvSpPr/>
          <p:nvPr/>
        </p:nvSpPr>
        <p:spPr bwMode="auto">
          <a:xfrm>
            <a:off x="573790" y="1486336"/>
            <a:ext cx="2725775" cy="5073881"/>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sp>
        <p:nvSpPr>
          <p:cNvPr id="2" name="AutoShape 2" descr="https://mediabank.partners.extranet.microsoft.com/Assets/Active/_Microsoft_Brand/Microsoft_Visual_Identity_Elements/Photography/Brand_photography-no_expiration/NEW_-_Three_screens+cloud_photography/Online_Use-RGB/MSB10_ServIT_001.jpg"/>
          <p:cNvSpPr>
            <a:spLocks noChangeAspect="1" noChangeArrowheads="1"/>
          </p:cNvSpPr>
          <p:nvPr/>
        </p:nvSpPr>
        <p:spPr bwMode="auto">
          <a:xfrm>
            <a:off x="64790" y="-139243"/>
            <a:ext cx="310993"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78" tIns="46639" rIns="93278" bIns="46639" numCol="1" anchor="t" anchorCtr="0" compatLnSpc="1">
            <a:prstTxWarp prst="textNoShape">
              <a:avLst/>
            </a:prstTxWarp>
          </a:bodyPr>
          <a:lstStyle/>
          <a:p>
            <a:endParaRPr lang="en-US" dirty="0"/>
          </a:p>
        </p:txBody>
      </p:sp>
      <p:sp>
        <p:nvSpPr>
          <p:cNvPr id="3" name="AutoShape 4" descr="https://mediabank.partners.extranet.microsoft.com/Assets/Active/_Microsoft_Brand/Microsoft_Visual_Identity_Elements/Photography/Brand_photography-no_expiration/NEW_-_Three_screens+cloud_photography/Online_Use-RGB/MSB10_ServIT_001.jpg"/>
          <p:cNvSpPr>
            <a:spLocks noChangeAspect="1" noChangeArrowheads="1"/>
          </p:cNvSpPr>
          <p:nvPr/>
        </p:nvSpPr>
        <p:spPr bwMode="auto">
          <a:xfrm>
            <a:off x="220287" y="16191"/>
            <a:ext cx="310993"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78" tIns="46639" rIns="93278" bIns="46639" numCol="1" anchor="t" anchorCtr="0" compatLnSpc="1">
            <a:prstTxWarp prst="textNoShape">
              <a:avLst/>
            </a:prstTxWarp>
          </a:bodyPr>
          <a:lstStyle/>
          <a:p>
            <a:endParaRPr lang="en-US" dirty="0"/>
          </a:p>
        </p:txBody>
      </p:sp>
      <p:sp>
        <p:nvSpPr>
          <p:cNvPr id="5" name="AutoShape 6" descr="https://mediabank.partners.extranet.microsoft.com/Assets/Active/_Microsoft_Brand/Microsoft_Visual_Identity_Elements/Photography/Brand_photography-no_expiration/NEW_-_Three_screens+cloud_photography/Online_Use-RGB/MSB10_ServIT_001.jpg"/>
          <p:cNvSpPr>
            <a:spLocks noChangeAspect="1" noChangeArrowheads="1"/>
          </p:cNvSpPr>
          <p:nvPr/>
        </p:nvSpPr>
        <p:spPr bwMode="auto">
          <a:xfrm>
            <a:off x="375783" y="171625"/>
            <a:ext cx="310993"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78" tIns="46639" rIns="93278" bIns="46639" numCol="1" anchor="t" anchorCtr="0" compatLnSpc="1">
            <a:prstTxWarp prst="textNoShape">
              <a:avLst/>
            </a:prstTxWarp>
          </a:bodyPr>
          <a:lstStyle/>
          <a:p>
            <a:endParaRPr lang="en-US" dirty="0"/>
          </a:p>
        </p:txBody>
      </p:sp>
      <p:pic>
        <p:nvPicPr>
          <p:cNvPr id="20" name="Picture 7" descr="\\MAGNUM\Projects\Microsoft\Cloud Power FY12\Design\ICONS_PNG\Gears.png"/>
          <p:cNvPicPr>
            <a:picLocks noChangeAspect="1" noChangeArrowheads="1"/>
          </p:cNvPicPr>
          <p:nvPr/>
        </p:nvPicPr>
        <p:blipFill>
          <a:blip r:embed="rId3" cstate="print">
            <a:lum bright="100000"/>
          </a:blip>
          <a:srcRect/>
          <a:stretch>
            <a:fillRect/>
          </a:stretch>
        </p:blipFill>
        <p:spPr bwMode="auto">
          <a:xfrm>
            <a:off x="573790" y="3803946"/>
            <a:ext cx="2725775" cy="2724679"/>
          </a:xfrm>
          <a:prstGeom prst="rect">
            <a:avLst/>
          </a:prstGeom>
          <a:noFill/>
        </p:spPr>
      </p:pic>
    </p:spTree>
    <p:extLst>
      <p:ext uri="{BB962C8B-B14F-4D97-AF65-F5344CB8AC3E}">
        <p14:creationId xmlns:p14="http://schemas.microsoft.com/office/powerpoint/2010/main" val="520835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69288" y="171625"/>
            <a:ext cx="11375536" cy="762786"/>
          </a:xfrm>
        </p:spPr>
        <p:txBody>
          <a:bodyPr/>
          <a:lstStyle/>
          <a:p>
            <a:r>
              <a:rPr lang="en-US" dirty="0" smtClean="0"/>
              <a:t>Commerce Data Exchange</a:t>
            </a:r>
            <a:endParaRPr lang="en-US" dirty="0"/>
          </a:p>
        </p:txBody>
      </p:sp>
      <p:sp>
        <p:nvSpPr>
          <p:cNvPr id="22" name="Text Placeholder 4"/>
          <p:cNvSpPr txBox="1">
            <a:spLocks/>
          </p:cNvSpPr>
          <p:nvPr/>
        </p:nvSpPr>
        <p:spPr>
          <a:xfrm>
            <a:off x="3390333" y="1486337"/>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chemeClr val="tx1"/>
                    </a:gs>
                    <a:gs pos="100000">
                      <a:schemeClr val="tx1"/>
                    </a:gs>
                  </a:gsLst>
                  <a:lin ang="5400000" scaled="0"/>
                </a:gradFill>
                <a:latin typeface="Segoe UI Light"/>
              </a:rPr>
              <a:t>Commerce </a:t>
            </a:r>
            <a:r>
              <a:rPr lang="en-US" sz="3300" spc="-71" dirty="0">
                <a:gradFill>
                  <a:gsLst>
                    <a:gs pos="0">
                      <a:schemeClr val="tx1"/>
                    </a:gs>
                    <a:gs pos="100000">
                      <a:schemeClr val="tx1"/>
                    </a:gs>
                  </a:gsLst>
                  <a:lin ang="5400000" scaled="0"/>
                </a:gradFill>
                <a:latin typeface="Segoe UI Light"/>
              </a:rPr>
              <a:t>d</a:t>
            </a:r>
            <a:r>
              <a:rPr lang="en-US" sz="3300" spc="-71" dirty="0" smtClean="0">
                <a:gradFill>
                  <a:gsLst>
                    <a:gs pos="0">
                      <a:schemeClr val="tx1"/>
                    </a:gs>
                    <a:gs pos="100000">
                      <a:schemeClr val="tx1"/>
                    </a:gs>
                  </a:gsLst>
                  <a:lin ang="5400000" scaled="0"/>
                </a:gradFill>
                <a:latin typeface="Segoe UI Light"/>
              </a:rPr>
              <a:t>ata outbound</a:t>
            </a:r>
            <a:endParaRPr lang="en-US" sz="3300" spc="-71" dirty="0">
              <a:gradFill>
                <a:gsLst>
                  <a:gs pos="0">
                    <a:schemeClr val="tx1"/>
                  </a:gs>
                  <a:gs pos="100000">
                    <a:schemeClr val="tx1"/>
                  </a:gs>
                </a:gsLst>
                <a:lin ang="5400000" scaled="0"/>
              </a:gradFill>
              <a:latin typeface="Segoe UI Light"/>
            </a:endParaRPr>
          </a:p>
          <a:p>
            <a:pPr>
              <a:lnSpc>
                <a:spcPct val="100000"/>
              </a:lnSpc>
              <a:spcBef>
                <a:spcPts val="0"/>
              </a:spcBef>
              <a:buSzTx/>
            </a:pPr>
            <a:r>
              <a:rPr lang="en-US" sz="2000" spc="-71" dirty="0" smtClean="0">
                <a:gradFill>
                  <a:gsLst>
                    <a:gs pos="0">
                      <a:schemeClr val="tx1"/>
                    </a:gs>
                    <a:gs pos="100000">
                      <a:schemeClr val="tx1"/>
                    </a:gs>
                  </a:gsLst>
                  <a:lin ang="5400000" scaled="0"/>
                </a:gradFill>
                <a:latin typeface="Segoe UI"/>
              </a:rPr>
              <a:t>Synchronize inventory, pricing &amp; configuration information to the online channel</a:t>
            </a:r>
            <a:endParaRPr lang="en-US" sz="2000" spc="-71" dirty="0">
              <a:gradFill>
                <a:gsLst>
                  <a:gs pos="0">
                    <a:schemeClr val="tx1"/>
                  </a:gs>
                  <a:gs pos="100000">
                    <a:schemeClr val="tx1"/>
                  </a:gs>
                </a:gsLst>
                <a:lin ang="5400000" scaled="0"/>
              </a:gradFill>
              <a:latin typeface="Segoe UI"/>
            </a:endParaRPr>
          </a:p>
        </p:txBody>
      </p:sp>
      <p:sp>
        <p:nvSpPr>
          <p:cNvPr id="40" name="Text Placeholder 4"/>
          <p:cNvSpPr txBox="1">
            <a:spLocks/>
          </p:cNvSpPr>
          <p:nvPr/>
        </p:nvSpPr>
        <p:spPr>
          <a:xfrm>
            <a:off x="3390333" y="2770394"/>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chemeClr val="tx1"/>
                    </a:gs>
                    <a:gs pos="100000">
                      <a:schemeClr val="tx1"/>
                    </a:gs>
                  </a:gsLst>
                  <a:lin ang="5400000" scaled="0"/>
                </a:gradFill>
                <a:latin typeface="Segoe UI Light"/>
              </a:rPr>
              <a:t>Commerce data inbound</a:t>
            </a:r>
            <a:endParaRPr lang="en-US" sz="3300" spc="-71" dirty="0">
              <a:gradFill>
                <a:gsLst>
                  <a:gs pos="0">
                    <a:schemeClr val="tx1"/>
                  </a:gs>
                  <a:gs pos="100000">
                    <a:schemeClr val="tx1"/>
                  </a:gs>
                </a:gsLst>
                <a:lin ang="5400000" scaled="0"/>
              </a:gradFill>
              <a:latin typeface="Segoe UI Light"/>
            </a:endParaRPr>
          </a:p>
          <a:p>
            <a:pPr>
              <a:lnSpc>
                <a:spcPct val="100000"/>
              </a:lnSpc>
              <a:spcBef>
                <a:spcPts val="0"/>
              </a:spcBef>
              <a:buSzTx/>
            </a:pPr>
            <a:r>
              <a:rPr lang="en-US" sz="2000" spc="-71" dirty="0" smtClean="0">
                <a:gradFill>
                  <a:gsLst>
                    <a:gs pos="0">
                      <a:schemeClr val="tx1"/>
                    </a:gs>
                    <a:gs pos="100000">
                      <a:schemeClr val="tx1"/>
                    </a:gs>
                  </a:gsLst>
                  <a:lin ang="5400000" scaled="0"/>
                </a:gradFill>
                <a:latin typeface="Segoe UI"/>
              </a:rPr>
              <a:t>Synchronize transactions and status information to AX</a:t>
            </a:r>
            <a:endParaRPr lang="en-US" sz="2000" spc="-71" dirty="0">
              <a:gradFill>
                <a:gsLst>
                  <a:gs pos="0">
                    <a:schemeClr val="tx1"/>
                  </a:gs>
                  <a:gs pos="100000">
                    <a:schemeClr val="tx1"/>
                  </a:gs>
                </a:gsLst>
                <a:lin ang="5400000" scaled="0"/>
              </a:gradFill>
              <a:latin typeface="Segoe UI"/>
            </a:endParaRPr>
          </a:p>
        </p:txBody>
      </p:sp>
      <p:sp>
        <p:nvSpPr>
          <p:cNvPr id="41" name="Text Placeholder 4"/>
          <p:cNvSpPr txBox="1">
            <a:spLocks/>
          </p:cNvSpPr>
          <p:nvPr/>
        </p:nvSpPr>
        <p:spPr>
          <a:xfrm>
            <a:off x="3390333" y="4054451"/>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chemeClr val="tx1"/>
                    </a:gs>
                    <a:gs pos="100000">
                      <a:schemeClr val="tx1"/>
                    </a:gs>
                  </a:gsLst>
                  <a:lin ang="5400000" scaled="0"/>
                </a:gradFill>
                <a:latin typeface="Segoe UI Light"/>
              </a:rPr>
              <a:t>Commerce data real time service</a:t>
            </a:r>
            <a:endParaRPr lang="en-US" sz="3300" spc="-71" dirty="0">
              <a:gradFill>
                <a:gsLst>
                  <a:gs pos="0">
                    <a:schemeClr val="tx1"/>
                  </a:gs>
                  <a:gs pos="100000">
                    <a:schemeClr val="tx1"/>
                  </a:gs>
                </a:gsLst>
                <a:lin ang="5400000" scaled="0"/>
              </a:gradFill>
              <a:latin typeface="Segoe UI Light"/>
            </a:endParaRPr>
          </a:p>
          <a:p>
            <a:pPr>
              <a:lnSpc>
                <a:spcPct val="100000"/>
              </a:lnSpc>
              <a:spcBef>
                <a:spcPts val="0"/>
              </a:spcBef>
              <a:buSzTx/>
            </a:pPr>
            <a:r>
              <a:rPr lang="en-US" sz="2000" spc="-71" dirty="0" smtClean="0">
                <a:gradFill>
                  <a:gsLst>
                    <a:gs pos="0">
                      <a:schemeClr val="tx1"/>
                    </a:gs>
                    <a:gs pos="100000">
                      <a:schemeClr val="tx1"/>
                    </a:gs>
                  </a:gsLst>
                  <a:lin ang="5400000" scaled="0"/>
                </a:gradFill>
                <a:latin typeface="Segoe UI"/>
              </a:rPr>
              <a:t>Customer lookup, Order history use the real time service</a:t>
            </a:r>
            <a:endParaRPr lang="en-US" sz="2000" spc="-71" dirty="0">
              <a:gradFill>
                <a:gsLst>
                  <a:gs pos="0">
                    <a:schemeClr val="tx1"/>
                  </a:gs>
                  <a:gs pos="100000">
                    <a:schemeClr val="tx1"/>
                  </a:gs>
                </a:gsLst>
                <a:lin ang="5400000" scaled="0"/>
              </a:gradFill>
              <a:latin typeface="Segoe UI"/>
            </a:endParaRPr>
          </a:p>
        </p:txBody>
      </p:sp>
      <p:sp>
        <p:nvSpPr>
          <p:cNvPr id="42" name="Text Placeholder 4"/>
          <p:cNvSpPr txBox="1">
            <a:spLocks/>
          </p:cNvSpPr>
          <p:nvPr/>
        </p:nvSpPr>
        <p:spPr>
          <a:xfrm>
            <a:off x="3390333" y="5338508"/>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chemeClr val="tx1"/>
                    </a:gs>
                    <a:gs pos="100000">
                      <a:schemeClr val="tx1"/>
                    </a:gs>
                  </a:gsLst>
                  <a:lin ang="5400000" scaled="0"/>
                </a:gradFill>
                <a:latin typeface="Segoe UI Light"/>
              </a:rPr>
              <a:t>Extensible</a:t>
            </a:r>
            <a:endParaRPr lang="en-US" sz="3300" spc="-71" dirty="0">
              <a:gradFill>
                <a:gsLst>
                  <a:gs pos="0">
                    <a:schemeClr val="tx1"/>
                  </a:gs>
                  <a:gs pos="100000">
                    <a:schemeClr val="tx1"/>
                  </a:gs>
                </a:gsLst>
                <a:lin ang="5400000" scaled="0"/>
              </a:gradFill>
              <a:latin typeface="Segoe UI Light"/>
            </a:endParaRPr>
          </a:p>
          <a:p>
            <a:pPr>
              <a:lnSpc>
                <a:spcPct val="100000"/>
              </a:lnSpc>
              <a:spcBef>
                <a:spcPts val="0"/>
              </a:spcBef>
              <a:buSzTx/>
            </a:pPr>
            <a:r>
              <a:rPr lang="en-US" sz="2000" spc="-71" dirty="0" smtClean="0">
                <a:gradFill>
                  <a:gsLst>
                    <a:gs pos="0">
                      <a:schemeClr val="tx1"/>
                    </a:gs>
                    <a:gs pos="100000">
                      <a:schemeClr val="tx1"/>
                    </a:gs>
                  </a:gsLst>
                  <a:lin ang="5400000" scaled="0"/>
                </a:gradFill>
                <a:latin typeface="Segoe UI"/>
              </a:rPr>
              <a:t>Ability to customize data that needs to be transferred as well as schedule synchronization</a:t>
            </a:r>
            <a:endParaRPr lang="en-US" sz="2000" spc="-71" dirty="0">
              <a:gradFill>
                <a:gsLst>
                  <a:gs pos="0">
                    <a:schemeClr val="tx1"/>
                  </a:gs>
                  <a:gs pos="100000">
                    <a:schemeClr val="tx1"/>
                  </a:gs>
                </a:gsLst>
                <a:lin ang="5400000" scaled="0"/>
              </a:gradFill>
              <a:latin typeface="Segoe UI"/>
            </a:endParaRPr>
          </a:p>
        </p:txBody>
      </p:sp>
      <p:sp>
        <p:nvSpPr>
          <p:cNvPr id="8" name="Rectangle 7"/>
          <p:cNvSpPr/>
          <p:nvPr/>
        </p:nvSpPr>
        <p:spPr bwMode="auto">
          <a:xfrm>
            <a:off x="573790" y="1486336"/>
            <a:ext cx="2725775"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Centralized Data &amp; Order Management Across all Channels</a:t>
            </a:r>
          </a:p>
        </p:txBody>
      </p:sp>
      <p:grpSp>
        <p:nvGrpSpPr>
          <p:cNvPr id="9" name="Group 8"/>
          <p:cNvGrpSpPr/>
          <p:nvPr/>
        </p:nvGrpSpPr>
        <p:grpSpPr bwMode="black">
          <a:xfrm>
            <a:off x="1205484" y="1778282"/>
            <a:ext cx="1508685" cy="1226887"/>
            <a:chOff x="5184775" y="225425"/>
            <a:chExt cx="1500188" cy="1220788"/>
          </a:xfrm>
          <a:solidFill>
            <a:srgbClr val="FFFFFF"/>
          </a:solidFill>
        </p:grpSpPr>
        <p:sp>
          <p:nvSpPr>
            <p:cNvPr id="1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
        <p:nvSpPr>
          <p:cNvPr id="13" name="Rectangle 12"/>
          <p:cNvSpPr/>
          <p:nvPr/>
        </p:nvSpPr>
        <p:spPr bwMode="auto">
          <a:xfrm>
            <a:off x="573790" y="1486336"/>
            <a:ext cx="2725775" cy="5073881"/>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sp>
        <p:nvSpPr>
          <p:cNvPr id="2" name="AutoShape 2" descr="https://mediabank.partners.extranet.microsoft.com/Assets/Active/_Microsoft_Brand/Microsoft_Visual_Identity_Elements/Photography/Brand_photography-no_expiration/NEW_-_Three_screens+cloud_photography/Online_Use-RGB/MSB10_ServIT_001.jpg"/>
          <p:cNvSpPr>
            <a:spLocks noChangeAspect="1" noChangeArrowheads="1"/>
          </p:cNvSpPr>
          <p:nvPr/>
        </p:nvSpPr>
        <p:spPr bwMode="auto">
          <a:xfrm>
            <a:off x="64790" y="-139243"/>
            <a:ext cx="310993"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78" tIns="46639" rIns="93278" bIns="46639" numCol="1" anchor="t" anchorCtr="0" compatLnSpc="1">
            <a:prstTxWarp prst="textNoShape">
              <a:avLst/>
            </a:prstTxWarp>
          </a:bodyPr>
          <a:lstStyle/>
          <a:p>
            <a:endParaRPr lang="en-US" dirty="0"/>
          </a:p>
        </p:txBody>
      </p:sp>
      <p:sp>
        <p:nvSpPr>
          <p:cNvPr id="3" name="AutoShape 4" descr="https://mediabank.partners.extranet.microsoft.com/Assets/Active/_Microsoft_Brand/Microsoft_Visual_Identity_Elements/Photography/Brand_photography-no_expiration/NEW_-_Three_screens+cloud_photography/Online_Use-RGB/MSB10_ServIT_001.jpg"/>
          <p:cNvSpPr>
            <a:spLocks noChangeAspect="1" noChangeArrowheads="1"/>
          </p:cNvSpPr>
          <p:nvPr/>
        </p:nvSpPr>
        <p:spPr bwMode="auto">
          <a:xfrm>
            <a:off x="220287" y="16191"/>
            <a:ext cx="310993"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78" tIns="46639" rIns="93278" bIns="46639" numCol="1" anchor="t" anchorCtr="0" compatLnSpc="1">
            <a:prstTxWarp prst="textNoShape">
              <a:avLst/>
            </a:prstTxWarp>
          </a:bodyPr>
          <a:lstStyle/>
          <a:p>
            <a:endParaRPr lang="en-US" dirty="0"/>
          </a:p>
        </p:txBody>
      </p:sp>
      <p:sp>
        <p:nvSpPr>
          <p:cNvPr id="5" name="AutoShape 6" descr="https://mediabank.partners.extranet.microsoft.com/Assets/Active/_Microsoft_Brand/Microsoft_Visual_Identity_Elements/Photography/Brand_photography-no_expiration/NEW_-_Three_screens+cloud_photography/Online_Use-RGB/MSB10_ServIT_001.jpg"/>
          <p:cNvSpPr>
            <a:spLocks noChangeAspect="1" noChangeArrowheads="1"/>
          </p:cNvSpPr>
          <p:nvPr/>
        </p:nvSpPr>
        <p:spPr bwMode="auto">
          <a:xfrm>
            <a:off x="375783" y="171625"/>
            <a:ext cx="310993"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78" tIns="46639" rIns="93278" bIns="46639" numCol="1" anchor="t" anchorCtr="0" compatLnSpc="1">
            <a:prstTxWarp prst="textNoShape">
              <a:avLst/>
            </a:prstTxWarp>
          </a:bodyPr>
          <a:lstStyle/>
          <a:p>
            <a:endParaRPr lang="en-US" dirty="0"/>
          </a:p>
        </p:txBody>
      </p:sp>
      <p:pic>
        <p:nvPicPr>
          <p:cNvPr id="18" name="Picture 8" descr="\\MAGNUM\Projects\Microsoft\Cloud Power FY12\Design\Icons\PNGs\Cross Platform.png"/>
          <p:cNvPicPr>
            <a:picLocks noChangeAspect="1" noChangeArrowheads="1"/>
          </p:cNvPicPr>
          <p:nvPr/>
        </p:nvPicPr>
        <p:blipFill>
          <a:blip r:embed="rId3" cstate="print">
            <a:lum bright="100000"/>
          </a:blip>
          <a:srcRect/>
          <a:stretch>
            <a:fillRect/>
          </a:stretch>
        </p:blipFill>
        <p:spPr bwMode="auto">
          <a:xfrm>
            <a:off x="573790" y="3913274"/>
            <a:ext cx="2725775" cy="2725775"/>
          </a:xfrm>
          <a:prstGeom prst="rect">
            <a:avLst/>
          </a:prstGeom>
          <a:noFill/>
        </p:spPr>
      </p:pic>
    </p:spTree>
    <p:extLst>
      <p:ext uri="{BB962C8B-B14F-4D97-AF65-F5344CB8AC3E}">
        <p14:creationId xmlns:p14="http://schemas.microsoft.com/office/powerpoint/2010/main" val="3027001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Session Focus</a:t>
            </a:r>
            <a:endParaRPr lang="en-US" dirty="0"/>
          </a:p>
        </p:txBody>
      </p:sp>
      <p:grpSp>
        <p:nvGrpSpPr>
          <p:cNvPr id="4" name="Group 3"/>
          <p:cNvGrpSpPr/>
          <p:nvPr/>
        </p:nvGrpSpPr>
        <p:grpSpPr>
          <a:xfrm>
            <a:off x="914775" y="2434834"/>
            <a:ext cx="2725775" cy="2763859"/>
            <a:chOff x="674737" y="2434834"/>
            <a:chExt cx="2725775" cy="2763859"/>
          </a:xfrm>
        </p:grpSpPr>
        <p:sp>
          <p:nvSpPr>
            <p:cNvPr id="19" name="Rectangle 18"/>
            <p:cNvSpPr/>
            <p:nvPr/>
          </p:nvSpPr>
          <p:spPr bwMode="auto">
            <a:xfrm>
              <a:off x="674737" y="2474014"/>
              <a:ext cx="2725775"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Architecture of a Dynamics </a:t>
              </a:r>
              <a:r>
                <a:rPr lang="en-US" sz="2000" dirty="0" smtClean="0">
                  <a:gradFill>
                    <a:gsLst>
                      <a:gs pos="0">
                        <a:srgbClr val="FFFFFF"/>
                      </a:gs>
                      <a:gs pos="100000">
                        <a:srgbClr val="FFFFFF"/>
                      </a:gs>
                    </a:gsLst>
                    <a:lin ang="5400000" scaled="0"/>
                  </a:gradFill>
                </a:rPr>
                <a:t>AX Ecommerce </a:t>
              </a:r>
              <a:r>
                <a:rPr lang="en-US" sz="2000" dirty="0">
                  <a:gradFill>
                    <a:gsLst>
                      <a:gs pos="0">
                        <a:srgbClr val="FFFFFF"/>
                      </a:gs>
                      <a:gs pos="100000">
                        <a:srgbClr val="FFFFFF"/>
                      </a:gs>
                    </a:gsLst>
                    <a:lin ang="5400000" scaled="0"/>
                  </a:gradFill>
                </a:rPr>
                <a:t>Solution</a:t>
              </a:r>
            </a:p>
          </p:txBody>
        </p:sp>
        <p:pic>
          <p:nvPicPr>
            <p:cNvPr id="18" name="Picture 4" descr="\\MAGNUM\Projects\Microsoft\Cloud Power FY12\Design\ICONS_PNG\Connect_to_Cloud_Services.png"/>
            <p:cNvPicPr>
              <a:picLocks noChangeAspect="1" noChangeArrowheads="1"/>
            </p:cNvPicPr>
            <p:nvPr/>
          </p:nvPicPr>
          <p:blipFill>
            <a:blip r:embed="rId3" cstate="print">
              <a:lum bright="100000"/>
            </a:blip>
            <a:srcRect/>
            <a:stretch>
              <a:fillRect/>
            </a:stretch>
          </p:blipFill>
          <p:spPr bwMode="auto">
            <a:xfrm>
              <a:off x="1184040" y="2434834"/>
              <a:ext cx="1865957" cy="1865207"/>
            </a:xfrm>
            <a:prstGeom prst="rect">
              <a:avLst/>
            </a:prstGeom>
            <a:noFill/>
          </p:spPr>
        </p:pic>
      </p:grpSp>
      <p:grpSp>
        <p:nvGrpSpPr>
          <p:cNvPr id="5" name="Group 4"/>
          <p:cNvGrpSpPr/>
          <p:nvPr/>
        </p:nvGrpSpPr>
        <p:grpSpPr>
          <a:xfrm>
            <a:off x="8504212" y="2516409"/>
            <a:ext cx="2725775" cy="2724679"/>
            <a:chOff x="8504212" y="2474015"/>
            <a:chExt cx="2725775" cy="2724679"/>
          </a:xfrm>
        </p:grpSpPr>
        <p:sp>
          <p:nvSpPr>
            <p:cNvPr id="15" name="Rectangle 14"/>
            <p:cNvSpPr/>
            <p:nvPr/>
          </p:nvSpPr>
          <p:spPr bwMode="auto">
            <a:xfrm>
              <a:off x="8504212" y="2474015"/>
              <a:ext cx="2725775" cy="2724679"/>
            </a:xfrm>
            <a:prstGeom prst="rect">
              <a:avLst/>
            </a:prstGeom>
            <a:solidFill>
              <a:srgbClr val="00B29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smtClean="0">
                  <a:gradFill>
                    <a:gsLst>
                      <a:gs pos="0">
                        <a:srgbClr val="FFFFFF"/>
                      </a:gs>
                      <a:gs pos="100000">
                        <a:srgbClr val="FFFFFF"/>
                      </a:gs>
                    </a:gsLst>
                    <a:lin ang="5400000" scaled="0"/>
                  </a:gradFill>
                </a:rPr>
                <a:t>Customizing  </a:t>
              </a:r>
              <a:r>
                <a:rPr lang="en-US" sz="2000" dirty="0">
                  <a:gradFill>
                    <a:gsLst>
                      <a:gs pos="0">
                        <a:srgbClr val="FFFFFF"/>
                      </a:gs>
                      <a:gs pos="100000">
                        <a:srgbClr val="FFFFFF"/>
                      </a:gs>
                    </a:gsLst>
                    <a:lin ang="5400000" scaled="0"/>
                  </a:gradFill>
                </a:rPr>
                <a:t>Dynamics </a:t>
              </a:r>
              <a:r>
                <a:rPr lang="en-US" sz="2000" dirty="0" smtClean="0">
                  <a:gradFill>
                    <a:gsLst>
                      <a:gs pos="0">
                        <a:srgbClr val="FFFFFF"/>
                      </a:gs>
                      <a:gs pos="100000">
                        <a:srgbClr val="FFFFFF"/>
                      </a:gs>
                    </a:gsLst>
                    <a:lin ang="5400000" scaled="0"/>
                  </a:gradFill>
                </a:rPr>
                <a:t>Ecommerce </a:t>
              </a:r>
              <a:r>
                <a:rPr lang="en-US" sz="2000" dirty="0">
                  <a:gradFill>
                    <a:gsLst>
                      <a:gs pos="0">
                        <a:srgbClr val="FFFFFF"/>
                      </a:gs>
                      <a:gs pos="100000">
                        <a:srgbClr val="FFFFFF"/>
                      </a:gs>
                    </a:gsLst>
                    <a:lin ang="5400000" scaled="0"/>
                  </a:gradFill>
                </a:rPr>
                <a:t>Solution</a:t>
              </a:r>
            </a:p>
          </p:txBody>
        </p:sp>
        <p:pic>
          <p:nvPicPr>
            <p:cNvPr id="20" name="Picture 9" descr="\\MAGNUM\Projects\Microsoft\Cloud Power FY12\Design\Icons\PNGs\Optimized.png"/>
            <p:cNvPicPr>
              <a:picLocks noChangeAspect="1" noChangeArrowheads="1"/>
            </p:cNvPicPr>
            <p:nvPr/>
          </p:nvPicPr>
          <p:blipFill>
            <a:blip r:embed="rId4" cstate="print">
              <a:lum bright="100000"/>
            </a:blip>
            <a:srcRect/>
            <a:stretch>
              <a:fillRect/>
            </a:stretch>
          </p:blipFill>
          <p:spPr bwMode="auto">
            <a:xfrm>
              <a:off x="8934120" y="2474015"/>
              <a:ext cx="1865957" cy="1865207"/>
            </a:xfrm>
            <a:prstGeom prst="rect">
              <a:avLst/>
            </a:prstGeom>
            <a:noFill/>
          </p:spPr>
        </p:pic>
      </p:grpSp>
      <p:grpSp>
        <p:nvGrpSpPr>
          <p:cNvPr id="2" name="Group 1"/>
          <p:cNvGrpSpPr/>
          <p:nvPr/>
        </p:nvGrpSpPr>
        <p:grpSpPr>
          <a:xfrm>
            <a:off x="4755213" y="2434834"/>
            <a:ext cx="2725775" cy="2806254"/>
            <a:chOff x="3493093" y="2392440"/>
            <a:chExt cx="2725775" cy="2806254"/>
          </a:xfrm>
        </p:grpSpPr>
        <p:sp>
          <p:nvSpPr>
            <p:cNvPr id="17" name="Rectangle 16"/>
            <p:cNvSpPr/>
            <p:nvPr/>
          </p:nvSpPr>
          <p:spPr bwMode="auto">
            <a:xfrm>
              <a:off x="3493093" y="2474015"/>
              <a:ext cx="2725775" cy="2724679"/>
            </a:xfrm>
            <a:prstGeom prst="rect">
              <a:avLst/>
            </a:prstGeom>
            <a:solidFill>
              <a:srgbClr val="E8112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Managing </a:t>
              </a:r>
              <a:r>
                <a:rPr lang="en-US" sz="2000" dirty="0" smtClean="0">
                  <a:gradFill>
                    <a:gsLst>
                      <a:gs pos="0">
                        <a:srgbClr val="FFFFFF"/>
                      </a:gs>
                      <a:gs pos="100000">
                        <a:srgbClr val="FFFFFF"/>
                      </a:gs>
                    </a:gsLst>
                    <a:lin ang="5400000" scaled="0"/>
                  </a:gradFill>
                </a:rPr>
                <a:t>Sales </a:t>
              </a:r>
              <a:r>
                <a:rPr lang="en-US" sz="2000" dirty="0">
                  <a:gradFill>
                    <a:gsLst>
                      <a:gs pos="0">
                        <a:srgbClr val="FFFFFF"/>
                      </a:gs>
                      <a:gs pos="100000">
                        <a:srgbClr val="FFFFFF"/>
                      </a:gs>
                    </a:gsLst>
                    <a:lin ang="5400000" scaled="0"/>
                  </a:gradFill>
                </a:rPr>
                <a:t>Channel </a:t>
              </a:r>
              <a:r>
                <a:rPr lang="en-US" sz="2000" dirty="0" smtClean="0">
                  <a:gradFill>
                    <a:gsLst>
                      <a:gs pos="0">
                        <a:srgbClr val="FFFFFF"/>
                      </a:gs>
                      <a:gs pos="100000">
                        <a:srgbClr val="FFFFFF"/>
                      </a:gs>
                    </a:gsLst>
                    <a:lin ang="5400000" scaled="0"/>
                  </a:gradFill>
                </a:rPr>
                <a:t>in Dynamics Ecommerce solution</a:t>
              </a:r>
              <a:endParaRPr lang="en-US" sz="2000" dirty="0">
                <a:gradFill>
                  <a:gsLst>
                    <a:gs pos="0">
                      <a:srgbClr val="FFFFFF"/>
                    </a:gs>
                    <a:gs pos="100000">
                      <a:srgbClr val="FFFFFF"/>
                    </a:gs>
                  </a:gsLst>
                  <a:lin ang="5400000" scaled="0"/>
                </a:gradFill>
              </a:endParaRPr>
            </a:p>
          </p:txBody>
        </p:sp>
        <p:pic>
          <p:nvPicPr>
            <p:cNvPr id="21" name="Picture 4" descr="\\MAGNUM\Projects\Microsoft\Cloud Power FY12\Design\Icons\PNGs\IT_guy.png"/>
            <p:cNvPicPr>
              <a:picLocks noChangeAspect="1" noChangeArrowheads="1"/>
            </p:cNvPicPr>
            <p:nvPr/>
          </p:nvPicPr>
          <p:blipFill>
            <a:blip r:embed="rId5" cstate="print">
              <a:lum bright="100000"/>
            </a:blip>
            <a:stretch>
              <a:fillRect/>
            </a:stretch>
          </p:blipFill>
          <p:spPr bwMode="auto">
            <a:xfrm>
              <a:off x="3923002" y="2392440"/>
              <a:ext cx="1865957" cy="1865207"/>
            </a:xfrm>
            <a:prstGeom prst="rect">
              <a:avLst/>
            </a:prstGeom>
            <a:noFill/>
          </p:spPr>
        </p:pic>
      </p:grpSp>
      <p:sp>
        <p:nvSpPr>
          <p:cNvPr id="12" name="Rectangle 11"/>
          <p:cNvSpPr/>
          <p:nvPr/>
        </p:nvSpPr>
        <p:spPr bwMode="auto">
          <a:xfrm>
            <a:off x="4772608" y="2509924"/>
            <a:ext cx="2725775" cy="2724679"/>
          </a:xfrm>
          <a:prstGeom prst="rect">
            <a:avLst/>
          </a:prstGeom>
          <a:noFill/>
          <a:ln w="22225">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7639712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2485145" y="0"/>
            <a:ext cx="9951332" cy="2490051"/>
          </a:xfrm>
          <a:prstGeom prst="rect">
            <a:avLst/>
          </a:prstGeom>
          <a:solidFill>
            <a:srgbClr val="00B050">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56" tIns="46639" rIns="186556" bIns="46639" rtlCol="0" anchor="ctr"/>
          <a:lstStyle/>
          <a:p>
            <a:pPr>
              <a:lnSpc>
                <a:spcPct val="90000"/>
              </a:lnSpc>
            </a:pPr>
            <a:endParaRPr lang="en-US" sz="2400" dirty="0">
              <a:gradFill>
                <a:gsLst>
                  <a:gs pos="0">
                    <a:srgbClr val="000000"/>
                  </a:gs>
                  <a:gs pos="100000">
                    <a:srgbClr val="000000"/>
                  </a:gs>
                </a:gsLst>
                <a:lin ang="5400000" scaled="0"/>
              </a:gradFill>
            </a:endParaRPr>
          </a:p>
        </p:txBody>
      </p:sp>
      <p:sp>
        <p:nvSpPr>
          <p:cNvPr id="7" name="TextBox 6"/>
          <p:cNvSpPr txBox="1"/>
          <p:nvPr/>
        </p:nvSpPr>
        <p:spPr>
          <a:xfrm>
            <a:off x="2881700" y="571016"/>
            <a:ext cx="9028355" cy="1348018"/>
          </a:xfrm>
          <a:prstGeom prst="rect">
            <a:avLst/>
          </a:prstGeom>
          <a:noFill/>
        </p:spPr>
        <p:txBody>
          <a:bodyPr wrap="square" lIns="0" tIns="0" rIns="0" bIns="0" rtlCol="0" anchor="ctr" anchorCtr="0">
            <a:noAutofit/>
          </a:bodyPr>
          <a:lstStyle/>
          <a:p>
            <a:r>
              <a:rPr lang="en-US" sz="5500" dirty="0">
                <a:gradFill>
                  <a:gsLst>
                    <a:gs pos="0">
                      <a:srgbClr val="FFFFFF"/>
                    </a:gs>
                    <a:gs pos="100000">
                      <a:srgbClr val="FFFFFF"/>
                    </a:gs>
                  </a:gsLst>
                  <a:lin ang="5400000" scaled="0"/>
                </a:gradFill>
              </a:rPr>
              <a:t>Managing an Online Sales Channel </a:t>
            </a:r>
            <a:r>
              <a:rPr lang="en-US" sz="5500" dirty="0" smtClean="0">
                <a:gradFill>
                  <a:gsLst>
                    <a:gs pos="0">
                      <a:srgbClr val="FFFFFF"/>
                    </a:gs>
                    <a:gs pos="100000">
                      <a:srgbClr val="FFFFFF"/>
                    </a:gs>
                  </a:gsLst>
                  <a:lin ang="5400000" scaled="0"/>
                </a:gradFill>
              </a:rPr>
              <a:t>in Dynamics Ecommerce solution</a:t>
            </a:r>
            <a:endParaRPr lang="en-US" sz="5500" dirty="0">
              <a:gradFill>
                <a:gsLst>
                  <a:gs pos="0">
                    <a:srgbClr val="FFFFFF"/>
                  </a:gs>
                  <a:gs pos="100000">
                    <a:srgbClr val="FFFFFF"/>
                  </a:gs>
                </a:gsLst>
                <a:lin ang="5400000" scaled="0"/>
              </a:gradFill>
            </a:endParaRPr>
          </a:p>
        </p:txBody>
      </p:sp>
      <p:sp>
        <p:nvSpPr>
          <p:cNvPr id="2" name="TextBox 1"/>
          <p:cNvSpPr txBox="1"/>
          <p:nvPr/>
        </p:nvSpPr>
        <p:spPr>
          <a:xfrm>
            <a:off x="2896121" y="3405823"/>
            <a:ext cx="9013934" cy="2034095"/>
          </a:xfrm>
          <a:prstGeom prst="rect">
            <a:avLst/>
          </a:prstGeom>
          <a:noFill/>
        </p:spPr>
        <p:txBody>
          <a:bodyPr wrap="square" lIns="0" tIns="0" rIns="0" bIns="0" rtlCol="0">
            <a:spAutoFit/>
          </a:bodyPr>
          <a:lstStyle/>
          <a:p>
            <a:pPr>
              <a:lnSpc>
                <a:spcPct val="90000"/>
              </a:lnSpc>
            </a:pPr>
            <a:r>
              <a:rPr lang="en-US" sz="3700" spc="-71" dirty="0" smtClean="0">
                <a:gradFill>
                  <a:gsLst>
                    <a:gs pos="2917">
                      <a:schemeClr val="tx1"/>
                    </a:gs>
                    <a:gs pos="30000">
                      <a:schemeClr val="tx1"/>
                    </a:gs>
                  </a:gsLst>
                  <a:lin ang="5400000" scaled="0"/>
                </a:gradFill>
                <a:latin typeface="+mj-lt"/>
              </a:rPr>
              <a:t>Centralized Channel Management</a:t>
            </a:r>
            <a:endParaRPr lang="en-US" sz="3700" spc="-71" dirty="0">
              <a:gradFill>
                <a:gsLst>
                  <a:gs pos="2917">
                    <a:schemeClr val="tx1"/>
                  </a:gs>
                  <a:gs pos="30000">
                    <a:schemeClr val="tx1"/>
                  </a:gs>
                </a:gsLst>
                <a:lin ang="5400000" scaled="0"/>
              </a:gradFill>
              <a:latin typeface="+mj-lt"/>
            </a:endParaRPr>
          </a:p>
          <a:p>
            <a:pPr>
              <a:lnSpc>
                <a:spcPct val="90000"/>
              </a:lnSpc>
            </a:pPr>
            <a:r>
              <a:rPr lang="en-US" sz="3700" spc="-71" dirty="0">
                <a:gradFill>
                  <a:gsLst>
                    <a:gs pos="2917">
                      <a:schemeClr val="tx1"/>
                    </a:gs>
                    <a:gs pos="30000">
                      <a:schemeClr val="tx1"/>
                    </a:gs>
                  </a:gsLst>
                  <a:lin ang="5400000" scaled="0"/>
                </a:gradFill>
                <a:latin typeface="+mj-lt"/>
              </a:rPr>
              <a:t>Catalog Management</a:t>
            </a:r>
          </a:p>
          <a:p>
            <a:pPr>
              <a:lnSpc>
                <a:spcPct val="90000"/>
              </a:lnSpc>
            </a:pPr>
            <a:r>
              <a:rPr lang="en-US" sz="3700" spc="-71" dirty="0">
                <a:gradFill>
                  <a:gsLst>
                    <a:gs pos="2917">
                      <a:schemeClr val="tx1"/>
                    </a:gs>
                    <a:gs pos="30000">
                      <a:schemeClr val="tx1"/>
                    </a:gs>
                  </a:gsLst>
                  <a:lin ang="5400000" scaled="0"/>
                </a:gradFill>
                <a:latin typeface="+mj-lt"/>
              </a:rPr>
              <a:t>Inventory and </a:t>
            </a:r>
            <a:r>
              <a:rPr lang="en-US" sz="3700" spc="-71" dirty="0" smtClean="0">
                <a:gradFill>
                  <a:gsLst>
                    <a:gs pos="2917">
                      <a:schemeClr val="tx1"/>
                    </a:gs>
                    <a:gs pos="30000">
                      <a:schemeClr val="tx1"/>
                    </a:gs>
                  </a:gsLst>
                  <a:lin ang="5400000" scaled="0"/>
                </a:gradFill>
                <a:latin typeface="+mj-lt"/>
              </a:rPr>
              <a:t>Pricing </a:t>
            </a:r>
            <a:r>
              <a:rPr lang="en-US" sz="3700" spc="-71" dirty="0">
                <a:gradFill>
                  <a:gsLst>
                    <a:gs pos="2917">
                      <a:schemeClr val="tx1"/>
                    </a:gs>
                    <a:gs pos="30000">
                      <a:schemeClr val="tx1"/>
                    </a:gs>
                  </a:gsLst>
                  <a:lin ang="5400000" scaled="0"/>
                </a:gradFill>
                <a:latin typeface="+mj-lt"/>
              </a:rPr>
              <a:t>Management</a:t>
            </a:r>
          </a:p>
          <a:p>
            <a:pPr>
              <a:lnSpc>
                <a:spcPct val="90000"/>
              </a:lnSpc>
            </a:pPr>
            <a:r>
              <a:rPr lang="en-US" sz="3700" spc="-71" dirty="0">
                <a:gradFill>
                  <a:gsLst>
                    <a:gs pos="2917">
                      <a:schemeClr val="tx1"/>
                    </a:gs>
                    <a:gs pos="30000">
                      <a:schemeClr val="tx1"/>
                    </a:gs>
                  </a:gsLst>
                  <a:lin ang="5400000" scaled="0"/>
                </a:gradFill>
                <a:latin typeface="+mj-lt"/>
              </a:rPr>
              <a:t>Order Fulfillment</a:t>
            </a:r>
          </a:p>
        </p:txBody>
      </p:sp>
      <p:sp>
        <p:nvSpPr>
          <p:cNvPr id="9" name="Rectangle 8"/>
          <p:cNvSpPr/>
          <p:nvPr/>
        </p:nvSpPr>
        <p:spPr bwMode="auto">
          <a:xfrm>
            <a:off x="1" y="0"/>
            <a:ext cx="2485144" cy="2490051"/>
          </a:xfrm>
          <a:prstGeom prst="rect">
            <a:avLst/>
          </a:prstGeom>
          <a:solidFill>
            <a:srgbClr val="E8112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pic>
        <p:nvPicPr>
          <p:cNvPr id="11" name="Picture 4" descr="\\MAGNUM\Projects\Microsoft\Cloud Power FY12\Design\Icons\PNGs\IT_guy.png"/>
          <p:cNvPicPr>
            <a:picLocks noChangeAspect="1" noChangeArrowheads="1"/>
          </p:cNvPicPr>
          <p:nvPr/>
        </p:nvPicPr>
        <p:blipFill>
          <a:blip r:embed="rId3" cstate="print">
            <a:lum bright="100000"/>
          </a:blip>
          <a:stretch>
            <a:fillRect/>
          </a:stretch>
        </p:blipFill>
        <p:spPr bwMode="auto">
          <a:xfrm>
            <a:off x="309593" y="312422"/>
            <a:ext cx="1865957" cy="1865207"/>
          </a:xfrm>
          <a:prstGeom prst="rect">
            <a:avLst/>
          </a:prstGeom>
          <a:noFill/>
        </p:spPr>
      </p:pic>
    </p:spTree>
    <p:extLst>
      <p:ext uri="{BB962C8B-B14F-4D97-AF65-F5344CB8AC3E}">
        <p14:creationId xmlns:p14="http://schemas.microsoft.com/office/powerpoint/2010/main" val="1264329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9660" y="428346"/>
            <a:ext cx="11375536" cy="762786"/>
          </a:xfrm>
        </p:spPr>
        <p:txBody>
          <a:bodyPr/>
          <a:lstStyle/>
          <a:p>
            <a:r>
              <a:rPr lang="en-US" dirty="0" smtClean="0"/>
              <a:t>Centralized channel management</a:t>
            </a:r>
            <a:endParaRPr lang="en-US" dirty="0"/>
          </a:p>
        </p:txBody>
      </p:sp>
      <p:sp>
        <p:nvSpPr>
          <p:cNvPr id="22" name="Text Placeholder 4"/>
          <p:cNvSpPr txBox="1">
            <a:spLocks/>
          </p:cNvSpPr>
          <p:nvPr/>
        </p:nvSpPr>
        <p:spPr>
          <a:xfrm>
            <a:off x="3390333" y="1486337"/>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chemeClr val="tx1"/>
                    </a:gs>
                    <a:gs pos="100000">
                      <a:schemeClr val="tx1"/>
                    </a:gs>
                  </a:gsLst>
                  <a:lin ang="5400000" scaled="0"/>
                </a:gradFill>
                <a:latin typeface="Segoe UI Light"/>
              </a:rPr>
              <a:t>Organization </a:t>
            </a:r>
            <a:r>
              <a:rPr lang="en-US" sz="3300" spc="-71" dirty="0">
                <a:gradFill>
                  <a:gsLst>
                    <a:gs pos="0">
                      <a:schemeClr val="tx1"/>
                    </a:gs>
                    <a:gs pos="100000">
                      <a:schemeClr val="tx1"/>
                    </a:gs>
                  </a:gsLst>
                  <a:lin ang="5400000" scaled="0"/>
                </a:gradFill>
                <a:latin typeface="Segoe UI Light"/>
              </a:rPr>
              <a:t>Model</a:t>
            </a: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All channels; </a:t>
            </a:r>
            <a:r>
              <a:rPr lang="en-US" sz="2000" spc="-71" dirty="0" smtClean="0">
                <a:gradFill>
                  <a:gsLst>
                    <a:gs pos="0">
                      <a:schemeClr val="tx1"/>
                    </a:gs>
                    <a:gs pos="100000">
                      <a:schemeClr val="tx1"/>
                    </a:gs>
                  </a:gsLst>
                  <a:lin ang="5400000" scaled="0"/>
                </a:gradFill>
                <a:latin typeface="Segoe UI"/>
              </a:rPr>
              <a:t>physical stores </a:t>
            </a:r>
            <a:r>
              <a:rPr lang="en-US" sz="2000" spc="-71" dirty="0">
                <a:gradFill>
                  <a:gsLst>
                    <a:gs pos="0">
                      <a:schemeClr val="tx1"/>
                    </a:gs>
                    <a:gs pos="100000">
                      <a:schemeClr val="tx1"/>
                    </a:gs>
                  </a:gsLst>
                  <a:lin ang="5400000" scaled="0"/>
                </a:gradFill>
                <a:latin typeface="Segoe UI"/>
              </a:rPr>
              <a:t>, online stores and online marketplaces can be modeled as part of the organization hierarchy</a:t>
            </a:r>
          </a:p>
        </p:txBody>
      </p:sp>
      <p:sp>
        <p:nvSpPr>
          <p:cNvPr id="40" name="Text Placeholder 4"/>
          <p:cNvSpPr txBox="1">
            <a:spLocks/>
          </p:cNvSpPr>
          <p:nvPr/>
        </p:nvSpPr>
        <p:spPr>
          <a:xfrm>
            <a:off x="3390333" y="2770394"/>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Financial dimension</a:t>
            </a:r>
          </a:p>
          <a:p>
            <a:pPr>
              <a:lnSpc>
                <a:spcPct val="100000"/>
              </a:lnSpc>
              <a:spcBef>
                <a:spcPts val="0"/>
              </a:spcBef>
              <a:buSzTx/>
            </a:pPr>
            <a:r>
              <a:rPr lang="en-US" sz="2000" spc="-71" dirty="0">
                <a:solidFill>
                  <a:schemeClr val="tx1"/>
                </a:solidFill>
                <a:latin typeface="Segoe UI"/>
              </a:rPr>
              <a:t>An online channel can be mapped to a financial dimension for management reporting</a:t>
            </a:r>
          </a:p>
        </p:txBody>
      </p:sp>
      <p:sp>
        <p:nvSpPr>
          <p:cNvPr id="41" name="Text Placeholder 4"/>
          <p:cNvSpPr txBox="1">
            <a:spLocks/>
          </p:cNvSpPr>
          <p:nvPr/>
        </p:nvSpPr>
        <p:spPr>
          <a:xfrm>
            <a:off x="3390333" y="4054451"/>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Navigation hierarchy</a:t>
            </a:r>
          </a:p>
          <a:p>
            <a:pPr>
              <a:lnSpc>
                <a:spcPct val="100000"/>
              </a:lnSpc>
              <a:spcBef>
                <a:spcPts val="0"/>
              </a:spcBef>
              <a:buSzTx/>
            </a:pPr>
            <a:r>
              <a:rPr lang="en-US" sz="2000" spc="-71" dirty="0">
                <a:solidFill>
                  <a:schemeClr val="tx1"/>
                </a:solidFill>
                <a:latin typeface="Segoe UI"/>
              </a:rPr>
              <a:t>A navigation hierarchy can drive the browse experience for an online store</a:t>
            </a:r>
          </a:p>
        </p:txBody>
      </p:sp>
      <p:sp>
        <p:nvSpPr>
          <p:cNvPr id="42" name="Text Placeholder 4"/>
          <p:cNvSpPr txBox="1">
            <a:spLocks/>
          </p:cNvSpPr>
          <p:nvPr/>
        </p:nvSpPr>
        <p:spPr>
          <a:xfrm>
            <a:off x="3390333" y="5338508"/>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Channel properties</a:t>
            </a:r>
          </a:p>
          <a:p>
            <a:pPr>
              <a:lnSpc>
                <a:spcPct val="100000"/>
              </a:lnSpc>
              <a:spcBef>
                <a:spcPts val="0"/>
              </a:spcBef>
              <a:buSzTx/>
            </a:pPr>
            <a:r>
              <a:rPr lang="en-US" sz="2000" spc="-71" dirty="0">
                <a:solidFill>
                  <a:schemeClr val="tx1"/>
                </a:solidFill>
                <a:latin typeface="Segoe UI"/>
              </a:rPr>
              <a:t>Shipping methods, price groups, customers, language, currency, store locations</a:t>
            </a:r>
          </a:p>
        </p:txBody>
      </p:sp>
      <p:sp>
        <p:nvSpPr>
          <p:cNvPr id="8" name="Rectangle 7"/>
          <p:cNvSpPr/>
          <p:nvPr/>
        </p:nvSpPr>
        <p:spPr bwMode="auto">
          <a:xfrm>
            <a:off x="606937" y="1517511"/>
            <a:ext cx="2725775" cy="5073881"/>
          </a:xfrm>
          <a:prstGeom prst="rect">
            <a:avLst/>
          </a:prstGeom>
          <a:solidFill>
            <a:srgbClr val="E81105"/>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pic>
        <p:nvPicPr>
          <p:cNvPr id="16" name="Picture 4" descr="\\MAGNUM\Projects\Microsoft\Cloud Power FY12\Design\Icons\PNGs\IT_guy.png"/>
          <p:cNvPicPr>
            <a:picLocks noChangeAspect="1" noChangeArrowheads="1"/>
          </p:cNvPicPr>
          <p:nvPr/>
        </p:nvPicPr>
        <p:blipFill>
          <a:blip r:embed="rId3" cstate="print">
            <a:lum bright="100000"/>
          </a:blip>
          <a:stretch>
            <a:fillRect/>
          </a:stretch>
        </p:blipFill>
        <p:spPr bwMode="auto">
          <a:xfrm>
            <a:off x="573790" y="3769268"/>
            <a:ext cx="2792072" cy="2790949"/>
          </a:xfrm>
          <a:prstGeom prst="rect">
            <a:avLst/>
          </a:prstGeom>
          <a:noFill/>
        </p:spPr>
      </p:pic>
    </p:spTree>
    <p:extLst>
      <p:ext uri="{BB962C8B-B14F-4D97-AF65-F5344CB8AC3E}">
        <p14:creationId xmlns:p14="http://schemas.microsoft.com/office/powerpoint/2010/main" val="378830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3790" y="171625"/>
            <a:ext cx="7458970" cy="762786"/>
          </a:xfrm>
        </p:spPr>
        <p:txBody>
          <a:bodyPr/>
          <a:lstStyle/>
          <a:p>
            <a:r>
              <a:rPr lang="en-US" dirty="0" smtClean="0"/>
              <a:t>Catalog Management</a:t>
            </a:r>
            <a:endParaRPr lang="en-US" dirty="0"/>
          </a:p>
        </p:txBody>
      </p:sp>
      <p:sp>
        <p:nvSpPr>
          <p:cNvPr id="22" name="Text Placeholder 4"/>
          <p:cNvSpPr txBox="1">
            <a:spLocks/>
          </p:cNvSpPr>
          <p:nvPr/>
        </p:nvSpPr>
        <p:spPr>
          <a:xfrm>
            <a:off x="3390333" y="1485604"/>
            <a:ext cx="8770381" cy="1070394"/>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chemeClr val="tx1"/>
                </a:solidFill>
                <a:latin typeface="Segoe UI Light"/>
              </a:rPr>
              <a:t>Attributes framework</a:t>
            </a:r>
          </a:p>
          <a:p>
            <a:pPr>
              <a:lnSpc>
                <a:spcPct val="100000"/>
              </a:lnSpc>
              <a:spcBef>
                <a:spcPts val="0"/>
              </a:spcBef>
              <a:buSzTx/>
            </a:pPr>
            <a:r>
              <a:rPr lang="en-US" sz="2000" spc="-71" dirty="0">
                <a:solidFill>
                  <a:schemeClr val="tx1"/>
                </a:solidFill>
                <a:latin typeface="Segoe UI"/>
              </a:rPr>
              <a:t>Ability to define engaging enrichment experience via user-definable attributes</a:t>
            </a:r>
          </a:p>
        </p:txBody>
      </p:sp>
      <p:sp>
        <p:nvSpPr>
          <p:cNvPr id="40" name="Text Placeholder 4"/>
          <p:cNvSpPr txBox="1">
            <a:spLocks/>
          </p:cNvSpPr>
          <p:nvPr/>
        </p:nvSpPr>
        <p:spPr>
          <a:xfrm>
            <a:off x="3390333" y="2674311"/>
            <a:ext cx="8770381" cy="1038327"/>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chemeClr val="tx1"/>
                </a:solidFill>
                <a:latin typeface="Segoe UI Light"/>
              </a:rPr>
              <a:t>Centralized category management</a:t>
            </a:r>
          </a:p>
          <a:p>
            <a:pPr>
              <a:lnSpc>
                <a:spcPct val="100000"/>
              </a:lnSpc>
              <a:spcBef>
                <a:spcPts val="0"/>
              </a:spcBef>
              <a:buSzTx/>
            </a:pPr>
            <a:r>
              <a:rPr lang="en-US" sz="2000" spc="-71" dirty="0" smtClean="0">
                <a:solidFill>
                  <a:schemeClr val="tx1"/>
                </a:solidFill>
                <a:latin typeface="Segoe UI"/>
              </a:rPr>
              <a:t>Centrally </a:t>
            </a:r>
            <a:r>
              <a:rPr lang="en-US" sz="2000" spc="-71" dirty="0">
                <a:solidFill>
                  <a:schemeClr val="tx1"/>
                </a:solidFill>
                <a:latin typeface="Segoe UI"/>
              </a:rPr>
              <a:t>manage category hierarchies for various </a:t>
            </a:r>
            <a:r>
              <a:rPr lang="en-US" sz="2000" spc="-71" dirty="0" smtClean="0">
                <a:solidFill>
                  <a:schemeClr val="tx1"/>
                </a:solidFill>
                <a:latin typeface="Segoe UI"/>
              </a:rPr>
              <a:t>scenarios</a:t>
            </a:r>
            <a:endParaRPr lang="en-US" sz="2000" spc="-71" dirty="0">
              <a:solidFill>
                <a:schemeClr val="tx1"/>
              </a:solidFill>
              <a:latin typeface="Segoe UI"/>
            </a:endParaRPr>
          </a:p>
        </p:txBody>
      </p:sp>
      <p:sp>
        <p:nvSpPr>
          <p:cNvPr id="41" name="Text Placeholder 4"/>
          <p:cNvSpPr txBox="1">
            <a:spLocks/>
          </p:cNvSpPr>
          <p:nvPr/>
        </p:nvSpPr>
        <p:spPr>
          <a:xfrm>
            <a:off x="3390333" y="3848588"/>
            <a:ext cx="8770381" cy="1020259"/>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Centralized </a:t>
            </a:r>
            <a:r>
              <a:rPr lang="en-US" sz="3300" spc="-71" dirty="0" smtClean="0">
                <a:gradFill>
                  <a:gsLst>
                    <a:gs pos="0">
                      <a:schemeClr val="tx1"/>
                    </a:gs>
                    <a:gs pos="100000">
                      <a:schemeClr val="tx1"/>
                    </a:gs>
                  </a:gsLst>
                  <a:lin ang="5400000" scaled="0"/>
                </a:gradFill>
                <a:latin typeface="Segoe UI Light"/>
              </a:rPr>
              <a:t>catalog </a:t>
            </a:r>
            <a:r>
              <a:rPr lang="en-US" sz="3300" spc="-71" dirty="0">
                <a:gradFill>
                  <a:gsLst>
                    <a:gs pos="0">
                      <a:schemeClr val="tx1"/>
                    </a:gs>
                    <a:gs pos="100000">
                      <a:schemeClr val="tx1"/>
                    </a:gs>
                  </a:gsLst>
                  <a:lin ang="5400000" scaled="0"/>
                </a:gradFill>
                <a:latin typeface="Segoe UI Light"/>
              </a:rPr>
              <a:t>management</a:t>
            </a: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Ability to centrally manage </a:t>
            </a:r>
            <a:r>
              <a:rPr lang="en-US" sz="2000" spc="-71" dirty="0" smtClean="0">
                <a:gradFill>
                  <a:gsLst>
                    <a:gs pos="0">
                      <a:schemeClr val="tx1"/>
                    </a:gs>
                    <a:gs pos="100000">
                      <a:schemeClr val="tx1"/>
                    </a:gs>
                  </a:gsLst>
                  <a:lin ang="5400000" scaled="0"/>
                </a:gradFill>
                <a:latin typeface="Segoe UI"/>
              </a:rPr>
              <a:t>sales catalogs </a:t>
            </a:r>
            <a:r>
              <a:rPr lang="en-US" sz="2000" spc="-71" dirty="0">
                <a:gradFill>
                  <a:gsLst>
                    <a:gs pos="0">
                      <a:schemeClr val="tx1"/>
                    </a:gs>
                    <a:gs pos="100000">
                      <a:schemeClr val="tx1"/>
                    </a:gs>
                  </a:gsLst>
                  <a:lin ang="5400000" scaled="0"/>
                </a:gradFill>
                <a:latin typeface="Segoe UI"/>
              </a:rPr>
              <a:t>that are targeted for channels</a:t>
            </a:r>
          </a:p>
        </p:txBody>
      </p:sp>
      <p:sp>
        <p:nvSpPr>
          <p:cNvPr id="8" name="Rectangle 7"/>
          <p:cNvSpPr/>
          <p:nvPr/>
        </p:nvSpPr>
        <p:spPr bwMode="auto">
          <a:xfrm>
            <a:off x="573790" y="1486336"/>
            <a:ext cx="2725775"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grpSp>
        <p:nvGrpSpPr>
          <p:cNvPr id="9" name="Group 8"/>
          <p:cNvGrpSpPr/>
          <p:nvPr/>
        </p:nvGrpSpPr>
        <p:grpSpPr bwMode="black">
          <a:xfrm>
            <a:off x="1205484" y="1778282"/>
            <a:ext cx="1508685" cy="1226887"/>
            <a:chOff x="5184775" y="225425"/>
            <a:chExt cx="1500188" cy="1220788"/>
          </a:xfrm>
          <a:solidFill>
            <a:srgbClr val="FFFFFF"/>
          </a:solidFill>
        </p:grpSpPr>
        <p:sp>
          <p:nvSpPr>
            <p:cNvPr id="1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
        <p:nvSpPr>
          <p:cNvPr id="13" name="Rectangle 12"/>
          <p:cNvSpPr/>
          <p:nvPr/>
        </p:nvSpPr>
        <p:spPr bwMode="auto">
          <a:xfrm>
            <a:off x="573790" y="1486337"/>
            <a:ext cx="2725775" cy="4585646"/>
          </a:xfrm>
          <a:prstGeom prst="rect">
            <a:avLst/>
          </a:prstGeom>
          <a:solidFill>
            <a:srgbClr val="E81105"/>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sp>
        <p:nvSpPr>
          <p:cNvPr id="3" name="AutoShape 2" descr="https://mediabank.partners.extranet.microsoft.com/Assets/Active/_Microsoft_Brand/Microsoft_Visual_Identity_Elements/Photography/FY12_Microsoft_brand_photography_NA-only-no_exp/Online_Use-RGB/MSC12_Christy_001.jpg"/>
          <p:cNvSpPr>
            <a:spLocks noChangeAspect="1" noChangeArrowheads="1"/>
          </p:cNvSpPr>
          <p:nvPr/>
        </p:nvSpPr>
        <p:spPr bwMode="auto">
          <a:xfrm>
            <a:off x="64790" y="-139243"/>
            <a:ext cx="310993"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78" tIns="46639" rIns="93278" bIns="46639" numCol="1" anchor="t" anchorCtr="0" compatLnSpc="1">
            <a:prstTxWarp prst="textNoShape">
              <a:avLst/>
            </a:prstTxWarp>
          </a:bodyPr>
          <a:lstStyle/>
          <a:p>
            <a:endParaRPr lang="en-US" dirty="0"/>
          </a:p>
        </p:txBody>
      </p:sp>
      <p:sp>
        <p:nvSpPr>
          <p:cNvPr id="16" name="Freeform 15"/>
          <p:cNvSpPr>
            <a:spLocks noEditPoints="1"/>
          </p:cNvSpPr>
          <p:nvPr/>
        </p:nvSpPr>
        <p:spPr bwMode="black">
          <a:xfrm>
            <a:off x="573790" y="3680637"/>
            <a:ext cx="2725775" cy="2396201"/>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83959" tIns="41980" rIns="83959" bIns="41980" numCol="1" anchor="t" anchorCtr="0" compatLnSpc="1">
            <a:prstTxWarp prst="textNoShape">
              <a:avLst/>
            </a:prstTxWarp>
          </a:bodyPr>
          <a:lstStyle/>
          <a:p>
            <a:endParaRPr lang="en-US" sz="1600" dirty="0">
              <a:solidFill>
                <a:srgbClr val="FFFFFF"/>
              </a:solidFill>
            </a:endParaRPr>
          </a:p>
        </p:txBody>
      </p:sp>
      <p:sp>
        <p:nvSpPr>
          <p:cNvPr id="14" name="Text Placeholder 4"/>
          <p:cNvSpPr txBox="1">
            <a:spLocks/>
          </p:cNvSpPr>
          <p:nvPr/>
        </p:nvSpPr>
        <p:spPr>
          <a:xfrm>
            <a:off x="3390333" y="5051725"/>
            <a:ext cx="8770381" cy="1005829"/>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chemeClr val="tx1"/>
                    </a:gs>
                    <a:gs pos="100000">
                      <a:schemeClr val="tx1"/>
                    </a:gs>
                  </a:gsLst>
                  <a:lin ang="5400000" scaled="0"/>
                </a:gradFill>
                <a:latin typeface="Segoe UI Light"/>
              </a:rPr>
              <a:t>Publishing from Dynamics AX to SharePoint</a:t>
            </a:r>
            <a:endParaRPr lang="en-US" sz="3300" spc="-71" dirty="0">
              <a:gradFill>
                <a:gsLst>
                  <a:gs pos="0">
                    <a:schemeClr val="tx1"/>
                  </a:gs>
                  <a:gs pos="100000">
                    <a:schemeClr val="tx1"/>
                  </a:gs>
                </a:gsLst>
                <a:lin ang="5400000" scaled="0"/>
              </a:gradFill>
              <a:latin typeface="Segoe UI Light"/>
            </a:endParaRPr>
          </a:p>
          <a:p>
            <a:pPr>
              <a:lnSpc>
                <a:spcPct val="100000"/>
              </a:lnSpc>
              <a:spcBef>
                <a:spcPts val="0"/>
              </a:spcBef>
              <a:buSzTx/>
            </a:pPr>
            <a:r>
              <a:rPr lang="en-US" sz="2000" spc="-71" dirty="0" smtClean="0">
                <a:gradFill>
                  <a:gsLst>
                    <a:gs pos="0">
                      <a:schemeClr val="tx1"/>
                    </a:gs>
                    <a:gs pos="100000">
                      <a:schemeClr val="tx1"/>
                    </a:gs>
                  </a:gsLst>
                  <a:lin ang="5400000" scaled="0"/>
                </a:gradFill>
                <a:latin typeface="Segoe UI"/>
              </a:rPr>
              <a:t>Ability to transfer all catalog data to the product catalog site collection</a:t>
            </a:r>
            <a:endParaRPr lang="en-US" sz="2000" spc="-71" dirty="0">
              <a:gradFill>
                <a:gsLst>
                  <a:gs pos="0">
                    <a:schemeClr val="tx1"/>
                  </a:gs>
                  <a:gs pos="100000">
                    <a:schemeClr val="tx1"/>
                  </a:gs>
                </a:gsLst>
                <a:lin ang="5400000" scaled="0"/>
              </a:gradFill>
              <a:latin typeface="Segoe UI"/>
            </a:endParaRPr>
          </a:p>
        </p:txBody>
      </p:sp>
    </p:spTree>
    <p:extLst>
      <p:ext uri="{BB962C8B-B14F-4D97-AF65-F5344CB8AC3E}">
        <p14:creationId xmlns:p14="http://schemas.microsoft.com/office/powerpoint/2010/main" val="1237291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9660" y="205458"/>
            <a:ext cx="11375536" cy="762786"/>
          </a:xfrm>
        </p:spPr>
        <p:txBody>
          <a:bodyPr/>
          <a:lstStyle/>
          <a:p>
            <a:r>
              <a:rPr lang="en-US" dirty="0" smtClean="0"/>
              <a:t>Inventory and Pricing Management</a:t>
            </a:r>
            <a:endParaRPr lang="en-US" dirty="0"/>
          </a:p>
        </p:txBody>
      </p:sp>
      <p:sp>
        <p:nvSpPr>
          <p:cNvPr id="22" name="Text Placeholder 4"/>
          <p:cNvSpPr txBox="1">
            <a:spLocks/>
          </p:cNvSpPr>
          <p:nvPr/>
        </p:nvSpPr>
        <p:spPr>
          <a:xfrm>
            <a:off x="3390333" y="1486337"/>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chemeClr val="tx1"/>
                    </a:gs>
                    <a:gs pos="100000">
                      <a:schemeClr val="tx1"/>
                    </a:gs>
                  </a:gsLst>
                  <a:lin ang="5400000" scaled="0"/>
                </a:gradFill>
                <a:latin typeface="Segoe UI Light"/>
              </a:rPr>
              <a:t>Pricing</a:t>
            </a:r>
            <a:endParaRPr lang="en-US" sz="3300" spc="-71" dirty="0">
              <a:gradFill>
                <a:gsLst>
                  <a:gs pos="0">
                    <a:schemeClr val="tx1"/>
                  </a:gs>
                  <a:gs pos="100000">
                    <a:schemeClr val="tx1"/>
                  </a:gs>
                </a:gsLst>
                <a:lin ang="5400000" scaled="0"/>
              </a:gradFill>
              <a:latin typeface="Segoe UI Light"/>
            </a:endParaRP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Establish the sales price of a product for a specific time and customer</a:t>
            </a:r>
          </a:p>
        </p:txBody>
      </p:sp>
      <p:sp>
        <p:nvSpPr>
          <p:cNvPr id="40" name="Text Placeholder 4"/>
          <p:cNvSpPr txBox="1">
            <a:spLocks/>
          </p:cNvSpPr>
          <p:nvPr/>
        </p:nvSpPr>
        <p:spPr>
          <a:xfrm>
            <a:off x="3390333" y="2770394"/>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Discounts</a:t>
            </a:r>
          </a:p>
          <a:p>
            <a:pPr>
              <a:lnSpc>
                <a:spcPct val="100000"/>
              </a:lnSpc>
              <a:spcBef>
                <a:spcPts val="0"/>
              </a:spcBef>
              <a:buSzTx/>
            </a:pPr>
            <a:r>
              <a:rPr lang="en-US" sz="2000" spc="-71" dirty="0">
                <a:solidFill>
                  <a:schemeClr val="tx1"/>
                </a:solidFill>
                <a:latin typeface="Segoe UI"/>
              </a:rPr>
              <a:t>Ability to specify simple</a:t>
            </a:r>
            <a:r>
              <a:rPr lang="en-US" sz="2000" spc="-71" dirty="0" smtClean="0">
                <a:solidFill>
                  <a:schemeClr val="tx1"/>
                </a:solidFill>
                <a:latin typeface="Segoe UI"/>
              </a:rPr>
              <a:t>, </a:t>
            </a:r>
            <a:r>
              <a:rPr lang="en-US" sz="2000" spc="-71" dirty="0">
                <a:solidFill>
                  <a:schemeClr val="tx1"/>
                </a:solidFill>
                <a:latin typeface="Segoe UI"/>
              </a:rPr>
              <a:t>multi-line </a:t>
            </a:r>
            <a:r>
              <a:rPr lang="en-US" sz="2000" spc="-71" dirty="0" smtClean="0">
                <a:solidFill>
                  <a:schemeClr val="tx1"/>
                </a:solidFill>
                <a:latin typeface="Segoe UI"/>
              </a:rPr>
              <a:t>discounts, </a:t>
            </a:r>
            <a:r>
              <a:rPr lang="en-US" sz="2000" spc="-71" dirty="0">
                <a:solidFill>
                  <a:schemeClr val="tx1"/>
                </a:solidFill>
                <a:latin typeface="Segoe UI"/>
              </a:rPr>
              <a:t>mix &amp; match</a:t>
            </a:r>
          </a:p>
        </p:txBody>
      </p:sp>
      <p:sp>
        <p:nvSpPr>
          <p:cNvPr id="41" name="Text Placeholder 4"/>
          <p:cNvSpPr txBox="1">
            <a:spLocks/>
          </p:cNvSpPr>
          <p:nvPr/>
        </p:nvSpPr>
        <p:spPr>
          <a:xfrm>
            <a:off x="3390333" y="4054451"/>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Price groups</a:t>
            </a:r>
          </a:p>
          <a:p>
            <a:pPr>
              <a:lnSpc>
                <a:spcPct val="100000"/>
              </a:lnSpc>
              <a:spcBef>
                <a:spcPts val="0"/>
              </a:spcBef>
              <a:buSzTx/>
            </a:pPr>
            <a:r>
              <a:rPr lang="en-US" sz="2000" spc="-71" dirty="0" smtClean="0">
                <a:solidFill>
                  <a:schemeClr val="tx1"/>
                </a:solidFill>
                <a:latin typeface="Segoe UI"/>
              </a:rPr>
              <a:t>Establish relationship between </a:t>
            </a:r>
            <a:r>
              <a:rPr lang="en-US" sz="2000" spc="-71" dirty="0">
                <a:solidFill>
                  <a:schemeClr val="tx1"/>
                </a:solidFill>
                <a:latin typeface="Segoe UI"/>
              </a:rPr>
              <a:t>a channel</a:t>
            </a:r>
            <a:r>
              <a:rPr lang="en-US" sz="2000" spc="-71" dirty="0" smtClean="0">
                <a:solidFill>
                  <a:schemeClr val="tx1"/>
                </a:solidFill>
                <a:latin typeface="Segoe UI"/>
              </a:rPr>
              <a:t>, customer pricing and </a:t>
            </a:r>
            <a:r>
              <a:rPr lang="en-US" sz="2000" spc="-71" dirty="0">
                <a:solidFill>
                  <a:schemeClr val="tx1"/>
                </a:solidFill>
                <a:latin typeface="Segoe UI"/>
              </a:rPr>
              <a:t>discounts</a:t>
            </a:r>
          </a:p>
        </p:txBody>
      </p:sp>
      <p:sp>
        <p:nvSpPr>
          <p:cNvPr id="42" name="Text Placeholder 4"/>
          <p:cNvSpPr txBox="1">
            <a:spLocks/>
          </p:cNvSpPr>
          <p:nvPr/>
        </p:nvSpPr>
        <p:spPr>
          <a:xfrm>
            <a:off x="3390333" y="5338508"/>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Inventory Management</a:t>
            </a:r>
          </a:p>
          <a:p>
            <a:pPr>
              <a:lnSpc>
                <a:spcPct val="100000"/>
              </a:lnSpc>
              <a:spcBef>
                <a:spcPts val="0"/>
              </a:spcBef>
              <a:buSzTx/>
            </a:pPr>
            <a:r>
              <a:rPr lang="en-US" sz="2000" spc="-71" dirty="0">
                <a:solidFill>
                  <a:schemeClr val="tx1"/>
                </a:solidFill>
                <a:latin typeface="Segoe UI"/>
              </a:rPr>
              <a:t>Comprehensive inventory management from purchasing, receiving, allocation, replenishment, item availability and more.</a:t>
            </a:r>
            <a:r>
              <a:rPr lang="en-US" sz="2000" spc="-71" dirty="0" smtClean="0">
                <a:solidFill>
                  <a:schemeClr val="tx1">
                    <a:lumMod val="75000"/>
                  </a:schemeClr>
                </a:solidFill>
                <a:latin typeface="Segoe UI"/>
              </a:rPr>
              <a:t>.</a:t>
            </a:r>
            <a:endParaRPr lang="en-US" sz="2000" spc="-71" dirty="0">
              <a:solidFill>
                <a:schemeClr val="tx1">
                  <a:lumMod val="75000"/>
                </a:schemeClr>
              </a:solidFill>
              <a:latin typeface="Segoe UI"/>
            </a:endParaRPr>
          </a:p>
        </p:txBody>
      </p:sp>
      <p:sp>
        <p:nvSpPr>
          <p:cNvPr id="8" name="Rectangle 7"/>
          <p:cNvSpPr/>
          <p:nvPr/>
        </p:nvSpPr>
        <p:spPr bwMode="auto">
          <a:xfrm>
            <a:off x="573790" y="1486337"/>
            <a:ext cx="2725775" cy="5073881"/>
          </a:xfrm>
          <a:prstGeom prst="rect">
            <a:avLst/>
          </a:prstGeom>
          <a:solidFill>
            <a:srgbClr val="E81105"/>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pic>
        <p:nvPicPr>
          <p:cNvPr id="9" name="Picture 2" descr="\\MAGNUM\Projects\Microsoft\Cloud Power FY12\Design\Icons\PNGs\Marketplace.png"/>
          <p:cNvPicPr>
            <a:picLocks noChangeAspect="1" noChangeArrowheads="1"/>
          </p:cNvPicPr>
          <p:nvPr/>
        </p:nvPicPr>
        <p:blipFill>
          <a:blip r:embed="rId3" cstate="print">
            <a:lum bright="100000"/>
          </a:blip>
          <a:srcRect/>
          <a:stretch>
            <a:fillRect/>
          </a:stretch>
        </p:blipFill>
        <p:spPr bwMode="auto">
          <a:xfrm>
            <a:off x="467579" y="4054451"/>
            <a:ext cx="2831986" cy="2830847"/>
          </a:xfrm>
          <a:prstGeom prst="rect">
            <a:avLst/>
          </a:prstGeom>
          <a:noFill/>
        </p:spPr>
      </p:pic>
    </p:spTree>
    <p:extLst>
      <p:ext uri="{BB962C8B-B14F-4D97-AF65-F5344CB8AC3E}">
        <p14:creationId xmlns:p14="http://schemas.microsoft.com/office/powerpoint/2010/main" val="324259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3790" y="171625"/>
            <a:ext cx="7458970" cy="762786"/>
          </a:xfrm>
        </p:spPr>
        <p:txBody>
          <a:bodyPr/>
          <a:lstStyle/>
          <a:p>
            <a:r>
              <a:rPr lang="en-US" dirty="0" smtClean="0"/>
              <a:t>Order Fulfillment</a:t>
            </a:r>
            <a:endParaRPr lang="en-US" dirty="0"/>
          </a:p>
        </p:txBody>
      </p:sp>
      <p:sp>
        <p:nvSpPr>
          <p:cNvPr id="22" name="Text Placeholder 4"/>
          <p:cNvSpPr txBox="1">
            <a:spLocks/>
          </p:cNvSpPr>
          <p:nvPr/>
        </p:nvSpPr>
        <p:spPr>
          <a:xfrm>
            <a:off x="3373617" y="1486337"/>
            <a:ext cx="8770381" cy="1362339"/>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pitchFamily="34" charset="0"/>
                <a:cs typeface="Segoe UI Light" pitchFamily="34" charset="0"/>
              </a:rPr>
              <a:t>Centralized order fulfillment</a:t>
            </a:r>
          </a:p>
          <a:p>
            <a:r>
              <a:rPr lang="en-US" sz="2000" spc="-71" dirty="0" smtClean="0">
                <a:gradFill>
                  <a:gsLst>
                    <a:gs pos="0">
                      <a:schemeClr val="tx1"/>
                    </a:gs>
                    <a:gs pos="100000">
                      <a:schemeClr val="tx1"/>
                    </a:gs>
                  </a:gsLst>
                  <a:lin ang="5400000" scaled="0"/>
                </a:gradFill>
                <a:latin typeface="Segoe UI"/>
              </a:rPr>
              <a:t>Centralized order fulfillment from Dynamics independent </a:t>
            </a:r>
            <a:r>
              <a:rPr lang="en-US" sz="2000" spc="-71" dirty="0">
                <a:gradFill>
                  <a:gsLst>
                    <a:gs pos="0">
                      <a:schemeClr val="tx1"/>
                    </a:gs>
                    <a:gs pos="100000">
                      <a:schemeClr val="tx1"/>
                    </a:gs>
                  </a:gsLst>
                  <a:lin ang="5400000" scaled="0"/>
                </a:gradFill>
                <a:latin typeface="Segoe UI"/>
              </a:rPr>
              <a:t>of order </a:t>
            </a:r>
            <a:r>
              <a:rPr lang="en-US" sz="2000" spc="-71" dirty="0" smtClean="0">
                <a:gradFill>
                  <a:gsLst>
                    <a:gs pos="0">
                      <a:schemeClr val="tx1"/>
                    </a:gs>
                    <a:gs pos="100000">
                      <a:schemeClr val="tx1"/>
                    </a:gs>
                  </a:gsLst>
                  <a:lin ang="5400000" scaled="0"/>
                </a:gradFill>
                <a:latin typeface="Segoe UI"/>
              </a:rPr>
              <a:t>origination with comprehensive picking, shipping and notifications</a:t>
            </a:r>
            <a:endParaRPr lang="en-US" sz="2000" spc="-71" dirty="0">
              <a:gradFill>
                <a:gsLst>
                  <a:gs pos="0">
                    <a:schemeClr val="tx1"/>
                  </a:gs>
                  <a:gs pos="100000">
                    <a:schemeClr val="tx1"/>
                  </a:gs>
                </a:gsLst>
                <a:lin ang="5400000" scaled="0"/>
              </a:gradFill>
              <a:latin typeface="Segoe UI"/>
            </a:endParaRPr>
          </a:p>
        </p:txBody>
      </p:sp>
      <p:sp>
        <p:nvSpPr>
          <p:cNvPr id="40" name="Text Placeholder 4"/>
          <p:cNvSpPr txBox="1">
            <a:spLocks/>
          </p:cNvSpPr>
          <p:nvPr/>
        </p:nvSpPr>
        <p:spPr>
          <a:xfrm>
            <a:off x="3390333" y="3005170"/>
            <a:ext cx="8770381" cy="1347541"/>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Cross-channel </a:t>
            </a:r>
            <a:r>
              <a:rPr lang="en-US" sz="3300" spc="-71" dirty="0" smtClean="0">
                <a:gradFill>
                  <a:gsLst>
                    <a:gs pos="0">
                      <a:schemeClr val="tx1"/>
                    </a:gs>
                    <a:gs pos="100000">
                      <a:schemeClr val="tx1"/>
                    </a:gs>
                  </a:gsLst>
                  <a:lin ang="5400000" scaled="0"/>
                </a:gradFill>
                <a:latin typeface="Segoe UI Light"/>
              </a:rPr>
              <a:t>workflows</a:t>
            </a:r>
            <a:endParaRPr lang="en-US" sz="3300" spc="-71" dirty="0">
              <a:gradFill>
                <a:gsLst>
                  <a:gs pos="0">
                    <a:schemeClr val="tx1"/>
                  </a:gs>
                  <a:gs pos="100000">
                    <a:schemeClr val="tx1"/>
                  </a:gs>
                </a:gsLst>
                <a:lin ang="5400000" scaled="0"/>
              </a:gradFill>
              <a:latin typeface="Segoe UI Light"/>
            </a:endParaRPr>
          </a:p>
          <a:p>
            <a:pPr>
              <a:lnSpc>
                <a:spcPct val="100000"/>
              </a:lnSpc>
              <a:spcBef>
                <a:spcPts val="0"/>
              </a:spcBef>
              <a:buSzTx/>
            </a:pPr>
            <a:r>
              <a:rPr lang="en-US" sz="2000" spc="-71" dirty="0">
                <a:gradFill>
                  <a:gsLst>
                    <a:gs pos="0">
                      <a:schemeClr val="tx1"/>
                    </a:gs>
                    <a:gs pos="100000">
                      <a:schemeClr val="tx1"/>
                    </a:gs>
                  </a:gsLst>
                  <a:lin ang="5400000" scaled="0"/>
                </a:gradFill>
                <a:latin typeface="Segoe UI"/>
              </a:rPr>
              <a:t>Order online &amp; pickup in store, Order online &amp; return in store, Accrue loyalty points</a:t>
            </a:r>
          </a:p>
        </p:txBody>
      </p:sp>
      <p:sp>
        <p:nvSpPr>
          <p:cNvPr id="41" name="Text Placeholder 4"/>
          <p:cNvSpPr txBox="1">
            <a:spLocks/>
          </p:cNvSpPr>
          <p:nvPr/>
        </p:nvSpPr>
        <p:spPr>
          <a:xfrm>
            <a:off x="3390333" y="4468725"/>
            <a:ext cx="8770381" cy="1603259"/>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chemeClr val="tx1"/>
                    </a:gs>
                    <a:gs pos="100000">
                      <a:schemeClr val="tx1"/>
                    </a:gs>
                  </a:gsLst>
                  <a:lin ang="5400000" scaled="0"/>
                </a:gradFill>
                <a:latin typeface="Segoe UI Light"/>
              </a:rPr>
              <a:t>Integrated payment processing</a:t>
            </a:r>
          </a:p>
          <a:p>
            <a:pPr>
              <a:lnSpc>
                <a:spcPct val="100000"/>
              </a:lnSpc>
              <a:spcBef>
                <a:spcPts val="0"/>
              </a:spcBef>
              <a:buSzTx/>
            </a:pPr>
            <a:r>
              <a:rPr lang="en-US" sz="2000" spc="-71" dirty="0" smtClean="0">
                <a:gradFill>
                  <a:gsLst>
                    <a:gs pos="0">
                      <a:schemeClr val="tx1"/>
                    </a:gs>
                    <a:gs pos="100000">
                      <a:schemeClr val="tx1"/>
                    </a:gs>
                  </a:gsLst>
                  <a:lin ang="5400000" scaled="0"/>
                </a:gradFill>
                <a:latin typeface="Segoe UI"/>
              </a:rPr>
              <a:t>PCI / PA-DSS certified</a:t>
            </a:r>
            <a:r>
              <a:rPr lang="en-US" sz="2000" spc="-71" dirty="0">
                <a:gradFill>
                  <a:gsLst>
                    <a:gs pos="0">
                      <a:schemeClr val="tx1"/>
                    </a:gs>
                    <a:gs pos="100000">
                      <a:schemeClr val="tx1"/>
                    </a:gs>
                  </a:gsLst>
                  <a:lin ang="5400000" scaled="0"/>
                </a:gradFill>
                <a:latin typeface="Segoe UI"/>
              </a:rPr>
              <a:t>, </a:t>
            </a:r>
            <a:r>
              <a:rPr lang="en-US" sz="2000" spc="-71" dirty="0" smtClean="0">
                <a:gradFill>
                  <a:gsLst>
                    <a:gs pos="0">
                      <a:schemeClr val="tx1"/>
                    </a:gs>
                    <a:gs pos="100000">
                      <a:schemeClr val="tx1"/>
                    </a:gs>
                  </a:gsLst>
                  <a:lin ang="5400000" scaled="0"/>
                </a:gradFill>
                <a:latin typeface="Segoe UI"/>
              </a:rPr>
              <a:t>tokenization </a:t>
            </a:r>
            <a:r>
              <a:rPr lang="en-US" sz="2000" spc="-71" dirty="0">
                <a:gradFill>
                  <a:gsLst>
                    <a:gs pos="0">
                      <a:schemeClr val="tx1"/>
                    </a:gs>
                    <a:gs pos="100000">
                      <a:schemeClr val="tx1"/>
                    </a:gs>
                  </a:gsLst>
                  <a:lin ang="5400000" scaled="0"/>
                </a:gradFill>
                <a:latin typeface="Segoe UI"/>
              </a:rPr>
              <a:t>for </a:t>
            </a:r>
            <a:r>
              <a:rPr lang="en-US" sz="2000" spc="-71" dirty="0" smtClean="0">
                <a:gradFill>
                  <a:gsLst>
                    <a:gs pos="0">
                      <a:schemeClr val="tx1"/>
                    </a:gs>
                    <a:gs pos="100000">
                      <a:schemeClr val="tx1"/>
                    </a:gs>
                  </a:gsLst>
                  <a:lin ang="5400000" scaled="0"/>
                </a:gradFill>
                <a:latin typeface="Segoe UI"/>
              </a:rPr>
              <a:t>delayed capture, Extensible</a:t>
            </a:r>
            <a:endParaRPr lang="en-US" sz="2000" spc="-71" dirty="0">
              <a:gradFill>
                <a:gsLst>
                  <a:gs pos="0">
                    <a:schemeClr val="tx1"/>
                  </a:gs>
                  <a:gs pos="100000">
                    <a:schemeClr val="tx1"/>
                  </a:gs>
                </a:gsLst>
                <a:lin ang="5400000" scaled="0"/>
              </a:gradFill>
              <a:latin typeface="Segoe UI"/>
            </a:endParaRPr>
          </a:p>
        </p:txBody>
      </p:sp>
      <p:sp>
        <p:nvSpPr>
          <p:cNvPr id="8" name="Rectangle 7"/>
          <p:cNvSpPr/>
          <p:nvPr/>
        </p:nvSpPr>
        <p:spPr bwMode="auto">
          <a:xfrm>
            <a:off x="573790" y="1486336"/>
            <a:ext cx="2725775"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grpSp>
        <p:nvGrpSpPr>
          <p:cNvPr id="9" name="Group 8"/>
          <p:cNvGrpSpPr/>
          <p:nvPr/>
        </p:nvGrpSpPr>
        <p:grpSpPr bwMode="black">
          <a:xfrm>
            <a:off x="1205484" y="1778282"/>
            <a:ext cx="1508685" cy="1226887"/>
            <a:chOff x="5184775" y="225425"/>
            <a:chExt cx="1500188" cy="1220788"/>
          </a:xfrm>
          <a:solidFill>
            <a:srgbClr val="FFFFFF"/>
          </a:solidFill>
        </p:grpSpPr>
        <p:sp>
          <p:nvSpPr>
            <p:cNvPr id="1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grpSp>
      <p:sp>
        <p:nvSpPr>
          <p:cNvPr id="13" name="Rectangle 12"/>
          <p:cNvSpPr/>
          <p:nvPr/>
        </p:nvSpPr>
        <p:spPr bwMode="auto">
          <a:xfrm>
            <a:off x="573790" y="1486337"/>
            <a:ext cx="2725775" cy="4585646"/>
          </a:xfrm>
          <a:prstGeom prst="rect">
            <a:avLst/>
          </a:prstGeom>
          <a:solidFill>
            <a:srgbClr val="E81105"/>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sp>
        <p:nvSpPr>
          <p:cNvPr id="3" name="AutoShape 2" descr="https://mediabank.partners.extranet.microsoft.com/Assets/Active/_Microsoft_Brand/Microsoft_Visual_Identity_Elements/Photography/FY12_Microsoft_brand_photography_NA-only-no_exp/Online_Use-RGB/MSC12_Christy_001.jpg"/>
          <p:cNvSpPr>
            <a:spLocks noChangeAspect="1" noChangeArrowheads="1"/>
          </p:cNvSpPr>
          <p:nvPr/>
        </p:nvSpPr>
        <p:spPr bwMode="auto">
          <a:xfrm>
            <a:off x="64790" y="-139243"/>
            <a:ext cx="310993" cy="3108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78" tIns="46639" rIns="93278" bIns="46639" numCol="1" anchor="t" anchorCtr="0" compatLnSpc="1">
            <a:prstTxWarp prst="textNoShape">
              <a:avLst/>
            </a:prstTxWarp>
          </a:bodyPr>
          <a:lstStyle/>
          <a:p>
            <a:endParaRPr lang="en-US" dirty="0"/>
          </a:p>
        </p:txBody>
      </p:sp>
      <p:pic>
        <p:nvPicPr>
          <p:cNvPr id="15" name="Picture 7" descr="\\MAGNUM\Projects\Microsoft\Cloud Power FY12\Design\Icons\PNGs\Pooled.png"/>
          <p:cNvPicPr>
            <a:picLocks noChangeAspect="1" noChangeArrowheads="1"/>
          </p:cNvPicPr>
          <p:nvPr/>
        </p:nvPicPr>
        <p:blipFill>
          <a:blip r:embed="rId3" cstate="print">
            <a:lum bright="100000"/>
          </a:blip>
          <a:stretch>
            <a:fillRect/>
          </a:stretch>
        </p:blipFill>
        <p:spPr bwMode="auto">
          <a:xfrm>
            <a:off x="652578" y="3069128"/>
            <a:ext cx="2568199" cy="2567166"/>
          </a:xfrm>
          <a:prstGeom prst="rect">
            <a:avLst/>
          </a:prstGeom>
          <a:noFill/>
        </p:spPr>
      </p:pic>
      <p:pic>
        <p:nvPicPr>
          <p:cNvPr id="17" name="Picture 9" descr="\\MAGNUM\Projects\Microsoft\Cloud Power FY12\Design\Icons\PNGs\Branch.png"/>
          <p:cNvPicPr>
            <a:picLocks noChangeAspect="1" noChangeArrowheads="1"/>
          </p:cNvPicPr>
          <p:nvPr/>
        </p:nvPicPr>
        <p:blipFill>
          <a:blip r:embed="rId4" cstate="print">
            <a:lum bright="100000"/>
          </a:blip>
          <a:srcRect/>
          <a:stretch>
            <a:fillRect/>
          </a:stretch>
        </p:blipFill>
        <p:spPr bwMode="auto">
          <a:xfrm>
            <a:off x="742386" y="4211577"/>
            <a:ext cx="2388583" cy="2387623"/>
          </a:xfrm>
          <a:prstGeom prst="rect">
            <a:avLst/>
          </a:prstGeom>
          <a:noFill/>
        </p:spPr>
      </p:pic>
    </p:spTree>
    <p:extLst>
      <p:ext uri="{BB962C8B-B14F-4D97-AF65-F5344CB8AC3E}">
        <p14:creationId xmlns:p14="http://schemas.microsoft.com/office/powerpoint/2010/main" val="227807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Managing and working with “Starter” online store</a:t>
            </a:r>
            <a:endParaRPr lang="en-US" dirty="0"/>
          </a:p>
        </p:txBody>
      </p:sp>
    </p:spTree>
    <p:extLst>
      <p:ext uri="{BB962C8B-B14F-4D97-AF65-F5344CB8AC3E}">
        <p14:creationId xmlns:p14="http://schemas.microsoft.com/office/powerpoint/2010/main" val="415709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smtClean="0"/>
              <a:t>Ecommerce </a:t>
            </a:r>
            <a:r>
              <a:rPr lang="en-US" sz="3200" dirty="0"/>
              <a:t>solutions with Dynamics for Retail and SharePoint 2013</a:t>
            </a:r>
            <a:r>
              <a:rPr lang="en-US" sz="3200" dirty="0" smtClean="0"/>
              <a:t/>
            </a:r>
            <a:br>
              <a:rPr lang="en-US" sz="3200" dirty="0" smtClean="0"/>
            </a:br>
            <a:endParaRPr lang="en-US" sz="3200" dirty="0"/>
          </a:p>
        </p:txBody>
      </p:sp>
      <p:sp>
        <p:nvSpPr>
          <p:cNvPr id="5" name="Text Placeholder 4"/>
          <p:cNvSpPr>
            <a:spLocks noGrp="1"/>
          </p:cNvSpPr>
          <p:nvPr>
            <p:ph type="body" sz="quarter" idx="12"/>
          </p:nvPr>
        </p:nvSpPr>
        <p:spPr/>
        <p:txBody>
          <a:bodyPr/>
          <a:lstStyle/>
          <a:p>
            <a:r>
              <a:rPr lang="en-US" sz="2400" dirty="0" smtClean="0"/>
              <a:t>Balaji Balasubramanian – Group Program Manager</a:t>
            </a:r>
          </a:p>
          <a:p>
            <a:r>
              <a:rPr lang="en-US" sz="2400" dirty="0" smtClean="0"/>
              <a:t>Meera Mahabala – Senior Program Manager</a:t>
            </a:r>
          </a:p>
        </p:txBody>
      </p:sp>
      <p:sp>
        <p:nvSpPr>
          <p:cNvPr id="2" name="Text Placeholder 1"/>
          <p:cNvSpPr>
            <a:spLocks noGrp="1"/>
          </p:cNvSpPr>
          <p:nvPr>
            <p:ph type="body" sz="quarter" idx="13"/>
          </p:nvPr>
        </p:nvSpPr>
        <p:spPr>
          <a:xfrm>
            <a:off x="9784358" y="1028409"/>
            <a:ext cx="2377480" cy="461665"/>
          </a:xfrm>
        </p:spPr>
        <p:txBody>
          <a:bodyPr/>
          <a:lstStyle/>
          <a:p>
            <a:r>
              <a:rPr lang="en-US" dirty="0"/>
              <a:t>SPC094</a:t>
            </a:r>
          </a:p>
        </p:txBody>
      </p:sp>
    </p:spTree>
    <p:extLst>
      <p:ext uri="{BB962C8B-B14F-4D97-AF65-F5344CB8AC3E}">
        <p14:creationId xmlns:p14="http://schemas.microsoft.com/office/powerpoint/2010/main" val="7874189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Session Focus</a:t>
            </a:r>
            <a:endParaRPr lang="en-US" dirty="0"/>
          </a:p>
        </p:txBody>
      </p:sp>
      <p:grpSp>
        <p:nvGrpSpPr>
          <p:cNvPr id="4" name="Group 3"/>
          <p:cNvGrpSpPr/>
          <p:nvPr/>
        </p:nvGrpSpPr>
        <p:grpSpPr>
          <a:xfrm>
            <a:off x="914775" y="2434834"/>
            <a:ext cx="2725775" cy="2763859"/>
            <a:chOff x="674737" y="2434834"/>
            <a:chExt cx="2725775" cy="2763859"/>
          </a:xfrm>
        </p:grpSpPr>
        <p:sp>
          <p:nvSpPr>
            <p:cNvPr id="19" name="Rectangle 18"/>
            <p:cNvSpPr/>
            <p:nvPr/>
          </p:nvSpPr>
          <p:spPr bwMode="auto">
            <a:xfrm>
              <a:off x="674737" y="2474014"/>
              <a:ext cx="2725775"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Architecture of a Dynamics </a:t>
              </a:r>
              <a:r>
                <a:rPr lang="en-US" sz="2000" dirty="0" smtClean="0">
                  <a:gradFill>
                    <a:gsLst>
                      <a:gs pos="0">
                        <a:srgbClr val="FFFFFF"/>
                      </a:gs>
                      <a:gs pos="100000">
                        <a:srgbClr val="FFFFFF"/>
                      </a:gs>
                    </a:gsLst>
                    <a:lin ang="5400000" scaled="0"/>
                  </a:gradFill>
                </a:rPr>
                <a:t>AX Ecommerce </a:t>
              </a:r>
              <a:r>
                <a:rPr lang="en-US" sz="2000" dirty="0">
                  <a:gradFill>
                    <a:gsLst>
                      <a:gs pos="0">
                        <a:srgbClr val="FFFFFF"/>
                      </a:gs>
                      <a:gs pos="100000">
                        <a:srgbClr val="FFFFFF"/>
                      </a:gs>
                    </a:gsLst>
                    <a:lin ang="5400000" scaled="0"/>
                  </a:gradFill>
                </a:rPr>
                <a:t>Solution</a:t>
              </a:r>
            </a:p>
          </p:txBody>
        </p:sp>
        <p:pic>
          <p:nvPicPr>
            <p:cNvPr id="18" name="Picture 4" descr="\\MAGNUM\Projects\Microsoft\Cloud Power FY12\Design\ICONS_PNG\Connect_to_Cloud_Services.png"/>
            <p:cNvPicPr>
              <a:picLocks noChangeAspect="1" noChangeArrowheads="1"/>
            </p:cNvPicPr>
            <p:nvPr/>
          </p:nvPicPr>
          <p:blipFill>
            <a:blip r:embed="rId3" cstate="print">
              <a:lum bright="100000"/>
            </a:blip>
            <a:srcRect/>
            <a:stretch>
              <a:fillRect/>
            </a:stretch>
          </p:blipFill>
          <p:spPr bwMode="auto">
            <a:xfrm>
              <a:off x="1184040" y="2434834"/>
              <a:ext cx="1865957" cy="1865207"/>
            </a:xfrm>
            <a:prstGeom prst="rect">
              <a:avLst/>
            </a:prstGeom>
            <a:noFill/>
          </p:spPr>
        </p:pic>
      </p:grpSp>
      <p:grpSp>
        <p:nvGrpSpPr>
          <p:cNvPr id="5" name="Group 4"/>
          <p:cNvGrpSpPr/>
          <p:nvPr/>
        </p:nvGrpSpPr>
        <p:grpSpPr>
          <a:xfrm>
            <a:off x="8504212" y="2516409"/>
            <a:ext cx="2725775" cy="2724679"/>
            <a:chOff x="8504212" y="2474015"/>
            <a:chExt cx="2725775" cy="2724679"/>
          </a:xfrm>
        </p:grpSpPr>
        <p:sp>
          <p:nvSpPr>
            <p:cNvPr id="15" name="Rectangle 14"/>
            <p:cNvSpPr/>
            <p:nvPr/>
          </p:nvSpPr>
          <p:spPr bwMode="auto">
            <a:xfrm>
              <a:off x="8504212" y="2474015"/>
              <a:ext cx="2725775" cy="2724679"/>
            </a:xfrm>
            <a:prstGeom prst="rect">
              <a:avLst/>
            </a:prstGeom>
            <a:solidFill>
              <a:srgbClr val="00B29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smtClean="0">
                  <a:gradFill>
                    <a:gsLst>
                      <a:gs pos="0">
                        <a:srgbClr val="FFFFFF"/>
                      </a:gs>
                      <a:gs pos="100000">
                        <a:srgbClr val="FFFFFF"/>
                      </a:gs>
                    </a:gsLst>
                    <a:lin ang="5400000" scaled="0"/>
                  </a:gradFill>
                </a:rPr>
                <a:t>Customizing </a:t>
              </a:r>
              <a:r>
                <a:rPr lang="en-US" sz="2000" dirty="0">
                  <a:gradFill>
                    <a:gsLst>
                      <a:gs pos="0">
                        <a:srgbClr val="FFFFFF"/>
                      </a:gs>
                      <a:gs pos="100000">
                        <a:srgbClr val="FFFFFF"/>
                      </a:gs>
                    </a:gsLst>
                    <a:lin ang="5400000" scaled="0"/>
                  </a:gradFill>
                </a:rPr>
                <a:t>a Dynamics for </a:t>
              </a:r>
              <a:r>
                <a:rPr lang="en-US" sz="2000" dirty="0" smtClean="0">
                  <a:gradFill>
                    <a:gsLst>
                      <a:gs pos="0">
                        <a:srgbClr val="FFFFFF"/>
                      </a:gs>
                      <a:gs pos="100000">
                        <a:srgbClr val="FFFFFF"/>
                      </a:gs>
                    </a:gsLst>
                    <a:lin ang="5400000" scaled="0"/>
                  </a:gradFill>
                </a:rPr>
                <a:t>Ecommerce </a:t>
              </a:r>
              <a:r>
                <a:rPr lang="en-US" sz="2000" dirty="0">
                  <a:gradFill>
                    <a:gsLst>
                      <a:gs pos="0">
                        <a:srgbClr val="FFFFFF"/>
                      </a:gs>
                      <a:gs pos="100000">
                        <a:srgbClr val="FFFFFF"/>
                      </a:gs>
                    </a:gsLst>
                    <a:lin ang="5400000" scaled="0"/>
                  </a:gradFill>
                </a:rPr>
                <a:t>Solution</a:t>
              </a:r>
            </a:p>
          </p:txBody>
        </p:sp>
        <p:pic>
          <p:nvPicPr>
            <p:cNvPr id="20" name="Picture 9" descr="\\MAGNUM\Projects\Microsoft\Cloud Power FY12\Design\Icons\PNGs\Optimized.png"/>
            <p:cNvPicPr>
              <a:picLocks noChangeAspect="1" noChangeArrowheads="1"/>
            </p:cNvPicPr>
            <p:nvPr/>
          </p:nvPicPr>
          <p:blipFill>
            <a:blip r:embed="rId4" cstate="print">
              <a:lum bright="100000"/>
            </a:blip>
            <a:srcRect/>
            <a:stretch>
              <a:fillRect/>
            </a:stretch>
          </p:blipFill>
          <p:spPr bwMode="auto">
            <a:xfrm>
              <a:off x="8934120" y="2474015"/>
              <a:ext cx="1865957" cy="1865207"/>
            </a:xfrm>
            <a:prstGeom prst="rect">
              <a:avLst/>
            </a:prstGeom>
            <a:noFill/>
          </p:spPr>
        </p:pic>
      </p:grpSp>
      <p:grpSp>
        <p:nvGrpSpPr>
          <p:cNvPr id="2" name="Group 1"/>
          <p:cNvGrpSpPr/>
          <p:nvPr/>
        </p:nvGrpSpPr>
        <p:grpSpPr>
          <a:xfrm>
            <a:off x="4755213" y="2434834"/>
            <a:ext cx="2725775" cy="2806254"/>
            <a:chOff x="3493093" y="2392440"/>
            <a:chExt cx="2725775" cy="2806254"/>
          </a:xfrm>
        </p:grpSpPr>
        <p:sp>
          <p:nvSpPr>
            <p:cNvPr id="17" name="Rectangle 16"/>
            <p:cNvSpPr/>
            <p:nvPr/>
          </p:nvSpPr>
          <p:spPr bwMode="auto">
            <a:xfrm>
              <a:off x="3493093" y="2474015"/>
              <a:ext cx="2725775" cy="2724679"/>
            </a:xfrm>
            <a:prstGeom prst="rect">
              <a:avLst/>
            </a:prstGeom>
            <a:solidFill>
              <a:srgbClr val="E8112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Managing </a:t>
              </a:r>
              <a:r>
                <a:rPr lang="en-US" sz="2000" dirty="0" smtClean="0">
                  <a:gradFill>
                    <a:gsLst>
                      <a:gs pos="0">
                        <a:srgbClr val="FFFFFF"/>
                      </a:gs>
                      <a:gs pos="100000">
                        <a:srgbClr val="FFFFFF"/>
                      </a:gs>
                    </a:gsLst>
                    <a:lin ang="5400000" scaled="0"/>
                  </a:gradFill>
                </a:rPr>
                <a:t>an Online Sales </a:t>
              </a:r>
              <a:r>
                <a:rPr lang="en-US" sz="2000" dirty="0">
                  <a:gradFill>
                    <a:gsLst>
                      <a:gs pos="0">
                        <a:srgbClr val="FFFFFF"/>
                      </a:gs>
                      <a:gs pos="100000">
                        <a:srgbClr val="FFFFFF"/>
                      </a:gs>
                    </a:gsLst>
                    <a:lin ang="5400000" scaled="0"/>
                  </a:gradFill>
                </a:rPr>
                <a:t>Channel with Dynamics AX </a:t>
              </a:r>
            </a:p>
          </p:txBody>
        </p:sp>
        <p:pic>
          <p:nvPicPr>
            <p:cNvPr id="21" name="Picture 4" descr="\\MAGNUM\Projects\Microsoft\Cloud Power FY12\Design\Icons\PNGs\IT_guy.png"/>
            <p:cNvPicPr>
              <a:picLocks noChangeAspect="1" noChangeArrowheads="1"/>
            </p:cNvPicPr>
            <p:nvPr/>
          </p:nvPicPr>
          <p:blipFill>
            <a:blip r:embed="rId5" cstate="print">
              <a:lum bright="100000"/>
            </a:blip>
            <a:stretch>
              <a:fillRect/>
            </a:stretch>
          </p:blipFill>
          <p:spPr bwMode="auto">
            <a:xfrm>
              <a:off x="3923002" y="2392440"/>
              <a:ext cx="1865957" cy="1865207"/>
            </a:xfrm>
            <a:prstGeom prst="rect">
              <a:avLst/>
            </a:prstGeom>
            <a:noFill/>
          </p:spPr>
        </p:pic>
      </p:grpSp>
      <p:sp>
        <p:nvSpPr>
          <p:cNvPr id="6" name="Rectangle 5"/>
          <p:cNvSpPr/>
          <p:nvPr/>
        </p:nvSpPr>
        <p:spPr bwMode="auto">
          <a:xfrm>
            <a:off x="8504212" y="2516408"/>
            <a:ext cx="2725775" cy="2724679"/>
          </a:xfrm>
          <a:prstGeom prst="rect">
            <a:avLst/>
          </a:prstGeom>
          <a:noFill/>
          <a:ln w="22225">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1550801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2485145" y="0"/>
            <a:ext cx="9951332" cy="2490051"/>
          </a:xfrm>
          <a:prstGeom prst="rect">
            <a:avLst/>
          </a:prstGeom>
          <a:solidFill>
            <a:srgbClr val="00B050">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56" tIns="46639" rIns="186556" bIns="46639" rtlCol="0" anchor="ctr"/>
          <a:lstStyle/>
          <a:p>
            <a:pPr>
              <a:lnSpc>
                <a:spcPct val="90000"/>
              </a:lnSpc>
            </a:pPr>
            <a:endParaRPr lang="en-US" sz="2400" dirty="0">
              <a:gradFill>
                <a:gsLst>
                  <a:gs pos="0">
                    <a:srgbClr val="000000"/>
                  </a:gs>
                  <a:gs pos="100000">
                    <a:srgbClr val="000000"/>
                  </a:gs>
                </a:gsLst>
                <a:lin ang="5400000" scaled="0"/>
              </a:gradFill>
            </a:endParaRPr>
          </a:p>
        </p:txBody>
      </p:sp>
      <p:sp>
        <p:nvSpPr>
          <p:cNvPr id="7" name="TextBox 6"/>
          <p:cNvSpPr txBox="1"/>
          <p:nvPr/>
        </p:nvSpPr>
        <p:spPr>
          <a:xfrm>
            <a:off x="2881700" y="571016"/>
            <a:ext cx="9028355" cy="1348018"/>
          </a:xfrm>
          <a:prstGeom prst="rect">
            <a:avLst/>
          </a:prstGeom>
          <a:noFill/>
        </p:spPr>
        <p:txBody>
          <a:bodyPr wrap="square" lIns="0" tIns="0" rIns="0" bIns="0" rtlCol="0" anchor="ctr" anchorCtr="0">
            <a:noAutofit/>
          </a:bodyPr>
          <a:lstStyle/>
          <a:p>
            <a:r>
              <a:rPr lang="en-US" sz="5500" dirty="0">
                <a:gradFill>
                  <a:gsLst>
                    <a:gs pos="0">
                      <a:srgbClr val="FFFFFF"/>
                    </a:gs>
                    <a:gs pos="100000">
                      <a:srgbClr val="FFFFFF"/>
                    </a:gs>
                  </a:gsLst>
                  <a:lin ang="5400000" scaled="0"/>
                </a:gradFill>
              </a:rPr>
              <a:t>Customizing a Dynamics for </a:t>
            </a:r>
            <a:r>
              <a:rPr lang="en-US" sz="5500" dirty="0" smtClean="0">
                <a:gradFill>
                  <a:gsLst>
                    <a:gs pos="0">
                      <a:srgbClr val="FFFFFF"/>
                    </a:gs>
                    <a:gs pos="100000">
                      <a:srgbClr val="FFFFFF"/>
                    </a:gs>
                  </a:gsLst>
                  <a:lin ang="5400000" scaled="0"/>
                </a:gradFill>
              </a:rPr>
              <a:t>Ecommerce </a:t>
            </a:r>
            <a:r>
              <a:rPr lang="en-US" sz="5500" dirty="0">
                <a:gradFill>
                  <a:gsLst>
                    <a:gs pos="0">
                      <a:srgbClr val="FFFFFF"/>
                    </a:gs>
                    <a:gs pos="100000">
                      <a:srgbClr val="FFFFFF"/>
                    </a:gs>
                  </a:gsLst>
                  <a:lin ang="5400000" scaled="0"/>
                </a:gradFill>
              </a:rPr>
              <a:t>Solution</a:t>
            </a:r>
          </a:p>
        </p:txBody>
      </p:sp>
      <p:sp>
        <p:nvSpPr>
          <p:cNvPr id="2" name="TextBox 1"/>
          <p:cNvSpPr txBox="1"/>
          <p:nvPr/>
        </p:nvSpPr>
        <p:spPr>
          <a:xfrm>
            <a:off x="2652116" y="2817239"/>
            <a:ext cx="9692533" cy="2049792"/>
          </a:xfrm>
          <a:prstGeom prst="rect">
            <a:avLst/>
          </a:prstGeom>
          <a:noFill/>
        </p:spPr>
        <p:txBody>
          <a:bodyPr wrap="square" lIns="0" tIns="0" rIns="0" bIns="0" rtlCol="0">
            <a:spAutoFit/>
          </a:bodyPr>
          <a:lstStyle/>
          <a:p>
            <a:pPr>
              <a:lnSpc>
                <a:spcPct val="90000"/>
              </a:lnSpc>
            </a:pPr>
            <a:r>
              <a:rPr lang="en-US" sz="3700" spc="-71" dirty="0" smtClean="0">
                <a:gradFill>
                  <a:gsLst>
                    <a:gs pos="2917">
                      <a:schemeClr val="tx1"/>
                    </a:gs>
                    <a:gs pos="30000">
                      <a:schemeClr val="tx1"/>
                    </a:gs>
                  </a:gsLst>
                  <a:lin ang="5400000" scaled="0"/>
                </a:gradFill>
                <a:latin typeface="+mj-lt"/>
              </a:rPr>
              <a:t>Dynamics Ecommerce &amp; SharePoint Entity Mapping</a:t>
            </a:r>
            <a:endParaRPr lang="en-US" sz="3700" spc="-71" dirty="0">
              <a:gradFill>
                <a:gsLst>
                  <a:gs pos="2917">
                    <a:schemeClr val="tx1"/>
                  </a:gs>
                  <a:gs pos="30000">
                    <a:schemeClr val="tx1"/>
                  </a:gs>
                </a:gsLst>
                <a:lin ang="5400000" scaled="0"/>
              </a:gradFill>
              <a:latin typeface="+mj-lt"/>
            </a:endParaRPr>
          </a:p>
          <a:p>
            <a:pPr>
              <a:lnSpc>
                <a:spcPct val="90000"/>
              </a:lnSpc>
            </a:pPr>
            <a:r>
              <a:rPr lang="en-US" sz="3700" spc="-71" dirty="0">
                <a:gradFill>
                  <a:gsLst>
                    <a:gs pos="2917">
                      <a:schemeClr val="tx1"/>
                    </a:gs>
                    <a:gs pos="30000">
                      <a:schemeClr val="tx1"/>
                    </a:gs>
                  </a:gsLst>
                  <a:lin ang="5400000" scaled="0"/>
                </a:gradFill>
                <a:latin typeface="+mj-lt"/>
              </a:rPr>
              <a:t>Leveraging </a:t>
            </a:r>
            <a:r>
              <a:rPr lang="en-US" sz="3700" spc="-71" dirty="0" smtClean="0">
                <a:gradFill>
                  <a:gsLst>
                    <a:gs pos="2917">
                      <a:schemeClr val="tx1"/>
                    </a:gs>
                    <a:gs pos="30000">
                      <a:schemeClr val="tx1"/>
                    </a:gs>
                  </a:gsLst>
                  <a:lin ang="5400000" scaled="0"/>
                </a:gradFill>
                <a:latin typeface="+mj-lt"/>
              </a:rPr>
              <a:t>Dynamics Ecommerce </a:t>
            </a:r>
            <a:r>
              <a:rPr lang="en-US" sz="3700" spc="-71" dirty="0">
                <a:gradFill>
                  <a:gsLst>
                    <a:gs pos="2917">
                      <a:schemeClr val="tx1"/>
                    </a:gs>
                    <a:gs pos="30000">
                      <a:schemeClr val="tx1"/>
                    </a:gs>
                  </a:gsLst>
                  <a:lin ang="5400000" scaled="0"/>
                </a:gradFill>
                <a:latin typeface="+mj-lt"/>
              </a:rPr>
              <a:t>Web Parts</a:t>
            </a:r>
          </a:p>
          <a:p>
            <a:pPr>
              <a:lnSpc>
                <a:spcPct val="90000"/>
              </a:lnSpc>
            </a:pPr>
            <a:r>
              <a:rPr lang="en-US" sz="3700" spc="-71" dirty="0">
                <a:gradFill>
                  <a:gsLst>
                    <a:gs pos="2917">
                      <a:schemeClr val="tx1"/>
                    </a:gs>
                    <a:gs pos="30000">
                      <a:schemeClr val="tx1"/>
                    </a:gs>
                  </a:gsLst>
                  <a:lin ang="5400000" scaled="0"/>
                </a:gradFill>
                <a:latin typeface="+mj-lt"/>
              </a:rPr>
              <a:t>Extending the </a:t>
            </a:r>
            <a:r>
              <a:rPr lang="en-US" sz="3700" spc="-71" dirty="0" smtClean="0">
                <a:gradFill>
                  <a:gsLst>
                    <a:gs pos="2917">
                      <a:schemeClr val="tx1"/>
                    </a:gs>
                    <a:gs pos="30000">
                      <a:schemeClr val="tx1"/>
                    </a:gs>
                  </a:gsLst>
                  <a:lin ang="5400000" scaled="0"/>
                </a:gradFill>
                <a:latin typeface="+mj-lt"/>
              </a:rPr>
              <a:t>Commerce Runtime Services</a:t>
            </a:r>
            <a:endParaRPr lang="en-US" sz="3700" spc="-71" dirty="0">
              <a:gradFill>
                <a:gsLst>
                  <a:gs pos="2917">
                    <a:schemeClr val="tx1"/>
                  </a:gs>
                  <a:gs pos="30000">
                    <a:schemeClr val="tx1"/>
                  </a:gs>
                </a:gsLst>
                <a:lin ang="5400000" scaled="0"/>
              </a:gradFill>
              <a:latin typeface="+mj-lt"/>
            </a:endParaRPr>
          </a:p>
          <a:p>
            <a:pPr>
              <a:lnSpc>
                <a:spcPct val="90000"/>
              </a:lnSpc>
            </a:pPr>
            <a:r>
              <a:rPr lang="en-US" sz="3700" spc="-71" dirty="0" smtClean="0">
                <a:gradFill>
                  <a:gsLst>
                    <a:gs pos="2917">
                      <a:schemeClr val="tx1"/>
                    </a:gs>
                    <a:gs pos="30000">
                      <a:schemeClr val="tx1"/>
                    </a:gs>
                  </a:gsLst>
                  <a:lin ang="5400000" scaled="0"/>
                </a:gradFill>
                <a:latin typeface="+mj-lt"/>
              </a:rPr>
              <a:t>Customer account management</a:t>
            </a:r>
            <a:endParaRPr lang="en-US" sz="3700" spc="-71" dirty="0">
              <a:gradFill>
                <a:gsLst>
                  <a:gs pos="2917">
                    <a:schemeClr val="tx1"/>
                  </a:gs>
                  <a:gs pos="30000">
                    <a:schemeClr val="tx1"/>
                  </a:gs>
                </a:gsLst>
                <a:lin ang="5400000" scaled="0"/>
              </a:gradFill>
              <a:latin typeface="+mj-lt"/>
            </a:endParaRPr>
          </a:p>
        </p:txBody>
      </p:sp>
      <p:sp>
        <p:nvSpPr>
          <p:cNvPr id="6" name="Rectangle 5"/>
          <p:cNvSpPr/>
          <p:nvPr/>
        </p:nvSpPr>
        <p:spPr bwMode="auto">
          <a:xfrm>
            <a:off x="1" y="0"/>
            <a:ext cx="2485144" cy="2490051"/>
          </a:xfrm>
          <a:prstGeom prst="rect">
            <a:avLst/>
          </a:prstGeom>
          <a:solidFill>
            <a:srgbClr val="00B29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pic>
        <p:nvPicPr>
          <p:cNvPr id="11" name="Picture 9" descr="\\MAGNUM\Projects\Microsoft\Cloud Power FY12\Design\Icons\PNGs\Optimized.png"/>
          <p:cNvPicPr>
            <a:picLocks noChangeAspect="1" noChangeArrowheads="1"/>
          </p:cNvPicPr>
          <p:nvPr/>
        </p:nvPicPr>
        <p:blipFill>
          <a:blip r:embed="rId3" cstate="print">
            <a:lum bright="100000"/>
          </a:blip>
          <a:srcRect/>
          <a:stretch>
            <a:fillRect/>
          </a:stretch>
        </p:blipFill>
        <p:spPr bwMode="auto">
          <a:xfrm>
            <a:off x="309593" y="312422"/>
            <a:ext cx="1865957" cy="1865207"/>
          </a:xfrm>
          <a:prstGeom prst="rect">
            <a:avLst/>
          </a:prstGeom>
          <a:noFill/>
        </p:spPr>
      </p:pic>
    </p:spTree>
    <p:extLst>
      <p:ext uri="{BB962C8B-B14F-4D97-AF65-F5344CB8AC3E}">
        <p14:creationId xmlns:p14="http://schemas.microsoft.com/office/powerpoint/2010/main" val="328658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45083" y="233152"/>
            <a:ext cx="11991392" cy="6093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pPr algn="ctr"/>
            <a:r>
              <a:rPr lang="en-US" sz="4400" dirty="0" smtClean="0"/>
              <a:t>Dynamics Ecommerce &amp; SharePoint Entity Mapping</a:t>
            </a:r>
            <a:endParaRPr lang="en-US" sz="4400" dirty="0"/>
          </a:p>
        </p:txBody>
      </p:sp>
      <p:sp>
        <p:nvSpPr>
          <p:cNvPr id="11" name="Rounded Rectangle 10"/>
          <p:cNvSpPr/>
          <p:nvPr/>
        </p:nvSpPr>
        <p:spPr>
          <a:xfrm>
            <a:off x="4474174" y="1796765"/>
            <a:ext cx="3566120" cy="4274432"/>
          </a:xfrm>
          <a:prstGeom prst="roundRect">
            <a:avLst>
              <a:gd name="adj" fmla="val 7247"/>
            </a:avLst>
          </a:prstGeom>
          <a:solidFill>
            <a:schemeClr val="tx1">
              <a:lumMod val="85000"/>
            </a:schemeClr>
          </a:solidFill>
          <a:ln w="3175" cap="flat" cmpd="sng" algn="ctr">
            <a:solidFill>
              <a:srgbClr val="4F81BD">
                <a:shade val="50000"/>
              </a:srgbClr>
            </a:solidFill>
            <a:prstDash val="solid"/>
          </a:ln>
          <a:effectLst/>
        </p:spPr>
        <p:txBody>
          <a:bodyPr lIns="93278" tIns="46639" rIns="93278" bIns="46639" rtlCol="0" anchor="ctr"/>
          <a:lstStyle/>
          <a:p>
            <a:pPr algn="ctr" defTabSz="932779">
              <a:defRPr/>
            </a:pPr>
            <a:endParaRPr lang="en-US" sz="1600" kern="0" dirty="0">
              <a:solidFill>
                <a:prstClr val="black"/>
              </a:solidFill>
              <a:latin typeface="+mj-lt"/>
            </a:endParaRPr>
          </a:p>
        </p:txBody>
      </p:sp>
      <p:sp>
        <p:nvSpPr>
          <p:cNvPr id="12" name="TextBox 11"/>
          <p:cNvSpPr txBox="1"/>
          <p:nvPr/>
        </p:nvSpPr>
        <p:spPr>
          <a:xfrm>
            <a:off x="4474174" y="1200356"/>
            <a:ext cx="3566120" cy="596416"/>
          </a:xfrm>
          <a:prstGeom prst="rect">
            <a:avLst/>
          </a:prstGeom>
          <a:noFill/>
        </p:spPr>
        <p:txBody>
          <a:bodyPr wrap="square" lIns="93278" tIns="46639" rIns="93278" bIns="46639" rtlCol="0">
            <a:spAutoFit/>
          </a:bodyPr>
          <a:lstStyle/>
          <a:p>
            <a:pPr algn="ctr" defTabSz="932779">
              <a:defRPr/>
            </a:pPr>
            <a:r>
              <a:rPr lang="en-US" sz="1600" kern="0" dirty="0" smtClean="0">
                <a:latin typeface="+mj-lt"/>
              </a:rPr>
              <a:t>SHAREPOINT 2013 Server</a:t>
            </a:r>
            <a:endParaRPr lang="en-US" sz="1600" kern="0" dirty="0">
              <a:latin typeface="+mj-lt"/>
            </a:endParaRPr>
          </a:p>
          <a:p>
            <a:pPr algn="ctr" defTabSz="932779">
              <a:defRPr/>
            </a:pPr>
            <a:r>
              <a:rPr lang="en-US" sz="1600" kern="0" dirty="0">
                <a:latin typeface="+mj-lt"/>
              </a:rPr>
              <a:t>(Product Catalog Site)</a:t>
            </a:r>
          </a:p>
        </p:txBody>
      </p:sp>
      <p:sp>
        <p:nvSpPr>
          <p:cNvPr id="13" name="Rounded Rectangle 12"/>
          <p:cNvSpPr/>
          <p:nvPr/>
        </p:nvSpPr>
        <p:spPr>
          <a:xfrm>
            <a:off x="4623406" y="3584255"/>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a:solidFill>
                  <a:prstClr val="black"/>
                </a:solidFill>
                <a:latin typeface="+mj-lt"/>
              </a:rPr>
              <a:t>Term Store</a:t>
            </a:r>
          </a:p>
          <a:p>
            <a:pPr algn="ctr" defTabSz="932779">
              <a:defRPr/>
            </a:pPr>
            <a:r>
              <a:rPr lang="en-US" sz="1200" kern="0" dirty="0">
                <a:solidFill>
                  <a:prstClr val="black"/>
                </a:solidFill>
                <a:latin typeface="+mj-lt"/>
              </a:rPr>
              <a:t>Navigation and categorization structure of a site</a:t>
            </a:r>
          </a:p>
        </p:txBody>
      </p:sp>
      <p:sp>
        <p:nvSpPr>
          <p:cNvPr id="14" name="Rounded Rectangle 13"/>
          <p:cNvSpPr/>
          <p:nvPr/>
        </p:nvSpPr>
        <p:spPr>
          <a:xfrm>
            <a:off x="4623405" y="2029916"/>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a:solidFill>
                  <a:prstClr val="black"/>
                </a:solidFill>
                <a:latin typeface="+mj-lt"/>
              </a:rPr>
              <a:t>Site Columns</a:t>
            </a:r>
          </a:p>
          <a:p>
            <a:pPr algn="ctr" defTabSz="932779">
              <a:defRPr/>
            </a:pPr>
            <a:r>
              <a:rPr lang="en-US" sz="1200" kern="0" dirty="0">
                <a:solidFill>
                  <a:prstClr val="black"/>
                </a:solidFill>
                <a:latin typeface="+mj-lt"/>
              </a:rPr>
              <a:t>Define the attributes of a product catalog</a:t>
            </a:r>
          </a:p>
        </p:txBody>
      </p:sp>
      <p:sp>
        <p:nvSpPr>
          <p:cNvPr id="15" name="Rounded Rectangle 14"/>
          <p:cNvSpPr/>
          <p:nvPr/>
        </p:nvSpPr>
        <p:spPr>
          <a:xfrm>
            <a:off x="4612858" y="2774407"/>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a:solidFill>
                  <a:prstClr val="black"/>
                </a:solidFill>
                <a:latin typeface="+mj-lt"/>
              </a:rPr>
              <a:t>Content Types</a:t>
            </a:r>
          </a:p>
          <a:p>
            <a:pPr algn="ctr" defTabSz="932779">
              <a:defRPr/>
            </a:pPr>
            <a:r>
              <a:rPr lang="en-US" sz="1200" kern="0" dirty="0">
                <a:solidFill>
                  <a:prstClr val="black"/>
                </a:solidFill>
                <a:latin typeface="+mj-lt"/>
              </a:rPr>
              <a:t>Create relationships between site columns</a:t>
            </a:r>
          </a:p>
        </p:txBody>
      </p:sp>
      <p:sp>
        <p:nvSpPr>
          <p:cNvPr id="16" name="Rounded Rectangle 15"/>
          <p:cNvSpPr/>
          <p:nvPr/>
        </p:nvSpPr>
        <p:spPr>
          <a:xfrm>
            <a:off x="4612625" y="4361424"/>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smtClean="0">
                <a:solidFill>
                  <a:prstClr val="black"/>
                </a:solidFill>
                <a:latin typeface="+mj-lt"/>
              </a:rPr>
              <a:t>List items</a:t>
            </a:r>
            <a:endParaRPr lang="en-US" kern="0" dirty="0">
              <a:solidFill>
                <a:prstClr val="black"/>
              </a:solidFill>
              <a:latin typeface="+mj-lt"/>
            </a:endParaRPr>
          </a:p>
          <a:p>
            <a:pPr algn="ctr" defTabSz="932779">
              <a:defRPr/>
            </a:pPr>
            <a:r>
              <a:rPr lang="en-US" sz="1200" kern="0" dirty="0" smtClean="0">
                <a:solidFill>
                  <a:prstClr val="black"/>
                </a:solidFill>
                <a:latin typeface="+mj-lt"/>
              </a:rPr>
              <a:t>A flattened representation of products and variants</a:t>
            </a:r>
            <a:endParaRPr lang="en-US" sz="1200" kern="0" dirty="0">
              <a:solidFill>
                <a:prstClr val="black"/>
              </a:solidFill>
              <a:latin typeface="+mj-lt"/>
            </a:endParaRPr>
          </a:p>
        </p:txBody>
      </p:sp>
      <p:sp>
        <p:nvSpPr>
          <p:cNvPr id="17" name="Rounded Rectangle 16"/>
          <p:cNvSpPr/>
          <p:nvPr/>
        </p:nvSpPr>
        <p:spPr>
          <a:xfrm>
            <a:off x="4623406" y="5138594"/>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a:solidFill>
                  <a:prstClr val="black"/>
                </a:solidFill>
                <a:latin typeface="+mj-lt"/>
              </a:rPr>
              <a:t>Search Properties</a:t>
            </a:r>
          </a:p>
          <a:p>
            <a:pPr algn="ctr" defTabSz="932779">
              <a:defRPr/>
            </a:pPr>
            <a:r>
              <a:rPr lang="en-US" sz="1200" kern="0" dirty="0">
                <a:solidFill>
                  <a:prstClr val="black"/>
                </a:solidFill>
                <a:latin typeface="+mj-lt"/>
              </a:rPr>
              <a:t>Attribute refinement, indexing and query rules</a:t>
            </a:r>
          </a:p>
        </p:txBody>
      </p:sp>
      <p:sp>
        <p:nvSpPr>
          <p:cNvPr id="20" name="TextBox 19"/>
          <p:cNvSpPr txBox="1"/>
          <p:nvPr/>
        </p:nvSpPr>
        <p:spPr>
          <a:xfrm>
            <a:off x="4474173" y="6068750"/>
            <a:ext cx="3432496" cy="709742"/>
          </a:xfrm>
          <a:prstGeom prst="rect">
            <a:avLst/>
          </a:prstGeom>
          <a:noFill/>
        </p:spPr>
        <p:txBody>
          <a:bodyPr wrap="square" lIns="93278" tIns="46639" rIns="93278" bIns="46639" rtlCol="0">
            <a:spAutoFit/>
          </a:bodyPr>
          <a:lstStyle/>
          <a:p>
            <a:pPr algn="ctr" defTabSz="932779"/>
            <a:r>
              <a:rPr lang="en-US" sz="2000" dirty="0">
                <a:latin typeface="+mj-lt"/>
              </a:rPr>
              <a:t>This is about the </a:t>
            </a:r>
            <a:r>
              <a:rPr lang="en-US" sz="2000" b="1" dirty="0" smtClean="0">
                <a:latin typeface="+mj-lt"/>
              </a:rPr>
              <a:t>displayable content </a:t>
            </a:r>
            <a:endParaRPr lang="en-US" sz="2000" b="1" dirty="0">
              <a:latin typeface="+mj-lt"/>
            </a:endParaRPr>
          </a:p>
        </p:txBody>
      </p:sp>
      <p:sp>
        <p:nvSpPr>
          <p:cNvPr id="3" name="Rounded Rectangle 2"/>
          <p:cNvSpPr/>
          <p:nvPr/>
        </p:nvSpPr>
        <p:spPr>
          <a:xfrm>
            <a:off x="8688970" y="1852908"/>
            <a:ext cx="3517154" cy="4274432"/>
          </a:xfrm>
          <a:prstGeom prst="roundRect">
            <a:avLst>
              <a:gd name="adj" fmla="val 7247"/>
            </a:avLst>
          </a:prstGeom>
          <a:solidFill>
            <a:schemeClr val="tx1">
              <a:lumMod val="85000"/>
            </a:schemeClr>
          </a:solidFill>
          <a:ln w="3175" cap="flat" cmpd="sng" algn="ctr">
            <a:solidFill>
              <a:srgbClr val="4F81BD">
                <a:shade val="50000"/>
              </a:srgbClr>
            </a:solidFill>
            <a:prstDash val="solid"/>
          </a:ln>
          <a:effectLst/>
        </p:spPr>
        <p:txBody>
          <a:bodyPr lIns="93278" tIns="46639" rIns="93278" bIns="46639" rtlCol="0" anchor="ctr"/>
          <a:lstStyle/>
          <a:p>
            <a:pPr algn="ctr" defTabSz="932779">
              <a:defRPr/>
            </a:pPr>
            <a:endParaRPr lang="en-US" sz="1600" kern="0" dirty="0">
              <a:solidFill>
                <a:prstClr val="black"/>
              </a:solidFill>
              <a:latin typeface="+mj-lt"/>
            </a:endParaRPr>
          </a:p>
        </p:txBody>
      </p:sp>
      <p:sp>
        <p:nvSpPr>
          <p:cNvPr id="4" name="TextBox 3"/>
          <p:cNvSpPr txBox="1"/>
          <p:nvPr/>
        </p:nvSpPr>
        <p:spPr>
          <a:xfrm>
            <a:off x="8915494" y="1256492"/>
            <a:ext cx="3138329" cy="596416"/>
          </a:xfrm>
          <a:prstGeom prst="rect">
            <a:avLst/>
          </a:prstGeom>
          <a:noFill/>
        </p:spPr>
        <p:txBody>
          <a:bodyPr wrap="square" lIns="93278" tIns="46639" rIns="93278" bIns="46639" rtlCol="0">
            <a:spAutoFit/>
          </a:bodyPr>
          <a:lstStyle/>
          <a:p>
            <a:pPr algn="ctr" defTabSz="932779">
              <a:defRPr/>
            </a:pPr>
            <a:r>
              <a:rPr lang="en-US" sz="1600" kern="0" dirty="0" smtClean="0">
                <a:latin typeface="+mj-lt"/>
              </a:rPr>
              <a:t>SHAREPOINT 2013 Server</a:t>
            </a:r>
            <a:endParaRPr lang="en-US" sz="1600" kern="0" dirty="0">
              <a:latin typeface="+mj-lt"/>
            </a:endParaRPr>
          </a:p>
          <a:p>
            <a:pPr algn="ctr" defTabSz="932779">
              <a:defRPr/>
            </a:pPr>
            <a:r>
              <a:rPr lang="en-US" sz="1600" kern="0" dirty="0">
                <a:latin typeface="+mj-lt"/>
              </a:rPr>
              <a:t>(Publishing Site)</a:t>
            </a:r>
          </a:p>
        </p:txBody>
      </p:sp>
      <p:sp>
        <p:nvSpPr>
          <p:cNvPr id="7" name="Rounded Rectangle 6"/>
          <p:cNvSpPr/>
          <p:nvPr/>
        </p:nvSpPr>
        <p:spPr>
          <a:xfrm>
            <a:off x="8888098" y="3640391"/>
            <a:ext cx="324543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a:solidFill>
                  <a:prstClr val="black"/>
                </a:solidFill>
                <a:latin typeface="+mj-lt"/>
              </a:rPr>
              <a:t>Page Layouts</a:t>
            </a:r>
          </a:p>
          <a:p>
            <a:pPr algn="ctr" defTabSz="932779">
              <a:defRPr/>
            </a:pPr>
            <a:r>
              <a:rPr lang="en-US" sz="1200" kern="0" dirty="0">
                <a:solidFill>
                  <a:prstClr val="black"/>
                </a:solidFill>
                <a:latin typeface="+mj-lt"/>
              </a:rPr>
              <a:t>Controls look &amp; feel, content based on associated content type</a:t>
            </a:r>
          </a:p>
        </p:txBody>
      </p:sp>
      <p:sp>
        <p:nvSpPr>
          <p:cNvPr id="8" name="Rounded Rectangle 7"/>
          <p:cNvSpPr/>
          <p:nvPr/>
        </p:nvSpPr>
        <p:spPr>
          <a:xfrm>
            <a:off x="8888099" y="4417560"/>
            <a:ext cx="324543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a:solidFill>
                  <a:prstClr val="black"/>
                </a:solidFill>
                <a:latin typeface="+mj-lt"/>
              </a:rPr>
              <a:t>Content Search Web Parts</a:t>
            </a:r>
          </a:p>
          <a:p>
            <a:pPr algn="ctr" defTabSz="932779">
              <a:defRPr/>
            </a:pPr>
            <a:r>
              <a:rPr lang="en-US" sz="1200" kern="0" dirty="0">
                <a:solidFill>
                  <a:prstClr val="black"/>
                </a:solidFill>
                <a:latin typeface="+mj-lt"/>
              </a:rPr>
              <a:t>Functional “apps” that can be deployed on pages</a:t>
            </a:r>
          </a:p>
        </p:txBody>
      </p:sp>
      <p:sp>
        <p:nvSpPr>
          <p:cNvPr id="9" name="Rounded Rectangle 8"/>
          <p:cNvSpPr/>
          <p:nvPr/>
        </p:nvSpPr>
        <p:spPr>
          <a:xfrm>
            <a:off x="8888097" y="5194730"/>
            <a:ext cx="324543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a:solidFill>
                  <a:prstClr val="black"/>
                </a:solidFill>
                <a:latin typeface="+mj-lt"/>
              </a:rPr>
              <a:t>Display Templates</a:t>
            </a:r>
          </a:p>
          <a:p>
            <a:pPr algn="ctr" defTabSz="932779">
              <a:defRPr/>
            </a:pPr>
            <a:r>
              <a:rPr lang="en-US" sz="1200" kern="0" dirty="0">
                <a:solidFill>
                  <a:prstClr val="black"/>
                </a:solidFill>
                <a:latin typeface="+mj-lt"/>
              </a:rPr>
              <a:t>Control layout and behavior of  results and layout of each result</a:t>
            </a:r>
          </a:p>
        </p:txBody>
      </p:sp>
      <p:sp>
        <p:nvSpPr>
          <p:cNvPr id="10" name="Rounded Rectangle 9"/>
          <p:cNvSpPr/>
          <p:nvPr/>
        </p:nvSpPr>
        <p:spPr>
          <a:xfrm>
            <a:off x="8888099" y="2086052"/>
            <a:ext cx="3248584"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a:solidFill>
                  <a:prstClr val="black"/>
                </a:solidFill>
                <a:latin typeface="+mj-lt"/>
              </a:rPr>
              <a:t>Site Collections</a:t>
            </a:r>
          </a:p>
          <a:p>
            <a:pPr algn="ctr" defTabSz="932779">
              <a:defRPr/>
            </a:pPr>
            <a:r>
              <a:rPr lang="en-US" sz="1200" kern="0" dirty="0">
                <a:solidFill>
                  <a:prstClr val="black"/>
                </a:solidFill>
                <a:latin typeface="+mj-lt"/>
              </a:rPr>
              <a:t>Primary and micro site “containers”</a:t>
            </a:r>
          </a:p>
        </p:txBody>
      </p:sp>
      <p:sp>
        <p:nvSpPr>
          <p:cNvPr id="21" name="TextBox 20"/>
          <p:cNvSpPr txBox="1"/>
          <p:nvPr/>
        </p:nvSpPr>
        <p:spPr>
          <a:xfrm>
            <a:off x="8467241" y="6123593"/>
            <a:ext cx="3840036" cy="408075"/>
          </a:xfrm>
          <a:prstGeom prst="rect">
            <a:avLst/>
          </a:prstGeom>
          <a:noFill/>
        </p:spPr>
        <p:txBody>
          <a:bodyPr wrap="square" lIns="93278" tIns="46639" rIns="93278" bIns="46639" rtlCol="0">
            <a:spAutoFit/>
          </a:bodyPr>
          <a:lstStyle/>
          <a:p>
            <a:pPr algn="ctr" defTabSz="932779"/>
            <a:r>
              <a:rPr lang="en-US" sz="2000" dirty="0">
                <a:latin typeface="+mj-lt"/>
              </a:rPr>
              <a:t>This is about how its </a:t>
            </a:r>
            <a:r>
              <a:rPr lang="en-US" sz="2000" b="1" dirty="0">
                <a:latin typeface="+mj-lt"/>
              </a:rPr>
              <a:t>presented</a:t>
            </a:r>
          </a:p>
        </p:txBody>
      </p:sp>
      <p:sp>
        <p:nvSpPr>
          <p:cNvPr id="22" name="Rounded Rectangle 21"/>
          <p:cNvSpPr/>
          <p:nvPr/>
        </p:nvSpPr>
        <p:spPr>
          <a:xfrm>
            <a:off x="8888099" y="2865399"/>
            <a:ext cx="3248584"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a:solidFill>
                  <a:prstClr val="black"/>
                </a:solidFill>
                <a:latin typeface="+mj-lt"/>
              </a:rPr>
              <a:t>Master Pages</a:t>
            </a:r>
          </a:p>
          <a:p>
            <a:pPr algn="ctr" defTabSz="932779">
              <a:defRPr/>
            </a:pPr>
            <a:r>
              <a:rPr lang="en-US" sz="1200" kern="0" dirty="0">
                <a:solidFill>
                  <a:prstClr val="black"/>
                </a:solidFill>
                <a:latin typeface="+mj-lt"/>
              </a:rPr>
              <a:t>Define the shared framing elements for all pages</a:t>
            </a:r>
          </a:p>
        </p:txBody>
      </p:sp>
      <p:sp>
        <p:nvSpPr>
          <p:cNvPr id="24" name="Rounded Rectangle 23"/>
          <p:cNvSpPr/>
          <p:nvPr/>
        </p:nvSpPr>
        <p:spPr>
          <a:xfrm>
            <a:off x="254135" y="1796765"/>
            <a:ext cx="3566120" cy="4274432"/>
          </a:xfrm>
          <a:prstGeom prst="roundRect">
            <a:avLst>
              <a:gd name="adj" fmla="val 7247"/>
            </a:avLst>
          </a:prstGeom>
          <a:solidFill>
            <a:schemeClr val="tx1">
              <a:lumMod val="85000"/>
            </a:schemeClr>
          </a:solidFill>
          <a:ln w="3175" cap="flat" cmpd="sng" algn="ctr">
            <a:solidFill>
              <a:srgbClr val="4F81BD">
                <a:shade val="50000"/>
              </a:srgbClr>
            </a:solidFill>
            <a:prstDash val="solid"/>
          </a:ln>
          <a:effectLst/>
        </p:spPr>
        <p:txBody>
          <a:bodyPr lIns="93278" tIns="46639" rIns="93278" bIns="46639" rtlCol="0" anchor="ctr"/>
          <a:lstStyle/>
          <a:p>
            <a:pPr algn="ctr" defTabSz="932779">
              <a:defRPr/>
            </a:pPr>
            <a:endParaRPr lang="en-US" sz="1600" kern="0" dirty="0">
              <a:solidFill>
                <a:prstClr val="black"/>
              </a:solidFill>
              <a:latin typeface="+mj-lt"/>
            </a:endParaRPr>
          </a:p>
        </p:txBody>
      </p:sp>
      <p:sp>
        <p:nvSpPr>
          <p:cNvPr id="25" name="TextBox 24"/>
          <p:cNvSpPr txBox="1"/>
          <p:nvPr/>
        </p:nvSpPr>
        <p:spPr>
          <a:xfrm>
            <a:off x="254135" y="1200356"/>
            <a:ext cx="3566120" cy="596416"/>
          </a:xfrm>
          <a:prstGeom prst="rect">
            <a:avLst/>
          </a:prstGeom>
          <a:noFill/>
        </p:spPr>
        <p:txBody>
          <a:bodyPr wrap="square" lIns="93278" tIns="46639" rIns="93278" bIns="46639" rtlCol="0">
            <a:spAutoFit/>
          </a:bodyPr>
          <a:lstStyle/>
          <a:p>
            <a:pPr algn="ctr" defTabSz="932779">
              <a:defRPr/>
            </a:pPr>
            <a:r>
              <a:rPr lang="en-US" sz="1600" kern="0" dirty="0" smtClean="0">
                <a:latin typeface="+mj-lt"/>
              </a:rPr>
              <a:t>DYNAMICS FOR ECOMMERCE</a:t>
            </a:r>
            <a:endParaRPr lang="en-US" sz="1600" kern="0" dirty="0">
              <a:latin typeface="+mj-lt"/>
            </a:endParaRPr>
          </a:p>
          <a:p>
            <a:pPr algn="ctr" defTabSz="932779">
              <a:defRPr/>
            </a:pPr>
            <a:r>
              <a:rPr lang="en-US" sz="1600" kern="0" dirty="0" smtClean="0">
                <a:latin typeface="+mj-lt"/>
              </a:rPr>
              <a:t>(Commerce entities)</a:t>
            </a:r>
            <a:endParaRPr lang="en-US" sz="1600" kern="0" dirty="0">
              <a:latin typeface="+mj-lt"/>
            </a:endParaRPr>
          </a:p>
        </p:txBody>
      </p:sp>
      <p:sp>
        <p:nvSpPr>
          <p:cNvPr id="26" name="Rounded Rectangle 25"/>
          <p:cNvSpPr/>
          <p:nvPr/>
        </p:nvSpPr>
        <p:spPr>
          <a:xfrm>
            <a:off x="403367" y="3584255"/>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smtClean="0">
                <a:solidFill>
                  <a:prstClr val="black"/>
                </a:solidFill>
                <a:latin typeface="+mj-lt"/>
              </a:rPr>
              <a:t>Navigation Hierarchy</a:t>
            </a:r>
            <a:endParaRPr lang="en-US" kern="0" dirty="0">
              <a:solidFill>
                <a:prstClr val="black"/>
              </a:solidFill>
              <a:latin typeface="+mj-lt"/>
            </a:endParaRPr>
          </a:p>
          <a:p>
            <a:pPr algn="ctr" defTabSz="932779">
              <a:defRPr/>
            </a:pPr>
            <a:r>
              <a:rPr lang="en-US" sz="1200" kern="0" dirty="0" smtClean="0">
                <a:solidFill>
                  <a:prstClr val="black"/>
                </a:solidFill>
                <a:latin typeface="+mj-lt"/>
              </a:rPr>
              <a:t>Defines the hierarchy of categories</a:t>
            </a:r>
            <a:endParaRPr lang="en-US" sz="1200" kern="0" dirty="0">
              <a:solidFill>
                <a:prstClr val="black"/>
              </a:solidFill>
              <a:latin typeface="+mj-lt"/>
            </a:endParaRPr>
          </a:p>
        </p:txBody>
      </p:sp>
      <p:sp>
        <p:nvSpPr>
          <p:cNvPr id="27" name="Rounded Rectangle 26"/>
          <p:cNvSpPr/>
          <p:nvPr/>
        </p:nvSpPr>
        <p:spPr>
          <a:xfrm>
            <a:off x="403366" y="2029916"/>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smtClean="0">
                <a:solidFill>
                  <a:prstClr val="black"/>
                </a:solidFill>
                <a:latin typeface="+mj-lt"/>
              </a:rPr>
              <a:t>Product attributes</a:t>
            </a:r>
            <a:endParaRPr lang="en-US" kern="0" dirty="0">
              <a:solidFill>
                <a:prstClr val="black"/>
              </a:solidFill>
              <a:latin typeface="+mj-lt"/>
            </a:endParaRPr>
          </a:p>
          <a:p>
            <a:pPr algn="ctr" defTabSz="932779">
              <a:defRPr/>
            </a:pPr>
            <a:r>
              <a:rPr lang="en-US" sz="1200" kern="0" dirty="0" smtClean="0">
                <a:solidFill>
                  <a:prstClr val="black"/>
                </a:solidFill>
                <a:latin typeface="+mj-lt"/>
              </a:rPr>
              <a:t>Define a customizable product attribute schema </a:t>
            </a:r>
            <a:endParaRPr lang="en-US" sz="1200" kern="0" dirty="0">
              <a:solidFill>
                <a:prstClr val="black"/>
              </a:solidFill>
              <a:latin typeface="+mj-lt"/>
            </a:endParaRPr>
          </a:p>
        </p:txBody>
      </p:sp>
      <p:sp>
        <p:nvSpPr>
          <p:cNvPr id="28" name="Rounded Rectangle 27"/>
          <p:cNvSpPr/>
          <p:nvPr/>
        </p:nvSpPr>
        <p:spPr>
          <a:xfrm>
            <a:off x="392819" y="2774407"/>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smtClean="0">
                <a:solidFill>
                  <a:prstClr val="black"/>
                </a:solidFill>
                <a:latin typeface="+mj-lt"/>
              </a:rPr>
              <a:t>Product catalog</a:t>
            </a:r>
            <a:endParaRPr lang="en-US" kern="0" dirty="0">
              <a:solidFill>
                <a:prstClr val="black"/>
              </a:solidFill>
              <a:latin typeface="+mj-lt"/>
            </a:endParaRPr>
          </a:p>
          <a:p>
            <a:pPr algn="ctr" defTabSz="932779">
              <a:defRPr/>
            </a:pPr>
            <a:r>
              <a:rPr lang="en-US" sz="1200" kern="0" dirty="0" smtClean="0">
                <a:solidFill>
                  <a:prstClr val="black"/>
                </a:solidFill>
                <a:latin typeface="+mj-lt"/>
              </a:rPr>
              <a:t>A collection of catalog products and variants</a:t>
            </a:r>
            <a:endParaRPr lang="en-US" sz="1200" kern="0" dirty="0">
              <a:solidFill>
                <a:prstClr val="black"/>
              </a:solidFill>
              <a:latin typeface="+mj-lt"/>
            </a:endParaRPr>
          </a:p>
        </p:txBody>
      </p:sp>
      <p:sp>
        <p:nvSpPr>
          <p:cNvPr id="29" name="Rounded Rectangle 28"/>
          <p:cNvSpPr/>
          <p:nvPr/>
        </p:nvSpPr>
        <p:spPr>
          <a:xfrm>
            <a:off x="392586" y="4361424"/>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smtClean="0">
                <a:solidFill>
                  <a:prstClr val="black"/>
                </a:solidFill>
                <a:latin typeface="+mj-lt"/>
              </a:rPr>
              <a:t>Products &amp; Variants </a:t>
            </a:r>
            <a:endParaRPr lang="en-US" kern="0" dirty="0">
              <a:solidFill>
                <a:prstClr val="black"/>
              </a:solidFill>
              <a:latin typeface="+mj-lt"/>
            </a:endParaRPr>
          </a:p>
          <a:p>
            <a:pPr algn="ctr" defTabSz="932779">
              <a:defRPr/>
            </a:pPr>
            <a:r>
              <a:rPr lang="en-US" sz="1200" kern="0" dirty="0" smtClean="0">
                <a:solidFill>
                  <a:prstClr val="black"/>
                </a:solidFill>
                <a:latin typeface="+mj-lt"/>
              </a:rPr>
              <a:t>A collection of products and variants</a:t>
            </a:r>
            <a:endParaRPr lang="en-US" sz="1200" kern="0" dirty="0">
              <a:solidFill>
                <a:prstClr val="black"/>
              </a:solidFill>
              <a:latin typeface="+mj-lt"/>
            </a:endParaRPr>
          </a:p>
        </p:txBody>
      </p:sp>
      <p:sp>
        <p:nvSpPr>
          <p:cNvPr id="30" name="Rounded Rectangle 29"/>
          <p:cNvSpPr/>
          <p:nvPr/>
        </p:nvSpPr>
        <p:spPr>
          <a:xfrm>
            <a:off x="403367" y="5138594"/>
            <a:ext cx="3293811" cy="699453"/>
          </a:xfrm>
          <a:prstGeom prst="roundRect">
            <a:avLst/>
          </a:prstGeom>
          <a:solidFill>
            <a:sysClr val="window" lastClr="FFFFFF"/>
          </a:solidFill>
          <a:ln w="6350" cap="flat" cmpd="sng" algn="ctr">
            <a:solidFill>
              <a:srgbClr val="4F81BD">
                <a:shade val="50000"/>
              </a:srgbClr>
            </a:solidFill>
            <a:prstDash val="solid"/>
          </a:ln>
          <a:effectLst/>
        </p:spPr>
        <p:txBody>
          <a:bodyPr lIns="93278" tIns="46639" rIns="93278" bIns="46639" rtlCol="0" anchor="ctr"/>
          <a:lstStyle/>
          <a:p>
            <a:pPr algn="ctr" defTabSz="932779">
              <a:defRPr/>
            </a:pPr>
            <a:r>
              <a:rPr lang="en-US" kern="0" dirty="0" smtClean="0">
                <a:solidFill>
                  <a:prstClr val="black"/>
                </a:solidFill>
                <a:latin typeface="+mj-lt"/>
              </a:rPr>
              <a:t>Attribute metadata</a:t>
            </a:r>
            <a:endParaRPr lang="en-US" kern="0" dirty="0">
              <a:solidFill>
                <a:prstClr val="black"/>
              </a:solidFill>
              <a:latin typeface="+mj-lt"/>
            </a:endParaRPr>
          </a:p>
          <a:p>
            <a:pPr algn="ctr" defTabSz="932779">
              <a:defRPr/>
            </a:pPr>
            <a:r>
              <a:rPr lang="en-US" sz="1200" kern="0" dirty="0" smtClean="0">
                <a:solidFill>
                  <a:prstClr val="black"/>
                </a:solidFill>
                <a:latin typeface="+mj-lt"/>
              </a:rPr>
              <a:t>Refinable, queryable, sortable and searchable </a:t>
            </a:r>
            <a:endParaRPr lang="en-US" sz="1200" kern="0" dirty="0">
              <a:solidFill>
                <a:prstClr val="black"/>
              </a:solidFill>
              <a:latin typeface="+mj-lt"/>
            </a:endParaRPr>
          </a:p>
        </p:txBody>
      </p:sp>
      <p:sp>
        <p:nvSpPr>
          <p:cNvPr id="31" name="TextBox 30"/>
          <p:cNvSpPr txBox="1"/>
          <p:nvPr/>
        </p:nvSpPr>
        <p:spPr>
          <a:xfrm>
            <a:off x="254134" y="6068750"/>
            <a:ext cx="3432496" cy="709742"/>
          </a:xfrm>
          <a:prstGeom prst="rect">
            <a:avLst/>
          </a:prstGeom>
          <a:noFill/>
        </p:spPr>
        <p:txBody>
          <a:bodyPr wrap="square" lIns="93278" tIns="46639" rIns="93278" bIns="46639" rtlCol="0">
            <a:spAutoFit/>
          </a:bodyPr>
          <a:lstStyle/>
          <a:p>
            <a:pPr algn="ctr" defTabSz="932779"/>
            <a:r>
              <a:rPr lang="en-US" sz="2000" dirty="0">
                <a:latin typeface="+mj-lt"/>
              </a:rPr>
              <a:t>This is about the </a:t>
            </a:r>
            <a:r>
              <a:rPr lang="en-US" sz="2000" b="1" dirty="0" smtClean="0">
                <a:latin typeface="+mj-lt"/>
              </a:rPr>
              <a:t>business content</a:t>
            </a:r>
            <a:endParaRPr lang="en-US" sz="2000" b="1" dirty="0">
              <a:latin typeface="+mj-lt"/>
            </a:endParaRPr>
          </a:p>
        </p:txBody>
      </p:sp>
      <p:cxnSp>
        <p:nvCxnSpPr>
          <p:cNvPr id="33" name="Straight Arrow Connector 32"/>
          <p:cNvCxnSpPr>
            <a:stCxn id="24" idx="3"/>
            <a:endCxn id="11" idx="1"/>
          </p:cNvCxnSpPr>
          <p:nvPr/>
        </p:nvCxnSpPr>
        <p:spPr>
          <a:xfrm>
            <a:off x="3820255" y="3933981"/>
            <a:ext cx="653919" cy="0"/>
          </a:xfrm>
          <a:prstGeom prst="straightConnector1">
            <a:avLst/>
          </a:prstGeom>
          <a:ln w="190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1" idx="3"/>
          </p:cNvCxnSpPr>
          <p:nvPr/>
        </p:nvCxnSpPr>
        <p:spPr>
          <a:xfrm>
            <a:off x="8040294" y="3933981"/>
            <a:ext cx="648676" cy="0"/>
          </a:xfrm>
          <a:prstGeom prst="straightConnector1">
            <a:avLst/>
          </a:prstGeom>
          <a:ln w="190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60476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27"/>
                                        </p:tgtEl>
                                        <p:attrNameLst>
                                          <p:attrName>style.color</p:attrName>
                                        </p:attrNameLst>
                                      </p:cBhvr>
                                      <p:by>
                                        <p:hsl h="0" s="-12549" l="-25098"/>
                                      </p:by>
                                    </p:animClr>
                                    <p:animClr clrSpc="hsl" dir="cw">
                                      <p:cBhvr>
                                        <p:cTn id="7" dur="500" fill="hold"/>
                                        <p:tgtEl>
                                          <p:spTgt spid="27"/>
                                        </p:tgtEl>
                                        <p:attrNameLst>
                                          <p:attrName>fillcolor</p:attrName>
                                        </p:attrNameLst>
                                      </p:cBhvr>
                                      <p:by>
                                        <p:hsl h="0" s="-12549" l="-25098"/>
                                      </p:by>
                                    </p:animClr>
                                    <p:animClr clrSpc="hsl" dir="cw">
                                      <p:cBhvr>
                                        <p:cTn id="8" dur="500" fill="hold"/>
                                        <p:tgtEl>
                                          <p:spTgt spid="27"/>
                                        </p:tgtEl>
                                        <p:attrNameLst>
                                          <p:attrName>stroke.color</p:attrName>
                                        </p:attrNameLst>
                                      </p:cBhvr>
                                      <p:by>
                                        <p:hsl h="0" s="-12549" l="-25098"/>
                                      </p:by>
                                    </p:animClr>
                                    <p:set>
                                      <p:cBhvr>
                                        <p:cTn id="9" dur="500" fill="hold"/>
                                        <p:tgtEl>
                                          <p:spTgt spid="27"/>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14"/>
                                        </p:tgtEl>
                                        <p:attrNameLst>
                                          <p:attrName>style.color</p:attrName>
                                        </p:attrNameLst>
                                      </p:cBhvr>
                                      <p:by>
                                        <p:hsl h="0" s="-12549" l="-25098"/>
                                      </p:by>
                                    </p:animClr>
                                    <p:animClr clrSpc="hsl" dir="cw">
                                      <p:cBhvr>
                                        <p:cTn id="12" dur="500" fill="hold"/>
                                        <p:tgtEl>
                                          <p:spTgt spid="14"/>
                                        </p:tgtEl>
                                        <p:attrNameLst>
                                          <p:attrName>fillcolor</p:attrName>
                                        </p:attrNameLst>
                                      </p:cBhvr>
                                      <p:by>
                                        <p:hsl h="0" s="-12549" l="-25098"/>
                                      </p:by>
                                    </p:animClr>
                                    <p:animClr clrSpc="hsl" dir="cw">
                                      <p:cBhvr>
                                        <p:cTn id="13" dur="500" fill="hold"/>
                                        <p:tgtEl>
                                          <p:spTgt spid="14"/>
                                        </p:tgtEl>
                                        <p:attrNameLst>
                                          <p:attrName>stroke.color</p:attrName>
                                        </p:attrNameLst>
                                      </p:cBhvr>
                                      <p:by>
                                        <p:hsl h="0" s="-12549" l="-25098"/>
                                      </p:by>
                                    </p:animClr>
                                    <p:set>
                                      <p:cBhvr>
                                        <p:cTn id="14" dur="500" fill="hold"/>
                                        <p:tgtEl>
                                          <p:spTgt spid="14"/>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4" presetClass="emph" presetSubtype="0" fill="hold" grpId="0" nodeType="clickEffect">
                                  <p:stCondLst>
                                    <p:cond delay="0"/>
                                  </p:stCondLst>
                                  <p:childTnLst>
                                    <p:animClr clrSpc="hsl" dir="cw">
                                      <p:cBhvr override="childStyle">
                                        <p:cTn id="18" dur="500" fill="hold"/>
                                        <p:tgtEl>
                                          <p:spTgt spid="28"/>
                                        </p:tgtEl>
                                        <p:attrNameLst>
                                          <p:attrName>style.color</p:attrName>
                                        </p:attrNameLst>
                                      </p:cBhvr>
                                      <p:by>
                                        <p:hsl h="0" s="-12549" l="-25098"/>
                                      </p:by>
                                    </p:animClr>
                                    <p:animClr clrSpc="hsl" dir="cw">
                                      <p:cBhvr>
                                        <p:cTn id="19" dur="500" fill="hold"/>
                                        <p:tgtEl>
                                          <p:spTgt spid="28"/>
                                        </p:tgtEl>
                                        <p:attrNameLst>
                                          <p:attrName>fillcolor</p:attrName>
                                        </p:attrNameLst>
                                      </p:cBhvr>
                                      <p:by>
                                        <p:hsl h="0" s="-12549" l="-25098"/>
                                      </p:by>
                                    </p:animClr>
                                    <p:animClr clrSpc="hsl" dir="cw">
                                      <p:cBhvr>
                                        <p:cTn id="20" dur="500" fill="hold"/>
                                        <p:tgtEl>
                                          <p:spTgt spid="28"/>
                                        </p:tgtEl>
                                        <p:attrNameLst>
                                          <p:attrName>stroke.color</p:attrName>
                                        </p:attrNameLst>
                                      </p:cBhvr>
                                      <p:by>
                                        <p:hsl h="0" s="-12549" l="-25098"/>
                                      </p:by>
                                    </p:animClr>
                                    <p:set>
                                      <p:cBhvr>
                                        <p:cTn id="21" dur="500" fill="hold"/>
                                        <p:tgtEl>
                                          <p:spTgt spid="28"/>
                                        </p:tgtEl>
                                        <p:attrNameLst>
                                          <p:attrName>fill.type</p:attrName>
                                        </p:attrNameLst>
                                      </p:cBhvr>
                                      <p:to>
                                        <p:strVal val="solid"/>
                                      </p:to>
                                    </p:set>
                                  </p:childTnLst>
                                </p:cTn>
                              </p:par>
                              <p:par>
                                <p:cTn id="22" presetID="24" presetClass="emph" presetSubtype="0" fill="hold" grpId="0" nodeType="withEffect">
                                  <p:stCondLst>
                                    <p:cond delay="0"/>
                                  </p:stCondLst>
                                  <p:childTnLst>
                                    <p:animClr clrSpc="hsl" dir="cw">
                                      <p:cBhvr override="childStyle">
                                        <p:cTn id="23" dur="500" fill="hold"/>
                                        <p:tgtEl>
                                          <p:spTgt spid="15"/>
                                        </p:tgtEl>
                                        <p:attrNameLst>
                                          <p:attrName>style.color</p:attrName>
                                        </p:attrNameLst>
                                      </p:cBhvr>
                                      <p:by>
                                        <p:hsl h="0" s="-12549" l="-25098"/>
                                      </p:by>
                                    </p:animClr>
                                    <p:animClr clrSpc="hsl" dir="cw">
                                      <p:cBhvr>
                                        <p:cTn id="24" dur="500" fill="hold"/>
                                        <p:tgtEl>
                                          <p:spTgt spid="15"/>
                                        </p:tgtEl>
                                        <p:attrNameLst>
                                          <p:attrName>fillcolor</p:attrName>
                                        </p:attrNameLst>
                                      </p:cBhvr>
                                      <p:by>
                                        <p:hsl h="0" s="-12549" l="-25098"/>
                                      </p:by>
                                    </p:animClr>
                                    <p:animClr clrSpc="hsl" dir="cw">
                                      <p:cBhvr>
                                        <p:cTn id="25" dur="500" fill="hold"/>
                                        <p:tgtEl>
                                          <p:spTgt spid="15"/>
                                        </p:tgtEl>
                                        <p:attrNameLst>
                                          <p:attrName>stroke.color</p:attrName>
                                        </p:attrNameLst>
                                      </p:cBhvr>
                                      <p:by>
                                        <p:hsl h="0" s="-12549" l="-25098"/>
                                      </p:by>
                                    </p:animClr>
                                    <p:set>
                                      <p:cBhvr>
                                        <p:cTn id="26" dur="500" fill="hold"/>
                                        <p:tgtEl>
                                          <p:spTgt spid="15"/>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4" presetClass="emph" presetSubtype="0" fill="hold" grpId="0" nodeType="clickEffect">
                                  <p:stCondLst>
                                    <p:cond delay="0"/>
                                  </p:stCondLst>
                                  <p:childTnLst>
                                    <p:animClr clrSpc="hsl" dir="cw">
                                      <p:cBhvr override="childStyle">
                                        <p:cTn id="30" dur="500" fill="hold"/>
                                        <p:tgtEl>
                                          <p:spTgt spid="26"/>
                                        </p:tgtEl>
                                        <p:attrNameLst>
                                          <p:attrName>style.color</p:attrName>
                                        </p:attrNameLst>
                                      </p:cBhvr>
                                      <p:by>
                                        <p:hsl h="0" s="-12549" l="-25098"/>
                                      </p:by>
                                    </p:animClr>
                                    <p:animClr clrSpc="hsl" dir="cw">
                                      <p:cBhvr>
                                        <p:cTn id="31" dur="500" fill="hold"/>
                                        <p:tgtEl>
                                          <p:spTgt spid="26"/>
                                        </p:tgtEl>
                                        <p:attrNameLst>
                                          <p:attrName>fillcolor</p:attrName>
                                        </p:attrNameLst>
                                      </p:cBhvr>
                                      <p:by>
                                        <p:hsl h="0" s="-12549" l="-25098"/>
                                      </p:by>
                                    </p:animClr>
                                    <p:animClr clrSpc="hsl" dir="cw">
                                      <p:cBhvr>
                                        <p:cTn id="32" dur="500" fill="hold"/>
                                        <p:tgtEl>
                                          <p:spTgt spid="26"/>
                                        </p:tgtEl>
                                        <p:attrNameLst>
                                          <p:attrName>stroke.color</p:attrName>
                                        </p:attrNameLst>
                                      </p:cBhvr>
                                      <p:by>
                                        <p:hsl h="0" s="-12549" l="-25098"/>
                                      </p:by>
                                    </p:animClr>
                                    <p:set>
                                      <p:cBhvr>
                                        <p:cTn id="33" dur="500" fill="hold"/>
                                        <p:tgtEl>
                                          <p:spTgt spid="26"/>
                                        </p:tgtEl>
                                        <p:attrNameLst>
                                          <p:attrName>fill.type</p:attrName>
                                        </p:attrNameLst>
                                      </p:cBhvr>
                                      <p:to>
                                        <p:strVal val="solid"/>
                                      </p:to>
                                    </p:set>
                                  </p:childTnLst>
                                </p:cTn>
                              </p:par>
                              <p:par>
                                <p:cTn id="34" presetID="24" presetClass="emph" presetSubtype="0" fill="hold" grpId="0" nodeType="withEffect">
                                  <p:stCondLst>
                                    <p:cond delay="0"/>
                                  </p:stCondLst>
                                  <p:childTnLst>
                                    <p:animClr clrSpc="hsl" dir="cw">
                                      <p:cBhvr override="childStyle">
                                        <p:cTn id="35" dur="500" fill="hold"/>
                                        <p:tgtEl>
                                          <p:spTgt spid="13"/>
                                        </p:tgtEl>
                                        <p:attrNameLst>
                                          <p:attrName>style.color</p:attrName>
                                        </p:attrNameLst>
                                      </p:cBhvr>
                                      <p:by>
                                        <p:hsl h="0" s="-12549" l="-25098"/>
                                      </p:by>
                                    </p:animClr>
                                    <p:animClr clrSpc="hsl" dir="cw">
                                      <p:cBhvr>
                                        <p:cTn id="36" dur="500" fill="hold"/>
                                        <p:tgtEl>
                                          <p:spTgt spid="13"/>
                                        </p:tgtEl>
                                        <p:attrNameLst>
                                          <p:attrName>fillcolor</p:attrName>
                                        </p:attrNameLst>
                                      </p:cBhvr>
                                      <p:by>
                                        <p:hsl h="0" s="-12549" l="-25098"/>
                                      </p:by>
                                    </p:animClr>
                                    <p:animClr clrSpc="hsl" dir="cw">
                                      <p:cBhvr>
                                        <p:cTn id="37" dur="500" fill="hold"/>
                                        <p:tgtEl>
                                          <p:spTgt spid="13"/>
                                        </p:tgtEl>
                                        <p:attrNameLst>
                                          <p:attrName>stroke.color</p:attrName>
                                        </p:attrNameLst>
                                      </p:cBhvr>
                                      <p:by>
                                        <p:hsl h="0" s="-12549" l="-25098"/>
                                      </p:by>
                                    </p:animClr>
                                    <p:set>
                                      <p:cBhvr>
                                        <p:cTn id="38" dur="500" fill="hold"/>
                                        <p:tgtEl>
                                          <p:spTgt spid="13"/>
                                        </p:tgtEl>
                                        <p:attrNameLst>
                                          <p:attrName>fill.type</p:attrName>
                                        </p:attrNameLst>
                                      </p:cBhvr>
                                      <p:to>
                                        <p:strVal val="solid"/>
                                      </p:to>
                                    </p:set>
                                  </p:childTnLst>
                                </p:cTn>
                              </p:par>
                            </p:childTnLst>
                          </p:cTn>
                        </p:par>
                      </p:childTnLst>
                    </p:cTn>
                  </p:par>
                  <p:par>
                    <p:cTn id="39" fill="hold">
                      <p:stCondLst>
                        <p:cond delay="indefinite"/>
                      </p:stCondLst>
                      <p:childTnLst>
                        <p:par>
                          <p:cTn id="40" fill="hold">
                            <p:stCondLst>
                              <p:cond delay="0"/>
                            </p:stCondLst>
                            <p:childTnLst>
                              <p:par>
                                <p:cTn id="41" presetID="24" presetClass="emph" presetSubtype="0" fill="hold" grpId="0" nodeType="clickEffect">
                                  <p:stCondLst>
                                    <p:cond delay="0"/>
                                  </p:stCondLst>
                                  <p:childTnLst>
                                    <p:animClr clrSpc="hsl" dir="cw">
                                      <p:cBhvr override="childStyle">
                                        <p:cTn id="42" dur="500" fill="hold"/>
                                        <p:tgtEl>
                                          <p:spTgt spid="29"/>
                                        </p:tgtEl>
                                        <p:attrNameLst>
                                          <p:attrName>style.color</p:attrName>
                                        </p:attrNameLst>
                                      </p:cBhvr>
                                      <p:by>
                                        <p:hsl h="0" s="-12549" l="-25098"/>
                                      </p:by>
                                    </p:animClr>
                                    <p:animClr clrSpc="hsl" dir="cw">
                                      <p:cBhvr>
                                        <p:cTn id="43" dur="500" fill="hold"/>
                                        <p:tgtEl>
                                          <p:spTgt spid="29"/>
                                        </p:tgtEl>
                                        <p:attrNameLst>
                                          <p:attrName>fillcolor</p:attrName>
                                        </p:attrNameLst>
                                      </p:cBhvr>
                                      <p:by>
                                        <p:hsl h="0" s="-12549" l="-25098"/>
                                      </p:by>
                                    </p:animClr>
                                    <p:animClr clrSpc="hsl" dir="cw">
                                      <p:cBhvr>
                                        <p:cTn id="44" dur="500" fill="hold"/>
                                        <p:tgtEl>
                                          <p:spTgt spid="29"/>
                                        </p:tgtEl>
                                        <p:attrNameLst>
                                          <p:attrName>stroke.color</p:attrName>
                                        </p:attrNameLst>
                                      </p:cBhvr>
                                      <p:by>
                                        <p:hsl h="0" s="-12549" l="-25098"/>
                                      </p:by>
                                    </p:animClr>
                                    <p:set>
                                      <p:cBhvr>
                                        <p:cTn id="45" dur="500" fill="hold"/>
                                        <p:tgtEl>
                                          <p:spTgt spid="29"/>
                                        </p:tgtEl>
                                        <p:attrNameLst>
                                          <p:attrName>fill.type</p:attrName>
                                        </p:attrNameLst>
                                      </p:cBhvr>
                                      <p:to>
                                        <p:strVal val="solid"/>
                                      </p:to>
                                    </p:set>
                                  </p:childTnLst>
                                </p:cTn>
                              </p:par>
                              <p:par>
                                <p:cTn id="46" presetID="24" presetClass="emph" presetSubtype="0" fill="hold" grpId="0" nodeType="withEffect">
                                  <p:stCondLst>
                                    <p:cond delay="0"/>
                                  </p:stCondLst>
                                  <p:childTnLst>
                                    <p:animClr clrSpc="hsl" dir="cw">
                                      <p:cBhvr override="childStyle">
                                        <p:cTn id="47" dur="500" fill="hold"/>
                                        <p:tgtEl>
                                          <p:spTgt spid="16"/>
                                        </p:tgtEl>
                                        <p:attrNameLst>
                                          <p:attrName>style.color</p:attrName>
                                        </p:attrNameLst>
                                      </p:cBhvr>
                                      <p:by>
                                        <p:hsl h="0" s="-12549" l="-25098"/>
                                      </p:by>
                                    </p:animClr>
                                    <p:animClr clrSpc="hsl" dir="cw">
                                      <p:cBhvr>
                                        <p:cTn id="48" dur="500" fill="hold"/>
                                        <p:tgtEl>
                                          <p:spTgt spid="16"/>
                                        </p:tgtEl>
                                        <p:attrNameLst>
                                          <p:attrName>fillcolor</p:attrName>
                                        </p:attrNameLst>
                                      </p:cBhvr>
                                      <p:by>
                                        <p:hsl h="0" s="-12549" l="-25098"/>
                                      </p:by>
                                    </p:animClr>
                                    <p:animClr clrSpc="hsl" dir="cw">
                                      <p:cBhvr>
                                        <p:cTn id="49" dur="500" fill="hold"/>
                                        <p:tgtEl>
                                          <p:spTgt spid="16"/>
                                        </p:tgtEl>
                                        <p:attrNameLst>
                                          <p:attrName>stroke.color</p:attrName>
                                        </p:attrNameLst>
                                      </p:cBhvr>
                                      <p:by>
                                        <p:hsl h="0" s="-12549" l="-25098"/>
                                      </p:by>
                                    </p:animClr>
                                    <p:set>
                                      <p:cBhvr>
                                        <p:cTn id="50" dur="500" fill="hold"/>
                                        <p:tgtEl>
                                          <p:spTgt spid="16"/>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24" presetClass="emph" presetSubtype="0" fill="hold" grpId="0" nodeType="clickEffect">
                                  <p:stCondLst>
                                    <p:cond delay="0"/>
                                  </p:stCondLst>
                                  <p:childTnLst>
                                    <p:animClr clrSpc="hsl" dir="cw">
                                      <p:cBhvr override="childStyle">
                                        <p:cTn id="54" dur="500" fill="hold"/>
                                        <p:tgtEl>
                                          <p:spTgt spid="30"/>
                                        </p:tgtEl>
                                        <p:attrNameLst>
                                          <p:attrName>style.color</p:attrName>
                                        </p:attrNameLst>
                                      </p:cBhvr>
                                      <p:by>
                                        <p:hsl h="0" s="-12549" l="-25098"/>
                                      </p:by>
                                    </p:animClr>
                                    <p:animClr clrSpc="hsl" dir="cw">
                                      <p:cBhvr>
                                        <p:cTn id="55" dur="500" fill="hold"/>
                                        <p:tgtEl>
                                          <p:spTgt spid="30"/>
                                        </p:tgtEl>
                                        <p:attrNameLst>
                                          <p:attrName>fillcolor</p:attrName>
                                        </p:attrNameLst>
                                      </p:cBhvr>
                                      <p:by>
                                        <p:hsl h="0" s="-12549" l="-25098"/>
                                      </p:by>
                                    </p:animClr>
                                    <p:animClr clrSpc="hsl" dir="cw">
                                      <p:cBhvr>
                                        <p:cTn id="56" dur="500" fill="hold"/>
                                        <p:tgtEl>
                                          <p:spTgt spid="30"/>
                                        </p:tgtEl>
                                        <p:attrNameLst>
                                          <p:attrName>stroke.color</p:attrName>
                                        </p:attrNameLst>
                                      </p:cBhvr>
                                      <p:by>
                                        <p:hsl h="0" s="-12549" l="-25098"/>
                                      </p:by>
                                    </p:animClr>
                                    <p:set>
                                      <p:cBhvr>
                                        <p:cTn id="57" dur="500" fill="hold"/>
                                        <p:tgtEl>
                                          <p:spTgt spid="30"/>
                                        </p:tgtEl>
                                        <p:attrNameLst>
                                          <p:attrName>fill.type</p:attrName>
                                        </p:attrNameLst>
                                      </p:cBhvr>
                                      <p:to>
                                        <p:strVal val="solid"/>
                                      </p:to>
                                    </p:set>
                                  </p:childTnLst>
                                </p:cTn>
                              </p:par>
                              <p:par>
                                <p:cTn id="58" presetID="24" presetClass="emph" presetSubtype="0" fill="hold" grpId="0" nodeType="withEffect">
                                  <p:stCondLst>
                                    <p:cond delay="0"/>
                                  </p:stCondLst>
                                  <p:childTnLst>
                                    <p:animClr clrSpc="hsl" dir="cw">
                                      <p:cBhvr override="childStyle">
                                        <p:cTn id="59" dur="500" fill="hold"/>
                                        <p:tgtEl>
                                          <p:spTgt spid="17"/>
                                        </p:tgtEl>
                                        <p:attrNameLst>
                                          <p:attrName>style.color</p:attrName>
                                        </p:attrNameLst>
                                      </p:cBhvr>
                                      <p:by>
                                        <p:hsl h="0" s="-12549" l="-25098"/>
                                      </p:by>
                                    </p:animClr>
                                    <p:animClr clrSpc="hsl" dir="cw">
                                      <p:cBhvr>
                                        <p:cTn id="60" dur="500" fill="hold"/>
                                        <p:tgtEl>
                                          <p:spTgt spid="17"/>
                                        </p:tgtEl>
                                        <p:attrNameLst>
                                          <p:attrName>fillcolor</p:attrName>
                                        </p:attrNameLst>
                                      </p:cBhvr>
                                      <p:by>
                                        <p:hsl h="0" s="-12549" l="-25098"/>
                                      </p:by>
                                    </p:animClr>
                                    <p:animClr clrSpc="hsl" dir="cw">
                                      <p:cBhvr>
                                        <p:cTn id="61" dur="500" fill="hold"/>
                                        <p:tgtEl>
                                          <p:spTgt spid="17"/>
                                        </p:tgtEl>
                                        <p:attrNameLst>
                                          <p:attrName>stroke.color</p:attrName>
                                        </p:attrNameLst>
                                      </p:cBhvr>
                                      <p:by>
                                        <p:hsl h="0" s="-12549" l="-25098"/>
                                      </p:by>
                                    </p:animClr>
                                    <p:set>
                                      <p:cBhvr>
                                        <p:cTn id="62" dur="500" fill="hold"/>
                                        <p:tgtEl>
                                          <p:spTgt spid="17"/>
                                        </p:tgtEl>
                                        <p:attrNameLst>
                                          <p:attrName>fill.type</p:attrName>
                                        </p:attrNameLst>
                                      </p:cBhvr>
                                      <p:to>
                                        <p:strVal val="solid"/>
                                      </p:to>
                                    </p:set>
                                  </p:childTnLst>
                                </p:cTn>
                              </p:par>
                            </p:childTnLst>
                          </p:cTn>
                        </p:par>
                      </p:childTnLst>
                    </p:cTn>
                  </p:par>
                  <p:par>
                    <p:cTn id="63" fill="hold">
                      <p:stCondLst>
                        <p:cond delay="indefinite"/>
                      </p:stCondLst>
                      <p:childTnLst>
                        <p:par>
                          <p:cTn id="64" fill="hold">
                            <p:stCondLst>
                              <p:cond delay="0"/>
                            </p:stCondLst>
                            <p:childTnLst>
                              <p:par>
                                <p:cTn id="65" presetID="26" presetClass="emph" presetSubtype="0" fill="hold" nodeType="clickEffect">
                                  <p:stCondLst>
                                    <p:cond delay="0"/>
                                  </p:stCondLst>
                                  <p:childTnLst>
                                    <p:animEffect transition="out" filter="fade">
                                      <p:cBhvr>
                                        <p:cTn id="66" dur="500" tmFilter="0, 0; .2, .5; .8, .5; 1, 0"/>
                                        <p:tgtEl>
                                          <p:spTgt spid="31">
                                            <p:txEl>
                                              <p:pRg st="0" end="0"/>
                                            </p:txEl>
                                          </p:spTgt>
                                        </p:tgtEl>
                                      </p:cBhvr>
                                    </p:animEffect>
                                    <p:animScale>
                                      <p:cBhvr>
                                        <p:cTn id="67" dur="250" autoRev="1" fill="hold"/>
                                        <p:tgtEl>
                                          <p:spTgt spid="31">
                                            <p:txEl>
                                              <p:pRg st="0" end="0"/>
                                            </p:txEl>
                                          </p:spTgt>
                                        </p:tgtEl>
                                      </p:cBhvr>
                                      <p:by x="105000" y="105000"/>
                                    </p:animScale>
                                  </p:childTnLst>
                                </p:cTn>
                              </p:par>
                            </p:childTnLst>
                          </p:cTn>
                        </p:par>
                      </p:childTnLst>
                    </p:cTn>
                  </p:par>
                  <p:par>
                    <p:cTn id="68" fill="hold">
                      <p:stCondLst>
                        <p:cond delay="indefinite"/>
                      </p:stCondLst>
                      <p:childTnLst>
                        <p:par>
                          <p:cTn id="69" fill="hold">
                            <p:stCondLst>
                              <p:cond delay="0"/>
                            </p:stCondLst>
                            <p:childTnLst>
                              <p:par>
                                <p:cTn id="70" presetID="26" presetClass="emph" presetSubtype="0" fill="hold" grpId="0" nodeType="clickEffect">
                                  <p:stCondLst>
                                    <p:cond delay="0"/>
                                  </p:stCondLst>
                                  <p:childTnLst>
                                    <p:animEffect transition="out" filter="fade">
                                      <p:cBhvr>
                                        <p:cTn id="71" dur="500" tmFilter="0, 0; .2, .5; .8, .5; 1, 0"/>
                                        <p:tgtEl>
                                          <p:spTgt spid="20"/>
                                        </p:tgtEl>
                                      </p:cBhvr>
                                    </p:animEffect>
                                    <p:animScale>
                                      <p:cBhvr>
                                        <p:cTn id="72" dur="250" autoRev="1" fill="hold"/>
                                        <p:tgtEl>
                                          <p:spTgt spid="20"/>
                                        </p:tgtEl>
                                      </p:cBhvr>
                                      <p:by x="105000" y="105000"/>
                                    </p:animScale>
                                  </p:childTnLst>
                                </p:cTn>
                              </p:par>
                            </p:childTnLst>
                          </p:cTn>
                        </p:par>
                      </p:childTnLst>
                    </p:cTn>
                  </p:par>
                  <p:par>
                    <p:cTn id="73" fill="hold">
                      <p:stCondLst>
                        <p:cond delay="indefinite"/>
                      </p:stCondLst>
                      <p:childTnLst>
                        <p:par>
                          <p:cTn id="74" fill="hold">
                            <p:stCondLst>
                              <p:cond delay="0"/>
                            </p:stCondLst>
                            <p:childTnLst>
                              <p:par>
                                <p:cTn id="75" presetID="24" presetClass="emph" presetSubtype="0" fill="hold" grpId="0" nodeType="clickEffect">
                                  <p:stCondLst>
                                    <p:cond delay="0"/>
                                  </p:stCondLst>
                                  <p:childTnLst>
                                    <p:animClr clrSpc="hsl" dir="cw">
                                      <p:cBhvr override="childStyle">
                                        <p:cTn id="76" dur="500" fill="hold"/>
                                        <p:tgtEl>
                                          <p:spTgt spid="10"/>
                                        </p:tgtEl>
                                        <p:attrNameLst>
                                          <p:attrName>style.color</p:attrName>
                                        </p:attrNameLst>
                                      </p:cBhvr>
                                      <p:by>
                                        <p:hsl h="0" s="-12549" l="-25098"/>
                                      </p:by>
                                    </p:animClr>
                                    <p:animClr clrSpc="hsl" dir="cw">
                                      <p:cBhvr>
                                        <p:cTn id="77" dur="500" fill="hold"/>
                                        <p:tgtEl>
                                          <p:spTgt spid="10"/>
                                        </p:tgtEl>
                                        <p:attrNameLst>
                                          <p:attrName>fillcolor</p:attrName>
                                        </p:attrNameLst>
                                      </p:cBhvr>
                                      <p:by>
                                        <p:hsl h="0" s="-12549" l="-25098"/>
                                      </p:by>
                                    </p:animClr>
                                    <p:animClr clrSpc="hsl" dir="cw">
                                      <p:cBhvr>
                                        <p:cTn id="78" dur="500" fill="hold"/>
                                        <p:tgtEl>
                                          <p:spTgt spid="10"/>
                                        </p:tgtEl>
                                        <p:attrNameLst>
                                          <p:attrName>stroke.color</p:attrName>
                                        </p:attrNameLst>
                                      </p:cBhvr>
                                      <p:by>
                                        <p:hsl h="0" s="-12549" l="-25098"/>
                                      </p:by>
                                    </p:animClr>
                                    <p:set>
                                      <p:cBhvr>
                                        <p:cTn id="79" dur="500" fill="hold"/>
                                        <p:tgtEl>
                                          <p:spTgt spid="10"/>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24" presetClass="emph" presetSubtype="0" fill="hold" grpId="0" nodeType="clickEffect">
                                  <p:stCondLst>
                                    <p:cond delay="0"/>
                                  </p:stCondLst>
                                  <p:childTnLst>
                                    <p:animClr clrSpc="hsl" dir="cw">
                                      <p:cBhvr override="childStyle">
                                        <p:cTn id="83" dur="500" fill="hold"/>
                                        <p:tgtEl>
                                          <p:spTgt spid="22"/>
                                        </p:tgtEl>
                                        <p:attrNameLst>
                                          <p:attrName>style.color</p:attrName>
                                        </p:attrNameLst>
                                      </p:cBhvr>
                                      <p:by>
                                        <p:hsl h="0" s="-12549" l="-25098"/>
                                      </p:by>
                                    </p:animClr>
                                    <p:animClr clrSpc="hsl" dir="cw">
                                      <p:cBhvr>
                                        <p:cTn id="84" dur="500" fill="hold"/>
                                        <p:tgtEl>
                                          <p:spTgt spid="22"/>
                                        </p:tgtEl>
                                        <p:attrNameLst>
                                          <p:attrName>fillcolor</p:attrName>
                                        </p:attrNameLst>
                                      </p:cBhvr>
                                      <p:by>
                                        <p:hsl h="0" s="-12549" l="-25098"/>
                                      </p:by>
                                    </p:animClr>
                                    <p:animClr clrSpc="hsl" dir="cw">
                                      <p:cBhvr>
                                        <p:cTn id="85" dur="500" fill="hold"/>
                                        <p:tgtEl>
                                          <p:spTgt spid="22"/>
                                        </p:tgtEl>
                                        <p:attrNameLst>
                                          <p:attrName>stroke.color</p:attrName>
                                        </p:attrNameLst>
                                      </p:cBhvr>
                                      <p:by>
                                        <p:hsl h="0" s="-12549" l="-25098"/>
                                      </p:by>
                                    </p:animClr>
                                    <p:set>
                                      <p:cBhvr>
                                        <p:cTn id="86" dur="500" fill="hold"/>
                                        <p:tgtEl>
                                          <p:spTgt spid="22"/>
                                        </p:tgtEl>
                                        <p:attrNameLst>
                                          <p:attrName>fill.type</p:attrName>
                                        </p:attrNameLst>
                                      </p:cBhvr>
                                      <p:to>
                                        <p:strVal val="solid"/>
                                      </p:to>
                                    </p:set>
                                  </p:childTnLst>
                                </p:cTn>
                              </p:par>
                            </p:childTnLst>
                          </p:cTn>
                        </p:par>
                      </p:childTnLst>
                    </p:cTn>
                  </p:par>
                  <p:par>
                    <p:cTn id="87" fill="hold">
                      <p:stCondLst>
                        <p:cond delay="indefinite"/>
                      </p:stCondLst>
                      <p:childTnLst>
                        <p:par>
                          <p:cTn id="88" fill="hold">
                            <p:stCondLst>
                              <p:cond delay="0"/>
                            </p:stCondLst>
                            <p:childTnLst>
                              <p:par>
                                <p:cTn id="89" presetID="24" presetClass="emph" presetSubtype="0" fill="hold" grpId="0" nodeType="clickEffect">
                                  <p:stCondLst>
                                    <p:cond delay="0"/>
                                  </p:stCondLst>
                                  <p:childTnLst>
                                    <p:animClr clrSpc="hsl" dir="cw">
                                      <p:cBhvr override="childStyle">
                                        <p:cTn id="90" dur="500" fill="hold"/>
                                        <p:tgtEl>
                                          <p:spTgt spid="7"/>
                                        </p:tgtEl>
                                        <p:attrNameLst>
                                          <p:attrName>style.color</p:attrName>
                                        </p:attrNameLst>
                                      </p:cBhvr>
                                      <p:by>
                                        <p:hsl h="0" s="-12549" l="-25098"/>
                                      </p:by>
                                    </p:animClr>
                                    <p:animClr clrSpc="hsl" dir="cw">
                                      <p:cBhvr>
                                        <p:cTn id="91" dur="500" fill="hold"/>
                                        <p:tgtEl>
                                          <p:spTgt spid="7"/>
                                        </p:tgtEl>
                                        <p:attrNameLst>
                                          <p:attrName>fillcolor</p:attrName>
                                        </p:attrNameLst>
                                      </p:cBhvr>
                                      <p:by>
                                        <p:hsl h="0" s="-12549" l="-25098"/>
                                      </p:by>
                                    </p:animClr>
                                    <p:animClr clrSpc="hsl" dir="cw">
                                      <p:cBhvr>
                                        <p:cTn id="92" dur="500" fill="hold"/>
                                        <p:tgtEl>
                                          <p:spTgt spid="7"/>
                                        </p:tgtEl>
                                        <p:attrNameLst>
                                          <p:attrName>stroke.color</p:attrName>
                                        </p:attrNameLst>
                                      </p:cBhvr>
                                      <p:by>
                                        <p:hsl h="0" s="-12549" l="-25098"/>
                                      </p:by>
                                    </p:animClr>
                                    <p:set>
                                      <p:cBhvr>
                                        <p:cTn id="93" dur="500" fill="hold"/>
                                        <p:tgtEl>
                                          <p:spTgt spid="7"/>
                                        </p:tgtEl>
                                        <p:attrNameLst>
                                          <p:attrName>fill.type</p:attrName>
                                        </p:attrNameLst>
                                      </p:cBhvr>
                                      <p:to>
                                        <p:strVal val="solid"/>
                                      </p:to>
                                    </p:set>
                                  </p:childTnLst>
                                </p:cTn>
                              </p:par>
                            </p:childTnLst>
                          </p:cTn>
                        </p:par>
                      </p:childTnLst>
                    </p:cTn>
                  </p:par>
                  <p:par>
                    <p:cTn id="94" fill="hold">
                      <p:stCondLst>
                        <p:cond delay="indefinite"/>
                      </p:stCondLst>
                      <p:childTnLst>
                        <p:par>
                          <p:cTn id="95" fill="hold">
                            <p:stCondLst>
                              <p:cond delay="0"/>
                            </p:stCondLst>
                            <p:childTnLst>
                              <p:par>
                                <p:cTn id="96" presetID="24" presetClass="emph" presetSubtype="0" fill="hold" grpId="0" nodeType="clickEffect">
                                  <p:stCondLst>
                                    <p:cond delay="0"/>
                                  </p:stCondLst>
                                  <p:childTnLst>
                                    <p:animClr clrSpc="hsl" dir="cw">
                                      <p:cBhvr override="childStyle">
                                        <p:cTn id="97" dur="500" fill="hold"/>
                                        <p:tgtEl>
                                          <p:spTgt spid="8"/>
                                        </p:tgtEl>
                                        <p:attrNameLst>
                                          <p:attrName>style.color</p:attrName>
                                        </p:attrNameLst>
                                      </p:cBhvr>
                                      <p:by>
                                        <p:hsl h="0" s="-12549" l="-25098"/>
                                      </p:by>
                                    </p:animClr>
                                    <p:animClr clrSpc="hsl" dir="cw">
                                      <p:cBhvr>
                                        <p:cTn id="98" dur="500" fill="hold"/>
                                        <p:tgtEl>
                                          <p:spTgt spid="8"/>
                                        </p:tgtEl>
                                        <p:attrNameLst>
                                          <p:attrName>fillcolor</p:attrName>
                                        </p:attrNameLst>
                                      </p:cBhvr>
                                      <p:by>
                                        <p:hsl h="0" s="-12549" l="-25098"/>
                                      </p:by>
                                    </p:animClr>
                                    <p:animClr clrSpc="hsl" dir="cw">
                                      <p:cBhvr>
                                        <p:cTn id="99" dur="500" fill="hold"/>
                                        <p:tgtEl>
                                          <p:spTgt spid="8"/>
                                        </p:tgtEl>
                                        <p:attrNameLst>
                                          <p:attrName>stroke.color</p:attrName>
                                        </p:attrNameLst>
                                      </p:cBhvr>
                                      <p:by>
                                        <p:hsl h="0" s="-12549" l="-25098"/>
                                      </p:by>
                                    </p:animClr>
                                    <p:set>
                                      <p:cBhvr>
                                        <p:cTn id="100" dur="500" fill="hold"/>
                                        <p:tgtEl>
                                          <p:spTgt spid="8"/>
                                        </p:tgtEl>
                                        <p:attrNameLst>
                                          <p:attrName>fill.type</p:attrName>
                                        </p:attrNameLst>
                                      </p:cBhvr>
                                      <p:to>
                                        <p:strVal val="solid"/>
                                      </p:to>
                                    </p:set>
                                  </p:childTnLst>
                                </p:cTn>
                              </p:par>
                            </p:childTnLst>
                          </p:cTn>
                        </p:par>
                      </p:childTnLst>
                    </p:cTn>
                  </p:par>
                  <p:par>
                    <p:cTn id="101" fill="hold">
                      <p:stCondLst>
                        <p:cond delay="indefinite"/>
                      </p:stCondLst>
                      <p:childTnLst>
                        <p:par>
                          <p:cTn id="102" fill="hold">
                            <p:stCondLst>
                              <p:cond delay="0"/>
                            </p:stCondLst>
                            <p:childTnLst>
                              <p:par>
                                <p:cTn id="103" presetID="24" presetClass="emph" presetSubtype="0" fill="hold" grpId="0" nodeType="clickEffect">
                                  <p:stCondLst>
                                    <p:cond delay="0"/>
                                  </p:stCondLst>
                                  <p:childTnLst>
                                    <p:animClr clrSpc="hsl" dir="cw">
                                      <p:cBhvr override="childStyle">
                                        <p:cTn id="104" dur="500" fill="hold"/>
                                        <p:tgtEl>
                                          <p:spTgt spid="9"/>
                                        </p:tgtEl>
                                        <p:attrNameLst>
                                          <p:attrName>style.color</p:attrName>
                                        </p:attrNameLst>
                                      </p:cBhvr>
                                      <p:by>
                                        <p:hsl h="0" s="-12549" l="-25098"/>
                                      </p:by>
                                    </p:animClr>
                                    <p:animClr clrSpc="hsl" dir="cw">
                                      <p:cBhvr>
                                        <p:cTn id="105" dur="500" fill="hold"/>
                                        <p:tgtEl>
                                          <p:spTgt spid="9"/>
                                        </p:tgtEl>
                                        <p:attrNameLst>
                                          <p:attrName>fillcolor</p:attrName>
                                        </p:attrNameLst>
                                      </p:cBhvr>
                                      <p:by>
                                        <p:hsl h="0" s="-12549" l="-25098"/>
                                      </p:by>
                                    </p:animClr>
                                    <p:animClr clrSpc="hsl" dir="cw">
                                      <p:cBhvr>
                                        <p:cTn id="106" dur="500" fill="hold"/>
                                        <p:tgtEl>
                                          <p:spTgt spid="9"/>
                                        </p:tgtEl>
                                        <p:attrNameLst>
                                          <p:attrName>stroke.color</p:attrName>
                                        </p:attrNameLst>
                                      </p:cBhvr>
                                      <p:by>
                                        <p:hsl h="0" s="-12549" l="-25098"/>
                                      </p:by>
                                    </p:animClr>
                                    <p:set>
                                      <p:cBhvr>
                                        <p:cTn id="107" dur="500" fill="hold"/>
                                        <p:tgtEl>
                                          <p:spTgt spid="9"/>
                                        </p:tgtEl>
                                        <p:attrNameLst>
                                          <p:attrName>fill.type</p:attrName>
                                        </p:attrNameLst>
                                      </p:cBhvr>
                                      <p:to>
                                        <p:strVal val="solid"/>
                                      </p:to>
                                    </p:set>
                                  </p:childTnLst>
                                </p:cTn>
                              </p:par>
                            </p:childTnLst>
                          </p:cTn>
                        </p:par>
                      </p:childTnLst>
                    </p:cTn>
                  </p:par>
                  <p:par>
                    <p:cTn id="108" fill="hold">
                      <p:stCondLst>
                        <p:cond delay="indefinite"/>
                      </p:stCondLst>
                      <p:childTnLst>
                        <p:par>
                          <p:cTn id="109" fill="hold">
                            <p:stCondLst>
                              <p:cond delay="0"/>
                            </p:stCondLst>
                            <p:childTnLst>
                              <p:par>
                                <p:cTn id="110" presetID="26" presetClass="emph" presetSubtype="0" fill="hold" grpId="0" nodeType="clickEffect">
                                  <p:stCondLst>
                                    <p:cond delay="0"/>
                                  </p:stCondLst>
                                  <p:childTnLst>
                                    <p:animEffect transition="out" filter="fade">
                                      <p:cBhvr>
                                        <p:cTn id="111" dur="500" tmFilter="0, 0; .2, .5; .8, .5; 1, 0"/>
                                        <p:tgtEl>
                                          <p:spTgt spid="21"/>
                                        </p:tgtEl>
                                      </p:cBhvr>
                                    </p:animEffect>
                                    <p:animScale>
                                      <p:cBhvr>
                                        <p:cTn id="112"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20" grpId="0"/>
      <p:bldP spid="7" grpId="0" animBg="1"/>
      <p:bldP spid="8" grpId="0" animBg="1"/>
      <p:bldP spid="9" grpId="0" animBg="1"/>
      <p:bldP spid="10" grpId="0" animBg="1"/>
      <p:bldP spid="21" grpId="0"/>
      <p:bldP spid="22" grpId="0" animBg="1"/>
      <p:bldP spid="26" grpId="0" animBg="1"/>
      <p:bldP spid="27" grpId="0" animBg="1"/>
      <p:bldP spid="28" grpId="0" animBg="1"/>
      <p:bldP spid="29" grpId="0" animBg="1"/>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2"/>
            <a:ext cx="11375536" cy="678031"/>
          </a:xfrm>
        </p:spPr>
        <p:txBody>
          <a:bodyPr/>
          <a:lstStyle/>
          <a:p>
            <a:r>
              <a:rPr lang="en-US" sz="4900" dirty="0"/>
              <a:t>Leverage AX Web Parts</a:t>
            </a:r>
          </a:p>
        </p:txBody>
      </p:sp>
      <p:sp>
        <p:nvSpPr>
          <p:cNvPr id="3" name="Rectangle 2"/>
          <p:cNvSpPr/>
          <p:nvPr/>
        </p:nvSpPr>
        <p:spPr bwMode="auto">
          <a:xfrm>
            <a:off x="529992" y="1476622"/>
            <a:ext cx="3713255" cy="4930363"/>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solidFill>
                <a:srgbClr val="FFFFFF"/>
              </a:solidFill>
            </a:endParaRPr>
          </a:p>
        </p:txBody>
      </p:sp>
      <p:sp>
        <p:nvSpPr>
          <p:cNvPr id="4" name="Rectangle 3"/>
          <p:cNvSpPr/>
          <p:nvPr/>
        </p:nvSpPr>
        <p:spPr bwMode="auto">
          <a:xfrm>
            <a:off x="529992" y="1464187"/>
            <a:ext cx="3713255" cy="559562"/>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z="1200" spc="-51" dirty="0">
              <a:gradFill>
                <a:gsLst>
                  <a:gs pos="0">
                    <a:srgbClr val="000000"/>
                  </a:gs>
                  <a:gs pos="100000">
                    <a:srgbClr val="000000"/>
                  </a:gs>
                </a:gsLst>
                <a:lin ang="5400000" scaled="0"/>
              </a:gradFill>
              <a:ea typeface="Segoe UI" pitchFamily="34" charset="0"/>
              <a:cs typeface="Segoe UI" pitchFamily="34" charset="0"/>
            </a:endParaRPr>
          </a:p>
        </p:txBody>
      </p:sp>
      <p:sp>
        <p:nvSpPr>
          <p:cNvPr id="5" name="Text Placeholder 4"/>
          <p:cNvSpPr txBox="1">
            <a:spLocks/>
          </p:cNvSpPr>
          <p:nvPr/>
        </p:nvSpPr>
        <p:spPr>
          <a:xfrm>
            <a:off x="529992" y="2023749"/>
            <a:ext cx="3713255" cy="4557881"/>
          </a:xfrm>
          <a:prstGeom prst="rect">
            <a:avLst/>
          </a:prstGeom>
        </p:spPr>
        <p:txBody>
          <a:bodyPr lIns="139917" tIns="74622" rIns="139917"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smtClean="0">
                <a:gradFill>
                  <a:gsLst>
                    <a:gs pos="5417">
                      <a:schemeClr val="tx1"/>
                    </a:gs>
                    <a:gs pos="28000">
                      <a:schemeClr val="tx1"/>
                    </a:gs>
                  </a:gsLst>
                  <a:lin ang="5400000" scaled="0"/>
                </a:gradFill>
              </a:rPr>
              <a:t>My account</a:t>
            </a:r>
          </a:p>
          <a:p>
            <a:r>
              <a:rPr lang="en-US" dirty="0" smtClean="0">
                <a:gradFill>
                  <a:gsLst>
                    <a:gs pos="5417">
                      <a:schemeClr val="tx1"/>
                    </a:gs>
                    <a:gs pos="28000">
                      <a:schemeClr val="tx1"/>
                    </a:gs>
                  </a:gsLst>
                  <a:lin ang="5400000" scaled="0"/>
                </a:gradFill>
              </a:rPr>
              <a:t>Order history</a:t>
            </a:r>
          </a:p>
          <a:p>
            <a:r>
              <a:rPr lang="en-US" dirty="0" smtClean="0">
                <a:gradFill>
                  <a:gsLst>
                    <a:gs pos="5417">
                      <a:schemeClr val="tx1"/>
                    </a:gs>
                    <a:gs pos="28000">
                      <a:schemeClr val="tx1"/>
                    </a:gs>
                  </a:gsLst>
                  <a:lin ang="5400000" scaled="0"/>
                </a:gradFill>
              </a:rPr>
              <a:t>Product details</a:t>
            </a:r>
          </a:p>
          <a:p>
            <a:r>
              <a:rPr lang="en-US" dirty="0" smtClean="0">
                <a:gradFill>
                  <a:gsLst>
                    <a:gs pos="5417">
                      <a:schemeClr val="tx1"/>
                    </a:gs>
                    <a:gs pos="28000">
                      <a:schemeClr val="tx1"/>
                    </a:gs>
                  </a:gsLst>
                  <a:lin ang="5400000" scaled="0"/>
                </a:gradFill>
              </a:rPr>
              <a:t>Product gallery</a:t>
            </a:r>
          </a:p>
          <a:p>
            <a:r>
              <a:rPr lang="en-US" dirty="0" smtClean="0">
                <a:gradFill>
                  <a:gsLst>
                    <a:gs pos="5417">
                      <a:schemeClr val="tx1"/>
                    </a:gs>
                    <a:gs pos="28000">
                      <a:schemeClr val="tx1"/>
                    </a:gs>
                  </a:gsLst>
                  <a:lin ang="5400000" scaled="0"/>
                </a:gradFill>
              </a:rPr>
              <a:t>Product quick view</a:t>
            </a:r>
          </a:p>
          <a:p>
            <a:r>
              <a:rPr lang="en-US" dirty="0">
                <a:gradFill>
                  <a:gsLst>
                    <a:gs pos="5417">
                      <a:schemeClr val="tx1"/>
                    </a:gs>
                    <a:gs pos="28000">
                      <a:schemeClr val="tx1"/>
                    </a:gs>
                  </a:gsLst>
                  <a:lin ang="5400000" scaled="0"/>
                </a:gradFill>
              </a:rPr>
              <a:t>Address edit </a:t>
            </a:r>
          </a:p>
          <a:p>
            <a:r>
              <a:rPr lang="en-US" dirty="0">
                <a:gradFill>
                  <a:gsLst>
                    <a:gs pos="5417">
                      <a:schemeClr val="tx1"/>
                    </a:gs>
                    <a:gs pos="28000">
                      <a:schemeClr val="tx1"/>
                    </a:gs>
                  </a:gsLst>
                  <a:lin ang="5400000" scaled="0"/>
                </a:gradFill>
              </a:rPr>
              <a:t>Associate customer</a:t>
            </a:r>
          </a:p>
          <a:p>
            <a:r>
              <a:rPr lang="en-US" dirty="0">
                <a:gradFill>
                  <a:gsLst>
                    <a:gs pos="5417">
                      <a:schemeClr val="tx1"/>
                    </a:gs>
                    <a:gs pos="28000">
                      <a:schemeClr val="tx1"/>
                    </a:gs>
                  </a:gsLst>
                  <a:lin ang="5400000" scaled="0"/>
                </a:gradFill>
              </a:rPr>
              <a:t>Change password</a:t>
            </a:r>
          </a:p>
          <a:p>
            <a:r>
              <a:rPr lang="en-US" dirty="0">
                <a:gradFill>
                  <a:gsLst>
                    <a:gs pos="5417">
                      <a:schemeClr val="tx1"/>
                    </a:gs>
                    <a:gs pos="28000">
                      <a:schemeClr val="tx1"/>
                    </a:gs>
                  </a:gsLst>
                  <a:lin ang="5400000" scaled="0"/>
                </a:gradFill>
              </a:rPr>
              <a:t>Checkout confirm</a:t>
            </a:r>
          </a:p>
          <a:p>
            <a:r>
              <a:rPr lang="en-US" dirty="0">
                <a:gradFill>
                  <a:gsLst>
                    <a:gs pos="5417">
                      <a:schemeClr val="tx1"/>
                    </a:gs>
                    <a:gs pos="28000">
                      <a:schemeClr val="tx1"/>
                    </a:gs>
                  </a:gsLst>
                  <a:lin ang="5400000" scaled="0"/>
                </a:gradFill>
              </a:rPr>
              <a:t>Facebook Logon</a:t>
            </a:r>
          </a:p>
          <a:p>
            <a:endParaRPr lang="en-US" dirty="0">
              <a:gradFill>
                <a:gsLst>
                  <a:gs pos="5417">
                    <a:schemeClr val="tx1"/>
                  </a:gs>
                  <a:gs pos="28000">
                    <a:schemeClr val="tx1"/>
                  </a:gs>
                </a:gsLst>
                <a:lin ang="5400000" scaled="0"/>
              </a:gradFill>
            </a:endParaRPr>
          </a:p>
        </p:txBody>
      </p:sp>
      <p:sp>
        <p:nvSpPr>
          <p:cNvPr id="6" name="Text Placeholder 4"/>
          <p:cNvSpPr txBox="1">
            <a:spLocks/>
          </p:cNvSpPr>
          <p:nvPr/>
        </p:nvSpPr>
        <p:spPr>
          <a:xfrm>
            <a:off x="529992" y="1546209"/>
            <a:ext cx="3713255" cy="395518"/>
          </a:xfrm>
          <a:prstGeom prst="rect">
            <a:avLst/>
          </a:prstGeom>
        </p:spPr>
        <p:txBody>
          <a:bodyPr wrap="square" lIns="139917" tIns="0" rIns="139917" bIns="0" anchor="ctr" anchorCtr="0">
            <a:spAutoFit/>
          </a:bodyPr>
          <a:lstStyle>
            <a:defPPr>
              <a:defRPr lang="en-US"/>
            </a:defPPr>
            <a:lvl1pPr indent="0">
              <a:lnSpc>
                <a:spcPct val="90000"/>
              </a:lnSpc>
              <a:spcBef>
                <a:spcPct val="20000"/>
              </a:spcBef>
              <a:buSzPct val="90000"/>
              <a:buFont typeface="Wingdings" pitchFamily="2" charset="2"/>
              <a:buNone/>
              <a:defRPr sz="2800" baseline="0">
                <a:gradFill>
                  <a:gsLst>
                    <a:gs pos="0">
                      <a:schemeClr val="bg1"/>
                    </a:gs>
                    <a:gs pos="100000">
                      <a:schemeClr val="bg1"/>
                    </a:gs>
                  </a:gsLst>
                  <a:lin ang="5400000" scaled="0"/>
                </a:gradFill>
                <a:latin typeface="+mj-lt"/>
              </a:defRPr>
            </a:lvl1pPr>
            <a:lvl2pPr marL="855663" indent="-395288">
              <a:lnSpc>
                <a:spcPct val="90000"/>
              </a:lnSpc>
              <a:spcBef>
                <a:spcPct val="20000"/>
              </a:spcBef>
              <a:buSzPct val="90000"/>
              <a:buFont typeface="Wingdings" pitchFamily="2" charset="2"/>
              <a:buChar char="§"/>
              <a:defRPr sz="2400">
                <a:gradFill>
                  <a:gsLst>
                    <a:gs pos="0">
                      <a:schemeClr val="tx1"/>
                    </a:gs>
                    <a:gs pos="86000">
                      <a:schemeClr val="tx1"/>
                    </a:gs>
                  </a:gsLst>
                  <a:lin ang="5400000" scaled="0"/>
                </a:gradFill>
                <a:latin typeface="Segoe UI Light" pitchFamily="34" charset="0"/>
              </a:defRPr>
            </a:lvl2pPr>
            <a:lvl3pPr marL="1204913" indent="-349250">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3pPr>
            <a:lvl4pPr marL="1538288" indent="-279400">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4pPr>
            <a:lvl5pPr marL="1887538" indent="-282575">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smtClean="0">
                <a:gradFill>
                  <a:gsLst>
                    <a:gs pos="0">
                      <a:srgbClr val="FFFFFF"/>
                    </a:gs>
                    <a:gs pos="100000">
                      <a:srgbClr val="FFFFFF"/>
                    </a:gs>
                  </a:gsLst>
                  <a:lin ang="5400000" scaled="0"/>
                </a:gradFill>
              </a:rPr>
              <a:t>Page Layouts</a:t>
            </a:r>
            <a:endParaRPr lang="en-US" dirty="0">
              <a:gradFill>
                <a:gsLst>
                  <a:gs pos="0">
                    <a:srgbClr val="FFFFFF"/>
                  </a:gs>
                  <a:gs pos="100000">
                    <a:srgbClr val="FFFFFF"/>
                  </a:gs>
                </a:gsLst>
                <a:lin ang="5400000" scaled="0"/>
              </a:gradFill>
            </a:endParaRPr>
          </a:p>
        </p:txBody>
      </p:sp>
      <p:sp>
        <p:nvSpPr>
          <p:cNvPr id="7" name="Rectangle 6"/>
          <p:cNvSpPr/>
          <p:nvPr/>
        </p:nvSpPr>
        <p:spPr bwMode="auto">
          <a:xfrm>
            <a:off x="4363396" y="1476624"/>
            <a:ext cx="3713255" cy="4930361"/>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solidFill>
                <a:srgbClr val="FFFFFF"/>
              </a:solidFill>
            </a:endParaRPr>
          </a:p>
        </p:txBody>
      </p:sp>
      <p:sp>
        <p:nvSpPr>
          <p:cNvPr id="8" name="Rectangle 7"/>
          <p:cNvSpPr/>
          <p:nvPr/>
        </p:nvSpPr>
        <p:spPr bwMode="auto">
          <a:xfrm>
            <a:off x="4363396" y="1464187"/>
            <a:ext cx="3713255" cy="559562"/>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z="1200" spc="-51" dirty="0">
              <a:gradFill>
                <a:gsLst>
                  <a:gs pos="0">
                    <a:srgbClr val="000000"/>
                  </a:gs>
                  <a:gs pos="100000">
                    <a:srgbClr val="000000"/>
                  </a:gs>
                </a:gsLst>
                <a:lin ang="5400000" scaled="0"/>
              </a:gradFill>
              <a:ea typeface="Segoe UI" pitchFamily="34" charset="0"/>
              <a:cs typeface="Segoe UI" pitchFamily="34" charset="0"/>
            </a:endParaRPr>
          </a:p>
        </p:txBody>
      </p:sp>
      <p:sp>
        <p:nvSpPr>
          <p:cNvPr id="9" name="Text Placeholder 4"/>
          <p:cNvSpPr txBox="1">
            <a:spLocks/>
          </p:cNvSpPr>
          <p:nvPr/>
        </p:nvSpPr>
        <p:spPr>
          <a:xfrm>
            <a:off x="4363396" y="2023749"/>
            <a:ext cx="3713255" cy="1657411"/>
          </a:xfrm>
          <a:prstGeom prst="rect">
            <a:avLst/>
          </a:prstGeom>
        </p:spPr>
        <p:txBody>
          <a:bodyPr lIns="139917" tIns="74622" rIns="139917"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smtClean="0">
                <a:gradFill>
                  <a:gsLst>
                    <a:gs pos="5417">
                      <a:schemeClr val="tx1"/>
                    </a:gs>
                    <a:gs pos="28000">
                      <a:schemeClr val="tx1"/>
                    </a:gs>
                  </a:gsLst>
                  <a:lin ang="5400000" scaled="0"/>
                </a:gradFill>
              </a:rPr>
              <a:t>Item Product Detail</a:t>
            </a:r>
          </a:p>
          <a:p>
            <a:r>
              <a:rPr lang="en-US" dirty="0" smtClean="0">
                <a:gradFill>
                  <a:gsLst>
                    <a:gs pos="5417">
                      <a:schemeClr val="tx1"/>
                    </a:gs>
                    <a:gs pos="28000">
                      <a:schemeClr val="tx1"/>
                    </a:gs>
                  </a:gsLst>
                  <a:lin ang="5400000" scaled="0"/>
                </a:gradFill>
              </a:rPr>
              <a:t>Item Product Click View</a:t>
            </a:r>
          </a:p>
          <a:p>
            <a:r>
              <a:rPr lang="en-US" dirty="0" smtClean="0">
                <a:gradFill>
                  <a:gsLst>
                    <a:gs pos="5417">
                      <a:schemeClr val="tx1"/>
                    </a:gs>
                    <a:gs pos="28000">
                      <a:schemeClr val="tx1"/>
                    </a:gs>
                  </a:gsLst>
                  <a:lin ang="5400000" scaled="0"/>
                </a:gradFill>
              </a:rPr>
              <a:t>Item Product Gallery</a:t>
            </a:r>
          </a:p>
          <a:p>
            <a:r>
              <a:rPr lang="en-US" dirty="0" smtClean="0">
                <a:gradFill>
                  <a:gsLst>
                    <a:gs pos="5417">
                      <a:schemeClr val="tx1"/>
                    </a:gs>
                    <a:gs pos="28000">
                      <a:schemeClr val="tx1"/>
                    </a:gs>
                  </a:gsLst>
                  <a:lin ang="5400000" scaled="0"/>
                </a:gradFill>
              </a:rPr>
              <a:t>Item Product Quick View</a:t>
            </a:r>
          </a:p>
        </p:txBody>
      </p:sp>
      <p:sp>
        <p:nvSpPr>
          <p:cNvPr id="10" name="Text Placeholder 4"/>
          <p:cNvSpPr txBox="1">
            <a:spLocks/>
          </p:cNvSpPr>
          <p:nvPr/>
        </p:nvSpPr>
        <p:spPr>
          <a:xfrm>
            <a:off x="4363396" y="1546209"/>
            <a:ext cx="3713255" cy="395518"/>
          </a:xfrm>
          <a:prstGeom prst="rect">
            <a:avLst/>
          </a:prstGeom>
        </p:spPr>
        <p:txBody>
          <a:bodyPr wrap="square" lIns="139917" tIns="0" rIns="139917" bIns="0" anchor="ctr" anchorCtr="0">
            <a:spAutoFit/>
          </a:bodyPr>
          <a:lstStyle>
            <a:defPPr>
              <a:defRPr lang="en-US"/>
            </a:defPPr>
            <a:lvl1pPr indent="0">
              <a:lnSpc>
                <a:spcPct val="90000"/>
              </a:lnSpc>
              <a:spcBef>
                <a:spcPct val="20000"/>
              </a:spcBef>
              <a:buSzPct val="90000"/>
              <a:buFont typeface="Wingdings" pitchFamily="2" charset="2"/>
              <a:buNone/>
              <a:defRPr sz="2800" baseline="0">
                <a:gradFill>
                  <a:gsLst>
                    <a:gs pos="0">
                      <a:schemeClr val="bg1"/>
                    </a:gs>
                    <a:gs pos="100000">
                      <a:schemeClr val="bg1"/>
                    </a:gs>
                  </a:gsLst>
                  <a:lin ang="5400000" scaled="0"/>
                </a:gradFill>
                <a:latin typeface="+mj-lt"/>
              </a:defRPr>
            </a:lvl1pPr>
            <a:lvl2pPr marL="855663" indent="-395288">
              <a:lnSpc>
                <a:spcPct val="90000"/>
              </a:lnSpc>
              <a:spcBef>
                <a:spcPct val="20000"/>
              </a:spcBef>
              <a:buSzPct val="90000"/>
              <a:buFont typeface="Wingdings" pitchFamily="2" charset="2"/>
              <a:buChar char="§"/>
              <a:defRPr sz="2400">
                <a:gradFill>
                  <a:gsLst>
                    <a:gs pos="0">
                      <a:schemeClr val="tx1"/>
                    </a:gs>
                    <a:gs pos="86000">
                      <a:schemeClr val="tx1"/>
                    </a:gs>
                  </a:gsLst>
                  <a:lin ang="5400000" scaled="0"/>
                </a:gradFill>
                <a:latin typeface="Segoe UI Light" pitchFamily="34" charset="0"/>
              </a:defRPr>
            </a:lvl2pPr>
            <a:lvl3pPr marL="1204913" indent="-349250">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3pPr>
            <a:lvl4pPr marL="1538288" indent="-279400">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4pPr>
            <a:lvl5pPr marL="1887538" indent="-282575">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smtClean="0">
                <a:gradFill>
                  <a:gsLst>
                    <a:gs pos="0">
                      <a:srgbClr val="FFFFFF"/>
                    </a:gs>
                    <a:gs pos="100000">
                      <a:srgbClr val="FFFFFF"/>
                    </a:gs>
                  </a:gsLst>
                  <a:lin ang="5400000" scaled="0"/>
                </a:gradFill>
              </a:rPr>
              <a:t>Display templates</a:t>
            </a:r>
            <a:endParaRPr lang="en-US" dirty="0">
              <a:gradFill>
                <a:gsLst>
                  <a:gs pos="0">
                    <a:srgbClr val="FFFFFF"/>
                  </a:gs>
                  <a:gs pos="100000">
                    <a:srgbClr val="FFFFFF"/>
                  </a:gs>
                </a:gsLst>
                <a:lin ang="5400000" scaled="0"/>
              </a:gradFill>
            </a:endParaRPr>
          </a:p>
        </p:txBody>
      </p:sp>
      <p:sp>
        <p:nvSpPr>
          <p:cNvPr id="11" name="Rectangle 10"/>
          <p:cNvSpPr/>
          <p:nvPr/>
        </p:nvSpPr>
        <p:spPr bwMode="auto">
          <a:xfrm>
            <a:off x="8196800" y="1476624"/>
            <a:ext cx="3713255" cy="4930361"/>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solidFill>
                <a:srgbClr val="FFFFFF"/>
              </a:solidFill>
            </a:endParaRPr>
          </a:p>
        </p:txBody>
      </p:sp>
      <p:sp>
        <p:nvSpPr>
          <p:cNvPr id="12" name="Rectangle 11"/>
          <p:cNvSpPr/>
          <p:nvPr/>
        </p:nvSpPr>
        <p:spPr bwMode="auto">
          <a:xfrm>
            <a:off x="8196800" y="1464187"/>
            <a:ext cx="3713255" cy="559562"/>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z="1200" spc="-51" dirty="0">
              <a:gradFill>
                <a:gsLst>
                  <a:gs pos="0">
                    <a:srgbClr val="000000"/>
                  </a:gs>
                  <a:gs pos="100000">
                    <a:srgbClr val="000000"/>
                  </a:gs>
                </a:gsLst>
                <a:lin ang="5400000" scaled="0"/>
              </a:gradFill>
              <a:ea typeface="Segoe UI" pitchFamily="34" charset="0"/>
              <a:cs typeface="Segoe UI" pitchFamily="34" charset="0"/>
            </a:endParaRPr>
          </a:p>
        </p:txBody>
      </p:sp>
      <p:sp>
        <p:nvSpPr>
          <p:cNvPr id="13" name="Text Placeholder 4"/>
          <p:cNvSpPr txBox="1">
            <a:spLocks/>
          </p:cNvSpPr>
          <p:nvPr/>
        </p:nvSpPr>
        <p:spPr>
          <a:xfrm>
            <a:off x="8196800" y="2023749"/>
            <a:ext cx="3713255" cy="3729175"/>
          </a:xfrm>
          <a:prstGeom prst="rect">
            <a:avLst/>
          </a:prstGeom>
        </p:spPr>
        <p:txBody>
          <a:bodyPr lIns="139917" tIns="74622" rIns="139917"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smtClean="0">
                <a:gradFill>
                  <a:gsLst>
                    <a:gs pos="5417">
                      <a:schemeClr val="tx1"/>
                    </a:gs>
                    <a:gs pos="28000">
                      <a:schemeClr val="tx1"/>
                    </a:gs>
                  </a:gsLst>
                  <a:lin ang="5400000" scaled="0"/>
                </a:gradFill>
              </a:rPr>
              <a:t>Add To Cart</a:t>
            </a:r>
          </a:p>
          <a:p>
            <a:r>
              <a:rPr lang="en-US" dirty="0" smtClean="0">
                <a:gradFill>
                  <a:gsLst>
                    <a:gs pos="5417">
                      <a:schemeClr val="tx1"/>
                    </a:gs>
                    <a:gs pos="28000">
                      <a:schemeClr val="tx1"/>
                    </a:gs>
                  </a:gsLst>
                  <a:lin ang="5400000" scaled="0"/>
                </a:gradFill>
              </a:rPr>
              <a:t>Checkout</a:t>
            </a:r>
          </a:p>
          <a:p>
            <a:r>
              <a:rPr lang="en-US" dirty="0" smtClean="0">
                <a:gradFill>
                  <a:gsLst>
                    <a:gs pos="5417">
                      <a:schemeClr val="tx1"/>
                    </a:gs>
                    <a:gs pos="28000">
                      <a:schemeClr val="tx1"/>
                    </a:gs>
                  </a:gsLst>
                  <a:lin ang="5400000" scaled="0"/>
                </a:gradFill>
              </a:rPr>
              <a:t>Promotion Code</a:t>
            </a:r>
          </a:p>
          <a:p>
            <a:r>
              <a:rPr lang="en-US" dirty="0" smtClean="0">
                <a:gradFill>
                  <a:gsLst>
                    <a:gs pos="5417">
                      <a:schemeClr val="tx1"/>
                    </a:gs>
                    <a:gs pos="28000">
                      <a:schemeClr val="tx1"/>
                    </a:gs>
                  </a:gsLst>
                  <a:lin ang="5400000" scaled="0"/>
                </a:gradFill>
              </a:rPr>
              <a:t>Submit Order</a:t>
            </a:r>
          </a:p>
          <a:p>
            <a:r>
              <a:rPr lang="en-US" dirty="0" smtClean="0">
                <a:gradFill>
                  <a:gsLst>
                    <a:gs pos="5417">
                      <a:schemeClr val="tx1"/>
                    </a:gs>
                    <a:gs pos="28000">
                      <a:schemeClr val="tx1"/>
                    </a:gs>
                  </a:gsLst>
                  <a:lin ang="5400000" scaled="0"/>
                </a:gradFill>
              </a:rPr>
              <a:t>Mini shopping cart</a:t>
            </a:r>
          </a:p>
          <a:p>
            <a:r>
              <a:rPr lang="en-US" dirty="0" smtClean="0">
                <a:gradFill>
                  <a:gsLst>
                    <a:gs pos="5417">
                      <a:schemeClr val="tx1"/>
                    </a:gs>
                    <a:gs pos="28000">
                      <a:schemeClr val="tx1"/>
                    </a:gs>
                  </a:gsLst>
                  <a:lin ang="5400000" scaled="0"/>
                </a:gradFill>
              </a:rPr>
              <a:t>Shopping cart</a:t>
            </a:r>
          </a:p>
          <a:p>
            <a:r>
              <a:rPr lang="en-US" dirty="0" smtClean="0">
                <a:gradFill>
                  <a:gsLst>
                    <a:gs pos="5417">
                      <a:schemeClr val="tx1"/>
                    </a:gs>
                    <a:gs pos="28000">
                      <a:schemeClr val="tx1"/>
                    </a:gs>
                  </a:gsLst>
                  <a:lin ang="5400000" scaled="0"/>
                </a:gradFill>
              </a:rPr>
              <a:t>Address</a:t>
            </a:r>
          </a:p>
          <a:p>
            <a:r>
              <a:rPr lang="en-US" dirty="0" smtClean="0">
                <a:gradFill>
                  <a:gsLst>
                    <a:gs pos="5417">
                      <a:schemeClr val="tx1"/>
                    </a:gs>
                    <a:gs pos="28000">
                      <a:schemeClr val="tx1"/>
                    </a:gs>
                  </a:gsLst>
                  <a:lin ang="5400000" scaled="0"/>
                </a:gradFill>
              </a:rPr>
              <a:t>Customer</a:t>
            </a:r>
          </a:p>
          <a:p>
            <a:endParaRPr lang="en-US" dirty="0">
              <a:gradFill>
                <a:gsLst>
                  <a:gs pos="5417">
                    <a:schemeClr val="tx1"/>
                  </a:gs>
                  <a:gs pos="28000">
                    <a:schemeClr val="tx1"/>
                  </a:gs>
                </a:gsLst>
                <a:lin ang="5400000" scaled="0"/>
              </a:gradFill>
            </a:endParaRPr>
          </a:p>
        </p:txBody>
      </p:sp>
      <p:sp>
        <p:nvSpPr>
          <p:cNvPr id="14" name="Text Placeholder 4"/>
          <p:cNvSpPr txBox="1">
            <a:spLocks/>
          </p:cNvSpPr>
          <p:nvPr/>
        </p:nvSpPr>
        <p:spPr>
          <a:xfrm>
            <a:off x="8196800" y="1546209"/>
            <a:ext cx="3713255" cy="395518"/>
          </a:xfrm>
          <a:prstGeom prst="rect">
            <a:avLst/>
          </a:prstGeom>
        </p:spPr>
        <p:txBody>
          <a:bodyPr wrap="square" lIns="139917" tIns="0" rIns="139917" bIns="0" anchor="ctr" anchorCtr="0">
            <a:spAutoFit/>
          </a:bodyPr>
          <a:lstStyle>
            <a:defPPr>
              <a:defRPr lang="en-US"/>
            </a:defPPr>
            <a:lvl1pPr indent="0">
              <a:lnSpc>
                <a:spcPct val="90000"/>
              </a:lnSpc>
              <a:spcBef>
                <a:spcPct val="20000"/>
              </a:spcBef>
              <a:buSzPct val="90000"/>
              <a:buFont typeface="Wingdings" pitchFamily="2" charset="2"/>
              <a:buNone/>
              <a:defRPr sz="2800" baseline="0">
                <a:gradFill>
                  <a:gsLst>
                    <a:gs pos="0">
                      <a:schemeClr val="bg1"/>
                    </a:gs>
                    <a:gs pos="100000">
                      <a:schemeClr val="bg1"/>
                    </a:gs>
                  </a:gsLst>
                  <a:lin ang="5400000" scaled="0"/>
                </a:gradFill>
                <a:latin typeface="+mj-lt"/>
              </a:defRPr>
            </a:lvl1pPr>
            <a:lvl2pPr marL="855663" indent="-395288">
              <a:lnSpc>
                <a:spcPct val="90000"/>
              </a:lnSpc>
              <a:spcBef>
                <a:spcPct val="20000"/>
              </a:spcBef>
              <a:buSzPct val="90000"/>
              <a:buFont typeface="Wingdings" pitchFamily="2" charset="2"/>
              <a:buChar char="§"/>
              <a:defRPr sz="2400">
                <a:gradFill>
                  <a:gsLst>
                    <a:gs pos="0">
                      <a:schemeClr val="tx1"/>
                    </a:gs>
                    <a:gs pos="86000">
                      <a:schemeClr val="tx1"/>
                    </a:gs>
                  </a:gsLst>
                  <a:lin ang="5400000" scaled="0"/>
                </a:gradFill>
                <a:latin typeface="Segoe UI Light" pitchFamily="34" charset="0"/>
              </a:defRPr>
            </a:lvl2pPr>
            <a:lvl3pPr marL="1204913" indent="-349250">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3pPr>
            <a:lvl4pPr marL="1538288" indent="-279400">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4pPr>
            <a:lvl5pPr marL="1887538" indent="-282575">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smtClean="0">
                <a:gradFill>
                  <a:gsLst>
                    <a:gs pos="0">
                      <a:srgbClr val="FFFFFF"/>
                    </a:gs>
                    <a:gs pos="100000">
                      <a:srgbClr val="FFFFFF"/>
                    </a:gs>
                  </a:gsLst>
                  <a:lin ang="5400000" scaled="0"/>
                </a:gradFill>
              </a:rPr>
              <a:t>Web Parts</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5183186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0"/>
            <a:ext cx="11370961" cy="565027"/>
          </a:xfrm>
        </p:spPr>
        <p:txBody>
          <a:bodyPr/>
          <a:lstStyle/>
          <a:p>
            <a:r>
              <a:rPr lang="en-US" sz="4080" dirty="0"/>
              <a:t>Commerce Runtime – Architecture &amp; Extensibility</a:t>
            </a:r>
            <a:endParaRPr lang="en-US" dirty="0"/>
          </a:p>
        </p:txBody>
      </p:sp>
      <p:sp>
        <p:nvSpPr>
          <p:cNvPr id="3" name="Rectangle 2">
            <a:hlinkClick r:id="" action="ppaction://noaction"/>
          </p:cNvPr>
          <p:cNvSpPr/>
          <p:nvPr/>
        </p:nvSpPr>
        <p:spPr>
          <a:xfrm>
            <a:off x="3670741" y="1153547"/>
            <a:ext cx="6528223" cy="5113548"/>
          </a:xfrm>
          <a:prstGeom prst="rect">
            <a:avLst/>
          </a:prstGeom>
          <a:solidFill>
            <a:schemeClr val="accent1">
              <a:lumMod val="20000"/>
              <a:lumOff val="8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60" tIns="46628" rIns="93260" bIns="46628" numCol="1" rtlCol="0" anchor="b" anchorCtr="0" compatLnSpc="1">
            <a:prstTxWarp prst="textNoShape">
              <a:avLst/>
            </a:prstTxWarp>
          </a:bodyPr>
          <a:lstStyle/>
          <a:p>
            <a:pPr defTabSz="932290" fontAlgn="base">
              <a:spcBef>
                <a:spcPct val="0"/>
              </a:spcBef>
              <a:spcAft>
                <a:spcPct val="0"/>
              </a:spcAft>
            </a:pPr>
            <a:endParaRPr lang="en-US" sz="1836" b="1" dirty="0">
              <a:solidFill>
                <a:srgbClr val="FFFFFF"/>
              </a:solidFill>
              <a:ea typeface="Segoe UI" pitchFamily="34" charset="0"/>
              <a:cs typeface="Segoe UI" pitchFamily="34" charset="0"/>
            </a:endParaRPr>
          </a:p>
        </p:txBody>
      </p:sp>
      <p:sp>
        <p:nvSpPr>
          <p:cNvPr id="4" name="Rectangle 3"/>
          <p:cNvSpPr/>
          <p:nvPr/>
        </p:nvSpPr>
        <p:spPr bwMode="auto">
          <a:xfrm>
            <a:off x="5268767" y="1321514"/>
            <a:ext cx="4747479" cy="4729809"/>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Commerce Runtime</a:t>
            </a:r>
          </a:p>
        </p:txBody>
      </p:sp>
      <p:sp>
        <p:nvSpPr>
          <p:cNvPr id="6" name="Rectangle 5"/>
          <p:cNvSpPr/>
          <p:nvPr/>
        </p:nvSpPr>
        <p:spPr bwMode="auto">
          <a:xfrm>
            <a:off x="7562806" y="1506644"/>
            <a:ext cx="2082813" cy="386867"/>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Customer</a:t>
            </a:r>
          </a:p>
        </p:txBody>
      </p:sp>
      <p:sp>
        <p:nvSpPr>
          <p:cNvPr id="7" name="Rectangle 6"/>
          <p:cNvSpPr/>
          <p:nvPr/>
        </p:nvSpPr>
        <p:spPr bwMode="auto">
          <a:xfrm>
            <a:off x="7562806" y="2045467"/>
            <a:ext cx="2082813" cy="386867"/>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Promotion</a:t>
            </a:r>
          </a:p>
        </p:txBody>
      </p:sp>
      <p:sp>
        <p:nvSpPr>
          <p:cNvPr id="8" name="Rectangle 7"/>
          <p:cNvSpPr/>
          <p:nvPr/>
        </p:nvSpPr>
        <p:spPr bwMode="auto">
          <a:xfrm>
            <a:off x="7566891" y="2587768"/>
            <a:ext cx="2078728" cy="386867"/>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Tax</a:t>
            </a:r>
          </a:p>
        </p:txBody>
      </p:sp>
      <p:sp>
        <p:nvSpPr>
          <p:cNvPr id="10" name="Rectangle 9"/>
          <p:cNvSpPr/>
          <p:nvPr/>
        </p:nvSpPr>
        <p:spPr bwMode="auto">
          <a:xfrm rot="5400000">
            <a:off x="4692641" y="3434634"/>
            <a:ext cx="4173237" cy="386867"/>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Plug-in  Interface</a:t>
            </a:r>
          </a:p>
        </p:txBody>
      </p:sp>
      <p:sp>
        <p:nvSpPr>
          <p:cNvPr id="11" name="Rectangle 10"/>
          <p:cNvSpPr/>
          <p:nvPr/>
        </p:nvSpPr>
        <p:spPr bwMode="auto">
          <a:xfrm>
            <a:off x="5289172" y="1541449"/>
            <a:ext cx="1094255" cy="4173237"/>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Kernel</a:t>
            </a:r>
          </a:p>
        </p:txBody>
      </p:sp>
      <p:sp>
        <p:nvSpPr>
          <p:cNvPr id="14" name="Rectangle 13">
            <a:hlinkClick r:id="" action="ppaction://noaction"/>
          </p:cNvPr>
          <p:cNvSpPr/>
          <p:nvPr/>
        </p:nvSpPr>
        <p:spPr>
          <a:xfrm rot="5400000">
            <a:off x="9469407" y="2083731"/>
            <a:ext cx="2530170" cy="669806"/>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60" tIns="46628" rIns="93260" bIns="46628" numCol="1" rtlCol="0" anchor="b" anchorCtr="0" compatLnSpc="1">
            <a:prstTxWarp prst="textNoShape">
              <a:avLst/>
            </a:prstTxWarp>
          </a:bodyPr>
          <a:lstStyle/>
          <a:p>
            <a:pPr defTabSz="932290" fontAlgn="base">
              <a:spcBef>
                <a:spcPct val="0"/>
              </a:spcBef>
              <a:spcAft>
                <a:spcPct val="0"/>
              </a:spcAft>
            </a:pPr>
            <a:r>
              <a:rPr lang="en-US" sz="1836" b="1" dirty="0">
                <a:solidFill>
                  <a:srgbClr val="FFFFFF"/>
                </a:solidFill>
                <a:ea typeface="Segoe UI" pitchFamily="34" charset="0"/>
                <a:cs typeface="Segoe UI" pitchFamily="34" charset="0"/>
              </a:rPr>
              <a:t>Presentation</a:t>
            </a:r>
          </a:p>
          <a:p>
            <a:pPr defTabSz="932290" fontAlgn="base">
              <a:spcBef>
                <a:spcPct val="0"/>
              </a:spcBef>
              <a:spcAft>
                <a:spcPct val="0"/>
              </a:spcAft>
            </a:pPr>
            <a:r>
              <a:rPr lang="en-US" sz="1836" b="1" dirty="0">
                <a:solidFill>
                  <a:srgbClr val="FFFFFF"/>
                </a:solidFill>
                <a:ea typeface="Segoe UI" pitchFamily="34" charset="0"/>
                <a:cs typeface="Segoe UI" pitchFamily="34" charset="0"/>
              </a:rPr>
              <a:t>(</a:t>
            </a:r>
            <a:r>
              <a:rPr lang="en-US" sz="1836" b="1" dirty="0" smtClean="0">
                <a:solidFill>
                  <a:srgbClr val="FFFFFF"/>
                </a:solidFill>
                <a:ea typeface="Segoe UI" pitchFamily="34" charset="0"/>
                <a:cs typeface="Segoe UI" pitchFamily="34" charset="0"/>
              </a:rPr>
              <a:t>POS/Online Store ..)</a:t>
            </a:r>
            <a:endParaRPr lang="en-US" sz="1836" b="1" dirty="0">
              <a:solidFill>
                <a:srgbClr val="FFFFFF"/>
              </a:solidFill>
              <a:ea typeface="Segoe UI" pitchFamily="34" charset="0"/>
              <a:cs typeface="Segoe UI" pitchFamily="34" charset="0"/>
            </a:endParaRPr>
          </a:p>
        </p:txBody>
      </p:sp>
      <p:sp>
        <p:nvSpPr>
          <p:cNvPr id="16" name="Rectangle 15">
            <a:hlinkClick r:id="" action="ppaction://noaction"/>
          </p:cNvPr>
          <p:cNvSpPr/>
          <p:nvPr/>
        </p:nvSpPr>
        <p:spPr>
          <a:xfrm rot="5400000">
            <a:off x="9645383" y="4724981"/>
            <a:ext cx="2178217" cy="669806"/>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60" tIns="46628" rIns="93260" bIns="46628" numCol="1" rtlCol="0" anchor="b" anchorCtr="0" compatLnSpc="1">
            <a:prstTxWarp prst="textNoShape">
              <a:avLst/>
            </a:prstTxWarp>
          </a:bodyPr>
          <a:lstStyle/>
          <a:p>
            <a:pPr defTabSz="932290" fontAlgn="base">
              <a:spcBef>
                <a:spcPct val="0"/>
              </a:spcBef>
              <a:spcAft>
                <a:spcPct val="0"/>
              </a:spcAft>
            </a:pPr>
            <a:r>
              <a:rPr lang="en-US" sz="1836" b="1" dirty="0">
                <a:solidFill>
                  <a:srgbClr val="FFFFFF"/>
                </a:solidFill>
                <a:ea typeface="Segoe UI" pitchFamily="34" charset="0"/>
                <a:cs typeface="Segoe UI" pitchFamily="34" charset="0"/>
              </a:rPr>
              <a:t>Service Interface</a:t>
            </a:r>
          </a:p>
        </p:txBody>
      </p:sp>
      <p:sp>
        <p:nvSpPr>
          <p:cNvPr id="18" name="Oval 10"/>
          <p:cNvSpPr>
            <a:spLocks noChangeArrowheads="1"/>
          </p:cNvSpPr>
          <p:nvPr/>
        </p:nvSpPr>
        <p:spPr bwMode="auto">
          <a:xfrm rot="10800000">
            <a:off x="7194535" y="1627218"/>
            <a:ext cx="152618" cy="147338"/>
          </a:xfrm>
          <a:prstGeom prst="ellipse">
            <a:avLst/>
          </a:prstGeom>
          <a:noFill/>
          <a:ln w="28575" algn="ctr">
            <a:solidFill>
              <a:schemeClr val="bg1"/>
            </a:solidFill>
            <a:round/>
            <a:headEnd/>
            <a:tailEnd/>
          </a:ln>
          <a:extLst/>
        </p:spPr>
        <p:txBody>
          <a:bodyPr wrap="none" anchor="ctr"/>
          <a:lstStyle/>
          <a:p>
            <a:pPr defTabSz="932559"/>
            <a:endParaRPr lang="en-US" sz="1836" dirty="0">
              <a:gradFill>
                <a:gsLst>
                  <a:gs pos="87000">
                    <a:srgbClr val="FFFFFF"/>
                  </a:gs>
                  <a:gs pos="100000">
                    <a:srgbClr val="FFFFFF"/>
                  </a:gs>
                </a:gsLst>
                <a:lin ang="4800000" scaled="0"/>
              </a:gradFill>
            </a:endParaRPr>
          </a:p>
        </p:txBody>
      </p:sp>
      <p:sp>
        <p:nvSpPr>
          <p:cNvPr id="19" name="Line 13"/>
          <p:cNvSpPr>
            <a:spLocks noChangeShapeType="1"/>
          </p:cNvSpPr>
          <p:nvPr/>
        </p:nvSpPr>
        <p:spPr bwMode="auto">
          <a:xfrm rot="10800000" flipH="1" flipV="1">
            <a:off x="7359587" y="1700887"/>
            <a:ext cx="207304" cy="81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pPr defTabSz="932559"/>
            <a:endParaRPr lang="en-US" sz="1836" dirty="0">
              <a:gradFill>
                <a:gsLst>
                  <a:gs pos="87000">
                    <a:srgbClr val="FFFFFF"/>
                  </a:gs>
                  <a:gs pos="100000">
                    <a:srgbClr val="FFFFFF"/>
                  </a:gs>
                </a:gsLst>
                <a:lin ang="4800000" scaled="0"/>
              </a:gradFill>
            </a:endParaRPr>
          </a:p>
        </p:txBody>
      </p:sp>
      <p:sp>
        <p:nvSpPr>
          <p:cNvPr id="20" name="Oval 10"/>
          <p:cNvSpPr>
            <a:spLocks noChangeArrowheads="1"/>
          </p:cNvSpPr>
          <p:nvPr/>
        </p:nvSpPr>
        <p:spPr bwMode="auto">
          <a:xfrm rot="10800000">
            <a:off x="7194535" y="2164421"/>
            <a:ext cx="152618" cy="147338"/>
          </a:xfrm>
          <a:prstGeom prst="ellipse">
            <a:avLst/>
          </a:prstGeom>
          <a:noFill/>
          <a:ln w="28575" algn="ctr">
            <a:solidFill>
              <a:schemeClr val="bg1"/>
            </a:solidFill>
            <a:round/>
            <a:headEnd/>
            <a:tailEnd/>
          </a:ln>
          <a:extLst/>
        </p:spPr>
        <p:txBody>
          <a:bodyPr wrap="none" anchor="ctr"/>
          <a:lstStyle/>
          <a:p>
            <a:pPr defTabSz="932559"/>
            <a:endParaRPr lang="en-US" sz="1836" dirty="0">
              <a:gradFill>
                <a:gsLst>
                  <a:gs pos="87000">
                    <a:srgbClr val="FFFFFF"/>
                  </a:gs>
                  <a:gs pos="100000">
                    <a:srgbClr val="FFFFFF"/>
                  </a:gs>
                </a:gsLst>
                <a:lin ang="4800000" scaled="0"/>
              </a:gradFill>
            </a:endParaRPr>
          </a:p>
        </p:txBody>
      </p:sp>
      <p:sp>
        <p:nvSpPr>
          <p:cNvPr id="21" name="Line 13"/>
          <p:cNvSpPr>
            <a:spLocks noChangeShapeType="1"/>
          </p:cNvSpPr>
          <p:nvPr/>
        </p:nvSpPr>
        <p:spPr bwMode="auto">
          <a:xfrm rot="10800000" flipH="1" flipV="1">
            <a:off x="7359587" y="2238090"/>
            <a:ext cx="207304" cy="81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pPr defTabSz="932559"/>
            <a:endParaRPr lang="en-US" sz="1836" dirty="0">
              <a:gradFill>
                <a:gsLst>
                  <a:gs pos="87000">
                    <a:srgbClr val="FFFFFF"/>
                  </a:gs>
                  <a:gs pos="100000">
                    <a:srgbClr val="FFFFFF"/>
                  </a:gs>
                </a:gsLst>
                <a:lin ang="4800000" scaled="0"/>
              </a:gradFill>
            </a:endParaRPr>
          </a:p>
        </p:txBody>
      </p:sp>
      <p:sp>
        <p:nvSpPr>
          <p:cNvPr id="22" name="Oval 10"/>
          <p:cNvSpPr>
            <a:spLocks noChangeArrowheads="1"/>
          </p:cNvSpPr>
          <p:nvPr/>
        </p:nvSpPr>
        <p:spPr bwMode="auto">
          <a:xfrm rot="10800000">
            <a:off x="7182442" y="2706723"/>
            <a:ext cx="152618" cy="147338"/>
          </a:xfrm>
          <a:prstGeom prst="ellipse">
            <a:avLst/>
          </a:prstGeom>
          <a:noFill/>
          <a:ln w="28575" algn="ctr">
            <a:solidFill>
              <a:schemeClr val="bg1"/>
            </a:solidFill>
            <a:round/>
            <a:headEnd/>
            <a:tailEnd/>
          </a:ln>
          <a:extLst/>
        </p:spPr>
        <p:txBody>
          <a:bodyPr wrap="none" anchor="ctr"/>
          <a:lstStyle/>
          <a:p>
            <a:pPr defTabSz="932559"/>
            <a:endParaRPr lang="en-US" sz="1836" dirty="0">
              <a:gradFill>
                <a:gsLst>
                  <a:gs pos="87000">
                    <a:srgbClr val="FFFFFF"/>
                  </a:gs>
                  <a:gs pos="100000">
                    <a:srgbClr val="FFFFFF"/>
                  </a:gs>
                </a:gsLst>
                <a:lin ang="4800000" scaled="0"/>
              </a:gradFill>
            </a:endParaRPr>
          </a:p>
        </p:txBody>
      </p:sp>
      <p:sp>
        <p:nvSpPr>
          <p:cNvPr id="23" name="Line 13"/>
          <p:cNvSpPr>
            <a:spLocks noChangeShapeType="1"/>
          </p:cNvSpPr>
          <p:nvPr/>
        </p:nvSpPr>
        <p:spPr bwMode="auto">
          <a:xfrm rot="10800000" flipH="1" flipV="1">
            <a:off x="7347494" y="2780391"/>
            <a:ext cx="207304" cy="81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pPr defTabSz="932559"/>
            <a:endParaRPr lang="en-US" sz="1836" dirty="0">
              <a:gradFill>
                <a:gsLst>
                  <a:gs pos="87000">
                    <a:srgbClr val="FFFFFF"/>
                  </a:gs>
                  <a:gs pos="100000">
                    <a:srgbClr val="FFFFFF"/>
                  </a:gs>
                </a:gsLst>
                <a:lin ang="4800000" scaled="0"/>
              </a:gradFill>
            </a:endParaRPr>
          </a:p>
        </p:txBody>
      </p:sp>
      <p:grpSp>
        <p:nvGrpSpPr>
          <p:cNvPr id="43" name="Group 42"/>
          <p:cNvGrpSpPr/>
          <p:nvPr/>
        </p:nvGrpSpPr>
        <p:grpSpPr>
          <a:xfrm>
            <a:off x="7194535" y="3138330"/>
            <a:ext cx="2451085" cy="386867"/>
            <a:chOff x="7051653" y="3077074"/>
            <a:chExt cx="2403243" cy="379316"/>
          </a:xfrm>
        </p:grpSpPr>
        <p:sp>
          <p:nvSpPr>
            <p:cNvPr id="9" name="Rectangle 8"/>
            <p:cNvSpPr/>
            <p:nvPr/>
          </p:nvSpPr>
          <p:spPr bwMode="auto">
            <a:xfrm>
              <a:off x="7412736" y="3077074"/>
              <a:ext cx="2042160" cy="37931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Shipping</a:t>
              </a:r>
            </a:p>
          </p:txBody>
        </p:sp>
        <p:sp>
          <p:nvSpPr>
            <p:cNvPr id="24" name="Oval 10"/>
            <p:cNvSpPr>
              <a:spLocks noChangeArrowheads="1"/>
            </p:cNvSpPr>
            <p:nvPr/>
          </p:nvSpPr>
          <p:spPr bwMode="auto">
            <a:xfrm rot="10800000">
              <a:off x="7051653" y="3165512"/>
              <a:ext cx="149639" cy="144462"/>
            </a:xfrm>
            <a:prstGeom prst="ellipse">
              <a:avLst/>
            </a:prstGeom>
            <a:noFill/>
            <a:ln w="28575" algn="ctr">
              <a:solidFill>
                <a:schemeClr val="bg1"/>
              </a:solidFill>
              <a:round/>
              <a:headEnd/>
              <a:tailEnd/>
            </a:ln>
            <a:extLst/>
          </p:spPr>
          <p:txBody>
            <a:bodyPr wrap="none" anchor="ctr"/>
            <a:lstStyle/>
            <a:p>
              <a:pPr defTabSz="932559"/>
              <a:endParaRPr lang="en-US" sz="1836" dirty="0">
                <a:gradFill>
                  <a:gsLst>
                    <a:gs pos="87000">
                      <a:srgbClr val="FFFFFF"/>
                    </a:gs>
                    <a:gs pos="100000">
                      <a:srgbClr val="FFFFFF"/>
                    </a:gs>
                  </a:gsLst>
                  <a:lin ang="4800000" scaled="0"/>
                </a:gradFill>
              </a:endParaRPr>
            </a:p>
          </p:txBody>
        </p:sp>
        <p:sp>
          <p:nvSpPr>
            <p:cNvPr id="25" name="Line 13"/>
            <p:cNvSpPr>
              <a:spLocks noChangeShapeType="1"/>
            </p:cNvSpPr>
            <p:nvPr/>
          </p:nvSpPr>
          <p:spPr bwMode="auto">
            <a:xfrm rot="10800000" flipH="1" flipV="1">
              <a:off x="7213484" y="3237743"/>
              <a:ext cx="203258" cy="794"/>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pPr defTabSz="932559"/>
              <a:endParaRPr lang="en-US" sz="1836" dirty="0">
                <a:gradFill>
                  <a:gsLst>
                    <a:gs pos="87000">
                      <a:srgbClr val="FFFFFF"/>
                    </a:gs>
                    <a:gs pos="100000">
                      <a:srgbClr val="FFFFFF"/>
                    </a:gs>
                  </a:gsLst>
                  <a:lin ang="4800000" scaled="0"/>
                </a:gradFill>
              </a:endParaRPr>
            </a:p>
          </p:txBody>
        </p:sp>
      </p:grpSp>
      <p:grpSp>
        <p:nvGrpSpPr>
          <p:cNvPr id="28" name="Group 27"/>
          <p:cNvGrpSpPr/>
          <p:nvPr/>
        </p:nvGrpSpPr>
        <p:grpSpPr>
          <a:xfrm>
            <a:off x="7182441" y="5031930"/>
            <a:ext cx="2455172" cy="631388"/>
            <a:chOff x="7047646" y="4949952"/>
            <a:chExt cx="2407250" cy="619064"/>
          </a:xfrm>
        </p:grpSpPr>
        <p:sp>
          <p:nvSpPr>
            <p:cNvPr id="5" name="Rectangle 4"/>
            <p:cNvSpPr/>
            <p:nvPr/>
          </p:nvSpPr>
          <p:spPr bwMode="auto">
            <a:xfrm>
              <a:off x="7412735" y="4949952"/>
              <a:ext cx="2042161" cy="61906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Functional </a:t>
              </a:r>
            </a:p>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Plug-in / Module</a:t>
              </a:r>
            </a:p>
          </p:txBody>
        </p:sp>
        <p:sp>
          <p:nvSpPr>
            <p:cNvPr id="26" name="Oval 10"/>
            <p:cNvSpPr>
              <a:spLocks noChangeArrowheads="1"/>
            </p:cNvSpPr>
            <p:nvPr/>
          </p:nvSpPr>
          <p:spPr bwMode="auto">
            <a:xfrm rot="10800000">
              <a:off x="7047646" y="5187253"/>
              <a:ext cx="149639" cy="144462"/>
            </a:xfrm>
            <a:prstGeom prst="ellipse">
              <a:avLst/>
            </a:prstGeom>
            <a:noFill/>
            <a:ln w="28575" algn="ctr">
              <a:solidFill>
                <a:schemeClr val="bg1"/>
              </a:solidFill>
              <a:round/>
              <a:headEnd/>
              <a:tailEnd/>
            </a:ln>
            <a:extLst/>
          </p:spPr>
          <p:txBody>
            <a:bodyPr wrap="none" anchor="ctr"/>
            <a:lstStyle/>
            <a:p>
              <a:pPr defTabSz="932559"/>
              <a:endParaRPr lang="en-US" sz="1836" dirty="0">
                <a:gradFill>
                  <a:gsLst>
                    <a:gs pos="87000">
                      <a:srgbClr val="FFFFFF"/>
                    </a:gs>
                    <a:gs pos="100000">
                      <a:srgbClr val="FFFFFF"/>
                    </a:gs>
                  </a:gsLst>
                  <a:lin ang="4800000" scaled="0"/>
                </a:gradFill>
              </a:endParaRPr>
            </a:p>
          </p:txBody>
        </p:sp>
        <p:sp>
          <p:nvSpPr>
            <p:cNvPr id="27" name="Line 13"/>
            <p:cNvSpPr>
              <a:spLocks noChangeShapeType="1"/>
            </p:cNvSpPr>
            <p:nvPr/>
          </p:nvSpPr>
          <p:spPr bwMode="auto">
            <a:xfrm rot="10800000" flipH="1" flipV="1">
              <a:off x="7209477" y="5259484"/>
              <a:ext cx="203258" cy="794"/>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pPr defTabSz="932559"/>
              <a:endParaRPr lang="en-US" sz="1836" dirty="0">
                <a:gradFill>
                  <a:gsLst>
                    <a:gs pos="87000">
                      <a:srgbClr val="FFFFFF"/>
                    </a:gs>
                    <a:gs pos="100000">
                      <a:srgbClr val="FFFFFF"/>
                    </a:gs>
                  </a:gsLst>
                  <a:lin ang="4800000" scaled="0"/>
                </a:gradFill>
              </a:endParaRPr>
            </a:p>
          </p:txBody>
        </p:sp>
      </p:grpSp>
      <p:grpSp>
        <p:nvGrpSpPr>
          <p:cNvPr id="35" name="Group 34"/>
          <p:cNvGrpSpPr/>
          <p:nvPr/>
        </p:nvGrpSpPr>
        <p:grpSpPr>
          <a:xfrm>
            <a:off x="7194534" y="5031930"/>
            <a:ext cx="2455172" cy="631388"/>
            <a:chOff x="7047646" y="4949952"/>
            <a:chExt cx="2407250" cy="619064"/>
          </a:xfrm>
        </p:grpSpPr>
        <p:sp>
          <p:nvSpPr>
            <p:cNvPr id="36" name="Rectangle 35"/>
            <p:cNvSpPr/>
            <p:nvPr/>
          </p:nvSpPr>
          <p:spPr bwMode="auto">
            <a:xfrm>
              <a:off x="7412735" y="4949952"/>
              <a:ext cx="2042161" cy="61906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Cust /Partner</a:t>
              </a:r>
            </a:p>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Extended Plugin</a:t>
              </a:r>
            </a:p>
          </p:txBody>
        </p:sp>
        <p:sp>
          <p:nvSpPr>
            <p:cNvPr id="37" name="Oval 10"/>
            <p:cNvSpPr>
              <a:spLocks noChangeArrowheads="1"/>
            </p:cNvSpPr>
            <p:nvPr/>
          </p:nvSpPr>
          <p:spPr bwMode="auto">
            <a:xfrm rot="10800000">
              <a:off x="7047646" y="5187253"/>
              <a:ext cx="149639" cy="144462"/>
            </a:xfrm>
            <a:prstGeom prst="ellipse">
              <a:avLst/>
            </a:prstGeom>
            <a:noFill/>
            <a:ln w="28575" algn="ctr">
              <a:solidFill>
                <a:schemeClr val="bg1"/>
              </a:solidFill>
              <a:round/>
              <a:headEnd/>
              <a:tailEnd/>
            </a:ln>
            <a:extLst/>
          </p:spPr>
          <p:txBody>
            <a:bodyPr wrap="none" anchor="ctr"/>
            <a:lstStyle/>
            <a:p>
              <a:pPr defTabSz="932559"/>
              <a:endParaRPr lang="en-US" sz="1836" dirty="0">
                <a:gradFill>
                  <a:gsLst>
                    <a:gs pos="87000">
                      <a:srgbClr val="FFFFFF"/>
                    </a:gs>
                    <a:gs pos="100000">
                      <a:srgbClr val="FFFFFF"/>
                    </a:gs>
                  </a:gsLst>
                  <a:lin ang="4800000" scaled="0"/>
                </a:gradFill>
              </a:endParaRPr>
            </a:p>
          </p:txBody>
        </p:sp>
        <p:sp>
          <p:nvSpPr>
            <p:cNvPr id="38" name="Line 13"/>
            <p:cNvSpPr>
              <a:spLocks noChangeShapeType="1"/>
            </p:cNvSpPr>
            <p:nvPr/>
          </p:nvSpPr>
          <p:spPr bwMode="auto">
            <a:xfrm rot="10800000" flipH="1" flipV="1">
              <a:off x="7209477" y="5259484"/>
              <a:ext cx="203258" cy="794"/>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pPr defTabSz="932559"/>
              <a:endParaRPr lang="en-US" sz="1836" dirty="0">
                <a:gradFill>
                  <a:gsLst>
                    <a:gs pos="87000">
                      <a:srgbClr val="FFFFFF"/>
                    </a:gs>
                    <a:gs pos="100000">
                      <a:srgbClr val="FFFFFF"/>
                    </a:gs>
                  </a:gsLst>
                  <a:lin ang="4800000" scaled="0"/>
                </a:gradFill>
              </a:endParaRPr>
            </a:p>
          </p:txBody>
        </p:sp>
      </p:grpSp>
      <p:grpSp>
        <p:nvGrpSpPr>
          <p:cNvPr id="39" name="Group 38"/>
          <p:cNvGrpSpPr/>
          <p:nvPr/>
        </p:nvGrpSpPr>
        <p:grpSpPr>
          <a:xfrm>
            <a:off x="7182440" y="5031930"/>
            <a:ext cx="2455172" cy="631388"/>
            <a:chOff x="7047646" y="4949952"/>
            <a:chExt cx="2407250" cy="619064"/>
          </a:xfrm>
        </p:grpSpPr>
        <p:sp>
          <p:nvSpPr>
            <p:cNvPr id="40" name="Rectangle 39"/>
            <p:cNvSpPr/>
            <p:nvPr/>
          </p:nvSpPr>
          <p:spPr bwMode="auto">
            <a:xfrm>
              <a:off x="7412735" y="4949952"/>
              <a:ext cx="2042161" cy="61906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Replace Plug-in completely </a:t>
              </a:r>
            </a:p>
          </p:txBody>
        </p:sp>
        <p:sp>
          <p:nvSpPr>
            <p:cNvPr id="41" name="Oval 10"/>
            <p:cNvSpPr>
              <a:spLocks noChangeArrowheads="1"/>
            </p:cNvSpPr>
            <p:nvPr/>
          </p:nvSpPr>
          <p:spPr bwMode="auto">
            <a:xfrm rot="10800000">
              <a:off x="7047646" y="5187253"/>
              <a:ext cx="149639" cy="144462"/>
            </a:xfrm>
            <a:prstGeom prst="ellipse">
              <a:avLst/>
            </a:prstGeom>
            <a:noFill/>
            <a:ln w="28575" algn="ctr">
              <a:solidFill>
                <a:schemeClr val="bg1"/>
              </a:solidFill>
              <a:round/>
              <a:headEnd/>
              <a:tailEnd/>
            </a:ln>
            <a:extLst/>
          </p:spPr>
          <p:txBody>
            <a:bodyPr wrap="none" anchor="ctr"/>
            <a:lstStyle/>
            <a:p>
              <a:pPr defTabSz="932559"/>
              <a:endParaRPr lang="en-US" sz="1836" dirty="0">
                <a:gradFill>
                  <a:gsLst>
                    <a:gs pos="87000">
                      <a:srgbClr val="FFFFFF"/>
                    </a:gs>
                    <a:gs pos="100000">
                      <a:srgbClr val="FFFFFF"/>
                    </a:gs>
                  </a:gsLst>
                  <a:lin ang="4800000" scaled="0"/>
                </a:gradFill>
              </a:endParaRPr>
            </a:p>
          </p:txBody>
        </p:sp>
        <p:sp>
          <p:nvSpPr>
            <p:cNvPr id="42" name="Line 13"/>
            <p:cNvSpPr>
              <a:spLocks noChangeShapeType="1"/>
            </p:cNvSpPr>
            <p:nvPr/>
          </p:nvSpPr>
          <p:spPr bwMode="auto">
            <a:xfrm rot="10800000" flipH="1" flipV="1">
              <a:off x="7209477" y="5259484"/>
              <a:ext cx="203258" cy="794"/>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pPr defTabSz="932559"/>
              <a:endParaRPr lang="en-US" sz="1836" dirty="0">
                <a:gradFill>
                  <a:gsLst>
                    <a:gs pos="87000">
                      <a:srgbClr val="FFFFFF"/>
                    </a:gs>
                    <a:gs pos="100000">
                      <a:srgbClr val="FFFFFF"/>
                    </a:gs>
                  </a:gsLst>
                  <a:lin ang="4800000" scaled="0"/>
                </a:gradFill>
              </a:endParaRPr>
            </a:p>
          </p:txBody>
        </p:sp>
      </p:grpSp>
      <p:grpSp>
        <p:nvGrpSpPr>
          <p:cNvPr id="44" name="Group 43"/>
          <p:cNvGrpSpPr/>
          <p:nvPr/>
        </p:nvGrpSpPr>
        <p:grpSpPr>
          <a:xfrm>
            <a:off x="7198622" y="3683719"/>
            <a:ext cx="2451085" cy="386867"/>
            <a:chOff x="7051653" y="3077074"/>
            <a:chExt cx="2403243" cy="379316"/>
          </a:xfrm>
        </p:grpSpPr>
        <p:sp>
          <p:nvSpPr>
            <p:cNvPr id="45" name="Rectangle 44"/>
            <p:cNvSpPr/>
            <p:nvPr/>
          </p:nvSpPr>
          <p:spPr bwMode="auto">
            <a:xfrm>
              <a:off x="7412736" y="3077074"/>
              <a:ext cx="2042160" cy="37931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EFT / Payments</a:t>
              </a:r>
            </a:p>
          </p:txBody>
        </p:sp>
        <p:sp>
          <p:nvSpPr>
            <p:cNvPr id="46" name="Oval 10"/>
            <p:cNvSpPr>
              <a:spLocks noChangeArrowheads="1"/>
            </p:cNvSpPr>
            <p:nvPr/>
          </p:nvSpPr>
          <p:spPr bwMode="auto">
            <a:xfrm rot="10800000">
              <a:off x="7051653" y="3165512"/>
              <a:ext cx="149639" cy="144462"/>
            </a:xfrm>
            <a:prstGeom prst="ellipse">
              <a:avLst/>
            </a:prstGeom>
            <a:noFill/>
            <a:ln w="28575" algn="ctr">
              <a:solidFill>
                <a:schemeClr val="bg1"/>
              </a:solidFill>
              <a:round/>
              <a:headEnd/>
              <a:tailEnd/>
            </a:ln>
            <a:extLst/>
          </p:spPr>
          <p:txBody>
            <a:bodyPr wrap="none" anchor="ctr"/>
            <a:lstStyle/>
            <a:p>
              <a:pPr defTabSz="932559"/>
              <a:endParaRPr lang="en-US" sz="1836" dirty="0">
                <a:gradFill>
                  <a:gsLst>
                    <a:gs pos="87000">
                      <a:srgbClr val="FFFFFF"/>
                    </a:gs>
                    <a:gs pos="100000">
                      <a:srgbClr val="FFFFFF"/>
                    </a:gs>
                  </a:gsLst>
                  <a:lin ang="4800000" scaled="0"/>
                </a:gradFill>
              </a:endParaRPr>
            </a:p>
          </p:txBody>
        </p:sp>
        <p:sp>
          <p:nvSpPr>
            <p:cNvPr id="47" name="Line 13"/>
            <p:cNvSpPr>
              <a:spLocks noChangeShapeType="1"/>
            </p:cNvSpPr>
            <p:nvPr/>
          </p:nvSpPr>
          <p:spPr bwMode="auto">
            <a:xfrm rot="10800000" flipH="1" flipV="1">
              <a:off x="7213484" y="3237743"/>
              <a:ext cx="203258" cy="794"/>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pPr defTabSz="932559"/>
              <a:endParaRPr lang="en-US" sz="1836" dirty="0">
                <a:gradFill>
                  <a:gsLst>
                    <a:gs pos="87000">
                      <a:srgbClr val="FFFFFF"/>
                    </a:gs>
                    <a:gs pos="100000">
                      <a:srgbClr val="FFFFFF"/>
                    </a:gs>
                  </a:gsLst>
                  <a:lin ang="4800000" scaled="0"/>
                </a:gradFill>
              </a:endParaRPr>
            </a:p>
          </p:txBody>
        </p:sp>
      </p:grpSp>
      <p:grpSp>
        <p:nvGrpSpPr>
          <p:cNvPr id="48" name="Group 47"/>
          <p:cNvGrpSpPr/>
          <p:nvPr/>
        </p:nvGrpSpPr>
        <p:grpSpPr>
          <a:xfrm>
            <a:off x="7198622" y="4229281"/>
            <a:ext cx="2451085" cy="386867"/>
            <a:chOff x="7051653" y="3077074"/>
            <a:chExt cx="2403243" cy="379316"/>
          </a:xfrm>
        </p:grpSpPr>
        <p:sp>
          <p:nvSpPr>
            <p:cNvPr id="49" name="Rectangle 48"/>
            <p:cNvSpPr/>
            <p:nvPr/>
          </p:nvSpPr>
          <p:spPr bwMode="auto">
            <a:xfrm>
              <a:off x="7412736" y="3077074"/>
              <a:ext cx="2042160" cy="37931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a:t>
              </a:r>
            </a:p>
          </p:txBody>
        </p:sp>
        <p:sp>
          <p:nvSpPr>
            <p:cNvPr id="50" name="Oval 10"/>
            <p:cNvSpPr>
              <a:spLocks noChangeArrowheads="1"/>
            </p:cNvSpPr>
            <p:nvPr/>
          </p:nvSpPr>
          <p:spPr bwMode="auto">
            <a:xfrm rot="10800000">
              <a:off x="7051653" y="3165512"/>
              <a:ext cx="149639" cy="144462"/>
            </a:xfrm>
            <a:prstGeom prst="ellipse">
              <a:avLst/>
            </a:prstGeom>
            <a:noFill/>
            <a:ln w="28575" algn="ctr">
              <a:solidFill>
                <a:schemeClr val="bg1"/>
              </a:solidFill>
              <a:round/>
              <a:headEnd/>
              <a:tailEnd/>
            </a:ln>
            <a:extLst/>
          </p:spPr>
          <p:txBody>
            <a:bodyPr wrap="none" anchor="ctr"/>
            <a:lstStyle/>
            <a:p>
              <a:pPr defTabSz="932559"/>
              <a:endParaRPr lang="en-US" sz="1836" dirty="0">
                <a:gradFill>
                  <a:gsLst>
                    <a:gs pos="87000">
                      <a:srgbClr val="FFFFFF"/>
                    </a:gs>
                    <a:gs pos="100000">
                      <a:srgbClr val="FFFFFF"/>
                    </a:gs>
                  </a:gsLst>
                  <a:lin ang="4800000" scaled="0"/>
                </a:gradFill>
              </a:endParaRPr>
            </a:p>
          </p:txBody>
        </p:sp>
        <p:sp>
          <p:nvSpPr>
            <p:cNvPr id="51" name="Line 13"/>
            <p:cNvSpPr>
              <a:spLocks noChangeShapeType="1"/>
            </p:cNvSpPr>
            <p:nvPr/>
          </p:nvSpPr>
          <p:spPr bwMode="auto">
            <a:xfrm rot="10800000" flipH="1" flipV="1">
              <a:off x="7213484" y="3237743"/>
              <a:ext cx="203258" cy="794"/>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pPr defTabSz="932559"/>
              <a:endParaRPr lang="en-US" sz="1836" dirty="0">
                <a:gradFill>
                  <a:gsLst>
                    <a:gs pos="87000">
                      <a:srgbClr val="FFFFFF"/>
                    </a:gs>
                    <a:gs pos="100000">
                      <a:srgbClr val="FFFFFF"/>
                    </a:gs>
                  </a:gsLst>
                  <a:lin ang="4800000" scaled="0"/>
                </a:gradFill>
              </a:endParaRPr>
            </a:p>
          </p:txBody>
        </p:sp>
      </p:grpSp>
      <p:cxnSp>
        <p:nvCxnSpPr>
          <p:cNvPr id="53" name="Straight Connector 52"/>
          <p:cNvCxnSpPr/>
          <p:nvPr/>
        </p:nvCxnSpPr>
        <p:spPr>
          <a:xfrm>
            <a:off x="3029888" y="1018689"/>
            <a:ext cx="0" cy="5466491"/>
          </a:xfrm>
          <a:prstGeom prst="line">
            <a:avLst/>
          </a:prstGeom>
          <a:ln>
            <a:solidFill>
              <a:srgbClr val="FFFF00">
                <a:alpha val="50000"/>
              </a:srgbClr>
            </a:solidFill>
            <a:prstDash val="sysDot"/>
          </a:ln>
        </p:spPr>
        <p:style>
          <a:lnRef idx="3">
            <a:schemeClr val="dk1"/>
          </a:lnRef>
          <a:fillRef idx="0">
            <a:schemeClr val="dk1"/>
          </a:fillRef>
          <a:effectRef idx="2">
            <a:schemeClr val="dk1"/>
          </a:effectRef>
          <a:fontRef idx="minor">
            <a:schemeClr val="tx1"/>
          </a:fontRef>
        </p:style>
      </p:cxnSp>
      <p:grpSp>
        <p:nvGrpSpPr>
          <p:cNvPr id="61" name="Group 60"/>
          <p:cNvGrpSpPr/>
          <p:nvPr/>
        </p:nvGrpSpPr>
        <p:grpSpPr>
          <a:xfrm rot="16200000">
            <a:off x="3913852" y="1646950"/>
            <a:ext cx="1123827" cy="1586002"/>
            <a:chOff x="4009290" y="1511366"/>
            <a:chExt cx="867509" cy="1654149"/>
          </a:xfrm>
        </p:grpSpPr>
        <p:sp>
          <p:nvSpPr>
            <p:cNvPr id="12" name="Rectangle 11"/>
            <p:cNvSpPr/>
            <p:nvPr/>
          </p:nvSpPr>
          <p:spPr bwMode="auto">
            <a:xfrm rot="5400000">
              <a:off x="3615970" y="1904686"/>
              <a:ext cx="1654149" cy="86750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CDX</a:t>
              </a:r>
            </a:p>
            <a:p>
              <a:pPr defTabSz="932290" fontAlgn="base">
                <a:spcBef>
                  <a:spcPct val="0"/>
                </a:spcBef>
                <a:spcAft>
                  <a:spcPct val="0"/>
                </a:spcAft>
              </a:pPr>
              <a:r>
                <a:rPr lang="en-US" sz="1400" b="1" dirty="0" smtClean="0">
                  <a:gradFill>
                    <a:gsLst>
                      <a:gs pos="0">
                        <a:srgbClr val="FFFFFF"/>
                      </a:gs>
                      <a:gs pos="100000">
                        <a:srgbClr val="FFFFFF"/>
                      </a:gs>
                    </a:gsLst>
                    <a:lin ang="5400000" scaled="0"/>
                  </a:gradFill>
                  <a:ea typeface="Segoe UI" pitchFamily="34" charset="0"/>
                  <a:cs typeface="Segoe UI" pitchFamily="34" charset="0"/>
                </a:rPr>
                <a:t>(Real Time)</a:t>
              </a:r>
              <a:endParaRPr lang="en-US" sz="1400" b="1" dirty="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rot="5400000">
              <a:off x="4201219" y="2455207"/>
              <a:ext cx="474273" cy="759656"/>
            </a:xfrm>
            <a:prstGeom prst="rect">
              <a:avLst/>
            </a:prstGeom>
            <a:solidFill>
              <a:schemeClr val="bg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632" b="1" dirty="0">
                  <a:solidFill>
                    <a:schemeClr val="tx1"/>
                  </a:solidFill>
                  <a:ea typeface="Segoe UI" pitchFamily="34" charset="0"/>
                  <a:cs typeface="Segoe UI" pitchFamily="34" charset="0"/>
                </a:rPr>
                <a:t>3P</a:t>
              </a:r>
            </a:p>
            <a:p>
              <a:pPr defTabSz="932290" fontAlgn="base">
                <a:spcBef>
                  <a:spcPct val="0"/>
                </a:spcBef>
                <a:spcAft>
                  <a:spcPct val="0"/>
                </a:spcAft>
              </a:pPr>
              <a:r>
                <a:rPr lang="en-US" sz="1632" b="1" dirty="0">
                  <a:solidFill>
                    <a:schemeClr val="tx1"/>
                  </a:solidFill>
                  <a:ea typeface="Segoe UI" pitchFamily="34" charset="0"/>
                  <a:cs typeface="Segoe UI" pitchFamily="34" charset="0"/>
                </a:rPr>
                <a:t>Ext.</a:t>
              </a:r>
            </a:p>
          </p:txBody>
        </p:sp>
      </p:grpSp>
      <p:grpSp>
        <p:nvGrpSpPr>
          <p:cNvPr id="62" name="Group 61"/>
          <p:cNvGrpSpPr/>
          <p:nvPr/>
        </p:nvGrpSpPr>
        <p:grpSpPr>
          <a:xfrm rot="16200000">
            <a:off x="3917923" y="3762803"/>
            <a:ext cx="1100888" cy="1575935"/>
            <a:chOff x="4009292" y="3456395"/>
            <a:chExt cx="867508" cy="1925818"/>
          </a:xfrm>
        </p:grpSpPr>
        <p:sp>
          <p:nvSpPr>
            <p:cNvPr id="13" name="Rectangle 12"/>
            <p:cNvSpPr/>
            <p:nvPr/>
          </p:nvSpPr>
          <p:spPr bwMode="auto">
            <a:xfrm rot="5400000">
              <a:off x="3480137" y="3985550"/>
              <a:ext cx="1925818" cy="867508"/>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CDX</a:t>
              </a:r>
            </a:p>
            <a:p>
              <a:pPr defTabSz="932290" fontAlgn="base">
                <a:spcBef>
                  <a:spcPct val="0"/>
                </a:spcBef>
                <a:spcAft>
                  <a:spcPct val="0"/>
                </a:spcAft>
              </a:pPr>
              <a:r>
                <a:rPr lang="en-US" sz="1400" b="1" dirty="0">
                  <a:solidFill>
                    <a:srgbClr val="FFFFFF"/>
                  </a:solidFill>
                  <a:ea typeface="Segoe UI" pitchFamily="34" charset="0"/>
                  <a:cs typeface="Segoe UI" pitchFamily="34" charset="0"/>
                </a:rPr>
                <a:t>(Sync)</a:t>
              </a:r>
            </a:p>
          </p:txBody>
        </p:sp>
        <p:sp>
          <p:nvSpPr>
            <p:cNvPr id="57" name="Rectangle 56"/>
            <p:cNvSpPr/>
            <p:nvPr/>
          </p:nvSpPr>
          <p:spPr bwMode="auto">
            <a:xfrm rot="5400000">
              <a:off x="4151479" y="4644084"/>
              <a:ext cx="583134" cy="759656"/>
            </a:xfrm>
            <a:prstGeom prst="rect">
              <a:avLst/>
            </a:prstGeom>
            <a:solidFill>
              <a:schemeClr val="bg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632" b="1" dirty="0">
                  <a:solidFill>
                    <a:schemeClr val="tx1"/>
                  </a:solidFill>
                  <a:ea typeface="Segoe UI" pitchFamily="34" charset="0"/>
                  <a:cs typeface="Segoe UI" pitchFamily="34" charset="0"/>
                </a:rPr>
                <a:t>3P</a:t>
              </a:r>
            </a:p>
            <a:p>
              <a:pPr defTabSz="932290" fontAlgn="base">
                <a:spcBef>
                  <a:spcPct val="0"/>
                </a:spcBef>
                <a:spcAft>
                  <a:spcPct val="0"/>
                </a:spcAft>
              </a:pPr>
              <a:r>
                <a:rPr lang="en-US" sz="1632" b="1" dirty="0">
                  <a:solidFill>
                    <a:schemeClr val="tx1"/>
                  </a:solidFill>
                  <a:ea typeface="Segoe UI" pitchFamily="34" charset="0"/>
                  <a:cs typeface="Segoe UI" pitchFamily="34" charset="0"/>
                </a:rPr>
                <a:t>Ext.</a:t>
              </a:r>
            </a:p>
          </p:txBody>
        </p:sp>
      </p:grpSp>
      <p:sp>
        <p:nvSpPr>
          <p:cNvPr id="71" name="Left-Right Arrow 70"/>
          <p:cNvSpPr/>
          <p:nvPr/>
        </p:nvSpPr>
        <p:spPr bwMode="auto">
          <a:xfrm>
            <a:off x="2379382" y="2064061"/>
            <a:ext cx="1303381" cy="348058"/>
          </a:xfrm>
          <a:prstGeom prst="leftRightArrow">
            <a:avLst/>
          </a:prstGeom>
          <a:solidFill>
            <a:srgbClr val="F285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75" name="Left-Right Arrow 74"/>
          <p:cNvSpPr/>
          <p:nvPr/>
        </p:nvSpPr>
        <p:spPr bwMode="auto">
          <a:xfrm>
            <a:off x="2379382" y="4229281"/>
            <a:ext cx="1303381" cy="348058"/>
          </a:xfrm>
          <a:prstGeom prst="leftRigh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a:hlinkClick r:id="" action="ppaction://noaction"/>
          </p:cNvPr>
          <p:cNvSpPr/>
          <p:nvPr/>
        </p:nvSpPr>
        <p:spPr>
          <a:xfrm rot="5400000">
            <a:off x="-1977189" y="3316454"/>
            <a:ext cx="5279370" cy="1033037"/>
          </a:xfrm>
          <a:prstGeom prst="rect">
            <a:avLst/>
          </a:prstGeom>
          <a:solidFill>
            <a:srgbClr val="4D4D4D"/>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60" tIns="46628" rIns="93260" bIns="46628" numCol="1" rtlCol="0" anchor="b" anchorCtr="0" compatLnSpc="1">
            <a:prstTxWarp prst="textNoShape">
              <a:avLst/>
            </a:prstTxWarp>
          </a:bodyPr>
          <a:lstStyle/>
          <a:p>
            <a:pPr defTabSz="932290" fontAlgn="base">
              <a:spcBef>
                <a:spcPct val="0"/>
              </a:spcBef>
              <a:spcAft>
                <a:spcPct val="0"/>
              </a:spcAft>
            </a:pPr>
            <a:endParaRPr lang="en-US" sz="1836" b="1" dirty="0">
              <a:solidFill>
                <a:srgbClr val="FFFFFF"/>
              </a:solidFill>
              <a:ea typeface="Segoe UI" pitchFamily="34" charset="0"/>
              <a:cs typeface="Segoe UI" pitchFamily="34" charset="0"/>
            </a:endParaRPr>
          </a:p>
          <a:p>
            <a:pPr defTabSz="932290" fontAlgn="base">
              <a:spcBef>
                <a:spcPct val="0"/>
              </a:spcBef>
              <a:spcAft>
                <a:spcPct val="0"/>
              </a:spcAft>
            </a:pPr>
            <a:r>
              <a:rPr lang="en-US" sz="1836" b="1" dirty="0">
                <a:solidFill>
                  <a:srgbClr val="FFFFFF"/>
                </a:solidFill>
                <a:ea typeface="Segoe UI" pitchFamily="34" charset="0"/>
                <a:cs typeface="Segoe UI" pitchFamily="34" charset="0"/>
              </a:rPr>
              <a:t>AX for Retail</a:t>
            </a:r>
          </a:p>
        </p:txBody>
      </p:sp>
      <p:pic>
        <p:nvPicPr>
          <p:cNvPr id="77" name="Picture 36" descr="C:\Users\sakuu\Documents\Ballmer WPC\AI\work.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232062" y="5101215"/>
            <a:ext cx="768313" cy="1226942"/>
          </a:xfrm>
          <a:prstGeom prst="rect">
            <a:avLst/>
          </a:prstGeom>
          <a:noFill/>
          <a:extLst>
            <a:ext uri="{909E8E84-426E-40DD-AFC4-6F175D3DCCD1}">
              <a14:hiddenFill xmlns:a14="http://schemas.microsoft.com/office/drawing/2010/main">
                <a:solidFill>
                  <a:srgbClr val="FFFFFF"/>
                </a:solidFill>
              </a14:hiddenFill>
            </a:ext>
          </a:extLst>
        </p:spPr>
      </p:pic>
      <p:grpSp>
        <p:nvGrpSpPr>
          <p:cNvPr id="66" name="Group 65"/>
          <p:cNvGrpSpPr/>
          <p:nvPr/>
        </p:nvGrpSpPr>
        <p:grpSpPr>
          <a:xfrm rot="16200000">
            <a:off x="1042124" y="1641862"/>
            <a:ext cx="1123827" cy="1586002"/>
            <a:chOff x="4009290" y="1511366"/>
            <a:chExt cx="867509" cy="1654149"/>
          </a:xfrm>
        </p:grpSpPr>
        <p:sp>
          <p:nvSpPr>
            <p:cNvPr id="67" name="Rectangle 66"/>
            <p:cNvSpPr/>
            <p:nvPr/>
          </p:nvSpPr>
          <p:spPr bwMode="auto">
            <a:xfrm rot="5400000">
              <a:off x="3615970" y="1904686"/>
              <a:ext cx="1654149" cy="86750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CDX</a:t>
              </a:r>
            </a:p>
            <a:p>
              <a:pPr defTabSz="932290" fontAlgn="base">
                <a:spcBef>
                  <a:spcPct val="0"/>
                </a:spcBef>
                <a:spcAft>
                  <a:spcPct val="0"/>
                </a:spcAft>
              </a:pPr>
              <a:r>
                <a:rPr lang="en-US" sz="1400" b="1" dirty="0">
                  <a:gradFill>
                    <a:gsLst>
                      <a:gs pos="0">
                        <a:srgbClr val="FFFFFF"/>
                      </a:gs>
                      <a:gs pos="100000">
                        <a:srgbClr val="FFFFFF"/>
                      </a:gs>
                    </a:gsLst>
                    <a:lin ang="5400000" scaled="0"/>
                  </a:gradFill>
                  <a:ea typeface="Segoe UI" pitchFamily="34" charset="0"/>
                  <a:cs typeface="Segoe UI" pitchFamily="34" charset="0"/>
                </a:rPr>
                <a:t>(</a:t>
              </a:r>
              <a:r>
                <a:rPr lang="en-US" sz="1400" b="1" dirty="0" smtClean="0">
                  <a:gradFill>
                    <a:gsLst>
                      <a:gs pos="0">
                        <a:srgbClr val="FFFFFF"/>
                      </a:gs>
                      <a:gs pos="100000">
                        <a:srgbClr val="FFFFFF"/>
                      </a:gs>
                    </a:gsLst>
                    <a:lin ang="5400000" scaled="0"/>
                  </a:gradFill>
                  <a:ea typeface="Segoe UI" pitchFamily="34" charset="0"/>
                  <a:cs typeface="Segoe UI" pitchFamily="34" charset="0"/>
                </a:rPr>
                <a:t>Real Time)</a:t>
              </a:r>
              <a:endParaRPr lang="en-US" sz="1400" b="1" dirty="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rot="5400000">
              <a:off x="4201219" y="2455207"/>
              <a:ext cx="474273" cy="759656"/>
            </a:xfrm>
            <a:prstGeom prst="rect">
              <a:avLst/>
            </a:prstGeom>
            <a:solidFill>
              <a:schemeClr val="bg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632" b="1" dirty="0">
                  <a:solidFill>
                    <a:schemeClr val="tx1"/>
                  </a:solidFill>
                  <a:ea typeface="Segoe UI" pitchFamily="34" charset="0"/>
                  <a:cs typeface="Segoe UI" pitchFamily="34" charset="0"/>
                </a:rPr>
                <a:t>3P</a:t>
              </a:r>
            </a:p>
            <a:p>
              <a:pPr defTabSz="932290" fontAlgn="base">
                <a:spcBef>
                  <a:spcPct val="0"/>
                </a:spcBef>
                <a:spcAft>
                  <a:spcPct val="0"/>
                </a:spcAft>
              </a:pPr>
              <a:r>
                <a:rPr lang="en-US" sz="1632" b="1" dirty="0">
                  <a:solidFill>
                    <a:schemeClr val="tx1"/>
                  </a:solidFill>
                  <a:ea typeface="Segoe UI" pitchFamily="34" charset="0"/>
                  <a:cs typeface="Segoe UI" pitchFamily="34" charset="0"/>
                </a:rPr>
                <a:t>Ext.</a:t>
              </a:r>
            </a:p>
          </p:txBody>
        </p:sp>
      </p:grpSp>
      <p:grpSp>
        <p:nvGrpSpPr>
          <p:cNvPr id="69" name="Group 68"/>
          <p:cNvGrpSpPr/>
          <p:nvPr/>
        </p:nvGrpSpPr>
        <p:grpSpPr>
          <a:xfrm rot="16200000">
            <a:off x="1019477" y="3762803"/>
            <a:ext cx="1100888" cy="1575935"/>
            <a:chOff x="4009292" y="3456395"/>
            <a:chExt cx="867508" cy="1925818"/>
          </a:xfrm>
        </p:grpSpPr>
        <p:sp>
          <p:nvSpPr>
            <p:cNvPr id="70" name="Rectangle 69"/>
            <p:cNvSpPr/>
            <p:nvPr/>
          </p:nvSpPr>
          <p:spPr bwMode="auto">
            <a:xfrm rot="5400000">
              <a:off x="3480137" y="3985550"/>
              <a:ext cx="1925818" cy="867508"/>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CDX</a:t>
              </a:r>
            </a:p>
            <a:p>
              <a:pPr defTabSz="932290" fontAlgn="base">
                <a:spcBef>
                  <a:spcPct val="0"/>
                </a:spcBef>
                <a:spcAft>
                  <a:spcPct val="0"/>
                </a:spcAft>
              </a:pPr>
              <a:r>
                <a:rPr lang="en-US" sz="1400" b="1" dirty="0">
                  <a:solidFill>
                    <a:srgbClr val="FFFFFF"/>
                  </a:solidFill>
                  <a:ea typeface="Segoe UI" pitchFamily="34" charset="0"/>
                  <a:cs typeface="Segoe UI" pitchFamily="34" charset="0"/>
                </a:rPr>
                <a:t>(Sync)</a:t>
              </a:r>
            </a:p>
          </p:txBody>
        </p:sp>
        <p:sp>
          <p:nvSpPr>
            <p:cNvPr id="72" name="Rectangle 71"/>
            <p:cNvSpPr/>
            <p:nvPr/>
          </p:nvSpPr>
          <p:spPr bwMode="auto">
            <a:xfrm rot="5400000">
              <a:off x="4166709" y="4659314"/>
              <a:ext cx="552674" cy="759656"/>
            </a:xfrm>
            <a:prstGeom prst="rect">
              <a:avLst/>
            </a:prstGeom>
            <a:solidFill>
              <a:schemeClr val="bg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632" b="1" dirty="0">
                  <a:solidFill>
                    <a:schemeClr val="tx1"/>
                  </a:solidFill>
                  <a:ea typeface="Segoe UI" pitchFamily="34" charset="0"/>
                  <a:cs typeface="Segoe UI" pitchFamily="34" charset="0"/>
                </a:rPr>
                <a:t>3P</a:t>
              </a:r>
            </a:p>
            <a:p>
              <a:pPr defTabSz="932290" fontAlgn="base">
                <a:spcBef>
                  <a:spcPct val="0"/>
                </a:spcBef>
                <a:spcAft>
                  <a:spcPct val="0"/>
                </a:spcAft>
              </a:pPr>
              <a:r>
                <a:rPr lang="en-US" sz="1632" b="1" dirty="0" smtClean="0">
                  <a:solidFill>
                    <a:schemeClr val="tx1"/>
                  </a:solidFill>
                  <a:ea typeface="Segoe UI" pitchFamily="34" charset="0"/>
                  <a:cs typeface="Segoe UI" pitchFamily="34" charset="0"/>
                </a:rPr>
                <a:t>Ext</a:t>
              </a:r>
              <a:endParaRPr lang="en-US" sz="1632" b="1" dirty="0">
                <a:solidFill>
                  <a:schemeClr val="tx1"/>
                </a:solidFill>
                <a:ea typeface="Segoe UI" pitchFamily="34" charset="0"/>
                <a:cs typeface="Segoe UI" pitchFamily="34" charset="0"/>
              </a:endParaRPr>
            </a:p>
          </p:txBody>
        </p:sp>
      </p:grpSp>
    </p:spTree>
    <p:extLst>
      <p:ext uri="{BB962C8B-B14F-4D97-AF65-F5344CB8AC3E}">
        <p14:creationId xmlns:p14="http://schemas.microsoft.com/office/powerpoint/2010/main" val="479444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16"/>
                                        </p:tgtEl>
                                      </p:cBhvr>
                                    </p:animEffect>
                                    <p:animScale>
                                      <p:cBhvr>
                                        <p:cTn id="12" dur="250" autoRev="1" fill="hold"/>
                                        <p:tgtEl>
                                          <p:spTgt spid="16"/>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42" presetClass="exit" presetSubtype="0" fill="hold" nodeType="clickEffect">
                                  <p:stCondLst>
                                    <p:cond delay="0"/>
                                  </p:stCondLst>
                                  <p:childTnLst>
                                    <p:animEffect transition="out" filter="fade">
                                      <p:cBhvr>
                                        <p:cTn id="16" dur="1000"/>
                                        <p:tgtEl>
                                          <p:spTgt spid="28"/>
                                        </p:tgtEl>
                                      </p:cBhvr>
                                    </p:animEffect>
                                    <p:anim calcmode="lin" valueType="num">
                                      <p:cBhvr>
                                        <p:cTn id="17" dur="1000"/>
                                        <p:tgtEl>
                                          <p:spTgt spid="28"/>
                                        </p:tgtEl>
                                        <p:attrNameLst>
                                          <p:attrName>ppt_x</p:attrName>
                                        </p:attrNameLst>
                                      </p:cBhvr>
                                      <p:tavLst>
                                        <p:tav tm="0">
                                          <p:val>
                                            <p:strVal val="ppt_x"/>
                                          </p:val>
                                        </p:tav>
                                        <p:tav tm="100000">
                                          <p:val>
                                            <p:strVal val="ppt_x"/>
                                          </p:val>
                                        </p:tav>
                                      </p:tavLst>
                                    </p:anim>
                                    <p:anim calcmode="lin" valueType="num">
                                      <p:cBhvr>
                                        <p:cTn id="18" dur="1000"/>
                                        <p:tgtEl>
                                          <p:spTgt spid="28"/>
                                        </p:tgtEl>
                                        <p:attrNameLst>
                                          <p:attrName>ppt_y</p:attrName>
                                        </p:attrNameLst>
                                      </p:cBhvr>
                                      <p:tavLst>
                                        <p:tav tm="0">
                                          <p:val>
                                            <p:strVal val="ppt_y"/>
                                          </p:val>
                                        </p:tav>
                                        <p:tav tm="100000">
                                          <p:val>
                                            <p:strVal val="ppt_y+.1"/>
                                          </p:val>
                                        </p:tav>
                                      </p:tavLst>
                                    </p:anim>
                                    <p:set>
                                      <p:cBhvr>
                                        <p:cTn id="19" dur="1" fill="hold">
                                          <p:stCondLst>
                                            <p:cond delay="999"/>
                                          </p:stCondLst>
                                        </p:cTn>
                                        <p:tgtEl>
                                          <p:spTgt spid="2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xit" presetSubtype="0" fill="hold" nodeType="clickEffect">
                                  <p:stCondLst>
                                    <p:cond delay="0"/>
                                  </p:stCondLst>
                                  <p:childTnLst>
                                    <p:animEffect transition="out" filter="fade">
                                      <p:cBhvr>
                                        <p:cTn id="30" dur="1000"/>
                                        <p:tgtEl>
                                          <p:spTgt spid="35"/>
                                        </p:tgtEl>
                                      </p:cBhvr>
                                    </p:animEffect>
                                    <p:anim calcmode="lin" valueType="num">
                                      <p:cBhvr>
                                        <p:cTn id="31" dur="1000"/>
                                        <p:tgtEl>
                                          <p:spTgt spid="35"/>
                                        </p:tgtEl>
                                        <p:attrNameLst>
                                          <p:attrName>ppt_x</p:attrName>
                                        </p:attrNameLst>
                                      </p:cBhvr>
                                      <p:tavLst>
                                        <p:tav tm="0">
                                          <p:val>
                                            <p:strVal val="ppt_x"/>
                                          </p:val>
                                        </p:tav>
                                        <p:tav tm="100000">
                                          <p:val>
                                            <p:strVal val="ppt_x"/>
                                          </p:val>
                                        </p:tav>
                                      </p:tavLst>
                                    </p:anim>
                                    <p:anim calcmode="lin" valueType="num">
                                      <p:cBhvr>
                                        <p:cTn id="32" dur="1000"/>
                                        <p:tgtEl>
                                          <p:spTgt spid="35"/>
                                        </p:tgtEl>
                                        <p:attrNameLst>
                                          <p:attrName>ppt_y</p:attrName>
                                        </p:attrNameLst>
                                      </p:cBhvr>
                                      <p:tavLst>
                                        <p:tav tm="0">
                                          <p:val>
                                            <p:strVal val="ppt_y"/>
                                          </p:val>
                                        </p:tav>
                                        <p:tav tm="100000">
                                          <p:val>
                                            <p:strVal val="ppt_y+.1"/>
                                          </p:val>
                                        </p:tav>
                                      </p:tavLst>
                                    </p:anim>
                                    <p:set>
                                      <p:cBhvr>
                                        <p:cTn id="33" dur="1" fill="hold">
                                          <p:stCondLst>
                                            <p:cond delay="999"/>
                                          </p:stCondLst>
                                        </p:cTn>
                                        <p:tgtEl>
                                          <p:spTgt spid="35"/>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1000"/>
                                        <p:tgtEl>
                                          <p:spTgt spid="39"/>
                                        </p:tgtEl>
                                      </p:cBhvr>
                                    </p:animEffect>
                                    <p:anim calcmode="lin" valueType="num">
                                      <p:cBhvr>
                                        <p:cTn id="39" dur="1000" fill="hold"/>
                                        <p:tgtEl>
                                          <p:spTgt spid="39"/>
                                        </p:tgtEl>
                                        <p:attrNameLst>
                                          <p:attrName>ppt_x</p:attrName>
                                        </p:attrNameLst>
                                      </p:cBhvr>
                                      <p:tavLst>
                                        <p:tav tm="0">
                                          <p:val>
                                            <p:strVal val="#ppt_x"/>
                                          </p:val>
                                        </p:tav>
                                        <p:tav tm="100000">
                                          <p:val>
                                            <p:strVal val="#ppt_x"/>
                                          </p:val>
                                        </p:tav>
                                      </p:tavLst>
                                    </p:anim>
                                    <p:anim calcmode="lin" valueType="num">
                                      <p:cBhvr>
                                        <p:cTn id="4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77"/>
                                        </p:tgtEl>
                                        <p:attrNameLst>
                                          <p:attrName>style.visibility</p:attrName>
                                        </p:attrNameLst>
                                      </p:cBhvr>
                                      <p:to>
                                        <p:strVal val="visible"/>
                                      </p:to>
                                    </p:set>
                                  </p:childTnLst>
                                </p:cTn>
                              </p:par>
                              <p:par>
                                <p:cTn id="45" presetID="2" presetClass="entr" presetSubtype="4"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ppt_x"/>
                                          </p:val>
                                        </p:tav>
                                        <p:tav tm="100000">
                                          <p:val>
                                            <p:strVal val="#ppt_x"/>
                                          </p:val>
                                        </p:tav>
                                      </p:tavLst>
                                    </p:anim>
                                    <p:anim calcmode="lin" valueType="num">
                                      <p:cBhvr additive="base">
                                        <p:cTn id="48" dur="500" fill="hold"/>
                                        <p:tgtEl>
                                          <p:spTgt spid="7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fill="hold"/>
                                        <p:tgtEl>
                                          <p:spTgt spid="61"/>
                                        </p:tgtEl>
                                        <p:attrNameLst>
                                          <p:attrName>ppt_x</p:attrName>
                                        </p:attrNameLst>
                                      </p:cBhvr>
                                      <p:tavLst>
                                        <p:tav tm="0">
                                          <p:val>
                                            <p:strVal val="#ppt_x"/>
                                          </p:val>
                                        </p:tav>
                                        <p:tav tm="100000">
                                          <p:val>
                                            <p:strVal val="#ppt_x"/>
                                          </p:val>
                                        </p:tav>
                                      </p:tavLst>
                                    </p:anim>
                                    <p:anim calcmode="lin" valueType="num">
                                      <p:cBhvr additive="base">
                                        <p:cTn id="52" dur="500" fill="hold"/>
                                        <p:tgtEl>
                                          <p:spTgt spid="6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fill="hold"/>
                                        <p:tgtEl>
                                          <p:spTgt spid="71"/>
                                        </p:tgtEl>
                                        <p:attrNameLst>
                                          <p:attrName>ppt_x</p:attrName>
                                        </p:attrNameLst>
                                      </p:cBhvr>
                                      <p:tavLst>
                                        <p:tav tm="0">
                                          <p:val>
                                            <p:strVal val="#ppt_x"/>
                                          </p:val>
                                        </p:tav>
                                        <p:tav tm="100000">
                                          <p:val>
                                            <p:strVal val="#ppt_x"/>
                                          </p:val>
                                        </p:tav>
                                      </p:tavLst>
                                    </p:anim>
                                    <p:anim calcmode="lin" valueType="num">
                                      <p:cBhvr additive="base">
                                        <p:cTn id="56" dur="500" fill="hold"/>
                                        <p:tgtEl>
                                          <p:spTgt spid="7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additive="base">
                                        <p:cTn id="59" dur="500" fill="hold"/>
                                        <p:tgtEl>
                                          <p:spTgt spid="53"/>
                                        </p:tgtEl>
                                        <p:attrNameLst>
                                          <p:attrName>ppt_x</p:attrName>
                                        </p:attrNameLst>
                                      </p:cBhvr>
                                      <p:tavLst>
                                        <p:tav tm="0">
                                          <p:val>
                                            <p:strVal val="#ppt_x"/>
                                          </p:val>
                                        </p:tav>
                                        <p:tav tm="100000">
                                          <p:val>
                                            <p:strVal val="#ppt_x"/>
                                          </p:val>
                                        </p:tav>
                                      </p:tavLst>
                                    </p:anim>
                                    <p:anim calcmode="lin" valueType="num">
                                      <p:cBhvr additive="base">
                                        <p:cTn id="60" dur="500" fill="hold"/>
                                        <p:tgtEl>
                                          <p:spTgt spid="5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ppt_x"/>
                                          </p:val>
                                        </p:tav>
                                        <p:tav tm="100000">
                                          <p:val>
                                            <p:strVal val="#ppt_x"/>
                                          </p:val>
                                        </p:tav>
                                      </p:tavLst>
                                    </p:anim>
                                    <p:anim calcmode="lin" valueType="num">
                                      <p:cBhvr additive="base">
                                        <p:cTn id="64" dur="500" fill="hold"/>
                                        <p:tgtEl>
                                          <p:spTgt spid="66"/>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fill="hold"/>
                                        <p:tgtEl>
                                          <p:spTgt spid="62"/>
                                        </p:tgtEl>
                                        <p:attrNameLst>
                                          <p:attrName>ppt_x</p:attrName>
                                        </p:attrNameLst>
                                      </p:cBhvr>
                                      <p:tavLst>
                                        <p:tav tm="0">
                                          <p:val>
                                            <p:strVal val="#ppt_x"/>
                                          </p:val>
                                        </p:tav>
                                        <p:tav tm="100000">
                                          <p:val>
                                            <p:strVal val="#ppt_x"/>
                                          </p:val>
                                        </p:tav>
                                      </p:tavLst>
                                    </p:anim>
                                    <p:anim calcmode="lin" valueType="num">
                                      <p:cBhvr additive="base">
                                        <p:cTn id="68" dur="500" fill="hold"/>
                                        <p:tgtEl>
                                          <p:spTgt spid="6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75"/>
                                        </p:tgtEl>
                                        <p:attrNameLst>
                                          <p:attrName>style.visibility</p:attrName>
                                        </p:attrNameLst>
                                      </p:cBhvr>
                                      <p:to>
                                        <p:strVal val="visible"/>
                                      </p:to>
                                    </p:set>
                                    <p:anim calcmode="lin" valueType="num">
                                      <p:cBhvr additive="base">
                                        <p:cTn id="71" dur="500" fill="hold"/>
                                        <p:tgtEl>
                                          <p:spTgt spid="75"/>
                                        </p:tgtEl>
                                        <p:attrNameLst>
                                          <p:attrName>ppt_x</p:attrName>
                                        </p:attrNameLst>
                                      </p:cBhvr>
                                      <p:tavLst>
                                        <p:tav tm="0">
                                          <p:val>
                                            <p:strVal val="#ppt_x"/>
                                          </p:val>
                                        </p:tav>
                                        <p:tav tm="100000">
                                          <p:val>
                                            <p:strVal val="#ppt_x"/>
                                          </p:val>
                                        </p:tav>
                                      </p:tavLst>
                                    </p:anim>
                                    <p:anim calcmode="lin" valueType="num">
                                      <p:cBhvr additive="base">
                                        <p:cTn id="72" dur="500" fill="hold"/>
                                        <p:tgtEl>
                                          <p:spTgt spid="7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additive="base">
                                        <p:cTn id="75" dur="500" fill="hold"/>
                                        <p:tgtEl>
                                          <p:spTgt spid="69"/>
                                        </p:tgtEl>
                                        <p:attrNameLst>
                                          <p:attrName>ppt_x</p:attrName>
                                        </p:attrNameLst>
                                      </p:cBhvr>
                                      <p:tavLst>
                                        <p:tav tm="0">
                                          <p:val>
                                            <p:strVal val="#ppt_x"/>
                                          </p:val>
                                        </p:tav>
                                        <p:tav tm="100000">
                                          <p:val>
                                            <p:strVal val="#ppt_x"/>
                                          </p:val>
                                        </p:tav>
                                      </p:tavLst>
                                    </p:anim>
                                    <p:anim calcmode="lin" valueType="num">
                                      <p:cBhvr additive="base">
                                        <p:cTn id="76"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71" grpId="0" animBg="1"/>
      <p:bldP spid="75" grpId="0" animBg="1"/>
      <p:bldP spid="7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91824" y="295274"/>
            <a:ext cx="12252825" cy="917575"/>
          </a:xfrm>
        </p:spPr>
        <p:txBody>
          <a:bodyPr/>
          <a:lstStyle/>
          <a:p>
            <a:r>
              <a:rPr lang="en-US" dirty="0" smtClean="0"/>
              <a:t>Extending the Commerce Runtime Services</a:t>
            </a:r>
            <a:endParaRPr lang="en-US" dirty="0"/>
          </a:p>
        </p:txBody>
      </p:sp>
      <p:sp>
        <p:nvSpPr>
          <p:cNvPr id="6" name="Text Placeholder 5"/>
          <p:cNvSpPr>
            <a:spLocks noGrp="1"/>
          </p:cNvSpPr>
          <p:nvPr>
            <p:ph type="body" sz="quarter" idx="11"/>
          </p:nvPr>
        </p:nvSpPr>
        <p:spPr>
          <a:xfrm>
            <a:off x="531279" y="1182651"/>
            <a:ext cx="5504574" cy="5903154"/>
          </a:xfrm>
        </p:spPr>
        <p:txBody>
          <a:bodyPr/>
          <a:lstStyle/>
          <a:p>
            <a:r>
              <a:rPr lang="en-US" dirty="0" smtClean="0"/>
              <a:t>Address</a:t>
            </a:r>
          </a:p>
          <a:p>
            <a:r>
              <a:rPr lang="en-US" dirty="0" smtClean="0"/>
              <a:t>Charge</a:t>
            </a:r>
          </a:p>
          <a:p>
            <a:r>
              <a:rPr lang="en-US" dirty="0" smtClean="0"/>
              <a:t>Currency</a:t>
            </a:r>
          </a:p>
          <a:p>
            <a:r>
              <a:rPr lang="en-US" dirty="0" smtClean="0"/>
              <a:t>Customer</a:t>
            </a:r>
          </a:p>
          <a:p>
            <a:r>
              <a:rPr lang="en-US" dirty="0" smtClean="0"/>
              <a:t>Dimension </a:t>
            </a:r>
          </a:p>
          <a:p>
            <a:r>
              <a:rPr lang="en-US" dirty="0" smtClean="0"/>
              <a:t>Email</a:t>
            </a:r>
          </a:p>
          <a:p>
            <a:r>
              <a:rPr lang="en-US" dirty="0" smtClean="0"/>
              <a:t>Loyalty</a:t>
            </a:r>
          </a:p>
          <a:p>
            <a:r>
              <a:rPr lang="en-US" dirty="0" smtClean="0"/>
              <a:t>Payment</a:t>
            </a:r>
          </a:p>
          <a:p>
            <a:endParaRPr lang="en-US" dirty="0"/>
          </a:p>
        </p:txBody>
      </p:sp>
      <p:sp>
        <p:nvSpPr>
          <p:cNvPr id="3" name="Text Placeholder 2"/>
          <p:cNvSpPr>
            <a:spLocks noGrp="1"/>
          </p:cNvSpPr>
          <p:nvPr>
            <p:ph type="body" sz="quarter" idx="4294967295"/>
          </p:nvPr>
        </p:nvSpPr>
        <p:spPr>
          <a:xfrm>
            <a:off x="6405481" y="1182650"/>
            <a:ext cx="5504574" cy="4710837"/>
          </a:xfrm>
          <a:prstGeom prst="rect">
            <a:avLst/>
          </a:prstGeom>
        </p:spPr>
        <p:txBody>
          <a:bodyPr lIns="93278" tIns="46639" rIns="93278" bIns="46639"/>
          <a:lstStyle/>
          <a:p>
            <a:pPr marL="0" indent="0">
              <a:buNone/>
            </a:pPr>
            <a:r>
              <a:rPr lang="en-US" dirty="0" smtClean="0"/>
              <a:t>Pricing</a:t>
            </a:r>
          </a:p>
          <a:p>
            <a:pPr marL="0" indent="0">
              <a:buNone/>
            </a:pPr>
            <a:r>
              <a:rPr lang="en-US" dirty="0" smtClean="0"/>
              <a:t>Product availability</a:t>
            </a:r>
          </a:p>
          <a:p>
            <a:pPr marL="0" indent="0">
              <a:buNone/>
            </a:pPr>
            <a:r>
              <a:rPr lang="en-US" dirty="0" smtClean="0"/>
              <a:t>Sales order</a:t>
            </a:r>
          </a:p>
          <a:p>
            <a:pPr marL="0" indent="0">
              <a:buNone/>
            </a:pPr>
            <a:r>
              <a:rPr lang="en-US" dirty="0" smtClean="0"/>
              <a:t>Shipping</a:t>
            </a:r>
          </a:p>
          <a:p>
            <a:pPr marL="0" indent="0">
              <a:buNone/>
            </a:pPr>
            <a:r>
              <a:rPr lang="en-US" dirty="0" smtClean="0"/>
              <a:t>Store locator</a:t>
            </a:r>
          </a:p>
          <a:p>
            <a:pPr marL="0" indent="0">
              <a:buNone/>
            </a:pPr>
            <a:r>
              <a:rPr lang="en-US" dirty="0" smtClean="0"/>
              <a:t>Tax</a:t>
            </a:r>
          </a:p>
          <a:p>
            <a:pPr marL="0" indent="0">
              <a:buNone/>
            </a:pPr>
            <a:r>
              <a:rPr lang="en-US" dirty="0" smtClean="0"/>
              <a:t>Totaling</a:t>
            </a:r>
            <a:endParaRPr lang="en-US" dirty="0"/>
          </a:p>
        </p:txBody>
      </p:sp>
    </p:spTree>
    <p:extLst>
      <p:ext uri="{BB962C8B-B14F-4D97-AF65-F5344CB8AC3E}">
        <p14:creationId xmlns:p14="http://schemas.microsoft.com/office/powerpoint/2010/main" val="222992716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Customizing a Dynamics Ecommerce solution</a:t>
            </a:r>
            <a:endParaRPr lang="en-US" dirty="0"/>
          </a:p>
        </p:txBody>
      </p:sp>
    </p:spTree>
    <p:extLst>
      <p:ext uri="{BB962C8B-B14F-4D97-AF65-F5344CB8AC3E}">
        <p14:creationId xmlns:p14="http://schemas.microsoft.com/office/powerpoint/2010/main" val="146882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9660" y="205458"/>
            <a:ext cx="11375536" cy="762786"/>
          </a:xfrm>
        </p:spPr>
        <p:txBody>
          <a:bodyPr/>
          <a:lstStyle/>
          <a:p>
            <a:r>
              <a:rPr lang="en-US" dirty="0" smtClean="0"/>
              <a:t>Customer Account Management</a:t>
            </a:r>
            <a:endParaRPr lang="en-US" dirty="0"/>
          </a:p>
        </p:txBody>
      </p:sp>
      <p:sp>
        <p:nvSpPr>
          <p:cNvPr id="22" name="Text Placeholder 4"/>
          <p:cNvSpPr txBox="1">
            <a:spLocks/>
          </p:cNvSpPr>
          <p:nvPr/>
        </p:nvSpPr>
        <p:spPr>
          <a:xfrm>
            <a:off x="3390333" y="1486337"/>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0" dirty="0">
                <a:solidFill>
                  <a:schemeClr val="tx1"/>
                </a:solidFill>
                <a:latin typeface="Segoe UI Light"/>
              </a:rPr>
              <a:t>Customer registration</a:t>
            </a:r>
          </a:p>
          <a:p>
            <a:pPr>
              <a:lnSpc>
                <a:spcPct val="100000"/>
              </a:lnSpc>
              <a:spcBef>
                <a:spcPts val="0"/>
              </a:spcBef>
              <a:buSzTx/>
            </a:pPr>
            <a:r>
              <a:rPr lang="en-US" sz="2000" spc="-70" dirty="0">
                <a:solidFill>
                  <a:schemeClr val="tx1"/>
                </a:solidFill>
                <a:latin typeface="Segoe UI"/>
              </a:rPr>
              <a:t>Ability for a new customer to register or checkout as a guest</a:t>
            </a:r>
          </a:p>
        </p:txBody>
      </p:sp>
      <p:sp>
        <p:nvSpPr>
          <p:cNvPr id="40" name="Text Placeholder 4"/>
          <p:cNvSpPr txBox="1">
            <a:spLocks/>
          </p:cNvSpPr>
          <p:nvPr/>
        </p:nvSpPr>
        <p:spPr>
          <a:xfrm>
            <a:off x="3390333" y="2770394"/>
            <a:ext cx="8770381" cy="1221710"/>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0" dirty="0">
                <a:solidFill>
                  <a:schemeClr val="tx1"/>
                </a:solidFill>
                <a:latin typeface="Segoe UI Light"/>
              </a:rPr>
              <a:t>Customer authentication</a:t>
            </a:r>
          </a:p>
          <a:p>
            <a:pPr>
              <a:lnSpc>
                <a:spcPct val="100000"/>
              </a:lnSpc>
              <a:spcBef>
                <a:spcPts val="0"/>
              </a:spcBef>
              <a:buSzTx/>
            </a:pPr>
            <a:r>
              <a:rPr lang="en-US" sz="2000" spc="-70" dirty="0">
                <a:solidFill>
                  <a:schemeClr val="tx1"/>
                </a:solidFill>
                <a:latin typeface="Segoe UI"/>
              </a:rPr>
              <a:t>Ability for the customer to be authenticated using Windows, </a:t>
            </a:r>
            <a:r>
              <a:rPr lang="en-US" sz="2000" spc="-70" dirty="0" smtClean="0">
                <a:solidFill>
                  <a:schemeClr val="tx1"/>
                </a:solidFill>
                <a:latin typeface="Segoe UI"/>
              </a:rPr>
              <a:t>Forms</a:t>
            </a:r>
            <a:r>
              <a:rPr lang="en-US" sz="2000" spc="-70" dirty="0">
                <a:solidFill>
                  <a:schemeClr val="tx1"/>
                </a:solidFill>
                <a:latin typeface="Segoe UI"/>
              </a:rPr>
              <a:t>, Facebook or other custom schemes.</a:t>
            </a:r>
          </a:p>
        </p:txBody>
      </p:sp>
      <p:sp>
        <p:nvSpPr>
          <p:cNvPr id="41" name="Text Placeholder 4"/>
          <p:cNvSpPr txBox="1">
            <a:spLocks/>
          </p:cNvSpPr>
          <p:nvPr/>
        </p:nvSpPr>
        <p:spPr>
          <a:xfrm>
            <a:off x="3390333" y="4054451"/>
            <a:ext cx="8770381" cy="1110291"/>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spc="-70" dirty="0">
                <a:gradFill>
                  <a:gsLst>
                    <a:gs pos="0">
                      <a:schemeClr val="tx1"/>
                    </a:gs>
                    <a:gs pos="100000">
                      <a:schemeClr val="tx1"/>
                    </a:gs>
                  </a:gsLst>
                  <a:lin ang="5400000" scaled="0"/>
                </a:gradFill>
                <a:latin typeface="Segoe UI Light"/>
              </a:rPr>
              <a:t>Customer account management</a:t>
            </a:r>
          </a:p>
          <a:p>
            <a:pPr>
              <a:lnSpc>
                <a:spcPct val="100000"/>
              </a:lnSpc>
              <a:spcBef>
                <a:spcPts val="0"/>
              </a:spcBef>
              <a:buSzTx/>
            </a:pPr>
            <a:r>
              <a:rPr lang="en-US" sz="2000" spc="-70" dirty="0">
                <a:gradFill>
                  <a:gsLst>
                    <a:gs pos="0">
                      <a:schemeClr val="tx1"/>
                    </a:gs>
                    <a:gs pos="100000">
                      <a:schemeClr val="tx1"/>
                    </a:gs>
                  </a:gsLst>
                  <a:lin ang="5400000" scaled="0"/>
                </a:gradFill>
                <a:latin typeface="Segoe UI"/>
              </a:rPr>
              <a:t>Ability to add addresses, email and view order status</a:t>
            </a:r>
          </a:p>
        </p:txBody>
      </p:sp>
      <p:sp>
        <p:nvSpPr>
          <p:cNvPr id="42" name="Text Placeholder 4"/>
          <p:cNvSpPr txBox="1">
            <a:spLocks/>
          </p:cNvSpPr>
          <p:nvPr/>
        </p:nvSpPr>
        <p:spPr>
          <a:xfrm>
            <a:off x="3390333" y="5249862"/>
            <a:ext cx="8770381" cy="1310356"/>
          </a:xfrm>
          <a:prstGeom prst="rect">
            <a:avLst/>
          </a:prstGeom>
          <a:solidFill>
            <a:schemeClr val="tx1">
              <a:alpha val="5000"/>
            </a:schemeClr>
          </a:solidFill>
        </p:spPr>
        <p:txBody>
          <a:bodyPr lIns="139917" tIns="0" rIns="279834"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spc="-70" dirty="0">
                <a:gradFill>
                  <a:gsLst>
                    <a:gs pos="0">
                      <a:schemeClr val="tx1"/>
                    </a:gs>
                    <a:gs pos="100000">
                      <a:schemeClr val="tx1"/>
                    </a:gs>
                  </a:gsLst>
                  <a:lin ang="5400000" scaled="0"/>
                </a:gradFill>
                <a:latin typeface="Segoe UI Light"/>
              </a:rPr>
              <a:t>Loyalty customer</a:t>
            </a:r>
          </a:p>
          <a:p>
            <a:pPr>
              <a:lnSpc>
                <a:spcPct val="100000"/>
              </a:lnSpc>
              <a:spcBef>
                <a:spcPts val="0"/>
              </a:spcBef>
              <a:buSzTx/>
            </a:pPr>
            <a:r>
              <a:rPr lang="en-US" sz="2000" spc="-70" dirty="0">
                <a:gradFill>
                  <a:gsLst>
                    <a:gs pos="0">
                      <a:schemeClr val="tx1"/>
                    </a:gs>
                    <a:gs pos="100000">
                      <a:schemeClr val="tx1"/>
                    </a:gs>
                  </a:gsLst>
                  <a:lin ang="5400000" scaled="0"/>
                </a:gradFill>
                <a:latin typeface="Segoe UI"/>
              </a:rPr>
              <a:t>Ability to associate the customer with a loyalty customer and </a:t>
            </a:r>
            <a:br>
              <a:rPr lang="en-US" sz="2000" spc="-70" dirty="0">
                <a:gradFill>
                  <a:gsLst>
                    <a:gs pos="0">
                      <a:schemeClr val="tx1"/>
                    </a:gs>
                    <a:gs pos="100000">
                      <a:schemeClr val="tx1"/>
                    </a:gs>
                  </a:gsLst>
                  <a:lin ang="5400000" scaled="0"/>
                </a:gradFill>
                <a:latin typeface="Segoe UI"/>
              </a:rPr>
            </a:br>
            <a:r>
              <a:rPr lang="en-US" sz="2000" spc="-70" dirty="0">
                <a:gradFill>
                  <a:gsLst>
                    <a:gs pos="0">
                      <a:schemeClr val="tx1"/>
                    </a:gs>
                    <a:gs pos="100000">
                      <a:schemeClr val="tx1"/>
                    </a:gs>
                  </a:gsLst>
                  <a:lin ang="5400000" scaled="0"/>
                </a:gradFill>
                <a:latin typeface="Segoe UI"/>
              </a:rPr>
              <a:t>accrue points on the various schemes</a:t>
            </a:r>
          </a:p>
        </p:txBody>
      </p:sp>
      <p:sp>
        <p:nvSpPr>
          <p:cNvPr id="8" name="Rectangle 7"/>
          <p:cNvSpPr/>
          <p:nvPr/>
        </p:nvSpPr>
        <p:spPr bwMode="auto">
          <a:xfrm>
            <a:off x="573790" y="1486337"/>
            <a:ext cx="2725775" cy="5073881"/>
          </a:xfrm>
          <a:prstGeom prst="rect">
            <a:avLst/>
          </a:prstGeom>
          <a:solidFill>
            <a:srgbClr val="00B29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pic>
        <p:nvPicPr>
          <p:cNvPr id="9" name="Picture 2" descr="\\MAGNUM\Projects\Microsoft\Cloud Power FY12\Design\ICONS_PNG\Devices.png"/>
          <p:cNvPicPr>
            <a:picLocks noChangeAspect="1" noChangeArrowheads="1"/>
          </p:cNvPicPr>
          <p:nvPr/>
        </p:nvPicPr>
        <p:blipFill>
          <a:blip r:embed="rId3" cstate="print">
            <a:lum bright="100000" contrast="100000"/>
          </a:blip>
          <a:stretch>
            <a:fillRect/>
          </a:stretch>
        </p:blipFill>
        <p:spPr bwMode="auto">
          <a:xfrm>
            <a:off x="573790" y="3801855"/>
            <a:ext cx="2725775" cy="2758363"/>
          </a:xfrm>
          <a:prstGeom prst="rect">
            <a:avLst/>
          </a:prstGeom>
          <a:noFill/>
          <a:ln>
            <a:noFill/>
          </a:ln>
        </p:spPr>
      </p:pic>
    </p:spTree>
    <p:extLst>
      <p:ext uri="{BB962C8B-B14F-4D97-AF65-F5344CB8AC3E}">
        <p14:creationId xmlns:p14="http://schemas.microsoft.com/office/powerpoint/2010/main" val="1719475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1669473" y="1393977"/>
            <a:ext cx="9378123" cy="969907"/>
          </a:xfrm>
          <a:prstGeom prst="rect">
            <a:avLst/>
          </a:prstGeom>
          <a:solidFill>
            <a:sysClr val="windowText" lastClr="000000">
              <a:alpha val="5000"/>
            </a:sys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defRPr/>
            </a:pPr>
            <a:r>
              <a:rPr lang="en-US" sz="2900" spc="-71" dirty="0">
                <a:solidFill>
                  <a:schemeClr val="tx1"/>
                </a:solidFill>
                <a:latin typeface="Segoe UI Light"/>
              </a:rPr>
              <a:t>Prebuilt Virtual Machines</a:t>
            </a:r>
          </a:p>
          <a:p>
            <a:pPr defTabSz="932742">
              <a:lnSpc>
                <a:spcPct val="100000"/>
              </a:lnSpc>
              <a:spcBef>
                <a:spcPts val="0"/>
              </a:spcBef>
              <a:buSzTx/>
              <a:defRPr/>
            </a:pPr>
            <a:r>
              <a:rPr lang="en-US" sz="1400" spc="-71" dirty="0">
                <a:solidFill>
                  <a:schemeClr val="tx1"/>
                </a:solidFill>
                <a:latin typeface="Segoe UI Light" pitchFamily="34" charset="0"/>
                <a:cs typeface="Segoe UI Light" pitchFamily="34" charset="0"/>
              </a:rPr>
              <a:t>Fully functional VM’s of AX, CRT, SP and </a:t>
            </a:r>
            <a:r>
              <a:rPr lang="en-US" sz="1400" spc="-71" dirty="0" smtClean="0">
                <a:solidFill>
                  <a:schemeClr val="tx1"/>
                </a:solidFill>
                <a:latin typeface="Segoe UI Light" pitchFamily="34" charset="0"/>
                <a:cs typeface="Segoe UI Light" pitchFamily="34" charset="0"/>
              </a:rPr>
              <a:t>“starter” online store to </a:t>
            </a:r>
            <a:r>
              <a:rPr lang="en-US" sz="1400" spc="-71" dirty="0">
                <a:solidFill>
                  <a:schemeClr val="tx1"/>
                </a:solidFill>
                <a:latin typeface="Segoe UI Light" pitchFamily="34" charset="0"/>
                <a:cs typeface="Segoe UI Light" pitchFamily="34" charset="0"/>
              </a:rPr>
              <a:t>support demos and sales presentations</a:t>
            </a:r>
          </a:p>
        </p:txBody>
      </p:sp>
      <p:sp>
        <p:nvSpPr>
          <p:cNvPr id="23" name="Rectangle 22"/>
          <p:cNvSpPr>
            <a:spLocks noChangeAspect="1"/>
          </p:cNvSpPr>
          <p:nvPr/>
        </p:nvSpPr>
        <p:spPr bwMode="auto">
          <a:xfrm>
            <a:off x="693439" y="1403378"/>
            <a:ext cx="970298" cy="969907"/>
          </a:xfrm>
          <a:prstGeom prst="rect">
            <a:avLst/>
          </a:prstGeom>
          <a:solidFill>
            <a:srgbClr val="00B294"/>
          </a:solidFill>
          <a:ln w="25400" cap="flat" cmpd="sng" algn="ctr">
            <a:noFill/>
            <a:prstDash val="solid"/>
          </a:ln>
          <a:effectLst/>
        </p:spPr>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defTabSz="932779">
              <a:defRPr/>
            </a:pPr>
            <a:endParaRPr lang="en-US" kern="0" dirty="0">
              <a:solidFill>
                <a:srgbClr val="FFFFFF"/>
              </a:solidFill>
              <a:latin typeface="Calibri"/>
            </a:endParaRPr>
          </a:p>
        </p:txBody>
      </p:sp>
      <p:sp>
        <p:nvSpPr>
          <p:cNvPr id="24" name="Rectangle 23"/>
          <p:cNvSpPr>
            <a:spLocks noChangeAspect="1"/>
          </p:cNvSpPr>
          <p:nvPr/>
        </p:nvSpPr>
        <p:spPr bwMode="auto">
          <a:xfrm>
            <a:off x="693439" y="2429434"/>
            <a:ext cx="970298" cy="969907"/>
          </a:xfrm>
          <a:prstGeom prst="rect">
            <a:avLst/>
          </a:prstGeom>
          <a:solidFill>
            <a:srgbClr val="00B294"/>
          </a:solidFill>
          <a:ln w="25400" cap="flat" cmpd="sng" algn="ctr">
            <a:noFill/>
            <a:prstDash val="solid"/>
          </a:ln>
          <a:effectLst/>
        </p:spPr>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defTabSz="932779">
              <a:defRPr/>
            </a:pPr>
            <a:endParaRPr lang="en-US" kern="0" dirty="0">
              <a:solidFill>
                <a:srgbClr val="FFFFFF"/>
              </a:solidFill>
              <a:latin typeface="Calibri"/>
            </a:endParaRPr>
          </a:p>
        </p:txBody>
      </p:sp>
      <p:sp>
        <p:nvSpPr>
          <p:cNvPr id="25" name="Rectangle 24"/>
          <p:cNvSpPr>
            <a:spLocks noChangeAspect="1"/>
          </p:cNvSpPr>
          <p:nvPr/>
        </p:nvSpPr>
        <p:spPr bwMode="auto">
          <a:xfrm>
            <a:off x="693439" y="3455490"/>
            <a:ext cx="970298" cy="969907"/>
          </a:xfrm>
          <a:prstGeom prst="rect">
            <a:avLst/>
          </a:prstGeom>
          <a:solidFill>
            <a:srgbClr val="00B294"/>
          </a:solidFill>
          <a:ln w="25400" cap="flat" cmpd="sng" algn="ctr">
            <a:noFill/>
            <a:prstDash val="solid"/>
          </a:ln>
          <a:effectLst/>
        </p:spPr>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defTabSz="932779">
              <a:defRPr/>
            </a:pPr>
            <a:endParaRPr lang="en-US" kern="0" dirty="0">
              <a:solidFill>
                <a:srgbClr val="FFFFFF"/>
              </a:solidFill>
              <a:latin typeface="Calibri"/>
            </a:endParaRPr>
          </a:p>
        </p:txBody>
      </p:sp>
      <p:sp>
        <p:nvSpPr>
          <p:cNvPr id="26" name="Rectangle 25"/>
          <p:cNvSpPr>
            <a:spLocks noChangeAspect="1"/>
          </p:cNvSpPr>
          <p:nvPr/>
        </p:nvSpPr>
        <p:spPr bwMode="auto">
          <a:xfrm>
            <a:off x="693439" y="4481547"/>
            <a:ext cx="970298" cy="969907"/>
          </a:xfrm>
          <a:prstGeom prst="rect">
            <a:avLst/>
          </a:prstGeom>
          <a:solidFill>
            <a:srgbClr val="00B294"/>
          </a:solidFill>
          <a:ln w="25400" cap="flat" cmpd="sng" algn="ctr">
            <a:noFill/>
            <a:prstDash val="solid"/>
          </a:ln>
          <a:effectLst/>
        </p:spPr>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defTabSz="932779">
              <a:defRPr/>
            </a:pPr>
            <a:endParaRPr lang="en-US" kern="0" dirty="0">
              <a:solidFill>
                <a:srgbClr val="FFFFFF"/>
              </a:solidFill>
              <a:latin typeface="Calibri"/>
            </a:endParaRPr>
          </a:p>
        </p:txBody>
      </p:sp>
      <p:sp>
        <p:nvSpPr>
          <p:cNvPr id="27" name="Rectangle 26"/>
          <p:cNvSpPr>
            <a:spLocks noChangeAspect="1"/>
          </p:cNvSpPr>
          <p:nvPr/>
        </p:nvSpPr>
        <p:spPr bwMode="auto">
          <a:xfrm>
            <a:off x="693439" y="5507604"/>
            <a:ext cx="970298" cy="969907"/>
          </a:xfrm>
          <a:prstGeom prst="rect">
            <a:avLst/>
          </a:prstGeom>
          <a:solidFill>
            <a:srgbClr val="00B294"/>
          </a:solidFill>
          <a:ln w="25400" cap="flat" cmpd="sng" algn="ctr">
            <a:noFill/>
            <a:prstDash val="solid"/>
          </a:ln>
          <a:effectLst/>
        </p:spPr>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defTabSz="932779">
              <a:defRPr/>
            </a:pPr>
            <a:endParaRPr lang="en-US" kern="0" dirty="0">
              <a:solidFill>
                <a:srgbClr val="FFFFFF"/>
              </a:solidFill>
              <a:latin typeface="Calibri"/>
            </a:endParaRPr>
          </a:p>
        </p:txBody>
      </p:sp>
      <p:sp>
        <p:nvSpPr>
          <p:cNvPr id="28" name="Text Placeholder 4"/>
          <p:cNvSpPr txBox="1">
            <a:spLocks/>
          </p:cNvSpPr>
          <p:nvPr/>
        </p:nvSpPr>
        <p:spPr>
          <a:xfrm>
            <a:off x="1663739" y="2419406"/>
            <a:ext cx="9383858" cy="969907"/>
          </a:xfrm>
          <a:prstGeom prst="rect">
            <a:avLst/>
          </a:prstGeom>
          <a:solidFill>
            <a:sysClr val="windowText" lastClr="000000">
              <a:alpha val="5000"/>
            </a:sys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defRPr/>
            </a:pPr>
            <a:r>
              <a:rPr lang="en-US" sz="2900" spc="-71" dirty="0">
                <a:solidFill>
                  <a:schemeClr val="tx1"/>
                </a:solidFill>
                <a:latin typeface="Segoe UI Light"/>
              </a:rPr>
              <a:t>Lightweight On Premise Deployment</a:t>
            </a:r>
          </a:p>
          <a:p>
            <a:pPr defTabSz="932742">
              <a:lnSpc>
                <a:spcPct val="100000"/>
              </a:lnSpc>
              <a:spcBef>
                <a:spcPts val="0"/>
              </a:spcBef>
              <a:buSzTx/>
              <a:defRPr/>
            </a:pPr>
            <a:r>
              <a:rPr lang="en-US" sz="1400" spc="-71" dirty="0">
                <a:solidFill>
                  <a:schemeClr val="tx1"/>
                </a:solidFill>
                <a:latin typeface="Segoe UI Light" pitchFamily="34" charset="0"/>
                <a:cs typeface="Segoe UI Light" pitchFamily="34" charset="0"/>
              </a:rPr>
              <a:t>Simple deployment of </a:t>
            </a:r>
            <a:r>
              <a:rPr lang="en-US" sz="1400" spc="-71" dirty="0" smtClean="0">
                <a:solidFill>
                  <a:schemeClr val="tx1"/>
                </a:solidFill>
                <a:latin typeface="Segoe UI Light" pitchFamily="34" charset="0"/>
                <a:cs typeface="Segoe UI Light" pitchFamily="34" charset="0"/>
              </a:rPr>
              <a:t> online store and </a:t>
            </a:r>
            <a:r>
              <a:rPr lang="en-US" sz="1400" spc="-71" dirty="0">
                <a:solidFill>
                  <a:schemeClr val="tx1"/>
                </a:solidFill>
                <a:latin typeface="Segoe UI Light" pitchFamily="34" charset="0"/>
                <a:cs typeface="Segoe UI Light" pitchFamily="34" charset="0"/>
              </a:rPr>
              <a:t>CRT to an existing AX and SP instance to support demos and training</a:t>
            </a:r>
          </a:p>
        </p:txBody>
      </p:sp>
      <p:sp>
        <p:nvSpPr>
          <p:cNvPr id="29" name="Text Placeholder 4"/>
          <p:cNvSpPr txBox="1">
            <a:spLocks/>
          </p:cNvSpPr>
          <p:nvPr/>
        </p:nvSpPr>
        <p:spPr>
          <a:xfrm>
            <a:off x="1663739" y="3445463"/>
            <a:ext cx="9383858" cy="969907"/>
          </a:xfrm>
          <a:prstGeom prst="rect">
            <a:avLst/>
          </a:prstGeom>
          <a:solidFill>
            <a:sysClr val="windowText" lastClr="000000">
              <a:alpha val="5000"/>
            </a:sys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defRPr/>
            </a:pPr>
            <a:r>
              <a:rPr lang="en-US" sz="2900" spc="-71" dirty="0">
                <a:solidFill>
                  <a:schemeClr val="tx1"/>
                </a:solidFill>
                <a:latin typeface="Segoe UI Light"/>
              </a:rPr>
              <a:t>Developer Kit</a:t>
            </a:r>
          </a:p>
          <a:p>
            <a:pPr defTabSz="932742">
              <a:lnSpc>
                <a:spcPct val="100000"/>
              </a:lnSpc>
              <a:spcBef>
                <a:spcPts val="0"/>
              </a:spcBef>
              <a:buSzTx/>
              <a:defRPr/>
            </a:pPr>
            <a:r>
              <a:rPr lang="en-US" sz="1400" spc="-71" dirty="0">
                <a:solidFill>
                  <a:schemeClr val="tx1"/>
                </a:solidFill>
                <a:latin typeface="Segoe UI Light" pitchFamily="34" charset="0"/>
                <a:cs typeface="Segoe UI Light" pitchFamily="34" charset="0"/>
              </a:rPr>
              <a:t>Deployment by an ISV of all parts and code for customization, further development and repackaging</a:t>
            </a:r>
          </a:p>
        </p:txBody>
      </p:sp>
      <p:sp>
        <p:nvSpPr>
          <p:cNvPr id="30" name="Text Placeholder 4"/>
          <p:cNvSpPr txBox="1">
            <a:spLocks/>
          </p:cNvSpPr>
          <p:nvPr/>
        </p:nvSpPr>
        <p:spPr>
          <a:xfrm>
            <a:off x="1663739" y="4471519"/>
            <a:ext cx="9383858" cy="969907"/>
          </a:xfrm>
          <a:prstGeom prst="rect">
            <a:avLst/>
          </a:prstGeom>
          <a:solidFill>
            <a:sysClr val="windowText" lastClr="000000">
              <a:alpha val="5000"/>
            </a:sys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defRPr/>
            </a:pPr>
            <a:r>
              <a:rPr lang="en-US" sz="2900" spc="-71" dirty="0">
                <a:solidFill>
                  <a:schemeClr val="tx1"/>
                </a:solidFill>
                <a:latin typeface="Segoe UI Light"/>
              </a:rPr>
              <a:t>Pre-Live Deployment </a:t>
            </a:r>
          </a:p>
          <a:p>
            <a:pPr defTabSz="932742">
              <a:lnSpc>
                <a:spcPct val="100000"/>
              </a:lnSpc>
              <a:spcBef>
                <a:spcPts val="0"/>
              </a:spcBef>
              <a:buSzTx/>
              <a:defRPr/>
            </a:pPr>
            <a:r>
              <a:rPr lang="en-US" sz="1400" spc="-71" dirty="0">
                <a:solidFill>
                  <a:schemeClr val="tx1"/>
                </a:solidFill>
                <a:latin typeface="Segoe UI Light" pitchFamily="34" charset="0"/>
                <a:cs typeface="Segoe UI Light" pitchFamily="34" charset="0"/>
              </a:rPr>
              <a:t>Deployment of a customized </a:t>
            </a:r>
            <a:r>
              <a:rPr lang="en-US" sz="1400" spc="-71" dirty="0" smtClean="0">
                <a:solidFill>
                  <a:schemeClr val="tx1"/>
                </a:solidFill>
                <a:latin typeface="Segoe UI Light" pitchFamily="34" charset="0"/>
                <a:cs typeface="Segoe UI Light" pitchFamily="34" charset="0"/>
              </a:rPr>
              <a:t>online store and </a:t>
            </a:r>
            <a:r>
              <a:rPr lang="en-US" sz="1400" spc="-71" dirty="0">
                <a:solidFill>
                  <a:schemeClr val="tx1"/>
                </a:solidFill>
                <a:latin typeface="Segoe UI Light" pitchFamily="34" charset="0"/>
                <a:cs typeface="Segoe UI Light" pitchFamily="34" charset="0"/>
              </a:rPr>
              <a:t>CRT as a precursor to going into production</a:t>
            </a:r>
          </a:p>
        </p:txBody>
      </p:sp>
      <p:sp>
        <p:nvSpPr>
          <p:cNvPr id="31" name="Text Placeholder 4"/>
          <p:cNvSpPr txBox="1">
            <a:spLocks/>
          </p:cNvSpPr>
          <p:nvPr/>
        </p:nvSpPr>
        <p:spPr>
          <a:xfrm>
            <a:off x="1639378" y="5507604"/>
            <a:ext cx="9408218" cy="969907"/>
          </a:xfrm>
          <a:prstGeom prst="rect">
            <a:avLst/>
          </a:prstGeom>
          <a:solidFill>
            <a:sysClr val="windowText" lastClr="000000">
              <a:alpha val="5000"/>
            </a:sys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defRPr/>
            </a:pPr>
            <a:r>
              <a:rPr lang="en-US" sz="2900" spc="-71" dirty="0">
                <a:solidFill>
                  <a:schemeClr val="tx1"/>
                </a:solidFill>
                <a:latin typeface="Segoe UI Light"/>
              </a:rPr>
              <a:t>Production Deployment</a:t>
            </a:r>
          </a:p>
          <a:p>
            <a:pPr defTabSz="932742">
              <a:lnSpc>
                <a:spcPct val="100000"/>
              </a:lnSpc>
              <a:spcBef>
                <a:spcPts val="0"/>
              </a:spcBef>
              <a:buSzTx/>
              <a:defRPr/>
            </a:pPr>
            <a:r>
              <a:rPr lang="en-US" sz="1400" spc="-71" dirty="0">
                <a:solidFill>
                  <a:schemeClr val="tx1"/>
                </a:solidFill>
                <a:latin typeface="Segoe UI Light" pitchFamily="34" charset="0"/>
                <a:cs typeface="Segoe UI Light" pitchFamily="34" charset="0"/>
              </a:rPr>
              <a:t>Deployment of </a:t>
            </a:r>
            <a:r>
              <a:rPr lang="en-US" sz="1400" spc="-71" dirty="0" smtClean="0">
                <a:solidFill>
                  <a:schemeClr val="tx1"/>
                </a:solidFill>
                <a:latin typeface="Segoe UI Light" pitchFamily="34" charset="0"/>
                <a:cs typeface="Segoe UI Light" pitchFamily="34" charset="0"/>
              </a:rPr>
              <a:t>online store </a:t>
            </a:r>
            <a:r>
              <a:rPr lang="en-US" sz="1400" spc="-71" dirty="0">
                <a:solidFill>
                  <a:schemeClr val="tx1"/>
                </a:solidFill>
                <a:latin typeface="Segoe UI Light" pitchFamily="34" charset="0"/>
                <a:cs typeface="Segoe UI Light" pitchFamily="34" charset="0"/>
              </a:rPr>
              <a:t>and CRT for production “go live” use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344" y="2717349"/>
            <a:ext cx="466489" cy="466302"/>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344" y="5785854"/>
            <a:ext cx="466489" cy="466302"/>
          </a:xfrm>
          <a:prstGeom prst="rect">
            <a:avLst/>
          </a:prstGeom>
        </p:spPr>
      </p:pic>
      <p:pic>
        <p:nvPicPr>
          <p:cNvPr id="39" name="Picture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344" y="1685890"/>
            <a:ext cx="466489" cy="466302"/>
          </a:xfrm>
          <a:prstGeom prst="rect">
            <a:avLst/>
          </a:prstGeom>
        </p:spPr>
      </p:pic>
      <p:pic>
        <p:nvPicPr>
          <p:cNvPr id="40" name="Picture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5344" y="3727670"/>
            <a:ext cx="466489" cy="466302"/>
          </a:xfrm>
          <a:prstGeom prst="rect">
            <a:avLst/>
          </a:prstGeom>
        </p:spPr>
      </p:pic>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5344" y="4733349"/>
            <a:ext cx="466489" cy="466302"/>
          </a:xfrm>
          <a:prstGeom prst="rect">
            <a:avLst/>
          </a:prstGeom>
        </p:spPr>
      </p:pic>
      <p:sp>
        <p:nvSpPr>
          <p:cNvPr id="42" name="Title 2"/>
          <p:cNvSpPr txBox="1">
            <a:spLocks/>
          </p:cNvSpPr>
          <p:nvPr/>
        </p:nvSpPr>
        <p:spPr>
          <a:xfrm>
            <a:off x="529660" y="233151"/>
            <a:ext cx="11375536" cy="762786"/>
          </a:xfrm>
          <a:prstGeom prst="rect">
            <a:avLst/>
          </a:prstGeom>
        </p:spPr>
        <p:txBody>
          <a:bodyPr lIns="93278" tIns="46639" rIns="93278" bIns="46639"/>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r>
              <a:rPr lang="en-US" dirty="0" smtClean="0"/>
              <a:t>Packaging &amp; Deployment</a:t>
            </a:r>
            <a:endParaRPr lang="en-US" dirty="0"/>
          </a:p>
        </p:txBody>
      </p:sp>
    </p:spTree>
    <p:extLst>
      <p:ext uri="{BB962C8B-B14F-4D97-AF65-F5344CB8AC3E}">
        <p14:creationId xmlns:p14="http://schemas.microsoft.com/office/powerpoint/2010/main" val="142812939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Design Manager &amp; Device Channels</a:t>
            </a:r>
            <a:endParaRPr lang="en-US" dirty="0"/>
          </a:p>
        </p:txBody>
      </p:sp>
    </p:spTree>
    <p:extLst>
      <p:ext uri="{BB962C8B-B14F-4D97-AF65-F5344CB8AC3E}">
        <p14:creationId xmlns:p14="http://schemas.microsoft.com/office/powerpoint/2010/main" val="999053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Session Focus</a:t>
            </a:r>
            <a:endParaRPr lang="en-US" dirty="0"/>
          </a:p>
        </p:txBody>
      </p:sp>
      <p:grpSp>
        <p:nvGrpSpPr>
          <p:cNvPr id="4" name="Group 3"/>
          <p:cNvGrpSpPr/>
          <p:nvPr/>
        </p:nvGrpSpPr>
        <p:grpSpPr>
          <a:xfrm>
            <a:off x="914775" y="2434834"/>
            <a:ext cx="2725775" cy="2763859"/>
            <a:chOff x="674737" y="2434834"/>
            <a:chExt cx="2725775" cy="2763859"/>
          </a:xfrm>
        </p:grpSpPr>
        <p:sp>
          <p:nvSpPr>
            <p:cNvPr id="19" name="Rectangle 18"/>
            <p:cNvSpPr/>
            <p:nvPr/>
          </p:nvSpPr>
          <p:spPr bwMode="auto">
            <a:xfrm>
              <a:off x="674737" y="2474014"/>
              <a:ext cx="2725775" cy="2724679"/>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smtClean="0">
                  <a:gradFill>
                    <a:gsLst>
                      <a:gs pos="0">
                        <a:srgbClr val="FFFFFF"/>
                      </a:gs>
                      <a:gs pos="100000">
                        <a:srgbClr val="FFFFFF"/>
                      </a:gs>
                    </a:gsLst>
                    <a:lin ang="5400000" scaled="0"/>
                  </a:gradFill>
                </a:rPr>
                <a:t>Components of a  Dynamics Ecommerce Solution</a:t>
              </a:r>
              <a:endParaRPr lang="en-US" sz="2000" dirty="0">
                <a:gradFill>
                  <a:gsLst>
                    <a:gs pos="0">
                      <a:srgbClr val="FFFFFF"/>
                    </a:gs>
                    <a:gs pos="100000">
                      <a:srgbClr val="FFFFFF"/>
                    </a:gs>
                  </a:gsLst>
                  <a:lin ang="5400000" scaled="0"/>
                </a:gradFill>
              </a:endParaRPr>
            </a:p>
          </p:txBody>
        </p:sp>
        <p:pic>
          <p:nvPicPr>
            <p:cNvPr id="18" name="Picture 4" descr="\\MAGNUM\Projects\Microsoft\Cloud Power FY12\Design\ICONS_PNG\Connect_to_Cloud_Services.png"/>
            <p:cNvPicPr>
              <a:picLocks noChangeAspect="1" noChangeArrowheads="1"/>
            </p:cNvPicPr>
            <p:nvPr/>
          </p:nvPicPr>
          <p:blipFill>
            <a:blip r:embed="rId3" cstate="print">
              <a:lum bright="100000"/>
            </a:blip>
            <a:srcRect/>
            <a:stretch>
              <a:fillRect/>
            </a:stretch>
          </p:blipFill>
          <p:spPr bwMode="auto">
            <a:xfrm>
              <a:off x="1184040" y="2434834"/>
              <a:ext cx="1865957" cy="1865207"/>
            </a:xfrm>
            <a:prstGeom prst="rect">
              <a:avLst/>
            </a:prstGeom>
            <a:noFill/>
          </p:spPr>
        </p:pic>
      </p:grpSp>
      <p:grpSp>
        <p:nvGrpSpPr>
          <p:cNvPr id="5" name="Group 4"/>
          <p:cNvGrpSpPr/>
          <p:nvPr/>
        </p:nvGrpSpPr>
        <p:grpSpPr>
          <a:xfrm>
            <a:off x="8504212" y="2516409"/>
            <a:ext cx="2725775" cy="2724679"/>
            <a:chOff x="8504212" y="2474015"/>
            <a:chExt cx="2725775" cy="2724679"/>
          </a:xfrm>
        </p:grpSpPr>
        <p:sp>
          <p:nvSpPr>
            <p:cNvPr id="15" name="Rectangle 14"/>
            <p:cNvSpPr/>
            <p:nvPr/>
          </p:nvSpPr>
          <p:spPr bwMode="auto">
            <a:xfrm>
              <a:off x="8504212" y="2474015"/>
              <a:ext cx="2725775" cy="2724679"/>
            </a:xfrm>
            <a:prstGeom prst="rect">
              <a:avLst/>
            </a:prstGeom>
            <a:solidFill>
              <a:srgbClr val="00B29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smtClean="0">
                  <a:gradFill>
                    <a:gsLst>
                      <a:gs pos="0">
                        <a:srgbClr val="FFFFFF"/>
                      </a:gs>
                      <a:gs pos="100000">
                        <a:srgbClr val="FFFFFF"/>
                      </a:gs>
                    </a:gsLst>
                    <a:lin ang="5400000" scaled="0"/>
                  </a:gradFill>
                </a:rPr>
                <a:t>Customizing </a:t>
              </a:r>
              <a:r>
                <a:rPr lang="en-US" sz="2000" dirty="0">
                  <a:gradFill>
                    <a:gsLst>
                      <a:gs pos="0">
                        <a:srgbClr val="FFFFFF"/>
                      </a:gs>
                      <a:gs pos="100000">
                        <a:srgbClr val="FFFFFF"/>
                      </a:gs>
                    </a:gsLst>
                    <a:lin ang="5400000" scaled="0"/>
                  </a:gradFill>
                </a:rPr>
                <a:t> </a:t>
              </a:r>
              <a:r>
                <a:rPr lang="en-US" sz="2000" dirty="0" smtClean="0">
                  <a:gradFill>
                    <a:gsLst>
                      <a:gs pos="0">
                        <a:srgbClr val="FFFFFF"/>
                      </a:gs>
                      <a:gs pos="100000">
                        <a:srgbClr val="FFFFFF"/>
                      </a:gs>
                    </a:gsLst>
                    <a:lin ang="5400000" scaled="0"/>
                  </a:gradFill>
                </a:rPr>
                <a:t>a Dynamics Ecommerce </a:t>
              </a:r>
              <a:r>
                <a:rPr lang="en-US" sz="2000" dirty="0">
                  <a:gradFill>
                    <a:gsLst>
                      <a:gs pos="0">
                        <a:srgbClr val="FFFFFF"/>
                      </a:gs>
                      <a:gs pos="100000">
                        <a:srgbClr val="FFFFFF"/>
                      </a:gs>
                    </a:gsLst>
                    <a:lin ang="5400000" scaled="0"/>
                  </a:gradFill>
                </a:rPr>
                <a:t>Solution</a:t>
              </a:r>
            </a:p>
          </p:txBody>
        </p:sp>
        <p:pic>
          <p:nvPicPr>
            <p:cNvPr id="20" name="Picture 9" descr="\\MAGNUM\Projects\Microsoft\Cloud Power FY12\Design\Icons\PNGs\Optimized.png"/>
            <p:cNvPicPr>
              <a:picLocks noChangeAspect="1" noChangeArrowheads="1"/>
            </p:cNvPicPr>
            <p:nvPr/>
          </p:nvPicPr>
          <p:blipFill>
            <a:blip r:embed="rId4" cstate="print">
              <a:lum bright="100000"/>
            </a:blip>
            <a:srcRect/>
            <a:stretch>
              <a:fillRect/>
            </a:stretch>
          </p:blipFill>
          <p:spPr bwMode="auto">
            <a:xfrm>
              <a:off x="8934120" y="2474015"/>
              <a:ext cx="1865957" cy="1865207"/>
            </a:xfrm>
            <a:prstGeom prst="rect">
              <a:avLst/>
            </a:prstGeom>
            <a:noFill/>
          </p:spPr>
        </p:pic>
      </p:grpSp>
      <p:grpSp>
        <p:nvGrpSpPr>
          <p:cNvPr id="2" name="Group 1"/>
          <p:cNvGrpSpPr/>
          <p:nvPr/>
        </p:nvGrpSpPr>
        <p:grpSpPr>
          <a:xfrm>
            <a:off x="4755213" y="2434834"/>
            <a:ext cx="2725775" cy="2806254"/>
            <a:chOff x="3493093" y="2392440"/>
            <a:chExt cx="2725775" cy="2806254"/>
          </a:xfrm>
        </p:grpSpPr>
        <p:sp>
          <p:nvSpPr>
            <p:cNvPr id="17" name="Rectangle 16"/>
            <p:cNvSpPr/>
            <p:nvPr/>
          </p:nvSpPr>
          <p:spPr bwMode="auto">
            <a:xfrm>
              <a:off x="3493093" y="2474015"/>
              <a:ext cx="2725775" cy="2724679"/>
            </a:xfrm>
            <a:prstGeom prst="rect">
              <a:avLst/>
            </a:prstGeom>
            <a:solidFill>
              <a:srgbClr val="E8112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r>
                <a:rPr lang="en-US" sz="2000" dirty="0">
                  <a:gradFill>
                    <a:gsLst>
                      <a:gs pos="0">
                        <a:srgbClr val="FFFFFF"/>
                      </a:gs>
                      <a:gs pos="100000">
                        <a:srgbClr val="FFFFFF"/>
                      </a:gs>
                    </a:gsLst>
                    <a:lin ang="5400000" scaled="0"/>
                  </a:gradFill>
                </a:rPr>
                <a:t>Managing </a:t>
              </a:r>
              <a:r>
                <a:rPr lang="en-US" sz="2000" dirty="0" smtClean="0">
                  <a:gradFill>
                    <a:gsLst>
                      <a:gs pos="0">
                        <a:srgbClr val="FFFFFF"/>
                      </a:gs>
                      <a:gs pos="100000">
                        <a:srgbClr val="FFFFFF"/>
                      </a:gs>
                    </a:gsLst>
                    <a:lin ang="5400000" scaled="0"/>
                  </a:gradFill>
                </a:rPr>
                <a:t>Sales </a:t>
              </a:r>
              <a:r>
                <a:rPr lang="en-US" sz="2000" dirty="0">
                  <a:gradFill>
                    <a:gsLst>
                      <a:gs pos="0">
                        <a:srgbClr val="FFFFFF"/>
                      </a:gs>
                      <a:gs pos="100000">
                        <a:srgbClr val="FFFFFF"/>
                      </a:gs>
                    </a:gsLst>
                    <a:lin ang="5400000" scaled="0"/>
                  </a:gradFill>
                </a:rPr>
                <a:t>Channel </a:t>
              </a:r>
              <a:r>
                <a:rPr lang="en-US" sz="2000" dirty="0" smtClean="0">
                  <a:gradFill>
                    <a:gsLst>
                      <a:gs pos="0">
                        <a:srgbClr val="FFFFFF"/>
                      </a:gs>
                      <a:gs pos="100000">
                        <a:srgbClr val="FFFFFF"/>
                      </a:gs>
                    </a:gsLst>
                    <a:lin ang="5400000" scaled="0"/>
                  </a:gradFill>
                </a:rPr>
                <a:t>in Dynamics Ecommerce solution </a:t>
              </a:r>
              <a:endParaRPr lang="en-US" sz="2000" dirty="0">
                <a:gradFill>
                  <a:gsLst>
                    <a:gs pos="0">
                      <a:srgbClr val="FFFFFF"/>
                    </a:gs>
                    <a:gs pos="100000">
                      <a:srgbClr val="FFFFFF"/>
                    </a:gs>
                  </a:gsLst>
                  <a:lin ang="5400000" scaled="0"/>
                </a:gradFill>
              </a:endParaRPr>
            </a:p>
          </p:txBody>
        </p:sp>
        <p:pic>
          <p:nvPicPr>
            <p:cNvPr id="21" name="Picture 4" descr="\\MAGNUM\Projects\Microsoft\Cloud Power FY12\Design\Icons\PNGs\IT_guy.png"/>
            <p:cNvPicPr>
              <a:picLocks noChangeAspect="1" noChangeArrowheads="1"/>
            </p:cNvPicPr>
            <p:nvPr/>
          </p:nvPicPr>
          <p:blipFill>
            <a:blip r:embed="rId5" cstate="print">
              <a:lum bright="100000"/>
            </a:blip>
            <a:stretch>
              <a:fillRect/>
            </a:stretch>
          </p:blipFill>
          <p:spPr bwMode="auto">
            <a:xfrm>
              <a:off x="3923002" y="2392440"/>
              <a:ext cx="1865957" cy="1865207"/>
            </a:xfrm>
            <a:prstGeom prst="rect">
              <a:avLst/>
            </a:prstGeom>
            <a:noFill/>
          </p:spPr>
        </p:pic>
      </p:grpSp>
      <p:sp>
        <p:nvSpPr>
          <p:cNvPr id="12" name="Rectangle 11"/>
          <p:cNvSpPr/>
          <p:nvPr/>
        </p:nvSpPr>
        <p:spPr bwMode="auto">
          <a:xfrm>
            <a:off x="932170" y="2474013"/>
            <a:ext cx="2725775" cy="2724679"/>
          </a:xfrm>
          <a:prstGeom prst="rect">
            <a:avLst/>
          </a:prstGeom>
          <a:noFill/>
          <a:ln w="22225">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9081031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1581487"/>
            <a:ext cx="11887200" cy="5207579"/>
          </a:xfrm>
        </p:spPr>
        <p:txBody>
          <a:bodyPr/>
          <a:lstStyle/>
          <a:p>
            <a:r>
              <a:rPr lang="en-US" dirty="0" smtClean="0"/>
              <a:t>Microsoft Pavilion – Visit Dynamics booth </a:t>
            </a:r>
          </a:p>
          <a:p>
            <a:r>
              <a:rPr lang="en-US" dirty="0" smtClean="0"/>
              <a:t>Microsoft </a:t>
            </a:r>
            <a:r>
              <a:rPr lang="en-US" dirty="0"/>
              <a:t>Partner network</a:t>
            </a:r>
          </a:p>
          <a:p>
            <a:r>
              <a:rPr lang="en-US" sz="3600" dirty="0">
                <a:hlinkClick r:id="rId3"/>
              </a:rPr>
              <a:t>http://</a:t>
            </a:r>
            <a:r>
              <a:rPr lang="en-US" sz="3600" dirty="0" smtClean="0">
                <a:hlinkClick r:id="rId3"/>
              </a:rPr>
              <a:t>www.microsoft.com/en-us/dynamics/default.aspx</a:t>
            </a:r>
            <a:endParaRPr lang="en-US" sz="3600" dirty="0" smtClean="0"/>
          </a:p>
          <a:p>
            <a:r>
              <a:rPr lang="en-US" dirty="0" smtClean="0"/>
              <a:t>IT Pro documentation  </a:t>
            </a:r>
          </a:p>
          <a:p>
            <a:r>
              <a:rPr lang="en-US" sz="3600" u="sng" dirty="0" smtClean="0">
                <a:solidFill>
                  <a:schemeClr val="tx1"/>
                </a:solidFill>
                <a:hlinkClick r:id="rId4"/>
              </a:rPr>
              <a:t>http</a:t>
            </a:r>
            <a:r>
              <a:rPr lang="en-US" sz="3600" u="sng" dirty="0">
                <a:solidFill>
                  <a:schemeClr val="tx1"/>
                </a:solidFill>
                <a:hlinkClick r:id="rId4"/>
              </a:rPr>
              <a:t>://</a:t>
            </a:r>
            <a:r>
              <a:rPr lang="en-US" sz="3600" u="sng" dirty="0" smtClean="0">
                <a:solidFill>
                  <a:schemeClr val="tx1"/>
                </a:solidFill>
                <a:hlinkClick r:id="rId4"/>
              </a:rPr>
              <a:t>technet.microsoft.com/EN-US/library/jj710398.aspx</a:t>
            </a:r>
            <a:endParaRPr lang="en-US" sz="3600" dirty="0" smtClean="0">
              <a:solidFill>
                <a:schemeClr val="tx1"/>
              </a:solidFill>
            </a:endParaRPr>
          </a:p>
          <a:p>
            <a:r>
              <a:rPr lang="en-US" dirty="0" smtClean="0"/>
              <a:t>Developer documentation  </a:t>
            </a:r>
          </a:p>
          <a:p>
            <a:r>
              <a:rPr lang="en-US" sz="3600" dirty="0">
                <a:hlinkClick r:id="rId5"/>
              </a:rPr>
              <a:t>http://</a:t>
            </a:r>
            <a:r>
              <a:rPr lang="en-US" sz="3600" dirty="0" smtClean="0">
                <a:hlinkClick r:id="rId5"/>
              </a:rPr>
              <a:t>msdn.microsoft.com/en-us/library/jj710398.aspx</a:t>
            </a:r>
            <a:endParaRPr lang="en-US" sz="3600" dirty="0" smtClean="0"/>
          </a:p>
          <a:p>
            <a:r>
              <a:rPr lang="en-US" sz="3600" dirty="0" smtClean="0"/>
              <a:t>Questions : Email </a:t>
            </a:r>
            <a:r>
              <a:rPr lang="en-US" sz="3600" dirty="0">
                <a:solidFill>
                  <a:srgbClr val="FFFF00"/>
                </a:solidFill>
              </a:rPr>
              <a:t>dynamicsretail@microsoft.com</a:t>
            </a:r>
          </a:p>
        </p:txBody>
      </p:sp>
      <p:sp>
        <p:nvSpPr>
          <p:cNvPr id="5" name="Title 3"/>
          <p:cNvSpPr>
            <a:spLocks noGrp="1"/>
          </p:cNvSpPr>
          <p:nvPr>
            <p:ph type="title"/>
          </p:nvPr>
        </p:nvSpPr>
        <p:spPr>
          <a:xfrm>
            <a:off x="274639" y="295274"/>
            <a:ext cx="11889564" cy="917575"/>
          </a:xfrm>
        </p:spPr>
        <p:txBody>
          <a:bodyPr/>
          <a:lstStyle/>
          <a:p>
            <a:r>
              <a:rPr lang="en-US" b="1" dirty="0" smtClean="0"/>
              <a:t>Getting Started</a:t>
            </a:r>
            <a:endParaRPr lang="en-US" b="1" dirty="0"/>
          </a:p>
        </p:txBody>
      </p:sp>
    </p:spTree>
    <p:extLst>
      <p:ext uri="{BB962C8B-B14F-4D97-AF65-F5344CB8AC3E}">
        <p14:creationId xmlns:p14="http://schemas.microsoft.com/office/powerpoint/2010/main" val="238766247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Key Takeaways</a:t>
            </a:r>
            <a:endParaRPr lang="en-US" b="1" dirty="0"/>
          </a:p>
        </p:txBody>
      </p:sp>
      <p:sp>
        <p:nvSpPr>
          <p:cNvPr id="22" name="Text Placeholder 4"/>
          <p:cNvSpPr txBox="1">
            <a:spLocks/>
          </p:cNvSpPr>
          <p:nvPr/>
        </p:nvSpPr>
        <p:spPr>
          <a:xfrm>
            <a:off x="1501576" y="1483838"/>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spc="-71" dirty="0" smtClean="0">
                <a:solidFill>
                  <a:srgbClr val="FFFF00"/>
                </a:solidFill>
                <a:latin typeface="Segoe UI Light"/>
              </a:rPr>
              <a:t>Rich out of the box </a:t>
            </a:r>
            <a:r>
              <a:rPr lang="en-US" spc="-71" dirty="0" smtClean="0">
                <a:gradFill>
                  <a:gsLst>
                    <a:gs pos="0">
                      <a:schemeClr val="tx1"/>
                    </a:gs>
                    <a:gs pos="100000">
                      <a:schemeClr val="tx1"/>
                    </a:gs>
                  </a:gsLst>
                  <a:lin ang="5400000" scaled="0"/>
                </a:gradFill>
                <a:latin typeface="Segoe UI Light"/>
              </a:rPr>
              <a:t>Ecommerce solution enabled through Microsoft Dynamics and SharePoint 2013 Server</a:t>
            </a:r>
            <a:endParaRPr lang="en-US" spc="-71" dirty="0">
              <a:gradFill>
                <a:gsLst>
                  <a:gs pos="0">
                    <a:schemeClr val="tx1"/>
                  </a:gs>
                  <a:gs pos="100000">
                    <a:schemeClr val="tx1"/>
                  </a:gs>
                </a:gsLst>
                <a:lin ang="5400000" scaled="0"/>
              </a:gradFill>
              <a:latin typeface="Segoe UI Light"/>
            </a:endParaRPr>
          </a:p>
        </p:txBody>
      </p:sp>
      <p:sp>
        <p:nvSpPr>
          <p:cNvPr id="44" name="Rectangle 43"/>
          <p:cNvSpPr>
            <a:spLocks noChangeAspect="1"/>
          </p:cNvSpPr>
          <p:nvPr/>
        </p:nvSpPr>
        <p:spPr bwMode="auto">
          <a:xfrm>
            <a:off x="531277" y="1483838"/>
            <a:ext cx="970298" cy="9699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49" name="Rectangle 48"/>
          <p:cNvSpPr>
            <a:spLocks noChangeAspect="1"/>
          </p:cNvSpPr>
          <p:nvPr/>
        </p:nvSpPr>
        <p:spPr bwMode="auto">
          <a:xfrm>
            <a:off x="531277" y="2669778"/>
            <a:ext cx="970298" cy="9699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54" name="Rectangle 53"/>
          <p:cNvSpPr>
            <a:spLocks noChangeAspect="1"/>
          </p:cNvSpPr>
          <p:nvPr/>
        </p:nvSpPr>
        <p:spPr bwMode="auto">
          <a:xfrm>
            <a:off x="531277" y="3878713"/>
            <a:ext cx="970298" cy="9699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60" name="Rectangle 59"/>
          <p:cNvSpPr>
            <a:spLocks noChangeAspect="1"/>
          </p:cNvSpPr>
          <p:nvPr/>
        </p:nvSpPr>
        <p:spPr bwMode="auto">
          <a:xfrm>
            <a:off x="531277" y="5087647"/>
            <a:ext cx="970298" cy="9699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40" name="Text Placeholder 4"/>
          <p:cNvSpPr txBox="1">
            <a:spLocks/>
          </p:cNvSpPr>
          <p:nvPr/>
        </p:nvSpPr>
        <p:spPr>
          <a:xfrm>
            <a:off x="1501576" y="2669778"/>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71" dirty="0" smtClean="0">
                <a:gradFill>
                  <a:gsLst>
                    <a:gs pos="0">
                      <a:schemeClr val="tx1"/>
                    </a:gs>
                    <a:gs pos="100000">
                      <a:schemeClr val="tx1"/>
                    </a:gs>
                  </a:gsLst>
                  <a:lin ang="5400000" scaled="0"/>
                </a:gradFill>
                <a:latin typeface="Segoe UI Light"/>
              </a:rPr>
              <a:t>Ecommerce on Search - “starter” online store </a:t>
            </a:r>
            <a:r>
              <a:rPr lang="en-US" spc="-71" dirty="0" smtClean="0">
                <a:solidFill>
                  <a:srgbClr val="FFFF00"/>
                </a:solidFill>
                <a:latin typeface="Segoe UI Light"/>
              </a:rPr>
              <a:t>leverages</a:t>
            </a:r>
            <a:r>
              <a:rPr lang="en-US" spc="-71" dirty="0" smtClean="0">
                <a:gradFill>
                  <a:gsLst>
                    <a:gs pos="0">
                      <a:schemeClr val="tx1"/>
                    </a:gs>
                    <a:gs pos="100000">
                      <a:schemeClr val="tx1"/>
                    </a:gs>
                  </a:gsLst>
                  <a:lin ang="5400000" scaled="0"/>
                </a:gradFill>
                <a:latin typeface="Segoe UI Light"/>
              </a:rPr>
              <a:t> core SharePoint 2013 capabilities</a:t>
            </a:r>
            <a:endParaRPr lang="en-US" spc="-71" dirty="0">
              <a:gradFill>
                <a:gsLst>
                  <a:gs pos="0">
                    <a:schemeClr val="tx1"/>
                  </a:gs>
                  <a:gs pos="100000">
                    <a:schemeClr val="tx1"/>
                  </a:gs>
                </a:gsLst>
                <a:lin ang="5400000" scaled="0"/>
              </a:gradFill>
              <a:latin typeface="Segoe UI Light"/>
            </a:endParaRPr>
          </a:p>
        </p:txBody>
      </p:sp>
      <p:sp>
        <p:nvSpPr>
          <p:cNvPr id="41" name="Text Placeholder 4"/>
          <p:cNvSpPr txBox="1">
            <a:spLocks/>
          </p:cNvSpPr>
          <p:nvPr/>
        </p:nvSpPr>
        <p:spPr>
          <a:xfrm>
            <a:off x="1501576" y="3878713"/>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spc="-71" dirty="0" smtClean="0">
                <a:solidFill>
                  <a:srgbClr val="FFFF00"/>
                </a:solidFill>
                <a:latin typeface="Segoe UI Light"/>
              </a:rPr>
              <a:t>Commerce Runtime</a:t>
            </a:r>
            <a:r>
              <a:rPr lang="en-US" spc="-71" dirty="0" smtClean="0">
                <a:gradFill>
                  <a:gsLst>
                    <a:gs pos="0">
                      <a:schemeClr val="tx1"/>
                    </a:gs>
                    <a:gs pos="100000">
                      <a:schemeClr val="tx1"/>
                    </a:gs>
                  </a:gsLst>
                  <a:lin ang="5400000" scaled="0"/>
                </a:gradFill>
                <a:latin typeface="Segoe UI Light"/>
              </a:rPr>
              <a:t> enables seamless &amp; symmetrical business logic and workflows</a:t>
            </a:r>
            <a:endParaRPr lang="en-US" spc="-71" dirty="0">
              <a:gradFill>
                <a:gsLst>
                  <a:gs pos="0">
                    <a:schemeClr val="tx1"/>
                  </a:gs>
                  <a:gs pos="100000">
                    <a:schemeClr val="tx1"/>
                  </a:gs>
                </a:gsLst>
                <a:lin ang="5400000" scaled="0"/>
              </a:gradFill>
              <a:latin typeface="Segoe UI Light"/>
            </a:endParaRPr>
          </a:p>
        </p:txBody>
      </p:sp>
      <p:sp>
        <p:nvSpPr>
          <p:cNvPr id="42" name="Text Placeholder 4"/>
          <p:cNvSpPr txBox="1">
            <a:spLocks/>
          </p:cNvSpPr>
          <p:nvPr/>
        </p:nvSpPr>
        <p:spPr>
          <a:xfrm>
            <a:off x="1501576" y="5087647"/>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71" dirty="0" smtClean="0">
                <a:gradFill>
                  <a:gsLst>
                    <a:gs pos="0">
                      <a:schemeClr val="tx1"/>
                    </a:gs>
                    <a:gs pos="100000">
                      <a:schemeClr val="tx1"/>
                    </a:gs>
                  </a:gsLst>
                  <a:lin ang="5400000" scaled="0"/>
                </a:gradFill>
                <a:latin typeface="Segoe UI Light"/>
              </a:rPr>
              <a:t>Rich </a:t>
            </a:r>
            <a:r>
              <a:rPr lang="en-US" b="1" spc="-71" dirty="0" smtClean="0">
                <a:solidFill>
                  <a:srgbClr val="FFFF00"/>
                </a:solidFill>
                <a:latin typeface="Segoe UI Light"/>
              </a:rPr>
              <a:t>Extensibility across all solution components </a:t>
            </a:r>
            <a:r>
              <a:rPr lang="en-US" spc="-71" dirty="0" smtClean="0">
                <a:gradFill>
                  <a:gsLst>
                    <a:gs pos="0">
                      <a:schemeClr val="tx1"/>
                    </a:gs>
                    <a:gs pos="100000">
                      <a:schemeClr val="tx1"/>
                    </a:gs>
                  </a:gsLst>
                  <a:lin ang="5400000" scaled="0"/>
                </a:gradFill>
                <a:latin typeface="Segoe UI Light"/>
              </a:rPr>
              <a:t>including Dynamics </a:t>
            </a:r>
            <a:r>
              <a:rPr lang="en-US" spc="-71" dirty="0">
                <a:gradFill>
                  <a:gsLst>
                    <a:gs pos="0">
                      <a:schemeClr val="tx1"/>
                    </a:gs>
                    <a:gs pos="100000">
                      <a:schemeClr val="tx1"/>
                    </a:gs>
                  </a:gsLst>
                  <a:lin ang="5400000" scaled="0"/>
                </a:gradFill>
                <a:latin typeface="Segoe UI Light"/>
              </a:rPr>
              <a:t>AX, Commerce Runtime services and SharePoint</a:t>
            </a:r>
          </a:p>
        </p:txBody>
      </p:sp>
      <p:pic>
        <p:nvPicPr>
          <p:cNvPr id="18" name="Picture 3" descr="C:\Users\mitchellg\Desktop\Simple_Licensing.png"/>
          <p:cNvPicPr>
            <a:picLocks noChangeAspect="1" noChangeArrowheads="1"/>
          </p:cNvPicPr>
          <p:nvPr/>
        </p:nvPicPr>
        <p:blipFill>
          <a:blip r:embed="rId3" cstate="print">
            <a:lum bright="100000"/>
          </a:blip>
          <a:srcRect/>
          <a:stretch>
            <a:fillRect/>
          </a:stretch>
        </p:blipFill>
        <p:spPr bwMode="auto">
          <a:xfrm>
            <a:off x="693634" y="3978502"/>
            <a:ext cx="770328" cy="770328"/>
          </a:xfrm>
          <a:prstGeom prst="rect">
            <a:avLst/>
          </a:prstGeom>
          <a:noFill/>
        </p:spPr>
      </p:pic>
      <p:pic>
        <p:nvPicPr>
          <p:cNvPr id="21" name="Picture 30" descr="service-based.png"/>
          <p:cNvPicPr>
            <a:picLocks noChangeAspect="1"/>
          </p:cNvPicPr>
          <p:nvPr/>
        </p:nvPicPr>
        <p:blipFill>
          <a:blip r:embed="rId4" cstate="print"/>
          <a:srcRect/>
          <a:stretch>
            <a:fillRect/>
          </a:stretch>
        </p:blipFill>
        <p:spPr bwMode="auto">
          <a:xfrm>
            <a:off x="621051" y="5162337"/>
            <a:ext cx="791500" cy="820526"/>
          </a:xfrm>
          <a:prstGeom prst="rect">
            <a:avLst/>
          </a:prstGeom>
          <a:noFill/>
          <a:ln>
            <a:noFill/>
          </a:ln>
        </p:spPr>
      </p:pic>
      <p:pic>
        <p:nvPicPr>
          <p:cNvPr id="19" name="Picture 18" descr="\\MAGNUM\Projects\Microsoft\Cloud Power FY12\Design\Icons\PNGs\Search.png"/>
          <p:cNvPicPr>
            <a:picLocks noChangeAspect="1" noChangeArrowheads="1"/>
          </p:cNvPicPr>
          <p:nvPr/>
        </p:nvPicPr>
        <p:blipFill>
          <a:blip r:embed="rId5" cstate="print">
            <a:lum bright="100000"/>
          </a:blip>
          <a:srcRect/>
          <a:stretch>
            <a:fillRect/>
          </a:stretch>
        </p:blipFill>
        <p:spPr bwMode="auto">
          <a:xfrm>
            <a:off x="626449" y="2802281"/>
            <a:ext cx="705184" cy="704900"/>
          </a:xfrm>
          <a:prstGeom prst="rect">
            <a:avLst/>
          </a:prstGeom>
          <a:noFill/>
        </p:spPr>
      </p:pic>
      <p:pic>
        <p:nvPicPr>
          <p:cNvPr id="24" name="Picture 8" descr="\\MAGNUM\Projects\Microsoft\Cloud Power FY12\Design\Icons\PNGs\Cross Platform.png"/>
          <p:cNvPicPr>
            <a:picLocks noChangeAspect="1" noChangeArrowheads="1"/>
          </p:cNvPicPr>
          <p:nvPr/>
        </p:nvPicPr>
        <p:blipFill>
          <a:blip r:embed="rId6" cstate="print">
            <a:lum bright="100000"/>
          </a:blip>
          <a:srcRect/>
          <a:stretch>
            <a:fillRect/>
          </a:stretch>
        </p:blipFill>
        <p:spPr bwMode="auto">
          <a:xfrm>
            <a:off x="543789" y="1647702"/>
            <a:ext cx="904698" cy="642178"/>
          </a:xfrm>
          <a:prstGeom prst="rect">
            <a:avLst/>
          </a:prstGeom>
          <a:noFill/>
        </p:spPr>
      </p:pic>
    </p:spTree>
    <p:extLst>
      <p:ext uri="{BB962C8B-B14F-4D97-AF65-F5344CB8AC3E}">
        <p14:creationId xmlns:p14="http://schemas.microsoft.com/office/powerpoint/2010/main" val="20590770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4" grpId="0" animBg="1"/>
      <p:bldP spid="49" grpId="0" animBg="1"/>
      <p:bldP spid="54" grpId="0" animBg="1"/>
      <p:bldP spid="60" grpId="0" animBg="1"/>
      <p:bldP spid="40" grpId="0" animBg="1"/>
      <p:bldP spid="41" grpId="0" animBg="1"/>
      <p:bldP spid="4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MySPC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dirty="0">
                <a:solidFill>
                  <a:srgbClr val="FFFFFF"/>
                </a:solidFill>
              </a:rPr>
              <a:t>MySPC</a:t>
            </a: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4184550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80933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2485145" y="0"/>
            <a:ext cx="9951332" cy="2490051"/>
          </a:xfrm>
          <a:prstGeom prst="rect">
            <a:avLst/>
          </a:prstGeom>
          <a:solidFill>
            <a:srgbClr val="00B050">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56" tIns="46639" rIns="186556" bIns="46639" rtlCol="0" anchor="ctr"/>
          <a:lstStyle/>
          <a:p>
            <a:pPr>
              <a:lnSpc>
                <a:spcPct val="90000"/>
              </a:lnSpc>
            </a:pPr>
            <a:endParaRPr lang="en-US" sz="2400" dirty="0">
              <a:gradFill>
                <a:gsLst>
                  <a:gs pos="0">
                    <a:srgbClr val="000000"/>
                  </a:gs>
                  <a:gs pos="100000">
                    <a:srgbClr val="000000"/>
                  </a:gs>
                </a:gsLst>
                <a:lin ang="5400000" scaled="0"/>
              </a:gradFill>
            </a:endParaRPr>
          </a:p>
        </p:txBody>
      </p:sp>
      <p:sp>
        <p:nvSpPr>
          <p:cNvPr id="7" name="TextBox 6"/>
          <p:cNvSpPr txBox="1"/>
          <p:nvPr/>
        </p:nvSpPr>
        <p:spPr>
          <a:xfrm>
            <a:off x="2881700" y="571016"/>
            <a:ext cx="9028355" cy="1348018"/>
          </a:xfrm>
          <a:prstGeom prst="rect">
            <a:avLst/>
          </a:prstGeom>
          <a:noFill/>
        </p:spPr>
        <p:txBody>
          <a:bodyPr wrap="square" lIns="0" tIns="0" rIns="0" bIns="0" rtlCol="0" anchor="ctr" anchorCtr="0">
            <a:noAutofit/>
          </a:bodyPr>
          <a:lstStyle/>
          <a:p>
            <a:r>
              <a:rPr lang="en-US" sz="5500" dirty="0" smtClean="0"/>
              <a:t>Components of a Dynamics Ecommerce </a:t>
            </a:r>
            <a:r>
              <a:rPr lang="en-US" sz="5500" dirty="0"/>
              <a:t>Solution</a:t>
            </a:r>
          </a:p>
        </p:txBody>
      </p:sp>
      <p:sp>
        <p:nvSpPr>
          <p:cNvPr id="6" name="Rectangle 5"/>
          <p:cNvSpPr/>
          <p:nvPr/>
        </p:nvSpPr>
        <p:spPr bwMode="auto">
          <a:xfrm>
            <a:off x="1" y="0"/>
            <a:ext cx="2485144" cy="2490051"/>
          </a:xfrm>
          <a:prstGeom prst="rect">
            <a:avLst/>
          </a:prstGeom>
          <a:solidFill>
            <a:srgbClr val="FF8C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74" tIns="46637" rIns="93274" bIns="93278" numCol="1" rtlCol="0" anchor="b" anchorCtr="0" compatLnSpc="1">
            <a:prstTxWarp prst="textNoShape">
              <a:avLst/>
            </a:prstTxWarp>
          </a:bodyPr>
          <a:lstStyle/>
          <a:p>
            <a:pPr algn="ctr">
              <a:lnSpc>
                <a:spcPct val="90000"/>
              </a:lnSpc>
            </a:pPr>
            <a:endParaRPr lang="en-US" sz="2000" dirty="0">
              <a:gradFill>
                <a:gsLst>
                  <a:gs pos="0">
                    <a:srgbClr val="FFFFFF"/>
                  </a:gs>
                  <a:gs pos="100000">
                    <a:srgbClr val="FFFFFF"/>
                  </a:gs>
                </a:gsLst>
                <a:lin ang="5400000" scaled="0"/>
              </a:gradFill>
            </a:endParaRPr>
          </a:p>
        </p:txBody>
      </p:sp>
      <p:sp>
        <p:nvSpPr>
          <p:cNvPr id="2" name="TextBox 1"/>
          <p:cNvSpPr txBox="1"/>
          <p:nvPr/>
        </p:nvSpPr>
        <p:spPr>
          <a:xfrm>
            <a:off x="2896122" y="2817239"/>
            <a:ext cx="8095533" cy="2049792"/>
          </a:xfrm>
          <a:prstGeom prst="rect">
            <a:avLst/>
          </a:prstGeom>
          <a:noFill/>
        </p:spPr>
        <p:txBody>
          <a:bodyPr wrap="square" lIns="0" tIns="0" rIns="0" bIns="0" rtlCol="0">
            <a:spAutoFit/>
          </a:bodyPr>
          <a:lstStyle/>
          <a:p>
            <a:pPr>
              <a:lnSpc>
                <a:spcPct val="90000"/>
              </a:lnSpc>
            </a:pPr>
            <a:r>
              <a:rPr lang="en-US" sz="3700" spc="-71" dirty="0" smtClean="0">
                <a:gradFill>
                  <a:gsLst>
                    <a:gs pos="2917">
                      <a:schemeClr val="tx1"/>
                    </a:gs>
                    <a:gs pos="30000">
                      <a:schemeClr val="tx1"/>
                    </a:gs>
                  </a:gsLst>
                  <a:lin ang="5400000" scaled="0"/>
                </a:gradFill>
                <a:latin typeface="+mj-lt"/>
              </a:rPr>
              <a:t>SharePoint </a:t>
            </a:r>
            <a:r>
              <a:rPr lang="en-US" sz="3700" spc="-71" dirty="0">
                <a:gradFill>
                  <a:gsLst>
                    <a:gs pos="2917">
                      <a:schemeClr val="tx1"/>
                    </a:gs>
                    <a:gs pos="30000">
                      <a:schemeClr val="tx1"/>
                    </a:gs>
                  </a:gsLst>
                  <a:lin ang="5400000" scaled="0"/>
                </a:gradFill>
                <a:latin typeface="+mj-lt"/>
              </a:rPr>
              <a:t>2013 </a:t>
            </a:r>
            <a:r>
              <a:rPr lang="en-US" sz="3700" spc="-71" dirty="0" smtClean="0">
                <a:gradFill>
                  <a:gsLst>
                    <a:gs pos="2917">
                      <a:schemeClr val="tx1"/>
                    </a:gs>
                    <a:gs pos="30000">
                      <a:schemeClr val="tx1"/>
                    </a:gs>
                  </a:gsLst>
                  <a:lin ang="5400000" scaled="0"/>
                </a:gradFill>
                <a:latin typeface="+mj-lt"/>
              </a:rPr>
              <a:t>Server</a:t>
            </a:r>
            <a:endParaRPr lang="en-US" sz="3700" spc="-71" dirty="0">
              <a:gradFill>
                <a:gsLst>
                  <a:gs pos="2917">
                    <a:schemeClr val="tx1"/>
                  </a:gs>
                  <a:gs pos="30000">
                    <a:schemeClr val="tx1"/>
                  </a:gs>
                </a:gsLst>
                <a:lin ang="5400000" scaled="0"/>
              </a:gradFill>
              <a:latin typeface="+mj-lt"/>
            </a:endParaRPr>
          </a:p>
          <a:p>
            <a:pPr>
              <a:lnSpc>
                <a:spcPct val="90000"/>
              </a:lnSpc>
            </a:pPr>
            <a:r>
              <a:rPr lang="en-US" sz="3700" spc="-71" dirty="0">
                <a:gradFill>
                  <a:gsLst>
                    <a:gs pos="2917">
                      <a:schemeClr val="tx1"/>
                    </a:gs>
                    <a:gs pos="30000">
                      <a:schemeClr val="tx1"/>
                    </a:gs>
                  </a:gsLst>
                  <a:lin ang="5400000" scaled="0"/>
                </a:gradFill>
                <a:latin typeface="+mj-lt"/>
              </a:rPr>
              <a:t>Dynamics AX for Retail R2</a:t>
            </a:r>
          </a:p>
          <a:p>
            <a:pPr>
              <a:lnSpc>
                <a:spcPct val="90000"/>
              </a:lnSpc>
            </a:pPr>
            <a:r>
              <a:rPr lang="en-US" sz="3700" spc="-71" dirty="0" smtClean="0">
                <a:gradFill>
                  <a:gsLst>
                    <a:gs pos="2917">
                      <a:schemeClr val="tx1"/>
                    </a:gs>
                    <a:gs pos="30000">
                      <a:schemeClr val="tx1"/>
                    </a:gs>
                  </a:gsLst>
                  <a:lin ang="5400000" scaled="0"/>
                </a:gradFill>
                <a:latin typeface="+mj-lt"/>
              </a:rPr>
              <a:t>Dynamics </a:t>
            </a:r>
            <a:r>
              <a:rPr lang="en-US" sz="3700" spc="-71" dirty="0">
                <a:gradFill>
                  <a:gsLst>
                    <a:gs pos="2917">
                      <a:schemeClr val="tx1"/>
                    </a:gs>
                    <a:gs pos="30000">
                      <a:schemeClr val="tx1"/>
                    </a:gs>
                  </a:gsLst>
                  <a:lin ang="5400000" scaled="0"/>
                </a:gradFill>
                <a:latin typeface="+mj-lt"/>
              </a:rPr>
              <a:t>Commerce Runtime Services</a:t>
            </a:r>
          </a:p>
          <a:p>
            <a:pPr>
              <a:lnSpc>
                <a:spcPct val="90000"/>
              </a:lnSpc>
            </a:pPr>
            <a:r>
              <a:rPr lang="en-US" sz="3700" spc="-71" dirty="0">
                <a:gradFill>
                  <a:gsLst>
                    <a:gs pos="2917">
                      <a:schemeClr val="tx1"/>
                    </a:gs>
                    <a:gs pos="30000">
                      <a:schemeClr val="tx1"/>
                    </a:gs>
                  </a:gsLst>
                  <a:lin ang="5400000" scaled="0"/>
                </a:gradFill>
                <a:latin typeface="+mj-lt"/>
              </a:rPr>
              <a:t>Dynamics Commerce Data </a:t>
            </a:r>
            <a:r>
              <a:rPr lang="en-US" sz="3700" spc="-71" dirty="0" smtClean="0">
                <a:gradFill>
                  <a:gsLst>
                    <a:gs pos="2917">
                      <a:schemeClr val="tx1"/>
                    </a:gs>
                    <a:gs pos="30000">
                      <a:schemeClr val="tx1"/>
                    </a:gs>
                  </a:gsLst>
                  <a:lin ang="5400000" scaled="0"/>
                </a:gradFill>
                <a:latin typeface="+mj-lt"/>
              </a:rPr>
              <a:t>Exchange</a:t>
            </a:r>
            <a:endParaRPr lang="en-US" sz="3700" spc="-71" dirty="0">
              <a:gradFill>
                <a:gsLst>
                  <a:gs pos="2917">
                    <a:schemeClr val="tx1"/>
                  </a:gs>
                  <a:gs pos="30000">
                    <a:schemeClr val="tx1"/>
                  </a:gs>
                </a:gsLst>
                <a:lin ang="5400000" scaled="0"/>
              </a:gradFill>
              <a:latin typeface="+mj-lt"/>
            </a:endParaRPr>
          </a:p>
        </p:txBody>
      </p:sp>
      <p:pic>
        <p:nvPicPr>
          <p:cNvPr id="10" name="Picture 4" descr="\\MAGNUM\Projects\Microsoft\Cloud Power FY12\Design\ICONS_PNG\Connect_to_Cloud_Services.png"/>
          <p:cNvPicPr>
            <a:picLocks noChangeAspect="1" noChangeArrowheads="1"/>
          </p:cNvPicPr>
          <p:nvPr/>
        </p:nvPicPr>
        <p:blipFill>
          <a:blip r:embed="rId3" cstate="print">
            <a:lum bright="100000"/>
          </a:blip>
          <a:srcRect/>
          <a:stretch>
            <a:fillRect/>
          </a:stretch>
        </p:blipFill>
        <p:spPr bwMode="auto">
          <a:xfrm>
            <a:off x="329030" y="181339"/>
            <a:ext cx="1865957" cy="1865207"/>
          </a:xfrm>
          <a:prstGeom prst="rect">
            <a:avLst/>
          </a:prstGeom>
          <a:noFill/>
        </p:spPr>
      </p:pic>
    </p:spTree>
    <p:extLst>
      <p:ext uri="{BB962C8B-B14F-4D97-AF65-F5344CB8AC3E}">
        <p14:creationId xmlns:p14="http://schemas.microsoft.com/office/powerpoint/2010/main" val="2941651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8" name="beam direct01"/>
          <p:cNvSpPr/>
          <p:nvPr/>
        </p:nvSpPr>
        <p:spPr bwMode="auto">
          <a:xfrm rot="18577830">
            <a:off x="6668529" y="1920331"/>
            <a:ext cx="465365" cy="1301791"/>
          </a:xfrm>
          <a:prstGeom prst="trapezoid">
            <a:avLst>
              <a:gd name="adj" fmla="val 37696"/>
            </a:avLst>
          </a:prstGeom>
          <a:gradFill flip="none" rotWithShape="1">
            <a:gsLst>
              <a:gs pos="0">
                <a:schemeClr val="bg1">
                  <a:alpha val="0"/>
                </a:schemeClr>
              </a:gs>
              <a:gs pos="99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b="1" dirty="0">
              <a:solidFill>
                <a:srgbClr val="FFFFFF"/>
              </a:solidFill>
              <a:effectLst>
                <a:outerShdw blurRad="38100" dist="38100" dir="2700000" algn="tl">
                  <a:srgbClr val="000000">
                    <a:alpha val="43137"/>
                  </a:srgbClr>
                </a:outerShdw>
              </a:effectLst>
            </a:endParaRPr>
          </a:p>
        </p:txBody>
      </p:sp>
      <p:sp>
        <p:nvSpPr>
          <p:cNvPr id="2" name="Title 1"/>
          <p:cNvSpPr>
            <a:spLocks noGrp="1"/>
          </p:cNvSpPr>
          <p:nvPr>
            <p:ph type="title"/>
          </p:nvPr>
        </p:nvSpPr>
        <p:spPr>
          <a:xfrm>
            <a:off x="520480" y="51811"/>
            <a:ext cx="11395517" cy="565027"/>
          </a:xfrm>
        </p:spPr>
        <p:txBody>
          <a:bodyPr>
            <a:noAutofit/>
          </a:bodyPr>
          <a:lstStyle/>
          <a:p>
            <a:r>
              <a:rPr lang="en-US" sz="4800" dirty="0" smtClean="0">
                <a:solidFill>
                  <a:schemeClr val="tx1"/>
                </a:solidFill>
              </a:rPr>
              <a:t>The Situation Today for Many Organizations</a:t>
            </a:r>
            <a:endParaRPr lang="en-US" sz="4800" dirty="0">
              <a:solidFill>
                <a:schemeClr val="tx1"/>
              </a:solidFill>
            </a:endParaRPr>
          </a:p>
        </p:txBody>
      </p:sp>
      <p:grpSp>
        <p:nvGrpSpPr>
          <p:cNvPr id="67" name="mediaroom ring"/>
          <p:cNvGrpSpPr>
            <a:grpSpLocks noChangeAspect="1"/>
          </p:cNvGrpSpPr>
          <p:nvPr/>
        </p:nvGrpSpPr>
        <p:grpSpPr>
          <a:xfrm>
            <a:off x="1467085" y="4742471"/>
            <a:ext cx="1826242" cy="576239"/>
            <a:chOff x="-2429711" y="3241963"/>
            <a:chExt cx="5179600" cy="955218"/>
          </a:xfrm>
        </p:grpSpPr>
        <p:pic>
          <p:nvPicPr>
            <p:cNvPr id="68" name="cloud circle" descr="E:\Clients\Artitudes\z_MS_08-00461_eventsTeam_work\CES_2009\spot-grn-50.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2132652" y="3429000"/>
              <a:ext cx="4585482" cy="757370"/>
            </a:xfrm>
            <a:prstGeom prst="rect">
              <a:avLst/>
            </a:prstGeom>
            <a:noFill/>
          </p:spPr>
        </p:pic>
        <p:grpSp>
          <p:nvGrpSpPr>
            <p:cNvPr id="69" name="ring"/>
            <p:cNvGrpSpPr/>
            <p:nvPr/>
          </p:nvGrpSpPr>
          <p:grpSpPr>
            <a:xfrm>
              <a:off x="-2429711" y="3241963"/>
              <a:ext cx="5179600" cy="955218"/>
              <a:chOff x="512763" y="2837612"/>
              <a:chExt cx="11163300" cy="2058727"/>
            </a:xfrm>
          </p:grpSpPr>
          <p:pic>
            <p:nvPicPr>
              <p:cNvPr id="70" name="ring back" descr="cloud_ring01.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512763" y="2837612"/>
                <a:ext cx="11163300" cy="1318752"/>
              </a:xfrm>
              <a:prstGeom prst="rect">
                <a:avLst/>
              </a:prstGeom>
              <a:effectLst/>
            </p:spPr>
          </p:pic>
          <p:pic>
            <p:nvPicPr>
              <p:cNvPr id="71" name="ring front" descr="cloud_ring01.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12763" y="4156364"/>
                <a:ext cx="11163300" cy="739975"/>
              </a:xfrm>
              <a:prstGeom prst="rect">
                <a:avLst/>
              </a:prstGeom>
              <a:effectLst/>
            </p:spPr>
          </p:pic>
        </p:grpSp>
      </p:grpSp>
      <p:grpSp>
        <p:nvGrpSpPr>
          <p:cNvPr id="72" name="mediaroom ring"/>
          <p:cNvGrpSpPr>
            <a:grpSpLocks noChangeAspect="1"/>
          </p:cNvGrpSpPr>
          <p:nvPr/>
        </p:nvGrpSpPr>
        <p:grpSpPr>
          <a:xfrm>
            <a:off x="3092435" y="5310069"/>
            <a:ext cx="1826242" cy="576239"/>
            <a:chOff x="-2429711" y="3241963"/>
            <a:chExt cx="5179600" cy="955218"/>
          </a:xfrm>
        </p:grpSpPr>
        <p:pic>
          <p:nvPicPr>
            <p:cNvPr id="73" name="cloud circle" descr="E:\Clients\Artitudes\z_MS_08-00461_eventsTeam_work\CES_2009\spot-grn-50.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2132652" y="3429000"/>
              <a:ext cx="4585482" cy="757370"/>
            </a:xfrm>
            <a:prstGeom prst="rect">
              <a:avLst/>
            </a:prstGeom>
            <a:noFill/>
          </p:spPr>
        </p:pic>
        <p:grpSp>
          <p:nvGrpSpPr>
            <p:cNvPr id="74" name="ring"/>
            <p:cNvGrpSpPr/>
            <p:nvPr/>
          </p:nvGrpSpPr>
          <p:grpSpPr>
            <a:xfrm>
              <a:off x="-2429711" y="3241963"/>
              <a:ext cx="5179600" cy="955218"/>
              <a:chOff x="512763" y="2837612"/>
              <a:chExt cx="11163300" cy="2058727"/>
            </a:xfrm>
          </p:grpSpPr>
          <p:pic>
            <p:nvPicPr>
              <p:cNvPr id="75" name="ring back" descr="cloud_ring01.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512763" y="2837612"/>
                <a:ext cx="11163300" cy="1318752"/>
              </a:xfrm>
              <a:prstGeom prst="rect">
                <a:avLst/>
              </a:prstGeom>
              <a:effectLst/>
            </p:spPr>
          </p:pic>
          <p:pic>
            <p:nvPicPr>
              <p:cNvPr id="76" name="ring front" descr="cloud_ring01.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12763" y="4156364"/>
                <a:ext cx="11163300" cy="739975"/>
              </a:xfrm>
              <a:prstGeom prst="rect">
                <a:avLst/>
              </a:prstGeom>
              <a:effectLst/>
            </p:spPr>
          </p:pic>
        </p:grpSp>
      </p:grpSp>
      <p:sp>
        <p:nvSpPr>
          <p:cNvPr id="97" name="Freeform 96"/>
          <p:cNvSpPr/>
          <p:nvPr/>
        </p:nvSpPr>
        <p:spPr bwMode="auto">
          <a:xfrm rot="13108273" flipH="1">
            <a:off x="2652041" y="5390441"/>
            <a:ext cx="85640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836" dirty="0">
              <a:solidFill>
                <a:srgbClr val="FFFFFF"/>
              </a:solidFill>
            </a:endParaRPr>
          </a:p>
        </p:txBody>
      </p:sp>
      <p:sp>
        <p:nvSpPr>
          <p:cNvPr id="100" name="Freeform 99"/>
          <p:cNvSpPr/>
          <p:nvPr/>
        </p:nvSpPr>
        <p:spPr bwMode="auto">
          <a:xfrm rot="8491727">
            <a:off x="4298343" y="5207571"/>
            <a:ext cx="85640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836" dirty="0">
              <a:solidFill>
                <a:srgbClr val="FFFFFF"/>
              </a:solidFill>
            </a:endParaRPr>
          </a:p>
        </p:txBody>
      </p:sp>
      <p:grpSp>
        <p:nvGrpSpPr>
          <p:cNvPr id="38" name="Group 37"/>
          <p:cNvGrpSpPr/>
          <p:nvPr/>
        </p:nvGrpSpPr>
        <p:grpSpPr>
          <a:xfrm>
            <a:off x="3237334" y="4886801"/>
            <a:ext cx="1537983" cy="955132"/>
            <a:chOff x="2769084" y="4930731"/>
            <a:chExt cx="1131267" cy="936489"/>
          </a:xfrm>
        </p:grpSpPr>
        <p:pic>
          <p:nvPicPr>
            <p:cNvPr id="4103" name="Picture 7" descr="J:\Jeremy\Microsoft_DVD_Art_Files\DVD_ART36\Artwork_Imagery\Icons - Illustrations\_ SUPER VISTA STYLE\coin stack money currency.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69084" y="4930731"/>
              <a:ext cx="779220" cy="77922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3" descr="J:\Jeremy\Microsoft_DVD_Art_Files\DVD_ART36\Artwork_Imagery\Icons - Illustrations\_ SUPER VISTA STYLE\calculator.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148697" y="5115566"/>
              <a:ext cx="751654" cy="751654"/>
            </a:xfrm>
            <a:prstGeom prst="rect">
              <a:avLst/>
            </a:prstGeom>
            <a:noFill/>
            <a:extLst>
              <a:ext uri="{909E8E84-426E-40DD-AFC4-6F175D3DCCD1}">
                <a14:hiddenFill xmlns:a14="http://schemas.microsoft.com/office/drawing/2010/main">
                  <a:solidFill>
                    <a:srgbClr val="FFFFFF"/>
                  </a:solidFill>
                </a14:hiddenFill>
              </a:ext>
            </a:extLst>
          </p:spPr>
        </p:pic>
      </p:grpSp>
      <p:sp>
        <p:nvSpPr>
          <p:cNvPr id="103" name="Freeform 102"/>
          <p:cNvSpPr/>
          <p:nvPr/>
        </p:nvSpPr>
        <p:spPr bwMode="auto">
          <a:xfrm rot="10155586">
            <a:off x="2701196" y="4613168"/>
            <a:ext cx="1942162" cy="60111"/>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bg1"/>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836" dirty="0">
              <a:solidFill>
                <a:srgbClr val="FFFFFF"/>
              </a:solidFill>
            </a:endParaRPr>
          </a:p>
        </p:txBody>
      </p:sp>
      <p:pic>
        <p:nvPicPr>
          <p:cNvPr id="4105" name="Picture 9" descr="J:\Jeremy\Microsoft_DVD_Art_Files\DVD_ART36\Artwork_Imagery\Icons - Illustrations\_ SUPER VISTA STYLE\industry factory building.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773048" y="4330901"/>
            <a:ext cx="1234089" cy="925808"/>
          </a:xfrm>
          <a:prstGeom prst="rect">
            <a:avLst/>
          </a:prstGeom>
          <a:noFill/>
          <a:extLst>
            <a:ext uri="{909E8E84-426E-40DD-AFC4-6F175D3DCCD1}">
              <a14:hiddenFill xmlns:a14="http://schemas.microsoft.com/office/drawing/2010/main">
                <a:solidFill>
                  <a:srgbClr val="FFFFFF"/>
                </a:solidFill>
              </a14:hiddenFill>
            </a:ext>
          </a:extLst>
        </p:spPr>
      </p:pic>
      <p:sp>
        <p:nvSpPr>
          <p:cNvPr id="104" name="Rectangle 103"/>
          <p:cNvSpPr/>
          <p:nvPr/>
        </p:nvSpPr>
        <p:spPr>
          <a:xfrm>
            <a:off x="4496544" y="5383809"/>
            <a:ext cx="2382223" cy="235036"/>
          </a:xfrm>
          <a:prstGeom prst="rect">
            <a:avLst/>
          </a:prstGeom>
        </p:spPr>
        <p:txBody>
          <a:bodyPr wrap="square">
            <a:spAutoFit/>
          </a:bodyPr>
          <a:lstStyle/>
          <a:p>
            <a:pPr algn="ctr">
              <a:lnSpc>
                <a:spcPct val="80000"/>
              </a:lnSpc>
            </a:pPr>
            <a:r>
              <a:rPr lang="en-US" sz="1122" dirty="0">
                <a:solidFill>
                  <a:srgbClr val="FFFFFF"/>
                </a:solidFill>
                <a:effectLst>
                  <a:outerShdw blurRad="317500" dist="50800" dir="5400000" algn="ctr" rotWithShape="0">
                    <a:srgbClr val="111C06"/>
                  </a:outerShdw>
                </a:effectLst>
                <a:cs typeface="Arial" charset="0"/>
              </a:rPr>
              <a:t>Retail Headquarters</a:t>
            </a:r>
          </a:p>
        </p:txBody>
      </p:sp>
      <p:sp>
        <p:nvSpPr>
          <p:cNvPr id="107" name="Rectangle 106"/>
          <p:cNvSpPr/>
          <p:nvPr/>
        </p:nvSpPr>
        <p:spPr>
          <a:xfrm>
            <a:off x="2814444" y="5860543"/>
            <a:ext cx="2382223" cy="235036"/>
          </a:xfrm>
          <a:prstGeom prst="rect">
            <a:avLst/>
          </a:prstGeom>
        </p:spPr>
        <p:txBody>
          <a:bodyPr wrap="square">
            <a:spAutoFit/>
          </a:bodyPr>
          <a:lstStyle/>
          <a:p>
            <a:pPr algn="ctr">
              <a:lnSpc>
                <a:spcPct val="80000"/>
              </a:lnSpc>
            </a:pPr>
            <a:r>
              <a:rPr lang="en-US" sz="1122" dirty="0">
                <a:solidFill>
                  <a:srgbClr val="FFFFFF"/>
                </a:solidFill>
                <a:effectLst>
                  <a:outerShdw blurRad="317500" dist="50800" dir="5400000" algn="ctr" rotWithShape="0">
                    <a:srgbClr val="111C06"/>
                  </a:outerShdw>
                </a:effectLst>
                <a:cs typeface="Arial" charset="0"/>
              </a:rPr>
              <a:t>Financials</a:t>
            </a:r>
          </a:p>
        </p:txBody>
      </p:sp>
      <p:sp>
        <p:nvSpPr>
          <p:cNvPr id="108" name="Rectangle 107"/>
          <p:cNvSpPr/>
          <p:nvPr/>
        </p:nvSpPr>
        <p:spPr>
          <a:xfrm>
            <a:off x="1189092" y="5327823"/>
            <a:ext cx="2382223" cy="375899"/>
          </a:xfrm>
          <a:prstGeom prst="rect">
            <a:avLst/>
          </a:prstGeom>
        </p:spPr>
        <p:txBody>
          <a:bodyPr wrap="square">
            <a:spAutoFit/>
          </a:bodyPr>
          <a:lstStyle/>
          <a:p>
            <a:pPr algn="ctr">
              <a:lnSpc>
                <a:spcPct val="80000"/>
              </a:lnSpc>
            </a:pPr>
            <a:r>
              <a:rPr lang="en-US" sz="1122" dirty="0">
                <a:solidFill>
                  <a:srgbClr val="FFFFFF"/>
                </a:solidFill>
                <a:effectLst>
                  <a:outerShdw blurRad="317500" dist="50800" dir="5400000" algn="ctr" rotWithShape="0">
                    <a:srgbClr val="111C06"/>
                  </a:outerShdw>
                </a:effectLst>
                <a:cs typeface="Arial" charset="0"/>
              </a:rPr>
              <a:t>Warehouse </a:t>
            </a:r>
            <a:br>
              <a:rPr lang="en-US" sz="1122" dirty="0">
                <a:solidFill>
                  <a:srgbClr val="FFFFFF"/>
                </a:solidFill>
                <a:effectLst>
                  <a:outerShdw blurRad="317500" dist="50800" dir="5400000" algn="ctr" rotWithShape="0">
                    <a:srgbClr val="111C06"/>
                  </a:outerShdw>
                </a:effectLst>
                <a:cs typeface="Arial" charset="0"/>
              </a:rPr>
            </a:br>
            <a:r>
              <a:rPr lang="en-US" sz="1122" dirty="0">
                <a:solidFill>
                  <a:srgbClr val="FFFFFF"/>
                </a:solidFill>
                <a:effectLst>
                  <a:outerShdw blurRad="317500" dist="50800" dir="5400000" algn="ctr" rotWithShape="0">
                    <a:srgbClr val="111C06"/>
                  </a:outerShdw>
                </a:effectLst>
                <a:cs typeface="Arial" charset="0"/>
              </a:rPr>
              <a:t>Management</a:t>
            </a:r>
          </a:p>
        </p:txBody>
      </p:sp>
      <p:sp>
        <p:nvSpPr>
          <p:cNvPr id="134" name="beam direct01"/>
          <p:cNvSpPr/>
          <p:nvPr/>
        </p:nvSpPr>
        <p:spPr bwMode="auto">
          <a:xfrm rot="20300899" flipH="1">
            <a:off x="3810471" y="3231149"/>
            <a:ext cx="620326" cy="1159816"/>
          </a:xfrm>
          <a:prstGeom prst="trapezoid">
            <a:avLst>
              <a:gd name="adj" fmla="val 37696"/>
            </a:avLst>
          </a:prstGeom>
          <a:gradFill flip="none" rotWithShape="1">
            <a:gsLst>
              <a:gs pos="0">
                <a:schemeClr val="bg1">
                  <a:alpha val="0"/>
                </a:schemeClr>
              </a:gs>
              <a:gs pos="47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b="1" dirty="0">
              <a:solidFill>
                <a:srgbClr val="FFFFFF"/>
              </a:solidFill>
              <a:effectLst>
                <a:outerShdw blurRad="38100" dist="38100" dir="2700000" algn="tl">
                  <a:srgbClr val="000000">
                    <a:alpha val="43137"/>
                  </a:srgbClr>
                </a:outerShdw>
              </a:effectLst>
            </a:endParaRPr>
          </a:p>
        </p:txBody>
      </p:sp>
      <p:sp>
        <p:nvSpPr>
          <p:cNvPr id="148" name="beam direct01"/>
          <p:cNvSpPr/>
          <p:nvPr/>
        </p:nvSpPr>
        <p:spPr bwMode="auto">
          <a:xfrm rot="3022170" flipH="1">
            <a:off x="4272008" y="1944809"/>
            <a:ext cx="552672" cy="1301791"/>
          </a:xfrm>
          <a:prstGeom prst="trapezoid">
            <a:avLst>
              <a:gd name="adj" fmla="val 37696"/>
            </a:avLst>
          </a:prstGeom>
          <a:gradFill flip="none" rotWithShape="1">
            <a:gsLst>
              <a:gs pos="0">
                <a:schemeClr val="bg1">
                  <a:alpha val="0"/>
                </a:schemeClr>
              </a:gs>
              <a:gs pos="47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b="1" dirty="0">
              <a:solidFill>
                <a:srgbClr val="FFFFFF"/>
              </a:solidFill>
              <a:effectLst>
                <a:outerShdw blurRad="38100" dist="38100" dir="2700000" algn="tl">
                  <a:srgbClr val="000000">
                    <a:alpha val="43137"/>
                  </a:srgbClr>
                </a:outerShdw>
              </a:effectLst>
            </a:endParaRPr>
          </a:p>
        </p:txBody>
      </p:sp>
      <p:grpSp>
        <p:nvGrpSpPr>
          <p:cNvPr id="52" name="Group 51"/>
          <p:cNvGrpSpPr/>
          <p:nvPr/>
        </p:nvGrpSpPr>
        <p:grpSpPr>
          <a:xfrm>
            <a:off x="2466379" y="2229198"/>
            <a:ext cx="2382223" cy="1161946"/>
            <a:chOff x="2202021" y="2185687"/>
            <a:chExt cx="1752250" cy="1139266"/>
          </a:xfrm>
        </p:grpSpPr>
        <p:sp>
          <p:nvSpPr>
            <p:cNvPr id="147" name="Rectangle 146"/>
            <p:cNvSpPr/>
            <p:nvPr/>
          </p:nvSpPr>
          <p:spPr>
            <a:xfrm>
              <a:off x="2202021" y="2185687"/>
              <a:ext cx="1752250" cy="230448"/>
            </a:xfrm>
            <a:prstGeom prst="rect">
              <a:avLst/>
            </a:prstGeom>
          </p:spPr>
          <p:txBody>
            <a:bodyPr wrap="square">
              <a:spAutoFit/>
            </a:bodyPr>
            <a:lstStyle/>
            <a:p>
              <a:pPr algn="ctr">
                <a:lnSpc>
                  <a:spcPct val="80000"/>
                </a:lnSpc>
              </a:pPr>
              <a:r>
                <a:rPr lang="en-US" sz="1122" dirty="0">
                  <a:solidFill>
                    <a:srgbClr val="FFFFFF"/>
                  </a:solidFill>
                  <a:effectLst>
                    <a:outerShdw blurRad="317500" dist="50800" dir="5400000" algn="ctr" rotWithShape="0">
                      <a:srgbClr val="111C06"/>
                    </a:outerShdw>
                  </a:effectLst>
                  <a:cs typeface="Arial" charset="0"/>
                </a:rPr>
                <a:t>Stores</a:t>
              </a:r>
            </a:p>
          </p:txBody>
        </p:sp>
        <p:grpSp>
          <p:nvGrpSpPr>
            <p:cNvPr id="51" name="Group 50"/>
            <p:cNvGrpSpPr/>
            <p:nvPr/>
          </p:nvGrpSpPr>
          <p:grpSpPr>
            <a:xfrm>
              <a:off x="2350860" y="2333880"/>
              <a:ext cx="1343297" cy="991073"/>
              <a:chOff x="2350860" y="2333880"/>
              <a:chExt cx="1343297" cy="991073"/>
            </a:xfrm>
          </p:grpSpPr>
          <p:grpSp>
            <p:nvGrpSpPr>
              <p:cNvPr id="137" name="mediaroom ring"/>
              <p:cNvGrpSpPr>
                <a:grpSpLocks noChangeAspect="1"/>
              </p:cNvGrpSpPr>
              <p:nvPr/>
            </p:nvGrpSpPr>
            <p:grpSpPr>
              <a:xfrm>
                <a:off x="2350860" y="2759962"/>
                <a:ext cx="1343297" cy="564991"/>
                <a:chOff x="-2429711" y="3241963"/>
                <a:chExt cx="5179600" cy="955218"/>
              </a:xfrm>
            </p:grpSpPr>
            <p:pic>
              <p:nvPicPr>
                <p:cNvPr id="138" name="cloud circle" descr="E:\Clients\Artitudes\z_MS_08-00461_eventsTeam_work\CES_2009\spot-grn-50.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2132652" y="3429000"/>
                  <a:ext cx="4585482" cy="757370"/>
                </a:xfrm>
                <a:prstGeom prst="rect">
                  <a:avLst/>
                </a:prstGeom>
                <a:noFill/>
              </p:spPr>
            </p:pic>
            <p:grpSp>
              <p:nvGrpSpPr>
                <p:cNvPr id="139" name="ring"/>
                <p:cNvGrpSpPr/>
                <p:nvPr/>
              </p:nvGrpSpPr>
              <p:grpSpPr>
                <a:xfrm>
                  <a:off x="-2429711" y="3241963"/>
                  <a:ext cx="5179600" cy="955218"/>
                  <a:chOff x="512763" y="2837612"/>
                  <a:chExt cx="11163300" cy="2058727"/>
                </a:xfrm>
              </p:grpSpPr>
              <p:pic>
                <p:nvPicPr>
                  <p:cNvPr id="142" name="ring back" descr="cloud_ring01.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512763" y="2837612"/>
                    <a:ext cx="11163300" cy="1318752"/>
                  </a:xfrm>
                  <a:prstGeom prst="rect">
                    <a:avLst/>
                  </a:prstGeom>
                  <a:effectLst/>
                </p:spPr>
              </p:pic>
              <p:pic>
                <p:nvPicPr>
                  <p:cNvPr id="143" name="ring front" descr="cloud_ring01.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12763" y="4156364"/>
                    <a:ext cx="11163300" cy="739975"/>
                  </a:xfrm>
                  <a:prstGeom prst="rect">
                    <a:avLst/>
                  </a:prstGeom>
                  <a:effectLst/>
                </p:spPr>
              </p:pic>
            </p:grpSp>
          </p:grpSp>
          <p:grpSp>
            <p:nvGrpSpPr>
              <p:cNvPr id="144" name="Group 143"/>
              <p:cNvGrpSpPr/>
              <p:nvPr/>
            </p:nvGrpSpPr>
            <p:grpSpPr>
              <a:xfrm>
                <a:off x="2458041" y="2333880"/>
                <a:ext cx="1005011" cy="758241"/>
                <a:chOff x="560630" y="1944021"/>
                <a:chExt cx="867708" cy="578721"/>
              </a:xfrm>
            </p:grpSpPr>
            <p:pic>
              <p:nvPicPr>
                <p:cNvPr id="145" name="Picture 14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63435" y="2022324"/>
                  <a:ext cx="564903" cy="500418"/>
                </a:xfrm>
                <a:prstGeom prst="rect">
                  <a:avLst/>
                </a:prstGeom>
              </p:spPr>
            </p:pic>
            <p:pic>
              <p:nvPicPr>
                <p:cNvPr id="146" name="Picture 2" descr="J:\SMS&amp;P_MYR11\Avatars\BrickMortar_Illustration\Trees-02.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60630" y="1944021"/>
                  <a:ext cx="518185" cy="563313"/>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49" name="Group 48"/>
          <p:cNvGrpSpPr/>
          <p:nvPr/>
        </p:nvGrpSpPr>
        <p:grpSpPr>
          <a:xfrm>
            <a:off x="4775295" y="1094736"/>
            <a:ext cx="3724227" cy="1275307"/>
            <a:chOff x="3900350" y="1073369"/>
            <a:chExt cx="2739364" cy="1250414"/>
          </a:xfrm>
        </p:grpSpPr>
        <p:grpSp>
          <p:nvGrpSpPr>
            <p:cNvPr id="117" name="mediaroom ring"/>
            <p:cNvGrpSpPr>
              <a:grpSpLocks noChangeAspect="1"/>
            </p:cNvGrpSpPr>
            <p:nvPr/>
          </p:nvGrpSpPr>
          <p:grpSpPr>
            <a:xfrm>
              <a:off x="3900350" y="1758792"/>
              <a:ext cx="1343297" cy="564991"/>
              <a:chOff x="-2429711" y="3241963"/>
              <a:chExt cx="5179600" cy="955218"/>
            </a:xfrm>
          </p:grpSpPr>
          <p:pic>
            <p:nvPicPr>
              <p:cNvPr id="118" name="cloud circle" descr="E:\Clients\Artitudes\z_MS_08-00461_eventsTeam_work\CES_2009\spot-grn-50.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2132652" y="3429000"/>
                <a:ext cx="4585482" cy="757370"/>
              </a:xfrm>
              <a:prstGeom prst="rect">
                <a:avLst/>
              </a:prstGeom>
              <a:noFill/>
            </p:spPr>
          </p:pic>
          <p:grpSp>
            <p:nvGrpSpPr>
              <p:cNvPr id="119" name="ring"/>
              <p:cNvGrpSpPr/>
              <p:nvPr/>
            </p:nvGrpSpPr>
            <p:grpSpPr>
              <a:xfrm>
                <a:off x="-2429711" y="3241963"/>
                <a:ext cx="5179600" cy="955218"/>
                <a:chOff x="512763" y="2837612"/>
                <a:chExt cx="11163300" cy="2058727"/>
              </a:xfrm>
            </p:grpSpPr>
            <p:pic>
              <p:nvPicPr>
                <p:cNvPr id="120" name="ring back" descr="cloud_ring01.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512763" y="2837612"/>
                  <a:ext cx="11163300" cy="1318752"/>
                </a:xfrm>
                <a:prstGeom prst="rect">
                  <a:avLst/>
                </a:prstGeom>
                <a:effectLst/>
              </p:spPr>
            </p:pic>
            <p:pic>
              <p:nvPicPr>
                <p:cNvPr id="121" name="ring front" descr="cloud_ring01.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12763" y="4156364"/>
                  <a:ext cx="11163300" cy="739975"/>
                </a:xfrm>
                <a:prstGeom prst="rect">
                  <a:avLst/>
                </a:prstGeom>
                <a:effectLst/>
              </p:spPr>
            </p:pic>
          </p:grpSp>
        </p:grpSp>
        <p:grpSp>
          <p:nvGrpSpPr>
            <p:cNvPr id="48" name="Group 47"/>
            <p:cNvGrpSpPr/>
            <p:nvPr/>
          </p:nvGrpSpPr>
          <p:grpSpPr>
            <a:xfrm>
              <a:off x="4152721" y="1073369"/>
              <a:ext cx="2486993" cy="1139902"/>
              <a:chOff x="4152721" y="1073369"/>
              <a:chExt cx="2486993" cy="1139902"/>
            </a:xfrm>
          </p:grpSpPr>
          <p:sp>
            <p:nvSpPr>
              <p:cNvPr id="140" name="Rectangle 139"/>
              <p:cNvSpPr/>
              <p:nvPr/>
            </p:nvSpPr>
            <p:spPr>
              <a:xfrm>
                <a:off x="4887464" y="1151132"/>
                <a:ext cx="1752250" cy="230448"/>
              </a:xfrm>
              <a:prstGeom prst="rect">
                <a:avLst/>
              </a:prstGeom>
            </p:spPr>
            <p:txBody>
              <a:bodyPr wrap="square">
                <a:spAutoFit/>
              </a:bodyPr>
              <a:lstStyle/>
              <a:p>
                <a:pPr>
                  <a:lnSpc>
                    <a:spcPct val="80000"/>
                  </a:lnSpc>
                </a:pPr>
                <a:r>
                  <a:rPr lang="en-US" sz="1122" b="1" dirty="0">
                    <a:solidFill>
                      <a:srgbClr val="FFFFFF"/>
                    </a:solidFill>
                    <a:effectLst>
                      <a:outerShdw blurRad="317500" dist="50800" dir="5400000" algn="ctr" rotWithShape="0">
                        <a:srgbClr val="111C06"/>
                      </a:outerShdw>
                    </a:effectLst>
                    <a:cs typeface="Arial" charset="0"/>
                  </a:rPr>
                  <a:t>Consumers</a:t>
                </a:r>
              </a:p>
            </p:txBody>
          </p:sp>
          <p:grpSp>
            <p:nvGrpSpPr>
              <p:cNvPr id="37" name="Group 36"/>
              <p:cNvGrpSpPr/>
              <p:nvPr/>
            </p:nvGrpSpPr>
            <p:grpSpPr>
              <a:xfrm>
                <a:off x="4152721" y="1073369"/>
                <a:ext cx="897148" cy="1139902"/>
                <a:chOff x="4152721" y="1073369"/>
                <a:chExt cx="897148" cy="1139902"/>
              </a:xfrm>
            </p:grpSpPr>
            <p:pic>
              <p:nvPicPr>
                <p:cNvPr id="4120" name="Picture 24" descr="J:\Jeremy\Microsoft_DVD_Art_Files\DVD_ART36\Artwork_Imagery\Icons - Illustrations\People\White silhouettes\young man person.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152721" y="1073369"/>
                  <a:ext cx="278766" cy="1060704"/>
                </a:xfrm>
                <a:prstGeom prst="rect">
                  <a:avLst/>
                </a:prstGeom>
                <a:noFill/>
                <a:extLst>
                  <a:ext uri="{909E8E84-426E-40DD-AFC4-6F175D3DCCD1}">
                    <a14:hiddenFill xmlns:a14="http://schemas.microsoft.com/office/drawing/2010/main">
                      <a:solidFill>
                        <a:srgbClr val="FFFFFF"/>
                      </a:solidFill>
                    </a14:hiddenFill>
                  </a:ext>
                </a:extLst>
              </p:spPr>
            </p:pic>
            <p:pic>
              <p:nvPicPr>
                <p:cNvPr id="4121" name="Picture 25" descr="J:\Jeremy\Microsoft_DVD_Art_Files\DVD_ART36\Artwork_Imagery\Icons - Illustrations\People\White silhouettes\man on phone person.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595514" y="1087828"/>
                  <a:ext cx="454355" cy="1060704"/>
                </a:xfrm>
                <a:prstGeom prst="rect">
                  <a:avLst/>
                </a:prstGeom>
                <a:noFill/>
                <a:extLst>
                  <a:ext uri="{909E8E84-426E-40DD-AFC4-6F175D3DCCD1}">
                    <a14:hiddenFill xmlns:a14="http://schemas.microsoft.com/office/drawing/2010/main">
                      <a:solidFill>
                        <a:srgbClr val="FFFFFF"/>
                      </a:solidFill>
                    </a14:hiddenFill>
                  </a:ext>
                </a:extLst>
              </p:spPr>
            </p:pic>
            <p:pic>
              <p:nvPicPr>
                <p:cNvPr id="4122" name="Picture 26" descr="J:\Jeremy\Microsoft_DVD_Art_Files\DVD_ART36\Artwork_Imagery\Icons - Illustrations\People\White silhouettes\man person hands in pocket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310519" y="1152567"/>
                  <a:ext cx="454355" cy="1060704"/>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11" name="Picture 10"/>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3885857" y="3808130"/>
            <a:ext cx="3546821" cy="1852619"/>
          </a:xfrm>
          <a:prstGeom prst="rect">
            <a:avLst/>
          </a:prstGeom>
        </p:spPr>
      </p:pic>
      <p:pic>
        <p:nvPicPr>
          <p:cNvPr id="13" name="Picture 12"/>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rot="20928458">
            <a:off x="7540827" y="4098360"/>
            <a:ext cx="868854" cy="649932"/>
          </a:xfrm>
          <a:prstGeom prst="rect">
            <a:avLst/>
          </a:prstGeom>
          <a:effectLst>
            <a:outerShdw blurRad="88900" dist="38100" dir="5400000" sx="104000" sy="104000" algn="t" rotWithShape="0">
              <a:prstClr val="black">
                <a:alpha val="40000"/>
              </a:prstClr>
            </a:outerShdw>
          </a:effectLst>
        </p:spPr>
      </p:pic>
      <p:sp>
        <p:nvSpPr>
          <p:cNvPr id="94" name="Freeform 93"/>
          <p:cNvSpPr/>
          <p:nvPr/>
        </p:nvSpPr>
        <p:spPr bwMode="auto">
          <a:xfrm rot="10332639">
            <a:off x="6251102" y="4422701"/>
            <a:ext cx="1397141" cy="103316"/>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bg1"/>
                </a:gs>
                <a:gs pos="10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836" dirty="0">
              <a:solidFill>
                <a:srgbClr val="FFFFFF"/>
              </a:solidFill>
            </a:endParaRPr>
          </a:p>
        </p:txBody>
      </p:sp>
      <p:sp>
        <p:nvSpPr>
          <p:cNvPr id="95" name="Freeform 94"/>
          <p:cNvSpPr/>
          <p:nvPr/>
        </p:nvSpPr>
        <p:spPr bwMode="auto">
          <a:xfrm rot="10382960">
            <a:off x="8396717" y="4266817"/>
            <a:ext cx="85640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bg1"/>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836" dirty="0">
              <a:solidFill>
                <a:srgbClr val="FFFFFF"/>
              </a:solidFill>
            </a:endParaRPr>
          </a:p>
        </p:txBody>
      </p:sp>
      <p:pic>
        <p:nvPicPr>
          <p:cNvPr id="14" name="Picture 13"/>
          <p:cNvPicPr>
            <a:picLocks noChangeAspect="1"/>
          </p:cNvPicPr>
          <p:nvPr/>
        </p:nvPicPr>
        <p:blipFill rotWithShape="1">
          <a:blip r:embed="rId17" cstate="email">
            <a:extLst>
              <a:ext uri="{28A0092B-C50C-407E-A947-70E740481C1C}">
                <a14:useLocalDpi xmlns:a14="http://schemas.microsoft.com/office/drawing/2010/main"/>
              </a:ext>
            </a:extLst>
          </a:blip>
          <a:srcRect r="-5293"/>
          <a:stretch/>
        </p:blipFill>
        <p:spPr>
          <a:xfrm>
            <a:off x="9003478" y="3611697"/>
            <a:ext cx="1682766" cy="1051319"/>
          </a:xfrm>
          <a:prstGeom prst="rect">
            <a:avLst/>
          </a:prstGeom>
        </p:spPr>
      </p:pic>
      <p:sp>
        <p:nvSpPr>
          <p:cNvPr id="109" name="beam direct01"/>
          <p:cNvSpPr/>
          <p:nvPr/>
        </p:nvSpPr>
        <p:spPr bwMode="auto">
          <a:xfrm rot="18577830">
            <a:off x="8580091" y="2904216"/>
            <a:ext cx="465365" cy="1546018"/>
          </a:xfrm>
          <a:prstGeom prst="trapezoid">
            <a:avLst>
              <a:gd name="adj" fmla="val 37696"/>
            </a:avLst>
          </a:prstGeom>
          <a:gradFill flip="none" rotWithShape="1">
            <a:gsLst>
              <a:gs pos="0">
                <a:schemeClr val="bg1">
                  <a:alpha val="0"/>
                </a:schemeClr>
              </a:gs>
              <a:gs pos="47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b="1" dirty="0">
              <a:solidFill>
                <a:srgbClr val="FFFFFF"/>
              </a:solidFill>
              <a:effectLst>
                <a:outerShdw blurRad="38100" dist="38100" dir="2700000" algn="tl">
                  <a:srgbClr val="000000">
                    <a:alpha val="43137"/>
                  </a:srgbClr>
                </a:outerShdw>
              </a:effectLst>
            </a:endParaRPr>
          </a:p>
        </p:txBody>
      </p:sp>
      <p:grpSp>
        <p:nvGrpSpPr>
          <p:cNvPr id="50" name="Group 49"/>
          <p:cNvGrpSpPr/>
          <p:nvPr/>
        </p:nvGrpSpPr>
        <p:grpSpPr>
          <a:xfrm>
            <a:off x="6705052" y="2229228"/>
            <a:ext cx="2382223" cy="1135754"/>
            <a:chOff x="5319787" y="2185687"/>
            <a:chExt cx="1752250" cy="1113585"/>
          </a:xfrm>
        </p:grpSpPr>
        <p:grpSp>
          <p:nvGrpSpPr>
            <p:cNvPr id="25" name="mediaroom ring"/>
            <p:cNvGrpSpPr>
              <a:grpSpLocks noChangeAspect="1"/>
            </p:cNvGrpSpPr>
            <p:nvPr/>
          </p:nvGrpSpPr>
          <p:grpSpPr>
            <a:xfrm>
              <a:off x="5649267" y="2730436"/>
              <a:ext cx="1343297" cy="564991"/>
              <a:chOff x="-2429711" y="3241963"/>
              <a:chExt cx="5179600" cy="955218"/>
            </a:xfrm>
          </p:grpSpPr>
          <p:pic>
            <p:nvPicPr>
              <p:cNvPr id="26" name="cloud circle" descr="E:\Clients\Artitudes\z_MS_08-00461_eventsTeam_work\CES_2009\spot-grn-50.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2132652" y="3429000"/>
                <a:ext cx="4585482" cy="757370"/>
              </a:xfrm>
              <a:prstGeom prst="rect">
                <a:avLst/>
              </a:prstGeom>
              <a:noFill/>
            </p:spPr>
          </p:pic>
          <p:grpSp>
            <p:nvGrpSpPr>
              <p:cNvPr id="27" name="ring"/>
              <p:cNvGrpSpPr/>
              <p:nvPr/>
            </p:nvGrpSpPr>
            <p:grpSpPr>
              <a:xfrm>
                <a:off x="-2429711" y="3241963"/>
                <a:ext cx="5179600" cy="955218"/>
                <a:chOff x="512763" y="2837612"/>
                <a:chExt cx="11163300" cy="2058727"/>
              </a:xfrm>
            </p:grpSpPr>
            <p:pic>
              <p:nvPicPr>
                <p:cNvPr id="28" name="ring back" descr="cloud_ring01.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512763" y="2837612"/>
                  <a:ext cx="11163300" cy="1318752"/>
                </a:xfrm>
                <a:prstGeom prst="rect">
                  <a:avLst/>
                </a:prstGeom>
                <a:effectLst/>
              </p:spPr>
            </p:pic>
            <p:pic>
              <p:nvPicPr>
                <p:cNvPr id="29" name="ring front" descr="cloud_ring01.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12763" y="4156364"/>
                  <a:ext cx="11163300" cy="739975"/>
                </a:xfrm>
                <a:prstGeom prst="rect">
                  <a:avLst/>
                </a:prstGeom>
                <a:effectLst/>
              </p:spPr>
            </p:pic>
          </p:grpSp>
        </p:grpSp>
        <p:grpSp>
          <p:nvGrpSpPr>
            <p:cNvPr id="43" name="Group 42"/>
            <p:cNvGrpSpPr/>
            <p:nvPr/>
          </p:nvGrpSpPr>
          <p:grpSpPr>
            <a:xfrm>
              <a:off x="5319787" y="2185687"/>
              <a:ext cx="1752250" cy="1113585"/>
              <a:chOff x="5319787" y="2185687"/>
              <a:chExt cx="1752250" cy="1113585"/>
            </a:xfrm>
          </p:grpSpPr>
          <p:grpSp>
            <p:nvGrpSpPr>
              <p:cNvPr id="45" name="Group 44"/>
              <p:cNvGrpSpPr/>
              <p:nvPr/>
            </p:nvGrpSpPr>
            <p:grpSpPr>
              <a:xfrm>
                <a:off x="5576534" y="2265340"/>
                <a:ext cx="1416030" cy="1033932"/>
                <a:chOff x="5576534" y="2265340"/>
                <a:chExt cx="1416030" cy="1033932"/>
              </a:xfrm>
            </p:grpSpPr>
            <p:pic>
              <p:nvPicPr>
                <p:cNvPr id="4108" name="Picture 12" descr="J:\Jeremy\Microsoft_DVD_Art_Files\DVD_ART36\Artwork_Imagery\Icons - Illustrations\_ SUPER VISTA STYLE\world globe map.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5576534" y="2265340"/>
                  <a:ext cx="938706" cy="938706"/>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5" descr="cloud.png"/>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5606636" y="2586636"/>
                  <a:ext cx="1385928" cy="712636"/>
                </a:xfrm>
                <a:prstGeom prst="rect">
                  <a:avLst/>
                </a:prstGeom>
              </p:spPr>
            </p:pic>
          </p:grpSp>
          <p:sp>
            <p:nvSpPr>
              <p:cNvPr id="112" name="Rectangle 111"/>
              <p:cNvSpPr/>
              <p:nvPr/>
            </p:nvSpPr>
            <p:spPr>
              <a:xfrm>
                <a:off x="5319787" y="2185687"/>
                <a:ext cx="1752250" cy="230448"/>
              </a:xfrm>
              <a:prstGeom prst="rect">
                <a:avLst/>
              </a:prstGeom>
            </p:spPr>
            <p:txBody>
              <a:bodyPr wrap="square">
                <a:spAutoFit/>
              </a:bodyPr>
              <a:lstStyle/>
              <a:p>
                <a:pPr algn="ctr">
                  <a:lnSpc>
                    <a:spcPct val="80000"/>
                  </a:lnSpc>
                </a:pPr>
                <a:r>
                  <a:rPr lang="en-US" sz="1122" dirty="0">
                    <a:solidFill>
                      <a:srgbClr val="FFFFFF"/>
                    </a:solidFill>
                    <a:effectLst>
                      <a:outerShdw blurRad="317500" dist="50800" dir="5400000" algn="ctr" rotWithShape="0">
                        <a:srgbClr val="111C06"/>
                      </a:outerShdw>
                    </a:effectLst>
                    <a:cs typeface="Arial" charset="0"/>
                  </a:rPr>
                  <a:t>Web</a:t>
                </a:r>
              </a:p>
            </p:txBody>
          </p:sp>
        </p:grpSp>
      </p:grpSp>
      <p:sp>
        <p:nvSpPr>
          <p:cNvPr id="110" name="Rectangle 109"/>
          <p:cNvSpPr/>
          <p:nvPr/>
        </p:nvSpPr>
        <p:spPr>
          <a:xfrm>
            <a:off x="8653749" y="4586162"/>
            <a:ext cx="2382223" cy="373873"/>
          </a:xfrm>
          <a:prstGeom prst="rect">
            <a:avLst/>
          </a:prstGeom>
        </p:spPr>
        <p:txBody>
          <a:bodyPr wrap="square">
            <a:spAutoFit/>
          </a:bodyPr>
          <a:lstStyle/>
          <a:p>
            <a:pPr algn="ctr">
              <a:lnSpc>
                <a:spcPct val="80000"/>
              </a:lnSpc>
            </a:pPr>
            <a:r>
              <a:rPr lang="en-US" sz="1122" dirty="0">
                <a:solidFill>
                  <a:srgbClr val="FFFFFF"/>
                </a:solidFill>
                <a:effectLst>
                  <a:outerShdw blurRad="317500" dist="50800" dir="5400000" algn="ctr" rotWithShape="0">
                    <a:srgbClr val="111C06"/>
                  </a:outerShdw>
                </a:effectLst>
                <a:cs typeface="Arial" charset="0"/>
              </a:rPr>
              <a:t>Online Channel</a:t>
            </a:r>
          </a:p>
          <a:p>
            <a:pPr algn="ctr">
              <a:lnSpc>
                <a:spcPct val="80000"/>
              </a:lnSpc>
            </a:pPr>
            <a:r>
              <a:rPr lang="en-US" sz="1122" dirty="0">
                <a:solidFill>
                  <a:srgbClr val="FFFFFF"/>
                </a:solidFill>
                <a:effectLst>
                  <a:outerShdw blurRad="317500" dist="50800" dir="5400000" algn="ctr" rotWithShape="0">
                    <a:srgbClr val="111C06"/>
                  </a:outerShdw>
                </a:effectLst>
                <a:cs typeface="Arial" charset="0"/>
              </a:rPr>
              <a:t>Management</a:t>
            </a:r>
          </a:p>
        </p:txBody>
      </p:sp>
    </p:spTree>
    <p:extLst>
      <p:ext uri="{BB962C8B-B14F-4D97-AF65-F5344CB8AC3E}">
        <p14:creationId xmlns:p14="http://schemas.microsoft.com/office/powerpoint/2010/main" val="18230096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remove" nodeType="withEffect">
                                  <p:stCondLst>
                                    <p:cond delay="0"/>
                                  </p:stCondLst>
                                  <p:endCondLst>
                                    <p:cond evt="onNext" delay="0">
                                      <p:tgtEl>
                                        <p:sldTgt/>
                                      </p:tgtEl>
                                    </p:cond>
                                  </p:endCondLst>
                                  <p:childTnLst>
                                    <p:animEffect transition="out" filter="fade">
                                      <p:cBhvr>
                                        <p:cTn id="6" dur="2000" tmFilter="0, 0; .2, .5; .8, .5; 1, 0"/>
                                        <p:tgtEl>
                                          <p:spTgt spid="13"/>
                                        </p:tgtEl>
                                      </p:cBhvr>
                                    </p:animEffect>
                                    <p:animScale>
                                      <p:cBhvr>
                                        <p:cTn id="7" dur="100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17" name="mediaroom ring"/>
          <p:cNvGrpSpPr>
            <a:grpSpLocks noChangeAspect="1"/>
          </p:cNvGrpSpPr>
          <p:nvPr/>
        </p:nvGrpSpPr>
        <p:grpSpPr>
          <a:xfrm>
            <a:off x="1307432" y="1793806"/>
            <a:ext cx="1826242" cy="576239"/>
            <a:chOff x="-2429711" y="3241963"/>
            <a:chExt cx="5179600" cy="955218"/>
          </a:xfrm>
        </p:grpSpPr>
        <p:pic>
          <p:nvPicPr>
            <p:cNvPr id="118"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119" name="ring"/>
            <p:cNvGrpSpPr/>
            <p:nvPr/>
          </p:nvGrpSpPr>
          <p:grpSpPr>
            <a:xfrm>
              <a:off x="-2429711" y="3241963"/>
              <a:ext cx="5179600" cy="955218"/>
              <a:chOff x="512763" y="2837612"/>
              <a:chExt cx="11163300" cy="2058727"/>
            </a:xfrm>
          </p:grpSpPr>
          <p:pic>
            <p:nvPicPr>
              <p:cNvPr id="120"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121"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sp>
        <p:nvSpPr>
          <p:cNvPr id="3" name="Rectangle 2"/>
          <p:cNvSpPr/>
          <p:nvPr/>
        </p:nvSpPr>
        <p:spPr bwMode="auto">
          <a:xfrm rot="10800000">
            <a:off x="-23401" y="3582561"/>
            <a:ext cx="12457373" cy="3408014"/>
          </a:xfrm>
          <a:prstGeom prst="rect">
            <a:avLst/>
          </a:prstGeom>
          <a:gradFill>
            <a:gsLst>
              <a:gs pos="0">
                <a:schemeClr val="bg2">
                  <a:lumMod val="50000"/>
                  <a:alpha val="0"/>
                </a:schemeClr>
              </a:gs>
              <a:gs pos="55000">
                <a:schemeClr val="bg2">
                  <a:lumMod val="50000"/>
                  <a:alpha val="75000"/>
                </a:schemeClr>
              </a:gs>
              <a:gs pos="100000">
                <a:schemeClr val="bg2">
                  <a:lumMod val="50000"/>
                </a:schemeClr>
              </a:gs>
            </a:gsLst>
            <a:lin ang="16200000" scaled="0"/>
          </a:gradFill>
          <a:ln>
            <a:headEnd type="none" w="med" len="med"/>
            <a:tailEnd type="none" w="med" len="med"/>
          </a:ln>
          <a:effectLst/>
          <a:scene3d>
            <a:camera prst="orthographicFront" fov="0">
              <a:rot lat="0" lon="0" rev="0"/>
            </a:camera>
            <a:lightRig rig="threePt" dir="t">
              <a:rot lat="0" lon="0" rev="18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1865207" tIns="46628" rIns="93256" bIns="46628" numCol="1" rtlCol="0" anchor="ctr" anchorCtr="0" compatLnSpc="1">
            <a:prstTxWarp prst="textNoShape">
              <a:avLst/>
            </a:prstTxWarp>
          </a:bodyPr>
          <a:lstStyle/>
          <a:p>
            <a:pPr defTabSz="932290" fontAlgn="base">
              <a:spcBef>
                <a:spcPct val="0"/>
              </a:spcBef>
              <a:spcAft>
                <a:spcPct val="0"/>
              </a:spcAft>
            </a:pPr>
            <a:endParaRPr lang="en-US" sz="1428" b="1"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ring bottom"/>
          <p:cNvGrpSpPr/>
          <p:nvPr/>
        </p:nvGrpSpPr>
        <p:grpSpPr>
          <a:xfrm>
            <a:off x="429837" y="3216641"/>
            <a:ext cx="11723889" cy="3494808"/>
            <a:chOff x="512763" y="4342562"/>
            <a:chExt cx="11163300" cy="2058727"/>
          </a:xfrm>
        </p:grpSpPr>
        <p:pic>
          <p:nvPicPr>
            <p:cNvPr id="5"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696955" y="4552950"/>
              <a:ext cx="10794914" cy="1782963"/>
            </a:xfrm>
            <a:prstGeom prst="rect">
              <a:avLst/>
            </a:prstGeom>
            <a:noFill/>
          </p:spPr>
        </p:pic>
        <p:grpSp>
          <p:nvGrpSpPr>
            <p:cNvPr id="6" name="ring"/>
            <p:cNvGrpSpPr/>
            <p:nvPr/>
          </p:nvGrpSpPr>
          <p:grpSpPr>
            <a:xfrm>
              <a:off x="512763" y="4342562"/>
              <a:ext cx="11163300" cy="2058727"/>
              <a:chOff x="512763" y="2837612"/>
              <a:chExt cx="11163300" cy="2058727"/>
            </a:xfrm>
          </p:grpSpPr>
          <p:pic>
            <p:nvPicPr>
              <p:cNvPr id="7"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8"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sp>
        <p:nvSpPr>
          <p:cNvPr id="101" name="Freeform 100"/>
          <p:cNvSpPr/>
          <p:nvPr/>
        </p:nvSpPr>
        <p:spPr bwMode="auto">
          <a:xfrm rot="13108273" flipH="1">
            <a:off x="6842059" y="5207542"/>
            <a:ext cx="85640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428" b="1" dirty="0">
              <a:solidFill>
                <a:srgbClr val="FFFFFF"/>
              </a:solidFill>
              <a:ea typeface="Segoe UI" pitchFamily="34" charset="0"/>
              <a:cs typeface="Segoe UI" pitchFamily="34" charset="0"/>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87278" y="6334481"/>
            <a:ext cx="2409117" cy="354685"/>
          </a:xfrm>
          <a:prstGeom prst="rect">
            <a:avLst/>
          </a:prstGeom>
        </p:spPr>
      </p:pic>
      <p:grpSp>
        <p:nvGrpSpPr>
          <p:cNvPr id="25" name="mediaroom ring"/>
          <p:cNvGrpSpPr>
            <a:grpSpLocks noChangeAspect="1"/>
          </p:cNvGrpSpPr>
          <p:nvPr/>
        </p:nvGrpSpPr>
        <p:grpSpPr>
          <a:xfrm>
            <a:off x="7682807" y="2784793"/>
            <a:ext cx="1826242" cy="576239"/>
            <a:chOff x="-2429711" y="3241963"/>
            <a:chExt cx="5179600" cy="955218"/>
          </a:xfrm>
        </p:grpSpPr>
        <p:pic>
          <p:nvPicPr>
            <p:cNvPr id="26"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27" name="ring"/>
            <p:cNvGrpSpPr/>
            <p:nvPr/>
          </p:nvGrpSpPr>
          <p:grpSpPr>
            <a:xfrm>
              <a:off x="-2429711" y="3241963"/>
              <a:ext cx="5179600" cy="955218"/>
              <a:chOff x="512763" y="2837612"/>
              <a:chExt cx="11163300" cy="2058727"/>
            </a:xfrm>
          </p:grpSpPr>
          <p:pic>
            <p:nvPicPr>
              <p:cNvPr id="28"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29"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sp>
        <p:nvSpPr>
          <p:cNvPr id="39" name="beam direct01"/>
          <p:cNvSpPr/>
          <p:nvPr/>
        </p:nvSpPr>
        <p:spPr bwMode="auto">
          <a:xfrm rot="18094296">
            <a:off x="2467765" y="3217319"/>
            <a:ext cx="465365" cy="1554876"/>
          </a:xfrm>
          <a:prstGeom prst="trapezoid">
            <a:avLst>
              <a:gd name="adj" fmla="val 37696"/>
            </a:avLst>
          </a:prstGeom>
          <a:gradFill flip="none" rotWithShape="1">
            <a:gsLst>
              <a:gs pos="0">
                <a:schemeClr val="bg1">
                  <a:alpha val="0"/>
                </a:schemeClr>
              </a:gs>
              <a:gs pos="16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428" b="1" dirty="0">
              <a:solidFill>
                <a:srgbClr val="FFFFFF"/>
              </a:solidFill>
              <a:effectLst>
                <a:outerShdw blurRad="38100" dist="38100" dir="2700000" algn="tl">
                  <a:srgbClr val="000000">
                    <a:alpha val="43137"/>
                  </a:srgbClr>
                </a:outerShdw>
              </a:effectLst>
              <a:ea typeface="Segoe UI" pitchFamily="34" charset="0"/>
              <a:cs typeface="Segoe UI" pitchFamily="34" charset="0"/>
            </a:endParaRPr>
          </a:p>
        </p:txBody>
      </p:sp>
      <p:sp>
        <p:nvSpPr>
          <p:cNvPr id="40" name="beam direct01"/>
          <p:cNvSpPr/>
          <p:nvPr/>
        </p:nvSpPr>
        <p:spPr bwMode="auto">
          <a:xfrm rot="20152879">
            <a:off x="4002145" y="3264261"/>
            <a:ext cx="620326" cy="976598"/>
          </a:xfrm>
          <a:prstGeom prst="trapezoid">
            <a:avLst>
              <a:gd name="adj" fmla="val 37696"/>
            </a:avLst>
          </a:prstGeom>
          <a:gradFill flip="none" rotWithShape="1">
            <a:gsLst>
              <a:gs pos="0">
                <a:schemeClr val="bg1">
                  <a:alpha val="0"/>
                </a:schemeClr>
              </a:gs>
              <a:gs pos="16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428" b="1" dirty="0">
              <a:solidFill>
                <a:srgbClr val="FFFFFF"/>
              </a:solidFill>
              <a:effectLst>
                <a:outerShdw blurRad="38100" dist="38100" dir="2700000" algn="tl">
                  <a:srgbClr val="000000">
                    <a:alpha val="43137"/>
                  </a:srgbClr>
                </a:outerShdw>
              </a:effectLst>
              <a:ea typeface="Segoe UI" pitchFamily="34" charset="0"/>
              <a:cs typeface="Segoe UI" pitchFamily="34" charset="0"/>
            </a:endParaRPr>
          </a:p>
        </p:txBody>
      </p:sp>
      <p:sp>
        <p:nvSpPr>
          <p:cNvPr id="41" name="beam direct01"/>
          <p:cNvSpPr/>
          <p:nvPr/>
        </p:nvSpPr>
        <p:spPr bwMode="auto">
          <a:xfrm>
            <a:off x="5895121" y="2937880"/>
            <a:ext cx="620326" cy="976598"/>
          </a:xfrm>
          <a:prstGeom prst="trapezoid">
            <a:avLst>
              <a:gd name="adj" fmla="val 37696"/>
            </a:avLst>
          </a:prstGeom>
          <a:gradFill flip="none" rotWithShape="1">
            <a:gsLst>
              <a:gs pos="0">
                <a:schemeClr val="bg1">
                  <a:alpha val="0"/>
                </a:schemeClr>
              </a:gs>
              <a:gs pos="16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428" b="1" dirty="0">
              <a:solidFill>
                <a:srgbClr val="FFFFFF"/>
              </a:solidFill>
              <a:effectLst>
                <a:outerShdw blurRad="38100" dist="38100" dir="2700000" algn="tl">
                  <a:srgbClr val="000000">
                    <a:alpha val="43137"/>
                  </a:srgbClr>
                </a:outerShdw>
              </a:effectLst>
              <a:ea typeface="Segoe UI" pitchFamily="34" charset="0"/>
              <a:cs typeface="Segoe UI" pitchFamily="34" charset="0"/>
            </a:endParaRPr>
          </a:p>
        </p:txBody>
      </p:sp>
      <p:sp>
        <p:nvSpPr>
          <p:cNvPr id="42" name="beam direct01"/>
          <p:cNvSpPr/>
          <p:nvPr/>
        </p:nvSpPr>
        <p:spPr bwMode="auto">
          <a:xfrm rot="1299101">
            <a:off x="7677551" y="3237613"/>
            <a:ext cx="620326" cy="976598"/>
          </a:xfrm>
          <a:prstGeom prst="trapezoid">
            <a:avLst>
              <a:gd name="adj" fmla="val 37696"/>
            </a:avLst>
          </a:prstGeom>
          <a:gradFill flip="none" rotWithShape="1">
            <a:gsLst>
              <a:gs pos="0">
                <a:schemeClr val="bg1">
                  <a:alpha val="0"/>
                </a:schemeClr>
              </a:gs>
              <a:gs pos="16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428" b="1" dirty="0">
              <a:solidFill>
                <a:srgbClr val="FFFFFF"/>
              </a:solidFill>
              <a:effectLst>
                <a:outerShdw blurRad="38100" dist="38100" dir="2700000" algn="tl">
                  <a:srgbClr val="000000">
                    <a:alpha val="43137"/>
                  </a:srgbClr>
                </a:outerShdw>
              </a:effectLst>
              <a:ea typeface="Segoe UI" pitchFamily="34" charset="0"/>
              <a:cs typeface="Segoe UI" pitchFamily="34" charset="0"/>
            </a:endParaRPr>
          </a:p>
        </p:txBody>
      </p:sp>
      <p:sp>
        <p:nvSpPr>
          <p:cNvPr id="44" name="beam direct01"/>
          <p:cNvSpPr/>
          <p:nvPr/>
        </p:nvSpPr>
        <p:spPr bwMode="auto">
          <a:xfrm rot="3378069" flipH="1">
            <a:off x="9429347" y="3217319"/>
            <a:ext cx="465365" cy="1554876"/>
          </a:xfrm>
          <a:prstGeom prst="trapezoid">
            <a:avLst>
              <a:gd name="adj" fmla="val 37696"/>
            </a:avLst>
          </a:prstGeom>
          <a:gradFill flip="none" rotWithShape="1">
            <a:gsLst>
              <a:gs pos="0">
                <a:schemeClr val="bg1">
                  <a:alpha val="0"/>
                </a:schemeClr>
              </a:gs>
              <a:gs pos="16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428" b="1" dirty="0">
              <a:solidFill>
                <a:srgbClr val="FFFFFF"/>
              </a:solidFill>
              <a:effectLst>
                <a:outerShdw blurRad="38100" dist="38100" dir="2700000" algn="tl">
                  <a:srgbClr val="000000">
                    <a:alpha val="43137"/>
                  </a:srgbClr>
                </a:outerShdw>
              </a:effectLst>
              <a:ea typeface="Segoe UI" pitchFamily="34" charset="0"/>
              <a:cs typeface="Segoe UI" pitchFamily="34" charset="0"/>
            </a:endParaRPr>
          </a:p>
        </p:txBody>
      </p:sp>
      <p:grpSp>
        <p:nvGrpSpPr>
          <p:cNvPr id="67" name="mediaroom ring"/>
          <p:cNvGrpSpPr>
            <a:grpSpLocks noChangeAspect="1"/>
          </p:cNvGrpSpPr>
          <p:nvPr/>
        </p:nvGrpSpPr>
        <p:grpSpPr>
          <a:xfrm>
            <a:off x="1996903" y="4742443"/>
            <a:ext cx="1826242" cy="576239"/>
            <a:chOff x="-2429711" y="3241963"/>
            <a:chExt cx="5179600" cy="955218"/>
          </a:xfrm>
        </p:grpSpPr>
        <p:pic>
          <p:nvPicPr>
            <p:cNvPr id="68"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69" name="ring"/>
            <p:cNvGrpSpPr/>
            <p:nvPr/>
          </p:nvGrpSpPr>
          <p:grpSpPr>
            <a:xfrm>
              <a:off x="-2429711" y="3241963"/>
              <a:ext cx="5179600" cy="955218"/>
              <a:chOff x="512763" y="2837612"/>
              <a:chExt cx="11163300" cy="2058727"/>
            </a:xfrm>
          </p:grpSpPr>
          <p:pic>
            <p:nvPicPr>
              <p:cNvPr id="70"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71"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72" name="mediaroom ring"/>
          <p:cNvGrpSpPr>
            <a:grpSpLocks noChangeAspect="1"/>
          </p:cNvGrpSpPr>
          <p:nvPr/>
        </p:nvGrpSpPr>
        <p:grpSpPr>
          <a:xfrm>
            <a:off x="3622254" y="5310041"/>
            <a:ext cx="1826242" cy="576239"/>
            <a:chOff x="-2429711" y="3241963"/>
            <a:chExt cx="5179600" cy="955218"/>
          </a:xfrm>
        </p:grpSpPr>
        <p:pic>
          <p:nvPicPr>
            <p:cNvPr id="73"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74" name="ring"/>
            <p:cNvGrpSpPr/>
            <p:nvPr/>
          </p:nvGrpSpPr>
          <p:grpSpPr>
            <a:xfrm>
              <a:off x="-2429711" y="3241963"/>
              <a:ext cx="5179600" cy="955218"/>
              <a:chOff x="512763" y="2837612"/>
              <a:chExt cx="11163300" cy="2058727"/>
            </a:xfrm>
          </p:grpSpPr>
          <p:pic>
            <p:nvPicPr>
              <p:cNvPr id="75"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76"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77" name="mediaroom ring"/>
          <p:cNvGrpSpPr>
            <a:grpSpLocks noChangeAspect="1"/>
          </p:cNvGrpSpPr>
          <p:nvPr/>
        </p:nvGrpSpPr>
        <p:grpSpPr>
          <a:xfrm>
            <a:off x="6977438" y="5310041"/>
            <a:ext cx="1826242" cy="576239"/>
            <a:chOff x="-2429711" y="3241963"/>
            <a:chExt cx="5179600" cy="955218"/>
          </a:xfrm>
        </p:grpSpPr>
        <p:pic>
          <p:nvPicPr>
            <p:cNvPr id="78"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79" name="ring"/>
            <p:cNvGrpSpPr/>
            <p:nvPr/>
          </p:nvGrpSpPr>
          <p:grpSpPr>
            <a:xfrm>
              <a:off x="-2429711" y="3241963"/>
              <a:ext cx="5179600" cy="955218"/>
              <a:chOff x="512763" y="2837612"/>
              <a:chExt cx="11163300" cy="2058727"/>
            </a:xfrm>
          </p:grpSpPr>
          <p:pic>
            <p:nvPicPr>
              <p:cNvPr id="80"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81"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82" name="mediaroom ring"/>
          <p:cNvGrpSpPr>
            <a:grpSpLocks noChangeAspect="1"/>
          </p:cNvGrpSpPr>
          <p:nvPr/>
        </p:nvGrpSpPr>
        <p:grpSpPr>
          <a:xfrm>
            <a:off x="8657537" y="4787765"/>
            <a:ext cx="1826242" cy="576239"/>
            <a:chOff x="-2429711" y="3241963"/>
            <a:chExt cx="5179600" cy="955218"/>
          </a:xfrm>
        </p:grpSpPr>
        <p:pic>
          <p:nvPicPr>
            <p:cNvPr id="83"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84" name="ring"/>
            <p:cNvGrpSpPr/>
            <p:nvPr/>
          </p:nvGrpSpPr>
          <p:grpSpPr>
            <a:xfrm>
              <a:off x="-2429711" y="3241963"/>
              <a:ext cx="5179600" cy="955218"/>
              <a:chOff x="512763" y="2837612"/>
              <a:chExt cx="11163300" cy="2058727"/>
            </a:xfrm>
          </p:grpSpPr>
          <p:pic>
            <p:nvPicPr>
              <p:cNvPr id="85"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86"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pic>
        <p:nvPicPr>
          <p:cNvPr id="4110" name="Picture 14" descr="J:\Jeremy\Microsoft_DVD_Art_Files\DVD_ART36\Artwork_Imagery\Icons - Illustrations\_ SEVEN STYLE\binoculars search.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24812" y="4638718"/>
            <a:ext cx="866747" cy="65023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J:\Jeremy\Microsoft_DVD_Art_Files\DVD_ART36\Artwork_Imagery\Icons - Illustrations\_ SUPER VISTA STYLE\company transaction - Copy.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51240" y="4788547"/>
            <a:ext cx="1368587" cy="1026708"/>
          </a:xfrm>
          <a:prstGeom prst="rect">
            <a:avLst/>
          </a:prstGeom>
          <a:noFill/>
          <a:extLst>
            <a:ext uri="{909E8E84-426E-40DD-AFC4-6F175D3DCCD1}">
              <a14:hiddenFill xmlns:a14="http://schemas.microsoft.com/office/drawing/2010/main">
                <a:solidFill>
                  <a:srgbClr val="FFFFFF"/>
                </a:solidFill>
              </a14:hiddenFill>
            </a:ext>
          </a:extLst>
        </p:spPr>
      </p:pic>
      <p:sp>
        <p:nvSpPr>
          <p:cNvPr id="97" name="Freeform 96"/>
          <p:cNvSpPr/>
          <p:nvPr/>
        </p:nvSpPr>
        <p:spPr bwMode="auto">
          <a:xfrm rot="13108273" flipH="1">
            <a:off x="3181860" y="5390413"/>
            <a:ext cx="85640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428" b="1" dirty="0">
              <a:solidFill>
                <a:srgbClr val="FFFFFF"/>
              </a:solidFill>
              <a:ea typeface="Segoe UI" pitchFamily="34" charset="0"/>
              <a:cs typeface="Segoe UI" pitchFamily="34" charset="0"/>
            </a:endParaRPr>
          </a:p>
        </p:txBody>
      </p:sp>
      <p:sp>
        <p:nvSpPr>
          <p:cNvPr id="98" name="Freeform 97"/>
          <p:cNvSpPr/>
          <p:nvPr/>
        </p:nvSpPr>
        <p:spPr bwMode="auto">
          <a:xfrm rot="10800000" flipH="1">
            <a:off x="5140921" y="5631828"/>
            <a:ext cx="2174213" cy="120606"/>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428" b="1" dirty="0">
              <a:solidFill>
                <a:srgbClr val="FFFFFF"/>
              </a:solidFill>
              <a:ea typeface="Segoe UI" pitchFamily="34" charset="0"/>
              <a:cs typeface="Segoe UI" pitchFamily="34" charset="0"/>
            </a:endParaRPr>
          </a:p>
        </p:txBody>
      </p:sp>
      <p:sp>
        <p:nvSpPr>
          <p:cNvPr id="99" name="Freeform 98"/>
          <p:cNvSpPr/>
          <p:nvPr/>
        </p:nvSpPr>
        <p:spPr bwMode="auto">
          <a:xfrm rot="8491727">
            <a:off x="8451716" y="5399556"/>
            <a:ext cx="85640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428" b="1" dirty="0">
              <a:solidFill>
                <a:srgbClr val="FFFFFF"/>
              </a:solidFill>
              <a:ea typeface="Segoe UI" pitchFamily="34" charset="0"/>
              <a:cs typeface="Segoe UI" pitchFamily="34" charset="0"/>
            </a:endParaRPr>
          </a:p>
        </p:txBody>
      </p:sp>
      <p:sp>
        <p:nvSpPr>
          <p:cNvPr id="100" name="Freeform 99"/>
          <p:cNvSpPr/>
          <p:nvPr/>
        </p:nvSpPr>
        <p:spPr bwMode="auto">
          <a:xfrm rot="8491727">
            <a:off x="4828161" y="5207542"/>
            <a:ext cx="85640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428" b="1" dirty="0">
              <a:solidFill>
                <a:srgbClr val="FFFFFF"/>
              </a:solidFill>
              <a:ea typeface="Segoe UI" pitchFamily="34" charset="0"/>
              <a:cs typeface="Segoe UI" pitchFamily="34" charset="0"/>
            </a:endParaRPr>
          </a:p>
        </p:txBody>
      </p:sp>
      <p:grpSp>
        <p:nvGrpSpPr>
          <p:cNvPr id="38" name="Group 37"/>
          <p:cNvGrpSpPr/>
          <p:nvPr/>
        </p:nvGrpSpPr>
        <p:grpSpPr>
          <a:xfrm>
            <a:off x="3767134" y="4886772"/>
            <a:ext cx="1537983" cy="955132"/>
            <a:chOff x="2769084" y="4930731"/>
            <a:chExt cx="1131267" cy="936489"/>
          </a:xfrm>
        </p:grpSpPr>
        <p:pic>
          <p:nvPicPr>
            <p:cNvPr id="4103" name="Picture 7" descr="J:\Jeremy\Microsoft_DVD_Art_Files\DVD_ART36\Artwork_Imagery\Icons - Illustrations\_ SUPER VISTA STYLE\coin stack money currency.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69084" y="4930731"/>
              <a:ext cx="779220" cy="77922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3" descr="J:\Jeremy\Microsoft_DVD_Art_Files\DVD_ART36\Artwork_Imagery\Icons - Illustrations\_ SUPER VISTA STYLE\calculator.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48697" y="5115566"/>
              <a:ext cx="751654" cy="751654"/>
            </a:xfrm>
            <a:prstGeom prst="rect">
              <a:avLst/>
            </a:prstGeom>
            <a:noFill/>
            <a:extLst>
              <a:ext uri="{909E8E84-426E-40DD-AFC4-6F175D3DCCD1}">
                <a14:hiddenFill xmlns:a14="http://schemas.microsoft.com/office/drawing/2010/main">
                  <a:solidFill>
                    <a:srgbClr val="FFFFFF"/>
                  </a:solidFill>
                </a14:hiddenFill>
              </a:ext>
            </a:extLst>
          </p:spPr>
        </p:pic>
      </p:grpSp>
      <p:sp>
        <p:nvSpPr>
          <p:cNvPr id="102" name="Freeform 101"/>
          <p:cNvSpPr/>
          <p:nvPr/>
        </p:nvSpPr>
        <p:spPr bwMode="auto">
          <a:xfrm rot="11515843">
            <a:off x="7454902" y="4627886"/>
            <a:ext cx="1942162" cy="60111"/>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428" b="1" dirty="0">
              <a:solidFill>
                <a:srgbClr val="FFFFFF"/>
              </a:solidFill>
              <a:ea typeface="Segoe UI" pitchFamily="34" charset="0"/>
              <a:cs typeface="Segoe UI" pitchFamily="34" charset="0"/>
            </a:endParaRPr>
          </a:p>
        </p:txBody>
      </p:sp>
      <p:sp>
        <p:nvSpPr>
          <p:cNvPr id="103" name="Freeform 102"/>
          <p:cNvSpPr/>
          <p:nvPr/>
        </p:nvSpPr>
        <p:spPr bwMode="auto">
          <a:xfrm rot="10155586">
            <a:off x="3231015" y="4613168"/>
            <a:ext cx="1942162" cy="60111"/>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rtlCol="0" anchor="ctr"/>
          <a:lstStyle/>
          <a:p>
            <a:pPr algn="ctr" defTabSz="932559"/>
            <a:endParaRPr lang="en-US" sz="1428" b="1" dirty="0">
              <a:solidFill>
                <a:srgbClr val="FFFFFF"/>
              </a:solidFill>
              <a:ea typeface="Segoe UI" pitchFamily="34" charset="0"/>
              <a:cs typeface="Segoe UI" pitchFamily="34" charset="0"/>
            </a:endParaRPr>
          </a:p>
        </p:txBody>
      </p:sp>
      <p:pic>
        <p:nvPicPr>
          <p:cNvPr id="46" name="Picture 2" descr="J:\Jeremy\Microsoft_DVD_Art_Files\DVD_ART36\Artwork_Imagery\Icons - Illustrations\Buildings\3D company office cutaway it department.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405715" y="3807889"/>
            <a:ext cx="3544914" cy="1847244"/>
          </a:xfrm>
          <a:prstGeom prst="rect">
            <a:avLst/>
          </a:prstGeom>
          <a:noFill/>
          <a:extLst>
            <a:ext uri="{909E8E84-426E-40DD-AFC4-6F175D3DCCD1}">
              <a14:hiddenFill xmlns:a14="http://schemas.microsoft.com/office/drawing/2010/main">
                <a:solidFill>
                  <a:srgbClr val="FFFFFF"/>
                </a:solidFill>
              </a14:hiddenFill>
            </a:ext>
          </a:extLst>
        </p:spPr>
      </p:pic>
      <p:pic>
        <p:nvPicPr>
          <p:cNvPr id="4105" name="Picture 9" descr="J:\Jeremy\Microsoft_DVD_Art_Files\DVD_ART36\Artwork_Imagery\Icons - Illustrations\_ SUPER VISTA STYLE\industry factory building.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302848" y="4330872"/>
            <a:ext cx="1234089" cy="925808"/>
          </a:xfrm>
          <a:prstGeom prst="rect">
            <a:avLst/>
          </a:prstGeom>
          <a:noFill/>
          <a:extLst>
            <a:ext uri="{909E8E84-426E-40DD-AFC4-6F175D3DCCD1}">
              <a14:hiddenFill xmlns:a14="http://schemas.microsoft.com/office/drawing/2010/main">
                <a:solidFill>
                  <a:srgbClr val="FFFFFF"/>
                </a:solidFill>
              </a14:hiddenFill>
            </a:ext>
          </a:extLst>
        </p:spPr>
      </p:pic>
      <p:sp>
        <p:nvSpPr>
          <p:cNvPr id="104" name="Rectangle 103"/>
          <p:cNvSpPr/>
          <p:nvPr/>
        </p:nvSpPr>
        <p:spPr>
          <a:xfrm>
            <a:off x="5026362" y="5383781"/>
            <a:ext cx="2382223" cy="273488"/>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Retail Headquarters</a:t>
            </a:r>
          </a:p>
        </p:txBody>
      </p:sp>
      <p:sp>
        <p:nvSpPr>
          <p:cNvPr id="105" name="Rectangle 104"/>
          <p:cNvSpPr/>
          <p:nvPr/>
        </p:nvSpPr>
        <p:spPr>
          <a:xfrm>
            <a:off x="6706026" y="5860514"/>
            <a:ext cx="2382223" cy="452806"/>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Supply Chain</a:t>
            </a:r>
          </a:p>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Integration</a:t>
            </a:r>
          </a:p>
        </p:txBody>
      </p:sp>
      <p:sp>
        <p:nvSpPr>
          <p:cNvPr id="106" name="Rectangle 105"/>
          <p:cNvSpPr/>
          <p:nvPr/>
        </p:nvSpPr>
        <p:spPr>
          <a:xfrm>
            <a:off x="8422323" y="5365226"/>
            <a:ext cx="2382223" cy="452806"/>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Supply Chain </a:t>
            </a:r>
            <a:b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b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Visibility</a:t>
            </a:r>
          </a:p>
        </p:txBody>
      </p:sp>
      <p:sp>
        <p:nvSpPr>
          <p:cNvPr id="107" name="Rectangle 106"/>
          <p:cNvSpPr/>
          <p:nvPr/>
        </p:nvSpPr>
        <p:spPr>
          <a:xfrm>
            <a:off x="3344263" y="5860515"/>
            <a:ext cx="2382223" cy="273488"/>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Financials</a:t>
            </a:r>
          </a:p>
        </p:txBody>
      </p:sp>
      <p:sp>
        <p:nvSpPr>
          <p:cNvPr id="108" name="Rectangle 107"/>
          <p:cNvSpPr/>
          <p:nvPr/>
        </p:nvSpPr>
        <p:spPr>
          <a:xfrm>
            <a:off x="1718911" y="5327824"/>
            <a:ext cx="2382223" cy="452806"/>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Warehouse </a:t>
            </a:r>
            <a:b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b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Management</a:t>
            </a:r>
          </a:p>
        </p:txBody>
      </p:sp>
      <p:grpSp>
        <p:nvGrpSpPr>
          <p:cNvPr id="58" name="Group 57"/>
          <p:cNvGrpSpPr/>
          <p:nvPr/>
        </p:nvGrpSpPr>
        <p:grpSpPr>
          <a:xfrm>
            <a:off x="179153" y="2565899"/>
            <a:ext cx="2382223" cy="1234126"/>
            <a:chOff x="129936" y="2515815"/>
            <a:chExt cx="1752250" cy="1210037"/>
          </a:xfrm>
        </p:grpSpPr>
        <p:grpSp>
          <p:nvGrpSpPr>
            <p:cNvPr id="48" name="Group 47"/>
            <p:cNvGrpSpPr/>
            <p:nvPr/>
          </p:nvGrpSpPr>
          <p:grpSpPr>
            <a:xfrm>
              <a:off x="402519" y="2714178"/>
              <a:ext cx="1343297" cy="1011674"/>
              <a:chOff x="402519" y="2714178"/>
              <a:chExt cx="1343297" cy="1011674"/>
            </a:xfrm>
          </p:grpSpPr>
          <p:grpSp>
            <p:nvGrpSpPr>
              <p:cNvPr id="10" name="mediaroom ring"/>
              <p:cNvGrpSpPr>
                <a:grpSpLocks noChangeAspect="1"/>
              </p:cNvGrpSpPr>
              <p:nvPr/>
            </p:nvGrpSpPr>
            <p:grpSpPr>
              <a:xfrm>
                <a:off x="402519" y="3160861"/>
                <a:ext cx="1343297" cy="564991"/>
                <a:chOff x="-2429711" y="3241963"/>
                <a:chExt cx="5179600" cy="955218"/>
              </a:xfrm>
            </p:grpSpPr>
            <p:pic>
              <p:nvPicPr>
                <p:cNvPr id="11"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12" name="ring"/>
                <p:cNvGrpSpPr/>
                <p:nvPr/>
              </p:nvGrpSpPr>
              <p:grpSpPr>
                <a:xfrm>
                  <a:off x="-2429711" y="3241963"/>
                  <a:ext cx="5179600" cy="955218"/>
                  <a:chOff x="512763" y="2837612"/>
                  <a:chExt cx="11163300" cy="2058727"/>
                </a:xfrm>
              </p:grpSpPr>
              <p:pic>
                <p:nvPicPr>
                  <p:cNvPr id="13"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14"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36" name="Group 35"/>
              <p:cNvGrpSpPr/>
              <p:nvPr/>
            </p:nvGrpSpPr>
            <p:grpSpPr>
              <a:xfrm>
                <a:off x="479944" y="2714178"/>
                <a:ext cx="1005011" cy="758241"/>
                <a:chOff x="560630" y="1944021"/>
                <a:chExt cx="867708" cy="578721"/>
              </a:xfrm>
            </p:grpSpPr>
            <p:pic>
              <p:nvPicPr>
                <p:cNvPr id="35" name="Picture 3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63435" y="2022324"/>
                  <a:ext cx="564903" cy="500418"/>
                </a:xfrm>
                <a:prstGeom prst="rect">
                  <a:avLst/>
                </a:prstGeom>
              </p:spPr>
            </p:pic>
            <p:pic>
              <p:nvPicPr>
                <p:cNvPr id="4098" name="Picture 2" descr="J:\SMS&amp;P_MYR11\Avatars\BrickMortar_Illustration\Trees-02.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60630" y="1944021"/>
                  <a:ext cx="518185" cy="56331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09" name="Rectangle 108"/>
            <p:cNvSpPr/>
            <p:nvPr/>
          </p:nvSpPr>
          <p:spPr>
            <a:xfrm>
              <a:off x="129936" y="2515815"/>
              <a:ext cx="1752250" cy="268150"/>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Stores</a:t>
              </a:r>
            </a:p>
          </p:txBody>
        </p:sp>
      </p:grpSp>
      <p:grpSp>
        <p:nvGrpSpPr>
          <p:cNvPr id="55" name="Group 54"/>
          <p:cNvGrpSpPr/>
          <p:nvPr/>
        </p:nvGrpSpPr>
        <p:grpSpPr>
          <a:xfrm>
            <a:off x="2649435" y="2220327"/>
            <a:ext cx="2382223" cy="1140703"/>
            <a:chOff x="1946958" y="2176989"/>
            <a:chExt cx="1752250" cy="1118438"/>
          </a:xfrm>
        </p:grpSpPr>
        <p:grpSp>
          <p:nvGrpSpPr>
            <p:cNvPr id="50" name="Group 49"/>
            <p:cNvGrpSpPr/>
            <p:nvPr/>
          </p:nvGrpSpPr>
          <p:grpSpPr>
            <a:xfrm>
              <a:off x="2151435" y="2394887"/>
              <a:ext cx="1343297" cy="900540"/>
              <a:chOff x="2151435" y="2394887"/>
              <a:chExt cx="1343297" cy="900540"/>
            </a:xfrm>
          </p:grpSpPr>
          <p:grpSp>
            <p:nvGrpSpPr>
              <p:cNvPr id="15" name="mediaroom ring"/>
              <p:cNvGrpSpPr>
                <a:grpSpLocks noChangeAspect="1"/>
              </p:cNvGrpSpPr>
              <p:nvPr/>
            </p:nvGrpSpPr>
            <p:grpSpPr>
              <a:xfrm>
                <a:off x="2151435" y="2730436"/>
                <a:ext cx="1343297" cy="564991"/>
                <a:chOff x="-2429711" y="3241963"/>
                <a:chExt cx="5179600" cy="955218"/>
              </a:xfrm>
            </p:grpSpPr>
            <p:pic>
              <p:nvPicPr>
                <p:cNvPr id="16"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17" name="ring"/>
                <p:cNvGrpSpPr/>
                <p:nvPr/>
              </p:nvGrpSpPr>
              <p:grpSpPr>
                <a:xfrm>
                  <a:off x="-2429711" y="3241963"/>
                  <a:ext cx="5179600" cy="955218"/>
                  <a:chOff x="512763" y="2837612"/>
                  <a:chExt cx="11163300" cy="2058727"/>
                </a:xfrm>
              </p:grpSpPr>
              <p:pic>
                <p:nvPicPr>
                  <p:cNvPr id="18"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19"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47" name="Group 46"/>
              <p:cNvGrpSpPr/>
              <p:nvPr/>
            </p:nvGrpSpPr>
            <p:grpSpPr>
              <a:xfrm>
                <a:off x="2303141" y="2394887"/>
                <a:ext cx="1114550" cy="900540"/>
                <a:chOff x="2303141" y="2394887"/>
                <a:chExt cx="1114550" cy="900540"/>
              </a:xfrm>
            </p:grpSpPr>
            <p:pic>
              <p:nvPicPr>
                <p:cNvPr id="4104" name="Picture 8" descr="J:\Jeremy\Microsoft_DVD_Art_Files\DVD_ART36\Artwork_Imagery\Icons - Illustrations\_ SUPER VISTA STYLE\e_learning virtual classroom online learning.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H="1">
                  <a:off x="2303141" y="2394887"/>
                  <a:ext cx="900540" cy="900540"/>
                </a:xfrm>
                <a:prstGeom prst="rect">
                  <a:avLst/>
                </a:prstGeom>
                <a:noFill/>
                <a:extLst>
                  <a:ext uri="{909E8E84-426E-40DD-AFC4-6F175D3DCCD1}">
                    <a14:hiddenFill xmlns:a14="http://schemas.microsoft.com/office/drawing/2010/main">
                      <a:solidFill>
                        <a:srgbClr val="FFFFFF"/>
                      </a:solidFill>
                    </a14:hiddenFill>
                  </a:ext>
                </a:extLst>
              </p:spPr>
            </p:pic>
            <p:pic>
              <p:nvPicPr>
                <p:cNvPr id="4109" name="Picture 13" descr="J:\Jeremy\Microsoft_DVD_Art_Files\DVD_ART36\Artwork_Imagery\Icons - Illustrations\_ VISTA STYLE\hands free head set.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760353" y="2508331"/>
                  <a:ext cx="657338" cy="657338"/>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10" name="Rectangle 109"/>
            <p:cNvSpPr/>
            <p:nvPr/>
          </p:nvSpPr>
          <p:spPr>
            <a:xfrm>
              <a:off x="1946958" y="2176989"/>
              <a:ext cx="1752250" cy="268150"/>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Catalog</a:t>
              </a:r>
            </a:p>
          </p:txBody>
        </p:sp>
      </p:grpSp>
      <p:grpSp>
        <p:nvGrpSpPr>
          <p:cNvPr id="54" name="Group 53"/>
          <p:cNvGrpSpPr/>
          <p:nvPr/>
        </p:nvGrpSpPr>
        <p:grpSpPr>
          <a:xfrm>
            <a:off x="5000726" y="1964202"/>
            <a:ext cx="2382223" cy="1095438"/>
            <a:chOff x="3676456" y="1925864"/>
            <a:chExt cx="1752250" cy="1074056"/>
          </a:xfrm>
        </p:grpSpPr>
        <p:grpSp>
          <p:nvGrpSpPr>
            <p:cNvPr id="49" name="Group 48"/>
            <p:cNvGrpSpPr/>
            <p:nvPr/>
          </p:nvGrpSpPr>
          <p:grpSpPr>
            <a:xfrm>
              <a:off x="3900351" y="1925864"/>
              <a:ext cx="1343297" cy="1074056"/>
              <a:chOff x="3900351" y="1925864"/>
              <a:chExt cx="1343297" cy="1074056"/>
            </a:xfrm>
          </p:grpSpPr>
          <p:grpSp>
            <p:nvGrpSpPr>
              <p:cNvPr id="20" name="mediaroom ring"/>
              <p:cNvGrpSpPr>
                <a:grpSpLocks noChangeAspect="1"/>
              </p:cNvGrpSpPr>
              <p:nvPr/>
            </p:nvGrpSpPr>
            <p:grpSpPr>
              <a:xfrm>
                <a:off x="3900351" y="2352264"/>
                <a:ext cx="1343297" cy="564991"/>
                <a:chOff x="-2429711" y="3241963"/>
                <a:chExt cx="5179600" cy="955218"/>
              </a:xfrm>
            </p:grpSpPr>
            <p:pic>
              <p:nvPicPr>
                <p:cNvPr id="21"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22" name="ring"/>
                <p:cNvGrpSpPr/>
                <p:nvPr/>
              </p:nvGrpSpPr>
              <p:grpSpPr>
                <a:xfrm>
                  <a:off x="-2429711" y="3241963"/>
                  <a:ext cx="5179600" cy="955218"/>
                  <a:chOff x="512763" y="2837612"/>
                  <a:chExt cx="11163300" cy="2058727"/>
                </a:xfrm>
              </p:grpSpPr>
              <p:pic>
                <p:nvPicPr>
                  <p:cNvPr id="23"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24"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pic>
            <p:nvPicPr>
              <p:cNvPr id="4106" name="Picture 10" descr="J:\Jeremy\Microsoft_DVD_Art_Files\DVD_ART36\Artwork_Imagery\Icons - Illustrations\_ REAL VISTA STYLE\network computer connected.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34972" y="1925864"/>
                <a:ext cx="1074056" cy="1074056"/>
              </a:xfrm>
              <a:prstGeom prst="rect">
                <a:avLst/>
              </a:prstGeom>
              <a:noFill/>
              <a:extLst>
                <a:ext uri="{909E8E84-426E-40DD-AFC4-6F175D3DCCD1}">
                  <a14:hiddenFill xmlns:a14="http://schemas.microsoft.com/office/drawing/2010/main">
                    <a:solidFill>
                      <a:srgbClr val="FFFFFF"/>
                    </a:solidFill>
                  </a14:hiddenFill>
                </a:ext>
              </a:extLst>
            </p:spPr>
          </p:pic>
        </p:grpSp>
        <p:sp>
          <p:nvSpPr>
            <p:cNvPr id="111" name="Rectangle 110"/>
            <p:cNvSpPr/>
            <p:nvPr/>
          </p:nvSpPr>
          <p:spPr>
            <a:xfrm>
              <a:off x="3676456" y="1932541"/>
              <a:ext cx="1752250" cy="268150"/>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Kiosk</a:t>
              </a:r>
            </a:p>
          </p:txBody>
        </p:sp>
      </p:grpSp>
      <p:grpSp>
        <p:nvGrpSpPr>
          <p:cNvPr id="51" name="Group 50"/>
          <p:cNvGrpSpPr/>
          <p:nvPr/>
        </p:nvGrpSpPr>
        <p:grpSpPr>
          <a:xfrm>
            <a:off x="9800808" y="2565899"/>
            <a:ext cx="2382223" cy="1234126"/>
            <a:chOff x="7207168" y="2515815"/>
            <a:chExt cx="1752250" cy="1210037"/>
          </a:xfrm>
        </p:grpSpPr>
        <p:grpSp>
          <p:nvGrpSpPr>
            <p:cNvPr id="30" name="mediaroom ring"/>
            <p:cNvGrpSpPr>
              <a:grpSpLocks noChangeAspect="1"/>
            </p:cNvGrpSpPr>
            <p:nvPr/>
          </p:nvGrpSpPr>
          <p:grpSpPr>
            <a:xfrm>
              <a:off x="7411645" y="3160861"/>
              <a:ext cx="1343297" cy="564991"/>
              <a:chOff x="-2429711" y="3241963"/>
              <a:chExt cx="5179600" cy="955218"/>
            </a:xfrm>
          </p:grpSpPr>
          <p:pic>
            <p:nvPicPr>
              <p:cNvPr id="31"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32" name="ring"/>
              <p:cNvGrpSpPr/>
              <p:nvPr/>
            </p:nvGrpSpPr>
            <p:grpSpPr>
              <a:xfrm>
                <a:off x="-2429711" y="3241963"/>
                <a:ext cx="5179600" cy="955218"/>
                <a:chOff x="512763" y="2837612"/>
                <a:chExt cx="11163300" cy="2058727"/>
              </a:xfrm>
            </p:grpSpPr>
            <p:pic>
              <p:nvPicPr>
                <p:cNvPr id="33"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34"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pic>
          <p:nvPicPr>
            <p:cNvPr id="4107" name="Picture 11" descr="\\SFP\Work\White_Whale\8-20310_FeiLu\Art\Windows-Phone-7-Series-start-screen.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891083" y="2739415"/>
              <a:ext cx="384420" cy="756892"/>
            </a:xfrm>
            <a:prstGeom prst="rect">
              <a:avLst/>
            </a:prstGeom>
            <a:noFill/>
            <a:extLst>
              <a:ext uri="{909E8E84-426E-40DD-AFC4-6F175D3DCCD1}">
                <a14:hiddenFill xmlns:a14="http://schemas.microsoft.com/office/drawing/2010/main">
                  <a:solidFill>
                    <a:srgbClr val="FFFFFF"/>
                  </a:solidFill>
                </a14:hiddenFill>
              </a:ext>
            </a:extLst>
          </p:spPr>
        </p:pic>
        <p:sp>
          <p:nvSpPr>
            <p:cNvPr id="113" name="Rectangle 112"/>
            <p:cNvSpPr/>
            <p:nvPr/>
          </p:nvSpPr>
          <p:spPr>
            <a:xfrm>
              <a:off x="7207168" y="2515815"/>
              <a:ext cx="1752250" cy="268150"/>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Mobile</a:t>
              </a:r>
            </a:p>
          </p:txBody>
        </p:sp>
      </p:grpSp>
      <p:grpSp>
        <p:nvGrpSpPr>
          <p:cNvPr id="123" name="mediaroom ring"/>
          <p:cNvGrpSpPr>
            <a:grpSpLocks noChangeAspect="1"/>
          </p:cNvGrpSpPr>
          <p:nvPr/>
        </p:nvGrpSpPr>
        <p:grpSpPr>
          <a:xfrm>
            <a:off x="9252113" y="1802948"/>
            <a:ext cx="1826242" cy="576239"/>
            <a:chOff x="-2429711" y="3241963"/>
            <a:chExt cx="5179600" cy="955218"/>
          </a:xfrm>
        </p:grpSpPr>
        <p:pic>
          <p:nvPicPr>
            <p:cNvPr id="124"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125" name="ring"/>
            <p:cNvGrpSpPr/>
            <p:nvPr/>
          </p:nvGrpSpPr>
          <p:grpSpPr>
            <a:xfrm>
              <a:off x="-2429711" y="3241963"/>
              <a:ext cx="5179600" cy="955218"/>
              <a:chOff x="512763" y="2837612"/>
              <a:chExt cx="11163300" cy="2058727"/>
            </a:xfrm>
          </p:grpSpPr>
          <p:pic>
            <p:nvPicPr>
              <p:cNvPr id="126"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127"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pic>
        <p:nvPicPr>
          <p:cNvPr id="4117" name="Picture 21" descr="J:\Jeremy\Microsoft_DVD_Art_Files\DVD_ART36\Artwork_Imagery\Icons - Illustrations\People\White silhouettes\man person hands in pocket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9513567" y="1118627"/>
            <a:ext cx="585602" cy="1025594"/>
          </a:xfrm>
          <a:prstGeom prst="rect">
            <a:avLst/>
          </a:prstGeom>
          <a:noFill/>
          <a:extLst>
            <a:ext uri="{909E8E84-426E-40DD-AFC4-6F175D3DCCD1}">
              <a14:hiddenFill xmlns:a14="http://schemas.microsoft.com/office/drawing/2010/main">
                <a:solidFill>
                  <a:srgbClr val="FFFFFF"/>
                </a:solidFill>
              </a14:hiddenFill>
            </a:ext>
          </a:extLst>
        </p:spPr>
      </p:pic>
      <p:pic>
        <p:nvPicPr>
          <p:cNvPr id="4119" name="Picture 23" descr="J:\Jeremy\Microsoft_DVD_Art_Files\DVD_ART36\Artwork_Imagery\Icons - Illustrations\People\White silhouettes\woman person 3.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0259489" y="1108478"/>
            <a:ext cx="618185" cy="1082659"/>
          </a:xfrm>
          <a:prstGeom prst="rect">
            <a:avLst/>
          </a:prstGeom>
          <a:noFill/>
          <a:extLst>
            <a:ext uri="{909E8E84-426E-40DD-AFC4-6F175D3DCCD1}">
              <a14:hiddenFill xmlns:a14="http://schemas.microsoft.com/office/drawing/2010/main">
                <a:solidFill>
                  <a:srgbClr val="FFFFFF"/>
                </a:solidFill>
              </a14:hiddenFill>
            </a:ext>
          </a:extLst>
        </p:spPr>
      </p:pic>
      <p:pic>
        <p:nvPicPr>
          <p:cNvPr id="4118" name="Picture 22" descr="J:\Jeremy\Microsoft_DVD_Art_Files\DVD_ART36\Artwork_Imagery\Icons - Illustrations\People\White silhouettes\man person.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flipH="1">
            <a:off x="9902008" y="1213195"/>
            <a:ext cx="585116" cy="1024743"/>
          </a:xfrm>
          <a:prstGeom prst="rect">
            <a:avLst/>
          </a:prstGeom>
          <a:noFill/>
          <a:extLst>
            <a:ext uri="{909E8E84-426E-40DD-AFC4-6F175D3DCCD1}">
              <a14:hiddenFill xmlns:a14="http://schemas.microsoft.com/office/drawing/2010/main">
                <a:solidFill>
                  <a:srgbClr val="FFFFFF"/>
                </a:solidFill>
              </a14:hiddenFill>
            </a:ext>
          </a:extLst>
        </p:spPr>
      </p:pic>
      <p:pic>
        <p:nvPicPr>
          <p:cNvPr id="4120" name="Picture 24" descr="J:\Jeremy\Microsoft_DVD_Art_Files\DVD_ART36\Artwork_Imagery\Icons - Illustrations\People\White silhouettes\young man person.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650535" y="1094736"/>
            <a:ext cx="378988" cy="1081820"/>
          </a:xfrm>
          <a:prstGeom prst="rect">
            <a:avLst/>
          </a:prstGeom>
          <a:noFill/>
          <a:extLst>
            <a:ext uri="{909E8E84-426E-40DD-AFC4-6F175D3DCCD1}">
              <a14:hiddenFill xmlns:a14="http://schemas.microsoft.com/office/drawing/2010/main">
                <a:solidFill>
                  <a:srgbClr val="FFFFFF"/>
                </a:solidFill>
              </a14:hiddenFill>
            </a:ext>
          </a:extLst>
        </p:spPr>
      </p:pic>
      <p:pic>
        <p:nvPicPr>
          <p:cNvPr id="4121" name="Picture 25" descr="J:\Jeremy\Microsoft_DVD_Art_Files\DVD_ART36\Artwork_Imagery\Icons - Illustrations\People\White silhouettes\man on phone person.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2252522" y="1109483"/>
            <a:ext cx="617706" cy="1081820"/>
          </a:xfrm>
          <a:prstGeom prst="rect">
            <a:avLst/>
          </a:prstGeom>
          <a:noFill/>
          <a:extLst>
            <a:ext uri="{909E8E84-426E-40DD-AFC4-6F175D3DCCD1}">
              <a14:hiddenFill xmlns:a14="http://schemas.microsoft.com/office/drawing/2010/main">
                <a:solidFill>
                  <a:srgbClr val="FFFFFF"/>
                </a:solidFill>
              </a14:hiddenFill>
            </a:ext>
          </a:extLst>
        </p:spPr>
      </p:pic>
      <p:pic>
        <p:nvPicPr>
          <p:cNvPr id="4122" name="Picture 26" descr="J:\Jeremy\Microsoft_DVD_Art_Files\DVD_ART36\Artwork_Imagery\Icons - Illustrations\People\White silhouettes\man person hands in pockets.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1865066" y="1175511"/>
            <a:ext cx="617706" cy="1081820"/>
          </a:xfrm>
          <a:prstGeom prst="rect">
            <a:avLst/>
          </a:prstGeom>
          <a:noFill/>
          <a:extLst>
            <a:ext uri="{909E8E84-426E-40DD-AFC4-6F175D3DCCD1}">
              <a14:hiddenFill xmlns:a14="http://schemas.microsoft.com/office/drawing/2010/main">
                <a:solidFill>
                  <a:srgbClr val="FFFFFF"/>
                </a:solidFill>
              </a14:hiddenFill>
            </a:ext>
          </a:extLst>
        </p:spPr>
      </p:pic>
      <p:sp>
        <p:nvSpPr>
          <p:cNvPr id="140" name="Rectangle 139"/>
          <p:cNvSpPr/>
          <p:nvPr/>
        </p:nvSpPr>
        <p:spPr>
          <a:xfrm>
            <a:off x="2649435" y="1174049"/>
            <a:ext cx="2382223" cy="273488"/>
          </a:xfrm>
          <a:prstGeom prst="rect">
            <a:avLst/>
          </a:prstGeom>
        </p:spPr>
        <p:txBody>
          <a:bodyPr wrap="square">
            <a:spAutoFit/>
          </a:bodyPr>
          <a:lstStyle/>
          <a:p>
            <a:pP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Consumers</a:t>
            </a:r>
          </a:p>
        </p:txBody>
      </p:sp>
      <p:sp>
        <p:nvSpPr>
          <p:cNvPr id="141" name="Rectangle 140"/>
          <p:cNvSpPr/>
          <p:nvPr/>
        </p:nvSpPr>
        <p:spPr>
          <a:xfrm>
            <a:off x="7375838" y="1174049"/>
            <a:ext cx="2382223" cy="273488"/>
          </a:xfrm>
          <a:prstGeom prst="rect">
            <a:avLst/>
          </a:prstGeom>
        </p:spPr>
        <p:txBody>
          <a:bodyPr wrap="square">
            <a:spAutoFit/>
          </a:bodyPr>
          <a:lstStyle/>
          <a:p>
            <a:pPr algn="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Corporate Accounts</a:t>
            </a:r>
          </a:p>
        </p:txBody>
      </p:sp>
      <p:grpSp>
        <p:nvGrpSpPr>
          <p:cNvPr id="45" name="Group 44"/>
          <p:cNvGrpSpPr/>
          <p:nvPr/>
        </p:nvGrpSpPr>
        <p:grpSpPr>
          <a:xfrm>
            <a:off x="7583925" y="2310436"/>
            <a:ext cx="1925124" cy="1054515"/>
            <a:chOff x="5576534" y="2265340"/>
            <a:chExt cx="1416030" cy="1033932"/>
          </a:xfrm>
        </p:grpSpPr>
        <p:pic>
          <p:nvPicPr>
            <p:cNvPr id="4108" name="Picture 12" descr="J:\Jeremy\Microsoft_DVD_Art_Files\DVD_ART36\Artwork_Imagery\Icons - Illustrations\_ SUPER VISTA STYLE\world globe map.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5576534" y="2265340"/>
              <a:ext cx="938706" cy="938706"/>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5" descr="cloud.png"/>
            <p:cNvPicPr>
              <a:picLocks noChangeAspect="1"/>
            </p:cNvPicPr>
            <p:nvPr/>
          </p:nvPicPr>
          <p:blipFill>
            <a:blip r:embed="rId26" cstate="print"/>
            <a:stretch>
              <a:fillRect/>
            </a:stretch>
          </p:blipFill>
          <p:spPr>
            <a:xfrm>
              <a:off x="5606636" y="2586636"/>
              <a:ext cx="1385928" cy="712636"/>
            </a:xfrm>
            <a:prstGeom prst="rect">
              <a:avLst/>
            </a:prstGeom>
          </p:spPr>
        </p:pic>
      </p:grpSp>
      <p:sp>
        <p:nvSpPr>
          <p:cNvPr id="112" name="Rectangle 111"/>
          <p:cNvSpPr/>
          <p:nvPr/>
        </p:nvSpPr>
        <p:spPr>
          <a:xfrm>
            <a:off x="7234871" y="2220328"/>
            <a:ext cx="2382223" cy="273488"/>
          </a:xfrm>
          <a:prstGeom prst="rect">
            <a:avLst/>
          </a:prstGeom>
        </p:spPr>
        <p:txBody>
          <a:bodyPr wrap="square">
            <a:spAutoFit/>
          </a:bodyPr>
          <a:lstStyle/>
          <a:p>
            <a:pPr algn="ctr" defTabSz="932559">
              <a:lnSpc>
                <a:spcPct val="80000"/>
              </a:lnSpc>
            </a:pPr>
            <a:r>
              <a:rPr lang="en-US" sz="1428" b="1" dirty="0">
                <a:gradFill>
                  <a:gsLst>
                    <a:gs pos="55000">
                      <a:srgbClr val="FFFFFF"/>
                    </a:gs>
                    <a:gs pos="100000">
                      <a:srgbClr val="FFFFFF"/>
                    </a:gs>
                  </a:gsLst>
                  <a:lin ang="16200000" scaled="0"/>
                </a:gradFill>
                <a:effectLst>
                  <a:outerShdw blurRad="317500" dist="50800" dir="5400000" algn="ctr" rotWithShape="0">
                    <a:srgbClr val="111C06"/>
                  </a:outerShdw>
                </a:effectLst>
                <a:ea typeface="Segoe UI" pitchFamily="34" charset="0"/>
                <a:cs typeface="Segoe UI" pitchFamily="34" charset="0"/>
              </a:rPr>
              <a:t>Web</a:t>
            </a:r>
          </a:p>
        </p:txBody>
      </p:sp>
      <p:sp>
        <p:nvSpPr>
          <p:cNvPr id="122" name="Title 1"/>
          <p:cNvSpPr>
            <a:spLocks noGrp="1"/>
          </p:cNvSpPr>
          <p:nvPr>
            <p:ph type="title"/>
          </p:nvPr>
        </p:nvSpPr>
        <p:spPr>
          <a:xfrm>
            <a:off x="531948" y="82745"/>
            <a:ext cx="11370961" cy="762786"/>
          </a:xfrm>
        </p:spPr>
        <p:txBody>
          <a:bodyPr/>
          <a:lstStyle/>
          <a:p>
            <a:pPr algn="ctr"/>
            <a:r>
              <a:rPr lang="en-US" sz="4800" dirty="0" smtClean="0">
                <a:solidFill>
                  <a:schemeClr val="tx1"/>
                </a:solidFill>
              </a:rPr>
              <a:t>Microsoft Dynamics for E-Commerce</a:t>
            </a:r>
            <a:endParaRPr lang="en-US" sz="4800" dirty="0">
              <a:solidFill>
                <a:schemeClr val="tx1"/>
              </a:solidFill>
            </a:endParaRPr>
          </a:p>
        </p:txBody>
      </p:sp>
    </p:spTree>
    <p:extLst>
      <p:ext uri="{BB962C8B-B14F-4D97-AF65-F5344CB8AC3E}">
        <p14:creationId xmlns:p14="http://schemas.microsoft.com/office/powerpoint/2010/main" val="10513456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9" name="Rectangle 88"/>
          <p:cNvSpPr/>
          <p:nvPr/>
        </p:nvSpPr>
        <p:spPr bwMode="auto">
          <a:xfrm rot="10800000">
            <a:off x="-25913" y="3582562"/>
            <a:ext cx="12462386" cy="3408014"/>
          </a:xfrm>
          <a:prstGeom prst="rect">
            <a:avLst/>
          </a:prstGeom>
          <a:gradFill>
            <a:gsLst>
              <a:gs pos="0">
                <a:schemeClr val="bg2">
                  <a:lumMod val="50000"/>
                  <a:alpha val="0"/>
                </a:schemeClr>
              </a:gs>
              <a:gs pos="55000">
                <a:schemeClr val="bg2">
                  <a:lumMod val="50000"/>
                  <a:alpha val="75000"/>
                </a:schemeClr>
              </a:gs>
              <a:gs pos="100000">
                <a:schemeClr val="bg2">
                  <a:lumMod val="50000"/>
                </a:schemeClr>
              </a:gs>
            </a:gsLst>
            <a:lin ang="16200000" scaled="0"/>
          </a:gradFill>
          <a:ln>
            <a:headEnd type="none" w="med" len="med"/>
            <a:tailEnd type="none" w="med" len="med"/>
          </a:ln>
          <a:effectLst/>
          <a:scene3d>
            <a:camera prst="orthographicFront" fov="0">
              <a:rot lat="0" lon="0" rev="0"/>
            </a:camera>
            <a:lightRig rig="threePt" dir="t">
              <a:rot lat="0" lon="0" rev="18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1865559" tIns="46637" rIns="93274" bIns="46637" numCol="1" rtlCol="0" anchor="ctr" anchorCtr="0" compatLnSpc="1">
            <a:prstTxWarp prst="textNoShape">
              <a:avLst/>
            </a:prstTxWarp>
          </a:bodyPr>
          <a:lstStyle/>
          <a:p>
            <a:pPr defTabSz="932472" fontAlgn="base">
              <a:spcBef>
                <a:spcPct val="0"/>
              </a:spcBef>
              <a:spcAft>
                <a:spcPct val="0"/>
              </a:spcAft>
            </a:pPr>
            <a:endParaRPr lang="en-US" sz="1400"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 name="beam direct01"/>
          <p:cNvSpPr/>
          <p:nvPr/>
        </p:nvSpPr>
        <p:spPr bwMode="auto">
          <a:xfrm rot="18577830">
            <a:off x="6628994" y="1839809"/>
            <a:ext cx="465365" cy="1191907"/>
          </a:xfrm>
          <a:prstGeom prst="trapezoid">
            <a:avLst>
              <a:gd name="adj" fmla="val 37696"/>
            </a:avLst>
          </a:prstGeom>
          <a:gradFill flip="none" rotWithShape="1">
            <a:gsLst>
              <a:gs pos="0">
                <a:schemeClr val="bg1">
                  <a:alpha val="0"/>
                </a:schemeClr>
              </a:gs>
              <a:gs pos="16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300" b="1" dirty="0">
              <a:solidFill>
                <a:srgbClr val="FFFFFF"/>
              </a:solidFill>
              <a:effectLst>
                <a:outerShdw blurRad="38100" dist="38100" dir="2700000" algn="tl">
                  <a:srgbClr val="000000">
                    <a:alpha val="43137"/>
                  </a:srgbClr>
                </a:outerShdw>
              </a:effectLst>
            </a:endParaRPr>
          </a:p>
        </p:txBody>
      </p:sp>
      <p:grpSp>
        <p:nvGrpSpPr>
          <p:cNvPr id="6" name="ring bottom"/>
          <p:cNvGrpSpPr/>
          <p:nvPr/>
        </p:nvGrpSpPr>
        <p:grpSpPr>
          <a:xfrm>
            <a:off x="822627" y="3117011"/>
            <a:ext cx="10734270" cy="3494808"/>
            <a:chOff x="512763" y="4342562"/>
            <a:chExt cx="11163300" cy="2058727"/>
          </a:xfrm>
        </p:grpSpPr>
        <p:pic>
          <p:nvPicPr>
            <p:cNvPr id="7"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696955" y="4552950"/>
              <a:ext cx="10794914" cy="1782963"/>
            </a:xfrm>
            <a:prstGeom prst="rect">
              <a:avLst/>
            </a:prstGeom>
            <a:noFill/>
          </p:spPr>
        </p:pic>
        <p:grpSp>
          <p:nvGrpSpPr>
            <p:cNvPr id="8" name="ring"/>
            <p:cNvGrpSpPr/>
            <p:nvPr/>
          </p:nvGrpSpPr>
          <p:grpSpPr>
            <a:xfrm>
              <a:off x="512763" y="4342562"/>
              <a:ext cx="11163300" cy="2058727"/>
              <a:chOff x="512763" y="2837612"/>
              <a:chExt cx="11163300" cy="2058727"/>
            </a:xfrm>
          </p:grpSpPr>
          <p:pic>
            <p:nvPicPr>
              <p:cNvPr id="9"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10"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sp>
        <p:nvSpPr>
          <p:cNvPr id="11" name="Freeform 10"/>
          <p:cNvSpPr/>
          <p:nvPr/>
        </p:nvSpPr>
        <p:spPr bwMode="auto">
          <a:xfrm rot="13108273" flipH="1">
            <a:off x="6340648" y="5064659"/>
            <a:ext cx="78411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lIns="93278" tIns="46639" rIns="93278" bIns="46639" rtlCol="0" anchor="ctr"/>
          <a:lstStyle/>
          <a:p>
            <a:pPr algn="ctr"/>
            <a:endParaRPr lang="en-US" dirty="0">
              <a:solidFill>
                <a:srgbClr val="FFFFFF"/>
              </a:solidFill>
            </a:endParaRP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3988" y="6178242"/>
            <a:ext cx="2205762" cy="354685"/>
          </a:xfrm>
          <a:prstGeom prst="rect">
            <a:avLst/>
          </a:prstGeom>
        </p:spPr>
      </p:pic>
      <p:sp>
        <p:nvSpPr>
          <p:cNvPr id="14" name="beam direct01"/>
          <p:cNvSpPr/>
          <p:nvPr/>
        </p:nvSpPr>
        <p:spPr bwMode="auto">
          <a:xfrm rot="1299101">
            <a:off x="6984821" y="3087100"/>
            <a:ext cx="567963" cy="976598"/>
          </a:xfrm>
          <a:prstGeom prst="trapezoid">
            <a:avLst>
              <a:gd name="adj" fmla="val 37696"/>
            </a:avLst>
          </a:prstGeom>
          <a:gradFill flip="none" rotWithShape="1">
            <a:gsLst>
              <a:gs pos="0">
                <a:schemeClr val="bg1">
                  <a:alpha val="0"/>
                </a:schemeClr>
              </a:gs>
              <a:gs pos="16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300" b="1" dirty="0">
              <a:solidFill>
                <a:srgbClr val="FFFFFF"/>
              </a:solidFill>
              <a:effectLst>
                <a:outerShdw blurRad="38100" dist="38100" dir="2700000" algn="tl">
                  <a:srgbClr val="000000">
                    <a:alpha val="43137"/>
                  </a:srgbClr>
                </a:outerShdw>
              </a:effectLst>
            </a:endParaRPr>
          </a:p>
        </p:txBody>
      </p:sp>
      <p:grpSp>
        <p:nvGrpSpPr>
          <p:cNvPr id="15" name="mediaroom ring"/>
          <p:cNvGrpSpPr>
            <a:grpSpLocks noChangeAspect="1"/>
          </p:cNvGrpSpPr>
          <p:nvPr/>
        </p:nvGrpSpPr>
        <p:grpSpPr>
          <a:xfrm>
            <a:off x="2653245" y="4586231"/>
            <a:ext cx="1672089" cy="576239"/>
            <a:chOff x="-2429711" y="3241963"/>
            <a:chExt cx="5179600" cy="955218"/>
          </a:xfrm>
        </p:grpSpPr>
        <p:pic>
          <p:nvPicPr>
            <p:cNvPr id="16"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17" name="ring"/>
            <p:cNvGrpSpPr/>
            <p:nvPr/>
          </p:nvGrpSpPr>
          <p:grpSpPr>
            <a:xfrm>
              <a:off x="-2429711" y="3241963"/>
              <a:ext cx="5179600" cy="955218"/>
              <a:chOff x="512763" y="2837612"/>
              <a:chExt cx="11163300" cy="2058727"/>
            </a:xfrm>
          </p:grpSpPr>
          <p:pic>
            <p:nvPicPr>
              <p:cNvPr id="18"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19"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20" name="mediaroom ring"/>
          <p:cNvGrpSpPr>
            <a:grpSpLocks noChangeAspect="1"/>
          </p:cNvGrpSpPr>
          <p:nvPr/>
        </p:nvGrpSpPr>
        <p:grpSpPr>
          <a:xfrm>
            <a:off x="3873067" y="5153829"/>
            <a:ext cx="1672089" cy="576239"/>
            <a:chOff x="-2429711" y="3241963"/>
            <a:chExt cx="5179600" cy="955218"/>
          </a:xfrm>
        </p:grpSpPr>
        <p:pic>
          <p:nvPicPr>
            <p:cNvPr id="21"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22" name="ring"/>
            <p:cNvGrpSpPr/>
            <p:nvPr/>
          </p:nvGrpSpPr>
          <p:grpSpPr>
            <a:xfrm>
              <a:off x="-2429711" y="3241963"/>
              <a:ext cx="5179600" cy="955218"/>
              <a:chOff x="512763" y="2837612"/>
              <a:chExt cx="11163300" cy="2058727"/>
            </a:xfrm>
          </p:grpSpPr>
          <p:pic>
            <p:nvPicPr>
              <p:cNvPr id="23"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24"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25" name="mediaroom ring"/>
          <p:cNvGrpSpPr>
            <a:grpSpLocks noChangeAspect="1"/>
          </p:cNvGrpSpPr>
          <p:nvPr/>
        </p:nvGrpSpPr>
        <p:grpSpPr>
          <a:xfrm>
            <a:off x="6391123" y="5153829"/>
            <a:ext cx="1672089" cy="576239"/>
            <a:chOff x="-2429711" y="3241963"/>
            <a:chExt cx="5179600" cy="955218"/>
          </a:xfrm>
        </p:grpSpPr>
        <p:pic>
          <p:nvPicPr>
            <p:cNvPr id="26"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27" name="ring"/>
            <p:cNvGrpSpPr/>
            <p:nvPr/>
          </p:nvGrpSpPr>
          <p:grpSpPr>
            <a:xfrm>
              <a:off x="-2429711" y="3241963"/>
              <a:ext cx="5179600" cy="955218"/>
              <a:chOff x="512763" y="2837612"/>
              <a:chExt cx="11163300" cy="2058727"/>
            </a:xfrm>
          </p:grpSpPr>
          <p:pic>
            <p:nvPicPr>
              <p:cNvPr id="28"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29"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30" name="mediaroom ring"/>
          <p:cNvGrpSpPr>
            <a:grpSpLocks noChangeAspect="1"/>
          </p:cNvGrpSpPr>
          <p:nvPr/>
        </p:nvGrpSpPr>
        <p:grpSpPr>
          <a:xfrm>
            <a:off x="7652034" y="4631554"/>
            <a:ext cx="1672089" cy="576239"/>
            <a:chOff x="-2429711" y="3241963"/>
            <a:chExt cx="5179600" cy="955218"/>
          </a:xfrm>
        </p:grpSpPr>
        <p:pic>
          <p:nvPicPr>
            <p:cNvPr id="31"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32" name="ring"/>
            <p:cNvGrpSpPr/>
            <p:nvPr/>
          </p:nvGrpSpPr>
          <p:grpSpPr>
            <a:xfrm>
              <a:off x="-2429711" y="3241963"/>
              <a:ext cx="5179600" cy="955218"/>
              <a:chOff x="512763" y="2837612"/>
              <a:chExt cx="11163300" cy="2058727"/>
            </a:xfrm>
          </p:grpSpPr>
          <p:pic>
            <p:nvPicPr>
              <p:cNvPr id="33"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34"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pic>
        <p:nvPicPr>
          <p:cNvPr id="35" name="Picture 14" descr="J:\Jeremy\Microsoft_DVD_Art_Files\DVD_ART36\Artwork_Imagery\Icons - Illustrations\_ SEVEN STYLE\binoculars search.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57908" y="4482479"/>
            <a:ext cx="793584" cy="65023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J:\Jeremy\Microsoft_DVD_Art_Files\DVD_ART36\Artwork_Imagery\Icons - Illustrations\_ SUPER VISTA STYLE\company transaction - Copy.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47882" y="4632308"/>
            <a:ext cx="1253065" cy="1026708"/>
          </a:xfrm>
          <a:prstGeom prst="rect">
            <a:avLst/>
          </a:prstGeom>
          <a:noFill/>
          <a:extLst>
            <a:ext uri="{909E8E84-426E-40DD-AFC4-6F175D3DCCD1}">
              <a14:hiddenFill xmlns:a14="http://schemas.microsoft.com/office/drawing/2010/main">
                <a:solidFill>
                  <a:srgbClr val="FFFFFF"/>
                </a:solidFill>
              </a14:hiddenFill>
            </a:ext>
          </a:extLst>
        </p:spPr>
      </p:pic>
      <p:sp>
        <p:nvSpPr>
          <p:cNvPr id="37" name="Freeform 36"/>
          <p:cNvSpPr/>
          <p:nvPr/>
        </p:nvSpPr>
        <p:spPr bwMode="auto">
          <a:xfrm rot="13108273" flipH="1">
            <a:off x="3593679" y="5247529"/>
            <a:ext cx="78411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lIns="93278" tIns="46639" rIns="93278" bIns="46639" rtlCol="0" anchor="ctr"/>
          <a:lstStyle/>
          <a:p>
            <a:pPr algn="ctr"/>
            <a:endParaRPr lang="en-US" dirty="0">
              <a:solidFill>
                <a:srgbClr val="FFFFFF"/>
              </a:solidFill>
            </a:endParaRPr>
          </a:p>
        </p:txBody>
      </p:sp>
      <p:sp>
        <p:nvSpPr>
          <p:cNvPr id="38" name="Freeform 37"/>
          <p:cNvSpPr/>
          <p:nvPr/>
        </p:nvSpPr>
        <p:spPr bwMode="auto">
          <a:xfrm rot="10800000" flipH="1">
            <a:off x="4992808" y="5475589"/>
            <a:ext cx="1990688" cy="120606"/>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lIns="93278" tIns="46639" rIns="93278" bIns="46639" rtlCol="0" anchor="ctr"/>
          <a:lstStyle/>
          <a:p>
            <a:pPr algn="ctr"/>
            <a:endParaRPr lang="en-US" dirty="0">
              <a:solidFill>
                <a:srgbClr val="FFFFFF"/>
              </a:solidFill>
            </a:endParaRPr>
          </a:p>
        </p:txBody>
      </p:sp>
      <p:sp>
        <p:nvSpPr>
          <p:cNvPr id="39" name="Freeform 38"/>
          <p:cNvSpPr/>
          <p:nvPr/>
        </p:nvSpPr>
        <p:spPr bwMode="auto">
          <a:xfrm rot="8491727">
            <a:off x="7548692" y="5230012"/>
            <a:ext cx="78411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lIns="93278" tIns="46639" rIns="93278" bIns="46639" rtlCol="0" anchor="ctr"/>
          <a:lstStyle/>
          <a:p>
            <a:pPr algn="ctr"/>
            <a:endParaRPr lang="en-US" dirty="0">
              <a:solidFill>
                <a:srgbClr val="FFFFFF"/>
              </a:solidFill>
            </a:endParaRPr>
          </a:p>
        </p:txBody>
      </p:sp>
      <p:sp>
        <p:nvSpPr>
          <p:cNvPr id="40" name="Freeform 39"/>
          <p:cNvSpPr/>
          <p:nvPr/>
        </p:nvSpPr>
        <p:spPr bwMode="auto">
          <a:xfrm rot="8491727">
            <a:off x="4829224" y="5037998"/>
            <a:ext cx="784119" cy="46629"/>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lIns="93278" tIns="46639" rIns="93278" bIns="46639" rtlCol="0" anchor="ctr"/>
          <a:lstStyle/>
          <a:p>
            <a:pPr algn="ctr"/>
            <a:endParaRPr lang="en-US" dirty="0">
              <a:solidFill>
                <a:srgbClr val="FFFFFF"/>
              </a:solidFill>
            </a:endParaRPr>
          </a:p>
        </p:txBody>
      </p:sp>
      <p:grpSp>
        <p:nvGrpSpPr>
          <p:cNvPr id="41" name="Group 40"/>
          <p:cNvGrpSpPr/>
          <p:nvPr/>
        </p:nvGrpSpPr>
        <p:grpSpPr>
          <a:xfrm>
            <a:off x="3998391" y="4730561"/>
            <a:ext cx="1408161" cy="955132"/>
            <a:chOff x="2769084" y="4930731"/>
            <a:chExt cx="1131267" cy="936489"/>
          </a:xfrm>
        </p:grpSpPr>
        <p:pic>
          <p:nvPicPr>
            <p:cNvPr id="42" name="Picture 7" descr="J:\Jeremy\Microsoft_DVD_Art_Files\DVD_ART36\Artwork_Imagery\Icons - Illustrations\_ SUPER VISTA STYLE\coin stack money currency.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69084" y="4930731"/>
              <a:ext cx="779220" cy="77922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J:\Jeremy\Microsoft_DVD_Art_Files\DVD_ART36\Artwork_Imagery\Icons - Illustrations\_ SUPER VISTA STYLE\calculator.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48697" y="5115566"/>
              <a:ext cx="751654" cy="751654"/>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Freeform 43"/>
          <p:cNvSpPr/>
          <p:nvPr/>
        </p:nvSpPr>
        <p:spPr bwMode="auto">
          <a:xfrm rot="11515843">
            <a:off x="6741739" y="4481693"/>
            <a:ext cx="1778223" cy="60111"/>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lIns="93278" tIns="46639" rIns="93278" bIns="46639" rtlCol="0" anchor="ctr"/>
          <a:lstStyle/>
          <a:p>
            <a:pPr algn="ctr"/>
            <a:endParaRPr lang="en-US" dirty="0">
              <a:solidFill>
                <a:srgbClr val="FFFFFF"/>
              </a:solidFill>
            </a:endParaRPr>
          </a:p>
        </p:txBody>
      </p:sp>
      <p:sp>
        <p:nvSpPr>
          <p:cNvPr id="45" name="Freeform 44"/>
          <p:cNvSpPr/>
          <p:nvPr/>
        </p:nvSpPr>
        <p:spPr bwMode="auto">
          <a:xfrm rot="10155586">
            <a:off x="3571922" y="4447873"/>
            <a:ext cx="1778223" cy="60111"/>
          </a:xfrm>
          <a:custGeom>
            <a:avLst/>
            <a:gdLst>
              <a:gd name="connsiteX0" fmla="*/ 0 w 5532120"/>
              <a:gd name="connsiteY0" fmla="*/ 0 h 396801"/>
              <a:gd name="connsiteX1" fmla="*/ 2529840 w 5532120"/>
              <a:gd name="connsiteY1" fmla="*/ 396240 h 396801"/>
              <a:gd name="connsiteX2" fmla="*/ 5532120 w 5532120"/>
              <a:gd name="connsiteY2" fmla="*/ 91440 h 396801"/>
            </a:gdLst>
            <a:ahLst/>
            <a:cxnLst>
              <a:cxn ang="0">
                <a:pos x="connsiteX0" y="connsiteY0"/>
              </a:cxn>
              <a:cxn ang="0">
                <a:pos x="connsiteX1" y="connsiteY1"/>
              </a:cxn>
              <a:cxn ang="0">
                <a:pos x="connsiteX2" y="connsiteY2"/>
              </a:cxn>
            </a:cxnLst>
            <a:rect l="l" t="t" r="r" b="b"/>
            <a:pathLst>
              <a:path w="5532120" h="396801">
                <a:moveTo>
                  <a:pt x="0" y="0"/>
                </a:moveTo>
                <a:cubicBezTo>
                  <a:pt x="803910" y="190500"/>
                  <a:pt x="1607820" y="381000"/>
                  <a:pt x="2529840" y="396240"/>
                </a:cubicBezTo>
                <a:cubicBezTo>
                  <a:pt x="3451860" y="411480"/>
                  <a:pt x="5013960" y="111760"/>
                  <a:pt x="5532120" y="91440"/>
                </a:cubicBezTo>
              </a:path>
            </a:pathLst>
          </a:custGeom>
          <a:noFill/>
          <a:ln w="25400">
            <a:gradFill>
              <a:gsLst>
                <a:gs pos="0">
                  <a:schemeClr val="tx1">
                    <a:alpha val="0"/>
                  </a:schemeClr>
                </a:gs>
                <a:gs pos="50000">
                  <a:schemeClr val="tx1"/>
                </a:gs>
                <a:gs pos="100000">
                  <a:schemeClr val="tx1">
                    <a:alpha val="0"/>
                  </a:schemeClr>
                </a:gs>
              </a:gsLst>
              <a:lin ang="0" scaled="0"/>
            </a:gradFill>
          </a:ln>
          <a:effectLst/>
          <a:scene3d>
            <a:camera prst="orthographicFront" fov="0">
              <a:rot lat="0" lon="0" rev="0"/>
            </a:camera>
            <a:lightRig rig="soft" dir="tl">
              <a:rot lat="0" lon="0" rev="20000000"/>
            </a:lightRig>
          </a:scene3d>
          <a:sp3d prstMaterial="matte"/>
          <a:extLst/>
        </p:spPr>
        <p:style>
          <a:lnRef idx="0">
            <a:schemeClr val="accent2"/>
          </a:lnRef>
          <a:fillRef idx="3">
            <a:schemeClr val="accent2"/>
          </a:fillRef>
          <a:effectRef idx="3">
            <a:schemeClr val="accent2"/>
          </a:effectRef>
          <a:fontRef idx="minor">
            <a:schemeClr val="lt1"/>
          </a:fontRef>
        </p:style>
        <p:txBody>
          <a:bodyPr lIns="93278" tIns="46639" rIns="93278" bIns="46639" rtlCol="0" anchor="ctr"/>
          <a:lstStyle/>
          <a:p>
            <a:pPr algn="ctr"/>
            <a:endParaRPr lang="en-US" dirty="0">
              <a:solidFill>
                <a:srgbClr val="FFFFFF"/>
              </a:solidFill>
            </a:endParaRPr>
          </a:p>
        </p:txBody>
      </p:sp>
      <p:pic>
        <p:nvPicPr>
          <p:cNvPr id="46" name="Picture 2" descr="J:\Jeremy\Microsoft_DVD_Art_Files\DVD_ART36\Artwork_Imagery\Icons - Illustrations\Buildings\3D company office cutaway it department.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62200" y="3651650"/>
            <a:ext cx="3245686" cy="1847244"/>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9" descr="J:\Jeremy\Microsoft_DVD_Art_Files\DVD_ART36\Artwork_Imagery\Icons - Illustrations\_ SUPER VISTA STYLE\industry factory building.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916928" y="4174661"/>
            <a:ext cx="1129919" cy="925808"/>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47"/>
          <p:cNvSpPr/>
          <p:nvPr/>
        </p:nvSpPr>
        <p:spPr>
          <a:xfrm>
            <a:off x="4894867" y="5227570"/>
            <a:ext cx="2181138" cy="445743"/>
          </a:xfrm>
          <a:prstGeom prst="rect">
            <a:avLst/>
          </a:prstGeom>
        </p:spPr>
        <p:txBody>
          <a:bodyPr wrap="square" lIns="93278" tIns="46639" rIns="93278" bIns="46639">
            <a:spAutoFit/>
          </a:bodyPr>
          <a:lstStyle/>
          <a:p>
            <a:pPr algn="ct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Retail </a:t>
            </a:r>
          </a:p>
          <a:p>
            <a:pPr algn="ct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Headquarters</a:t>
            </a:r>
          </a:p>
        </p:txBody>
      </p:sp>
      <p:sp>
        <p:nvSpPr>
          <p:cNvPr id="49" name="Rectangle 48"/>
          <p:cNvSpPr/>
          <p:nvPr/>
        </p:nvSpPr>
        <p:spPr>
          <a:xfrm>
            <a:off x="6155450" y="5784497"/>
            <a:ext cx="2181138" cy="445743"/>
          </a:xfrm>
          <a:prstGeom prst="rect">
            <a:avLst/>
          </a:prstGeom>
        </p:spPr>
        <p:txBody>
          <a:bodyPr wrap="square" lIns="93278" tIns="46639" rIns="93278" bIns="46639">
            <a:spAutoFit/>
          </a:bodyPr>
          <a:lstStyle/>
          <a:p>
            <a:pPr algn="ct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Supply Chain</a:t>
            </a:r>
          </a:p>
          <a:p>
            <a:pPr algn="ct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Integration</a:t>
            </a:r>
          </a:p>
        </p:txBody>
      </p:sp>
      <p:sp>
        <p:nvSpPr>
          <p:cNvPr id="50" name="Rectangle 49"/>
          <p:cNvSpPr/>
          <p:nvPr/>
        </p:nvSpPr>
        <p:spPr>
          <a:xfrm>
            <a:off x="7443526" y="5279181"/>
            <a:ext cx="2181138" cy="445743"/>
          </a:xfrm>
          <a:prstGeom prst="rect">
            <a:avLst/>
          </a:prstGeom>
        </p:spPr>
        <p:txBody>
          <a:bodyPr wrap="square" lIns="93278" tIns="46639" rIns="93278" bIns="46639">
            <a:spAutoFit/>
          </a:bodyPr>
          <a:lstStyle/>
          <a:p>
            <a:pPr algn="ct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Supply Chain </a:t>
            </a:r>
            <a:b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b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Visibility</a:t>
            </a:r>
          </a:p>
        </p:txBody>
      </p:sp>
      <p:sp>
        <p:nvSpPr>
          <p:cNvPr id="51" name="Rectangle 50"/>
          <p:cNvSpPr/>
          <p:nvPr/>
        </p:nvSpPr>
        <p:spPr>
          <a:xfrm>
            <a:off x="3632457" y="5794553"/>
            <a:ext cx="2181138" cy="269957"/>
          </a:xfrm>
          <a:prstGeom prst="rect">
            <a:avLst/>
          </a:prstGeom>
        </p:spPr>
        <p:txBody>
          <a:bodyPr wrap="square" lIns="93278" tIns="46639" rIns="93278" bIns="46639">
            <a:spAutoFit/>
          </a:bodyPr>
          <a:lstStyle/>
          <a:p>
            <a:pPr algn="ct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Financials</a:t>
            </a:r>
          </a:p>
        </p:txBody>
      </p:sp>
      <p:sp>
        <p:nvSpPr>
          <p:cNvPr id="52" name="Rectangle 51"/>
          <p:cNvSpPr/>
          <p:nvPr/>
        </p:nvSpPr>
        <p:spPr>
          <a:xfrm>
            <a:off x="2021395" y="5211696"/>
            <a:ext cx="2181138" cy="445743"/>
          </a:xfrm>
          <a:prstGeom prst="rect">
            <a:avLst/>
          </a:prstGeom>
        </p:spPr>
        <p:txBody>
          <a:bodyPr wrap="square" lIns="93278" tIns="46639" rIns="93278" bIns="46639">
            <a:spAutoFit/>
          </a:bodyPr>
          <a:lstStyle/>
          <a:p>
            <a:pPr algn="ct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Warehouse </a:t>
            </a:r>
            <a:b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b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Management</a:t>
            </a:r>
          </a:p>
        </p:txBody>
      </p:sp>
      <p:grpSp>
        <p:nvGrpSpPr>
          <p:cNvPr id="53" name="Group 52"/>
          <p:cNvGrpSpPr/>
          <p:nvPr/>
        </p:nvGrpSpPr>
        <p:grpSpPr>
          <a:xfrm>
            <a:off x="6732919" y="1962683"/>
            <a:ext cx="2181138" cy="1246059"/>
            <a:chOff x="5496763" y="2077535"/>
            <a:chExt cx="1752250" cy="1221737"/>
          </a:xfrm>
        </p:grpSpPr>
        <p:grpSp>
          <p:nvGrpSpPr>
            <p:cNvPr id="54" name="mediaroom ring"/>
            <p:cNvGrpSpPr>
              <a:grpSpLocks noChangeAspect="1"/>
            </p:cNvGrpSpPr>
            <p:nvPr/>
          </p:nvGrpSpPr>
          <p:grpSpPr>
            <a:xfrm>
              <a:off x="5649267" y="2730436"/>
              <a:ext cx="1343297" cy="564991"/>
              <a:chOff x="-2429711" y="3241963"/>
              <a:chExt cx="5179600" cy="955218"/>
            </a:xfrm>
          </p:grpSpPr>
          <p:pic>
            <p:nvPicPr>
              <p:cNvPr id="60"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61" name="ring"/>
              <p:cNvGrpSpPr/>
              <p:nvPr/>
            </p:nvGrpSpPr>
            <p:grpSpPr>
              <a:xfrm>
                <a:off x="-2429711" y="3241963"/>
                <a:ext cx="5179600" cy="955218"/>
                <a:chOff x="512763" y="2837612"/>
                <a:chExt cx="11163300" cy="2058727"/>
              </a:xfrm>
            </p:grpSpPr>
            <p:pic>
              <p:nvPicPr>
                <p:cNvPr id="62"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63"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55" name="Group 54"/>
            <p:cNvGrpSpPr/>
            <p:nvPr/>
          </p:nvGrpSpPr>
          <p:grpSpPr>
            <a:xfrm>
              <a:off x="5496763" y="2077535"/>
              <a:ext cx="1752250" cy="1221737"/>
              <a:chOff x="5496763" y="2077535"/>
              <a:chExt cx="1752250" cy="1221737"/>
            </a:xfrm>
          </p:grpSpPr>
          <p:grpSp>
            <p:nvGrpSpPr>
              <p:cNvPr id="56" name="Group 55"/>
              <p:cNvGrpSpPr/>
              <p:nvPr/>
            </p:nvGrpSpPr>
            <p:grpSpPr>
              <a:xfrm>
                <a:off x="5576534" y="2265340"/>
                <a:ext cx="1416030" cy="1033932"/>
                <a:chOff x="5576534" y="2265340"/>
                <a:chExt cx="1416030" cy="1033932"/>
              </a:xfrm>
            </p:grpSpPr>
            <p:pic>
              <p:nvPicPr>
                <p:cNvPr id="58" name="Picture 12" descr="J:\Jeremy\Microsoft_DVD_Art_Files\DVD_ART36\Artwork_Imagery\Icons - Illustrations\_ SUPER VISTA STYLE\world globe map.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576534" y="2265340"/>
                  <a:ext cx="938706" cy="938706"/>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8" descr="cloud.png"/>
                <p:cNvPicPr>
                  <a:picLocks noChangeAspect="1"/>
                </p:cNvPicPr>
                <p:nvPr/>
              </p:nvPicPr>
              <p:blipFill>
                <a:blip r:embed="rId14" cstate="print"/>
                <a:stretch>
                  <a:fillRect/>
                </a:stretch>
              </p:blipFill>
              <p:spPr>
                <a:xfrm>
                  <a:off x="5606636" y="2586636"/>
                  <a:ext cx="1385928" cy="712636"/>
                </a:xfrm>
                <a:prstGeom prst="rect">
                  <a:avLst/>
                </a:prstGeom>
              </p:spPr>
            </p:pic>
          </p:grpSp>
          <p:sp>
            <p:nvSpPr>
              <p:cNvPr id="57" name="Rectangle 56"/>
              <p:cNvSpPr/>
              <p:nvPr/>
            </p:nvSpPr>
            <p:spPr>
              <a:xfrm>
                <a:off x="5496763" y="2077535"/>
                <a:ext cx="1752250" cy="264688"/>
              </a:xfrm>
              <a:prstGeom prst="rect">
                <a:avLst/>
              </a:prstGeom>
            </p:spPr>
            <p:txBody>
              <a:bodyPr wrap="square">
                <a:spAutoFit/>
              </a:bodyPr>
              <a:lstStyle/>
              <a:p>
                <a:pPr algn="ct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Web</a:t>
                </a:r>
              </a:p>
            </p:txBody>
          </p:sp>
        </p:grpSp>
      </p:grpSp>
      <p:sp>
        <p:nvSpPr>
          <p:cNvPr id="64" name="beam direct01"/>
          <p:cNvSpPr/>
          <p:nvPr/>
        </p:nvSpPr>
        <p:spPr bwMode="auto">
          <a:xfrm rot="20300899" flipH="1">
            <a:off x="4454847" y="3075648"/>
            <a:ext cx="567963" cy="976598"/>
          </a:xfrm>
          <a:prstGeom prst="trapezoid">
            <a:avLst>
              <a:gd name="adj" fmla="val 37696"/>
            </a:avLst>
          </a:prstGeom>
          <a:gradFill flip="none" rotWithShape="1">
            <a:gsLst>
              <a:gs pos="0">
                <a:schemeClr val="bg1">
                  <a:alpha val="0"/>
                </a:schemeClr>
              </a:gs>
              <a:gs pos="16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300" b="1" dirty="0">
              <a:solidFill>
                <a:srgbClr val="FFFFFF"/>
              </a:solidFill>
              <a:effectLst>
                <a:outerShdw blurRad="38100" dist="38100" dir="2700000" algn="tl">
                  <a:srgbClr val="000000">
                    <a:alpha val="43137"/>
                  </a:srgbClr>
                </a:outerShdw>
              </a:effectLst>
            </a:endParaRPr>
          </a:p>
        </p:txBody>
      </p:sp>
      <p:sp>
        <p:nvSpPr>
          <p:cNvPr id="65" name="beam direct01"/>
          <p:cNvSpPr/>
          <p:nvPr/>
        </p:nvSpPr>
        <p:spPr bwMode="auto">
          <a:xfrm rot="3022170" flipH="1">
            <a:off x="4842276" y="1789117"/>
            <a:ext cx="465365" cy="1191907"/>
          </a:xfrm>
          <a:prstGeom prst="trapezoid">
            <a:avLst>
              <a:gd name="adj" fmla="val 37696"/>
            </a:avLst>
          </a:prstGeom>
          <a:gradFill flip="none" rotWithShape="1">
            <a:gsLst>
              <a:gs pos="0">
                <a:schemeClr val="bg1">
                  <a:alpha val="0"/>
                </a:schemeClr>
              </a:gs>
              <a:gs pos="16000">
                <a:schemeClr val="tx1">
                  <a:alpha val="85000"/>
                </a:schemeClr>
              </a:gs>
              <a:gs pos="100000">
                <a:schemeClr val="bg1">
                  <a:alpha val="0"/>
                </a:schemeClr>
              </a:gs>
            </a:gsLst>
            <a:lin ang="5400000" scaled="1"/>
            <a:tileRect/>
          </a:gra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300" b="1" dirty="0">
              <a:solidFill>
                <a:srgbClr val="FFFFFF"/>
              </a:solidFill>
              <a:effectLst>
                <a:outerShdw blurRad="38100" dist="38100" dir="2700000" algn="tl">
                  <a:srgbClr val="000000">
                    <a:alpha val="43137"/>
                  </a:srgbClr>
                </a:outerShdw>
              </a:effectLst>
            </a:endParaRPr>
          </a:p>
        </p:txBody>
      </p:sp>
      <p:grpSp>
        <p:nvGrpSpPr>
          <p:cNvPr id="66" name="Group 65"/>
          <p:cNvGrpSpPr/>
          <p:nvPr/>
        </p:nvGrpSpPr>
        <p:grpSpPr>
          <a:xfrm>
            <a:off x="3331108" y="1882432"/>
            <a:ext cx="2181138" cy="1352473"/>
            <a:chOff x="2162693" y="1998879"/>
            <a:chExt cx="1752250" cy="1326074"/>
          </a:xfrm>
        </p:grpSpPr>
        <p:sp>
          <p:nvSpPr>
            <p:cNvPr id="67" name="Rectangle 66"/>
            <p:cNvSpPr/>
            <p:nvPr/>
          </p:nvSpPr>
          <p:spPr>
            <a:xfrm>
              <a:off x="2162693" y="1998879"/>
              <a:ext cx="1752250" cy="264688"/>
            </a:xfrm>
            <a:prstGeom prst="rect">
              <a:avLst/>
            </a:prstGeom>
          </p:spPr>
          <p:txBody>
            <a:bodyPr wrap="square">
              <a:spAutoFit/>
            </a:bodyPr>
            <a:lstStyle/>
            <a:p>
              <a:pPr algn="ct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Stores</a:t>
              </a:r>
            </a:p>
          </p:txBody>
        </p:sp>
        <p:grpSp>
          <p:nvGrpSpPr>
            <p:cNvPr id="68" name="Group 67"/>
            <p:cNvGrpSpPr/>
            <p:nvPr/>
          </p:nvGrpSpPr>
          <p:grpSpPr>
            <a:xfrm>
              <a:off x="2350860" y="2333880"/>
              <a:ext cx="1343297" cy="991073"/>
              <a:chOff x="2350860" y="2333880"/>
              <a:chExt cx="1343297" cy="991073"/>
            </a:xfrm>
          </p:grpSpPr>
          <p:grpSp>
            <p:nvGrpSpPr>
              <p:cNvPr id="69" name="mediaroom ring"/>
              <p:cNvGrpSpPr>
                <a:grpSpLocks noChangeAspect="1"/>
              </p:cNvGrpSpPr>
              <p:nvPr/>
            </p:nvGrpSpPr>
            <p:grpSpPr>
              <a:xfrm>
                <a:off x="2350860" y="2759962"/>
                <a:ext cx="1343297" cy="564991"/>
                <a:chOff x="-2429711" y="3241963"/>
                <a:chExt cx="5179600" cy="955218"/>
              </a:xfrm>
            </p:grpSpPr>
            <p:pic>
              <p:nvPicPr>
                <p:cNvPr id="73"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74" name="ring"/>
                <p:cNvGrpSpPr/>
                <p:nvPr/>
              </p:nvGrpSpPr>
              <p:grpSpPr>
                <a:xfrm>
                  <a:off x="-2429711" y="3241963"/>
                  <a:ext cx="5179600" cy="955218"/>
                  <a:chOff x="512763" y="2837612"/>
                  <a:chExt cx="11163300" cy="2058727"/>
                </a:xfrm>
              </p:grpSpPr>
              <p:pic>
                <p:nvPicPr>
                  <p:cNvPr id="75"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76"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70" name="Group 69"/>
              <p:cNvGrpSpPr/>
              <p:nvPr/>
            </p:nvGrpSpPr>
            <p:grpSpPr>
              <a:xfrm>
                <a:off x="2458041" y="2333880"/>
                <a:ext cx="1005011" cy="758241"/>
                <a:chOff x="560630" y="1944021"/>
                <a:chExt cx="867708" cy="578721"/>
              </a:xfrm>
            </p:grpSpPr>
            <p:pic>
              <p:nvPicPr>
                <p:cNvPr id="71" name="Picture 7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63435" y="2022324"/>
                  <a:ext cx="564903" cy="500418"/>
                </a:xfrm>
                <a:prstGeom prst="rect">
                  <a:avLst/>
                </a:prstGeom>
              </p:spPr>
            </p:pic>
            <p:pic>
              <p:nvPicPr>
                <p:cNvPr id="72" name="Picture 2" descr="J:\SMS&amp;P_MYR11\Avatars\BrickMortar_Illustration\Trees-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60630" y="1944021"/>
                  <a:ext cx="518185" cy="563313"/>
                </a:xfrm>
                <a:prstGeom prst="rect">
                  <a:avLst/>
                </a:prstGeom>
                <a:noFill/>
                <a:extLst>
                  <a:ext uri="{909E8E84-426E-40DD-AFC4-6F175D3DCCD1}">
                    <a14:hiddenFill xmlns:a14="http://schemas.microsoft.com/office/drawing/2010/main">
                      <a:solidFill>
                        <a:srgbClr val="FFFFFF"/>
                      </a:solidFill>
                    </a14:hiddenFill>
                  </a:ext>
                </a:extLst>
              </p:spPr>
            </p:pic>
          </p:grpSp>
        </p:grpSp>
      </p:grpSp>
      <p:grpSp>
        <p:nvGrpSpPr>
          <p:cNvPr id="77" name="Group 76"/>
          <p:cNvGrpSpPr/>
          <p:nvPr/>
        </p:nvGrpSpPr>
        <p:grpSpPr>
          <a:xfrm>
            <a:off x="5009200" y="938497"/>
            <a:ext cx="3691350" cy="1275307"/>
            <a:chOff x="3900350" y="1073369"/>
            <a:chExt cx="2965500" cy="1250414"/>
          </a:xfrm>
        </p:grpSpPr>
        <p:grpSp>
          <p:nvGrpSpPr>
            <p:cNvPr id="78" name="mediaroom ring"/>
            <p:cNvGrpSpPr>
              <a:grpSpLocks noChangeAspect="1"/>
            </p:cNvGrpSpPr>
            <p:nvPr/>
          </p:nvGrpSpPr>
          <p:grpSpPr>
            <a:xfrm>
              <a:off x="3900350" y="1758792"/>
              <a:ext cx="1343297" cy="564991"/>
              <a:chOff x="-2429711" y="3241963"/>
              <a:chExt cx="5179600" cy="955218"/>
            </a:xfrm>
          </p:grpSpPr>
          <p:pic>
            <p:nvPicPr>
              <p:cNvPr id="85" name="cloud circle" descr="E:\Clients\Artitudes\z_MS_08-00461_eventsTeam_work\CES_2009\spot-grn-50.png"/>
              <p:cNvPicPr>
                <a:picLocks noChangeAspect="1" noChangeArrowheads="1"/>
              </p:cNvPicPr>
              <p:nvPr/>
            </p:nvPicPr>
            <p:blipFill>
              <a:blip r:embed="rId4" cstate="print">
                <a:grayscl/>
              </a:blip>
              <a:stretch>
                <a:fillRect/>
              </a:stretch>
            </p:blipFill>
            <p:spPr bwMode="auto">
              <a:xfrm>
                <a:off x="-2132652" y="3429000"/>
                <a:ext cx="4585482" cy="757370"/>
              </a:xfrm>
              <a:prstGeom prst="rect">
                <a:avLst/>
              </a:prstGeom>
              <a:noFill/>
            </p:spPr>
          </p:pic>
          <p:grpSp>
            <p:nvGrpSpPr>
              <p:cNvPr id="86" name="ring"/>
              <p:cNvGrpSpPr/>
              <p:nvPr/>
            </p:nvGrpSpPr>
            <p:grpSpPr>
              <a:xfrm>
                <a:off x="-2429711" y="3241963"/>
                <a:ext cx="5179600" cy="955218"/>
                <a:chOff x="512763" y="2837612"/>
                <a:chExt cx="11163300" cy="2058727"/>
              </a:xfrm>
            </p:grpSpPr>
            <p:pic>
              <p:nvPicPr>
                <p:cNvPr id="87" name="ring back" descr="cloud_ring01.png"/>
                <p:cNvPicPr>
                  <a:picLocks noChangeAspect="1"/>
                </p:cNvPicPr>
                <p:nvPr/>
              </p:nvPicPr>
              <p:blipFill>
                <a:blip r:embed="rId5" cstate="print"/>
                <a:srcRect b="35942"/>
                <a:stretch>
                  <a:fillRect/>
                </a:stretch>
              </p:blipFill>
              <p:spPr>
                <a:xfrm>
                  <a:off x="512763" y="2837612"/>
                  <a:ext cx="11163300" cy="1318752"/>
                </a:xfrm>
                <a:prstGeom prst="rect">
                  <a:avLst/>
                </a:prstGeom>
                <a:effectLst/>
              </p:spPr>
            </p:pic>
            <p:pic>
              <p:nvPicPr>
                <p:cNvPr id="88" name="ring front" descr="cloud_ring01.png"/>
                <p:cNvPicPr>
                  <a:picLocks noChangeAspect="1"/>
                </p:cNvPicPr>
                <p:nvPr/>
              </p:nvPicPr>
              <p:blipFill>
                <a:blip r:embed="rId5" cstate="print"/>
                <a:srcRect t="64057"/>
                <a:stretch>
                  <a:fillRect/>
                </a:stretch>
              </p:blipFill>
              <p:spPr>
                <a:xfrm>
                  <a:off x="512763" y="4156364"/>
                  <a:ext cx="11163300" cy="739975"/>
                </a:xfrm>
                <a:prstGeom prst="rect">
                  <a:avLst/>
                </a:prstGeom>
                <a:effectLst/>
              </p:spPr>
            </p:pic>
          </p:grpSp>
        </p:grpSp>
        <p:grpSp>
          <p:nvGrpSpPr>
            <p:cNvPr id="79" name="Group 78"/>
            <p:cNvGrpSpPr/>
            <p:nvPr/>
          </p:nvGrpSpPr>
          <p:grpSpPr>
            <a:xfrm>
              <a:off x="4152721" y="1073369"/>
              <a:ext cx="2713129" cy="1139902"/>
              <a:chOff x="4152721" y="1073369"/>
              <a:chExt cx="2713129" cy="1139902"/>
            </a:xfrm>
          </p:grpSpPr>
          <p:sp>
            <p:nvSpPr>
              <p:cNvPr id="80" name="Rectangle 79"/>
              <p:cNvSpPr/>
              <p:nvPr/>
            </p:nvSpPr>
            <p:spPr>
              <a:xfrm>
                <a:off x="5113600" y="1475588"/>
                <a:ext cx="1752250" cy="264688"/>
              </a:xfrm>
              <a:prstGeom prst="rect">
                <a:avLst/>
              </a:prstGeom>
            </p:spPr>
            <p:txBody>
              <a:bodyPr wrap="square">
                <a:spAutoFit/>
              </a:bodyPr>
              <a:lstStyle/>
              <a:p>
                <a:pPr defTabSz="932779">
                  <a:lnSpc>
                    <a:spcPct val="80000"/>
                  </a:lnSpc>
                </a:pPr>
                <a:r>
                  <a:rPr lang="en-US" sz="1400" b="1" dirty="0">
                    <a:gradFill>
                      <a:gsLst>
                        <a:gs pos="55000">
                          <a:schemeClr val="tx1"/>
                        </a:gs>
                        <a:gs pos="100000">
                          <a:schemeClr val="tx1"/>
                        </a:gs>
                      </a:gsLst>
                      <a:lin ang="16200000" scaled="0"/>
                    </a:gradFill>
                    <a:effectLst>
                      <a:outerShdw blurRad="317500" dist="50800" dir="5400000" algn="ctr" rotWithShape="0">
                        <a:srgbClr val="111C06"/>
                      </a:outerShdw>
                    </a:effectLst>
                    <a:cs typeface="Arial" charset="0"/>
                  </a:rPr>
                  <a:t>Consumers</a:t>
                </a:r>
              </a:p>
            </p:txBody>
          </p:sp>
          <p:grpSp>
            <p:nvGrpSpPr>
              <p:cNvPr id="81" name="Group 80"/>
              <p:cNvGrpSpPr/>
              <p:nvPr/>
            </p:nvGrpSpPr>
            <p:grpSpPr>
              <a:xfrm>
                <a:off x="4152721" y="1073369"/>
                <a:ext cx="897148" cy="1139902"/>
                <a:chOff x="4152721" y="1073369"/>
                <a:chExt cx="897148" cy="1139902"/>
              </a:xfrm>
            </p:grpSpPr>
            <p:pic>
              <p:nvPicPr>
                <p:cNvPr id="82" name="Picture 24" descr="J:\Jeremy\Microsoft_DVD_Art_Files\DVD_ART36\Artwork_Imagery\Icons - Illustrations\People\White silhouettes\young man person.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152721" y="1073369"/>
                  <a:ext cx="278766" cy="1060704"/>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25" descr="J:\Jeremy\Microsoft_DVD_Art_Files\DVD_ART36\Artwork_Imagery\Icons - Illustrations\People\White silhouettes\man on phone person.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595514" y="1087828"/>
                  <a:ext cx="454355" cy="1060704"/>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6" descr="J:\Jeremy\Microsoft_DVD_Art_Files\DVD_ART36\Artwork_Imagery\Icons - Illustrations\People\White silhouettes\man person hands in pocket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310519" y="1152567"/>
                  <a:ext cx="454355" cy="1060704"/>
                </a:xfrm>
                <a:prstGeom prst="rect">
                  <a:avLst/>
                </a:prstGeom>
                <a:noFill/>
                <a:extLst>
                  <a:ext uri="{909E8E84-426E-40DD-AFC4-6F175D3DCCD1}">
                    <a14:hiddenFill xmlns:a14="http://schemas.microsoft.com/office/drawing/2010/main">
                      <a:solidFill>
                        <a:srgbClr val="FFFFFF"/>
                      </a:solidFill>
                    </a14:hiddenFill>
                  </a:ext>
                </a:extLst>
              </p:spPr>
            </p:pic>
          </p:grpSp>
        </p:grpSp>
      </p:grpSp>
      <p:sp>
        <p:nvSpPr>
          <p:cNvPr id="91" name="Title 2"/>
          <p:cNvSpPr>
            <a:spLocks noGrp="1"/>
          </p:cNvSpPr>
          <p:nvPr>
            <p:ph type="title"/>
          </p:nvPr>
        </p:nvSpPr>
        <p:spPr>
          <a:xfrm>
            <a:off x="529660" y="82745"/>
            <a:ext cx="11375536" cy="762786"/>
          </a:xfrm>
        </p:spPr>
        <p:txBody>
          <a:bodyPr/>
          <a:lstStyle/>
          <a:p>
            <a:pPr algn="ctr"/>
            <a:r>
              <a:rPr lang="en-US" dirty="0" smtClean="0"/>
              <a:t>Omni-Channel Workflows</a:t>
            </a:r>
            <a:endParaRPr lang="en-US" dirty="0"/>
          </a:p>
        </p:txBody>
      </p:sp>
    </p:spTree>
    <p:extLst>
      <p:ext uri="{BB962C8B-B14F-4D97-AF65-F5344CB8AC3E}">
        <p14:creationId xmlns:p14="http://schemas.microsoft.com/office/powerpoint/2010/main" val="34332228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down)">
                                      <p:cBhvr>
                                        <p:cTn id="23" dur="500"/>
                                        <p:tgtEl>
                                          <p:spTgt spid="6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left)">
                                      <p:cBhvr>
                                        <p:cTn id="3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64" grpId="0" animBg="1"/>
      <p:bldP spid="6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clloy\AppData\Local\Microsoft\Windows\Temporary Internet Files\Content.IE5\RAOJ8IPF\MC900433943[1].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071779" y="3313960"/>
            <a:ext cx="1844218" cy="13835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clloy\AppData\Local\Microsoft\Windows\Temporary Internet Files\Content.IE5\27D2SSM7\MC900434845[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70818" y="3253607"/>
            <a:ext cx="2330901" cy="174863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clloy\AppData\Local\Microsoft\Windows\Temporary Internet Files\Content.IE5\27D2SSM7\MC900434845[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62845" y="3211528"/>
            <a:ext cx="2330901" cy="17486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08022" y="2749358"/>
            <a:ext cx="2412064" cy="565026"/>
          </a:xfrm>
          <a:prstGeom prst="rect">
            <a:avLst/>
          </a:prstGeom>
          <a:noFill/>
        </p:spPr>
        <p:txBody>
          <a:bodyPr wrap="square" lIns="0" tIns="0" rIns="0" bIns="0" rtlCol="0">
            <a:spAutoFit/>
          </a:bodyPr>
          <a:lstStyle/>
          <a:p>
            <a:pPr defTabSz="932559"/>
            <a:r>
              <a:rPr lang="en-US" sz="1836" dirty="0" smtClean="0"/>
              <a:t>Business Organizations e.g., Retailer</a:t>
            </a:r>
            <a:endParaRPr lang="en-US" sz="1836" dirty="0"/>
          </a:p>
        </p:txBody>
      </p:sp>
      <p:sp>
        <p:nvSpPr>
          <p:cNvPr id="10" name="TextBox 9"/>
          <p:cNvSpPr txBox="1"/>
          <p:nvPr/>
        </p:nvSpPr>
        <p:spPr>
          <a:xfrm>
            <a:off x="9947680" y="2968907"/>
            <a:ext cx="2486295" cy="288137"/>
          </a:xfrm>
          <a:prstGeom prst="rect">
            <a:avLst/>
          </a:prstGeom>
          <a:noFill/>
        </p:spPr>
        <p:txBody>
          <a:bodyPr wrap="square" lIns="0" tIns="0" rIns="0" bIns="0" rtlCol="0">
            <a:spAutoFit/>
          </a:bodyPr>
          <a:lstStyle/>
          <a:p>
            <a:pPr defTabSz="932559"/>
            <a:r>
              <a:rPr lang="en-US" sz="1836" dirty="0"/>
              <a:t>Online Consumer</a:t>
            </a:r>
          </a:p>
        </p:txBody>
      </p:sp>
      <p:sp>
        <p:nvSpPr>
          <p:cNvPr id="11" name="TextBox 10"/>
          <p:cNvSpPr txBox="1"/>
          <p:nvPr/>
        </p:nvSpPr>
        <p:spPr>
          <a:xfrm>
            <a:off x="1660031" y="5002240"/>
            <a:ext cx="1369729" cy="288137"/>
          </a:xfrm>
          <a:prstGeom prst="rect">
            <a:avLst/>
          </a:prstGeom>
          <a:noFill/>
        </p:spPr>
        <p:txBody>
          <a:bodyPr wrap="square" lIns="0" tIns="0" rIns="0" bIns="0" rtlCol="0">
            <a:spAutoFit/>
          </a:bodyPr>
          <a:lstStyle/>
          <a:p>
            <a:pPr defTabSz="932559"/>
            <a:r>
              <a:rPr lang="en-US" sz="1836" dirty="0"/>
              <a:t>Dynamics</a:t>
            </a:r>
          </a:p>
        </p:txBody>
      </p:sp>
      <p:sp>
        <p:nvSpPr>
          <p:cNvPr id="12" name="TextBox 11"/>
          <p:cNvSpPr txBox="1"/>
          <p:nvPr/>
        </p:nvSpPr>
        <p:spPr>
          <a:xfrm>
            <a:off x="6321834" y="4960160"/>
            <a:ext cx="1553933" cy="288137"/>
          </a:xfrm>
          <a:prstGeom prst="rect">
            <a:avLst/>
          </a:prstGeom>
          <a:noFill/>
        </p:spPr>
        <p:txBody>
          <a:bodyPr wrap="square" lIns="0" tIns="0" rIns="0" bIns="0" rtlCol="0">
            <a:spAutoFit/>
          </a:bodyPr>
          <a:lstStyle/>
          <a:p>
            <a:pPr defTabSz="932559"/>
            <a:r>
              <a:rPr lang="en-US" sz="1836" dirty="0"/>
              <a:t>SharePoint</a:t>
            </a:r>
          </a:p>
        </p:txBody>
      </p:sp>
      <p:pic>
        <p:nvPicPr>
          <p:cNvPr id="1030" name="Picture 6" descr="C:\Users\clloy\AppData\Local\Microsoft\Windows\Temporary Internet Files\Content.IE5\27D2SSM7\MC900433944[1].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flipH="1">
            <a:off x="209693" y="3313958"/>
            <a:ext cx="1968316" cy="1476622"/>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p:cNvCxnSpPr/>
          <p:nvPr/>
        </p:nvCxnSpPr>
        <p:spPr>
          <a:xfrm>
            <a:off x="3731943" y="3624826"/>
            <a:ext cx="2589891" cy="0"/>
          </a:xfrm>
          <a:prstGeom prst="straightConnector1">
            <a:avLst/>
          </a:prstGeom>
          <a:ln>
            <a:solidFill>
              <a:srgbClr val="FFFF00"/>
            </a:solidFill>
            <a:tailEnd type="arrow"/>
          </a:ln>
        </p:spPr>
        <p:style>
          <a:lnRef idx="3">
            <a:schemeClr val="accent1"/>
          </a:lnRef>
          <a:fillRef idx="0">
            <a:schemeClr val="accent1"/>
          </a:fillRef>
          <a:effectRef idx="2">
            <a:schemeClr val="accent1"/>
          </a:effectRef>
          <a:fontRef idx="minor">
            <a:schemeClr val="tx1"/>
          </a:fontRef>
        </p:style>
      </p:cxnSp>
      <p:sp>
        <p:nvSpPr>
          <p:cNvPr id="6" name="Documents"/>
          <p:cNvSpPr>
            <a:spLocks noEditPoints="1" noChangeArrowheads="1"/>
          </p:cNvSpPr>
          <p:nvPr/>
        </p:nvSpPr>
        <p:spPr bwMode="auto">
          <a:xfrm>
            <a:off x="4664305" y="3313959"/>
            <a:ext cx="621573" cy="621736"/>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14" name="TextBox 13"/>
          <p:cNvSpPr txBox="1"/>
          <p:nvPr/>
        </p:nvSpPr>
        <p:spPr>
          <a:xfrm>
            <a:off x="3317561" y="3038882"/>
            <a:ext cx="3522250" cy="176114"/>
          </a:xfrm>
          <a:prstGeom prst="rect">
            <a:avLst/>
          </a:prstGeom>
          <a:noFill/>
        </p:spPr>
        <p:txBody>
          <a:bodyPr wrap="square" lIns="0" tIns="0" rIns="0" bIns="0" rtlCol="0">
            <a:spAutoFit/>
          </a:bodyPr>
          <a:lstStyle/>
          <a:p>
            <a:pPr algn="ctr" defTabSz="932559"/>
            <a:r>
              <a:rPr lang="en-US" sz="1122" dirty="0"/>
              <a:t>Product Catalog Published to </a:t>
            </a:r>
            <a:r>
              <a:rPr lang="en-US" sz="1122" dirty="0" smtClean="0"/>
              <a:t>SharePoint</a:t>
            </a:r>
            <a:endParaRPr lang="en-US" sz="1122" dirty="0"/>
          </a:p>
        </p:txBody>
      </p:sp>
      <p:cxnSp>
        <p:nvCxnSpPr>
          <p:cNvPr id="16" name="Straight Arrow Connector 15"/>
          <p:cNvCxnSpPr/>
          <p:nvPr/>
        </p:nvCxnSpPr>
        <p:spPr>
          <a:xfrm>
            <a:off x="7855265" y="4091128"/>
            <a:ext cx="2196011" cy="1"/>
          </a:xfrm>
          <a:prstGeom prst="straightConnector1">
            <a:avLst/>
          </a:prstGeom>
          <a:ln>
            <a:solidFill>
              <a:srgbClr val="FFFF00"/>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4" name="Cloud"/>
          <p:cNvSpPr>
            <a:spLocks noChangeAspect="1" noEditPoints="1" noChangeArrowheads="1"/>
          </p:cNvSpPr>
          <p:nvPr/>
        </p:nvSpPr>
        <p:spPr bwMode="auto">
          <a:xfrm>
            <a:off x="8389429" y="3801737"/>
            <a:ext cx="1040273" cy="522541"/>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23" name="TextBox 22"/>
          <p:cNvSpPr txBox="1"/>
          <p:nvPr/>
        </p:nvSpPr>
        <p:spPr>
          <a:xfrm>
            <a:off x="7772172" y="3538504"/>
            <a:ext cx="3107870" cy="176114"/>
          </a:xfrm>
          <a:prstGeom prst="rect">
            <a:avLst/>
          </a:prstGeom>
          <a:noFill/>
        </p:spPr>
        <p:txBody>
          <a:bodyPr wrap="square" lIns="0" tIns="0" rIns="0" bIns="0" rtlCol="0">
            <a:spAutoFit/>
          </a:bodyPr>
          <a:lstStyle/>
          <a:p>
            <a:pPr algn="ctr" defTabSz="932559"/>
            <a:r>
              <a:rPr lang="en-US" sz="1122" dirty="0"/>
              <a:t>Customer Interacts with </a:t>
            </a:r>
            <a:r>
              <a:rPr lang="en-US" sz="1122" dirty="0" smtClean="0"/>
              <a:t>Online Store</a:t>
            </a:r>
            <a:endParaRPr lang="en-US" sz="1122" dirty="0"/>
          </a:p>
        </p:txBody>
      </p:sp>
      <p:cxnSp>
        <p:nvCxnSpPr>
          <p:cNvPr id="24" name="Straight Arrow Connector 23"/>
          <p:cNvCxnSpPr/>
          <p:nvPr/>
        </p:nvCxnSpPr>
        <p:spPr>
          <a:xfrm flipH="1">
            <a:off x="3731942" y="4479712"/>
            <a:ext cx="2538093" cy="0"/>
          </a:xfrm>
          <a:prstGeom prst="straightConnector1">
            <a:avLst/>
          </a:prstGeom>
          <a:ln>
            <a:solidFill>
              <a:srgbClr val="FFFF00"/>
            </a:solidFill>
            <a:tailEnd type="arrow"/>
          </a:ln>
        </p:spPr>
        <p:style>
          <a:lnRef idx="3">
            <a:schemeClr val="accent1"/>
          </a:lnRef>
          <a:fillRef idx="0">
            <a:schemeClr val="accent1"/>
          </a:fillRef>
          <a:effectRef idx="2">
            <a:schemeClr val="accent1"/>
          </a:effectRef>
          <a:fontRef idx="minor">
            <a:schemeClr val="tx1"/>
          </a:fontRef>
        </p:style>
      </p:cxnSp>
      <p:pic>
        <p:nvPicPr>
          <p:cNvPr id="1033" name="Picture 9" descr="C:\Users\clloy\AppData\Local\Microsoft\Windows\Temporary Internet Files\Content.IE5\16I1G5FF\MC900440387[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53519" y="3914647"/>
            <a:ext cx="1271203" cy="95365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317561" y="4773368"/>
            <a:ext cx="3522250" cy="176114"/>
          </a:xfrm>
          <a:prstGeom prst="rect">
            <a:avLst/>
          </a:prstGeom>
          <a:noFill/>
        </p:spPr>
        <p:txBody>
          <a:bodyPr wrap="square" lIns="0" tIns="0" rIns="0" bIns="0" rtlCol="0">
            <a:spAutoFit/>
          </a:bodyPr>
          <a:lstStyle/>
          <a:p>
            <a:pPr algn="ctr" defTabSz="932559"/>
            <a:r>
              <a:rPr lang="en-US" sz="1122" dirty="0"/>
              <a:t>Order Returned to Dynamics</a:t>
            </a:r>
          </a:p>
        </p:txBody>
      </p:sp>
      <p:pic>
        <p:nvPicPr>
          <p:cNvPr id="1034" name="Picture 10" descr="C:\Users\clloy\AppData\Local\Microsoft\Windows\Temporary Internet Files\Content.IE5\QIXW0LJQ\MC900431526[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25429" y="1725965"/>
            <a:ext cx="1428756" cy="107184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5465055" y="1236276"/>
            <a:ext cx="3496352" cy="432206"/>
          </a:xfrm>
          <a:prstGeom prst="rect">
            <a:avLst/>
          </a:prstGeom>
          <a:noFill/>
        </p:spPr>
        <p:txBody>
          <a:bodyPr wrap="square" lIns="0" tIns="0" rIns="0" bIns="0" rtlCol="0">
            <a:spAutoFit/>
          </a:bodyPr>
          <a:lstStyle/>
          <a:p>
            <a:pPr algn="ctr" defTabSz="932559"/>
            <a:r>
              <a:rPr lang="en-US" sz="1836" dirty="0"/>
              <a:t>Dynamics </a:t>
            </a:r>
            <a:r>
              <a:rPr lang="en-US" sz="1836" dirty="0" smtClean="0"/>
              <a:t>CRT </a:t>
            </a:r>
            <a:r>
              <a:rPr lang="en-US" sz="1836" dirty="0"/>
              <a:t>Services</a:t>
            </a:r>
          </a:p>
          <a:p>
            <a:pPr algn="ctr" defTabSz="932559"/>
            <a:r>
              <a:rPr lang="en-US" sz="918" dirty="0"/>
              <a:t>(Pricing, Sales Tax, Shipping)</a:t>
            </a:r>
          </a:p>
        </p:txBody>
      </p:sp>
      <p:cxnSp>
        <p:nvCxnSpPr>
          <p:cNvPr id="21" name="Elbow Connector 20"/>
          <p:cNvCxnSpPr>
            <a:stCxn id="1028" idx="2"/>
            <a:endCxn id="1027" idx="2"/>
          </p:cNvCxnSpPr>
          <p:nvPr/>
        </p:nvCxnSpPr>
        <p:spPr>
          <a:xfrm rot="5400000" flipH="1" flipV="1">
            <a:off x="6912699" y="921050"/>
            <a:ext cx="304756" cy="7857620"/>
          </a:xfrm>
          <a:prstGeom prst="bentConnector3">
            <a:avLst>
              <a:gd name="adj1" fmla="val -352732"/>
            </a:avLst>
          </a:prstGeom>
          <a:ln>
            <a:solidFill>
              <a:srgbClr val="FFFF00"/>
            </a:solidFill>
            <a:tailEnd type="arrow"/>
          </a:ln>
        </p:spPr>
        <p:style>
          <a:lnRef idx="3">
            <a:schemeClr val="accent1"/>
          </a:lnRef>
          <a:fillRef idx="0">
            <a:schemeClr val="accent1"/>
          </a:fillRef>
          <a:effectRef idx="2">
            <a:schemeClr val="accent1"/>
          </a:effectRef>
          <a:fontRef idx="minor">
            <a:schemeClr val="tx1"/>
          </a:fontRef>
        </p:style>
      </p:cxnSp>
      <p:pic>
        <p:nvPicPr>
          <p:cNvPr id="1035" name="Picture 11" descr="C:\Users\clloy\AppData\Local\Microsoft\Windows\Temporary Internet Files\Content.IE5\QIXW0LJQ\MC900434820[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6308998" y="5595620"/>
            <a:ext cx="1243148" cy="932603"/>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5337674" y="6528224"/>
            <a:ext cx="3522250" cy="176114"/>
          </a:xfrm>
          <a:prstGeom prst="rect">
            <a:avLst/>
          </a:prstGeom>
          <a:noFill/>
        </p:spPr>
        <p:txBody>
          <a:bodyPr wrap="square" lIns="0" tIns="0" rIns="0" bIns="0" rtlCol="0">
            <a:spAutoFit/>
          </a:bodyPr>
          <a:lstStyle/>
          <a:p>
            <a:pPr algn="ctr" defTabSz="932559"/>
            <a:r>
              <a:rPr lang="en-US" sz="1122" dirty="0"/>
              <a:t>Order Fulfilled from Dynamics</a:t>
            </a:r>
          </a:p>
        </p:txBody>
      </p:sp>
      <p:cxnSp>
        <p:nvCxnSpPr>
          <p:cNvPr id="37" name="Straight Arrow Connector 36"/>
          <p:cNvCxnSpPr>
            <a:endCxn id="1034" idx="2"/>
          </p:cNvCxnSpPr>
          <p:nvPr/>
        </p:nvCxnSpPr>
        <p:spPr>
          <a:xfrm flipV="1">
            <a:off x="7139807" y="2797811"/>
            <a:ext cx="0" cy="466301"/>
          </a:xfrm>
          <a:prstGeom prst="straightConnector1">
            <a:avLst/>
          </a:prstGeom>
          <a:ln>
            <a:solidFill>
              <a:srgbClr val="FFFF00"/>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28" name="Title 1"/>
          <p:cNvSpPr>
            <a:spLocks noGrp="1"/>
          </p:cNvSpPr>
          <p:nvPr>
            <p:ph type="title"/>
          </p:nvPr>
        </p:nvSpPr>
        <p:spPr>
          <a:xfrm>
            <a:off x="209693" y="3238"/>
            <a:ext cx="12224282" cy="1165754"/>
          </a:xfrm>
        </p:spPr>
        <p:txBody>
          <a:bodyPr>
            <a:noAutofit/>
          </a:bodyPr>
          <a:lstStyle/>
          <a:p>
            <a:pPr algn="ctr"/>
            <a:r>
              <a:rPr lang="nb-NO" sz="3400" dirty="0" smtClean="0">
                <a:solidFill>
                  <a:schemeClr val="tx1"/>
                </a:solidFill>
              </a:rPr>
              <a:t>Microsoft Dynamics &amp; SharePoint - Integrated E-Commerce Solution</a:t>
            </a:r>
            <a:endParaRPr lang="en-US" sz="3400" dirty="0">
              <a:solidFill>
                <a:schemeClr val="tx1"/>
              </a:solidFill>
            </a:endParaRPr>
          </a:p>
        </p:txBody>
      </p:sp>
    </p:spTree>
    <p:extLst>
      <p:ext uri="{BB962C8B-B14F-4D97-AF65-F5344CB8AC3E}">
        <p14:creationId xmlns:p14="http://schemas.microsoft.com/office/powerpoint/2010/main" val="2869813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3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3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3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4" grpId="0" animBg="1"/>
      <p:bldP spid="23" grpId="0"/>
      <p:bldP spid="27" grpId="0"/>
      <p:bldP spid="29"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263" y="26128"/>
            <a:ext cx="12161387" cy="762786"/>
          </a:xfrm>
        </p:spPr>
        <p:txBody>
          <a:bodyPr/>
          <a:lstStyle/>
          <a:p>
            <a:pPr algn="ctr"/>
            <a:r>
              <a:rPr lang="en-US" sz="4800" dirty="0" smtClean="0"/>
              <a:t>Dynamics E-Commerce Solution Components</a:t>
            </a:r>
            <a:endParaRPr lang="en-US" sz="4800" dirty="0"/>
          </a:p>
        </p:txBody>
      </p:sp>
      <p:graphicFrame>
        <p:nvGraphicFramePr>
          <p:cNvPr id="4" name="Object 3"/>
          <p:cNvGraphicFramePr>
            <a:graphicFrameLocks noChangeAspect="1"/>
          </p:cNvGraphicFramePr>
          <p:nvPr>
            <p:extLst>
              <p:ext uri="{D42A27DB-BD31-4B8C-83A1-F6EECF244321}">
                <p14:modId xmlns:p14="http://schemas.microsoft.com/office/powerpoint/2010/main" val="841863558"/>
              </p:ext>
            </p:extLst>
          </p:nvPr>
        </p:nvGraphicFramePr>
        <p:xfrm>
          <a:off x="640457" y="987425"/>
          <a:ext cx="11064119" cy="6007100"/>
        </p:xfrm>
        <a:graphic>
          <a:graphicData uri="http://schemas.openxmlformats.org/presentationml/2006/ole">
            <mc:AlternateContent xmlns:mc="http://schemas.openxmlformats.org/markup-compatibility/2006">
              <mc:Choice xmlns:v="urn:schemas-microsoft-com:vml" Requires="v">
                <p:oleObj spid="_x0000_s1073" name="Visio" r:id="rId4" imgW="9658227" imgH="5991169" progId="Visio.Drawing.11">
                  <p:embed/>
                </p:oleObj>
              </mc:Choice>
              <mc:Fallback>
                <p:oleObj name="Visio" r:id="rId4" imgW="9658227" imgH="5991169" progId="Visio.Drawing.11">
                  <p:embed/>
                  <p:pic>
                    <p:nvPicPr>
                      <p:cNvPr id="0" name=""/>
                      <p:cNvPicPr/>
                      <p:nvPr/>
                    </p:nvPicPr>
                    <p:blipFill>
                      <a:blip r:embed="rId5"/>
                      <a:stretch>
                        <a:fillRect/>
                      </a:stretch>
                    </p:blipFill>
                    <p:spPr>
                      <a:xfrm>
                        <a:off x="640457" y="987425"/>
                        <a:ext cx="11064119" cy="6007100"/>
                      </a:xfrm>
                      <a:prstGeom prst="rect">
                        <a:avLst/>
                      </a:prstGeom>
                    </p:spPr>
                  </p:pic>
                </p:oleObj>
              </mc:Fallback>
            </mc:AlternateContent>
          </a:graphicData>
        </a:graphic>
      </p:graphicFrame>
    </p:spTree>
    <p:extLst>
      <p:ext uri="{BB962C8B-B14F-4D97-AF65-F5344CB8AC3E}">
        <p14:creationId xmlns:p14="http://schemas.microsoft.com/office/powerpoint/2010/main" val="346761089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2.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3.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Meera Mahabala; Balaji Balasubramanian </External_x0020_Speaker>
    <Session_x0020_Code xmlns="2295e2e7-0eeb-498e-8716-217bb2ee6ee3">SPC094</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Meera Mahabala</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7E3C99-47A7-4E6E-B331-7ECB404900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sharepoint/v3"/>
    <ds:schemaRef ds:uri="http://purl.org/dc/dcmitype/"/>
    <ds:schemaRef ds:uri="http://purl.org/dc/terms/"/>
    <ds:schemaRef ds:uri="http://purl.org/dc/elements/1.1/"/>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230e9df3-be65-4c73-a93b-d1236ebd677e"/>
    <ds:schemaRef ds:uri="032d541b-1b4e-4d91-93c7-b10533c52f73"/>
    <ds:schemaRef ds:uri="2295e2e7-0eeb-498e-8716-217bb2ee6ee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17529</TotalTime>
  <Words>4666</Words>
  <Application>Microsoft Office PowerPoint</Application>
  <PresentationFormat>Custom</PresentationFormat>
  <Paragraphs>426</Paragraphs>
  <Slides>33</Slides>
  <Notes>27</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33</vt:i4>
      </vt:variant>
    </vt:vector>
  </HeadingPairs>
  <TitlesOfParts>
    <vt:vector size="37" baseType="lpstr">
      <vt:lpstr>5-30072_SPC2012_IT-Pro_Template_16x9</vt:lpstr>
      <vt:lpstr>5-30072_SPC2012_IT-Pro_Template_16x9_Light</vt:lpstr>
      <vt:lpstr>5-30072_SPC2012_Business_Template_16x9_Light</vt:lpstr>
      <vt:lpstr>Visio</vt:lpstr>
      <vt:lpstr>PowerPoint Presentation</vt:lpstr>
      <vt:lpstr>Ecommerce solutions with Dynamics for Retail and SharePoint 2013 </vt:lpstr>
      <vt:lpstr>Session Focus</vt:lpstr>
      <vt:lpstr>PowerPoint Presentation</vt:lpstr>
      <vt:lpstr>The Situation Today for Many Organizations</vt:lpstr>
      <vt:lpstr>Microsoft Dynamics for E-Commerce</vt:lpstr>
      <vt:lpstr>Omni-Channel Workflows</vt:lpstr>
      <vt:lpstr>Microsoft Dynamics &amp; SharePoint - Integrated E-Commerce Solution</vt:lpstr>
      <vt:lpstr>Dynamics E-Commerce Solution Components</vt:lpstr>
      <vt:lpstr>Adaptive experiences with SharePoint 2013</vt:lpstr>
      <vt:lpstr>Commerce Runtime Services</vt:lpstr>
      <vt:lpstr>Commerce Data Exchange</vt:lpstr>
      <vt:lpstr>Session Focus</vt:lpstr>
      <vt:lpstr>PowerPoint Presentation</vt:lpstr>
      <vt:lpstr>Centralized channel management</vt:lpstr>
      <vt:lpstr>Catalog Management</vt:lpstr>
      <vt:lpstr>Inventory and Pricing Management</vt:lpstr>
      <vt:lpstr>Order Fulfillment</vt:lpstr>
      <vt:lpstr>Demo</vt:lpstr>
      <vt:lpstr>Session Focus</vt:lpstr>
      <vt:lpstr>PowerPoint Presentation</vt:lpstr>
      <vt:lpstr>PowerPoint Presentation</vt:lpstr>
      <vt:lpstr>Leverage AX Web Parts</vt:lpstr>
      <vt:lpstr>Commerce Runtime – Architecture &amp; Extensibility</vt:lpstr>
      <vt:lpstr>Extending the Commerce Runtime Services</vt:lpstr>
      <vt:lpstr>Demo</vt:lpstr>
      <vt:lpstr>Customer Account Management</vt:lpstr>
      <vt:lpstr>PowerPoint Presentation</vt:lpstr>
      <vt:lpstr>Demo</vt:lpstr>
      <vt:lpstr>Getting Started</vt:lpstr>
      <vt:lpstr>Key Takeaways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Ecommerce solutions with Dynamics for Retail and SharePoint 2013</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975</cp:revision>
  <dcterms:created xsi:type="dcterms:W3CDTF">2012-05-22T07:38:31Z</dcterms:created>
  <dcterms:modified xsi:type="dcterms:W3CDTF">2012-12-06T00:04:14Z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