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29" r:id="rId7"/>
  </p:sldMasterIdLst>
  <p:notesMasterIdLst>
    <p:notesMasterId r:id="rId24"/>
  </p:notesMasterIdLst>
  <p:handoutMasterIdLst>
    <p:handoutMasterId r:id="rId25"/>
  </p:handoutMasterIdLst>
  <p:sldIdLst>
    <p:sldId id="1055" r:id="rId8"/>
    <p:sldId id="1054" r:id="rId9"/>
    <p:sldId id="1090" r:id="rId10"/>
    <p:sldId id="1112" r:id="rId11"/>
    <p:sldId id="1092" r:id="rId12"/>
    <p:sldId id="1111" r:id="rId13"/>
    <p:sldId id="1093" r:id="rId14"/>
    <p:sldId id="1097" r:id="rId15"/>
    <p:sldId id="1094" r:id="rId16"/>
    <p:sldId id="1102" r:id="rId17"/>
    <p:sldId id="1106" r:id="rId18"/>
    <p:sldId id="1096" r:id="rId19"/>
    <p:sldId id="1099" r:id="rId20"/>
    <p:sldId id="1113" r:id="rId21"/>
    <p:sldId id="1115" r:id="rId22"/>
    <p:sldId id="1114" r:id="rId2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5238" autoAdjust="0"/>
  </p:normalViewPr>
  <p:slideViewPr>
    <p:cSldViewPr>
      <p:cViewPr>
        <p:scale>
          <a:sx n="119" d="100"/>
          <a:sy n="119"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fld id="{7A7012F1-8DE0-4C49-BF48-7CBBA2E1EF11}" type="datetime1">
              <a:rPr lang="en-US" smtClean="0"/>
              <a:t>12/6/2012</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3</a:t>
            </a:fld>
            <a:endParaRPr lang="en-US" dirty="0"/>
          </a:p>
        </p:txBody>
      </p:sp>
      <p:sp>
        <p:nvSpPr>
          <p:cNvPr id="11" name="Header Placeholder 10"/>
          <p:cNvSpPr>
            <a:spLocks noGrp="1"/>
          </p:cNvSpPr>
          <p:nvPr>
            <p:ph type="hdr" sz="quarter" idx="13"/>
          </p:nvPr>
        </p:nvSpPr>
        <p:spPr/>
        <p:txBody>
          <a:bodyPr/>
          <a:lstStyle/>
          <a:p>
            <a:r>
              <a:rPr lang="en-US" smtClean="0"/>
              <a:t>Convergence 2011</a:t>
            </a:r>
            <a:endParaRPr lang="en-US" dirty="0"/>
          </a:p>
        </p:txBody>
      </p:sp>
    </p:spTree>
    <p:extLst>
      <p:ext uri="{BB962C8B-B14F-4D97-AF65-F5344CB8AC3E}">
        <p14:creationId xmlns:p14="http://schemas.microsoft.com/office/powerpoint/2010/main" val="513761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fld id="{7A7012F1-8DE0-4C49-BF48-7CBBA2E1EF11}" type="datetime1">
              <a:rPr lang="en-US" smtClean="0"/>
              <a:t>12/6/2012</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4</a:t>
            </a:fld>
            <a:endParaRPr lang="en-US" dirty="0"/>
          </a:p>
        </p:txBody>
      </p:sp>
      <p:sp>
        <p:nvSpPr>
          <p:cNvPr id="11" name="Header Placeholder 10"/>
          <p:cNvSpPr>
            <a:spLocks noGrp="1"/>
          </p:cNvSpPr>
          <p:nvPr>
            <p:ph type="hdr" sz="quarter" idx="13"/>
          </p:nvPr>
        </p:nvSpPr>
        <p:spPr/>
        <p:txBody>
          <a:bodyPr/>
          <a:lstStyle/>
          <a:p>
            <a:r>
              <a:rPr lang="en-US" smtClean="0"/>
              <a:t>Convergence 2011</a:t>
            </a:r>
            <a:endParaRPr lang="en-US" dirty="0"/>
          </a:p>
        </p:txBody>
      </p:sp>
    </p:spTree>
    <p:extLst>
      <p:ext uri="{BB962C8B-B14F-4D97-AF65-F5344CB8AC3E}">
        <p14:creationId xmlns:p14="http://schemas.microsoft.com/office/powerpoint/2010/main" val="3587022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fld id="{7A7012F1-8DE0-4C49-BF48-7CBBA2E1EF11}" type="datetime1">
              <a:rPr lang="en-US" smtClean="0"/>
              <a:t>12/6/2012</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7</a:t>
            </a:fld>
            <a:endParaRPr lang="en-US" dirty="0"/>
          </a:p>
        </p:txBody>
      </p:sp>
      <p:sp>
        <p:nvSpPr>
          <p:cNvPr id="11" name="Header Placeholder 10"/>
          <p:cNvSpPr>
            <a:spLocks noGrp="1"/>
          </p:cNvSpPr>
          <p:nvPr>
            <p:ph type="hdr" sz="quarter" idx="13"/>
          </p:nvPr>
        </p:nvSpPr>
        <p:spPr/>
        <p:txBody>
          <a:bodyPr/>
          <a:lstStyle/>
          <a:p>
            <a:r>
              <a:rPr lang="en-US" smtClean="0"/>
              <a:t>Convergence 2011</a:t>
            </a:r>
            <a:endParaRPr lang="en-US" dirty="0"/>
          </a:p>
        </p:txBody>
      </p:sp>
    </p:spTree>
    <p:extLst>
      <p:ext uri="{BB962C8B-B14F-4D97-AF65-F5344CB8AC3E}">
        <p14:creationId xmlns:p14="http://schemas.microsoft.com/office/powerpoint/2010/main" val="4102188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fld id="{7A7012F1-8DE0-4C49-BF48-7CBBA2E1EF11}" type="datetime1">
              <a:rPr lang="en-US" smtClean="0"/>
              <a:t>12/6/2012</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8</a:t>
            </a:fld>
            <a:endParaRPr lang="en-US" dirty="0"/>
          </a:p>
        </p:txBody>
      </p:sp>
      <p:sp>
        <p:nvSpPr>
          <p:cNvPr id="11" name="Header Placeholder 10"/>
          <p:cNvSpPr>
            <a:spLocks noGrp="1"/>
          </p:cNvSpPr>
          <p:nvPr>
            <p:ph type="hdr" sz="quarter" idx="13"/>
          </p:nvPr>
        </p:nvSpPr>
        <p:spPr/>
        <p:txBody>
          <a:bodyPr/>
          <a:lstStyle/>
          <a:p>
            <a:r>
              <a:rPr lang="en-US" smtClean="0"/>
              <a:t>Convergence 2011</a:t>
            </a:r>
            <a:endParaRPr lang="en-US" dirty="0"/>
          </a:p>
        </p:txBody>
      </p:sp>
    </p:spTree>
    <p:extLst>
      <p:ext uri="{BB962C8B-B14F-4D97-AF65-F5344CB8AC3E}">
        <p14:creationId xmlns:p14="http://schemas.microsoft.com/office/powerpoint/2010/main" val="3603981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fld id="{7A7012F1-8DE0-4C49-BF48-7CBBA2E1EF11}" type="datetime1">
              <a:rPr lang="en-US" smtClean="0"/>
              <a:t>12/6/2012</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12</a:t>
            </a:fld>
            <a:endParaRPr lang="en-US" dirty="0"/>
          </a:p>
        </p:txBody>
      </p:sp>
      <p:sp>
        <p:nvSpPr>
          <p:cNvPr id="11" name="Header Placeholder 10"/>
          <p:cNvSpPr>
            <a:spLocks noGrp="1"/>
          </p:cNvSpPr>
          <p:nvPr>
            <p:ph type="hdr" sz="quarter" idx="13"/>
          </p:nvPr>
        </p:nvSpPr>
        <p:spPr/>
        <p:txBody>
          <a:bodyPr/>
          <a:lstStyle/>
          <a:p>
            <a:r>
              <a:rPr lang="en-US" smtClean="0"/>
              <a:t>Convergence 2011</a:t>
            </a:r>
            <a:endParaRPr lang="en-US" dirty="0"/>
          </a:p>
        </p:txBody>
      </p:sp>
    </p:spTree>
    <p:extLst>
      <p:ext uri="{BB962C8B-B14F-4D97-AF65-F5344CB8AC3E}">
        <p14:creationId xmlns:p14="http://schemas.microsoft.com/office/powerpoint/2010/main" val="2687058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fld id="{7A7012F1-8DE0-4C49-BF48-7CBBA2E1EF11}" type="datetime1">
              <a:rPr lang="en-US" smtClean="0"/>
              <a:t>12/6/2012</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13</a:t>
            </a:fld>
            <a:endParaRPr lang="en-US" dirty="0"/>
          </a:p>
        </p:txBody>
      </p:sp>
      <p:sp>
        <p:nvSpPr>
          <p:cNvPr id="11" name="Header Placeholder 10"/>
          <p:cNvSpPr>
            <a:spLocks noGrp="1"/>
          </p:cNvSpPr>
          <p:nvPr>
            <p:ph type="hdr" sz="quarter" idx="13"/>
          </p:nvPr>
        </p:nvSpPr>
        <p:spPr/>
        <p:txBody>
          <a:bodyPr/>
          <a:lstStyle/>
          <a:p>
            <a:r>
              <a:rPr lang="en-US" smtClean="0"/>
              <a:t>Convergence 2011</a:t>
            </a:r>
            <a:endParaRPr lang="en-US" dirty="0"/>
          </a:p>
        </p:txBody>
      </p:sp>
    </p:spTree>
    <p:extLst>
      <p:ext uri="{BB962C8B-B14F-4D97-AF65-F5344CB8AC3E}">
        <p14:creationId xmlns:p14="http://schemas.microsoft.com/office/powerpoint/2010/main" val="3869973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8:28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6" cy="209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2893086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2673162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5590049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6492706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4633782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1713789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5820470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4477707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8771292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1365010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1767475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5464162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94743496"/>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174116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2429652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4015290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998533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677298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199628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58414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389207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836981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64179898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2279796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4409001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3078335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420321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808680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6738759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1494949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51463956"/>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5894341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33290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7.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6.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08645792"/>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1624599"/>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hyperlink" Target="http://www.microsoft.com/en-us/download/details.aspx?id=5283" TargetMode="External"/><Relationship Id="rId2" Type="http://schemas.openxmlformats.org/officeDocument/2006/relationships/hyperlink" Target="http://crm.dynamics.com/" TargetMode="External"/><Relationship Id="rId1" Type="http://schemas.openxmlformats.org/officeDocument/2006/relationships/slideLayout" Target="../slideLayouts/slideLayout27.xml"/><Relationship Id="rId4" Type="http://schemas.openxmlformats.org/officeDocument/2006/relationships/hyperlink" Target="http://www.yammer.co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6.png"/><Relationship Id="rId3" Type="http://schemas.openxmlformats.org/officeDocument/2006/relationships/image" Target="../media/image9.png"/><Relationship Id="rId7" Type="http://schemas.openxmlformats.org/officeDocument/2006/relationships/image" Target="../media/image12.png"/><Relationship Id="rId12" Type="http://schemas.openxmlformats.org/officeDocument/2006/relationships/image" Target="../media/image15.png"/><Relationship Id="rId17" Type="http://schemas.microsoft.com/office/2007/relationships/hdphoto" Target="../media/hdphoto5.wdp"/><Relationship Id="rId2" Type="http://schemas.openxmlformats.org/officeDocument/2006/relationships/image" Target="../media/image8.png"/><Relationship Id="rId16" Type="http://schemas.openxmlformats.org/officeDocument/2006/relationships/image" Target="../media/image18.png"/><Relationship Id="rId1" Type="http://schemas.openxmlformats.org/officeDocument/2006/relationships/slideLayout" Target="../slideLayouts/slideLayout26.xml"/><Relationship Id="rId6" Type="http://schemas.microsoft.com/office/2007/relationships/hdphoto" Target="../media/hdphoto1.wdp"/><Relationship Id="rId11" Type="http://schemas.openxmlformats.org/officeDocument/2006/relationships/image" Target="../media/image14.png"/><Relationship Id="rId5" Type="http://schemas.openxmlformats.org/officeDocument/2006/relationships/image" Target="../media/image11.png"/><Relationship Id="rId15" Type="http://schemas.microsoft.com/office/2007/relationships/hdphoto" Target="../media/hdphoto4.wdp"/><Relationship Id="rId10" Type="http://schemas.microsoft.com/office/2007/relationships/hdphoto" Target="../media/hdphoto3.wdp"/><Relationship Id="rId4" Type="http://schemas.openxmlformats.org/officeDocument/2006/relationships/image" Target="../media/image10.jpg"/><Relationship Id="rId9" Type="http://schemas.openxmlformats.org/officeDocument/2006/relationships/image" Target="../media/image13.png"/><Relationship Id="rId1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308872"/>
          </a:xfrm>
        </p:spPr>
        <p:txBody>
          <a:bodyPr/>
          <a:lstStyle/>
          <a:p>
            <a:r>
              <a:rPr lang="en-US" dirty="0" smtClean="0"/>
              <a:t>Terry is </a:t>
            </a:r>
            <a:r>
              <a:rPr lang="en-US" dirty="0"/>
              <a:t>a</a:t>
            </a:r>
            <a:r>
              <a:rPr lang="en-US" dirty="0" smtClean="0"/>
              <a:t> sales person from </a:t>
            </a:r>
            <a:r>
              <a:rPr lang="en-US" dirty="0" err="1" smtClean="0"/>
              <a:t>Proseware</a:t>
            </a:r>
            <a:r>
              <a:rPr lang="en-US" dirty="0" smtClean="0"/>
              <a:t> who is managing a complex software deal with a prospect, </a:t>
            </a:r>
            <a:r>
              <a:rPr lang="en-US" dirty="0" err="1" smtClean="0"/>
              <a:t>Northwind</a:t>
            </a:r>
            <a:r>
              <a:rPr lang="en-US" dirty="0" smtClean="0"/>
              <a:t> Traders</a:t>
            </a:r>
          </a:p>
          <a:p>
            <a:r>
              <a:rPr lang="en-US" dirty="0" smtClean="0"/>
              <a:t>Terry needs to coordinate a v-team</a:t>
            </a:r>
          </a:p>
          <a:p>
            <a:r>
              <a:rPr lang="en-US" dirty="0" smtClean="0"/>
              <a:t>Objective is to work together to produce a killer sales deck and proposal to maximize chances of winning the deal</a:t>
            </a:r>
            <a:endParaRPr lang="en-US" dirty="0"/>
          </a:p>
        </p:txBody>
      </p:sp>
      <p:sp>
        <p:nvSpPr>
          <p:cNvPr id="2" name="Title 1"/>
          <p:cNvSpPr>
            <a:spLocks noGrp="1"/>
          </p:cNvSpPr>
          <p:nvPr>
            <p:ph type="title"/>
          </p:nvPr>
        </p:nvSpPr>
        <p:spPr/>
        <p:txBody>
          <a:bodyPr/>
          <a:lstStyle/>
          <a:p>
            <a:r>
              <a:rPr lang="en-US" dirty="0" smtClean="0"/>
              <a:t>Bringing it together… our demo scenario…</a:t>
            </a:r>
            <a:endParaRPr lang="en-US" dirty="0"/>
          </a:p>
        </p:txBody>
      </p:sp>
    </p:spTree>
    <p:extLst>
      <p:ext uri="{BB962C8B-B14F-4D97-AF65-F5344CB8AC3E}">
        <p14:creationId xmlns:p14="http://schemas.microsoft.com/office/powerpoint/2010/main" val="393993058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Doc Management &amp; </a:t>
            </a:r>
            <a:r>
              <a:rPr lang="en-US" smtClean="0"/>
              <a:t>Collaboration options</a:t>
            </a:r>
            <a:endParaRPr lang="en-US" dirty="0" smtClean="0"/>
          </a:p>
          <a:p>
            <a:r>
              <a:rPr lang="en-US" dirty="0" smtClean="0"/>
              <a:t>Functional and Technical Overview</a:t>
            </a:r>
            <a:endParaRPr lang="en-US" dirty="0"/>
          </a:p>
        </p:txBody>
      </p:sp>
    </p:spTree>
    <p:extLst>
      <p:ext uri="{BB962C8B-B14F-4D97-AF65-F5344CB8AC3E}">
        <p14:creationId xmlns:p14="http://schemas.microsoft.com/office/powerpoint/2010/main" val="4095909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146024"/>
          </a:xfrm>
        </p:spPr>
        <p:txBody>
          <a:bodyPr/>
          <a:lstStyle/>
          <a:p>
            <a:r>
              <a:rPr lang="en-US" dirty="0" smtClean="0"/>
              <a:t>Use CRM Document Attachments or Yammer when:</a:t>
            </a:r>
          </a:p>
          <a:p>
            <a:pPr lvl="1"/>
            <a:r>
              <a:rPr lang="en-US" dirty="0" smtClean="0"/>
              <a:t>Limited number of smaller contextual documents required</a:t>
            </a:r>
          </a:p>
          <a:p>
            <a:pPr lvl="1"/>
            <a:r>
              <a:rPr lang="en-US" dirty="0" smtClean="0"/>
              <a:t>No broad search requirement across documents</a:t>
            </a:r>
          </a:p>
          <a:p>
            <a:pPr lvl="1"/>
            <a:r>
              <a:rPr lang="en-US" dirty="0" smtClean="0"/>
              <a:t>Deep document collaboration not required</a:t>
            </a:r>
          </a:p>
          <a:p>
            <a:pPr lvl="0"/>
            <a:r>
              <a:rPr lang="en-US" dirty="0" smtClean="0"/>
              <a:t>Use Contextual SharePoint Document Libraries when:</a:t>
            </a:r>
          </a:p>
          <a:p>
            <a:pPr lvl="1"/>
            <a:r>
              <a:rPr lang="en-US" dirty="0" smtClean="0"/>
              <a:t>Larger number of documents required – SharePoint is built for larger document management scale</a:t>
            </a:r>
          </a:p>
          <a:p>
            <a:pPr lvl="1"/>
            <a:r>
              <a:rPr lang="en-US" dirty="0" smtClean="0"/>
              <a:t>Broad document searches are required</a:t>
            </a:r>
          </a:p>
          <a:p>
            <a:pPr lvl="1"/>
            <a:r>
              <a:rPr lang="en-US" dirty="0" smtClean="0"/>
              <a:t>Version control is required</a:t>
            </a:r>
          </a:p>
          <a:p>
            <a:pPr lvl="1"/>
            <a:r>
              <a:rPr lang="en-US" dirty="0" smtClean="0"/>
              <a:t>Complex document-centric collaboration is required</a:t>
            </a:r>
          </a:p>
        </p:txBody>
      </p:sp>
      <p:sp>
        <p:nvSpPr>
          <p:cNvPr id="2" name="Title 1"/>
          <p:cNvSpPr>
            <a:spLocks noGrp="1"/>
          </p:cNvSpPr>
          <p:nvPr>
            <p:ph type="title"/>
          </p:nvPr>
        </p:nvSpPr>
        <p:spPr/>
        <p:txBody>
          <a:bodyPr/>
          <a:lstStyle/>
          <a:p>
            <a:r>
              <a:rPr lang="en-US" dirty="0" smtClean="0"/>
              <a:t>Document Management Best Practices</a:t>
            </a:r>
            <a:endParaRPr lang="en-US" sz="3264" dirty="0">
              <a:gradFill flip="none" rotWithShape="1">
                <a:gsLst>
                  <a:gs pos="0">
                    <a:schemeClr val="tx2"/>
                  </a:gs>
                  <a:gs pos="85000">
                    <a:schemeClr val="tx2"/>
                  </a:gs>
                </a:gsLst>
                <a:lin ang="5400000" scaled="0"/>
                <a:tileRect/>
              </a:gradFill>
            </a:endParaRPr>
          </a:p>
        </p:txBody>
      </p:sp>
    </p:spTree>
    <p:extLst>
      <p:ext uri="{BB962C8B-B14F-4D97-AF65-F5344CB8AC3E}">
        <p14:creationId xmlns:p14="http://schemas.microsoft.com/office/powerpoint/2010/main" val="365729268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665893"/>
          </a:xfrm>
        </p:spPr>
        <p:txBody>
          <a:bodyPr/>
          <a:lstStyle/>
          <a:p>
            <a:r>
              <a:rPr lang="en-US" sz="3200" dirty="0" smtClean="0"/>
              <a:t>Microsoft Dynamics CRM can leverage the best of Microsoft’s productivity and collaboration toolset</a:t>
            </a:r>
          </a:p>
          <a:p>
            <a:pPr lvl="0"/>
            <a:r>
              <a:rPr lang="en-US" sz="3200" dirty="0" smtClean="0"/>
              <a:t>Use SharePoint for complex contextual document management</a:t>
            </a:r>
          </a:p>
          <a:p>
            <a:pPr lvl="0"/>
            <a:r>
              <a:rPr lang="en-US" sz="3200" dirty="0" smtClean="0"/>
              <a:t>Use CRM document attachments or Yammer for simple document management</a:t>
            </a:r>
          </a:p>
          <a:p>
            <a:pPr lvl="0"/>
            <a:r>
              <a:rPr lang="en-US" sz="3200" dirty="0" smtClean="0"/>
              <a:t>Common foundation of Windows Workflow Foundation helps drive document-centric business processes</a:t>
            </a:r>
          </a:p>
          <a:p>
            <a:pPr lvl="0"/>
            <a:r>
              <a:rPr lang="en-US" sz="3200" dirty="0" smtClean="0"/>
              <a:t>Cloud or Hybrid options available</a:t>
            </a:r>
          </a:p>
          <a:p>
            <a:pPr lvl="0"/>
            <a:r>
              <a:rPr lang="en-US" sz="3200" dirty="0" smtClean="0"/>
              <a:t>Loads of mobile options!</a:t>
            </a:r>
          </a:p>
        </p:txBody>
      </p:sp>
      <p:sp>
        <p:nvSpPr>
          <p:cNvPr id="2" name="Title 1"/>
          <p:cNvSpPr>
            <a:spLocks noGrp="1"/>
          </p:cNvSpPr>
          <p:nvPr>
            <p:ph type="title"/>
          </p:nvPr>
        </p:nvSpPr>
        <p:spPr>
          <a:xfrm>
            <a:off x="274639" y="144462"/>
            <a:ext cx="11889564" cy="917575"/>
          </a:xfrm>
        </p:spPr>
        <p:txBody>
          <a:bodyPr/>
          <a:lstStyle/>
          <a:p>
            <a:r>
              <a:rPr lang="en-US" dirty="0" smtClean="0"/>
              <a:t>In Summary</a:t>
            </a:r>
            <a:endParaRPr lang="en-US" sz="3264" dirty="0">
              <a:gradFill flip="none" rotWithShape="1">
                <a:gsLst>
                  <a:gs pos="0">
                    <a:schemeClr val="tx2"/>
                  </a:gs>
                  <a:gs pos="85000">
                    <a:schemeClr val="tx2"/>
                  </a:gs>
                </a:gsLst>
                <a:lin ang="5400000" scaled="0"/>
                <a:tileRect/>
              </a:gradFill>
            </a:endParaRPr>
          </a:p>
        </p:txBody>
      </p:sp>
    </p:spTree>
    <p:extLst>
      <p:ext uri="{BB962C8B-B14F-4D97-AF65-F5344CB8AC3E}">
        <p14:creationId xmlns:p14="http://schemas.microsoft.com/office/powerpoint/2010/main" val="196728019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200876"/>
          </a:xfrm>
        </p:spPr>
        <p:txBody>
          <a:bodyPr/>
          <a:lstStyle/>
          <a:p>
            <a:r>
              <a:rPr lang="en-US" dirty="0" smtClean="0"/>
              <a:t>Dynamics CRM – </a:t>
            </a:r>
            <a:r>
              <a:rPr lang="en-US" dirty="0" smtClean="0">
                <a:hlinkClick r:id="rId2"/>
              </a:rPr>
              <a:t>http://crm.dynamics.com</a:t>
            </a:r>
            <a:r>
              <a:rPr lang="en-US" dirty="0" smtClean="0"/>
              <a:t> </a:t>
            </a:r>
          </a:p>
          <a:p>
            <a:r>
              <a:rPr lang="en-US" dirty="0" smtClean="0"/>
              <a:t>SharePoint </a:t>
            </a:r>
            <a:r>
              <a:rPr lang="en-US" dirty="0"/>
              <a:t>List Control - </a:t>
            </a:r>
            <a:r>
              <a:rPr lang="en-US" dirty="0">
                <a:hlinkClick r:id="rId3"/>
              </a:rPr>
              <a:t>http://</a:t>
            </a:r>
            <a:r>
              <a:rPr lang="en-US" dirty="0" smtClean="0">
                <a:hlinkClick r:id="rId3"/>
              </a:rPr>
              <a:t>www.microsoft.com/en-us/download/details.aspx?id=5283</a:t>
            </a:r>
            <a:r>
              <a:rPr lang="en-US" dirty="0" smtClean="0"/>
              <a:t> </a:t>
            </a:r>
          </a:p>
          <a:p>
            <a:r>
              <a:rPr lang="en-US" dirty="0" smtClean="0"/>
              <a:t>Yammer – </a:t>
            </a:r>
            <a:r>
              <a:rPr lang="en-US" dirty="0" smtClean="0">
                <a:hlinkClick r:id="rId4"/>
              </a:rPr>
              <a:t>http://www.yammer.com</a:t>
            </a:r>
            <a:endParaRPr lang="en-US" dirty="0" smtClean="0"/>
          </a:p>
        </p:txBody>
      </p:sp>
      <p:sp>
        <p:nvSpPr>
          <p:cNvPr id="3" name="Title 2"/>
          <p:cNvSpPr>
            <a:spLocks noGrp="1"/>
          </p:cNvSpPr>
          <p:nvPr>
            <p:ph type="title"/>
          </p:nvPr>
        </p:nvSpPr>
        <p:spPr/>
        <p:txBody>
          <a:bodyPr/>
          <a:lstStyle/>
          <a:p>
            <a:r>
              <a:rPr lang="en-US" dirty="0" smtClean="0"/>
              <a:t>Useful Resources</a:t>
            </a:r>
            <a:endParaRPr lang="en-US" dirty="0"/>
          </a:p>
        </p:txBody>
      </p:sp>
    </p:spTree>
    <p:extLst>
      <p:ext uri="{BB962C8B-B14F-4D97-AF65-F5344CB8AC3E}">
        <p14:creationId xmlns:p14="http://schemas.microsoft.com/office/powerpoint/2010/main" val="138927301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51097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627118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Document Management </a:t>
            </a:r>
            <a:r>
              <a:rPr lang="en-US" sz="4000" dirty="0" smtClean="0"/>
              <a:t/>
            </a:r>
            <a:br>
              <a:rPr lang="en-US" sz="4000" dirty="0" smtClean="0"/>
            </a:br>
            <a:r>
              <a:rPr lang="en-US" sz="4000" dirty="0" smtClean="0"/>
              <a:t>and Collaboration</a:t>
            </a:r>
            <a:r>
              <a:rPr lang="en-US" sz="3600" dirty="0" smtClean="0"/>
              <a:t/>
            </a:r>
            <a:br>
              <a:rPr lang="en-US" sz="3600" dirty="0" smtClean="0"/>
            </a:br>
            <a:r>
              <a:rPr lang="en-US" sz="2400" dirty="0" smtClean="0"/>
              <a:t>Best </a:t>
            </a:r>
            <a:r>
              <a:rPr lang="en-US" sz="2400" dirty="0"/>
              <a:t>Practices with Microsoft SharePoint, </a:t>
            </a:r>
            <a:r>
              <a:rPr lang="en-US" sz="2400" dirty="0" smtClean="0"/>
              <a:t>Office, </a:t>
            </a:r>
            <a:br>
              <a:rPr lang="en-US" sz="2400" dirty="0" smtClean="0"/>
            </a:br>
            <a:r>
              <a:rPr lang="en-US" sz="2400" dirty="0" smtClean="0"/>
              <a:t>Yammer </a:t>
            </a:r>
            <a:r>
              <a:rPr lang="en-US" sz="2400" dirty="0"/>
              <a:t>and Dynamics CRM</a:t>
            </a:r>
          </a:p>
        </p:txBody>
      </p:sp>
      <p:sp>
        <p:nvSpPr>
          <p:cNvPr id="5" name="Text Placeholder 4"/>
          <p:cNvSpPr>
            <a:spLocks noGrp="1"/>
          </p:cNvSpPr>
          <p:nvPr>
            <p:ph type="body" sz="quarter" idx="12"/>
          </p:nvPr>
        </p:nvSpPr>
        <p:spPr>
          <a:xfrm>
            <a:off x="4846637" y="5782711"/>
            <a:ext cx="7315201" cy="1372151"/>
          </a:xfrm>
        </p:spPr>
        <p:txBody>
          <a:bodyPr/>
          <a:lstStyle/>
          <a:p>
            <a:r>
              <a:rPr lang="en-US" dirty="0" smtClean="0"/>
              <a:t>Reuben Krippner</a:t>
            </a:r>
          </a:p>
          <a:p>
            <a:r>
              <a:rPr lang="en-US" sz="1800" dirty="0" smtClean="0"/>
              <a:t>Director, Technical Product Management, Microsoft Dynamics CRM</a:t>
            </a:r>
          </a:p>
        </p:txBody>
      </p:sp>
      <p:sp>
        <p:nvSpPr>
          <p:cNvPr id="2" name="Text Placeholder 1"/>
          <p:cNvSpPr>
            <a:spLocks noGrp="1"/>
          </p:cNvSpPr>
          <p:nvPr>
            <p:ph type="body" sz="quarter" idx="13"/>
          </p:nvPr>
        </p:nvSpPr>
        <p:spPr/>
        <p:txBody>
          <a:bodyPr/>
          <a:lstStyle/>
          <a:p>
            <a:r>
              <a:rPr lang="en-US" dirty="0" smtClean="0"/>
              <a:t>SPC093</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874837" y="1306702"/>
            <a:ext cx="10439400" cy="4939814"/>
          </a:xfrm>
        </p:spPr>
        <p:txBody>
          <a:bodyPr/>
          <a:lstStyle/>
          <a:p>
            <a:pPr marL="0" indent="0">
              <a:buNone/>
            </a:pPr>
            <a:r>
              <a:rPr lang="en-US" sz="3200" dirty="0" smtClean="0"/>
              <a:t>Explore </a:t>
            </a:r>
            <a:r>
              <a:rPr lang="en-US" sz="3200" dirty="0"/>
              <a:t>the integration options between Microsoft Dynamics CRM </a:t>
            </a:r>
            <a:r>
              <a:rPr lang="en-US" sz="3200" dirty="0" smtClean="0"/>
              <a:t>2011, SharePoint, Office, Lync &amp; Yammer</a:t>
            </a:r>
          </a:p>
          <a:p>
            <a:pPr marL="0" indent="0">
              <a:buNone/>
            </a:pPr>
            <a:endParaRPr lang="en-US" sz="1800" dirty="0"/>
          </a:p>
          <a:p>
            <a:pPr marL="0" indent="0">
              <a:buNone/>
            </a:pPr>
            <a:r>
              <a:rPr lang="en-US" sz="3200" dirty="0" smtClean="0"/>
              <a:t>Discuss </a:t>
            </a:r>
            <a:r>
              <a:rPr lang="en-US" sz="3200" dirty="0"/>
              <a:t>best practices about document management and collaboration with Microsoft Dynamics CRM 2011</a:t>
            </a:r>
          </a:p>
          <a:p>
            <a:pPr marL="0" indent="0">
              <a:buNone/>
            </a:pPr>
            <a:endParaRPr lang="en-US" sz="2000" dirty="0" smtClean="0"/>
          </a:p>
          <a:p>
            <a:pPr marL="0" indent="0">
              <a:buNone/>
            </a:pPr>
            <a:r>
              <a:rPr lang="en-US" sz="3200" dirty="0" smtClean="0"/>
              <a:t>Demonstrate </a:t>
            </a:r>
            <a:r>
              <a:rPr lang="en-US" sz="3200" dirty="0"/>
              <a:t>practical document management and collaboration </a:t>
            </a:r>
            <a:r>
              <a:rPr lang="en-US" sz="3200" dirty="0" smtClean="0"/>
              <a:t>scenarios</a:t>
            </a:r>
          </a:p>
          <a:p>
            <a:pPr marL="0" indent="0">
              <a:buNone/>
            </a:pPr>
            <a:endParaRPr lang="en-US" sz="1800" dirty="0" smtClean="0"/>
          </a:p>
          <a:p>
            <a:pPr marL="0" indent="0">
              <a:buNone/>
            </a:pPr>
            <a:r>
              <a:rPr lang="en-US" sz="3200" dirty="0" smtClean="0"/>
              <a:t>This is not a sales pitch but showcasing the “art of the possible” with your Microsoft investments</a:t>
            </a:r>
          </a:p>
        </p:txBody>
      </p:sp>
      <p:sp>
        <p:nvSpPr>
          <p:cNvPr id="2" name="Title 1"/>
          <p:cNvSpPr>
            <a:spLocks noGrp="1"/>
          </p:cNvSpPr>
          <p:nvPr>
            <p:ph type="title"/>
          </p:nvPr>
        </p:nvSpPr>
        <p:spPr/>
        <p:txBody>
          <a:bodyPr/>
          <a:lstStyle/>
          <a:p>
            <a:r>
              <a:rPr lang="en-US" dirty="0" smtClean="0"/>
              <a:t>Session Objectives</a:t>
            </a:r>
            <a:endParaRPr lang="en-US" sz="3264" dirty="0">
              <a:gradFill flip="none" rotWithShape="1">
                <a:gsLst>
                  <a:gs pos="0">
                    <a:schemeClr val="tx2"/>
                  </a:gs>
                  <a:gs pos="85000">
                    <a:schemeClr val="tx2"/>
                  </a:gs>
                </a:gsLst>
                <a:lin ang="5400000" scaled="0"/>
                <a:tileRect/>
              </a:gradFill>
            </a:endParaRPr>
          </a:p>
        </p:txBody>
      </p:sp>
      <p:sp>
        <p:nvSpPr>
          <p:cNvPr id="4" name="Rectangle 3"/>
          <p:cNvSpPr>
            <a:spLocks noChangeAspect="1"/>
          </p:cNvSpPr>
          <p:nvPr/>
        </p:nvSpPr>
        <p:spPr bwMode="auto">
          <a:xfrm>
            <a:off x="581069" y="1280870"/>
            <a:ext cx="1217568" cy="12175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 name="Rectangle 4"/>
          <p:cNvSpPr>
            <a:spLocks noChangeAspect="1"/>
          </p:cNvSpPr>
          <p:nvPr/>
        </p:nvSpPr>
        <p:spPr bwMode="auto">
          <a:xfrm>
            <a:off x="578568" y="2568924"/>
            <a:ext cx="1217568" cy="12175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6" name="Rectangle 5"/>
          <p:cNvSpPr>
            <a:spLocks noChangeAspect="1"/>
          </p:cNvSpPr>
          <p:nvPr/>
        </p:nvSpPr>
        <p:spPr bwMode="auto">
          <a:xfrm>
            <a:off x="578568" y="3852048"/>
            <a:ext cx="1217568" cy="12175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7" name="Rectangle 6"/>
          <p:cNvSpPr>
            <a:spLocks noChangeAspect="1"/>
          </p:cNvSpPr>
          <p:nvPr/>
        </p:nvSpPr>
        <p:spPr bwMode="auto">
          <a:xfrm>
            <a:off x="578568" y="5142567"/>
            <a:ext cx="1217568" cy="12175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Tree>
    <p:extLst>
      <p:ext uri="{BB962C8B-B14F-4D97-AF65-F5344CB8AC3E}">
        <p14:creationId xmlns:p14="http://schemas.microsoft.com/office/powerpoint/2010/main" val="352940896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874837" y="1306702"/>
            <a:ext cx="10439400" cy="3600986"/>
          </a:xfrm>
        </p:spPr>
        <p:txBody>
          <a:bodyPr/>
          <a:lstStyle/>
          <a:p>
            <a:pPr marL="0" indent="0">
              <a:buNone/>
            </a:pPr>
            <a:endParaRPr lang="en-US" sz="1200" dirty="0" smtClean="0"/>
          </a:p>
          <a:p>
            <a:pPr marL="0" indent="0">
              <a:buNone/>
            </a:pPr>
            <a:r>
              <a:rPr lang="en-US" dirty="0" smtClean="0"/>
              <a:t>Microsoft </a:t>
            </a:r>
            <a:r>
              <a:rPr lang="en-US" dirty="0"/>
              <a:t>collaboration technology options</a:t>
            </a:r>
          </a:p>
          <a:p>
            <a:pPr marL="0" indent="0">
              <a:buNone/>
            </a:pPr>
            <a:endParaRPr lang="en-US" sz="3200" dirty="0"/>
          </a:p>
          <a:p>
            <a:pPr marL="0" indent="0">
              <a:buNone/>
            </a:pPr>
            <a:r>
              <a:rPr lang="en-US" dirty="0" smtClean="0"/>
              <a:t>Collaboration scenario demos</a:t>
            </a:r>
            <a:endParaRPr lang="en-US" dirty="0"/>
          </a:p>
          <a:p>
            <a:pPr marL="0" indent="0">
              <a:buNone/>
            </a:pPr>
            <a:endParaRPr lang="en-US" sz="3600" dirty="0" smtClean="0"/>
          </a:p>
          <a:p>
            <a:pPr marL="0" indent="0">
              <a:buNone/>
            </a:pPr>
            <a:r>
              <a:rPr lang="en-US" dirty="0" smtClean="0"/>
              <a:t>Best practices guidance</a:t>
            </a:r>
          </a:p>
        </p:txBody>
      </p:sp>
      <p:sp>
        <p:nvSpPr>
          <p:cNvPr id="2" name="Title 1"/>
          <p:cNvSpPr>
            <a:spLocks noGrp="1"/>
          </p:cNvSpPr>
          <p:nvPr>
            <p:ph type="title"/>
          </p:nvPr>
        </p:nvSpPr>
        <p:spPr/>
        <p:txBody>
          <a:bodyPr/>
          <a:lstStyle/>
          <a:p>
            <a:r>
              <a:rPr lang="en-US" dirty="0" smtClean="0"/>
              <a:t>Session Agenda</a:t>
            </a:r>
            <a:endParaRPr lang="en-US" sz="3264" dirty="0">
              <a:gradFill flip="none" rotWithShape="1">
                <a:gsLst>
                  <a:gs pos="0">
                    <a:schemeClr val="tx2"/>
                  </a:gs>
                  <a:gs pos="85000">
                    <a:schemeClr val="tx2"/>
                  </a:gs>
                </a:gsLst>
                <a:lin ang="5400000" scaled="0"/>
                <a:tileRect/>
              </a:gradFill>
            </a:endParaRPr>
          </a:p>
        </p:txBody>
      </p:sp>
      <p:sp>
        <p:nvSpPr>
          <p:cNvPr id="4" name="Rectangle 3"/>
          <p:cNvSpPr>
            <a:spLocks noChangeAspect="1"/>
          </p:cNvSpPr>
          <p:nvPr/>
        </p:nvSpPr>
        <p:spPr bwMode="auto">
          <a:xfrm>
            <a:off x="581069" y="1280870"/>
            <a:ext cx="1217568" cy="12175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 name="Rectangle 4"/>
          <p:cNvSpPr>
            <a:spLocks noChangeAspect="1"/>
          </p:cNvSpPr>
          <p:nvPr/>
        </p:nvSpPr>
        <p:spPr bwMode="auto">
          <a:xfrm>
            <a:off x="578568" y="2568924"/>
            <a:ext cx="1217568" cy="12175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6" name="Rectangle 5"/>
          <p:cNvSpPr>
            <a:spLocks noChangeAspect="1"/>
          </p:cNvSpPr>
          <p:nvPr/>
        </p:nvSpPr>
        <p:spPr bwMode="auto">
          <a:xfrm>
            <a:off x="578568" y="3852048"/>
            <a:ext cx="1217568" cy="12175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Tree>
    <p:extLst>
      <p:ext uri="{BB962C8B-B14F-4D97-AF65-F5344CB8AC3E}">
        <p14:creationId xmlns:p14="http://schemas.microsoft.com/office/powerpoint/2010/main" val="1291016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7" y="909637"/>
            <a:ext cx="12161837" cy="6230937"/>
          </a:xfrm>
        </p:spPr>
        <p:txBody>
          <a:bodyPr/>
          <a:lstStyle/>
          <a:p>
            <a:r>
              <a:rPr lang="en-US" sz="3600" dirty="0" smtClean="0"/>
              <a:t>“</a:t>
            </a:r>
            <a:r>
              <a:rPr lang="en-US" sz="3600" i="1" dirty="0" smtClean="0"/>
              <a:t>Collaboration </a:t>
            </a:r>
            <a:r>
              <a:rPr lang="en-US" sz="3600" i="1" dirty="0"/>
              <a:t>is a </a:t>
            </a:r>
            <a:r>
              <a:rPr lang="en-US" sz="3600" i="1" dirty="0" smtClean="0"/>
              <a:t>recursive process </a:t>
            </a:r>
            <a:r>
              <a:rPr lang="en-US" sz="3600" i="1" dirty="0"/>
              <a:t>where two or more people or organizations work together to realize shared </a:t>
            </a:r>
            <a:r>
              <a:rPr lang="en-US" sz="3600" i="1" dirty="0" smtClean="0"/>
              <a:t>goals</a:t>
            </a:r>
            <a:r>
              <a:rPr lang="en-US" sz="3600" dirty="0" smtClean="0"/>
              <a:t>”. ¹</a:t>
            </a:r>
          </a:p>
          <a:p>
            <a:r>
              <a:rPr lang="en-US" sz="3600" dirty="0" smtClean="0"/>
              <a:t>“</a:t>
            </a:r>
            <a:r>
              <a:rPr lang="en-US" sz="3600" i="1" dirty="0" smtClean="0"/>
              <a:t>This </a:t>
            </a:r>
            <a:r>
              <a:rPr lang="en-US" sz="3600" i="1" dirty="0"/>
              <a:t>is more than the intersection of common goals seen in co-operative ventures, but a deep, collective, determination to reach an identical </a:t>
            </a:r>
            <a:r>
              <a:rPr lang="en-US" sz="3600" i="1" dirty="0" smtClean="0"/>
              <a:t>objective</a:t>
            </a:r>
            <a:r>
              <a:rPr lang="en-US" sz="3600" dirty="0" smtClean="0"/>
              <a:t>”. ¹</a:t>
            </a:r>
          </a:p>
          <a:p>
            <a:endParaRPr lang="en-US" sz="2400" dirty="0" smtClean="0"/>
          </a:p>
          <a:p>
            <a:endParaRPr lang="en-US" sz="700" dirty="0" smtClean="0"/>
          </a:p>
          <a:p>
            <a:r>
              <a:rPr lang="en-US" sz="3600" dirty="0" smtClean="0"/>
              <a:t>Typically, collaborative efforts are needed for success in marketing, sales and service processes</a:t>
            </a:r>
          </a:p>
          <a:p>
            <a:r>
              <a:rPr lang="en-US" sz="3600" dirty="0" smtClean="0"/>
              <a:t>Typically, collaborative efforts involve document management!</a:t>
            </a:r>
            <a:endParaRPr lang="en-US" sz="3600" dirty="0"/>
          </a:p>
        </p:txBody>
      </p:sp>
      <p:sp>
        <p:nvSpPr>
          <p:cNvPr id="2" name="Title 1"/>
          <p:cNvSpPr>
            <a:spLocks noGrp="1"/>
          </p:cNvSpPr>
          <p:nvPr>
            <p:ph type="title"/>
          </p:nvPr>
        </p:nvSpPr>
        <p:spPr>
          <a:xfrm>
            <a:off x="274639" y="-7938"/>
            <a:ext cx="11889564" cy="917575"/>
          </a:xfrm>
        </p:spPr>
        <p:txBody>
          <a:bodyPr/>
          <a:lstStyle/>
          <a:p>
            <a:r>
              <a:rPr lang="en-US" dirty="0" smtClean="0"/>
              <a:t>Collaboration: the dictionary definition</a:t>
            </a:r>
            <a:endParaRPr lang="en-US" dirty="0"/>
          </a:p>
        </p:txBody>
      </p:sp>
      <p:sp>
        <p:nvSpPr>
          <p:cNvPr id="4" name="TextBox 3"/>
          <p:cNvSpPr txBox="1"/>
          <p:nvPr/>
        </p:nvSpPr>
        <p:spPr>
          <a:xfrm>
            <a:off x="9342437" y="3900456"/>
            <a:ext cx="2520083" cy="249299"/>
          </a:xfrm>
          <a:prstGeom prst="rect">
            <a:avLst/>
          </a:prstGeom>
          <a:noFill/>
        </p:spPr>
        <p:txBody>
          <a:bodyPr wrap="square" lIns="0" tIns="0" rIns="0" bIns="0" rtlCol="0">
            <a:spAutoFit/>
          </a:bodyPr>
          <a:lstStyle/>
          <a:p>
            <a:pPr algn="r">
              <a:lnSpc>
                <a:spcPct val="90000"/>
              </a:lnSpc>
              <a:spcBef>
                <a:spcPct val="20000"/>
              </a:spcBef>
              <a:buSzPct val="90000"/>
            </a:pPr>
            <a:r>
              <a:rPr lang="en-US" dirty="0"/>
              <a:t>¹ </a:t>
            </a:r>
            <a:r>
              <a:rPr lang="en-US" dirty="0">
                <a:gradFill>
                  <a:gsLst>
                    <a:gs pos="0">
                      <a:schemeClr val="tx1"/>
                    </a:gs>
                    <a:gs pos="100000">
                      <a:schemeClr val="tx1"/>
                    </a:gs>
                  </a:gsLst>
                  <a:lin ang="5400000" scaled="0"/>
                </a:gradFill>
              </a:rPr>
              <a:t>Wikipedia</a:t>
            </a:r>
          </a:p>
        </p:txBody>
      </p:sp>
    </p:spTree>
    <p:extLst>
      <p:ext uri="{BB962C8B-B14F-4D97-AF65-F5344CB8AC3E}">
        <p14:creationId xmlns:p14="http://schemas.microsoft.com/office/powerpoint/2010/main" val="229710922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Unified Business Platform</a:t>
            </a:r>
            <a:endParaRPr lang="en-US" dirty="0"/>
          </a:p>
        </p:txBody>
      </p:sp>
      <p:sp>
        <p:nvSpPr>
          <p:cNvPr id="125" name="Freeform 6"/>
          <p:cNvSpPr>
            <a:spLocks noEditPoints="1"/>
          </p:cNvSpPr>
          <p:nvPr/>
        </p:nvSpPr>
        <p:spPr bwMode="auto">
          <a:xfrm>
            <a:off x="10417533" y="1411900"/>
            <a:ext cx="690432" cy="331150"/>
          </a:xfrm>
          <a:custGeom>
            <a:avLst/>
            <a:gdLst>
              <a:gd name="T0" fmla="*/ 1039 w 1068"/>
              <a:gd name="T1" fmla="*/ 0 h 796"/>
              <a:gd name="T2" fmla="*/ 189 w 1068"/>
              <a:gd name="T3" fmla="*/ 0 h 796"/>
              <a:gd name="T4" fmla="*/ 158 w 1068"/>
              <a:gd name="T5" fmla="*/ 28 h 796"/>
              <a:gd name="T6" fmla="*/ 158 w 1068"/>
              <a:gd name="T7" fmla="*/ 156 h 796"/>
              <a:gd name="T8" fmla="*/ 8 w 1068"/>
              <a:gd name="T9" fmla="*/ 156 h 796"/>
              <a:gd name="T10" fmla="*/ 0 w 1068"/>
              <a:gd name="T11" fmla="*/ 164 h 796"/>
              <a:gd name="T12" fmla="*/ 0 w 1068"/>
              <a:gd name="T13" fmla="*/ 289 h 796"/>
              <a:gd name="T14" fmla="*/ 0 w 1068"/>
              <a:gd name="T15" fmla="*/ 297 h 796"/>
              <a:gd name="T16" fmla="*/ 0 w 1068"/>
              <a:gd name="T17" fmla="*/ 788 h 796"/>
              <a:gd name="T18" fmla="*/ 8 w 1068"/>
              <a:gd name="T19" fmla="*/ 796 h 796"/>
              <a:gd name="T20" fmla="*/ 309 w 1068"/>
              <a:gd name="T21" fmla="*/ 796 h 796"/>
              <a:gd name="T22" fmla="*/ 317 w 1068"/>
              <a:gd name="T23" fmla="*/ 788 h 796"/>
              <a:gd name="T24" fmla="*/ 317 w 1068"/>
              <a:gd name="T25" fmla="*/ 666 h 796"/>
              <a:gd name="T26" fmla="*/ 469 w 1068"/>
              <a:gd name="T27" fmla="*/ 666 h 796"/>
              <a:gd name="T28" fmla="*/ 469 w 1068"/>
              <a:gd name="T29" fmla="*/ 711 h 796"/>
              <a:gd name="T30" fmla="*/ 406 w 1068"/>
              <a:gd name="T31" fmla="*/ 769 h 796"/>
              <a:gd name="T32" fmla="*/ 837 w 1068"/>
              <a:gd name="T33" fmla="*/ 769 h 796"/>
              <a:gd name="T34" fmla="*/ 776 w 1068"/>
              <a:gd name="T35" fmla="*/ 711 h 796"/>
              <a:gd name="T36" fmla="*/ 776 w 1068"/>
              <a:gd name="T37" fmla="*/ 666 h 796"/>
              <a:gd name="T38" fmla="*/ 1039 w 1068"/>
              <a:gd name="T39" fmla="*/ 666 h 796"/>
              <a:gd name="T40" fmla="*/ 1068 w 1068"/>
              <a:gd name="T41" fmla="*/ 638 h 796"/>
              <a:gd name="T42" fmla="*/ 1068 w 1068"/>
              <a:gd name="T43" fmla="*/ 28 h 796"/>
              <a:gd name="T44" fmla="*/ 1039 w 1068"/>
              <a:gd name="T45" fmla="*/ 0 h 796"/>
              <a:gd name="T46" fmla="*/ 38 w 1068"/>
              <a:gd name="T47" fmla="*/ 253 h 796"/>
              <a:gd name="T48" fmla="*/ 38 w 1068"/>
              <a:gd name="T49" fmla="*/ 223 h 796"/>
              <a:gd name="T50" fmla="*/ 46 w 1068"/>
              <a:gd name="T51" fmla="*/ 215 h 796"/>
              <a:gd name="T52" fmla="*/ 158 w 1068"/>
              <a:gd name="T53" fmla="*/ 215 h 796"/>
              <a:gd name="T54" fmla="*/ 212 w 1068"/>
              <a:gd name="T55" fmla="*/ 215 h 796"/>
              <a:gd name="T56" fmla="*/ 271 w 1068"/>
              <a:gd name="T57" fmla="*/ 215 h 796"/>
              <a:gd name="T58" fmla="*/ 279 w 1068"/>
              <a:gd name="T59" fmla="*/ 223 h 796"/>
              <a:gd name="T60" fmla="*/ 279 w 1068"/>
              <a:gd name="T61" fmla="*/ 253 h 796"/>
              <a:gd name="T62" fmla="*/ 271 w 1068"/>
              <a:gd name="T63" fmla="*/ 261 h 796"/>
              <a:gd name="T64" fmla="*/ 212 w 1068"/>
              <a:gd name="T65" fmla="*/ 261 h 796"/>
              <a:gd name="T66" fmla="*/ 158 w 1068"/>
              <a:gd name="T67" fmla="*/ 261 h 796"/>
              <a:gd name="T68" fmla="*/ 46 w 1068"/>
              <a:gd name="T69" fmla="*/ 261 h 796"/>
              <a:gd name="T70" fmla="*/ 38 w 1068"/>
              <a:gd name="T71" fmla="*/ 253 h 796"/>
              <a:gd name="T72" fmla="*/ 232 w 1068"/>
              <a:gd name="T73" fmla="*/ 437 h 796"/>
              <a:gd name="T74" fmla="*/ 253 w 1068"/>
              <a:gd name="T75" fmla="*/ 415 h 796"/>
              <a:gd name="T76" fmla="*/ 276 w 1068"/>
              <a:gd name="T77" fmla="*/ 437 h 796"/>
              <a:gd name="T78" fmla="*/ 253 w 1068"/>
              <a:gd name="T79" fmla="*/ 458 h 796"/>
              <a:gd name="T80" fmla="*/ 232 w 1068"/>
              <a:gd name="T81" fmla="*/ 437 h 796"/>
              <a:gd name="T82" fmla="*/ 253 w 1068"/>
              <a:gd name="T83" fmla="*/ 387 h 796"/>
              <a:gd name="T84" fmla="*/ 224 w 1068"/>
              <a:gd name="T85" fmla="*/ 358 h 796"/>
              <a:gd name="T86" fmla="*/ 253 w 1068"/>
              <a:gd name="T87" fmla="*/ 330 h 796"/>
              <a:gd name="T88" fmla="*/ 283 w 1068"/>
              <a:gd name="T89" fmla="*/ 358 h 796"/>
              <a:gd name="T90" fmla="*/ 253 w 1068"/>
              <a:gd name="T91" fmla="*/ 387 h 796"/>
              <a:gd name="T92" fmla="*/ 1016 w 1068"/>
              <a:gd name="T93" fmla="*/ 592 h 796"/>
              <a:gd name="T94" fmla="*/ 992 w 1068"/>
              <a:gd name="T95" fmla="*/ 617 h 796"/>
              <a:gd name="T96" fmla="*/ 317 w 1068"/>
              <a:gd name="T97" fmla="*/ 617 h 796"/>
              <a:gd name="T98" fmla="*/ 317 w 1068"/>
              <a:gd name="T99" fmla="*/ 297 h 796"/>
              <a:gd name="T100" fmla="*/ 317 w 1068"/>
              <a:gd name="T101" fmla="*/ 289 h 796"/>
              <a:gd name="T102" fmla="*/ 317 w 1068"/>
              <a:gd name="T103" fmla="*/ 164 h 796"/>
              <a:gd name="T104" fmla="*/ 309 w 1068"/>
              <a:gd name="T105" fmla="*/ 156 h 796"/>
              <a:gd name="T106" fmla="*/ 212 w 1068"/>
              <a:gd name="T107" fmla="*/ 156 h 796"/>
              <a:gd name="T108" fmla="*/ 212 w 1068"/>
              <a:gd name="T109" fmla="*/ 74 h 796"/>
              <a:gd name="T110" fmla="*/ 237 w 1068"/>
              <a:gd name="T111" fmla="*/ 49 h 796"/>
              <a:gd name="T112" fmla="*/ 992 w 1068"/>
              <a:gd name="T113" fmla="*/ 49 h 796"/>
              <a:gd name="T114" fmla="*/ 1016 w 1068"/>
              <a:gd name="T115" fmla="*/ 74 h 796"/>
              <a:gd name="T116" fmla="*/ 1016 w 1068"/>
              <a:gd name="T117" fmla="*/ 592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8" h="796">
                <a:moveTo>
                  <a:pt x="1039" y="0"/>
                </a:moveTo>
                <a:cubicBezTo>
                  <a:pt x="189" y="0"/>
                  <a:pt x="189" y="0"/>
                  <a:pt x="189" y="0"/>
                </a:cubicBezTo>
                <a:cubicBezTo>
                  <a:pt x="173" y="0"/>
                  <a:pt x="158" y="12"/>
                  <a:pt x="158" y="28"/>
                </a:cubicBezTo>
                <a:cubicBezTo>
                  <a:pt x="158" y="74"/>
                  <a:pt x="158" y="116"/>
                  <a:pt x="158" y="156"/>
                </a:cubicBezTo>
                <a:cubicBezTo>
                  <a:pt x="8" y="156"/>
                  <a:pt x="8" y="156"/>
                  <a:pt x="8" y="156"/>
                </a:cubicBezTo>
                <a:cubicBezTo>
                  <a:pt x="3" y="156"/>
                  <a:pt x="0" y="159"/>
                  <a:pt x="0" y="164"/>
                </a:cubicBezTo>
                <a:cubicBezTo>
                  <a:pt x="0" y="289"/>
                  <a:pt x="0" y="289"/>
                  <a:pt x="0" y="289"/>
                </a:cubicBezTo>
                <a:cubicBezTo>
                  <a:pt x="0" y="297"/>
                  <a:pt x="0" y="297"/>
                  <a:pt x="0" y="297"/>
                </a:cubicBezTo>
                <a:cubicBezTo>
                  <a:pt x="0" y="788"/>
                  <a:pt x="0" y="788"/>
                  <a:pt x="0" y="788"/>
                </a:cubicBezTo>
                <a:cubicBezTo>
                  <a:pt x="0" y="793"/>
                  <a:pt x="3" y="796"/>
                  <a:pt x="8" y="796"/>
                </a:cubicBezTo>
                <a:cubicBezTo>
                  <a:pt x="309" y="796"/>
                  <a:pt x="309" y="796"/>
                  <a:pt x="309" y="796"/>
                </a:cubicBezTo>
                <a:cubicBezTo>
                  <a:pt x="314" y="796"/>
                  <a:pt x="317" y="793"/>
                  <a:pt x="317" y="788"/>
                </a:cubicBezTo>
                <a:cubicBezTo>
                  <a:pt x="317" y="743"/>
                  <a:pt x="317" y="703"/>
                  <a:pt x="317" y="666"/>
                </a:cubicBezTo>
                <a:cubicBezTo>
                  <a:pt x="469" y="666"/>
                  <a:pt x="469" y="666"/>
                  <a:pt x="469" y="666"/>
                </a:cubicBezTo>
                <a:cubicBezTo>
                  <a:pt x="469" y="711"/>
                  <a:pt x="469" y="711"/>
                  <a:pt x="469" y="711"/>
                </a:cubicBezTo>
                <a:cubicBezTo>
                  <a:pt x="406" y="769"/>
                  <a:pt x="406" y="769"/>
                  <a:pt x="406" y="769"/>
                </a:cubicBezTo>
                <a:cubicBezTo>
                  <a:pt x="837" y="769"/>
                  <a:pt x="837" y="769"/>
                  <a:pt x="837" y="769"/>
                </a:cubicBezTo>
                <a:cubicBezTo>
                  <a:pt x="776" y="711"/>
                  <a:pt x="776" y="711"/>
                  <a:pt x="776" y="711"/>
                </a:cubicBezTo>
                <a:cubicBezTo>
                  <a:pt x="776" y="666"/>
                  <a:pt x="776" y="666"/>
                  <a:pt x="776" y="666"/>
                </a:cubicBezTo>
                <a:cubicBezTo>
                  <a:pt x="1039" y="666"/>
                  <a:pt x="1039" y="666"/>
                  <a:pt x="1039" y="666"/>
                </a:cubicBezTo>
                <a:cubicBezTo>
                  <a:pt x="1056" y="666"/>
                  <a:pt x="1068" y="654"/>
                  <a:pt x="1068" y="638"/>
                </a:cubicBezTo>
                <a:cubicBezTo>
                  <a:pt x="1068" y="28"/>
                  <a:pt x="1068" y="28"/>
                  <a:pt x="1068" y="28"/>
                </a:cubicBezTo>
                <a:cubicBezTo>
                  <a:pt x="1068" y="12"/>
                  <a:pt x="1056" y="0"/>
                  <a:pt x="1039" y="0"/>
                </a:cubicBezTo>
                <a:close/>
                <a:moveTo>
                  <a:pt x="38" y="253"/>
                </a:moveTo>
                <a:cubicBezTo>
                  <a:pt x="38" y="223"/>
                  <a:pt x="38" y="223"/>
                  <a:pt x="38" y="223"/>
                </a:cubicBezTo>
                <a:cubicBezTo>
                  <a:pt x="38" y="218"/>
                  <a:pt x="41" y="215"/>
                  <a:pt x="46" y="215"/>
                </a:cubicBezTo>
                <a:cubicBezTo>
                  <a:pt x="92" y="215"/>
                  <a:pt x="129" y="215"/>
                  <a:pt x="158" y="215"/>
                </a:cubicBezTo>
                <a:cubicBezTo>
                  <a:pt x="180" y="215"/>
                  <a:pt x="198" y="215"/>
                  <a:pt x="212" y="215"/>
                </a:cubicBezTo>
                <a:cubicBezTo>
                  <a:pt x="271" y="215"/>
                  <a:pt x="271" y="215"/>
                  <a:pt x="271" y="215"/>
                </a:cubicBezTo>
                <a:cubicBezTo>
                  <a:pt x="276" y="215"/>
                  <a:pt x="279" y="218"/>
                  <a:pt x="279" y="223"/>
                </a:cubicBezTo>
                <a:cubicBezTo>
                  <a:pt x="279" y="253"/>
                  <a:pt x="279" y="253"/>
                  <a:pt x="279" y="253"/>
                </a:cubicBezTo>
                <a:cubicBezTo>
                  <a:pt x="279" y="258"/>
                  <a:pt x="276" y="261"/>
                  <a:pt x="271" y="261"/>
                </a:cubicBezTo>
                <a:cubicBezTo>
                  <a:pt x="249" y="261"/>
                  <a:pt x="230" y="261"/>
                  <a:pt x="212" y="261"/>
                </a:cubicBezTo>
                <a:cubicBezTo>
                  <a:pt x="192" y="261"/>
                  <a:pt x="174" y="261"/>
                  <a:pt x="158" y="261"/>
                </a:cubicBezTo>
                <a:cubicBezTo>
                  <a:pt x="46" y="261"/>
                  <a:pt x="46" y="261"/>
                  <a:pt x="46" y="261"/>
                </a:cubicBezTo>
                <a:cubicBezTo>
                  <a:pt x="41" y="261"/>
                  <a:pt x="38" y="258"/>
                  <a:pt x="38" y="253"/>
                </a:cubicBezTo>
                <a:close/>
                <a:moveTo>
                  <a:pt x="232" y="437"/>
                </a:moveTo>
                <a:cubicBezTo>
                  <a:pt x="232" y="425"/>
                  <a:pt x="241" y="415"/>
                  <a:pt x="253" y="415"/>
                </a:cubicBezTo>
                <a:cubicBezTo>
                  <a:pt x="265" y="415"/>
                  <a:pt x="276" y="425"/>
                  <a:pt x="276" y="437"/>
                </a:cubicBezTo>
                <a:cubicBezTo>
                  <a:pt x="276" y="448"/>
                  <a:pt x="265" y="458"/>
                  <a:pt x="253" y="458"/>
                </a:cubicBezTo>
                <a:cubicBezTo>
                  <a:pt x="241" y="458"/>
                  <a:pt x="232" y="448"/>
                  <a:pt x="232" y="437"/>
                </a:cubicBezTo>
                <a:close/>
                <a:moveTo>
                  <a:pt x="253" y="387"/>
                </a:moveTo>
                <a:cubicBezTo>
                  <a:pt x="238" y="387"/>
                  <a:pt x="224" y="374"/>
                  <a:pt x="224" y="358"/>
                </a:cubicBezTo>
                <a:cubicBezTo>
                  <a:pt x="224" y="341"/>
                  <a:pt x="238" y="330"/>
                  <a:pt x="253" y="330"/>
                </a:cubicBezTo>
                <a:cubicBezTo>
                  <a:pt x="270" y="330"/>
                  <a:pt x="283" y="341"/>
                  <a:pt x="283" y="358"/>
                </a:cubicBezTo>
                <a:cubicBezTo>
                  <a:pt x="283" y="374"/>
                  <a:pt x="270" y="387"/>
                  <a:pt x="253" y="387"/>
                </a:cubicBezTo>
                <a:close/>
                <a:moveTo>
                  <a:pt x="1016" y="592"/>
                </a:moveTo>
                <a:cubicBezTo>
                  <a:pt x="1016" y="606"/>
                  <a:pt x="1006" y="617"/>
                  <a:pt x="992" y="617"/>
                </a:cubicBezTo>
                <a:cubicBezTo>
                  <a:pt x="594" y="617"/>
                  <a:pt x="406" y="617"/>
                  <a:pt x="317" y="617"/>
                </a:cubicBezTo>
                <a:cubicBezTo>
                  <a:pt x="317" y="297"/>
                  <a:pt x="317" y="297"/>
                  <a:pt x="317" y="297"/>
                </a:cubicBezTo>
                <a:cubicBezTo>
                  <a:pt x="317" y="289"/>
                  <a:pt x="317" y="289"/>
                  <a:pt x="317" y="289"/>
                </a:cubicBezTo>
                <a:cubicBezTo>
                  <a:pt x="317" y="164"/>
                  <a:pt x="317" y="164"/>
                  <a:pt x="317" y="164"/>
                </a:cubicBezTo>
                <a:cubicBezTo>
                  <a:pt x="317" y="159"/>
                  <a:pt x="314" y="156"/>
                  <a:pt x="309" y="156"/>
                </a:cubicBezTo>
                <a:cubicBezTo>
                  <a:pt x="273" y="156"/>
                  <a:pt x="240" y="156"/>
                  <a:pt x="212" y="156"/>
                </a:cubicBezTo>
                <a:cubicBezTo>
                  <a:pt x="212" y="74"/>
                  <a:pt x="212" y="74"/>
                  <a:pt x="212" y="74"/>
                </a:cubicBezTo>
                <a:cubicBezTo>
                  <a:pt x="212" y="60"/>
                  <a:pt x="223" y="49"/>
                  <a:pt x="237" y="49"/>
                </a:cubicBezTo>
                <a:cubicBezTo>
                  <a:pt x="992" y="49"/>
                  <a:pt x="992" y="49"/>
                  <a:pt x="992" y="49"/>
                </a:cubicBezTo>
                <a:cubicBezTo>
                  <a:pt x="1006" y="49"/>
                  <a:pt x="1016" y="60"/>
                  <a:pt x="1016" y="74"/>
                </a:cubicBezTo>
                <a:cubicBezTo>
                  <a:pt x="1016" y="592"/>
                  <a:pt x="1016" y="592"/>
                  <a:pt x="1016" y="59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2" name="Rectangle 131"/>
          <p:cNvSpPr/>
          <p:nvPr/>
        </p:nvSpPr>
        <p:spPr>
          <a:xfrm>
            <a:off x="3017837" y="2125664"/>
            <a:ext cx="9220200" cy="1191338"/>
          </a:xfrm>
          <a:prstGeom prst="rect">
            <a:avLst/>
          </a:prstGeom>
          <a:gradFill>
            <a:gsLst>
              <a:gs pos="0">
                <a:srgbClr val="00187A"/>
              </a:gs>
              <a:gs pos="84000">
                <a:srgbClr val="00187A">
                  <a:alpha val="90000"/>
                </a:srgbClr>
              </a:gs>
              <a:gs pos="100000">
                <a:srgbClr val="00187A">
                  <a:alpha val="0"/>
                </a:srgbClr>
              </a:gs>
            </a:gsLst>
            <a:lin ang="5400000" scaled="1"/>
          </a:gradFill>
          <a:ln w="10795" cap="flat" cmpd="sng" algn="ctr">
            <a:noFill/>
            <a:prstDash val="solid"/>
          </a:ln>
          <a:effectLst/>
        </p:spPr>
        <p:txBody>
          <a:bodyPr lIns="91440" tIns="146304" rIns="91440" bIns="146304"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1"/>
              </a:gradFill>
              <a:effectLst/>
              <a:uLnTx/>
              <a:uFillTx/>
            </a:endParaRPr>
          </a:p>
        </p:txBody>
      </p:sp>
      <p:sp>
        <p:nvSpPr>
          <p:cNvPr id="133" name="Rectangle 132"/>
          <p:cNvSpPr/>
          <p:nvPr/>
        </p:nvSpPr>
        <p:spPr>
          <a:xfrm>
            <a:off x="3017837" y="3067258"/>
            <a:ext cx="9220200" cy="1508760"/>
          </a:xfrm>
          <a:prstGeom prst="rect">
            <a:avLst/>
          </a:prstGeom>
          <a:gradFill>
            <a:gsLst>
              <a:gs pos="19000">
                <a:srgbClr val="001C67">
                  <a:alpha val="90000"/>
                </a:srgbClr>
              </a:gs>
              <a:gs pos="0">
                <a:srgbClr val="002050">
                  <a:alpha val="0"/>
                </a:srgbClr>
              </a:gs>
              <a:gs pos="84000">
                <a:srgbClr val="00187A">
                  <a:alpha val="90000"/>
                </a:srgbClr>
              </a:gs>
              <a:gs pos="100000">
                <a:srgbClr val="00187A">
                  <a:alpha val="0"/>
                </a:srgbClr>
              </a:gs>
            </a:gsLst>
            <a:lin ang="5400000" scaled="1"/>
          </a:gradFill>
          <a:ln w="10795" cap="flat" cmpd="sng" algn="ctr">
            <a:noFill/>
            <a:prstDash val="solid"/>
          </a:ln>
          <a:effectLst/>
        </p:spPr>
        <p:txBody>
          <a:bodyPr lIns="91440" tIns="146304" rIns="91440" bIns="146304"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1"/>
              </a:gradFill>
              <a:effectLst/>
              <a:uLnTx/>
              <a:uFillTx/>
            </a:endParaRPr>
          </a:p>
        </p:txBody>
      </p:sp>
      <p:sp>
        <p:nvSpPr>
          <p:cNvPr id="134" name="Rectangle 133"/>
          <p:cNvSpPr/>
          <p:nvPr/>
        </p:nvSpPr>
        <p:spPr>
          <a:xfrm>
            <a:off x="3017837" y="4276234"/>
            <a:ext cx="9220200" cy="1508760"/>
          </a:xfrm>
          <a:prstGeom prst="rect">
            <a:avLst/>
          </a:prstGeom>
          <a:gradFill>
            <a:gsLst>
              <a:gs pos="19000">
                <a:srgbClr val="001C67">
                  <a:alpha val="90000"/>
                </a:srgbClr>
              </a:gs>
              <a:gs pos="0">
                <a:srgbClr val="002050">
                  <a:alpha val="0"/>
                </a:srgbClr>
              </a:gs>
              <a:gs pos="84000">
                <a:srgbClr val="00187A">
                  <a:alpha val="90000"/>
                </a:srgbClr>
              </a:gs>
              <a:gs pos="100000">
                <a:srgbClr val="00187A">
                  <a:alpha val="0"/>
                </a:srgbClr>
              </a:gs>
            </a:gsLst>
            <a:lin ang="5400000" scaled="1"/>
          </a:gradFill>
          <a:ln w="10795" cap="flat" cmpd="sng" algn="ctr">
            <a:noFill/>
            <a:prstDash val="solid"/>
          </a:ln>
          <a:effectLst/>
        </p:spPr>
        <p:txBody>
          <a:bodyPr lIns="91440" tIns="146304" rIns="91440" bIns="146304"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1"/>
              </a:gradFill>
              <a:effectLst/>
              <a:uLnTx/>
              <a:uFillTx/>
            </a:endParaRPr>
          </a:p>
        </p:txBody>
      </p:sp>
      <p:sp>
        <p:nvSpPr>
          <p:cNvPr id="135" name="Rectangle 134"/>
          <p:cNvSpPr/>
          <p:nvPr/>
        </p:nvSpPr>
        <p:spPr>
          <a:xfrm>
            <a:off x="3017837" y="5578229"/>
            <a:ext cx="9220200" cy="1119433"/>
          </a:xfrm>
          <a:prstGeom prst="rect">
            <a:avLst/>
          </a:prstGeom>
          <a:gradFill>
            <a:gsLst>
              <a:gs pos="100000">
                <a:srgbClr val="00187A"/>
              </a:gs>
              <a:gs pos="20000">
                <a:srgbClr val="00187A">
                  <a:alpha val="90000"/>
                </a:srgbClr>
              </a:gs>
              <a:gs pos="0">
                <a:srgbClr val="00187A">
                  <a:alpha val="0"/>
                </a:srgbClr>
              </a:gs>
            </a:gsLst>
            <a:lin ang="5400000" scaled="1"/>
          </a:gradFill>
          <a:ln w="10795" cap="flat" cmpd="sng" algn="ctr">
            <a:noFill/>
            <a:prstDash val="solid"/>
          </a:ln>
          <a:effectLst/>
        </p:spPr>
        <p:txBody>
          <a:bodyPr lIns="91440" tIns="146304" rIns="91440" bIns="146304"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1"/>
              </a:gradFill>
              <a:effectLst/>
              <a:uLnTx/>
              <a:uFillTx/>
            </a:endParaRPr>
          </a:p>
        </p:txBody>
      </p:sp>
      <p:sp>
        <p:nvSpPr>
          <p:cNvPr id="136" name="Rectangle 135"/>
          <p:cNvSpPr/>
          <p:nvPr/>
        </p:nvSpPr>
        <p:spPr>
          <a:xfrm>
            <a:off x="3017838" y="2125664"/>
            <a:ext cx="7315200" cy="729708"/>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0">
                      <a:srgbClr val="FFFFFF"/>
                    </a:gs>
                    <a:gs pos="100000">
                      <a:srgbClr val="FFFFFF"/>
                    </a:gs>
                  </a:gsLst>
                  <a:lin ang="5400000" scaled="1"/>
                </a:gradFill>
                <a:effectLst/>
                <a:uLnTx/>
                <a:uFillTx/>
              </a:rPr>
              <a:t>Business solutions</a:t>
            </a:r>
            <a:endParaRPr kumimoji="0" lang="en-US" sz="2000" b="0" i="0" u="none" strike="noStrike" kern="0" cap="none" spc="0" normalizeH="0" baseline="0" noProof="0" dirty="0">
              <a:ln>
                <a:noFill/>
              </a:ln>
              <a:gradFill>
                <a:gsLst>
                  <a:gs pos="0">
                    <a:srgbClr val="FFFFFF"/>
                  </a:gs>
                  <a:gs pos="100000">
                    <a:srgbClr val="FFFFFF"/>
                  </a:gs>
                </a:gsLst>
                <a:lin ang="5400000" scaled="1"/>
              </a:gradFill>
              <a:effectLst/>
              <a:uLnTx/>
              <a:uFillTx/>
            </a:endParaRPr>
          </a:p>
        </p:txBody>
      </p:sp>
      <p:sp>
        <p:nvSpPr>
          <p:cNvPr id="137" name="Rectangle 136"/>
          <p:cNvSpPr/>
          <p:nvPr/>
        </p:nvSpPr>
        <p:spPr>
          <a:xfrm>
            <a:off x="3017838" y="3255963"/>
            <a:ext cx="7315200" cy="503974"/>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0">
                      <a:srgbClr val="FFFFFF"/>
                    </a:gs>
                    <a:gs pos="100000">
                      <a:srgbClr val="FFFFFF"/>
                    </a:gs>
                  </a:gsLst>
                  <a:lin ang="5400000" scaled="1"/>
                </a:gradFill>
                <a:effectLst/>
                <a:uLnTx/>
                <a:uFillTx/>
              </a:rPr>
              <a:t>Application Services</a:t>
            </a:r>
            <a:endParaRPr kumimoji="0" lang="en-US" sz="2000" b="0" i="0" u="none" strike="noStrike" kern="0" cap="none" spc="0" normalizeH="0" baseline="0" noProof="0" dirty="0">
              <a:ln>
                <a:noFill/>
              </a:ln>
              <a:gradFill>
                <a:gsLst>
                  <a:gs pos="0">
                    <a:srgbClr val="FFFFFF"/>
                  </a:gs>
                  <a:gs pos="100000">
                    <a:srgbClr val="FFFFFF"/>
                  </a:gs>
                </a:gsLst>
                <a:lin ang="5400000" scaled="1"/>
              </a:gradFill>
              <a:effectLst/>
              <a:uLnTx/>
              <a:uFillTx/>
            </a:endParaRPr>
          </a:p>
        </p:txBody>
      </p:sp>
      <p:sp>
        <p:nvSpPr>
          <p:cNvPr id="138" name="Rectangle 137"/>
          <p:cNvSpPr/>
          <p:nvPr/>
        </p:nvSpPr>
        <p:spPr>
          <a:xfrm>
            <a:off x="3017838" y="4398963"/>
            <a:ext cx="7315200" cy="484785"/>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0">
                      <a:srgbClr val="FFFFFF"/>
                    </a:gs>
                    <a:gs pos="100000">
                      <a:srgbClr val="FFFFFF"/>
                    </a:gs>
                  </a:gsLst>
                  <a:lin ang="5400000" scaled="1"/>
                </a:gradFill>
                <a:effectLst/>
                <a:uLnTx/>
                <a:uFillTx/>
              </a:rPr>
              <a:t>Data Platform</a:t>
            </a:r>
            <a:endParaRPr kumimoji="0" lang="en-US" sz="2000" b="0" i="0" u="none" strike="noStrike" kern="0" cap="none" spc="0" normalizeH="0" baseline="0" noProof="0" dirty="0">
              <a:ln>
                <a:noFill/>
              </a:ln>
              <a:gradFill>
                <a:gsLst>
                  <a:gs pos="0">
                    <a:srgbClr val="FFFFFF"/>
                  </a:gs>
                  <a:gs pos="100000">
                    <a:srgbClr val="FFFFFF"/>
                  </a:gs>
                </a:gsLst>
                <a:lin ang="5400000" scaled="1"/>
              </a:gradFill>
              <a:effectLst/>
              <a:uLnTx/>
              <a:uFillTx/>
            </a:endParaRPr>
          </a:p>
        </p:txBody>
      </p:sp>
      <p:sp>
        <p:nvSpPr>
          <p:cNvPr id="139" name="Rectangle 138"/>
          <p:cNvSpPr/>
          <p:nvPr/>
        </p:nvSpPr>
        <p:spPr>
          <a:xfrm>
            <a:off x="3017838" y="5690443"/>
            <a:ext cx="7315200" cy="495200"/>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0">
                      <a:srgbClr val="FFFFFF"/>
                    </a:gs>
                    <a:gs pos="100000">
                      <a:srgbClr val="FFFFFF"/>
                    </a:gs>
                  </a:gsLst>
                  <a:lin ang="5400000" scaled="1"/>
                </a:gradFill>
                <a:effectLst/>
                <a:uLnTx/>
                <a:uFillTx/>
              </a:rPr>
              <a:t>Microsoft Platform</a:t>
            </a:r>
            <a:endParaRPr kumimoji="0" lang="en-US" sz="2000" b="0" i="0" u="none" strike="noStrike" kern="0" cap="none" spc="0" normalizeH="0" baseline="0" noProof="0" dirty="0">
              <a:ln>
                <a:noFill/>
              </a:ln>
              <a:gradFill>
                <a:gsLst>
                  <a:gs pos="0">
                    <a:srgbClr val="FFFFFF"/>
                  </a:gs>
                  <a:gs pos="100000">
                    <a:srgbClr val="FFFFFF"/>
                  </a:gs>
                </a:gsLst>
                <a:lin ang="5400000" scaled="1"/>
              </a:gradFill>
              <a:effectLst/>
              <a:uLnTx/>
              <a:uFillTx/>
            </a:endParaRPr>
          </a:p>
        </p:txBody>
      </p:sp>
      <p:pic>
        <p:nvPicPr>
          <p:cNvPr id="14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132637" y="2373096"/>
            <a:ext cx="2958785" cy="616706"/>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140"/>
          <p:cNvPicPr>
            <a:picLocks noChangeAspect="1"/>
          </p:cNvPicPr>
          <p:nvPr/>
        </p:nvPicPr>
        <p:blipFill rotWithShape="1">
          <a:blip r:embed="rId3">
            <a:extLst>
              <a:ext uri="{28A0092B-C50C-407E-A947-70E740481C1C}">
                <a14:useLocalDpi xmlns:a14="http://schemas.microsoft.com/office/drawing/2010/main" val="0"/>
              </a:ext>
            </a:extLst>
          </a:blip>
          <a:srcRect r="14721"/>
          <a:stretch/>
        </p:blipFill>
        <p:spPr>
          <a:xfrm>
            <a:off x="7417767" y="5755324"/>
            <a:ext cx="2388522" cy="860638"/>
          </a:xfrm>
          <a:prstGeom prst="rect">
            <a:avLst/>
          </a:prstGeom>
        </p:spPr>
      </p:pic>
      <p:sp>
        <p:nvSpPr>
          <p:cNvPr id="142" name="Footer Placeholder 2"/>
          <p:cNvSpPr txBox="1">
            <a:spLocks/>
          </p:cNvSpPr>
          <p:nvPr/>
        </p:nvSpPr>
        <p:spPr>
          <a:xfrm>
            <a:off x="274638" y="6558134"/>
            <a:ext cx="3937000" cy="371475"/>
          </a:xfrm>
          <a:prstGeom prst="rect">
            <a:avLst/>
          </a:prstGeom>
        </p:spPr>
        <p:txBody>
          <a:bodyPr vert="horz" lIns="0" tIns="45720" rIns="91440" bIns="45720" rtlCol="0" anchor="ctr"/>
          <a:lstStyle>
            <a:defPPr>
              <a:defRPr lang="en-US"/>
            </a:defPPr>
            <a:lvl1pPr marL="0" algn="l" defTabSz="932742" rtl="0" eaLnBrk="1" latinLnBrk="0" hangingPunct="1">
              <a:defRPr sz="1200" kern="1200">
                <a:gradFill>
                  <a:gsLst>
                    <a:gs pos="0">
                      <a:schemeClr val="bg2">
                        <a:lumMod val="75000"/>
                      </a:schemeClr>
                    </a:gs>
                    <a:gs pos="100000">
                      <a:schemeClr val="bg2">
                        <a:lumMod val="75000"/>
                      </a:schemeClr>
                    </a:gs>
                  </a:gsLst>
                  <a:lin ang="5400000" scaled="0"/>
                </a:gra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gradFill>
                  <a:gsLst>
                    <a:gs pos="0">
                      <a:srgbClr val="DDDDDD">
                        <a:lumMod val="75000"/>
                      </a:srgbClr>
                    </a:gs>
                    <a:gs pos="100000">
                      <a:srgbClr val="DDDDDD">
                        <a:lumMod val="75000"/>
                      </a:srgbClr>
                    </a:gs>
                  </a:gsLst>
                  <a:lin ang="5400000" scaled="0"/>
                </a:gradFill>
                <a:effectLst/>
                <a:uLnTx/>
                <a:uFillTx/>
                <a:latin typeface="Segoe UI"/>
                <a:ea typeface="+mn-ea"/>
                <a:cs typeface="+mn-cs"/>
              </a:rPr>
              <a:t>Microsoft Confidential</a:t>
            </a:r>
            <a:endParaRPr kumimoji="0" lang="en-US" sz="1200" b="0" i="0" u="none" strike="noStrike" kern="1200" cap="none" spc="0" normalizeH="0" baseline="0" noProof="0" dirty="0">
              <a:ln>
                <a:noFill/>
              </a:ln>
              <a:gradFill>
                <a:gsLst>
                  <a:gs pos="0">
                    <a:srgbClr val="DDDDDD">
                      <a:lumMod val="75000"/>
                    </a:srgbClr>
                  </a:gs>
                  <a:gs pos="100000">
                    <a:srgbClr val="DDDDDD">
                      <a:lumMod val="75000"/>
                    </a:srgbClr>
                  </a:gs>
                </a:gsLst>
                <a:lin ang="5400000" scaled="0"/>
              </a:gradFill>
              <a:effectLst/>
              <a:uLnTx/>
              <a:uFillTx/>
              <a:latin typeface="Segoe UI"/>
              <a:ea typeface="+mn-ea"/>
              <a:cs typeface="+mn-cs"/>
            </a:endParaRPr>
          </a:p>
        </p:txBody>
      </p:sp>
      <p:grpSp>
        <p:nvGrpSpPr>
          <p:cNvPr id="144" name="Group 143"/>
          <p:cNvGrpSpPr/>
          <p:nvPr/>
        </p:nvGrpSpPr>
        <p:grpSpPr>
          <a:xfrm>
            <a:off x="284576" y="2125662"/>
            <a:ext cx="2667001" cy="4572001"/>
            <a:chOff x="274637" y="2125662"/>
            <a:chExt cx="2667001" cy="4572001"/>
          </a:xfrm>
        </p:grpSpPr>
        <p:pic>
          <p:nvPicPr>
            <p:cNvPr id="145" name="Picture 144"/>
            <p:cNvPicPr>
              <a:picLocks noChangeAspect="1"/>
            </p:cNvPicPr>
            <p:nvPr/>
          </p:nvPicPr>
          <p:blipFill rotWithShape="1">
            <a:blip r:embed="rId4">
              <a:extLst>
                <a:ext uri="{28A0092B-C50C-407E-A947-70E740481C1C}">
                  <a14:useLocalDpi xmlns:a14="http://schemas.microsoft.com/office/drawing/2010/main" val="0"/>
                </a:ext>
              </a:extLst>
            </a:blip>
            <a:srcRect l="28047" t="13552" r="36380" b="5138"/>
            <a:stretch/>
          </p:blipFill>
          <p:spPr>
            <a:xfrm>
              <a:off x="274637" y="2125662"/>
              <a:ext cx="2667000" cy="4572000"/>
            </a:xfrm>
            <a:prstGeom prst="rect">
              <a:avLst/>
            </a:prstGeom>
          </p:spPr>
        </p:pic>
        <p:sp>
          <p:nvSpPr>
            <p:cNvPr id="146" name="Rectangle 145"/>
            <p:cNvSpPr/>
            <p:nvPr/>
          </p:nvSpPr>
          <p:spPr>
            <a:xfrm>
              <a:off x="274638" y="2125664"/>
              <a:ext cx="2667000" cy="4571999"/>
            </a:xfrm>
            <a:prstGeom prst="rect">
              <a:avLst/>
            </a:prstGeom>
            <a:solidFill>
              <a:srgbClr val="000000">
                <a:alpha val="74000"/>
              </a:srgbClr>
            </a:solidFill>
            <a:ln w="10795" cap="flat" cmpd="sng" algn="ctr">
              <a:noFill/>
              <a:prstDash val="solid"/>
            </a:ln>
            <a:effectLst/>
          </p:spPr>
          <p:txBody>
            <a:bodyPr vert="horz" lIns="182880" tIns="182880" rIns="182880" bIns="182880"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gradFill>
                    <a:gsLst>
                      <a:gs pos="0">
                        <a:srgbClr val="FFFFFF"/>
                      </a:gs>
                      <a:gs pos="100000">
                        <a:srgbClr val="FFFFFF"/>
                      </a:gs>
                    </a:gsLst>
                    <a:lin ang="5400000" scaled="1"/>
                  </a:gradFill>
                  <a:effectLst/>
                  <a:uLnTx/>
                  <a:uFillTx/>
                  <a:latin typeface="Segoe UI Light"/>
                </a:rPr>
                <a:t>Unified Experience</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gradFill>
                  <a:gsLst>
                    <a:gs pos="0">
                      <a:srgbClr val="FFFFFF"/>
                    </a:gs>
                    <a:gs pos="100000">
                      <a:srgbClr val="FFFFFF"/>
                    </a:gs>
                  </a:gsLst>
                  <a:lin ang="5400000" scaled="1"/>
                </a:gradFill>
                <a:effectLst/>
                <a:uLnTx/>
                <a:uFillTx/>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smtClean="0">
                  <a:ln>
                    <a:noFill/>
                  </a:ln>
                  <a:gradFill>
                    <a:gsLst>
                      <a:gs pos="0">
                        <a:srgbClr val="FFFFFF"/>
                      </a:gs>
                      <a:gs pos="100000">
                        <a:srgbClr val="FFFFFF"/>
                      </a:gs>
                    </a:gsLst>
                    <a:lin ang="5400000" scaled="1"/>
                  </a:gradFill>
                  <a:effectLst/>
                  <a:uLnTx/>
                  <a:uFillTx/>
                  <a:latin typeface="Segoe UI Light"/>
                </a:rPr>
                <a:t>Subscription</a:t>
              </a:r>
              <a:endParaRPr kumimoji="0" lang="en-US" sz="2400" b="0" i="0" u="none" strike="noStrike" kern="0" cap="none" spc="0" normalizeH="0" baseline="0" noProof="0" dirty="0">
                <a:ln>
                  <a:noFill/>
                </a:ln>
                <a:gradFill>
                  <a:gsLst>
                    <a:gs pos="0">
                      <a:srgbClr val="FFFFFF"/>
                    </a:gs>
                    <a:gs pos="100000">
                      <a:srgbClr val="FFFFFF"/>
                    </a:gs>
                  </a:gsLst>
                  <a:lin ang="5400000" scaled="1"/>
                </a:gradFill>
                <a:effectLst/>
                <a:uLnTx/>
                <a:uFillTx/>
                <a:latin typeface="Segoe UI Light"/>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smtClean="0">
                  <a:ln>
                    <a:noFill/>
                  </a:ln>
                  <a:gradFill>
                    <a:gsLst>
                      <a:gs pos="0">
                        <a:srgbClr val="FFFFFF"/>
                      </a:gs>
                      <a:gs pos="100000">
                        <a:srgbClr val="FFFFFF"/>
                      </a:gs>
                    </a:gsLst>
                    <a:lin ang="5400000" scaled="1"/>
                  </a:gradFill>
                  <a:effectLst/>
                  <a:uLnTx/>
                  <a:uFillTx/>
                  <a:latin typeface="Segoe UI Light"/>
                </a:rPr>
                <a:t>Identity</a:t>
              </a:r>
              <a:endParaRPr kumimoji="0" lang="en-US" sz="2400" b="0" i="0" u="none" strike="noStrike" kern="0" cap="none" spc="0" normalizeH="0" baseline="0" noProof="0" dirty="0">
                <a:ln>
                  <a:noFill/>
                </a:ln>
                <a:gradFill>
                  <a:gsLst>
                    <a:gs pos="0">
                      <a:srgbClr val="FFFFFF"/>
                    </a:gs>
                    <a:gs pos="100000">
                      <a:srgbClr val="FFFFFF"/>
                    </a:gs>
                  </a:gsLst>
                  <a:lin ang="5400000" scaled="1"/>
                </a:gradFill>
                <a:effectLst/>
                <a:uLnTx/>
                <a:uFillTx/>
                <a:latin typeface="Segoe UI Light"/>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smtClean="0">
                  <a:ln>
                    <a:noFill/>
                  </a:ln>
                  <a:gradFill>
                    <a:gsLst>
                      <a:gs pos="0">
                        <a:srgbClr val="FFFFFF"/>
                      </a:gs>
                      <a:gs pos="100000">
                        <a:srgbClr val="FFFFFF"/>
                      </a:gs>
                    </a:gsLst>
                    <a:lin ang="5400000" scaled="1"/>
                  </a:gradFill>
                  <a:effectLst/>
                  <a:uLnTx/>
                  <a:uFillTx/>
                  <a:latin typeface="Segoe UI Light"/>
                </a:rPr>
                <a:t>Management</a:t>
              </a:r>
              <a:endParaRPr kumimoji="0" lang="en-US" sz="2400" b="0" i="0" u="none" strike="noStrike" kern="0" cap="none" spc="0" normalizeH="0" baseline="0" noProof="0" dirty="0">
                <a:ln>
                  <a:noFill/>
                </a:ln>
                <a:gradFill>
                  <a:gsLst>
                    <a:gs pos="0">
                      <a:srgbClr val="FFFFFF"/>
                    </a:gs>
                    <a:gs pos="100000">
                      <a:srgbClr val="FFFFFF"/>
                    </a:gs>
                  </a:gsLst>
                  <a:lin ang="5400000" scaled="1"/>
                </a:gradFill>
                <a:effectLst/>
                <a:uLnTx/>
                <a:uFillTx/>
                <a:latin typeface="Segoe UI Light"/>
              </a:endParaRPr>
            </a:p>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smtClean="0">
                  <a:ln>
                    <a:noFill/>
                  </a:ln>
                  <a:gradFill>
                    <a:gsLst>
                      <a:gs pos="0">
                        <a:srgbClr val="FFFFFF"/>
                      </a:gs>
                      <a:gs pos="100000">
                        <a:srgbClr val="FFFFFF"/>
                      </a:gs>
                    </a:gsLst>
                    <a:lin ang="5400000" scaled="1"/>
                  </a:gradFill>
                  <a:effectLst/>
                  <a:uLnTx/>
                  <a:uFillTx/>
                  <a:latin typeface="Segoe UI Light"/>
                </a:rPr>
                <a:t>Development</a:t>
              </a:r>
              <a:endParaRPr kumimoji="0" lang="en-US" sz="2400" b="0" i="0" u="none" strike="noStrike" kern="0" cap="none" spc="0" normalizeH="0" baseline="0" noProof="0" dirty="0">
                <a:ln>
                  <a:noFill/>
                </a:ln>
                <a:gradFill>
                  <a:gsLst>
                    <a:gs pos="0">
                      <a:srgbClr val="FFFFFF"/>
                    </a:gs>
                    <a:gs pos="100000">
                      <a:srgbClr val="FFFFFF"/>
                    </a:gs>
                  </a:gsLst>
                  <a:lin ang="5400000" scaled="1"/>
                </a:gradFill>
                <a:effectLst/>
                <a:uLnTx/>
                <a:uFillTx/>
                <a:latin typeface="Segoe UI Light"/>
              </a:endParaRPr>
            </a:p>
          </p:txBody>
        </p:sp>
      </p:grpSp>
      <p:pic>
        <p:nvPicPr>
          <p:cNvPr id="147" name="Picture 2" descr="C:\Users\chrisw\Desktop\Cloud Services 3.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082967" y="5534043"/>
            <a:ext cx="1039569" cy="716800"/>
          </a:xfrm>
          <a:prstGeom prst="rect">
            <a:avLst/>
          </a:prstGeom>
          <a:noFill/>
          <a:extLst>
            <a:ext uri="{909E8E84-426E-40DD-AFC4-6F175D3DCCD1}">
              <a14:hiddenFill xmlns:a14="http://schemas.microsoft.com/office/drawing/2010/main">
                <a:solidFill>
                  <a:srgbClr val="FFFFFF"/>
                </a:solidFill>
              </a14:hiddenFill>
            </a:ext>
          </a:extLst>
        </p:spPr>
      </p:pic>
      <p:pic>
        <p:nvPicPr>
          <p:cNvPr id="149" name="Picture 3"/>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a:off x="5433592" y="3656421"/>
            <a:ext cx="1135691" cy="274320"/>
          </a:xfrm>
          <a:prstGeom prst="rect">
            <a:avLst/>
          </a:prstGeom>
          <a:noFill/>
          <a:extLst/>
        </p:spPr>
      </p:pic>
      <p:pic>
        <p:nvPicPr>
          <p:cNvPr id="156" name="Picture 155"/>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708436" y="3623834"/>
            <a:ext cx="1158115" cy="365760"/>
          </a:xfrm>
          <a:prstGeom prst="rect">
            <a:avLst/>
          </a:prstGeom>
          <a:noFill/>
          <a:ln>
            <a:noFill/>
          </a:ln>
        </p:spPr>
      </p:pic>
      <p:sp>
        <p:nvSpPr>
          <p:cNvPr id="158" name="Freeform 9"/>
          <p:cNvSpPr>
            <a:spLocks noChangeAspect="1" noEditPoints="1"/>
          </p:cNvSpPr>
          <p:nvPr/>
        </p:nvSpPr>
        <p:spPr bwMode="auto">
          <a:xfrm>
            <a:off x="9114602" y="3588697"/>
            <a:ext cx="1447035" cy="365760"/>
          </a:xfrm>
          <a:custGeom>
            <a:avLst/>
            <a:gdLst>
              <a:gd name="T0" fmla="*/ 138 w 1719"/>
              <a:gd name="T1" fmla="*/ 244 h 432"/>
              <a:gd name="T2" fmla="*/ 78 w 1719"/>
              <a:gd name="T3" fmla="*/ 274 h 432"/>
              <a:gd name="T4" fmla="*/ 94 w 1719"/>
              <a:gd name="T5" fmla="*/ 418 h 432"/>
              <a:gd name="T6" fmla="*/ 166 w 1719"/>
              <a:gd name="T7" fmla="*/ 299 h 432"/>
              <a:gd name="T8" fmla="*/ 90 w 1719"/>
              <a:gd name="T9" fmla="*/ 330 h 432"/>
              <a:gd name="T10" fmla="*/ 196 w 1719"/>
              <a:gd name="T11" fmla="*/ 429 h 432"/>
              <a:gd name="T12" fmla="*/ 213 w 1719"/>
              <a:gd name="T13" fmla="*/ 381 h 432"/>
              <a:gd name="T14" fmla="*/ 236 w 1719"/>
              <a:gd name="T15" fmla="*/ 259 h 432"/>
              <a:gd name="T16" fmla="*/ 141 w 1719"/>
              <a:gd name="T17" fmla="*/ 67 h 432"/>
              <a:gd name="T18" fmla="*/ 165 w 1719"/>
              <a:gd name="T19" fmla="*/ 3 h 432"/>
              <a:gd name="T20" fmla="*/ 398 w 1719"/>
              <a:gd name="T21" fmla="*/ 171 h 432"/>
              <a:gd name="T22" fmla="*/ 220 w 1719"/>
              <a:gd name="T23" fmla="*/ 155 h 432"/>
              <a:gd name="T24" fmla="*/ 142 w 1719"/>
              <a:gd name="T25" fmla="*/ 174 h 432"/>
              <a:gd name="T26" fmla="*/ 113 w 1719"/>
              <a:gd name="T27" fmla="*/ 230 h 432"/>
              <a:gd name="T28" fmla="*/ 329 w 1719"/>
              <a:gd name="T29" fmla="*/ 123 h 432"/>
              <a:gd name="T30" fmla="*/ 245 w 1719"/>
              <a:gd name="T31" fmla="*/ 93 h 432"/>
              <a:gd name="T32" fmla="*/ 90 w 1719"/>
              <a:gd name="T33" fmla="*/ 61 h 432"/>
              <a:gd name="T34" fmla="*/ 217 w 1719"/>
              <a:gd name="T35" fmla="*/ 414 h 432"/>
              <a:gd name="T36" fmla="*/ 243 w 1719"/>
              <a:gd name="T37" fmla="*/ 432 h 432"/>
              <a:gd name="T38" fmla="*/ 243 w 1719"/>
              <a:gd name="T39" fmla="*/ 428 h 432"/>
              <a:gd name="T40" fmla="*/ 1705 w 1719"/>
              <a:gd name="T41" fmla="*/ 227 h 432"/>
              <a:gd name="T42" fmla="*/ 1718 w 1719"/>
              <a:gd name="T43" fmla="*/ 241 h 432"/>
              <a:gd name="T44" fmla="*/ 1711 w 1719"/>
              <a:gd name="T45" fmla="*/ 237 h 432"/>
              <a:gd name="T46" fmla="*/ 1704 w 1719"/>
              <a:gd name="T47" fmla="*/ 240 h 432"/>
              <a:gd name="T48" fmla="*/ 514 w 1719"/>
              <a:gd name="T49" fmla="*/ 304 h 432"/>
              <a:gd name="T50" fmla="*/ 470 w 1719"/>
              <a:gd name="T51" fmla="*/ 245 h 432"/>
              <a:gd name="T52" fmla="*/ 577 w 1719"/>
              <a:gd name="T53" fmla="*/ 375 h 432"/>
              <a:gd name="T54" fmla="*/ 810 w 1719"/>
              <a:gd name="T55" fmla="*/ 352 h 432"/>
              <a:gd name="T56" fmla="*/ 833 w 1719"/>
              <a:gd name="T57" fmla="*/ 281 h 432"/>
              <a:gd name="T58" fmla="*/ 943 w 1719"/>
              <a:gd name="T59" fmla="*/ 254 h 432"/>
              <a:gd name="T60" fmla="*/ 929 w 1719"/>
              <a:gd name="T61" fmla="*/ 228 h 432"/>
              <a:gd name="T62" fmla="*/ 945 w 1719"/>
              <a:gd name="T63" fmla="*/ 303 h 432"/>
              <a:gd name="T64" fmla="*/ 1047 w 1719"/>
              <a:gd name="T65" fmla="*/ 289 h 432"/>
              <a:gd name="T66" fmla="*/ 1197 w 1719"/>
              <a:gd name="T67" fmla="*/ 235 h 432"/>
              <a:gd name="T68" fmla="*/ 1227 w 1719"/>
              <a:gd name="T69" fmla="*/ 305 h 432"/>
              <a:gd name="T70" fmla="*/ 1298 w 1719"/>
              <a:gd name="T71" fmla="*/ 359 h 432"/>
              <a:gd name="T72" fmla="*/ 1423 w 1719"/>
              <a:gd name="T73" fmla="*/ 179 h 432"/>
              <a:gd name="T74" fmla="*/ 1480 w 1719"/>
              <a:gd name="T75" fmla="*/ 293 h 432"/>
              <a:gd name="T76" fmla="*/ 1678 w 1719"/>
              <a:gd name="T77" fmla="*/ 373 h 432"/>
              <a:gd name="T78" fmla="*/ 1678 w 1719"/>
              <a:gd name="T79" fmla="*/ 250 h 432"/>
              <a:gd name="T80" fmla="*/ 512 w 1719"/>
              <a:gd name="T81" fmla="*/ 86 h 432"/>
              <a:gd name="T82" fmla="*/ 457 w 1719"/>
              <a:gd name="T83" fmla="*/ 76 h 432"/>
              <a:gd name="T84" fmla="*/ 538 w 1719"/>
              <a:gd name="T85" fmla="*/ 83 h 432"/>
              <a:gd name="T86" fmla="*/ 598 w 1719"/>
              <a:gd name="T87" fmla="*/ 147 h 432"/>
              <a:gd name="T88" fmla="*/ 572 w 1719"/>
              <a:gd name="T89" fmla="*/ 138 h 432"/>
              <a:gd name="T90" fmla="*/ 619 w 1719"/>
              <a:gd name="T91" fmla="*/ 97 h 432"/>
              <a:gd name="T92" fmla="*/ 642 w 1719"/>
              <a:gd name="T93" fmla="*/ 124 h 432"/>
              <a:gd name="T94" fmla="*/ 667 w 1719"/>
              <a:gd name="T95" fmla="*/ 143 h 432"/>
              <a:gd name="T96" fmla="*/ 715 w 1719"/>
              <a:gd name="T97" fmla="*/ 126 h 432"/>
              <a:gd name="T98" fmla="*/ 721 w 1719"/>
              <a:gd name="T99" fmla="*/ 120 h 432"/>
              <a:gd name="T100" fmla="*/ 793 w 1719"/>
              <a:gd name="T101" fmla="*/ 123 h 432"/>
              <a:gd name="T102" fmla="*/ 825 w 1719"/>
              <a:gd name="T103" fmla="*/ 78 h 432"/>
              <a:gd name="T104" fmla="*/ 808 w 1719"/>
              <a:gd name="T105" fmla="*/ 97 h 432"/>
              <a:gd name="T106" fmla="*/ 833 w 1719"/>
              <a:gd name="T107" fmla="*/ 97 h 432"/>
              <a:gd name="T108" fmla="*/ 863 w 1719"/>
              <a:gd name="T109" fmla="*/ 142 h 432"/>
              <a:gd name="T110" fmla="*/ 897 w 1719"/>
              <a:gd name="T111" fmla="*/ 101 h 432"/>
              <a:gd name="T112" fmla="*/ 886 w 1719"/>
              <a:gd name="T113" fmla="*/ 105 h 432"/>
              <a:gd name="T114" fmla="*/ 886 w 1719"/>
              <a:gd name="T115" fmla="*/ 10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19" h="432">
                <a:moveTo>
                  <a:pt x="241" y="207"/>
                </a:moveTo>
                <a:cubicBezTo>
                  <a:pt x="240" y="206"/>
                  <a:pt x="233" y="210"/>
                  <a:pt x="231" y="210"/>
                </a:cubicBezTo>
                <a:cubicBezTo>
                  <a:pt x="234" y="224"/>
                  <a:pt x="235" y="238"/>
                  <a:pt x="235" y="252"/>
                </a:cubicBezTo>
                <a:cubicBezTo>
                  <a:pt x="223" y="245"/>
                  <a:pt x="198" y="229"/>
                  <a:pt x="191" y="223"/>
                </a:cubicBezTo>
                <a:cubicBezTo>
                  <a:pt x="187" y="225"/>
                  <a:pt x="187" y="225"/>
                  <a:pt x="187" y="225"/>
                </a:cubicBezTo>
                <a:cubicBezTo>
                  <a:pt x="187" y="225"/>
                  <a:pt x="187" y="224"/>
                  <a:pt x="187" y="223"/>
                </a:cubicBezTo>
                <a:cubicBezTo>
                  <a:pt x="180" y="226"/>
                  <a:pt x="180" y="226"/>
                  <a:pt x="180" y="226"/>
                </a:cubicBezTo>
                <a:cubicBezTo>
                  <a:pt x="178" y="227"/>
                  <a:pt x="178" y="225"/>
                  <a:pt x="179" y="228"/>
                </a:cubicBezTo>
                <a:cubicBezTo>
                  <a:pt x="181" y="246"/>
                  <a:pt x="178" y="265"/>
                  <a:pt x="171" y="284"/>
                </a:cubicBezTo>
                <a:cubicBezTo>
                  <a:pt x="158" y="273"/>
                  <a:pt x="146" y="257"/>
                  <a:pt x="142" y="242"/>
                </a:cubicBezTo>
                <a:cubicBezTo>
                  <a:pt x="141" y="243"/>
                  <a:pt x="140" y="244"/>
                  <a:pt x="138" y="244"/>
                </a:cubicBezTo>
                <a:cubicBezTo>
                  <a:pt x="136" y="245"/>
                  <a:pt x="136" y="244"/>
                  <a:pt x="136" y="246"/>
                </a:cubicBezTo>
                <a:cubicBezTo>
                  <a:pt x="142" y="266"/>
                  <a:pt x="157" y="282"/>
                  <a:pt x="167" y="290"/>
                </a:cubicBezTo>
                <a:cubicBezTo>
                  <a:pt x="155" y="295"/>
                  <a:pt x="141" y="300"/>
                  <a:pt x="125" y="305"/>
                </a:cubicBezTo>
                <a:cubicBezTo>
                  <a:pt x="120" y="307"/>
                  <a:pt x="112" y="310"/>
                  <a:pt x="104" y="312"/>
                </a:cubicBezTo>
                <a:cubicBezTo>
                  <a:pt x="111" y="301"/>
                  <a:pt x="130" y="266"/>
                  <a:pt x="136" y="245"/>
                </a:cubicBezTo>
                <a:cubicBezTo>
                  <a:pt x="126" y="249"/>
                  <a:pt x="126" y="249"/>
                  <a:pt x="126" y="249"/>
                </a:cubicBezTo>
                <a:cubicBezTo>
                  <a:pt x="116" y="274"/>
                  <a:pt x="99" y="300"/>
                  <a:pt x="92" y="311"/>
                </a:cubicBezTo>
                <a:cubicBezTo>
                  <a:pt x="92" y="312"/>
                  <a:pt x="91" y="312"/>
                  <a:pt x="91" y="313"/>
                </a:cubicBezTo>
                <a:cubicBezTo>
                  <a:pt x="84" y="300"/>
                  <a:pt x="82" y="285"/>
                  <a:pt x="87" y="269"/>
                </a:cubicBezTo>
                <a:cubicBezTo>
                  <a:pt x="87" y="270"/>
                  <a:pt x="87" y="270"/>
                  <a:pt x="87" y="270"/>
                </a:cubicBezTo>
                <a:cubicBezTo>
                  <a:pt x="88" y="267"/>
                  <a:pt x="78" y="274"/>
                  <a:pt x="78" y="274"/>
                </a:cubicBezTo>
                <a:cubicBezTo>
                  <a:pt x="75" y="275"/>
                  <a:pt x="75" y="277"/>
                  <a:pt x="75" y="280"/>
                </a:cubicBezTo>
                <a:cubicBezTo>
                  <a:pt x="74" y="284"/>
                  <a:pt x="73" y="288"/>
                  <a:pt x="73" y="292"/>
                </a:cubicBezTo>
                <a:cubicBezTo>
                  <a:pt x="74" y="301"/>
                  <a:pt x="77" y="310"/>
                  <a:pt x="82" y="319"/>
                </a:cubicBezTo>
                <a:cubicBezTo>
                  <a:pt x="62" y="325"/>
                  <a:pt x="38" y="332"/>
                  <a:pt x="16" y="338"/>
                </a:cubicBezTo>
                <a:cubicBezTo>
                  <a:pt x="16" y="337"/>
                  <a:pt x="16" y="337"/>
                  <a:pt x="16" y="336"/>
                </a:cubicBezTo>
                <a:cubicBezTo>
                  <a:pt x="20" y="320"/>
                  <a:pt x="36" y="300"/>
                  <a:pt x="54" y="289"/>
                </a:cubicBezTo>
                <a:cubicBezTo>
                  <a:pt x="58" y="284"/>
                  <a:pt x="58" y="284"/>
                  <a:pt x="58" y="284"/>
                </a:cubicBezTo>
                <a:cubicBezTo>
                  <a:pt x="33" y="301"/>
                  <a:pt x="33" y="301"/>
                  <a:pt x="33" y="301"/>
                </a:cubicBezTo>
                <a:cubicBezTo>
                  <a:pt x="21" y="311"/>
                  <a:pt x="8" y="327"/>
                  <a:pt x="5" y="341"/>
                </a:cubicBezTo>
                <a:cubicBezTo>
                  <a:pt x="0" y="362"/>
                  <a:pt x="16" y="379"/>
                  <a:pt x="33" y="391"/>
                </a:cubicBezTo>
                <a:cubicBezTo>
                  <a:pt x="52" y="404"/>
                  <a:pt x="71" y="411"/>
                  <a:pt x="94" y="418"/>
                </a:cubicBezTo>
                <a:cubicBezTo>
                  <a:pt x="119" y="425"/>
                  <a:pt x="169" y="431"/>
                  <a:pt x="194" y="432"/>
                </a:cubicBezTo>
                <a:cubicBezTo>
                  <a:pt x="196" y="432"/>
                  <a:pt x="199" y="431"/>
                  <a:pt x="199" y="431"/>
                </a:cubicBezTo>
                <a:cubicBezTo>
                  <a:pt x="199" y="431"/>
                  <a:pt x="200" y="429"/>
                  <a:pt x="200" y="429"/>
                </a:cubicBezTo>
                <a:cubicBezTo>
                  <a:pt x="202" y="425"/>
                  <a:pt x="232" y="370"/>
                  <a:pt x="240" y="323"/>
                </a:cubicBezTo>
                <a:cubicBezTo>
                  <a:pt x="245" y="291"/>
                  <a:pt x="249" y="248"/>
                  <a:pt x="241" y="207"/>
                </a:cubicBezTo>
                <a:close/>
                <a:moveTo>
                  <a:pt x="187" y="228"/>
                </a:moveTo>
                <a:cubicBezTo>
                  <a:pt x="198" y="235"/>
                  <a:pt x="225" y="251"/>
                  <a:pt x="235" y="255"/>
                </a:cubicBezTo>
                <a:cubicBezTo>
                  <a:pt x="223" y="264"/>
                  <a:pt x="205" y="274"/>
                  <a:pt x="179" y="285"/>
                </a:cubicBezTo>
                <a:cubicBezTo>
                  <a:pt x="186" y="260"/>
                  <a:pt x="188" y="240"/>
                  <a:pt x="187" y="228"/>
                </a:cubicBezTo>
                <a:close/>
                <a:moveTo>
                  <a:pt x="133" y="312"/>
                </a:moveTo>
                <a:cubicBezTo>
                  <a:pt x="144" y="308"/>
                  <a:pt x="156" y="304"/>
                  <a:pt x="166" y="299"/>
                </a:cubicBezTo>
                <a:cubicBezTo>
                  <a:pt x="158" y="319"/>
                  <a:pt x="148" y="339"/>
                  <a:pt x="137" y="356"/>
                </a:cubicBezTo>
                <a:cubicBezTo>
                  <a:pt x="137" y="356"/>
                  <a:pt x="137" y="356"/>
                  <a:pt x="137" y="356"/>
                </a:cubicBezTo>
                <a:cubicBezTo>
                  <a:pt x="132" y="353"/>
                  <a:pt x="127" y="350"/>
                  <a:pt x="123" y="347"/>
                </a:cubicBezTo>
                <a:cubicBezTo>
                  <a:pt x="113" y="340"/>
                  <a:pt x="104" y="332"/>
                  <a:pt x="98" y="323"/>
                </a:cubicBezTo>
                <a:cubicBezTo>
                  <a:pt x="110" y="320"/>
                  <a:pt x="121" y="316"/>
                  <a:pt x="133" y="312"/>
                </a:cubicBezTo>
                <a:close/>
                <a:moveTo>
                  <a:pt x="16" y="342"/>
                </a:moveTo>
                <a:cubicBezTo>
                  <a:pt x="37" y="337"/>
                  <a:pt x="60" y="332"/>
                  <a:pt x="82" y="327"/>
                </a:cubicBezTo>
                <a:cubicBezTo>
                  <a:pt x="65" y="351"/>
                  <a:pt x="51" y="369"/>
                  <a:pt x="43" y="383"/>
                </a:cubicBezTo>
                <a:cubicBezTo>
                  <a:pt x="30" y="373"/>
                  <a:pt x="17" y="358"/>
                  <a:pt x="16" y="342"/>
                </a:cubicBezTo>
                <a:close/>
                <a:moveTo>
                  <a:pt x="46" y="385"/>
                </a:moveTo>
                <a:cubicBezTo>
                  <a:pt x="59" y="366"/>
                  <a:pt x="75" y="348"/>
                  <a:pt x="90" y="330"/>
                </a:cubicBezTo>
                <a:cubicBezTo>
                  <a:pt x="93" y="334"/>
                  <a:pt x="97" y="339"/>
                  <a:pt x="102" y="342"/>
                </a:cubicBezTo>
                <a:cubicBezTo>
                  <a:pt x="109" y="349"/>
                  <a:pt x="118" y="355"/>
                  <a:pt x="126" y="360"/>
                </a:cubicBezTo>
                <a:cubicBezTo>
                  <a:pt x="101" y="369"/>
                  <a:pt x="74" y="379"/>
                  <a:pt x="48" y="387"/>
                </a:cubicBezTo>
                <a:cubicBezTo>
                  <a:pt x="48" y="387"/>
                  <a:pt x="47" y="386"/>
                  <a:pt x="46" y="385"/>
                </a:cubicBezTo>
                <a:close/>
                <a:moveTo>
                  <a:pt x="103" y="412"/>
                </a:moveTo>
                <a:cubicBezTo>
                  <a:pt x="101" y="412"/>
                  <a:pt x="100" y="411"/>
                  <a:pt x="99" y="411"/>
                </a:cubicBezTo>
                <a:cubicBezTo>
                  <a:pt x="76" y="403"/>
                  <a:pt x="65" y="399"/>
                  <a:pt x="52" y="390"/>
                </a:cubicBezTo>
                <a:cubicBezTo>
                  <a:pt x="62" y="387"/>
                  <a:pt x="108" y="375"/>
                  <a:pt x="131" y="367"/>
                </a:cubicBezTo>
                <a:cubicBezTo>
                  <a:pt x="118" y="388"/>
                  <a:pt x="107" y="404"/>
                  <a:pt x="103" y="412"/>
                </a:cubicBezTo>
                <a:cubicBezTo>
                  <a:pt x="103" y="412"/>
                  <a:pt x="103" y="412"/>
                  <a:pt x="103" y="412"/>
                </a:cubicBezTo>
                <a:close/>
                <a:moveTo>
                  <a:pt x="196" y="429"/>
                </a:moveTo>
                <a:cubicBezTo>
                  <a:pt x="178" y="426"/>
                  <a:pt x="142" y="421"/>
                  <a:pt x="117" y="416"/>
                </a:cubicBezTo>
                <a:cubicBezTo>
                  <a:pt x="151" y="408"/>
                  <a:pt x="173" y="404"/>
                  <a:pt x="212" y="386"/>
                </a:cubicBezTo>
                <a:cubicBezTo>
                  <a:pt x="205" y="405"/>
                  <a:pt x="199" y="421"/>
                  <a:pt x="196" y="429"/>
                </a:cubicBezTo>
                <a:close/>
                <a:moveTo>
                  <a:pt x="111" y="414"/>
                </a:moveTo>
                <a:cubicBezTo>
                  <a:pt x="111" y="414"/>
                  <a:pt x="111" y="414"/>
                  <a:pt x="111" y="414"/>
                </a:cubicBezTo>
                <a:cubicBezTo>
                  <a:pt x="109" y="414"/>
                  <a:pt x="108" y="414"/>
                  <a:pt x="107" y="413"/>
                </a:cubicBezTo>
                <a:cubicBezTo>
                  <a:pt x="121" y="398"/>
                  <a:pt x="132" y="382"/>
                  <a:pt x="142" y="367"/>
                </a:cubicBezTo>
                <a:cubicBezTo>
                  <a:pt x="175" y="381"/>
                  <a:pt x="207" y="383"/>
                  <a:pt x="212" y="384"/>
                </a:cubicBezTo>
                <a:cubicBezTo>
                  <a:pt x="196" y="390"/>
                  <a:pt x="115" y="413"/>
                  <a:pt x="111" y="414"/>
                </a:cubicBezTo>
                <a:close/>
                <a:moveTo>
                  <a:pt x="229" y="328"/>
                </a:moveTo>
                <a:cubicBezTo>
                  <a:pt x="226" y="341"/>
                  <a:pt x="220" y="362"/>
                  <a:pt x="213" y="381"/>
                </a:cubicBezTo>
                <a:cubicBezTo>
                  <a:pt x="191" y="378"/>
                  <a:pt x="168" y="371"/>
                  <a:pt x="147" y="361"/>
                </a:cubicBezTo>
                <a:cubicBezTo>
                  <a:pt x="170" y="352"/>
                  <a:pt x="217" y="330"/>
                  <a:pt x="230" y="321"/>
                </a:cubicBezTo>
                <a:cubicBezTo>
                  <a:pt x="230" y="324"/>
                  <a:pt x="229" y="326"/>
                  <a:pt x="229" y="328"/>
                </a:cubicBezTo>
                <a:close/>
                <a:moveTo>
                  <a:pt x="231" y="318"/>
                </a:moveTo>
                <a:cubicBezTo>
                  <a:pt x="217" y="326"/>
                  <a:pt x="172" y="343"/>
                  <a:pt x="151" y="351"/>
                </a:cubicBezTo>
                <a:cubicBezTo>
                  <a:pt x="162" y="331"/>
                  <a:pt x="170" y="313"/>
                  <a:pt x="176" y="296"/>
                </a:cubicBezTo>
                <a:cubicBezTo>
                  <a:pt x="199" y="310"/>
                  <a:pt x="223" y="316"/>
                  <a:pt x="231" y="318"/>
                </a:cubicBezTo>
                <a:cubicBezTo>
                  <a:pt x="231" y="318"/>
                  <a:pt x="231" y="318"/>
                  <a:pt x="231" y="318"/>
                </a:cubicBezTo>
                <a:close/>
                <a:moveTo>
                  <a:pt x="231" y="315"/>
                </a:moveTo>
                <a:cubicBezTo>
                  <a:pt x="213" y="310"/>
                  <a:pt x="196" y="302"/>
                  <a:pt x="181" y="292"/>
                </a:cubicBezTo>
                <a:cubicBezTo>
                  <a:pt x="213" y="276"/>
                  <a:pt x="233" y="261"/>
                  <a:pt x="236" y="259"/>
                </a:cubicBezTo>
                <a:cubicBezTo>
                  <a:pt x="236" y="280"/>
                  <a:pt x="234" y="299"/>
                  <a:pt x="231" y="315"/>
                </a:cubicBezTo>
                <a:close/>
                <a:moveTo>
                  <a:pt x="87" y="59"/>
                </a:moveTo>
                <a:cubicBezTo>
                  <a:pt x="79" y="53"/>
                  <a:pt x="88" y="44"/>
                  <a:pt x="93" y="39"/>
                </a:cubicBezTo>
                <a:cubicBezTo>
                  <a:pt x="95" y="38"/>
                  <a:pt x="97" y="36"/>
                  <a:pt x="100" y="34"/>
                </a:cubicBezTo>
                <a:cubicBezTo>
                  <a:pt x="106" y="42"/>
                  <a:pt x="123" y="64"/>
                  <a:pt x="129" y="70"/>
                </a:cubicBezTo>
                <a:cubicBezTo>
                  <a:pt x="141" y="69"/>
                  <a:pt x="141" y="69"/>
                  <a:pt x="141" y="69"/>
                </a:cubicBezTo>
                <a:cubicBezTo>
                  <a:pt x="135" y="64"/>
                  <a:pt x="110" y="39"/>
                  <a:pt x="102" y="33"/>
                </a:cubicBezTo>
                <a:cubicBezTo>
                  <a:pt x="102" y="33"/>
                  <a:pt x="103" y="32"/>
                  <a:pt x="103" y="32"/>
                </a:cubicBezTo>
                <a:cubicBezTo>
                  <a:pt x="115" y="37"/>
                  <a:pt x="155" y="45"/>
                  <a:pt x="176" y="46"/>
                </a:cubicBezTo>
                <a:cubicBezTo>
                  <a:pt x="177" y="47"/>
                  <a:pt x="177" y="47"/>
                  <a:pt x="177" y="47"/>
                </a:cubicBezTo>
                <a:cubicBezTo>
                  <a:pt x="169" y="50"/>
                  <a:pt x="155" y="57"/>
                  <a:pt x="141" y="67"/>
                </a:cubicBezTo>
                <a:cubicBezTo>
                  <a:pt x="150" y="69"/>
                  <a:pt x="150" y="69"/>
                  <a:pt x="150" y="69"/>
                </a:cubicBezTo>
                <a:cubicBezTo>
                  <a:pt x="161" y="63"/>
                  <a:pt x="169" y="57"/>
                  <a:pt x="178" y="50"/>
                </a:cubicBezTo>
                <a:cubicBezTo>
                  <a:pt x="182" y="58"/>
                  <a:pt x="187" y="67"/>
                  <a:pt x="192" y="77"/>
                </a:cubicBezTo>
                <a:cubicBezTo>
                  <a:pt x="202" y="78"/>
                  <a:pt x="202" y="78"/>
                  <a:pt x="202" y="78"/>
                </a:cubicBezTo>
                <a:cubicBezTo>
                  <a:pt x="185" y="49"/>
                  <a:pt x="172" y="22"/>
                  <a:pt x="167" y="0"/>
                </a:cubicBezTo>
                <a:cubicBezTo>
                  <a:pt x="154" y="3"/>
                  <a:pt x="86" y="27"/>
                  <a:pt x="74" y="44"/>
                </a:cubicBezTo>
                <a:cubicBezTo>
                  <a:pt x="69" y="51"/>
                  <a:pt x="83" y="56"/>
                  <a:pt x="87" y="59"/>
                </a:cubicBezTo>
                <a:close/>
                <a:moveTo>
                  <a:pt x="165" y="3"/>
                </a:moveTo>
                <a:cubicBezTo>
                  <a:pt x="166" y="16"/>
                  <a:pt x="169" y="28"/>
                  <a:pt x="174" y="41"/>
                </a:cubicBezTo>
                <a:cubicBezTo>
                  <a:pt x="159" y="37"/>
                  <a:pt x="120" y="32"/>
                  <a:pt x="107" y="30"/>
                </a:cubicBezTo>
                <a:cubicBezTo>
                  <a:pt x="130" y="16"/>
                  <a:pt x="161" y="5"/>
                  <a:pt x="165" y="3"/>
                </a:cubicBezTo>
                <a:close/>
                <a:moveTo>
                  <a:pt x="398" y="171"/>
                </a:moveTo>
                <a:cubicBezTo>
                  <a:pt x="374" y="134"/>
                  <a:pt x="338" y="100"/>
                  <a:pt x="231" y="80"/>
                </a:cubicBezTo>
                <a:cubicBezTo>
                  <a:pt x="208" y="76"/>
                  <a:pt x="181" y="73"/>
                  <a:pt x="134" y="64"/>
                </a:cubicBezTo>
                <a:cubicBezTo>
                  <a:pt x="117" y="62"/>
                  <a:pt x="68" y="54"/>
                  <a:pt x="74" y="44"/>
                </a:cubicBezTo>
                <a:cubicBezTo>
                  <a:pt x="71" y="48"/>
                  <a:pt x="73" y="52"/>
                  <a:pt x="75" y="54"/>
                </a:cubicBezTo>
                <a:cubicBezTo>
                  <a:pt x="100" y="82"/>
                  <a:pt x="135" y="98"/>
                  <a:pt x="135" y="155"/>
                </a:cubicBezTo>
                <a:cubicBezTo>
                  <a:pt x="135" y="207"/>
                  <a:pt x="88" y="256"/>
                  <a:pt x="41" y="295"/>
                </a:cubicBezTo>
                <a:cubicBezTo>
                  <a:pt x="38" y="297"/>
                  <a:pt x="36" y="299"/>
                  <a:pt x="33" y="301"/>
                </a:cubicBezTo>
                <a:cubicBezTo>
                  <a:pt x="90" y="267"/>
                  <a:pt x="126" y="252"/>
                  <a:pt x="170" y="235"/>
                </a:cubicBezTo>
                <a:cubicBezTo>
                  <a:pt x="225" y="214"/>
                  <a:pt x="336" y="183"/>
                  <a:pt x="399" y="174"/>
                </a:cubicBezTo>
                <a:lnTo>
                  <a:pt x="398" y="171"/>
                </a:lnTo>
                <a:close/>
                <a:moveTo>
                  <a:pt x="173" y="224"/>
                </a:moveTo>
                <a:cubicBezTo>
                  <a:pt x="173" y="212"/>
                  <a:pt x="170" y="202"/>
                  <a:pt x="165" y="195"/>
                </a:cubicBezTo>
                <a:cubicBezTo>
                  <a:pt x="181" y="185"/>
                  <a:pt x="199" y="175"/>
                  <a:pt x="219" y="165"/>
                </a:cubicBezTo>
                <a:cubicBezTo>
                  <a:pt x="207" y="183"/>
                  <a:pt x="192" y="202"/>
                  <a:pt x="173" y="224"/>
                </a:cubicBezTo>
                <a:cubicBezTo>
                  <a:pt x="173" y="224"/>
                  <a:pt x="173" y="224"/>
                  <a:pt x="173" y="224"/>
                </a:cubicBezTo>
                <a:close/>
                <a:moveTo>
                  <a:pt x="178" y="81"/>
                </a:moveTo>
                <a:cubicBezTo>
                  <a:pt x="178" y="81"/>
                  <a:pt x="178" y="81"/>
                  <a:pt x="178" y="81"/>
                </a:cubicBezTo>
                <a:cubicBezTo>
                  <a:pt x="183" y="94"/>
                  <a:pt x="184" y="109"/>
                  <a:pt x="183" y="124"/>
                </a:cubicBezTo>
                <a:cubicBezTo>
                  <a:pt x="169" y="119"/>
                  <a:pt x="155" y="116"/>
                  <a:pt x="142" y="112"/>
                </a:cubicBezTo>
                <a:cubicBezTo>
                  <a:pt x="150" y="102"/>
                  <a:pt x="163" y="92"/>
                  <a:pt x="178" y="81"/>
                </a:cubicBezTo>
                <a:close/>
                <a:moveTo>
                  <a:pt x="220" y="155"/>
                </a:moveTo>
                <a:cubicBezTo>
                  <a:pt x="203" y="163"/>
                  <a:pt x="187" y="171"/>
                  <a:pt x="174" y="180"/>
                </a:cubicBezTo>
                <a:cubicBezTo>
                  <a:pt x="181" y="166"/>
                  <a:pt x="186" y="152"/>
                  <a:pt x="189" y="139"/>
                </a:cubicBezTo>
                <a:cubicBezTo>
                  <a:pt x="199" y="144"/>
                  <a:pt x="209" y="149"/>
                  <a:pt x="220" y="155"/>
                </a:cubicBezTo>
                <a:close/>
                <a:moveTo>
                  <a:pt x="197" y="129"/>
                </a:moveTo>
                <a:cubicBezTo>
                  <a:pt x="212" y="118"/>
                  <a:pt x="231" y="106"/>
                  <a:pt x="252" y="95"/>
                </a:cubicBezTo>
                <a:cubicBezTo>
                  <a:pt x="251" y="107"/>
                  <a:pt x="244" y="124"/>
                  <a:pt x="231" y="146"/>
                </a:cubicBezTo>
                <a:cubicBezTo>
                  <a:pt x="220" y="139"/>
                  <a:pt x="208" y="134"/>
                  <a:pt x="197" y="129"/>
                </a:cubicBezTo>
                <a:close/>
                <a:moveTo>
                  <a:pt x="142" y="174"/>
                </a:moveTo>
                <a:cubicBezTo>
                  <a:pt x="149" y="167"/>
                  <a:pt x="162" y="155"/>
                  <a:pt x="181" y="141"/>
                </a:cubicBezTo>
                <a:cubicBezTo>
                  <a:pt x="177" y="157"/>
                  <a:pt x="170" y="173"/>
                  <a:pt x="161" y="188"/>
                </a:cubicBezTo>
                <a:cubicBezTo>
                  <a:pt x="154" y="181"/>
                  <a:pt x="147" y="176"/>
                  <a:pt x="142" y="174"/>
                </a:cubicBezTo>
                <a:close/>
                <a:moveTo>
                  <a:pt x="151" y="195"/>
                </a:moveTo>
                <a:cubicBezTo>
                  <a:pt x="140" y="203"/>
                  <a:pt x="130" y="211"/>
                  <a:pt x="121" y="218"/>
                </a:cubicBezTo>
                <a:cubicBezTo>
                  <a:pt x="128" y="208"/>
                  <a:pt x="133" y="197"/>
                  <a:pt x="136" y="185"/>
                </a:cubicBezTo>
                <a:cubicBezTo>
                  <a:pt x="142" y="188"/>
                  <a:pt x="147" y="191"/>
                  <a:pt x="151" y="195"/>
                </a:cubicBezTo>
                <a:close/>
                <a:moveTo>
                  <a:pt x="176" y="134"/>
                </a:moveTo>
                <a:cubicBezTo>
                  <a:pt x="165" y="143"/>
                  <a:pt x="154" y="153"/>
                  <a:pt x="140" y="167"/>
                </a:cubicBezTo>
                <a:cubicBezTo>
                  <a:pt x="142" y="151"/>
                  <a:pt x="141" y="136"/>
                  <a:pt x="139" y="123"/>
                </a:cubicBezTo>
                <a:cubicBezTo>
                  <a:pt x="149" y="125"/>
                  <a:pt x="162" y="129"/>
                  <a:pt x="176" y="134"/>
                </a:cubicBezTo>
                <a:close/>
                <a:moveTo>
                  <a:pt x="148" y="205"/>
                </a:moveTo>
                <a:cubicBezTo>
                  <a:pt x="134" y="223"/>
                  <a:pt x="115" y="240"/>
                  <a:pt x="91" y="254"/>
                </a:cubicBezTo>
                <a:cubicBezTo>
                  <a:pt x="100" y="246"/>
                  <a:pt x="107" y="238"/>
                  <a:pt x="113" y="230"/>
                </a:cubicBezTo>
                <a:cubicBezTo>
                  <a:pt x="121" y="223"/>
                  <a:pt x="133" y="215"/>
                  <a:pt x="148" y="205"/>
                </a:cubicBezTo>
                <a:close/>
                <a:moveTo>
                  <a:pt x="158" y="203"/>
                </a:moveTo>
                <a:cubicBezTo>
                  <a:pt x="165" y="210"/>
                  <a:pt x="168" y="219"/>
                  <a:pt x="168" y="226"/>
                </a:cubicBezTo>
                <a:cubicBezTo>
                  <a:pt x="142" y="236"/>
                  <a:pt x="122" y="244"/>
                  <a:pt x="102" y="254"/>
                </a:cubicBezTo>
                <a:cubicBezTo>
                  <a:pt x="126" y="238"/>
                  <a:pt x="145" y="220"/>
                  <a:pt x="158" y="203"/>
                </a:cubicBezTo>
                <a:close/>
                <a:moveTo>
                  <a:pt x="232" y="162"/>
                </a:moveTo>
                <a:cubicBezTo>
                  <a:pt x="246" y="171"/>
                  <a:pt x="259" y="181"/>
                  <a:pt x="271" y="192"/>
                </a:cubicBezTo>
                <a:cubicBezTo>
                  <a:pt x="244" y="199"/>
                  <a:pt x="214" y="209"/>
                  <a:pt x="180" y="221"/>
                </a:cubicBezTo>
                <a:cubicBezTo>
                  <a:pt x="204" y="201"/>
                  <a:pt x="220" y="181"/>
                  <a:pt x="232" y="162"/>
                </a:cubicBezTo>
                <a:close/>
                <a:moveTo>
                  <a:pt x="243" y="154"/>
                </a:moveTo>
                <a:cubicBezTo>
                  <a:pt x="269" y="142"/>
                  <a:pt x="298" y="132"/>
                  <a:pt x="329" y="123"/>
                </a:cubicBezTo>
                <a:cubicBezTo>
                  <a:pt x="319" y="140"/>
                  <a:pt x="302" y="159"/>
                  <a:pt x="277" y="191"/>
                </a:cubicBezTo>
                <a:cubicBezTo>
                  <a:pt x="277" y="191"/>
                  <a:pt x="277" y="191"/>
                  <a:pt x="277" y="191"/>
                </a:cubicBezTo>
                <a:cubicBezTo>
                  <a:pt x="277" y="191"/>
                  <a:pt x="277" y="191"/>
                  <a:pt x="277" y="191"/>
                </a:cubicBezTo>
                <a:cubicBezTo>
                  <a:pt x="277" y="191"/>
                  <a:pt x="277" y="191"/>
                  <a:pt x="277" y="191"/>
                </a:cubicBezTo>
                <a:cubicBezTo>
                  <a:pt x="268" y="175"/>
                  <a:pt x="256" y="164"/>
                  <a:pt x="243" y="154"/>
                </a:cubicBezTo>
                <a:close/>
                <a:moveTo>
                  <a:pt x="324" y="119"/>
                </a:moveTo>
                <a:cubicBezTo>
                  <a:pt x="294" y="126"/>
                  <a:pt x="266" y="135"/>
                  <a:pt x="242" y="145"/>
                </a:cubicBezTo>
                <a:cubicBezTo>
                  <a:pt x="251" y="126"/>
                  <a:pt x="255" y="110"/>
                  <a:pt x="256" y="96"/>
                </a:cubicBezTo>
                <a:cubicBezTo>
                  <a:pt x="273" y="100"/>
                  <a:pt x="289" y="105"/>
                  <a:pt x="306" y="111"/>
                </a:cubicBezTo>
                <a:cubicBezTo>
                  <a:pt x="312" y="114"/>
                  <a:pt x="318" y="116"/>
                  <a:pt x="324" y="119"/>
                </a:cubicBezTo>
                <a:close/>
                <a:moveTo>
                  <a:pt x="245" y="93"/>
                </a:moveTo>
                <a:cubicBezTo>
                  <a:pt x="226" y="102"/>
                  <a:pt x="209" y="110"/>
                  <a:pt x="191" y="123"/>
                </a:cubicBezTo>
                <a:cubicBezTo>
                  <a:pt x="191" y="108"/>
                  <a:pt x="188" y="93"/>
                  <a:pt x="183" y="81"/>
                </a:cubicBezTo>
                <a:cubicBezTo>
                  <a:pt x="204" y="85"/>
                  <a:pt x="224" y="88"/>
                  <a:pt x="245" y="93"/>
                </a:cubicBezTo>
                <a:close/>
                <a:moveTo>
                  <a:pt x="173" y="80"/>
                </a:moveTo>
                <a:cubicBezTo>
                  <a:pt x="165" y="84"/>
                  <a:pt x="145" y="96"/>
                  <a:pt x="136" y="108"/>
                </a:cubicBezTo>
                <a:cubicBezTo>
                  <a:pt x="131" y="90"/>
                  <a:pt x="125" y="76"/>
                  <a:pt x="122" y="70"/>
                </a:cubicBezTo>
                <a:cubicBezTo>
                  <a:pt x="141" y="74"/>
                  <a:pt x="161" y="78"/>
                  <a:pt x="173" y="80"/>
                </a:cubicBezTo>
                <a:close/>
                <a:moveTo>
                  <a:pt x="90" y="61"/>
                </a:moveTo>
                <a:cubicBezTo>
                  <a:pt x="97" y="64"/>
                  <a:pt x="107" y="67"/>
                  <a:pt x="117" y="69"/>
                </a:cubicBezTo>
                <a:cubicBezTo>
                  <a:pt x="122" y="82"/>
                  <a:pt x="126" y="94"/>
                  <a:pt x="128" y="105"/>
                </a:cubicBezTo>
                <a:cubicBezTo>
                  <a:pt x="119" y="88"/>
                  <a:pt x="106" y="73"/>
                  <a:pt x="90" y="61"/>
                </a:cubicBezTo>
                <a:close/>
                <a:moveTo>
                  <a:pt x="285" y="189"/>
                </a:moveTo>
                <a:cubicBezTo>
                  <a:pt x="309" y="166"/>
                  <a:pt x="321" y="153"/>
                  <a:pt x="334" y="124"/>
                </a:cubicBezTo>
                <a:cubicBezTo>
                  <a:pt x="361" y="139"/>
                  <a:pt x="380" y="157"/>
                  <a:pt x="390" y="169"/>
                </a:cubicBezTo>
                <a:cubicBezTo>
                  <a:pt x="391" y="170"/>
                  <a:pt x="392" y="170"/>
                  <a:pt x="393" y="171"/>
                </a:cubicBezTo>
                <a:cubicBezTo>
                  <a:pt x="380" y="172"/>
                  <a:pt x="342" y="175"/>
                  <a:pt x="285" y="189"/>
                </a:cubicBezTo>
                <a:close/>
                <a:moveTo>
                  <a:pt x="230" y="414"/>
                </a:moveTo>
                <a:cubicBezTo>
                  <a:pt x="225" y="414"/>
                  <a:pt x="225" y="414"/>
                  <a:pt x="225" y="414"/>
                </a:cubicBezTo>
                <a:cubicBezTo>
                  <a:pt x="225" y="432"/>
                  <a:pt x="225" y="432"/>
                  <a:pt x="225" y="432"/>
                </a:cubicBezTo>
                <a:cubicBezTo>
                  <a:pt x="222" y="432"/>
                  <a:pt x="222" y="432"/>
                  <a:pt x="222" y="432"/>
                </a:cubicBezTo>
                <a:cubicBezTo>
                  <a:pt x="222" y="414"/>
                  <a:pt x="222" y="414"/>
                  <a:pt x="222" y="414"/>
                </a:cubicBezTo>
                <a:cubicBezTo>
                  <a:pt x="217" y="414"/>
                  <a:pt x="217" y="414"/>
                  <a:pt x="217" y="414"/>
                </a:cubicBezTo>
                <a:cubicBezTo>
                  <a:pt x="217" y="412"/>
                  <a:pt x="217" y="412"/>
                  <a:pt x="217" y="412"/>
                </a:cubicBezTo>
                <a:cubicBezTo>
                  <a:pt x="230" y="412"/>
                  <a:pt x="230" y="412"/>
                  <a:pt x="230" y="412"/>
                </a:cubicBezTo>
                <a:lnTo>
                  <a:pt x="230" y="414"/>
                </a:lnTo>
                <a:close/>
                <a:moveTo>
                  <a:pt x="253" y="432"/>
                </a:moveTo>
                <a:cubicBezTo>
                  <a:pt x="251" y="432"/>
                  <a:pt x="251" y="432"/>
                  <a:pt x="251" y="432"/>
                </a:cubicBezTo>
                <a:cubicBezTo>
                  <a:pt x="251" y="418"/>
                  <a:pt x="251" y="418"/>
                  <a:pt x="251" y="418"/>
                </a:cubicBezTo>
                <a:cubicBezTo>
                  <a:pt x="251" y="417"/>
                  <a:pt x="251" y="416"/>
                  <a:pt x="251" y="415"/>
                </a:cubicBezTo>
                <a:cubicBezTo>
                  <a:pt x="251" y="415"/>
                  <a:pt x="251" y="415"/>
                  <a:pt x="251" y="415"/>
                </a:cubicBezTo>
                <a:cubicBezTo>
                  <a:pt x="251" y="416"/>
                  <a:pt x="251" y="416"/>
                  <a:pt x="251" y="417"/>
                </a:cubicBezTo>
                <a:cubicBezTo>
                  <a:pt x="244" y="432"/>
                  <a:pt x="244" y="432"/>
                  <a:pt x="244" y="432"/>
                </a:cubicBezTo>
                <a:cubicBezTo>
                  <a:pt x="243" y="432"/>
                  <a:pt x="243" y="432"/>
                  <a:pt x="243" y="432"/>
                </a:cubicBezTo>
                <a:cubicBezTo>
                  <a:pt x="236" y="417"/>
                  <a:pt x="236" y="417"/>
                  <a:pt x="236" y="417"/>
                </a:cubicBezTo>
                <a:cubicBezTo>
                  <a:pt x="236" y="416"/>
                  <a:pt x="236" y="416"/>
                  <a:pt x="235" y="415"/>
                </a:cubicBezTo>
                <a:cubicBezTo>
                  <a:pt x="235" y="415"/>
                  <a:pt x="235" y="415"/>
                  <a:pt x="235" y="415"/>
                </a:cubicBezTo>
                <a:cubicBezTo>
                  <a:pt x="235" y="415"/>
                  <a:pt x="236" y="417"/>
                  <a:pt x="236" y="418"/>
                </a:cubicBezTo>
                <a:cubicBezTo>
                  <a:pt x="236" y="432"/>
                  <a:pt x="236" y="432"/>
                  <a:pt x="236" y="432"/>
                </a:cubicBezTo>
                <a:cubicBezTo>
                  <a:pt x="233" y="432"/>
                  <a:pt x="233" y="432"/>
                  <a:pt x="233" y="432"/>
                </a:cubicBezTo>
                <a:cubicBezTo>
                  <a:pt x="233" y="412"/>
                  <a:pt x="233" y="412"/>
                  <a:pt x="233" y="412"/>
                </a:cubicBezTo>
                <a:cubicBezTo>
                  <a:pt x="236" y="412"/>
                  <a:pt x="236" y="412"/>
                  <a:pt x="236" y="412"/>
                </a:cubicBezTo>
                <a:cubicBezTo>
                  <a:pt x="242" y="426"/>
                  <a:pt x="242" y="426"/>
                  <a:pt x="242" y="426"/>
                </a:cubicBezTo>
                <a:cubicBezTo>
                  <a:pt x="243" y="427"/>
                  <a:pt x="243" y="427"/>
                  <a:pt x="243" y="428"/>
                </a:cubicBezTo>
                <a:cubicBezTo>
                  <a:pt x="243" y="428"/>
                  <a:pt x="243" y="428"/>
                  <a:pt x="243" y="428"/>
                </a:cubicBezTo>
                <a:cubicBezTo>
                  <a:pt x="244" y="427"/>
                  <a:pt x="244" y="426"/>
                  <a:pt x="244" y="426"/>
                </a:cubicBezTo>
                <a:cubicBezTo>
                  <a:pt x="250" y="412"/>
                  <a:pt x="250" y="412"/>
                  <a:pt x="250" y="412"/>
                </a:cubicBezTo>
                <a:cubicBezTo>
                  <a:pt x="253" y="412"/>
                  <a:pt x="253" y="412"/>
                  <a:pt x="253" y="412"/>
                </a:cubicBezTo>
                <a:lnTo>
                  <a:pt x="253" y="432"/>
                </a:lnTo>
                <a:close/>
                <a:moveTo>
                  <a:pt x="1719" y="241"/>
                </a:moveTo>
                <a:cubicBezTo>
                  <a:pt x="1719" y="245"/>
                  <a:pt x="1718" y="249"/>
                  <a:pt x="1715" y="251"/>
                </a:cubicBezTo>
                <a:cubicBezTo>
                  <a:pt x="1712" y="254"/>
                  <a:pt x="1709" y="256"/>
                  <a:pt x="1705" y="256"/>
                </a:cubicBezTo>
                <a:cubicBezTo>
                  <a:pt x="1700" y="256"/>
                  <a:pt x="1697" y="254"/>
                  <a:pt x="1694" y="251"/>
                </a:cubicBezTo>
                <a:cubicBezTo>
                  <a:pt x="1691" y="249"/>
                  <a:pt x="1690" y="245"/>
                  <a:pt x="1690" y="241"/>
                </a:cubicBezTo>
                <a:cubicBezTo>
                  <a:pt x="1690" y="237"/>
                  <a:pt x="1691" y="234"/>
                  <a:pt x="1694" y="231"/>
                </a:cubicBezTo>
                <a:cubicBezTo>
                  <a:pt x="1697" y="228"/>
                  <a:pt x="1701" y="227"/>
                  <a:pt x="1705" y="227"/>
                </a:cubicBezTo>
                <a:cubicBezTo>
                  <a:pt x="1709" y="227"/>
                  <a:pt x="1712" y="228"/>
                  <a:pt x="1715" y="231"/>
                </a:cubicBezTo>
                <a:cubicBezTo>
                  <a:pt x="1718" y="233"/>
                  <a:pt x="1719" y="237"/>
                  <a:pt x="1719" y="241"/>
                </a:cubicBezTo>
                <a:close/>
                <a:moveTo>
                  <a:pt x="1718" y="241"/>
                </a:moveTo>
                <a:cubicBezTo>
                  <a:pt x="1718" y="237"/>
                  <a:pt x="1716" y="234"/>
                  <a:pt x="1714" y="232"/>
                </a:cubicBezTo>
                <a:cubicBezTo>
                  <a:pt x="1711" y="229"/>
                  <a:pt x="1708" y="228"/>
                  <a:pt x="1705" y="228"/>
                </a:cubicBezTo>
                <a:cubicBezTo>
                  <a:pt x="1701" y="228"/>
                  <a:pt x="1698" y="229"/>
                  <a:pt x="1695" y="232"/>
                </a:cubicBezTo>
                <a:cubicBezTo>
                  <a:pt x="1693" y="234"/>
                  <a:pt x="1692" y="237"/>
                  <a:pt x="1692" y="241"/>
                </a:cubicBezTo>
                <a:cubicBezTo>
                  <a:pt x="1692" y="245"/>
                  <a:pt x="1693" y="248"/>
                  <a:pt x="1696" y="250"/>
                </a:cubicBezTo>
                <a:cubicBezTo>
                  <a:pt x="1698" y="253"/>
                  <a:pt x="1701" y="254"/>
                  <a:pt x="1705" y="254"/>
                </a:cubicBezTo>
                <a:cubicBezTo>
                  <a:pt x="1708" y="254"/>
                  <a:pt x="1711" y="253"/>
                  <a:pt x="1714" y="250"/>
                </a:cubicBezTo>
                <a:cubicBezTo>
                  <a:pt x="1716" y="248"/>
                  <a:pt x="1718" y="245"/>
                  <a:pt x="1718" y="241"/>
                </a:cubicBezTo>
                <a:close/>
                <a:moveTo>
                  <a:pt x="1712" y="250"/>
                </a:moveTo>
                <a:cubicBezTo>
                  <a:pt x="1709" y="250"/>
                  <a:pt x="1709" y="250"/>
                  <a:pt x="1709" y="250"/>
                </a:cubicBezTo>
                <a:cubicBezTo>
                  <a:pt x="1707" y="246"/>
                  <a:pt x="1707" y="246"/>
                  <a:pt x="1707" y="246"/>
                </a:cubicBezTo>
                <a:cubicBezTo>
                  <a:pt x="1706" y="244"/>
                  <a:pt x="1704" y="242"/>
                  <a:pt x="1703" y="242"/>
                </a:cubicBezTo>
                <a:cubicBezTo>
                  <a:pt x="1702" y="242"/>
                  <a:pt x="1702" y="242"/>
                  <a:pt x="1702" y="242"/>
                </a:cubicBezTo>
                <a:cubicBezTo>
                  <a:pt x="1702" y="250"/>
                  <a:pt x="1702" y="250"/>
                  <a:pt x="1702" y="250"/>
                </a:cubicBezTo>
                <a:cubicBezTo>
                  <a:pt x="1699" y="250"/>
                  <a:pt x="1699" y="250"/>
                  <a:pt x="1699" y="250"/>
                </a:cubicBezTo>
                <a:cubicBezTo>
                  <a:pt x="1699" y="232"/>
                  <a:pt x="1699" y="232"/>
                  <a:pt x="1699" y="232"/>
                </a:cubicBezTo>
                <a:cubicBezTo>
                  <a:pt x="1704" y="232"/>
                  <a:pt x="1704" y="232"/>
                  <a:pt x="1704" y="232"/>
                </a:cubicBezTo>
                <a:cubicBezTo>
                  <a:pt x="1707" y="232"/>
                  <a:pt x="1708" y="232"/>
                  <a:pt x="1709" y="233"/>
                </a:cubicBezTo>
                <a:cubicBezTo>
                  <a:pt x="1710" y="234"/>
                  <a:pt x="1711" y="235"/>
                  <a:pt x="1711" y="237"/>
                </a:cubicBezTo>
                <a:cubicBezTo>
                  <a:pt x="1711" y="238"/>
                  <a:pt x="1711" y="239"/>
                  <a:pt x="1710" y="240"/>
                </a:cubicBezTo>
                <a:cubicBezTo>
                  <a:pt x="1709" y="241"/>
                  <a:pt x="1708" y="241"/>
                  <a:pt x="1706" y="242"/>
                </a:cubicBezTo>
                <a:cubicBezTo>
                  <a:pt x="1706" y="242"/>
                  <a:pt x="1706" y="242"/>
                  <a:pt x="1706" y="242"/>
                </a:cubicBezTo>
                <a:cubicBezTo>
                  <a:pt x="1707" y="242"/>
                  <a:pt x="1708" y="243"/>
                  <a:pt x="1709" y="245"/>
                </a:cubicBezTo>
                <a:lnTo>
                  <a:pt x="1712" y="250"/>
                </a:lnTo>
                <a:close/>
                <a:moveTo>
                  <a:pt x="1708" y="237"/>
                </a:moveTo>
                <a:cubicBezTo>
                  <a:pt x="1708" y="236"/>
                  <a:pt x="1708" y="235"/>
                  <a:pt x="1707" y="235"/>
                </a:cubicBezTo>
                <a:cubicBezTo>
                  <a:pt x="1707" y="234"/>
                  <a:pt x="1705" y="234"/>
                  <a:pt x="1704" y="234"/>
                </a:cubicBezTo>
                <a:cubicBezTo>
                  <a:pt x="1702" y="234"/>
                  <a:pt x="1702" y="234"/>
                  <a:pt x="1702" y="234"/>
                </a:cubicBezTo>
                <a:cubicBezTo>
                  <a:pt x="1702" y="240"/>
                  <a:pt x="1702" y="240"/>
                  <a:pt x="1702" y="240"/>
                </a:cubicBezTo>
                <a:cubicBezTo>
                  <a:pt x="1704" y="240"/>
                  <a:pt x="1704" y="240"/>
                  <a:pt x="1704" y="240"/>
                </a:cubicBezTo>
                <a:cubicBezTo>
                  <a:pt x="1707" y="240"/>
                  <a:pt x="1708" y="239"/>
                  <a:pt x="1708" y="237"/>
                </a:cubicBezTo>
                <a:close/>
                <a:moveTo>
                  <a:pt x="549" y="324"/>
                </a:moveTo>
                <a:cubicBezTo>
                  <a:pt x="549" y="340"/>
                  <a:pt x="543" y="352"/>
                  <a:pt x="533" y="362"/>
                </a:cubicBezTo>
                <a:cubicBezTo>
                  <a:pt x="521" y="373"/>
                  <a:pt x="504" y="378"/>
                  <a:pt x="482" y="378"/>
                </a:cubicBezTo>
                <a:cubicBezTo>
                  <a:pt x="474" y="378"/>
                  <a:pt x="466" y="377"/>
                  <a:pt x="457" y="375"/>
                </a:cubicBezTo>
                <a:cubicBezTo>
                  <a:pt x="447" y="372"/>
                  <a:pt x="441" y="370"/>
                  <a:pt x="436" y="367"/>
                </a:cubicBezTo>
                <a:cubicBezTo>
                  <a:pt x="436" y="339"/>
                  <a:pt x="436" y="339"/>
                  <a:pt x="436" y="339"/>
                </a:cubicBezTo>
                <a:cubicBezTo>
                  <a:pt x="442" y="344"/>
                  <a:pt x="450" y="349"/>
                  <a:pt x="460" y="352"/>
                </a:cubicBezTo>
                <a:cubicBezTo>
                  <a:pt x="469" y="355"/>
                  <a:pt x="477" y="357"/>
                  <a:pt x="485" y="357"/>
                </a:cubicBezTo>
                <a:cubicBezTo>
                  <a:pt x="511" y="357"/>
                  <a:pt x="524" y="347"/>
                  <a:pt x="524" y="327"/>
                </a:cubicBezTo>
                <a:cubicBezTo>
                  <a:pt x="524" y="318"/>
                  <a:pt x="520" y="310"/>
                  <a:pt x="514" y="304"/>
                </a:cubicBezTo>
                <a:cubicBezTo>
                  <a:pt x="508" y="298"/>
                  <a:pt x="497" y="290"/>
                  <a:pt x="481" y="281"/>
                </a:cubicBezTo>
                <a:cubicBezTo>
                  <a:pt x="465" y="272"/>
                  <a:pt x="453" y="263"/>
                  <a:pt x="446" y="254"/>
                </a:cubicBezTo>
                <a:cubicBezTo>
                  <a:pt x="440" y="246"/>
                  <a:pt x="437" y="235"/>
                  <a:pt x="437" y="224"/>
                </a:cubicBezTo>
                <a:cubicBezTo>
                  <a:pt x="437" y="208"/>
                  <a:pt x="442" y="195"/>
                  <a:pt x="454" y="185"/>
                </a:cubicBezTo>
                <a:cubicBezTo>
                  <a:pt x="465" y="175"/>
                  <a:pt x="481" y="170"/>
                  <a:pt x="500" y="170"/>
                </a:cubicBezTo>
                <a:cubicBezTo>
                  <a:pt x="519" y="170"/>
                  <a:pt x="532" y="172"/>
                  <a:pt x="540" y="177"/>
                </a:cubicBezTo>
                <a:cubicBezTo>
                  <a:pt x="540" y="203"/>
                  <a:pt x="540" y="203"/>
                  <a:pt x="540" y="203"/>
                </a:cubicBezTo>
                <a:cubicBezTo>
                  <a:pt x="530" y="195"/>
                  <a:pt x="516" y="191"/>
                  <a:pt x="499" y="191"/>
                </a:cubicBezTo>
                <a:cubicBezTo>
                  <a:pt x="487" y="191"/>
                  <a:pt x="478" y="194"/>
                  <a:pt x="471" y="200"/>
                </a:cubicBezTo>
                <a:cubicBezTo>
                  <a:pt x="465" y="206"/>
                  <a:pt x="461" y="213"/>
                  <a:pt x="461" y="222"/>
                </a:cubicBezTo>
                <a:cubicBezTo>
                  <a:pt x="461" y="231"/>
                  <a:pt x="464" y="239"/>
                  <a:pt x="470" y="245"/>
                </a:cubicBezTo>
                <a:cubicBezTo>
                  <a:pt x="475" y="250"/>
                  <a:pt x="485" y="257"/>
                  <a:pt x="500" y="265"/>
                </a:cubicBezTo>
                <a:cubicBezTo>
                  <a:pt x="517" y="275"/>
                  <a:pt x="529" y="283"/>
                  <a:pt x="536" y="292"/>
                </a:cubicBezTo>
                <a:cubicBezTo>
                  <a:pt x="544" y="301"/>
                  <a:pt x="549" y="312"/>
                  <a:pt x="549" y="324"/>
                </a:cubicBezTo>
                <a:close/>
                <a:moveTo>
                  <a:pt x="697" y="375"/>
                </a:moveTo>
                <a:cubicBezTo>
                  <a:pt x="674" y="375"/>
                  <a:pt x="674" y="375"/>
                  <a:pt x="674" y="375"/>
                </a:cubicBezTo>
                <a:cubicBezTo>
                  <a:pt x="674" y="292"/>
                  <a:pt x="674" y="292"/>
                  <a:pt x="674" y="292"/>
                </a:cubicBezTo>
                <a:cubicBezTo>
                  <a:pt x="674" y="262"/>
                  <a:pt x="662" y="247"/>
                  <a:pt x="640" y="247"/>
                </a:cubicBezTo>
                <a:cubicBezTo>
                  <a:pt x="629" y="247"/>
                  <a:pt x="620" y="251"/>
                  <a:pt x="612" y="260"/>
                </a:cubicBezTo>
                <a:cubicBezTo>
                  <a:pt x="604" y="268"/>
                  <a:pt x="600" y="279"/>
                  <a:pt x="600" y="293"/>
                </a:cubicBezTo>
                <a:cubicBezTo>
                  <a:pt x="600" y="375"/>
                  <a:pt x="600" y="375"/>
                  <a:pt x="600" y="375"/>
                </a:cubicBezTo>
                <a:cubicBezTo>
                  <a:pt x="577" y="375"/>
                  <a:pt x="577" y="375"/>
                  <a:pt x="577" y="375"/>
                </a:cubicBezTo>
                <a:cubicBezTo>
                  <a:pt x="577" y="162"/>
                  <a:pt x="577" y="162"/>
                  <a:pt x="577" y="162"/>
                </a:cubicBezTo>
                <a:cubicBezTo>
                  <a:pt x="600" y="162"/>
                  <a:pt x="600" y="162"/>
                  <a:pt x="600" y="162"/>
                </a:cubicBezTo>
                <a:cubicBezTo>
                  <a:pt x="600" y="255"/>
                  <a:pt x="600" y="255"/>
                  <a:pt x="600" y="255"/>
                </a:cubicBezTo>
                <a:cubicBezTo>
                  <a:pt x="601" y="255"/>
                  <a:pt x="601" y="255"/>
                  <a:pt x="601" y="255"/>
                </a:cubicBezTo>
                <a:cubicBezTo>
                  <a:pt x="612" y="236"/>
                  <a:pt x="628" y="227"/>
                  <a:pt x="648" y="227"/>
                </a:cubicBezTo>
                <a:cubicBezTo>
                  <a:pt x="680" y="227"/>
                  <a:pt x="697" y="247"/>
                  <a:pt x="697" y="286"/>
                </a:cubicBezTo>
                <a:lnTo>
                  <a:pt x="697" y="375"/>
                </a:lnTo>
                <a:close/>
                <a:moveTo>
                  <a:pt x="833" y="375"/>
                </a:moveTo>
                <a:cubicBezTo>
                  <a:pt x="810" y="375"/>
                  <a:pt x="810" y="375"/>
                  <a:pt x="810" y="375"/>
                </a:cubicBezTo>
                <a:cubicBezTo>
                  <a:pt x="810" y="352"/>
                  <a:pt x="810" y="352"/>
                  <a:pt x="810" y="352"/>
                </a:cubicBezTo>
                <a:cubicBezTo>
                  <a:pt x="810" y="352"/>
                  <a:pt x="810" y="352"/>
                  <a:pt x="810" y="352"/>
                </a:cubicBezTo>
                <a:cubicBezTo>
                  <a:pt x="800" y="370"/>
                  <a:pt x="785" y="378"/>
                  <a:pt x="765" y="378"/>
                </a:cubicBezTo>
                <a:cubicBezTo>
                  <a:pt x="751" y="378"/>
                  <a:pt x="739" y="374"/>
                  <a:pt x="731" y="366"/>
                </a:cubicBezTo>
                <a:cubicBezTo>
                  <a:pt x="723" y="359"/>
                  <a:pt x="720" y="349"/>
                  <a:pt x="720" y="337"/>
                </a:cubicBezTo>
                <a:cubicBezTo>
                  <a:pt x="720" y="310"/>
                  <a:pt x="735" y="294"/>
                  <a:pt x="767" y="290"/>
                </a:cubicBezTo>
                <a:cubicBezTo>
                  <a:pt x="810" y="284"/>
                  <a:pt x="810" y="284"/>
                  <a:pt x="810" y="284"/>
                </a:cubicBezTo>
                <a:cubicBezTo>
                  <a:pt x="810" y="259"/>
                  <a:pt x="800" y="247"/>
                  <a:pt x="781" y="247"/>
                </a:cubicBezTo>
                <a:cubicBezTo>
                  <a:pt x="763" y="247"/>
                  <a:pt x="748" y="253"/>
                  <a:pt x="734" y="265"/>
                </a:cubicBezTo>
                <a:cubicBezTo>
                  <a:pt x="734" y="241"/>
                  <a:pt x="734" y="241"/>
                  <a:pt x="734" y="241"/>
                </a:cubicBezTo>
                <a:cubicBezTo>
                  <a:pt x="738" y="238"/>
                  <a:pt x="745" y="235"/>
                  <a:pt x="754" y="232"/>
                </a:cubicBezTo>
                <a:cubicBezTo>
                  <a:pt x="764" y="229"/>
                  <a:pt x="774" y="227"/>
                  <a:pt x="783" y="227"/>
                </a:cubicBezTo>
                <a:cubicBezTo>
                  <a:pt x="816" y="227"/>
                  <a:pt x="833" y="245"/>
                  <a:pt x="833" y="281"/>
                </a:cubicBezTo>
                <a:lnTo>
                  <a:pt x="833" y="375"/>
                </a:lnTo>
                <a:close/>
                <a:moveTo>
                  <a:pt x="810" y="302"/>
                </a:moveTo>
                <a:cubicBezTo>
                  <a:pt x="775" y="307"/>
                  <a:pt x="775" y="307"/>
                  <a:pt x="775" y="307"/>
                </a:cubicBezTo>
                <a:cubicBezTo>
                  <a:pt x="763" y="309"/>
                  <a:pt x="754" y="312"/>
                  <a:pt x="749" y="316"/>
                </a:cubicBezTo>
                <a:cubicBezTo>
                  <a:pt x="745" y="320"/>
                  <a:pt x="743" y="326"/>
                  <a:pt x="743" y="335"/>
                </a:cubicBezTo>
                <a:cubicBezTo>
                  <a:pt x="743" y="342"/>
                  <a:pt x="746" y="347"/>
                  <a:pt x="751" y="352"/>
                </a:cubicBezTo>
                <a:cubicBezTo>
                  <a:pt x="756" y="356"/>
                  <a:pt x="762" y="359"/>
                  <a:pt x="771" y="359"/>
                </a:cubicBezTo>
                <a:cubicBezTo>
                  <a:pt x="782" y="359"/>
                  <a:pt x="792" y="355"/>
                  <a:pt x="799" y="347"/>
                </a:cubicBezTo>
                <a:cubicBezTo>
                  <a:pt x="807" y="338"/>
                  <a:pt x="810" y="328"/>
                  <a:pt x="810" y="316"/>
                </a:cubicBezTo>
                <a:lnTo>
                  <a:pt x="810" y="302"/>
                </a:lnTo>
                <a:close/>
                <a:moveTo>
                  <a:pt x="943" y="254"/>
                </a:moveTo>
                <a:cubicBezTo>
                  <a:pt x="939" y="251"/>
                  <a:pt x="933" y="250"/>
                  <a:pt x="926" y="250"/>
                </a:cubicBezTo>
                <a:cubicBezTo>
                  <a:pt x="916" y="250"/>
                  <a:pt x="908" y="254"/>
                  <a:pt x="902" y="262"/>
                </a:cubicBezTo>
                <a:cubicBezTo>
                  <a:pt x="895" y="272"/>
                  <a:pt x="891" y="285"/>
                  <a:pt x="891" y="301"/>
                </a:cubicBezTo>
                <a:cubicBezTo>
                  <a:pt x="891" y="375"/>
                  <a:pt x="891" y="375"/>
                  <a:pt x="891" y="375"/>
                </a:cubicBezTo>
                <a:cubicBezTo>
                  <a:pt x="868" y="375"/>
                  <a:pt x="868" y="375"/>
                  <a:pt x="868" y="375"/>
                </a:cubicBezTo>
                <a:cubicBezTo>
                  <a:pt x="868" y="231"/>
                  <a:pt x="868" y="231"/>
                  <a:pt x="868" y="231"/>
                </a:cubicBezTo>
                <a:cubicBezTo>
                  <a:pt x="891" y="231"/>
                  <a:pt x="891" y="231"/>
                  <a:pt x="891" y="231"/>
                </a:cubicBezTo>
                <a:cubicBezTo>
                  <a:pt x="891" y="260"/>
                  <a:pt x="891" y="260"/>
                  <a:pt x="891" y="260"/>
                </a:cubicBezTo>
                <a:cubicBezTo>
                  <a:pt x="892" y="260"/>
                  <a:pt x="892" y="260"/>
                  <a:pt x="892" y="260"/>
                </a:cubicBezTo>
                <a:cubicBezTo>
                  <a:pt x="895" y="250"/>
                  <a:pt x="900" y="242"/>
                  <a:pt x="907" y="236"/>
                </a:cubicBezTo>
                <a:cubicBezTo>
                  <a:pt x="914" y="231"/>
                  <a:pt x="921" y="228"/>
                  <a:pt x="929" y="228"/>
                </a:cubicBezTo>
                <a:cubicBezTo>
                  <a:pt x="936" y="228"/>
                  <a:pt x="940" y="229"/>
                  <a:pt x="943" y="230"/>
                </a:cubicBezTo>
                <a:lnTo>
                  <a:pt x="943" y="254"/>
                </a:lnTo>
                <a:close/>
                <a:moveTo>
                  <a:pt x="1071" y="309"/>
                </a:moveTo>
                <a:cubicBezTo>
                  <a:pt x="969" y="309"/>
                  <a:pt x="969" y="309"/>
                  <a:pt x="969" y="309"/>
                </a:cubicBezTo>
                <a:cubicBezTo>
                  <a:pt x="969" y="325"/>
                  <a:pt x="974" y="337"/>
                  <a:pt x="982" y="346"/>
                </a:cubicBezTo>
                <a:cubicBezTo>
                  <a:pt x="990" y="354"/>
                  <a:pt x="1001" y="359"/>
                  <a:pt x="1016" y="359"/>
                </a:cubicBezTo>
                <a:cubicBezTo>
                  <a:pt x="1032" y="359"/>
                  <a:pt x="1047" y="353"/>
                  <a:pt x="1060" y="343"/>
                </a:cubicBezTo>
                <a:cubicBezTo>
                  <a:pt x="1060" y="364"/>
                  <a:pt x="1060" y="364"/>
                  <a:pt x="1060" y="364"/>
                </a:cubicBezTo>
                <a:cubicBezTo>
                  <a:pt x="1048" y="374"/>
                  <a:pt x="1031" y="378"/>
                  <a:pt x="1010" y="378"/>
                </a:cubicBezTo>
                <a:cubicBezTo>
                  <a:pt x="991" y="378"/>
                  <a:pt x="975" y="372"/>
                  <a:pt x="964" y="360"/>
                </a:cubicBezTo>
                <a:cubicBezTo>
                  <a:pt x="951" y="347"/>
                  <a:pt x="945" y="328"/>
                  <a:pt x="945" y="303"/>
                </a:cubicBezTo>
                <a:cubicBezTo>
                  <a:pt x="945" y="280"/>
                  <a:pt x="952" y="262"/>
                  <a:pt x="965" y="247"/>
                </a:cubicBezTo>
                <a:cubicBezTo>
                  <a:pt x="978" y="234"/>
                  <a:pt x="993" y="227"/>
                  <a:pt x="1011" y="227"/>
                </a:cubicBezTo>
                <a:cubicBezTo>
                  <a:pt x="1031" y="227"/>
                  <a:pt x="1046" y="234"/>
                  <a:pt x="1056" y="247"/>
                </a:cubicBezTo>
                <a:cubicBezTo>
                  <a:pt x="1066" y="259"/>
                  <a:pt x="1071" y="276"/>
                  <a:pt x="1071" y="296"/>
                </a:cubicBezTo>
                <a:lnTo>
                  <a:pt x="1071" y="309"/>
                </a:lnTo>
                <a:close/>
                <a:moveTo>
                  <a:pt x="1047" y="289"/>
                </a:moveTo>
                <a:cubicBezTo>
                  <a:pt x="1047" y="276"/>
                  <a:pt x="1044" y="266"/>
                  <a:pt x="1038" y="258"/>
                </a:cubicBezTo>
                <a:cubicBezTo>
                  <a:pt x="1031" y="251"/>
                  <a:pt x="1023" y="247"/>
                  <a:pt x="1011" y="247"/>
                </a:cubicBezTo>
                <a:cubicBezTo>
                  <a:pt x="1000" y="247"/>
                  <a:pt x="991" y="251"/>
                  <a:pt x="983" y="259"/>
                </a:cubicBezTo>
                <a:cubicBezTo>
                  <a:pt x="976" y="266"/>
                  <a:pt x="971" y="276"/>
                  <a:pt x="969" y="289"/>
                </a:cubicBezTo>
                <a:lnTo>
                  <a:pt x="1047" y="289"/>
                </a:lnTo>
                <a:close/>
                <a:moveTo>
                  <a:pt x="1222" y="233"/>
                </a:moveTo>
                <a:cubicBezTo>
                  <a:pt x="1222" y="252"/>
                  <a:pt x="1216" y="267"/>
                  <a:pt x="1204" y="279"/>
                </a:cubicBezTo>
                <a:cubicBezTo>
                  <a:pt x="1191" y="292"/>
                  <a:pt x="1172" y="298"/>
                  <a:pt x="1149" y="298"/>
                </a:cubicBezTo>
                <a:cubicBezTo>
                  <a:pt x="1122" y="298"/>
                  <a:pt x="1122" y="298"/>
                  <a:pt x="1122" y="298"/>
                </a:cubicBezTo>
                <a:cubicBezTo>
                  <a:pt x="1122" y="375"/>
                  <a:pt x="1122" y="375"/>
                  <a:pt x="1122" y="375"/>
                </a:cubicBezTo>
                <a:cubicBezTo>
                  <a:pt x="1099" y="375"/>
                  <a:pt x="1099" y="375"/>
                  <a:pt x="1099" y="375"/>
                </a:cubicBezTo>
                <a:cubicBezTo>
                  <a:pt x="1099" y="173"/>
                  <a:pt x="1099" y="173"/>
                  <a:pt x="1099" y="173"/>
                </a:cubicBezTo>
                <a:cubicBezTo>
                  <a:pt x="1154" y="173"/>
                  <a:pt x="1154" y="173"/>
                  <a:pt x="1154" y="173"/>
                </a:cubicBezTo>
                <a:cubicBezTo>
                  <a:pt x="1176" y="173"/>
                  <a:pt x="1193" y="179"/>
                  <a:pt x="1205" y="189"/>
                </a:cubicBezTo>
                <a:cubicBezTo>
                  <a:pt x="1216" y="200"/>
                  <a:pt x="1222" y="214"/>
                  <a:pt x="1222" y="233"/>
                </a:cubicBezTo>
                <a:close/>
                <a:moveTo>
                  <a:pt x="1197" y="235"/>
                </a:moveTo>
                <a:cubicBezTo>
                  <a:pt x="1197" y="208"/>
                  <a:pt x="1182" y="195"/>
                  <a:pt x="1150" y="195"/>
                </a:cubicBezTo>
                <a:cubicBezTo>
                  <a:pt x="1122" y="195"/>
                  <a:pt x="1122" y="195"/>
                  <a:pt x="1122" y="195"/>
                </a:cubicBezTo>
                <a:cubicBezTo>
                  <a:pt x="1122" y="277"/>
                  <a:pt x="1122" y="277"/>
                  <a:pt x="1122" y="277"/>
                </a:cubicBezTo>
                <a:cubicBezTo>
                  <a:pt x="1147" y="277"/>
                  <a:pt x="1147" y="277"/>
                  <a:pt x="1147" y="277"/>
                </a:cubicBezTo>
                <a:cubicBezTo>
                  <a:pt x="1164" y="277"/>
                  <a:pt x="1176" y="273"/>
                  <a:pt x="1185" y="266"/>
                </a:cubicBezTo>
                <a:cubicBezTo>
                  <a:pt x="1193" y="259"/>
                  <a:pt x="1197" y="248"/>
                  <a:pt x="1197" y="235"/>
                </a:cubicBezTo>
                <a:close/>
                <a:moveTo>
                  <a:pt x="1368" y="302"/>
                </a:moveTo>
                <a:cubicBezTo>
                  <a:pt x="1368" y="325"/>
                  <a:pt x="1362" y="344"/>
                  <a:pt x="1349" y="358"/>
                </a:cubicBezTo>
                <a:cubicBezTo>
                  <a:pt x="1336" y="371"/>
                  <a:pt x="1319" y="378"/>
                  <a:pt x="1297" y="378"/>
                </a:cubicBezTo>
                <a:cubicBezTo>
                  <a:pt x="1275" y="378"/>
                  <a:pt x="1258" y="371"/>
                  <a:pt x="1245" y="358"/>
                </a:cubicBezTo>
                <a:cubicBezTo>
                  <a:pt x="1233" y="344"/>
                  <a:pt x="1227" y="326"/>
                  <a:pt x="1227" y="305"/>
                </a:cubicBezTo>
                <a:cubicBezTo>
                  <a:pt x="1227" y="279"/>
                  <a:pt x="1234" y="260"/>
                  <a:pt x="1248" y="246"/>
                </a:cubicBezTo>
                <a:cubicBezTo>
                  <a:pt x="1261" y="234"/>
                  <a:pt x="1278" y="227"/>
                  <a:pt x="1300" y="227"/>
                </a:cubicBezTo>
                <a:cubicBezTo>
                  <a:pt x="1322" y="227"/>
                  <a:pt x="1338" y="234"/>
                  <a:pt x="1350" y="247"/>
                </a:cubicBezTo>
                <a:cubicBezTo>
                  <a:pt x="1362" y="261"/>
                  <a:pt x="1368" y="279"/>
                  <a:pt x="1368" y="302"/>
                </a:cubicBezTo>
                <a:close/>
                <a:moveTo>
                  <a:pt x="1345" y="303"/>
                </a:moveTo>
                <a:cubicBezTo>
                  <a:pt x="1345" y="285"/>
                  <a:pt x="1341" y="271"/>
                  <a:pt x="1332" y="261"/>
                </a:cubicBezTo>
                <a:cubicBezTo>
                  <a:pt x="1324" y="252"/>
                  <a:pt x="1313" y="247"/>
                  <a:pt x="1298" y="247"/>
                </a:cubicBezTo>
                <a:cubicBezTo>
                  <a:pt x="1284" y="247"/>
                  <a:pt x="1273" y="252"/>
                  <a:pt x="1264" y="261"/>
                </a:cubicBezTo>
                <a:cubicBezTo>
                  <a:pt x="1255" y="271"/>
                  <a:pt x="1250" y="285"/>
                  <a:pt x="1250" y="304"/>
                </a:cubicBezTo>
                <a:cubicBezTo>
                  <a:pt x="1250" y="321"/>
                  <a:pt x="1255" y="334"/>
                  <a:pt x="1263" y="344"/>
                </a:cubicBezTo>
                <a:cubicBezTo>
                  <a:pt x="1272" y="354"/>
                  <a:pt x="1284" y="359"/>
                  <a:pt x="1298" y="359"/>
                </a:cubicBezTo>
                <a:cubicBezTo>
                  <a:pt x="1314" y="359"/>
                  <a:pt x="1325" y="354"/>
                  <a:pt x="1333" y="344"/>
                </a:cubicBezTo>
                <a:cubicBezTo>
                  <a:pt x="1341" y="334"/>
                  <a:pt x="1345" y="321"/>
                  <a:pt x="1345" y="303"/>
                </a:cubicBezTo>
                <a:close/>
                <a:moveTo>
                  <a:pt x="1423" y="179"/>
                </a:moveTo>
                <a:cubicBezTo>
                  <a:pt x="1423" y="183"/>
                  <a:pt x="1421" y="187"/>
                  <a:pt x="1418" y="190"/>
                </a:cubicBezTo>
                <a:cubicBezTo>
                  <a:pt x="1415" y="193"/>
                  <a:pt x="1412" y="194"/>
                  <a:pt x="1407" y="194"/>
                </a:cubicBezTo>
                <a:cubicBezTo>
                  <a:pt x="1403" y="194"/>
                  <a:pt x="1400" y="193"/>
                  <a:pt x="1397" y="190"/>
                </a:cubicBezTo>
                <a:cubicBezTo>
                  <a:pt x="1394" y="187"/>
                  <a:pt x="1392" y="184"/>
                  <a:pt x="1392" y="179"/>
                </a:cubicBezTo>
                <a:cubicBezTo>
                  <a:pt x="1392" y="175"/>
                  <a:pt x="1394" y="171"/>
                  <a:pt x="1397" y="169"/>
                </a:cubicBezTo>
                <a:cubicBezTo>
                  <a:pt x="1400" y="166"/>
                  <a:pt x="1403" y="164"/>
                  <a:pt x="1407" y="164"/>
                </a:cubicBezTo>
                <a:cubicBezTo>
                  <a:pt x="1412" y="164"/>
                  <a:pt x="1415" y="166"/>
                  <a:pt x="1418" y="169"/>
                </a:cubicBezTo>
                <a:cubicBezTo>
                  <a:pt x="1421" y="171"/>
                  <a:pt x="1423" y="175"/>
                  <a:pt x="1423" y="179"/>
                </a:cubicBezTo>
                <a:close/>
                <a:moveTo>
                  <a:pt x="1419" y="375"/>
                </a:moveTo>
                <a:cubicBezTo>
                  <a:pt x="1396" y="375"/>
                  <a:pt x="1396" y="375"/>
                  <a:pt x="1396" y="375"/>
                </a:cubicBezTo>
                <a:cubicBezTo>
                  <a:pt x="1396" y="231"/>
                  <a:pt x="1396" y="231"/>
                  <a:pt x="1396" y="231"/>
                </a:cubicBezTo>
                <a:cubicBezTo>
                  <a:pt x="1419" y="231"/>
                  <a:pt x="1419" y="231"/>
                  <a:pt x="1419" y="231"/>
                </a:cubicBezTo>
                <a:lnTo>
                  <a:pt x="1419" y="375"/>
                </a:lnTo>
                <a:close/>
                <a:moveTo>
                  <a:pt x="1576" y="375"/>
                </a:moveTo>
                <a:cubicBezTo>
                  <a:pt x="1553" y="375"/>
                  <a:pt x="1553" y="375"/>
                  <a:pt x="1553" y="375"/>
                </a:cubicBezTo>
                <a:cubicBezTo>
                  <a:pt x="1553" y="293"/>
                  <a:pt x="1553" y="293"/>
                  <a:pt x="1553" y="293"/>
                </a:cubicBezTo>
                <a:cubicBezTo>
                  <a:pt x="1553" y="262"/>
                  <a:pt x="1542" y="247"/>
                  <a:pt x="1520" y="247"/>
                </a:cubicBezTo>
                <a:cubicBezTo>
                  <a:pt x="1508" y="247"/>
                  <a:pt x="1499" y="251"/>
                  <a:pt x="1491" y="260"/>
                </a:cubicBezTo>
                <a:cubicBezTo>
                  <a:pt x="1483" y="269"/>
                  <a:pt x="1480" y="279"/>
                  <a:pt x="1480" y="293"/>
                </a:cubicBezTo>
                <a:cubicBezTo>
                  <a:pt x="1480" y="375"/>
                  <a:pt x="1480" y="375"/>
                  <a:pt x="1480" y="375"/>
                </a:cubicBezTo>
                <a:cubicBezTo>
                  <a:pt x="1457" y="375"/>
                  <a:pt x="1457" y="375"/>
                  <a:pt x="1457" y="375"/>
                </a:cubicBezTo>
                <a:cubicBezTo>
                  <a:pt x="1457" y="231"/>
                  <a:pt x="1457" y="231"/>
                  <a:pt x="1457" y="231"/>
                </a:cubicBezTo>
                <a:cubicBezTo>
                  <a:pt x="1480" y="231"/>
                  <a:pt x="1480" y="231"/>
                  <a:pt x="1480" y="231"/>
                </a:cubicBezTo>
                <a:cubicBezTo>
                  <a:pt x="1480" y="255"/>
                  <a:pt x="1480" y="255"/>
                  <a:pt x="1480" y="255"/>
                </a:cubicBezTo>
                <a:cubicBezTo>
                  <a:pt x="1480" y="255"/>
                  <a:pt x="1480" y="255"/>
                  <a:pt x="1480" y="255"/>
                </a:cubicBezTo>
                <a:cubicBezTo>
                  <a:pt x="1491" y="236"/>
                  <a:pt x="1507" y="227"/>
                  <a:pt x="1528" y="227"/>
                </a:cubicBezTo>
                <a:cubicBezTo>
                  <a:pt x="1543" y="227"/>
                  <a:pt x="1555" y="232"/>
                  <a:pt x="1564" y="243"/>
                </a:cubicBezTo>
                <a:cubicBezTo>
                  <a:pt x="1572" y="253"/>
                  <a:pt x="1576" y="268"/>
                  <a:pt x="1576" y="287"/>
                </a:cubicBezTo>
                <a:lnTo>
                  <a:pt x="1576" y="375"/>
                </a:lnTo>
                <a:close/>
                <a:moveTo>
                  <a:pt x="1678" y="373"/>
                </a:moveTo>
                <a:cubicBezTo>
                  <a:pt x="1672" y="377"/>
                  <a:pt x="1665" y="378"/>
                  <a:pt x="1656" y="378"/>
                </a:cubicBezTo>
                <a:cubicBezTo>
                  <a:pt x="1631" y="378"/>
                  <a:pt x="1618" y="364"/>
                  <a:pt x="1618" y="336"/>
                </a:cubicBezTo>
                <a:cubicBezTo>
                  <a:pt x="1618" y="250"/>
                  <a:pt x="1618" y="250"/>
                  <a:pt x="1618" y="250"/>
                </a:cubicBezTo>
                <a:cubicBezTo>
                  <a:pt x="1594" y="250"/>
                  <a:pt x="1594" y="250"/>
                  <a:pt x="1594" y="250"/>
                </a:cubicBezTo>
                <a:cubicBezTo>
                  <a:pt x="1594" y="231"/>
                  <a:pt x="1594" y="231"/>
                  <a:pt x="1594" y="231"/>
                </a:cubicBezTo>
                <a:cubicBezTo>
                  <a:pt x="1618" y="231"/>
                  <a:pt x="1618" y="231"/>
                  <a:pt x="1618" y="231"/>
                </a:cubicBezTo>
                <a:cubicBezTo>
                  <a:pt x="1618" y="196"/>
                  <a:pt x="1618" y="196"/>
                  <a:pt x="1618" y="196"/>
                </a:cubicBezTo>
                <a:cubicBezTo>
                  <a:pt x="1626" y="193"/>
                  <a:pt x="1633" y="191"/>
                  <a:pt x="1642" y="188"/>
                </a:cubicBezTo>
                <a:cubicBezTo>
                  <a:pt x="1642" y="231"/>
                  <a:pt x="1642" y="231"/>
                  <a:pt x="1642" y="231"/>
                </a:cubicBezTo>
                <a:cubicBezTo>
                  <a:pt x="1678" y="231"/>
                  <a:pt x="1678" y="231"/>
                  <a:pt x="1678" y="231"/>
                </a:cubicBezTo>
                <a:cubicBezTo>
                  <a:pt x="1678" y="250"/>
                  <a:pt x="1678" y="250"/>
                  <a:pt x="1678" y="250"/>
                </a:cubicBezTo>
                <a:cubicBezTo>
                  <a:pt x="1642" y="250"/>
                  <a:pt x="1642" y="250"/>
                  <a:pt x="1642" y="250"/>
                </a:cubicBezTo>
                <a:cubicBezTo>
                  <a:pt x="1642" y="332"/>
                  <a:pt x="1642" y="332"/>
                  <a:pt x="1642" y="332"/>
                </a:cubicBezTo>
                <a:cubicBezTo>
                  <a:pt x="1642" y="341"/>
                  <a:pt x="1643" y="348"/>
                  <a:pt x="1646" y="352"/>
                </a:cubicBezTo>
                <a:cubicBezTo>
                  <a:pt x="1650" y="356"/>
                  <a:pt x="1655" y="358"/>
                  <a:pt x="1663" y="358"/>
                </a:cubicBezTo>
                <a:cubicBezTo>
                  <a:pt x="1669" y="358"/>
                  <a:pt x="1674" y="357"/>
                  <a:pt x="1678" y="354"/>
                </a:cubicBezTo>
                <a:lnTo>
                  <a:pt x="1678" y="373"/>
                </a:lnTo>
                <a:close/>
                <a:moveTo>
                  <a:pt x="520" y="149"/>
                </a:moveTo>
                <a:cubicBezTo>
                  <a:pt x="511" y="149"/>
                  <a:pt x="511" y="149"/>
                  <a:pt x="511" y="149"/>
                </a:cubicBezTo>
                <a:cubicBezTo>
                  <a:pt x="511" y="100"/>
                  <a:pt x="511" y="100"/>
                  <a:pt x="511" y="100"/>
                </a:cubicBezTo>
                <a:cubicBezTo>
                  <a:pt x="511" y="97"/>
                  <a:pt x="512" y="92"/>
                  <a:pt x="512" y="86"/>
                </a:cubicBezTo>
                <a:cubicBezTo>
                  <a:pt x="512" y="86"/>
                  <a:pt x="512" y="86"/>
                  <a:pt x="512" y="86"/>
                </a:cubicBezTo>
                <a:cubicBezTo>
                  <a:pt x="511" y="90"/>
                  <a:pt x="510" y="92"/>
                  <a:pt x="510" y="93"/>
                </a:cubicBezTo>
                <a:cubicBezTo>
                  <a:pt x="485" y="149"/>
                  <a:pt x="485" y="149"/>
                  <a:pt x="485" y="149"/>
                </a:cubicBezTo>
                <a:cubicBezTo>
                  <a:pt x="481" y="149"/>
                  <a:pt x="481" y="149"/>
                  <a:pt x="481" y="149"/>
                </a:cubicBezTo>
                <a:cubicBezTo>
                  <a:pt x="456" y="94"/>
                  <a:pt x="456" y="94"/>
                  <a:pt x="456" y="94"/>
                </a:cubicBezTo>
                <a:cubicBezTo>
                  <a:pt x="455" y="92"/>
                  <a:pt x="454" y="90"/>
                  <a:pt x="454" y="86"/>
                </a:cubicBezTo>
                <a:cubicBezTo>
                  <a:pt x="453" y="86"/>
                  <a:pt x="453" y="86"/>
                  <a:pt x="453" y="86"/>
                </a:cubicBezTo>
                <a:cubicBezTo>
                  <a:pt x="454" y="89"/>
                  <a:pt x="454" y="94"/>
                  <a:pt x="454" y="100"/>
                </a:cubicBezTo>
                <a:cubicBezTo>
                  <a:pt x="454" y="149"/>
                  <a:pt x="454" y="149"/>
                  <a:pt x="454" y="149"/>
                </a:cubicBezTo>
                <a:cubicBezTo>
                  <a:pt x="446" y="149"/>
                  <a:pt x="446" y="149"/>
                  <a:pt x="446" y="149"/>
                </a:cubicBezTo>
                <a:cubicBezTo>
                  <a:pt x="446" y="76"/>
                  <a:pt x="446" y="76"/>
                  <a:pt x="446" y="76"/>
                </a:cubicBezTo>
                <a:cubicBezTo>
                  <a:pt x="457" y="76"/>
                  <a:pt x="457" y="76"/>
                  <a:pt x="457" y="76"/>
                </a:cubicBezTo>
                <a:cubicBezTo>
                  <a:pt x="479" y="127"/>
                  <a:pt x="479" y="127"/>
                  <a:pt x="479" y="127"/>
                </a:cubicBezTo>
                <a:cubicBezTo>
                  <a:pt x="481" y="131"/>
                  <a:pt x="482" y="134"/>
                  <a:pt x="483" y="136"/>
                </a:cubicBezTo>
                <a:cubicBezTo>
                  <a:pt x="483" y="136"/>
                  <a:pt x="483" y="136"/>
                  <a:pt x="483" y="136"/>
                </a:cubicBezTo>
                <a:cubicBezTo>
                  <a:pt x="484" y="132"/>
                  <a:pt x="486" y="129"/>
                  <a:pt x="486" y="127"/>
                </a:cubicBezTo>
                <a:cubicBezTo>
                  <a:pt x="509" y="76"/>
                  <a:pt x="509" y="76"/>
                  <a:pt x="509" y="76"/>
                </a:cubicBezTo>
                <a:cubicBezTo>
                  <a:pt x="520" y="76"/>
                  <a:pt x="520" y="76"/>
                  <a:pt x="520" y="76"/>
                </a:cubicBezTo>
                <a:lnTo>
                  <a:pt x="520" y="149"/>
                </a:lnTo>
                <a:close/>
                <a:moveTo>
                  <a:pt x="548" y="79"/>
                </a:moveTo>
                <a:cubicBezTo>
                  <a:pt x="548" y="80"/>
                  <a:pt x="547" y="81"/>
                  <a:pt x="546" y="82"/>
                </a:cubicBezTo>
                <a:cubicBezTo>
                  <a:pt x="545" y="84"/>
                  <a:pt x="544" y="84"/>
                  <a:pt x="542" y="84"/>
                </a:cubicBezTo>
                <a:cubicBezTo>
                  <a:pt x="541" y="84"/>
                  <a:pt x="539" y="84"/>
                  <a:pt x="538" y="83"/>
                </a:cubicBezTo>
                <a:cubicBezTo>
                  <a:pt x="537" y="82"/>
                  <a:pt x="537" y="80"/>
                  <a:pt x="537" y="79"/>
                </a:cubicBezTo>
                <a:cubicBezTo>
                  <a:pt x="537" y="77"/>
                  <a:pt x="537" y="76"/>
                  <a:pt x="538" y="75"/>
                </a:cubicBezTo>
                <a:cubicBezTo>
                  <a:pt x="539" y="74"/>
                  <a:pt x="541" y="73"/>
                  <a:pt x="542" y="73"/>
                </a:cubicBezTo>
                <a:cubicBezTo>
                  <a:pt x="544" y="73"/>
                  <a:pt x="545" y="74"/>
                  <a:pt x="546" y="75"/>
                </a:cubicBezTo>
                <a:cubicBezTo>
                  <a:pt x="547" y="76"/>
                  <a:pt x="548" y="77"/>
                  <a:pt x="548" y="79"/>
                </a:cubicBezTo>
                <a:close/>
                <a:moveTo>
                  <a:pt x="546" y="149"/>
                </a:moveTo>
                <a:cubicBezTo>
                  <a:pt x="538" y="149"/>
                  <a:pt x="538" y="149"/>
                  <a:pt x="538" y="149"/>
                </a:cubicBezTo>
                <a:cubicBezTo>
                  <a:pt x="538" y="97"/>
                  <a:pt x="538" y="97"/>
                  <a:pt x="538" y="97"/>
                </a:cubicBezTo>
                <a:cubicBezTo>
                  <a:pt x="546" y="97"/>
                  <a:pt x="546" y="97"/>
                  <a:pt x="546" y="97"/>
                </a:cubicBezTo>
                <a:lnTo>
                  <a:pt x="546" y="149"/>
                </a:lnTo>
                <a:close/>
                <a:moveTo>
                  <a:pt x="598" y="147"/>
                </a:moveTo>
                <a:cubicBezTo>
                  <a:pt x="594" y="149"/>
                  <a:pt x="589" y="151"/>
                  <a:pt x="584" y="151"/>
                </a:cubicBezTo>
                <a:cubicBezTo>
                  <a:pt x="576" y="151"/>
                  <a:pt x="570" y="148"/>
                  <a:pt x="566" y="143"/>
                </a:cubicBezTo>
                <a:cubicBezTo>
                  <a:pt x="561" y="138"/>
                  <a:pt x="559" y="132"/>
                  <a:pt x="559" y="125"/>
                </a:cubicBezTo>
                <a:cubicBezTo>
                  <a:pt x="559" y="116"/>
                  <a:pt x="562" y="109"/>
                  <a:pt x="566" y="104"/>
                </a:cubicBezTo>
                <a:cubicBezTo>
                  <a:pt x="571" y="99"/>
                  <a:pt x="578" y="96"/>
                  <a:pt x="586" y="96"/>
                </a:cubicBezTo>
                <a:cubicBezTo>
                  <a:pt x="591" y="96"/>
                  <a:pt x="595" y="97"/>
                  <a:pt x="598" y="99"/>
                </a:cubicBezTo>
                <a:cubicBezTo>
                  <a:pt x="598" y="107"/>
                  <a:pt x="598" y="107"/>
                  <a:pt x="598" y="107"/>
                </a:cubicBezTo>
                <a:cubicBezTo>
                  <a:pt x="594" y="104"/>
                  <a:pt x="590" y="103"/>
                  <a:pt x="586" y="103"/>
                </a:cubicBezTo>
                <a:cubicBezTo>
                  <a:pt x="581" y="103"/>
                  <a:pt x="576" y="105"/>
                  <a:pt x="573" y="109"/>
                </a:cubicBezTo>
                <a:cubicBezTo>
                  <a:pt x="569" y="112"/>
                  <a:pt x="568" y="117"/>
                  <a:pt x="568" y="124"/>
                </a:cubicBezTo>
                <a:cubicBezTo>
                  <a:pt x="568" y="130"/>
                  <a:pt x="569" y="135"/>
                  <a:pt x="572" y="138"/>
                </a:cubicBezTo>
                <a:cubicBezTo>
                  <a:pt x="576" y="142"/>
                  <a:pt x="580" y="143"/>
                  <a:pt x="585" y="143"/>
                </a:cubicBezTo>
                <a:cubicBezTo>
                  <a:pt x="590" y="143"/>
                  <a:pt x="594" y="142"/>
                  <a:pt x="598" y="139"/>
                </a:cubicBezTo>
                <a:lnTo>
                  <a:pt x="598" y="147"/>
                </a:lnTo>
                <a:close/>
                <a:moveTo>
                  <a:pt x="638" y="106"/>
                </a:moveTo>
                <a:cubicBezTo>
                  <a:pt x="636" y="105"/>
                  <a:pt x="634" y="104"/>
                  <a:pt x="631" y="104"/>
                </a:cubicBezTo>
                <a:cubicBezTo>
                  <a:pt x="628" y="104"/>
                  <a:pt x="625" y="106"/>
                  <a:pt x="623" y="109"/>
                </a:cubicBezTo>
                <a:cubicBezTo>
                  <a:pt x="620" y="112"/>
                  <a:pt x="619" y="117"/>
                  <a:pt x="619" y="123"/>
                </a:cubicBezTo>
                <a:cubicBezTo>
                  <a:pt x="619" y="149"/>
                  <a:pt x="619" y="149"/>
                  <a:pt x="619" y="149"/>
                </a:cubicBezTo>
                <a:cubicBezTo>
                  <a:pt x="611" y="149"/>
                  <a:pt x="611" y="149"/>
                  <a:pt x="611" y="149"/>
                </a:cubicBezTo>
                <a:cubicBezTo>
                  <a:pt x="611" y="97"/>
                  <a:pt x="611" y="97"/>
                  <a:pt x="611" y="97"/>
                </a:cubicBezTo>
                <a:cubicBezTo>
                  <a:pt x="619" y="97"/>
                  <a:pt x="619" y="97"/>
                  <a:pt x="619" y="97"/>
                </a:cubicBezTo>
                <a:cubicBezTo>
                  <a:pt x="619" y="108"/>
                  <a:pt x="619" y="108"/>
                  <a:pt x="619" y="108"/>
                </a:cubicBezTo>
                <a:cubicBezTo>
                  <a:pt x="619" y="108"/>
                  <a:pt x="619" y="108"/>
                  <a:pt x="619" y="108"/>
                </a:cubicBezTo>
                <a:cubicBezTo>
                  <a:pt x="620" y="104"/>
                  <a:pt x="622" y="101"/>
                  <a:pt x="625" y="99"/>
                </a:cubicBezTo>
                <a:cubicBezTo>
                  <a:pt x="627" y="97"/>
                  <a:pt x="630" y="96"/>
                  <a:pt x="633" y="96"/>
                </a:cubicBezTo>
                <a:cubicBezTo>
                  <a:pt x="635" y="96"/>
                  <a:pt x="637" y="97"/>
                  <a:pt x="638" y="97"/>
                </a:cubicBezTo>
                <a:lnTo>
                  <a:pt x="638" y="106"/>
                </a:lnTo>
                <a:close/>
                <a:moveTo>
                  <a:pt x="693" y="123"/>
                </a:moveTo>
                <a:cubicBezTo>
                  <a:pt x="693" y="131"/>
                  <a:pt x="690" y="138"/>
                  <a:pt x="686" y="143"/>
                </a:cubicBezTo>
                <a:cubicBezTo>
                  <a:pt x="681" y="148"/>
                  <a:pt x="675" y="151"/>
                  <a:pt x="667" y="151"/>
                </a:cubicBezTo>
                <a:cubicBezTo>
                  <a:pt x="659" y="151"/>
                  <a:pt x="653" y="148"/>
                  <a:pt x="648" y="143"/>
                </a:cubicBezTo>
                <a:cubicBezTo>
                  <a:pt x="644" y="138"/>
                  <a:pt x="642" y="132"/>
                  <a:pt x="642" y="124"/>
                </a:cubicBezTo>
                <a:cubicBezTo>
                  <a:pt x="642" y="115"/>
                  <a:pt x="644" y="108"/>
                  <a:pt x="649" y="103"/>
                </a:cubicBezTo>
                <a:cubicBezTo>
                  <a:pt x="654" y="98"/>
                  <a:pt x="660" y="96"/>
                  <a:pt x="668" y="96"/>
                </a:cubicBezTo>
                <a:cubicBezTo>
                  <a:pt x="676" y="96"/>
                  <a:pt x="682" y="98"/>
                  <a:pt x="686" y="103"/>
                </a:cubicBezTo>
                <a:cubicBezTo>
                  <a:pt x="691" y="108"/>
                  <a:pt x="693" y="115"/>
                  <a:pt x="693" y="123"/>
                </a:cubicBezTo>
                <a:close/>
                <a:moveTo>
                  <a:pt x="684" y="123"/>
                </a:moveTo>
                <a:cubicBezTo>
                  <a:pt x="684" y="117"/>
                  <a:pt x="683" y="112"/>
                  <a:pt x="680" y="108"/>
                </a:cubicBezTo>
                <a:cubicBezTo>
                  <a:pt x="677" y="105"/>
                  <a:pt x="673" y="103"/>
                  <a:pt x="667" y="103"/>
                </a:cubicBezTo>
                <a:cubicBezTo>
                  <a:pt x="662" y="103"/>
                  <a:pt x="658" y="105"/>
                  <a:pt x="655" y="108"/>
                </a:cubicBezTo>
                <a:cubicBezTo>
                  <a:pt x="652" y="112"/>
                  <a:pt x="650" y="117"/>
                  <a:pt x="650" y="124"/>
                </a:cubicBezTo>
                <a:cubicBezTo>
                  <a:pt x="650" y="130"/>
                  <a:pt x="652" y="135"/>
                  <a:pt x="655" y="138"/>
                </a:cubicBezTo>
                <a:cubicBezTo>
                  <a:pt x="658" y="142"/>
                  <a:pt x="662" y="143"/>
                  <a:pt x="667" y="143"/>
                </a:cubicBezTo>
                <a:cubicBezTo>
                  <a:pt x="673" y="143"/>
                  <a:pt x="677" y="142"/>
                  <a:pt x="680" y="138"/>
                </a:cubicBezTo>
                <a:cubicBezTo>
                  <a:pt x="683" y="135"/>
                  <a:pt x="684" y="130"/>
                  <a:pt x="684" y="123"/>
                </a:cubicBezTo>
                <a:close/>
                <a:moveTo>
                  <a:pt x="734" y="135"/>
                </a:moveTo>
                <a:cubicBezTo>
                  <a:pt x="734" y="140"/>
                  <a:pt x="732" y="143"/>
                  <a:pt x="729" y="146"/>
                </a:cubicBezTo>
                <a:cubicBezTo>
                  <a:pt x="726" y="149"/>
                  <a:pt x="721" y="151"/>
                  <a:pt x="715" y="151"/>
                </a:cubicBezTo>
                <a:cubicBezTo>
                  <a:pt x="710" y="151"/>
                  <a:pt x="706" y="149"/>
                  <a:pt x="702" y="147"/>
                </a:cubicBezTo>
                <a:cubicBezTo>
                  <a:pt x="702" y="138"/>
                  <a:pt x="702" y="138"/>
                  <a:pt x="702" y="138"/>
                </a:cubicBezTo>
                <a:cubicBezTo>
                  <a:pt x="706" y="142"/>
                  <a:pt x="711" y="143"/>
                  <a:pt x="716" y="143"/>
                </a:cubicBezTo>
                <a:cubicBezTo>
                  <a:pt x="722" y="143"/>
                  <a:pt x="726" y="141"/>
                  <a:pt x="726" y="136"/>
                </a:cubicBezTo>
                <a:cubicBezTo>
                  <a:pt x="726" y="134"/>
                  <a:pt x="725" y="132"/>
                  <a:pt x="723" y="131"/>
                </a:cubicBezTo>
                <a:cubicBezTo>
                  <a:pt x="722" y="130"/>
                  <a:pt x="719" y="128"/>
                  <a:pt x="715" y="126"/>
                </a:cubicBezTo>
                <a:cubicBezTo>
                  <a:pt x="710" y="124"/>
                  <a:pt x="707" y="123"/>
                  <a:pt x="706" y="120"/>
                </a:cubicBezTo>
                <a:cubicBezTo>
                  <a:pt x="703" y="118"/>
                  <a:pt x="702" y="115"/>
                  <a:pt x="702" y="111"/>
                </a:cubicBezTo>
                <a:cubicBezTo>
                  <a:pt x="702" y="107"/>
                  <a:pt x="704" y="103"/>
                  <a:pt x="707" y="100"/>
                </a:cubicBezTo>
                <a:cubicBezTo>
                  <a:pt x="711" y="97"/>
                  <a:pt x="715" y="96"/>
                  <a:pt x="721" y="96"/>
                </a:cubicBezTo>
                <a:cubicBezTo>
                  <a:pt x="725" y="96"/>
                  <a:pt x="728" y="97"/>
                  <a:pt x="732" y="98"/>
                </a:cubicBezTo>
                <a:cubicBezTo>
                  <a:pt x="732" y="107"/>
                  <a:pt x="732" y="107"/>
                  <a:pt x="732" y="107"/>
                </a:cubicBezTo>
                <a:cubicBezTo>
                  <a:pt x="728" y="104"/>
                  <a:pt x="724" y="103"/>
                  <a:pt x="720" y="103"/>
                </a:cubicBezTo>
                <a:cubicBezTo>
                  <a:pt x="717" y="103"/>
                  <a:pt x="715" y="104"/>
                  <a:pt x="713" y="105"/>
                </a:cubicBezTo>
                <a:cubicBezTo>
                  <a:pt x="712" y="106"/>
                  <a:pt x="711" y="108"/>
                  <a:pt x="711" y="110"/>
                </a:cubicBezTo>
                <a:cubicBezTo>
                  <a:pt x="711" y="113"/>
                  <a:pt x="711" y="114"/>
                  <a:pt x="713" y="116"/>
                </a:cubicBezTo>
                <a:cubicBezTo>
                  <a:pt x="714" y="117"/>
                  <a:pt x="717" y="118"/>
                  <a:pt x="721" y="120"/>
                </a:cubicBezTo>
                <a:cubicBezTo>
                  <a:pt x="725" y="122"/>
                  <a:pt x="728" y="124"/>
                  <a:pt x="730" y="126"/>
                </a:cubicBezTo>
                <a:cubicBezTo>
                  <a:pt x="733" y="128"/>
                  <a:pt x="734" y="132"/>
                  <a:pt x="734" y="135"/>
                </a:cubicBezTo>
                <a:close/>
                <a:moveTo>
                  <a:pt x="793" y="123"/>
                </a:moveTo>
                <a:cubicBezTo>
                  <a:pt x="793" y="131"/>
                  <a:pt x="791" y="138"/>
                  <a:pt x="786" y="143"/>
                </a:cubicBezTo>
                <a:cubicBezTo>
                  <a:pt x="782" y="148"/>
                  <a:pt x="775" y="151"/>
                  <a:pt x="768" y="151"/>
                </a:cubicBezTo>
                <a:cubicBezTo>
                  <a:pt x="760" y="151"/>
                  <a:pt x="754" y="148"/>
                  <a:pt x="749" y="143"/>
                </a:cubicBezTo>
                <a:cubicBezTo>
                  <a:pt x="745" y="138"/>
                  <a:pt x="742" y="132"/>
                  <a:pt x="742" y="124"/>
                </a:cubicBezTo>
                <a:cubicBezTo>
                  <a:pt x="742" y="115"/>
                  <a:pt x="745" y="108"/>
                  <a:pt x="750" y="103"/>
                </a:cubicBezTo>
                <a:cubicBezTo>
                  <a:pt x="755" y="98"/>
                  <a:pt x="761" y="96"/>
                  <a:pt x="769" y="96"/>
                </a:cubicBezTo>
                <a:cubicBezTo>
                  <a:pt x="777" y="96"/>
                  <a:pt x="783" y="98"/>
                  <a:pt x="787" y="103"/>
                </a:cubicBezTo>
                <a:cubicBezTo>
                  <a:pt x="791" y="108"/>
                  <a:pt x="793" y="115"/>
                  <a:pt x="793" y="123"/>
                </a:cubicBezTo>
                <a:close/>
                <a:moveTo>
                  <a:pt x="785" y="123"/>
                </a:moveTo>
                <a:cubicBezTo>
                  <a:pt x="785" y="117"/>
                  <a:pt x="783" y="112"/>
                  <a:pt x="780" y="108"/>
                </a:cubicBezTo>
                <a:cubicBezTo>
                  <a:pt x="778" y="105"/>
                  <a:pt x="773" y="103"/>
                  <a:pt x="768" y="103"/>
                </a:cubicBezTo>
                <a:cubicBezTo>
                  <a:pt x="763" y="103"/>
                  <a:pt x="759" y="105"/>
                  <a:pt x="756" y="108"/>
                </a:cubicBezTo>
                <a:cubicBezTo>
                  <a:pt x="752" y="112"/>
                  <a:pt x="751" y="117"/>
                  <a:pt x="751" y="124"/>
                </a:cubicBezTo>
                <a:cubicBezTo>
                  <a:pt x="751" y="130"/>
                  <a:pt x="752" y="135"/>
                  <a:pt x="756" y="138"/>
                </a:cubicBezTo>
                <a:cubicBezTo>
                  <a:pt x="759" y="142"/>
                  <a:pt x="763" y="143"/>
                  <a:pt x="768" y="143"/>
                </a:cubicBezTo>
                <a:cubicBezTo>
                  <a:pt x="774" y="143"/>
                  <a:pt x="778" y="142"/>
                  <a:pt x="781" y="138"/>
                </a:cubicBezTo>
                <a:cubicBezTo>
                  <a:pt x="784" y="135"/>
                  <a:pt x="785" y="130"/>
                  <a:pt x="785" y="123"/>
                </a:cubicBezTo>
                <a:close/>
                <a:moveTo>
                  <a:pt x="830" y="80"/>
                </a:moveTo>
                <a:cubicBezTo>
                  <a:pt x="829" y="79"/>
                  <a:pt x="827" y="78"/>
                  <a:pt x="825" y="78"/>
                </a:cubicBezTo>
                <a:cubicBezTo>
                  <a:pt x="819" y="78"/>
                  <a:pt x="816" y="82"/>
                  <a:pt x="816" y="89"/>
                </a:cubicBezTo>
                <a:cubicBezTo>
                  <a:pt x="816" y="97"/>
                  <a:pt x="816" y="97"/>
                  <a:pt x="816" y="97"/>
                </a:cubicBezTo>
                <a:cubicBezTo>
                  <a:pt x="828" y="97"/>
                  <a:pt x="828" y="97"/>
                  <a:pt x="828" y="97"/>
                </a:cubicBezTo>
                <a:cubicBezTo>
                  <a:pt x="828" y="104"/>
                  <a:pt x="828" y="104"/>
                  <a:pt x="828" y="104"/>
                </a:cubicBezTo>
                <a:cubicBezTo>
                  <a:pt x="816" y="104"/>
                  <a:pt x="816" y="104"/>
                  <a:pt x="816" y="104"/>
                </a:cubicBezTo>
                <a:cubicBezTo>
                  <a:pt x="816" y="149"/>
                  <a:pt x="816" y="149"/>
                  <a:pt x="816" y="149"/>
                </a:cubicBezTo>
                <a:cubicBezTo>
                  <a:pt x="808" y="149"/>
                  <a:pt x="808" y="149"/>
                  <a:pt x="808" y="149"/>
                </a:cubicBezTo>
                <a:cubicBezTo>
                  <a:pt x="808" y="104"/>
                  <a:pt x="808" y="104"/>
                  <a:pt x="808" y="104"/>
                </a:cubicBezTo>
                <a:cubicBezTo>
                  <a:pt x="799" y="104"/>
                  <a:pt x="799" y="104"/>
                  <a:pt x="799" y="104"/>
                </a:cubicBezTo>
                <a:cubicBezTo>
                  <a:pt x="799" y="97"/>
                  <a:pt x="799" y="97"/>
                  <a:pt x="799" y="97"/>
                </a:cubicBezTo>
                <a:cubicBezTo>
                  <a:pt x="808" y="97"/>
                  <a:pt x="808" y="97"/>
                  <a:pt x="808" y="97"/>
                </a:cubicBezTo>
                <a:cubicBezTo>
                  <a:pt x="808" y="89"/>
                  <a:pt x="808" y="89"/>
                  <a:pt x="808" y="89"/>
                </a:cubicBezTo>
                <a:cubicBezTo>
                  <a:pt x="808" y="83"/>
                  <a:pt x="809" y="79"/>
                  <a:pt x="813" y="75"/>
                </a:cubicBezTo>
                <a:cubicBezTo>
                  <a:pt x="816" y="73"/>
                  <a:pt x="820" y="71"/>
                  <a:pt x="824" y="71"/>
                </a:cubicBezTo>
                <a:cubicBezTo>
                  <a:pt x="827" y="71"/>
                  <a:pt x="829" y="71"/>
                  <a:pt x="830" y="72"/>
                </a:cubicBezTo>
                <a:lnTo>
                  <a:pt x="830" y="80"/>
                </a:lnTo>
                <a:close/>
                <a:moveTo>
                  <a:pt x="863" y="149"/>
                </a:moveTo>
                <a:cubicBezTo>
                  <a:pt x="861" y="150"/>
                  <a:pt x="858" y="150"/>
                  <a:pt x="855" y="150"/>
                </a:cubicBezTo>
                <a:cubicBezTo>
                  <a:pt x="846" y="150"/>
                  <a:pt x="842" y="145"/>
                  <a:pt x="842" y="135"/>
                </a:cubicBezTo>
                <a:cubicBezTo>
                  <a:pt x="842" y="104"/>
                  <a:pt x="842" y="104"/>
                  <a:pt x="842" y="104"/>
                </a:cubicBezTo>
                <a:cubicBezTo>
                  <a:pt x="833" y="104"/>
                  <a:pt x="833" y="104"/>
                  <a:pt x="833" y="104"/>
                </a:cubicBezTo>
                <a:cubicBezTo>
                  <a:pt x="833" y="97"/>
                  <a:pt x="833" y="97"/>
                  <a:pt x="833" y="97"/>
                </a:cubicBezTo>
                <a:cubicBezTo>
                  <a:pt x="842" y="97"/>
                  <a:pt x="842" y="97"/>
                  <a:pt x="842" y="97"/>
                </a:cubicBezTo>
                <a:cubicBezTo>
                  <a:pt x="842" y="85"/>
                  <a:pt x="842" y="85"/>
                  <a:pt x="842" y="85"/>
                </a:cubicBezTo>
                <a:cubicBezTo>
                  <a:pt x="844" y="84"/>
                  <a:pt x="847" y="83"/>
                  <a:pt x="850" y="82"/>
                </a:cubicBezTo>
                <a:cubicBezTo>
                  <a:pt x="850" y="97"/>
                  <a:pt x="850" y="97"/>
                  <a:pt x="850" y="97"/>
                </a:cubicBezTo>
                <a:cubicBezTo>
                  <a:pt x="863" y="97"/>
                  <a:pt x="863" y="97"/>
                  <a:pt x="863" y="97"/>
                </a:cubicBezTo>
                <a:cubicBezTo>
                  <a:pt x="863" y="104"/>
                  <a:pt x="863" y="104"/>
                  <a:pt x="863" y="104"/>
                </a:cubicBezTo>
                <a:cubicBezTo>
                  <a:pt x="850" y="104"/>
                  <a:pt x="850" y="104"/>
                  <a:pt x="850" y="104"/>
                </a:cubicBezTo>
                <a:cubicBezTo>
                  <a:pt x="850" y="134"/>
                  <a:pt x="850" y="134"/>
                  <a:pt x="850" y="134"/>
                </a:cubicBezTo>
                <a:cubicBezTo>
                  <a:pt x="850" y="137"/>
                  <a:pt x="851" y="140"/>
                  <a:pt x="852" y="141"/>
                </a:cubicBezTo>
                <a:cubicBezTo>
                  <a:pt x="853" y="143"/>
                  <a:pt x="855" y="143"/>
                  <a:pt x="858" y="143"/>
                </a:cubicBezTo>
                <a:cubicBezTo>
                  <a:pt x="860" y="143"/>
                  <a:pt x="862" y="143"/>
                  <a:pt x="863" y="142"/>
                </a:cubicBezTo>
                <a:lnTo>
                  <a:pt x="863" y="149"/>
                </a:lnTo>
                <a:close/>
                <a:moveTo>
                  <a:pt x="899" y="101"/>
                </a:moveTo>
                <a:cubicBezTo>
                  <a:pt x="899" y="105"/>
                  <a:pt x="897" y="108"/>
                  <a:pt x="895" y="111"/>
                </a:cubicBezTo>
                <a:cubicBezTo>
                  <a:pt x="892" y="114"/>
                  <a:pt x="888" y="115"/>
                  <a:pt x="884" y="115"/>
                </a:cubicBezTo>
                <a:cubicBezTo>
                  <a:pt x="880" y="115"/>
                  <a:pt x="876" y="114"/>
                  <a:pt x="874" y="111"/>
                </a:cubicBezTo>
                <a:cubicBezTo>
                  <a:pt x="871" y="108"/>
                  <a:pt x="870" y="105"/>
                  <a:pt x="870" y="101"/>
                </a:cubicBezTo>
                <a:cubicBezTo>
                  <a:pt x="870" y="97"/>
                  <a:pt x="871" y="93"/>
                  <a:pt x="874" y="91"/>
                </a:cubicBezTo>
                <a:cubicBezTo>
                  <a:pt x="877" y="88"/>
                  <a:pt x="880" y="86"/>
                  <a:pt x="884" y="86"/>
                </a:cubicBezTo>
                <a:cubicBezTo>
                  <a:pt x="888" y="86"/>
                  <a:pt x="892" y="88"/>
                  <a:pt x="895" y="90"/>
                </a:cubicBezTo>
                <a:cubicBezTo>
                  <a:pt x="897" y="93"/>
                  <a:pt x="899" y="97"/>
                  <a:pt x="899" y="101"/>
                </a:cubicBezTo>
                <a:close/>
                <a:moveTo>
                  <a:pt x="897" y="101"/>
                </a:moveTo>
                <a:cubicBezTo>
                  <a:pt x="897" y="97"/>
                  <a:pt x="896" y="94"/>
                  <a:pt x="893" y="92"/>
                </a:cubicBezTo>
                <a:cubicBezTo>
                  <a:pt x="891" y="89"/>
                  <a:pt x="888" y="88"/>
                  <a:pt x="884" y="88"/>
                </a:cubicBezTo>
                <a:cubicBezTo>
                  <a:pt x="881" y="88"/>
                  <a:pt x="877" y="89"/>
                  <a:pt x="875" y="92"/>
                </a:cubicBezTo>
                <a:cubicBezTo>
                  <a:pt x="873" y="94"/>
                  <a:pt x="871" y="97"/>
                  <a:pt x="871" y="101"/>
                </a:cubicBezTo>
                <a:cubicBezTo>
                  <a:pt x="871" y="105"/>
                  <a:pt x="873" y="108"/>
                  <a:pt x="875" y="110"/>
                </a:cubicBezTo>
                <a:cubicBezTo>
                  <a:pt x="878" y="113"/>
                  <a:pt x="881" y="114"/>
                  <a:pt x="884" y="114"/>
                </a:cubicBezTo>
                <a:cubicBezTo>
                  <a:pt x="888" y="114"/>
                  <a:pt x="891" y="113"/>
                  <a:pt x="893" y="110"/>
                </a:cubicBezTo>
                <a:cubicBezTo>
                  <a:pt x="896" y="108"/>
                  <a:pt x="897" y="105"/>
                  <a:pt x="897" y="101"/>
                </a:cubicBezTo>
                <a:close/>
                <a:moveTo>
                  <a:pt x="891" y="110"/>
                </a:moveTo>
                <a:cubicBezTo>
                  <a:pt x="888" y="110"/>
                  <a:pt x="888" y="110"/>
                  <a:pt x="888" y="110"/>
                </a:cubicBezTo>
                <a:cubicBezTo>
                  <a:pt x="886" y="105"/>
                  <a:pt x="886" y="105"/>
                  <a:pt x="886" y="105"/>
                </a:cubicBezTo>
                <a:cubicBezTo>
                  <a:pt x="885" y="103"/>
                  <a:pt x="884" y="102"/>
                  <a:pt x="883" y="102"/>
                </a:cubicBezTo>
                <a:cubicBezTo>
                  <a:pt x="881" y="102"/>
                  <a:pt x="881" y="102"/>
                  <a:pt x="881" y="102"/>
                </a:cubicBezTo>
                <a:cubicBezTo>
                  <a:pt x="881" y="110"/>
                  <a:pt x="881" y="110"/>
                  <a:pt x="881" y="110"/>
                </a:cubicBezTo>
                <a:cubicBezTo>
                  <a:pt x="878" y="110"/>
                  <a:pt x="878" y="110"/>
                  <a:pt x="878" y="110"/>
                </a:cubicBezTo>
                <a:cubicBezTo>
                  <a:pt x="878" y="91"/>
                  <a:pt x="878" y="91"/>
                  <a:pt x="878" y="91"/>
                </a:cubicBezTo>
                <a:cubicBezTo>
                  <a:pt x="884" y="91"/>
                  <a:pt x="884" y="91"/>
                  <a:pt x="884" y="91"/>
                </a:cubicBezTo>
                <a:cubicBezTo>
                  <a:pt x="886" y="91"/>
                  <a:pt x="888" y="92"/>
                  <a:pt x="889" y="93"/>
                </a:cubicBezTo>
                <a:cubicBezTo>
                  <a:pt x="890" y="94"/>
                  <a:pt x="891" y="95"/>
                  <a:pt x="891" y="96"/>
                </a:cubicBezTo>
                <a:cubicBezTo>
                  <a:pt x="891" y="98"/>
                  <a:pt x="890" y="99"/>
                  <a:pt x="889" y="100"/>
                </a:cubicBezTo>
                <a:cubicBezTo>
                  <a:pt x="888" y="101"/>
                  <a:pt x="887" y="101"/>
                  <a:pt x="886" y="101"/>
                </a:cubicBezTo>
                <a:cubicBezTo>
                  <a:pt x="886" y="102"/>
                  <a:pt x="886" y="102"/>
                  <a:pt x="886" y="102"/>
                </a:cubicBezTo>
                <a:cubicBezTo>
                  <a:pt x="887" y="102"/>
                  <a:pt x="888" y="103"/>
                  <a:pt x="889" y="105"/>
                </a:cubicBezTo>
                <a:lnTo>
                  <a:pt x="891" y="110"/>
                </a:lnTo>
                <a:close/>
                <a:moveTo>
                  <a:pt x="888" y="97"/>
                </a:moveTo>
                <a:cubicBezTo>
                  <a:pt x="888" y="96"/>
                  <a:pt x="887" y="95"/>
                  <a:pt x="887" y="94"/>
                </a:cubicBezTo>
                <a:cubicBezTo>
                  <a:pt x="886" y="94"/>
                  <a:pt x="885" y="94"/>
                  <a:pt x="883" y="94"/>
                </a:cubicBezTo>
                <a:cubicBezTo>
                  <a:pt x="881" y="94"/>
                  <a:pt x="881" y="94"/>
                  <a:pt x="881" y="94"/>
                </a:cubicBezTo>
                <a:cubicBezTo>
                  <a:pt x="881" y="100"/>
                  <a:pt x="881" y="100"/>
                  <a:pt x="881" y="100"/>
                </a:cubicBezTo>
                <a:cubicBezTo>
                  <a:pt x="884" y="100"/>
                  <a:pt x="884" y="100"/>
                  <a:pt x="884" y="100"/>
                </a:cubicBezTo>
                <a:cubicBezTo>
                  <a:pt x="886" y="100"/>
                  <a:pt x="888" y="99"/>
                  <a:pt x="888" y="9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171" name="Picture 170"/>
          <p:cNvPicPr>
            <a:picLocks noChangeAspect="1"/>
          </p:cNvPicPr>
          <p:nvPr/>
        </p:nvPicPr>
        <p:blipFill rotWithShape="1">
          <a:blip r:embed="rId11">
            <a:lum bright="70000" contrast="-70000"/>
            <a:extLst>
              <a:ext uri="{28A0092B-C50C-407E-A947-70E740481C1C}">
                <a14:useLocalDpi xmlns:a14="http://schemas.microsoft.com/office/drawing/2010/main" val="0"/>
              </a:ext>
            </a:extLst>
          </a:blip>
          <a:srcRect t="1" r="20281" b="-14069"/>
          <a:stretch/>
        </p:blipFill>
        <p:spPr>
          <a:xfrm>
            <a:off x="7161104" y="4617335"/>
            <a:ext cx="2901849" cy="858801"/>
          </a:xfrm>
          <a:prstGeom prst="rect">
            <a:avLst/>
          </a:prstGeom>
        </p:spPr>
      </p:pic>
      <p:pic>
        <p:nvPicPr>
          <p:cNvPr id="173" name="Picture 7"/>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10697568" y="3634422"/>
            <a:ext cx="1311869" cy="32004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bwMode="auto">
          <a:xfrm>
            <a:off x="3017836" y="1302726"/>
            <a:ext cx="2971800" cy="71376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  PC</a:t>
            </a:r>
            <a:endParaRPr lang="en-US" sz="2000" dirty="0">
              <a:gradFill>
                <a:gsLst>
                  <a:gs pos="0">
                    <a:srgbClr val="FFFFFF"/>
                  </a:gs>
                  <a:gs pos="100000">
                    <a:srgbClr val="FFFFFF"/>
                  </a:gs>
                </a:gsLst>
                <a:lin ang="5400000" scaled="0"/>
              </a:gradFill>
            </a:endParaRPr>
          </a:p>
        </p:txBody>
      </p:sp>
      <p:sp>
        <p:nvSpPr>
          <p:cNvPr id="66" name="Rectangle 65"/>
          <p:cNvSpPr/>
          <p:nvPr/>
        </p:nvSpPr>
        <p:spPr bwMode="auto">
          <a:xfrm>
            <a:off x="6142037" y="1304937"/>
            <a:ext cx="2971800" cy="71376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  Phone</a:t>
            </a:r>
            <a:endParaRPr lang="en-US" sz="2000" dirty="0">
              <a:gradFill>
                <a:gsLst>
                  <a:gs pos="0">
                    <a:srgbClr val="FFFFFF"/>
                  </a:gs>
                  <a:gs pos="100000">
                    <a:srgbClr val="FFFFFF"/>
                  </a:gs>
                </a:gsLst>
                <a:lin ang="5400000" scaled="0"/>
              </a:gradFill>
            </a:endParaRPr>
          </a:p>
        </p:txBody>
      </p:sp>
      <p:sp>
        <p:nvSpPr>
          <p:cNvPr id="67" name="Rectangle 66"/>
          <p:cNvSpPr/>
          <p:nvPr/>
        </p:nvSpPr>
        <p:spPr bwMode="auto">
          <a:xfrm>
            <a:off x="9266237" y="1307752"/>
            <a:ext cx="2971800" cy="71376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  Tablet</a:t>
            </a:r>
            <a:endParaRPr lang="en-US" sz="2000"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090972" y="3559757"/>
            <a:ext cx="870465" cy="394705"/>
          </a:xfrm>
          <a:prstGeom prst="rect">
            <a:avLst/>
          </a:prstGeom>
        </p:spPr>
      </p:pic>
      <p:sp>
        <p:nvSpPr>
          <p:cNvPr id="70" name="Freeform 20"/>
          <p:cNvSpPr>
            <a:spLocks noEditPoints="1"/>
          </p:cNvSpPr>
          <p:nvPr/>
        </p:nvSpPr>
        <p:spPr bwMode="black">
          <a:xfrm>
            <a:off x="4338537" y="1411891"/>
            <a:ext cx="508115" cy="353260"/>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2305" tIns="41153" rIns="82305" bIns="41153" numCol="1" anchor="t" anchorCtr="0" compatLnSpc="1">
            <a:prstTxWarp prst="textNoShape">
              <a:avLst/>
            </a:prstTxWarp>
          </a:bodyPr>
          <a:lstStyle/>
          <a:p>
            <a:endParaRPr lang="en-US" sz="900" dirty="0">
              <a:solidFill>
                <a:srgbClr val="FFFFFF"/>
              </a:solidFill>
            </a:endParaRPr>
          </a:p>
        </p:txBody>
      </p:sp>
      <p:pic>
        <p:nvPicPr>
          <p:cNvPr id="71" name="Picture 70"/>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7588785" y="1411890"/>
            <a:ext cx="183915" cy="353259"/>
          </a:xfrm>
          <a:prstGeom prst="rect">
            <a:avLst/>
          </a:prstGeom>
        </p:spPr>
      </p:pic>
      <p:grpSp>
        <p:nvGrpSpPr>
          <p:cNvPr id="72" name="Group 71"/>
          <p:cNvGrpSpPr/>
          <p:nvPr/>
        </p:nvGrpSpPr>
        <p:grpSpPr bwMode="black">
          <a:xfrm>
            <a:off x="10473270" y="1405333"/>
            <a:ext cx="408356" cy="402878"/>
            <a:chOff x="2916435" y="3914152"/>
            <a:chExt cx="930763" cy="918513"/>
          </a:xfrm>
        </p:grpSpPr>
        <p:pic>
          <p:nvPicPr>
            <p:cNvPr id="73" name="Picture 72"/>
            <p:cNvPicPr>
              <a:picLocks noChangeAspect="1"/>
            </p:cNvPicPr>
            <p:nvPr/>
          </p:nvPicPr>
          <p:blipFill>
            <a:blip r:embed="rId16" cstate="print">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74"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endParaRPr lang="en-US" sz="900" dirty="0">
                <a:solidFill>
                  <a:srgbClr val="FFFFFF"/>
                </a:solidFill>
              </a:endParaRPr>
            </a:p>
          </p:txBody>
        </p:sp>
      </p:grpSp>
    </p:spTree>
    <p:extLst>
      <p:ext uri="{BB962C8B-B14F-4D97-AF65-F5344CB8AC3E}">
        <p14:creationId xmlns:p14="http://schemas.microsoft.com/office/powerpoint/2010/main" val="2988777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44"/>
                                        </p:tgtEl>
                                        <p:attrNameLst>
                                          <p:attrName>style.visibility</p:attrName>
                                        </p:attrNameLst>
                                      </p:cBhvr>
                                      <p:to>
                                        <p:strVal val="visible"/>
                                      </p:to>
                                    </p:set>
                                    <p:anim calcmode="lin" valueType="num">
                                      <p:cBhvr additive="base">
                                        <p:cTn id="7" dur="750" fill="hold"/>
                                        <p:tgtEl>
                                          <p:spTgt spid="144"/>
                                        </p:tgtEl>
                                        <p:attrNameLst>
                                          <p:attrName>ppt_x</p:attrName>
                                        </p:attrNameLst>
                                      </p:cBhvr>
                                      <p:tavLst>
                                        <p:tav tm="0">
                                          <p:val>
                                            <p:strVal val="0-#ppt_w/2"/>
                                          </p:val>
                                        </p:tav>
                                        <p:tav tm="100000">
                                          <p:val>
                                            <p:strVal val="#ppt_x"/>
                                          </p:val>
                                        </p:tav>
                                      </p:tavLst>
                                    </p:anim>
                                    <p:anim calcmode="lin" valueType="num">
                                      <p:cBhvr additive="base">
                                        <p:cTn id="8" dur="750" fill="hold"/>
                                        <p:tgtEl>
                                          <p:spTgt spid="144"/>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47"/>
                                        </p:tgtEl>
                                        <p:attrNameLst>
                                          <p:attrName>style.visibility</p:attrName>
                                        </p:attrNameLst>
                                      </p:cBhvr>
                                      <p:to>
                                        <p:strVal val="visible"/>
                                      </p:to>
                                    </p:set>
                                    <p:anim calcmode="lin" valueType="num">
                                      <p:cBhvr additive="base">
                                        <p:cTn id="11" dur="750" fill="hold"/>
                                        <p:tgtEl>
                                          <p:spTgt spid="147"/>
                                        </p:tgtEl>
                                        <p:attrNameLst>
                                          <p:attrName>ppt_x</p:attrName>
                                        </p:attrNameLst>
                                      </p:cBhvr>
                                      <p:tavLst>
                                        <p:tav tm="0">
                                          <p:val>
                                            <p:strVal val="0-#ppt_w/2"/>
                                          </p:val>
                                        </p:tav>
                                        <p:tav tm="100000">
                                          <p:val>
                                            <p:strVal val="#ppt_x"/>
                                          </p:val>
                                        </p:tav>
                                      </p:tavLst>
                                    </p:anim>
                                    <p:anim calcmode="lin" valueType="num">
                                      <p:cBhvr additive="base">
                                        <p:cTn id="12" dur="750" fill="hold"/>
                                        <p:tgtEl>
                                          <p:spTgt spid="14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750"/>
                                  </p:stCondLst>
                                  <p:childTnLst>
                                    <p:set>
                                      <p:cBhvr>
                                        <p:cTn id="14" dur="1" fill="hold">
                                          <p:stCondLst>
                                            <p:cond delay="0"/>
                                          </p:stCondLst>
                                        </p:cTn>
                                        <p:tgtEl>
                                          <p:spTgt spid="132"/>
                                        </p:tgtEl>
                                        <p:attrNameLst>
                                          <p:attrName>style.visibility</p:attrName>
                                        </p:attrNameLst>
                                      </p:cBhvr>
                                      <p:to>
                                        <p:strVal val="visible"/>
                                      </p:to>
                                    </p:set>
                                    <p:anim calcmode="lin" valueType="num">
                                      <p:cBhvr additive="base">
                                        <p:cTn id="15" dur="750" fill="hold"/>
                                        <p:tgtEl>
                                          <p:spTgt spid="132"/>
                                        </p:tgtEl>
                                        <p:attrNameLst>
                                          <p:attrName>ppt_x</p:attrName>
                                        </p:attrNameLst>
                                      </p:cBhvr>
                                      <p:tavLst>
                                        <p:tav tm="0">
                                          <p:val>
                                            <p:strVal val="0-#ppt_w/2"/>
                                          </p:val>
                                        </p:tav>
                                        <p:tav tm="100000">
                                          <p:val>
                                            <p:strVal val="#ppt_x"/>
                                          </p:val>
                                        </p:tav>
                                      </p:tavLst>
                                    </p:anim>
                                    <p:anim calcmode="lin" valueType="num">
                                      <p:cBhvr additive="base">
                                        <p:cTn id="16" dur="750" fill="hold"/>
                                        <p:tgtEl>
                                          <p:spTgt spid="132"/>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750"/>
                                  </p:stCondLst>
                                  <p:childTnLst>
                                    <p:set>
                                      <p:cBhvr>
                                        <p:cTn id="18" dur="1" fill="hold">
                                          <p:stCondLst>
                                            <p:cond delay="0"/>
                                          </p:stCondLst>
                                        </p:cTn>
                                        <p:tgtEl>
                                          <p:spTgt spid="133"/>
                                        </p:tgtEl>
                                        <p:attrNameLst>
                                          <p:attrName>style.visibility</p:attrName>
                                        </p:attrNameLst>
                                      </p:cBhvr>
                                      <p:to>
                                        <p:strVal val="visible"/>
                                      </p:to>
                                    </p:set>
                                    <p:anim calcmode="lin" valueType="num">
                                      <p:cBhvr additive="base">
                                        <p:cTn id="19" dur="750" fill="hold"/>
                                        <p:tgtEl>
                                          <p:spTgt spid="133"/>
                                        </p:tgtEl>
                                        <p:attrNameLst>
                                          <p:attrName>ppt_x</p:attrName>
                                        </p:attrNameLst>
                                      </p:cBhvr>
                                      <p:tavLst>
                                        <p:tav tm="0">
                                          <p:val>
                                            <p:strVal val="0-#ppt_w/2"/>
                                          </p:val>
                                        </p:tav>
                                        <p:tav tm="100000">
                                          <p:val>
                                            <p:strVal val="#ppt_x"/>
                                          </p:val>
                                        </p:tav>
                                      </p:tavLst>
                                    </p:anim>
                                    <p:anim calcmode="lin" valueType="num">
                                      <p:cBhvr additive="base">
                                        <p:cTn id="20" dur="750" fill="hold"/>
                                        <p:tgtEl>
                                          <p:spTgt spid="133"/>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134"/>
                                        </p:tgtEl>
                                        <p:attrNameLst>
                                          <p:attrName>style.visibility</p:attrName>
                                        </p:attrNameLst>
                                      </p:cBhvr>
                                      <p:to>
                                        <p:strVal val="visible"/>
                                      </p:to>
                                    </p:set>
                                    <p:anim calcmode="lin" valueType="num">
                                      <p:cBhvr additive="base">
                                        <p:cTn id="23" dur="750" fill="hold"/>
                                        <p:tgtEl>
                                          <p:spTgt spid="134"/>
                                        </p:tgtEl>
                                        <p:attrNameLst>
                                          <p:attrName>ppt_x</p:attrName>
                                        </p:attrNameLst>
                                      </p:cBhvr>
                                      <p:tavLst>
                                        <p:tav tm="0">
                                          <p:val>
                                            <p:strVal val="0-#ppt_w/2"/>
                                          </p:val>
                                        </p:tav>
                                        <p:tav tm="100000">
                                          <p:val>
                                            <p:strVal val="#ppt_x"/>
                                          </p:val>
                                        </p:tav>
                                      </p:tavLst>
                                    </p:anim>
                                    <p:anim calcmode="lin" valueType="num">
                                      <p:cBhvr additive="base">
                                        <p:cTn id="24" dur="750" fill="hold"/>
                                        <p:tgtEl>
                                          <p:spTgt spid="134"/>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750"/>
                                  </p:stCondLst>
                                  <p:childTnLst>
                                    <p:set>
                                      <p:cBhvr>
                                        <p:cTn id="26" dur="1" fill="hold">
                                          <p:stCondLst>
                                            <p:cond delay="0"/>
                                          </p:stCondLst>
                                        </p:cTn>
                                        <p:tgtEl>
                                          <p:spTgt spid="135"/>
                                        </p:tgtEl>
                                        <p:attrNameLst>
                                          <p:attrName>style.visibility</p:attrName>
                                        </p:attrNameLst>
                                      </p:cBhvr>
                                      <p:to>
                                        <p:strVal val="visible"/>
                                      </p:to>
                                    </p:set>
                                    <p:anim calcmode="lin" valueType="num">
                                      <p:cBhvr additive="base">
                                        <p:cTn id="27" dur="750" fill="hold"/>
                                        <p:tgtEl>
                                          <p:spTgt spid="135"/>
                                        </p:tgtEl>
                                        <p:attrNameLst>
                                          <p:attrName>ppt_x</p:attrName>
                                        </p:attrNameLst>
                                      </p:cBhvr>
                                      <p:tavLst>
                                        <p:tav tm="0">
                                          <p:val>
                                            <p:strVal val="0-#ppt_w/2"/>
                                          </p:val>
                                        </p:tav>
                                        <p:tav tm="100000">
                                          <p:val>
                                            <p:strVal val="#ppt_x"/>
                                          </p:val>
                                        </p:tav>
                                      </p:tavLst>
                                    </p:anim>
                                    <p:anim calcmode="lin" valueType="num">
                                      <p:cBhvr additive="base">
                                        <p:cTn id="28" dur="750" fill="hold"/>
                                        <p:tgtEl>
                                          <p:spTgt spid="135"/>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750"/>
                                  </p:stCondLst>
                                  <p:childTnLst>
                                    <p:set>
                                      <p:cBhvr>
                                        <p:cTn id="30" dur="1" fill="hold">
                                          <p:stCondLst>
                                            <p:cond delay="0"/>
                                          </p:stCondLst>
                                        </p:cTn>
                                        <p:tgtEl>
                                          <p:spTgt spid="136"/>
                                        </p:tgtEl>
                                        <p:attrNameLst>
                                          <p:attrName>style.visibility</p:attrName>
                                        </p:attrNameLst>
                                      </p:cBhvr>
                                      <p:to>
                                        <p:strVal val="visible"/>
                                      </p:to>
                                    </p:set>
                                    <p:anim calcmode="lin" valueType="num">
                                      <p:cBhvr additive="base">
                                        <p:cTn id="31" dur="750" fill="hold"/>
                                        <p:tgtEl>
                                          <p:spTgt spid="136"/>
                                        </p:tgtEl>
                                        <p:attrNameLst>
                                          <p:attrName>ppt_x</p:attrName>
                                        </p:attrNameLst>
                                      </p:cBhvr>
                                      <p:tavLst>
                                        <p:tav tm="0">
                                          <p:val>
                                            <p:strVal val="0-#ppt_w/2"/>
                                          </p:val>
                                        </p:tav>
                                        <p:tav tm="100000">
                                          <p:val>
                                            <p:strVal val="#ppt_x"/>
                                          </p:val>
                                        </p:tav>
                                      </p:tavLst>
                                    </p:anim>
                                    <p:anim calcmode="lin" valueType="num">
                                      <p:cBhvr additive="base">
                                        <p:cTn id="32" dur="750" fill="hold"/>
                                        <p:tgtEl>
                                          <p:spTgt spid="136"/>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750"/>
                                  </p:stCondLst>
                                  <p:childTnLst>
                                    <p:set>
                                      <p:cBhvr>
                                        <p:cTn id="34" dur="1" fill="hold">
                                          <p:stCondLst>
                                            <p:cond delay="0"/>
                                          </p:stCondLst>
                                        </p:cTn>
                                        <p:tgtEl>
                                          <p:spTgt spid="137"/>
                                        </p:tgtEl>
                                        <p:attrNameLst>
                                          <p:attrName>style.visibility</p:attrName>
                                        </p:attrNameLst>
                                      </p:cBhvr>
                                      <p:to>
                                        <p:strVal val="visible"/>
                                      </p:to>
                                    </p:set>
                                    <p:anim calcmode="lin" valueType="num">
                                      <p:cBhvr additive="base">
                                        <p:cTn id="35" dur="750" fill="hold"/>
                                        <p:tgtEl>
                                          <p:spTgt spid="137"/>
                                        </p:tgtEl>
                                        <p:attrNameLst>
                                          <p:attrName>ppt_x</p:attrName>
                                        </p:attrNameLst>
                                      </p:cBhvr>
                                      <p:tavLst>
                                        <p:tav tm="0">
                                          <p:val>
                                            <p:strVal val="0-#ppt_w/2"/>
                                          </p:val>
                                        </p:tav>
                                        <p:tav tm="100000">
                                          <p:val>
                                            <p:strVal val="#ppt_x"/>
                                          </p:val>
                                        </p:tav>
                                      </p:tavLst>
                                    </p:anim>
                                    <p:anim calcmode="lin" valueType="num">
                                      <p:cBhvr additive="base">
                                        <p:cTn id="36" dur="750" fill="hold"/>
                                        <p:tgtEl>
                                          <p:spTgt spid="137"/>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750"/>
                                  </p:stCondLst>
                                  <p:childTnLst>
                                    <p:set>
                                      <p:cBhvr>
                                        <p:cTn id="38" dur="1" fill="hold">
                                          <p:stCondLst>
                                            <p:cond delay="0"/>
                                          </p:stCondLst>
                                        </p:cTn>
                                        <p:tgtEl>
                                          <p:spTgt spid="138"/>
                                        </p:tgtEl>
                                        <p:attrNameLst>
                                          <p:attrName>style.visibility</p:attrName>
                                        </p:attrNameLst>
                                      </p:cBhvr>
                                      <p:to>
                                        <p:strVal val="visible"/>
                                      </p:to>
                                    </p:set>
                                    <p:anim calcmode="lin" valueType="num">
                                      <p:cBhvr additive="base">
                                        <p:cTn id="39" dur="750" fill="hold"/>
                                        <p:tgtEl>
                                          <p:spTgt spid="138"/>
                                        </p:tgtEl>
                                        <p:attrNameLst>
                                          <p:attrName>ppt_x</p:attrName>
                                        </p:attrNameLst>
                                      </p:cBhvr>
                                      <p:tavLst>
                                        <p:tav tm="0">
                                          <p:val>
                                            <p:strVal val="0-#ppt_w/2"/>
                                          </p:val>
                                        </p:tav>
                                        <p:tav tm="100000">
                                          <p:val>
                                            <p:strVal val="#ppt_x"/>
                                          </p:val>
                                        </p:tav>
                                      </p:tavLst>
                                    </p:anim>
                                    <p:anim calcmode="lin" valueType="num">
                                      <p:cBhvr additive="base">
                                        <p:cTn id="40" dur="750" fill="hold"/>
                                        <p:tgtEl>
                                          <p:spTgt spid="138"/>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75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750" fill="hold"/>
                                        <p:tgtEl>
                                          <p:spTgt spid="139"/>
                                        </p:tgtEl>
                                        <p:attrNameLst>
                                          <p:attrName>ppt_x</p:attrName>
                                        </p:attrNameLst>
                                      </p:cBhvr>
                                      <p:tavLst>
                                        <p:tav tm="0">
                                          <p:val>
                                            <p:strVal val="0-#ppt_w/2"/>
                                          </p:val>
                                        </p:tav>
                                        <p:tav tm="100000">
                                          <p:val>
                                            <p:strVal val="#ppt_x"/>
                                          </p:val>
                                        </p:tav>
                                      </p:tavLst>
                                    </p:anim>
                                    <p:anim calcmode="lin" valueType="num">
                                      <p:cBhvr additive="base">
                                        <p:cTn id="44" dur="750" fill="hold"/>
                                        <p:tgtEl>
                                          <p:spTgt spid="139"/>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750"/>
                                  </p:stCondLst>
                                  <p:childTnLst>
                                    <p:set>
                                      <p:cBhvr>
                                        <p:cTn id="46" dur="1" fill="hold">
                                          <p:stCondLst>
                                            <p:cond delay="0"/>
                                          </p:stCondLst>
                                        </p:cTn>
                                        <p:tgtEl>
                                          <p:spTgt spid="140"/>
                                        </p:tgtEl>
                                        <p:attrNameLst>
                                          <p:attrName>style.visibility</p:attrName>
                                        </p:attrNameLst>
                                      </p:cBhvr>
                                      <p:to>
                                        <p:strVal val="visible"/>
                                      </p:to>
                                    </p:set>
                                    <p:anim calcmode="lin" valueType="num">
                                      <p:cBhvr additive="base">
                                        <p:cTn id="47" dur="750" fill="hold"/>
                                        <p:tgtEl>
                                          <p:spTgt spid="140"/>
                                        </p:tgtEl>
                                        <p:attrNameLst>
                                          <p:attrName>ppt_x</p:attrName>
                                        </p:attrNameLst>
                                      </p:cBhvr>
                                      <p:tavLst>
                                        <p:tav tm="0">
                                          <p:val>
                                            <p:strVal val="0-#ppt_w/2"/>
                                          </p:val>
                                        </p:tav>
                                        <p:tav tm="100000">
                                          <p:val>
                                            <p:strVal val="#ppt_x"/>
                                          </p:val>
                                        </p:tav>
                                      </p:tavLst>
                                    </p:anim>
                                    <p:anim calcmode="lin" valueType="num">
                                      <p:cBhvr additive="base">
                                        <p:cTn id="48" dur="750" fill="hold"/>
                                        <p:tgtEl>
                                          <p:spTgt spid="14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75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750" fill="hold"/>
                                        <p:tgtEl>
                                          <p:spTgt spid="141"/>
                                        </p:tgtEl>
                                        <p:attrNameLst>
                                          <p:attrName>ppt_x</p:attrName>
                                        </p:attrNameLst>
                                      </p:cBhvr>
                                      <p:tavLst>
                                        <p:tav tm="0">
                                          <p:val>
                                            <p:strVal val="0-#ppt_w/2"/>
                                          </p:val>
                                        </p:tav>
                                        <p:tav tm="100000">
                                          <p:val>
                                            <p:strVal val="#ppt_x"/>
                                          </p:val>
                                        </p:tav>
                                      </p:tavLst>
                                    </p:anim>
                                    <p:anim calcmode="lin" valueType="num">
                                      <p:cBhvr additive="base">
                                        <p:cTn id="52" dur="750" fill="hold"/>
                                        <p:tgtEl>
                                          <p:spTgt spid="1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36" grpId="0" animBg="1"/>
      <p:bldP spid="137" grpId="0" animBg="1"/>
      <p:bldP spid="138" grpId="0" animBg="1"/>
      <p:bldP spid="1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982662"/>
            <a:ext cx="11887200" cy="5672322"/>
          </a:xfrm>
        </p:spPr>
        <p:txBody>
          <a:bodyPr/>
          <a:lstStyle/>
          <a:p>
            <a:r>
              <a:rPr lang="en-US" sz="3200" dirty="0" smtClean="0"/>
              <a:t>Document Attachments in Microsoft Dynamics CRM</a:t>
            </a:r>
          </a:p>
          <a:p>
            <a:pPr lvl="1"/>
            <a:r>
              <a:rPr lang="en-US" sz="1800" dirty="0" smtClean="0"/>
              <a:t>Stored in the CRM database, linked to a specific record</a:t>
            </a:r>
          </a:p>
          <a:p>
            <a:pPr lvl="1"/>
            <a:r>
              <a:rPr lang="en-US" sz="1800" dirty="0" smtClean="0"/>
              <a:t>No search capabilities</a:t>
            </a:r>
          </a:p>
          <a:p>
            <a:pPr lvl="1"/>
            <a:r>
              <a:rPr lang="en-US" sz="1800" dirty="0" smtClean="0"/>
              <a:t>No version control</a:t>
            </a:r>
          </a:p>
          <a:p>
            <a:pPr lvl="1"/>
            <a:r>
              <a:rPr lang="en-US" sz="1800" dirty="0" smtClean="0"/>
              <a:t>Limited collaboration options around the document</a:t>
            </a:r>
          </a:p>
          <a:p>
            <a:pPr lvl="0"/>
            <a:r>
              <a:rPr lang="en-US" sz="3200" dirty="0" smtClean="0"/>
              <a:t>Integrated SharePoint Document Libraries</a:t>
            </a:r>
          </a:p>
          <a:p>
            <a:pPr lvl="1"/>
            <a:r>
              <a:rPr lang="en-US" sz="1800" dirty="0" smtClean="0"/>
              <a:t>Documents are stored in SharePoint – location of library stored in CRM</a:t>
            </a:r>
          </a:p>
          <a:p>
            <a:pPr lvl="1"/>
            <a:r>
              <a:rPr lang="en-US" sz="1800" dirty="0" smtClean="0"/>
              <a:t>Searchable through SharePoint</a:t>
            </a:r>
          </a:p>
          <a:p>
            <a:pPr lvl="1"/>
            <a:r>
              <a:rPr lang="en-US" sz="1800" dirty="0" smtClean="0"/>
              <a:t>Rich content management: full version control available</a:t>
            </a:r>
          </a:p>
          <a:p>
            <a:pPr lvl="1"/>
            <a:r>
              <a:rPr lang="en-US" sz="1800" dirty="0" smtClean="0"/>
              <a:t>SharePoint offers document-centric workflows for collaboration</a:t>
            </a:r>
          </a:p>
          <a:p>
            <a:r>
              <a:rPr lang="en-US" sz="3200" dirty="0" smtClean="0"/>
              <a:t>Coming soon: Yammer integration</a:t>
            </a:r>
          </a:p>
          <a:p>
            <a:pPr lvl="1"/>
            <a:r>
              <a:rPr lang="en-US" sz="1800" dirty="0" smtClean="0"/>
              <a:t>Documents are stored in Yammer conversations</a:t>
            </a:r>
          </a:p>
          <a:p>
            <a:pPr lvl="1"/>
            <a:r>
              <a:rPr lang="en-US" sz="1800" dirty="0" smtClean="0"/>
              <a:t>Contextual to CRM records</a:t>
            </a:r>
          </a:p>
          <a:p>
            <a:pPr lvl="1"/>
            <a:r>
              <a:rPr lang="en-US" sz="1800" dirty="0" smtClean="0"/>
              <a:t>Searchable through Yammer</a:t>
            </a:r>
          </a:p>
          <a:p>
            <a:pPr lvl="1"/>
            <a:r>
              <a:rPr lang="en-US" sz="1800" dirty="0" smtClean="0"/>
              <a:t>Basic content management</a:t>
            </a:r>
          </a:p>
          <a:p>
            <a:pPr lvl="1"/>
            <a:r>
              <a:rPr lang="en-US" sz="1800" dirty="0" smtClean="0"/>
              <a:t>No workflows</a:t>
            </a:r>
          </a:p>
        </p:txBody>
      </p:sp>
      <p:sp>
        <p:nvSpPr>
          <p:cNvPr id="2" name="Title 1"/>
          <p:cNvSpPr>
            <a:spLocks noGrp="1"/>
          </p:cNvSpPr>
          <p:nvPr>
            <p:ph type="title"/>
          </p:nvPr>
        </p:nvSpPr>
        <p:spPr>
          <a:xfrm>
            <a:off x="274639" y="68262"/>
            <a:ext cx="11889564" cy="917575"/>
          </a:xfrm>
        </p:spPr>
        <p:txBody>
          <a:bodyPr/>
          <a:lstStyle/>
          <a:p>
            <a:r>
              <a:rPr lang="en-US" dirty="0" smtClean="0"/>
              <a:t>Document Management Options</a:t>
            </a:r>
            <a:endParaRPr lang="en-US" sz="3264" dirty="0">
              <a:gradFill flip="none" rotWithShape="1">
                <a:gsLst>
                  <a:gs pos="0">
                    <a:schemeClr val="tx2"/>
                  </a:gs>
                  <a:gs pos="85000">
                    <a:schemeClr val="tx2"/>
                  </a:gs>
                </a:gsLst>
                <a:lin ang="5400000" scaled="0"/>
                <a:tileRect/>
              </a:gradFill>
            </a:endParaRPr>
          </a:p>
        </p:txBody>
      </p:sp>
    </p:spTree>
    <p:extLst>
      <p:ext uri="{BB962C8B-B14F-4D97-AF65-F5344CB8AC3E}">
        <p14:creationId xmlns:p14="http://schemas.microsoft.com/office/powerpoint/2010/main" val="377327986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269135"/>
          </a:xfrm>
        </p:spPr>
        <p:txBody>
          <a:bodyPr/>
          <a:lstStyle/>
          <a:p>
            <a:r>
              <a:rPr lang="en-US" dirty="0" smtClean="0"/>
              <a:t>Social</a:t>
            </a:r>
          </a:p>
          <a:p>
            <a:pPr lvl="1"/>
            <a:r>
              <a:rPr lang="en-US" dirty="0" smtClean="0"/>
              <a:t>SharePoint 2013</a:t>
            </a:r>
          </a:p>
          <a:p>
            <a:pPr lvl="1"/>
            <a:r>
              <a:rPr lang="en-US" dirty="0" smtClean="0"/>
              <a:t>Yammer</a:t>
            </a:r>
          </a:p>
          <a:p>
            <a:pPr lvl="0"/>
            <a:r>
              <a:rPr lang="en-US" dirty="0" smtClean="0"/>
              <a:t>Lync (and coming soon Skype)</a:t>
            </a:r>
          </a:p>
          <a:p>
            <a:pPr lvl="1"/>
            <a:r>
              <a:rPr lang="en-US" dirty="0" smtClean="0"/>
              <a:t>Real-time collaboration and discussion</a:t>
            </a:r>
          </a:p>
          <a:p>
            <a:pPr lvl="1"/>
            <a:r>
              <a:rPr lang="en-US" dirty="0" smtClean="0"/>
              <a:t>Online Meetings</a:t>
            </a:r>
          </a:p>
          <a:p>
            <a:pPr lvl="1"/>
            <a:r>
              <a:rPr lang="en-US" dirty="0" smtClean="0"/>
              <a:t>Presence embedded in Dynamics CRM and SharePoint (not Yammer…yet)</a:t>
            </a:r>
          </a:p>
          <a:p>
            <a:r>
              <a:rPr lang="en-US" dirty="0" smtClean="0"/>
              <a:t>Mobile</a:t>
            </a:r>
          </a:p>
          <a:p>
            <a:pPr lvl="1"/>
            <a:r>
              <a:rPr lang="en-US" dirty="0" smtClean="0"/>
              <a:t>Lync support for Windows, Windows Phone, </a:t>
            </a:r>
            <a:r>
              <a:rPr lang="en-US" dirty="0" err="1" smtClean="0"/>
              <a:t>iOS</a:t>
            </a:r>
            <a:r>
              <a:rPr lang="en-US" dirty="0" smtClean="0"/>
              <a:t> and Android</a:t>
            </a:r>
          </a:p>
          <a:p>
            <a:pPr lvl="1"/>
            <a:r>
              <a:rPr lang="en-US" dirty="0" smtClean="0"/>
              <a:t>SharePoint 2013 support for mobile browsers on Windows Phone, </a:t>
            </a:r>
            <a:r>
              <a:rPr lang="en-US" dirty="0" err="1" smtClean="0"/>
              <a:t>iOS</a:t>
            </a:r>
            <a:r>
              <a:rPr lang="en-US" dirty="0" smtClean="0"/>
              <a:t> and Android phones</a:t>
            </a:r>
          </a:p>
        </p:txBody>
      </p:sp>
      <p:sp>
        <p:nvSpPr>
          <p:cNvPr id="2" name="Title 1"/>
          <p:cNvSpPr>
            <a:spLocks noGrp="1"/>
          </p:cNvSpPr>
          <p:nvPr>
            <p:ph type="title"/>
          </p:nvPr>
        </p:nvSpPr>
        <p:spPr/>
        <p:txBody>
          <a:bodyPr/>
          <a:lstStyle/>
          <a:p>
            <a:r>
              <a:rPr lang="en-US" dirty="0" smtClean="0"/>
              <a:t>Other Collaboration Options</a:t>
            </a:r>
            <a:endParaRPr lang="en-US" sz="3264" dirty="0">
              <a:gradFill flip="none" rotWithShape="1">
                <a:gsLst>
                  <a:gs pos="0">
                    <a:schemeClr val="tx2"/>
                  </a:gs>
                  <a:gs pos="85000">
                    <a:schemeClr val="tx2"/>
                  </a:gs>
                </a:gsLst>
                <a:lin ang="5400000" scaled="0"/>
                <a:tileRect/>
              </a:gradFill>
            </a:endParaRPr>
          </a:p>
        </p:txBody>
      </p:sp>
    </p:spTree>
    <p:extLst>
      <p:ext uri="{BB962C8B-B14F-4D97-AF65-F5344CB8AC3E}">
        <p14:creationId xmlns:p14="http://schemas.microsoft.com/office/powerpoint/2010/main" val="187598709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353816"/>
            <a:ext cx="11887200" cy="5115246"/>
          </a:xfrm>
        </p:spPr>
        <p:txBody>
          <a:bodyPr/>
          <a:lstStyle/>
          <a:p>
            <a:r>
              <a:rPr lang="en-US" sz="3600" dirty="0"/>
              <a:t>Microsoft SharePoint </a:t>
            </a:r>
            <a:r>
              <a:rPr lang="en-US" sz="3600" dirty="0" smtClean="0"/>
              <a:t>or Lync is NOT </a:t>
            </a:r>
            <a:r>
              <a:rPr lang="en-US" sz="3600" dirty="0"/>
              <a:t>required to install Microsoft Dynamics </a:t>
            </a:r>
            <a:r>
              <a:rPr lang="en-US" sz="3600" dirty="0" smtClean="0"/>
              <a:t>CRM</a:t>
            </a:r>
          </a:p>
          <a:p>
            <a:r>
              <a:rPr lang="en-US" sz="3600" dirty="0" smtClean="0"/>
              <a:t>Document </a:t>
            </a:r>
            <a:r>
              <a:rPr lang="en-US" sz="3600" dirty="0"/>
              <a:t>management </a:t>
            </a:r>
            <a:r>
              <a:rPr lang="en-US" sz="3600" dirty="0" smtClean="0"/>
              <a:t>integration is supported on SharePoint 2010 (all editions) and Office 365</a:t>
            </a:r>
          </a:p>
          <a:p>
            <a:r>
              <a:rPr lang="en-US" sz="3600" dirty="0"/>
              <a:t>You enable SharePoint document management and Lync presence in the Settings area of Microsoft Dynamics CRM</a:t>
            </a:r>
          </a:p>
          <a:p>
            <a:r>
              <a:rPr lang="en-US" sz="3600" dirty="0" smtClean="0"/>
              <a:t>SharePoint 2013 support to be enabled in December 2012</a:t>
            </a:r>
          </a:p>
          <a:p>
            <a:r>
              <a:rPr lang="en-US" sz="3600" dirty="0" smtClean="0"/>
              <a:t>Skype &amp; Yammer integration to be supported in January 2013</a:t>
            </a:r>
            <a:endParaRPr lang="en-US" sz="3600" dirty="0"/>
          </a:p>
        </p:txBody>
      </p:sp>
      <p:sp>
        <p:nvSpPr>
          <p:cNvPr id="2" name="Title 1"/>
          <p:cNvSpPr>
            <a:spLocks noGrp="1"/>
          </p:cNvSpPr>
          <p:nvPr>
            <p:ph type="title"/>
          </p:nvPr>
        </p:nvSpPr>
        <p:spPr/>
        <p:txBody>
          <a:bodyPr/>
          <a:lstStyle/>
          <a:p>
            <a:r>
              <a:rPr lang="en-US" dirty="0" smtClean="0"/>
              <a:t>Technology Considerations</a:t>
            </a:r>
            <a:endParaRPr lang="en-US" dirty="0"/>
          </a:p>
        </p:txBody>
      </p:sp>
    </p:spTree>
    <p:extLst>
      <p:ext uri="{BB962C8B-B14F-4D97-AF65-F5344CB8AC3E}">
        <p14:creationId xmlns:p14="http://schemas.microsoft.com/office/powerpoint/2010/main" val="427244284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Reuben Krippner</External_x0020_Speaker>
    <Session_x0020_Code xmlns="2295e2e7-0eeb-498e-8716-217bb2ee6ee3">SPC093</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Reuben Krippner</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www.w3.org/XML/1998/namespace"/>
    <ds:schemaRef ds:uri="http://purl.org/dc/elements/1.1/"/>
    <ds:schemaRef ds:uri="2295e2e7-0eeb-498e-8716-217bb2ee6ee3"/>
    <ds:schemaRef ds:uri="http://schemas.microsoft.com/office/2006/metadata/properties"/>
    <ds:schemaRef ds:uri="http://schemas.microsoft.com/office/2006/documentManagement/types"/>
    <ds:schemaRef ds:uri="http://purl.org/dc/terms/"/>
    <ds:schemaRef ds:uri="http://purl.org/dc/dcmitype/"/>
    <ds:schemaRef ds:uri="http://schemas.microsoft.com/sharepoint/v3"/>
    <ds:schemaRef ds:uri="http://schemas.microsoft.com/office/infopath/2007/PartnerControls"/>
    <ds:schemaRef ds:uri="http://schemas.openxmlformats.org/package/2006/metadata/core-properties"/>
    <ds:schemaRef ds:uri="230e9df3-be65-4c73-a93b-d1236ebd677e"/>
    <ds:schemaRef ds:uri="032d541b-1b4e-4d91-93c7-b10533c52f73"/>
  </ds:schemaRefs>
</ds:datastoreItem>
</file>

<file path=customXml/itemProps3.xml><?xml version="1.0" encoding="utf-8"?>
<ds:datastoreItem xmlns:ds="http://schemas.openxmlformats.org/officeDocument/2006/customXml" ds:itemID="{45FF060B-55A8-42FF-A601-4B3161FDCE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SPC093_DocMgmt_Collab</Template>
  <TotalTime>240</TotalTime>
  <Words>1697</Words>
  <Application>Microsoft Office PowerPoint</Application>
  <PresentationFormat>Custom</PresentationFormat>
  <Paragraphs>152</Paragraphs>
  <Slides>16</Slides>
  <Notes>9</Notes>
  <HiddenSlides>0</HiddenSlides>
  <MMClips>0</MMClips>
  <ScaleCrop>false</ScaleCrop>
  <HeadingPairs>
    <vt:vector size="4" baseType="variant">
      <vt:variant>
        <vt:lpstr>Theme</vt:lpstr>
      </vt:variant>
      <vt:variant>
        <vt:i4>4</vt:i4>
      </vt:variant>
      <vt:variant>
        <vt:lpstr>Slide Titles</vt:lpstr>
      </vt:variant>
      <vt:variant>
        <vt:i4>16</vt:i4>
      </vt:variant>
    </vt:vector>
  </HeadingPairs>
  <TitlesOfParts>
    <vt:vector size="20" baseType="lpstr">
      <vt:lpstr>5-30072_SPC2012_IT-Pro_Template_16x9</vt:lpstr>
      <vt:lpstr>5-30072_SPC2012_IT-Pro_Template_16x9_Light</vt:lpstr>
      <vt:lpstr>1_5-30072_SPC2012_IT-Pro_Template_16x9</vt:lpstr>
      <vt:lpstr>5-30072_SPC2012_Business_Template_16x9_Light</vt:lpstr>
      <vt:lpstr>PowerPoint Presentation</vt:lpstr>
      <vt:lpstr>Document Management  and Collaboration Best Practices with Microsoft SharePoint, Office,  Yammer and Dynamics CRM</vt:lpstr>
      <vt:lpstr>Session Objectives</vt:lpstr>
      <vt:lpstr>Session Agenda</vt:lpstr>
      <vt:lpstr>Collaboration: the dictionary definition</vt:lpstr>
      <vt:lpstr>Microsoft Unified Business Platform</vt:lpstr>
      <vt:lpstr>Document Management Options</vt:lpstr>
      <vt:lpstr>Other Collaboration Options</vt:lpstr>
      <vt:lpstr>Technology Considerations</vt:lpstr>
      <vt:lpstr>Bringing it together… our demo scenario…</vt:lpstr>
      <vt:lpstr>Demo</vt:lpstr>
      <vt:lpstr>Document Management Best Practices</vt:lpstr>
      <vt:lpstr>In Summary</vt:lpstr>
      <vt:lpstr>Useful 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Document Management and CollaborationBest Practices with Microsoft SharePoint, Office, Yammer and Dynamics CRM</dc:title>
  <dc:subject>SharePoint Conference 2012</dc:subject>
  <dc:creator>Reuben Krippner</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22</cp:revision>
  <dcterms:created xsi:type="dcterms:W3CDTF">2012-11-08T07:35:57Z</dcterms:created>
  <dcterms:modified xsi:type="dcterms:W3CDTF">2012-12-06T16:29:31Z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