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Lst>
  <p:notesMasterIdLst>
    <p:notesMasterId r:id="rId25"/>
  </p:notesMasterIdLst>
  <p:handoutMasterIdLst>
    <p:handoutMasterId r:id="rId26"/>
  </p:handoutMasterIdLst>
  <p:sldIdLst>
    <p:sldId id="1077" r:id="rId7"/>
    <p:sldId id="1078" r:id="rId8"/>
    <p:sldId id="1079" r:id="rId9"/>
    <p:sldId id="1080" r:id="rId10"/>
    <p:sldId id="1081" r:id="rId11"/>
    <p:sldId id="1082" r:id="rId12"/>
    <p:sldId id="1083" r:id="rId13"/>
    <p:sldId id="1084" r:id="rId14"/>
    <p:sldId id="1085" r:id="rId15"/>
    <p:sldId id="1086" r:id="rId16"/>
    <p:sldId id="1087" r:id="rId17"/>
    <p:sldId id="1088" r:id="rId18"/>
    <p:sldId id="1089" r:id="rId19"/>
    <p:sldId id="1090" r:id="rId20"/>
    <p:sldId id="1091" r:id="rId21"/>
    <p:sldId id="1093" r:id="rId22"/>
    <p:sldId id="1092" r:id="rId23"/>
    <p:sldId id="1076" r:id="rId24"/>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233" autoAdjust="0"/>
    <p:restoredTop sz="95238" autoAdjust="0"/>
  </p:normalViewPr>
  <p:slideViewPr>
    <p:cSldViewPr>
      <p:cViewPr varScale="1">
        <p:scale>
          <a:sx n="65" d="100"/>
          <a:sy n="65" d="100"/>
        </p:scale>
        <p:origin x="-1044" y="-108"/>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commentAuthors" Target="commentAuthors.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 Business</a:t>
            </a:r>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Business</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0755206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F5D4650B-9372-4994-BC32-008003AD7044}"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11896977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F5D4650B-9372-4994-BC32-008003AD7044}"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11896977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2:34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18</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emf"/></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Placeholder 11"/>
          <p:cNvSpPr>
            <a:spLocks noGrp="1"/>
          </p:cNvSpPr>
          <p:nvPr>
            <p:ph type="body" sz="quarter" idx="13" hasCustomPrompt="1"/>
          </p:nvPr>
        </p:nvSpPr>
        <p:spPr>
          <a:xfrm>
            <a:off x="10058401" y="1028409"/>
            <a:ext cx="2103437" cy="461665"/>
          </a:xfrm>
        </p:spPr>
        <p:txBody>
          <a:bodyPr/>
          <a:lstStyle>
            <a:lvl1pPr marL="0" indent="0" algn="r" defTabSz="932742" rtl="0" eaLnBrk="1" latinLnBrk="0" hangingPunct="1">
              <a:lnSpc>
                <a:spcPct val="90000"/>
              </a:lnSpc>
              <a:spcBef>
                <a:spcPct val="0"/>
              </a:spcBef>
              <a:buNone/>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stStyle>
          <a:p>
            <a:pPr lvl="0"/>
            <a:r>
              <a:rPr lang="en-US" dirty="0" smtClean="0"/>
              <a:t>Session code</a:t>
            </a:r>
            <a:endParaRPr lang="en-US" dirty="0"/>
          </a:p>
        </p:txBody>
      </p:sp>
      <p:sp>
        <p:nvSpPr>
          <p:cNvPr id="3" name="Rounded Rectangle 2"/>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8" y="3954462"/>
            <a:ext cx="7315200" cy="1371579"/>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30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grpSp>
    </p:spTree>
    <p:extLst>
      <p:ext uri="{BB962C8B-B14F-4D97-AF65-F5344CB8AC3E}">
        <p14:creationId xmlns:p14="http://schemas.microsoft.com/office/powerpoint/2010/main" val="12912738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8300"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80" tIns="146304" rIns="182880" bIns="14630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8" y="3954462"/>
            <a:ext cx="7315200" cy="1371579"/>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4405909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400">
                <a:defRPr/>
              </a:pPr>
              <a:endParaRPr lang="en-US" kern="0" smtClean="0">
                <a:solidFill>
                  <a:sysClr val="windowText" lastClr="000000"/>
                </a:solidFill>
              </a:endParaRPr>
            </a:p>
          </p:txBody>
        </p:sp>
      </p:grpSp>
    </p:spTree>
    <p:extLst>
      <p:ext uri="{BB962C8B-B14F-4D97-AF65-F5344CB8AC3E}">
        <p14:creationId xmlns:p14="http://schemas.microsoft.com/office/powerpoint/2010/main" val="39585626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8300"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80" tIns="146304" rIns="182880" bIns="14630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4062059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81404727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32664929"/>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994306654"/>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090682915"/>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35495021"/>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84900625"/>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4417770"/>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66143387"/>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48007197"/>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35751216"/>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54236503"/>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95195782"/>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1836171"/>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41244681"/>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06224048"/>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52052194"/>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818322"/>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28477056"/>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078563693"/>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theme" Target="../theme/theme3.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49428943"/>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4.xml"/><Relationship Id="rId1" Type="http://schemas.openxmlformats.org/officeDocument/2006/relationships/slideLayout" Target="../slideLayouts/slideLayout3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myspc.sharepointconference.com/" TargetMode="External"/><Relationship Id="rId1" Type="http://schemas.openxmlformats.org/officeDocument/2006/relationships/slideLayout" Target="../slideLayouts/slideLayout3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xml"/><Relationship Id="rId1" Type="http://schemas.openxmlformats.org/officeDocument/2006/relationships/slideLayout" Target="../slideLayouts/slideLayout32.xml"/></Relationships>
</file>

<file path=ppt/slides/_rels/slide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31.xml"/></Relationships>
</file>

<file path=ppt/slides/_rels/slide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3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3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815996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p:cNvSpPr txBox="1"/>
          <p:nvPr/>
        </p:nvSpPr>
        <p:spPr>
          <a:xfrm>
            <a:off x="3944375" y="1211405"/>
            <a:ext cx="3736886" cy="1828909"/>
          </a:xfrm>
          <a:prstGeom prst="rect">
            <a:avLst/>
          </a:prstGeom>
          <a:solidFill>
            <a:schemeClr val="tx2"/>
          </a:solidFill>
        </p:spPr>
        <p:txBody>
          <a:bodyPr wrap="square" lIns="182880" tIns="146304" rIns="182880" bIns="146304" rtlCol="0" anchor="b">
            <a:noAutofit/>
          </a:bodyPr>
          <a:lstStyle>
            <a:defPPr>
              <a:defRPr lang="en-US"/>
            </a:defPPr>
            <a:lvl1pPr>
              <a:defRPr sz="2400" spc="-70">
                <a:gradFill>
                  <a:gsLst>
                    <a:gs pos="2917">
                      <a:schemeClr val="tx1"/>
                    </a:gs>
                    <a:gs pos="30000">
                      <a:schemeClr val="tx1"/>
                    </a:gs>
                  </a:gsLst>
                  <a:lin ang="5400000" scaled="0"/>
                </a:gradFill>
              </a:defRPr>
            </a:lvl1pPr>
          </a:lstStyle>
          <a:p>
            <a:pPr>
              <a:lnSpc>
                <a:spcPct val="90000"/>
              </a:lnSpc>
              <a:spcAft>
                <a:spcPts val="1200"/>
              </a:spcAft>
            </a:pPr>
            <a:r>
              <a:rPr lang="en-US" sz="2000" spc="0" dirty="0" smtClean="0">
                <a:gradFill>
                  <a:gsLst>
                    <a:gs pos="2917">
                      <a:srgbClr val="FFFFFF"/>
                    </a:gs>
                    <a:gs pos="30000">
                      <a:srgbClr val="FFFFFF"/>
                    </a:gs>
                  </a:gsLst>
                  <a:lin ang="5400000" scaled="0"/>
                </a:gradFill>
              </a:rPr>
              <a:t>Now: Average time for a pricing decision is 1 day</a:t>
            </a:r>
            <a:endParaRPr lang="en-US" sz="2000" spc="0" dirty="0">
              <a:gradFill>
                <a:gsLst>
                  <a:gs pos="2917">
                    <a:srgbClr val="FFFFFF"/>
                  </a:gs>
                  <a:gs pos="30000">
                    <a:srgbClr val="FFFFFF"/>
                  </a:gs>
                </a:gsLst>
                <a:lin ang="5400000" scaled="0"/>
              </a:gradFill>
            </a:endParaRPr>
          </a:p>
        </p:txBody>
      </p:sp>
      <p:sp>
        <p:nvSpPr>
          <p:cNvPr id="40" name="TextBox 39"/>
          <p:cNvSpPr txBox="1"/>
          <p:nvPr/>
        </p:nvSpPr>
        <p:spPr>
          <a:xfrm>
            <a:off x="9705032" y="1211416"/>
            <a:ext cx="1816667" cy="1828909"/>
          </a:xfrm>
          <a:prstGeom prst="rect">
            <a:avLst/>
          </a:prstGeom>
          <a:solidFill>
            <a:schemeClr val="accent3"/>
          </a:solidFill>
        </p:spPr>
        <p:txBody>
          <a:bodyPr wrap="square" lIns="182880" tIns="146304" rIns="182880" bIns="146304" rtlCol="0" anchor="b">
            <a:noAutofit/>
          </a:bodyPr>
          <a:lstStyle>
            <a:defPPr>
              <a:defRPr lang="en-US"/>
            </a:defPPr>
            <a:lvl1pPr>
              <a:defRPr sz="2400" spc="-70">
                <a:gradFill>
                  <a:gsLst>
                    <a:gs pos="2917">
                      <a:schemeClr val="tx1"/>
                    </a:gs>
                    <a:gs pos="30000">
                      <a:schemeClr val="tx1"/>
                    </a:gs>
                  </a:gsLst>
                  <a:lin ang="5400000" scaled="0"/>
                </a:gradFill>
              </a:defRPr>
            </a:lvl1pPr>
          </a:lstStyle>
          <a:p>
            <a:pPr>
              <a:lnSpc>
                <a:spcPct val="90000"/>
              </a:lnSpc>
              <a:spcAft>
                <a:spcPts val="1200"/>
              </a:spcAft>
            </a:pPr>
            <a:r>
              <a:rPr lang="en-US" sz="2000" spc="0" dirty="0" smtClean="0">
                <a:gradFill>
                  <a:gsLst>
                    <a:gs pos="2917">
                      <a:srgbClr val="FFFFFF"/>
                    </a:gs>
                    <a:gs pos="30000">
                      <a:srgbClr val="FFFFFF"/>
                    </a:gs>
                  </a:gsLst>
                  <a:lin ang="5400000" scaled="0"/>
                </a:gradFill>
              </a:rPr>
              <a:t>Now: An empowered </a:t>
            </a:r>
            <a:r>
              <a:rPr lang="en-US" sz="2000" spc="0" dirty="0">
                <a:gradFill>
                  <a:gsLst>
                    <a:gs pos="2917">
                      <a:srgbClr val="FFFFFF"/>
                    </a:gs>
                    <a:gs pos="30000">
                      <a:srgbClr val="FFFFFF"/>
                    </a:gs>
                  </a:gsLst>
                  <a:lin ang="5400000" scaled="0"/>
                </a:gradFill>
              </a:rPr>
              <a:t> </a:t>
            </a:r>
            <a:r>
              <a:rPr lang="en-US" sz="2000" spc="0" dirty="0" smtClean="0">
                <a:gradFill>
                  <a:gsLst>
                    <a:gs pos="2917">
                      <a:srgbClr val="FFFFFF"/>
                    </a:gs>
                    <a:gs pos="30000">
                      <a:srgbClr val="FFFFFF"/>
                    </a:gs>
                  </a:gsLst>
                  <a:lin ang="5400000" scaled="0"/>
                </a:gradFill>
              </a:rPr>
              <a:t>Business</a:t>
            </a:r>
            <a:r>
              <a:rPr lang="en-US" sz="2000" spc="0" dirty="0">
                <a:gradFill>
                  <a:gsLst>
                    <a:gs pos="2917">
                      <a:srgbClr val="FFFFFF"/>
                    </a:gs>
                    <a:gs pos="30000">
                      <a:srgbClr val="FFFFFF"/>
                    </a:gs>
                  </a:gsLst>
                  <a:lin ang="5400000" scaled="0"/>
                </a:gradFill>
              </a:rPr>
              <a:t> </a:t>
            </a:r>
            <a:r>
              <a:rPr lang="en-US" sz="2000" spc="0" dirty="0" smtClean="0">
                <a:gradFill>
                  <a:gsLst>
                    <a:gs pos="2917">
                      <a:srgbClr val="FFFFFF"/>
                    </a:gs>
                    <a:gs pos="30000">
                      <a:srgbClr val="FFFFFF"/>
                    </a:gs>
                  </a:gsLst>
                  <a:lin ang="5400000" scaled="0"/>
                </a:gradFill>
              </a:rPr>
              <a:t>organization</a:t>
            </a:r>
            <a:endParaRPr lang="en-US" sz="2000" spc="0" dirty="0">
              <a:gradFill>
                <a:gsLst>
                  <a:gs pos="2917">
                    <a:srgbClr val="FFFFFF"/>
                  </a:gs>
                  <a:gs pos="30000">
                    <a:srgbClr val="FFFFFF"/>
                  </a:gs>
                </a:gsLst>
                <a:lin ang="5400000" scaled="0"/>
              </a:gradFill>
            </a:endParaRPr>
          </a:p>
        </p:txBody>
      </p:sp>
      <p:sp>
        <p:nvSpPr>
          <p:cNvPr id="44" name="TextBox 43"/>
          <p:cNvSpPr txBox="1"/>
          <p:nvPr/>
        </p:nvSpPr>
        <p:spPr>
          <a:xfrm>
            <a:off x="91824" y="1211416"/>
            <a:ext cx="3748999" cy="1828909"/>
          </a:xfrm>
          <a:prstGeom prst="rect">
            <a:avLst/>
          </a:prstGeom>
          <a:solidFill>
            <a:schemeClr val="accent1"/>
          </a:solidFill>
        </p:spPr>
        <p:txBody>
          <a:bodyPr wrap="square" lIns="182880" tIns="146304" rIns="182880" bIns="146304" rtlCol="0" anchor="b">
            <a:noAutofit/>
          </a:bodyPr>
          <a:lstStyle>
            <a:defPPr>
              <a:defRPr lang="en-US"/>
            </a:defPPr>
            <a:lvl1pPr>
              <a:defRPr sz="2400" spc="-70">
                <a:gradFill>
                  <a:gsLst>
                    <a:gs pos="2917">
                      <a:schemeClr val="tx1"/>
                    </a:gs>
                    <a:gs pos="30000">
                      <a:schemeClr val="tx1"/>
                    </a:gs>
                  </a:gsLst>
                  <a:lin ang="5400000" scaled="0"/>
                </a:gradFill>
              </a:defRPr>
            </a:lvl1pPr>
          </a:lstStyle>
          <a:p>
            <a:pPr>
              <a:lnSpc>
                <a:spcPct val="90000"/>
              </a:lnSpc>
              <a:spcAft>
                <a:spcPts val="1200"/>
              </a:spcAft>
            </a:pPr>
            <a:r>
              <a:rPr lang="en-US" sz="2000" spc="0" dirty="0" smtClean="0">
                <a:gradFill>
                  <a:gsLst>
                    <a:gs pos="2917">
                      <a:srgbClr val="FFFFFF"/>
                    </a:gs>
                    <a:gs pos="30000">
                      <a:srgbClr val="FFFFFF"/>
                    </a:gs>
                  </a:gsLst>
                  <a:lin ang="5400000" scaled="0"/>
                </a:gradFill>
              </a:rPr>
              <a:t>Before: Average time for a pricing decision was 4 days</a:t>
            </a:r>
            <a:endParaRPr lang="en-US" sz="2000" spc="0" dirty="0">
              <a:gradFill>
                <a:gsLst>
                  <a:gs pos="2917">
                    <a:srgbClr val="FFFFFF"/>
                  </a:gs>
                  <a:gs pos="30000">
                    <a:srgbClr val="FFFFFF"/>
                  </a:gs>
                </a:gsLst>
                <a:lin ang="5400000" scaled="0"/>
              </a:gradFill>
            </a:endParaRPr>
          </a:p>
        </p:txBody>
      </p:sp>
      <p:sp>
        <p:nvSpPr>
          <p:cNvPr id="45" name="TextBox 44"/>
          <p:cNvSpPr txBox="1"/>
          <p:nvPr/>
        </p:nvSpPr>
        <p:spPr>
          <a:xfrm>
            <a:off x="7772700" y="1211287"/>
            <a:ext cx="1816667" cy="1828909"/>
          </a:xfrm>
          <a:prstGeom prst="rect">
            <a:avLst/>
          </a:prstGeom>
          <a:solidFill>
            <a:schemeClr val="accent2"/>
          </a:solidFill>
        </p:spPr>
        <p:txBody>
          <a:bodyPr wrap="square" lIns="182880" tIns="146304" rIns="182880" bIns="146304" rtlCol="0" anchor="b">
            <a:noAutofit/>
          </a:bodyPr>
          <a:lstStyle>
            <a:defPPr>
              <a:defRPr lang="en-US"/>
            </a:defPPr>
            <a:lvl1pPr>
              <a:defRPr sz="2400" spc="-70">
                <a:gradFill>
                  <a:gsLst>
                    <a:gs pos="2917">
                      <a:schemeClr val="tx1"/>
                    </a:gs>
                    <a:gs pos="30000">
                      <a:schemeClr val="tx1"/>
                    </a:gs>
                  </a:gsLst>
                  <a:lin ang="5400000" scaled="0"/>
                </a:gradFill>
              </a:defRPr>
            </a:lvl1pPr>
          </a:lstStyle>
          <a:p>
            <a:pPr>
              <a:lnSpc>
                <a:spcPct val="90000"/>
              </a:lnSpc>
              <a:spcAft>
                <a:spcPts val="1200"/>
              </a:spcAft>
            </a:pPr>
            <a:r>
              <a:rPr lang="en-US" sz="2000" spc="0" dirty="0" smtClean="0">
                <a:gradFill>
                  <a:gsLst>
                    <a:gs pos="2917">
                      <a:srgbClr val="FFFFFF"/>
                    </a:gs>
                    <a:gs pos="30000">
                      <a:srgbClr val="FFFFFF"/>
                    </a:gs>
                  </a:gsLst>
                  <a:lin ang="5400000" scaled="0"/>
                </a:gradFill>
              </a:rPr>
              <a:t>Before:  Back office function</a:t>
            </a:r>
            <a:endParaRPr lang="en-US" sz="2000" spc="0" dirty="0">
              <a:gradFill>
                <a:gsLst>
                  <a:gs pos="2917">
                    <a:srgbClr val="FFFFFF"/>
                  </a:gs>
                  <a:gs pos="30000">
                    <a:srgbClr val="FFFFFF"/>
                  </a:gs>
                </a:gsLst>
                <a:lin ang="5400000" scaled="0"/>
              </a:gradFill>
            </a:endParaRPr>
          </a:p>
        </p:txBody>
      </p:sp>
      <p:sp>
        <p:nvSpPr>
          <p:cNvPr id="46" name="TextBox 45"/>
          <p:cNvSpPr txBox="1"/>
          <p:nvPr/>
        </p:nvSpPr>
        <p:spPr>
          <a:xfrm>
            <a:off x="3932262" y="3131624"/>
            <a:ext cx="3748999" cy="1828909"/>
          </a:xfrm>
          <a:prstGeom prst="rect">
            <a:avLst/>
          </a:prstGeom>
          <a:solidFill>
            <a:schemeClr val="tx1"/>
          </a:solidFill>
        </p:spPr>
        <p:txBody>
          <a:bodyPr wrap="square" lIns="182880" tIns="146304" rIns="182880" bIns="146304" rtlCol="0" anchor="b">
            <a:noAutofit/>
          </a:bodyPr>
          <a:lstStyle>
            <a:defPPr>
              <a:defRPr lang="en-US"/>
            </a:defPPr>
            <a:lvl1pPr>
              <a:defRPr sz="2400" spc="-70">
                <a:gradFill>
                  <a:gsLst>
                    <a:gs pos="2917">
                      <a:schemeClr val="tx1"/>
                    </a:gs>
                    <a:gs pos="30000">
                      <a:schemeClr val="tx1"/>
                    </a:gs>
                  </a:gsLst>
                  <a:lin ang="5400000" scaled="0"/>
                </a:gradFill>
              </a:defRPr>
            </a:lvl1pPr>
          </a:lstStyle>
          <a:p>
            <a:pPr>
              <a:lnSpc>
                <a:spcPct val="90000"/>
              </a:lnSpc>
              <a:spcAft>
                <a:spcPts val="1200"/>
              </a:spcAft>
            </a:pPr>
            <a:r>
              <a:rPr lang="en-US" sz="2000" spc="0" dirty="0" smtClean="0">
                <a:gradFill>
                  <a:gsLst>
                    <a:gs pos="2917">
                      <a:srgbClr val="FFFFFF"/>
                    </a:gs>
                    <a:gs pos="30000">
                      <a:srgbClr val="FFFFFF"/>
                    </a:gs>
                  </a:gsLst>
                  <a:lin ang="5400000" scaled="0"/>
                </a:gradFill>
              </a:rPr>
              <a:t>Now: Real time online decisions that are fully SOX auditable</a:t>
            </a:r>
            <a:endParaRPr lang="en-US" sz="2000" spc="0" dirty="0">
              <a:gradFill>
                <a:gsLst>
                  <a:gs pos="2917">
                    <a:srgbClr val="FFFFFF"/>
                  </a:gs>
                  <a:gs pos="30000">
                    <a:srgbClr val="FFFFFF"/>
                  </a:gs>
                </a:gsLst>
                <a:lin ang="5400000" scaled="0"/>
              </a:gradFill>
            </a:endParaRPr>
          </a:p>
        </p:txBody>
      </p:sp>
      <p:sp>
        <p:nvSpPr>
          <p:cNvPr id="47" name="TextBox 46"/>
          <p:cNvSpPr txBox="1"/>
          <p:nvPr/>
        </p:nvSpPr>
        <p:spPr>
          <a:xfrm>
            <a:off x="9705032" y="3131635"/>
            <a:ext cx="1816667" cy="1828909"/>
          </a:xfrm>
          <a:prstGeom prst="rect">
            <a:avLst/>
          </a:prstGeom>
          <a:solidFill>
            <a:schemeClr val="accent1"/>
          </a:solidFill>
        </p:spPr>
        <p:txBody>
          <a:bodyPr wrap="square" lIns="182880" tIns="146304" rIns="182880" bIns="146304" rtlCol="0" anchor="b">
            <a:noAutofit/>
          </a:bodyPr>
          <a:lstStyle>
            <a:defPPr>
              <a:defRPr lang="en-US"/>
            </a:defPPr>
            <a:lvl1pPr>
              <a:defRPr sz="2400" spc="-70">
                <a:gradFill>
                  <a:gsLst>
                    <a:gs pos="2917">
                      <a:schemeClr val="tx1"/>
                    </a:gs>
                    <a:gs pos="30000">
                      <a:schemeClr val="tx1"/>
                    </a:gs>
                  </a:gsLst>
                  <a:lin ang="5400000" scaled="0"/>
                </a:gradFill>
              </a:defRPr>
            </a:lvl1pPr>
          </a:lstStyle>
          <a:p>
            <a:pPr>
              <a:lnSpc>
                <a:spcPct val="90000"/>
              </a:lnSpc>
              <a:spcAft>
                <a:spcPts val="1200"/>
              </a:spcAft>
            </a:pPr>
            <a:r>
              <a:rPr lang="en-US" sz="2000" spc="0" dirty="0" smtClean="0">
                <a:gradFill>
                  <a:gsLst>
                    <a:gs pos="2917">
                      <a:srgbClr val="FFFFFF"/>
                    </a:gs>
                    <a:gs pos="30000">
                      <a:srgbClr val="FFFFFF"/>
                    </a:gs>
                  </a:gsLst>
                  <a:lin ang="5400000" scaled="0"/>
                </a:gradFill>
              </a:rPr>
              <a:t>Now: Full mobile solution</a:t>
            </a:r>
            <a:endParaRPr lang="en-US" sz="2000" spc="0" dirty="0">
              <a:gradFill>
                <a:gsLst>
                  <a:gs pos="2917">
                    <a:srgbClr val="FFFFFF"/>
                  </a:gs>
                  <a:gs pos="30000">
                    <a:srgbClr val="FFFFFF"/>
                  </a:gs>
                </a:gsLst>
                <a:lin ang="5400000" scaled="0"/>
              </a:gradFill>
            </a:endParaRPr>
          </a:p>
        </p:txBody>
      </p:sp>
      <p:sp>
        <p:nvSpPr>
          <p:cNvPr id="48" name="TextBox 47"/>
          <p:cNvSpPr txBox="1"/>
          <p:nvPr/>
        </p:nvSpPr>
        <p:spPr>
          <a:xfrm>
            <a:off x="91824" y="3131635"/>
            <a:ext cx="3748999" cy="1828909"/>
          </a:xfrm>
          <a:prstGeom prst="rect">
            <a:avLst/>
          </a:prstGeom>
          <a:solidFill>
            <a:schemeClr val="accent3"/>
          </a:solidFill>
        </p:spPr>
        <p:txBody>
          <a:bodyPr wrap="square" lIns="182880" tIns="146304" rIns="182880" bIns="146304" rtlCol="0" anchor="b">
            <a:noAutofit/>
          </a:bodyPr>
          <a:lstStyle>
            <a:defPPr>
              <a:defRPr lang="en-US"/>
            </a:defPPr>
            <a:lvl1pPr>
              <a:defRPr sz="2400" spc="-70">
                <a:gradFill>
                  <a:gsLst>
                    <a:gs pos="2917">
                      <a:schemeClr val="tx1"/>
                    </a:gs>
                    <a:gs pos="30000">
                      <a:schemeClr val="tx1"/>
                    </a:gs>
                  </a:gsLst>
                  <a:lin ang="5400000" scaled="0"/>
                </a:gradFill>
              </a:defRPr>
            </a:lvl1pPr>
          </a:lstStyle>
          <a:p>
            <a:pPr>
              <a:lnSpc>
                <a:spcPct val="90000"/>
              </a:lnSpc>
              <a:spcAft>
                <a:spcPts val="1200"/>
              </a:spcAft>
            </a:pPr>
            <a:r>
              <a:rPr lang="en-US" sz="2000" spc="0" dirty="0" smtClean="0">
                <a:gradFill>
                  <a:gsLst>
                    <a:gs pos="2917">
                      <a:srgbClr val="FFFFFF"/>
                    </a:gs>
                    <a:gs pos="30000">
                      <a:srgbClr val="FFFFFF"/>
                    </a:gs>
                  </a:gsLst>
                  <a:lin ang="5400000" scaled="0"/>
                </a:gradFill>
              </a:rPr>
              <a:t>Before: Email chains and paper trails</a:t>
            </a:r>
            <a:endParaRPr lang="en-US" sz="2000" spc="0" dirty="0">
              <a:gradFill>
                <a:gsLst>
                  <a:gs pos="2917">
                    <a:srgbClr val="FFFFFF"/>
                  </a:gs>
                  <a:gs pos="30000">
                    <a:srgbClr val="FFFFFF"/>
                  </a:gs>
                </a:gsLst>
                <a:lin ang="5400000" scaled="0"/>
              </a:gradFill>
            </a:endParaRPr>
          </a:p>
        </p:txBody>
      </p:sp>
      <p:sp>
        <p:nvSpPr>
          <p:cNvPr id="49" name="TextBox 48"/>
          <p:cNvSpPr txBox="1"/>
          <p:nvPr/>
        </p:nvSpPr>
        <p:spPr>
          <a:xfrm>
            <a:off x="7784813" y="3131506"/>
            <a:ext cx="1816667" cy="1828909"/>
          </a:xfrm>
          <a:prstGeom prst="rect">
            <a:avLst/>
          </a:prstGeom>
          <a:solidFill>
            <a:schemeClr val="tx2"/>
          </a:solidFill>
        </p:spPr>
        <p:txBody>
          <a:bodyPr wrap="square" lIns="182880" tIns="146304" rIns="182880" bIns="146304" rtlCol="0" anchor="b">
            <a:noAutofit/>
          </a:bodyPr>
          <a:lstStyle>
            <a:defPPr>
              <a:defRPr lang="en-US"/>
            </a:defPPr>
            <a:lvl1pPr>
              <a:defRPr sz="2400" spc="-70">
                <a:gradFill>
                  <a:gsLst>
                    <a:gs pos="2917">
                      <a:schemeClr val="tx1"/>
                    </a:gs>
                    <a:gs pos="30000">
                      <a:schemeClr val="tx1"/>
                    </a:gs>
                  </a:gsLst>
                  <a:lin ang="5400000" scaled="0"/>
                </a:gradFill>
              </a:defRPr>
            </a:lvl1pPr>
          </a:lstStyle>
          <a:p>
            <a:pPr>
              <a:lnSpc>
                <a:spcPct val="90000"/>
              </a:lnSpc>
              <a:spcAft>
                <a:spcPts val="1200"/>
              </a:spcAft>
            </a:pPr>
            <a:r>
              <a:rPr lang="en-US" sz="2000" spc="0" dirty="0" smtClean="0">
                <a:gradFill>
                  <a:gsLst>
                    <a:gs pos="2917">
                      <a:srgbClr val="FFFFFF"/>
                    </a:gs>
                    <a:gs pos="30000">
                      <a:srgbClr val="FFFFFF"/>
                    </a:gs>
                  </a:gsLst>
                  <a:lin ang="5400000" scaled="0"/>
                </a:gradFill>
              </a:rPr>
              <a:t>Before: Tethered to desktop</a:t>
            </a:r>
            <a:endParaRPr lang="en-US" sz="2000" spc="0" dirty="0">
              <a:gradFill>
                <a:gsLst>
                  <a:gs pos="2917">
                    <a:srgbClr val="FFFFFF"/>
                  </a:gs>
                  <a:gs pos="30000">
                    <a:srgbClr val="FFFFFF"/>
                  </a:gs>
                </a:gsLst>
                <a:lin ang="5400000" scaled="0"/>
              </a:gradFill>
            </a:endParaRPr>
          </a:p>
        </p:txBody>
      </p:sp>
      <p:sp>
        <p:nvSpPr>
          <p:cNvPr id="50" name="TextBox 49"/>
          <p:cNvSpPr txBox="1"/>
          <p:nvPr/>
        </p:nvSpPr>
        <p:spPr>
          <a:xfrm>
            <a:off x="3932262" y="5051585"/>
            <a:ext cx="3748999" cy="1828909"/>
          </a:xfrm>
          <a:prstGeom prst="rect">
            <a:avLst/>
          </a:prstGeom>
          <a:solidFill>
            <a:schemeClr val="accent1"/>
          </a:solidFill>
        </p:spPr>
        <p:txBody>
          <a:bodyPr wrap="square" lIns="182880" tIns="146304" rIns="182880" bIns="146304" rtlCol="0" anchor="b">
            <a:noAutofit/>
          </a:bodyPr>
          <a:lstStyle>
            <a:defPPr>
              <a:defRPr lang="en-US"/>
            </a:defPPr>
            <a:lvl1pPr>
              <a:defRPr sz="2400" spc="-70">
                <a:gradFill>
                  <a:gsLst>
                    <a:gs pos="2917">
                      <a:schemeClr val="tx1"/>
                    </a:gs>
                    <a:gs pos="30000">
                      <a:schemeClr val="tx1"/>
                    </a:gs>
                  </a:gsLst>
                  <a:lin ang="5400000" scaled="0"/>
                </a:gradFill>
              </a:defRPr>
            </a:lvl1pPr>
          </a:lstStyle>
          <a:p>
            <a:pPr>
              <a:lnSpc>
                <a:spcPct val="90000"/>
              </a:lnSpc>
              <a:spcAft>
                <a:spcPts val="1200"/>
              </a:spcAft>
            </a:pPr>
            <a:r>
              <a:rPr lang="en-US" sz="2000" spc="0" dirty="0" smtClean="0">
                <a:gradFill>
                  <a:gsLst>
                    <a:gs pos="2917">
                      <a:srgbClr val="FFFFFF"/>
                    </a:gs>
                    <a:gs pos="30000">
                      <a:srgbClr val="FFFFFF"/>
                    </a:gs>
                  </a:gsLst>
                  <a:lin ang="5400000" scaled="0"/>
                </a:gradFill>
              </a:rPr>
              <a:t>Before: Multiple systems to enact decisions and affect the process</a:t>
            </a:r>
            <a:endParaRPr lang="en-US" sz="2000" spc="0" dirty="0">
              <a:gradFill>
                <a:gsLst>
                  <a:gs pos="2917">
                    <a:srgbClr val="FFFFFF"/>
                  </a:gs>
                  <a:gs pos="30000">
                    <a:srgbClr val="FFFFFF"/>
                  </a:gs>
                </a:gsLst>
                <a:lin ang="5400000" scaled="0"/>
              </a:gradFill>
            </a:endParaRPr>
          </a:p>
        </p:txBody>
      </p:sp>
      <p:sp>
        <p:nvSpPr>
          <p:cNvPr id="52" name="TextBox 51"/>
          <p:cNvSpPr txBox="1"/>
          <p:nvPr/>
        </p:nvSpPr>
        <p:spPr>
          <a:xfrm>
            <a:off x="7772700" y="5051725"/>
            <a:ext cx="3748999" cy="1828909"/>
          </a:xfrm>
          <a:prstGeom prst="rect">
            <a:avLst/>
          </a:prstGeom>
          <a:solidFill>
            <a:schemeClr val="accent3"/>
          </a:solidFill>
        </p:spPr>
        <p:txBody>
          <a:bodyPr wrap="square" lIns="182880" tIns="146304" rIns="182880" bIns="146304" rtlCol="0" anchor="b">
            <a:noAutofit/>
          </a:bodyPr>
          <a:lstStyle>
            <a:defPPr>
              <a:defRPr lang="en-US"/>
            </a:defPPr>
            <a:lvl1pPr>
              <a:defRPr sz="2400" spc="-70">
                <a:gradFill>
                  <a:gsLst>
                    <a:gs pos="2917">
                      <a:schemeClr val="tx1"/>
                    </a:gs>
                    <a:gs pos="30000">
                      <a:schemeClr val="tx1"/>
                    </a:gs>
                  </a:gsLst>
                  <a:lin ang="5400000" scaled="0"/>
                </a:gradFill>
              </a:defRPr>
            </a:lvl1pPr>
          </a:lstStyle>
          <a:p>
            <a:pPr>
              <a:lnSpc>
                <a:spcPct val="90000"/>
              </a:lnSpc>
              <a:spcAft>
                <a:spcPts val="1200"/>
              </a:spcAft>
            </a:pPr>
            <a:r>
              <a:rPr lang="en-US" sz="2000" spc="0" dirty="0" smtClean="0">
                <a:gradFill>
                  <a:gsLst>
                    <a:gs pos="2917">
                      <a:srgbClr val="FFFFFF"/>
                    </a:gs>
                    <a:gs pos="30000">
                      <a:srgbClr val="FFFFFF"/>
                    </a:gs>
                  </a:gsLst>
                  <a:lin ang="5400000" scaled="0"/>
                </a:gradFill>
              </a:rPr>
              <a:t>Now: Integrated dashboards to make informed decisions that positively affect the bottom line</a:t>
            </a:r>
            <a:endParaRPr lang="en-US" sz="2000" spc="0" dirty="0">
              <a:gradFill>
                <a:gsLst>
                  <a:gs pos="2917">
                    <a:srgbClr val="FFFFFF"/>
                  </a:gs>
                  <a:gs pos="30000">
                    <a:srgbClr val="FFFFFF"/>
                  </a:gs>
                </a:gsLst>
                <a:lin ang="5400000" scaled="0"/>
              </a:gradFill>
            </a:endParaRPr>
          </a:p>
        </p:txBody>
      </p:sp>
      <p:sp>
        <p:nvSpPr>
          <p:cNvPr id="53" name="TextBox 52"/>
          <p:cNvSpPr txBox="1"/>
          <p:nvPr/>
        </p:nvSpPr>
        <p:spPr>
          <a:xfrm>
            <a:off x="91825" y="5051596"/>
            <a:ext cx="1828780" cy="1828909"/>
          </a:xfrm>
          <a:prstGeom prst="rect">
            <a:avLst/>
          </a:prstGeom>
          <a:solidFill>
            <a:schemeClr val="accent2"/>
          </a:solidFill>
        </p:spPr>
        <p:txBody>
          <a:bodyPr wrap="square" lIns="182880" tIns="146304" rIns="182880" bIns="146304" rtlCol="0" anchor="b">
            <a:noAutofit/>
          </a:bodyPr>
          <a:lstStyle>
            <a:defPPr>
              <a:defRPr lang="en-US"/>
            </a:defPPr>
            <a:lvl1pPr>
              <a:defRPr sz="2400" spc="-70">
                <a:gradFill>
                  <a:gsLst>
                    <a:gs pos="2917">
                      <a:schemeClr val="tx1"/>
                    </a:gs>
                    <a:gs pos="30000">
                      <a:schemeClr val="tx1"/>
                    </a:gs>
                  </a:gsLst>
                  <a:lin ang="5400000" scaled="0"/>
                </a:gradFill>
              </a:defRPr>
            </a:lvl1pPr>
          </a:lstStyle>
          <a:p>
            <a:pPr>
              <a:lnSpc>
                <a:spcPct val="90000"/>
              </a:lnSpc>
              <a:spcAft>
                <a:spcPts val="1200"/>
              </a:spcAft>
            </a:pPr>
            <a:r>
              <a:rPr lang="en-US" sz="2000" spc="0" dirty="0" smtClean="0">
                <a:gradFill>
                  <a:gsLst>
                    <a:gs pos="2917">
                      <a:srgbClr val="FFFFFF"/>
                    </a:gs>
                    <a:gs pos="30000">
                      <a:srgbClr val="FFFFFF"/>
                    </a:gs>
                  </a:gsLst>
                  <a:lin ang="5400000" scaled="0"/>
                </a:gradFill>
              </a:rPr>
              <a:t>Before: Centralized decisions causing bottlenecks</a:t>
            </a:r>
            <a:endParaRPr lang="en-US" sz="2000" spc="0" dirty="0">
              <a:gradFill>
                <a:gsLst>
                  <a:gs pos="2917">
                    <a:srgbClr val="FFFFFF"/>
                  </a:gs>
                  <a:gs pos="30000">
                    <a:srgbClr val="FFFFFF"/>
                  </a:gs>
                </a:gsLst>
                <a:lin ang="5400000" scaled="0"/>
              </a:gradFill>
            </a:endParaRPr>
          </a:p>
        </p:txBody>
      </p:sp>
      <p:sp>
        <p:nvSpPr>
          <p:cNvPr id="54" name="TextBox 53"/>
          <p:cNvSpPr txBox="1"/>
          <p:nvPr/>
        </p:nvSpPr>
        <p:spPr>
          <a:xfrm>
            <a:off x="2024156" y="5051725"/>
            <a:ext cx="1816667" cy="1828909"/>
          </a:xfrm>
          <a:prstGeom prst="rect">
            <a:avLst/>
          </a:prstGeom>
          <a:solidFill>
            <a:schemeClr val="tx2"/>
          </a:solidFill>
        </p:spPr>
        <p:txBody>
          <a:bodyPr wrap="square" lIns="182880" tIns="146304" rIns="182880" bIns="146304" rtlCol="0" anchor="b">
            <a:noAutofit/>
          </a:bodyPr>
          <a:lstStyle>
            <a:defPPr>
              <a:defRPr lang="en-US"/>
            </a:defPPr>
            <a:lvl1pPr>
              <a:defRPr sz="2400" spc="-70">
                <a:gradFill>
                  <a:gsLst>
                    <a:gs pos="2917">
                      <a:schemeClr val="tx1"/>
                    </a:gs>
                    <a:gs pos="30000">
                      <a:schemeClr val="tx1"/>
                    </a:gs>
                  </a:gsLst>
                  <a:lin ang="5400000" scaled="0"/>
                </a:gradFill>
              </a:defRPr>
            </a:lvl1pPr>
          </a:lstStyle>
          <a:p>
            <a:pPr>
              <a:lnSpc>
                <a:spcPct val="90000"/>
              </a:lnSpc>
              <a:spcAft>
                <a:spcPts val="1200"/>
              </a:spcAft>
            </a:pPr>
            <a:r>
              <a:rPr lang="en-US" sz="2000" spc="0" dirty="0" smtClean="0">
                <a:gradFill>
                  <a:gsLst>
                    <a:gs pos="2917">
                      <a:srgbClr val="FFFFFF"/>
                    </a:gs>
                    <a:gs pos="30000">
                      <a:srgbClr val="FFFFFF"/>
                    </a:gs>
                  </a:gsLst>
                  <a:lin ang="5400000" scaled="0"/>
                </a:gradFill>
              </a:rPr>
              <a:t>Now: Agile with controls in place</a:t>
            </a:r>
            <a:endParaRPr lang="en-US" sz="2000" spc="0" dirty="0">
              <a:gradFill>
                <a:gsLst>
                  <a:gs pos="2917">
                    <a:srgbClr val="FFFFFF"/>
                  </a:gs>
                  <a:gs pos="30000">
                    <a:srgbClr val="FFFFFF"/>
                  </a:gs>
                </a:gsLst>
                <a:lin ang="5400000" scaled="0"/>
              </a:gradFill>
            </a:endParaRPr>
          </a:p>
        </p:txBody>
      </p:sp>
      <p:sp>
        <p:nvSpPr>
          <p:cNvPr id="55" name="Title 33"/>
          <p:cNvSpPr>
            <a:spLocks noGrp="1"/>
          </p:cNvSpPr>
          <p:nvPr>
            <p:ph type="title"/>
          </p:nvPr>
        </p:nvSpPr>
        <p:spPr>
          <a:xfrm>
            <a:off x="180769" y="114019"/>
            <a:ext cx="11889564" cy="917575"/>
          </a:xfrm>
        </p:spPr>
        <p:txBody>
          <a:bodyPr/>
          <a:lstStyle/>
          <a:p>
            <a:r>
              <a:rPr lang="en-US" dirty="0" smtClean="0"/>
              <a:t>Before and after K2</a:t>
            </a:r>
            <a:endParaRPr lang="en-US" sz="3200" dirty="0">
              <a:gradFill>
                <a:gsLst>
                  <a:gs pos="1250">
                    <a:schemeClr val="tx1"/>
                  </a:gs>
                  <a:gs pos="100000">
                    <a:schemeClr val="tx1"/>
                  </a:gs>
                </a:gsLst>
                <a:lin ang="5400000" scaled="0"/>
              </a:gradFill>
            </a:endParaRPr>
          </a:p>
        </p:txBody>
      </p:sp>
    </p:spTree>
    <p:extLst>
      <p:ext uri="{BB962C8B-B14F-4D97-AF65-F5344CB8AC3E}">
        <p14:creationId xmlns:p14="http://schemas.microsoft.com/office/powerpoint/2010/main" val="1551083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p:cNvSpPr txBox="1"/>
          <p:nvPr/>
        </p:nvSpPr>
        <p:spPr>
          <a:xfrm>
            <a:off x="3944375" y="1211405"/>
            <a:ext cx="3736886" cy="1828909"/>
          </a:xfrm>
          <a:prstGeom prst="rect">
            <a:avLst/>
          </a:prstGeom>
          <a:solidFill>
            <a:schemeClr val="tx2"/>
          </a:solidFill>
        </p:spPr>
        <p:txBody>
          <a:bodyPr wrap="square" lIns="182880" tIns="146304" rIns="182880" bIns="146304" rtlCol="0" anchor="b">
            <a:noAutofit/>
          </a:bodyPr>
          <a:lstStyle>
            <a:defPPr>
              <a:defRPr lang="en-US"/>
            </a:defPPr>
            <a:lvl1pPr>
              <a:defRPr sz="2400" spc="-70">
                <a:gradFill>
                  <a:gsLst>
                    <a:gs pos="2917">
                      <a:schemeClr val="tx1"/>
                    </a:gs>
                    <a:gs pos="30000">
                      <a:schemeClr val="tx1"/>
                    </a:gs>
                  </a:gsLst>
                  <a:lin ang="5400000" scaled="0"/>
                </a:gradFill>
              </a:defRPr>
            </a:lvl1pPr>
          </a:lstStyle>
          <a:p>
            <a:pPr>
              <a:lnSpc>
                <a:spcPct val="90000"/>
              </a:lnSpc>
              <a:spcAft>
                <a:spcPts val="1200"/>
              </a:spcAft>
            </a:pPr>
            <a:r>
              <a:rPr lang="en-US" sz="2000" spc="0" dirty="0" smtClean="0">
                <a:gradFill>
                  <a:gsLst>
                    <a:gs pos="2917">
                      <a:srgbClr val="FFFFFF"/>
                    </a:gs>
                    <a:gs pos="30000">
                      <a:srgbClr val="FFFFFF"/>
                    </a:gs>
                  </a:gsLst>
                  <a:lin ang="5400000" scaled="0"/>
                </a:gradFill>
              </a:rPr>
              <a:t>SharePoint 2013</a:t>
            </a:r>
            <a:endParaRPr lang="en-US" sz="2000" spc="0" dirty="0">
              <a:gradFill>
                <a:gsLst>
                  <a:gs pos="2917">
                    <a:srgbClr val="FFFFFF"/>
                  </a:gs>
                  <a:gs pos="30000">
                    <a:srgbClr val="FFFFFF"/>
                  </a:gs>
                </a:gsLst>
                <a:lin ang="5400000" scaled="0"/>
              </a:gradFill>
            </a:endParaRPr>
          </a:p>
        </p:txBody>
      </p:sp>
      <p:sp>
        <p:nvSpPr>
          <p:cNvPr id="40" name="TextBox 39"/>
          <p:cNvSpPr txBox="1"/>
          <p:nvPr/>
        </p:nvSpPr>
        <p:spPr>
          <a:xfrm>
            <a:off x="9705032" y="1211416"/>
            <a:ext cx="1816667" cy="1828909"/>
          </a:xfrm>
          <a:prstGeom prst="rect">
            <a:avLst/>
          </a:prstGeom>
          <a:solidFill>
            <a:schemeClr val="accent3"/>
          </a:solidFill>
        </p:spPr>
        <p:txBody>
          <a:bodyPr wrap="square" lIns="182880" tIns="146304" rIns="182880" bIns="146304" rtlCol="0" anchor="b">
            <a:noAutofit/>
          </a:bodyPr>
          <a:lstStyle>
            <a:defPPr>
              <a:defRPr lang="en-US"/>
            </a:defPPr>
            <a:lvl1pPr>
              <a:defRPr sz="2400" spc="-70">
                <a:gradFill>
                  <a:gsLst>
                    <a:gs pos="2917">
                      <a:schemeClr val="tx1"/>
                    </a:gs>
                    <a:gs pos="30000">
                      <a:schemeClr val="tx1"/>
                    </a:gs>
                  </a:gsLst>
                  <a:lin ang="5400000" scaled="0"/>
                </a:gradFill>
              </a:defRPr>
            </a:lvl1pPr>
          </a:lstStyle>
          <a:p>
            <a:pPr>
              <a:lnSpc>
                <a:spcPct val="90000"/>
              </a:lnSpc>
              <a:spcAft>
                <a:spcPts val="1200"/>
              </a:spcAft>
            </a:pPr>
            <a:r>
              <a:rPr lang="en-US" sz="2000" spc="0" dirty="0" smtClean="0">
                <a:gradFill>
                  <a:gsLst>
                    <a:gs pos="2917">
                      <a:srgbClr val="FFFFFF"/>
                    </a:gs>
                    <a:gs pos="30000">
                      <a:srgbClr val="FFFFFF"/>
                    </a:gs>
                  </a:gsLst>
                  <a:lin ang="5400000" scaled="0"/>
                </a:gradFill>
              </a:rPr>
              <a:t>Microsoft Surface to increase reach and agility</a:t>
            </a:r>
            <a:endParaRPr lang="en-US" sz="2000" spc="0" dirty="0">
              <a:gradFill>
                <a:gsLst>
                  <a:gs pos="2917">
                    <a:srgbClr val="FFFFFF"/>
                  </a:gs>
                  <a:gs pos="30000">
                    <a:srgbClr val="FFFFFF"/>
                  </a:gs>
                </a:gsLst>
                <a:lin ang="5400000" scaled="0"/>
              </a:gradFill>
            </a:endParaRPr>
          </a:p>
        </p:txBody>
      </p:sp>
      <p:sp>
        <p:nvSpPr>
          <p:cNvPr id="44" name="TextBox 43"/>
          <p:cNvSpPr txBox="1"/>
          <p:nvPr/>
        </p:nvSpPr>
        <p:spPr>
          <a:xfrm>
            <a:off x="91824" y="1211416"/>
            <a:ext cx="3748999" cy="1828909"/>
          </a:xfrm>
          <a:prstGeom prst="rect">
            <a:avLst/>
          </a:prstGeom>
          <a:solidFill>
            <a:schemeClr val="accent1"/>
          </a:solidFill>
        </p:spPr>
        <p:txBody>
          <a:bodyPr wrap="square" lIns="182880" tIns="146304" rIns="182880" bIns="146304" rtlCol="0" anchor="b">
            <a:noAutofit/>
          </a:bodyPr>
          <a:lstStyle>
            <a:defPPr>
              <a:defRPr lang="en-US"/>
            </a:defPPr>
            <a:lvl1pPr>
              <a:defRPr sz="2400" spc="-70">
                <a:gradFill>
                  <a:gsLst>
                    <a:gs pos="2917">
                      <a:schemeClr val="tx1"/>
                    </a:gs>
                    <a:gs pos="30000">
                      <a:schemeClr val="tx1"/>
                    </a:gs>
                  </a:gsLst>
                  <a:lin ang="5400000" scaled="0"/>
                </a:gradFill>
              </a:defRPr>
            </a:lvl1pPr>
          </a:lstStyle>
          <a:p>
            <a:pPr>
              <a:lnSpc>
                <a:spcPct val="90000"/>
              </a:lnSpc>
              <a:spcAft>
                <a:spcPts val="1200"/>
              </a:spcAft>
            </a:pPr>
            <a:r>
              <a:rPr lang="en-US" sz="2000" spc="0" dirty="0" smtClean="0">
                <a:gradFill>
                  <a:gsLst>
                    <a:gs pos="2917">
                      <a:srgbClr val="FFFFFF"/>
                    </a:gs>
                    <a:gs pos="30000">
                      <a:srgbClr val="FFFFFF"/>
                    </a:gs>
                  </a:gsLst>
                  <a:lin ang="5400000" scaled="0"/>
                </a:gradFill>
              </a:rPr>
              <a:t>MS Dynamics CRM</a:t>
            </a:r>
            <a:endParaRPr lang="en-US" sz="2000" spc="0" dirty="0">
              <a:gradFill>
                <a:gsLst>
                  <a:gs pos="2917">
                    <a:srgbClr val="FFFFFF"/>
                  </a:gs>
                  <a:gs pos="30000">
                    <a:srgbClr val="FFFFFF"/>
                  </a:gs>
                </a:gsLst>
                <a:lin ang="5400000" scaled="0"/>
              </a:gradFill>
            </a:endParaRPr>
          </a:p>
        </p:txBody>
      </p:sp>
      <p:sp>
        <p:nvSpPr>
          <p:cNvPr id="45" name="TextBox 44"/>
          <p:cNvSpPr txBox="1"/>
          <p:nvPr/>
        </p:nvSpPr>
        <p:spPr>
          <a:xfrm>
            <a:off x="7772700" y="1211287"/>
            <a:ext cx="1816667" cy="1828909"/>
          </a:xfrm>
          <a:prstGeom prst="rect">
            <a:avLst/>
          </a:prstGeom>
          <a:solidFill>
            <a:schemeClr val="accent2"/>
          </a:solidFill>
        </p:spPr>
        <p:txBody>
          <a:bodyPr wrap="square" lIns="182880" tIns="146304" rIns="182880" bIns="146304" rtlCol="0" anchor="b">
            <a:noAutofit/>
          </a:bodyPr>
          <a:lstStyle>
            <a:defPPr>
              <a:defRPr lang="en-US"/>
            </a:defPPr>
            <a:lvl1pPr>
              <a:defRPr sz="2400" spc="-70">
                <a:gradFill>
                  <a:gsLst>
                    <a:gs pos="2917">
                      <a:schemeClr val="tx1"/>
                    </a:gs>
                    <a:gs pos="30000">
                      <a:schemeClr val="tx1"/>
                    </a:gs>
                  </a:gsLst>
                  <a:lin ang="5400000" scaled="0"/>
                </a:gradFill>
              </a:defRPr>
            </a:lvl1pPr>
          </a:lstStyle>
          <a:p>
            <a:pPr>
              <a:lnSpc>
                <a:spcPct val="90000"/>
              </a:lnSpc>
              <a:spcAft>
                <a:spcPts val="1200"/>
              </a:spcAft>
            </a:pPr>
            <a:r>
              <a:rPr lang="en-US" sz="2000" spc="0" dirty="0" smtClean="0">
                <a:gradFill>
                  <a:gsLst>
                    <a:gs pos="2917">
                      <a:srgbClr val="FFFFFF"/>
                    </a:gs>
                    <a:gs pos="30000">
                      <a:srgbClr val="FFFFFF"/>
                    </a:gs>
                  </a:gsLst>
                  <a:lin ang="5400000" scaled="0"/>
                </a:gradFill>
              </a:rPr>
              <a:t>Integration with social media</a:t>
            </a:r>
            <a:endParaRPr lang="en-US" sz="2000" spc="0" dirty="0">
              <a:gradFill>
                <a:gsLst>
                  <a:gs pos="2917">
                    <a:srgbClr val="FFFFFF"/>
                  </a:gs>
                  <a:gs pos="30000">
                    <a:srgbClr val="FFFFFF"/>
                  </a:gs>
                </a:gsLst>
                <a:lin ang="5400000" scaled="0"/>
              </a:gradFill>
            </a:endParaRPr>
          </a:p>
        </p:txBody>
      </p:sp>
      <p:sp>
        <p:nvSpPr>
          <p:cNvPr id="46" name="TextBox 45"/>
          <p:cNvSpPr txBox="1"/>
          <p:nvPr/>
        </p:nvSpPr>
        <p:spPr>
          <a:xfrm>
            <a:off x="3932262" y="3131624"/>
            <a:ext cx="3748999" cy="1828909"/>
          </a:xfrm>
          <a:prstGeom prst="rect">
            <a:avLst/>
          </a:prstGeom>
          <a:solidFill>
            <a:schemeClr val="tx1"/>
          </a:solidFill>
        </p:spPr>
        <p:txBody>
          <a:bodyPr wrap="square" lIns="182880" tIns="146304" rIns="182880" bIns="146304" rtlCol="0" anchor="b">
            <a:noAutofit/>
          </a:bodyPr>
          <a:lstStyle>
            <a:defPPr>
              <a:defRPr lang="en-US"/>
            </a:defPPr>
            <a:lvl1pPr>
              <a:defRPr sz="2400" spc="-70">
                <a:gradFill>
                  <a:gsLst>
                    <a:gs pos="2917">
                      <a:schemeClr val="tx1"/>
                    </a:gs>
                    <a:gs pos="30000">
                      <a:schemeClr val="tx1"/>
                    </a:gs>
                  </a:gsLst>
                  <a:lin ang="5400000" scaled="0"/>
                </a:gradFill>
              </a:defRPr>
            </a:lvl1pPr>
          </a:lstStyle>
          <a:p>
            <a:pPr>
              <a:lnSpc>
                <a:spcPct val="90000"/>
              </a:lnSpc>
              <a:spcAft>
                <a:spcPts val="1200"/>
              </a:spcAft>
            </a:pPr>
            <a:r>
              <a:rPr lang="en-US" sz="2000" spc="0" dirty="0" smtClean="0">
                <a:gradFill>
                  <a:gsLst>
                    <a:gs pos="2917">
                      <a:srgbClr val="FFFFFF"/>
                    </a:gs>
                    <a:gs pos="30000">
                      <a:srgbClr val="FFFFFF"/>
                    </a:gs>
                  </a:gsLst>
                  <a:lin ang="5400000" scaled="0"/>
                </a:gradFill>
              </a:rPr>
              <a:t>New and emerging opportunities</a:t>
            </a:r>
            <a:endParaRPr lang="en-US" sz="2000" spc="0" dirty="0">
              <a:gradFill>
                <a:gsLst>
                  <a:gs pos="2917">
                    <a:srgbClr val="FFFFFF"/>
                  </a:gs>
                  <a:gs pos="30000">
                    <a:srgbClr val="FFFFFF"/>
                  </a:gs>
                </a:gsLst>
                <a:lin ang="5400000" scaled="0"/>
              </a:gradFill>
            </a:endParaRPr>
          </a:p>
        </p:txBody>
      </p:sp>
      <p:sp>
        <p:nvSpPr>
          <p:cNvPr id="47" name="TextBox 46"/>
          <p:cNvSpPr txBox="1"/>
          <p:nvPr/>
        </p:nvSpPr>
        <p:spPr>
          <a:xfrm>
            <a:off x="9705032" y="3131635"/>
            <a:ext cx="1816667" cy="1828909"/>
          </a:xfrm>
          <a:prstGeom prst="rect">
            <a:avLst/>
          </a:prstGeom>
          <a:solidFill>
            <a:schemeClr val="accent1"/>
          </a:solidFill>
        </p:spPr>
        <p:txBody>
          <a:bodyPr wrap="square" lIns="182880" tIns="146304" rIns="182880" bIns="146304" rtlCol="0" anchor="b">
            <a:noAutofit/>
          </a:bodyPr>
          <a:lstStyle>
            <a:defPPr>
              <a:defRPr lang="en-US"/>
            </a:defPPr>
            <a:lvl1pPr>
              <a:defRPr sz="2400" spc="-70">
                <a:gradFill>
                  <a:gsLst>
                    <a:gs pos="2917">
                      <a:schemeClr val="tx1"/>
                    </a:gs>
                    <a:gs pos="30000">
                      <a:schemeClr val="tx1"/>
                    </a:gs>
                  </a:gsLst>
                  <a:lin ang="5400000" scaled="0"/>
                </a:gradFill>
              </a:defRPr>
            </a:lvl1pPr>
          </a:lstStyle>
          <a:p>
            <a:pPr>
              <a:lnSpc>
                <a:spcPct val="90000"/>
              </a:lnSpc>
              <a:spcAft>
                <a:spcPts val="1200"/>
              </a:spcAft>
            </a:pPr>
            <a:r>
              <a:rPr lang="en-US" sz="2000" spc="0" dirty="0" smtClean="0">
                <a:gradFill>
                  <a:gsLst>
                    <a:gs pos="2917">
                      <a:srgbClr val="FFFFFF"/>
                    </a:gs>
                    <a:gs pos="30000">
                      <a:srgbClr val="FFFFFF"/>
                    </a:gs>
                  </a:gsLst>
                  <a:lin ang="5400000" scaled="0"/>
                </a:gradFill>
              </a:rPr>
              <a:t>Sales and operational efficiency and productivity</a:t>
            </a:r>
            <a:endParaRPr lang="en-US" sz="2000" spc="0" dirty="0">
              <a:gradFill>
                <a:gsLst>
                  <a:gs pos="2917">
                    <a:srgbClr val="FFFFFF"/>
                  </a:gs>
                  <a:gs pos="30000">
                    <a:srgbClr val="FFFFFF"/>
                  </a:gs>
                </a:gsLst>
                <a:lin ang="5400000" scaled="0"/>
              </a:gradFill>
            </a:endParaRPr>
          </a:p>
        </p:txBody>
      </p:sp>
      <p:sp>
        <p:nvSpPr>
          <p:cNvPr id="48" name="TextBox 47"/>
          <p:cNvSpPr txBox="1"/>
          <p:nvPr/>
        </p:nvSpPr>
        <p:spPr>
          <a:xfrm>
            <a:off x="91824" y="3131635"/>
            <a:ext cx="3748999" cy="1828909"/>
          </a:xfrm>
          <a:prstGeom prst="rect">
            <a:avLst/>
          </a:prstGeom>
          <a:solidFill>
            <a:schemeClr val="accent3"/>
          </a:solidFill>
        </p:spPr>
        <p:txBody>
          <a:bodyPr wrap="square" lIns="182880" tIns="146304" rIns="182880" bIns="146304" rtlCol="0" anchor="b">
            <a:noAutofit/>
          </a:bodyPr>
          <a:lstStyle>
            <a:defPPr>
              <a:defRPr lang="en-US"/>
            </a:defPPr>
            <a:lvl1pPr>
              <a:defRPr sz="2400" spc="-70">
                <a:gradFill>
                  <a:gsLst>
                    <a:gs pos="2917">
                      <a:schemeClr val="tx1"/>
                    </a:gs>
                    <a:gs pos="30000">
                      <a:schemeClr val="tx1"/>
                    </a:gs>
                  </a:gsLst>
                  <a:lin ang="5400000" scaled="0"/>
                </a:gradFill>
              </a:defRPr>
            </a:lvl1pPr>
          </a:lstStyle>
          <a:p>
            <a:pPr>
              <a:lnSpc>
                <a:spcPct val="90000"/>
              </a:lnSpc>
              <a:spcAft>
                <a:spcPts val="1200"/>
              </a:spcAft>
            </a:pPr>
            <a:r>
              <a:rPr lang="en-US" sz="2000" spc="0" dirty="0" smtClean="0">
                <a:gradFill>
                  <a:gsLst>
                    <a:gs pos="2917">
                      <a:srgbClr val="FFFFFF"/>
                    </a:gs>
                    <a:gs pos="30000">
                      <a:srgbClr val="FFFFFF"/>
                    </a:gs>
                  </a:gsLst>
                  <a:lin ang="5400000" scaled="0"/>
                </a:gradFill>
              </a:rPr>
              <a:t>Constant evolving business dynamics affecting structures</a:t>
            </a:r>
            <a:endParaRPr lang="en-US" sz="2000" spc="0" dirty="0">
              <a:gradFill>
                <a:gsLst>
                  <a:gs pos="2917">
                    <a:srgbClr val="FFFFFF"/>
                  </a:gs>
                  <a:gs pos="30000">
                    <a:srgbClr val="FFFFFF"/>
                  </a:gs>
                </a:gsLst>
                <a:lin ang="5400000" scaled="0"/>
              </a:gradFill>
            </a:endParaRPr>
          </a:p>
        </p:txBody>
      </p:sp>
      <p:sp>
        <p:nvSpPr>
          <p:cNvPr id="49" name="TextBox 48"/>
          <p:cNvSpPr txBox="1"/>
          <p:nvPr/>
        </p:nvSpPr>
        <p:spPr>
          <a:xfrm>
            <a:off x="7784813" y="3131506"/>
            <a:ext cx="1816667" cy="1828909"/>
          </a:xfrm>
          <a:prstGeom prst="rect">
            <a:avLst/>
          </a:prstGeom>
          <a:solidFill>
            <a:schemeClr val="tx2"/>
          </a:solidFill>
        </p:spPr>
        <p:txBody>
          <a:bodyPr wrap="square" lIns="182880" tIns="146304" rIns="182880" bIns="146304" rtlCol="0" anchor="b">
            <a:noAutofit/>
          </a:bodyPr>
          <a:lstStyle>
            <a:defPPr>
              <a:defRPr lang="en-US"/>
            </a:defPPr>
            <a:lvl1pPr>
              <a:defRPr sz="2400" spc="-70">
                <a:gradFill>
                  <a:gsLst>
                    <a:gs pos="2917">
                      <a:schemeClr val="tx1"/>
                    </a:gs>
                    <a:gs pos="30000">
                      <a:schemeClr val="tx1"/>
                    </a:gs>
                  </a:gsLst>
                  <a:lin ang="5400000" scaled="0"/>
                </a:gradFill>
              </a:defRPr>
            </a:lvl1pPr>
          </a:lstStyle>
          <a:p>
            <a:pPr>
              <a:lnSpc>
                <a:spcPct val="90000"/>
              </a:lnSpc>
              <a:spcAft>
                <a:spcPts val="1200"/>
              </a:spcAft>
            </a:pPr>
            <a:r>
              <a:rPr lang="en-US" sz="2000" spc="0" dirty="0" smtClean="0">
                <a:gradFill>
                  <a:gsLst>
                    <a:gs pos="2917">
                      <a:srgbClr val="FFFFFF"/>
                    </a:gs>
                    <a:gs pos="30000">
                      <a:srgbClr val="FFFFFF"/>
                    </a:gs>
                  </a:gsLst>
                  <a:lin ang="5400000" scaled="0"/>
                </a:gradFill>
              </a:rPr>
              <a:t>Continues focus on increasing profitability</a:t>
            </a:r>
            <a:endParaRPr lang="en-US" sz="2000" spc="0" dirty="0">
              <a:gradFill>
                <a:gsLst>
                  <a:gs pos="2917">
                    <a:srgbClr val="FFFFFF"/>
                  </a:gs>
                  <a:gs pos="30000">
                    <a:srgbClr val="FFFFFF"/>
                  </a:gs>
                </a:gsLst>
                <a:lin ang="5400000" scaled="0"/>
              </a:gradFill>
            </a:endParaRPr>
          </a:p>
        </p:txBody>
      </p:sp>
      <p:sp>
        <p:nvSpPr>
          <p:cNvPr id="50" name="TextBox 49"/>
          <p:cNvSpPr txBox="1"/>
          <p:nvPr/>
        </p:nvSpPr>
        <p:spPr>
          <a:xfrm>
            <a:off x="3932262" y="5051585"/>
            <a:ext cx="3748999" cy="1828909"/>
          </a:xfrm>
          <a:prstGeom prst="rect">
            <a:avLst/>
          </a:prstGeom>
          <a:solidFill>
            <a:schemeClr val="accent1"/>
          </a:solidFill>
        </p:spPr>
        <p:txBody>
          <a:bodyPr wrap="square" lIns="182880" tIns="146304" rIns="182880" bIns="146304" rtlCol="0" anchor="b">
            <a:noAutofit/>
          </a:bodyPr>
          <a:lstStyle>
            <a:defPPr>
              <a:defRPr lang="en-US"/>
            </a:defPPr>
            <a:lvl1pPr>
              <a:defRPr sz="2400" spc="-70">
                <a:gradFill>
                  <a:gsLst>
                    <a:gs pos="2917">
                      <a:schemeClr val="tx1"/>
                    </a:gs>
                    <a:gs pos="30000">
                      <a:schemeClr val="tx1"/>
                    </a:gs>
                  </a:gsLst>
                  <a:lin ang="5400000" scaled="0"/>
                </a:gradFill>
              </a:defRPr>
            </a:lvl1pPr>
          </a:lstStyle>
          <a:p>
            <a:pPr>
              <a:lnSpc>
                <a:spcPct val="90000"/>
              </a:lnSpc>
              <a:spcAft>
                <a:spcPts val="1200"/>
              </a:spcAft>
            </a:pPr>
            <a:r>
              <a:rPr lang="en-US" sz="2000" spc="0" dirty="0" smtClean="0">
                <a:gradFill>
                  <a:gsLst>
                    <a:gs pos="2917">
                      <a:srgbClr val="FFFFFF"/>
                    </a:gs>
                    <a:gs pos="30000">
                      <a:srgbClr val="FFFFFF"/>
                    </a:gs>
                  </a:gsLst>
                  <a:lin ang="5400000" scaled="0"/>
                </a:gradFill>
              </a:rPr>
              <a:t>Increased collaboration with customers</a:t>
            </a:r>
            <a:endParaRPr lang="en-US" sz="2000" spc="0" dirty="0">
              <a:gradFill>
                <a:gsLst>
                  <a:gs pos="2917">
                    <a:srgbClr val="FFFFFF"/>
                  </a:gs>
                  <a:gs pos="30000">
                    <a:srgbClr val="FFFFFF"/>
                  </a:gs>
                </a:gsLst>
                <a:lin ang="5400000" scaled="0"/>
              </a:gradFill>
            </a:endParaRPr>
          </a:p>
        </p:txBody>
      </p:sp>
      <p:sp>
        <p:nvSpPr>
          <p:cNvPr id="52" name="TextBox 51"/>
          <p:cNvSpPr txBox="1"/>
          <p:nvPr/>
        </p:nvSpPr>
        <p:spPr>
          <a:xfrm>
            <a:off x="7772700" y="5051725"/>
            <a:ext cx="3748999" cy="1828909"/>
          </a:xfrm>
          <a:prstGeom prst="rect">
            <a:avLst/>
          </a:prstGeom>
          <a:solidFill>
            <a:schemeClr val="accent3"/>
          </a:solidFill>
        </p:spPr>
        <p:txBody>
          <a:bodyPr wrap="square" lIns="182880" tIns="146304" rIns="182880" bIns="146304" rtlCol="0" anchor="b">
            <a:noAutofit/>
          </a:bodyPr>
          <a:lstStyle>
            <a:defPPr>
              <a:defRPr lang="en-US"/>
            </a:defPPr>
            <a:lvl1pPr>
              <a:defRPr sz="2400" spc="-70">
                <a:gradFill>
                  <a:gsLst>
                    <a:gs pos="2917">
                      <a:schemeClr val="tx1"/>
                    </a:gs>
                    <a:gs pos="30000">
                      <a:schemeClr val="tx1"/>
                    </a:gs>
                  </a:gsLst>
                  <a:lin ang="5400000" scaled="0"/>
                </a:gradFill>
              </a:defRPr>
            </a:lvl1pPr>
          </a:lstStyle>
          <a:p>
            <a:pPr>
              <a:lnSpc>
                <a:spcPct val="90000"/>
              </a:lnSpc>
              <a:spcAft>
                <a:spcPts val="1200"/>
              </a:spcAft>
            </a:pPr>
            <a:r>
              <a:rPr lang="en-US" sz="2000" spc="0" dirty="0" smtClean="0">
                <a:gradFill>
                  <a:gsLst>
                    <a:gs pos="2917">
                      <a:srgbClr val="FFFFFF"/>
                    </a:gs>
                    <a:gs pos="30000">
                      <a:srgbClr val="FFFFFF"/>
                    </a:gs>
                  </a:gsLst>
                  <a:lin ang="5400000" scaled="0"/>
                </a:gradFill>
              </a:rPr>
              <a:t>Simplify and empower</a:t>
            </a:r>
            <a:endParaRPr lang="en-US" sz="2000" spc="0" dirty="0">
              <a:gradFill>
                <a:gsLst>
                  <a:gs pos="2917">
                    <a:srgbClr val="FFFFFF"/>
                  </a:gs>
                  <a:gs pos="30000">
                    <a:srgbClr val="FFFFFF"/>
                  </a:gs>
                </a:gsLst>
                <a:lin ang="5400000" scaled="0"/>
              </a:gradFill>
            </a:endParaRPr>
          </a:p>
        </p:txBody>
      </p:sp>
      <p:sp>
        <p:nvSpPr>
          <p:cNvPr id="53" name="TextBox 52"/>
          <p:cNvSpPr txBox="1"/>
          <p:nvPr/>
        </p:nvSpPr>
        <p:spPr>
          <a:xfrm>
            <a:off x="91825" y="5051596"/>
            <a:ext cx="1828780" cy="1828909"/>
          </a:xfrm>
          <a:prstGeom prst="rect">
            <a:avLst/>
          </a:prstGeom>
          <a:solidFill>
            <a:schemeClr val="accent2"/>
          </a:solidFill>
        </p:spPr>
        <p:txBody>
          <a:bodyPr wrap="square" lIns="182880" tIns="146304" rIns="182880" bIns="146304" rtlCol="0" anchor="b">
            <a:noAutofit/>
          </a:bodyPr>
          <a:lstStyle>
            <a:defPPr>
              <a:defRPr lang="en-US"/>
            </a:defPPr>
            <a:lvl1pPr>
              <a:defRPr sz="2400" spc="-70">
                <a:gradFill>
                  <a:gsLst>
                    <a:gs pos="2917">
                      <a:schemeClr val="tx1"/>
                    </a:gs>
                    <a:gs pos="30000">
                      <a:schemeClr val="tx1"/>
                    </a:gs>
                  </a:gsLst>
                  <a:lin ang="5400000" scaled="0"/>
                </a:gradFill>
              </a:defRPr>
            </a:lvl1pPr>
          </a:lstStyle>
          <a:p>
            <a:pPr>
              <a:lnSpc>
                <a:spcPct val="90000"/>
              </a:lnSpc>
              <a:spcAft>
                <a:spcPts val="1200"/>
              </a:spcAft>
            </a:pPr>
            <a:r>
              <a:rPr lang="en-US" sz="2000" spc="0" dirty="0" smtClean="0">
                <a:gradFill>
                  <a:gsLst>
                    <a:gs pos="2917">
                      <a:srgbClr val="FFFFFF"/>
                    </a:gs>
                    <a:gs pos="30000">
                      <a:srgbClr val="FFFFFF"/>
                    </a:gs>
                  </a:gsLst>
                  <a:lin ang="5400000" scaled="0"/>
                </a:gradFill>
              </a:rPr>
              <a:t>Continues process optimization</a:t>
            </a:r>
            <a:endParaRPr lang="en-US" sz="2000" spc="0" dirty="0">
              <a:gradFill>
                <a:gsLst>
                  <a:gs pos="2917">
                    <a:srgbClr val="FFFFFF"/>
                  </a:gs>
                  <a:gs pos="30000">
                    <a:srgbClr val="FFFFFF"/>
                  </a:gs>
                </a:gsLst>
                <a:lin ang="5400000" scaled="0"/>
              </a:gradFill>
            </a:endParaRPr>
          </a:p>
        </p:txBody>
      </p:sp>
      <p:sp>
        <p:nvSpPr>
          <p:cNvPr id="54" name="TextBox 53"/>
          <p:cNvSpPr txBox="1"/>
          <p:nvPr/>
        </p:nvSpPr>
        <p:spPr>
          <a:xfrm>
            <a:off x="2024156" y="5051725"/>
            <a:ext cx="1816667" cy="1828909"/>
          </a:xfrm>
          <a:prstGeom prst="rect">
            <a:avLst/>
          </a:prstGeom>
          <a:solidFill>
            <a:schemeClr val="tx2"/>
          </a:solidFill>
        </p:spPr>
        <p:txBody>
          <a:bodyPr wrap="square" lIns="182880" tIns="146304" rIns="182880" bIns="146304" rtlCol="0" anchor="b">
            <a:noAutofit/>
          </a:bodyPr>
          <a:lstStyle>
            <a:defPPr>
              <a:defRPr lang="en-US"/>
            </a:defPPr>
            <a:lvl1pPr>
              <a:defRPr sz="2400" spc="-70">
                <a:gradFill>
                  <a:gsLst>
                    <a:gs pos="2917">
                      <a:schemeClr val="tx1"/>
                    </a:gs>
                    <a:gs pos="30000">
                      <a:schemeClr val="tx1"/>
                    </a:gs>
                  </a:gsLst>
                  <a:lin ang="5400000" scaled="0"/>
                </a:gradFill>
              </a:defRPr>
            </a:lvl1pPr>
          </a:lstStyle>
          <a:p>
            <a:pPr>
              <a:lnSpc>
                <a:spcPct val="90000"/>
              </a:lnSpc>
              <a:spcAft>
                <a:spcPts val="1200"/>
              </a:spcAft>
            </a:pPr>
            <a:r>
              <a:rPr lang="en-US" sz="2000" spc="0" dirty="0" smtClean="0">
                <a:gradFill>
                  <a:gsLst>
                    <a:gs pos="2917">
                      <a:srgbClr val="FFFFFF"/>
                    </a:gs>
                    <a:gs pos="30000">
                      <a:srgbClr val="FFFFFF"/>
                    </a:gs>
                  </a:gsLst>
                  <a:lin ang="5400000" scaled="0"/>
                </a:gradFill>
              </a:rPr>
              <a:t>End to end visibility of information</a:t>
            </a:r>
            <a:endParaRPr lang="en-US" sz="2000" spc="0" dirty="0">
              <a:gradFill>
                <a:gsLst>
                  <a:gs pos="2917">
                    <a:srgbClr val="FFFFFF"/>
                  </a:gs>
                  <a:gs pos="30000">
                    <a:srgbClr val="FFFFFF"/>
                  </a:gs>
                </a:gsLst>
                <a:lin ang="5400000" scaled="0"/>
              </a:gradFill>
            </a:endParaRPr>
          </a:p>
        </p:txBody>
      </p:sp>
      <p:sp>
        <p:nvSpPr>
          <p:cNvPr id="55" name="Title 33"/>
          <p:cNvSpPr>
            <a:spLocks noGrp="1"/>
          </p:cNvSpPr>
          <p:nvPr>
            <p:ph type="title"/>
          </p:nvPr>
        </p:nvSpPr>
        <p:spPr>
          <a:xfrm>
            <a:off x="180769" y="114019"/>
            <a:ext cx="11889564" cy="917575"/>
          </a:xfrm>
        </p:spPr>
        <p:txBody>
          <a:bodyPr/>
          <a:lstStyle/>
          <a:p>
            <a:r>
              <a:rPr lang="en-US" dirty="0" smtClean="0"/>
              <a:t>Today and going forward</a:t>
            </a:r>
            <a:endParaRPr lang="en-US" sz="3200" dirty="0">
              <a:gradFill>
                <a:gsLst>
                  <a:gs pos="1250">
                    <a:schemeClr val="tx1"/>
                  </a:gs>
                  <a:gs pos="100000">
                    <a:schemeClr val="tx1"/>
                  </a:gs>
                </a:gsLst>
                <a:lin ang="5400000" scaled="0"/>
              </a:gradFill>
            </a:endParaRPr>
          </a:p>
        </p:txBody>
      </p:sp>
    </p:spTree>
    <p:extLst>
      <p:ext uri="{BB962C8B-B14F-4D97-AF65-F5344CB8AC3E}">
        <p14:creationId xmlns:p14="http://schemas.microsoft.com/office/powerpoint/2010/main" val="15979372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solidFill>
          <a:schemeClr val="tx2"/>
        </a:solidFill>
        <a:effectLst/>
      </p:bgPr>
    </p:bg>
    <p:spTree>
      <p:nvGrpSpPr>
        <p:cNvPr id="1" name=""/>
        <p:cNvGrpSpPr/>
        <p:nvPr/>
      </p:nvGrpSpPr>
      <p:grpSpPr>
        <a:xfrm>
          <a:off x="0" y="0"/>
          <a:ext cx="0" cy="0"/>
          <a:chOff x="0" y="0"/>
          <a:chExt cx="0" cy="0"/>
        </a:xfrm>
      </p:grpSpPr>
      <p:pic>
        <p:nvPicPr>
          <p:cNvPr id="2" name="Picture 1" descr="wires&amp;circuit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054" y="-1322814"/>
            <a:ext cx="12527529" cy="8386197"/>
          </a:xfrm>
          <a:prstGeom prst="rect">
            <a:avLst/>
          </a:prstGeom>
        </p:spPr>
      </p:pic>
      <p:sp>
        <p:nvSpPr>
          <p:cNvPr id="4" name="Rectangle 3"/>
          <p:cNvSpPr/>
          <p:nvPr/>
        </p:nvSpPr>
        <p:spPr bwMode="auto">
          <a:xfrm>
            <a:off x="274702" y="4594530"/>
            <a:ext cx="2599702" cy="2147903"/>
          </a:xfrm>
          <a:prstGeom prst="rect">
            <a:avLst/>
          </a:prstGeom>
          <a:solidFill>
            <a:schemeClr val="accent1"/>
          </a:solidFill>
          <a:ln w="9525" cap="flat" cmpd="sng" algn="ctr">
            <a:noFill/>
            <a:prstDash val="solid"/>
            <a:headEnd type="none" w="med" len="med"/>
            <a:tailEnd type="none" w="med" len="med"/>
          </a:ln>
          <a:effectLst/>
        </p:spPr>
        <p:txBody>
          <a:bodyPr rot="0" spcFirstLastPara="0" vertOverflow="overflow" horzOverflow="overflow" vert="horz" wrap="square" lIns="46639" tIns="46639" rIns="46639" bIns="46639" numCol="1" spcCol="0" rtlCol="0" fromWordArt="0" anchor="b" anchorCtr="0" forceAA="0" compatLnSpc="1">
            <a:prstTxWarp prst="textNoShape">
              <a:avLst/>
            </a:prstTxWarp>
            <a:noAutofit/>
          </a:bodyPr>
          <a:lstStyle/>
          <a:p>
            <a:pPr algn="r" defTabSz="932472" fontAlgn="base">
              <a:spcBef>
                <a:spcPct val="0"/>
              </a:spcBef>
              <a:spcAft>
                <a:spcPct val="0"/>
              </a:spcAft>
            </a:pPr>
            <a:endParaRPr lang="en-US" sz="1100" kern="0" spc="-71" dirty="0">
              <a:gradFill>
                <a:gsLst>
                  <a:gs pos="0">
                    <a:srgbClr val="FFFFFF"/>
                  </a:gs>
                  <a:gs pos="100000">
                    <a:srgbClr val="FFFFFF"/>
                  </a:gs>
                </a:gsLst>
                <a:lin ang="5400000" scaled="0"/>
              </a:gradFill>
              <a:ea typeface="Segoe UI" pitchFamily="34" charset="0"/>
              <a:cs typeface="Segoe UI" pitchFamily="34" charset="0"/>
            </a:endParaRPr>
          </a:p>
        </p:txBody>
      </p:sp>
      <p:sp>
        <p:nvSpPr>
          <p:cNvPr id="5" name="Title 1"/>
          <p:cNvSpPr txBox="1">
            <a:spLocks/>
          </p:cNvSpPr>
          <p:nvPr/>
        </p:nvSpPr>
        <p:spPr>
          <a:xfrm>
            <a:off x="366141" y="4562680"/>
            <a:ext cx="2413843" cy="1860630"/>
          </a:xfrm>
          <a:prstGeom prst="rect">
            <a:avLst/>
          </a:prstGeom>
        </p:spPr>
        <p:txBody>
          <a:bodyPr vert="horz" wrap="square" lIns="130589" tIns="186556" rIns="130589" bIns="0" rtlCol="0" anchor="t">
            <a:spAutoFit/>
          </a:bodyPr>
          <a:lstStyle>
            <a:lvl1pPr algn="l" defTabSz="914363" rtl="0" eaLnBrk="1" latinLnBrk="0" hangingPunct="1">
              <a:lnSpc>
                <a:spcPct val="90000"/>
              </a:lnSpc>
              <a:spcBef>
                <a:spcPct val="0"/>
              </a:spcBef>
              <a:buNone/>
              <a:defRPr lang="en-US" sz="5400" b="0" kern="1200" cap="none" spc="-100" baseline="0" dirty="0" smtClean="0">
                <a:ln w="3175">
                  <a:noFill/>
                </a:ln>
                <a:gradFill>
                  <a:gsLst>
                    <a:gs pos="1250">
                      <a:schemeClr val="tx2"/>
                    </a:gs>
                    <a:gs pos="100000">
                      <a:schemeClr val="tx2"/>
                    </a:gs>
                  </a:gsLst>
                  <a:lin ang="5400000" scaled="0"/>
                </a:gradFill>
                <a:effectLst/>
                <a:latin typeface="+mj-lt"/>
                <a:ea typeface="+mn-ea"/>
                <a:cs typeface="Arial" charset="0"/>
              </a:defRPr>
            </a:lvl1pPr>
          </a:lstStyle>
          <a:p>
            <a:pPr algn="r"/>
            <a:r>
              <a:rPr sz="4000">
                <a:gradFill>
                  <a:gsLst>
                    <a:gs pos="5833">
                      <a:srgbClr val="FFFFFF"/>
                    </a:gs>
                    <a:gs pos="100000">
                      <a:srgbClr val="FFFFFF"/>
                    </a:gs>
                  </a:gsLst>
                  <a:lin ang="5400000" scaled="0"/>
                </a:gradFill>
                <a:cs typeface="Segoe UI" pitchFamily="34" charset="0"/>
              </a:rPr>
              <a:t>SEA Corp</a:t>
            </a:r>
          </a:p>
          <a:p>
            <a:pPr algn="r"/>
            <a:r>
              <a:rPr sz="4000">
                <a:gradFill>
                  <a:gsLst>
                    <a:gs pos="5833">
                      <a:srgbClr val="FFFFFF"/>
                    </a:gs>
                    <a:gs pos="100000">
                      <a:srgbClr val="FFFFFF"/>
                    </a:gs>
                  </a:gsLst>
                  <a:lin ang="5400000" scaled="0"/>
                </a:gradFill>
                <a:cs typeface="Segoe UI" pitchFamily="34" charset="0"/>
              </a:rPr>
              <a:t>Runs</a:t>
            </a:r>
          </a:p>
          <a:p>
            <a:pPr algn="r"/>
            <a:r>
              <a:rPr sz="4000">
                <a:gradFill>
                  <a:gsLst>
                    <a:gs pos="5833">
                      <a:srgbClr val="FFFFFF"/>
                    </a:gs>
                    <a:gs pos="100000">
                      <a:srgbClr val="FFFFFF"/>
                    </a:gs>
                  </a:gsLst>
                  <a:lin ang="5400000" scaled="0"/>
                </a:gradFill>
                <a:cs typeface="Segoe UI" pitchFamily="34" charset="0"/>
              </a:rPr>
              <a:t>K2</a:t>
            </a:r>
          </a:p>
        </p:txBody>
      </p:sp>
    </p:spTree>
    <p:extLst>
      <p:ext uri="{BB962C8B-B14F-4D97-AF65-F5344CB8AC3E}">
        <p14:creationId xmlns:p14="http://schemas.microsoft.com/office/powerpoint/2010/main" val="324598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SEA Corp background</a:t>
            </a:r>
            <a:endParaRPr lang="en-US" dirty="0"/>
          </a:p>
        </p:txBody>
      </p:sp>
      <p:sp>
        <p:nvSpPr>
          <p:cNvPr id="6" name="Text Placeholder 5"/>
          <p:cNvSpPr>
            <a:spLocks noGrp="1"/>
          </p:cNvSpPr>
          <p:nvPr>
            <p:ph type="body" sz="quarter" idx="10"/>
          </p:nvPr>
        </p:nvSpPr>
        <p:spPr>
          <a:xfrm>
            <a:off x="274638" y="1212850"/>
            <a:ext cx="11887200" cy="2098010"/>
          </a:xfrm>
        </p:spPr>
        <p:txBody>
          <a:bodyPr/>
          <a:lstStyle/>
          <a:p>
            <a:r>
              <a:rPr lang="en-US" dirty="0" smtClean="0"/>
              <a:t>General information</a:t>
            </a:r>
          </a:p>
          <a:p>
            <a:pPr lvl="1"/>
            <a:r>
              <a:rPr lang="en-US" dirty="0" smtClean="0"/>
              <a:t>Founded 1981</a:t>
            </a:r>
          </a:p>
          <a:p>
            <a:pPr lvl="1"/>
            <a:r>
              <a:rPr lang="en-US" dirty="0" smtClean="0"/>
              <a:t>Veteran-owned business</a:t>
            </a:r>
          </a:p>
          <a:p>
            <a:pPr lvl="1"/>
            <a:r>
              <a:rPr lang="en-US" dirty="0" smtClean="0"/>
              <a:t>Submarine-related technologies</a:t>
            </a:r>
          </a:p>
          <a:p>
            <a:pPr lvl="1"/>
            <a:r>
              <a:rPr lang="en-US" dirty="0" smtClean="0"/>
              <a:t>400 employees</a:t>
            </a:r>
          </a:p>
        </p:txBody>
      </p:sp>
      <p:grpSp>
        <p:nvGrpSpPr>
          <p:cNvPr id="4" name="Group 3"/>
          <p:cNvGrpSpPr/>
          <p:nvPr/>
        </p:nvGrpSpPr>
        <p:grpSpPr>
          <a:xfrm>
            <a:off x="277040" y="3946631"/>
            <a:ext cx="7132633" cy="2743200"/>
            <a:chOff x="277040" y="3946631"/>
            <a:chExt cx="7132633" cy="2743200"/>
          </a:xfrm>
        </p:grpSpPr>
        <p:sp>
          <p:nvSpPr>
            <p:cNvPr id="5" name="Rectangle 4"/>
            <p:cNvSpPr/>
            <p:nvPr/>
          </p:nvSpPr>
          <p:spPr bwMode="auto">
            <a:xfrm>
              <a:off x="277040" y="3946631"/>
              <a:ext cx="2378065" cy="27432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smtClean="0">
                  <a:gradFill>
                    <a:gsLst>
                      <a:gs pos="0">
                        <a:srgbClr val="FFFFFF"/>
                      </a:gs>
                      <a:gs pos="100000">
                        <a:srgbClr val="FFFFFF"/>
                      </a:gs>
                    </a:gsLst>
                    <a:lin ang="5400000" scaled="0"/>
                  </a:gradFill>
                  <a:ea typeface="Segoe UI" pitchFamily="34" charset="0"/>
                  <a:cs typeface="Segoe UI" pitchFamily="34" charset="0"/>
                </a:rPr>
                <a:t>System engineering and technical services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2654324" y="3946631"/>
              <a:ext cx="2378065" cy="274320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smtClean="0">
                  <a:gradFill>
                    <a:gsLst>
                      <a:gs pos="0">
                        <a:srgbClr val="FFFFFF"/>
                      </a:gs>
                      <a:gs pos="100000">
                        <a:srgbClr val="FFFFFF"/>
                      </a:gs>
                    </a:gsLst>
                    <a:lin ang="5400000" scaled="0"/>
                  </a:gradFill>
                  <a:ea typeface="Segoe UI" pitchFamily="34" charset="0"/>
                  <a:cs typeface="Segoe UI" pitchFamily="34" charset="0"/>
                </a:rPr>
                <a:t>Program management</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5031608" y="3946631"/>
              <a:ext cx="2378065" cy="27432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smtClean="0">
                  <a:gradFill>
                    <a:gsLst>
                      <a:gs pos="0">
                        <a:srgbClr val="FFFFFF"/>
                      </a:gs>
                      <a:gs pos="100000">
                        <a:srgbClr val="FFFFFF"/>
                      </a:gs>
                    </a:gsLst>
                    <a:lin ang="5400000" scaled="0"/>
                  </a:gradFill>
                  <a:ea typeface="Segoe UI" pitchFamily="34" charset="0"/>
                  <a:cs typeface="Segoe UI" pitchFamily="34" charset="0"/>
                </a:rPr>
                <a:t>Product research and development</a:t>
              </a:r>
              <a:endParaRPr lang="en-US" dirty="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718095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SEA Corp and SharePoint</a:t>
            </a:r>
            <a:endParaRPr lang="en-US" dirty="0"/>
          </a:p>
        </p:txBody>
      </p:sp>
      <p:sp>
        <p:nvSpPr>
          <p:cNvPr id="10" name="TextBox 9"/>
          <p:cNvSpPr txBox="1"/>
          <p:nvPr/>
        </p:nvSpPr>
        <p:spPr>
          <a:xfrm>
            <a:off x="4663774" y="1394165"/>
            <a:ext cx="5760657" cy="2651731"/>
          </a:xfrm>
          <a:prstGeom prst="rect">
            <a:avLst/>
          </a:prstGeom>
          <a:solidFill>
            <a:schemeClr val="tx2"/>
          </a:solidFill>
        </p:spPr>
        <p:txBody>
          <a:bodyPr wrap="square" lIns="182880" tIns="146304" rIns="182880" bIns="146304" rtlCol="0" anchor="b">
            <a:noAutofit/>
          </a:bodyPr>
          <a:lstStyle>
            <a:defPPr>
              <a:defRPr lang="en-US"/>
            </a:defPPr>
            <a:lvl1pPr>
              <a:defRPr sz="2400" spc="-70">
                <a:gradFill>
                  <a:gsLst>
                    <a:gs pos="2917">
                      <a:schemeClr val="tx1"/>
                    </a:gs>
                    <a:gs pos="30000">
                      <a:schemeClr val="tx1"/>
                    </a:gs>
                  </a:gsLst>
                  <a:lin ang="5400000" scaled="0"/>
                </a:gradFill>
              </a:defRPr>
            </a:lvl1pPr>
          </a:lstStyle>
          <a:p>
            <a:r>
              <a:rPr lang="en-US" sz="2000" spc="0" dirty="0" smtClean="0">
                <a:gradFill>
                  <a:gsLst>
                    <a:gs pos="2917">
                      <a:srgbClr val="FFFFFF"/>
                    </a:gs>
                    <a:gs pos="30000">
                      <a:srgbClr val="FFFFFF"/>
                    </a:gs>
                  </a:gsLst>
                  <a:lin ang="5400000" scaled="0"/>
                </a:gradFill>
              </a:rPr>
              <a:t>SharePoint took off</a:t>
            </a:r>
            <a:endParaRPr lang="en-US" sz="2000" spc="0" dirty="0">
              <a:gradFill>
                <a:gsLst>
                  <a:gs pos="2917">
                    <a:srgbClr val="FFFFFF"/>
                  </a:gs>
                  <a:gs pos="30000">
                    <a:srgbClr val="FFFFFF"/>
                  </a:gs>
                </a:gsLst>
                <a:lin ang="5400000" scaled="0"/>
              </a:gradFill>
            </a:endParaRPr>
          </a:p>
          <a:p>
            <a:pPr marL="560070" lvl="1" indent="-285750">
              <a:buFont typeface="Arial"/>
              <a:buChar char="•"/>
            </a:pPr>
            <a:r>
              <a:rPr lang="en-US" sz="1600" dirty="0" smtClean="0">
                <a:gradFill>
                  <a:gsLst>
                    <a:gs pos="2917">
                      <a:srgbClr val="FFFFFF"/>
                    </a:gs>
                    <a:gs pos="30000">
                      <a:srgbClr val="FFFFFF"/>
                    </a:gs>
                  </a:gsLst>
                  <a:lin ang="5400000" scaled="0"/>
                </a:gradFill>
              </a:rPr>
              <a:t>Limited to OOB functionality</a:t>
            </a:r>
          </a:p>
          <a:p>
            <a:pPr marL="560070" lvl="1" indent="-285750">
              <a:buFont typeface="Arial"/>
              <a:buChar char="•"/>
            </a:pPr>
            <a:r>
              <a:rPr lang="en-US" sz="1600" dirty="0" smtClean="0">
                <a:gradFill>
                  <a:gsLst>
                    <a:gs pos="2917">
                      <a:srgbClr val="FFFFFF"/>
                    </a:gs>
                    <a:gs pos="30000">
                      <a:srgbClr val="FFFFFF"/>
                    </a:gs>
                  </a:gsLst>
                  <a:lin ang="5400000" scaled="0"/>
                </a:gradFill>
              </a:rPr>
              <a:t>.NET developer team was not involved</a:t>
            </a:r>
            <a:endParaRPr lang="en-US" sz="1600" dirty="0">
              <a:gradFill>
                <a:gsLst>
                  <a:gs pos="2917">
                    <a:srgbClr val="FFFFFF"/>
                  </a:gs>
                  <a:gs pos="30000">
                    <a:srgbClr val="FFFFFF"/>
                  </a:gs>
                </a:gsLst>
                <a:lin ang="5400000" scaled="0"/>
              </a:gradFill>
            </a:endParaRPr>
          </a:p>
          <a:p>
            <a:pPr marL="560070" lvl="1" indent="-285750">
              <a:buFont typeface="Arial"/>
              <a:buChar char="•"/>
            </a:pPr>
            <a:r>
              <a:rPr lang="en-US" sz="1600" dirty="0" smtClean="0">
                <a:gradFill>
                  <a:gsLst>
                    <a:gs pos="2917">
                      <a:srgbClr val="FFFFFF"/>
                    </a:gs>
                    <a:gs pos="30000">
                      <a:srgbClr val="FFFFFF"/>
                    </a:gs>
                  </a:gsLst>
                  <a:lin ang="5400000" scaled="0"/>
                </a:gradFill>
              </a:rPr>
              <a:t>User wanted more</a:t>
            </a:r>
            <a:endParaRPr lang="en-US" sz="1600" dirty="0">
              <a:gradFill>
                <a:gsLst>
                  <a:gs pos="2917">
                    <a:srgbClr val="FFFFFF"/>
                  </a:gs>
                  <a:gs pos="30000">
                    <a:srgbClr val="FFFFFF"/>
                  </a:gs>
                </a:gsLst>
                <a:lin ang="5400000" scaled="0"/>
              </a:gradFill>
            </a:endParaRPr>
          </a:p>
          <a:p>
            <a:pPr marL="560070" lvl="1" indent="-285750">
              <a:buFont typeface="Arial"/>
              <a:buChar char="•"/>
            </a:pPr>
            <a:r>
              <a:rPr lang="en-US" sz="1600" dirty="0" smtClean="0">
                <a:gradFill>
                  <a:gsLst>
                    <a:gs pos="2917">
                      <a:srgbClr val="FFFFFF"/>
                    </a:gs>
                    <a:gs pos="30000">
                      <a:srgbClr val="FFFFFF"/>
                    </a:gs>
                  </a:gsLst>
                  <a:lin ang="5400000" scaled="0"/>
                </a:gradFill>
              </a:rPr>
              <a:t>Deployed CMMI portal</a:t>
            </a:r>
            <a:endParaRPr lang="en-US" sz="1600" dirty="0">
              <a:gradFill>
                <a:gsLst>
                  <a:gs pos="2917">
                    <a:srgbClr val="FFFFFF"/>
                  </a:gs>
                  <a:gs pos="30000">
                    <a:srgbClr val="FFFFFF"/>
                  </a:gs>
                </a:gsLst>
                <a:lin ang="5400000" scaled="0"/>
              </a:gradFill>
            </a:endParaRPr>
          </a:p>
          <a:p>
            <a:pPr marL="560070" lvl="1" indent="-285750">
              <a:buFont typeface="Arial"/>
              <a:buChar char="•"/>
            </a:pPr>
            <a:r>
              <a:rPr lang="en-US" sz="1600" dirty="0" smtClean="0">
                <a:gradFill>
                  <a:gsLst>
                    <a:gs pos="2917">
                      <a:srgbClr val="FFFFFF"/>
                    </a:gs>
                    <a:gs pos="30000">
                      <a:srgbClr val="FFFFFF"/>
                    </a:gs>
                  </a:gsLst>
                  <a:lin ang="5400000" scaled="0"/>
                </a:gradFill>
              </a:rPr>
              <a:t>Wanted to do more with forms and workflows</a:t>
            </a:r>
            <a:endParaRPr lang="en-US" sz="1600" dirty="0">
              <a:gradFill>
                <a:gsLst>
                  <a:gs pos="2917">
                    <a:srgbClr val="FFFFFF"/>
                  </a:gs>
                  <a:gs pos="30000">
                    <a:srgbClr val="FFFFFF"/>
                  </a:gs>
                </a:gsLst>
                <a:lin ang="5400000" scaled="0"/>
              </a:gradFill>
            </a:endParaRPr>
          </a:p>
        </p:txBody>
      </p:sp>
      <p:sp>
        <p:nvSpPr>
          <p:cNvPr id="11" name="TextBox 10"/>
          <p:cNvSpPr txBox="1"/>
          <p:nvPr/>
        </p:nvSpPr>
        <p:spPr>
          <a:xfrm>
            <a:off x="183263" y="1394294"/>
            <a:ext cx="4389072" cy="2651602"/>
          </a:xfrm>
          <a:prstGeom prst="rect">
            <a:avLst/>
          </a:prstGeom>
          <a:solidFill>
            <a:schemeClr val="accent1"/>
          </a:solidFill>
        </p:spPr>
        <p:txBody>
          <a:bodyPr wrap="square" lIns="182880" tIns="146304" rIns="182880" bIns="146304" rtlCol="0" anchor="b">
            <a:noAutofit/>
          </a:bodyPr>
          <a:lstStyle>
            <a:defPPr>
              <a:defRPr lang="en-US"/>
            </a:defPPr>
            <a:lvl1pPr>
              <a:defRPr sz="2400" spc="-70">
                <a:gradFill>
                  <a:gsLst>
                    <a:gs pos="2917">
                      <a:schemeClr val="tx1"/>
                    </a:gs>
                    <a:gs pos="30000">
                      <a:schemeClr val="tx1"/>
                    </a:gs>
                  </a:gsLst>
                  <a:lin ang="5400000" scaled="0"/>
                </a:gradFill>
              </a:defRPr>
            </a:lvl1pPr>
          </a:lstStyle>
          <a:p>
            <a:r>
              <a:rPr lang="en-US" sz="2000" spc="0" dirty="0" smtClean="0">
                <a:gradFill>
                  <a:gsLst>
                    <a:gs pos="2917">
                      <a:srgbClr val="FFFFFF"/>
                    </a:gs>
                    <a:gs pos="30000">
                      <a:srgbClr val="FFFFFF"/>
                    </a:gs>
                  </a:gsLst>
                  <a:lin ang="5400000" scaled="0"/>
                </a:gradFill>
              </a:rPr>
              <a:t>SEA Corp SharePoint initiative</a:t>
            </a:r>
          </a:p>
          <a:p>
            <a:pPr marL="560070" lvl="1" indent="-285750">
              <a:buFont typeface="Arial"/>
              <a:buChar char="•"/>
            </a:pPr>
            <a:r>
              <a:rPr lang="en-US" sz="1600" dirty="0" smtClean="0">
                <a:gradFill>
                  <a:gsLst>
                    <a:gs pos="2917">
                      <a:srgbClr val="FFFFFF"/>
                    </a:gs>
                    <a:gs pos="30000">
                      <a:srgbClr val="FFFFFF"/>
                    </a:gs>
                  </a:gsLst>
                  <a:lin ang="5400000" scaled="0"/>
                </a:gradFill>
              </a:rPr>
              <a:t>Deployed SharePoint in 2006</a:t>
            </a:r>
          </a:p>
          <a:p>
            <a:pPr marL="560070" lvl="1" indent="-285750">
              <a:buFont typeface="Arial"/>
              <a:buChar char="•"/>
            </a:pPr>
            <a:r>
              <a:rPr lang="en-US" sz="1600" dirty="0" smtClean="0">
                <a:gradFill>
                  <a:gsLst>
                    <a:gs pos="2917">
                      <a:srgbClr val="FFFFFF"/>
                    </a:gs>
                    <a:gs pos="30000">
                      <a:srgbClr val="FFFFFF"/>
                    </a:gs>
                  </a:gsLst>
                  <a:lin ang="5400000" scaled="0"/>
                </a:gradFill>
              </a:rPr>
              <a:t>Invested in 3</a:t>
            </a:r>
            <a:r>
              <a:rPr lang="en-US" sz="1600" baseline="30000" dirty="0" smtClean="0">
                <a:gradFill>
                  <a:gsLst>
                    <a:gs pos="2917">
                      <a:srgbClr val="FFFFFF"/>
                    </a:gs>
                    <a:gs pos="30000">
                      <a:srgbClr val="FFFFFF"/>
                    </a:gs>
                  </a:gsLst>
                  <a:lin ang="5400000" scaled="0"/>
                </a:gradFill>
              </a:rPr>
              <a:t>rd</a:t>
            </a:r>
            <a:r>
              <a:rPr lang="en-US" sz="1600" dirty="0" smtClean="0">
                <a:gradFill>
                  <a:gsLst>
                    <a:gs pos="2917">
                      <a:srgbClr val="FFFFFF"/>
                    </a:gs>
                    <a:gs pos="30000">
                      <a:srgbClr val="FFFFFF"/>
                    </a:gs>
                  </a:gsLst>
                  <a:lin ang="5400000" scaled="0"/>
                </a:gradFill>
              </a:rPr>
              <a:t> party add-ons</a:t>
            </a:r>
          </a:p>
          <a:p>
            <a:pPr marL="560070" lvl="1" indent="-285750">
              <a:buFont typeface="Arial"/>
              <a:buChar char="•"/>
            </a:pPr>
            <a:r>
              <a:rPr lang="en-US" sz="1600" dirty="0" smtClean="0">
                <a:gradFill>
                  <a:gsLst>
                    <a:gs pos="2917">
                      <a:srgbClr val="FFFFFF"/>
                    </a:gs>
                    <a:gs pos="30000">
                      <a:srgbClr val="FFFFFF"/>
                    </a:gs>
                  </a:gsLst>
                  <a:lin ang="5400000" scaled="0"/>
                </a:gradFill>
              </a:rPr>
              <a:t>Most team sites with check in/out</a:t>
            </a:r>
          </a:p>
          <a:p>
            <a:pPr marL="560070" lvl="1" indent="-285750">
              <a:buFont typeface="Arial"/>
              <a:buChar char="•"/>
            </a:pPr>
            <a:r>
              <a:rPr lang="en-US" sz="1600" dirty="0" smtClean="0">
                <a:gradFill>
                  <a:gsLst>
                    <a:gs pos="2917">
                      <a:srgbClr val="FFFFFF"/>
                    </a:gs>
                    <a:gs pos="30000">
                      <a:srgbClr val="FFFFFF"/>
                    </a:gs>
                  </a:gsLst>
                  <a:lin ang="5400000" scaled="0"/>
                </a:gradFill>
              </a:rPr>
              <a:t>2010: Invested in SharePoint Foundation</a:t>
            </a:r>
          </a:p>
          <a:p>
            <a:pPr marL="560070" lvl="1" indent="-285750">
              <a:buFont typeface="Arial"/>
              <a:buChar char="•"/>
            </a:pPr>
            <a:r>
              <a:rPr lang="en-US" sz="1600" dirty="0" smtClean="0">
                <a:gradFill>
                  <a:gsLst>
                    <a:gs pos="2917">
                      <a:srgbClr val="FFFFFF"/>
                    </a:gs>
                    <a:gs pos="30000">
                      <a:srgbClr val="FFFFFF"/>
                    </a:gs>
                  </a:gsLst>
                  <a:lin ang="5400000" scaled="0"/>
                </a:gradFill>
              </a:rPr>
              <a:t>Dedicated SharePoint IT staff</a:t>
            </a:r>
            <a:endParaRPr lang="en-US" sz="1400" dirty="0" smtClean="0">
              <a:gradFill>
                <a:gsLst>
                  <a:gs pos="2917">
                    <a:srgbClr val="FFFFFF"/>
                  </a:gs>
                  <a:gs pos="30000">
                    <a:srgbClr val="FFFFFF"/>
                  </a:gs>
                </a:gsLst>
                <a:lin ang="5400000" scaled="0"/>
              </a:gradFill>
            </a:endParaRPr>
          </a:p>
        </p:txBody>
      </p:sp>
      <p:sp>
        <p:nvSpPr>
          <p:cNvPr id="13" name="TextBox 12"/>
          <p:cNvSpPr txBox="1"/>
          <p:nvPr/>
        </p:nvSpPr>
        <p:spPr>
          <a:xfrm>
            <a:off x="183262" y="4137335"/>
            <a:ext cx="5029145" cy="2651731"/>
          </a:xfrm>
          <a:prstGeom prst="rect">
            <a:avLst/>
          </a:prstGeom>
          <a:solidFill>
            <a:schemeClr val="accent3"/>
          </a:solidFill>
        </p:spPr>
        <p:txBody>
          <a:bodyPr wrap="square" lIns="182880" tIns="146304" rIns="182880" bIns="146304" rtlCol="0" anchor="b">
            <a:noAutofit/>
          </a:bodyPr>
          <a:lstStyle>
            <a:defPPr>
              <a:defRPr lang="en-US"/>
            </a:defPPr>
            <a:lvl1pPr>
              <a:defRPr sz="2400" spc="-70">
                <a:gradFill>
                  <a:gsLst>
                    <a:gs pos="2917">
                      <a:schemeClr val="tx1"/>
                    </a:gs>
                    <a:gs pos="30000">
                      <a:schemeClr val="tx1"/>
                    </a:gs>
                  </a:gsLst>
                  <a:lin ang="5400000" scaled="0"/>
                </a:gradFill>
              </a:defRPr>
            </a:lvl1pPr>
          </a:lstStyle>
          <a:p>
            <a:r>
              <a:rPr lang="en-US" sz="2000" spc="0" dirty="0" smtClean="0">
                <a:gradFill>
                  <a:gsLst>
                    <a:gs pos="2917">
                      <a:srgbClr val="FFFFFF"/>
                    </a:gs>
                    <a:gs pos="30000">
                      <a:srgbClr val="FFFFFF"/>
                    </a:gs>
                  </a:gsLst>
                  <a:lin ang="5400000" scaled="0"/>
                </a:gradFill>
              </a:rPr>
              <a:t>Considered SharePoint Enterprise</a:t>
            </a:r>
            <a:endParaRPr lang="en-US" sz="2000" spc="0" dirty="0">
              <a:gradFill>
                <a:gsLst>
                  <a:gs pos="2917">
                    <a:srgbClr val="FFFFFF"/>
                  </a:gs>
                  <a:gs pos="30000">
                    <a:srgbClr val="FFFFFF"/>
                  </a:gs>
                </a:gsLst>
                <a:lin ang="5400000" scaled="0"/>
              </a:gradFill>
            </a:endParaRPr>
          </a:p>
          <a:p>
            <a:pPr marL="560070" lvl="1" indent="-285750">
              <a:buFont typeface="Arial"/>
              <a:buChar char="•"/>
            </a:pPr>
            <a:r>
              <a:rPr lang="en-US" sz="1600" dirty="0" smtClean="0">
                <a:gradFill>
                  <a:gsLst>
                    <a:gs pos="2917">
                      <a:srgbClr val="FFFFFF"/>
                    </a:gs>
                    <a:gs pos="30000">
                      <a:srgbClr val="FFFFFF"/>
                    </a:gs>
                  </a:gsLst>
                  <a:lin ang="5400000" scaled="0"/>
                </a:gradFill>
              </a:rPr>
              <a:t>Driven by a need for better browser-based forms and workflow</a:t>
            </a:r>
            <a:endParaRPr lang="en-US" sz="1600" dirty="0">
              <a:gradFill>
                <a:gsLst>
                  <a:gs pos="2917">
                    <a:srgbClr val="FFFFFF"/>
                  </a:gs>
                  <a:gs pos="30000">
                    <a:srgbClr val="FFFFFF"/>
                  </a:gs>
                </a:gsLst>
                <a:lin ang="5400000" scaled="0"/>
              </a:gradFill>
            </a:endParaRPr>
          </a:p>
          <a:p>
            <a:pPr marL="560070" lvl="1" indent="-285750">
              <a:buFont typeface="Arial"/>
              <a:buChar char="•"/>
            </a:pPr>
            <a:r>
              <a:rPr lang="en-US" sz="1600" dirty="0" smtClean="0">
                <a:gradFill>
                  <a:gsLst>
                    <a:gs pos="2917">
                      <a:srgbClr val="FFFFFF"/>
                    </a:gs>
                    <a:gs pos="30000">
                      <a:srgbClr val="FFFFFF"/>
                    </a:gs>
                  </a:gsLst>
                  <a:lin ang="5400000" scaled="0"/>
                </a:gradFill>
              </a:rPr>
              <a:t>Wanted more from business processes, which would result in reverting to development in Visual Studio</a:t>
            </a:r>
            <a:endParaRPr lang="en-US" sz="1600" dirty="0">
              <a:gradFill>
                <a:gsLst>
                  <a:gs pos="2917">
                    <a:srgbClr val="FFFFFF"/>
                  </a:gs>
                  <a:gs pos="30000">
                    <a:srgbClr val="FFFFFF"/>
                  </a:gs>
                </a:gsLst>
                <a:lin ang="5400000" scaled="0"/>
              </a:gradFill>
            </a:endParaRPr>
          </a:p>
        </p:txBody>
      </p:sp>
    </p:spTree>
    <p:extLst>
      <p:ext uri="{BB962C8B-B14F-4D97-AF65-F5344CB8AC3E}">
        <p14:creationId xmlns:p14="http://schemas.microsoft.com/office/powerpoint/2010/main" val="3397806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SEA Corp and K2</a:t>
            </a:r>
            <a:endParaRPr lang="en-US" dirty="0"/>
          </a:p>
        </p:txBody>
      </p:sp>
      <p:sp>
        <p:nvSpPr>
          <p:cNvPr id="11" name="TextBox 10"/>
          <p:cNvSpPr txBox="1"/>
          <p:nvPr/>
        </p:nvSpPr>
        <p:spPr>
          <a:xfrm>
            <a:off x="183263" y="4137464"/>
            <a:ext cx="5486340" cy="2651602"/>
          </a:xfrm>
          <a:prstGeom prst="rect">
            <a:avLst/>
          </a:prstGeom>
          <a:solidFill>
            <a:schemeClr val="accent1"/>
          </a:solidFill>
        </p:spPr>
        <p:txBody>
          <a:bodyPr wrap="square" lIns="182880" tIns="146304" rIns="182880" bIns="146304" rtlCol="0" anchor="b">
            <a:noAutofit/>
          </a:bodyPr>
          <a:lstStyle>
            <a:defPPr>
              <a:defRPr lang="en-US"/>
            </a:defPPr>
            <a:lvl1pPr>
              <a:defRPr sz="2400" spc="-70">
                <a:gradFill>
                  <a:gsLst>
                    <a:gs pos="2917">
                      <a:schemeClr val="tx1"/>
                    </a:gs>
                    <a:gs pos="30000">
                      <a:schemeClr val="tx1"/>
                    </a:gs>
                  </a:gsLst>
                  <a:lin ang="5400000" scaled="0"/>
                </a:gradFill>
              </a:defRPr>
            </a:lvl1pPr>
          </a:lstStyle>
          <a:p>
            <a:r>
              <a:rPr lang="en-US" sz="2000" spc="0" dirty="0" smtClean="0">
                <a:gradFill>
                  <a:gsLst>
                    <a:gs pos="2917">
                      <a:srgbClr val="FFFFFF"/>
                    </a:gs>
                    <a:gs pos="30000">
                      <a:srgbClr val="FFFFFF"/>
                    </a:gs>
                  </a:gsLst>
                  <a:lin ang="5400000" scaled="0"/>
                </a:gradFill>
              </a:rPr>
              <a:t>Need for solutions</a:t>
            </a:r>
          </a:p>
          <a:p>
            <a:pPr marL="560070" lvl="1" indent="-285750">
              <a:buFont typeface="Arial"/>
              <a:buChar char="•"/>
            </a:pPr>
            <a:r>
              <a:rPr lang="en-US" sz="1600" dirty="0" smtClean="0">
                <a:gradFill>
                  <a:gsLst>
                    <a:gs pos="2917">
                      <a:srgbClr val="FFFFFF"/>
                    </a:gs>
                    <a:gs pos="30000">
                      <a:srgbClr val="FFFFFF"/>
                    </a:gs>
                  </a:gsLst>
                  <a:lin ang="5400000" scaled="0"/>
                </a:gradFill>
              </a:rPr>
              <a:t>Asset-management solution with integration into Oracle</a:t>
            </a:r>
          </a:p>
          <a:p>
            <a:pPr marL="560070" lvl="1" indent="-285750">
              <a:buFont typeface="Arial"/>
              <a:buChar char="•"/>
            </a:pPr>
            <a:r>
              <a:rPr lang="en-US" sz="1600" dirty="0" smtClean="0">
                <a:gradFill>
                  <a:gsLst>
                    <a:gs pos="2917">
                      <a:srgbClr val="FFFFFF"/>
                    </a:gs>
                    <a:gs pos="30000">
                      <a:srgbClr val="FFFFFF"/>
                    </a:gs>
                  </a:gsLst>
                  <a:lin ang="5400000" scaled="0"/>
                </a:gradFill>
              </a:rPr>
              <a:t>3</a:t>
            </a:r>
            <a:r>
              <a:rPr lang="en-US" sz="1600" baseline="30000" dirty="0" smtClean="0">
                <a:gradFill>
                  <a:gsLst>
                    <a:gs pos="2917">
                      <a:srgbClr val="FFFFFF"/>
                    </a:gs>
                    <a:gs pos="30000">
                      <a:srgbClr val="FFFFFF"/>
                    </a:gs>
                  </a:gsLst>
                  <a:lin ang="5400000" scaled="0"/>
                </a:gradFill>
              </a:rPr>
              <a:t>rd</a:t>
            </a:r>
            <a:r>
              <a:rPr lang="en-US" sz="1600" dirty="0" smtClean="0">
                <a:gradFill>
                  <a:gsLst>
                    <a:gs pos="2917">
                      <a:srgbClr val="FFFFFF"/>
                    </a:gs>
                    <a:gs pos="30000">
                      <a:srgbClr val="FFFFFF"/>
                    </a:gs>
                  </a:gsLst>
                  <a:lin ang="5400000" scaled="0"/>
                </a:gradFill>
              </a:rPr>
              <a:t> party solution cost ran in excess of $250 000</a:t>
            </a:r>
          </a:p>
          <a:p>
            <a:pPr marL="560070" lvl="1" indent="-285750">
              <a:buFont typeface="Arial"/>
              <a:buChar char="•"/>
            </a:pPr>
            <a:r>
              <a:rPr lang="en-US" sz="1600" dirty="0" smtClean="0">
                <a:gradFill>
                  <a:gsLst>
                    <a:gs pos="2917">
                      <a:srgbClr val="FFFFFF"/>
                    </a:gs>
                    <a:gs pos="30000">
                      <a:srgbClr val="FFFFFF"/>
                    </a:gs>
                  </a:gsLst>
                  <a:lin ang="5400000" scaled="0"/>
                </a:gradFill>
              </a:rPr>
              <a:t>K2 </a:t>
            </a:r>
            <a:r>
              <a:rPr lang="en-US" sz="1600" dirty="0" err="1" smtClean="0">
                <a:gradFill>
                  <a:gsLst>
                    <a:gs pos="2917">
                      <a:srgbClr val="FFFFFF"/>
                    </a:gs>
                    <a:gs pos="30000">
                      <a:srgbClr val="FFFFFF"/>
                    </a:gs>
                  </a:gsLst>
                  <a:lin ang="5400000" scaled="0"/>
                </a:gradFill>
              </a:rPr>
              <a:t>smartforms</a:t>
            </a:r>
            <a:r>
              <a:rPr lang="en-US" sz="1600" dirty="0" smtClean="0">
                <a:gradFill>
                  <a:gsLst>
                    <a:gs pos="2917">
                      <a:srgbClr val="FFFFFF"/>
                    </a:gs>
                    <a:gs pos="30000">
                      <a:srgbClr val="FFFFFF"/>
                    </a:gs>
                  </a:gsLst>
                  <a:lin ang="5400000" scaled="0"/>
                </a:gradFill>
              </a:rPr>
              <a:t> and SharePoint offered a better solution at an exponentially better ROI</a:t>
            </a:r>
          </a:p>
        </p:txBody>
      </p:sp>
      <p:sp>
        <p:nvSpPr>
          <p:cNvPr id="12" name="TextBox 11"/>
          <p:cNvSpPr txBox="1"/>
          <p:nvPr/>
        </p:nvSpPr>
        <p:spPr>
          <a:xfrm>
            <a:off x="5761042" y="4137335"/>
            <a:ext cx="5120584" cy="2651731"/>
          </a:xfrm>
          <a:prstGeom prst="rect">
            <a:avLst/>
          </a:prstGeom>
          <a:solidFill>
            <a:schemeClr val="tx2"/>
          </a:solidFill>
        </p:spPr>
        <p:txBody>
          <a:bodyPr wrap="square" lIns="182880" tIns="146304" rIns="182880" bIns="146304" rtlCol="0" anchor="b">
            <a:noAutofit/>
          </a:bodyPr>
          <a:lstStyle>
            <a:defPPr>
              <a:defRPr lang="en-US"/>
            </a:defPPr>
            <a:lvl1pPr>
              <a:defRPr sz="2400" spc="-70">
                <a:gradFill>
                  <a:gsLst>
                    <a:gs pos="2917">
                      <a:schemeClr val="tx1"/>
                    </a:gs>
                    <a:gs pos="30000">
                      <a:schemeClr val="tx1"/>
                    </a:gs>
                  </a:gsLst>
                  <a:lin ang="5400000" scaled="0"/>
                </a:gradFill>
              </a:defRPr>
            </a:lvl1pPr>
          </a:lstStyle>
          <a:p>
            <a:r>
              <a:rPr lang="en-US" sz="2000" spc="0" dirty="0" smtClean="0">
                <a:gradFill>
                  <a:gsLst>
                    <a:gs pos="2917">
                      <a:srgbClr val="FFFFFF"/>
                    </a:gs>
                    <a:gs pos="30000">
                      <a:srgbClr val="FFFFFF"/>
                    </a:gs>
                  </a:gsLst>
                  <a:lin ang="5400000" scaled="0"/>
                </a:gradFill>
              </a:rPr>
              <a:t>We started doing more and more</a:t>
            </a:r>
            <a:endParaRPr lang="en-US" sz="2000" spc="0" dirty="0">
              <a:gradFill>
                <a:gsLst>
                  <a:gs pos="2917">
                    <a:srgbClr val="FFFFFF"/>
                  </a:gs>
                  <a:gs pos="30000">
                    <a:srgbClr val="FFFFFF"/>
                  </a:gs>
                </a:gsLst>
                <a:lin ang="5400000" scaled="0"/>
              </a:gradFill>
            </a:endParaRPr>
          </a:p>
          <a:p>
            <a:pPr marL="560070" lvl="1" indent="-285750">
              <a:buFont typeface="Arial"/>
              <a:buChar char="•"/>
            </a:pPr>
            <a:r>
              <a:rPr lang="en-US" sz="1600" dirty="0" smtClean="0">
                <a:gradFill>
                  <a:gsLst>
                    <a:gs pos="2917">
                      <a:srgbClr val="FFFFFF"/>
                    </a:gs>
                    <a:gs pos="30000">
                      <a:srgbClr val="FFFFFF"/>
                    </a:gs>
                  </a:gsLst>
                  <a:lin ang="5400000" scaled="0"/>
                </a:gradFill>
              </a:rPr>
              <a:t>Replace legacy ISO document-management system</a:t>
            </a:r>
          </a:p>
          <a:p>
            <a:pPr marL="560070" lvl="1" indent="-285750">
              <a:buFont typeface="Arial"/>
              <a:buChar char="•"/>
            </a:pPr>
            <a:r>
              <a:rPr lang="en-US" sz="1600" dirty="0" smtClean="0">
                <a:gradFill>
                  <a:gsLst>
                    <a:gs pos="2917">
                      <a:srgbClr val="FFFFFF"/>
                    </a:gs>
                    <a:gs pos="30000">
                      <a:srgbClr val="FFFFFF"/>
                    </a:gs>
                  </a:gsLst>
                  <a:lin ang="5400000" scaled="0"/>
                </a:gradFill>
              </a:rPr>
              <a:t>New asset tracking solution</a:t>
            </a:r>
          </a:p>
          <a:p>
            <a:pPr marL="560070" lvl="1" indent="-285750">
              <a:buFont typeface="Arial"/>
              <a:buChar char="•"/>
            </a:pPr>
            <a:r>
              <a:rPr lang="en-US" sz="1600" dirty="0" smtClean="0">
                <a:gradFill>
                  <a:gsLst>
                    <a:gs pos="2917">
                      <a:srgbClr val="FFFFFF"/>
                    </a:gs>
                    <a:gs pos="30000">
                      <a:srgbClr val="FFFFFF"/>
                    </a:gs>
                  </a:gsLst>
                  <a:lin ang="5400000" scaled="0"/>
                </a:gradFill>
              </a:rPr>
              <a:t>SharePoint solution for government oversight reporting </a:t>
            </a:r>
          </a:p>
          <a:p>
            <a:pPr marL="560070" lvl="1" indent="-285750">
              <a:buFont typeface="Arial"/>
              <a:buChar char="•"/>
            </a:pPr>
            <a:r>
              <a:rPr lang="en-US" sz="1600" dirty="0" smtClean="0">
                <a:gradFill>
                  <a:gsLst>
                    <a:gs pos="2917">
                      <a:srgbClr val="FFFFFF"/>
                    </a:gs>
                    <a:gs pos="30000">
                      <a:srgbClr val="FFFFFF"/>
                    </a:gs>
                  </a:gsLst>
                  <a:lin ang="5400000" scaled="0"/>
                </a:gradFill>
              </a:rPr>
              <a:t>More generic document- and information-management solutions</a:t>
            </a:r>
            <a:endParaRPr lang="en-US" sz="1600" dirty="0">
              <a:gradFill>
                <a:gsLst>
                  <a:gs pos="2917">
                    <a:srgbClr val="FFFFFF"/>
                  </a:gs>
                  <a:gs pos="30000">
                    <a:srgbClr val="FFFFFF"/>
                  </a:gs>
                </a:gsLst>
                <a:lin ang="5400000" scaled="0"/>
              </a:gradFill>
            </a:endParaRPr>
          </a:p>
        </p:txBody>
      </p:sp>
      <p:sp>
        <p:nvSpPr>
          <p:cNvPr id="7" name="TextBox 6"/>
          <p:cNvSpPr txBox="1"/>
          <p:nvPr/>
        </p:nvSpPr>
        <p:spPr>
          <a:xfrm>
            <a:off x="183262" y="1394165"/>
            <a:ext cx="10698363" cy="2651731"/>
          </a:xfrm>
          <a:prstGeom prst="rect">
            <a:avLst/>
          </a:prstGeom>
          <a:solidFill>
            <a:schemeClr val="accent2"/>
          </a:solidFill>
        </p:spPr>
        <p:txBody>
          <a:bodyPr wrap="square" lIns="182880" tIns="146304" rIns="182880" bIns="146304" rtlCol="0" anchor="b">
            <a:noAutofit/>
          </a:bodyPr>
          <a:lstStyle>
            <a:defPPr>
              <a:defRPr lang="en-US"/>
            </a:defPPr>
            <a:lvl1pPr>
              <a:defRPr sz="2400" spc="-70">
                <a:gradFill>
                  <a:gsLst>
                    <a:gs pos="2917">
                      <a:schemeClr val="tx1"/>
                    </a:gs>
                    <a:gs pos="30000">
                      <a:schemeClr val="tx1"/>
                    </a:gs>
                  </a:gsLst>
                  <a:lin ang="5400000" scaled="0"/>
                </a:gradFill>
              </a:defRPr>
            </a:lvl1pPr>
          </a:lstStyle>
          <a:p>
            <a:r>
              <a:rPr lang="en-US" sz="2000" spc="0" dirty="0" smtClean="0">
                <a:gradFill>
                  <a:gsLst>
                    <a:gs pos="2917">
                      <a:srgbClr val="FFFFFF"/>
                    </a:gs>
                    <a:gs pos="30000">
                      <a:srgbClr val="FFFFFF"/>
                    </a:gs>
                  </a:gsLst>
                  <a:lin ang="5400000" scaled="0"/>
                </a:gradFill>
              </a:rPr>
              <a:t>Market research lead SEA Corp to K2</a:t>
            </a:r>
            <a:endParaRPr lang="en-US" sz="2000" spc="0" dirty="0">
              <a:gradFill>
                <a:gsLst>
                  <a:gs pos="2917">
                    <a:srgbClr val="FFFFFF"/>
                  </a:gs>
                  <a:gs pos="30000">
                    <a:srgbClr val="FFFFFF"/>
                  </a:gs>
                </a:gsLst>
                <a:lin ang="5400000" scaled="0"/>
              </a:gradFill>
            </a:endParaRPr>
          </a:p>
          <a:p>
            <a:pPr marL="560070" lvl="1" indent="-285750">
              <a:buFont typeface="Arial"/>
              <a:buChar char="•"/>
            </a:pPr>
            <a:r>
              <a:rPr lang="en-US" sz="1600" dirty="0" smtClean="0">
                <a:gradFill>
                  <a:gsLst>
                    <a:gs pos="2917">
                      <a:srgbClr val="FFFFFF"/>
                    </a:gs>
                    <a:gs pos="30000">
                      <a:srgbClr val="FFFFFF"/>
                    </a:gs>
                  </a:gsLst>
                  <a:lin ang="5400000" scaled="0"/>
                </a:gradFill>
              </a:rPr>
              <a:t>Wanted easy-to</a:t>
            </a:r>
            <a:r>
              <a:rPr lang="en-US" sz="1600" dirty="0">
                <a:gradFill>
                  <a:gsLst>
                    <a:gs pos="2917">
                      <a:srgbClr val="FFFFFF"/>
                    </a:gs>
                    <a:gs pos="30000">
                      <a:srgbClr val="FFFFFF"/>
                    </a:gs>
                  </a:gsLst>
                  <a:lin ang="5400000" scaled="0"/>
                </a:gradFill>
              </a:rPr>
              <a:t>-</a:t>
            </a:r>
            <a:r>
              <a:rPr lang="en-US" sz="1600" dirty="0" smtClean="0">
                <a:gradFill>
                  <a:gsLst>
                    <a:gs pos="2917">
                      <a:srgbClr val="FFFFFF"/>
                    </a:gs>
                    <a:gs pos="30000">
                      <a:srgbClr val="FFFFFF"/>
                    </a:gs>
                  </a:gsLst>
                  <a:lin ang="5400000" scaled="0"/>
                </a:gradFill>
              </a:rPr>
              <a:t>configure workflow capabilities</a:t>
            </a:r>
          </a:p>
          <a:p>
            <a:pPr marL="560070" lvl="1" indent="-285750">
              <a:buFont typeface="Arial"/>
              <a:buChar char="•"/>
            </a:pPr>
            <a:r>
              <a:rPr lang="en-US" sz="1600" dirty="0" smtClean="0">
                <a:gradFill>
                  <a:gsLst>
                    <a:gs pos="2917">
                      <a:srgbClr val="FFFFFF"/>
                    </a:gs>
                    <a:gs pos="30000">
                      <a:srgbClr val="FFFFFF"/>
                    </a:gs>
                  </a:gsLst>
                  <a:lin ang="5400000" scaled="0"/>
                </a:gradFill>
              </a:rPr>
              <a:t>Extend reach beyond information in SharePoint</a:t>
            </a:r>
          </a:p>
          <a:p>
            <a:pPr marL="560070" lvl="1" indent="-285750">
              <a:buFont typeface="Arial"/>
              <a:buChar char="•"/>
            </a:pPr>
            <a:r>
              <a:rPr lang="en-US" sz="1600" dirty="0" smtClean="0">
                <a:gradFill>
                  <a:gsLst>
                    <a:gs pos="2917">
                      <a:srgbClr val="FFFFFF"/>
                    </a:gs>
                    <a:gs pos="30000">
                      <a:srgbClr val="FFFFFF"/>
                    </a:gs>
                  </a:gsLst>
                  <a:lin ang="5400000" scaled="0"/>
                </a:gradFill>
              </a:rPr>
              <a:t>Underpinned by the need to rapidly deploy business solutions without .NET developers</a:t>
            </a:r>
            <a:endParaRPr lang="en-US" sz="1600" dirty="0">
              <a:gradFill>
                <a:gsLst>
                  <a:gs pos="2917">
                    <a:srgbClr val="FFFFFF"/>
                  </a:gs>
                  <a:gs pos="30000">
                    <a:srgbClr val="FFFFFF"/>
                  </a:gs>
                </a:gsLst>
                <a:lin ang="5400000" scaled="0"/>
              </a:gradFill>
            </a:endParaRPr>
          </a:p>
        </p:txBody>
      </p:sp>
    </p:spTree>
    <p:extLst>
      <p:ext uri="{BB962C8B-B14F-4D97-AF65-F5344CB8AC3E}">
        <p14:creationId xmlns:p14="http://schemas.microsoft.com/office/powerpoint/2010/main" val="3799222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1"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215"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8" y="2498276"/>
            <a:ext cx="7071847" cy="4093723"/>
          </a:xfrm>
          <a:prstGeom prst="rect">
            <a:avLst/>
          </a:prstGeom>
        </p:spPr>
        <p:txBody>
          <a:bodyPr lIns="93278" tIns="46639" rIns="93278" bIns="46639"/>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t>Evaluate this session now on </a:t>
            </a:r>
            <a:r>
              <a:rPr lang="en-US" sz="3300" dirty="0" err="1"/>
              <a:t>MySPC</a:t>
            </a:r>
            <a:r>
              <a:rPr lang="en-US" sz="3300" dirty="0"/>
              <a:t> </a:t>
            </a:r>
            <a:br>
              <a:rPr lang="en-US" sz="3300" dirty="0"/>
            </a:br>
            <a:r>
              <a:rPr lang="en-US" sz="3300" dirty="0"/>
              <a:t>using your laptop or mobile device: </a:t>
            </a:r>
            <a:r>
              <a:rPr lang="en-US" sz="2900" dirty="0">
                <a:latin typeface="+mn-lt"/>
                <a:hlinkClick r:id="rId2"/>
              </a:rPr>
              <a:t>http://myspc.sharepointconference.com</a:t>
            </a:r>
            <a:endParaRPr lang="en-US" sz="2900" dirty="0">
              <a:solidFill>
                <a:schemeClr val="tx1"/>
              </a:solidFill>
              <a:latin typeface="+mn-lt"/>
            </a:endParaRPr>
          </a:p>
        </p:txBody>
      </p:sp>
      <p:sp>
        <p:nvSpPr>
          <p:cNvPr id="17" name="Title 9"/>
          <p:cNvSpPr txBox="1">
            <a:spLocks/>
          </p:cNvSpPr>
          <p:nvPr/>
        </p:nvSpPr>
        <p:spPr>
          <a:xfrm>
            <a:off x="482687" y="179226"/>
            <a:ext cx="4736162" cy="1661200"/>
          </a:xfrm>
          <a:prstGeom prst="rect">
            <a:avLst/>
          </a:prstGeom>
        </p:spPr>
        <p:txBody>
          <a:bodyPr vert="horz" wrap="square" lIns="146274" tIns="91422" rIns="146274" bIns="91422"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8200" dirty="0" err="1">
                <a:solidFill>
                  <a:schemeClr val="bg1"/>
                </a:solidFill>
              </a:rPr>
              <a:t>MySPC</a:t>
            </a:r>
            <a:endParaRPr lang="en-US" sz="8200" dirty="0">
              <a:solidFill>
                <a:schemeClr val="bg1"/>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5" y="2434322"/>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5" y="3374962"/>
            <a:ext cx="1572756" cy="2547596"/>
          </a:xfrm>
          <a:prstGeom prst="rect">
            <a:avLst/>
          </a:prstGeom>
        </p:spPr>
      </p:pic>
    </p:spTree>
    <p:extLst>
      <p:ext uri="{BB962C8B-B14F-4D97-AF65-F5344CB8AC3E}">
        <p14:creationId xmlns:p14="http://schemas.microsoft.com/office/powerpoint/2010/main" val="817289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Questions and Answers</a:t>
            </a:r>
            <a:endParaRPr lang="en-US" dirty="0"/>
          </a:p>
        </p:txBody>
      </p:sp>
    </p:spTree>
    <p:extLst>
      <p:ext uri="{BB962C8B-B14F-4D97-AF65-F5344CB8AC3E}">
        <p14:creationId xmlns:p14="http://schemas.microsoft.com/office/powerpoint/2010/main" val="13251295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smtClean="0"/>
              <a:t>SPC092</a:t>
            </a:r>
            <a:endParaRPr lang="en-US" dirty="0"/>
          </a:p>
        </p:txBody>
      </p:sp>
      <p:sp>
        <p:nvSpPr>
          <p:cNvPr id="4" name="Title 3"/>
          <p:cNvSpPr>
            <a:spLocks noGrp="1"/>
          </p:cNvSpPr>
          <p:nvPr>
            <p:ph type="title"/>
          </p:nvPr>
        </p:nvSpPr>
        <p:spPr/>
        <p:txBody>
          <a:bodyPr/>
          <a:lstStyle/>
          <a:p>
            <a:r>
              <a:rPr lang="en-US" dirty="0" smtClean="0"/>
              <a:t>K2 and</a:t>
            </a:r>
            <a:br>
              <a:rPr lang="en-US" dirty="0" smtClean="0"/>
            </a:br>
            <a:r>
              <a:rPr lang="en-US" dirty="0" smtClean="0"/>
              <a:t>SharePoint 2013</a:t>
            </a:r>
            <a:endParaRPr lang="en-US" dirty="0"/>
          </a:p>
        </p:txBody>
      </p:sp>
      <p:sp>
        <p:nvSpPr>
          <p:cNvPr id="5" name="Text Placeholder 4"/>
          <p:cNvSpPr>
            <a:spLocks noGrp="1"/>
          </p:cNvSpPr>
          <p:nvPr>
            <p:ph type="body" sz="quarter" idx="12"/>
          </p:nvPr>
        </p:nvSpPr>
        <p:spPr/>
        <p:txBody>
          <a:bodyPr/>
          <a:lstStyle/>
          <a:p>
            <a:r>
              <a:rPr lang="en-US" dirty="0" smtClean="0"/>
              <a:t>Adriaan van Wyk and Olaf Wagner</a:t>
            </a:r>
          </a:p>
          <a:p>
            <a:r>
              <a:rPr lang="en-US" dirty="0" smtClean="0"/>
              <a:t>CEO and SVP Engineering</a:t>
            </a:r>
          </a:p>
        </p:txBody>
      </p:sp>
    </p:spTree>
    <p:extLst>
      <p:ext uri="{BB962C8B-B14F-4D97-AF65-F5344CB8AC3E}">
        <p14:creationId xmlns:p14="http://schemas.microsoft.com/office/powerpoint/2010/main" val="399036123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chemeClr val="tx2"/>
        </a:solidFill>
        <a:effectLst/>
      </p:bgPr>
    </p:bg>
    <p:spTree>
      <p:nvGrpSpPr>
        <p:cNvPr id="1" name=""/>
        <p:cNvGrpSpPr/>
        <p:nvPr/>
      </p:nvGrpSpPr>
      <p:grpSpPr>
        <a:xfrm>
          <a:off x="0" y="0"/>
          <a:ext cx="0" cy="0"/>
          <a:chOff x="0" y="0"/>
          <a:chExt cx="0" cy="0"/>
        </a:xfrm>
      </p:grpSpPr>
      <p:pic>
        <p:nvPicPr>
          <p:cNvPr id="3" name="Picture 2" descr="createapp.jpg"/>
          <p:cNvPicPr>
            <a:picLocks noChangeAspect="1"/>
          </p:cNvPicPr>
          <p:nvPr/>
        </p:nvPicPr>
        <p:blipFill rotWithShape="1">
          <a:blip r:embed="rId3">
            <a:extLst>
              <a:ext uri="{28A0092B-C50C-407E-A947-70E740481C1C}">
                <a14:useLocalDpi xmlns:a14="http://schemas.microsoft.com/office/drawing/2010/main" val="0"/>
              </a:ext>
            </a:extLst>
          </a:blip>
          <a:srcRect t="396" r="40576" b="21274"/>
          <a:stretch/>
        </p:blipFill>
        <p:spPr>
          <a:xfrm>
            <a:off x="5372353" y="883042"/>
            <a:ext cx="6789419" cy="5174512"/>
          </a:xfrm>
          <a:prstGeom prst="rect">
            <a:avLst/>
          </a:prstGeom>
        </p:spPr>
      </p:pic>
      <p:grpSp>
        <p:nvGrpSpPr>
          <p:cNvPr id="4" name="Group 3"/>
          <p:cNvGrpSpPr/>
          <p:nvPr/>
        </p:nvGrpSpPr>
        <p:grpSpPr>
          <a:xfrm>
            <a:off x="457580" y="-28168"/>
            <a:ext cx="4743715" cy="6360039"/>
            <a:chOff x="7406894" y="1939575"/>
            <a:chExt cx="4743715" cy="4781404"/>
          </a:xfrm>
        </p:grpSpPr>
        <p:sp>
          <p:nvSpPr>
            <p:cNvPr id="9" name="Rectangle 8"/>
            <p:cNvSpPr/>
            <p:nvPr/>
          </p:nvSpPr>
          <p:spPr bwMode="auto">
            <a:xfrm>
              <a:off x="7406894" y="1939575"/>
              <a:ext cx="4572000" cy="4575175"/>
            </a:xfrm>
            <a:prstGeom prst="rect">
              <a:avLst/>
            </a:prstGeom>
            <a:solidFill>
              <a:schemeClr val="accent6"/>
            </a:solidFill>
            <a:ln w="9525" cap="flat" cmpd="sng" algn="ctr">
              <a:noFill/>
              <a:prstDash val="solid"/>
              <a:headEnd type="none" w="med" len="med"/>
              <a:tailEnd type="none" w="med" len="med"/>
            </a:ln>
            <a:effectLst/>
          </p:spPr>
          <p:txBody>
            <a:bodyPr rot="0" spcFirstLastPara="0" vertOverflow="overflow" horzOverflow="overflow" vert="horz" wrap="square" lIns="46639" tIns="46639" rIns="46639" bIns="46639" numCol="1" spcCol="0" rtlCol="0" fromWordArt="0" anchor="b" anchorCtr="0" forceAA="0" compatLnSpc="1">
              <a:prstTxWarp prst="textNoShape">
                <a:avLst/>
              </a:prstTxWarp>
              <a:noAutofit/>
            </a:bodyPr>
            <a:lstStyle/>
            <a:p>
              <a:pPr defTabSz="932472" fontAlgn="base">
                <a:spcBef>
                  <a:spcPct val="0"/>
                </a:spcBef>
                <a:spcAft>
                  <a:spcPct val="0"/>
                </a:spcAft>
              </a:pPr>
              <a:endParaRPr lang="en-US" sz="1100" kern="0" spc="-71" dirty="0">
                <a:gradFill>
                  <a:gsLst>
                    <a:gs pos="0">
                      <a:srgbClr val="FFFFFF"/>
                    </a:gs>
                    <a:gs pos="100000">
                      <a:srgbClr val="FFFFFF"/>
                    </a:gs>
                  </a:gsLst>
                  <a:lin ang="5400000" scaled="0"/>
                </a:gradFill>
                <a:ea typeface="Segoe UI" pitchFamily="34" charset="0"/>
                <a:cs typeface="Segoe UI" pitchFamily="34" charset="0"/>
              </a:endParaRPr>
            </a:p>
          </p:txBody>
        </p:sp>
        <p:sp>
          <p:nvSpPr>
            <p:cNvPr id="12" name="Title 1"/>
            <p:cNvSpPr txBox="1">
              <a:spLocks/>
            </p:cNvSpPr>
            <p:nvPr/>
          </p:nvSpPr>
          <p:spPr>
            <a:xfrm>
              <a:off x="7583851" y="2470360"/>
              <a:ext cx="4566758" cy="2224066"/>
            </a:xfrm>
            <a:prstGeom prst="rect">
              <a:avLst/>
            </a:prstGeom>
          </p:spPr>
          <p:txBody>
            <a:bodyPr vert="horz" wrap="square" lIns="130589" tIns="186556" rIns="130589" bIns="0" rtlCol="0" anchor="t">
              <a:spAutoFit/>
            </a:bodyPr>
            <a:lstStyle>
              <a:lvl1pPr algn="l" defTabSz="914363" rtl="0" eaLnBrk="1" latinLnBrk="0" hangingPunct="1">
                <a:lnSpc>
                  <a:spcPct val="90000"/>
                </a:lnSpc>
                <a:spcBef>
                  <a:spcPct val="0"/>
                </a:spcBef>
                <a:buNone/>
                <a:defRPr lang="en-US" sz="5400" b="0" kern="1200" cap="none" spc="-100" baseline="0" dirty="0" smtClean="0">
                  <a:ln w="3175">
                    <a:noFill/>
                  </a:ln>
                  <a:gradFill>
                    <a:gsLst>
                      <a:gs pos="1250">
                        <a:schemeClr val="tx2"/>
                      </a:gs>
                      <a:gs pos="100000">
                        <a:schemeClr val="tx2"/>
                      </a:gs>
                    </a:gsLst>
                    <a:lin ang="5400000" scaled="0"/>
                  </a:gradFill>
                  <a:effectLst/>
                  <a:latin typeface="+mj-lt"/>
                  <a:ea typeface="+mn-ea"/>
                  <a:cs typeface="Arial" charset="0"/>
                </a:defRPr>
              </a:lvl1pPr>
            </a:lstStyle>
            <a:p>
              <a:r>
                <a:rPr sz="4000" dirty="0">
                  <a:gradFill>
                    <a:gsLst>
                      <a:gs pos="5833">
                        <a:srgbClr val="FFFFFF"/>
                      </a:gs>
                      <a:gs pos="100000">
                        <a:srgbClr val="FFFFFF"/>
                      </a:gs>
                    </a:gsLst>
                    <a:lin ang="5400000" scaled="0"/>
                  </a:gradFill>
                  <a:cs typeface="Segoe UI" pitchFamily="34" charset="0"/>
                </a:rPr>
                <a:t>K2 is a platform for building </a:t>
              </a:r>
              <a:r>
                <a:rPr sz="4000" b="1" dirty="0">
                  <a:solidFill>
                    <a:srgbClr val="FFFFFF"/>
                  </a:solidFill>
                  <a:latin typeface="Segoe UI"/>
                  <a:cs typeface="Segoe UI" pitchFamily="34" charset="0"/>
                </a:rPr>
                <a:t>business apps </a:t>
              </a:r>
              <a:r>
                <a:rPr sz="4000" dirty="0">
                  <a:gradFill>
                    <a:gsLst>
                      <a:gs pos="5833">
                        <a:srgbClr val="FFFFFF"/>
                      </a:gs>
                      <a:gs pos="100000">
                        <a:srgbClr val="FFFFFF"/>
                      </a:gs>
                    </a:gsLst>
                    <a:lin ang="5400000" scaled="0"/>
                  </a:gradFill>
                  <a:cs typeface="Segoe UI" pitchFamily="34" charset="0"/>
                </a:rPr>
                <a:t>that integrate seamlessly with SharePoint.</a:t>
              </a:r>
            </a:p>
          </p:txBody>
        </p:sp>
        <p:sp>
          <p:nvSpPr>
            <p:cNvPr id="2" name="TextBox 1"/>
            <p:cNvSpPr txBox="1"/>
            <p:nvPr/>
          </p:nvSpPr>
          <p:spPr>
            <a:xfrm>
              <a:off x="7406894" y="5987864"/>
              <a:ext cx="4572000" cy="733115"/>
            </a:xfrm>
            <a:prstGeom prst="rect">
              <a:avLst/>
            </a:prstGeom>
            <a:noFill/>
          </p:spPr>
          <p:txBody>
            <a:bodyPr wrap="square" lIns="182880" tIns="146304" rIns="182880" bIns="146304" rtlCol="0">
              <a:noAutofit/>
            </a:bodyPr>
            <a:lstStyle/>
            <a:p>
              <a:pPr algn="ctr">
                <a:lnSpc>
                  <a:spcPct val="90000"/>
                </a:lnSpc>
                <a:spcBef>
                  <a:spcPct val="20000"/>
                </a:spcBef>
                <a:buSzPct val="90000"/>
              </a:pPr>
              <a:r>
                <a:rPr lang="en-US" sz="2000" dirty="0" smtClean="0">
                  <a:gradFill>
                    <a:gsLst>
                      <a:gs pos="0">
                        <a:srgbClr val="FFFFFF"/>
                      </a:gs>
                      <a:gs pos="100000">
                        <a:srgbClr val="FFFFFF"/>
                      </a:gs>
                    </a:gsLst>
                    <a:lin ang="5400000" scaled="0"/>
                  </a:gradFill>
                  <a:latin typeface="Segoe UI Light"/>
                </a:rPr>
                <a:t>Forms | Workflow | Data | Reports</a:t>
              </a:r>
              <a:endParaRPr lang="en-US" sz="2800" dirty="0">
                <a:gradFill>
                  <a:gsLst>
                    <a:gs pos="0">
                      <a:srgbClr val="FFFFFF"/>
                    </a:gs>
                    <a:gs pos="100000">
                      <a:srgbClr val="FFFFFF"/>
                    </a:gs>
                  </a:gsLst>
                  <a:lin ang="5400000" scaled="0"/>
                </a:gradFill>
                <a:latin typeface="Segoe UI Light"/>
              </a:endParaRPr>
            </a:p>
          </p:txBody>
        </p:sp>
      </p:grpSp>
    </p:spTree>
    <p:extLst>
      <p:ext uri="{BB962C8B-B14F-4D97-AF65-F5344CB8AC3E}">
        <p14:creationId xmlns:p14="http://schemas.microsoft.com/office/powerpoint/2010/main" val="36552431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33"/>
          <p:cNvSpPr>
            <a:spLocks noGrp="1"/>
          </p:cNvSpPr>
          <p:nvPr>
            <p:ph type="title"/>
          </p:nvPr>
        </p:nvSpPr>
        <p:spPr>
          <a:xfrm>
            <a:off x="274639" y="295274"/>
            <a:ext cx="11889564" cy="917575"/>
          </a:xfrm>
        </p:spPr>
        <p:txBody>
          <a:bodyPr/>
          <a:lstStyle/>
          <a:p>
            <a:r>
              <a:rPr lang="en-US" dirty="0" smtClean="0"/>
              <a:t>Anatomy of a K2 App</a:t>
            </a:r>
            <a:endParaRPr lang="en-US" sz="3200" dirty="0">
              <a:gradFill>
                <a:gsLst>
                  <a:gs pos="1250">
                    <a:schemeClr val="tx1"/>
                  </a:gs>
                  <a:gs pos="100000">
                    <a:schemeClr val="tx1"/>
                  </a:gs>
                </a:gsLst>
                <a:lin ang="5400000" scaled="0"/>
              </a:gradFill>
            </a:endParaRPr>
          </a:p>
        </p:txBody>
      </p:sp>
      <p:sp>
        <p:nvSpPr>
          <p:cNvPr id="9" name="TextBox 8"/>
          <p:cNvSpPr txBox="1"/>
          <p:nvPr/>
        </p:nvSpPr>
        <p:spPr>
          <a:xfrm>
            <a:off x="273048" y="1119848"/>
            <a:ext cx="7315202" cy="912428"/>
          </a:xfrm>
          <a:prstGeom prst="rect">
            <a:avLst/>
          </a:prstGeom>
          <a:noFill/>
        </p:spPr>
        <p:txBody>
          <a:bodyPr wrap="square" lIns="182880" tIns="146304" rIns="182880" bIns="146304" rtlCol="0">
            <a:noAutofit/>
          </a:bodyPr>
          <a:lstStyle/>
          <a:p>
            <a:r>
              <a:rPr lang="en-US" sz="2000" dirty="0" smtClean="0">
                <a:gradFill>
                  <a:gsLst>
                    <a:gs pos="1250">
                      <a:srgbClr val="505050"/>
                    </a:gs>
                    <a:gs pos="99000">
                      <a:srgbClr val="505050"/>
                    </a:gs>
                  </a:gsLst>
                  <a:lin ang="5400000" scaled="0"/>
                </a:gradFill>
              </a:rPr>
              <a:t>Dynamic business applications that are assembled from reusable building blocks</a:t>
            </a:r>
            <a:endParaRPr lang="en-US" sz="2000" dirty="0">
              <a:gradFill>
                <a:gsLst>
                  <a:gs pos="1250">
                    <a:srgbClr val="505050"/>
                  </a:gs>
                  <a:gs pos="99000">
                    <a:srgbClr val="505050"/>
                  </a:gs>
                </a:gsLst>
                <a:lin ang="5400000" scaled="0"/>
              </a:gradFill>
            </a:endParaRPr>
          </a:p>
        </p:txBody>
      </p:sp>
      <p:pic>
        <p:nvPicPr>
          <p:cNvPr id="6" name="Picture 5" descr="icons-0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493" y="2217116"/>
            <a:ext cx="4160520" cy="4160520"/>
          </a:xfrm>
          <a:prstGeom prst="rect">
            <a:avLst/>
          </a:prstGeom>
        </p:spPr>
      </p:pic>
      <p:pic>
        <p:nvPicPr>
          <p:cNvPr id="7" name="Picture 6" descr="icons-0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12773" y="2217116"/>
            <a:ext cx="4160520" cy="4160520"/>
          </a:xfrm>
          <a:prstGeom prst="rect">
            <a:avLst/>
          </a:prstGeom>
        </p:spPr>
      </p:pic>
      <p:sp>
        <p:nvSpPr>
          <p:cNvPr id="23" name="Rectangle 22"/>
          <p:cNvSpPr>
            <a:spLocks/>
          </p:cNvSpPr>
          <p:nvPr/>
        </p:nvSpPr>
        <p:spPr bwMode="auto">
          <a:xfrm>
            <a:off x="3840823" y="1942799"/>
            <a:ext cx="4663389" cy="4663389"/>
          </a:xfrm>
          <a:prstGeom prst="rect">
            <a:avLst/>
          </a:prstGeom>
          <a:solidFill>
            <a:schemeClr val="accent2"/>
          </a:solidFill>
          <a:ln>
            <a:noFill/>
            <a:headEnd type="none" w="med" len="med"/>
            <a:tailEnd type="none" w="med" len="med"/>
          </a:ln>
          <a:effectLst>
            <a:outerShdw blurRad="152400" dir="5400000" sx="90000" sy="-19000" rotWithShape="0">
              <a:prstClr val="black">
                <a:alpha val="1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000"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sz="2200" dirty="0" smtClean="0">
                <a:gradFill>
                  <a:gsLst>
                    <a:gs pos="0">
                      <a:srgbClr val="FFFFFF"/>
                    </a:gs>
                    <a:gs pos="100000">
                      <a:srgbClr val="FFFFFF"/>
                    </a:gs>
                  </a:gsLst>
                  <a:lin ang="5400000" scaled="0"/>
                </a:gradFill>
                <a:ea typeface="Segoe UI" pitchFamily="34" charset="0"/>
                <a:cs typeface="Segoe UI" pitchFamily="34" charset="0"/>
              </a:rPr>
              <a:t>Intelligent forms that can interact with with multiple data sources, render on any device and span applications.</a:t>
            </a:r>
          </a:p>
          <a:p>
            <a:pPr defTabSz="932472" fontAlgn="base">
              <a:lnSpc>
                <a:spcPct val="90000"/>
              </a:lnSpc>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endParaRPr lang="en-US" sz="22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sz="2200" dirty="0" smtClean="0">
                <a:gradFill>
                  <a:gsLst>
                    <a:gs pos="0">
                      <a:srgbClr val="FFFFFF"/>
                    </a:gs>
                    <a:gs pos="100000">
                      <a:srgbClr val="FFFFFF"/>
                    </a:gs>
                  </a:gsLst>
                  <a:lin ang="5400000" scaled="0"/>
                </a:gradFill>
                <a:ea typeface="Segoe UI" pitchFamily="34" charset="0"/>
                <a:cs typeface="Segoe UI" pitchFamily="34" charset="0"/>
              </a:rPr>
              <a:t>The leading workflow engine on Microsoft’s platform allows for easy workflow design with enterprise scalability</a:t>
            </a:r>
            <a:endParaRPr lang="en-US" sz="22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735536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3">
                                            <p:txEl>
                                              <p:pRg st="2" end="2"/>
                                            </p:txEl>
                                          </p:spTgt>
                                        </p:tgtEl>
                                        <p:attrNameLst>
                                          <p:attrName>style.visibility</p:attrName>
                                        </p:attrNameLst>
                                      </p:cBhvr>
                                      <p:to>
                                        <p:strVal val="visible"/>
                                      </p:to>
                                    </p:set>
                                    <p:animEffect transition="in" filter="fade">
                                      <p:cBhvr>
                                        <p:cTn id="7" dur="500"/>
                                        <p:tgtEl>
                                          <p:spTgt spid="2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
                                            <p:txEl>
                                              <p:pRg st="5" end="5"/>
                                            </p:txEl>
                                          </p:spTgt>
                                        </p:tgtEl>
                                        <p:attrNameLst>
                                          <p:attrName>style.visibility</p:attrName>
                                        </p:attrNameLst>
                                      </p:cBhvr>
                                      <p:to>
                                        <p:strVal val="visible"/>
                                      </p:to>
                                    </p:set>
                                    <p:animEffect transition="in" filter="fade">
                                      <p:cBhvr>
                                        <p:cTn id="12" dur="500"/>
                                        <p:tgtEl>
                                          <p:spTgt spid="2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icons-05.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054" y="2217116"/>
            <a:ext cx="4160520" cy="4160520"/>
          </a:xfrm>
          <a:prstGeom prst="rect">
            <a:avLst/>
          </a:prstGeom>
        </p:spPr>
      </p:pic>
      <p:pic>
        <p:nvPicPr>
          <p:cNvPr id="6" name="Picture 5" descr="icons-0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12773" y="2262790"/>
            <a:ext cx="4160520" cy="4160520"/>
          </a:xfrm>
          <a:prstGeom prst="rect">
            <a:avLst/>
          </a:prstGeom>
        </p:spPr>
      </p:pic>
      <p:sp>
        <p:nvSpPr>
          <p:cNvPr id="10" name="Rectangle 9"/>
          <p:cNvSpPr>
            <a:spLocks/>
          </p:cNvSpPr>
          <p:nvPr/>
        </p:nvSpPr>
        <p:spPr bwMode="auto">
          <a:xfrm>
            <a:off x="3840823" y="1942799"/>
            <a:ext cx="4663389" cy="4663389"/>
          </a:xfrm>
          <a:prstGeom prst="rect">
            <a:avLst/>
          </a:prstGeom>
          <a:solidFill>
            <a:schemeClr val="accent2"/>
          </a:solidFill>
          <a:ln>
            <a:noFill/>
            <a:headEnd type="none" w="med" len="med"/>
            <a:tailEnd type="none" w="med" len="med"/>
          </a:ln>
          <a:effectLst>
            <a:outerShdw blurRad="152400" dir="5400000" sx="90000" sy="-19000" rotWithShape="0">
              <a:prstClr val="black">
                <a:alpha val="1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2000" dirty="0" smtClean="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Turn unstructured data into information. K2’s </a:t>
            </a:r>
            <a:r>
              <a:rPr lang="en-US" sz="2400" dirty="0" err="1">
                <a:gradFill>
                  <a:gsLst>
                    <a:gs pos="0">
                      <a:srgbClr val="FFFFFF"/>
                    </a:gs>
                    <a:gs pos="100000">
                      <a:srgbClr val="FFFFFF"/>
                    </a:gs>
                  </a:gsLst>
                  <a:lin ang="5400000" scaled="0"/>
                </a:gradFill>
                <a:ea typeface="Segoe UI" pitchFamily="34" charset="0"/>
                <a:cs typeface="Segoe UI" pitchFamily="34" charset="0"/>
              </a:rPr>
              <a:t>SmartObjects</a:t>
            </a:r>
            <a:r>
              <a:rPr lang="en-US" sz="2400" dirty="0">
                <a:gradFill>
                  <a:gsLst>
                    <a:gs pos="0">
                      <a:srgbClr val="FFFFFF"/>
                    </a:gs>
                    <a:gs pos="100000">
                      <a:srgbClr val="FFFFFF"/>
                    </a:gs>
                  </a:gsLst>
                  <a:lin ang="5400000" scaled="0"/>
                </a:gradFill>
                <a:ea typeface="Segoe UI" pitchFamily="34" charset="0"/>
                <a:cs typeface="Segoe UI" pitchFamily="34" charset="0"/>
              </a:rPr>
              <a:t> allow you to read and write data from SharePoint, SAP, MS CRM, </a:t>
            </a:r>
            <a:r>
              <a:rPr lang="en-US" sz="2400" dirty="0" err="1">
                <a:gradFill>
                  <a:gsLst>
                    <a:gs pos="0">
                      <a:srgbClr val="FFFFFF"/>
                    </a:gs>
                    <a:gs pos="100000">
                      <a:srgbClr val="FFFFFF"/>
                    </a:gs>
                  </a:gsLst>
                  <a:lin ang="5400000" scaled="0"/>
                </a:gradFill>
                <a:ea typeface="Segoe UI" pitchFamily="34" charset="0"/>
                <a:cs typeface="Segoe UI" pitchFamily="34" charset="0"/>
              </a:rPr>
              <a:t>Salesforce.com</a:t>
            </a:r>
            <a:r>
              <a:rPr lang="en-US" sz="2400" dirty="0">
                <a:gradFill>
                  <a:gsLst>
                    <a:gs pos="0">
                      <a:srgbClr val="FFFFFF"/>
                    </a:gs>
                    <a:gs pos="100000">
                      <a:srgbClr val="FFFFFF"/>
                    </a:gs>
                  </a:gsLst>
                  <a:lin ang="5400000" scaled="0"/>
                </a:gradFill>
                <a:ea typeface="Segoe UI" pitchFamily="34" charset="0"/>
                <a:cs typeface="Segoe UI" pitchFamily="34" charset="0"/>
              </a:rPr>
              <a:t> and more.</a:t>
            </a:r>
          </a:p>
          <a:p>
            <a:pP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Gain insight into process efficiency and related line-of-business information to make better decisions faster.</a:t>
            </a:r>
          </a:p>
        </p:txBody>
      </p:sp>
      <p:sp>
        <p:nvSpPr>
          <p:cNvPr id="8" name="Title 33"/>
          <p:cNvSpPr>
            <a:spLocks noGrp="1"/>
          </p:cNvSpPr>
          <p:nvPr>
            <p:ph type="title"/>
          </p:nvPr>
        </p:nvSpPr>
        <p:spPr>
          <a:xfrm>
            <a:off x="274639" y="295274"/>
            <a:ext cx="11889564" cy="917575"/>
          </a:xfrm>
        </p:spPr>
        <p:txBody>
          <a:bodyPr/>
          <a:lstStyle/>
          <a:p>
            <a:r>
              <a:rPr lang="en-US" dirty="0" smtClean="0"/>
              <a:t>Anatomy of a K2 App</a:t>
            </a:r>
            <a:endParaRPr lang="en-US" sz="3200" dirty="0">
              <a:gradFill>
                <a:gsLst>
                  <a:gs pos="1250">
                    <a:schemeClr val="tx1"/>
                  </a:gs>
                  <a:gs pos="100000">
                    <a:schemeClr val="tx1"/>
                  </a:gs>
                </a:gsLst>
                <a:lin ang="5400000" scaled="0"/>
              </a:gradFill>
            </a:endParaRPr>
          </a:p>
        </p:txBody>
      </p:sp>
      <p:sp>
        <p:nvSpPr>
          <p:cNvPr id="9" name="TextBox 8"/>
          <p:cNvSpPr txBox="1"/>
          <p:nvPr/>
        </p:nvSpPr>
        <p:spPr>
          <a:xfrm>
            <a:off x="273048" y="1119848"/>
            <a:ext cx="7315202" cy="912428"/>
          </a:xfrm>
          <a:prstGeom prst="rect">
            <a:avLst/>
          </a:prstGeom>
          <a:noFill/>
        </p:spPr>
        <p:txBody>
          <a:bodyPr wrap="square" lIns="182880" tIns="146304" rIns="182880" bIns="146304" rtlCol="0">
            <a:noAutofit/>
          </a:bodyPr>
          <a:lstStyle/>
          <a:p>
            <a:r>
              <a:rPr lang="en-US" sz="2000" dirty="0" smtClean="0">
                <a:gradFill>
                  <a:gsLst>
                    <a:gs pos="1250">
                      <a:srgbClr val="505050"/>
                    </a:gs>
                    <a:gs pos="99000">
                      <a:srgbClr val="505050"/>
                    </a:gs>
                  </a:gsLst>
                  <a:lin ang="5400000" scaled="0"/>
                </a:gradFill>
              </a:rPr>
              <a:t>Dynamic business applications that are assembled from reusable building blocks</a:t>
            </a:r>
            <a:endParaRPr lang="en-US" sz="2000" dirty="0">
              <a:gradFill>
                <a:gsLst>
                  <a:gs pos="1250">
                    <a:srgbClr val="505050"/>
                  </a:gs>
                  <a:gs pos="99000">
                    <a:srgbClr val="505050"/>
                  </a:gs>
                </a:gsLst>
                <a:lin ang="5400000" scaled="0"/>
              </a:gradFill>
            </a:endParaRPr>
          </a:p>
        </p:txBody>
      </p:sp>
    </p:spTree>
    <p:extLst>
      <p:ext uri="{BB962C8B-B14F-4D97-AF65-F5344CB8AC3E}">
        <p14:creationId xmlns:p14="http://schemas.microsoft.com/office/powerpoint/2010/main" val="1737036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67441" y="4045902"/>
            <a:ext cx="8228300" cy="1371579"/>
          </a:xfrm>
        </p:spPr>
        <p:txBody>
          <a:bodyPr/>
          <a:lstStyle/>
          <a:p>
            <a:r>
              <a:rPr lang="en-US" dirty="0" smtClean="0"/>
              <a:t>Demo</a:t>
            </a:r>
            <a:endParaRPr lang="en-US" dirty="0"/>
          </a:p>
        </p:txBody>
      </p:sp>
      <p:sp>
        <p:nvSpPr>
          <p:cNvPr id="5" name="Text Placeholder 4"/>
          <p:cNvSpPr>
            <a:spLocks noGrp="1"/>
          </p:cNvSpPr>
          <p:nvPr>
            <p:ph type="body" sz="quarter" idx="12"/>
          </p:nvPr>
        </p:nvSpPr>
        <p:spPr>
          <a:xfrm>
            <a:off x="366141" y="5050896"/>
            <a:ext cx="8229600" cy="1738170"/>
          </a:xfrm>
        </p:spPr>
        <p:txBody>
          <a:bodyPr/>
          <a:lstStyle/>
          <a:p>
            <a:r>
              <a:rPr lang="en-US" dirty="0" smtClean="0"/>
              <a:t>Lets build and run a sample app with </a:t>
            </a:r>
          </a:p>
          <a:p>
            <a:r>
              <a:rPr lang="en-US" dirty="0" smtClean="0"/>
              <a:t>forms, data from SharePoint and MS CRM, </a:t>
            </a:r>
          </a:p>
          <a:p>
            <a:r>
              <a:rPr lang="en-US" dirty="0" smtClean="0"/>
              <a:t>a workflow, and reports.</a:t>
            </a:r>
            <a:endParaRPr lang="en-US" dirty="0"/>
          </a:p>
        </p:txBody>
      </p:sp>
    </p:spTree>
    <p:extLst>
      <p:ext uri="{BB962C8B-B14F-4D97-AF65-F5344CB8AC3E}">
        <p14:creationId xmlns:p14="http://schemas.microsoft.com/office/powerpoint/2010/main" val="1444455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itle 33"/>
          <p:cNvSpPr>
            <a:spLocks noGrp="1"/>
          </p:cNvSpPr>
          <p:nvPr>
            <p:ph type="title"/>
          </p:nvPr>
        </p:nvSpPr>
        <p:spPr>
          <a:xfrm>
            <a:off x="274702" y="3040067"/>
            <a:ext cx="11889564" cy="826136"/>
          </a:xfrm>
        </p:spPr>
        <p:txBody>
          <a:bodyPr/>
          <a:lstStyle/>
          <a:p>
            <a:r>
              <a:rPr lang="en-US" sz="4000" dirty="0" smtClean="0"/>
              <a:t>What you did just see?</a:t>
            </a:r>
            <a:endParaRPr lang="en-US" sz="4000" dirty="0"/>
          </a:p>
        </p:txBody>
      </p:sp>
      <p:grpSp>
        <p:nvGrpSpPr>
          <p:cNvPr id="2" name="Group 1"/>
          <p:cNvGrpSpPr/>
          <p:nvPr/>
        </p:nvGrpSpPr>
        <p:grpSpPr>
          <a:xfrm>
            <a:off x="277040" y="3945043"/>
            <a:ext cx="9781635" cy="2744788"/>
            <a:chOff x="277040" y="3945043"/>
            <a:chExt cx="9781635" cy="2744788"/>
          </a:xfrm>
        </p:grpSpPr>
        <p:sp>
          <p:nvSpPr>
            <p:cNvPr id="22" name="Rectangle 21"/>
            <p:cNvSpPr/>
            <p:nvPr/>
          </p:nvSpPr>
          <p:spPr bwMode="auto">
            <a:xfrm>
              <a:off x="277040" y="3946631"/>
              <a:ext cx="2378065" cy="27432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smtClean="0">
                  <a:gradFill>
                    <a:gsLst>
                      <a:gs pos="0">
                        <a:srgbClr val="FFFFFF"/>
                      </a:gs>
                      <a:gs pos="100000">
                        <a:srgbClr val="FFFFFF"/>
                      </a:gs>
                    </a:gsLst>
                    <a:lin ang="5400000" scaled="0"/>
                  </a:gradFill>
                  <a:ea typeface="Segoe UI" pitchFamily="34" charset="0"/>
                  <a:cs typeface="Segoe UI" pitchFamily="34" charset="0"/>
                </a:rPr>
                <a:t>Build rich business forms that seamlessly integrate with a SharePoint list and display information from multiple data sources, including reports.</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7" name="Rectangle 26"/>
            <p:cNvSpPr/>
            <p:nvPr/>
          </p:nvSpPr>
          <p:spPr bwMode="auto">
            <a:xfrm>
              <a:off x="2742904" y="3946631"/>
              <a:ext cx="2378065" cy="2743200"/>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smtClean="0">
                  <a:gradFill>
                    <a:gsLst>
                      <a:gs pos="0">
                        <a:srgbClr val="FFFFFF"/>
                      </a:gs>
                      <a:gs pos="100000">
                        <a:srgbClr val="FFFFFF"/>
                      </a:gs>
                    </a:gsLst>
                    <a:lin ang="5400000" scaled="0"/>
                  </a:gradFill>
                  <a:ea typeface="Segoe UI" pitchFamily="34" charset="0"/>
                  <a:cs typeface="Segoe UI" pitchFamily="34" charset="0"/>
                </a:rPr>
                <a:t>Workflow-enable SharePoint lists and libraries through events or rich business forms</a:t>
              </a:r>
              <a:r>
                <a:rPr lang="en-US" dirty="0">
                  <a:gradFill>
                    <a:gsLst>
                      <a:gs pos="0">
                        <a:srgbClr val="FFFFFF"/>
                      </a:gs>
                      <a:gs pos="100000">
                        <a:srgbClr val="FFFFFF"/>
                      </a:gs>
                    </a:gsLst>
                    <a:lin ang="5400000" scaled="0"/>
                  </a:gradFill>
                  <a:ea typeface="Segoe UI" pitchFamily="34" charset="0"/>
                  <a:cs typeface="Segoe UI" pitchFamily="34" charset="0"/>
                </a:rPr>
                <a:t>. Deliver workflow tasks and forms online or offline on any device.</a:t>
              </a:r>
            </a:p>
            <a:p>
              <a:pPr defTabSz="932472" fontAlgn="base">
                <a:lnSpc>
                  <a:spcPct val="90000"/>
                </a:lnSpc>
                <a:spcBef>
                  <a:spcPct val="0"/>
                </a:spcBef>
                <a:spcAft>
                  <a:spcPts val="612"/>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8" name="Rectangle 27"/>
            <p:cNvSpPr/>
            <p:nvPr/>
          </p:nvSpPr>
          <p:spPr bwMode="auto">
            <a:xfrm>
              <a:off x="7680610" y="3945043"/>
              <a:ext cx="2378065" cy="27432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a:gradFill>
                    <a:gsLst>
                      <a:gs pos="0">
                        <a:srgbClr val="FFFFFF"/>
                      </a:gs>
                      <a:gs pos="100000">
                        <a:srgbClr val="FFFFFF"/>
                      </a:gs>
                    </a:gsLst>
                    <a:lin ang="5400000" scaled="0"/>
                  </a:gradFill>
                  <a:ea typeface="Segoe UI" pitchFamily="34" charset="0"/>
                  <a:cs typeface="Segoe UI" pitchFamily="34" charset="0"/>
                </a:rPr>
                <a:t>Seamlessly span SharePoint 2013 on premise, SharePoint 365 and SharePoint </a:t>
              </a:r>
              <a:r>
                <a:rPr lang="en-US" dirty="0" smtClean="0">
                  <a:gradFill>
                    <a:gsLst>
                      <a:gs pos="0">
                        <a:srgbClr val="FFFFFF"/>
                      </a:gs>
                      <a:gs pos="100000">
                        <a:srgbClr val="FFFFFF"/>
                      </a:gs>
                    </a:gsLst>
                    <a:lin ang="5400000" scaled="0"/>
                  </a:gradFill>
                  <a:ea typeface="Segoe UI" pitchFamily="34" charset="0"/>
                  <a:cs typeface="Segoe UI" pitchFamily="34" charset="0"/>
                </a:rPr>
                <a:t>2010.</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9" name="Rectangle 28"/>
            <p:cNvSpPr/>
            <p:nvPr/>
          </p:nvSpPr>
          <p:spPr bwMode="auto">
            <a:xfrm>
              <a:off x="5211757" y="3946631"/>
              <a:ext cx="2378065" cy="27432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612"/>
                </a:spcAft>
              </a:pPr>
              <a:r>
                <a:rPr lang="en-US" dirty="0">
                  <a:gradFill>
                    <a:gsLst>
                      <a:gs pos="0">
                        <a:srgbClr val="FFFFFF"/>
                      </a:gs>
                      <a:gs pos="100000">
                        <a:srgbClr val="FFFFFF"/>
                      </a:gs>
                    </a:gsLst>
                    <a:lin ang="5400000" scaled="0"/>
                  </a:gradFill>
                  <a:ea typeface="Segoe UI" pitchFamily="34" charset="0"/>
                  <a:cs typeface="Segoe UI" pitchFamily="34" charset="0"/>
                </a:rPr>
                <a:t>Use your forms, workflows and reports across applications in your </a:t>
              </a:r>
              <a:r>
                <a:rPr lang="en-US" dirty="0" smtClean="0">
                  <a:gradFill>
                    <a:gsLst>
                      <a:gs pos="0">
                        <a:srgbClr val="FFFFFF"/>
                      </a:gs>
                      <a:gs pos="100000">
                        <a:srgbClr val="FFFFFF"/>
                      </a:gs>
                    </a:gsLst>
                    <a:lin ang="5400000" scaled="0"/>
                  </a:gradFill>
                  <a:ea typeface="Segoe UI" pitchFamily="34" charset="0"/>
                  <a:cs typeface="Segoe UI" pitchFamily="34" charset="0"/>
                </a:rPr>
                <a:t>enterprise.</a:t>
              </a:r>
              <a:endParaRPr lang="en-US" dirty="0">
                <a:gradFill>
                  <a:gsLst>
                    <a:gs pos="0">
                      <a:srgbClr val="FFFFFF"/>
                    </a:gs>
                    <a:gs pos="100000">
                      <a:srgbClr val="FFFFFF"/>
                    </a:gs>
                  </a:gsLst>
                  <a:lin ang="5400000" scaled="0"/>
                </a:gradFill>
                <a:ea typeface="Segoe UI" pitchFamily="34" charset="0"/>
                <a:cs typeface="Segoe UI" pitchFamily="34" charset="0"/>
              </a:endParaRPr>
            </a:p>
          </p:txBody>
        </p:sp>
      </p:grpSp>
      <p:sp>
        <p:nvSpPr>
          <p:cNvPr id="14" name="Text Placeholder 3"/>
          <p:cNvSpPr txBox="1">
            <a:spLocks/>
          </p:cNvSpPr>
          <p:nvPr/>
        </p:nvSpPr>
        <p:spPr>
          <a:xfrm>
            <a:off x="274701" y="205458"/>
            <a:ext cx="11795631" cy="2032864"/>
          </a:xfrm>
          <a:prstGeom prst="rect">
            <a:avLst/>
          </a:prstGeom>
        </p:spPr>
        <p:txBody>
          <a:bodyPr vert="horz" wrap="square" lIns="182880" tIns="146304" rIns="182880" bIns="146304" rtlCol="0">
            <a:spAutoFit/>
          </a:bodyPr>
          <a:lstStyle>
            <a:lvl1pPr marR="0" indent="0" fontAlgn="auto">
              <a:lnSpc>
                <a:spcPct val="90000"/>
              </a:lnSpc>
              <a:spcBef>
                <a:spcPct val="20000"/>
              </a:spcBef>
              <a:spcAft>
                <a:spcPts val="0"/>
              </a:spcAft>
              <a:buClrTx/>
              <a:buSzPct val="90000"/>
              <a:buFont typeface="Arial" pitchFamily="34" charset="0"/>
              <a:buNone/>
              <a:tabLst/>
              <a:defRPr sz="4000" spc="0" baseline="0">
                <a:gradFill>
                  <a:gsLst>
                    <a:gs pos="0">
                      <a:schemeClr val="tx2"/>
                    </a:gs>
                    <a:gs pos="86000">
                      <a:schemeClr val="tx2"/>
                    </a:gs>
                  </a:gsLst>
                  <a:lin ang="5400000" scaled="0"/>
                </a:gradFill>
                <a:latin typeface="+mj-lt"/>
              </a:defRPr>
            </a:lvl1pPr>
            <a:lvl2pPr marL="0" marR="0" indent="0" fontAlgn="auto">
              <a:lnSpc>
                <a:spcPct val="90000"/>
              </a:lnSpc>
              <a:spcBef>
                <a:spcPct val="20000"/>
              </a:spcBef>
              <a:spcAft>
                <a:spcPts val="0"/>
              </a:spcAft>
              <a:buClrTx/>
              <a:buSzPct val="90000"/>
              <a:buFontTx/>
              <a:buNone/>
              <a:tabLst/>
              <a:defRPr sz="2000" spc="0" baseline="0">
                <a:gradFill>
                  <a:gsLst>
                    <a:gs pos="1250">
                      <a:schemeClr val="tx1">
                        <a:lumMod val="65000"/>
                        <a:lumOff val="35000"/>
                      </a:schemeClr>
                    </a:gs>
                    <a:gs pos="99000">
                      <a:schemeClr val="tx1">
                        <a:lumMod val="65000"/>
                        <a:lumOff val="35000"/>
                      </a:schemeClr>
                    </a:gs>
                  </a:gsLst>
                  <a:lin ang="5400000" scaled="0"/>
                </a:gradFill>
              </a:defRPr>
            </a:lvl2pPr>
            <a:lvl3pPr marL="228600" marR="0" indent="0" fontAlgn="auto">
              <a:lnSpc>
                <a:spcPct val="90000"/>
              </a:lnSpc>
              <a:spcBef>
                <a:spcPct val="20000"/>
              </a:spcBef>
              <a:spcAft>
                <a:spcPts val="0"/>
              </a:spcAft>
              <a:buClrTx/>
              <a:buSzPct val="90000"/>
              <a:buFont typeface="Arial" pitchFamily="34" charset="0"/>
              <a:buNone/>
              <a:tabLst/>
              <a:defRPr sz="2000" spc="0" baseline="0">
                <a:gradFill>
                  <a:gsLst>
                    <a:gs pos="1250">
                      <a:schemeClr val="tx1">
                        <a:lumMod val="65000"/>
                        <a:lumOff val="35000"/>
                      </a:schemeClr>
                    </a:gs>
                    <a:gs pos="99000">
                      <a:schemeClr val="tx1">
                        <a:lumMod val="65000"/>
                        <a:lumOff val="35000"/>
                      </a:schemeClr>
                    </a:gs>
                  </a:gsLst>
                  <a:lin ang="5400000" scaled="0"/>
                </a:gradFill>
              </a:defRPr>
            </a:lvl3pPr>
            <a:lvl4pPr marL="4572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lumMod val="65000"/>
                        <a:lumOff val="35000"/>
                      </a:schemeClr>
                    </a:gs>
                    <a:gs pos="99000">
                      <a:schemeClr val="tx1">
                        <a:lumMod val="65000"/>
                        <a:lumOff val="35000"/>
                      </a:schemeClr>
                    </a:gs>
                  </a:gsLst>
                  <a:lin ang="5400000" scaled="0"/>
                </a:gradFill>
              </a:defRPr>
            </a:lvl4pPr>
            <a:lvl5pPr marL="685800" marR="0" indent="0" fontAlgn="auto">
              <a:lnSpc>
                <a:spcPct val="90000"/>
              </a:lnSpc>
              <a:spcBef>
                <a:spcPct val="20000"/>
              </a:spcBef>
              <a:spcAft>
                <a:spcPts val="0"/>
              </a:spcAft>
              <a:buClrTx/>
              <a:buSzPct val="90000"/>
              <a:buFont typeface="Arial" pitchFamily="34" charset="0"/>
              <a:buNone/>
              <a:tabLst/>
              <a:defRPr spc="0" baseline="0">
                <a:gradFill>
                  <a:gsLst>
                    <a:gs pos="1250">
                      <a:schemeClr val="tx1">
                        <a:lumMod val="65000"/>
                        <a:lumOff val="35000"/>
                      </a:schemeClr>
                    </a:gs>
                    <a:gs pos="99000">
                      <a:schemeClr val="tx1">
                        <a:lumMod val="65000"/>
                        <a:lumOff val="35000"/>
                      </a:schemeClr>
                    </a:gs>
                  </a:gsLst>
                  <a:lin ang="5400000" scaled="0"/>
                </a:gradFill>
              </a:defRPr>
            </a:lvl5pPr>
            <a:lvl6pPr marL="2565040" indent="-233186">
              <a:spcBef>
                <a:spcPct val="20000"/>
              </a:spcBef>
              <a:buFont typeface="Arial" pitchFamily="34" charset="0"/>
              <a:buChar char="•"/>
              <a:defRPr sz="2000"/>
            </a:lvl6pPr>
            <a:lvl7pPr marL="3031412" indent="-233186">
              <a:spcBef>
                <a:spcPct val="20000"/>
              </a:spcBef>
              <a:buFont typeface="Arial" pitchFamily="34" charset="0"/>
              <a:buChar char="•"/>
              <a:defRPr sz="2000"/>
            </a:lvl7pPr>
            <a:lvl8pPr marL="3497783" indent="-233186">
              <a:spcBef>
                <a:spcPct val="20000"/>
              </a:spcBef>
              <a:buFont typeface="Arial" pitchFamily="34" charset="0"/>
              <a:buChar char="•"/>
              <a:defRPr sz="2000"/>
            </a:lvl8pPr>
            <a:lvl9pPr marL="3964155" indent="-233186">
              <a:spcBef>
                <a:spcPct val="20000"/>
              </a:spcBef>
              <a:buFont typeface="Arial" pitchFamily="34" charset="0"/>
              <a:buChar char="•"/>
              <a:defRPr sz="2000"/>
            </a:lvl9pPr>
          </a:lstStyle>
          <a:p>
            <a:r>
              <a:rPr lang="en-US" sz="5400" dirty="0" smtClean="0">
                <a:gradFill>
                  <a:gsLst>
                    <a:gs pos="0">
                      <a:srgbClr val="012654"/>
                    </a:gs>
                    <a:gs pos="86000">
                      <a:srgbClr val="012654"/>
                    </a:gs>
                  </a:gsLst>
                  <a:lin ang="5400000" scaled="0"/>
                </a:gradFill>
              </a:rPr>
              <a:t>We cannot show you all of K2 today.</a:t>
            </a:r>
            <a:endParaRPr lang="en-US" sz="1800" dirty="0" smtClean="0">
              <a:gradFill>
                <a:gsLst>
                  <a:gs pos="1250">
                    <a:srgbClr val="505050"/>
                  </a:gs>
                  <a:gs pos="99000">
                    <a:srgbClr val="505050"/>
                  </a:gs>
                </a:gsLst>
                <a:lin ang="5400000" scaled="0"/>
              </a:gradFill>
              <a:latin typeface="Segoe UI"/>
            </a:endParaRPr>
          </a:p>
          <a:p>
            <a:pPr>
              <a:spcBef>
                <a:spcPts val="0"/>
              </a:spcBef>
              <a:spcAft>
                <a:spcPts val="600"/>
              </a:spcAft>
              <a:buSzTx/>
            </a:pPr>
            <a:r>
              <a:rPr lang="en-US" sz="2400" dirty="0" smtClean="0">
                <a:gradFill>
                  <a:gsLst>
                    <a:gs pos="1250">
                      <a:srgbClr val="505050"/>
                    </a:gs>
                    <a:gs pos="99000">
                      <a:srgbClr val="505050"/>
                    </a:gs>
                  </a:gsLst>
                  <a:lin ang="5400000" scaled="0"/>
                </a:gradFill>
                <a:latin typeface="Segoe UI"/>
              </a:rPr>
              <a:t>Visit our booth or K2.com to learn more.</a:t>
            </a:r>
          </a:p>
          <a:p>
            <a:pPr>
              <a:spcBef>
                <a:spcPts val="0"/>
              </a:spcBef>
              <a:spcAft>
                <a:spcPts val="600"/>
              </a:spcAft>
              <a:buSzTx/>
            </a:pPr>
            <a:endParaRPr lang="en-US" sz="1800" dirty="0">
              <a:gradFill>
                <a:gsLst>
                  <a:gs pos="1250">
                    <a:srgbClr val="505050"/>
                  </a:gs>
                  <a:gs pos="99000">
                    <a:srgbClr val="505050"/>
                  </a:gs>
                </a:gsLst>
                <a:lin ang="5400000" scaled="0"/>
              </a:gradFill>
              <a:latin typeface="Segoe UI"/>
            </a:endParaRPr>
          </a:p>
          <a:p>
            <a:pPr>
              <a:spcBef>
                <a:spcPts val="0"/>
              </a:spcBef>
              <a:spcAft>
                <a:spcPts val="600"/>
              </a:spcAft>
              <a:buSzTx/>
            </a:pPr>
            <a:endParaRPr lang="en-US" sz="1800" dirty="0">
              <a:gradFill>
                <a:gsLst>
                  <a:gs pos="1250">
                    <a:srgbClr val="505050"/>
                  </a:gs>
                  <a:gs pos="99000">
                    <a:srgbClr val="505050"/>
                  </a:gs>
                </a:gsLst>
                <a:lin ang="5400000" scaled="0"/>
              </a:gradFill>
              <a:latin typeface="Segoe UI"/>
            </a:endParaRPr>
          </a:p>
        </p:txBody>
      </p:sp>
    </p:spTree>
    <p:extLst>
      <p:ext uri="{BB962C8B-B14F-4D97-AF65-F5344CB8AC3E}">
        <p14:creationId xmlns:p14="http://schemas.microsoft.com/office/powerpoint/2010/main" val="2242903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andisk_mockup-0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434711" cy="6994525"/>
          </a:xfrm>
          <a:prstGeom prst="rect">
            <a:avLst/>
          </a:prstGeom>
        </p:spPr>
      </p:pic>
      <p:sp>
        <p:nvSpPr>
          <p:cNvPr id="3" name="Title 1"/>
          <p:cNvSpPr txBox="1">
            <a:spLocks/>
          </p:cNvSpPr>
          <p:nvPr/>
        </p:nvSpPr>
        <p:spPr>
          <a:xfrm>
            <a:off x="2524248" y="4503091"/>
            <a:ext cx="2413843" cy="2027856"/>
          </a:xfrm>
          <a:prstGeom prst="rect">
            <a:avLst/>
          </a:prstGeom>
        </p:spPr>
        <p:txBody>
          <a:bodyPr vert="horz" wrap="square" lIns="130589" tIns="186556" rIns="130589" bIns="0" rtlCol="0" anchor="t">
            <a:spAutoFit/>
          </a:bodyPr>
          <a:lstStyle>
            <a:lvl1pPr algn="l" defTabSz="914363" rtl="0" eaLnBrk="1" latinLnBrk="0" hangingPunct="1">
              <a:lnSpc>
                <a:spcPct val="90000"/>
              </a:lnSpc>
              <a:spcBef>
                <a:spcPct val="0"/>
              </a:spcBef>
              <a:buNone/>
              <a:defRPr lang="en-US" sz="5400" b="0" kern="1200" cap="none" spc="-100" baseline="0" dirty="0" smtClean="0">
                <a:ln w="3175">
                  <a:noFill/>
                </a:ln>
                <a:gradFill>
                  <a:gsLst>
                    <a:gs pos="1250">
                      <a:schemeClr val="tx2"/>
                    </a:gs>
                    <a:gs pos="100000">
                      <a:schemeClr val="tx2"/>
                    </a:gs>
                  </a:gsLst>
                  <a:lin ang="5400000" scaled="0"/>
                </a:gradFill>
                <a:effectLst/>
                <a:latin typeface="+mj-lt"/>
                <a:ea typeface="+mn-ea"/>
                <a:cs typeface="Arial" charset="0"/>
              </a:defRPr>
            </a:lvl1pPr>
          </a:lstStyle>
          <a:p>
            <a:pPr algn="r"/>
            <a:r>
              <a:rPr sz="4400">
                <a:gradFill>
                  <a:gsLst>
                    <a:gs pos="5833">
                      <a:srgbClr val="FFFFFF"/>
                    </a:gs>
                    <a:gs pos="100000">
                      <a:srgbClr val="FFFFFF"/>
                    </a:gs>
                  </a:gsLst>
                  <a:lin ang="5400000" scaled="0"/>
                </a:gradFill>
                <a:cs typeface="Segoe UI" pitchFamily="34" charset="0"/>
              </a:rPr>
              <a:t>SanDisk</a:t>
            </a:r>
          </a:p>
          <a:p>
            <a:pPr algn="r"/>
            <a:r>
              <a:rPr sz="4400">
                <a:gradFill>
                  <a:gsLst>
                    <a:gs pos="5833">
                      <a:srgbClr val="FFFFFF"/>
                    </a:gs>
                    <a:gs pos="100000">
                      <a:srgbClr val="FFFFFF"/>
                    </a:gs>
                  </a:gsLst>
                  <a:lin ang="5400000" scaled="0"/>
                </a:gradFill>
                <a:cs typeface="Segoe UI" pitchFamily="34" charset="0"/>
              </a:rPr>
              <a:t>Runs</a:t>
            </a:r>
          </a:p>
          <a:p>
            <a:pPr algn="r"/>
            <a:r>
              <a:rPr sz="4400">
                <a:gradFill>
                  <a:gsLst>
                    <a:gs pos="5833">
                      <a:srgbClr val="FFFFFF"/>
                    </a:gs>
                    <a:gs pos="100000">
                      <a:srgbClr val="FFFFFF"/>
                    </a:gs>
                  </a:gsLst>
                  <a:lin ang="5400000" scaled="0"/>
                </a:gradFill>
                <a:cs typeface="Segoe UI" pitchFamily="34" charset="0"/>
              </a:rPr>
              <a:t>K2</a:t>
            </a:r>
          </a:p>
        </p:txBody>
      </p:sp>
      <p:grpSp>
        <p:nvGrpSpPr>
          <p:cNvPr id="4" name="Group 3"/>
          <p:cNvGrpSpPr/>
          <p:nvPr/>
        </p:nvGrpSpPr>
        <p:grpSpPr>
          <a:xfrm>
            <a:off x="2652116" y="4411652"/>
            <a:ext cx="2599702" cy="2194537"/>
            <a:chOff x="7728515" y="1645470"/>
            <a:chExt cx="4572000" cy="4674508"/>
          </a:xfrm>
        </p:grpSpPr>
        <p:sp>
          <p:nvSpPr>
            <p:cNvPr id="5" name="Rectangle 4"/>
            <p:cNvSpPr/>
            <p:nvPr/>
          </p:nvSpPr>
          <p:spPr bwMode="auto">
            <a:xfrm>
              <a:off x="7728515" y="1744803"/>
              <a:ext cx="4572000" cy="4575175"/>
            </a:xfrm>
            <a:prstGeom prst="rect">
              <a:avLst/>
            </a:prstGeom>
            <a:solidFill>
              <a:schemeClr val="accent1"/>
            </a:solidFill>
            <a:ln w="9525" cap="flat" cmpd="sng" algn="ctr">
              <a:noFill/>
              <a:prstDash val="solid"/>
              <a:headEnd type="none" w="med" len="med"/>
              <a:tailEnd type="none" w="med" len="med"/>
            </a:ln>
            <a:effectLst/>
          </p:spPr>
          <p:txBody>
            <a:bodyPr rot="0" spcFirstLastPara="0" vertOverflow="overflow" horzOverflow="overflow" vert="horz" wrap="square" lIns="46639" tIns="46639" rIns="46639" bIns="46639" numCol="1" spcCol="0" rtlCol="0" fromWordArt="0" anchor="b" anchorCtr="0" forceAA="0" compatLnSpc="1">
              <a:prstTxWarp prst="textNoShape">
                <a:avLst/>
              </a:prstTxWarp>
              <a:noAutofit/>
            </a:bodyPr>
            <a:lstStyle/>
            <a:p>
              <a:pPr algn="r" defTabSz="932472" fontAlgn="base">
                <a:spcBef>
                  <a:spcPct val="0"/>
                </a:spcBef>
                <a:spcAft>
                  <a:spcPct val="0"/>
                </a:spcAft>
              </a:pPr>
              <a:endParaRPr lang="en-US" sz="1100" kern="0" spc="-71" dirty="0">
                <a:gradFill>
                  <a:gsLst>
                    <a:gs pos="0">
                      <a:srgbClr val="FFFFFF"/>
                    </a:gs>
                    <a:gs pos="100000">
                      <a:srgbClr val="FFFFFF"/>
                    </a:gs>
                  </a:gsLst>
                  <a:lin ang="5400000" scaled="0"/>
                </a:gradFill>
                <a:ea typeface="Segoe UI" pitchFamily="34" charset="0"/>
                <a:cs typeface="Segoe UI" pitchFamily="34" charset="0"/>
              </a:endParaRPr>
            </a:p>
          </p:txBody>
        </p:sp>
        <p:sp>
          <p:nvSpPr>
            <p:cNvPr id="6" name="Title 1"/>
            <p:cNvSpPr txBox="1">
              <a:spLocks/>
            </p:cNvSpPr>
            <p:nvPr/>
          </p:nvSpPr>
          <p:spPr>
            <a:xfrm>
              <a:off x="7889325" y="1645470"/>
              <a:ext cx="4245137" cy="4319467"/>
            </a:xfrm>
            <a:prstGeom prst="rect">
              <a:avLst/>
            </a:prstGeom>
          </p:spPr>
          <p:txBody>
            <a:bodyPr vert="horz" wrap="square" lIns="130589" tIns="186556" rIns="130589" bIns="0" rtlCol="0" anchor="t">
              <a:spAutoFit/>
            </a:bodyPr>
            <a:lstStyle>
              <a:lvl1pPr algn="l" defTabSz="914363" rtl="0" eaLnBrk="1" latinLnBrk="0" hangingPunct="1">
                <a:lnSpc>
                  <a:spcPct val="90000"/>
                </a:lnSpc>
                <a:spcBef>
                  <a:spcPct val="0"/>
                </a:spcBef>
                <a:buNone/>
                <a:defRPr lang="en-US" sz="5400" b="0" kern="1200" cap="none" spc="-100" baseline="0" dirty="0" smtClean="0">
                  <a:ln w="3175">
                    <a:noFill/>
                  </a:ln>
                  <a:gradFill>
                    <a:gsLst>
                      <a:gs pos="1250">
                        <a:schemeClr val="tx2"/>
                      </a:gs>
                      <a:gs pos="100000">
                        <a:schemeClr val="tx2"/>
                      </a:gs>
                    </a:gsLst>
                    <a:lin ang="5400000" scaled="0"/>
                  </a:gradFill>
                  <a:effectLst/>
                  <a:latin typeface="+mj-lt"/>
                  <a:ea typeface="+mn-ea"/>
                  <a:cs typeface="Arial" charset="0"/>
                </a:defRPr>
              </a:lvl1pPr>
            </a:lstStyle>
            <a:p>
              <a:pPr algn="r"/>
              <a:r>
                <a:rPr sz="4400">
                  <a:gradFill>
                    <a:gsLst>
                      <a:gs pos="5833">
                        <a:srgbClr val="FFFFFF"/>
                      </a:gs>
                      <a:gs pos="100000">
                        <a:srgbClr val="FFFFFF"/>
                      </a:gs>
                    </a:gsLst>
                    <a:lin ang="5400000" scaled="0"/>
                  </a:gradFill>
                  <a:cs typeface="Segoe UI" pitchFamily="34" charset="0"/>
                </a:rPr>
                <a:t>SanDisk</a:t>
              </a:r>
            </a:p>
            <a:p>
              <a:pPr algn="r"/>
              <a:r>
                <a:rPr sz="4400">
                  <a:gradFill>
                    <a:gsLst>
                      <a:gs pos="5833">
                        <a:srgbClr val="FFFFFF"/>
                      </a:gs>
                      <a:gs pos="100000">
                        <a:srgbClr val="FFFFFF"/>
                      </a:gs>
                    </a:gsLst>
                    <a:lin ang="5400000" scaled="0"/>
                  </a:gradFill>
                  <a:cs typeface="Segoe UI" pitchFamily="34" charset="0"/>
                </a:rPr>
                <a:t>Runs</a:t>
              </a:r>
            </a:p>
            <a:p>
              <a:pPr algn="r"/>
              <a:r>
                <a:rPr sz="4400">
                  <a:gradFill>
                    <a:gsLst>
                      <a:gs pos="5833">
                        <a:srgbClr val="FFFFFF"/>
                      </a:gs>
                      <a:gs pos="100000">
                        <a:srgbClr val="FFFFFF"/>
                      </a:gs>
                    </a:gsLst>
                    <a:lin ang="5400000" scaled="0"/>
                  </a:gradFill>
                  <a:cs typeface="Segoe UI" pitchFamily="34" charset="0"/>
                </a:rPr>
                <a:t>K2</a:t>
              </a:r>
            </a:p>
          </p:txBody>
        </p:sp>
      </p:grpSp>
    </p:spTree>
    <p:extLst>
      <p:ext uri="{BB962C8B-B14F-4D97-AF65-F5344CB8AC3E}">
        <p14:creationId xmlns:p14="http://schemas.microsoft.com/office/powerpoint/2010/main" val="1277245050"/>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40"/>
          <p:cNvSpPr txBox="1"/>
          <p:nvPr/>
        </p:nvSpPr>
        <p:spPr>
          <a:xfrm>
            <a:off x="3944375" y="1211405"/>
            <a:ext cx="3736886" cy="1828909"/>
          </a:xfrm>
          <a:prstGeom prst="rect">
            <a:avLst/>
          </a:prstGeom>
          <a:solidFill>
            <a:schemeClr val="tx2"/>
          </a:solidFill>
        </p:spPr>
        <p:txBody>
          <a:bodyPr wrap="square" lIns="182880" tIns="146304" rIns="182880" bIns="146304" rtlCol="0" anchor="b">
            <a:noAutofit/>
          </a:bodyPr>
          <a:lstStyle>
            <a:defPPr>
              <a:defRPr lang="en-US"/>
            </a:defPPr>
            <a:lvl1pPr>
              <a:defRPr sz="2400" spc="-70">
                <a:gradFill>
                  <a:gsLst>
                    <a:gs pos="2917">
                      <a:schemeClr val="tx1"/>
                    </a:gs>
                    <a:gs pos="30000">
                      <a:schemeClr val="tx1"/>
                    </a:gs>
                  </a:gsLst>
                  <a:lin ang="5400000" scaled="0"/>
                </a:gradFill>
              </a:defRPr>
            </a:lvl1pPr>
          </a:lstStyle>
          <a:p>
            <a:pPr>
              <a:lnSpc>
                <a:spcPct val="90000"/>
              </a:lnSpc>
              <a:spcAft>
                <a:spcPts val="1200"/>
              </a:spcAft>
            </a:pPr>
            <a:r>
              <a:rPr lang="en-US" sz="2000" spc="0" dirty="0" smtClean="0">
                <a:gradFill>
                  <a:gsLst>
                    <a:gs pos="2917">
                      <a:srgbClr val="FFFFFF"/>
                    </a:gs>
                    <a:gs pos="30000">
                      <a:srgbClr val="FFFFFF"/>
                    </a:gs>
                  </a:gsLst>
                  <a:lin ang="5400000" scaled="0"/>
                </a:gradFill>
              </a:rPr>
              <a:t>Retail Organization</a:t>
            </a:r>
          </a:p>
          <a:p>
            <a:pPr>
              <a:lnSpc>
                <a:spcPct val="90000"/>
              </a:lnSpc>
              <a:spcAft>
                <a:spcPts val="1200"/>
              </a:spcAft>
            </a:pPr>
            <a:r>
              <a:rPr lang="en-US" sz="2000" spc="0" dirty="0" smtClean="0">
                <a:gradFill>
                  <a:gsLst>
                    <a:gs pos="2917">
                      <a:srgbClr val="FFFFFF"/>
                    </a:gs>
                    <a:gs pos="30000">
                      <a:srgbClr val="FFFFFF"/>
                    </a:gs>
                  </a:gsLst>
                  <a:lin ang="5400000" scaled="0"/>
                </a:gradFill>
              </a:rPr>
              <a:t>$2 Billion+ in revenue</a:t>
            </a:r>
            <a:endParaRPr lang="en-US" sz="2000" spc="0" dirty="0">
              <a:gradFill>
                <a:gsLst>
                  <a:gs pos="2917">
                    <a:srgbClr val="FFFFFF"/>
                  </a:gs>
                  <a:gs pos="30000">
                    <a:srgbClr val="FFFFFF"/>
                  </a:gs>
                </a:gsLst>
                <a:lin ang="5400000" scaled="0"/>
              </a:gradFill>
            </a:endParaRPr>
          </a:p>
        </p:txBody>
      </p:sp>
      <p:sp>
        <p:nvSpPr>
          <p:cNvPr id="40" name="TextBox 39"/>
          <p:cNvSpPr txBox="1"/>
          <p:nvPr/>
        </p:nvSpPr>
        <p:spPr>
          <a:xfrm>
            <a:off x="9705032" y="1211416"/>
            <a:ext cx="1816667" cy="1828909"/>
          </a:xfrm>
          <a:prstGeom prst="rect">
            <a:avLst/>
          </a:prstGeom>
          <a:solidFill>
            <a:schemeClr val="accent3"/>
          </a:solidFill>
        </p:spPr>
        <p:txBody>
          <a:bodyPr wrap="square" lIns="182880" tIns="146304" rIns="182880" bIns="146304" rtlCol="0" anchor="b">
            <a:noAutofit/>
          </a:bodyPr>
          <a:lstStyle>
            <a:defPPr>
              <a:defRPr lang="en-US"/>
            </a:defPPr>
            <a:lvl1pPr>
              <a:defRPr sz="2400" spc="-70">
                <a:gradFill>
                  <a:gsLst>
                    <a:gs pos="2917">
                      <a:schemeClr val="tx1"/>
                    </a:gs>
                    <a:gs pos="30000">
                      <a:schemeClr val="tx1"/>
                    </a:gs>
                  </a:gsLst>
                  <a:lin ang="5400000" scaled="0"/>
                </a:gradFill>
              </a:defRPr>
            </a:lvl1pPr>
          </a:lstStyle>
          <a:p>
            <a:pPr>
              <a:lnSpc>
                <a:spcPct val="90000"/>
              </a:lnSpc>
              <a:spcAft>
                <a:spcPts val="1200"/>
              </a:spcAft>
            </a:pPr>
            <a:r>
              <a:rPr lang="en-US" sz="2000" spc="0" dirty="0" smtClean="0">
                <a:gradFill>
                  <a:gsLst>
                    <a:gs pos="2917">
                      <a:srgbClr val="FFFFFF"/>
                    </a:gs>
                    <a:gs pos="30000">
                      <a:srgbClr val="FFFFFF"/>
                    </a:gs>
                  </a:gsLst>
                  <a:lin ang="5400000" scaled="0"/>
                </a:gradFill>
              </a:rPr>
              <a:t>EMEA</a:t>
            </a:r>
            <a:endParaRPr lang="en-US" sz="2000" spc="0" dirty="0">
              <a:gradFill>
                <a:gsLst>
                  <a:gs pos="2917">
                    <a:srgbClr val="FFFFFF"/>
                  </a:gs>
                  <a:gs pos="30000">
                    <a:srgbClr val="FFFFFF"/>
                  </a:gs>
                </a:gsLst>
                <a:lin ang="5400000" scaled="0"/>
              </a:gradFill>
            </a:endParaRPr>
          </a:p>
        </p:txBody>
      </p:sp>
      <p:sp>
        <p:nvSpPr>
          <p:cNvPr id="44" name="TextBox 43"/>
          <p:cNvSpPr txBox="1"/>
          <p:nvPr/>
        </p:nvSpPr>
        <p:spPr>
          <a:xfrm>
            <a:off x="91824" y="1211416"/>
            <a:ext cx="3748999" cy="1828909"/>
          </a:xfrm>
          <a:prstGeom prst="rect">
            <a:avLst/>
          </a:prstGeom>
          <a:solidFill>
            <a:schemeClr val="accent1"/>
          </a:solidFill>
        </p:spPr>
        <p:txBody>
          <a:bodyPr wrap="square" lIns="182880" tIns="146304" rIns="182880" bIns="146304" rtlCol="0" anchor="b">
            <a:noAutofit/>
          </a:bodyPr>
          <a:lstStyle>
            <a:defPPr>
              <a:defRPr lang="en-US"/>
            </a:defPPr>
            <a:lvl1pPr>
              <a:defRPr sz="2400" spc="-70">
                <a:gradFill>
                  <a:gsLst>
                    <a:gs pos="2917">
                      <a:schemeClr val="tx1"/>
                    </a:gs>
                    <a:gs pos="30000">
                      <a:schemeClr val="tx1"/>
                    </a:gs>
                  </a:gsLst>
                  <a:lin ang="5400000" scaled="0"/>
                </a:gradFill>
              </a:defRPr>
            </a:lvl1pPr>
          </a:lstStyle>
          <a:p>
            <a:pPr>
              <a:lnSpc>
                <a:spcPct val="90000"/>
              </a:lnSpc>
              <a:spcAft>
                <a:spcPts val="1200"/>
              </a:spcAft>
            </a:pPr>
            <a:r>
              <a:rPr lang="en-US" sz="2000" spc="0" dirty="0" smtClean="0">
                <a:gradFill>
                  <a:gsLst>
                    <a:gs pos="2917">
                      <a:srgbClr val="FFFFFF"/>
                    </a:gs>
                    <a:gs pos="30000">
                      <a:srgbClr val="FFFFFF"/>
                    </a:gs>
                  </a:gsLst>
                  <a:lin ang="5400000" scaled="0"/>
                </a:gradFill>
              </a:rPr>
              <a:t>OEM Organization</a:t>
            </a:r>
          </a:p>
          <a:p>
            <a:pPr>
              <a:lnSpc>
                <a:spcPct val="90000"/>
              </a:lnSpc>
              <a:spcAft>
                <a:spcPts val="1200"/>
              </a:spcAft>
            </a:pPr>
            <a:r>
              <a:rPr lang="en-US" sz="2000" spc="0" dirty="0" smtClean="0">
                <a:gradFill>
                  <a:gsLst>
                    <a:gs pos="2917">
                      <a:srgbClr val="FFFFFF"/>
                    </a:gs>
                    <a:gs pos="30000">
                      <a:srgbClr val="FFFFFF"/>
                    </a:gs>
                  </a:gsLst>
                  <a:lin ang="5400000" scaled="0"/>
                </a:gradFill>
              </a:rPr>
              <a:t>$3 Billion+ in revenue</a:t>
            </a:r>
            <a:endParaRPr lang="en-US" sz="2000" spc="0" dirty="0">
              <a:gradFill>
                <a:gsLst>
                  <a:gs pos="2917">
                    <a:srgbClr val="FFFFFF"/>
                  </a:gs>
                  <a:gs pos="30000">
                    <a:srgbClr val="FFFFFF"/>
                  </a:gs>
                </a:gsLst>
                <a:lin ang="5400000" scaled="0"/>
              </a:gradFill>
            </a:endParaRPr>
          </a:p>
        </p:txBody>
      </p:sp>
      <p:sp>
        <p:nvSpPr>
          <p:cNvPr id="45" name="TextBox 44"/>
          <p:cNvSpPr txBox="1"/>
          <p:nvPr/>
        </p:nvSpPr>
        <p:spPr>
          <a:xfrm>
            <a:off x="7772700" y="1211287"/>
            <a:ext cx="1816667" cy="1828909"/>
          </a:xfrm>
          <a:prstGeom prst="rect">
            <a:avLst/>
          </a:prstGeom>
          <a:solidFill>
            <a:schemeClr val="accent2"/>
          </a:solidFill>
        </p:spPr>
        <p:txBody>
          <a:bodyPr wrap="square" lIns="182880" tIns="146304" rIns="182880" bIns="146304" rtlCol="0" anchor="b">
            <a:noAutofit/>
          </a:bodyPr>
          <a:lstStyle>
            <a:defPPr>
              <a:defRPr lang="en-US"/>
            </a:defPPr>
            <a:lvl1pPr>
              <a:defRPr sz="2400" spc="-70">
                <a:gradFill>
                  <a:gsLst>
                    <a:gs pos="2917">
                      <a:schemeClr val="tx1"/>
                    </a:gs>
                    <a:gs pos="30000">
                      <a:schemeClr val="tx1"/>
                    </a:gs>
                  </a:gsLst>
                  <a:lin ang="5400000" scaled="0"/>
                </a:gradFill>
              </a:defRPr>
            </a:lvl1pPr>
          </a:lstStyle>
          <a:p>
            <a:pPr>
              <a:lnSpc>
                <a:spcPct val="90000"/>
              </a:lnSpc>
              <a:spcAft>
                <a:spcPts val="1200"/>
              </a:spcAft>
            </a:pPr>
            <a:r>
              <a:rPr lang="en-US" sz="2000" spc="0" dirty="0" smtClean="0">
                <a:gradFill>
                  <a:gsLst>
                    <a:gs pos="2917">
                      <a:srgbClr val="FFFFFF"/>
                    </a:gs>
                    <a:gs pos="30000">
                      <a:srgbClr val="FFFFFF"/>
                    </a:gs>
                  </a:gsLst>
                  <a:lin ang="5400000" scaled="0"/>
                </a:gradFill>
              </a:rPr>
              <a:t>North America</a:t>
            </a:r>
            <a:endParaRPr lang="en-US" sz="2000" spc="0" dirty="0">
              <a:gradFill>
                <a:gsLst>
                  <a:gs pos="2917">
                    <a:srgbClr val="FFFFFF"/>
                  </a:gs>
                  <a:gs pos="30000">
                    <a:srgbClr val="FFFFFF"/>
                  </a:gs>
                </a:gsLst>
                <a:lin ang="5400000" scaled="0"/>
              </a:gradFill>
            </a:endParaRPr>
          </a:p>
        </p:txBody>
      </p:sp>
      <p:sp>
        <p:nvSpPr>
          <p:cNvPr id="46" name="TextBox 45"/>
          <p:cNvSpPr txBox="1"/>
          <p:nvPr/>
        </p:nvSpPr>
        <p:spPr>
          <a:xfrm>
            <a:off x="3932262" y="3131624"/>
            <a:ext cx="3748999" cy="1828909"/>
          </a:xfrm>
          <a:prstGeom prst="rect">
            <a:avLst/>
          </a:prstGeom>
          <a:solidFill>
            <a:schemeClr val="tx1"/>
          </a:solidFill>
        </p:spPr>
        <p:txBody>
          <a:bodyPr wrap="square" lIns="182880" tIns="146304" rIns="182880" bIns="146304" rtlCol="0" anchor="b">
            <a:noAutofit/>
          </a:bodyPr>
          <a:lstStyle>
            <a:defPPr>
              <a:defRPr lang="en-US"/>
            </a:defPPr>
            <a:lvl1pPr>
              <a:defRPr sz="2400" spc="-70">
                <a:gradFill>
                  <a:gsLst>
                    <a:gs pos="2917">
                      <a:schemeClr val="tx1"/>
                    </a:gs>
                    <a:gs pos="30000">
                      <a:schemeClr val="tx1"/>
                    </a:gs>
                  </a:gsLst>
                  <a:lin ang="5400000" scaled="0"/>
                </a:gradFill>
              </a:defRPr>
            </a:lvl1pPr>
          </a:lstStyle>
          <a:p>
            <a:pPr>
              <a:lnSpc>
                <a:spcPct val="90000"/>
              </a:lnSpc>
              <a:spcAft>
                <a:spcPts val="1200"/>
              </a:spcAft>
            </a:pPr>
            <a:r>
              <a:rPr lang="en-US" sz="2000" spc="0" dirty="0" smtClean="0">
                <a:gradFill>
                  <a:gsLst>
                    <a:gs pos="2917">
                      <a:srgbClr val="FFFFFF"/>
                    </a:gs>
                    <a:gs pos="30000">
                      <a:srgbClr val="FFFFFF"/>
                    </a:gs>
                  </a:gsLst>
                  <a:lin ang="5400000" scaled="0"/>
                </a:gradFill>
              </a:rPr>
              <a:t>Respond to daily price</a:t>
            </a:r>
          </a:p>
          <a:p>
            <a:pPr>
              <a:lnSpc>
                <a:spcPct val="90000"/>
              </a:lnSpc>
              <a:spcAft>
                <a:spcPts val="1200"/>
              </a:spcAft>
            </a:pPr>
            <a:r>
              <a:rPr lang="en-US" sz="2000" spc="0" dirty="0" smtClean="0">
                <a:gradFill>
                  <a:gsLst>
                    <a:gs pos="2917">
                      <a:srgbClr val="FFFFFF"/>
                    </a:gs>
                    <a:gs pos="30000">
                      <a:srgbClr val="FFFFFF"/>
                    </a:gs>
                  </a:gsLst>
                  <a:lin ang="5400000" scaled="0"/>
                </a:gradFill>
              </a:rPr>
              <a:t>fluctuations</a:t>
            </a:r>
            <a:endParaRPr lang="en-US" sz="2000" spc="0" dirty="0">
              <a:gradFill>
                <a:gsLst>
                  <a:gs pos="2917">
                    <a:srgbClr val="FFFFFF"/>
                  </a:gs>
                  <a:gs pos="30000">
                    <a:srgbClr val="FFFFFF"/>
                  </a:gs>
                </a:gsLst>
                <a:lin ang="5400000" scaled="0"/>
              </a:gradFill>
            </a:endParaRPr>
          </a:p>
        </p:txBody>
      </p:sp>
      <p:sp>
        <p:nvSpPr>
          <p:cNvPr id="47" name="TextBox 46"/>
          <p:cNvSpPr txBox="1"/>
          <p:nvPr/>
        </p:nvSpPr>
        <p:spPr>
          <a:xfrm>
            <a:off x="9705032" y="3131635"/>
            <a:ext cx="1816667" cy="1828909"/>
          </a:xfrm>
          <a:prstGeom prst="rect">
            <a:avLst/>
          </a:prstGeom>
          <a:solidFill>
            <a:schemeClr val="accent1"/>
          </a:solidFill>
        </p:spPr>
        <p:txBody>
          <a:bodyPr wrap="square" lIns="182880" tIns="146304" rIns="182880" bIns="146304" rtlCol="0" anchor="b">
            <a:noAutofit/>
          </a:bodyPr>
          <a:lstStyle>
            <a:defPPr>
              <a:defRPr lang="en-US"/>
            </a:defPPr>
            <a:lvl1pPr>
              <a:defRPr sz="2400" spc="-70">
                <a:gradFill>
                  <a:gsLst>
                    <a:gs pos="2917">
                      <a:schemeClr val="tx1"/>
                    </a:gs>
                    <a:gs pos="30000">
                      <a:schemeClr val="tx1"/>
                    </a:gs>
                  </a:gsLst>
                  <a:lin ang="5400000" scaled="0"/>
                </a:gradFill>
              </a:defRPr>
            </a:lvl1pPr>
          </a:lstStyle>
          <a:p>
            <a:pPr>
              <a:lnSpc>
                <a:spcPct val="90000"/>
              </a:lnSpc>
              <a:spcAft>
                <a:spcPts val="1200"/>
              </a:spcAft>
            </a:pPr>
            <a:r>
              <a:rPr lang="en-US" sz="2000" spc="0" dirty="0" smtClean="0">
                <a:gradFill>
                  <a:gsLst>
                    <a:gs pos="2917">
                      <a:srgbClr val="FFFFFF"/>
                    </a:gs>
                    <a:gs pos="30000">
                      <a:srgbClr val="FFFFFF"/>
                    </a:gs>
                  </a:gsLst>
                  <a:lin ang="5400000" scaled="0"/>
                </a:gradFill>
              </a:rPr>
              <a:t>Latin America</a:t>
            </a:r>
            <a:endParaRPr lang="en-US" sz="2000" spc="0" dirty="0">
              <a:gradFill>
                <a:gsLst>
                  <a:gs pos="2917">
                    <a:srgbClr val="FFFFFF"/>
                  </a:gs>
                  <a:gs pos="30000">
                    <a:srgbClr val="FFFFFF"/>
                  </a:gs>
                </a:gsLst>
                <a:lin ang="5400000" scaled="0"/>
              </a:gradFill>
            </a:endParaRPr>
          </a:p>
        </p:txBody>
      </p:sp>
      <p:sp>
        <p:nvSpPr>
          <p:cNvPr id="48" name="TextBox 47"/>
          <p:cNvSpPr txBox="1"/>
          <p:nvPr/>
        </p:nvSpPr>
        <p:spPr>
          <a:xfrm>
            <a:off x="91824" y="3131635"/>
            <a:ext cx="3748999" cy="1828909"/>
          </a:xfrm>
          <a:prstGeom prst="rect">
            <a:avLst/>
          </a:prstGeom>
          <a:solidFill>
            <a:schemeClr val="accent3"/>
          </a:solidFill>
        </p:spPr>
        <p:txBody>
          <a:bodyPr wrap="square" lIns="182880" tIns="146304" rIns="182880" bIns="146304" rtlCol="0" anchor="b">
            <a:noAutofit/>
          </a:bodyPr>
          <a:lstStyle>
            <a:defPPr>
              <a:defRPr lang="en-US"/>
            </a:defPPr>
            <a:lvl1pPr>
              <a:defRPr sz="2400" spc="-70">
                <a:gradFill>
                  <a:gsLst>
                    <a:gs pos="2917">
                      <a:schemeClr val="tx1"/>
                    </a:gs>
                    <a:gs pos="30000">
                      <a:schemeClr val="tx1"/>
                    </a:gs>
                  </a:gsLst>
                  <a:lin ang="5400000" scaled="0"/>
                </a:gradFill>
              </a:defRPr>
            </a:lvl1pPr>
          </a:lstStyle>
          <a:p>
            <a:pPr>
              <a:lnSpc>
                <a:spcPct val="90000"/>
              </a:lnSpc>
              <a:spcAft>
                <a:spcPts val="1200"/>
              </a:spcAft>
            </a:pPr>
            <a:r>
              <a:rPr lang="en-US" sz="2000" spc="0" dirty="0" smtClean="0">
                <a:gradFill>
                  <a:gsLst>
                    <a:gs pos="2917">
                      <a:srgbClr val="FFFFFF"/>
                    </a:gs>
                    <a:gs pos="30000">
                      <a:srgbClr val="FFFFFF"/>
                    </a:gs>
                  </a:gsLst>
                  <a:lin ang="5400000" scaled="0"/>
                </a:gradFill>
              </a:rPr>
              <a:t>50 000 requests over 2</a:t>
            </a:r>
          </a:p>
          <a:p>
            <a:pPr>
              <a:lnSpc>
                <a:spcPct val="90000"/>
              </a:lnSpc>
              <a:spcAft>
                <a:spcPts val="1200"/>
              </a:spcAft>
            </a:pPr>
            <a:r>
              <a:rPr lang="en-US" sz="2000" spc="0" dirty="0" smtClean="0">
                <a:gradFill>
                  <a:gsLst>
                    <a:gs pos="2917">
                      <a:srgbClr val="FFFFFF"/>
                    </a:gs>
                    <a:gs pos="30000">
                      <a:srgbClr val="FFFFFF"/>
                    </a:gs>
                  </a:gsLst>
                  <a:lin ang="5400000" scaled="0"/>
                </a:gradFill>
              </a:rPr>
              <a:t>years and counting</a:t>
            </a:r>
            <a:endParaRPr lang="en-US" sz="2000" spc="0" dirty="0">
              <a:gradFill>
                <a:gsLst>
                  <a:gs pos="2917">
                    <a:srgbClr val="FFFFFF"/>
                  </a:gs>
                  <a:gs pos="30000">
                    <a:srgbClr val="FFFFFF"/>
                  </a:gs>
                </a:gsLst>
                <a:lin ang="5400000" scaled="0"/>
              </a:gradFill>
            </a:endParaRPr>
          </a:p>
        </p:txBody>
      </p:sp>
      <p:sp>
        <p:nvSpPr>
          <p:cNvPr id="49" name="TextBox 48"/>
          <p:cNvSpPr txBox="1"/>
          <p:nvPr/>
        </p:nvSpPr>
        <p:spPr>
          <a:xfrm>
            <a:off x="7784813" y="3131506"/>
            <a:ext cx="1816667" cy="1828909"/>
          </a:xfrm>
          <a:prstGeom prst="rect">
            <a:avLst/>
          </a:prstGeom>
          <a:solidFill>
            <a:schemeClr val="tx2"/>
          </a:solidFill>
        </p:spPr>
        <p:txBody>
          <a:bodyPr wrap="square" lIns="182880" tIns="146304" rIns="182880" bIns="146304" rtlCol="0" anchor="b">
            <a:noAutofit/>
          </a:bodyPr>
          <a:lstStyle>
            <a:defPPr>
              <a:defRPr lang="en-US"/>
            </a:defPPr>
            <a:lvl1pPr>
              <a:defRPr sz="2400" spc="-70">
                <a:gradFill>
                  <a:gsLst>
                    <a:gs pos="2917">
                      <a:schemeClr val="tx1"/>
                    </a:gs>
                    <a:gs pos="30000">
                      <a:schemeClr val="tx1"/>
                    </a:gs>
                  </a:gsLst>
                  <a:lin ang="5400000" scaled="0"/>
                </a:gradFill>
              </a:defRPr>
            </a:lvl1pPr>
          </a:lstStyle>
          <a:p>
            <a:pPr>
              <a:lnSpc>
                <a:spcPct val="90000"/>
              </a:lnSpc>
              <a:spcAft>
                <a:spcPts val="1200"/>
              </a:spcAft>
            </a:pPr>
            <a:r>
              <a:rPr lang="en-US" sz="2000" spc="0" dirty="0" smtClean="0">
                <a:gradFill>
                  <a:gsLst>
                    <a:gs pos="2917">
                      <a:srgbClr val="FFFFFF"/>
                    </a:gs>
                    <a:gs pos="30000">
                      <a:srgbClr val="FFFFFF"/>
                    </a:gs>
                  </a:gsLst>
                  <a:lin ang="5400000" scaled="0"/>
                </a:gradFill>
              </a:rPr>
              <a:t>APAC</a:t>
            </a:r>
            <a:endParaRPr lang="en-US" sz="2000" spc="0" dirty="0">
              <a:gradFill>
                <a:gsLst>
                  <a:gs pos="2917">
                    <a:srgbClr val="FFFFFF"/>
                  </a:gs>
                  <a:gs pos="30000">
                    <a:srgbClr val="FFFFFF"/>
                  </a:gs>
                </a:gsLst>
                <a:lin ang="5400000" scaled="0"/>
              </a:gradFill>
            </a:endParaRPr>
          </a:p>
        </p:txBody>
      </p:sp>
      <p:sp>
        <p:nvSpPr>
          <p:cNvPr id="50" name="TextBox 49"/>
          <p:cNvSpPr txBox="1"/>
          <p:nvPr/>
        </p:nvSpPr>
        <p:spPr>
          <a:xfrm>
            <a:off x="3932262" y="5051585"/>
            <a:ext cx="3748999" cy="1828909"/>
          </a:xfrm>
          <a:prstGeom prst="rect">
            <a:avLst/>
          </a:prstGeom>
          <a:solidFill>
            <a:schemeClr val="accent1"/>
          </a:solidFill>
        </p:spPr>
        <p:txBody>
          <a:bodyPr wrap="square" lIns="182880" tIns="146304" rIns="182880" bIns="146304" rtlCol="0" anchor="b">
            <a:noAutofit/>
          </a:bodyPr>
          <a:lstStyle>
            <a:defPPr>
              <a:defRPr lang="en-US"/>
            </a:defPPr>
            <a:lvl1pPr>
              <a:defRPr sz="2400" spc="-70">
                <a:gradFill>
                  <a:gsLst>
                    <a:gs pos="2917">
                      <a:schemeClr val="tx1"/>
                    </a:gs>
                    <a:gs pos="30000">
                      <a:schemeClr val="tx1"/>
                    </a:gs>
                  </a:gsLst>
                  <a:lin ang="5400000" scaled="0"/>
                </a:gradFill>
              </a:defRPr>
            </a:lvl1pPr>
          </a:lstStyle>
          <a:p>
            <a:pPr>
              <a:lnSpc>
                <a:spcPct val="90000"/>
              </a:lnSpc>
              <a:spcAft>
                <a:spcPts val="1200"/>
              </a:spcAft>
            </a:pPr>
            <a:r>
              <a:rPr lang="en-US" sz="2000" spc="0" dirty="0" smtClean="0">
                <a:gradFill>
                  <a:gsLst>
                    <a:gs pos="2917">
                      <a:srgbClr val="FFFFFF"/>
                    </a:gs>
                    <a:gs pos="30000">
                      <a:srgbClr val="FFFFFF"/>
                    </a:gs>
                  </a:gsLst>
                  <a:lin ang="5400000" scaled="0"/>
                </a:gradFill>
              </a:rPr>
              <a:t>Empower people to make </a:t>
            </a:r>
          </a:p>
          <a:p>
            <a:pPr>
              <a:lnSpc>
                <a:spcPct val="90000"/>
              </a:lnSpc>
              <a:spcAft>
                <a:spcPts val="1200"/>
              </a:spcAft>
            </a:pPr>
            <a:r>
              <a:rPr lang="en-US" sz="2000" spc="0" dirty="0" smtClean="0">
                <a:gradFill>
                  <a:gsLst>
                    <a:gs pos="2917">
                      <a:srgbClr val="FFFFFF"/>
                    </a:gs>
                    <a:gs pos="30000">
                      <a:srgbClr val="FFFFFF"/>
                    </a:gs>
                  </a:gsLst>
                  <a:lin ang="5400000" scaled="0"/>
                </a:gradFill>
              </a:rPr>
              <a:t>quick and profitable decisions</a:t>
            </a:r>
            <a:endParaRPr lang="en-US" sz="2000" spc="0" dirty="0">
              <a:gradFill>
                <a:gsLst>
                  <a:gs pos="2917">
                    <a:srgbClr val="FFFFFF"/>
                  </a:gs>
                  <a:gs pos="30000">
                    <a:srgbClr val="FFFFFF"/>
                  </a:gs>
                </a:gsLst>
                <a:lin ang="5400000" scaled="0"/>
              </a:gradFill>
            </a:endParaRPr>
          </a:p>
        </p:txBody>
      </p:sp>
      <p:sp>
        <p:nvSpPr>
          <p:cNvPr id="52" name="TextBox 51"/>
          <p:cNvSpPr txBox="1"/>
          <p:nvPr/>
        </p:nvSpPr>
        <p:spPr>
          <a:xfrm>
            <a:off x="7772700" y="5051725"/>
            <a:ext cx="3748999" cy="1828909"/>
          </a:xfrm>
          <a:prstGeom prst="rect">
            <a:avLst/>
          </a:prstGeom>
          <a:solidFill>
            <a:schemeClr val="accent3"/>
          </a:solidFill>
        </p:spPr>
        <p:txBody>
          <a:bodyPr wrap="square" lIns="182880" tIns="146304" rIns="182880" bIns="146304" rtlCol="0" anchor="b">
            <a:noAutofit/>
          </a:bodyPr>
          <a:lstStyle>
            <a:defPPr>
              <a:defRPr lang="en-US"/>
            </a:defPPr>
            <a:lvl1pPr>
              <a:defRPr sz="2400" spc="-70">
                <a:gradFill>
                  <a:gsLst>
                    <a:gs pos="2917">
                      <a:schemeClr val="tx1"/>
                    </a:gs>
                    <a:gs pos="30000">
                      <a:schemeClr val="tx1"/>
                    </a:gs>
                  </a:gsLst>
                  <a:lin ang="5400000" scaled="0"/>
                </a:gradFill>
              </a:defRPr>
            </a:lvl1pPr>
          </a:lstStyle>
          <a:p>
            <a:pPr>
              <a:lnSpc>
                <a:spcPct val="90000"/>
              </a:lnSpc>
              <a:spcAft>
                <a:spcPts val="1200"/>
              </a:spcAft>
            </a:pPr>
            <a:r>
              <a:rPr lang="en-US" sz="2000" spc="0" dirty="0" smtClean="0">
                <a:gradFill>
                  <a:gsLst>
                    <a:gs pos="2917">
                      <a:srgbClr val="FFFFFF"/>
                    </a:gs>
                    <a:gs pos="30000">
                      <a:srgbClr val="FFFFFF"/>
                    </a:gs>
                  </a:gsLst>
                  <a:lin ang="5400000" scaled="0"/>
                </a:gradFill>
              </a:rPr>
              <a:t>IT recognized for the most </a:t>
            </a:r>
          </a:p>
          <a:p>
            <a:pPr>
              <a:lnSpc>
                <a:spcPct val="90000"/>
              </a:lnSpc>
              <a:spcAft>
                <a:spcPts val="1200"/>
              </a:spcAft>
            </a:pPr>
            <a:r>
              <a:rPr lang="en-US" sz="2000" spc="0" dirty="0" smtClean="0">
                <a:gradFill>
                  <a:gsLst>
                    <a:gs pos="2917">
                      <a:srgbClr val="FFFFFF"/>
                    </a:gs>
                    <a:gs pos="30000">
                      <a:srgbClr val="FFFFFF"/>
                    </a:gs>
                  </a:gsLst>
                  <a:lin ang="5400000" scaled="0"/>
                </a:gradFill>
              </a:rPr>
              <a:t>innovative solution</a:t>
            </a:r>
            <a:endParaRPr lang="en-US" sz="2000" spc="0" dirty="0">
              <a:gradFill>
                <a:gsLst>
                  <a:gs pos="2917">
                    <a:srgbClr val="FFFFFF"/>
                  </a:gs>
                  <a:gs pos="30000">
                    <a:srgbClr val="FFFFFF"/>
                  </a:gs>
                </a:gsLst>
                <a:lin ang="5400000" scaled="0"/>
              </a:gradFill>
            </a:endParaRPr>
          </a:p>
        </p:txBody>
      </p:sp>
      <p:sp>
        <p:nvSpPr>
          <p:cNvPr id="53" name="TextBox 52"/>
          <p:cNvSpPr txBox="1"/>
          <p:nvPr/>
        </p:nvSpPr>
        <p:spPr>
          <a:xfrm>
            <a:off x="91825" y="5051596"/>
            <a:ext cx="1828780" cy="1828909"/>
          </a:xfrm>
          <a:prstGeom prst="rect">
            <a:avLst/>
          </a:prstGeom>
          <a:solidFill>
            <a:schemeClr val="accent2"/>
          </a:solidFill>
        </p:spPr>
        <p:txBody>
          <a:bodyPr wrap="square" lIns="182880" tIns="146304" rIns="182880" bIns="146304" rtlCol="0" anchor="b">
            <a:noAutofit/>
          </a:bodyPr>
          <a:lstStyle>
            <a:defPPr>
              <a:defRPr lang="en-US"/>
            </a:defPPr>
            <a:lvl1pPr>
              <a:defRPr sz="2400" spc="-70">
                <a:gradFill>
                  <a:gsLst>
                    <a:gs pos="2917">
                      <a:schemeClr val="tx1"/>
                    </a:gs>
                    <a:gs pos="30000">
                      <a:schemeClr val="tx1"/>
                    </a:gs>
                  </a:gsLst>
                  <a:lin ang="5400000" scaled="0"/>
                </a:gradFill>
              </a:defRPr>
            </a:lvl1pPr>
          </a:lstStyle>
          <a:p>
            <a:pPr>
              <a:lnSpc>
                <a:spcPct val="90000"/>
              </a:lnSpc>
              <a:spcAft>
                <a:spcPts val="1200"/>
              </a:spcAft>
            </a:pPr>
            <a:r>
              <a:rPr lang="en-US" sz="2000" spc="0" dirty="0" smtClean="0">
                <a:gradFill>
                  <a:gsLst>
                    <a:gs pos="2917">
                      <a:srgbClr val="FFFFFF"/>
                    </a:gs>
                    <a:gs pos="30000">
                      <a:srgbClr val="FFFFFF"/>
                    </a:gs>
                  </a:gsLst>
                  <a:lin ang="5400000" scaled="0"/>
                </a:gradFill>
              </a:rPr>
              <a:t>Focus on</a:t>
            </a:r>
          </a:p>
          <a:p>
            <a:pPr>
              <a:lnSpc>
                <a:spcPct val="90000"/>
              </a:lnSpc>
              <a:spcAft>
                <a:spcPts val="1200"/>
              </a:spcAft>
            </a:pPr>
            <a:r>
              <a:rPr lang="en-US" sz="2000" spc="0" dirty="0" smtClean="0">
                <a:gradFill>
                  <a:gsLst>
                    <a:gs pos="2917">
                      <a:srgbClr val="FFFFFF"/>
                    </a:gs>
                    <a:gs pos="30000">
                      <a:srgbClr val="FFFFFF"/>
                    </a:gs>
                  </a:gsLst>
                  <a:lin ang="5400000" scaled="0"/>
                </a:gradFill>
              </a:rPr>
              <a:t>top and</a:t>
            </a:r>
          </a:p>
          <a:p>
            <a:pPr>
              <a:lnSpc>
                <a:spcPct val="90000"/>
              </a:lnSpc>
              <a:spcAft>
                <a:spcPts val="1200"/>
              </a:spcAft>
            </a:pPr>
            <a:r>
              <a:rPr lang="en-US" sz="2000" spc="0" dirty="0" smtClean="0">
                <a:gradFill>
                  <a:gsLst>
                    <a:gs pos="2917">
                      <a:srgbClr val="FFFFFF"/>
                    </a:gs>
                    <a:gs pos="30000">
                      <a:srgbClr val="FFFFFF"/>
                    </a:gs>
                  </a:gsLst>
                  <a:lin ang="5400000" scaled="0"/>
                </a:gradFill>
              </a:rPr>
              <a:t>bottom lines</a:t>
            </a:r>
            <a:endParaRPr lang="en-US" sz="2000" spc="0" dirty="0">
              <a:gradFill>
                <a:gsLst>
                  <a:gs pos="2917">
                    <a:srgbClr val="FFFFFF"/>
                  </a:gs>
                  <a:gs pos="30000">
                    <a:srgbClr val="FFFFFF"/>
                  </a:gs>
                </a:gsLst>
                <a:lin ang="5400000" scaled="0"/>
              </a:gradFill>
            </a:endParaRPr>
          </a:p>
        </p:txBody>
      </p:sp>
      <p:sp>
        <p:nvSpPr>
          <p:cNvPr id="54" name="TextBox 53"/>
          <p:cNvSpPr txBox="1"/>
          <p:nvPr/>
        </p:nvSpPr>
        <p:spPr>
          <a:xfrm>
            <a:off x="2024156" y="5051725"/>
            <a:ext cx="1816667" cy="1828909"/>
          </a:xfrm>
          <a:prstGeom prst="rect">
            <a:avLst/>
          </a:prstGeom>
          <a:solidFill>
            <a:schemeClr val="tx2"/>
          </a:solidFill>
        </p:spPr>
        <p:txBody>
          <a:bodyPr wrap="square" lIns="182880" tIns="146304" rIns="182880" bIns="146304" rtlCol="0" anchor="b">
            <a:noAutofit/>
          </a:bodyPr>
          <a:lstStyle>
            <a:defPPr>
              <a:defRPr lang="en-US"/>
            </a:defPPr>
            <a:lvl1pPr>
              <a:defRPr sz="2400" spc="-70">
                <a:gradFill>
                  <a:gsLst>
                    <a:gs pos="2917">
                      <a:schemeClr val="tx1"/>
                    </a:gs>
                    <a:gs pos="30000">
                      <a:schemeClr val="tx1"/>
                    </a:gs>
                  </a:gsLst>
                  <a:lin ang="5400000" scaled="0"/>
                </a:gradFill>
              </a:defRPr>
            </a:lvl1pPr>
          </a:lstStyle>
          <a:p>
            <a:pPr>
              <a:lnSpc>
                <a:spcPct val="90000"/>
              </a:lnSpc>
              <a:spcAft>
                <a:spcPts val="1200"/>
              </a:spcAft>
            </a:pPr>
            <a:r>
              <a:rPr lang="en-US" sz="2000" spc="0" dirty="0" smtClean="0">
                <a:gradFill>
                  <a:gsLst>
                    <a:gs pos="2917">
                      <a:srgbClr val="FFFFFF"/>
                    </a:gs>
                    <a:gs pos="30000">
                      <a:srgbClr val="FFFFFF"/>
                    </a:gs>
                  </a:gsLst>
                  <a:lin ang="5400000" scaled="0"/>
                </a:gradFill>
              </a:rPr>
              <a:t>24 by 7</a:t>
            </a:r>
          </a:p>
          <a:p>
            <a:pPr>
              <a:lnSpc>
                <a:spcPct val="90000"/>
              </a:lnSpc>
              <a:spcAft>
                <a:spcPts val="1200"/>
              </a:spcAft>
            </a:pPr>
            <a:r>
              <a:rPr lang="en-US" sz="2000" spc="0" dirty="0" smtClean="0">
                <a:gradFill>
                  <a:gsLst>
                    <a:gs pos="2917">
                      <a:srgbClr val="FFFFFF"/>
                    </a:gs>
                    <a:gs pos="30000">
                      <a:srgbClr val="FFFFFF"/>
                    </a:gs>
                  </a:gsLst>
                  <a:lin ang="5400000" scaled="0"/>
                </a:gradFill>
              </a:rPr>
              <a:t>365 days</a:t>
            </a:r>
            <a:endParaRPr lang="en-US" sz="2000" spc="0" dirty="0">
              <a:gradFill>
                <a:gsLst>
                  <a:gs pos="2917">
                    <a:srgbClr val="FFFFFF"/>
                  </a:gs>
                  <a:gs pos="30000">
                    <a:srgbClr val="FFFFFF"/>
                  </a:gs>
                </a:gsLst>
                <a:lin ang="5400000" scaled="0"/>
              </a:gradFill>
            </a:endParaRPr>
          </a:p>
        </p:txBody>
      </p:sp>
      <p:sp>
        <p:nvSpPr>
          <p:cNvPr id="55" name="Title 33"/>
          <p:cNvSpPr>
            <a:spLocks noGrp="1"/>
          </p:cNvSpPr>
          <p:nvPr>
            <p:ph type="title"/>
          </p:nvPr>
        </p:nvSpPr>
        <p:spPr>
          <a:xfrm>
            <a:off x="180769" y="114019"/>
            <a:ext cx="11889564" cy="917575"/>
          </a:xfrm>
        </p:spPr>
        <p:txBody>
          <a:bodyPr/>
          <a:lstStyle/>
          <a:p>
            <a:r>
              <a:rPr lang="en-US" dirty="0" smtClean="0"/>
              <a:t>What is SanDisk up to?</a:t>
            </a:r>
            <a:endParaRPr lang="en-US" sz="3200" dirty="0">
              <a:gradFill>
                <a:gsLst>
                  <a:gs pos="1250">
                    <a:schemeClr val="tx1"/>
                  </a:gs>
                  <a:gs pos="100000">
                    <a:schemeClr val="tx1"/>
                  </a:gs>
                </a:gsLst>
                <a:lin ang="5400000" scaled="0"/>
              </a:gradFill>
            </a:endParaRPr>
          </a:p>
        </p:txBody>
      </p:sp>
    </p:spTree>
    <p:extLst>
      <p:ext uri="{BB962C8B-B14F-4D97-AF65-F5344CB8AC3E}">
        <p14:creationId xmlns:p14="http://schemas.microsoft.com/office/powerpoint/2010/main" val="3621993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1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Adriaan van Wyk, Olaf Wagner</External_x0020_Speaker>
    <Session_x0020_Code xmlns="2295e2e7-0eeb-498e-8716-217bb2ee6ee3">SPC092</Session_x0020_Code>
    <ProductTaxHTField0 xmlns="2295e2e7-0eeb-498e-8716-217bb2ee6ee3">
      <Terms xmlns="http://schemas.microsoft.com/office/infopath/2007/PartnerControls"/>
    </ProductTaxHTField0>
    <Presentation_x0020_Date xmlns="2295e2e7-0eeb-498e-8716-217bb2ee6ee3">2012-11-13T08:00:00+00:00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Adriaan Van Wyk</Speaker>
    <AverageRating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F990F116-B58F-4255-B05B-DA3808E0E5C6}">
  <ds:schemaRefs>
    <ds:schemaRef ds:uri="http://purl.org/dc/elements/1.1/"/>
    <ds:schemaRef ds:uri="2295e2e7-0eeb-498e-8716-217bb2ee6ee3"/>
    <ds:schemaRef ds:uri="http://schemas.microsoft.com/office/2006/metadata/properties"/>
    <ds:schemaRef ds:uri="http://schemas.microsoft.com/office/infopath/2007/PartnerControls"/>
    <ds:schemaRef ds:uri="http://schemas.microsoft.com/sharepoint/v3"/>
    <ds:schemaRef ds:uri="http://purl.org/dc/terms/"/>
    <ds:schemaRef ds:uri="http://purl.org/dc/dcmitype/"/>
    <ds:schemaRef ds:uri="http://schemas.openxmlformats.org/package/2006/metadata/core-properties"/>
    <ds:schemaRef ds:uri="http://schemas.microsoft.com/office/2006/documentManagement/types"/>
    <ds:schemaRef ds:uri="230e9df3-be65-4c73-a93b-d1236ebd677e"/>
    <ds:schemaRef ds:uri="032d541b-1b4e-4d91-93c7-b10533c52f73"/>
    <ds:schemaRef ds:uri="http://www.w3.org/XML/1998/namespace"/>
  </ds:schemaRefs>
</ds:datastoreItem>
</file>

<file path=customXml/itemProps3.xml><?xml version="1.0" encoding="utf-8"?>
<ds:datastoreItem xmlns:ds="http://schemas.openxmlformats.org/officeDocument/2006/customXml" ds:itemID="{C4A5161B-9305-4C67-8C1C-767E3ADB6FB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SPC2012_Business_Template_16x9</Template>
  <TotalTime>8</TotalTime>
  <Words>1418</Words>
  <Application>Microsoft Office PowerPoint</Application>
  <PresentationFormat>Custom</PresentationFormat>
  <Paragraphs>154</Paragraphs>
  <Slides>18</Slides>
  <Notes>5</Notes>
  <HiddenSlides>0</HiddenSlides>
  <MMClips>0</MMClips>
  <ScaleCrop>false</ScaleCrop>
  <HeadingPairs>
    <vt:vector size="4" baseType="variant">
      <vt:variant>
        <vt:lpstr>Theme</vt:lpstr>
      </vt:variant>
      <vt:variant>
        <vt:i4>3</vt:i4>
      </vt:variant>
      <vt:variant>
        <vt:lpstr>Slide Titles</vt:lpstr>
      </vt:variant>
      <vt:variant>
        <vt:i4>18</vt:i4>
      </vt:variant>
    </vt:vector>
  </HeadingPairs>
  <TitlesOfParts>
    <vt:vector size="21" baseType="lpstr">
      <vt:lpstr>SPC2012_Business_Template_16x9</vt:lpstr>
      <vt:lpstr>5-30072_SPC2012_Business_Template_16x9_Light</vt:lpstr>
      <vt:lpstr>1_SPC2012_Business_Template_16x9</vt:lpstr>
      <vt:lpstr>PowerPoint Presentation</vt:lpstr>
      <vt:lpstr>K2 and SharePoint 2013</vt:lpstr>
      <vt:lpstr>PowerPoint Presentation</vt:lpstr>
      <vt:lpstr>Anatomy of a K2 App</vt:lpstr>
      <vt:lpstr>Anatomy of a K2 App</vt:lpstr>
      <vt:lpstr>Demo</vt:lpstr>
      <vt:lpstr>What you did just see?</vt:lpstr>
      <vt:lpstr>PowerPoint Presentation</vt:lpstr>
      <vt:lpstr>What is SanDisk up to?</vt:lpstr>
      <vt:lpstr>Before and after K2</vt:lpstr>
      <vt:lpstr>Today and going forward</vt:lpstr>
      <vt:lpstr>PowerPoint Presentation</vt:lpstr>
      <vt:lpstr>SEA Corp background</vt:lpstr>
      <vt:lpstr>SEA Corp and SharePoint</vt:lpstr>
      <vt:lpstr>SEA Corp and K2</vt:lpstr>
      <vt:lpstr>PowerPoint Presentation</vt:lpstr>
      <vt:lpstr>Questions and Answers</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K2 and SharePoint 2013</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1</cp:revision>
  <dcterms:created xsi:type="dcterms:W3CDTF">2012-11-11T23:43:06Z</dcterms:created>
  <dcterms:modified xsi:type="dcterms:W3CDTF">2012-12-06T22:35:38Z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