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 id="2147484252" r:id="rId9"/>
  </p:sldMasterIdLst>
  <p:notesMasterIdLst>
    <p:notesMasterId r:id="rId45"/>
  </p:notesMasterIdLst>
  <p:handoutMasterIdLst>
    <p:handoutMasterId r:id="rId46"/>
  </p:handoutMasterIdLst>
  <p:sldIdLst>
    <p:sldId id="1092" r:id="rId10"/>
    <p:sldId id="1093" r:id="rId11"/>
    <p:sldId id="1129" r:id="rId12"/>
    <p:sldId id="1130" r:id="rId13"/>
    <p:sldId id="1131" r:id="rId14"/>
    <p:sldId id="1132" r:id="rId15"/>
    <p:sldId id="1133" r:id="rId16"/>
    <p:sldId id="1134" r:id="rId17"/>
    <p:sldId id="1135" r:id="rId18"/>
    <p:sldId id="1136" r:id="rId19"/>
    <p:sldId id="1137" r:id="rId20"/>
    <p:sldId id="1138" r:id="rId21"/>
    <p:sldId id="1139" r:id="rId22"/>
    <p:sldId id="1140" r:id="rId23"/>
    <p:sldId id="1141" r:id="rId24"/>
    <p:sldId id="1142" r:id="rId25"/>
    <p:sldId id="1143" r:id="rId26"/>
    <p:sldId id="1144" r:id="rId27"/>
    <p:sldId id="1145" r:id="rId28"/>
    <p:sldId id="1146" r:id="rId29"/>
    <p:sldId id="1147" r:id="rId30"/>
    <p:sldId id="1148" r:id="rId31"/>
    <p:sldId id="1149" r:id="rId32"/>
    <p:sldId id="1150" r:id="rId33"/>
    <p:sldId id="1151" r:id="rId34"/>
    <p:sldId id="1152" r:id="rId35"/>
    <p:sldId id="1153" r:id="rId36"/>
    <p:sldId id="1154" r:id="rId37"/>
    <p:sldId id="1155" r:id="rId38"/>
    <p:sldId id="1156" r:id="rId39"/>
    <p:sldId id="1157" r:id="rId40"/>
    <p:sldId id="1158" r:id="rId41"/>
    <p:sldId id="1159" r:id="rId42"/>
    <p:sldId id="1125" r:id="rId43"/>
    <p:sldId id="112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14</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15</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17</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18</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19</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20</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21</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23</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25</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28</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3F716A-A8F7-47C9-B417-BE61CC50C99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73084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B7D6CF-2475-4F44-A513-1BF210E3E07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379918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9:57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141213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7</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8</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9</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10</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11</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2263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9253971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6870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476259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912650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3938664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5444081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252089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6214787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961065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058881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257540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8476004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17590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949196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8762834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535380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750985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16561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40692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5446566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8441507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2279263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253614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338854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57000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453133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164524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570214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602797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5751189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26523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733534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510528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2078773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879867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6957795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6897079"/>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1908659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885495"/>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3692183"/>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0215993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95073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04876659"/>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7107047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8464710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211864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345507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31895273"/>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61213120"/>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8701366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4747499"/>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47622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08648594"/>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40246605"/>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16046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4648310"/>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7524493"/>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5704054"/>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8044133"/>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723057"/>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5747102"/>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0752268"/>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634163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390085"/>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011306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5.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21" Type="http://schemas.openxmlformats.org/officeDocument/2006/relationships/slideLayout" Target="../slideLayouts/slideLayout98.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image" Target="../media/image1.png"/><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theme" Target="../theme/theme6.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613109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hf sldNum="0" hd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9402343"/>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25104183"/>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4297553"/>
      </p:ext>
    </p:extLst>
  </p:cSld>
  <p:clrMap bg1="dk1" tx1="lt1" bg2="dk2" tx2="lt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 id="2147484265" r:id="rId13"/>
    <p:sldLayoutId id="2147484266" r:id="rId14"/>
    <p:sldLayoutId id="2147484267" r:id="rId15"/>
    <p:sldLayoutId id="2147484268" r:id="rId16"/>
    <p:sldLayoutId id="2147484269" r:id="rId17"/>
    <p:sldLayoutId id="2147484270" r:id="rId18"/>
    <p:sldLayoutId id="2147484271" r:id="rId19"/>
    <p:sldLayoutId id="2147484272" r:id="rId20"/>
    <p:sldLayoutId id="2147484273" r:id="rId21"/>
    <p:sldLayoutId id="2147484274"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hyperlink" Target="http://www.microsoft.com/casestudies/Case_Study_Detail.aspx?CaseStudyID=4000004609" TargetMode="External"/><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59.xml"/><Relationship Id="rId5" Type="http://schemas.openxmlformats.org/officeDocument/2006/relationships/image" Target="../media/image53.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59.xml"/><Relationship Id="rId5" Type="http://schemas.openxmlformats.org/officeDocument/2006/relationships/image" Target="../media/image56.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59.xml"/><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59.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0.xml"/><Relationship Id="rId1" Type="http://schemas.openxmlformats.org/officeDocument/2006/relationships/slideLayout" Target="../slideLayouts/slideLayout94.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59.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6.png"/><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notesSlide" Target="../notesSlides/notesSlide7.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slideLayout" Target="../slideLayouts/slideLayout59.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23" Type="http://schemas.openxmlformats.org/officeDocument/2006/relationships/image" Target="../media/image46.png"/><Relationship Id="rId10" Type="http://schemas.openxmlformats.org/officeDocument/2006/relationships/image" Target="../media/image33.gif"/><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gif"/><Relationship Id="rId14" Type="http://schemas.openxmlformats.org/officeDocument/2006/relationships/image" Target="../media/image37.png"/><Relationship Id="rId22"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840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5693866"/>
          </a:xfrm>
        </p:spPr>
        <p:txBody>
          <a:bodyPr/>
          <a:lstStyle/>
          <a:p>
            <a:r>
              <a:rPr lang="en-US" dirty="0" smtClean="0"/>
              <a:t>Social Enterprise and </a:t>
            </a:r>
            <a:br>
              <a:rPr lang="en-US" dirty="0" smtClean="0"/>
            </a:br>
            <a:r>
              <a:rPr lang="en-US" dirty="0" smtClean="0"/>
              <a:t>User Experience Team</a:t>
            </a:r>
          </a:p>
          <a:p>
            <a:pPr lvl="1"/>
            <a:r>
              <a:rPr lang="en-US" dirty="0" smtClean="0"/>
              <a:t>Director – John Key </a:t>
            </a:r>
          </a:p>
          <a:p>
            <a:pPr lvl="1"/>
            <a:r>
              <a:rPr lang="en-US" dirty="0" smtClean="0"/>
              <a:t>Associate Director – Shahira Elsohly</a:t>
            </a:r>
          </a:p>
          <a:p>
            <a:pPr lvl="1"/>
            <a:r>
              <a:rPr lang="en-US" dirty="0" smtClean="0"/>
              <a:t>Senior Analyst – Quinn Johns</a:t>
            </a:r>
          </a:p>
          <a:p>
            <a:pPr lvl="1"/>
            <a:r>
              <a:rPr lang="en-US" dirty="0"/>
              <a:t>Senior Analyst – </a:t>
            </a:r>
            <a:r>
              <a:rPr lang="en-US" dirty="0" err="1" smtClean="0"/>
              <a:t>Randa</a:t>
            </a:r>
            <a:r>
              <a:rPr lang="en-US" dirty="0" smtClean="0"/>
              <a:t> Pence</a:t>
            </a:r>
            <a:endParaRPr lang="en-US" dirty="0"/>
          </a:p>
          <a:p>
            <a:pPr lvl="1"/>
            <a:r>
              <a:rPr lang="en-US" dirty="0"/>
              <a:t>Senior Analyst – </a:t>
            </a:r>
            <a:r>
              <a:rPr lang="en-US" dirty="0" err="1" smtClean="0"/>
              <a:t>Mikel</a:t>
            </a:r>
            <a:r>
              <a:rPr lang="en-US" dirty="0" smtClean="0"/>
              <a:t> Hensley</a:t>
            </a:r>
          </a:p>
          <a:p>
            <a:pPr lvl="1"/>
            <a:r>
              <a:rPr lang="en-US" dirty="0" smtClean="0"/>
              <a:t>3</a:t>
            </a:r>
            <a:r>
              <a:rPr lang="en-US" baseline="30000" dirty="0" smtClean="0"/>
              <a:t>rd</a:t>
            </a:r>
            <a:r>
              <a:rPr lang="en-US" dirty="0" smtClean="0"/>
              <a:t> Party Partners – Slalom Consulting, </a:t>
            </a:r>
            <a:br>
              <a:rPr lang="en-US" dirty="0" smtClean="0"/>
            </a:br>
            <a:r>
              <a:rPr lang="en-US" dirty="0" smtClean="0"/>
              <a:t>MSO Team, </a:t>
            </a:r>
            <a:r>
              <a:rPr lang="en-US" dirty="0" err="1" smtClean="0"/>
              <a:t>Intellinet</a:t>
            </a:r>
            <a:endParaRPr lang="en-US" dirty="0"/>
          </a:p>
          <a:p>
            <a:pPr lvl="1"/>
            <a:endParaRPr lang="en-US" dirty="0"/>
          </a:p>
          <a:p>
            <a:pPr lvl="1"/>
            <a:endParaRPr lang="en-US" dirty="0"/>
          </a:p>
          <a:p>
            <a:pPr lvl="1"/>
            <a:endParaRPr lang="en-US" dirty="0" smtClean="0"/>
          </a:p>
          <a:p>
            <a:pPr lvl="1"/>
            <a:endParaRPr lang="en-US" dirty="0" smtClean="0"/>
          </a:p>
        </p:txBody>
      </p:sp>
      <p:sp>
        <p:nvSpPr>
          <p:cNvPr id="2" name="Title 1"/>
          <p:cNvSpPr>
            <a:spLocks noGrp="1"/>
          </p:cNvSpPr>
          <p:nvPr>
            <p:ph type="title"/>
          </p:nvPr>
        </p:nvSpPr>
        <p:spPr/>
        <p:txBody>
          <a:bodyPr/>
          <a:lstStyle/>
          <a:p>
            <a:r>
              <a:rPr lang="en-US" dirty="0" smtClean="0"/>
              <a:t>Who is CCE, and what do we do?</a:t>
            </a:r>
            <a:br>
              <a:rPr lang="en-US" dirty="0" smtClean="0"/>
            </a:br>
            <a:r>
              <a:rPr lang="en-US" sz="4000" dirty="0" smtClean="0">
                <a:gradFill>
                  <a:gsLst>
                    <a:gs pos="1250">
                      <a:schemeClr val="tx2"/>
                    </a:gs>
                    <a:gs pos="99000">
                      <a:schemeClr val="tx2"/>
                    </a:gs>
                  </a:gsLst>
                  <a:lin ang="5400000" scaled="0"/>
                </a:gradFill>
              </a:rPr>
              <a:t>Internal application team</a:t>
            </a:r>
            <a:endParaRPr lang="en-US" sz="4000" dirty="0">
              <a:gradFill>
                <a:gsLst>
                  <a:gs pos="1250">
                    <a:schemeClr val="tx2"/>
                  </a:gs>
                  <a:gs pos="99000">
                    <a:schemeClr val="tx2"/>
                  </a:gs>
                </a:gsLst>
                <a:lin ang="5400000" scaled="0"/>
              </a:gradFill>
            </a:endParaRPr>
          </a:p>
        </p:txBody>
      </p:sp>
      <p:pic>
        <p:nvPicPr>
          <p:cNvPr id="4" name="Picture 3" descr="CCE_IT_Logo_OP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749" y="1942799"/>
            <a:ext cx="2560292" cy="4111062"/>
          </a:xfrm>
          <a:prstGeom prst="rect">
            <a:avLst/>
          </a:prstGeom>
        </p:spPr>
      </p:pic>
    </p:spTree>
    <p:extLst>
      <p:ext uri="{BB962C8B-B14F-4D97-AF65-F5344CB8AC3E}">
        <p14:creationId xmlns:p14="http://schemas.microsoft.com/office/powerpoint/2010/main" val="389565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CCE, and what do we do?</a:t>
            </a:r>
            <a:br>
              <a:rPr lang="en-US" dirty="0" smtClean="0"/>
            </a:br>
            <a:r>
              <a:rPr lang="en-US" sz="4000" dirty="0" smtClean="0">
                <a:gradFill>
                  <a:gsLst>
                    <a:gs pos="1250">
                      <a:schemeClr val="tx2"/>
                    </a:gs>
                    <a:gs pos="99000">
                      <a:schemeClr val="tx2"/>
                    </a:gs>
                  </a:gsLst>
                  <a:lin ang="5400000" scaled="0"/>
                </a:gradFill>
              </a:rPr>
              <a:t>Internal application team</a:t>
            </a:r>
            <a:endParaRPr lang="en-US" sz="4000" dirty="0">
              <a:gradFill>
                <a:gsLst>
                  <a:gs pos="1250">
                    <a:schemeClr val="tx2"/>
                  </a:gs>
                  <a:gs pos="99000">
                    <a:schemeClr val="tx2"/>
                  </a:gs>
                </a:gsLst>
                <a:lin ang="5400000" scaled="0"/>
              </a:gradFill>
            </a:endParaRPr>
          </a:p>
        </p:txBody>
      </p:sp>
      <p:sp>
        <p:nvSpPr>
          <p:cNvPr id="5" name="Text Placeholder 2"/>
          <p:cNvSpPr>
            <a:spLocks noGrp="1"/>
          </p:cNvSpPr>
          <p:nvPr>
            <p:ph type="body" sz="quarter" idx="10"/>
          </p:nvPr>
        </p:nvSpPr>
        <p:spPr>
          <a:xfrm>
            <a:off x="274638" y="2125663"/>
            <a:ext cx="11887200" cy="4264757"/>
          </a:xfrm>
        </p:spPr>
        <p:txBody>
          <a:bodyPr/>
          <a:lstStyle/>
          <a:p>
            <a:pPr lvl="0"/>
            <a:r>
              <a:rPr lang="en-US" dirty="0" smtClean="0"/>
              <a:t>Our Business Stakeholders</a:t>
            </a:r>
          </a:p>
          <a:p>
            <a:pPr lvl="1"/>
            <a:r>
              <a:rPr lang="en-US" b="1" dirty="0"/>
              <a:t>Public Affairs and </a:t>
            </a:r>
            <a:r>
              <a:rPr lang="en-US" b="1" dirty="0" smtClean="0"/>
              <a:t>Communication</a:t>
            </a:r>
            <a:r>
              <a:rPr lang="en-US" dirty="0" smtClean="0"/>
              <a:t> </a:t>
            </a:r>
            <a:r>
              <a:rPr lang="en-US" dirty="0"/>
              <a:t>Senior </a:t>
            </a:r>
            <a:r>
              <a:rPr lang="en-US" dirty="0" smtClean="0"/>
              <a:t>VP – Laura </a:t>
            </a:r>
            <a:r>
              <a:rPr lang="en-US" dirty="0" err="1" smtClean="0"/>
              <a:t>Brightwell</a:t>
            </a:r>
            <a:r>
              <a:rPr lang="en-US" dirty="0" smtClean="0"/>
              <a:t> </a:t>
            </a:r>
          </a:p>
          <a:p>
            <a:pPr lvl="2"/>
            <a:r>
              <a:rPr lang="en-US" dirty="0" smtClean="0"/>
              <a:t>Shanna Wendt</a:t>
            </a:r>
          </a:p>
          <a:p>
            <a:pPr lvl="2"/>
            <a:r>
              <a:rPr lang="en-US" dirty="0" smtClean="0"/>
              <a:t>Neil Jenkins</a:t>
            </a:r>
          </a:p>
          <a:p>
            <a:pPr lvl="2"/>
            <a:r>
              <a:rPr lang="en-US" dirty="0" err="1" smtClean="0"/>
              <a:t>Karine</a:t>
            </a:r>
            <a:r>
              <a:rPr lang="en-US" dirty="0" smtClean="0"/>
              <a:t> </a:t>
            </a:r>
            <a:r>
              <a:rPr lang="en-US" dirty="0" err="1" smtClean="0"/>
              <a:t>Boullier</a:t>
            </a:r>
            <a:endParaRPr lang="en-US" dirty="0" smtClean="0"/>
          </a:p>
          <a:p>
            <a:pPr lvl="2"/>
            <a:r>
              <a:rPr lang="en-US" dirty="0" smtClean="0"/>
              <a:t>Jonathan Phillips</a:t>
            </a:r>
            <a:endParaRPr lang="en-US" dirty="0"/>
          </a:p>
          <a:p>
            <a:pPr lvl="1"/>
            <a:r>
              <a:rPr lang="en-US" b="1" dirty="0"/>
              <a:t>Human Resources </a:t>
            </a:r>
            <a:r>
              <a:rPr lang="en-US" dirty="0"/>
              <a:t>Senior </a:t>
            </a:r>
            <a:r>
              <a:rPr lang="en-US" dirty="0" smtClean="0"/>
              <a:t>VP – Pam </a:t>
            </a:r>
            <a:r>
              <a:rPr lang="en-US" dirty="0" err="1" smtClean="0"/>
              <a:t>Kimmet</a:t>
            </a:r>
            <a:endParaRPr lang="en-US" dirty="0" smtClean="0"/>
          </a:p>
          <a:p>
            <a:pPr lvl="2"/>
            <a:r>
              <a:rPr lang="en-US" dirty="0" smtClean="0"/>
              <a:t>David </a:t>
            </a:r>
            <a:r>
              <a:rPr lang="en-US" dirty="0" err="1" smtClean="0"/>
              <a:t>Crumley</a:t>
            </a:r>
            <a:endParaRPr lang="en-US" dirty="0" smtClean="0"/>
          </a:p>
          <a:p>
            <a:pPr lvl="2"/>
            <a:r>
              <a:rPr lang="en-US" dirty="0" smtClean="0"/>
              <a:t>Rodney Jordan</a:t>
            </a:r>
          </a:p>
          <a:p>
            <a:pPr lvl="2"/>
            <a:r>
              <a:rPr lang="en-US" dirty="0" err="1" smtClean="0"/>
              <a:t>Jomari</a:t>
            </a:r>
            <a:r>
              <a:rPr lang="en-US" dirty="0" smtClean="0"/>
              <a:t> </a:t>
            </a:r>
            <a:r>
              <a:rPr lang="en-US" dirty="0" err="1" smtClean="0"/>
              <a:t>Jonck</a:t>
            </a:r>
            <a:endParaRPr lang="en-US" dirty="0" smtClean="0"/>
          </a:p>
          <a:p>
            <a:pPr lvl="2"/>
            <a:r>
              <a:rPr lang="en-US" dirty="0" err="1" smtClean="0"/>
              <a:t>Saskia</a:t>
            </a:r>
            <a:r>
              <a:rPr lang="en-US" dirty="0" smtClean="0"/>
              <a:t> Hoppe</a:t>
            </a:r>
            <a:endParaRPr lang="en-US" dirty="0"/>
          </a:p>
        </p:txBody>
      </p:sp>
    </p:spTree>
    <p:extLst>
      <p:ext uri="{BB962C8B-B14F-4D97-AF65-F5344CB8AC3E}">
        <p14:creationId xmlns:p14="http://schemas.microsoft.com/office/powerpoint/2010/main" val="310058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CCE, and what do we do?</a:t>
            </a:r>
            <a:br>
              <a:rPr lang="en-US" dirty="0" smtClean="0"/>
            </a:br>
            <a:r>
              <a:rPr lang="en-US" sz="4000" dirty="0" smtClean="0">
                <a:gradFill>
                  <a:gsLst>
                    <a:gs pos="1250">
                      <a:schemeClr val="tx2"/>
                    </a:gs>
                    <a:gs pos="99000">
                      <a:schemeClr val="tx2"/>
                    </a:gs>
                  </a:gsLst>
                  <a:lin ang="5400000" scaled="0"/>
                </a:gradFill>
              </a:rPr>
              <a:t>Internal application team – Working together</a:t>
            </a:r>
            <a:endParaRPr lang="en-US" sz="4000" dirty="0">
              <a:gradFill>
                <a:gsLst>
                  <a:gs pos="1250">
                    <a:schemeClr val="tx2"/>
                  </a:gs>
                  <a:gs pos="99000">
                    <a:schemeClr val="tx2"/>
                  </a:gs>
                </a:gsLst>
                <a:lin ang="5400000" scaled="0"/>
              </a:gradFill>
            </a:endParaRPr>
          </a:p>
        </p:txBody>
      </p:sp>
      <p:grpSp>
        <p:nvGrpSpPr>
          <p:cNvPr id="6" name="Group 5"/>
          <p:cNvGrpSpPr/>
          <p:nvPr/>
        </p:nvGrpSpPr>
        <p:grpSpPr>
          <a:xfrm>
            <a:off x="4536821" y="2034238"/>
            <a:ext cx="2689095" cy="2644697"/>
            <a:chOff x="2037829" y="63204"/>
            <a:chExt cx="3033801" cy="3033801"/>
          </a:xfrm>
          <a:solidFill>
            <a:schemeClr val="accent4">
              <a:alpha val="75000"/>
            </a:schemeClr>
          </a:solidFill>
        </p:grpSpPr>
        <p:sp>
          <p:nvSpPr>
            <p:cNvPr id="13" name="Oval 12"/>
            <p:cNvSpPr/>
            <p:nvPr/>
          </p:nvSpPr>
          <p:spPr>
            <a:xfrm>
              <a:off x="2037829" y="63204"/>
              <a:ext cx="3033801" cy="3033801"/>
            </a:xfrm>
            <a:prstGeom prst="ellipse">
              <a:avLst/>
            </a:prstGeom>
            <a:solidFill>
              <a:schemeClr val="accent4">
                <a:alpha val="50000"/>
              </a:schemeClr>
            </a:solidFill>
            <a:ln>
              <a:solidFill>
                <a:schemeClr val="bg1"/>
              </a:solidFill>
            </a:ln>
          </p:spPr>
          <p:style>
            <a:lnRef idx="0">
              <a:scrgbClr r="0" g="0" b="0"/>
            </a:lnRef>
            <a:fillRef idx="3">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sp>
        <p:sp>
          <p:nvSpPr>
            <p:cNvPr id="14" name="Oval 4"/>
            <p:cNvSpPr/>
            <p:nvPr/>
          </p:nvSpPr>
          <p:spPr>
            <a:xfrm>
              <a:off x="2442336" y="594119"/>
              <a:ext cx="2224787" cy="1365210"/>
            </a:xfrm>
            <a:prstGeom prst="rect">
              <a:avLst/>
            </a:prstGeom>
            <a:noFill/>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en-GB" sz="2000" dirty="0" smtClean="0">
                  <a:solidFill>
                    <a:srgbClr val="505050"/>
                  </a:solidFill>
                </a:rPr>
                <a:t>Business Leadership</a:t>
              </a:r>
              <a:endParaRPr lang="en-GB" sz="2000" dirty="0">
                <a:solidFill>
                  <a:srgbClr val="505050"/>
                </a:solidFill>
              </a:endParaRPr>
            </a:p>
          </p:txBody>
        </p:sp>
      </p:grpSp>
      <p:grpSp>
        <p:nvGrpSpPr>
          <p:cNvPr id="7" name="Group 6"/>
          <p:cNvGrpSpPr/>
          <p:nvPr/>
        </p:nvGrpSpPr>
        <p:grpSpPr>
          <a:xfrm>
            <a:off x="5507136" y="3687174"/>
            <a:ext cx="2689095" cy="2644697"/>
            <a:chOff x="3132525" y="1959330"/>
            <a:chExt cx="3033801" cy="3033801"/>
          </a:xfrm>
          <a:solidFill>
            <a:schemeClr val="bg2">
              <a:alpha val="75000"/>
            </a:schemeClr>
          </a:solidFill>
        </p:grpSpPr>
        <p:sp>
          <p:nvSpPr>
            <p:cNvPr id="11" name="Oval 10"/>
            <p:cNvSpPr/>
            <p:nvPr/>
          </p:nvSpPr>
          <p:spPr>
            <a:xfrm>
              <a:off x="3132525" y="1959330"/>
              <a:ext cx="3033801" cy="3033801"/>
            </a:xfrm>
            <a:prstGeom prst="ellipse">
              <a:avLst/>
            </a:prstGeom>
            <a:grpFill/>
            <a:ln>
              <a:solidFill>
                <a:schemeClr val="bg1"/>
              </a:solidFill>
            </a:ln>
          </p:spPr>
          <p:style>
            <a:lnRef idx="0">
              <a:scrgbClr r="0" g="0" b="0"/>
            </a:lnRef>
            <a:fillRef idx="3">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sp>
        <p:sp>
          <p:nvSpPr>
            <p:cNvPr id="12" name="Oval 6"/>
            <p:cNvSpPr/>
            <p:nvPr/>
          </p:nvSpPr>
          <p:spPr>
            <a:xfrm>
              <a:off x="3831621" y="2743061"/>
              <a:ext cx="1856885" cy="1668590"/>
            </a:xfrm>
            <a:prstGeom prst="rect">
              <a:avLst/>
            </a:prstGeom>
            <a:noFill/>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en-GB" sz="2000" dirty="0" smtClean="0">
                  <a:solidFill>
                    <a:srgbClr val="505050"/>
                  </a:solidFill>
                </a:rPr>
                <a:t>End </a:t>
              </a:r>
              <a:br>
                <a:rPr lang="en-GB" sz="2000" dirty="0" smtClean="0">
                  <a:solidFill>
                    <a:srgbClr val="505050"/>
                  </a:solidFill>
                </a:rPr>
              </a:br>
              <a:r>
                <a:rPr lang="en-GB" sz="2000" dirty="0" smtClean="0">
                  <a:solidFill>
                    <a:srgbClr val="505050"/>
                  </a:solidFill>
                </a:rPr>
                <a:t>Users</a:t>
              </a:r>
              <a:endParaRPr lang="en-GB" sz="2000" dirty="0">
                <a:solidFill>
                  <a:srgbClr val="505050"/>
                </a:solidFill>
              </a:endParaRPr>
            </a:p>
          </p:txBody>
        </p:sp>
      </p:grpSp>
      <p:grpSp>
        <p:nvGrpSpPr>
          <p:cNvPr id="8" name="Group 7"/>
          <p:cNvGrpSpPr/>
          <p:nvPr/>
        </p:nvGrpSpPr>
        <p:grpSpPr>
          <a:xfrm>
            <a:off x="3566506" y="3687174"/>
            <a:ext cx="2689095" cy="2644697"/>
            <a:chOff x="943132" y="1959330"/>
            <a:chExt cx="3033801" cy="3033801"/>
          </a:xfrm>
          <a:solidFill>
            <a:schemeClr val="accent2">
              <a:alpha val="75000"/>
            </a:schemeClr>
          </a:solidFill>
        </p:grpSpPr>
        <p:sp>
          <p:nvSpPr>
            <p:cNvPr id="9" name="Oval 8"/>
            <p:cNvSpPr/>
            <p:nvPr/>
          </p:nvSpPr>
          <p:spPr>
            <a:xfrm>
              <a:off x="943132" y="1959330"/>
              <a:ext cx="3033801" cy="3033801"/>
            </a:xfrm>
            <a:prstGeom prst="ellipse">
              <a:avLst/>
            </a:prstGeom>
            <a:grpFill/>
            <a:ln>
              <a:solidFill>
                <a:schemeClr val="bg1"/>
              </a:solidFill>
            </a:ln>
          </p:spPr>
          <p:style>
            <a:lnRef idx="0">
              <a:scrgbClr r="0" g="0" b="0"/>
            </a:lnRef>
            <a:fillRef idx="3">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sp>
        <p:sp>
          <p:nvSpPr>
            <p:cNvPr id="10" name="Oval 8"/>
            <p:cNvSpPr/>
            <p:nvPr/>
          </p:nvSpPr>
          <p:spPr>
            <a:xfrm>
              <a:off x="1665254" y="2743061"/>
              <a:ext cx="1383839" cy="1668590"/>
            </a:xfrm>
            <a:prstGeom prst="rect">
              <a:avLst/>
            </a:prstGeom>
            <a:noFill/>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algn="ctr" defTabSz="889000">
                <a:lnSpc>
                  <a:spcPct val="90000"/>
                </a:lnSpc>
                <a:spcBef>
                  <a:spcPct val="0"/>
                </a:spcBef>
                <a:spcAft>
                  <a:spcPct val="35000"/>
                </a:spcAft>
              </a:pPr>
              <a:r>
                <a:rPr lang="en-GB" sz="2000" dirty="0" smtClean="0">
                  <a:solidFill>
                    <a:srgbClr val="505050"/>
                  </a:solidFill>
                </a:rPr>
                <a:t>IT</a:t>
              </a:r>
              <a:endParaRPr lang="en-GB" sz="2000" dirty="0">
                <a:solidFill>
                  <a:srgbClr val="505050"/>
                </a:solidFill>
              </a:endParaRPr>
            </a:p>
          </p:txBody>
        </p:sp>
      </p:grpSp>
      <p:sp>
        <p:nvSpPr>
          <p:cNvPr id="18" name="Line Callout 1 (Accent Bar) 17"/>
          <p:cNvSpPr/>
          <p:nvPr/>
        </p:nvSpPr>
        <p:spPr>
          <a:xfrm>
            <a:off x="7589822" y="2308555"/>
            <a:ext cx="4389072" cy="731513"/>
          </a:xfrm>
          <a:prstGeom prst="accentCallout1">
            <a:avLst>
              <a:gd name="adj1" fmla="val 45550"/>
              <a:gd name="adj2" fmla="val -2734"/>
              <a:gd name="adj3" fmla="val 74195"/>
              <a:gd name="adj4" fmla="val -14252"/>
            </a:avLst>
          </a:prstGeom>
          <a:solidFill>
            <a:schemeClr val="accent4"/>
          </a:solidFill>
          <a:ln>
            <a:solidFill>
              <a:schemeClr val="accent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Font typeface="Arial" pitchFamily="34" charset="0"/>
              <a:buChar char="•"/>
            </a:pPr>
            <a:r>
              <a:rPr lang="en-GB" dirty="0" smtClean="0">
                <a:solidFill>
                  <a:srgbClr val="FFFFFF"/>
                </a:solidFill>
              </a:rPr>
              <a:t> Sponsors initiatives</a:t>
            </a:r>
          </a:p>
          <a:p>
            <a:pPr>
              <a:buFont typeface="Arial" pitchFamily="34" charset="0"/>
              <a:buChar char="•"/>
            </a:pPr>
            <a:r>
              <a:rPr lang="en-GB" dirty="0" smtClean="0">
                <a:solidFill>
                  <a:srgbClr val="FFFFFF"/>
                </a:solidFill>
              </a:rPr>
              <a:t> Authorizes projects &amp; enhancements</a:t>
            </a:r>
            <a:endParaRPr lang="en-US" dirty="0">
              <a:solidFill>
                <a:srgbClr val="FFFFFF"/>
              </a:solidFill>
            </a:endParaRPr>
          </a:p>
        </p:txBody>
      </p:sp>
      <p:sp>
        <p:nvSpPr>
          <p:cNvPr id="19" name="Line Callout 1 (Accent Bar) 18"/>
          <p:cNvSpPr/>
          <p:nvPr/>
        </p:nvSpPr>
        <p:spPr>
          <a:xfrm>
            <a:off x="8554068" y="3623634"/>
            <a:ext cx="3424826" cy="1153773"/>
          </a:xfrm>
          <a:prstGeom prst="accentCallout1">
            <a:avLst>
              <a:gd name="adj1" fmla="val 46075"/>
              <a:gd name="adj2" fmla="val -4042"/>
              <a:gd name="adj3" fmla="val 63867"/>
              <a:gd name="adj4" fmla="val -22260"/>
            </a:avLst>
          </a:prstGeom>
          <a:solidFill>
            <a:schemeClr val="bg2"/>
          </a:solidFill>
          <a:ln>
            <a:solidFill>
              <a:schemeClr val="bg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Font typeface="Arial" pitchFamily="34" charset="0"/>
              <a:buChar char="•"/>
            </a:pPr>
            <a:r>
              <a:rPr lang="en-GB" dirty="0" smtClean="0">
                <a:solidFill>
                  <a:srgbClr val="FFFFFF"/>
                </a:solidFill>
              </a:rPr>
              <a:t> Maximizes technology scope</a:t>
            </a:r>
          </a:p>
          <a:p>
            <a:pPr>
              <a:buFont typeface="Arial" pitchFamily="34" charset="0"/>
              <a:buChar char="•"/>
            </a:pPr>
            <a:r>
              <a:rPr lang="en-GB" dirty="0" smtClean="0">
                <a:solidFill>
                  <a:srgbClr val="FFFFFF"/>
                </a:solidFill>
              </a:rPr>
              <a:t> Technology convergence</a:t>
            </a:r>
          </a:p>
          <a:p>
            <a:pPr>
              <a:buFont typeface="Arial" pitchFamily="34" charset="0"/>
              <a:buChar char="•"/>
            </a:pPr>
            <a:r>
              <a:rPr lang="en-GB" dirty="0" smtClean="0">
                <a:solidFill>
                  <a:srgbClr val="FFFFFF"/>
                </a:solidFill>
              </a:rPr>
              <a:t> Ensures sustainability </a:t>
            </a:r>
            <a:br>
              <a:rPr lang="en-GB" dirty="0" smtClean="0">
                <a:solidFill>
                  <a:srgbClr val="FFFFFF"/>
                </a:solidFill>
              </a:rPr>
            </a:br>
            <a:r>
              <a:rPr lang="en-GB" dirty="0" smtClean="0">
                <a:solidFill>
                  <a:srgbClr val="FFFFFF"/>
                </a:solidFill>
              </a:rPr>
              <a:t>  of solution</a:t>
            </a:r>
            <a:endParaRPr lang="en-US" dirty="0">
              <a:solidFill>
                <a:srgbClr val="FFFFFF"/>
              </a:solidFill>
            </a:endParaRPr>
          </a:p>
        </p:txBody>
      </p:sp>
      <p:sp>
        <p:nvSpPr>
          <p:cNvPr id="20" name="Line Callout 1 (Accent Bar) 19"/>
          <p:cNvSpPr/>
          <p:nvPr/>
        </p:nvSpPr>
        <p:spPr>
          <a:xfrm>
            <a:off x="457580" y="2857190"/>
            <a:ext cx="3291764" cy="1280145"/>
          </a:xfrm>
          <a:prstGeom prst="accentCallout1">
            <a:avLst>
              <a:gd name="adj1" fmla="val 63670"/>
              <a:gd name="adj2" fmla="val 104608"/>
              <a:gd name="adj3" fmla="val 97567"/>
              <a:gd name="adj4" fmla="val 120481"/>
            </a:avLst>
          </a:prstGeom>
          <a:solidFill>
            <a:schemeClr val="accent2"/>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Font typeface="Arial" pitchFamily="34" charset="0"/>
              <a:buChar char="•"/>
            </a:pPr>
            <a:r>
              <a:rPr lang="en-GB" dirty="0" smtClean="0">
                <a:solidFill>
                  <a:srgbClr val="FFFFFF"/>
                </a:solidFill>
              </a:rPr>
              <a:t> Solution relevance</a:t>
            </a:r>
          </a:p>
          <a:p>
            <a:pPr>
              <a:buFont typeface="Arial" pitchFamily="34" charset="0"/>
              <a:buChar char="•"/>
            </a:pPr>
            <a:r>
              <a:rPr lang="en-GB" dirty="0" smtClean="0">
                <a:solidFill>
                  <a:srgbClr val="FFFFFF"/>
                </a:solidFill>
              </a:rPr>
              <a:t> Effective UX/UI</a:t>
            </a:r>
          </a:p>
          <a:p>
            <a:pPr>
              <a:buFont typeface="Arial" pitchFamily="34" charset="0"/>
              <a:buChar char="•"/>
            </a:pPr>
            <a:r>
              <a:rPr lang="en-GB" dirty="0" smtClean="0">
                <a:solidFill>
                  <a:srgbClr val="FFFFFF"/>
                </a:solidFill>
              </a:rPr>
              <a:t> Efficiencies in </a:t>
            </a:r>
            <a:br>
              <a:rPr lang="en-GB" dirty="0" smtClean="0">
                <a:solidFill>
                  <a:srgbClr val="FFFFFF"/>
                </a:solidFill>
              </a:rPr>
            </a:br>
            <a:r>
              <a:rPr lang="en-GB" dirty="0" smtClean="0">
                <a:solidFill>
                  <a:srgbClr val="FFFFFF"/>
                </a:solidFill>
              </a:rPr>
              <a:t>  process and ROI</a:t>
            </a:r>
            <a:endParaRPr lang="en-US" dirty="0">
              <a:solidFill>
                <a:srgbClr val="FFFFFF"/>
              </a:solidFill>
            </a:endParaRPr>
          </a:p>
        </p:txBody>
      </p:sp>
    </p:spTree>
    <p:extLst>
      <p:ext uri="{BB962C8B-B14F-4D97-AF65-F5344CB8AC3E}">
        <p14:creationId xmlns:p14="http://schemas.microsoft.com/office/powerpoint/2010/main" val="267740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a:t>
            </a:r>
            <a:br>
              <a:rPr lang="en-US" dirty="0" smtClean="0"/>
            </a:br>
            <a:r>
              <a:rPr lang="en-US" dirty="0" smtClean="0"/>
              <a:t>Our Journey</a:t>
            </a:r>
            <a:endParaRPr lang="en-US" dirty="0"/>
          </a:p>
        </p:txBody>
      </p:sp>
    </p:spTree>
    <p:extLst>
      <p:ext uri="{BB962C8B-B14F-4D97-AF65-F5344CB8AC3E}">
        <p14:creationId xmlns:p14="http://schemas.microsoft.com/office/powerpoint/2010/main" val="353165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5749266"/>
          </a:xfrm>
        </p:spPr>
        <p:txBody>
          <a:bodyPr/>
          <a:lstStyle/>
          <a:p>
            <a:r>
              <a:rPr lang="en-US" dirty="0" smtClean="0"/>
              <a:t>First big BPOS-D customer </a:t>
            </a:r>
          </a:p>
          <a:p>
            <a:pPr marL="800100" lvl="1" indent="-457200">
              <a:buFont typeface="+mj-lt"/>
              <a:buAutoNum type="arabicPeriod"/>
            </a:pPr>
            <a:r>
              <a:rPr lang="en-US" b="1" dirty="0" smtClean="0"/>
              <a:t>Implementation</a:t>
            </a:r>
            <a:r>
              <a:rPr lang="en-US" dirty="0" smtClean="0"/>
              <a:t> of CCE Communications </a:t>
            </a:r>
            <a:r>
              <a:rPr lang="en-US" b="1" dirty="0" smtClean="0"/>
              <a:t>portal</a:t>
            </a:r>
          </a:p>
          <a:p>
            <a:pPr marL="800100" lvl="1" indent="-457200">
              <a:buFont typeface="+mj-lt"/>
              <a:buAutoNum type="arabicPeriod"/>
            </a:pPr>
            <a:r>
              <a:rPr lang="en-US" b="1" dirty="0"/>
              <a:t>Custom</a:t>
            </a:r>
            <a:r>
              <a:rPr lang="en-US" dirty="0"/>
              <a:t> </a:t>
            </a:r>
            <a:r>
              <a:rPr lang="en-US" b="1" dirty="0"/>
              <a:t>team site </a:t>
            </a:r>
            <a:r>
              <a:rPr lang="en-US" dirty="0"/>
              <a:t>engine to accommodate for </a:t>
            </a:r>
            <a:r>
              <a:rPr lang="en-US" dirty="0" smtClean="0"/>
              <a:t>collaboration </a:t>
            </a:r>
            <a:br>
              <a:rPr lang="en-US" dirty="0" smtClean="0"/>
            </a:br>
            <a:r>
              <a:rPr lang="en-US" dirty="0" smtClean="0"/>
              <a:t>among 73,000 employees across NA and EU</a:t>
            </a:r>
          </a:p>
          <a:p>
            <a:pPr marL="800100" lvl="1" indent="-457200">
              <a:buFont typeface="+mj-lt"/>
              <a:buAutoNum type="arabicPeriod"/>
            </a:pPr>
            <a:r>
              <a:rPr lang="en-US" b="1" dirty="0" smtClean="0"/>
              <a:t>Globalization</a:t>
            </a:r>
            <a:r>
              <a:rPr lang="en-US" dirty="0" smtClean="0"/>
              <a:t> – local language with local control</a:t>
            </a:r>
          </a:p>
          <a:p>
            <a:pPr marL="800100" lvl="1" indent="-457200">
              <a:buFont typeface="+mj-lt"/>
              <a:buAutoNum type="arabicPeriod"/>
            </a:pPr>
            <a:r>
              <a:rPr lang="en-US" b="1" dirty="0" smtClean="0"/>
              <a:t>SAP</a:t>
            </a:r>
            <a:r>
              <a:rPr lang="en-US" dirty="0" smtClean="0"/>
              <a:t> Integration and </a:t>
            </a:r>
            <a:r>
              <a:rPr lang="en-US" b="1" dirty="0" smtClean="0"/>
              <a:t>extranet</a:t>
            </a:r>
            <a:r>
              <a:rPr lang="en-US" dirty="0" smtClean="0"/>
              <a:t> – HR optimization for employee </a:t>
            </a:r>
            <a:br>
              <a:rPr lang="en-US" dirty="0" smtClean="0"/>
            </a:br>
            <a:r>
              <a:rPr lang="en-US" dirty="0" smtClean="0"/>
              <a:t>self-service transactions </a:t>
            </a:r>
          </a:p>
          <a:p>
            <a:pPr marL="800100" lvl="1" indent="-457200">
              <a:buFont typeface="+mj-lt"/>
              <a:buAutoNum type="arabicPeriod"/>
            </a:pPr>
            <a:r>
              <a:rPr lang="en-US" b="1" dirty="0" smtClean="0"/>
              <a:t>Global Report Center </a:t>
            </a:r>
            <a:r>
              <a:rPr lang="en-US" dirty="0" smtClean="0"/>
              <a:t>– Launch of </a:t>
            </a:r>
            <a:r>
              <a:rPr lang="en-US" b="1" dirty="0" smtClean="0"/>
              <a:t>Business Intelligence portal</a:t>
            </a:r>
          </a:p>
          <a:p>
            <a:pPr marL="800100" lvl="1" indent="-457200">
              <a:buFont typeface="+mj-lt"/>
              <a:buAutoNum type="arabicPeriod"/>
            </a:pPr>
            <a:r>
              <a:rPr lang="en-US" b="1" dirty="0" smtClean="0"/>
              <a:t>Enterprise Master Data </a:t>
            </a:r>
          </a:p>
          <a:p>
            <a:pPr marL="800100" lvl="1" indent="-457200">
              <a:buFont typeface="+mj-lt"/>
              <a:buAutoNum type="arabicPeriod"/>
            </a:pPr>
            <a:r>
              <a:rPr lang="en-US" b="1" dirty="0" smtClean="0"/>
              <a:t>Sales Portal</a:t>
            </a:r>
          </a:p>
          <a:p>
            <a:pPr marL="342900" lvl="1" indent="0">
              <a:buNone/>
            </a:pPr>
            <a:r>
              <a:rPr lang="en-US" dirty="0"/>
              <a:t>Case </a:t>
            </a:r>
            <a:r>
              <a:rPr lang="en-US" dirty="0" smtClean="0"/>
              <a:t>study -</a:t>
            </a:r>
            <a:r>
              <a:rPr lang="en-US" sz="2000" dirty="0" smtClean="0">
                <a:hlinkClick r:id="rId3"/>
              </a:rPr>
              <a:t>http</a:t>
            </a:r>
            <a:r>
              <a:rPr lang="en-US" sz="2000" dirty="0">
                <a:hlinkClick r:id="rId3"/>
              </a:rPr>
              <a:t>://www.microsoft.com/casestudies/Case_Study_Detail.aspx?CaseStudyID=4000004609</a:t>
            </a:r>
            <a:endParaRPr lang="en-US" sz="2000" dirty="0"/>
          </a:p>
          <a:p>
            <a:pPr marL="800100" lvl="1" indent="-457200">
              <a:buFont typeface="+mj-lt"/>
              <a:buAutoNum type="arabicPeriod"/>
            </a:pPr>
            <a:endParaRPr lang="en-US" dirty="0"/>
          </a:p>
          <a:p>
            <a:pPr lvl="1"/>
            <a:endParaRPr lang="en-US" dirty="0" smtClean="0"/>
          </a:p>
        </p:txBody>
      </p:sp>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smtClean="0">
                <a:gradFill>
                  <a:gsLst>
                    <a:gs pos="1250">
                      <a:schemeClr val="tx2"/>
                    </a:gs>
                    <a:gs pos="99000">
                      <a:schemeClr val="tx2"/>
                    </a:gs>
                  </a:gsLst>
                  <a:lin ang="5400000" scaled="0"/>
                </a:gradFill>
              </a:rPr>
              <a:t>Global Employee Portal</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348797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4801314"/>
          </a:xfrm>
        </p:spPr>
        <p:txBody>
          <a:bodyPr/>
          <a:lstStyle/>
          <a:p>
            <a:r>
              <a:rPr lang="en-US" dirty="0" smtClean="0"/>
              <a:t>First customer with significant </a:t>
            </a:r>
            <a:r>
              <a:rPr lang="en-US" dirty="0"/>
              <a:t>customizations</a:t>
            </a:r>
          </a:p>
          <a:p>
            <a:pPr lvl="1"/>
            <a:r>
              <a:rPr lang="en-US" dirty="0" smtClean="0"/>
              <a:t>Extensive UI</a:t>
            </a:r>
          </a:p>
          <a:p>
            <a:pPr lvl="1"/>
            <a:r>
              <a:rPr lang="en-US" dirty="0" smtClean="0"/>
              <a:t>Optimized content authoring</a:t>
            </a:r>
          </a:p>
          <a:p>
            <a:pPr lvl="1"/>
            <a:r>
              <a:rPr lang="en-US" dirty="0" smtClean="0"/>
              <a:t>Custom integrations with SAP</a:t>
            </a:r>
          </a:p>
          <a:p>
            <a:pPr lvl="1"/>
            <a:r>
              <a:rPr lang="en-US" dirty="0" smtClean="0"/>
              <a:t>Implementation of </a:t>
            </a:r>
            <a:r>
              <a:rPr lang="en-US" dirty="0" err="1" smtClean="0"/>
              <a:t>WebTrends</a:t>
            </a:r>
            <a:r>
              <a:rPr lang="en-US" dirty="0" smtClean="0"/>
              <a:t> for detailed reporting</a:t>
            </a:r>
          </a:p>
          <a:p>
            <a:pPr lvl="1"/>
            <a:r>
              <a:rPr lang="en-US" dirty="0" smtClean="0"/>
              <a:t>Language/audience targeting via permissions</a:t>
            </a:r>
          </a:p>
          <a:p>
            <a:pPr lvl="1"/>
            <a:r>
              <a:rPr lang="en-US" dirty="0" smtClean="0"/>
              <a:t>Stock ticker quotes</a:t>
            </a:r>
          </a:p>
          <a:p>
            <a:pPr lvl="1"/>
            <a:r>
              <a:rPr lang="en-US" dirty="0" smtClean="0"/>
              <a:t>Polls and surveys</a:t>
            </a:r>
          </a:p>
          <a:p>
            <a:pPr lvl="1"/>
            <a:r>
              <a:rPr lang="en-US" dirty="0" smtClean="0"/>
              <a:t>Ajax control implementation</a:t>
            </a:r>
          </a:p>
          <a:p>
            <a:pPr lvl="1"/>
            <a:r>
              <a:rPr lang="en-US" dirty="0" smtClean="0"/>
              <a:t>Etc…</a:t>
            </a:r>
          </a:p>
          <a:p>
            <a:pPr lvl="1"/>
            <a:endParaRPr lang="en-US" dirty="0"/>
          </a:p>
        </p:txBody>
      </p:sp>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smtClean="0">
                <a:gradFill>
                  <a:gsLst>
                    <a:gs pos="1250">
                      <a:schemeClr val="tx2"/>
                    </a:gs>
                    <a:gs pos="99000">
                      <a:schemeClr val="tx2"/>
                    </a:gs>
                  </a:gsLst>
                  <a:lin ang="5400000" scaled="0"/>
                </a:gradFill>
              </a:rPr>
              <a:t>Global Employee Portal Customizations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4141069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smtClean="0">
                <a:gradFill>
                  <a:gsLst>
                    <a:gs pos="1250">
                      <a:schemeClr val="tx2"/>
                    </a:gs>
                    <a:gs pos="99000">
                      <a:schemeClr val="tx2"/>
                    </a:gs>
                  </a:gsLst>
                  <a:lin ang="5400000" scaled="0"/>
                </a:gradFill>
              </a:rPr>
              <a:t>Awards and Recognition: Global Employee Portal</a:t>
            </a:r>
            <a:endParaRPr lang="en-US" sz="4000" dirty="0">
              <a:gradFill>
                <a:gsLst>
                  <a:gs pos="1250">
                    <a:schemeClr val="tx2"/>
                  </a:gs>
                  <a:gs pos="99000">
                    <a:schemeClr val="tx2"/>
                  </a:gs>
                </a:gsLst>
                <a:lin ang="5400000" scaled="0"/>
              </a:gradFill>
            </a:endParaRPr>
          </a:p>
        </p:txBody>
      </p:sp>
      <p:sp>
        <p:nvSpPr>
          <p:cNvPr id="4" name="Text Placeholder 2"/>
          <p:cNvSpPr>
            <a:spLocks noGrp="1"/>
          </p:cNvSpPr>
          <p:nvPr>
            <p:ph type="body" sz="quarter" idx="10"/>
          </p:nvPr>
        </p:nvSpPr>
        <p:spPr>
          <a:xfrm>
            <a:off x="274638" y="2125663"/>
            <a:ext cx="11887200" cy="3859518"/>
          </a:xfrm>
        </p:spPr>
        <p:txBody>
          <a:bodyPr/>
          <a:lstStyle/>
          <a:p>
            <a:r>
              <a:rPr lang="en-US" dirty="0" err="1" smtClean="0"/>
              <a:t>iConnect</a:t>
            </a:r>
            <a:r>
              <a:rPr lang="en-US" dirty="0" smtClean="0"/>
              <a:t> Awards in 2009</a:t>
            </a:r>
          </a:p>
          <a:p>
            <a:pPr lvl="1"/>
            <a:r>
              <a:rPr lang="en-US" dirty="0" smtClean="0"/>
              <a:t>Intranet Innovation Awards – Commendable</a:t>
            </a:r>
          </a:p>
          <a:p>
            <a:pPr lvl="1"/>
            <a:r>
              <a:rPr lang="en-US" dirty="0" smtClean="0"/>
              <a:t>Step Two Awards – Commendable</a:t>
            </a:r>
          </a:p>
          <a:p>
            <a:pPr lvl="0"/>
            <a:r>
              <a:rPr lang="en-US" dirty="0" smtClean="0"/>
              <a:t>Special Thanks - Partners</a:t>
            </a:r>
          </a:p>
          <a:p>
            <a:pPr lvl="1"/>
            <a:r>
              <a:rPr lang="en-US" dirty="0" smtClean="0"/>
              <a:t>Slalom Consulting</a:t>
            </a:r>
          </a:p>
          <a:p>
            <a:pPr lvl="1"/>
            <a:r>
              <a:rPr lang="en-US" dirty="0" err="1" smtClean="0"/>
              <a:t>Intellinet</a:t>
            </a:r>
            <a:endParaRPr lang="en-US" dirty="0" smtClean="0"/>
          </a:p>
          <a:p>
            <a:pPr lvl="1"/>
            <a:r>
              <a:rPr lang="en-US" dirty="0" smtClean="0"/>
              <a:t>MCS</a:t>
            </a:r>
          </a:p>
          <a:p>
            <a:pPr lvl="1"/>
            <a:r>
              <a:rPr lang="en-US" dirty="0" smtClean="0"/>
              <a:t>Sapient</a:t>
            </a:r>
          </a:p>
        </p:txBody>
      </p:sp>
    </p:spTree>
    <p:extLst>
      <p:ext uri="{BB962C8B-B14F-4D97-AF65-F5344CB8AC3E}">
        <p14:creationId xmlns:p14="http://schemas.microsoft.com/office/powerpoint/2010/main" val="383874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smtClean="0">
                <a:gradFill>
                  <a:gsLst>
                    <a:gs pos="1250">
                      <a:schemeClr val="tx2"/>
                    </a:gs>
                    <a:gs pos="99000">
                      <a:schemeClr val="tx2"/>
                    </a:gs>
                  </a:gsLst>
                  <a:lin ang="5400000" scaled="0"/>
                </a:gradFill>
              </a:rPr>
              <a:t>UI of Global Employee Portal</a:t>
            </a:r>
            <a:endParaRPr lang="en-US" sz="4000" dirty="0">
              <a:gradFill>
                <a:gsLst>
                  <a:gs pos="1250">
                    <a:schemeClr val="tx2"/>
                  </a:gs>
                  <a:gs pos="99000">
                    <a:schemeClr val="tx2"/>
                  </a:gs>
                </a:gsLst>
                <a:lin ang="5400000" scaled="0"/>
              </a:gradFill>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2145"/>
          <a:stretch/>
        </p:blipFill>
        <p:spPr>
          <a:xfrm>
            <a:off x="2834994" y="1910060"/>
            <a:ext cx="6159049" cy="4970445"/>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833" t="6262" r="79129" b="91265"/>
          <a:stretch/>
        </p:blipFill>
        <p:spPr>
          <a:xfrm>
            <a:off x="1280531" y="2217116"/>
            <a:ext cx="2844656" cy="304772"/>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88348" t="922" b="92278"/>
          <a:stretch/>
        </p:blipFill>
        <p:spPr>
          <a:xfrm>
            <a:off x="8138456" y="1759921"/>
            <a:ext cx="1750885" cy="842695"/>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1148" t="15122" r="36500" b="55277"/>
          <a:stretch/>
        </p:blipFill>
        <p:spPr>
          <a:xfrm>
            <a:off x="1097653" y="2727913"/>
            <a:ext cx="5651896" cy="2212824"/>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64653" t="8922" b="84878"/>
          <a:stretch/>
        </p:blipFill>
        <p:spPr>
          <a:xfrm>
            <a:off x="6766871" y="2217116"/>
            <a:ext cx="3598773" cy="520601"/>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77189" t="15122" b="81278"/>
          <a:stretch/>
        </p:blipFill>
        <p:spPr>
          <a:xfrm>
            <a:off x="7315505" y="2674311"/>
            <a:ext cx="2985150" cy="388549"/>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64377" t="45620" r="1203" b="6684"/>
          <a:stretch/>
        </p:blipFill>
        <p:spPr>
          <a:xfrm>
            <a:off x="6716864" y="3771580"/>
            <a:ext cx="2701738" cy="3087532"/>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36561" t="45620" r="35522" b="6684"/>
          <a:stretch/>
        </p:blipFill>
        <p:spPr>
          <a:xfrm>
            <a:off x="4846652" y="3771579"/>
            <a:ext cx="2191272" cy="3087533"/>
          </a:xfrm>
          <a:prstGeom prst="rect">
            <a:avLst/>
          </a:prstGeom>
          <a:ln>
            <a:solidFill>
              <a:schemeClr val="bg1">
                <a:lumMod val="85000"/>
              </a:schemeClr>
            </a:solidFill>
          </a:ln>
          <a:effectLst>
            <a:outerShdw blurRad="152400" dist="63500" dir="2700000" algn="tl" rotWithShape="0">
              <a:srgbClr val="000000">
                <a:alpha val="25000"/>
              </a:srgbClr>
            </a:outerShdw>
          </a:effectLst>
        </p:spPr>
      </p:pic>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t="45620" r="64278" b="6684"/>
          <a:stretch/>
        </p:blipFill>
        <p:spPr>
          <a:xfrm>
            <a:off x="2194921" y="3771579"/>
            <a:ext cx="2803954" cy="3087533"/>
          </a:xfrm>
          <a:prstGeom prst="rect">
            <a:avLst/>
          </a:prstGeom>
          <a:ln>
            <a:solidFill>
              <a:schemeClr val="bg1">
                <a:lumMod val="85000"/>
              </a:schemeClr>
            </a:solidFill>
          </a:ln>
          <a:effectLst>
            <a:outerShdw blurRad="152400" dist="63500" dir="2700000" algn="tl" rotWithShape="0">
              <a:srgbClr val="000000">
                <a:alpha val="25000"/>
              </a:srgbClr>
            </a:outerShdw>
          </a:effectLst>
        </p:spPr>
      </p:pic>
    </p:spTree>
    <p:extLst>
      <p:ext uri="{BB962C8B-B14F-4D97-AF65-F5344CB8AC3E}">
        <p14:creationId xmlns:p14="http://schemas.microsoft.com/office/powerpoint/2010/main" val="92851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700"/>
                                        <p:tgtEl>
                                          <p:spTgt spid="8"/>
                                        </p:tgtEl>
                                      </p:cBhvr>
                                    </p:animEffect>
                                    <p:set>
                                      <p:cBhvr>
                                        <p:cTn id="12" dur="1" fill="hold">
                                          <p:stCondLst>
                                            <p:cond delay="6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700"/>
                                        <p:tgtEl>
                                          <p:spTgt spid="7"/>
                                        </p:tgtEl>
                                      </p:cBhvr>
                                    </p:animEffect>
                                    <p:set>
                                      <p:cBhvr>
                                        <p:cTn id="22" dur="1" fill="hold">
                                          <p:stCondLst>
                                            <p:cond delay="6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7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700"/>
                                        <p:tgtEl>
                                          <p:spTgt spid="10"/>
                                        </p:tgtEl>
                                      </p:cBhvr>
                                    </p:animEffect>
                                    <p:set>
                                      <p:cBhvr>
                                        <p:cTn id="32" dur="1" fill="hold">
                                          <p:stCondLst>
                                            <p:cond delay="6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7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700"/>
                                        <p:tgtEl>
                                          <p:spTgt spid="11"/>
                                        </p:tgtEl>
                                      </p:cBhvr>
                                    </p:animEffect>
                                    <p:set>
                                      <p:cBhvr>
                                        <p:cTn id="42" dur="1" fill="hold">
                                          <p:stCondLst>
                                            <p:cond delay="6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7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700"/>
                                        <p:tgtEl>
                                          <p:spTgt spid="9"/>
                                        </p:tgtEl>
                                      </p:cBhvr>
                                    </p:animEffect>
                                    <p:set>
                                      <p:cBhvr>
                                        <p:cTn id="52" dur="1" fill="hold">
                                          <p:stCondLst>
                                            <p:cond delay="699"/>
                                          </p:stCondLst>
                                        </p:cTn>
                                        <p:tgtEl>
                                          <p:spTgt spid="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7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700"/>
                                        <p:tgtEl>
                                          <p:spTgt spid="14"/>
                                        </p:tgtEl>
                                      </p:cBhvr>
                                    </p:animEffect>
                                    <p:set>
                                      <p:cBhvr>
                                        <p:cTn id="62" dur="1" fill="hold">
                                          <p:stCondLst>
                                            <p:cond delay="699"/>
                                          </p:stCondLst>
                                        </p:cTn>
                                        <p:tgtEl>
                                          <p:spTgt spid="1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7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700"/>
                                        <p:tgtEl>
                                          <p:spTgt spid="13"/>
                                        </p:tgtEl>
                                      </p:cBhvr>
                                    </p:animEffect>
                                    <p:set>
                                      <p:cBhvr>
                                        <p:cTn id="72" dur="1" fill="hold">
                                          <p:stCondLst>
                                            <p:cond delay="699"/>
                                          </p:stCondLst>
                                        </p:cTn>
                                        <p:tgtEl>
                                          <p:spTgt spid="13"/>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700"/>
                                        <p:tgtEl>
                                          <p:spTgt spid="1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nodeType="clickEffect">
                                  <p:stCondLst>
                                    <p:cond delay="0"/>
                                  </p:stCondLst>
                                  <p:childTnLst>
                                    <p:animEffect transition="out" filter="fade">
                                      <p:cBhvr>
                                        <p:cTn id="81" dur="700"/>
                                        <p:tgtEl>
                                          <p:spTgt spid="12"/>
                                        </p:tgtEl>
                                      </p:cBhvr>
                                    </p:animEffect>
                                    <p:set>
                                      <p:cBhvr>
                                        <p:cTn id="82" dur="1" fill="hold">
                                          <p:stCondLst>
                                            <p:cond delay="6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569360"/>
            <a:ext cx="11887200" cy="3994940"/>
          </a:xfrm>
        </p:spPr>
        <p:txBody>
          <a:bodyPr/>
          <a:lstStyle/>
          <a:p>
            <a:r>
              <a:rPr lang="en-US" dirty="0" smtClean="0"/>
              <a:t>What’s new for CCE in 2010?</a:t>
            </a:r>
          </a:p>
          <a:p>
            <a:pPr lvl="1"/>
            <a:r>
              <a:rPr lang="en-US" dirty="0"/>
              <a:t>Core upgrade</a:t>
            </a:r>
          </a:p>
          <a:p>
            <a:pPr lvl="1"/>
            <a:r>
              <a:rPr lang="en-US" dirty="0"/>
              <a:t>UI </a:t>
            </a:r>
            <a:r>
              <a:rPr lang="en-US" dirty="0" smtClean="0"/>
              <a:t>refresh</a:t>
            </a:r>
          </a:p>
          <a:p>
            <a:pPr lvl="1"/>
            <a:r>
              <a:rPr lang="en-US" dirty="0" smtClean="0"/>
              <a:t>Paperless enterprise communications </a:t>
            </a:r>
          </a:p>
          <a:p>
            <a:pPr lvl="1"/>
            <a:r>
              <a:rPr lang="en-US" dirty="0" smtClean="0"/>
              <a:t>Enabling My Sites functionality</a:t>
            </a:r>
            <a:endParaRPr lang="en-US" dirty="0"/>
          </a:p>
          <a:p>
            <a:pPr lvl="1"/>
            <a:r>
              <a:rPr lang="en-US" dirty="0"/>
              <a:t>Recent </a:t>
            </a:r>
            <a:r>
              <a:rPr lang="en-US" dirty="0" err="1"/>
              <a:t>iConnect</a:t>
            </a:r>
            <a:r>
              <a:rPr lang="en-US" dirty="0"/>
              <a:t> enhancements</a:t>
            </a:r>
          </a:p>
          <a:p>
            <a:pPr lvl="1"/>
            <a:r>
              <a:rPr lang="en-US" dirty="0"/>
              <a:t>Further streamlining content authoring</a:t>
            </a:r>
          </a:p>
          <a:p>
            <a:pPr lvl="1"/>
            <a:r>
              <a:rPr lang="en-US" dirty="0"/>
              <a:t>Success </a:t>
            </a:r>
            <a:r>
              <a:rPr lang="en-US" dirty="0" smtClean="0"/>
              <a:t>Factors integration </a:t>
            </a:r>
          </a:p>
          <a:p>
            <a:pPr lvl="1"/>
            <a:r>
              <a:rPr lang="en-US" dirty="0" err="1" smtClean="0"/>
              <a:t>Salesforce</a:t>
            </a:r>
            <a:r>
              <a:rPr lang="en-US" dirty="0" smtClean="0"/>
              <a:t> Chatter integration</a:t>
            </a:r>
            <a:endParaRPr lang="en-US" dirty="0"/>
          </a:p>
        </p:txBody>
      </p:sp>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a:gradFill>
                  <a:gsLst>
                    <a:gs pos="1250">
                      <a:schemeClr val="tx2"/>
                    </a:gs>
                    <a:gs pos="99000">
                      <a:schemeClr val="tx2"/>
                    </a:gs>
                  </a:gsLst>
                  <a:lin ang="5400000" scaled="0"/>
                </a:gradFill>
              </a:rPr>
              <a:t>SharePoint 2010 Upgrade: Introduction of </a:t>
            </a:r>
            <a:r>
              <a:rPr lang="en-US" sz="4000" dirty="0" smtClean="0">
                <a:gradFill>
                  <a:gsLst>
                    <a:gs pos="1250">
                      <a:schemeClr val="tx2"/>
                    </a:gs>
                    <a:gs pos="99000">
                      <a:schemeClr val="tx2"/>
                    </a:gs>
                  </a:gsLst>
                  <a:lin ang="5400000" scaled="0"/>
                </a:gradFill>
              </a:rPr>
              <a:t>My Sites, </a:t>
            </a:r>
            <a:r>
              <a:rPr lang="en-US" sz="4000" dirty="0">
                <a:gradFill>
                  <a:gsLst>
                    <a:gs pos="1250">
                      <a:schemeClr val="tx2"/>
                    </a:gs>
                    <a:gs pos="99000">
                      <a:schemeClr val="tx2"/>
                    </a:gs>
                  </a:gsLst>
                  <a:lin ang="5400000" scaled="0"/>
                </a:gradFill>
              </a:rPr>
              <a:t>new user </a:t>
            </a:r>
            <a:r>
              <a:rPr lang="en-US" sz="4000" dirty="0" smtClean="0">
                <a:gradFill>
                  <a:gsLst>
                    <a:gs pos="1250">
                      <a:schemeClr val="tx2"/>
                    </a:gs>
                    <a:gs pos="99000">
                      <a:schemeClr val="tx2"/>
                    </a:gs>
                  </a:gsLst>
                  <a:lin ang="5400000" scaled="0"/>
                </a:gradFill>
              </a:rPr>
              <a:t>interface, and integrations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553946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3859518"/>
          </a:xfrm>
        </p:spPr>
        <p:txBody>
          <a:bodyPr/>
          <a:lstStyle/>
          <a:p>
            <a:r>
              <a:rPr lang="en-US" dirty="0" err="1" smtClean="0"/>
              <a:t>iConnect</a:t>
            </a:r>
            <a:r>
              <a:rPr lang="en-US" dirty="0" smtClean="0"/>
              <a:t> Awards in 2012</a:t>
            </a:r>
          </a:p>
          <a:p>
            <a:pPr lvl="1"/>
            <a:r>
              <a:rPr lang="en-US" dirty="0" smtClean="0"/>
              <a:t>Digital Impact Awards – Best Intranet </a:t>
            </a:r>
          </a:p>
          <a:p>
            <a:pPr lvl="1"/>
            <a:r>
              <a:rPr lang="en-US" dirty="0" smtClean="0"/>
              <a:t>Digital Communication Awards – Commendable</a:t>
            </a:r>
          </a:p>
          <a:p>
            <a:pPr lvl="1"/>
            <a:r>
              <a:rPr lang="en-US" dirty="0" smtClean="0"/>
              <a:t>Step Two Awards – Commendable</a:t>
            </a:r>
          </a:p>
          <a:p>
            <a:pPr lvl="0"/>
            <a:r>
              <a:rPr lang="en-US" dirty="0" smtClean="0"/>
              <a:t>Special Thanks - Partners</a:t>
            </a:r>
          </a:p>
          <a:p>
            <a:pPr lvl="1"/>
            <a:r>
              <a:rPr lang="en-US" dirty="0" smtClean="0"/>
              <a:t>Slalom Consulting</a:t>
            </a:r>
          </a:p>
          <a:p>
            <a:pPr lvl="1"/>
            <a:r>
              <a:rPr lang="en-US" dirty="0" err="1" smtClean="0"/>
              <a:t>Exaserv</a:t>
            </a:r>
            <a:r>
              <a:rPr lang="en-US" dirty="0" smtClean="0"/>
              <a:t>, Inc.</a:t>
            </a:r>
          </a:p>
          <a:p>
            <a:pPr lvl="1"/>
            <a:r>
              <a:rPr lang="en-US" dirty="0" err="1" smtClean="0"/>
              <a:t>Intellinet</a:t>
            </a:r>
            <a:endParaRPr lang="en-US" dirty="0" smtClean="0"/>
          </a:p>
        </p:txBody>
      </p:sp>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a:gradFill>
                  <a:gsLst>
                    <a:gs pos="1250">
                      <a:schemeClr val="tx2"/>
                    </a:gs>
                    <a:gs pos="99000">
                      <a:schemeClr val="tx2"/>
                    </a:gs>
                  </a:gsLst>
                  <a:lin ang="5400000" scaled="0"/>
                </a:gradFill>
              </a:rPr>
              <a:t>Awards and Recognition for iConnect (</a:t>
            </a:r>
            <a:r>
              <a:rPr lang="en-US" sz="4000" dirty="0" smtClean="0">
                <a:gradFill>
                  <a:gsLst>
                    <a:gs pos="1250">
                      <a:schemeClr val="tx2"/>
                    </a:gs>
                    <a:gs pos="99000">
                      <a:schemeClr val="tx2"/>
                    </a:gs>
                  </a:gsLst>
                  <a:lin ang="5400000" scaled="0"/>
                </a:gradFill>
              </a:rPr>
              <a:t>SP </a:t>
            </a:r>
            <a:r>
              <a:rPr lang="en-US" sz="4000" dirty="0">
                <a:gradFill>
                  <a:gsLst>
                    <a:gs pos="1250">
                      <a:schemeClr val="tx2"/>
                    </a:gs>
                    <a:gs pos="99000">
                      <a:schemeClr val="tx2"/>
                    </a:gs>
                  </a:gsLst>
                  <a:lin ang="5400000" scaled="0"/>
                </a:gradFill>
              </a:rPr>
              <a:t>2010)</a:t>
            </a:r>
          </a:p>
        </p:txBody>
      </p:sp>
    </p:spTree>
    <p:extLst>
      <p:ext uri="{BB962C8B-B14F-4D97-AF65-F5344CB8AC3E}">
        <p14:creationId xmlns:p14="http://schemas.microsoft.com/office/powerpoint/2010/main" val="2497312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SPC091</a:t>
            </a:r>
            <a:endParaRPr lang="en-US" dirty="0"/>
          </a:p>
        </p:txBody>
      </p:sp>
      <p:sp>
        <p:nvSpPr>
          <p:cNvPr id="4" name="Title 3"/>
          <p:cNvSpPr>
            <a:spLocks noGrp="1"/>
          </p:cNvSpPr>
          <p:nvPr>
            <p:ph type="title"/>
          </p:nvPr>
        </p:nvSpPr>
        <p:spPr/>
        <p:txBody>
          <a:bodyPr/>
          <a:lstStyle/>
          <a:p>
            <a:r>
              <a:rPr lang="en-US" dirty="0" smtClean="0"/>
              <a:t>Customer Showcase</a:t>
            </a:r>
            <a:endParaRPr lang="en-US" dirty="0"/>
          </a:p>
        </p:txBody>
      </p:sp>
      <p:sp>
        <p:nvSpPr>
          <p:cNvPr id="5" name="Text Placeholder 4"/>
          <p:cNvSpPr>
            <a:spLocks noGrp="1"/>
          </p:cNvSpPr>
          <p:nvPr>
            <p:ph type="body" sz="quarter" idx="12"/>
          </p:nvPr>
        </p:nvSpPr>
        <p:spPr>
          <a:xfrm>
            <a:off x="4846637" y="5502233"/>
            <a:ext cx="7315201" cy="1195960"/>
          </a:xfrm>
        </p:spPr>
        <p:txBody>
          <a:bodyPr/>
          <a:lstStyle/>
          <a:p>
            <a:r>
              <a:rPr lang="en-US" dirty="0" smtClean="0"/>
              <a:t>Shahira Elsohly, Associate Director, IT</a:t>
            </a:r>
          </a:p>
          <a:p>
            <a:r>
              <a:rPr lang="en-US" dirty="0" smtClean="0"/>
              <a:t>Quinn Johns, </a:t>
            </a:r>
            <a:r>
              <a:rPr lang="en-US" dirty="0" err="1" smtClean="0"/>
              <a:t>Sr</a:t>
            </a:r>
            <a:r>
              <a:rPr lang="en-US" dirty="0" smtClean="0"/>
              <a:t> Analyst, IT</a:t>
            </a:r>
          </a:p>
        </p:txBody>
      </p:sp>
      <p:pic>
        <p:nvPicPr>
          <p:cNvPr id="3" name="Picture 2" descr="Ccer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7034" y="4868847"/>
            <a:ext cx="3670056" cy="633386"/>
          </a:xfrm>
          <a:prstGeom prst="rect">
            <a:avLst/>
          </a:prstGeom>
        </p:spPr>
      </p:pic>
    </p:spTree>
    <p:extLst>
      <p:ext uri="{BB962C8B-B14F-4D97-AF65-F5344CB8AC3E}">
        <p14:creationId xmlns:p14="http://schemas.microsoft.com/office/powerpoint/2010/main" val="27154410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a:gradFill>
                  <a:gsLst>
                    <a:gs pos="1250">
                      <a:schemeClr val="tx2"/>
                    </a:gs>
                    <a:gs pos="99000">
                      <a:schemeClr val="tx2"/>
                    </a:gs>
                  </a:gsLst>
                  <a:lin ang="5400000" scaled="0"/>
                </a:gradFill>
              </a:rPr>
              <a:t>SharePoint 2010 Upgrade: Introduction of </a:t>
            </a:r>
            <a:r>
              <a:rPr lang="en-US" sz="4000" dirty="0" smtClean="0">
                <a:gradFill>
                  <a:gsLst>
                    <a:gs pos="1250">
                      <a:schemeClr val="tx2"/>
                    </a:gs>
                    <a:gs pos="99000">
                      <a:schemeClr val="tx2"/>
                    </a:gs>
                  </a:gsLst>
                  <a:lin ang="5400000" scaled="0"/>
                </a:gradFill>
              </a:rPr>
              <a:t>My Sites, </a:t>
            </a:r>
            <a:r>
              <a:rPr lang="en-US" sz="4000" dirty="0">
                <a:gradFill>
                  <a:gsLst>
                    <a:gs pos="1250">
                      <a:schemeClr val="tx2"/>
                    </a:gs>
                    <a:gs pos="99000">
                      <a:schemeClr val="tx2"/>
                    </a:gs>
                  </a:gsLst>
                  <a:lin ang="5400000" scaled="0"/>
                </a:gradFill>
              </a:rPr>
              <a:t>new user </a:t>
            </a:r>
            <a:r>
              <a:rPr lang="en-US" sz="4000" dirty="0" smtClean="0">
                <a:gradFill>
                  <a:gsLst>
                    <a:gs pos="1250">
                      <a:schemeClr val="tx2"/>
                    </a:gs>
                    <a:gs pos="99000">
                      <a:schemeClr val="tx2"/>
                    </a:gs>
                  </a:gsLst>
                  <a:lin ang="5400000" scaled="0"/>
                </a:gradFill>
              </a:rPr>
              <a:t>interface, and integrations</a:t>
            </a:r>
            <a:endParaRPr lang="en-US" sz="4000" dirty="0">
              <a:gradFill>
                <a:gsLst>
                  <a:gs pos="1250">
                    <a:schemeClr val="tx2"/>
                  </a:gs>
                  <a:gs pos="99000">
                    <a:schemeClr val="tx2"/>
                  </a:gs>
                </a:gsLst>
                <a:lin ang="5400000" scaled="0"/>
              </a:gra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7393" y="2336879"/>
            <a:ext cx="5085015" cy="4543626"/>
          </a:xfrm>
          <a:prstGeom prst="rect">
            <a:avLst/>
          </a:prstGeom>
          <a:ln>
            <a:solidFill>
              <a:schemeClr val="bg1">
                <a:lumMod val="75000"/>
              </a:schemeClr>
            </a:solidFill>
          </a:ln>
          <a:effectLst>
            <a:outerShdw blurRad="190500" dist="63500" dir="2700000" algn="tl" rotWithShape="0">
              <a:srgbClr val="000000">
                <a:alpha val="25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95016"/>
          <a:stretch/>
        </p:blipFill>
        <p:spPr>
          <a:xfrm>
            <a:off x="3657945" y="2491433"/>
            <a:ext cx="7955193" cy="354302"/>
          </a:xfrm>
          <a:prstGeom prst="rect">
            <a:avLst/>
          </a:prstGeom>
          <a:ln>
            <a:solidFill>
              <a:schemeClr val="bg1">
                <a:lumMod val="75000"/>
              </a:schemeClr>
            </a:solidFill>
          </a:ln>
          <a:effectLst>
            <a:outerShdw blurRad="190500" dist="63500" dir="2700000" algn="tl" rotWithShape="0">
              <a:srgbClr val="000000">
                <a:alpha val="25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56374" t="4985" b="84319"/>
          <a:stretch/>
        </p:blipFill>
        <p:spPr>
          <a:xfrm>
            <a:off x="6766871" y="2765750"/>
            <a:ext cx="4008120" cy="878046"/>
          </a:xfrm>
          <a:prstGeom prst="rect">
            <a:avLst/>
          </a:prstGeom>
          <a:ln>
            <a:solidFill>
              <a:schemeClr val="bg1">
                <a:lumMod val="75000"/>
              </a:schemeClr>
            </a:solidFill>
          </a:ln>
          <a:effectLst>
            <a:outerShdw blurRad="190500" dist="63500" dir="2700000" algn="tl" rotWithShape="0">
              <a:srgbClr val="000000">
                <a:alpha val="25000"/>
              </a:srgbClr>
            </a:outerShdw>
          </a:effectLst>
        </p:spPr>
      </p:pic>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15519" r="39207" b="81041"/>
          <a:stretch/>
        </p:blipFill>
        <p:spPr>
          <a:xfrm>
            <a:off x="731897" y="3131506"/>
            <a:ext cx="5425438" cy="274317"/>
          </a:xfrm>
          <a:prstGeom prst="rect">
            <a:avLst/>
          </a:prstGeom>
          <a:ln>
            <a:solidFill>
              <a:schemeClr val="bg1">
                <a:lumMod val="75000"/>
              </a:schemeClr>
            </a:solidFill>
          </a:ln>
          <a:effectLst>
            <a:outerShdw blurRad="190500" dist="63500" dir="2700000" algn="tl" rotWithShape="0">
              <a:srgbClr val="000000">
                <a:alpha val="25000"/>
              </a:srgbClr>
            </a:outerShdw>
          </a:effectLst>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9175" r="62646"/>
          <a:stretch/>
        </p:blipFill>
        <p:spPr>
          <a:xfrm>
            <a:off x="3383628" y="2399994"/>
            <a:ext cx="2356665" cy="4556341"/>
          </a:xfrm>
          <a:prstGeom prst="rect">
            <a:avLst/>
          </a:prstGeom>
          <a:ln>
            <a:solidFill>
              <a:schemeClr val="bg1">
                <a:lumMod val="75000"/>
              </a:schemeClr>
            </a:solidFill>
          </a:ln>
          <a:effectLst>
            <a:outerShdw blurRad="190500" dist="63500" dir="2700000" algn="tl" rotWithShape="0">
              <a:srgbClr val="000000">
                <a:alpha val="25000"/>
              </a:srgbClr>
            </a:outerShdw>
          </a:effectLst>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39083" t="19819" r="29985"/>
          <a:stretch/>
        </p:blipFill>
        <p:spPr>
          <a:xfrm>
            <a:off x="5303847" y="2399994"/>
            <a:ext cx="1967161" cy="4556341"/>
          </a:xfrm>
          <a:prstGeom prst="rect">
            <a:avLst/>
          </a:prstGeom>
          <a:ln>
            <a:solidFill>
              <a:schemeClr val="bg1">
                <a:lumMod val="75000"/>
              </a:schemeClr>
            </a:solidFill>
          </a:ln>
          <a:effectLst>
            <a:outerShdw blurRad="190500" dist="63500" dir="2700000" algn="tl" rotWithShape="0">
              <a:srgbClr val="000000">
                <a:alpha val="25000"/>
              </a:srgbClr>
            </a:outerShdw>
          </a:effectLst>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71168" t="15519"/>
          <a:stretch/>
        </p:blipFill>
        <p:spPr>
          <a:xfrm>
            <a:off x="6949749" y="2399995"/>
            <a:ext cx="1740318" cy="4556340"/>
          </a:xfrm>
          <a:prstGeom prst="rect">
            <a:avLst/>
          </a:prstGeom>
          <a:ln>
            <a:solidFill>
              <a:schemeClr val="bg1">
                <a:lumMod val="75000"/>
              </a:schemeClr>
            </a:solidFill>
          </a:ln>
          <a:effectLst>
            <a:outerShdw blurRad="190500" dist="63500" dir="2700000" algn="tl" rotWithShape="0">
              <a:srgbClr val="000000">
                <a:alpha val="25000"/>
              </a:srgbClr>
            </a:outerShdw>
          </a:effectLst>
        </p:spPr>
      </p:pic>
    </p:spTree>
    <p:extLst>
      <p:ext uri="{BB962C8B-B14F-4D97-AF65-F5344CB8AC3E}">
        <p14:creationId xmlns:p14="http://schemas.microsoft.com/office/powerpoint/2010/main" val="314090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700"/>
                                        <p:tgtEl>
                                          <p:spTgt spid="7"/>
                                        </p:tgtEl>
                                      </p:cBhvr>
                                    </p:animEffect>
                                    <p:set>
                                      <p:cBhvr>
                                        <p:cTn id="12" dur="1" fill="hold">
                                          <p:stCondLst>
                                            <p:cond delay="6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700"/>
                                        <p:tgtEl>
                                          <p:spTgt spid="8"/>
                                        </p:tgtEl>
                                      </p:cBhvr>
                                    </p:animEffect>
                                    <p:set>
                                      <p:cBhvr>
                                        <p:cTn id="22" dur="1" fill="hold">
                                          <p:stCondLst>
                                            <p:cond delay="6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700"/>
                                        <p:tgtEl>
                                          <p:spTgt spid="9"/>
                                        </p:tgtEl>
                                      </p:cBhvr>
                                    </p:animEffect>
                                    <p:set>
                                      <p:cBhvr>
                                        <p:cTn id="32" dur="1" fill="hold">
                                          <p:stCondLst>
                                            <p:cond delay="6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7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700"/>
                                        <p:tgtEl>
                                          <p:spTgt spid="10"/>
                                        </p:tgtEl>
                                      </p:cBhvr>
                                    </p:animEffect>
                                    <p:set>
                                      <p:cBhvr>
                                        <p:cTn id="42" dur="1" fill="hold">
                                          <p:stCondLst>
                                            <p:cond delay="6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7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700"/>
                                        <p:tgtEl>
                                          <p:spTgt spid="11"/>
                                        </p:tgtEl>
                                      </p:cBhvr>
                                    </p:animEffect>
                                    <p:set>
                                      <p:cBhvr>
                                        <p:cTn id="52" dur="1" fill="hold">
                                          <p:stCondLst>
                                            <p:cond delay="699"/>
                                          </p:stCondLst>
                                        </p:cTn>
                                        <p:tgtEl>
                                          <p:spTgt spid="1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7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700"/>
                                        <p:tgtEl>
                                          <p:spTgt spid="12"/>
                                        </p:tgtEl>
                                      </p:cBhvr>
                                    </p:animEffect>
                                    <p:set>
                                      <p:cBhvr>
                                        <p:cTn id="62" dur="1" fill="hold">
                                          <p:stCondLst>
                                            <p:cond delay="6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a:gradFill>
                  <a:gsLst>
                    <a:gs pos="1250">
                      <a:schemeClr val="tx2"/>
                    </a:gs>
                    <a:gs pos="99000">
                      <a:schemeClr val="tx2"/>
                    </a:gs>
                  </a:gsLst>
                  <a:lin ang="5400000" scaled="0"/>
                </a:gradFill>
              </a:rPr>
              <a:t>SharePoint 2010 Upgrade: Introduction of </a:t>
            </a:r>
            <a:r>
              <a:rPr lang="en-US" sz="4000" dirty="0" smtClean="0">
                <a:gradFill>
                  <a:gsLst>
                    <a:gs pos="1250">
                      <a:schemeClr val="tx2"/>
                    </a:gs>
                    <a:gs pos="99000">
                      <a:schemeClr val="tx2"/>
                    </a:gs>
                  </a:gsLst>
                  <a:lin ang="5400000" scaled="0"/>
                </a:gradFill>
              </a:rPr>
              <a:t>My Sites, </a:t>
            </a:r>
            <a:r>
              <a:rPr lang="en-US" sz="4000" dirty="0">
                <a:gradFill>
                  <a:gsLst>
                    <a:gs pos="1250">
                      <a:schemeClr val="tx2"/>
                    </a:gs>
                    <a:gs pos="99000">
                      <a:schemeClr val="tx2"/>
                    </a:gs>
                  </a:gsLst>
                  <a:lin ang="5400000" scaled="0"/>
                </a:gradFill>
              </a:rPr>
              <a:t>new user </a:t>
            </a:r>
            <a:r>
              <a:rPr lang="en-US" sz="4000" dirty="0" smtClean="0">
                <a:gradFill>
                  <a:gsLst>
                    <a:gs pos="1250">
                      <a:schemeClr val="tx2"/>
                    </a:gs>
                    <a:gs pos="99000">
                      <a:schemeClr val="tx2"/>
                    </a:gs>
                  </a:gsLst>
                  <a:lin ang="5400000" scaled="0"/>
                </a:gradFill>
              </a:rPr>
              <a:t>interface, and integrations</a:t>
            </a:r>
            <a:endParaRPr lang="en-US" sz="4000" dirty="0">
              <a:gradFill>
                <a:gsLst>
                  <a:gs pos="1250">
                    <a:schemeClr val="tx2"/>
                  </a:gs>
                  <a:gs pos="99000">
                    <a:schemeClr val="tx2"/>
                  </a:gs>
                </a:gsLst>
                <a:lin ang="5400000" scaled="0"/>
              </a:gradFill>
            </a:endParaRPr>
          </a:p>
        </p:txBody>
      </p:sp>
      <p:pic>
        <p:nvPicPr>
          <p:cNvPr id="6" name="Picture 5" descr="Screen shot 2012-11-05 at 3.32.49 PM.png"/>
          <p:cNvPicPr>
            <a:picLocks noChangeAspect="1"/>
          </p:cNvPicPr>
          <p:nvPr/>
        </p:nvPicPr>
        <p:blipFill rotWithShape="1">
          <a:blip r:embed="rId3">
            <a:extLst>
              <a:ext uri="{28A0092B-C50C-407E-A947-70E740481C1C}">
                <a14:useLocalDpi xmlns:a14="http://schemas.microsoft.com/office/drawing/2010/main" val="0"/>
              </a:ext>
            </a:extLst>
          </a:blip>
          <a:srcRect b="4985"/>
          <a:stretch/>
        </p:blipFill>
        <p:spPr>
          <a:xfrm>
            <a:off x="3566506" y="2491433"/>
            <a:ext cx="4950006" cy="4344059"/>
          </a:xfrm>
          <a:prstGeom prst="rect">
            <a:avLst/>
          </a:prstGeom>
          <a:ln>
            <a:solidFill>
              <a:schemeClr val="bg1">
                <a:lumMod val="75000"/>
              </a:schemeClr>
            </a:solidFill>
          </a:ln>
          <a:effectLst>
            <a:outerShdw blurRad="152400" dist="63500" dir="2700000" algn="tl" rotWithShape="0">
              <a:srgbClr val="000000">
                <a:alpha val="25000"/>
              </a:srgbClr>
            </a:outerShdw>
          </a:effectLst>
        </p:spPr>
      </p:pic>
      <p:pic>
        <p:nvPicPr>
          <p:cNvPr id="7" name="Picture 6" descr="Screen shot 2012-11-05 at 3.32.49 PM.png"/>
          <p:cNvPicPr>
            <a:picLocks noChangeAspect="1"/>
          </p:cNvPicPr>
          <p:nvPr/>
        </p:nvPicPr>
        <p:blipFill rotWithShape="1">
          <a:blip r:embed="rId3">
            <a:extLst>
              <a:ext uri="{28A0092B-C50C-407E-A947-70E740481C1C}">
                <a14:useLocalDpi xmlns:a14="http://schemas.microsoft.com/office/drawing/2010/main" val="0"/>
              </a:ext>
            </a:extLst>
          </a:blip>
          <a:srcRect l="53748" t="-196" b="95923"/>
          <a:stretch/>
        </p:blipFill>
        <p:spPr>
          <a:xfrm>
            <a:off x="6218237" y="2399994"/>
            <a:ext cx="4286003" cy="365756"/>
          </a:xfrm>
          <a:prstGeom prst="rect">
            <a:avLst/>
          </a:prstGeom>
          <a:ln>
            <a:solidFill>
              <a:schemeClr val="bg1">
                <a:lumMod val="75000"/>
              </a:schemeClr>
            </a:solidFill>
          </a:ln>
          <a:effectLst>
            <a:outerShdw blurRad="152400" dist="63500" dir="2700000" algn="tl" rotWithShape="0">
              <a:srgbClr val="000000">
                <a:alpha val="25000"/>
              </a:srgbClr>
            </a:outerShdw>
          </a:effectLst>
        </p:spPr>
      </p:pic>
    </p:spTree>
    <p:extLst>
      <p:ext uri="{BB962C8B-B14F-4D97-AF65-F5344CB8AC3E}">
        <p14:creationId xmlns:p14="http://schemas.microsoft.com/office/powerpoint/2010/main" val="217610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2-11-14 at 6.56.0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1607" y="2308555"/>
            <a:ext cx="7707068" cy="4486614"/>
          </a:xfrm>
          <a:prstGeom prst="rect">
            <a:avLst/>
          </a:prstGeom>
          <a:ln>
            <a:solidFill>
              <a:schemeClr val="tx1"/>
            </a:solidFill>
          </a:ln>
        </p:spPr>
      </p:pic>
      <p:pic>
        <p:nvPicPr>
          <p:cNvPr id="8" name="Picture 7" descr="Screen shot 2012-11-14 at 6.56.4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7799" y="2308555"/>
            <a:ext cx="7673046" cy="4480511"/>
          </a:xfrm>
          <a:prstGeom prst="rect">
            <a:avLst/>
          </a:prstGeom>
        </p:spPr>
      </p:pic>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a:gradFill>
                  <a:gsLst>
                    <a:gs pos="1250">
                      <a:schemeClr val="tx2"/>
                    </a:gs>
                    <a:gs pos="99000">
                      <a:schemeClr val="tx2"/>
                    </a:gs>
                  </a:gsLst>
                  <a:lin ang="5400000" scaled="0"/>
                </a:gradFill>
              </a:rPr>
              <a:t>SharePoint 2010 Upgrade: Introduction of </a:t>
            </a:r>
            <a:r>
              <a:rPr lang="en-US" sz="4000" dirty="0" smtClean="0">
                <a:gradFill>
                  <a:gsLst>
                    <a:gs pos="1250">
                      <a:schemeClr val="tx2"/>
                    </a:gs>
                    <a:gs pos="99000">
                      <a:schemeClr val="tx2"/>
                    </a:gs>
                  </a:gsLst>
                  <a:lin ang="5400000" scaled="0"/>
                </a:gradFill>
              </a:rPr>
              <a:t>My Sites, </a:t>
            </a:r>
            <a:r>
              <a:rPr lang="en-US" sz="4000" dirty="0">
                <a:gradFill>
                  <a:gsLst>
                    <a:gs pos="1250">
                      <a:schemeClr val="tx2"/>
                    </a:gs>
                    <a:gs pos="99000">
                      <a:schemeClr val="tx2"/>
                    </a:gs>
                  </a:gsLst>
                  <a:lin ang="5400000" scaled="0"/>
                </a:gradFill>
              </a:rPr>
              <a:t>new user </a:t>
            </a:r>
            <a:r>
              <a:rPr lang="en-US" sz="4000" dirty="0" smtClean="0">
                <a:gradFill>
                  <a:gsLst>
                    <a:gs pos="1250">
                      <a:schemeClr val="tx2"/>
                    </a:gs>
                    <a:gs pos="99000">
                      <a:schemeClr val="tx2"/>
                    </a:gs>
                  </a:gsLst>
                  <a:lin ang="5400000" scaled="0"/>
                </a:gradFill>
              </a:rPr>
              <a:t>interface, and integrations</a:t>
            </a:r>
            <a:endParaRPr lang="en-US" sz="4000" dirty="0">
              <a:gradFill>
                <a:gsLst>
                  <a:gs pos="1250">
                    <a:schemeClr val="tx2"/>
                  </a:gs>
                  <a:gs pos="99000">
                    <a:schemeClr val="tx2"/>
                  </a:gs>
                </a:gsLst>
                <a:lin ang="5400000" scaled="0"/>
              </a:gradFill>
            </a:endParaRPr>
          </a:p>
        </p:txBody>
      </p:sp>
      <p:pic>
        <p:nvPicPr>
          <p:cNvPr id="9" name="Picture 8" descr="doityourself.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89822" y="3222945"/>
            <a:ext cx="3556000" cy="3060700"/>
          </a:xfrm>
          <a:prstGeom prst="rect">
            <a:avLst/>
          </a:prstGeom>
          <a:ln>
            <a:solidFill>
              <a:schemeClr val="tx1"/>
            </a:solidFill>
          </a:ln>
          <a:effectLst>
            <a:outerShdw blurRad="63500" dist="101600" dir="2700000" algn="tl" rotWithShape="0">
              <a:srgbClr val="000000">
                <a:alpha val="25000"/>
              </a:srgbClr>
            </a:outerShdw>
          </a:effectLst>
        </p:spPr>
      </p:pic>
    </p:spTree>
    <p:extLst>
      <p:ext uri="{BB962C8B-B14F-4D97-AF65-F5344CB8AC3E}">
        <p14:creationId xmlns:p14="http://schemas.microsoft.com/office/powerpoint/2010/main" val="1693486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a:gradFill>
                  <a:gsLst>
                    <a:gs pos="1250">
                      <a:schemeClr val="tx2"/>
                    </a:gs>
                    <a:gs pos="99000">
                      <a:schemeClr val="tx2"/>
                    </a:gs>
                  </a:gsLst>
                  <a:lin ang="5400000" scaled="0"/>
                </a:gradFill>
              </a:rPr>
              <a:t>SharePoint 2010 Upgrade: Introduction of </a:t>
            </a:r>
            <a:r>
              <a:rPr lang="en-US" sz="4000" dirty="0" smtClean="0">
                <a:gradFill>
                  <a:gsLst>
                    <a:gs pos="1250">
                      <a:schemeClr val="tx2"/>
                    </a:gs>
                    <a:gs pos="99000">
                      <a:schemeClr val="tx2"/>
                    </a:gs>
                  </a:gsLst>
                  <a:lin ang="5400000" scaled="0"/>
                </a:gradFill>
              </a:rPr>
              <a:t>My Sites, </a:t>
            </a:r>
            <a:r>
              <a:rPr lang="en-US" sz="4000" dirty="0">
                <a:gradFill>
                  <a:gsLst>
                    <a:gs pos="1250">
                      <a:schemeClr val="tx2"/>
                    </a:gs>
                    <a:gs pos="99000">
                      <a:schemeClr val="tx2"/>
                    </a:gs>
                  </a:gsLst>
                  <a:lin ang="5400000" scaled="0"/>
                </a:gradFill>
              </a:rPr>
              <a:t>new user </a:t>
            </a:r>
            <a:r>
              <a:rPr lang="en-US" sz="4000" dirty="0" smtClean="0">
                <a:gradFill>
                  <a:gsLst>
                    <a:gs pos="1250">
                      <a:schemeClr val="tx2"/>
                    </a:gs>
                    <a:gs pos="99000">
                      <a:schemeClr val="tx2"/>
                    </a:gs>
                  </a:gsLst>
                  <a:lin ang="5400000" scaled="0"/>
                </a:gradFill>
              </a:rPr>
              <a:t>interface, and integrations</a:t>
            </a:r>
            <a:endParaRPr lang="en-US" sz="4000" dirty="0">
              <a:gradFill>
                <a:gsLst>
                  <a:gs pos="1250">
                    <a:schemeClr val="tx2"/>
                  </a:gs>
                  <a:gs pos="99000">
                    <a:schemeClr val="tx2"/>
                  </a:gs>
                </a:gsLst>
                <a:lin ang="5400000" scaled="0"/>
              </a:gradFill>
            </a:endParaRPr>
          </a:p>
        </p:txBody>
      </p:sp>
      <p:pic>
        <p:nvPicPr>
          <p:cNvPr id="3" name="Picture 2" descr="Screen shot 2012-11-14 at 7.02.1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7555" y="2399993"/>
            <a:ext cx="7408242" cy="4312655"/>
          </a:xfrm>
          <a:prstGeom prst="rect">
            <a:avLst/>
          </a:prstGeom>
          <a:ln>
            <a:solidFill>
              <a:schemeClr val="tx1"/>
            </a:solidFill>
          </a:ln>
        </p:spPr>
      </p:pic>
      <p:pic>
        <p:nvPicPr>
          <p:cNvPr id="6" name="Picture 5" descr="mylearningwebpar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1261" y="3680140"/>
            <a:ext cx="3556000" cy="1803400"/>
          </a:xfrm>
          <a:prstGeom prst="rect">
            <a:avLst/>
          </a:prstGeom>
          <a:ln>
            <a:solidFill>
              <a:schemeClr val="tx1"/>
            </a:solidFill>
          </a:ln>
          <a:effectLst>
            <a:outerShdw blurRad="63500" dist="101600" dir="2700000" algn="tl" rotWithShape="0">
              <a:srgbClr val="000000">
                <a:alpha val="25000"/>
              </a:srgbClr>
            </a:outerShdw>
          </a:effectLst>
        </p:spPr>
      </p:pic>
      <p:pic>
        <p:nvPicPr>
          <p:cNvPr id="7" name="Picture 6" descr="Screen shot 2012-11-14 at 7.01.55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9237" y="2399994"/>
            <a:ext cx="7397565" cy="4297633"/>
          </a:xfrm>
          <a:prstGeom prst="rect">
            <a:avLst/>
          </a:prstGeom>
        </p:spPr>
      </p:pic>
    </p:spTree>
    <p:extLst>
      <p:ext uri="{BB962C8B-B14F-4D97-AF65-F5344CB8AC3E}">
        <p14:creationId xmlns:p14="http://schemas.microsoft.com/office/powerpoint/2010/main" val="3826313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5219891"/>
          </a:xfrm>
        </p:spPr>
        <p:txBody>
          <a:bodyPr/>
          <a:lstStyle/>
          <a:p>
            <a:r>
              <a:rPr lang="en-US" dirty="0"/>
              <a:t>Mobile </a:t>
            </a:r>
            <a:r>
              <a:rPr lang="en-US" dirty="0" smtClean="0"/>
              <a:t>Employees</a:t>
            </a:r>
          </a:p>
          <a:p>
            <a:pPr lvl="1"/>
            <a:r>
              <a:rPr lang="en-US" dirty="0" smtClean="0"/>
              <a:t> </a:t>
            </a:r>
            <a:r>
              <a:rPr lang="en-US" dirty="0" err="1" smtClean="0"/>
              <a:t>iConnect</a:t>
            </a:r>
            <a:r>
              <a:rPr lang="en-US" dirty="0" smtClean="0"/>
              <a:t> from anywhere, any device</a:t>
            </a:r>
          </a:p>
          <a:p>
            <a:r>
              <a:rPr lang="en-US" dirty="0" smtClean="0"/>
              <a:t>Customized solution built by CCE </a:t>
            </a:r>
            <a:br>
              <a:rPr lang="en-US" dirty="0" smtClean="0"/>
            </a:br>
            <a:r>
              <a:rPr lang="en-US" dirty="0" smtClean="0"/>
              <a:t>and Slalom team</a:t>
            </a:r>
          </a:p>
          <a:p>
            <a:pPr lvl="1"/>
            <a:r>
              <a:rPr lang="en-US" dirty="0" smtClean="0"/>
              <a:t>HTML 5 master page</a:t>
            </a:r>
          </a:p>
          <a:p>
            <a:pPr lvl="1"/>
            <a:r>
              <a:rPr lang="en-US" dirty="0" smtClean="0"/>
              <a:t>Responsive design</a:t>
            </a:r>
          </a:p>
          <a:p>
            <a:pPr lvl="1"/>
            <a:r>
              <a:rPr lang="en-US" dirty="0" smtClean="0"/>
              <a:t>Fluid layouts</a:t>
            </a:r>
          </a:p>
          <a:p>
            <a:pPr lvl="1"/>
            <a:r>
              <a:rPr lang="en-US" dirty="0" smtClean="0"/>
              <a:t>Full OOTB functionality</a:t>
            </a:r>
          </a:p>
          <a:p>
            <a:pPr lvl="1"/>
            <a:r>
              <a:rPr lang="en-US" dirty="0" smtClean="0"/>
              <a:t>Access to SAP transactions and Success Factors</a:t>
            </a:r>
          </a:p>
          <a:p>
            <a:pPr lvl="1"/>
            <a:r>
              <a:rPr lang="en-US" dirty="0"/>
              <a:t>Mobile redirection</a:t>
            </a:r>
          </a:p>
          <a:p>
            <a:pPr lvl="1"/>
            <a:endParaRPr lang="en-US" dirty="0" smtClean="0"/>
          </a:p>
        </p:txBody>
      </p:sp>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smtClean="0">
                <a:gradFill>
                  <a:gsLst>
                    <a:gs pos="1250">
                      <a:schemeClr val="tx2"/>
                    </a:gs>
                    <a:gs pos="99000">
                      <a:schemeClr val="tx2"/>
                    </a:gs>
                  </a:gsLst>
                  <a:lin ang="5400000" scaled="0"/>
                </a:gradFill>
              </a:rPr>
              <a:t>iConnect Mobile</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207990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4572335" y="1463548"/>
            <a:ext cx="2834609" cy="5350322"/>
          </a:xfrm>
          <a:prstGeom prst="rect">
            <a:avLst/>
          </a:prstGeom>
          <a:effectLst/>
        </p:spPr>
      </p:pic>
      <p:pic>
        <p:nvPicPr>
          <p:cNvPr id="21" name="Picture 20" descr="SP2010_Mobile_B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0405" y="1429666"/>
            <a:ext cx="2705100" cy="5359400"/>
          </a:xfrm>
          <a:prstGeom prst="rect">
            <a:avLst/>
          </a:prstGeom>
        </p:spPr>
      </p:pic>
      <p:sp>
        <p:nvSpPr>
          <p:cNvPr id="2" name="Title 1"/>
          <p:cNvSpPr>
            <a:spLocks noGrp="1"/>
          </p:cNvSpPr>
          <p:nvPr>
            <p:ph type="title"/>
          </p:nvPr>
        </p:nvSpPr>
        <p:spPr/>
        <p:txBody>
          <a:bodyPr/>
          <a:lstStyle/>
          <a:p>
            <a:r>
              <a:rPr lang="en-US" dirty="0" smtClean="0"/>
              <a:t>SharePoint: Our Journey</a:t>
            </a:r>
            <a:br>
              <a:rPr lang="en-US" dirty="0" smtClean="0"/>
            </a:br>
            <a:r>
              <a:rPr lang="en-US" sz="4000" dirty="0" smtClean="0">
                <a:gradFill>
                  <a:gsLst>
                    <a:gs pos="1250">
                      <a:schemeClr val="tx2"/>
                    </a:gs>
                    <a:gs pos="99000">
                      <a:schemeClr val="tx2"/>
                    </a:gs>
                  </a:gsLst>
                  <a:lin ang="5400000" scaled="0"/>
                </a:gradFill>
              </a:rPr>
              <a:t>iConnect Mobile</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2100306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nodeType="clickEffect">
                                  <p:stCondLst>
                                    <p:cond delay="0"/>
                                  </p:stCondLst>
                                  <p:childTnLst>
                                    <p:anim calcmode="lin" valueType="num">
                                      <p:cBhvr additive="base">
                                        <p:cTn id="6" dur="500"/>
                                        <p:tgtEl>
                                          <p:spTgt spid="21"/>
                                        </p:tgtEl>
                                        <p:attrNameLst>
                                          <p:attrName>ppt_y</p:attrName>
                                        </p:attrNameLst>
                                      </p:cBhvr>
                                      <p:tavLst>
                                        <p:tav tm="0">
                                          <p:val>
                                            <p:strVal val="#ppt_y"/>
                                          </p:val>
                                        </p:tav>
                                        <p:tav tm="100000">
                                          <p:val>
                                            <p:strVal val="#ppt_y+#ppt_h*1.125000"/>
                                          </p:val>
                                        </p:tav>
                                      </p:tavLst>
                                    </p:anim>
                                    <p:animEffect transition="out" filter="wipe(down)">
                                      <p:cBhvr>
                                        <p:cTn id="7" dur="500"/>
                                        <p:tgtEl>
                                          <p:spTgt spid="21"/>
                                        </p:tgtEl>
                                      </p:cBhvr>
                                    </p:animEffect>
                                    <p:set>
                                      <p:cBhvr>
                                        <p:cTn id="8"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Online: Our Journey</a:t>
            </a:r>
            <a:br>
              <a:rPr lang="en-US" dirty="0" smtClean="0"/>
            </a:br>
            <a:r>
              <a:rPr lang="en-US" sz="4000" dirty="0" smtClean="0">
                <a:gradFill>
                  <a:gsLst>
                    <a:gs pos="1250">
                      <a:schemeClr val="tx2"/>
                    </a:gs>
                    <a:gs pos="99000">
                      <a:schemeClr val="tx2"/>
                    </a:gs>
                  </a:gsLst>
                  <a:lin ang="5400000" scaled="0"/>
                </a:gradFill>
              </a:rPr>
              <a:t>iConnect Mobile</a:t>
            </a:r>
            <a:endParaRPr lang="en-US" sz="4000" dirty="0">
              <a:gradFill>
                <a:gsLst>
                  <a:gs pos="1250">
                    <a:schemeClr val="tx2"/>
                  </a:gs>
                  <a:gs pos="99000">
                    <a:schemeClr val="tx2"/>
                  </a:gs>
                </a:gsLst>
                <a:lin ang="5400000" scaled="0"/>
              </a:gradFill>
            </a:endParaRPr>
          </a:p>
        </p:txBody>
      </p:sp>
      <p:pic>
        <p:nvPicPr>
          <p:cNvPr id="16" name="Picture 15"/>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5009121" y="1942798"/>
            <a:ext cx="2339871" cy="4416505"/>
          </a:xfrm>
          <a:prstGeom prst="rect">
            <a:avLst/>
          </a:prstGeom>
          <a:effectLst/>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9024" y="1942798"/>
            <a:ext cx="2339870" cy="4416505"/>
          </a:xfrm>
          <a:prstGeom prst="rect">
            <a:avLst/>
          </a:prstGeom>
          <a:effectLst/>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4073" y="1942797"/>
            <a:ext cx="2339870" cy="4416505"/>
          </a:xfrm>
          <a:prstGeom prst="rect">
            <a:avLst/>
          </a:prstGeom>
          <a:effectLst/>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4170" y="1942799"/>
            <a:ext cx="2339870" cy="4416503"/>
          </a:xfrm>
          <a:prstGeom prst="rect">
            <a:avLst/>
          </a:prstGeom>
          <a:effectLst/>
        </p:spPr>
      </p:pic>
      <p:pic>
        <p:nvPicPr>
          <p:cNvPr id="20" name="Picture 19"/>
          <p:cNvPicPr>
            <a:picLocks noChangeAspect="1"/>
          </p:cNvPicPr>
          <p:nvPr/>
        </p:nvPicPr>
        <p:blipFill>
          <a:blip r:embed="rId7">
            <a:alphaModFix/>
            <a:extLst>
              <a:ext uri="{28A0092B-C50C-407E-A947-70E740481C1C}">
                <a14:useLocalDpi xmlns:a14="http://schemas.microsoft.com/office/drawing/2010/main" val="0"/>
              </a:ext>
            </a:extLst>
          </a:blip>
          <a:stretch>
            <a:fillRect/>
          </a:stretch>
        </p:blipFill>
        <p:spPr>
          <a:xfrm>
            <a:off x="379219" y="1942800"/>
            <a:ext cx="2339870" cy="4416503"/>
          </a:xfrm>
          <a:prstGeom prst="rect">
            <a:avLst/>
          </a:prstGeom>
          <a:effectLst/>
        </p:spPr>
      </p:pic>
    </p:spTree>
    <p:extLst>
      <p:ext uri="{BB962C8B-B14F-4D97-AF65-F5344CB8AC3E}">
        <p14:creationId xmlns:p14="http://schemas.microsoft.com/office/powerpoint/2010/main" val="90057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ppt_x</p:attrName>
                                        </p:attrNameLst>
                                      </p:cBhvr>
                                      <p:tavLst>
                                        <p:tav tm="0">
                                          <p:val>
                                            <p:strVal val="#ppt_x-#ppt_w*1.125000"/>
                                          </p:val>
                                        </p:tav>
                                        <p:tav tm="100000">
                                          <p:val>
                                            <p:strVal val="#ppt_x"/>
                                          </p:val>
                                        </p:tav>
                                      </p:tavLst>
                                    </p:anim>
                                    <p:animEffect transition="in" filter="wipe(right)">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ppt_x</p:attrName>
                                        </p:attrNameLst>
                                      </p:cBhvr>
                                      <p:tavLst>
                                        <p:tav tm="0">
                                          <p:val>
                                            <p:strVal val="#ppt_x-#ppt_w*1.125000"/>
                                          </p:val>
                                        </p:tav>
                                        <p:tav tm="100000">
                                          <p:val>
                                            <p:strVal val="#ppt_x"/>
                                          </p:val>
                                        </p:tav>
                                      </p:tavLst>
                                    </p:anim>
                                    <p:animEffect transition="in" filter="wipe(righ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Future for </a:t>
            </a:r>
            <a:br>
              <a:rPr lang="en-US" dirty="0" smtClean="0"/>
            </a:br>
            <a:r>
              <a:rPr lang="en-US" dirty="0" smtClean="0"/>
              <a:t>SharePoint 2013</a:t>
            </a:r>
            <a:endParaRPr lang="en-US" dirty="0"/>
          </a:p>
        </p:txBody>
      </p:sp>
    </p:spTree>
    <p:extLst>
      <p:ext uri="{BB962C8B-B14F-4D97-AF65-F5344CB8AC3E}">
        <p14:creationId xmlns:p14="http://schemas.microsoft.com/office/powerpoint/2010/main" val="16852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3717941"/>
          </a:xfrm>
        </p:spPr>
        <p:txBody>
          <a:bodyPr/>
          <a:lstStyle/>
          <a:p>
            <a:r>
              <a:rPr lang="en-US" dirty="0" smtClean="0"/>
              <a:t>Why are we excited?</a:t>
            </a:r>
          </a:p>
          <a:p>
            <a:pPr lvl="1"/>
            <a:r>
              <a:rPr lang="en-US" dirty="0"/>
              <a:t>2007 to 2010 upgrade was </a:t>
            </a:r>
            <a:r>
              <a:rPr lang="en-US" dirty="0" smtClean="0"/>
              <a:t>painful</a:t>
            </a:r>
          </a:p>
          <a:p>
            <a:pPr lvl="2"/>
            <a:r>
              <a:rPr lang="en-US" b="1" dirty="0" smtClean="0"/>
              <a:t>1700 warnings </a:t>
            </a:r>
            <a:r>
              <a:rPr lang="en-US" dirty="0" smtClean="0"/>
              <a:t>in </a:t>
            </a:r>
            <a:r>
              <a:rPr lang="en-US" b="1" dirty="0" smtClean="0"/>
              <a:t>MSOCAF</a:t>
            </a:r>
            <a:r>
              <a:rPr lang="en-US" dirty="0" smtClean="0"/>
              <a:t> for upgrade from 2007 to 2010</a:t>
            </a:r>
          </a:p>
          <a:p>
            <a:pPr lvl="2"/>
            <a:r>
              <a:rPr lang="en-US" dirty="0" smtClean="0"/>
              <a:t>Required refactoring of entire code base to be 2010 compliant</a:t>
            </a:r>
          </a:p>
          <a:p>
            <a:pPr lvl="1"/>
            <a:r>
              <a:rPr lang="en-US" dirty="0" smtClean="0"/>
              <a:t>Classic to claims process less invasive</a:t>
            </a:r>
          </a:p>
          <a:p>
            <a:pPr lvl="2"/>
            <a:r>
              <a:rPr lang="en-US" dirty="0" smtClean="0"/>
              <a:t>Only </a:t>
            </a:r>
            <a:r>
              <a:rPr lang="en-US" b="1" dirty="0" smtClean="0"/>
              <a:t>38 warnings </a:t>
            </a:r>
            <a:r>
              <a:rPr lang="en-US" dirty="0" smtClean="0"/>
              <a:t>to correct ahead of upgrade</a:t>
            </a:r>
          </a:p>
          <a:p>
            <a:pPr lvl="1"/>
            <a:r>
              <a:rPr lang="en-US" dirty="0" smtClean="0"/>
              <a:t>Out-of-box capabilities with 2013 requires </a:t>
            </a:r>
            <a:r>
              <a:rPr lang="en-US" b="1" dirty="0" smtClean="0"/>
              <a:t>less custom </a:t>
            </a:r>
            <a:br>
              <a:rPr lang="en-US" b="1" dirty="0" smtClean="0"/>
            </a:br>
            <a:r>
              <a:rPr lang="en-US" b="1" dirty="0" smtClean="0"/>
              <a:t>development</a:t>
            </a:r>
            <a:r>
              <a:rPr lang="en-US" dirty="0" smtClean="0"/>
              <a:t> for what our users want</a:t>
            </a:r>
          </a:p>
          <a:p>
            <a:pPr lvl="1"/>
            <a:r>
              <a:rPr lang="en-US" dirty="0" smtClean="0"/>
              <a:t>Improvements in </a:t>
            </a:r>
            <a:r>
              <a:rPr lang="en-US" b="1" dirty="0" smtClean="0"/>
              <a:t>Search</a:t>
            </a:r>
            <a:r>
              <a:rPr lang="en-US" dirty="0" smtClean="0"/>
              <a:t> meet the needs of our users</a:t>
            </a:r>
          </a:p>
        </p:txBody>
      </p:sp>
      <p:sp>
        <p:nvSpPr>
          <p:cNvPr id="2" name="Title 1"/>
          <p:cNvSpPr>
            <a:spLocks noGrp="1"/>
          </p:cNvSpPr>
          <p:nvPr>
            <p:ph type="title"/>
          </p:nvPr>
        </p:nvSpPr>
        <p:spPr/>
        <p:txBody>
          <a:bodyPr/>
          <a:lstStyle/>
          <a:p>
            <a:r>
              <a:rPr lang="en-US" dirty="0" smtClean="0"/>
              <a:t>Future for SharePoint 2013</a:t>
            </a:r>
            <a:br>
              <a:rPr lang="en-US" dirty="0" smtClean="0"/>
            </a:br>
            <a:r>
              <a:rPr lang="en-US" sz="4000" dirty="0" smtClean="0">
                <a:gradFill>
                  <a:gsLst>
                    <a:gs pos="1250">
                      <a:schemeClr val="tx2"/>
                    </a:gs>
                    <a:gs pos="99000">
                      <a:schemeClr val="tx2"/>
                    </a:gs>
                  </a:gsLst>
                  <a:lin ang="5400000" scaled="0"/>
                </a:gradFill>
              </a:rPr>
              <a:t>Taking advantage of new out-of-box capabilities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303846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4744888"/>
          </a:xfrm>
        </p:spPr>
        <p:txBody>
          <a:bodyPr/>
          <a:lstStyle/>
          <a:p>
            <a:r>
              <a:rPr lang="en-US" dirty="0" smtClean="0"/>
              <a:t>What will CCE leverage?</a:t>
            </a:r>
          </a:p>
          <a:p>
            <a:pPr lvl="1"/>
            <a:r>
              <a:rPr lang="en-US" dirty="0" smtClean="0"/>
              <a:t>Content by search</a:t>
            </a:r>
          </a:p>
          <a:p>
            <a:pPr lvl="2"/>
            <a:r>
              <a:rPr lang="en-US" dirty="0" smtClean="0"/>
              <a:t>FAST search capabilities intelligently drive relevant content to </a:t>
            </a:r>
            <a:br>
              <a:rPr lang="en-US" dirty="0" smtClean="0"/>
            </a:br>
            <a:r>
              <a:rPr lang="en-US" dirty="0" smtClean="0"/>
              <a:t>users without complex Content Query Web Part customizations</a:t>
            </a:r>
          </a:p>
          <a:p>
            <a:pPr lvl="1"/>
            <a:r>
              <a:rPr lang="en-US" dirty="0" smtClean="0"/>
              <a:t>New social offerings</a:t>
            </a:r>
          </a:p>
          <a:p>
            <a:pPr lvl="2"/>
            <a:r>
              <a:rPr lang="en-US" dirty="0" smtClean="0"/>
              <a:t>Communities and social newsfeeds</a:t>
            </a:r>
          </a:p>
          <a:p>
            <a:pPr lvl="1"/>
            <a:r>
              <a:rPr lang="en-US" dirty="0" smtClean="0"/>
              <a:t>Analytics enablement using Access and Excel</a:t>
            </a:r>
          </a:p>
          <a:p>
            <a:pPr lvl="2"/>
            <a:r>
              <a:rPr lang="en-US" dirty="0" smtClean="0"/>
              <a:t>Data discovery with Power Pivot and Power View</a:t>
            </a:r>
          </a:p>
          <a:p>
            <a:pPr lvl="1"/>
            <a:r>
              <a:rPr lang="en-US" dirty="0" err="1" smtClean="0"/>
              <a:t>SkyDrive</a:t>
            </a:r>
            <a:r>
              <a:rPr lang="en-US" dirty="0" smtClean="0"/>
              <a:t> Pro</a:t>
            </a:r>
          </a:p>
          <a:p>
            <a:pPr lvl="1"/>
            <a:r>
              <a:rPr lang="en-US" dirty="0" smtClean="0"/>
              <a:t>Cloud App Model</a:t>
            </a:r>
          </a:p>
          <a:p>
            <a:pPr lvl="2"/>
            <a:r>
              <a:rPr lang="en-US" dirty="0" smtClean="0"/>
              <a:t>Externally hosted apps reduce MSO involvement</a:t>
            </a:r>
          </a:p>
          <a:p>
            <a:pPr lvl="2"/>
            <a:r>
              <a:rPr lang="en-US" dirty="0" smtClean="0"/>
              <a:t>Faster deployment cycle</a:t>
            </a:r>
          </a:p>
        </p:txBody>
      </p:sp>
      <p:sp>
        <p:nvSpPr>
          <p:cNvPr id="2" name="Title 1"/>
          <p:cNvSpPr>
            <a:spLocks noGrp="1"/>
          </p:cNvSpPr>
          <p:nvPr>
            <p:ph type="title"/>
          </p:nvPr>
        </p:nvSpPr>
        <p:spPr/>
        <p:txBody>
          <a:bodyPr/>
          <a:lstStyle/>
          <a:p>
            <a:r>
              <a:rPr lang="en-US" dirty="0" smtClean="0"/>
              <a:t>Future for SharePoint 2013</a:t>
            </a:r>
            <a:br>
              <a:rPr lang="en-US" dirty="0" smtClean="0"/>
            </a:br>
            <a:r>
              <a:rPr lang="en-US" sz="4000" dirty="0">
                <a:gradFill>
                  <a:gsLst>
                    <a:gs pos="1250">
                      <a:schemeClr val="tx2"/>
                    </a:gs>
                    <a:gs pos="99000">
                      <a:schemeClr val="tx2"/>
                    </a:gs>
                  </a:gsLst>
                  <a:lin ang="5400000" scaled="0"/>
                </a:gradFill>
              </a:rPr>
              <a:t>Taking advantage of new out-of-box capabilities</a:t>
            </a:r>
          </a:p>
        </p:txBody>
      </p:sp>
    </p:spTree>
    <p:extLst>
      <p:ext uri="{BB962C8B-B14F-4D97-AF65-F5344CB8AC3E}">
        <p14:creationId xmlns:p14="http://schemas.microsoft.com/office/powerpoint/2010/main" val="24599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816977"/>
          </a:xfrm>
        </p:spPr>
        <p:txBody>
          <a:bodyPr/>
          <a:lstStyle/>
          <a:p>
            <a:r>
              <a:rPr lang="en-US" dirty="0" smtClean="0"/>
              <a:t>Who is CCE, and what do we do?</a:t>
            </a:r>
          </a:p>
          <a:p>
            <a:pPr lvl="1"/>
            <a:r>
              <a:rPr lang="en-US" dirty="0" smtClean="0"/>
              <a:t>About us and our history</a:t>
            </a:r>
          </a:p>
          <a:p>
            <a:pPr lvl="1"/>
            <a:r>
              <a:rPr lang="en-US" dirty="0" smtClean="0"/>
              <a:t>Geographies in which we operate</a:t>
            </a:r>
          </a:p>
          <a:p>
            <a:pPr lvl="1"/>
            <a:r>
              <a:rPr lang="en-US" dirty="0" smtClean="0"/>
              <a:t>Product Portfolio</a:t>
            </a:r>
          </a:p>
          <a:p>
            <a:pPr lvl="1"/>
            <a:r>
              <a:rPr lang="en-US" dirty="0" smtClean="0"/>
              <a:t>Internal application team</a:t>
            </a:r>
          </a:p>
          <a:p>
            <a:r>
              <a:rPr lang="en-US" dirty="0" smtClean="0"/>
              <a:t>SharePoint Online: Our Journey</a:t>
            </a:r>
          </a:p>
          <a:p>
            <a:pPr lvl="1"/>
            <a:r>
              <a:rPr lang="en-US" dirty="0" smtClean="0"/>
              <a:t>Global Employee Portal (BPOS-D first big customer)</a:t>
            </a:r>
          </a:p>
          <a:p>
            <a:pPr lvl="1"/>
            <a:r>
              <a:rPr lang="en-US" dirty="0" smtClean="0"/>
              <a:t>SharePoint 2010 Upgrade: Introduction of My Sites and new user interface and integrations</a:t>
            </a:r>
          </a:p>
          <a:p>
            <a:pPr lvl="1"/>
            <a:r>
              <a:rPr lang="en-US" dirty="0" smtClean="0"/>
              <a:t>Awards and Recognition for iConnect (SharePoint 2010)</a:t>
            </a:r>
          </a:p>
          <a:p>
            <a:pPr lvl="1"/>
            <a:r>
              <a:rPr lang="en-US" dirty="0" err="1"/>
              <a:t>iConnect</a:t>
            </a:r>
            <a:r>
              <a:rPr lang="en-US" dirty="0"/>
              <a:t> Mobile</a:t>
            </a:r>
            <a:endParaRPr lang="en-US" dirty="0" smtClean="0"/>
          </a:p>
          <a:p>
            <a:r>
              <a:rPr lang="en-US" dirty="0" smtClean="0"/>
              <a:t>Future for SharePoint 2013</a:t>
            </a:r>
          </a:p>
          <a:p>
            <a:pPr lvl="1"/>
            <a:r>
              <a:rPr lang="en-US" dirty="0" smtClean="0"/>
              <a:t>Taking advantage of new out-of-box capabilities</a:t>
            </a:r>
          </a:p>
          <a:p>
            <a:pPr lvl="1"/>
            <a:r>
              <a:rPr lang="en-US" dirty="0"/>
              <a:t>App models: How will CCE leverage this offering</a:t>
            </a:r>
            <a:r>
              <a:rPr lang="en-US" dirty="0" smtClean="0"/>
              <a:t>?</a:t>
            </a:r>
          </a:p>
          <a:p>
            <a:pPr lvl="1"/>
            <a:r>
              <a:rPr lang="en-US" dirty="0" smtClean="0"/>
              <a:t>Truly social enterprise</a:t>
            </a:r>
          </a:p>
        </p:txBody>
      </p:sp>
    </p:spTree>
    <p:extLst>
      <p:ext uri="{BB962C8B-B14F-4D97-AF65-F5344CB8AC3E}">
        <p14:creationId xmlns:p14="http://schemas.microsoft.com/office/powerpoint/2010/main" val="369619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a:xfrm>
            <a:off x="274638" y="2125663"/>
            <a:ext cx="11887200" cy="3330143"/>
          </a:xfrm>
        </p:spPr>
        <p:txBody>
          <a:bodyPr/>
          <a:lstStyle/>
          <a:p>
            <a:r>
              <a:rPr lang="en-US" dirty="0" smtClean="0"/>
              <a:t>Using FAST Search to find interesting </a:t>
            </a:r>
            <a:br>
              <a:rPr lang="en-US" dirty="0" smtClean="0"/>
            </a:br>
            <a:r>
              <a:rPr lang="en-US" dirty="0" smtClean="0"/>
              <a:t>content automatically</a:t>
            </a:r>
          </a:p>
          <a:p>
            <a:pPr lvl="1"/>
            <a:r>
              <a:rPr lang="en-US" dirty="0" smtClean="0"/>
              <a:t>Content by search drives relevant content forward</a:t>
            </a:r>
          </a:p>
          <a:p>
            <a:pPr lvl="1"/>
            <a:r>
              <a:rPr lang="en-US" dirty="0" smtClean="0"/>
              <a:t>Less manual maintenance of “featured content” listings</a:t>
            </a:r>
          </a:p>
          <a:p>
            <a:pPr lvl="1"/>
            <a:r>
              <a:rPr lang="en-US" dirty="0" smtClean="0"/>
              <a:t>Document preview capabilities</a:t>
            </a:r>
          </a:p>
          <a:p>
            <a:pPr lvl="1"/>
            <a:r>
              <a:rPr lang="en-US" dirty="0" smtClean="0"/>
              <a:t>Search engine provides analytics for usage</a:t>
            </a:r>
          </a:p>
          <a:p>
            <a:pPr lvl="1"/>
            <a:r>
              <a:rPr lang="en-US" dirty="0" smtClean="0"/>
              <a:t>Results Type expands former Search Scopes with fewer customizations</a:t>
            </a:r>
          </a:p>
        </p:txBody>
      </p:sp>
      <p:sp>
        <p:nvSpPr>
          <p:cNvPr id="5" name="Title 1"/>
          <p:cNvSpPr>
            <a:spLocks noGrp="1"/>
          </p:cNvSpPr>
          <p:nvPr>
            <p:ph type="title"/>
          </p:nvPr>
        </p:nvSpPr>
        <p:spPr>
          <a:xfrm>
            <a:off x="274639" y="295274"/>
            <a:ext cx="11889564" cy="917575"/>
          </a:xfrm>
        </p:spPr>
        <p:txBody>
          <a:bodyPr/>
          <a:lstStyle/>
          <a:p>
            <a:r>
              <a:rPr lang="en-US" dirty="0" smtClean="0"/>
              <a:t>Future for SharePoint 2013</a:t>
            </a:r>
            <a:br>
              <a:rPr lang="en-US" dirty="0" smtClean="0"/>
            </a:br>
            <a:r>
              <a:rPr lang="en-US" sz="4000" dirty="0" smtClean="0">
                <a:gradFill>
                  <a:gsLst>
                    <a:gs pos="1250">
                      <a:schemeClr val="tx2"/>
                    </a:gs>
                    <a:gs pos="99000">
                      <a:schemeClr val="tx2"/>
                    </a:gs>
                  </a:gsLst>
                  <a:lin ang="5400000" scaled="0"/>
                </a:gradFill>
              </a:rPr>
              <a:t>Content by Search</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37171400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4672048"/>
          </a:xfrm>
        </p:spPr>
        <p:txBody>
          <a:bodyPr/>
          <a:lstStyle/>
          <a:p>
            <a:r>
              <a:rPr lang="en-US" dirty="0" smtClean="0"/>
              <a:t>Faster deployment cycles</a:t>
            </a:r>
          </a:p>
          <a:p>
            <a:pPr lvl="1"/>
            <a:r>
              <a:rPr lang="en-US" dirty="0" smtClean="0"/>
              <a:t>No device or platform dependencies</a:t>
            </a:r>
          </a:p>
          <a:p>
            <a:pPr lvl="1"/>
            <a:r>
              <a:rPr lang="en-US" dirty="0" smtClean="0"/>
              <a:t>Based on common web standards</a:t>
            </a:r>
          </a:p>
          <a:p>
            <a:pPr lvl="1"/>
            <a:r>
              <a:rPr lang="en-US" dirty="0" smtClean="0"/>
              <a:t>Easy installs and uninstalls</a:t>
            </a:r>
          </a:p>
          <a:p>
            <a:pPr lvl="1"/>
            <a:r>
              <a:rPr lang="en-US" dirty="0" smtClean="0"/>
              <a:t>Fewer custom solutions</a:t>
            </a:r>
          </a:p>
          <a:p>
            <a:r>
              <a:rPr lang="en-US" dirty="0" smtClean="0"/>
              <a:t>Examples</a:t>
            </a:r>
          </a:p>
          <a:p>
            <a:pPr lvl="1"/>
            <a:r>
              <a:rPr lang="en-US" dirty="0" smtClean="0"/>
              <a:t>Apps can be available by sales market, business unit, department</a:t>
            </a:r>
          </a:p>
          <a:p>
            <a:pPr lvl="1"/>
            <a:r>
              <a:rPr lang="en-US" dirty="0" smtClean="0"/>
              <a:t>Making relevant content available to specific subset of users</a:t>
            </a:r>
          </a:p>
          <a:p>
            <a:pPr lvl="1"/>
            <a:r>
              <a:rPr lang="en-US" dirty="0" smtClean="0"/>
              <a:t>UI/UX and branding specifically designed for audience</a:t>
            </a:r>
          </a:p>
          <a:p>
            <a:pPr lvl="1"/>
            <a:endParaRPr lang="en-US" dirty="0" smtClean="0"/>
          </a:p>
        </p:txBody>
      </p:sp>
      <p:sp>
        <p:nvSpPr>
          <p:cNvPr id="2" name="Title 1"/>
          <p:cNvSpPr>
            <a:spLocks noGrp="1"/>
          </p:cNvSpPr>
          <p:nvPr>
            <p:ph type="title"/>
          </p:nvPr>
        </p:nvSpPr>
        <p:spPr/>
        <p:txBody>
          <a:bodyPr/>
          <a:lstStyle/>
          <a:p>
            <a:r>
              <a:rPr lang="en-US" dirty="0" smtClean="0"/>
              <a:t>Future for SharePoint 2013</a:t>
            </a:r>
            <a:br>
              <a:rPr lang="en-US" dirty="0" smtClean="0"/>
            </a:br>
            <a:r>
              <a:rPr lang="en-US" sz="4000" dirty="0" smtClean="0">
                <a:gradFill>
                  <a:gsLst>
                    <a:gs pos="1250">
                      <a:schemeClr val="tx2"/>
                    </a:gs>
                    <a:gs pos="99000">
                      <a:schemeClr val="tx2"/>
                    </a:gs>
                  </a:gsLst>
                  <a:lin ang="5400000" scaled="0"/>
                </a:gradFill>
              </a:rPr>
              <a:t>App </a:t>
            </a:r>
            <a:r>
              <a:rPr lang="en-US" sz="4000" dirty="0">
                <a:gradFill>
                  <a:gsLst>
                    <a:gs pos="1250">
                      <a:schemeClr val="tx2"/>
                    </a:gs>
                    <a:gs pos="99000">
                      <a:schemeClr val="tx2"/>
                    </a:gs>
                  </a:gsLst>
                  <a:lin ang="5400000" scaled="0"/>
                </a:gradFill>
              </a:rPr>
              <a:t>models: How will CCE leverage this offering?</a:t>
            </a:r>
          </a:p>
        </p:txBody>
      </p:sp>
    </p:spTree>
    <p:extLst>
      <p:ext uri="{BB962C8B-B14F-4D97-AF65-F5344CB8AC3E}">
        <p14:creationId xmlns:p14="http://schemas.microsoft.com/office/powerpoint/2010/main" val="3000010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2776145"/>
          </a:xfrm>
        </p:spPr>
        <p:txBody>
          <a:bodyPr/>
          <a:lstStyle/>
          <a:p>
            <a:r>
              <a:rPr lang="en-US" dirty="0" smtClean="0"/>
              <a:t>How will SP 2013 get us there?</a:t>
            </a:r>
          </a:p>
          <a:p>
            <a:pPr lvl="1"/>
            <a:r>
              <a:rPr lang="en-US" dirty="0" smtClean="0"/>
              <a:t>Enterprise surfacing of Blogs</a:t>
            </a:r>
          </a:p>
          <a:p>
            <a:pPr lvl="1"/>
            <a:r>
              <a:rPr lang="en-US" dirty="0" smtClean="0"/>
              <a:t>Communities</a:t>
            </a:r>
          </a:p>
          <a:p>
            <a:pPr lvl="1"/>
            <a:r>
              <a:rPr lang="en-US" dirty="0" smtClean="0"/>
              <a:t>Follows</a:t>
            </a:r>
          </a:p>
          <a:p>
            <a:pPr lvl="1"/>
            <a:r>
              <a:rPr lang="en-US" dirty="0" smtClean="0"/>
              <a:t>My Sites/Yammer</a:t>
            </a:r>
          </a:p>
          <a:p>
            <a:pPr lvl="1"/>
            <a:r>
              <a:rPr lang="en-US" dirty="0" smtClean="0"/>
              <a:t>Chatter Integration</a:t>
            </a:r>
          </a:p>
        </p:txBody>
      </p:sp>
      <p:sp>
        <p:nvSpPr>
          <p:cNvPr id="2" name="Title 1"/>
          <p:cNvSpPr>
            <a:spLocks noGrp="1"/>
          </p:cNvSpPr>
          <p:nvPr>
            <p:ph type="title"/>
          </p:nvPr>
        </p:nvSpPr>
        <p:spPr/>
        <p:txBody>
          <a:bodyPr/>
          <a:lstStyle/>
          <a:p>
            <a:r>
              <a:rPr lang="en-US" dirty="0" smtClean="0"/>
              <a:t>Future for SharePoint 2013</a:t>
            </a:r>
            <a:br>
              <a:rPr lang="en-US" dirty="0" smtClean="0"/>
            </a:br>
            <a:r>
              <a:rPr lang="en-US" sz="4000" dirty="0">
                <a:gradFill>
                  <a:gsLst>
                    <a:gs pos="1250">
                      <a:schemeClr val="tx2"/>
                    </a:gs>
                    <a:gs pos="99000">
                      <a:schemeClr val="tx2"/>
                    </a:gs>
                  </a:gsLst>
                  <a:lin ang="5400000" scaled="0"/>
                </a:gradFill>
              </a:rPr>
              <a:t>Truly social enterprise</a:t>
            </a:r>
          </a:p>
        </p:txBody>
      </p:sp>
    </p:spTree>
    <p:extLst>
      <p:ext uri="{BB962C8B-B14F-4D97-AF65-F5344CB8AC3E}">
        <p14:creationId xmlns:p14="http://schemas.microsoft.com/office/powerpoint/2010/main" val="247177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3337264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849912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2402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Who is CCE, and </a:t>
            </a:r>
            <a:br>
              <a:rPr lang="en-US" dirty="0" smtClean="0"/>
            </a:br>
            <a:r>
              <a:rPr lang="en-US" dirty="0" smtClean="0"/>
              <a:t>what do we do?</a:t>
            </a:r>
            <a:endParaRPr lang="en-US" dirty="0"/>
          </a:p>
        </p:txBody>
      </p:sp>
      <p:pic>
        <p:nvPicPr>
          <p:cNvPr id="4" name="Picture 3" descr="CCE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142" y="784761"/>
            <a:ext cx="5120584" cy="883721"/>
          </a:xfrm>
          <a:prstGeom prst="rect">
            <a:avLst/>
          </a:prstGeom>
        </p:spPr>
      </p:pic>
    </p:spTree>
    <p:extLst>
      <p:ext uri="{BB962C8B-B14F-4D97-AF65-F5344CB8AC3E}">
        <p14:creationId xmlns:p14="http://schemas.microsoft.com/office/powerpoint/2010/main" val="269130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CRS Video</a:t>
            </a:r>
            <a:endParaRPr lang="en-US" dirty="0"/>
          </a:p>
        </p:txBody>
      </p:sp>
    </p:spTree>
    <p:extLst>
      <p:ext uri="{BB962C8B-B14F-4D97-AF65-F5344CB8AC3E}">
        <p14:creationId xmlns:p14="http://schemas.microsoft.com/office/powerpoint/2010/main" val="357245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CCE, and what do we do?</a:t>
            </a:r>
            <a:br>
              <a:rPr lang="en-US" dirty="0" smtClean="0"/>
            </a:br>
            <a:r>
              <a:rPr lang="en-US" sz="4000" dirty="0" smtClean="0">
                <a:gradFill>
                  <a:gsLst>
                    <a:gs pos="1250">
                      <a:schemeClr val="tx2"/>
                    </a:gs>
                    <a:gs pos="99000">
                      <a:schemeClr val="tx2"/>
                    </a:gs>
                  </a:gsLst>
                  <a:lin ang="5400000" scaled="0"/>
                </a:gradFill>
              </a:rPr>
              <a:t>About us and our History</a:t>
            </a:r>
            <a:endParaRPr lang="en-US" sz="4000" dirty="0">
              <a:gradFill>
                <a:gsLst>
                  <a:gs pos="1250">
                    <a:schemeClr val="tx2"/>
                  </a:gs>
                  <a:gs pos="99000">
                    <a:schemeClr val="tx2"/>
                  </a:gs>
                </a:gsLst>
                <a:lin ang="5400000" scaled="0"/>
              </a:gradFill>
            </a:endParaRPr>
          </a:p>
        </p:txBody>
      </p:sp>
      <p:pic>
        <p:nvPicPr>
          <p:cNvPr id="6" name="Picture 2" descr="http://cokecce.com/system/landing_pages/3/about-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6585" y="929323"/>
            <a:ext cx="5019503" cy="2293622"/>
          </a:xfrm>
          <a:prstGeom prst="rect">
            <a:avLst/>
          </a:prstGeom>
          <a:noFill/>
          <a:extLst>
            <a:ext uri="{909E8E84-426E-40DD-AFC4-6F175D3DCCD1}">
              <a14:hiddenFill xmlns:a14="http://schemas.microsoft.com/office/drawing/2010/main">
                <a:solidFill>
                  <a:srgbClr val="FFFFFF"/>
                </a:solidFill>
              </a14:hiddenFill>
            </a:ext>
          </a:extLst>
        </p:spPr>
      </p:pic>
      <p:sp>
        <p:nvSpPr>
          <p:cNvPr id="7" name="Chevron 6"/>
          <p:cNvSpPr/>
          <p:nvPr/>
        </p:nvSpPr>
        <p:spPr>
          <a:xfrm>
            <a:off x="308855" y="6259158"/>
            <a:ext cx="11761477" cy="265369"/>
          </a:xfrm>
          <a:prstGeom prst="chevron">
            <a:avLst/>
          </a:prstGeom>
          <a:solidFill>
            <a:srgbClr val="CC09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1" tIns="137131" rIns="137131" bIns="137131" numCol="1" spcCol="0" rtlCol="0" fromWordArt="0" anchor="ctr" anchorCtr="0" forceAA="0" compatLnSpc="1">
            <a:prstTxWarp prst="textNoShape">
              <a:avLst/>
            </a:prstTxWarp>
            <a:noAutofit/>
          </a:bodyPr>
          <a:lstStyle/>
          <a:p>
            <a:pPr algn="ctr">
              <a:lnSpc>
                <a:spcPct val="90000"/>
              </a:lnSpc>
              <a:spcBef>
                <a:spcPts val="600"/>
              </a:spcBef>
            </a:pPr>
            <a:endParaRPr lang="en-US" sz="2400" dirty="0" err="1">
              <a:solidFill>
                <a:srgbClr val="FFFFFF"/>
              </a:solidFill>
            </a:endParaRPr>
          </a:p>
        </p:txBody>
      </p:sp>
      <p:sp>
        <p:nvSpPr>
          <p:cNvPr id="8" name="Oval 7"/>
          <p:cNvSpPr>
            <a:spLocks noChangeAspect="1"/>
          </p:cNvSpPr>
          <p:nvPr/>
        </p:nvSpPr>
        <p:spPr>
          <a:xfrm>
            <a:off x="1920604" y="6235367"/>
            <a:ext cx="312329" cy="312951"/>
          </a:xfrm>
          <a:prstGeom prst="ellipse">
            <a:avLst/>
          </a:prstGeom>
          <a:solidFill>
            <a:schemeClr val="bg1"/>
          </a:solidFill>
          <a:ln>
            <a:solidFill>
              <a:srgbClr val="CC092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1" tIns="137131" rIns="137131" bIns="137131" numCol="1" spcCol="0" rtlCol="0" fromWordArt="0" anchor="ctr" anchorCtr="0" forceAA="0" compatLnSpc="1">
            <a:prstTxWarp prst="textNoShape">
              <a:avLst/>
            </a:prstTxWarp>
            <a:noAutofit/>
          </a:bodyPr>
          <a:lstStyle/>
          <a:p>
            <a:pPr algn="ctr">
              <a:lnSpc>
                <a:spcPct val="90000"/>
              </a:lnSpc>
              <a:spcBef>
                <a:spcPts val="600"/>
              </a:spcBef>
            </a:pPr>
            <a:endParaRPr lang="en-US" sz="2400" dirty="0" err="1">
              <a:solidFill>
                <a:srgbClr val="FFFFFF"/>
              </a:solidFill>
            </a:endParaRPr>
          </a:p>
        </p:txBody>
      </p:sp>
      <p:sp>
        <p:nvSpPr>
          <p:cNvPr id="9" name="TextBox 8"/>
          <p:cNvSpPr txBox="1"/>
          <p:nvPr/>
        </p:nvSpPr>
        <p:spPr>
          <a:xfrm>
            <a:off x="337500" y="5969392"/>
            <a:ext cx="1737341" cy="298505"/>
          </a:xfrm>
          <a:prstGeom prst="rect">
            <a:avLst/>
          </a:prstGeom>
          <a:noFill/>
        </p:spPr>
        <p:txBody>
          <a:bodyPr wrap="square" lIns="91422" tIns="45710" rIns="91422" bIns="45710" rtlCol="0">
            <a:spAutoFit/>
          </a:bodyPr>
          <a:lstStyle/>
          <a:p>
            <a:pPr algn="ctr">
              <a:lnSpc>
                <a:spcPct val="90000"/>
              </a:lnSpc>
              <a:spcBef>
                <a:spcPts val="1199"/>
              </a:spcBef>
              <a:buClr>
                <a:srgbClr val="BA141A"/>
              </a:buClr>
            </a:pPr>
            <a:r>
              <a:rPr lang="en-US" sz="1400" b="1" dirty="0" smtClean="0">
                <a:solidFill>
                  <a:srgbClr val="FFFFFF">
                    <a:lumMod val="50000"/>
                  </a:srgbClr>
                </a:solidFill>
                <a:latin typeface="Helvetica Neue"/>
                <a:cs typeface="Helvetica Neue"/>
              </a:rPr>
              <a:t>1901</a:t>
            </a:r>
            <a:endParaRPr lang="en-US" sz="1400" b="1" dirty="0">
              <a:solidFill>
                <a:srgbClr val="FFFFFF">
                  <a:lumMod val="50000"/>
                </a:srgbClr>
              </a:solidFill>
              <a:latin typeface="Helvetica Neue"/>
              <a:cs typeface="Helvetica Neue"/>
            </a:endParaRPr>
          </a:p>
        </p:txBody>
      </p:sp>
      <p:sp>
        <p:nvSpPr>
          <p:cNvPr id="10" name="Right Arrow 9"/>
          <p:cNvSpPr/>
          <p:nvPr/>
        </p:nvSpPr>
        <p:spPr>
          <a:xfrm>
            <a:off x="5405590" y="6177496"/>
            <a:ext cx="1206111" cy="428692"/>
          </a:xfrm>
          <a:prstGeom prst="rightArrow">
            <a:avLst/>
          </a:prstGeom>
          <a:solidFill>
            <a:schemeClr val="bg1"/>
          </a:solidFill>
          <a:ln>
            <a:solidFill>
              <a:srgbClr val="CC092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1" tIns="137131" rIns="137131" bIns="137131" numCol="1" spcCol="0" rtlCol="0" fromWordArt="0" anchor="ctr" anchorCtr="0" forceAA="0" compatLnSpc="1">
            <a:prstTxWarp prst="textNoShape">
              <a:avLst/>
            </a:prstTxWarp>
            <a:noAutofit/>
          </a:bodyPr>
          <a:lstStyle/>
          <a:p>
            <a:pPr algn="ctr">
              <a:lnSpc>
                <a:spcPct val="90000"/>
              </a:lnSpc>
              <a:spcBef>
                <a:spcPts val="600"/>
              </a:spcBef>
            </a:pPr>
            <a:endParaRPr lang="en-US" sz="2400" dirty="0" err="1">
              <a:solidFill>
                <a:srgbClr val="FFFFFF"/>
              </a:solidFill>
            </a:endParaRPr>
          </a:p>
        </p:txBody>
      </p:sp>
      <p:sp>
        <p:nvSpPr>
          <p:cNvPr id="11" name="TextBox 10"/>
          <p:cNvSpPr txBox="1"/>
          <p:nvPr/>
        </p:nvSpPr>
        <p:spPr>
          <a:xfrm>
            <a:off x="2057761" y="5978094"/>
            <a:ext cx="2057379" cy="289803"/>
          </a:xfrm>
          <a:prstGeom prst="rect">
            <a:avLst/>
          </a:prstGeom>
          <a:noFill/>
        </p:spPr>
        <p:txBody>
          <a:bodyPr wrap="square" lIns="91422" tIns="45710" rIns="91422" bIns="45710" rtlCol="0">
            <a:spAutoFit/>
          </a:bodyPr>
          <a:lstStyle/>
          <a:p>
            <a:pPr algn="ctr">
              <a:lnSpc>
                <a:spcPct val="90000"/>
              </a:lnSpc>
              <a:spcBef>
                <a:spcPts val="1199"/>
              </a:spcBef>
              <a:buClr>
                <a:srgbClr val="BA141A"/>
              </a:buClr>
            </a:pPr>
            <a:r>
              <a:rPr lang="en-US" sz="1400" b="1" dirty="0" smtClean="0">
                <a:solidFill>
                  <a:srgbClr val="FFFFFF">
                    <a:lumMod val="50000"/>
                  </a:srgbClr>
                </a:solidFill>
                <a:latin typeface="Helvetica Neue"/>
                <a:cs typeface="Helvetica Neue"/>
              </a:rPr>
              <a:t>1986</a:t>
            </a:r>
            <a:endParaRPr lang="en-US" sz="1400" b="1" dirty="0">
              <a:solidFill>
                <a:srgbClr val="FFFFFF">
                  <a:lumMod val="50000"/>
                </a:srgbClr>
              </a:solidFill>
              <a:latin typeface="Helvetica Neue"/>
              <a:cs typeface="Helvetica Neue"/>
            </a:endParaRPr>
          </a:p>
        </p:txBody>
      </p:sp>
      <p:sp>
        <p:nvSpPr>
          <p:cNvPr id="12" name="Oval 11"/>
          <p:cNvSpPr>
            <a:spLocks noChangeAspect="1"/>
          </p:cNvSpPr>
          <p:nvPr/>
        </p:nvSpPr>
        <p:spPr>
          <a:xfrm>
            <a:off x="3967882" y="6235367"/>
            <a:ext cx="312329" cy="312951"/>
          </a:xfrm>
          <a:prstGeom prst="ellipse">
            <a:avLst/>
          </a:prstGeom>
          <a:solidFill>
            <a:schemeClr val="bg1"/>
          </a:solidFill>
          <a:ln>
            <a:solidFill>
              <a:srgbClr val="CC092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1" tIns="137131" rIns="137131" bIns="137131" numCol="1" spcCol="0" rtlCol="0" fromWordArt="0" anchor="ctr" anchorCtr="0" forceAA="0" compatLnSpc="1">
            <a:prstTxWarp prst="textNoShape">
              <a:avLst/>
            </a:prstTxWarp>
            <a:noAutofit/>
          </a:bodyPr>
          <a:lstStyle/>
          <a:p>
            <a:pPr algn="ctr">
              <a:lnSpc>
                <a:spcPct val="90000"/>
              </a:lnSpc>
              <a:spcBef>
                <a:spcPts val="600"/>
              </a:spcBef>
            </a:pPr>
            <a:endParaRPr lang="en-US" sz="2400" dirty="0" err="1">
              <a:solidFill>
                <a:srgbClr val="FFFFFF"/>
              </a:solidFill>
            </a:endParaRPr>
          </a:p>
        </p:txBody>
      </p:sp>
      <p:sp>
        <p:nvSpPr>
          <p:cNvPr id="13" name="Oval 12"/>
          <p:cNvSpPr>
            <a:spLocks noChangeAspect="1"/>
          </p:cNvSpPr>
          <p:nvPr/>
        </p:nvSpPr>
        <p:spPr>
          <a:xfrm>
            <a:off x="7767548" y="6235367"/>
            <a:ext cx="312329" cy="312951"/>
          </a:xfrm>
          <a:prstGeom prst="ellipse">
            <a:avLst/>
          </a:prstGeom>
          <a:solidFill>
            <a:schemeClr val="bg1"/>
          </a:solidFill>
          <a:ln>
            <a:solidFill>
              <a:srgbClr val="CC092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1" tIns="137131" rIns="137131" bIns="137131" numCol="1" spcCol="0" rtlCol="0" fromWordArt="0" anchor="ctr" anchorCtr="0" forceAA="0" compatLnSpc="1">
            <a:prstTxWarp prst="textNoShape">
              <a:avLst/>
            </a:prstTxWarp>
            <a:noAutofit/>
          </a:bodyPr>
          <a:lstStyle/>
          <a:p>
            <a:pPr algn="ctr">
              <a:lnSpc>
                <a:spcPct val="90000"/>
              </a:lnSpc>
              <a:spcBef>
                <a:spcPts val="600"/>
              </a:spcBef>
            </a:pPr>
            <a:endParaRPr lang="en-US" sz="2400" dirty="0" err="1">
              <a:solidFill>
                <a:srgbClr val="FFFFFF"/>
              </a:solidFill>
            </a:endParaRPr>
          </a:p>
        </p:txBody>
      </p:sp>
      <p:grpSp>
        <p:nvGrpSpPr>
          <p:cNvPr id="14" name="Group 13"/>
          <p:cNvGrpSpPr/>
          <p:nvPr/>
        </p:nvGrpSpPr>
        <p:grpSpPr>
          <a:xfrm>
            <a:off x="4054168" y="5978094"/>
            <a:ext cx="3960479" cy="289803"/>
            <a:chOff x="4054168" y="6249134"/>
            <a:chExt cx="3960479" cy="289803"/>
          </a:xfrm>
        </p:grpSpPr>
        <p:sp>
          <p:nvSpPr>
            <p:cNvPr id="15" name="TextBox 14"/>
            <p:cNvSpPr txBox="1"/>
            <p:nvPr/>
          </p:nvSpPr>
          <p:spPr>
            <a:xfrm>
              <a:off x="4054168" y="6249134"/>
              <a:ext cx="1889751" cy="289803"/>
            </a:xfrm>
            <a:prstGeom prst="rect">
              <a:avLst/>
            </a:prstGeom>
            <a:noFill/>
          </p:spPr>
          <p:txBody>
            <a:bodyPr wrap="square" lIns="91422" tIns="45710" rIns="91422" bIns="45710" rtlCol="0">
              <a:spAutoFit/>
            </a:bodyPr>
            <a:lstStyle/>
            <a:p>
              <a:pPr algn="ctr">
                <a:lnSpc>
                  <a:spcPct val="90000"/>
                </a:lnSpc>
                <a:spcBef>
                  <a:spcPts val="1199"/>
                </a:spcBef>
                <a:buClr>
                  <a:srgbClr val="BA141A"/>
                </a:buClr>
              </a:pPr>
              <a:r>
                <a:rPr lang="en-US" sz="1400" b="1" dirty="0" smtClean="0">
                  <a:solidFill>
                    <a:srgbClr val="FFFFFF">
                      <a:lumMod val="50000"/>
                    </a:srgbClr>
                  </a:solidFill>
                  <a:latin typeface="Helvetica Neue"/>
                  <a:cs typeface="Helvetica Neue"/>
                </a:rPr>
                <a:t>1993</a:t>
              </a:r>
              <a:endParaRPr lang="en-US" sz="1400" b="1" dirty="0">
                <a:solidFill>
                  <a:srgbClr val="FFFFFF">
                    <a:lumMod val="50000"/>
                  </a:srgbClr>
                </a:solidFill>
                <a:latin typeface="Helvetica Neue"/>
                <a:cs typeface="Helvetica Neue"/>
              </a:endParaRPr>
            </a:p>
          </p:txBody>
        </p:sp>
        <p:sp>
          <p:nvSpPr>
            <p:cNvPr id="16" name="TextBox 15"/>
            <p:cNvSpPr txBox="1"/>
            <p:nvPr/>
          </p:nvSpPr>
          <p:spPr>
            <a:xfrm>
              <a:off x="5852481" y="6249134"/>
              <a:ext cx="2162166" cy="289803"/>
            </a:xfrm>
            <a:prstGeom prst="rect">
              <a:avLst/>
            </a:prstGeom>
            <a:noFill/>
          </p:spPr>
          <p:txBody>
            <a:bodyPr wrap="square" lIns="91422" tIns="45710" rIns="91422" bIns="45710" rtlCol="0">
              <a:spAutoFit/>
            </a:bodyPr>
            <a:lstStyle/>
            <a:p>
              <a:pPr algn="ctr">
                <a:lnSpc>
                  <a:spcPct val="90000"/>
                </a:lnSpc>
                <a:spcBef>
                  <a:spcPts val="1199"/>
                </a:spcBef>
                <a:buClr>
                  <a:srgbClr val="BA141A"/>
                </a:buClr>
              </a:pPr>
              <a:r>
                <a:rPr lang="en-US" sz="1400" b="1" dirty="0" smtClean="0">
                  <a:solidFill>
                    <a:srgbClr val="FFFFFF">
                      <a:lumMod val="50000"/>
                    </a:srgbClr>
                  </a:solidFill>
                  <a:latin typeface="Helvetica Neue"/>
                  <a:cs typeface="Helvetica Neue"/>
                </a:rPr>
                <a:t>1999</a:t>
              </a:r>
              <a:endParaRPr lang="en-US" sz="1400" b="1" dirty="0">
                <a:solidFill>
                  <a:srgbClr val="FFFFFF">
                    <a:lumMod val="50000"/>
                  </a:srgbClr>
                </a:solidFill>
                <a:latin typeface="Helvetica Neue"/>
                <a:cs typeface="Helvetica Neue"/>
              </a:endParaRPr>
            </a:p>
          </p:txBody>
        </p:sp>
      </p:grpSp>
      <p:sp>
        <p:nvSpPr>
          <p:cNvPr id="17" name="Oval 16"/>
          <p:cNvSpPr>
            <a:spLocks noChangeAspect="1"/>
          </p:cNvSpPr>
          <p:nvPr/>
        </p:nvSpPr>
        <p:spPr>
          <a:xfrm>
            <a:off x="10020663" y="6235367"/>
            <a:ext cx="312329" cy="312951"/>
          </a:xfrm>
          <a:prstGeom prst="ellipse">
            <a:avLst/>
          </a:prstGeom>
          <a:solidFill>
            <a:schemeClr val="bg1"/>
          </a:solidFill>
          <a:ln>
            <a:solidFill>
              <a:srgbClr val="CC092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1" tIns="137131" rIns="137131" bIns="137131" numCol="1" spcCol="0" rtlCol="0" fromWordArt="0" anchor="ctr" anchorCtr="0" forceAA="0" compatLnSpc="1">
            <a:prstTxWarp prst="textNoShape">
              <a:avLst/>
            </a:prstTxWarp>
            <a:noAutofit/>
          </a:bodyPr>
          <a:lstStyle/>
          <a:p>
            <a:pPr algn="ctr">
              <a:lnSpc>
                <a:spcPct val="90000"/>
              </a:lnSpc>
              <a:spcBef>
                <a:spcPts val="600"/>
              </a:spcBef>
            </a:pPr>
            <a:endParaRPr lang="en-US" sz="2400" dirty="0" err="1">
              <a:solidFill>
                <a:srgbClr val="FFFFFF"/>
              </a:solidFill>
            </a:endParaRPr>
          </a:p>
        </p:txBody>
      </p:sp>
      <p:sp>
        <p:nvSpPr>
          <p:cNvPr id="18" name="TextBox 17"/>
          <p:cNvSpPr txBox="1"/>
          <p:nvPr/>
        </p:nvSpPr>
        <p:spPr>
          <a:xfrm>
            <a:off x="7864139" y="5978094"/>
            <a:ext cx="2285975" cy="289803"/>
          </a:xfrm>
          <a:prstGeom prst="rect">
            <a:avLst/>
          </a:prstGeom>
          <a:noFill/>
        </p:spPr>
        <p:txBody>
          <a:bodyPr wrap="square" lIns="91422" tIns="45710" rIns="91422" bIns="45710" rtlCol="0">
            <a:spAutoFit/>
          </a:bodyPr>
          <a:lstStyle/>
          <a:p>
            <a:pPr algn="ctr">
              <a:lnSpc>
                <a:spcPct val="90000"/>
              </a:lnSpc>
              <a:spcBef>
                <a:spcPts val="1199"/>
              </a:spcBef>
              <a:buClr>
                <a:srgbClr val="BA141A"/>
              </a:buClr>
            </a:pPr>
            <a:r>
              <a:rPr lang="en-US" sz="1400" b="1" dirty="0" smtClean="0">
                <a:solidFill>
                  <a:srgbClr val="FFFFFF">
                    <a:lumMod val="50000"/>
                  </a:srgbClr>
                </a:solidFill>
                <a:latin typeface="Helvetica Neue"/>
                <a:cs typeface="Helvetica Neue"/>
              </a:rPr>
              <a:t>2010</a:t>
            </a:r>
            <a:endParaRPr lang="en-US" sz="1400" b="1" dirty="0">
              <a:solidFill>
                <a:srgbClr val="FFFFFF">
                  <a:lumMod val="50000"/>
                </a:srgbClr>
              </a:solidFill>
              <a:latin typeface="Helvetica Neue"/>
              <a:cs typeface="Helvetica Neue"/>
            </a:endParaRPr>
          </a:p>
        </p:txBody>
      </p:sp>
      <p:sp>
        <p:nvSpPr>
          <p:cNvPr id="19" name="TextBox 18"/>
          <p:cNvSpPr txBox="1"/>
          <p:nvPr/>
        </p:nvSpPr>
        <p:spPr>
          <a:xfrm>
            <a:off x="10150114" y="5978094"/>
            <a:ext cx="1920219" cy="289803"/>
          </a:xfrm>
          <a:prstGeom prst="rect">
            <a:avLst/>
          </a:prstGeom>
          <a:noFill/>
        </p:spPr>
        <p:txBody>
          <a:bodyPr wrap="square" lIns="91422" tIns="45710" rIns="91422" bIns="45710" rtlCol="0">
            <a:spAutoFit/>
          </a:bodyPr>
          <a:lstStyle/>
          <a:p>
            <a:pPr algn="ctr">
              <a:lnSpc>
                <a:spcPct val="90000"/>
              </a:lnSpc>
              <a:spcBef>
                <a:spcPts val="1199"/>
              </a:spcBef>
              <a:buClr>
                <a:srgbClr val="BA141A"/>
              </a:buClr>
            </a:pPr>
            <a:r>
              <a:rPr lang="en-US" sz="1400" b="1" dirty="0">
                <a:solidFill>
                  <a:srgbClr val="FFFFFF">
                    <a:lumMod val="50000"/>
                  </a:srgbClr>
                </a:solidFill>
                <a:latin typeface="Helvetica Neue"/>
                <a:cs typeface="Helvetica Neue"/>
              </a:rPr>
              <a:t>2012</a:t>
            </a:r>
          </a:p>
        </p:txBody>
      </p:sp>
      <p:sp>
        <p:nvSpPr>
          <p:cNvPr id="20" name="TextBox 19"/>
          <p:cNvSpPr txBox="1"/>
          <p:nvPr/>
        </p:nvSpPr>
        <p:spPr>
          <a:xfrm>
            <a:off x="308858" y="4561869"/>
            <a:ext cx="1794624" cy="1065400"/>
          </a:xfrm>
          <a:prstGeom prst="rect">
            <a:avLst/>
          </a:prstGeom>
          <a:noFill/>
        </p:spPr>
        <p:txBody>
          <a:bodyPr wrap="square" lIns="91422" tIns="45710" rIns="91422" bIns="45710" rtlCol="0" anchor="b">
            <a:spAutoFit/>
          </a:bodyPr>
          <a:lstStyle/>
          <a:p>
            <a:pPr algn="ctr">
              <a:lnSpc>
                <a:spcPct val="90000"/>
              </a:lnSpc>
              <a:spcBef>
                <a:spcPts val="1199"/>
              </a:spcBef>
              <a:buClr>
                <a:srgbClr val="BA141A"/>
              </a:buClr>
            </a:pPr>
            <a:r>
              <a:rPr lang="en-US" sz="1400" dirty="0">
                <a:solidFill>
                  <a:srgbClr val="FFFFFF">
                    <a:lumMod val="50000"/>
                  </a:srgbClr>
                </a:solidFill>
                <a:latin typeface="Segoe UI Semilight" pitchFamily="34" charset="0"/>
                <a:cs typeface="Segoe UI Semilight" pitchFamily="34" charset="0"/>
              </a:rPr>
              <a:t>The </a:t>
            </a:r>
            <a:r>
              <a:rPr lang="en-US" sz="1400" b="1" dirty="0">
                <a:solidFill>
                  <a:srgbClr val="FFFFFF">
                    <a:lumMod val="50000"/>
                  </a:srgbClr>
                </a:solidFill>
                <a:latin typeface="Segoe UI Semilight" pitchFamily="34" charset="0"/>
                <a:cs typeface="Segoe UI Semilight" pitchFamily="34" charset="0"/>
              </a:rPr>
              <a:t>first </a:t>
            </a:r>
            <a:br>
              <a:rPr lang="en-US" sz="1400" b="1" dirty="0">
                <a:solidFill>
                  <a:srgbClr val="FFFFFF">
                    <a:lumMod val="50000"/>
                  </a:srgbClr>
                </a:solidFill>
                <a:latin typeface="Segoe UI Semilight" pitchFamily="34" charset="0"/>
                <a:cs typeface="Segoe UI Semilight" pitchFamily="34" charset="0"/>
              </a:rPr>
            </a:br>
            <a:r>
              <a:rPr lang="en-US" sz="1400" b="1" dirty="0" smtClean="0">
                <a:solidFill>
                  <a:srgbClr val="FFFFFF">
                    <a:lumMod val="50000"/>
                  </a:srgbClr>
                </a:solidFill>
                <a:latin typeface="Segoe UI Semilight" pitchFamily="34" charset="0"/>
                <a:cs typeface="Segoe UI Semilight" pitchFamily="34" charset="0"/>
              </a:rPr>
              <a:t>Coca-Cola </a:t>
            </a:r>
            <a:r>
              <a:rPr lang="en-US" sz="1400" b="1" dirty="0">
                <a:solidFill>
                  <a:srgbClr val="FFFFFF">
                    <a:lumMod val="50000"/>
                  </a:srgbClr>
                </a:solidFill>
                <a:latin typeface="Segoe UI Semilight" pitchFamily="34" charset="0"/>
                <a:cs typeface="Segoe UI Semilight" pitchFamily="34" charset="0"/>
              </a:rPr>
              <a:t>bottling franchise </a:t>
            </a:r>
            <a:r>
              <a:rPr lang="en-US" sz="1400" dirty="0">
                <a:solidFill>
                  <a:srgbClr val="FFFFFF">
                    <a:lumMod val="50000"/>
                  </a:srgbClr>
                </a:solidFill>
                <a:latin typeface="Segoe UI Semilight" pitchFamily="34" charset="0"/>
                <a:cs typeface="Segoe UI Semilight" pitchFamily="34" charset="0"/>
              </a:rPr>
              <a:t>begins operations </a:t>
            </a:r>
            <a:r>
              <a:rPr lang="en-US" sz="1400" dirty="0" smtClean="0">
                <a:solidFill>
                  <a:srgbClr val="FFFFFF">
                    <a:lumMod val="50000"/>
                  </a:srgbClr>
                </a:solidFill>
                <a:latin typeface="Segoe UI Semilight" pitchFamily="34" charset="0"/>
                <a:cs typeface="Segoe UI Semilight" pitchFamily="34" charset="0"/>
              </a:rPr>
              <a:t> in </a:t>
            </a:r>
            <a:r>
              <a:rPr lang="en-US" sz="1400" dirty="0">
                <a:solidFill>
                  <a:srgbClr val="FFFFFF">
                    <a:lumMod val="50000"/>
                  </a:srgbClr>
                </a:solidFill>
                <a:latin typeface="Segoe UI Semilight" pitchFamily="34" charset="0"/>
                <a:cs typeface="Segoe UI Semilight" pitchFamily="34" charset="0"/>
              </a:rPr>
              <a:t>Tennessee</a:t>
            </a:r>
          </a:p>
        </p:txBody>
      </p:sp>
      <p:sp>
        <p:nvSpPr>
          <p:cNvPr id="21" name="TextBox 20"/>
          <p:cNvSpPr txBox="1"/>
          <p:nvPr/>
        </p:nvSpPr>
        <p:spPr>
          <a:xfrm>
            <a:off x="4114188" y="4795908"/>
            <a:ext cx="3840438" cy="831361"/>
          </a:xfrm>
          <a:prstGeom prst="rect">
            <a:avLst/>
          </a:prstGeom>
          <a:noFill/>
        </p:spPr>
        <p:txBody>
          <a:bodyPr wrap="square" lIns="91422" tIns="45710" rIns="91422" bIns="45710" rtlCol="0" anchor="b">
            <a:spAutoFit/>
          </a:bodyPr>
          <a:lstStyle/>
          <a:p>
            <a:pPr algn="ctr">
              <a:lnSpc>
                <a:spcPct val="90000"/>
              </a:lnSpc>
              <a:spcBef>
                <a:spcPts val="1199"/>
              </a:spcBef>
              <a:buClr>
                <a:srgbClr val="BA141A"/>
              </a:buClr>
            </a:pPr>
            <a:r>
              <a:rPr lang="en-US" sz="1400" b="1" dirty="0" smtClean="0">
                <a:solidFill>
                  <a:srgbClr val="FFFFFF">
                    <a:lumMod val="50000"/>
                  </a:srgbClr>
                </a:solidFill>
                <a:latin typeface="Segoe UI Semilight" pitchFamily="34" charset="0"/>
                <a:cs typeface="Segoe UI Semilight" pitchFamily="34" charset="0"/>
              </a:rPr>
              <a:t>European</a:t>
            </a:r>
            <a:r>
              <a:rPr lang="en-US" sz="1400" dirty="0" smtClean="0">
                <a:solidFill>
                  <a:srgbClr val="FFFFFF">
                    <a:lumMod val="50000"/>
                  </a:srgbClr>
                </a:solidFill>
                <a:latin typeface="Segoe UI Semilight" pitchFamily="34" charset="0"/>
                <a:cs typeface="Segoe UI Semilight" pitchFamily="34" charset="0"/>
              </a:rPr>
              <a:t> bottling rights acquired:</a:t>
            </a:r>
          </a:p>
          <a:p>
            <a:pPr algn="ctr">
              <a:lnSpc>
                <a:spcPct val="90000"/>
              </a:lnSpc>
              <a:spcBef>
                <a:spcPts val="1199"/>
              </a:spcBef>
              <a:buClr>
                <a:srgbClr val="BA141A"/>
              </a:buClr>
            </a:pPr>
            <a:r>
              <a:rPr lang="en-US" sz="1400" dirty="0">
                <a:solidFill>
                  <a:srgbClr val="FFFFFF">
                    <a:lumMod val="50000"/>
                  </a:srgbClr>
                </a:solidFill>
                <a:latin typeface="Segoe UI Semilight" pitchFamily="34" charset="0"/>
                <a:cs typeface="Segoe UI Semilight" pitchFamily="34" charset="0"/>
              </a:rPr>
              <a:t>Netherlands, Belgium, France, Great Britain, Luxembourg, and Monaco</a:t>
            </a:r>
          </a:p>
        </p:txBody>
      </p:sp>
      <p:sp>
        <p:nvSpPr>
          <p:cNvPr id="22" name="TextBox 21"/>
          <p:cNvSpPr txBox="1"/>
          <p:nvPr/>
        </p:nvSpPr>
        <p:spPr>
          <a:xfrm>
            <a:off x="10150114" y="4561869"/>
            <a:ext cx="1920219" cy="1065400"/>
          </a:xfrm>
          <a:prstGeom prst="rect">
            <a:avLst/>
          </a:prstGeom>
          <a:noFill/>
        </p:spPr>
        <p:txBody>
          <a:bodyPr wrap="square" lIns="91422" tIns="45710" rIns="91422" bIns="45710" rtlCol="0" anchor="b">
            <a:spAutoFit/>
          </a:bodyPr>
          <a:lstStyle>
            <a:defPPr>
              <a:defRPr lang="en-US"/>
            </a:defPPr>
            <a:lvl1pPr>
              <a:lnSpc>
                <a:spcPct val="90000"/>
              </a:lnSpc>
              <a:spcBef>
                <a:spcPts val="1200"/>
              </a:spcBef>
              <a:buClr>
                <a:schemeClr val="accent1"/>
              </a:buClr>
              <a:defRPr sz="1200">
                <a:solidFill>
                  <a:schemeClr val="bg1">
                    <a:lumMod val="50000"/>
                  </a:schemeClr>
                </a:solidFill>
                <a:latin typeface="Segoe UI Semilight" pitchFamily="34" charset="0"/>
                <a:cs typeface="Segoe UI Semilight" pitchFamily="34" charset="0"/>
              </a:defRPr>
            </a:lvl1pPr>
          </a:lstStyle>
          <a:p>
            <a:pPr algn="ctr">
              <a:buClr>
                <a:srgbClr val="BA141A"/>
              </a:buClr>
            </a:pPr>
            <a:r>
              <a:rPr lang="en-US" sz="1400" b="1" dirty="0" smtClean="0">
                <a:solidFill>
                  <a:srgbClr val="FFFFFF">
                    <a:lumMod val="50000"/>
                  </a:srgbClr>
                </a:solidFill>
              </a:rPr>
              <a:t>Today</a:t>
            </a:r>
            <a:r>
              <a:rPr lang="en-US" sz="1400" dirty="0" smtClean="0">
                <a:solidFill>
                  <a:srgbClr val="FFFFFF">
                    <a:lumMod val="50000"/>
                  </a:srgbClr>
                </a:solidFill>
              </a:rPr>
              <a:t>, CCE is one of the largest bottlers in the world operating in 8 territories in Western Europe</a:t>
            </a:r>
            <a:endParaRPr lang="en-US" sz="1400" dirty="0">
              <a:solidFill>
                <a:srgbClr val="FFFFFF">
                  <a:lumMod val="50000"/>
                </a:srgbClr>
              </a:solidFill>
            </a:endParaRPr>
          </a:p>
        </p:txBody>
      </p:sp>
      <p:sp>
        <p:nvSpPr>
          <p:cNvPr id="23" name="TextBox 22"/>
          <p:cNvSpPr txBox="1"/>
          <p:nvPr/>
        </p:nvSpPr>
        <p:spPr>
          <a:xfrm>
            <a:off x="382811" y="2227704"/>
            <a:ext cx="8670036" cy="1269558"/>
          </a:xfrm>
          <a:prstGeom prst="rect">
            <a:avLst/>
          </a:prstGeom>
          <a:noFill/>
        </p:spPr>
        <p:txBody>
          <a:bodyPr wrap="square" lIns="91422" tIns="45710" rIns="91422" bIns="45710" rtlCol="0">
            <a:spAutoFit/>
          </a:bodyPr>
          <a:lstStyle/>
          <a:p>
            <a:r>
              <a:rPr lang="en-US" sz="2400" dirty="0" smtClean="0">
                <a:solidFill>
                  <a:srgbClr val="CC0926"/>
                </a:solidFill>
                <a:latin typeface="Segoe UI Semibold" pitchFamily="34" charset="0"/>
                <a:ea typeface="Segoe UI" pitchFamily="34" charset="0"/>
                <a:cs typeface="Segoe UI" pitchFamily="34" charset="0"/>
              </a:rPr>
              <a:t>Coca-Cola Enterprises, Inc. </a:t>
            </a:r>
            <a:endParaRPr lang="en-US" sz="2400" dirty="0">
              <a:solidFill>
                <a:srgbClr val="CC0926"/>
              </a:solidFill>
              <a:latin typeface="Segoe UI Semibold" pitchFamily="34" charset="0"/>
              <a:ea typeface="Segoe UI" pitchFamily="34" charset="0"/>
              <a:cs typeface="Segoe UI" pitchFamily="34" charset="0"/>
            </a:endParaRPr>
          </a:p>
          <a:p>
            <a:pPr>
              <a:lnSpc>
                <a:spcPct val="90000"/>
              </a:lnSpc>
              <a:spcBef>
                <a:spcPct val="20000"/>
              </a:spcBef>
            </a:pPr>
            <a:r>
              <a:rPr lang="en-US" dirty="0" smtClean="0">
                <a:solidFill>
                  <a:srgbClr val="FFFFFF">
                    <a:lumMod val="50000"/>
                  </a:srgbClr>
                </a:solidFill>
                <a:latin typeface="Segoe UI Semilight" pitchFamily="34" charset="0"/>
                <a:cs typeface="Segoe UI Semilight" pitchFamily="34" charset="0"/>
              </a:rPr>
              <a:t>CCE is a bottling company focused on delivering </a:t>
            </a:r>
            <a:r>
              <a:rPr lang="en-US" dirty="0">
                <a:solidFill>
                  <a:srgbClr val="FFFFFF">
                    <a:lumMod val="50000"/>
                  </a:srgbClr>
                </a:solidFill>
                <a:latin typeface="Segoe UI Semilight" pitchFamily="34" charset="0"/>
                <a:cs typeface="Segoe UI Semilight" pitchFamily="34" charset="0"/>
              </a:rPr>
              <a:t>beverages across a full </a:t>
            </a:r>
            <a:r>
              <a:rPr lang="en-US" dirty="0" smtClean="0">
                <a:solidFill>
                  <a:srgbClr val="FFFFFF">
                    <a:lumMod val="50000"/>
                  </a:srgbClr>
                </a:solidFill>
                <a:latin typeface="Segoe UI Semilight" pitchFamily="34" charset="0"/>
                <a:cs typeface="Segoe UI Semilight" pitchFamily="34" charset="0"/>
              </a:rPr>
              <a:t/>
            </a:r>
            <a:br>
              <a:rPr lang="en-US" dirty="0" smtClean="0">
                <a:solidFill>
                  <a:srgbClr val="FFFFFF">
                    <a:lumMod val="50000"/>
                  </a:srgbClr>
                </a:solidFill>
                <a:latin typeface="Segoe UI Semilight" pitchFamily="34" charset="0"/>
                <a:cs typeface="Segoe UI Semilight" pitchFamily="34" charset="0"/>
              </a:rPr>
            </a:br>
            <a:r>
              <a:rPr lang="en-US" dirty="0" smtClean="0">
                <a:solidFill>
                  <a:srgbClr val="FFFFFF">
                    <a:lumMod val="50000"/>
                  </a:srgbClr>
                </a:solidFill>
                <a:latin typeface="Segoe UI Semilight" pitchFamily="34" charset="0"/>
                <a:cs typeface="Segoe UI Semilight" pitchFamily="34" charset="0"/>
              </a:rPr>
              <a:t>range </a:t>
            </a:r>
            <a:r>
              <a:rPr lang="en-US" dirty="0">
                <a:solidFill>
                  <a:srgbClr val="FFFFFF">
                    <a:lumMod val="50000"/>
                  </a:srgbClr>
                </a:solidFill>
                <a:latin typeface="Segoe UI Semilight" pitchFamily="34" charset="0"/>
                <a:cs typeface="Segoe UI Semilight" pitchFamily="34" charset="0"/>
              </a:rPr>
              <a:t>of beverage categories, including energy drinks, still and sparkling </a:t>
            </a:r>
            <a:r>
              <a:rPr lang="en-US" dirty="0" smtClean="0">
                <a:solidFill>
                  <a:srgbClr val="FFFFFF">
                    <a:lumMod val="50000"/>
                  </a:srgbClr>
                </a:solidFill>
                <a:latin typeface="Segoe UI Semilight" pitchFamily="34" charset="0"/>
                <a:cs typeface="Segoe UI Semilight" pitchFamily="34" charset="0"/>
              </a:rPr>
              <a:t/>
            </a:r>
            <a:br>
              <a:rPr lang="en-US" dirty="0" smtClean="0">
                <a:solidFill>
                  <a:srgbClr val="FFFFFF">
                    <a:lumMod val="50000"/>
                  </a:srgbClr>
                </a:solidFill>
                <a:latin typeface="Segoe UI Semilight" pitchFamily="34" charset="0"/>
                <a:cs typeface="Segoe UI Semilight" pitchFamily="34" charset="0"/>
              </a:rPr>
            </a:br>
            <a:r>
              <a:rPr lang="en-US" dirty="0" smtClean="0">
                <a:solidFill>
                  <a:srgbClr val="FFFFFF">
                    <a:lumMod val="50000"/>
                  </a:srgbClr>
                </a:solidFill>
                <a:latin typeface="Segoe UI Semilight" pitchFamily="34" charset="0"/>
                <a:cs typeface="Segoe UI Semilight" pitchFamily="34" charset="0"/>
              </a:rPr>
              <a:t>waters</a:t>
            </a:r>
            <a:r>
              <a:rPr lang="en-US" dirty="0">
                <a:solidFill>
                  <a:srgbClr val="FFFFFF">
                    <a:lumMod val="50000"/>
                  </a:srgbClr>
                </a:solidFill>
                <a:latin typeface="Segoe UI Semilight" pitchFamily="34" charset="0"/>
                <a:cs typeface="Segoe UI Semilight" pitchFamily="34" charset="0"/>
              </a:rPr>
              <a:t>, juices and juice drinks, sports drinks, and ready-to-drink </a:t>
            </a:r>
            <a:r>
              <a:rPr lang="en-US" dirty="0" smtClean="0">
                <a:solidFill>
                  <a:srgbClr val="FFFFFF">
                    <a:lumMod val="50000"/>
                  </a:srgbClr>
                </a:solidFill>
                <a:latin typeface="Segoe UI Semilight" pitchFamily="34" charset="0"/>
                <a:cs typeface="Segoe UI Semilight" pitchFamily="34" charset="0"/>
              </a:rPr>
              <a:t>teas.</a:t>
            </a:r>
            <a:endParaRPr lang="en-US" dirty="0">
              <a:solidFill>
                <a:srgbClr val="FFFFFF">
                  <a:lumMod val="50000"/>
                </a:srgbClr>
              </a:solidFill>
              <a:latin typeface="Segoe UI Semilight" pitchFamily="34" charset="0"/>
              <a:cs typeface="Segoe UI Semilight" pitchFamily="34" charset="0"/>
            </a:endParaRPr>
          </a:p>
        </p:txBody>
      </p:sp>
      <p:sp>
        <p:nvSpPr>
          <p:cNvPr id="24" name="TextBox 23"/>
          <p:cNvSpPr txBox="1"/>
          <p:nvPr/>
        </p:nvSpPr>
        <p:spPr>
          <a:xfrm>
            <a:off x="8022211" y="3866295"/>
            <a:ext cx="1969830" cy="1760974"/>
          </a:xfrm>
          <a:prstGeom prst="rect">
            <a:avLst/>
          </a:prstGeom>
          <a:noFill/>
        </p:spPr>
        <p:txBody>
          <a:bodyPr wrap="square" lIns="91422" tIns="45710" rIns="91422" bIns="45710" rtlCol="0" anchor="b">
            <a:spAutoFit/>
          </a:bodyPr>
          <a:lstStyle>
            <a:defPPr>
              <a:defRPr lang="en-US"/>
            </a:defPPr>
            <a:lvl1pPr>
              <a:lnSpc>
                <a:spcPct val="90000"/>
              </a:lnSpc>
              <a:spcBef>
                <a:spcPts val="1200"/>
              </a:spcBef>
              <a:buClr>
                <a:schemeClr val="accent1"/>
              </a:buClr>
              <a:defRPr sz="1200">
                <a:solidFill>
                  <a:schemeClr val="bg1">
                    <a:lumMod val="50000"/>
                  </a:schemeClr>
                </a:solidFill>
                <a:latin typeface="Segoe UI Semilight" pitchFamily="34" charset="0"/>
                <a:cs typeface="Segoe UI Semilight" pitchFamily="34" charset="0"/>
              </a:defRPr>
            </a:lvl1pPr>
          </a:lstStyle>
          <a:p>
            <a:pPr algn="ctr">
              <a:buClr>
                <a:srgbClr val="BA141A"/>
              </a:buClr>
            </a:pPr>
            <a:r>
              <a:rPr lang="en-US" sz="1400" dirty="0" smtClean="0">
                <a:solidFill>
                  <a:srgbClr val="FFFFFF">
                    <a:lumMod val="50000"/>
                  </a:srgbClr>
                </a:solidFill>
              </a:rPr>
              <a:t>CCE North America transferred into The Coca-Cola Company</a:t>
            </a:r>
          </a:p>
          <a:p>
            <a:pPr algn="ctr">
              <a:buClr>
                <a:srgbClr val="BA141A"/>
              </a:buClr>
            </a:pPr>
            <a:r>
              <a:rPr lang="en-US" sz="1400" b="1" dirty="0" smtClean="0">
                <a:solidFill>
                  <a:srgbClr val="FFFFFF">
                    <a:lumMod val="50000"/>
                  </a:srgbClr>
                </a:solidFill>
              </a:rPr>
              <a:t>CCE retains  European rights</a:t>
            </a:r>
          </a:p>
          <a:p>
            <a:pPr algn="ctr">
              <a:buClr>
                <a:srgbClr val="BA141A"/>
              </a:buClr>
            </a:pPr>
            <a:r>
              <a:rPr lang="en-US" sz="1400" dirty="0" smtClean="0">
                <a:solidFill>
                  <a:srgbClr val="FFFFFF">
                    <a:lumMod val="50000"/>
                  </a:srgbClr>
                </a:solidFill>
              </a:rPr>
              <a:t>CCE acquires Norway and Sweden</a:t>
            </a:r>
            <a:endParaRPr lang="en-US" sz="1400" dirty="0">
              <a:solidFill>
                <a:srgbClr val="FFFFFF">
                  <a:lumMod val="50000"/>
                </a:srgbClr>
              </a:solidFill>
            </a:endParaRPr>
          </a:p>
        </p:txBody>
      </p:sp>
      <p:sp>
        <p:nvSpPr>
          <p:cNvPr id="25" name="TextBox 24"/>
          <p:cNvSpPr txBox="1"/>
          <p:nvPr/>
        </p:nvSpPr>
        <p:spPr>
          <a:xfrm>
            <a:off x="2126341" y="4755769"/>
            <a:ext cx="1920219" cy="871500"/>
          </a:xfrm>
          <a:prstGeom prst="rect">
            <a:avLst/>
          </a:prstGeom>
          <a:noFill/>
        </p:spPr>
        <p:txBody>
          <a:bodyPr wrap="square" lIns="91422" tIns="45710" rIns="91422" bIns="45710" rtlCol="0" anchor="b">
            <a:spAutoFit/>
          </a:bodyPr>
          <a:lstStyle/>
          <a:p>
            <a:pPr algn="ctr">
              <a:lnSpc>
                <a:spcPct val="90000"/>
              </a:lnSpc>
              <a:spcBef>
                <a:spcPts val="1199"/>
              </a:spcBef>
              <a:buClr>
                <a:srgbClr val="BA141A"/>
              </a:buClr>
            </a:pPr>
            <a:r>
              <a:rPr lang="en-US" sz="1400" b="1" dirty="0" smtClean="0">
                <a:solidFill>
                  <a:srgbClr val="FFFFFF">
                    <a:lumMod val="50000"/>
                  </a:srgbClr>
                </a:solidFill>
                <a:latin typeface="Segoe UI Semilight" pitchFamily="34" charset="0"/>
                <a:cs typeface="Segoe UI Semilight" pitchFamily="34" charset="0"/>
              </a:rPr>
              <a:t>CCE</a:t>
            </a:r>
            <a:r>
              <a:rPr lang="en-US" sz="1400" dirty="0" smtClean="0">
                <a:solidFill>
                  <a:srgbClr val="FFFFFF">
                    <a:lumMod val="50000"/>
                  </a:srgbClr>
                </a:solidFill>
                <a:latin typeface="Segoe UI Semilight" pitchFamily="34" charset="0"/>
                <a:cs typeface="Segoe UI Semilight" pitchFamily="34" charset="0"/>
              </a:rPr>
              <a:t> formed out of    a merger of TCCC and 2 other organizations’ assets</a:t>
            </a:r>
            <a:endParaRPr lang="en-US" sz="1400" dirty="0">
              <a:solidFill>
                <a:srgbClr val="FFFFFF">
                  <a:lumMod val="50000"/>
                </a:srgbClr>
              </a:solidFill>
              <a:latin typeface="Segoe UI Semilight" pitchFamily="34" charset="0"/>
              <a:cs typeface="Segoe UI Semilight" pitchFamily="34" charset="0"/>
            </a:endParaRPr>
          </a:p>
        </p:txBody>
      </p:sp>
      <p:sp>
        <p:nvSpPr>
          <p:cNvPr id="26" name="Right Brace 25"/>
          <p:cNvSpPr/>
          <p:nvPr/>
        </p:nvSpPr>
        <p:spPr>
          <a:xfrm rot="5400000">
            <a:off x="1114731" y="5055002"/>
            <a:ext cx="182878" cy="1463024"/>
          </a:xfrm>
          <a:prstGeom prst="rightBrac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7" name="Right Brace 26"/>
          <p:cNvSpPr/>
          <p:nvPr/>
        </p:nvSpPr>
        <p:spPr>
          <a:xfrm rot="5400000">
            <a:off x="2995011" y="4963563"/>
            <a:ext cx="182878" cy="1645902"/>
          </a:xfrm>
          <a:prstGeom prst="rightBrac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8" name="Right Brace 27"/>
          <p:cNvSpPr/>
          <p:nvPr/>
        </p:nvSpPr>
        <p:spPr>
          <a:xfrm rot="5400000">
            <a:off x="5942968" y="4003453"/>
            <a:ext cx="182878" cy="3566121"/>
          </a:xfrm>
          <a:prstGeom prst="rightBrac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9" name="Right Brace 28"/>
          <p:cNvSpPr/>
          <p:nvPr/>
        </p:nvSpPr>
        <p:spPr>
          <a:xfrm rot="5400000">
            <a:off x="8915687" y="4963563"/>
            <a:ext cx="182878" cy="1645902"/>
          </a:xfrm>
          <a:prstGeom prst="rightBrac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30" name="Right Brace 29"/>
          <p:cNvSpPr/>
          <p:nvPr/>
        </p:nvSpPr>
        <p:spPr>
          <a:xfrm rot="5400000">
            <a:off x="11018784" y="4963563"/>
            <a:ext cx="182878" cy="1645902"/>
          </a:xfrm>
          <a:prstGeom prst="rightBrac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50352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125663"/>
            <a:ext cx="11887200" cy="4598182"/>
          </a:xfrm>
        </p:spPr>
        <p:txBody>
          <a:bodyPr/>
          <a:lstStyle/>
          <a:p>
            <a:r>
              <a:rPr lang="en-US" dirty="0"/>
              <a:t>How do we differ from the Coke Company?</a:t>
            </a:r>
          </a:p>
          <a:p>
            <a:pPr marL="342900" lvl="1" indent="0">
              <a:buNone/>
            </a:pPr>
            <a:r>
              <a:rPr lang="en-US" dirty="0"/>
              <a:t>We purchase concentrate from them, then manufacture and distribute </a:t>
            </a:r>
            <a:r>
              <a:rPr lang="en-US" dirty="0" smtClean="0"/>
              <a:t/>
            </a:r>
            <a:br>
              <a:rPr lang="en-US" dirty="0" smtClean="0"/>
            </a:br>
            <a:r>
              <a:rPr lang="en-US" dirty="0" smtClean="0"/>
              <a:t>the </a:t>
            </a:r>
            <a:r>
              <a:rPr lang="en-US" dirty="0"/>
              <a:t>products to our retail customers. </a:t>
            </a:r>
            <a:endParaRPr lang="en-US" dirty="0" smtClean="0"/>
          </a:p>
          <a:p>
            <a:r>
              <a:rPr lang="en-US" dirty="0" smtClean="0"/>
              <a:t>Business Overview</a:t>
            </a:r>
            <a:endParaRPr lang="en-US" kern="0" dirty="0" smtClean="0">
              <a:latin typeface="+mn-lt"/>
              <a:cs typeface="Arial" pitchFamily="34" charset="0"/>
            </a:endParaRPr>
          </a:p>
          <a:p>
            <a:pPr lvl="1"/>
            <a:r>
              <a:rPr lang="en-US" dirty="0"/>
              <a:t>$8.3 billion revenue</a:t>
            </a:r>
          </a:p>
          <a:p>
            <a:pPr lvl="1"/>
            <a:r>
              <a:rPr lang="en-US" dirty="0"/>
              <a:t>90+ years in Europe</a:t>
            </a:r>
          </a:p>
          <a:p>
            <a:pPr lvl="1"/>
            <a:r>
              <a:rPr lang="en-US" dirty="0"/>
              <a:t>40+ brands</a:t>
            </a:r>
          </a:p>
          <a:p>
            <a:pPr lvl="1"/>
            <a:r>
              <a:rPr lang="en-US" dirty="0"/>
              <a:t>13,250 employees</a:t>
            </a:r>
          </a:p>
          <a:p>
            <a:pPr lvl="1"/>
            <a:r>
              <a:rPr lang="en-US" dirty="0"/>
              <a:t>17 manufacturing facilities</a:t>
            </a:r>
          </a:p>
          <a:p>
            <a:pPr lvl="1"/>
            <a:r>
              <a:rPr lang="en-US" dirty="0"/>
              <a:t>165 million </a:t>
            </a:r>
            <a:r>
              <a:rPr lang="en-US" dirty="0" smtClean="0"/>
              <a:t>consumers</a:t>
            </a:r>
          </a:p>
        </p:txBody>
      </p:sp>
      <p:sp>
        <p:nvSpPr>
          <p:cNvPr id="2" name="Title 1"/>
          <p:cNvSpPr>
            <a:spLocks noGrp="1"/>
          </p:cNvSpPr>
          <p:nvPr>
            <p:ph type="title"/>
          </p:nvPr>
        </p:nvSpPr>
        <p:spPr/>
        <p:txBody>
          <a:bodyPr/>
          <a:lstStyle/>
          <a:p>
            <a:r>
              <a:rPr lang="en-US" dirty="0" smtClean="0"/>
              <a:t>Who is CCE, and what do we do?</a:t>
            </a:r>
            <a:br>
              <a:rPr lang="en-US" dirty="0" smtClean="0"/>
            </a:br>
            <a:r>
              <a:rPr lang="en-US" sz="4000" dirty="0" smtClean="0">
                <a:gradFill>
                  <a:gsLst>
                    <a:gs pos="1250">
                      <a:schemeClr val="tx2"/>
                    </a:gs>
                    <a:gs pos="99000">
                      <a:schemeClr val="tx2"/>
                    </a:gs>
                  </a:gsLst>
                  <a:lin ang="5400000" scaled="0"/>
                </a:gradFill>
              </a:rPr>
              <a:t>About us and our History</a:t>
            </a:r>
            <a:endParaRPr lang="en-US" sz="4000" dirty="0">
              <a:gradFill>
                <a:gsLst>
                  <a:gs pos="1250">
                    <a:schemeClr val="tx2"/>
                  </a:gs>
                  <a:gs pos="99000">
                    <a:schemeClr val="tx2"/>
                  </a:gs>
                </a:gsLst>
                <a:lin ang="5400000" scaled="0"/>
              </a:gradFill>
            </a:endParaRPr>
          </a:p>
        </p:txBody>
      </p:sp>
      <p:pic>
        <p:nvPicPr>
          <p:cNvPr id="4" name="Picture 3" descr="Alum_Can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4066" y="3200364"/>
            <a:ext cx="4503092" cy="4503092"/>
          </a:xfrm>
          <a:prstGeom prst="rect">
            <a:avLst/>
          </a:prstGeom>
        </p:spPr>
      </p:pic>
    </p:spTree>
    <p:extLst>
      <p:ext uri="{BB962C8B-B14F-4D97-AF65-F5344CB8AC3E}">
        <p14:creationId xmlns:p14="http://schemas.microsoft.com/office/powerpoint/2010/main" val="244895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CCE, and what do we do?</a:t>
            </a:r>
            <a:br>
              <a:rPr lang="en-US" dirty="0" smtClean="0"/>
            </a:br>
            <a:r>
              <a:rPr lang="en-US" sz="4000" dirty="0" smtClean="0">
                <a:gradFill>
                  <a:gsLst>
                    <a:gs pos="1250">
                      <a:schemeClr val="tx2"/>
                    </a:gs>
                    <a:gs pos="99000">
                      <a:schemeClr val="tx2"/>
                    </a:gs>
                  </a:gsLst>
                  <a:lin ang="5400000" scaled="0"/>
                </a:gradFill>
              </a:rPr>
              <a:t>Geographies in which we operate</a:t>
            </a:r>
            <a:endParaRPr lang="en-US" sz="4000" dirty="0">
              <a:gradFill>
                <a:gsLst>
                  <a:gs pos="1250">
                    <a:schemeClr val="tx2"/>
                  </a:gs>
                  <a:gs pos="99000">
                    <a:schemeClr val="tx2"/>
                  </a:gs>
                </a:gsLst>
                <a:lin ang="5400000" scaled="0"/>
              </a:gradFill>
            </a:endParaRPr>
          </a:p>
        </p:txBody>
      </p:sp>
      <p:sp>
        <p:nvSpPr>
          <p:cNvPr id="6" name="Text Placeholder 2"/>
          <p:cNvSpPr>
            <a:spLocks noGrp="1"/>
          </p:cNvSpPr>
          <p:nvPr>
            <p:ph type="body" sz="quarter" idx="10"/>
          </p:nvPr>
        </p:nvSpPr>
        <p:spPr>
          <a:xfrm>
            <a:off x="274638" y="2125663"/>
            <a:ext cx="11887200" cy="4807470"/>
          </a:xfrm>
        </p:spPr>
        <p:txBody>
          <a:bodyPr/>
          <a:lstStyle/>
          <a:p>
            <a:r>
              <a:rPr lang="en-US" dirty="0" smtClean="0"/>
              <a:t>8 territories in Western Europe</a:t>
            </a:r>
            <a:endParaRPr lang="en-US" kern="0" dirty="0" smtClean="0">
              <a:latin typeface="+mn-lt"/>
              <a:cs typeface="Arial" pitchFamily="34" charset="0"/>
            </a:endParaRPr>
          </a:p>
          <a:p>
            <a:pPr lvl="1"/>
            <a:r>
              <a:rPr lang="en-US" dirty="0" smtClean="0"/>
              <a:t>Belgium</a:t>
            </a:r>
            <a:endParaRPr lang="en-US" dirty="0"/>
          </a:p>
          <a:p>
            <a:pPr lvl="1"/>
            <a:r>
              <a:rPr lang="en-US" dirty="0" smtClean="0"/>
              <a:t>Great Britain</a:t>
            </a:r>
          </a:p>
          <a:p>
            <a:pPr lvl="1"/>
            <a:r>
              <a:rPr lang="en-US" dirty="0" smtClean="0"/>
              <a:t>France</a:t>
            </a:r>
            <a:endParaRPr lang="en-US" dirty="0"/>
          </a:p>
          <a:p>
            <a:pPr lvl="1"/>
            <a:r>
              <a:rPr lang="en-US" dirty="0" smtClean="0"/>
              <a:t>Monaco</a:t>
            </a:r>
            <a:endParaRPr lang="en-US" dirty="0"/>
          </a:p>
          <a:p>
            <a:pPr lvl="1"/>
            <a:r>
              <a:rPr lang="en-US" dirty="0" smtClean="0"/>
              <a:t>Luxembourg</a:t>
            </a:r>
            <a:endParaRPr lang="en-US" dirty="0"/>
          </a:p>
          <a:p>
            <a:pPr lvl="1"/>
            <a:r>
              <a:rPr lang="en-US" dirty="0" smtClean="0"/>
              <a:t>Netherlands</a:t>
            </a:r>
            <a:endParaRPr lang="en-US" dirty="0"/>
          </a:p>
          <a:p>
            <a:pPr lvl="1"/>
            <a:r>
              <a:rPr lang="en-US" dirty="0" smtClean="0"/>
              <a:t>Norway</a:t>
            </a:r>
            <a:endParaRPr lang="en-US" dirty="0"/>
          </a:p>
          <a:p>
            <a:pPr lvl="1"/>
            <a:r>
              <a:rPr lang="en-US" dirty="0" smtClean="0"/>
              <a:t>Sweden</a:t>
            </a:r>
            <a:endParaRPr lang="en-US" dirty="0"/>
          </a:p>
          <a:p>
            <a:pPr lvl="1"/>
            <a:endParaRPr lang="en-US" dirty="0" smtClean="0"/>
          </a:p>
          <a:p>
            <a:pPr lvl="1"/>
            <a:endParaRPr lang="en-US" dirty="0"/>
          </a:p>
        </p:txBody>
      </p:sp>
      <p:grpSp>
        <p:nvGrpSpPr>
          <p:cNvPr id="71" name="Group 70"/>
          <p:cNvGrpSpPr/>
          <p:nvPr/>
        </p:nvGrpSpPr>
        <p:grpSpPr>
          <a:xfrm>
            <a:off x="7720943" y="1119848"/>
            <a:ext cx="4349390" cy="5541283"/>
            <a:chOff x="7864139" y="1119848"/>
            <a:chExt cx="4349390" cy="5541283"/>
          </a:xfrm>
        </p:grpSpPr>
        <p:grpSp>
          <p:nvGrpSpPr>
            <p:cNvPr id="5" name="Group 22"/>
            <p:cNvGrpSpPr/>
            <p:nvPr/>
          </p:nvGrpSpPr>
          <p:grpSpPr>
            <a:xfrm>
              <a:off x="7864139" y="1668482"/>
              <a:ext cx="4208652" cy="4992649"/>
              <a:chOff x="4464057" y="671089"/>
              <a:chExt cx="4505738" cy="5073728"/>
            </a:xfrm>
          </p:grpSpPr>
          <p:pic>
            <p:nvPicPr>
              <p:cNvPr id="7" name="Picture 453"/>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5418507" y="3497007"/>
                <a:ext cx="2550374" cy="2247810"/>
              </a:xfrm>
              <a:prstGeom prst="roundRect">
                <a:avLst>
                  <a:gd name="adj" fmla="val 7334"/>
                </a:avLst>
              </a:prstGeom>
              <a:noFill/>
              <a:ln w="9525">
                <a:noFill/>
                <a:miter lim="800000"/>
                <a:headEnd/>
                <a:tailEnd/>
              </a:ln>
              <a:effectLst>
                <a:outerShdw blurRad="50800" dist="38100" dir="2700000" algn="tl" rotWithShape="0">
                  <a:prstClr val="black">
                    <a:alpha val="40000"/>
                  </a:prstClr>
                </a:outerShdw>
              </a:effectLst>
            </p:spPr>
          </p:pic>
          <p:grpSp>
            <p:nvGrpSpPr>
              <p:cNvPr id="8" name="Group 431"/>
              <p:cNvGrpSpPr>
                <a:grpSpLocks/>
              </p:cNvGrpSpPr>
              <p:nvPr/>
            </p:nvGrpSpPr>
            <p:grpSpPr bwMode="auto">
              <a:xfrm>
                <a:off x="6553200" y="3733800"/>
                <a:ext cx="303902" cy="244997"/>
                <a:chOff x="1701" y="708"/>
                <a:chExt cx="227" cy="183"/>
              </a:xfrm>
            </p:grpSpPr>
            <p:pic>
              <p:nvPicPr>
                <p:cNvPr id="62" name="Picture 432"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63" name="Oval 433"/>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9" name="Group 60"/>
              <p:cNvGrpSpPr/>
              <p:nvPr/>
            </p:nvGrpSpPr>
            <p:grpSpPr>
              <a:xfrm>
                <a:off x="4464057" y="1033054"/>
                <a:ext cx="1729458" cy="2744788"/>
                <a:chOff x="4159257" y="1033054"/>
                <a:chExt cx="1729458" cy="2744788"/>
              </a:xfrm>
            </p:grpSpPr>
            <p:pic>
              <p:nvPicPr>
                <p:cNvPr id="42" name="Picture 41" descr="Untitled-1.png"/>
                <p:cNvPicPr>
                  <a:picLocks noChangeAspect="1"/>
                </p:cNvPicPr>
                <p:nvPr/>
              </p:nvPicPr>
              <p:blipFill>
                <a:blip r:embed="rId5" cstate="print">
                  <a:duotone>
                    <a:schemeClr val="bg2">
                      <a:shade val="45000"/>
                      <a:satMod val="135000"/>
                    </a:schemeClr>
                    <a:prstClr val="white"/>
                  </a:duotone>
                </a:blip>
                <a:stretch>
                  <a:fillRect/>
                </a:stretch>
              </p:blipFill>
              <p:spPr>
                <a:xfrm>
                  <a:off x="4159257" y="1033054"/>
                  <a:ext cx="1729458" cy="2744788"/>
                </a:xfrm>
                <a:prstGeom prst="roundRect">
                  <a:avLst>
                    <a:gd name="adj" fmla="val 7334"/>
                  </a:avLst>
                </a:prstGeom>
                <a:noFill/>
                <a:ln w="9525">
                  <a:noFill/>
                  <a:miter lim="800000"/>
                  <a:headEnd/>
                  <a:tailEnd/>
                </a:ln>
                <a:effectLst>
                  <a:outerShdw blurRad="50800" dist="38100" dir="2700000" algn="tl" rotWithShape="0">
                    <a:prstClr val="black">
                      <a:alpha val="40000"/>
                    </a:prstClr>
                  </a:outerShdw>
                </a:effectLst>
              </p:spPr>
            </p:pic>
            <p:grpSp>
              <p:nvGrpSpPr>
                <p:cNvPr id="43" name="Group 483"/>
                <p:cNvGrpSpPr>
                  <a:grpSpLocks/>
                </p:cNvGrpSpPr>
                <p:nvPr/>
              </p:nvGrpSpPr>
              <p:grpSpPr bwMode="auto">
                <a:xfrm>
                  <a:off x="4491717" y="1896654"/>
                  <a:ext cx="1223963" cy="1371600"/>
                  <a:chOff x="2472" y="1207"/>
                  <a:chExt cx="771" cy="864"/>
                </a:xfrm>
              </p:grpSpPr>
              <p:grpSp>
                <p:nvGrpSpPr>
                  <p:cNvPr id="44" name="Group 462"/>
                  <p:cNvGrpSpPr>
                    <a:grpSpLocks/>
                  </p:cNvGrpSpPr>
                  <p:nvPr/>
                </p:nvGrpSpPr>
                <p:grpSpPr bwMode="auto">
                  <a:xfrm>
                    <a:off x="2472" y="1207"/>
                    <a:ext cx="227" cy="183"/>
                    <a:chOff x="1701" y="708"/>
                    <a:chExt cx="227" cy="183"/>
                  </a:xfrm>
                </p:grpSpPr>
                <p:pic>
                  <p:nvPicPr>
                    <p:cNvPr id="60" name="Picture 463"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61" name="Oval 464"/>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45" name="Group 465"/>
                  <p:cNvGrpSpPr>
                    <a:grpSpLocks/>
                  </p:cNvGrpSpPr>
                  <p:nvPr/>
                </p:nvGrpSpPr>
                <p:grpSpPr bwMode="auto">
                  <a:xfrm>
                    <a:off x="2744" y="1342"/>
                    <a:ext cx="227" cy="183"/>
                    <a:chOff x="1701" y="708"/>
                    <a:chExt cx="227" cy="183"/>
                  </a:xfrm>
                </p:grpSpPr>
                <p:pic>
                  <p:nvPicPr>
                    <p:cNvPr id="58" name="Picture 466"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59" name="Oval 467"/>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46" name="Group 468"/>
                  <p:cNvGrpSpPr>
                    <a:grpSpLocks/>
                  </p:cNvGrpSpPr>
                  <p:nvPr/>
                </p:nvGrpSpPr>
                <p:grpSpPr bwMode="auto">
                  <a:xfrm>
                    <a:off x="2699" y="1570"/>
                    <a:ext cx="227" cy="183"/>
                    <a:chOff x="1701" y="708"/>
                    <a:chExt cx="227" cy="183"/>
                  </a:xfrm>
                </p:grpSpPr>
                <p:pic>
                  <p:nvPicPr>
                    <p:cNvPr id="56" name="Picture 469"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57" name="Oval 470"/>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47" name="Group 471"/>
                  <p:cNvGrpSpPr>
                    <a:grpSpLocks/>
                  </p:cNvGrpSpPr>
                  <p:nvPr/>
                </p:nvGrpSpPr>
                <p:grpSpPr bwMode="auto">
                  <a:xfrm>
                    <a:off x="2835" y="1705"/>
                    <a:ext cx="227" cy="183"/>
                    <a:chOff x="1701" y="708"/>
                    <a:chExt cx="227" cy="183"/>
                  </a:xfrm>
                </p:grpSpPr>
                <p:pic>
                  <p:nvPicPr>
                    <p:cNvPr id="54" name="Picture 472"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55" name="Oval 473"/>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48" name="Group 477"/>
                  <p:cNvGrpSpPr>
                    <a:grpSpLocks/>
                  </p:cNvGrpSpPr>
                  <p:nvPr/>
                </p:nvGrpSpPr>
                <p:grpSpPr bwMode="auto">
                  <a:xfrm>
                    <a:off x="2971" y="1841"/>
                    <a:ext cx="227" cy="183"/>
                    <a:chOff x="1701" y="708"/>
                    <a:chExt cx="227" cy="183"/>
                  </a:xfrm>
                </p:grpSpPr>
                <p:pic>
                  <p:nvPicPr>
                    <p:cNvPr id="52" name="Picture 478"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53" name="Oval 479"/>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49" name="Group 480"/>
                  <p:cNvGrpSpPr>
                    <a:grpSpLocks/>
                  </p:cNvGrpSpPr>
                  <p:nvPr/>
                </p:nvGrpSpPr>
                <p:grpSpPr bwMode="auto">
                  <a:xfrm>
                    <a:off x="3016" y="1888"/>
                    <a:ext cx="227" cy="183"/>
                    <a:chOff x="1701" y="708"/>
                    <a:chExt cx="227" cy="183"/>
                  </a:xfrm>
                </p:grpSpPr>
                <p:pic>
                  <p:nvPicPr>
                    <p:cNvPr id="50" name="Picture 481"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51" name="Oval 482"/>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grpSp>
          <p:pic>
            <p:nvPicPr>
              <p:cNvPr id="10" name="Picture 465"/>
              <p:cNvPicPr>
                <a:picLocks noChangeAspect="1" noChangeArrowheads="1"/>
              </p:cNvPicPr>
              <p:nvPr/>
            </p:nvPicPr>
            <p:blipFill>
              <a:blip r:embed="rId6" cstate="print">
                <a:duotone>
                  <a:schemeClr val="bg2">
                    <a:shade val="45000"/>
                    <a:satMod val="135000"/>
                  </a:schemeClr>
                  <a:prstClr val="white"/>
                </a:duotone>
              </a:blip>
              <a:stretch>
                <a:fillRect/>
              </a:stretch>
            </p:blipFill>
            <p:spPr bwMode="gray">
              <a:xfrm>
                <a:off x="6550025" y="671089"/>
                <a:ext cx="1950726" cy="2208183"/>
              </a:xfrm>
              <a:prstGeom prst="roundRect">
                <a:avLst>
                  <a:gd name="adj" fmla="val 7334"/>
                </a:avLst>
              </a:prstGeom>
              <a:noFill/>
              <a:ln w="9525">
                <a:noFill/>
                <a:miter lim="800000"/>
                <a:headEnd/>
                <a:tailEnd/>
              </a:ln>
              <a:effectLst>
                <a:outerShdw blurRad="50800" dist="38100" dir="2700000" algn="tl" rotWithShape="0">
                  <a:prstClr val="black">
                    <a:alpha val="40000"/>
                  </a:prstClr>
                </a:outerShdw>
              </a:effectLst>
            </p:spPr>
          </p:pic>
          <p:pic>
            <p:nvPicPr>
              <p:cNvPr id="11" name="Picture 454"/>
              <p:cNvPicPr>
                <a:picLocks noChangeAspect="1" noChangeArrowheads="1"/>
              </p:cNvPicPr>
              <p:nvPr/>
            </p:nvPicPr>
            <p:blipFill>
              <a:blip r:embed="rId7" cstate="print">
                <a:duotone>
                  <a:schemeClr val="bg2">
                    <a:shade val="45000"/>
                    <a:satMod val="135000"/>
                  </a:schemeClr>
                  <a:prstClr val="white"/>
                </a:duotone>
              </a:blip>
              <a:stretch>
                <a:fillRect/>
              </a:stretch>
            </p:blipFill>
            <p:spPr bwMode="auto">
              <a:xfrm>
                <a:off x="7789442" y="2494376"/>
                <a:ext cx="1180353" cy="1373188"/>
              </a:xfrm>
              <a:prstGeom prst="roundRect">
                <a:avLst>
                  <a:gd name="adj" fmla="val 7334"/>
                </a:avLst>
              </a:prstGeom>
              <a:noFill/>
              <a:ln w="9525">
                <a:noFill/>
                <a:miter lim="800000"/>
                <a:headEnd/>
                <a:tailEnd/>
              </a:ln>
              <a:effectLst>
                <a:outerShdw blurRad="50800" dist="38100" dir="2700000" algn="tl" rotWithShape="0">
                  <a:prstClr val="black">
                    <a:alpha val="40000"/>
                  </a:prstClr>
                </a:outerShdw>
              </a:effectLst>
            </p:spPr>
          </p:pic>
          <p:grpSp>
            <p:nvGrpSpPr>
              <p:cNvPr id="12" name="Group 413"/>
              <p:cNvGrpSpPr>
                <a:grpSpLocks/>
              </p:cNvGrpSpPr>
              <p:nvPr/>
            </p:nvGrpSpPr>
            <p:grpSpPr bwMode="auto">
              <a:xfrm>
                <a:off x="8025605" y="2796914"/>
                <a:ext cx="360363" cy="307581"/>
                <a:chOff x="1701" y="708"/>
                <a:chExt cx="227" cy="183"/>
              </a:xfrm>
            </p:grpSpPr>
            <p:pic>
              <p:nvPicPr>
                <p:cNvPr id="40" name="Picture 414"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41" name="Oval 415"/>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13" name="Group 416"/>
              <p:cNvGrpSpPr>
                <a:grpSpLocks/>
              </p:cNvGrpSpPr>
              <p:nvPr/>
            </p:nvGrpSpPr>
            <p:grpSpPr bwMode="auto">
              <a:xfrm>
                <a:off x="7873999" y="2896745"/>
                <a:ext cx="355601" cy="305900"/>
                <a:chOff x="1701" y="709"/>
                <a:chExt cx="224" cy="182"/>
              </a:xfrm>
            </p:grpSpPr>
            <p:pic>
              <p:nvPicPr>
                <p:cNvPr id="38" name="Picture 417"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39" name="Oval 418"/>
                <p:cNvSpPr>
                  <a:spLocks noChangeArrowheads="1"/>
                </p:cNvSpPr>
                <p:nvPr/>
              </p:nvSpPr>
              <p:spPr bwMode="auto">
                <a:xfrm>
                  <a:off x="1834" y="710"/>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14" name="Group 419"/>
              <p:cNvGrpSpPr>
                <a:grpSpLocks/>
              </p:cNvGrpSpPr>
              <p:nvPr/>
            </p:nvGrpSpPr>
            <p:grpSpPr bwMode="auto">
              <a:xfrm>
                <a:off x="7802557" y="2969019"/>
                <a:ext cx="360363" cy="307581"/>
                <a:chOff x="1701" y="708"/>
                <a:chExt cx="227" cy="183"/>
              </a:xfrm>
            </p:grpSpPr>
            <p:pic>
              <p:nvPicPr>
                <p:cNvPr id="36" name="Picture 420"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37" name="Oval 421"/>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15" name="Group 422"/>
              <p:cNvGrpSpPr>
                <a:grpSpLocks/>
              </p:cNvGrpSpPr>
              <p:nvPr/>
            </p:nvGrpSpPr>
            <p:grpSpPr bwMode="auto">
              <a:xfrm>
                <a:off x="8091489" y="3106176"/>
                <a:ext cx="360363" cy="307581"/>
                <a:chOff x="1701" y="708"/>
                <a:chExt cx="227" cy="183"/>
              </a:xfrm>
            </p:grpSpPr>
            <p:pic>
              <p:nvPicPr>
                <p:cNvPr id="34" name="Picture 423"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35" name="Oval 424"/>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16" name="Group 428"/>
              <p:cNvGrpSpPr>
                <a:grpSpLocks/>
              </p:cNvGrpSpPr>
              <p:nvPr/>
            </p:nvGrpSpPr>
            <p:grpSpPr bwMode="auto">
              <a:xfrm>
                <a:off x="6512289" y="3376517"/>
                <a:ext cx="303902" cy="244997"/>
                <a:chOff x="1701" y="708"/>
                <a:chExt cx="227" cy="183"/>
              </a:xfrm>
            </p:grpSpPr>
            <p:pic>
              <p:nvPicPr>
                <p:cNvPr id="32" name="Picture 429"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33" name="Oval 430"/>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17" name="Group 437"/>
              <p:cNvGrpSpPr>
                <a:grpSpLocks/>
              </p:cNvGrpSpPr>
              <p:nvPr/>
            </p:nvGrpSpPr>
            <p:grpSpPr bwMode="auto">
              <a:xfrm>
                <a:off x="6208387" y="5195918"/>
                <a:ext cx="303902" cy="244997"/>
                <a:chOff x="1701" y="708"/>
                <a:chExt cx="227" cy="183"/>
              </a:xfrm>
            </p:grpSpPr>
            <p:pic>
              <p:nvPicPr>
                <p:cNvPr id="30" name="Picture 438"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31" name="Oval 439"/>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18" name="Group 440"/>
              <p:cNvGrpSpPr>
                <a:grpSpLocks/>
              </p:cNvGrpSpPr>
              <p:nvPr/>
            </p:nvGrpSpPr>
            <p:grpSpPr bwMode="auto">
              <a:xfrm>
                <a:off x="7180340" y="5198595"/>
                <a:ext cx="303902" cy="244997"/>
                <a:chOff x="1701" y="708"/>
                <a:chExt cx="227" cy="183"/>
              </a:xfrm>
            </p:grpSpPr>
            <p:pic>
              <p:nvPicPr>
                <p:cNvPr id="28" name="Picture 441"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29" name="Oval 442"/>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19" name="Group 419"/>
              <p:cNvGrpSpPr>
                <a:grpSpLocks/>
              </p:cNvGrpSpPr>
              <p:nvPr/>
            </p:nvGrpSpPr>
            <p:grpSpPr bwMode="auto">
              <a:xfrm>
                <a:off x="7109040" y="2281225"/>
                <a:ext cx="313426" cy="267519"/>
                <a:chOff x="1701" y="708"/>
                <a:chExt cx="227" cy="183"/>
              </a:xfrm>
            </p:grpSpPr>
            <p:pic>
              <p:nvPicPr>
                <p:cNvPr id="26" name="Picture 420"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27" name="Oval 421"/>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20" name="Group 419"/>
              <p:cNvGrpSpPr>
                <a:grpSpLocks/>
              </p:cNvGrpSpPr>
              <p:nvPr/>
            </p:nvGrpSpPr>
            <p:grpSpPr bwMode="auto">
              <a:xfrm>
                <a:off x="6754608" y="2053407"/>
                <a:ext cx="313426" cy="267519"/>
                <a:chOff x="1701" y="708"/>
                <a:chExt cx="227" cy="183"/>
              </a:xfrm>
            </p:grpSpPr>
            <p:pic>
              <p:nvPicPr>
                <p:cNvPr id="24" name="Picture 420"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25" name="Oval 421"/>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nvGrpSpPr>
              <p:cNvPr id="21" name="Group 431"/>
              <p:cNvGrpSpPr>
                <a:grpSpLocks/>
              </p:cNvGrpSpPr>
              <p:nvPr/>
            </p:nvGrpSpPr>
            <p:grpSpPr bwMode="auto">
              <a:xfrm>
                <a:off x="6553200" y="3886200"/>
                <a:ext cx="303902" cy="244997"/>
                <a:chOff x="1701" y="708"/>
                <a:chExt cx="227" cy="183"/>
              </a:xfrm>
            </p:grpSpPr>
            <p:pic>
              <p:nvPicPr>
                <p:cNvPr id="22" name="Picture 432" descr="red"/>
                <p:cNvPicPr>
                  <a:picLocks noChangeAspect="1" noChangeArrowheads="1"/>
                </p:cNvPicPr>
                <p:nvPr/>
              </p:nvPicPr>
              <p:blipFill>
                <a:blip r:embed="rId4" cstate="print">
                  <a:clrChange>
                    <a:clrFrom>
                      <a:srgbClr val="000000"/>
                    </a:clrFrom>
                    <a:clrTo>
                      <a:srgbClr val="000000">
                        <a:alpha val="0"/>
                      </a:srgbClr>
                    </a:clrTo>
                  </a:clrChange>
                </a:blip>
                <a:srcRect/>
                <a:stretch>
                  <a:fillRect/>
                </a:stretch>
              </p:blipFill>
              <p:spPr bwMode="auto">
                <a:xfrm>
                  <a:off x="1701" y="709"/>
                  <a:ext cx="224" cy="182"/>
                </a:xfrm>
                <a:prstGeom prst="rect">
                  <a:avLst/>
                </a:prstGeom>
                <a:noFill/>
                <a:ln w="9525">
                  <a:noFill/>
                  <a:miter lim="800000"/>
                  <a:headEnd/>
                  <a:tailEnd/>
                </a:ln>
              </p:spPr>
            </p:pic>
            <p:sp>
              <p:nvSpPr>
                <p:cNvPr id="23" name="Oval 433"/>
                <p:cNvSpPr>
                  <a:spLocks noChangeArrowheads="1"/>
                </p:cNvSpPr>
                <p:nvPr/>
              </p:nvSpPr>
              <p:spPr bwMode="auto">
                <a:xfrm>
                  <a:off x="1837" y="708"/>
                  <a:ext cx="91" cy="91"/>
                </a:xfrm>
                <a:prstGeom prst="ellipse">
                  <a:avLst/>
                </a:prstGeom>
                <a:gradFill flip="none" rotWithShape="1">
                  <a:gsLst>
                    <a:gs pos="100000">
                      <a:srgbClr val="FF0000">
                        <a:shade val="30000"/>
                        <a:satMod val="115000"/>
                      </a:srgbClr>
                    </a:gs>
                    <a:gs pos="0">
                      <a:srgbClr val="FF0000">
                        <a:shade val="100000"/>
                        <a:satMod val="115000"/>
                      </a:srgbClr>
                    </a:gs>
                  </a:gsLst>
                  <a:path path="circle">
                    <a:fillToRect l="50000" t="50000" r="50000" b="50000"/>
                  </a:path>
                  <a:tileRect/>
                </a:gradFill>
                <a:ln w="9525">
                  <a:noFill/>
                  <a:round/>
                  <a:headEnd/>
                  <a:tailEnd/>
                </a:ln>
              </p:spPr>
              <p:txBody>
                <a:bodyPr wrap="none" anchor="ctr"/>
                <a:lstStyle/>
                <a:p>
                  <a:pPr algn="ctr"/>
                  <a:endParaRPr lang="en-US" sz="1000" b="1" dirty="0">
                    <a:solidFill>
                      <a:srgbClr val="FFFFFF"/>
                    </a:solidFill>
                    <a:latin typeface="Arial Black" pitchFamily="34" charset="0"/>
                    <a:ea typeface="ＭＳ Ｐゴシック"/>
                    <a:cs typeface="ＭＳ Ｐゴシック"/>
                  </a:endParaRPr>
                </a:p>
              </p:txBody>
            </p:sp>
          </p:grpSp>
        </p:grpSp>
        <p:pic>
          <p:nvPicPr>
            <p:cNvPr id="64" name="Picture 63" descr="gb_button.png"/>
            <p:cNvPicPr>
              <a:picLocks noChangeAspect="1"/>
            </p:cNvPicPr>
            <p:nvPr/>
          </p:nvPicPr>
          <p:blipFill>
            <a:blip r:embed="rId8" cstate="screen"/>
            <a:stretch>
              <a:fillRect/>
            </a:stretch>
          </p:blipFill>
          <p:spPr>
            <a:xfrm>
              <a:off x="8412773" y="1759921"/>
              <a:ext cx="606090" cy="606090"/>
            </a:xfrm>
            <a:prstGeom prst="ellipse">
              <a:avLst/>
            </a:prstGeom>
            <a:ln w="57150">
              <a:solidFill>
                <a:schemeClr val="bg1"/>
              </a:solidFill>
            </a:ln>
            <a:effectLst>
              <a:outerShdw blurRad="63500" sx="102000" sy="102000" algn="ctr" rotWithShape="0">
                <a:prstClr val="black">
                  <a:alpha val="40000"/>
                </a:prstClr>
              </a:outerShdw>
            </a:effectLst>
          </p:spPr>
        </p:pic>
        <p:pic>
          <p:nvPicPr>
            <p:cNvPr id="65" name="Picture 64" descr="france_button.png"/>
            <p:cNvPicPr>
              <a:picLocks noChangeAspect="1"/>
            </p:cNvPicPr>
            <p:nvPr/>
          </p:nvPicPr>
          <p:blipFill>
            <a:blip r:embed="rId9" cstate="screen"/>
            <a:stretch>
              <a:fillRect/>
            </a:stretch>
          </p:blipFill>
          <p:spPr>
            <a:xfrm>
              <a:off x="8504212" y="4960286"/>
              <a:ext cx="603504" cy="603504"/>
            </a:xfrm>
            <a:prstGeom prst="ellipse">
              <a:avLst/>
            </a:prstGeom>
            <a:ln w="57150">
              <a:solidFill>
                <a:schemeClr val="bg1"/>
              </a:solidFill>
            </a:ln>
            <a:effectLst>
              <a:outerShdw blurRad="63500" sx="102000" sy="102000" algn="ctr" rotWithShape="0">
                <a:prstClr val="black">
                  <a:alpha val="40000"/>
                </a:prstClr>
              </a:outerShdw>
            </a:effectLst>
          </p:spPr>
        </p:pic>
        <p:pic>
          <p:nvPicPr>
            <p:cNvPr id="66" name="Picture 65" descr="belguim_button.png"/>
            <p:cNvPicPr>
              <a:picLocks noChangeAspect="1"/>
            </p:cNvPicPr>
            <p:nvPr/>
          </p:nvPicPr>
          <p:blipFill>
            <a:blip r:embed="rId10" cstate="screen"/>
            <a:stretch>
              <a:fillRect/>
            </a:stretch>
          </p:blipFill>
          <p:spPr>
            <a:xfrm>
              <a:off x="11521699" y="4503091"/>
              <a:ext cx="612000" cy="612000"/>
            </a:xfrm>
            <a:prstGeom prst="ellipse">
              <a:avLst/>
            </a:prstGeom>
            <a:ln w="57150">
              <a:solidFill>
                <a:schemeClr val="bg1"/>
              </a:solidFill>
            </a:ln>
            <a:effectLst>
              <a:outerShdw blurRad="63500" sx="102000" sy="102000" algn="ctr" rotWithShape="0">
                <a:prstClr val="black">
                  <a:alpha val="40000"/>
                </a:prstClr>
              </a:outerShdw>
            </a:effectLst>
          </p:spPr>
        </p:pic>
        <p:pic>
          <p:nvPicPr>
            <p:cNvPr id="67" name="Picture 66" descr="netherland_button.png"/>
            <p:cNvPicPr>
              <a:picLocks noChangeAspect="1"/>
            </p:cNvPicPr>
            <p:nvPr/>
          </p:nvPicPr>
          <p:blipFill>
            <a:blip r:embed="rId11" cstate="screen"/>
            <a:stretch>
              <a:fillRect/>
            </a:stretch>
          </p:blipFill>
          <p:spPr>
            <a:xfrm>
              <a:off x="11521699" y="5234603"/>
              <a:ext cx="612000" cy="612000"/>
            </a:xfrm>
            <a:prstGeom prst="ellipse">
              <a:avLst/>
            </a:prstGeom>
            <a:ln w="57150">
              <a:solidFill>
                <a:schemeClr val="bg1"/>
              </a:solidFill>
            </a:ln>
            <a:effectLst>
              <a:outerShdw blurRad="63500" sx="102000" sy="102000" algn="ctr" rotWithShape="0">
                <a:prstClr val="black">
                  <a:alpha val="40000"/>
                </a:prstClr>
              </a:outerShdw>
            </a:effectLst>
          </p:spPr>
        </p:pic>
        <p:pic>
          <p:nvPicPr>
            <p:cNvPr id="68" name="Picture 6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875813" y="4925545"/>
              <a:ext cx="337716" cy="337716"/>
            </a:xfrm>
            <a:prstGeom prst="rect">
              <a:avLst/>
            </a:prstGeom>
            <a:effectLst>
              <a:outerShdw blurRad="63500" sx="102000" sy="102000" algn="ctr" rotWithShape="0">
                <a:prstClr val="black">
                  <a:alpha val="40000"/>
                </a:prstClr>
              </a:outerShdw>
            </a:effectLst>
          </p:spPr>
        </p:pic>
        <p:pic>
          <p:nvPicPr>
            <p:cNvPr id="69" name="Picture 68" descr="norway_button.png"/>
            <p:cNvPicPr>
              <a:picLocks/>
            </p:cNvPicPr>
            <p:nvPr/>
          </p:nvPicPr>
          <p:blipFill>
            <a:blip r:embed="rId13" cstate="screen"/>
            <a:stretch>
              <a:fillRect/>
            </a:stretch>
          </p:blipFill>
          <p:spPr>
            <a:xfrm>
              <a:off x="10597274" y="1119848"/>
              <a:ext cx="612000" cy="612000"/>
            </a:xfrm>
            <a:prstGeom prst="ellipse">
              <a:avLst/>
            </a:prstGeom>
            <a:ln w="57150">
              <a:solidFill>
                <a:schemeClr val="bg1"/>
              </a:solidFill>
            </a:ln>
            <a:effectLst>
              <a:outerShdw blurRad="63500" sx="102000" sy="102000" algn="ctr" rotWithShape="0">
                <a:prstClr val="black">
                  <a:alpha val="40000"/>
                </a:prstClr>
              </a:outerShdw>
            </a:effectLst>
          </p:spPr>
        </p:pic>
        <p:pic>
          <p:nvPicPr>
            <p:cNvPr id="70" name="Picture 69" descr="sweden_button.png"/>
            <p:cNvPicPr>
              <a:picLocks/>
            </p:cNvPicPr>
            <p:nvPr/>
          </p:nvPicPr>
          <p:blipFill>
            <a:blip r:embed="rId14" cstate="screen"/>
            <a:stretch>
              <a:fillRect/>
            </a:stretch>
          </p:blipFill>
          <p:spPr>
            <a:xfrm>
              <a:off x="11430260" y="1119848"/>
              <a:ext cx="612000" cy="612000"/>
            </a:xfrm>
            <a:prstGeom prst="ellipse">
              <a:avLst/>
            </a:prstGeom>
            <a:ln w="57150">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1091657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CCE, and what do we do?</a:t>
            </a:r>
            <a:br>
              <a:rPr lang="en-US" dirty="0" smtClean="0"/>
            </a:br>
            <a:r>
              <a:rPr lang="en-US" sz="4000" dirty="0" smtClean="0">
                <a:gradFill>
                  <a:gsLst>
                    <a:gs pos="1250">
                      <a:schemeClr val="tx2"/>
                    </a:gs>
                    <a:gs pos="99000">
                      <a:schemeClr val="tx2"/>
                    </a:gs>
                  </a:gsLst>
                  <a:lin ang="5400000" scaled="0"/>
                </a:gradFill>
              </a:rPr>
              <a:t>Product Portfolio</a:t>
            </a:r>
            <a:endParaRPr lang="en-US" sz="4000" dirty="0">
              <a:gradFill>
                <a:gsLst>
                  <a:gs pos="1250">
                    <a:schemeClr val="tx2"/>
                  </a:gs>
                  <a:gs pos="99000">
                    <a:schemeClr val="tx2"/>
                  </a:gs>
                </a:gsLst>
                <a:lin ang="5400000" scaled="0"/>
              </a:gradFill>
            </a:endParaRPr>
          </a:p>
        </p:txBody>
      </p:sp>
      <p:sp>
        <p:nvSpPr>
          <p:cNvPr id="5" name="AutoShape 4"/>
          <p:cNvSpPr>
            <a:spLocks noChangeArrowheads="1"/>
          </p:cNvSpPr>
          <p:nvPr/>
        </p:nvSpPr>
        <p:spPr bwMode="auto">
          <a:xfrm>
            <a:off x="1108155" y="1861175"/>
            <a:ext cx="3542456" cy="365125"/>
          </a:xfrm>
          <a:prstGeom prst="rect">
            <a:avLst/>
          </a:prstGeom>
          <a:noFill/>
          <a:ln w="57150">
            <a:noFill/>
            <a:round/>
            <a:headEnd/>
            <a:tailEnd/>
          </a:ln>
          <a:effectLst>
            <a:outerShdw blurRad="50800" dist="38100" dir="2700000" algn="tl" rotWithShape="0">
              <a:prstClr val="black">
                <a:alpha val="40000"/>
              </a:prstClr>
            </a:outerShdw>
          </a:effectLst>
        </p:spPr>
        <p:txBody>
          <a:bodyPr anchor="ctr"/>
          <a:lstStyle/>
          <a:p>
            <a:pPr defTabSz="457200" eaLnBrk="0" hangingPunct="0">
              <a:defRPr/>
            </a:pPr>
            <a:endParaRPr lang="en-US" b="1" strike="sngStrike" dirty="0">
              <a:solidFill>
                <a:prstClr val="white"/>
              </a:solidFill>
              <a:ea typeface="ＭＳ Ｐゴシック"/>
              <a:cs typeface="ＭＳ Ｐゴシック"/>
            </a:endParaRPr>
          </a:p>
        </p:txBody>
      </p:sp>
      <p:pic>
        <p:nvPicPr>
          <p:cNvPr id="6" name="Picture 5" descr="coca_cola_20oz_bottle.png"/>
          <p:cNvPicPr>
            <a:picLocks noChangeAspect="1"/>
          </p:cNvPicPr>
          <p:nvPr/>
        </p:nvPicPr>
        <p:blipFill>
          <a:blip r:embed="rId3" cstate="print"/>
          <a:stretch>
            <a:fillRect/>
          </a:stretch>
        </p:blipFill>
        <p:spPr>
          <a:xfrm>
            <a:off x="1996716" y="2502070"/>
            <a:ext cx="564174" cy="1716180"/>
          </a:xfrm>
          <a:prstGeom prst="rect">
            <a:avLst/>
          </a:prstGeom>
          <a:effectLst>
            <a:outerShdw blurRad="139700" sx="102000" sy="102000" algn="ctr" rotWithShape="0">
              <a:prstClr val="black"/>
            </a:outerShdw>
          </a:effectLst>
        </p:spPr>
      </p:pic>
      <p:pic>
        <p:nvPicPr>
          <p:cNvPr id="7" name="Picture 6" descr="coke_zero_20oz.png"/>
          <p:cNvPicPr>
            <a:picLocks noChangeAspect="1"/>
          </p:cNvPicPr>
          <p:nvPr/>
        </p:nvPicPr>
        <p:blipFill>
          <a:blip r:embed="rId4" cstate="print"/>
          <a:stretch>
            <a:fillRect/>
          </a:stretch>
        </p:blipFill>
        <p:spPr>
          <a:xfrm>
            <a:off x="3125695" y="2502070"/>
            <a:ext cx="558616" cy="1716180"/>
          </a:xfrm>
          <a:prstGeom prst="rect">
            <a:avLst/>
          </a:prstGeom>
          <a:effectLst>
            <a:outerShdw blurRad="139700" sx="102000" sy="102000" algn="ctr" rotWithShape="0">
              <a:prstClr val="black"/>
            </a:outerShdw>
          </a:effectLst>
        </p:spPr>
      </p:pic>
      <p:pic>
        <p:nvPicPr>
          <p:cNvPr id="8" name="Picture 7" descr="diet_coke_20oz.png"/>
          <p:cNvPicPr>
            <a:picLocks noChangeAspect="1"/>
          </p:cNvPicPr>
          <p:nvPr/>
        </p:nvPicPr>
        <p:blipFill>
          <a:blip r:embed="rId5" cstate="print"/>
          <a:stretch>
            <a:fillRect/>
          </a:stretch>
        </p:blipFill>
        <p:spPr>
          <a:xfrm>
            <a:off x="4249116" y="2502070"/>
            <a:ext cx="563298" cy="1716180"/>
          </a:xfrm>
          <a:prstGeom prst="rect">
            <a:avLst/>
          </a:prstGeom>
          <a:effectLst>
            <a:outerShdw blurRad="139700" sx="102000" sy="102000" algn="ctr" rotWithShape="0">
              <a:prstClr val="black"/>
            </a:outerShdw>
            <a:softEdge rad="12700"/>
          </a:effectLst>
        </p:spPr>
      </p:pic>
      <p:pic>
        <p:nvPicPr>
          <p:cNvPr id="9" name="Picture 8" descr="powerade_mtberry_20oz.png"/>
          <p:cNvPicPr>
            <a:picLocks noChangeAspect="1"/>
          </p:cNvPicPr>
          <p:nvPr/>
        </p:nvPicPr>
        <p:blipFill>
          <a:blip r:embed="rId6" cstate="print"/>
          <a:stretch>
            <a:fillRect/>
          </a:stretch>
        </p:blipFill>
        <p:spPr>
          <a:xfrm>
            <a:off x="1714435" y="5046747"/>
            <a:ext cx="597859" cy="1719072"/>
          </a:xfrm>
          <a:prstGeom prst="rect">
            <a:avLst/>
          </a:prstGeom>
          <a:effectLst>
            <a:outerShdw blurRad="139700" sx="102000" sy="102000" algn="ctr" rotWithShape="0">
              <a:prstClr val="black"/>
            </a:outerShdw>
          </a:effectLst>
        </p:spPr>
      </p:pic>
      <p:pic>
        <p:nvPicPr>
          <p:cNvPr id="10" name="Picture 9" descr="Picture2.png"/>
          <p:cNvPicPr>
            <a:picLocks noChangeAspect="1"/>
          </p:cNvPicPr>
          <p:nvPr/>
        </p:nvPicPr>
        <p:blipFill>
          <a:blip r:embed="rId7" cstate="print"/>
          <a:stretch>
            <a:fillRect/>
          </a:stretch>
        </p:blipFill>
        <p:spPr>
          <a:xfrm>
            <a:off x="6652786" y="5060176"/>
            <a:ext cx="571280" cy="1705643"/>
          </a:xfrm>
          <a:prstGeom prst="rect">
            <a:avLst/>
          </a:prstGeom>
          <a:effectLst>
            <a:outerShdw blurRad="139700" sx="102000" sy="102000" algn="ctr" rotWithShape="0">
              <a:prstClr val="black"/>
            </a:outerShdw>
          </a:effectLst>
        </p:spPr>
      </p:pic>
      <p:pic>
        <p:nvPicPr>
          <p:cNvPr id="11" name="Picture 10" descr="05603CF copy.PNG"/>
          <p:cNvPicPr>
            <a:picLocks noChangeAspect="1"/>
          </p:cNvPicPr>
          <p:nvPr/>
        </p:nvPicPr>
        <p:blipFill>
          <a:blip r:embed="rId8" cstate="print"/>
          <a:stretch>
            <a:fillRect/>
          </a:stretch>
        </p:blipFill>
        <p:spPr>
          <a:xfrm>
            <a:off x="3998038" y="4988680"/>
            <a:ext cx="574297" cy="1777139"/>
          </a:xfrm>
          <a:prstGeom prst="rect">
            <a:avLst/>
          </a:prstGeom>
          <a:effectLst>
            <a:outerShdw blurRad="139700" sx="102000" sy="102000" algn="ctr" rotWithShape="0">
              <a:prstClr val="black"/>
            </a:outerShdw>
          </a:effectLst>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val="0"/>
              </a:ext>
            </a:extLst>
          </a:blip>
          <a:srcRect l="31111" r="31111"/>
          <a:stretch/>
        </p:blipFill>
        <p:spPr>
          <a:xfrm>
            <a:off x="8703180" y="5137348"/>
            <a:ext cx="623983" cy="1651718"/>
          </a:xfrm>
          <a:prstGeom prst="rect">
            <a:avLst/>
          </a:prstGeom>
          <a:effectLst>
            <a:outerShdw blurRad="139700" sx="102000" sy="102000" algn="ctr" rotWithShape="0">
              <a:prstClr val="black"/>
            </a:outerShdw>
          </a:effectLst>
        </p:spPr>
      </p:pic>
      <p:pic>
        <p:nvPicPr>
          <p:cNvPr id="13" name="Picture 12" descr="low_resolution_loRes_o4i1e_AbbeyWellSparkling500ml copy.gif"/>
          <p:cNvPicPr>
            <a:picLocks noChangeAspect="1"/>
          </p:cNvPicPr>
          <p:nvPr/>
        </p:nvPicPr>
        <p:blipFill>
          <a:blip r:embed="rId10" cstate="print"/>
          <a:srcRect l="32778" r="32222"/>
          <a:stretch>
            <a:fillRect/>
          </a:stretch>
        </p:blipFill>
        <p:spPr>
          <a:xfrm>
            <a:off x="9291182" y="5118736"/>
            <a:ext cx="584615" cy="1670330"/>
          </a:xfrm>
          <a:prstGeom prst="rect">
            <a:avLst/>
          </a:prstGeom>
          <a:effectLst>
            <a:outerShdw blurRad="139700" sx="102000" sy="102000" algn="ctr" rotWithShape="0">
              <a:prstClr val="black"/>
            </a:outerShdw>
          </a:effectLst>
        </p:spPr>
      </p:pic>
      <p:pic>
        <p:nvPicPr>
          <p:cNvPr id="14" name="Picture 13" descr="chaudfontaine_water_bottle.png"/>
          <p:cNvPicPr>
            <a:picLocks noChangeAspect="1"/>
          </p:cNvPicPr>
          <p:nvPr/>
        </p:nvPicPr>
        <p:blipFill>
          <a:blip r:embed="rId11" cstate="print"/>
          <a:stretch>
            <a:fillRect/>
          </a:stretch>
        </p:blipFill>
        <p:spPr>
          <a:xfrm>
            <a:off x="8156561" y="5084165"/>
            <a:ext cx="439090" cy="1681654"/>
          </a:xfrm>
          <a:prstGeom prst="rect">
            <a:avLst/>
          </a:prstGeom>
          <a:effectLst>
            <a:outerShdw blurRad="139700" sx="102000" sy="102000" algn="ctr" rotWithShape="0">
              <a:prstClr val="black"/>
            </a:outerShdw>
          </a:effectLst>
        </p:spPr>
      </p:pic>
      <p:pic>
        <p:nvPicPr>
          <p:cNvPr id="15" name="Picture 14" descr="fanta_orange_20oz.png"/>
          <p:cNvPicPr>
            <a:picLocks noChangeAspect="1"/>
          </p:cNvPicPr>
          <p:nvPr/>
        </p:nvPicPr>
        <p:blipFill>
          <a:blip r:embed="rId12" cstate="print"/>
          <a:stretch>
            <a:fillRect/>
          </a:stretch>
        </p:blipFill>
        <p:spPr>
          <a:xfrm>
            <a:off x="5660027" y="2554297"/>
            <a:ext cx="542616" cy="1674477"/>
          </a:xfrm>
          <a:prstGeom prst="rect">
            <a:avLst/>
          </a:prstGeom>
          <a:effectLst>
            <a:outerShdw blurRad="139700" sx="102000" sy="102000" algn="ctr" rotWithShape="0">
              <a:prstClr val="black"/>
            </a:outerShdw>
          </a:effectLst>
        </p:spPr>
      </p:pic>
      <p:pic>
        <p:nvPicPr>
          <p:cNvPr id="16" name="Picture 15" descr="sprite_20oz.png"/>
          <p:cNvPicPr>
            <a:picLocks noChangeAspect="1"/>
          </p:cNvPicPr>
          <p:nvPr/>
        </p:nvPicPr>
        <p:blipFill>
          <a:blip r:embed="rId13" cstate="print"/>
          <a:stretch>
            <a:fillRect/>
          </a:stretch>
        </p:blipFill>
        <p:spPr>
          <a:xfrm>
            <a:off x="6320858" y="2554297"/>
            <a:ext cx="543409" cy="1674477"/>
          </a:xfrm>
          <a:prstGeom prst="rect">
            <a:avLst/>
          </a:prstGeom>
          <a:effectLst>
            <a:outerShdw blurRad="139700" sx="102000" sy="102000" algn="ctr" rotWithShape="0">
              <a:prstClr val="black"/>
            </a:outerShdw>
          </a:effectLst>
        </p:spPr>
      </p:pic>
      <p:pic>
        <p:nvPicPr>
          <p:cNvPr id="17" name="Picture 16" descr="monster_16oz.png"/>
          <p:cNvPicPr>
            <a:picLocks noChangeAspect="1"/>
          </p:cNvPicPr>
          <p:nvPr/>
        </p:nvPicPr>
        <p:blipFill>
          <a:blip r:embed="rId14" cstate="print"/>
          <a:stretch>
            <a:fillRect/>
          </a:stretch>
        </p:blipFill>
        <p:spPr>
          <a:xfrm>
            <a:off x="8107181" y="2976971"/>
            <a:ext cx="519279" cy="1251803"/>
          </a:xfrm>
          <a:prstGeom prst="rect">
            <a:avLst/>
          </a:prstGeom>
          <a:effectLst>
            <a:outerShdw blurRad="139700" sx="102000" sy="102000" algn="ctr" rotWithShape="0">
              <a:prstClr val="black"/>
            </a:outerShdw>
          </a:effectLst>
        </p:spPr>
      </p:pic>
      <p:pic>
        <p:nvPicPr>
          <p:cNvPr id="18" name="Picture 17" descr="relentless_energy_can.png"/>
          <p:cNvPicPr>
            <a:picLocks noChangeAspect="1"/>
          </p:cNvPicPr>
          <p:nvPr/>
        </p:nvPicPr>
        <p:blipFill>
          <a:blip r:embed="rId15" cstate="print"/>
          <a:stretch>
            <a:fillRect/>
          </a:stretch>
        </p:blipFill>
        <p:spPr>
          <a:xfrm>
            <a:off x="9353472" y="2976971"/>
            <a:ext cx="489567" cy="1251803"/>
          </a:xfrm>
          <a:prstGeom prst="rect">
            <a:avLst/>
          </a:prstGeom>
          <a:effectLst>
            <a:outerShdw blurRad="139700" sx="102000" sy="102000" algn="ctr" rotWithShape="0">
              <a:prstClr val="black"/>
            </a:outerShdw>
          </a:effectLst>
        </p:spPr>
      </p:pic>
      <p:pic>
        <p:nvPicPr>
          <p:cNvPr id="19" name="Picture 22"/>
          <p:cNvPicPr>
            <a:picLocks noChangeAspect="1"/>
          </p:cNvPicPr>
          <p:nvPr/>
        </p:nvPicPr>
        <p:blipFill>
          <a:blip r:embed="rId16" cstate="print"/>
          <a:srcRect l="29826" r="27838" b="5214"/>
          <a:stretch>
            <a:fillRect/>
          </a:stretch>
        </p:blipFill>
        <p:spPr bwMode="auto">
          <a:xfrm>
            <a:off x="2469238" y="4883442"/>
            <a:ext cx="495946" cy="1882377"/>
          </a:xfrm>
          <a:prstGeom prst="rect">
            <a:avLst/>
          </a:prstGeom>
          <a:effectLst>
            <a:outerShdw blurRad="139700" sx="102000" sy="102000" algn="ctr" rotWithShape="0">
              <a:prstClr val="black"/>
            </a:outerShdw>
          </a:effectLst>
        </p:spPr>
      </p:pic>
      <p:pic>
        <p:nvPicPr>
          <p:cNvPr id="20" name="Picture 19" descr="vitaminwater 20 oz.png"/>
          <p:cNvPicPr>
            <a:picLocks noChangeAspect="1"/>
          </p:cNvPicPr>
          <p:nvPr/>
        </p:nvPicPr>
        <p:blipFill>
          <a:blip r:embed="rId17" cstate="print"/>
          <a:stretch>
            <a:fillRect/>
          </a:stretch>
        </p:blipFill>
        <p:spPr>
          <a:xfrm>
            <a:off x="3150781" y="4894517"/>
            <a:ext cx="690042" cy="1871302"/>
          </a:xfrm>
          <a:prstGeom prst="rect">
            <a:avLst/>
          </a:prstGeom>
          <a:effectLst>
            <a:outerShdw blurRad="139700" sx="102000" sy="102000" algn="ctr" rotWithShape="0">
              <a:prstClr val="black"/>
            </a:outerShdw>
          </a:effectLst>
        </p:spPr>
      </p:pic>
      <p:pic>
        <p:nvPicPr>
          <p:cNvPr id="21" name="Picture 20" descr="Picture2.png"/>
          <p:cNvPicPr>
            <a:picLocks noChangeAspect="1"/>
          </p:cNvPicPr>
          <p:nvPr/>
        </p:nvPicPr>
        <p:blipFill>
          <a:blip r:embed="rId18" cstate="print"/>
          <a:stretch>
            <a:fillRect/>
          </a:stretch>
        </p:blipFill>
        <p:spPr>
          <a:xfrm>
            <a:off x="7566746" y="2690015"/>
            <a:ext cx="422220" cy="1538759"/>
          </a:xfrm>
          <a:prstGeom prst="rect">
            <a:avLst/>
          </a:prstGeom>
          <a:effectLst>
            <a:outerShdw blurRad="139700" sx="102000" sy="102000" algn="ctr" rotWithShape="0">
              <a:prstClr val="black"/>
            </a:outerShdw>
          </a:effectLst>
        </p:spPr>
      </p:pic>
      <p:pic>
        <p:nvPicPr>
          <p:cNvPr id="22" name="Picture 21" descr="Picture1.png"/>
          <p:cNvPicPr>
            <a:picLocks noChangeAspect="1"/>
          </p:cNvPicPr>
          <p:nvPr/>
        </p:nvPicPr>
        <p:blipFill>
          <a:blip r:embed="rId19" cstate="print"/>
          <a:stretch>
            <a:fillRect/>
          </a:stretch>
        </p:blipFill>
        <p:spPr>
          <a:xfrm>
            <a:off x="6982482" y="2533150"/>
            <a:ext cx="466049" cy="1695624"/>
          </a:xfrm>
          <a:prstGeom prst="rect">
            <a:avLst/>
          </a:prstGeom>
          <a:effectLst>
            <a:outerShdw blurRad="139700" sx="102000" sy="102000" algn="ctr" rotWithShape="0">
              <a:prstClr val="black"/>
            </a:outerShdw>
          </a:effectLst>
        </p:spPr>
      </p:pic>
      <p:pic>
        <p:nvPicPr>
          <p:cNvPr id="23" name="Picture 22" descr="Picture3_v2.png"/>
          <p:cNvPicPr>
            <a:picLocks noChangeAspect="1"/>
          </p:cNvPicPr>
          <p:nvPr/>
        </p:nvPicPr>
        <p:blipFill>
          <a:blip r:embed="rId20" cstate="print"/>
          <a:stretch>
            <a:fillRect/>
          </a:stretch>
        </p:blipFill>
        <p:spPr>
          <a:xfrm>
            <a:off x="4767989" y="5378720"/>
            <a:ext cx="901614" cy="1387099"/>
          </a:xfrm>
          <a:prstGeom prst="rect">
            <a:avLst/>
          </a:prstGeom>
          <a:effectLst>
            <a:outerShdw blurRad="139700" sx="102000" sy="102000" algn="ctr" rotWithShape="0">
              <a:prstClr val="black"/>
            </a:outerShdw>
          </a:effectLst>
        </p:spPr>
      </p:pic>
      <p:pic>
        <p:nvPicPr>
          <p:cNvPr id="24" name="Picture 23" descr="Picture4_v2.png"/>
          <p:cNvPicPr>
            <a:picLocks noChangeAspect="1"/>
          </p:cNvPicPr>
          <p:nvPr/>
        </p:nvPicPr>
        <p:blipFill>
          <a:blip r:embed="rId21" cstate="print"/>
          <a:stretch>
            <a:fillRect/>
          </a:stretch>
        </p:blipFill>
        <p:spPr>
          <a:xfrm>
            <a:off x="5791515" y="5060844"/>
            <a:ext cx="609600" cy="1704975"/>
          </a:xfrm>
          <a:prstGeom prst="rect">
            <a:avLst/>
          </a:prstGeom>
          <a:effectLst>
            <a:outerShdw blurRad="139700" sx="102000" sy="102000" algn="ctr" rotWithShape="0">
              <a:prstClr val="black"/>
            </a:outerShdw>
          </a:effectLst>
        </p:spPr>
      </p:pic>
      <p:pic>
        <p:nvPicPr>
          <p:cNvPr id="25" name="Picture 24" descr="Picture5.png"/>
          <p:cNvPicPr>
            <a:picLocks noChangeAspect="1"/>
          </p:cNvPicPr>
          <p:nvPr/>
        </p:nvPicPr>
        <p:blipFill>
          <a:blip r:embed="rId22" cstate="print"/>
          <a:stretch>
            <a:fillRect/>
          </a:stretch>
        </p:blipFill>
        <p:spPr>
          <a:xfrm>
            <a:off x="7432022" y="4983330"/>
            <a:ext cx="523556" cy="1782489"/>
          </a:xfrm>
          <a:prstGeom prst="rect">
            <a:avLst/>
          </a:prstGeom>
          <a:effectLst>
            <a:outerShdw blurRad="139700" sx="102000" sy="102000" algn="ctr" rotWithShape="0">
              <a:prstClr val="black"/>
            </a:outerShdw>
          </a:effectLst>
        </p:spPr>
      </p:pic>
      <p:pic>
        <p:nvPicPr>
          <p:cNvPr id="26" name="Picture 1" descr="c:\Users\Aaron\Desktop\Create Expectations\ARTAssets\coke assets\products\burn_energy_can.png"/>
          <p:cNvPicPr>
            <a:picLocks noChangeAspect="1" noChangeArrowheads="1"/>
          </p:cNvPicPr>
          <p:nvPr/>
        </p:nvPicPr>
        <p:blipFill>
          <a:blip r:embed="rId23" cstate="print"/>
          <a:srcRect/>
          <a:stretch>
            <a:fillRect/>
          </a:stretch>
        </p:blipFill>
        <p:spPr bwMode="auto">
          <a:xfrm>
            <a:off x="8744675" y="2976046"/>
            <a:ext cx="490579" cy="1252728"/>
          </a:xfrm>
          <a:prstGeom prst="rect">
            <a:avLst/>
          </a:prstGeom>
          <a:noFill/>
        </p:spPr>
      </p:pic>
      <p:cxnSp>
        <p:nvCxnSpPr>
          <p:cNvPr id="27" name="Straight Connector 26"/>
          <p:cNvCxnSpPr/>
          <p:nvPr/>
        </p:nvCxnSpPr>
        <p:spPr>
          <a:xfrm>
            <a:off x="5379996" y="1942799"/>
            <a:ext cx="0" cy="2499306"/>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463316" y="4442105"/>
            <a:ext cx="8503920" cy="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463316" y="1892470"/>
            <a:ext cx="1905000" cy="369332"/>
          </a:xfrm>
          <a:prstGeom prst="rect">
            <a:avLst/>
          </a:prstGeom>
          <a:noFill/>
        </p:spPr>
        <p:txBody>
          <a:bodyPr wrap="square" rtlCol="0">
            <a:spAutoFit/>
          </a:bodyPr>
          <a:lstStyle/>
          <a:p>
            <a:pPr defTabSz="457200"/>
            <a:r>
              <a:rPr lang="en-US" dirty="0" smtClean="0">
                <a:solidFill>
                  <a:srgbClr val="505050"/>
                </a:solidFill>
                <a:latin typeface="Segoe UI Light"/>
              </a:rPr>
              <a:t>Coca-Cola</a:t>
            </a:r>
            <a:endParaRPr lang="en-US" b="1" dirty="0">
              <a:solidFill>
                <a:prstClr val="black"/>
              </a:solidFill>
              <a:latin typeface="Segoe UI Light"/>
            </a:endParaRPr>
          </a:p>
        </p:txBody>
      </p:sp>
      <p:sp>
        <p:nvSpPr>
          <p:cNvPr id="30" name="TextBox 29"/>
          <p:cNvSpPr txBox="1"/>
          <p:nvPr/>
        </p:nvSpPr>
        <p:spPr>
          <a:xfrm>
            <a:off x="5501916" y="1904138"/>
            <a:ext cx="4465320" cy="369332"/>
          </a:xfrm>
          <a:prstGeom prst="rect">
            <a:avLst/>
          </a:prstGeom>
          <a:noFill/>
        </p:spPr>
        <p:txBody>
          <a:bodyPr wrap="square" rtlCol="0">
            <a:spAutoFit/>
          </a:bodyPr>
          <a:lstStyle/>
          <a:p>
            <a:pPr defTabSz="457200"/>
            <a:r>
              <a:rPr lang="en-US" dirty="0" smtClean="0">
                <a:solidFill>
                  <a:srgbClr val="505050"/>
                </a:solidFill>
                <a:latin typeface="Segoe UI Light"/>
              </a:rPr>
              <a:t>Sparkling Flavors &amp; Energy</a:t>
            </a:r>
            <a:endParaRPr lang="en-US" b="1" dirty="0">
              <a:solidFill>
                <a:prstClr val="black"/>
              </a:solidFill>
              <a:latin typeface="Segoe UI Light"/>
            </a:endParaRPr>
          </a:p>
        </p:txBody>
      </p:sp>
      <p:sp>
        <p:nvSpPr>
          <p:cNvPr id="31" name="TextBox 30"/>
          <p:cNvSpPr txBox="1"/>
          <p:nvPr/>
        </p:nvSpPr>
        <p:spPr>
          <a:xfrm>
            <a:off x="1493222" y="4504080"/>
            <a:ext cx="4465320" cy="369332"/>
          </a:xfrm>
          <a:prstGeom prst="rect">
            <a:avLst/>
          </a:prstGeom>
          <a:noFill/>
        </p:spPr>
        <p:txBody>
          <a:bodyPr wrap="square" rtlCol="0">
            <a:spAutoFit/>
          </a:bodyPr>
          <a:lstStyle/>
          <a:p>
            <a:pPr defTabSz="457200"/>
            <a:r>
              <a:rPr lang="en-US" dirty="0" smtClean="0">
                <a:solidFill>
                  <a:srgbClr val="505050"/>
                </a:solidFill>
                <a:latin typeface="Segoe UI Light"/>
              </a:rPr>
              <a:t>Stills</a:t>
            </a:r>
            <a:endParaRPr lang="en-US" b="1" dirty="0">
              <a:solidFill>
                <a:prstClr val="black"/>
              </a:solidFill>
              <a:latin typeface="Segoe UI Light"/>
            </a:endParaRPr>
          </a:p>
        </p:txBody>
      </p:sp>
    </p:spTree>
    <p:extLst>
      <p:ext uri="{BB962C8B-B14F-4D97-AF65-F5344CB8AC3E}">
        <p14:creationId xmlns:p14="http://schemas.microsoft.com/office/powerpoint/2010/main" val="801739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Shahira Elsohly, Quinn Johns</External_x0020_Speaker>
    <Session_x0020_Code xmlns="2295e2e7-0eeb-498e-8716-217bb2ee6ee3">SPC091</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Quinn Johns, Shahira Elsohly, John Key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032d541b-1b4e-4d91-93c7-b10533c52f73"/>
    <ds:schemaRef ds:uri="http://schemas.microsoft.com/office/2006/metadata/properties"/>
    <ds:schemaRef ds:uri="2295e2e7-0eeb-498e-8716-217bb2ee6ee3"/>
    <ds:schemaRef ds:uri="http://purl.org/dc/elements/1.1/"/>
    <ds:schemaRef ds:uri="http://www.w3.org/XML/1998/namespace"/>
    <ds:schemaRef ds:uri="http://schemas.microsoft.com/office/infopath/2007/PartnerControls"/>
    <ds:schemaRef ds:uri="http://schemas.microsoft.com/sharepoint/v3"/>
    <ds:schemaRef ds:uri="230e9df3-be65-4c73-a93b-d1236ebd677e"/>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4C25FB3E-9C7B-48CD-B385-B8730C2B96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21</TotalTime>
  <Words>4218</Words>
  <Application>Microsoft Office PowerPoint</Application>
  <PresentationFormat>Custom</PresentationFormat>
  <Paragraphs>363</Paragraphs>
  <Slides>35</Slides>
  <Notes>30</Notes>
  <HiddenSlides>0</HiddenSlides>
  <MMClips>0</MMClips>
  <ScaleCrop>false</ScaleCrop>
  <HeadingPairs>
    <vt:vector size="4" baseType="variant">
      <vt:variant>
        <vt:lpstr>Theme</vt:lpstr>
      </vt:variant>
      <vt:variant>
        <vt:i4>6</vt:i4>
      </vt:variant>
      <vt:variant>
        <vt:lpstr>Slide Titles</vt:lpstr>
      </vt:variant>
      <vt:variant>
        <vt:i4>35</vt:i4>
      </vt:variant>
    </vt:vector>
  </HeadingPairs>
  <TitlesOfParts>
    <vt:vector size="41" baseType="lpstr">
      <vt:lpstr>SPC2012_Business_Template_16x9</vt:lpstr>
      <vt:lpstr>5-30072_SPC2012_Business_Template_16x9_Light</vt:lpstr>
      <vt:lpstr>5-30072_SPC2012_Business_Template_16x9</vt:lpstr>
      <vt:lpstr>1_5-30072_SPC2012_Business_Template_16x9_Light</vt:lpstr>
      <vt:lpstr>5-30072_SPC2012_IT-Pro_Template_16x9_Light</vt:lpstr>
      <vt:lpstr>SPC2012_IT-Pro_Template_16x9</vt:lpstr>
      <vt:lpstr>PowerPoint Presentation</vt:lpstr>
      <vt:lpstr>Customer Showcase</vt:lpstr>
      <vt:lpstr>Agenda</vt:lpstr>
      <vt:lpstr>Who is CCE, and  what do we do?</vt:lpstr>
      <vt:lpstr>CRS Video</vt:lpstr>
      <vt:lpstr>Who is CCE, and what do we do? About us and our History</vt:lpstr>
      <vt:lpstr>Who is CCE, and what do we do? About us and our History</vt:lpstr>
      <vt:lpstr>Who is CCE, and what do we do? Geographies in which we operate</vt:lpstr>
      <vt:lpstr>Who is CCE, and what do we do? Product Portfolio</vt:lpstr>
      <vt:lpstr>Who is CCE, and what do we do? Internal application team</vt:lpstr>
      <vt:lpstr>Who is CCE, and what do we do? Internal application team</vt:lpstr>
      <vt:lpstr>Who is CCE, and what do we do? Internal application team – Working together</vt:lpstr>
      <vt:lpstr>SharePoint: Our Journey</vt:lpstr>
      <vt:lpstr>SharePoint Online: Our Journey Global Employee Portal</vt:lpstr>
      <vt:lpstr>SharePoint Online: Our Journey Global Employee Portal Customizations</vt:lpstr>
      <vt:lpstr>SharePoint Online: Our Journey Awards and Recognition: Global Employee Portal</vt:lpstr>
      <vt:lpstr>SharePoint Online: Our Journey UI of Global Employee Portal</vt:lpstr>
      <vt:lpstr>SharePoint Online: Our Journey SharePoint 2010 Upgrade: Introduction of My Sites, new user interface, and integrations</vt:lpstr>
      <vt:lpstr>SharePoint Online: Our Journey Awards and Recognition for iConnect (SP 2010)</vt:lpstr>
      <vt:lpstr>SharePoint Online: Our Journey SharePoint 2010 Upgrade: Introduction of My Sites, new user interface, and integrations</vt:lpstr>
      <vt:lpstr>SharePoint Online: Our Journey SharePoint 2010 Upgrade: Introduction of My Sites, new user interface, and integrations</vt:lpstr>
      <vt:lpstr>SharePoint Online: Our Journey SharePoint 2010 Upgrade: Introduction of My Sites, new user interface, and integrations</vt:lpstr>
      <vt:lpstr>SharePoint Online: Our Journey SharePoint 2010 Upgrade: Introduction of My Sites, new user interface, and integrations</vt:lpstr>
      <vt:lpstr>SharePoint Online: Our Journey iConnect Mobile</vt:lpstr>
      <vt:lpstr>SharePoint: Our Journey iConnect Mobile</vt:lpstr>
      <vt:lpstr>SharePoint Online: Our Journey iConnect Mobile</vt:lpstr>
      <vt:lpstr>Future for  SharePoint 2013</vt:lpstr>
      <vt:lpstr>Future for SharePoint 2013 Taking advantage of new out-of-box capabilities</vt:lpstr>
      <vt:lpstr>Future for SharePoint 2013 Taking advantage of new out-of-box capabilities</vt:lpstr>
      <vt:lpstr>Future for SharePoint 2013 Content by Search</vt:lpstr>
      <vt:lpstr>Future for SharePoint 2013 App models: How will CCE leverage this offering?</vt:lpstr>
      <vt:lpstr>Future for SharePoint 2013 Truly social enterprise</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Showcase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2012-11-11T23:06:26Z</dcterms:created>
  <dcterms:modified xsi:type="dcterms:W3CDTF">2012-12-06T17:58:02Z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