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 id="2147484253" r:id="rId8"/>
    <p:sldMasterId id="2147484268" r:id="rId9"/>
  </p:sldMasterIdLst>
  <p:notesMasterIdLst>
    <p:notesMasterId r:id="rId27"/>
  </p:notesMasterIdLst>
  <p:handoutMasterIdLst>
    <p:handoutMasterId r:id="rId28"/>
  </p:handoutMasterIdLst>
  <p:sldIdLst>
    <p:sldId id="1055" r:id="rId10"/>
    <p:sldId id="1102" r:id="rId11"/>
    <p:sldId id="1117" r:id="rId12"/>
    <p:sldId id="1118" r:id="rId13"/>
    <p:sldId id="1119" r:id="rId14"/>
    <p:sldId id="1120" r:id="rId15"/>
    <p:sldId id="1121" r:id="rId16"/>
    <p:sldId id="1122" r:id="rId17"/>
    <p:sldId id="1123" r:id="rId18"/>
    <p:sldId id="1124" r:id="rId19"/>
    <p:sldId id="1125" r:id="rId20"/>
    <p:sldId id="1126" r:id="rId21"/>
    <p:sldId id="1127" r:id="rId22"/>
    <p:sldId id="1128" r:id="rId23"/>
    <p:sldId id="1129" r:id="rId24"/>
    <p:sldId id="1101" r:id="rId25"/>
    <p:sldId id="1115" r:id="rId2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7168" autoAdjust="0"/>
  </p:normalViewPr>
  <p:slideViewPr>
    <p:cSldViewPr>
      <p:cViewPr>
        <p:scale>
          <a:sx n="118" d="100"/>
          <a:sy n="118" d="100"/>
        </p:scale>
        <p:origin x="-72" y="44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670DEF7-7DF4-4E20-A0B8-6C2A5697D01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344211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166967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07E249-C2C4-4C23-967B-B48AEBBCA5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08093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07E249-C2C4-4C23-967B-B48AEBBCA5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800784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472" fontAlgn="base">
              <a:spcBef>
                <a:spcPct val="0"/>
              </a:spcBef>
              <a:spcAft>
                <a:spcPct val="0"/>
              </a:spcAft>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36ED46-9D3C-45AE-9DAE-268D1B6D7C8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61082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3F67C3-0BAF-4158-97CD-1CEA089795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86193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021089-0957-4B83-A479-FAA282B036B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79011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021089-0957-4B83-A479-FAA282B036B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307202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D64837-C5D8-4E18-B89E-086BB5373B7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814217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6.xml"/><Relationship Id="rId4" Type="http://schemas.openxmlformats.org/officeDocument/2006/relationships/image" Target="../media/image3.emf"/></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044185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77731"/>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60573441"/>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9122822"/>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9620967"/>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4388892"/>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5068292"/>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7598325"/>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66932"/>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72795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311917"/>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283810"/>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1389329"/>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7867271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8911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742403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4037918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04204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5539661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14819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0531448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020616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99659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024743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808083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987217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923526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80902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896289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916167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1350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75284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52460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293366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750253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6542606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
        <p:nvSpPr>
          <p:cNvPr id="4" name="TextBox 7"/>
          <p:cNvSpPr txBox="1"/>
          <p:nvPr userDrawn="1"/>
        </p:nvSpPr>
        <p:spPr>
          <a:xfrm>
            <a:off x="4247274" y="6725348"/>
            <a:ext cx="3941926" cy="168070"/>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71"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9831199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tx1"/>
                    </a:gs>
                    <a:gs pos="99000">
                      <a:schemeClr val="tx1"/>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96150" y="1094984"/>
            <a:ext cx="1045065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rgbClr val="FFFFFF"/>
                    </a:gs>
                    <a:gs pos="0">
                      <a:srgbClr val="FFFFFF"/>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992101" y="3262795"/>
            <a:ext cx="10445796" cy="932293"/>
          </a:xfrm>
        </p:spPr>
        <p:txBody>
          <a:bodyPr wrap="square" anchor="ctr">
            <a:noAutofit/>
          </a:bodyPr>
          <a:lstStyle>
            <a:lvl1pPr marL="0" indent="0">
              <a:buNone/>
              <a:defRPr sz="6731" spc="-153"/>
            </a:lvl1pPr>
          </a:lstStyle>
          <a:p>
            <a:pPr lvl="0"/>
            <a:r>
              <a:rPr lang="en-US" smtClean="0"/>
              <a:t>Click to edit Master text styles</a:t>
            </a:r>
          </a:p>
        </p:txBody>
      </p:sp>
      <p:sp>
        <p:nvSpPr>
          <p:cNvPr id="8" name="TextBox 7"/>
          <p:cNvSpPr txBox="1"/>
          <p:nvPr userDrawn="1"/>
        </p:nvSpPr>
        <p:spPr>
          <a:xfrm>
            <a:off x="4247274" y="6725348"/>
            <a:ext cx="3941926" cy="168070"/>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71"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699395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5939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225096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252897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43387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647620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841799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0168998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511747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129792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420308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370302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116553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244296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051490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609404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501407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99637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64304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18421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96465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3031062"/>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5950350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9818039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821943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979529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3940763"/>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0442689"/>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75137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583748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4382381"/>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30500794"/>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12600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7889839"/>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266578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5194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9282651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465621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982588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6116504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0077452"/>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58115625"/>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507877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theme" Target="../theme/theme4.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5.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theme" Target="../theme/theme6.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9414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947960"/>
      </p:ext>
    </p:extLst>
  </p:cSld>
  <p:clrMap bg1="dk1" tx1="lt1" bg2="dk2" tx2="lt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 id="2147484243" r:id="rId13"/>
    <p:sldLayoutId id="2147484244" r:id="rId14"/>
    <p:sldLayoutId id="2147484245" r:id="rId15"/>
    <p:sldLayoutId id="2147484246" r:id="rId16"/>
    <p:sldLayoutId id="2147484247" r:id="rId17"/>
    <p:sldLayoutId id="2147484248" r:id="rId18"/>
    <p:sldLayoutId id="2147484249" r:id="rId19"/>
    <p:sldLayoutId id="2147484250" r:id="rId20"/>
    <p:sldLayoutId id="2147484251" r:id="rId21"/>
    <p:sldLayoutId id="214748425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7179285"/>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 id="2147484267"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394665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273" r:id="rId5"/>
    <p:sldLayoutId id="2147484274" r:id="rId6"/>
    <p:sldLayoutId id="2147484275" r:id="rId7"/>
    <p:sldLayoutId id="2147484276" r:id="rId8"/>
    <p:sldLayoutId id="2147484277" r:id="rId9"/>
    <p:sldLayoutId id="2147484278" r:id="rId10"/>
    <p:sldLayoutId id="2147484279" r:id="rId11"/>
    <p:sldLayoutId id="2147484280" r:id="rId12"/>
    <p:sldLayoutId id="2147484281" r:id="rId13"/>
    <p:sldLayoutId id="2147484282" r:id="rId14"/>
    <p:sldLayoutId id="2147484283" r:id="rId15"/>
    <p:sldLayoutId id="2147484284" r:id="rId16"/>
    <p:sldLayoutId id="2147484285" r:id="rId17"/>
    <p:sldLayoutId id="2147484286" r:id="rId18"/>
    <p:sldLayoutId id="2147484287" r:id="rId19"/>
    <p:sldLayoutId id="2147484288" r:id="rId20"/>
    <p:sldLayoutId id="2147484289" r:id="rId21"/>
    <p:sldLayoutId id="2147484290"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hyperlink" Target="http://blogs.msdn.com/b/sharepointdesigner" TargetMode="External"/><Relationship Id="rId7" Type="http://schemas.openxmlformats.org/officeDocument/2006/relationships/hyperlink" Target="http://technet.microsoft.com/en-us/library/jj658586(v=office.15)" TargetMode="External"/><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hyperlink" Target="http://technet.microsoft.com/en-us/library/jj219638(office.15).aspx" TargetMode="External"/><Relationship Id="rId5" Type="http://schemas.openxmlformats.org/officeDocument/2006/relationships/hyperlink" Target="http://msdn.microsoft.com/en-us/library/jj163986(v=office.15).aspx" TargetMode="External"/><Relationship Id="rId4" Type="http://schemas.openxmlformats.org/officeDocument/2006/relationships/hyperlink" Target="http://msdn.microsoft.com/en-us/sharepoint/hh850380"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1.png"/><Relationship Id="rId7"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42.xml"/><Relationship Id="rId6" Type="http://schemas.openxmlformats.org/officeDocument/2006/relationships/image" Target="../media/image24.emf"/><Relationship Id="rId5" Type="http://schemas.openxmlformats.org/officeDocument/2006/relationships/image" Target="../media/image23.emf"/><Relationship Id="rId10" Type="http://schemas.openxmlformats.org/officeDocument/2006/relationships/image" Target="../media/image28.png"/><Relationship Id="rId4" Type="http://schemas.openxmlformats.org/officeDocument/2006/relationships/image" Target="../media/image22.emf"/><Relationship Id="rId9" Type="http://schemas.openxmlformats.org/officeDocument/2006/relationships/image" Target="../media/image27.emf"/></Relationships>
</file>

<file path=ppt/slides/_rels/slide8.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1.png"/><Relationship Id="rId7" Type="http://schemas.openxmlformats.org/officeDocument/2006/relationships/image" Target="../media/image32.emf"/><Relationship Id="rId2" Type="http://schemas.openxmlformats.org/officeDocument/2006/relationships/notesSlide" Target="../notesSlides/notesSlide8.xml"/><Relationship Id="rId1" Type="http://schemas.openxmlformats.org/officeDocument/2006/relationships/slideLayout" Target="../slideLayouts/slideLayout42.xml"/><Relationship Id="rId6" Type="http://schemas.openxmlformats.org/officeDocument/2006/relationships/image" Target="../media/image31.emf"/><Relationship Id="rId5" Type="http://schemas.openxmlformats.org/officeDocument/2006/relationships/image" Target="../media/image30.jpg"/><Relationship Id="rId10" Type="http://schemas.openxmlformats.org/officeDocument/2006/relationships/image" Target="../media/image35.emf"/><Relationship Id="rId4" Type="http://schemas.openxmlformats.org/officeDocument/2006/relationships/image" Target="../media/image29.jpg"/><Relationship Id="rId9" Type="http://schemas.openxmlformats.org/officeDocument/2006/relationships/image" Target="../media/image34.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1" y="-1"/>
            <a:ext cx="12436476"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smtClean="0"/>
              <a:t>So what were the big new features?</a:t>
            </a:r>
            <a:endParaRPr lang="en-US" dirty="0"/>
          </a:p>
        </p:txBody>
      </p:sp>
      <p:grpSp>
        <p:nvGrpSpPr>
          <p:cNvPr id="56" name="Group 55"/>
          <p:cNvGrpSpPr/>
          <p:nvPr/>
        </p:nvGrpSpPr>
        <p:grpSpPr>
          <a:xfrm>
            <a:off x="12619037" y="2201862"/>
            <a:ext cx="16912482" cy="4257856"/>
            <a:chOff x="-5364163" y="2001748"/>
            <a:chExt cx="16912482" cy="4257856"/>
          </a:xfrm>
        </p:grpSpPr>
        <p:grpSp>
          <p:nvGrpSpPr>
            <p:cNvPr id="53" name="Group 52"/>
            <p:cNvGrpSpPr/>
            <p:nvPr/>
          </p:nvGrpSpPr>
          <p:grpSpPr>
            <a:xfrm>
              <a:off x="-5364163" y="2001748"/>
              <a:ext cx="13126370" cy="4257856"/>
              <a:chOff x="-4879978" y="1999674"/>
              <a:chExt cx="13126370" cy="4257856"/>
            </a:xfrm>
          </p:grpSpPr>
          <p:sp>
            <p:nvSpPr>
              <p:cNvPr id="44" name="Rectangle 43"/>
              <p:cNvSpPr/>
              <p:nvPr/>
            </p:nvSpPr>
            <p:spPr bwMode="auto">
              <a:xfrm>
                <a:off x="5044494" y="3444876"/>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Enhanced parallel blocks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5045992" y="1999674"/>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Do “App-Level” operations with App Step</a:t>
                </a:r>
              </a:p>
            </p:txBody>
          </p:sp>
          <p:grpSp>
            <p:nvGrpSpPr>
              <p:cNvPr id="42" name="Group 41"/>
              <p:cNvGrpSpPr/>
              <p:nvPr/>
            </p:nvGrpSpPr>
            <p:grpSpPr>
              <a:xfrm>
                <a:off x="-4879978" y="2003822"/>
                <a:ext cx="13015881" cy="4253708"/>
                <a:chOff x="1798637" y="1973262"/>
                <a:chExt cx="13015881" cy="4253708"/>
              </a:xfrm>
            </p:grpSpPr>
            <p:sp>
              <p:nvSpPr>
                <p:cNvPr id="8" name="Rectangle 7"/>
                <p:cNvSpPr/>
                <p:nvPr/>
              </p:nvSpPr>
              <p:spPr bwMode="auto">
                <a:xfrm>
                  <a:off x="1805396" y="4855370"/>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Leverage web services(HTTP/REST)</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118791" y="1973262"/>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Copy &amp; Paste in the Text-Based </a:t>
                  </a:r>
                  <a:r>
                    <a:rPr lang="en-US" dirty="0" smtClean="0">
                      <a:gradFill>
                        <a:gsLst>
                          <a:gs pos="0">
                            <a:srgbClr val="FFFFFF"/>
                          </a:gs>
                          <a:gs pos="100000">
                            <a:srgbClr val="FFFFFF"/>
                          </a:gs>
                        </a:gsLst>
                        <a:lin ang="5400000" scaled="0"/>
                      </a:gradFill>
                      <a:ea typeface="Segoe UI" pitchFamily="34" charset="0"/>
                      <a:cs typeface="Segoe UI" pitchFamily="34" charset="0"/>
                    </a:rPr>
                    <a:t>Designer</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1798637" y="3414316"/>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Stages!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798637" y="1973262"/>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Rapid design with </a:t>
                  </a:r>
                  <a:r>
                    <a:rPr lang="en-US" dirty="0" smtClean="0">
                      <a:gradFill>
                        <a:gsLst>
                          <a:gs pos="0">
                            <a:srgbClr val="FFFFFF"/>
                          </a:gs>
                          <a:gs pos="100000">
                            <a:srgbClr val="FFFFFF"/>
                          </a:gs>
                        </a:gsLst>
                        <a:lin ang="5400000" scaled="0"/>
                      </a:gradFill>
                      <a:ea typeface="Segoe UI" pitchFamily="34" charset="0"/>
                      <a:cs typeface="Segoe UI" pitchFamily="34" charset="0"/>
                    </a:rPr>
                    <a:t>the </a:t>
                  </a:r>
                  <a:r>
                    <a:rPr lang="en-US" dirty="0">
                      <a:gradFill>
                        <a:gsLst>
                          <a:gs pos="0">
                            <a:srgbClr val="FFFFFF"/>
                          </a:gs>
                          <a:gs pos="100000">
                            <a:srgbClr val="FFFFFF"/>
                          </a:gs>
                        </a:gsLst>
                        <a:lin ang="5400000" scaled="0"/>
                      </a:gradFill>
                      <a:ea typeface="Segoe UI" pitchFamily="34" charset="0"/>
                      <a:cs typeface="Segoe UI" pitchFamily="34" charset="0"/>
                    </a:rPr>
                    <a:t>V</a:t>
                  </a:r>
                  <a:r>
                    <a:rPr lang="en-US" dirty="0" smtClean="0">
                      <a:gradFill>
                        <a:gsLst>
                          <a:gs pos="0">
                            <a:srgbClr val="FFFFFF"/>
                          </a:gs>
                          <a:gs pos="100000">
                            <a:srgbClr val="FFFFFF"/>
                          </a:gs>
                        </a:gsLst>
                        <a:lin ang="5400000" scaled="0"/>
                      </a:gradFill>
                      <a:ea typeface="Segoe UI" pitchFamily="34" charset="0"/>
                      <a:cs typeface="Segoe UI" pitchFamily="34" charset="0"/>
                    </a:rPr>
                    <a:t>isual </a:t>
                  </a:r>
                  <a:r>
                    <a:rPr lang="en-US" dirty="0">
                      <a:gradFill>
                        <a:gsLst>
                          <a:gs pos="0">
                            <a:srgbClr val="FFFFFF"/>
                          </a:gs>
                          <a:gs pos="100000">
                            <a:srgbClr val="FFFFFF"/>
                          </a:gs>
                        </a:gsLst>
                        <a:lin ang="5400000" scaled="0"/>
                      </a:gradFill>
                      <a:ea typeface="Segoe UI" pitchFamily="34" charset="0"/>
                      <a:cs typeface="Segoe UI" pitchFamily="34" charset="0"/>
                    </a:rPr>
                    <a:t>and </a:t>
                  </a:r>
                  <a:r>
                    <a:rPr lang="en-US" dirty="0" smtClean="0">
                      <a:gradFill>
                        <a:gsLst>
                          <a:gs pos="0">
                            <a:srgbClr val="FFFFFF"/>
                          </a:gs>
                          <a:gs pos="100000">
                            <a:srgbClr val="FFFFFF"/>
                          </a:gs>
                        </a:gsLst>
                        <a:lin ang="5400000" scaled="0"/>
                      </a:gradFill>
                      <a:ea typeface="Segoe UI" pitchFamily="34" charset="0"/>
                      <a:cs typeface="Segoe UI" pitchFamily="34" charset="0"/>
                    </a:rPr>
                    <a:t>Text-Based </a:t>
                  </a:r>
                  <a:r>
                    <a:rPr lang="en-US" dirty="0">
                      <a:gradFill>
                        <a:gsLst>
                          <a:gs pos="0">
                            <a:srgbClr val="FFFFFF"/>
                          </a:gs>
                          <a:gs pos="100000">
                            <a:srgbClr val="FFFFFF"/>
                          </a:gs>
                        </a:gsLst>
                        <a:lin ang="5400000" scaled="0"/>
                      </a:gradFill>
                      <a:ea typeface="Segoe UI" pitchFamily="34" charset="0"/>
                      <a:cs typeface="Segoe UI" pitchFamily="34" charset="0"/>
                    </a:rPr>
                    <a:t>D</a:t>
                  </a:r>
                  <a:r>
                    <a:rPr lang="en-US" dirty="0" smtClean="0">
                      <a:gradFill>
                        <a:gsLst>
                          <a:gs pos="0">
                            <a:srgbClr val="FFFFFF"/>
                          </a:gs>
                          <a:gs pos="100000">
                            <a:srgbClr val="FFFFFF"/>
                          </a:gs>
                        </a:gsLst>
                        <a:lin ang="5400000" scaled="0"/>
                      </a:gradFill>
                      <a:ea typeface="Segoe UI" pitchFamily="34" charset="0"/>
                      <a:cs typeface="Segoe UI" pitchFamily="34" charset="0"/>
                    </a:rPr>
                    <a:t>esigners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bwMode="black">
                <a:xfrm>
                  <a:off x="4355770" y="2735262"/>
                  <a:ext cx="477803" cy="476595"/>
                  <a:chOff x="2576513" y="555625"/>
                  <a:chExt cx="700088" cy="698500"/>
                </a:xfrm>
                <a:solidFill>
                  <a:srgbClr val="FFFFFF"/>
                </a:solidFill>
              </p:grpSpPr>
              <p:sp>
                <p:nvSpPr>
                  <p:cNvPr id="13"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4"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15"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19" name="Rectangle 18"/>
                <p:cNvSpPr/>
                <p:nvPr/>
              </p:nvSpPr>
              <p:spPr bwMode="auto">
                <a:xfrm>
                  <a:off x="5118791" y="4855370"/>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Complex </a:t>
                  </a:r>
                  <a:r>
                    <a:rPr lang="en-US" dirty="0">
                      <a:gradFill>
                        <a:gsLst>
                          <a:gs pos="0">
                            <a:srgbClr val="FFFFFF"/>
                          </a:gs>
                          <a:gs pos="100000">
                            <a:srgbClr val="FFFFFF"/>
                          </a:gs>
                        </a:gsLst>
                        <a:lin ang="5400000" scaled="0"/>
                      </a:gradFill>
                      <a:ea typeface="Segoe UI" pitchFamily="34" charset="0"/>
                      <a:cs typeface="Segoe UI" pitchFamily="34" charset="0"/>
                    </a:rPr>
                    <a:t>data types with ‘Dictionary’ variables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5118791" y="3414316"/>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Looping! </a:t>
                  </a:r>
                </a:p>
              </p:txBody>
            </p:sp>
            <p:sp>
              <p:nvSpPr>
                <p:cNvPr id="26" name="Freeform 14"/>
                <p:cNvSpPr>
                  <a:spLocks noEditPoints="1"/>
                </p:cNvSpPr>
                <p:nvPr/>
              </p:nvSpPr>
              <p:spPr bwMode="black">
                <a:xfrm>
                  <a:off x="4355770" y="4045554"/>
                  <a:ext cx="508767" cy="508634"/>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28" name="Freeform 7"/>
                <p:cNvSpPr>
                  <a:spLocks noEditPoints="1"/>
                </p:cNvSpPr>
                <p:nvPr/>
              </p:nvSpPr>
              <p:spPr bwMode="black">
                <a:xfrm>
                  <a:off x="7658796" y="4068079"/>
                  <a:ext cx="539542" cy="540164"/>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29" name="Rectangle 28"/>
                <p:cNvSpPr/>
                <p:nvPr/>
              </p:nvSpPr>
              <p:spPr bwMode="auto">
                <a:xfrm>
                  <a:off x="8421699" y="1973262"/>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New </a:t>
                  </a:r>
                  <a:r>
                    <a:rPr lang="en-US" dirty="0">
                      <a:gradFill>
                        <a:gsLst>
                          <a:gs pos="0">
                            <a:srgbClr val="FFFFFF"/>
                          </a:gs>
                          <a:gs pos="100000">
                            <a:srgbClr val="FFFFFF"/>
                          </a:gs>
                        </a:gsLst>
                        <a:lin ang="5400000" scaled="0"/>
                      </a:gradFill>
                      <a:ea typeface="Segoe UI" pitchFamily="34" charset="0"/>
                      <a:cs typeface="Segoe UI" pitchFamily="34" charset="0"/>
                    </a:rPr>
                    <a:t>“Assign A Task” &amp; “Start a Task Process” actions</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31" name="Rectangle 30"/>
                <p:cNvSpPr/>
                <p:nvPr/>
              </p:nvSpPr>
              <p:spPr bwMode="auto">
                <a:xfrm>
                  <a:off x="8420950" y="3414316"/>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Enhanced portability &amp; packaging through WSP and VSDX files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8420950" y="4855370"/>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Support classic 2010 workflow type and interoperability</a:t>
                  </a:r>
                </a:p>
              </p:txBody>
            </p:sp>
            <p:sp>
              <p:nvSpPr>
                <p:cNvPr id="36" name="Freeform 25"/>
                <p:cNvSpPr>
                  <a:spLocks noEditPoints="1"/>
                </p:cNvSpPr>
                <p:nvPr/>
              </p:nvSpPr>
              <p:spPr bwMode="black">
                <a:xfrm>
                  <a:off x="10840152" y="4172083"/>
                  <a:ext cx="632624" cy="5386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38" name="Group 37"/>
                <p:cNvGrpSpPr/>
                <p:nvPr/>
              </p:nvGrpSpPr>
              <p:grpSpPr bwMode="black">
                <a:xfrm>
                  <a:off x="10795848" y="5534116"/>
                  <a:ext cx="721231" cy="586753"/>
                  <a:chOff x="5184775" y="225425"/>
                  <a:chExt cx="1500188" cy="1220788"/>
                </a:xfrm>
                <a:solidFill>
                  <a:srgbClr val="FFFFFF"/>
                </a:solidFill>
              </p:grpSpPr>
              <p:sp>
                <p:nvSpPr>
                  <p:cNvPr id="39"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0"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1"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16" name="Freeform 81"/>
                <p:cNvSpPr>
                  <a:spLocks noEditPoints="1"/>
                </p:cNvSpPr>
                <p:nvPr/>
              </p:nvSpPr>
              <p:spPr bwMode="black">
                <a:xfrm>
                  <a:off x="4105689" y="5574781"/>
                  <a:ext cx="756006" cy="46148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7" name="Freeform 79"/>
                <p:cNvSpPr>
                  <a:spLocks noEditPoints="1"/>
                </p:cNvSpPr>
                <p:nvPr/>
              </p:nvSpPr>
              <p:spPr bwMode="black">
                <a:xfrm>
                  <a:off x="7750730" y="5528015"/>
                  <a:ext cx="400154" cy="5409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8" name="Freeform 154"/>
                <p:cNvSpPr>
                  <a:spLocks noEditPoints="1"/>
                </p:cNvSpPr>
                <p:nvPr/>
              </p:nvSpPr>
              <p:spPr bwMode="black">
                <a:xfrm>
                  <a:off x="14209524" y="2670058"/>
                  <a:ext cx="604994" cy="604836"/>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5" name="Freeform 35"/>
                <p:cNvSpPr>
                  <a:spLocks noEditPoints="1"/>
                </p:cNvSpPr>
                <p:nvPr/>
              </p:nvSpPr>
              <p:spPr bwMode="black">
                <a:xfrm>
                  <a:off x="14165383" y="3991499"/>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sp>
            <p:nvSpPr>
              <p:cNvPr id="45" name="Rectangle 44"/>
              <p:cNvSpPr/>
              <p:nvPr/>
            </p:nvSpPr>
            <p:spPr bwMode="auto">
              <a:xfrm>
                <a:off x="5043745" y="4885930"/>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Full integration with Project Server workflows</a:t>
                </a:r>
              </a:p>
            </p:txBody>
          </p:sp>
          <p:grpSp>
            <p:nvGrpSpPr>
              <p:cNvPr id="46" name="Group 45"/>
              <p:cNvGrpSpPr/>
              <p:nvPr/>
            </p:nvGrpSpPr>
            <p:grpSpPr bwMode="black">
              <a:xfrm>
                <a:off x="876149" y="2782285"/>
                <a:ext cx="604154" cy="416794"/>
                <a:chOff x="-999833" y="4193395"/>
                <a:chExt cx="610735" cy="421446"/>
              </a:xfrm>
            </p:grpSpPr>
            <p:sp>
              <p:nvSpPr>
                <p:cNvPr id="47" name="Freeform 119"/>
                <p:cNvSpPr>
                  <a:spLocks/>
                </p:cNvSpPr>
                <p:nvPr/>
              </p:nvSpPr>
              <p:spPr bwMode="black">
                <a:xfrm>
                  <a:off x="-576838" y="4193395"/>
                  <a:ext cx="187740" cy="253956"/>
                </a:xfrm>
                <a:custGeom>
                  <a:avLst/>
                  <a:gdLst>
                    <a:gd name="T0" fmla="*/ 102 w 102"/>
                    <a:gd name="T1" fmla="*/ 138 h 138"/>
                    <a:gd name="T2" fmla="*/ 102 w 102"/>
                    <a:gd name="T3" fmla="*/ 123 h 138"/>
                    <a:gd name="T4" fmla="*/ 102 w 102"/>
                    <a:gd name="T5" fmla="*/ 123 h 138"/>
                    <a:gd name="T6" fmla="*/ 102 w 102"/>
                    <a:gd name="T7" fmla="*/ 115 h 138"/>
                    <a:gd name="T8" fmla="*/ 84 w 102"/>
                    <a:gd name="T9" fmla="*/ 94 h 138"/>
                    <a:gd name="T10" fmla="*/ 68 w 102"/>
                    <a:gd name="T11" fmla="*/ 58 h 138"/>
                    <a:gd name="T12" fmla="*/ 68 w 102"/>
                    <a:gd name="T13" fmla="*/ 58 h 138"/>
                    <a:gd name="T14" fmla="*/ 68 w 102"/>
                    <a:gd name="T15" fmla="*/ 22 h 138"/>
                    <a:gd name="T16" fmla="*/ 68 w 102"/>
                    <a:gd name="T17" fmla="*/ 7 h 138"/>
                    <a:gd name="T18" fmla="*/ 50 w 102"/>
                    <a:gd name="T19" fmla="*/ 0 h 138"/>
                    <a:gd name="T20" fmla="*/ 32 w 102"/>
                    <a:gd name="T21" fmla="*/ 7 h 138"/>
                    <a:gd name="T22" fmla="*/ 32 w 102"/>
                    <a:gd name="T23" fmla="*/ 22 h 138"/>
                    <a:gd name="T24" fmla="*/ 32 w 102"/>
                    <a:gd name="T25" fmla="*/ 58 h 138"/>
                    <a:gd name="T26" fmla="*/ 32 w 102"/>
                    <a:gd name="T27" fmla="*/ 58 h 138"/>
                    <a:gd name="T28" fmla="*/ 15 w 102"/>
                    <a:gd name="T29" fmla="*/ 94 h 138"/>
                    <a:gd name="T30" fmla="*/ 0 w 102"/>
                    <a:gd name="T31" fmla="*/ 112 h 138"/>
                    <a:gd name="T32" fmla="*/ 0 w 102"/>
                    <a:gd name="T33" fmla="*/ 138 h 138"/>
                    <a:gd name="T34" fmla="*/ 102 w 102"/>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38">
                      <a:moveTo>
                        <a:pt x="102" y="138"/>
                      </a:moveTo>
                      <a:cubicBezTo>
                        <a:pt x="102" y="123"/>
                        <a:pt x="102" y="123"/>
                        <a:pt x="102" y="123"/>
                      </a:cubicBezTo>
                      <a:cubicBezTo>
                        <a:pt x="102" y="123"/>
                        <a:pt x="102" y="123"/>
                        <a:pt x="102" y="123"/>
                      </a:cubicBezTo>
                      <a:cubicBezTo>
                        <a:pt x="102" y="115"/>
                        <a:pt x="102" y="115"/>
                        <a:pt x="102" y="115"/>
                      </a:cubicBezTo>
                      <a:cubicBezTo>
                        <a:pt x="102" y="103"/>
                        <a:pt x="97" y="94"/>
                        <a:pt x="84" y="94"/>
                      </a:cubicBezTo>
                      <a:cubicBezTo>
                        <a:pt x="68" y="94"/>
                        <a:pt x="68" y="79"/>
                        <a:pt x="68" y="58"/>
                      </a:cubicBezTo>
                      <a:cubicBezTo>
                        <a:pt x="68" y="58"/>
                        <a:pt x="68" y="58"/>
                        <a:pt x="68" y="58"/>
                      </a:cubicBezTo>
                      <a:cubicBezTo>
                        <a:pt x="68" y="22"/>
                        <a:pt x="68" y="22"/>
                        <a:pt x="68" y="22"/>
                      </a:cubicBezTo>
                      <a:cubicBezTo>
                        <a:pt x="68" y="7"/>
                        <a:pt x="68" y="7"/>
                        <a:pt x="68" y="7"/>
                      </a:cubicBezTo>
                      <a:cubicBezTo>
                        <a:pt x="68" y="3"/>
                        <a:pt x="60" y="0"/>
                        <a:pt x="50" y="0"/>
                      </a:cubicBezTo>
                      <a:cubicBezTo>
                        <a:pt x="40" y="0"/>
                        <a:pt x="32" y="3"/>
                        <a:pt x="32" y="7"/>
                      </a:cubicBezTo>
                      <a:cubicBezTo>
                        <a:pt x="32" y="22"/>
                        <a:pt x="32" y="22"/>
                        <a:pt x="32" y="22"/>
                      </a:cubicBezTo>
                      <a:cubicBezTo>
                        <a:pt x="32" y="58"/>
                        <a:pt x="32" y="58"/>
                        <a:pt x="32" y="58"/>
                      </a:cubicBezTo>
                      <a:cubicBezTo>
                        <a:pt x="32" y="58"/>
                        <a:pt x="32" y="58"/>
                        <a:pt x="32" y="58"/>
                      </a:cubicBezTo>
                      <a:cubicBezTo>
                        <a:pt x="32" y="83"/>
                        <a:pt x="34" y="94"/>
                        <a:pt x="15" y="94"/>
                      </a:cubicBezTo>
                      <a:cubicBezTo>
                        <a:pt x="5" y="94"/>
                        <a:pt x="0" y="102"/>
                        <a:pt x="0" y="112"/>
                      </a:cubicBezTo>
                      <a:cubicBezTo>
                        <a:pt x="0" y="113"/>
                        <a:pt x="0" y="138"/>
                        <a:pt x="0" y="138"/>
                      </a:cubicBezTo>
                      <a:lnTo>
                        <a:pt x="102" y="1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8" name="Freeform 120"/>
                <p:cNvSpPr>
                  <a:spLocks/>
                </p:cNvSpPr>
                <p:nvPr/>
              </p:nvSpPr>
              <p:spPr bwMode="black">
                <a:xfrm>
                  <a:off x="-576840" y="4464491"/>
                  <a:ext cx="187740" cy="147232"/>
                </a:xfrm>
                <a:custGeom>
                  <a:avLst/>
                  <a:gdLst>
                    <a:gd name="T0" fmla="*/ 102 w 102"/>
                    <a:gd name="T1" fmla="*/ 0 h 80"/>
                    <a:gd name="T2" fmla="*/ 0 w 102"/>
                    <a:gd name="T3" fmla="*/ 0 h 80"/>
                    <a:gd name="T4" fmla="*/ 0 w 102"/>
                    <a:gd name="T5" fmla="*/ 77 h 80"/>
                    <a:gd name="T6" fmla="*/ 4 w 102"/>
                    <a:gd name="T7" fmla="*/ 80 h 80"/>
                    <a:gd name="T8" fmla="*/ 7 w 102"/>
                    <a:gd name="T9" fmla="*/ 78 h 80"/>
                    <a:gd name="T10" fmla="*/ 10 w 102"/>
                    <a:gd name="T11" fmla="*/ 80 h 80"/>
                    <a:gd name="T12" fmla="*/ 13 w 102"/>
                    <a:gd name="T13" fmla="*/ 77 h 80"/>
                    <a:gd name="T14" fmla="*/ 17 w 102"/>
                    <a:gd name="T15" fmla="*/ 80 h 80"/>
                    <a:gd name="T16" fmla="*/ 20 w 102"/>
                    <a:gd name="T17" fmla="*/ 78 h 80"/>
                    <a:gd name="T18" fmla="*/ 23 w 102"/>
                    <a:gd name="T19" fmla="*/ 80 h 80"/>
                    <a:gd name="T20" fmla="*/ 26 w 102"/>
                    <a:gd name="T21" fmla="*/ 78 h 80"/>
                    <a:gd name="T22" fmla="*/ 29 w 102"/>
                    <a:gd name="T23" fmla="*/ 80 h 80"/>
                    <a:gd name="T24" fmla="*/ 32 w 102"/>
                    <a:gd name="T25" fmla="*/ 78 h 80"/>
                    <a:gd name="T26" fmla="*/ 35 w 102"/>
                    <a:gd name="T27" fmla="*/ 80 h 80"/>
                    <a:gd name="T28" fmla="*/ 38 w 102"/>
                    <a:gd name="T29" fmla="*/ 77 h 80"/>
                    <a:gd name="T30" fmla="*/ 42 w 102"/>
                    <a:gd name="T31" fmla="*/ 80 h 80"/>
                    <a:gd name="T32" fmla="*/ 45 w 102"/>
                    <a:gd name="T33" fmla="*/ 78 h 80"/>
                    <a:gd name="T34" fmla="*/ 48 w 102"/>
                    <a:gd name="T35" fmla="*/ 80 h 80"/>
                    <a:gd name="T36" fmla="*/ 51 w 102"/>
                    <a:gd name="T37" fmla="*/ 78 h 80"/>
                    <a:gd name="T38" fmla="*/ 54 w 102"/>
                    <a:gd name="T39" fmla="*/ 80 h 80"/>
                    <a:gd name="T40" fmla="*/ 57 w 102"/>
                    <a:gd name="T41" fmla="*/ 78 h 80"/>
                    <a:gd name="T42" fmla="*/ 60 w 102"/>
                    <a:gd name="T43" fmla="*/ 80 h 80"/>
                    <a:gd name="T44" fmla="*/ 64 w 102"/>
                    <a:gd name="T45" fmla="*/ 77 h 80"/>
                    <a:gd name="T46" fmla="*/ 67 w 102"/>
                    <a:gd name="T47" fmla="*/ 80 h 80"/>
                    <a:gd name="T48" fmla="*/ 70 w 102"/>
                    <a:gd name="T49" fmla="*/ 78 h 80"/>
                    <a:gd name="T50" fmla="*/ 73 w 102"/>
                    <a:gd name="T51" fmla="*/ 80 h 80"/>
                    <a:gd name="T52" fmla="*/ 76 w 102"/>
                    <a:gd name="T53" fmla="*/ 78 h 80"/>
                    <a:gd name="T54" fmla="*/ 79 w 102"/>
                    <a:gd name="T55" fmla="*/ 80 h 80"/>
                    <a:gd name="T56" fmla="*/ 82 w 102"/>
                    <a:gd name="T57" fmla="*/ 78 h 80"/>
                    <a:gd name="T58" fmla="*/ 85 w 102"/>
                    <a:gd name="T59" fmla="*/ 80 h 80"/>
                    <a:gd name="T60" fmla="*/ 89 w 102"/>
                    <a:gd name="T61" fmla="*/ 77 h 80"/>
                    <a:gd name="T62" fmla="*/ 92 w 102"/>
                    <a:gd name="T63" fmla="*/ 80 h 80"/>
                    <a:gd name="T64" fmla="*/ 95 w 102"/>
                    <a:gd name="T65" fmla="*/ 78 h 80"/>
                    <a:gd name="T66" fmla="*/ 98 w 102"/>
                    <a:gd name="T67" fmla="*/ 80 h 80"/>
                    <a:gd name="T68" fmla="*/ 102 w 102"/>
                    <a:gd name="T69" fmla="*/ 77 h 80"/>
                    <a:gd name="T70" fmla="*/ 102 w 102"/>
                    <a:gd name="T7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0">
                      <a:moveTo>
                        <a:pt x="102" y="0"/>
                      </a:moveTo>
                      <a:cubicBezTo>
                        <a:pt x="0" y="0"/>
                        <a:pt x="0" y="0"/>
                        <a:pt x="0" y="0"/>
                      </a:cubicBezTo>
                      <a:cubicBezTo>
                        <a:pt x="0" y="77"/>
                        <a:pt x="0" y="77"/>
                        <a:pt x="0" y="77"/>
                      </a:cubicBezTo>
                      <a:cubicBezTo>
                        <a:pt x="0" y="79"/>
                        <a:pt x="2" y="80"/>
                        <a:pt x="4" y="80"/>
                      </a:cubicBezTo>
                      <a:cubicBezTo>
                        <a:pt x="5" y="80"/>
                        <a:pt x="6" y="79"/>
                        <a:pt x="7" y="78"/>
                      </a:cubicBezTo>
                      <a:cubicBezTo>
                        <a:pt x="7" y="79"/>
                        <a:pt x="8" y="80"/>
                        <a:pt x="10" y="80"/>
                      </a:cubicBezTo>
                      <a:cubicBezTo>
                        <a:pt x="12" y="80"/>
                        <a:pt x="13" y="79"/>
                        <a:pt x="13" y="77"/>
                      </a:cubicBezTo>
                      <a:cubicBezTo>
                        <a:pt x="13" y="79"/>
                        <a:pt x="15" y="80"/>
                        <a:pt x="17" y="80"/>
                      </a:cubicBezTo>
                      <a:cubicBezTo>
                        <a:pt x="18" y="80"/>
                        <a:pt x="19" y="79"/>
                        <a:pt x="20" y="78"/>
                      </a:cubicBezTo>
                      <a:cubicBezTo>
                        <a:pt x="20" y="79"/>
                        <a:pt x="21" y="80"/>
                        <a:pt x="23" y="80"/>
                      </a:cubicBezTo>
                      <a:cubicBezTo>
                        <a:pt x="24" y="80"/>
                        <a:pt x="25" y="79"/>
                        <a:pt x="26" y="78"/>
                      </a:cubicBezTo>
                      <a:cubicBezTo>
                        <a:pt x="26" y="79"/>
                        <a:pt x="27" y="80"/>
                        <a:pt x="29" y="80"/>
                      </a:cubicBezTo>
                      <a:cubicBezTo>
                        <a:pt x="30" y="80"/>
                        <a:pt x="31" y="79"/>
                        <a:pt x="32" y="78"/>
                      </a:cubicBezTo>
                      <a:cubicBezTo>
                        <a:pt x="32" y="79"/>
                        <a:pt x="33" y="80"/>
                        <a:pt x="35" y="80"/>
                      </a:cubicBezTo>
                      <a:cubicBezTo>
                        <a:pt x="37" y="80"/>
                        <a:pt x="38" y="79"/>
                        <a:pt x="38" y="77"/>
                      </a:cubicBezTo>
                      <a:cubicBezTo>
                        <a:pt x="38" y="79"/>
                        <a:pt x="40" y="80"/>
                        <a:pt x="42" y="80"/>
                      </a:cubicBezTo>
                      <a:cubicBezTo>
                        <a:pt x="43" y="80"/>
                        <a:pt x="44" y="79"/>
                        <a:pt x="45" y="78"/>
                      </a:cubicBezTo>
                      <a:cubicBezTo>
                        <a:pt x="45" y="79"/>
                        <a:pt x="46" y="80"/>
                        <a:pt x="48" y="80"/>
                      </a:cubicBezTo>
                      <a:cubicBezTo>
                        <a:pt x="49" y="80"/>
                        <a:pt x="51" y="79"/>
                        <a:pt x="51" y="78"/>
                      </a:cubicBezTo>
                      <a:cubicBezTo>
                        <a:pt x="51" y="79"/>
                        <a:pt x="53" y="80"/>
                        <a:pt x="54" y="80"/>
                      </a:cubicBezTo>
                      <a:cubicBezTo>
                        <a:pt x="56" y="80"/>
                        <a:pt x="57" y="79"/>
                        <a:pt x="57" y="78"/>
                      </a:cubicBezTo>
                      <a:cubicBezTo>
                        <a:pt x="58" y="79"/>
                        <a:pt x="59" y="80"/>
                        <a:pt x="60" y="80"/>
                      </a:cubicBezTo>
                      <a:cubicBezTo>
                        <a:pt x="62" y="80"/>
                        <a:pt x="64" y="79"/>
                        <a:pt x="64" y="77"/>
                      </a:cubicBezTo>
                      <a:cubicBezTo>
                        <a:pt x="64" y="79"/>
                        <a:pt x="65" y="80"/>
                        <a:pt x="67" y="80"/>
                      </a:cubicBezTo>
                      <a:cubicBezTo>
                        <a:pt x="69" y="80"/>
                        <a:pt x="70" y="79"/>
                        <a:pt x="70" y="78"/>
                      </a:cubicBezTo>
                      <a:cubicBezTo>
                        <a:pt x="71" y="79"/>
                        <a:pt x="72" y="80"/>
                        <a:pt x="73" y="80"/>
                      </a:cubicBezTo>
                      <a:cubicBezTo>
                        <a:pt x="75" y="80"/>
                        <a:pt x="76" y="79"/>
                        <a:pt x="76" y="78"/>
                      </a:cubicBezTo>
                      <a:cubicBezTo>
                        <a:pt x="77" y="79"/>
                        <a:pt x="78" y="80"/>
                        <a:pt x="79" y="80"/>
                      </a:cubicBezTo>
                      <a:cubicBezTo>
                        <a:pt x="81" y="80"/>
                        <a:pt x="82" y="79"/>
                        <a:pt x="82" y="78"/>
                      </a:cubicBezTo>
                      <a:cubicBezTo>
                        <a:pt x="83" y="79"/>
                        <a:pt x="84" y="80"/>
                        <a:pt x="85" y="80"/>
                      </a:cubicBezTo>
                      <a:cubicBezTo>
                        <a:pt x="87" y="80"/>
                        <a:pt x="89" y="79"/>
                        <a:pt x="89" y="77"/>
                      </a:cubicBezTo>
                      <a:cubicBezTo>
                        <a:pt x="89" y="79"/>
                        <a:pt x="90" y="80"/>
                        <a:pt x="92" y="80"/>
                      </a:cubicBezTo>
                      <a:cubicBezTo>
                        <a:pt x="94" y="80"/>
                        <a:pt x="95" y="79"/>
                        <a:pt x="95" y="78"/>
                      </a:cubicBezTo>
                      <a:cubicBezTo>
                        <a:pt x="96" y="79"/>
                        <a:pt x="97" y="80"/>
                        <a:pt x="98" y="80"/>
                      </a:cubicBezTo>
                      <a:cubicBezTo>
                        <a:pt x="100" y="80"/>
                        <a:pt x="102" y="79"/>
                        <a:pt x="102" y="77"/>
                      </a:cubicBezTo>
                      <a:lnTo>
                        <a:pt x="102"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9" name="Freeform 121"/>
                <p:cNvSpPr>
                  <a:spLocks noEditPoints="1"/>
                </p:cNvSpPr>
                <p:nvPr/>
              </p:nvSpPr>
              <p:spPr bwMode="black">
                <a:xfrm>
                  <a:off x="-999833" y="4348421"/>
                  <a:ext cx="406640" cy="266420"/>
                </a:xfrm>
                <a:custGeom>
                  <a:avLst/>
                  <a:gdLst>
                    <a:gd name="T0" fmla="*/ 200 w 221"/>
                    <a:gd name="T1" fmla="*/ 0 h 145"/>
                    <a:gd name="T2" fmla="*/ 79 w 221"/>
                    <a:gd name="T3" fmla="*/ 0 h 145"/>
                    <a:gd name="T4" fmla="*/ 57 w 221"/>
                    <a:gd name="T5" fmla="*/ 10 h 145"/>
                    <a:gd name="T6" fmla="*/ 57 w 221"/>
                    <a:gd name="T7" fmla="*/ 29 h 145"/>
                    <a:gd name="T8" fmla="*/ 4 w 221"/>
                    <a:gd name="T9" fmla="*/ 76 h 145"/>
                    <a:gd name="T10" fmla="*/ 57 w 221"/>
                    <a:gd name="T11" fmla="*/ 67 h 145"/>
                    <a:gd name="T12" fmla="*/ 57 w 221"/>
                    <a:gd name="T13" fmla="*/ 127 h 145"/>
                    <a:gd name="T14" fmla="*/ 79 w 221"/>
                    <a:gd name="T15" fmla="*/ 145 h 145"/>
                    <a:gd name="T16" fmla="*/ 200 w 221"/>
                    <a:gd name="T17" fmla="*/ 145 h 145"/>
                    <a:gd name="T18" fmla="*/ 221 w 221"/>
                    <a:gd name="T19" fmla="*/ 127 h 145"/>
                    <a:gd name="T20" fmla="*/ 221 w 221"/>
                    <a:gd name="T21" fmla="*/ 10 h 145"/>
                    <a:gd name="T22" fmla="*/ 200 w 221"/>
                    <a:gd name="T23" fmla="*/ 0 h 145"/>
                    <a:gd name="T24" fmla="*/ 18 w 221"/>
                    <a:gd name="T25" fmla="*/ 67 h 145"/>
                    <a:gd name="T26" fmla="*/ 57 w 221"/>
                    <a:gd name="T27" fmla="*/ 34 h 145"/>
                    <a:gd name="T28" fmla="*/ 57 w 221"/>
                    <a:gd name="T29" fmla="*/ 57 h 145"/>
                    <a:gd name="T30" fmla="*/ 18 w 221"/>
                    <a:gd name="T31"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 h="145">
                      <a:moveTo>
                        <a:pt x="200" y="0"/>
                      </a:moveTo>
                      <a:cubicBezTo>
                        <a:pt x="79" y="0"/>
                        <a:pt x="79" y="0"/>
                        <a:pt x="79" y="0"/>
                      </a:cubicBezTo>
                      <a:cubicBezTo>
                        <a:pt x="67" y="0"/>
                        <a:pt x="57" y="0"/>
                        <a:pt x="57" y="10"/>
                      </a:cubicBezTo>
                      <a:cubicBezTo>
                        <a:pt x="57" y="29"/>
                        <a:pt x="57" y="29"/>
                        <a:pt x="57" y="29"/>
                      </a:cubicBezTo>
                      <a:cubicBezTo>
                        <a:pt x="22" y="49"/>
                        <a:pt x="0" y="68"/>
                        <a:pt x="4" y="76"/>
                      </a:cubicBezTo>
                      <a:cubicBezTo>
                        <a:pt x="8" y="83"/>
                        <a:pt x="24" y="81"/>
                        <a:pt x="57" y="67"/>
                      </a:cubicBezTo>
                      <a:cubicBezTo>
                        <a:pt x="57" y="127"/>
                        <a:pt x="57" y="127"/>
                        <a:pt x="57" y="127"/>
                      </a:cubicBezTo>
                      <a:cubicBezTo>
                        <a:pt x="57" y="137"/>
                        <a:pt x="67" y="145"/>
                        <a:pt x="79" y="145"/>
                      </a:cubicBezTo>
                      <a:cubicBezTo>
                        <a:pt x="200" y="145"/>
                        <a:pt x="200" y="145"/>
                        <a:pt x="200" y="145"/>
                      </a:cubicBezTo>
                      <a:cubicBezTo>
                        <a:pt x="212" y="145"/>
                        <a:pt x="221" y="137"/>
                        <a:pt x="221" y="127"/>
                      </a:cubicBezTo>
                      <a:cubicBezTo>
                        <a:pt x="221" y="10"/>
                        <a:pt x="221" y="10"/>
                        <a:pt x="221" y="10"/>
                      </a:cubicBezTo>
                      <a:cubicBezTo>
                        <a:pt x="221" y="0"/>
                        <a:pt x="212" y="0"/>
                        <a:pt x="200" y="0"/>
                      </a:cubicBezTo>
                      <a:close/>
                      <a:moveTo>
                        <a:pt x="18" y="67"/>
                      </a:moveTo>
                      <a:cubicBezTo>
                        <a:pt x="15" y="62"/>
                        <a:pt x="31" y="49"/>
                        <a:pt x="57" y="34"/>
                      </a:cubicBezTo>
                      <a:cubicBezTo>
                        <a:pt x="57" y="57"/>
                        <a:pt x="57" y="57"/>
                        <a:pt x="57" y="57"/>
                      </a:cubicBezTo>
                      <a:cubicBezTo>
                        <a:pt x="32" y="68"/>
                        <a:pt x="20" y="71"/>
                        <a:pt x="18"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50" name="Freeform 122"/>
                <p:cNvSpPr>
                  <a:spLocks/>
                </p:cNvSpPr>
                <p:nvPr/>
              </p:nvSpPr>
              <p:spPr bwMode="black">
                <a:xfrm>
                  <a:off x="-894668" y="4300120"/>
                  <a:ext cx="301475" cy="33497"/>
                </a:xfrm>
                <a:custGeom>
                  <a:avLst/>
                  <a:gdLst>
                    <a:gd name="T0" fmla="*/ 143 w 164"/>
                    <a:gd name="T1" fmla="*/ 0 h 18"/>
                    <a:gd name="T2" fmla="*/ 22 w 164"/>
                    <a:gd name="T3" fmla="*/ 0 h 18"/>
                    <a:gd name="T4" fmla="*/ 0 w 164"/>
                    <a:gd name="T5" fmla="*/ 1 h 18"/>
                    <a:gd name="T6" fmla="*/ 0 w 164"/>
                    <a:gd name="T7" fmla="*/ 16 h 18"/>
                    <a:gd name="T8" fmla="*/ 22 w 164"/>
                    <a:gd name="T9" fmla="*/ 18 h 18"/>
                    <a:gd name="T10" fmla="*/ 143 w 164"/>
                    <a:gd name="T11" fmla="*/ 18 h 18"/>
                    <a:gd name="T12" fmla="*/ 164 w 164"/>
                    <a:gd name="T13" fmla="*/ 16 h 18"/>
                    <a:gd name="T14" fmla="*/ 164 w 164"/>
                    <a:gd name="T15" fmla="*/ 1 h 18"/>
                    <a:gd name="T16" fmla="*/ 143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3" y="0"/>
                      </a:moveTo>
                      <a:cubicBezTo>
                        <a:pt x="22" y="0"/>
                        <a:pt x="22" y="0"/>
                        <a:pt x="22" y="0"/>
                      </a:cubicBezTo>
                      <a:cubicBezTo>
                        <a:pt x="10" y="0"/>
                        <a:pt x="0" y="0"/>
                        <a:pt x="0" y="1"/>
                      </a:cubicBezTo>
                      <a:cubicBezTo>
                        <a:pt x="0" y="16"/>
                        <a:pt x="0" y="16"/>
                        <a:pt x="0" y="16"/>
                      </a:cubicBezTo>
                      <a:cubicBezTo>
                        <a:pt x="0" y="17"/>
                        <a:pt x="10" y="18"/>
                        <a:pt x="22" y="18"/>
                      </a:cubicBezTo>
                      <a:cubicBezTo>
                        <a:pt x="143" y="18"/>
                        <a:pt x="143" y="18"/>
                        <a:pt x="143" y="18"/>
                      </a:cubicBezTo>
                      <a:cubicBezTo>
                        <a:pt x="155" y="18"/>
                        <a:pt x="164" y="17"/>
                        <a:pt x="164" y="16"/>
                      </a:cubicBezTo>
                      <a:cubicBezTo>
                        <a:pt x="164" y="1"/>
                        <a:pt x="164" y="1"/>
                        <a:pt x="164" y="1"/>
                      </a:cubicBezTo>
                      <a:cubicBezTo>
                        <a:pt x="164" y="0"/>
                        <a:pt x="155" y="0"/>
                        <a:pt x="143"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51" name="Freeform 18"/>
              <p:cNvSpPr>
                <a:spLocks noEditPoints="1"/>
              </p:cNvSpPr>
              <p:nvPr/>
            </p:nvSpPr>
            <p:spPr bwMode="black">
              <a:xfrm>
                <a:off x="4344749" y="2704933"/>
                <a:ext cx="453183" cy="55287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pic>
            <p:nvPicPr>
              <p:cNvPr id="52" name="Picture 47" descr="C:\Users\sakuu\Documents\Ballmer MGX 2011\Tile Icons\Calenda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7627771" y="5745336"/>
                <a:ext cx="468070" cy="428352"/>
              </a:xfrm>
              <a:prstGeom prst="rect">
                <a:avLst/>
              </a:prstGeom>
              <a:noFill/>
              <a:extLst>
                <a:ext uri="{909E8E84-426E-40DD-AFC4-6F175D3DCCD1}">
                  <a14:hiddenFill xmlns:a14="http://schemas.microsoft.com/office/drawing/2010/main">
                    <a:solidFill>
                      <a:srgbClr val="FFFFFF"/>
                    </a:solidFill>
                  </a14:hiddenFill>
                </a:ext>
              </a:extLst>
            </p:spPr>
          </p:pic>
        </p:grpSp>
        <p:sp>
          <p:nvSpPr>
            <p:cNvPr id="54" name="Rectangle 53"/>
            <p:cNvSpPr/>
            <p:nvPr/>
          </p:nvSpPr>
          <p:spPr bwMode="auto">
            <a:xfrm>
              <a:off x="8347919" y="2001748"/>
              <a:ext cx="3200400" cy="425785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NEARLY 50 NEW/IMPROVED FEATURES AND ACTIONS THIS RELEASE!!!!</a:t>
              </a:r>
            </a:p>
          </p:txBody>
        </p:sp>
        <p:sp>
          <p:nvSpPr>
            <p:cNvPr id="55" name="Freeform 14"/>
            <p:cNvSpPr>
              <a:spLocks noEditPoints="1"/>
            </p:cNvSpPr>
            <p:nvPr/>
          </p:nvSpPr>
          <p:spPr bwMode="black">
            <a:xfrm>
              <a:off x="11034078" y="5694547"/>
              <a:ext cx="433678" cy="458956"/>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grpSp>
        <p:nvGrpSpPr>
          <p:cNvPr id="62" name="Group 61"/>
          <p:cNvGrpSpPr/>
          <p:nvPr/>
        </p:nvGrpSpPr>
        <p:grpSpPr>
          <a:xfrm>
            <a:off x="9726772" y="4660559"/>
            <a:ext cx="2514600" cy="2200408"/>
            <a:chOff x="427037" y="1515744"/>
            <a:chExt cx="5974080" cy="5227638"/>
          </a:xfrm>
        </p:grpSpPr>
        <p:sp>
          <p:nvSpPr>
            <p:cNvPr id="63" name="Rectangle 62"/>
            <p:cNvSpPr/>
            <p:nvPr/>
          </p:nvSpPr>
          <p:spPr bwMode="auto">
            <a:xfrm>
              <a:off x="3475036" y="4183063"/>
              <a:ext cx="2926081" cy="2560319"/>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Demo!!!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427037" y="1515744"/>
              <a:ext cx="2926081" cy="2560319"/>
            </a:xfrm>
            <a:prstGeom prst="rect">
              <a:avLst/>
            </a:prstGeom>
            <a:solidFill>
              <a:schemeClr val="accent6">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What’s new in SharePoint 2013 Workflows</a:t>
              </a:r>
              <a:endParaRPr lang="en-US" sz="1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3475036" y="1515744"/>
              <a:ext cx="2926081" cy="2560319"/>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Workflows in SharePoint Designer 2013</a:t>
              </a:r>
            </a:p>
            <a:p>
              <a:pPr defTabSz="932472" fontAlgn="base">
                <a:spcBef>
                  <a:spcPct val="0"/>
                </a:spcBef>
                <a:spcAft>
                  <a:spcPct val="0"/>
                </a:spcAft>
              </a:pPr>
              <a:endParaRPr lang="en-US" sz="1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427037" y="4183063"/>
              <a:ext cx="2926081" cy="2560319"/>
            </a:xfrm>
            <a:prstGeom prst="rect">
              <a:avLst/>
            </a:prstGeom>
            <a:solidFill>
              <a:schemeClr val="accent1">
                <a:alpha val="80000"/>
              </a:schemeClr>
            </a:solidFill>
            <a:ln>
              <a:noFill/>
              <a:headEnd type="none" w="med" len="med"/>
              <a:tailEnd type="none" w="med" len="med"/>
            </a:ln>
            <a:effectLst>
              <a:glow rad="381000">
                <a:schemeClr val="accent1">
                  <a:satMod val="175000"/>
                  <a:alpha val="70000"/>
                </a:schemeClr>
              </a:glow>
            </a:effectLst>
            <a:scene3d>
              <a:camera prst="orthographicFront"/>
              <a:lightRig rig="threePt" dir="t"/>
            </a:scene3d>
            <a:sp3d>
              <a:bevelT w="101600" prst="riblet"/>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Recap &amp; Questions and Answers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785269864"/>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2)">
                                          <p:cBhvr>
                                            <p:cTn id="7" dur="20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fill="hold" nodeType="clickEffect" p14:presetBounceEnd="50000">
                                      <p:stCondLst>
                                        <p:cond delay="0"/>
                                      </p:stCondLst>
                                      <p:childTnLst>
                                        <p:animMotion origin="layout" path="M 0.17169 -0.00114 L -0.97408 0.00408 " pathEditMode="relative" rAng="0" ptsTypes="AA" p14:bounceEnd="50000">
                                          <p:cBhvr>
                                            <p:cTn id="11" dur="3000" fill="hold"/>
                                            <p:tgtEl>
                                              <p:spTgt spid="56"/>
                                            </p:tgtEl>
                                            <p:attrNameLst>
                                              <p:attrName>ppt_x</p:attrName>
                                              <p:attrName>ppt_y</p:attrName>
                                            </p:attrNameLst>
                                          </p:cBhvr>
                                          <p:rCtr x="-57289" y="250"/>
                                        </p:animMotion>
                                      </p:childTnLst>
                                    </p:cTn>
                                  </p:par>
                                  <p:par>
                                    <p:cTn id="12" presetID="42" presetClass="exit" presetSubtype="0" fill="hold" nodeType="withEffect">
                                      <p:stCondLst>
                                        <p:cond delay="0"/>
                                      </p:stCondLst>
                                      <p:childTnLst>
                                        <p:animEffect transition="out" filter="fade">
                                          <p:cBhvr>
                                            <p:cTn id="13" dur="1000"/>
                                            <p:tgtEl>
                                              <p:spTgt spid="62"/>
                                            </p:tgtEl>
                                          </p:cBhvr>
                                        </p:animEffect>
                                        <p:anim calcmode="lin" valueType="num">
                                          <p:cBhvr>
                                            <p:cTn id="14" dur="1000"/>
                                            <p:tgtEl>
                                              <p:spTgt spid="62"/>
                                            </p:tgtEl>
                                            <p:attrNameLst>
                                              <p:attrName>ppt_x</p:attrName>
                                            </p:attrNameLst>
                                          </p:cBhvr>
                                          <p:tavLst>
                                            <p:tav tm="0">
                                              <p:val>
                                                <p:strVal val="ppt_x"/>
                                              </p:val>
                                            </p:tav>
                                            <p:tav tm="100000">
                                              <p:val>
                                                <p:strVal val="ppt_x"/>
                                              </p:val>
                                            </p:tav>
                                          </p:tavLst>
                                        </p:anim>
                                        <p:anim calcmode="lin" valueType="num">
                                          <p:cBhvr>
                                            <p:cTn id="15" dur="1000"/>
                                            <p:tgtEl>
                                              <p:spTgt spid="62"/>
                                            </p:tgtEl>
                                            <p:attrNameLst>
                                              <p:attrName>ppt_y</p:attrName>
                                            </p:attrNameLst>
                                          </p:cBhvr>
                                          <p:tavLst>
                                            <p:tav tm="0">
                                              <p:val>
                                                <p:strVal val="ppt_y"/>
                                              </p:val>
                                            </p:tav>
                                            <p:tav tm="100000">
                                              <p:val>
                                                <p:strVal val="ppt_y+.1"/>
                                              </p:val>
                                            </p:tav>
                                          </p:tavLst>
                                        </p:anim>
                                        <p:set>
                                          <p:cBhvr>
                                            <p:cTn id="16" dur="1" fill="hold">
                                              <p:stCondLst>
                                                <p:cond delay="99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2)">
                                          <p:cBhvr>
                                            <p:cTn id="7" dur="20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fill="hold" nodeType="clickEffect">
                                      <p:stCondLst>
                                        <p:cond delay="0"/>
                                      </p:stCondLst>
                                      <p:childTnLst>
                                        <p:animMotion origin="layout" path="M 0.17169 -0.00114 L -0.97408 0.00408 " pathEditMode="relative" rAng="0" ptsTypes="AA">
                                          <p:cBhvr>
                                            <p:cTn id="11" dur="3000" fill="hold"/>
                                            <p:tgtEl>
                                              <p:spTgt spid="56"/>
                                            </p:tgtEl>
                                            <p:attrNameLst>
                                              <p:attrName>ppt_x</p:attrName>
                                              <p:attrName>ppt_y</p:attrName>
                                            </p:attrNameLst>
                                          </p:cBhvr>
                                          <p:rCtr x="-57289" y="250"/>
                                        </p:animMotion>
                                      </p:childTnLst>
                                    </p:cTn>
                                  </p:par>
                                  <p:par>
                                    <p:cTn id="12" presetID="42" presetClass="exit" presetSubtype="0" fill="hold" nodeType="withEffect">
                                      <p:stCondLst>
                                        <p:cond delay="0"/>
                                      </p:stCondLst>
                                      <p:childTnLst>
                                        <p:animEffect transition="out" filter="fade">
                                          <p:cBhvr>
                                            <p:cTn id="13" dur="1000"/>
                                            <p:tgtEl>
                                              <p:spTgt spid="62"/>
                                            </p:tgtEl>
                                          </p:cBhvr>
                                        </p:animEffect>
                                        <p:anim calcmode="lin" valueType="num">
                                          <p:cBhvr>
                                            <p:cTn id="14" dur="1000"/>
                                            <p:tgtEl>
                                              <p:spTgt spid="62"/>
                                            </p:tgtEl>
                                            <p:attrNameLst>
                                              <p:attrName>ppt_x</p:attrName>
                                            </p:attrNameLst>
                                          </p:cBhvr>
                                          <p:tavLst>
                                            <p:tav tm="0">
                                              <p:val>
                                                <p:strVal val="ppt_x"/>
                                              </p:val>
                                            </p:tav>
                                            <p:tav tm="100000">
                                              <p:val>
                                                <p:strVal val="ppt_x"/>
                                              </p:val>
                                            </p:tav>
                                          </p:tavLst>
                                        </p:anim>
                                        <p:anim calcmode="lin" valueType="num">
                                          <p:cBhvr>
                                            <p:cTn id="15" dur="1000"/>
                                            <p:tgtEl>
                                              <p:spTgt spid="62"/>
                                            </p:tgtEl>
                                            <p:attrNameLst>
                                              <p:attrName>ppt_y</p:attrName>
                                            </p:attrNameLst>
                                          </p:cBhvr>
                                          <p:tavLst>
                                            <p:tav tm="0">
                                              <p:val>
                                                <p:strVal val="ppt_y"/>
                                              </p:val>
                                            </p:tav>
                                            <p:tav tm="100000">
                                              <p:val>
                                                <p:strVal val="ppt_y+.1"/>
                                              </p:val>
                                            </p:tav>
                                          </p:tavLst>
                                        </p:anim>
                                        <p:set>
                                          <p:cBhvr>
                                            <p:cTn id="16" dur="1" fill="hold">
                                              <p:stCondLst>
                                                <p:cond delay="99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9" name="Rectangle 58"/>
          <p:cNvSpPr/>
          <p:nvPr/>
        </p:nvSpPr>
        <p:spPr bwMode="auto">
          <a:xfrm>
            <a:off x="10427709" y="3681808"/>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Enhanced parallel blocks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10429207" y="2236606"/>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Do “App-Level” operations with App Step</a:t>
            </a:r>
          </a:p>
        </p:txBody>
      </p:sp>
      <p:grpSp>
        <p:nvGrpSpPr>
          <p:cNvPr id="23" name="Group 22"/>
          <p:cNvGrpSpPr/>
          <p:nvPr/>
        </p:nvGrpSpPr>
        <p:grpSpPr>
          <a:xfrm>
            <a:off x="503237" y="2240754"/>
            <a:ext cx="3200400" cy="1371600"/>
            <a:chOff x="503237" y="2240754"/>
            <a:chExt cx="3200400" cy="1371600"/>
          </a:xfrm>
        </p:grpSpPr>
        <p:sp>
          <p:nvSpPr>
            <p:cNvPr id="73" name="Rectangle 72"/>
            <p:cNvSpPr/>
            <p:nvPr/>
          </p:nvSpPr>
          <p:spPr bwMode="auto">
            <a:xfrm>
              <a:off x="503237" y="2240754"/>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Rapid design with </a:t>
              </a:r>
              <a:r>
                <a:rPr lang="en-US" dirty="0" smtClean="0">
                  <a:gradFill>
                    <a:gsLst>
                      <a:gs pos="0">
                        <a:srgbClr val="FFFFFF"/>
                      </a:gs>
                      <a:gs pos="100000">
                        <a:srgbClr val="FFFFFF"/>
                      </a:gs>
                    </a:gsLst>
                    <a:lin ang="5400000" scaled="0"/>
                  </a:gradFill>
                  <a:ea typeface="Segoe UI" pitchFamily="34" charset="0"/>
                  <a:cs typeface="Segoe UI" pitchFamily="34" charset="0"/>
                </a:rPr>
                <a:t>the </a:t>
              </a:r>
              <a:r>
                <a:rPr lang="en-US" dirty="0">
                  <a:gradFill>
                    <a:gsLst>
                      <a:gs pos="0">
                        <a:srgbClr val="FFFFFF"/>
                      </a:gs>
                      <a:gs pos="100000">
                        <a:srgbClr val="FFFFFF"/>
                      </a:gs>
                    </a:gsLst>
                    <a:lin ang="5400000" scaled="0"/>
                  </a:gradFill>
                  <a:ea typeface="Segoe UI" pitchFamily="34" charset="0"/>
                  <a:cs typeface="Segoe UI" pitchFamily="34" charset="0"/>
                </a:rPr>
                <a:t>V</a:t>
              </a:r>
              <a:r>
                <a:rPr lang="en-US" dirty="0" smtClean="0">
                  <a:gradFill>
                    <a:gsLst>
                      <a:gs pos="0">
                        <a:srgbClr val="FFFFFF"/>
                      </a:gs>
                      <a:gs pos="100000">
                        <a:srgbClr val="FFFFFF"/>
                      </a:gs>
                    </a:gsLst>
                    <a:lin ang="5400000" scaled="0"/>
                  </a:gradFill>
                  <a:ea typeface="Segoe UI" pitchFamily="34" charset="0"/>
                  <a:cs typeface="Segoe UI" pitchFamily="34" charset="0"/>
                </a:rPr>
                <a:t>isual </a:t>
              </a:r>
              <a:r>
                <a:rPr lang="en-US" dirty="0">
                  <a:gradFill>
                    <a:gsLst>
                      <a:gs pos="0">
                        <a:srgbClr val="FFFFFF"/>
                      </a:gs>
                      <a:gs pos="100000">
                        <a:srgbClr val="FFFFFF"/>
                      </a:gs>
                    </a:gsLst>
                    <a:lin ang="5400000" scaled="0"/>
                  </a:gradFill>
                  <a:ea typeface="Segoe UI" pitchFamily="34" charset="0"/>
                  <a:cs typeface="Segoe UI" pitchFamily="34" charset="0"/>
                </a:rPr>
                <a:t>and </a:t>
              </a:r>
              <a:r>
                <a:rPr lang="en-US" dirty="0" smtClean="0">
                  <a:gradFill>
                    <a:gsLst>
                      <a:gs pos="0">
                        <a:srgbClr val="FFFFFF"/>
                      </a:gs>
                      <a:gs pos="100000">
                        <a:srgbClr val="FFFFFF"/>
                      </a:gs>
                    </a:gsLst>
                    <a:lin ang="5400000" scaled="0"/>
                  </a:gradFill>
                  <a:ea typeface="Segoe UI" pitchFamily="34" charset="0"/>
                  <a:cs typeface="Segoe UI" pitchFamily="34" charset="0"/>
                </a:rPr>
                <a:t>Text-Based </a:t>
              </a:r>
              <a:r>
                <a:rPr lang="en-US" dirty="0">
                  <a:gradFill>
                    <a:gsLst>
                      <a:gs pos="0">
                        <a:srgbClr val="FFFFFF"/>
                      </a:gs>
                      <a:gs pos="100000">
                        <a:srgbClr val="FFFFFF"/>
                      </a:gs>
                    </a:gsLst>
                    <a:lin ang="5400000" scaled="0"/>
                  </a:gradFill>
                  <a:ea typeface="Segoe UI" pitchFamily="34" charset="0"/>
                  <a:cs typeface="Segoe UI" pitchFamily="34" charset="0"/>
                </a:rPr>
                <a:t>D</a:t>
              </a:r>
              <a:r>
                <a:rPr lang="en-US" dirty="0" smtClean="0">
                  <a:gradFill>
                    <a:gsLst>
                      <a:gs pos="0">
                        <a:srgbClr val="FFFFFF"/>
                      </a:gs>
                      <a:gs pos="100000">
                        <a:srgbClr val="FFFFFF"/>
                      </a:gs>
                    </a:gsLst>
                    <a:lin ang="5400000" scaled="0"/>
                  </a:gradFill>
                  <a:ea typeface="Segoe UI" pitchFamily="34" charset="0"/>
                  <a:cs typeface="Segoe UI" pitchFamily="34" charset="0"/>
                </a:rPr>
                <a:t>esigners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74" name="Group 73"/>
            <p:cNvGrpSpPr/>
            <p:nvPr/>
          </p:nvGrpSpPr>
          <p:grpSpPr bwMode="black">
            <a:xfrm>
              <a:off x="3060370" y="3002754"/>
              <a:ext cx="477803" cy="476595"/>
              <a:chOff x="2576513" y="555625"/>
              <a:chExt cx="700088" cy="698500"/>
            </a:xfrm>
            <a:solidFill>
              <a:srgbClr val="FFFFFF"/>
            </a:solidFill>
          </p:grpSpPr>
          <p:sp>
            <p:nvSpPr>
              <p:cNvPr id="91"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2"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3"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grpSp>
      <p:grpSp>
        <p:nvGrpSpPr>
          <p:cNvPr id="27" name="Group 26"/>
          <p:cNvGrpSpPr/>
          <p:nvPr/>
        </p:nvGrpSpPr>
        <p:grpSpPr>
          <a:xfrm>
            <a:off x="503237" y="3681808"/>
            <a:ext cx="3200400" cy="1371600"/>
            <a:chOff x="503237" y="3681808"/>
            <a:chExt cx="3200400" cy="1371600"/>
          </a:xfrm>
        </p:grpSpPr>
        <p:sp>
          <p:nvSpPr>
            <p:cNvPr id="72" name="Rectangle 71"/>
            <p:cNvSpPr/>
            <p:nvPr/>
          </p:nvSpPr>
          <p:spPr bwMode="auto">
            <a:xfrm>
              <a:off x="503237" y="3681808"/>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Stages!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7" name="Freeform 14"/>
            <p:cNvSpPr>
              <a:spLocks noEditPoints="1"/>
            </p:cNvSpPr>
            <p:nvPr/>
          </p:nvSpPr>
          <p:spPr bwMode="black">
            <a:xfrm>
              <a:off x="3060370" y="4313046"/>
              <a:ext cx="508767" cy="508634"/>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34" name="Group 33"/>
          <p:cNvGrpSpPr/>
          <p:nvPr/>
        </p:nvGrpSpPr>
        <p:grpSpPr>
          <a:xfrm>
            <a:off x="3823391" y="3681808"/>
            <a:ext cx="3200400" cy="1371600"/>
            <a:chOff x="3823391" y="3681808"/>
            <a:chExt cx="3200400" cy="1371600"/>
          </a:xfrm>
        </p:grpSpPr>
        <p:sp>
          <p:nvSpPr>
            <p:cNvPr id="76" name="Rectangle 75"/>
            <p:cNvSpPr/>
            <p:nvPr/>
          </p:nvSpPr>
          <p:spPr bwMode="auto">
            <a:xfrm>
              <a:off x="3823391" y="3681808"/>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Looping! </a:t>
              </a:r>
            </a:p>
          </p:txBody>
        </p:sp>
        <p:sp>
          <p:nvSpPr>
            <p:cNvPr id="78" name="Freeform 7"/>
            <p:cNvSpPr>
              <a:spLocks noEditPoints="1"/>
            </p:cNvSpPr>
            <p:nvPr/>
          </p:nvSpPr>
          <p:spPr bwMode="black">
            <a:xfrm>
              <a:off x="6363396" y="4335571"/>
              <a:ext cx="539542" cy="540164"/>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46" name="Group 45"/>
          <p:cNvGrpSpPr/>
          <p:nvPr/>
        </p:nvGrpSpPr>
        <p:grpSpPr>
          <a:xfrm>
            <a:off x="7125550" y="3681808"/>
            <a:ext cx="3200400" cy="1371600"/>
            <a:chOff x="7125550" y="3681808"/>
            <a:chExt cx="3200400" cy="1371600"/>
          </a:xfrm>
        </p:grpSpPr>
        <p:sp>
          <p:nvSpPr>
            <p:cNvPr id="80" name="Rectangle 79"/>
            <p:cNvSpPr/>
            <p:nvPr/>
          </p:nvSpPr>
          <p:spPr bwMode="auto">
            <a:xfrm>
              <a:off x="7125550" y="3681808"/>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Enhanced portability &amp; packaging through WSP and VSDX files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2" name="Freeform 25"/>
            <p:cNvSpPr>
              <a:spLocks noEditPoints="1"/>
            </p:cNvSpPr>
            <p:nvPr/>
          </p:nvSpPr>
          <p:spPr bwMode="black">
            <a:xfrm>
              <a:off x="9544752" y="4439575"/>
              <a:ext cx="632624" cy="5386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94" name="Group 93"/>
          <p:cNvGrpSpPr/>
          <p:nvPr/>
        </p:nvGrpSpPr>
        <p:grpSpPr>
          <a:xfrm>
            <a:off x="7125550" y="5122862"/>
            <a:ext cx="3200400" cy="1371600"/>
            <a:chOff x="7125550" y="5122862"/>
            <a:chExt cx="3200400" cy="1371600"/>
          </a:xfrm>
        </p:grpSpPr>
        <p:sp>
          <p:nvSpPr>
            <p:cNvPr id="81" name="Rectangle 80"/>
            <p:cNvSpPr/>
            <p:nvPr/>
          </p:nvSpPr>
          <p:spPr bwMode="auto">
            <a:xfrm>
              <a:off x="7125550" y="5122862"/>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Support classic 2010 workflow type and interoperability</a:t>
              </a:r>
            </a:p>
          </p:txBody>
        </p:sp>
        <p:grpSp>
          <p:nvGrpSpPr>
            <p:cNvPr id="83" name="Group 82"/>
            <p:cNvGrpSpPr/>
            <p:nvPr/>
          </p:nvGrpSpPr>
          <p:grpSpPr bwMode="black">
            <a:xfrm>
              <a:off x="9500448" y="5801608"/>
              <a:ext cx="721231" cy="586753"/>
              <a:chOff x="5184775" y="225425"/>
              <a:chExt cx="1500188" cy="1220788"/>
            </a:xfrm>
            <a:solidFill>
              <a:srgbClr val="FFFFFF"/>
            </a:solidFill>
          </p:grpSpPr>
          <p:sp>
            <p:nvSpPr>
              <p:cNvPr id="88"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89"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0"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grpSp>
      <p:grpSp>
        <p:nvGrpSpPr>
          <p:cNvPr id="30" name="Group 29"/>
          <p:cNvGrpSpPr/>
          <p:nvPr/>
        </p:nvGrpSpPr>
        <p:grpSpPr>
          <a:xfrm>
            <a:off x="509996" y="5122862"/>
            <a:ext cx="3200400" cy="1371600"/>
            <a:chOff x="509996" y="5122862"/>
            <a:chExt cx="3200400" cy="1371600"/>
          </a:xfrm>
        </p:grpSpPr>
        <p:sp>
          <p:nvSpPr>
            <p:cNvPr id="70" name="Rectangle 69"/>
            <p:cNvSpPr/>
            <p:nvPr/>
          </p:nvSpPr>
          <p:spPr bwMode="auto">
            <a:xfrm>
              <a:off x="509996" y="5122862"/>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Leverage web services(HTTP/REST)</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Freeform 81"/>
            <p:cNvSpPr>
              <a:spLocks noEditPoints="1"/>
            </p:cNvSpPr>
            <p:nvPr/>
          </p:nvSpPr>
          <p:spPr bwMode="black">
            <a:xfrm>
              <a:off x="2810289" y="5842273"/>
              <a:ext cx="756006" cy="46148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37" name="Group 36"/>
          <p:cNvGrpSpPr/>
          <p:nvPr/>
        </p:nvGrpSpPr>
        <p:grpSpPr>
          <a:xfrm>
            <a:off x="3823391" y="5122862"/>
            <a:ext cx="3200400" cy="1371600"/>
            <a:chOff x="3823391" y="5122862"/>
            <a:chExt cx="3200400" cy="1371600"/>
          </a:xfrm>
        </p:grpSpPr>
        <p:sp>
          <p:nvSpPr>
            <p:cNvPr id="75" name="Rectangle 74"/>
            <p:cNvSpPr/>
            <p:nvPr/>
          </p:nvSpPr>
          <p:spPr bwMode="auto">
            <a:xfrm>
              <a:off x="3823391" y="5122862"/>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Complex </a:t>
              </a:r>
              <a:r>
                <a:rPr lang="en-US" dirty="0">
                  <a:gradFill>
                    <a:gsLst>
                      <a:gs pos="0">
                        <a:srgbClr val="FFFFFF"/>
                      </a:gs>
                      <a:gs pos="100000">
                        <a:srgbClr val="FFFFFF"/>
                      </a:gs>
                    </a:gsLst>
                    <a:lin ang="5400000" scaled="0"/>
                  </a:gradFill>
                  <a:ea typeface="Segoe UI" pitchFamily="34" charset="0"/>
                  <a:cs typeface="Segoe UI" pitchFamily="34" charset="0"/>
                </a:rPr>
                <a:t>data types with ‘Dictionary’ variables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5" name="Freeform 79"/>
            <p:cNvSpPr>
              <a:spLocks noEditPoints="1"/>
            </p:cNvSpPr>
            <p:nvPr/>
          </p:nvSpPr>
          <p:spPr bwMode="black">
            <a:xfrm>
              <a:off x="6455330" y="5795507"/>
              <a:ext cx="400154" cy="5409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sp>
        <p:nvSpPr>
          <p:cNvPr id="86" name="Freeform 154"/>
          <p:cNvSpPr>
            <a:spLocks noEditPoints="1"/>
          </p:cNvSpPr>
          <p:nvPr/>
        </p:nvSpPr>
        <p:spPr bwMode="black">
          <a:xfrm>
            <a:off x="12914124" y="2937550"/>
            <a:ext cx="604994" cy="604836"/>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7" name="Freeform 35"/>
          <p:cNvSpPr>
            <a:spLocks noEditPoints="1"/>
          </p:cNvSpPr>
          <p:nvPr/>
        </p:nvSpPr>
        <p:spPr bwMode="black">
          <a:xfrm>
            <a:off x="12869983" y="4258991"/>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62" name="Rectangle 61"/>
          <p:cNvSpPr/>
          <p:nvPr/>
        </p:nvSpPr>
        <p:spPr bwMode="auto">
          <a:xfrm>
            <a:off x="10426960" y="5122862"/>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Full integration with Project Server workflows</a:t>
            </a:r>
          </a:p>
        </p:txBody>
      </p:sp>
      <p:grpSp>
        <p:nvGrpSpPr>
          <p:cNvPr id="32" name="Group 31"/>
          <p:cNvGrpSpPr/>
          <p:nvPr/>
        </p:nvGrpSpPr>
        <p:grpSpPr>
          <a:xfrm>
            <a:off x="3823391" y="2240754"/>
            <a:ext cx="3200400" cy="1371600"/>
            <a:chOff x="3823391" y="2240754"/>
            <a:chExt cx="3200400" cy="1371600"/>
          </a:xfrm>
        </p:grpSpPr>
        <p:sp>
          <p:nvSpPr>
            <p:cNvPr id="71" name="Rectangle 70"/>
            <p:cNvSpPr/>
            <p:nvPr/>
          </p:nvSpPr>
          <p:spPr bwMode="auto">
            <a:xfrm>
              <a:off x="3823391" y="2240754"/>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Copy &amp; Paste in the Text-Based </a:t>
              </a:r>
              <a:r>
                <a:rPr lang="en-US" dirty="0" smtClean="0">
                  <a:gradFill>
                    <a:gsLst>
                      <a:gs pos="0">
                        <a:srgbClr val="FFFFFF"/>
                      </a:gs>
                      <a:gs pos="100000">
                        <a:srgbClr val="FFFFFF"/>
                      </a:gs>
                    </a:gsLst>
                    <a:lin ang="5400000" scaled="0"/>
                  </a:gradFill>
                  <a:ea typeface="Segoe UI" pitchFamily="34" charset="0"/>
                  <a:cs typeface="Segoe UI" pitchFamily="34" charset="0"/>
                </a:rPr>
                <a:t>Designer</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6" name="Freeform 119"/>
            <p:cNvSpPr>
              <a:spLocks/>
            </p:cNvSpPr>
            <p:nvPr/>
          </p:nvSpPr>
          <p:spPr bwMode="black">
            <a:xfrm>
              <a:off x="6677801" y="3019217"/>
              <a:ext cx="185717" cy="251153"/>
            </a:xfrm>
            <a:custGeom>
              <a:avLst/>
              <a:gdLst>
                <a:gd name="T0" fmla="*/ 102 w 102"/>
                <a:gd name="T1" fmla="*/ 138 h 138"/>
                <a:gd name="T2" fmla="*/ 102 w 102"/>
                <a:gd name="T3" fmla="*/ 123 h 138"/>
                <a:gd name="T4" fmla="*/ 102 w 102"/>
                <a:gd name="T5" fmla="*/ 123 h 138"/>
                <a:gd name="T6" fmla="*/ 102 w 102"/>
                <a:gd name="T7" fmla="*/ 115 h 138"/>
                <a:gd name="T8" fmla="*/ 84 w 102"/>
                <a:gd name="T9" fmla="*/ 94 h 138"/>
                <a:gd name="T10" fmla="*/ 68 w 102"/>
                <a:gd name="T11" fmla="*/ 58 h 138"/>
                <a:gd name="T12" fmla="*/ 68 w 102"/>
                <a:gd name="T13" fmla="*/ 58 h 138"/>
                <a:gd name="T14" fmla="*/ 68 w 102"/>
                <a:gd name="T15" fmla="*/ 22 h 138"/>
                <a:gd name="T16" fmla="*/ 68 w 102"/>
                <a:gd name="T17" fmla="*/ 7 h 138"/>
                <a:gd name="T18" fmla="*/ 50 w 102"/>
                <a:gd name="T19" fmla="*/ 0 h 138"/>
                <a:gd name="T20" fmla="*/ 32 w 102"/>
                <a:gd name="T21" fmla="*/ 7 h 138"/>
                <a:gd name="T22" fmla="*/ 32 w 102"/>
                <a:gd name="T23" fmla="*/ 22 h 138"/>
                <a:gd name="T24" fmla="*/ 32 w 102"/>
                <a:gd name="T25" fmla="*/ 58 h 138"/>
                <a:gd name="T26" fmla="*/ 32 w 102"/>
                <a:gd name="T27" fmla="*/ 58 h 138"/>
                <a:gd name="T28" fmla="*/ 15 w 102"/>
                <a:gd name="T29" fmla="*/ 94 h 138"/>
                <a:gd name="T30" fmla="*/ 0 w 102"/>
                <a:gd name="T31" fmla="*/ 112 h 138"/>
                <a:gd name="T32" fmla="*/ 0 w 102"/>
                <a:gd name="T33" fmla="*/ 138 h 138"/>
                <a:gd name="T34" fmla="*/ 102 w 102"/>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38">
                  <a:moveTo>
                    <a:pt x="102" y="138"/>
                  </a:moveTo>
                  <a:cubicBezTo>
                    <a:pt x="102" y="123"/>
                    <a:pt x="102" y="123"/>
                    <a:pt x="102" y="123"/>
                  </a:cubicBezTo>
                  <a:cubicBezTo>
                    <a:pt x="102" y="123"/>
                    <a:pt x="102" y="123"/>
                    <a:pt x="102" y="123"/>
                  </a:cubicBezTo>
                  <a:cubicBezTo>
                    <a:pt x="102" y="115"/>
                    <a:pt x="102" y="115"/>
                    <a:pt x="102" y="115"/>
                  </a:cubicBezTo>
                  <a:cubicBezTo>
                    <a:pt x="102" y="103"/>
                    <a:pt x="97" y="94"/>
                    <a:pt x="84" y="94"/>
                  </a:cubicBezTo>
                  <a:cubicBezTo>
                    <a:pt x="68" y="94"/>
                    <a:pt x="68" y="79"/>
                    <a:pt x="68" y="58"/>
                  </a:cubicBezTo>
                  <a:cubicBezTo>
                    <a:pt x="68" y="58"/>
                    <a:pt x="68" y="58"/>
                    <a:pt x="68" y="58"/>
                  </a:cubicBezTo>
                  <a:cubicBezTo>
                    <a:pt x="68" y="22"/>
                    <a:pt x="68" y="22"/>
                    <a:pt x="68" y="22"/>
                  </a:cubicBezTo>
                  <a:cubicBezTo>
                    <a:pt x="68" y="7"/>
                    <a:pt x="68" y="7"/>
                    <a:pt x="68" y="7"/>
                  </a:cubicBezTo>
                  <a:cubicBezTo>
                    <a:pt x="68" y="3"/>
                    <a:pt x="60" y="0"/>
                    <a:pt x="50" y="0"/>
                  </a:cubicBezTo>
                  <a:cubicBezTo>
                    <a:pt x="40" y="0"/>
                    <a:pt x="32" y="3"/>
                    <a:pt x="32" y="7"/>
                  </a:cubicBezTo>
                  <a:cubicBezTo>
                    <a:pt x="32" y="22"/>
                    <a:pt x="32" y="22"/>
                    <a:pt x="32" y="22"/>
                  </a:cubicBezTo>
                  <a:cubicBezTo>
                    <a:pt x="32" y="58"/>
                    <a:pt x="32" y="58"/>
                    <a:pt x="32" y="58"/>
                  </a:cubicBezTo>
                  <a:cubicBezTo>
                    <a:pt x="32" y="58"/>
                    <a:pt x="32" y="58"/>
                    <a:pt x="32" y="58"/>
                  </a:cubicBezTo>
                  <a:cubicBezTo>
                    <a:pt x="32" y="83"/>
                    <a:pt x="34" y="94"/>
                    <a:pt x="15" y="94"/>
                  </a:cubicBezTo>
                  <a:cubicBezTo>
                    <a:pt x="5" y="94"/>
                    <a:pt x="0" y="102"/>
                    <a:pt x="0" y="112"/>
                  </a:cubicBezTo>
                  <a:cubicBezTo>
                    <a:pt x="0" y="113"/>
                    <a:pt x="0" y="138"/>
                    <a:pt x="0" y="138"/>
                  </a:cubicBezTo>
                  <a:lnTo>
                    <a:pt x="102" y="1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7" name="Freeform 120"/>
            <p:cNvSpPr>
              <a:spLocks/>
            </p:cNvSpPr>
            <p:nvPr/>
          </p:nvSpPr>
          <p:spPr bwMode="black">
            <a:xfrm>
              <a:off x="6677799" y="3287321"/>
              <a:ext cx="185717" cy="145607"/>
            </a:xfrm>
            <a:custGeom>
              <a:avLst/>
              <a:gdLst>
                <a:gd name="T0" fmla="*/ 102 w 102"/>
                <a:gd name="T1" fmla="*/ 0 h 80"/>
                <a:gd name="T2" fmla="*/ 0 w 102"/>
                <a:gd name="T3" fmla="*/ 0 h 80"/>
                <a:gd name="T4" fmla="*/ 0 w 102"/>
                <a:gd name="T5" fmla="*/ 77 h 80"/>
                <a:gd name="T6" fmla="*/ 4 w 102"/>
                <a:gd name="T7" fmla="*/ 80 h 80"/>
                <a:gd name="T8" fmla="*/ 7 w 102"/>
                <a:gd name="T9" fmla="*/ 78 h 80"/>
                <a:gd name="T10" fmla="*/ 10 w 102"/>
                <a:gd name="T11" fmla="*/ 80 h 80"/>
                <a:gd name="T12" fmla="*/ 13 w 102"/>
                <a:gd name="T13" fmla="*/ 77 h 80"/>
                <a:gd name="T14" fmla="*/ 17 w 102"/>
                <a:gd name="T15" fmla="*/ 80 h 80"/>
                <a:gd name="T16" fmla="*/ 20 w 102"/>
                <a:gd name="T17" fmla="*/ 78 h 80"/>
                <a:gd name="T18" fmla="*/ 23 w 102"/>
                <a:gd name="T19" fmla="*/ 80 h 80"/>
                <a:gd name="T20" fmla="*/ 26 w 102"/>
                <a:gd name="T21" fmla="*/ 78 h 80"/>
                <a:gd name="T22" fmla="*/ 29 w 102"/>
                <a:gd name="T23" fmla="*/ 80 h 80"/>
                <a:gd name="T24" fmla="*/ 32 w 102"/>
                <a:gd name="T25" fmla="*/ 78 h 80"/>
                <a:gd name="T26" fmla="*/ 35 w 102"/>
                <a:gd name="T27" fmla="*/ 80 h 80"/>
                <a:gd name="T28" fmla="*/ 38 w 102"/>
                <a:gd name="T29" fmla="*/ 77 h 80"/>
                <a:gd name="T30" fmla="*/ 42 w 102"/>
                <a:gd name="T31" fmla="*/ 80 h 80"/>
                <a:gd name="T32" fmla="*/ 45 w 102"/>
                <a:gd name="T33" fmla="*/ 78 h 80"/>
                <a:gd name="T34" fmla="*/ 48 w 102"/>
                <a:gd name="T35" fmla="*/ 80 h 80"/>
                <a:gd name="T36" fmla="*/ 51 w 102"/>
                <a:gd name="T37" fmla="*/ 78 h 80"/>
                <a:gd name="T38" fmla="*/ 54 w 102"/>
                <a:gd name="T39" fmla="*/ 80 h 80"/>
                <a:gd name="T40" fmla="*/ 57 w 102"/>
                <a:gd name="T41" fmla="*/ 78 h 80"/>
                <a:gd name="T42" fmla="*/ 60 w 102"/>
                <a:gd name="T43" fmla="*/ 80 h 80"/>
                <a:gd name="T44" fmla="*/ 64 w 102"/>
                <a:gd name="T45" fmla="*/ 77 h 80"/>
                <a:gd name="T46" fmla="*/ 67 w 102"/>
                <a:gd name="T47" fmla="*/ 80 h 80"/>
                <a:gd name="T48" fmla="*/ 70 w 102"/>
                <a:gd name="T49" fmla="*/ 78 h 80"/>
                <a:gd name="T50" fmla="*/ 73 w 102"/>
                <a:gd name="T51" fmla="*/ 80 h 80"/>
                <a:gd name="T52" fmla="*/ 76 w 102"/>
                <a:gd name="T53" fmla="*/ 78 h 80"/>
                <a:gd name="T54" fmla="*/ 79 w 102"/>
                <a:gd name="T55" fmla="*/ 80 h 80"/>
                <a:gd name="T56" fmla="*/ 82 w 102"/>
                <a:gd name="T57" fmla="*/ 78 h 80"/>
                <a:gd name="T58" fmla="*/ 85 w 102"/>
                <a:gd name="T59" fmla="*/ 80 h 80"/>
                <a:gd name="T60" fmla="*/ 89 w 102"/>
                <a:gd name="T61" fmla="*/ 77 h 80"/>
                <a:gd name="T62" fmla="*/ 92 w 102"/>
                <a:gd name="T63" fmla="*/ 80 h 80"/>
                <a:gd name="T64" fmla="*/ 95 w 102"/>
                <a:gd name="T65" fmla="*/ 78 h 80"/>
                <a:gd name="T66" fmla="*/ 98 w 102"/>
                <a:gd name="T67" fmla="*/ 80 h 80"/>
                <a:gd name="T68" fmla="*/ 102 w 102"/>
                <a:gd name="T69" fmla="*/ 77 h 80"/>
                <a:gd name="T70" fmla="*/ 102 w 102"/>
                <a:gd name="T7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0">
                  <a:moveTo>
                    <a:pt x="102" y="0"/>
                  </a:moveTo>
                  <a:cubicBezTo>
                    <a:pt x="0" y="0"/>
                    <a:pt x="0" y="0"/>
                    <a:pt x="0" y="0"/>
                  </a:cubicBezTo>
                  <a:cubicBezTo>
                    <a:pt x="0" y="77"/>
                    <a:pt x="0" y="77"/>
                    <a:pt x="0" y="77"/>
                  </a:cubicBezTo>
                  <a:cubicBezTo>
                    <a:pt x="0" y="79"/>
                    <a:pt x="2" y="80"/>
                    <a:pt x="4" y="80"/>
                  </a:cubicBezTo>
                  <a:cubicBezTo>
                    <a:pt x="5" y="80"/>
                    <a:pt x="6" y="79"/>
                    <a:pt x="7" y="78"/>
                  </a:cubicBezTo>
                  <a:cubicBezTo>
                    <a:pt x="7" y="79"/>
                    <a:pt x="8" y="80"/>
                    <a:pt x="10" y="80"/>
                  </a:cubicBezTo>
                  <a:cubicBezTo>
                    <a:pt x="12" y="80"/>
                    <a:pt x="13" y="79"/>
                    <a:pt x="13" y="77"/>
                  </a:cubicBezTo>
                  <a:cubicBezTo>
                    <a:pt x="13" y="79"/>
                    <a:pt x="15" y="80"/>
                    <a:pt x="17" y="80"/>
                  </a:cubicBezTo>
                  <a:cubicBezTo>
                    <a:pt x="18" y="80"/>
                    <a:pt x="19" y="79"/>
                    <a:pt x="20" y="78"/>
                  </a:cubicBezTo>
                  <a:cubicBezTo>
                    <a:pt x="20" y="79"/>
                    <a:pt x="21" y="80"/>
                    <a:pt x="23" y="80"/>
                  </a:cubicBezTo>
                  <a:cubicBezTo>
                    <a:pt x="24" y="80"/>
                    <a:pt x="25" y="79"/>
                    <a:pt x="26" y="78"/>
                  </a:cubicBezTo>
                  <a:cubicBezTo>
                    <a:pt x="26" y="79"/>
                    <a:pt x="27" y="80"/>
                    <a:pt x="29" y="80"/>
                  </a:cubicBezTo>
                  <a:cubicBezTo>
                    <a:pt x="30" y="80"/>
                    <a:pt x="31" y="79"/>
                    <a:pt x="32" y="78"/>
                  </a:cubicBezTo>
                  <a:cubicBezTo>
                    <a:pt x="32" y="79"/>
                    <a:pt x="33" y="80"/>
                    <a:pt x="35" y="80"/>
                  </a:cubicBezTo>
                  <a:cubicBezTo>
                    <a:pt x="37" y="80"/>
                    <a:pt x="38" y="79"/>
                    <a:pt x="38" y="77"/>
                  </a:cubicBezTo>
                  <a:cubicBezTo>
                    <a:pt x="38" y="79"/>
                    <a:pt x="40" y="80"/>
                    <a:pt x="42" y="80"/>
                  </a:cubicBezTo>
                  <a:cubicBezTo>
                    <a:pt x="43" y="80"/>
                    <a:pt x="44" y="79"/>
                    <a:pt x="45" y="78"/>
                  </a:cubicBezTo>
                  <a:cubicBezTo>
                    <a:pt x="45" y="79"/>
                    <a:pt x="46" y="80"/>
                    <a:pt x="48" y="80"/>
                  </a:cubicBezTo>
                  <a:cubicBezTo>
                    <a:pt x="49" y="80"/>
                    <a:pt x="51" y="79"/>
                    <a:pt x="51" y="78"/>
                  </a:cubicBezTo>
                  <a:cubicBezTo>
                    <a:pt x="51" y="79"/>
                    <a:pt x="53" y="80"/>
                    <a:pt x="54" y="80"/>
                  </a:cubicBezTo>
                  <a:cubicBezTo>
                    <a:pt x="56" y="80"/>
                    <a:pt x="57" y="79"/>
                    <a:pt x="57" y="78"/>
                  </a:cubicBezTo>
                  <a:cubicBezTo>
                    <a:pt x="58" y="79"/>
                    <a:pt x="59" y="80"/>
                    <a:pt x="60" y="80"/>
                  </a:cubicBezTo>
                  <a:cubicBezTo>
                    <a:pt x="62" y="80"/>
                    <a:pt x="64" y="79"/>
                    <a:pt x="64" y="77"/>
                  </a:cubicBezTo>
                  <a:cubicBezTo>
                    <a:pt x="64" y="79"/>
                    <a:pt x="65" y="80"/>
                    <a:pt x="67" y="80"/>
                  </a:cubicBezTo>
                  <a:cubicBezTo>
                    <a:pt x="69" y="80"/>
                    <a:pt x="70" y="79"/>
                    <a:pt x="70" y="78"/>
                  </a:cubicBezTo>
                  <a:cubicBezTo>
                    <a:pt x="71" y="79"/>
                    <a:pt x="72" y="80"/>
                    <a:pt x="73" y="80"/>
                  </a:cubicBezTo>
                  <a:cubicBezTo>
                    <a:pt x="75" y="80"/>
                    <a:pt x="76" y="79"/>
                    <a:pt x="76" y="78"/>
                  </a:cubicBezTo>
                  <a:cubicBezTo>
                    <a:pt x="77" y="79"/>
                    <a:pt x="78" y="80"/>
                    <a:pt x="79" y="80"/>
                  </a:cubicBezTo>
                  <a:cubicBezTo>
                    <a:pt x="81" y="80"/>
                    <a:pt x="82" y="79"/>
                    <a:pt x="82" y="78"/>
                  </a:cubicBezTo>
                  <a:cubicBezTo>
                    <a:pt x="83" y="79"/>
                    <a:pt x="84" y="80"/>
                    <a:pt x="85" y="80"/>
                  </a:cubicBezTo>
                  <a:cubicBezTo>
                    <a:pt x="87" y="80"/>
                    <a:pt x="89" y="79"/>
                    <a:pt x="89" y="77"/>
                  </a:cubicBezTo>
                  <a:cubicBezTo>
                    <a:pt x="89" y="79"/>
                    <a:pt x="90" y="80"/>
                    <a:pt x="92" y="80"/>
                  </a:cubicBezTo>
                  <a:cubicBezTo>
                    <a:pt x="94" y="80"/>
                    <a:pt x="95" y="79"/>
                    <a:pt x="95" y="78"/>
                  </a:cubicBezTo>
                  <a:cubicBezTo>
                    <a:pt x="96" y="79"/>
                    <a:pt x="97" y="80"/>
                    <a:pt x="98" y="80"/>
                  </a:cubicBezTo>
                  <a:cubicBezTo>
                    <a:pt x="100" y="80"/>
                    <a:pt x="102" y="79"/>
                    <a:pt x="102" y="77"/>
                  </a:cubicBezTo>
                  <a:lnTo>
                    <a:pt x="102"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8" name="Freeform 121"/>
            <p:cNvSpPr>
              <a:spLocks noEditPoints="1"/>
            </p:cNvSpPr>
            <p:nvPr/>
          </p:nvSpPr>
          <p:spPr bwMode="black">
            <a:xfrm>
              <a:off x="6259364" y="3172532"/>
              <a:ext cx="402258" cy="263479"/>
            </a:xfrm>
            <a:custGeom>
              <a:avLst/>
              <a:gdLst>
                <a:gd name="T0" fmla="*/ 200 w 221"/>
                <a:gd name="T1" fmla="*/ 0 h 145"/>
                <a:gd name="T2" fmla="*/ 79 w 221"/>
                <a:gd name="T3" fmla="*/ 0 h 145"/>
                <a:gd name="T4" fmla="*/ 57 w 221"/>
                <a:gd name="T5" fmla="*/ 10 h 145"/>
                <a:gd name="T6" fmla="*/ 57 w 221"/>
                <a:gd name="T7" fmla="*/ 29 h 145"/>
                <a:gd name="T8" fmla="*/ 4 w 221"/>
                <a:gd name="T9" fmla="*/ 76 h 145"/>
                <a:gd name="T10" fmla="*/ 57 w 221"/>
                <a:gd name="T11" fmla="*/ 67 h 145"/>
                <a:gd name="T12" fmla="*/ 57 w 221"/>
                <a:gd name="T13" fmla="*/ 127 h 145"/>
                <a:gd name="T14" fmla="*/ 79 w 221"/>
                <a:gd name="T15" fmla="*/ 145 h 145"/>
                <a:gd name="T16" fmla="*/ 200 w 221"/>
                <a:gd name="T17" fmla="*/ 145 h 145"/>
                <a:gd name="T18" fmla="*/ 221 w 221"/>
                <a:gd name="T19" fmla="*/ 127 h 145"/>
                <a:gd name="T20" fmla="*/ 221 w 221"/>
                <a:gd name="T21" fmla="*/ 10 h 145"/>
                <a:gd name="T22" fmla="*/ 200 w 221"/>
                <a:gd name="T23" fmla="*/ 0 h 145"/>
                <a:gd name="T24" fmla="*/ 18 w 221"/>
                <a:gd name="T25" fmla="*/ 67 h 145"/>
                <a:gd name="T26" fmla="*/ 57 w 221"/>
                <a:gd name="T27" fmla="*/ 34 h 145"/>
                <a:gd name="T28" fmla="*/ 57 w 221"/>
                <a:gd name="T29" fmla="*/ 57 h 145"/>
                <a:gd name="T30" fmla="*/ 18 w 221"/>
                <a:gd name="T31"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 h="145">
                  <a:moveTo>
                    <a:pt x="200" y="0"/>
                  </a:moveTo>
                  <a:cubicBezTo>
                    <a:pt x="79" y="0"/>
                    <a:pt x="79" y="0"/>
                    <a:pt x="79" y="0"/>
                  </a:cubicBezTo>
                  <a:cubicBezTo>
                    <a:pt x="67" y="0"/>
                    <a:pt x="57" y="0"/>
                    <a:pt x="57" y="10"/>
                  </a:cubicBezTo>
                  <a:cubicBezTo>
                    <a:pt x="57" y="29"/>
                    <a:pt x="57" y="29"/>
                    <a:pt x="57" y="29"/>
                  </a:cubicBezTo>
                  <a:cubicBezTo>
                    <a:pt x="22" y="49"/>
                    <a:pt x="0" y="68"/>
                    <a:pt x="4" y="76"/>
                  </a:cubicBezTo>
                  <a:cubicBezTo>
                    <a:pt x="8" y="83"/>
                    <a:pt x="24" y="81"/>
                    <a:pt x="57" y="67"/>
                  </a:cubicBezTo>
                  <a:cubicBezTo>
                    <a:pt x="57" y="127"/>
                    <a:pt x="57" y="127"/>
                    <a:pt x="57" y="127"/>
                  </a:cubicBezTo>
                  <a:cubicBezTo>
                    <a:pt x="57" y="137"/>
                    <a:pt x="67" y="145"/>
                    <a:pt x="79" y="145"/>
                  </a:cubicBezTo>
                  <a:cubicBezTo>
                    <a:pt x="200" y="145"/>
                    <a:pt x="200" y="145"/>
                    <a:pt x="200" y="145"/>
                  </a:cubicBezTo>
                  <a:cubicBezTo>
                    <a:pt x="212" y="145"/>
                    <a:pt x="221" y="137"/>
                    <a:pt x="221" y="127"/>
                  </a:cubicBezTo>
                  <a:cubicBezTo>
                    <a:pt x="221" y="10"/>
                    <a:pt x="221" y="10"/>
                    <a:pt x="221" y="10"/>
                  </a:cubicBezTo>
                  <a:cubicBezTo>
                    <a:pt x="221" y="0"/>
                    <a:pt x="212" y="0"/>
                    <a:pt x="200" y="0"/>
                  </a:cubicBezTo>
                  <a:close/>
                  <a:moveTo>
                    <a:pt x="18" y="67"/>
                  </a:moveTo>
                  <a:cubicBezTo>
                    <a:pt x="15" y="62"/>
                    <a:pt x="31" y="49"/>
                    <a:pt x="57" y="34"/>
                  </a:cubicBezTo>
                  <a:cubicBezTo>
                    <a:pt x="57" y="57"/>
                    <a:pt x="57" y="57"/>
                    <a:pt x="57" y="57"/>
                  </a:cubicBezTo>
                  <a:cubicBezTo>
                    <a:pt x="32" y="68"/>
                    <a:pt x="20" y="71"/>
                    <a:pt x="18"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9" name="Freeform 122"/>
            <p:cNvSpPr>
              <a:spLocks/>
            </p:cNvSpPr>
            <p:nvPr/>
          </p:nvSpPr>
          <p:spPr bwMode="black">
            <a:xfrm>
              <a:off x="6363396" y="3124764"/>
              <a:ext cx="298226" cy="33127"/>
            </a:xfrm>
            <a:custGeom>
              <a:avLst/>
              <a:gdLst>
                <a:gd name="T0" fmla="*/ 143 w 164"/>
                <a:gd name="T1" fmla="*/ 0 h 18"/>
                <a:gd name="T2" fmla="*/ 22 w 164"/>
                <a:gd name="T3" fmla="*/ 0 h 18"/>
                <a:gd name="T4" fmla="*/ 0 w 164"/>
                <a:gd name="T5" fmla="*/ 1 h 18"/>
                <a:gd name="T6" fmla="*/ 0 w 164"/>
                <a:gd name="T7" fmla="*/ 16 h 18"/>
                <a:gd name="T8" fmla="*/ 22 w 164"/>
                <a:gd name="T9" fmla="*/ 18 h 18"/>
                <a:gd name="T10" fmla="*/ 143 w 164"/>
                <a:gd name="T11" fmla="*/ 18 h 18"/>
                <a:gd name="T12" fmla="*/ 164 w 164"/>
                <a:gd name="T13" fmla="*/ 16 h 18"/>
                <a:gd name="T14" fmla="*/ 164 w 164"/>
                <a:gd name="T15" fmla="*/ 1 h 18"/>
                <a:gd name="T16" fmla="*/ 143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3" y="0"/>
                  </a:moveTo>
                  <a:cubicBezTo>
                    <a:pt x="22" y="0"/>
                    <a:pt x="22" y="0"/>
                    <a:pt x="22" y="0"/>
                  </a:cubicBezTo>
                  <a:cubicBezTo>
                    <a:pt x="10" y="0"/>
                    <a:pt x="0" y="0"/>
                    <a:pt x="0" y="1"/>
                  </a:cubicBezTo>
                  <a:cubicBezTo>
                    <a:pt x="0" y="16"/>
                    <a:pt x="0" y="16"/>
                    <a:pt x="0" y="16"/>
                  </a:cubicBezTo>
                  <a:cubicBezTo>
                    <a:pt x="0" y="17"/>
                    <a:pt x="10" y="18"/>
                    <a:pt x="22" y="18"/>
                  </a:cubicBezTo>
                  <a:cubicBezTo>
                    <a:pt x="143" y="18"/>
                    <a:pt x="143" y="18"/>
                    <a:pt x="143" y="18"/>
                  </a:cubicBezTo>
                  <a:cubicBezTo>
                    <a:pt x="155" y="18"/>
                    <a:pt x="164" y="17"/>
                    <a:pt x="164" y="16"/>
                  </a:cubicBezTo>
                  <a:cubicBezTo>
                    <a:pt x="164" y="1"/>
                    <a:pt x="164" y="1"/>
                    <a:pt x="164" y="1"/>
                  </a:cubicBezTo>
                  <a:cubicBezTo>
                    <a:pt x="164" y="0"/>
                    <a:pt x="155" y="0"/>
                    <a:pt x="143"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grpSp>
        <p:nvGrpSpPr>
          <p:cNvPr id="42" name="Group 41"/>
          <p:cNvGrpSpPr/>
          <p:nvPr/>
        </p:nvGrpSpPr>
        <p:grpSpPr>
          <a:xfrm>
            <a:off x="7126299" y="2240754"/>
            <a:ext cx="3200400" cy="1371600"/>
            <a:chOff x="7126299" y="2240754"/>
            <a:chExt cx="3200400" cy="1371600"/>
          </a:xfrm>
        </p:grpSpPr>
        <p:sp>
          <p:nvSpPr>
            <p:cNvPr id="79" name="Rectangle 78"/>
            <p:cNvSpPr/>
            <p:nvPr/>
          </p:nvSpPr>
          <p:spPr bwMode="auto">
            <a:xfrm>
              <a:off x="7126299" y="2240754"/>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New </a:t>
              </a:r>
              <a:r>
                <a:rPr lang="en-US" dirty="0">
                  <a:gradFill>
                    <a:gsLst>
                      <a:gs pos="0">
                        <a:srgbClr val="FFFFFF"/>
                      </a:gs>
                      <a:gs pos="100000">
                        <a:srgbClr val="FFFFFF"/>
                      </a:gs>
                    </a:gsLst>
                    <a:lin ang="5400000" scaled="0"/>
                  </a:gradFill>
                  <a:ea typeface="Segoe UI" pitchFamily="34" charset="0"/>
                  <a:cs typeface="Segoe UI" pitchFamily="34" charset="0"/>
                </a:rPr>
                <a:t>“Assign A Task” &amp; “Start a Task Process” actions</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64" name="Freeform 18"/>
            <p:cNvSpPr>
              <a:spLocks noEditPoints="1"/>
            </p:cNvSpPr>
            <p:nvPr/>
          </p:nvSpPr>
          <p:spPr bwMode="black">
            <a:xfrm>
              <a:off x="9727964" y="2941865"/>
              <a:ext cx="453183" cy="55287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pic>
        <p:nvPicPr>
          <p:cNvPr id="65" name="Picture 47" descr="C:\Users\sakuu\Documents\Ballmer MGX 2011\Tile Icons\Calenda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13010986" y="5982268"/>
            <a:ext cx="468070" cy="428352"/>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56"/>
          <p:cNvSpPr/>
          <p:nvPr/>
        </p:nvSpPr>
        <p:spPr bwMode="auto">
          <a:xfrm>
            <a:off x="14215319" y="2236606"/>
            <a:ext cx="3200400" cy="425785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NEARLY 50 NEW/IMPROVED FEATURES AND ACTIONS THIS RELEASE!!!!</a:t>
            </a:r>
          </a:p>
        </p:txBody>
      </p:sp>
      <p:sp>
        <p:nvSpPr>
          <p:cNvPr id="58" name="Freeform 14"/>
          <p:cNvSpPr>
            <a:spLocks noEditPoints="1"/>
          </p:cNvSpPr>
          <p:nvPr/>
        </p:nvSpPr>
        <p:spPr bwMode="black">
          <a:xfrm>
            <a:off x="16901478" y="5929405"/>
            <a:ext cx="433678" cy="458956"/>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5" name="Title 1"/>
          <p:cNvSpPr>
            <a:spLocks noGrp="1"/>
          </p:cNvSpPr>
          <p:nvPr>
            <p:ph type="title"/>
          </p:nvPr>
        </p:nvSpPr>
        <p:spPr>
          <a:xfrm>
            <a:off x="-1" y="-1"/>
            <a:ext cx="12436476"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a:t>So what were the big new features?</a:t>
            </a:r>
          </a:p>
        </p:txBody>
      </p:sp>
      <p:sp>
        <p:nvSpPr>
          <p:cNvPr id="55" name="Freeform 14"/>
          <p:cNvSpPr>
            <a:spLocks noEditPoints="1"/>
          </p:cNvSpPr>
          <p:nvPr/>
        </p:nvSpPr>
        <p:spPr bwMode="black">
          <a:xfrm>
            <a:off x="16901478" y="5929405"/>
            <a:ext cx="433678" cy="458956"/>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Tree>
    <p:extLst>
      <p:ext uri="{BB962C8B-B14F-4D97-AF65-F5344CB8AC3E}">
        <p14:creationId xmlns:p14="http://schemas.microsoft.com/office/powerpoint/2010/main" val="1798860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27"/>
                                        </p:tgtEl>
                                      </p:cBhvr>
                                    </p:animEffect>
                                    <p:animScale>
                                      <p:cBhvr>
                                        <p:cTn id="12" dur="250" autoRev="1" fill="hold"/>
                                        <p:tgtEl>
                                          <p:spTgt spid="27"/>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30"/>
                                        </p:tgtEl>
                                      </p:cBhvr>
                                    </p:animEffect>
                                    <p:animScale>
                                      <p:cBhvr>
                                        <p:cTn id="17" dur="250" autoRev="1" fill="hold"/>
                                        <p:tgtEl>
                                          <p:spTgt spid="30"/>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32"/>
                                        </p:tgtEl>
                                      </p:cBhvr>
                                    </p:animEffect>
                                    <p:animScale>
                                      <p:cBhvr>
                                        <p:cTn id="22" dur="250" autoRev="1" fill="hold"/>
                                        <p:tgtEl>
                                          <p:spTgt spid="32"/>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34"/>
                                        </p:tgtEl>
                                      </p:cBhvr>
                                    </p:animEffect>
                                    <p:animScale>
                                      <p:cBhvr>
                                        <p:cTn id="27" dur="250" autoRev="1" fill="hold"/>
                                        <p:tgtEl>
                                          <p:spTgt spid="3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nodeType="clickEffect">
                                  <p:stCondLst>
                                    <p:cond delay="0"/>
                                  </p:stCondLst>
                                  <p:childTnLst>
                                    <p:animEffect transition="out" filter="fade">
                                      <p:cBhvr>
                                        <p:cTn id="31" dur="500" tmFilter="0, 0; .2, .5; .8, .5; 1, 0"/>
                                        <p:tgtEl>
                                          <p:spTgt spid="37"/>
                                        </p:tgtEl>
                                      </p:cBhvr>
                                    </p:animEffect>
                                    <p:animScale>
                                      <p:cBhvr>
                                        <p:cTn id="32" dur="250" autoRev="1" fill="hold"/>
                                        <p:tgtEl>
                                          <p:spTgt spid="37"/>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42"/>
                                        </p:tgtEl>
                                      </p:cBhvr>
                                    </p:animEffect>
                                    <p:animScale>
                                      <p:cBhvr>
                                        <p:cTn id="37" dur="250" autoRev="1" fill="hold"/>
                                        <p:tgtEl>
                                          <p:spTgt spid="42"/>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46"/>
                                        </p:tgtEl>
                                      </p:cBhvr>
                                    </p:animEffect>
                                    <p:animScale>
                                      <p:cBhvr>
                                        <p:cTn id="42" dur="250" autoRev="1" fill="hold"/>
                                        <p:tgtEl>
                                          <p:spTgt spid="46"/>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94"/>
                                        </p:tgtEl>
                                      </p:cBhvr>
                                    </p:animEffect>
                                    <p:animScale>
                                      <p:cBhvr>
                                        <p:cTn id="47" dur="250" autoRev="1" fill="hold"/>
                                        <p:tgtEl>
                                          <p:spTgt spid="9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7" name="Group 56"/>
          <p:cNvGrpSpPr/>
          <p:nvPr/>
        </p:nvGrpSpPr>
        <p:grpSpPr>
          <a:xfrm>
            <a:off x="511405" y="2236606"/>
            <a:ext cx="16912482" cy="4257856"/>
            <a:chOff x="-5364163" y="2001748"/>
            <a:chExt cx="16912482" cy="4257856"/>
          </a:xfrm>
        </p:grpSpPr>
        <p:grpSp>
          <p:nvGrpSpPr>
            <p:cNvPr id="58" name="Group 57"/>
            <p:cNvGrpSpPr/>
            <p:nvPr/>
          </p:nvGrpSpPr>
          <p:grpSpPr>
            <a:xfrm>
              <a:off x="-5364163" y="2001748"/>
              <a:ext cx="13126370" cy="4257856"/>
              <a:chOff x="-4879978" y="1999674"/>
              <a:chExt cx="13126370" cy="4257856"/>
            </a:xfrm>
          </p:grpSpPr>
          <p:sp>
            <p:nvSpPr>
              <p:cNvPr id="61" name="Rectangle 60"/>
              <p:cNvSpPr/>
              <p:nvPr/>
            </p:nvSpPr>
            <p:spPr bwMode="auto">
              <a:xfrm>
                <a:off x="5044494" y="3444876"/>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Enhanced parallel blocks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5045992" y="1999674"/>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Do “App-Level” operations with App Step</a:t>
                </a:r>
              </a:p>
            </p:txBody>
          </p:sp>
          <p:grpSp>
            <p:nvGrpSpPr>
              <p:cNvPr id="63" name="Group 62"/>
              <p:cNvGrpSpPr/>
              <p:nvPr/>
            </p:nvGrpSpPr>
            <p:grpSpPr>
              <a:xfrm>
                <a:off x="-4879978" y="2003822"/>
                <a:ext cx="13015881" cy="4253708"/>
                <a:chOff x="1798637" y="1973262"/>
                <a:chExt cx="13015881" cy="4253708"/>
              </a:xfrm>
            </p:grpSpPr>
            <p:sp>
              <p:nvSpPr>
                <p:cNvPr id="72" name="Rectangle 71"/>
                <p:cNvSpPr/>
                <p:nvPr/>
              </p:nvSpPr>
              <p:spPr bwMode="auto">
                <a:xfrm>
                  <a:off x="1805396" y="4855370"/>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Leverage web services(HTTP/REST)</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5118791" y="1973262"/>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Copy &amp; Paste in the Text-Based </a:t>
                  </a:r>
                  <a:r>
                    <a:rPr lang="en-US" dirty="0" smtClean="0">
                      <a:gradFill>
                        <a:gsLst>
                          <a:gs pos="0">
                            <a:srgbClr val="FFFFFF"/>
                          </a:gs>
                          <a:gs pos="100000">
                            <a:srgbClr val="FFFFFF"/>
                          </a:gs>
                        </a:gsLst>
                        <a:lin ang="5400000" scaled="0"/>
                      </a:gradFill>
                      <a:ea typeface="Segoe UI" pitchFamily="34" charset="0"/>
                      <a:cs typeface="Segoe UI" pitchFamily="34" charset="0"/>
                    </a:rPr>
                    <a:t>Designer</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1798637" y="3414316"/>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Stages!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1798637" y="1973262"/>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Rapid design with </a:t>
                  </a:r>
                  <a:r>
                    <a:rPr lang="en-US" dirty="0" smtClean="0">
                      <a:gradFill>
                        <a:gsLst>
                          <a:gs pos="0">
                            <a:srgbClr val="FFFFFF"/>
                          </a:gs>
                          <a:gs pos="100000">
                            <a:srgbClr val="FFFFFF"/>
                          </a:gs>
                        </a:gsLst>
                        <a:lin ang="5400000" scaled="0"/>
                      </a:gradFill>
                      <a:ea typeface="Segoe UI" pitchFamily="34" charset="0"/>
                      <a:cs typeface="Segoe UI" pitchFamily="34" charset="0"/>
                    </a:rPr>
                    <a:t>the </a:t>
                  </a:r>
                  <a:r>
                    <a:rPr lang="en-US" dirty="0">
                      <a:gradFill>
                        <a:gsLst>
                          <a:gs pos="0">
                            <a:srgbClr val="FFFFFF"/>
                          </a:gs>
                          <a:gs pos="100000">
                            <a:srgbClr val="FFFFFF"/>
                          </a:gs>
                        </a:gsLst>
                        <a:lin ang="5400000" scaled="0"/>
                      </a:gradFill>
                      <a:ea typeface="Segoe UI" pitchFamily="34" charset="0"/>
                      <a:cs typeface="Segoe UI" pitchFamily="34" charset="0"/>
                    </a:rPr>
                    <a:t>V</a:t>
                  </a:r>
                  <a:r>
                    <a:rPr lang="en-US" dirty="0" smtClean="0">
                      <a:gradFill>
                        <a:gsLst>
                          <a:gs pos="0">
                            <a:srgbClr val="FFFFFF"/>
                          </a:gs>
                          <a:gs pos="100000">
                            <a:srgbClr val="FFFFFF"/>
                          </a:gs>
                        </a:gsLst>
                        <a:lin ang="5400000" scaled="0"/>
                      </a:gradFill>
                      <a:ea typeface="Segoe UI" pitchFamily="34" charset="0"/>
                      <a:cs typeface="Segoe UI" pitchFamily="34" charset="0"/>
                    </a:rPr>
                    <a:t>isual </a:t>
                  </a:r>
                  <a:r>
                    <a:rPr lang="en-US" dirty="0">
                      <a:gradFill>
                        <a:gsLst>
                          <a:gs pos="0">
                            <a:srgbClr val="FFFFFF"/>
                          </a:gs>
                          <a:gs pos="100000">
                            <a:srgbClr val="FFFFFF"/>
                          </a:gs>
                        </a:gsLst>
                        <a:lin ang="5400000" scaled="0"/>
                      </a:gradFill>
                      <a:ea typeface="Segoe UI" pitchFamily="34" charset="0"/>
                      <a:cs typeface="Segoe UI" pitchFamily="34" charset="0"/>
                    </a:rPr>
                    <a:t>and </a:t>
                  </a:r>
                  <a:r>
                    <a:rPr lang="en-US" dirty="0" smtClean="0">
                      <a:gradFill>
                        <a:gsLst>
                          <a:gs pos="0">
                            <a:srgbClr val="FFFFFF"/>
                          </a:gs>
                          <a:gs pos="100000">
                            <a:srgbClr val="FFFFFF"/>
                          </a:gs>
                        </a:gsLst>
                        <a:lin ang="5400000" scaled="0"/>
                      </a:gradFill>
                      <a:ea typeface="Segoe UI" pitchFamily="34" charset="0"/>
                      <a:cs typeface="Segoe UI" pitchFamily="34" charset="0"/>
                    </a:rPr>
                    <a:t>Text-Based </a:t>
                  </a:r>
                  <a:r>
                    <a:rPr lang="en-US" dirty="0">
                      <a:gradFill>
                        <a:gsLst>
                          <a:gs pos="0">
                            <a:srgbClr val="FFFFFF"/>
                          </a:gs>
                          <a:gs pos="100000">
                            <a:srgbClr val="FFFFFF"/>
                          </a:gs>
                        </a:gsLst>
                        <a:lin ang="5400000" scaled="0"/>
                      </a:gradFill>
                      <a:ea typeface="Segoe UI" pitchFamily="34" charset="0"/>
                      <a:cs typeface="Segoe UI" pitchFamily="34" charset="0"/>
                    </a:rPr>
                    <a:t>D</a:t>
                  </a:r>
                  <a:r>
                    <a:rPr lang="en-US" dirty="0" smtClean="0">
                      <a:gradFill>
                        <a:gsLst>
                          <a:gs pos="0">
                            <a:srgbClr val="FFFFFF"/>
                          </a:gs>
                          <a:gs pos="100000">
                            <a:srgbClr val="FFFFFF"/>
                          </a:gs>
                        </a:gsLst>
                        <a:lin ang="5400000" scaled="0"/>
                      </a:gradFill>
                      <a:ea typeface="Segoe UI" pitchFamily="34" charset="0"/>
                      <a:cs typeface="Segoe UI" pitchFamily="34" charset="0"/>
                    </a:rPr>
                    <a:t>esigners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76" name="Group 75"/>
                <p:cNvGrpSpPr/>
                <p:nvPr/>
              </p:nvGrpSpPr>
              <p:grpSpPr bwMode="black">
                <a:xfrm>
                  <a:off x="4355770" y="2735262"/>
                  <a:ext cx="477803" cy="476595"/>
                  <a:chOff x="2576513" y="555625"/>
                  <a:chExt cx="700088" cy="698500"/>
                </a:xfrm>
                <a:solidFill>
                  <a:srgbClr val="FFFFFF"/>
                </a:solidFill>
              </p:grpSpPr>
              <p:sp>
                <p:nvSpPr>
                  <p:cNvPr id="93"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4"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5"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77" name="Rectangle 76"/>
                <p:cNvSpPr/>
                <p:nvPr/>
              </p:nvSpPr>
              <p:spPr bwMode="auto">
                <a:xfrm>
                  <a:off x="5118791" y="4855370"/>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Complex </a:t>
                  </a:r>
                  <a:r>
                    <a:rPr lang="en-US" dirty="0">
                      <a:gradFill>
                        <a:gsLst>
                          <a:gs pos="0">
                            <a:srgbClr val="FFFFFF"/>
                          </a:gs>
                          <a:gs pos="100000">
                            <a:srgbClr val="FFFFFF"/>
                          </a:gs>
                        </a:gsLst>
                        <a:lin ang="5400000" scaled="0"/>
                      </a:gradFill>
                      <a:ea typeface="Segoe UI" pitchFamily="34" charset="0"/>
                      <a:cs typeface="Segoe UI" pitchFamily="34" charset="0"/>
                    </a:rPr>
                    <a:t>data types with ‘Dictionary’ variables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5118791" y="3414316"/>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Looping! </a:t>
                  </a:r>
                </a:p>
              </p:txBody>
            </p:sp>
            <p:sp>
              <p:nvSpPr>
                <p:cNvPr id="79" name="Freeform 14"/>
                <p:cNvSpPr>
                  <a:spLocks noEditPoints="1"/>
                </p:cNvSpPr>
                <p:nvPr/>
              </p:nvSpPr>
              <p:spPr bwMode="black">
                <a:xfrm>
                  <a:off x="4355770" y="4045554"/>
                  <a:ext cx="508767" cy="508634"/>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0" name="Freeform 7"/>
                <p:cNvSpPr>
                  <a:spLocks noEditPoints="1"/>
                </p:cNvSpPr>
                <p:nvPr/>
              </p:nvSpPr>
              <p:spPr bwMode="black">
                <a:xfrm>
                  <a:off x="7658796" y="4068079"/>
                  <a:ext cx="539542" cy="540164"/>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1" name="Rectangle 80"/>
                <p:cNvSpPr/>
                <p:nvPr/>
              </p:nvSpPr>
              <p:spPr bwMode="auto">
                <a:xfrm>
                  <a:off x="8421699" y="1973262"/>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New </a:t>
                  </a:r>
                  <a:r>
                    <a:rPr lang="en-US" dirty="0">
                      <a:gradFill>
                        <a:gsLst>
                          <a:gs pos="0">
                            <a:srgbClr val="FFFFFF"/>
                          </a:gs>
                          <a:gs pos="100000">
                            <a:srgbClr val="FFFFFF"/>
                          </a:gs>
                        </a:gsLst>
                        <a:lin ang="5400000" scaled="0"/>
                      </a:gradFill>
                      <a:ea typeface="Segoe UI" pitchFamily="34" charset="0"/>
                      <a:cs typeface="Segoe UI" pitchFamily="34" charset="0"/>
                    </a:rPr>
                    <a:t>“Assign A Task” &amp; “Start a Task Process” actions</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82" name="Rectangle 81"/>
                <p:cNvSpPr/>
                <p:nvPr/>
              </p:nvSpPr>
              <p:spPr bwMode="auto">
                <a:xfrm>
                  <a:off x="8420950" y="3414316"/>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Enhanced portability &amp; packaging through WSP and VSDX files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8420950" y="4855370"/>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Support classic 2010 workflow type and interoperability</a:t>
                  </a:r>
                </a:p>
              </p:txBody>
            </p:sp>
            <p:sp>
              <p:nvSpPr>
                <p:cNvPr id="84" name="Freeform 25"/>
                <p:cNvSpPr>
                  <a:spLocks noEditPoints="1"/>
                </p:cNvSpPr>
                <p:nvPr/>
              </p:nvSpPr>
              <p:spPr bwMode="black">
                <a:xfrm>
                  <a:off x="10840152" y="4172083"/>
                  <a:ext cx="632624" cy="5386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85" name="Group 84"/>
                <p:cNvGrpSpPr/>
                <p:nvPr/>
              </p:nvGrpSpPr>
              <p:grpSpPr bwMode="black">
                <a:xfrm>
                  <a:off x="10795848" y="5534116"/>
                  <a:ext cx="721231" cy="586753"/>
                  <a:chOff x="5184775" y="225425"/>
                  <a:chExt cx="1500188" cy="1220788"/>
                </a:xfrm>
                <a:solidFill>
                  <a:srgbClr val="FFFFFF"/>
                </a:solidFill>
              </p:grpSpPr>
              <p:sp>
                <p:nvSpPr>
                  <p:cNvPr id="9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86" name="Freeform 81"/>
                <p:cNvSpPr>
                  <a:spLocks noEditPoints="1"/>
                </p:cNvSpPr>
                <p:nvPr/>
              </p:nvSpPr>
              <p:spPr bwMode="black">
                <a:xfrm>
                  <a:off x="4105689" y="5574781"/>
                  <a:ext cx="756006" cy="46148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7" name="Freeform 79"/>
                <p:cNvSpPr>
                  <a:spLocks noEditPoints="1"/>
                </p:cNvSpPr>
                <p:nvPr/>
              </p:nvSpPr>
              <p:spPr bwMode="black">
                <a:xfrm>
                  <a:off x="7750730" y="5528015"/>
                  <a:ext cx="400154" cy="5409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8" name="Freeform 154"/>
                <p:cNvSpPr>
                  <a:spLocks noEditPoints="1"/>
                </p:cNvSpPr>
                <p:nvPr/>
              </p:nvSpPr>
              <p:spPr bwMode="black">
                <a:xfrm>
                  <a:off x="14209524" y="2670058"/>
                  <a:ext cx="604994" cy="604836"/>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9" name="Freeform 35"/>
                <p:cNvSpPr>
                  <a:spLocks noEditPoints="1"/>
                </p:cNvSpPr>
                <p:nvPr/>
              </p:nvSpPr>
              <p:spPr bwMode="black">
                <a:xfrm>
                  <a:off x="14165383" y="3991499"/>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sp>
            <p:nvSpPr>
              <p:cNvPr id="64" name="Rectangle 63"/>
              <p:cNvSpPr/>
              <p:nvPr/>
            </p:nvSpPr>
            <p:spPr bwMode="auto">
              <a:xfrm>
                <a:off x="5043745" y="4885930"/>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Full integration with Project Server workflows</a:t>
                </a:r>
              </a:p>
            </p:txBody>
          </p:sp>
          <p:grpSp>
            <p:nvGrpSpPr>
              <p:cNvPr id="65" name="Group 64"/>
              <p:cNvGrpSpPr/>
              <p:nvPr/>
            </p:nvGrpSpPr>
            <p:grpSpPr bwMode="black">
              <a:xfrm>
                <a:off x="876149" y="2782285"/>
                <a:ext cx="604154" cy="416794"/>
                <a:chOff x="-999833" y="4193395"/>
                <a:chExt cx="610735" cy="421446"/>
              </a:xfrm>
            </p:grpSpPr>
            <p:sp>
              <p:nvSpPr>
                <p:cNvPr id="68" name="Freeform 119"/>
                <p:cNvSpPr>
                  <a:spLocks/>
                </p:cNvSpPr>
                <p:nvPr/>
              </p:nvSpPr>
              <p:spPr bwMode="black">
                <a:xfrm>
                  <a:off x="-576838" y="4193395"/>
                  <a:ext cx="187740" cy="253956"/>
                </a:xfrm>
                <a:custGeom>
                  <a:avLst/>
                  <a:gdLst>
                    <a:gd name="T0" fmla="*/ 102 w 102"/>
                    <a:gd name="T1" fmla="*/ 138 h 138"/>
                    <a:gd name="T2" fmla="*/ 102 w 102"/>
                    <a:gd name="T3" fmla="*/ 123 h 138"/>
                    <a:gd name="T4" fmla="*/ 102 w 102"/>
                    <a:gd name="T5" fmla="*/ 123 h 138"/>
                    <a:gd name="T6" fmla="*/ 102 w 102"/>
                    <a:gd name="T7" fmla="*/ 115 h 138"/>
                    <a:gd name="T8" fmla="*/ 84 w 102"/>
                    <a:gd name="T9" fmla="*/ 94 h 138"/>
                    <a:gd name="T10" fmla="*/ 68 w 102"/>
                    <a:gd name="T11" fmla="*/ 58 h 138"/>
                    <a:gd name="T12" fmla="*/ 68 w 102"/>
                    <a:gd name="T13" fmla="*/ 58 h 138"/>
                    <a:gd name="T14" fmla="*/ 68 w 102"/>
                    <a:gd name="T15" fmla="*/ 22 h 138"/>
                    <a:gd name="T16" fmla="*/ 68 w 102"/>
                    <a:gd name="T17" fmla="*/ 7 h 138"/>
                    <a:gd name="T18" fmla="*/ 50 w 102"/>
                    <a:gd name="T19" fmla="*/ 0 h 138"/>
                    <a:gd name="T20" fmla="*/ 32 w 102"/>
                    <a:gd name="T21" fmla="*/ 7 h 138"/>
                    <a:gd name="T22" fmla="*/ 32 w 102"/>
                    <a:gd name="T23" fmla="*/ 22 h 138"/>
                    <a:gd name="T24" fmla="*/ 32 w 102"/>
                    <a:gd name="T25" fmla="*/ 58 h 138"/>
                    <a:gd name="T26" fmla="*/ 32 w 102"/>
                    <a:gd name="T27" fmla="*/ 58 h 138"/>
                    <a:gd name="T28" fmla="*/ 15 w 102"/>
                    <a:gd name="T29" fmla="*/ 94 h 138"/>
                    <a:gd name="T30" fmla="*/ 0 w 102"/>
                    <a:gd name="T31" fmla="*/ 112 h 138"/>
                    <a:gd name="T32" fmla="*/ 0 w 102"/>
                    <a:gd name="T33" fmla="*/ 138 h 138"/>
                    <a:gd name="T34" fmla="*/ 102 w 102"/>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38">
                      <a:moveTo>
                        <a:pt x="102" y="138"/>
                      </a:moveTo>
                      <a:cubicBezTo>
                        <a:pt x="102" y="123"/>
                        <a:pt x="102" y="123"/>
                        <a:pt x="102" y="123"/>
                      </a:cubicBezTo>
                      <a:cubicBezTo>
                        <a:pt x="102" y="123"/>
                        <a:pt x="102" y="123"/>
                        <a:pt x="102" y="123"/>
                      </a:cubicBezTo>
                      <a:cubicBezTo>
                        <a:pt x="102" y="115"/>
                        <a:pt x="102" y="115"/>
                        <a:pt x="102" y="115"/>
                      </a:cubicBezTo>
                      <a:cubicBezTo>
                        <a:pt x="102" y="103"/>
                        <a:pt x="97" y="94"/>
                        <a:pt x="84" y="94"/>
                      </a:cubicBezTo>
                      <a:cubicBezTo>
                        <a:pt x="68" y="94"/>
                        <a:pt x="68" y="79"/>
                        <a:pt x="68" y="58"/>
                      </a:cubicBezTo>
                      <a:cubicBezTo>
                        <a:pt x="68" y="58"/>
                        <a:pt x="68" y="58"/>
                        <a:pt x="68" y="58"/>
                      </a:cubicBezTo>
                      <a:cubicBezTo>
                        <a:pt x="68" y="22"/>
                        <a:pt x="68" y="22"/>
                        <a:pt x="68" y="22"/>
                      </a:cubicBezTo>
                      <a:cubicBezTo>
                        <a:pt x="68" y="7"/>
                        <a:pt x="68" y="7"/>
                        <a:pt x="68" y="7"/>
                      </a:cubicBezTo>
                      <a:cubicBezTo>
                        <a:pt x="68" y="3"/>
                        <a:pt x="60" y="0"/>
                        <a:pt x="50" y="0"/>
                      </a:cubicBezTo>
                      <a:cubicBezTo>
                        <a:pt x="40" y="0"/>
                        <a:pt x="32" y="3"/>
                        <a:pt x="32" y="7"/>
                      </a:cubicBezTo>
                      <a:cubicBezTo>
                        <a:pt x="32" y="22"/>
                        <a:pt x="32" y="22"/>
                        <a:pt x="32" y="22"/>
                      </a:cubicBezTo>
                      <a:cubicBezTo>
                        <a:pt x="32" y="58"/>
                        <a:pt x="32" y="58"/>
                        <a:pt x="32" y="58"/>
                      </a:cubicBezTo>
                      <a:cubicBezTo>
                        <a:pt x="32" y="58"/>
                        <a:pt x="32" y="58"/>
                        <a:pt x="32" y="58"/>
                      </a:cubicBezTo>
                      <a:cubicBezTo>
                        <a:pt x="32" y="83"/>
                        <a:pt x="34" y="94"/>
                        <a:pt x="15" y="94"/>
                      </a:cubicBezTo>
                      <a:cubicBezTo>
                        <a:pt x="5" y="94"/>
                        <a:pt x="0" y="102"/>
                        <a:pt x="0" y="112"/>
                      </a:cubicBezTo>
                      <a:cubicBezTo>
                        <a:pt x="0" y="113"/>
                        <a:pt x="0" y="138"/>
                        <a:pt x="0" y="138"/>
                      </a:cubicBezTo>
                      <a:lnTo>
                        <a:pt x="102" y="1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9" name="Freeform 120"/>
                <p:cNvSpPr>
                  <a:spLocks/>
                </p:cNvSpPr>
                <p:nvPr/>
              </p:nvSpPr>
              <p:spPr bwMode="black">
                <a:xfrm>
                  <a:off x="-576840" y="4464491"/>
                  <a:ext cx="187740" cy="147232"/>
                </a:xfrm>
                <a:custGeom>
                  <a:avLst/>
                  <a:gdLst>
                    <a:gd name="T0" fmla="*/ 102 w 102"/>
                    <a:gd name="T1" fmla="*/ 0 h 80"/>
                    <a:gd name="T2" fmla="*/ 0 w 102"/>
                    <a:gd name="T3" fmla="*/ 0 h 80"/>
                    <a:gd name="T4" fmla="*/ 0 w 102"/>
                    <a:gd name="T5" fmla="*/ 77 h 80"/>
                    <a:gd name="T6" fmla="*/ 4 w 102"/>
                    <a:gd name="T7" fmla="*/ 80 h 80"/>
                    <a:gd name="T8" fmla="*/ 7 w 102"/>
                    <a:gd name="T9" fmla="*/ 78 h 80"/>
                    <a:gd name="T10" fmla="*/ 10 w 102"/>
                    <a:gd name="T11" fmla="*/ 80 h 80"/>
                    <a:gd name="T12" fmla="*/ 13 w 102"/>
                    <a:gd name="T13" fmla="*/ 77 h 80"/>
                    <a:gd name="T14" fmla="*/ 17 w 102"/>
                    <a:gd name="T15" fmla="*/ 80 h 80"/>
                    <a:gd name="T16" fmla="*/ 20 w 102"/>
                    <a:gd name="T17" fmla="*/ 78 h 80"/>
                    <a:gd name="T18" fmla="*/ 23 w 102"/>
                    <a:gd name="T19" fmla="*/ 80 h 80"/>
                    <a:gd name="T20" fmla="*/ 26 w 102"/>
                    <a:gd name="T21" fmla="*/ 78 h 80"/>
                    <a:gd name="T22" fmla="*/ 29 w 102"/>
                    <a:gd name="T23" fmla="*/ 80 h 80"/>
                    <a:gd name="T24" fmla="*/ 32 w 102"/>
                    <a:gd name="T25" fmla="*/ 78 h 80"/>
                    <a:gd name="T26" fmla="*/ 35 w 102"/>
                    <a:gd name="T27" fmla="*/ 80 h 80"/>
                    <a:gd name="T28" fmla="*/ 38 w 102"/>
                    <a:gd name="T29" fmla="*/ 77 h 80"/>
                    <a:gd name="T30" fmla="*/ 42 w 102"/>
                    <a:gd name="T31" fmla="*/ 80 h 80"/>
                    <a:gd name="T32" fmla="*/ 45 w 102"/>
                    <a:gd name="T33" fmla="*/ 78 h 80"/>
                    <a:gd name="T34" fmla="*/ 48 w 102"/>
                    <a:gd name="T35" fmla="*/ 80 h 80"/>
                    <a:gd name="T36" fmla="*/ 51 w 102"/>
                    <a:gd name="T37" fmla="*/ 78 h 80"/>
                    <a:gd name="T38" fmla="*/ 54 w 102"/>
                    <a:gd name="T39" fmla="*/ 80 h 80"/>
                    <a:gd name="T40" fmla="*/ 57 w 102"/>
                    <a:gd name="T41" fmla="*/ 78 h 80"/>
                    <a:gd name="T42" fmla="*/ 60 w 102"/>
                    <a:gd name="T43" fmla="*/ 80 h 80"/>
                    <a:gd name="T44" fmla="*/ 64 w 102"/>
                    <a:gd name="T45" fmla="*/ 77 h 80"/>
                    <a:gd name="T46" fmla="*/ 67 w 102"/>
                    <a:gd name="T47" fmla="*/ 80 h 80"/>
                    <a:gd name="T48" fmla="*/ 70 w 102"/>
                    <a:gd name="T49" fmla="*/ 78 h 80"/>
                    <a:gd name="T50" fmla="*/ 73 w 102"/>
                    <a:gd name="T51" fmla="*/ 80 h 80"/>
                    <a:gd name="T52" fmla="*/ 76 w 102"/>
                    <a:gd name="T53" fmla="*/ 78 h 80"/>
                    <a:gd name="T54" fmla="*/ 79 w 102"/>
                    <a:gd name="T55" fmla="*/ 80 h 80"/>
                    <a:gd name="T56" fmla="*/ 82 w 102"/>
                    <a:gd name="T57" fmla="*/ 78 h 80"/>
                    <a:gd name="T58" fmla="*/ 85 w 102"/>
                    <a:gd name="T59" fmla="*/ 80 h 80"/>
                    <a:gd name="T60" fmla="*/ 89 w 102"/>
                    <a:gd name="T61" fmla="*/ 77 h 80"/>
                    <a:gd name="T62" fmla="*/ 92 w 102"/>
                    <a:gd name="T63" fmla="*/ 80 h 80"/>
                    <a:gd name="T64" fmla="*/ 95 w 102"/>
                    <a:gd name="T65" fmla="*/ 78 h 80"/>
                    <a:gd name="T66" fmla="*/ 98 w 102"/>
                    <a:gd name="T67" fmla="*/ 80 h 80"/>
                    <a:gd name="T68" fmla="*/ 102 w 102"/>
                    <a:gd name="T69" fmla="*/ 77 h 80"/>
                    <a:gd name="T70" fmla="*/ 102 w 102"/>
                    <a:gd name="T7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0">
                      <a:moveTo>
                        <a:pt x="102" y="0"/>
                      </a:moveTo>
                      <a:cubicBezTo>
                        <a:pt x="0" y="0"/>
                        <a:pt x="0" y="0"/>
                        <a:pt x="0" y="0"/>
                      </a:cubicBezTo>
                      <a:cubicBezTo>
                        <a:pt x="0" y="77"/>
                        <a:pt x="0" y="77"/>
                        <a:pt x="0" y="77"/>
                      </a:cubicBezTo>
                      <a:cubicBezTo>
                        <a:pt x="0" y="79"/>
                        <a:pt x="2" y="80"/>
                        <a:pt x="4" y="80"/>
                      </a:cubicBezTo>
                      <a:cubicBezTo>
                        <a:pt x="5" y="80"/>
                        <a:pt x="6" y="79"/>
                        <a:pt x="7" y="78"/>
                      </a:cubicBezTo>
                      <a:cubicBezTo>
                        <a:pt x="7" y="79"/>
                        <a:pt x="8" y="80"/>
                        <a:pt x="10" y="80"/>
                      </a:cubicBezTo>
                      <a:cubicBezTo>
                        <a:pt x="12" y="80"/>
                        <a:pt x="13" y="79"/>
                        <a:pt x="13" y="77"/>
                      </a:cubicBezTo>
                      <a:cubicBezTo>
                        <a:pt x="13" y="79"/>
                        <a:pt x="15" y="80"/>
                        <a:pt x="17" y="80"/>
                      </a:cubicBezTo>
                      <a:cubicBezTo>
                        <a:pt x="18" y="80"/>
                        <a:pt x="19" y="79"/>
                        <a:pt x="20" y="78"/>
                      </a:cubicBezTo>
                      <a:cubicBezTo>
                        <a:pt x="20" y="79"/>
                        <a:pt x="21" y="80"/>
                        <a:pt x="23" y="80"/>
                      </a:cubicBezTo>
                      <a:cubicBezTo>
                        <a:pt x="24" y="80"/>
                        <a:pt x="25" y="79"/>
                        <a:pt x="26" y="78"/>
                      </a:cubicBezTo>
                      <a:cubicBezTo>
                        <a:pt x="26" y="79"/>
                        <a:pt x="27" y="80"/>
                        <a:pt x="29" y="80"/>
                      </a:cubicBezTo>
                      <a:cubicBezTo>
                        <a:pt x="30" y="80"/>
                        <a:pt x="31" y="79"/>
                        <a:pt x="32" y="78"/>
                      </a:cubicBezTo>
                      <a:cubicBezTo>
                        <a:pt x="32" y="79"/>
                        <a:pt x="33" y="80"/>
                        <a:pt x="35" y="80"/>
                      </a:cubicBezTo>
                      <a:cubicBezTo>
                        <a:pt x="37" y="80"/>
                        <a:pt x="38" y="79"/>
                        <a:pt x="38" y="77"/>
                      </a:cubicBezTo>
                      <a:cubicBezTo>
                        <a:pt x="38" y="79"/>
                        <a:pt x="40" y="80"/>
                        <a:pt x="42" y="80"/>
                      </a:cubicBezTo>
                      <a:cubicBezTo>
                        <a:pt x="43" y="80"/>
                        <a:pt x="44" y="79"/>
                        <a:pt x="45" y="78"/>
                      </a:cubicBezTo>
                      <a:cubicBezTo>
                        <a:pt x="45" y="79"/>
                        <a:pt x="46" y="80"/>
                        <a:pt x="48" y="80"/>
                      </a:cubicBezTo>
                      <a:cubicBezTo>
                        <a:pt x="49" y="80"/>
                        <a:pt x="51" y="79"/>
                        <a:pt x="51" y="78"/>
                      </a:cubicBezTo>
                      <a:cubicBezTo>
                        <a:pt x="51" y="79"/>
                        <a:pt x="53" y="80"/>
                        <a:pt x="54" y="80"/>
                      </a:cubicBezTo>
                      <a:cubicBezTo>
                        <a:pt x="56" y="80"/>
                        <a:pt x="57" y="79"/>
                        <a:pt x="57" y="78"/>
                      </a:cubicBezTo>
                      <a:cubicBezTo>
                        <a:pt x="58" y="79"/>
                        <a:pt x="59" y="80"/>
                        <a:pt x="60" y="80"/>
                      </a:cubicBezTo>
                      <a:cubicBezTo>
                        <a:pt x="62" y="80"/>
                        <a:pt x="64" y="79"/>
                        <a:pt x="64" y="77"/>
                      </a:cubicBezTo>
                      <a:cubicBezTo>
                        <a:pt x="64" y="79"/>
                        <a:pt x="65" y="80"/>
                        <a:pt x="67" y="80"/>
                      </a:cubicBezTo>
                      <a:cubicBezTo>
                        <a:pt x="69" y="80"/>
                        <a:pt x="70" y="79"/>
                        <a:pt x="70" y="78"/>
                      </a:cubicBezTo>
                      <a:cubicBezTo>
                        <a:pt x="71" y="79"/>
                        <a:pt x="72" y="80"/>
                        <a:pt x="73" y="80"/>
                      </a:cubicBezTo>
                      <a:cubicBezTo>
                        <a:pt x="75" y="80"/>
                        <a:pt x="76" y="79"/>
                        <a:pt x="76" y="78"/>
                      </a:cubicBezTo>
                      <a:cubicBezTo>
                        <a:pt x="77" y="79"/>
                        <a:pt x="78" y="80"/>
                        <a:pt x="79" y="80"/>
                      </a:cubicBezTo>
                      <a:cubicBezTo>
                        <a:pt x="81" y="80"/>
                        <a:pt x="82" y="79"/>
                        <a:pt x="82" y="78"/>
                      </a:cubicBezTo>
                      <a:cubicBezTo>
                        <a:pt x="83" y="79"/>
                        <a:pt x="84" y="80"/>
                        <a:pt x="85" y="80"/>
                      </a:cubicBezTo>
                      <a:cubicBezTo>
                        <a:pt x="87" y="80"/>
                        <a:pt x="89" y="79"/>
                        <a:pt x="89" y="77"/>
                      </a:cubicBezTo>
                      <a:cubicBezTo>
                        <a:pt x="89" y="79"/>
                        <a:pt x="90" y="80"/>
                        <a:pt x="92" y="80"/>
                      </a:cubicBezTo>
                      <a:cubicBezTo>
                        <a:pt x="94" y="80"/>
                        <a:pt x="95" y="79"/>
                        <a:pt x="95" y="78"/>
                      </a:cubicBezTo>
                      <a:cubicBezTo>
                        <a:pt x="96" y="79"/>
                        <a:pt x="97" y="80"/>
                        <a:pt x="98" y="80"/>
                      </a:cubicBezTo>
                      <a:cubicBezTo>
                        <a:pt x="100" y="80"/>
                        <a:pt x="102" y="79"/>
                        <a:pt x="102" y="77"/>
                      </a:cubicBezTo>
                      <a:lnTo>
                        <a:pt x="102"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0" name="Freeform 121"/>
                <p:cNvSpPr>
                  <a:spLocks noEditPoints="1"/>
                </p:cNvSpPr>
                <p:nvPr/>
              </p:nvSpPr>
              <p:spPr bwMode="black">
                <a:xfrm>
                  <a:off x="-999833" y="4348421"/>
                  <a:ext cx="406640" cy="266420"/>
                </a:xfrm>
                <a:custGeom>
                  <a:avLst/>
                  <a:gdLst>
                    <a:gd name="T0" fmla="*/ 200 w 221"/>
                    <a:gd name="T1" fmla="*/ 0 h 145"/>
                    <a:gd name="T2" fmla="*/ 79 w 221"/>
                    <a:gd name="T3" fmla="*/ 0 h 145"/>
                    <a:gd name="T4" fmla="*/ 57 w 221"/>
                    <a:gd name="T5" fmla="*/ 10 h 145"/>
                    <a:gd name="T6" fmla="*/ 57 w 221"/>
                    <a:gd name="T7" fmla="*/ 29 h 145"/>
                    <a:gd name="T8" fmla="*/ 4 w 221"/>
                    <a:gd name="T9" fmla="*/ 76 h 145"/>
                    <a:gd name="T10" fmla="*/ 57 w 221"/>
                    <a:gd name="T11" fmla="*/ 67 h 145"/>
                    <a:gd name="T12" fmla="*/ 57 w 221"/>
                    <a:gd name="T13" fmla="*/ 127 h 145"/>
                    <a:gd name="T14" fmla="*/ 79 w 221"/>
                    <a:gd name="T15" fmla="*/ 145 h 145"/>
                    <a:gd name="T16" fmla="*/ 200 w 221"/>
                    <a:gd name="T17" fmla="*/ 145 h 145"/>
                    <a:gd name="T18" fmla="*/ 221 w 221"/>
                    <a:gd name="T19" fmla="*/ 127 h 145"/>
                    <a:gd name="T20" fmla="*/ 221 w 221"/>
                    <a:gd name="T21" fmla="*/ 10 h 145"/>
                    <a:gd name="T22" fmla="*/ 200 w 221"/>
                    <a:gd name="T23" fmla="*/ 0 h 145"/>
                    <a:gd name="T24" fmla="*/ 18 w 221"/>
                    <a:gd name="T25" fmla="*/ 67 h 145"/>
                    <a:gd name="T26" fmla="*/ 57 w 221"/>
                    <a:gd name="T27" fmla="*/ 34 h 145"/>
                    <a:gd name="T28" fmla="*/ 57 w 221"/>
                    <a:gd name="T29" fmla="*/ 57 h 145"/>
                    <a:gd name="T30" fmla="*/ 18 w 221"/>
                    <a:gd name="T31"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 h="145">
                      <a:moveTo>
                        <a:pt x="200" y="0"/>
                      </a:moveTo>
                      <a:cubicBezTo>
                        <a:pt x="79" y="0"/>
                        <a:pt x="79" y="0"/>
                        <a:pt x="79" y="0"/>
                      </a:cubicBezTo>
                      <a:cubicBezTo>
                        <a:pt x="67" y="0"/>
                        <a:pt x="57" y="0"/>
                        <a:pt x="57" y="10"/>
                      </a:cubicBezTo>
                      <a:cubicBezTo>
                        <a:pt x="57" y="29"/>
                        <a:pt x="57" y="29"/>
                        <a:pt x="57" y="29"/>
                      </a:cubicBezTo>
                      <a:cubicBezTo>
                        <a:pt x="22" y="49"/>
                        <a:pt x="0" y="68"/>
                        <a:pt x="4" y="76"/>
                      </a:cubicBezTo>
                      <a:cubicBezTo>
                        <a:pt x="8" y="83"/>
                        <a:pt x="24" y="81"/>
                        <a:pt x="57" y="67"/>
                      </a:cubicBezTo>
                      <a:cubicBezTo>
                        <a:pt x="57" y="127"/>
                        <a:pt x="57" y="127"/>
                        <a:pt x="57" y="127"/>
                      </a:cubicBezTo>
                      <a:cubicBezTo>
                        <a:pt x="57" y="137"/>
                        <a:pt x="67" y="145"/>
                        <a:pt x="79" y="145"/>
                      </a:cubicBezTo>
                      <a:cubicBezTo>
                        <a:pt x="200" y="145"/>
                        <a:pt x="200" y="145"/>
                        <a:pt x="200" y="145"/>
                      </a:cubicBezTo>
                      <a:cubicBezTo>
                        <a:pt x="212" y="145"/>
                        <a:pt x="221" y="137"/>
                        <a:pt x="221" y="127"/>
                      </a:cubicBezTo>
                      <a:cubicBezTo>
                        <a:pt x="221" y="10"/>
                        <a:pt x="221" y="10"/>
                        <a:pt x="221" y="10"/>
                      </a:cubicBezTo>
                      <a:cubicBezTo>
                        <a:pt x="221" y="0"/>
                        <a:pt x="212" y="0"/>
                        <a:pt x="200" y="0"/>
                      </a:cubicBezTo>
                      <a:close/>
                      <a:moveTo>
                        <a:pt x="18" y="67"/>
                      </a:moveTo>
                      <a:cubicBezTo>
                        <a:pt x="15" y="62"/>
                        <a:pt x="31" y="49"/>
                        <a:pt x="57" y="34"/>
                      </a:cubicBezTo>
                      <a:cubicBezTo>
                        <a:pt x="57" y="57"/>
                        <a:pt x="57" y="57"/>
                        <a:pt x="57" y="57"/>
                      </a:cubicBezTo>
                      <a:cubicBezTo>
                        <a:pt x="32" y="68"/>
                        <a:pt x="20" y="71"/>
                        <a:pt x="18"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71" name="Freeform 122"/>
                <p:cNvSpPr>
                  <a:spLocks/>
                </p:cNvSpPr>
                <p:nvPr/>
              </p:nvSpPr>
              <p:spPr bwMode="black">
                <a:xfrm>
                  <a:off x="-894668" y="4300120"/>
                  <a:ext cx="301475" cy="33497"/>
                </a:xfrm>
                <a:custGeom>
                  <a:avLst/>
                  <a:gdLst>
                    <a:gd name="T0" fmla="*/ 143 w 164"/>
                    <a:gd name="T1" fmla="*/ 0 h 18"/>
                    <a:gd name="T2" fmla="*/ 22 w 164"/>
                    <a:gd name="T3" fmla="*/ 0 h 18"/>
                    <a:gd name="T4" fmla="*/ 0 w 164"/>
                    <a:gd name="T5" fmla="*/ 1 h 18"/>
                    <a:gd name="T6" fmla="*/ 0 w 164"/>
                    <a:gd name="T7" fmla="*/ 16 h 18"/>
                    <a:gd name="T8" fmla="*/ 22 w 164"/>
                    <a:gd name="T9" fmla="*/ 18 h 18"/>
                    <a:gd name="T10" fmla="*/ 143 w 164"/>
                    <a:gd name="T11" fmla="*/ 18 h 18"/>
                    <a:gd name="T12" fmla="*/ 164 w 164"/>
                    <a:gd name="T13" fmla="*/ 16 h 18"/>
                    <a:gd name="T14" fmla="*/ 164 w 164"/>
                    <a:gd name="T15" fmla="*/ 1 h 18"/>
                    <a:gd name="T16" fmla="*/ 143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3" y="0"/>
                      </a:moveTo>
                      <a:cubicBezTo>
                        <a:pt x="22" y="0"/>
                        <a:pt x="22" y="0"/>
                        <a:pt x="22" y="0"/>
                      </a:cubicBezTo>
                      <a:cubicBezTo>
                        <a:pt x="10" y="0"/>
                        <a:pt x="0" y="0"/>
                        <a:pt x="0" y="1"/>
                      </a:cubicBezTo>
                      <a:cubicBezTo>
                        <a:pt x="0" y="16"/>
                        <a:pt x="0" y="16"/>
                        <a:pt x="0" y="16"/>
                      </a:cubicBezTo>
                      <a:cubicBezTo>
                        <a:pt x="0" y="17"/>
                        <a:pt x="10" y="18"/>
                        <a:pt x="22" y="18"/>
                      </a:cubicBezTo>
                      <a:cubicBezTo>
                        <a:pt x="143" y="18"/>
                        <a:pt x="143" y="18"/>
                        <a:pt x="143" y="18"/>
                      </a:cubicBezTo>
                      <a:cubicBezTo>
                        <a:pt x="155" y="18"/>
                        <a:pt x="164" y="17"/>
                        <a:pt x="164" y="16"/>
                      </a:cubicBezTo>
                      <a:cubicBezTo>
                        <a:pt x="164" y="1"/>
                        <a:pt x="164" y="1"/>
                        <a:pt x="164" y="1"/>
                      </a:cubicBezTo>
                      <a:cubicBezTo>
                        <a:pt x="164" y="0"/>
                        <a:pt x="155" y="0"/>
                        <a:pt x="143"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66" name="Freeform 18"/>
              <p:cNvSpPr>
                <a:spLocks noEditPoints="1"/>
              </p:cNvSpPr>
              <p:nvPr/>
            </p:nvSpPr>
            <p:spPr bwMode="black">
              <a:xfrm>
                <a:off x="4344749" y="2704933"/>
                <a:ext cx="453183" cy="55287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pic>
            <p:nvPicPr>
              <p:cNvPr id="67" name="Picture 47" descr="C:\Users\sakuu\Documents\Ballmer MGX 2011\Tile Icons\Calenda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7627771" y="5745336"/>
                <a:ext cx="468070" cy="428352"/>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Rectangle 58"/>
            <p:cNvSpPr/>
            <p:nvPr/>
          </p:nvSpPr>
          <p:spPr bwMode="auto">
            <a:xfrm>
              <a:off x="8347919" y="2001748"/>
              <a:ext cx="3200400" cy="425785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NEARLY 50 NEW/IMPROVED FEATURES AND ACTIONS THIS RELEASE!!!!</a:t>
              </a:r>
            </a:p>
          </p:txBody>
        </p:sp>
        <p:sp>
          <p:nvSpPr>
            <p:cNvPr id="60" name="Freeform 14"/>
            <p:cNvSpPr>
              <a:spLocks noEditPoints="1"/>
            </p:cNvSpPr>
            <p:nvPr/>
          </p:nvSpPr>
          <p:spPr bwMode="black">
            <a:xfrm>
              <a:off x="11034078" y="5694547"/>
              <a:ext cx="433678" cy="458956"/>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sp>
        <p:nvSpPr>
          <p:cNvPr id="5" name="Title 1"/>
          <p:cNvSpPr>
            <a:spLocks noGrp="1"/>
          </p:cNvSpPr>
          <p:nvPr>
            <p:ph type="title"/>
          </p:nvPr>
        </p:nvSpPr>
        <p:spPr>
          <a:xfrm>
            <a:off x="-1" y="-1"/>
            <a:ext cx="12436476"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a:t>So what were the big new features?</a:t>
            </a:r>
          </a:p>
        </p:txBody>
      </p:sp>
    </p:spTree>
    <p:extLst>
      <p:ext uri="{BB962C8B-B14F-4D97-AF65-F5344CB8AC3E}">
        <p14:creationId xmlns:p14="http://schemas.microsoft.com/office/powerpoint/2010/main" val="2029861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fill="hold" nodeType="withEffect" p14:presetBounceEnd="50000">
                                      <p:stCondLst>
                                        <p:cond delay="0"/>
                                      </p:stCondLst>
                                      <p:childTnLst>
                                        <p:animMotion origin="layout" path="M 2.43298E-6 1.11212E-6 L -0.67948 0.0025 " pathEditMode="relative" rAng="0" ptsTypes="AA" p14:bounceEnd="50000">
                                          <p:cBhvr>
                                            <p:cTn id="6" dur="3000" fill="hold"/>
                                            <p:tgtEl>
                                              <p:spTgt spid="57"/>
                                            </p:tgtEl>
                                            <p:attrNameLst>
                                              <p:attrName>ppt_x</p:attrName>
                                              <p:attrName>ppt_y</p:attrName>
                                            </p:attrNameLst>
                                          </p:cBhvr>
                                          <p:rCtr x="-33980" y="1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fill="hold" nodeType="withEffect">
                                      <p:stCondLst>
                                        <p:cond delay="0"/>
                                      </p:stCondLst>
                                      <p:childTnLst>
                                        <p:animMotion origin="layout" path="M 2.43298E-6 1.11212E-6 L -0.67948 0.0025 " pathEditMode="relative" rAng="0" ptsTypes="AA">
                                          <p:cBhvr>
                                            <p:cTn id="6" dur="3000" fill="hold"/>
                                            <p:tgtEl>
                                              <p:spTgt spid="57"/>
                                            </p:tgtEl>
                                            <p:attrNameLst>
                                              <p:attrName>ppt_x</p:attrName>
                                              <p:attrName>ppt_y</p:attrName>
                                            </p:attrNameLst>
                                          </p:cBhvr>
                                          <p:rCtr x="-33980" y="1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1" y="-1"/>
            <a:ext cx="12436476"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a:t>So what were the big new features?</a:t>
            </a:r>
          </a:p>
        </p:txBody>
      </p:sp>
      <p:sp>
        <p:nvSpPr>
          <p:cNvPr id="70" name="Rectangle 69"/>
          <p:cNvSpPr/>
          <p:nvPr/>
        </p:nvSpPr>
        <p:spPr bwMode="auto">
          <a:xfrm>
            <a:off x="-7944286" y="5148262"/>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Leverage web services(HTTP/REST)</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4630891" y="2266154"/>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Copy &amp; Paste in the Text-Based </a:t>
            </a:r>
            <a:r>
              <a:rPr lang="en-US" dirty="0" smtClean="0">
                <a:gradFill>
                  <a:gsLst>
                    <a:gs pos="0">
                      <a:srgbClr val="FFFFFF"/>
                    </a:gs>
                    <a:gs pos="100000">
                      <a:srgbClr val="FFFFFF"/>
                    </a:gs>
                  </a:gsLst>
                  <a:lin ang="5400000" scaled="0"/>
                </a:gradFill>
                <a:ea typeface="Segoe UI" pitchFamily="34" charset="0"/>
                <a:cs typeface="Segoe UI" pitchFamily="34" charset="0"/>
              </a:rPr>
              <a:t>Designer</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7951045" y="3707208"/>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Stages!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7951045" y="2266154"/>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Rapid design with </a:t>
            </a:r>
            <a:r>
              <a:rPr lang="en-US" dirty="0" smtClean="0">
                <a:gradFill>
                  <a:gsLst>
                    <a:gs pos="0">
                      <a:srgbClr val="FFFFFF"/>
                    </a:gs>
                    <a:gs pos="100000">
                      <a:srgbClr val="FFFFFF"/>
                    </a:gs>
                  </a:gsLst>
                  <a:lin ang="5400000" scaled="0"/>
                </a:gradFill>
                <a:ea typeface="Segoe UI" pitchFamily="34" charset="0"/>
                <a:cs typeface="Segoe UI" pitchFamily="34" charset="0"/>
              </a:rPr>
              <a:t>the </a:t>
            </a:r>
            <a:r>
              <a:rPr lang="en-US" dirty="0">
                <a:gradFill>
                  <a:gsLst>
                    <a:gs pos="0">
                      <a:srgbClr val="FFFFFF"/>
                    </a:gs>
                    <a:gs pos="100000">
                      <a:srgbClr val="FFFFFF"/>
                    </a:gs>
                  </a:gsLst>
                  <a:lin ang="5400000" scaled="0"/>
                </a:gradFill>
                <a:ea typeface="Segoe UI" pitchFamily="34" charset="0"/>
                <a:cs typeface="Segoe UI" pitchFamily="34" charset="0"/>
              </a:rPr>
              <a:t>V</a:t>
            </a:r>
            <a:r>
              <a:rPr lang="en-US" dirty="0" smtClean="0">
                <a:gradFill>
                  <a:gsLst>
                    <a:gs pos="0">
                      <a:srgbClr val="FFFFFF"/>
                    </a:gs>
                    <a:gs pos="100000">
                      <a:srgbClr val="FFFFFF"/>
                    </a:gs>
                  </a:gsLst>
                  <a:lin ang="5400000" scaled="0"/>
                </a:gradFill>
                <a:ea typeface="Segoe UI" pitchFamily="34" charset="0"/>
                <a:cs typeface="Segoe UI" pitchFamily="34" charset="0"/>
              </a:rPr>
              <a:t>isual </a:t>
            </a:r>
            <a:r>
              <a:rPr lang="en-US" dirty="0">
                <a:gradFill>
                  <a:gsLst>
                    <a:gs pos="0">
                      <a:srgbClr val="FFFFFF"/>
                    </a:gs>
                    <a:gs pos="100000">
                      <a:srgbClr val="FFFFFF"/>
                    </a:gs>
                  </a:gsLst>
                  <a:lin ang="5400000" scaled="0"/>
                </a:gradFill>
                <a:ea typeface="Segoe UI" pitchFamily="34" charset="0"/>
                <a:cs typeface="Segoe UI" pitchFamily="34" charset="0"/>
              </a:rPr>
              <a:t>and </a:t>
            </a:r>
            <a:r>
              <a:rPr lang="en-US" dirty="0" smtClean="0">
                <a:gradFill>
                  <a:gsLst>
                    <a:gs pos="0">
                      <a:srgbClr val="FFFFFF"/>
                    </a:gs>
                    <a:gs pos="100000">
                      <a:srgbClr val="FFFFFF"/>
                    </a:gs>
                  </a:gsLst>
                  <a:lin ang="5400000" scaled="0"/>
                </a:gradFill>
                <a:ea typeface="Segoe UI" pitchFamily="34" charset="0"/>
                <a:cs typeface="Segoe UI" pitchFamily="34" charset="0"/>
              </a:rPr>
              <a:t>Text-Based </a:t>
            </a:r>
            <a:r>
              <a:rPr lang="en-US" dirty="0">
                <a:gradFill>
                  <a:gsLst>
                    <a:gs pos="0">
                      <a:srgbClr val="FFFFFF"/>
                    </a:gs>
                    <a:gs pos="100000">
                      <a:srgbClr val="FFFFFF"/>
                    </a:gs>
                  </a:gsLst>
                  <a:lin ang="5400000" scaled="0"/>
                </a:gradFill>
                <a:ea typeface="Segoe UI" pitchFamily="34" charset="0"/>
                <a:cs typeface="Segoe UI" pitchFamily="34" charset="0"/>
              </a:rPr>
              <a:t>D</a:t>
            </a:r>
            <a:r>
              <a:rPr lang="en-US" dirty="0" smtClean="0">
                <a:gradFill>
                  <a:gsLst>
                    <a:gs pos="0">
                      <a:srgbClr val="FFFFFF"/>
                    </a:gs>
                    <a:gs pos="100000">
                      <a:srgbClr val="FFFFFF"/>
                    </a:gs>
                  </a:gsLst>
                  <a:lin ang="5400000" scaled="0"/>
                </a:gradFill>
                <a:ea typeface="Segoe UI" pitchFamily="34" charset="0"/>
                <a:cs typeface="Segoe UI" pitchFamily="34" charset="0"/>
              </a:rPr>
              <a:t>esigners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74" name="Group 73"/>
          <p:cNvGrpSpPr/>
          <p:nvPr/>
        </p:nvGrpSpPr>
        <p:grpSpPr bwMode="black">
          <a:xfrm>
            <a:off x="-5393912" y="3028154"/>
            <a:ext cx="477803" cy="476595"/>
            <a:chOff x="2576513" y="555625"/>
            <a:chExt cx="700088" cy="698500"/>
          </a:xfrm>
          <a:solidFill>
            <a:srgbClr val="FFFFFF"/>
          </a:solidFill>
        </p:grpSpPr>
        <p:sp>
          <p:nvSpPr>
            <p:cNvPr id="91"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2"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3"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75" name="Rectangle 74"/>
          <p:cNvSpPr/>
          <p:nvPr/>
        </p:nvSpPr>
        <p:spPr bwMode="auto">
          <a:xfrm>
            <a:off x="-4630891" y="5148262"/>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Complex </a:t>
            </a:r>
            <a:r>
              <a:rPr lang="en-US" dirty="0">
                <a:gradFill>
                  <a:gsLst>
                    <a:gs pos="0">
                      <a:srgbClr val="FFFFFF"/>
                    </a:gs>
                    <a:gs pos="100000">
                      <a:srgbClr val="FFFFFF"/>
                    </a:gs>
                  </a:gsLst>
                  <a:lin ang="5400000" scaled="0"/>
                </a:gradFill>
                <a:ea typeface="Segoe UI" pitchFamily="34" charset="0"/>
                <a:cs typeface="Segoe UI" pitchFamily="34" charset="0"/>
              </a:rPr>
              <a:t>data types with ‘Dictionary’ variables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4630891" y="3707208"/>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Looping! </a:t>
            </a:r>
          </a:p>
        </p:txBody>
      </p:sp>
      <p:sp>
        <p:nvSpPr>
          <p:cNvPr id="77" name="Freeform 14"/>
          <p:cNvSpPr>
            <a:spLocks noEditPoints="1"/>
          </p:cNvSpPr>
          <p:nvPr/>
        </p:nvSpPr>
        <p:spPr bwMode="black">
          <a:xfrm>
            <a:off x="-5393912" y="4338446"/>
            <a:ext cx="508767" cy="508634"/>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78" name="Freeform 7"/>
          <p:cNvSpPr>
            <a:spLocks noEditPoints="1"/>
          </p:cNvSpPr>
          <p:nvPr/>
        </p:nvSpPr>
        <p:spPr bwMode="black">
          <a:xfrm>
            <a:off x="-2090886" y="4360971"/>
            <a:ext cx="539542" cy="540164"/>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79" name="Rectangle 78"/>
          <p:cNvSpPr/>
          <p:nvPr/>
        </p:nvSpPr>
        <p:spPr bwMode="auto">
          <a:xfrm>
            <a:off x="-1327983" y="2266154"/>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New </a:t>
            </a:r>
            <a:r>
              <a:rPr lang="en-US" dirty="0">
                <a:gradFill>
                  <a:gsLst>
                    <a:gs pos="0">
                      <a:srgbClr val="FFFFFF"/>
                    </a:gs>
                    <a:gs pos="100000">
                      <a:srgbClr val="FFFFFF"/>
                    </a:gs>
                  </a:gsLst>
                  <a:lin ang="5400000" scaled="0"/>
                </a:gradFill>
                <a:ea typeface="Segoe UI" pitchFamily="34" charset="0"/>
                <a:cs typeface="Segoe UI" pitchFamily="34" charset="0"/>
              </a:rPr>
              <a:t>“Assign A Task” &amp; “Start a Task Process” actions</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80" name="Rectangle 79"/>
          <p:cNvSpPr/>
          <p:nvPr/>
        </p:nvSpPr>
        <p:spPr bwMode="auto">
          <a:xfrm>
            <a:off x="-1328732" y="3707208"/>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Enhanced portability &amp; packaging through WSP and VSDX files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1328732" y="5148262"/>
            <a:ext cx="3200400" cy="1371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Support classic 2010 workflow type and interoperability</a:t>
            </a:r>
          </a:p>
        </p:txBody>
      </p:sp>
      <p:sp>
        <p:nvSpPr>
          <p:cNvPr id="82" name="Freeform 25"/>
          <p:cNvSpPr>
            <a:spLocks noEditPoints="1"/>
          </p:cNvSpPr>
          <p:nvPr/>
        </p:nvSpPr>
        <p:spPr bwMode="black">
          <a:xfrm>
            <a:off x="1090470" y="4464975"/>
            <a:ext cx="632624" cy="5386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83" name="Group 82"/>
          <p:cNvGrpSpPr/>
          <p:nvPr/>
        </p:nvGrpSpPr>
        <p:grpSpPr bwMode="black">
          <a:xfrm>
            <a:off x="1046166" y="5827008"/>
            <a:ext cx="721231" cy="586753"/>
            <a:chOff x="5184775" y="225425"/>
            <a:chExt cx="1500188" cy="1220788"/>
          </a:xfrm>
          <a:solidFill>
            <a:srgbClr val="FFFFFF"/>
          </a:solidFill>
        </p:grpSpPr>
        <p:sp>
          <p:nvSpPr>
            <p:cNvPr id="88"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89"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90"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84" name="Freeform 81"/>
          <p:cNvSpPr>
            <a:spLocks noEditPoints="1"/>
          </p:cNvSpPr>
          <p:nvPr/>
        </p:nvSpPr>
        <p:spPr bwMode="black">
          <a:xfrm>
            <a:off x="-5643993" y="5867673"/>
            <a:ext cx="756006" cy="46148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5" name="Freeform 79"/>
          <p:cNvSpPr>
            <a:spLocks noEditPoints="1"/>
          </p:cNvSpPr>
          <p:nvPr/>
        </p:nvSpPr>
        <p:spPr bwMode="black">
          <a:xfrm>
            <a:off x="-1998952" y="5820907"/>
            <a:ext cx="400154" cy="54095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21" name="Group 20"/>
          <p:cNvGrpSpPr/>
          <p:nvPr/>
        </p:nvGrpSpPr>
        <p:grpSpPr>
          <a:xfrm>
            <a:off x="1974925" y="2262006"/>
            <a:ext cx="3200400" cy="1371600"/>
            <a:chOff x="1974925" y="2262006"/>
            <a:chExt cx="3200400" cy="1371600"/>
          </a:xfrm>
        </p:grpSpPr>
        <p:sp>
          <p:nvSpPr>
            <p:cNvPr id="60" name="Rectangle 59"/>
            <p:cNvSpPr/>
            <p:nvPr/>
          </p:nvSpPr>
          <p:spPr bwMode="auto">
            <a:xfrm>
              <a:off x="1974925" y="2262006"/>
              <a:ext cx="3200400" cy="1371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Do “App-Level” operations with App Step</a:t>
              </a:r>
            </a:p>
          </p:txBody>
        </p:sp>
        <p:sp>
          <p:nvSpPr>
            <p:cNvPr id="86" name="Freeform 154"/>
            <p:cNvSpPr>
              <a:spLocks noEditPoints="1"/>
            </p:cNvSpPr>
            <p:nvPr/>
          </p:nvSpPr>
          <p:spPr bwMode="black">
            <a:xfrm>
              <a:off x="4459842" y="2962950"/>
              <a:ext cx="604994" cy="604836"/>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22" name="Group 21"/>
          <p:cNvGrpSpPr/>
          <p:nvPr/>
        </p:nvGrpSpPr>
        <p:grpSpPr>
          <a:xfrm>
            <a:off x="1973427" y="3707208"/>
            <a:ext cx="3200400" cy="1371600"/>
            <a:chOff x="1973427" y="3707208"/>
            <a:chExt cx="3200400" cy="1371600"/>
          </a:xfrm>
        </p:grpSpPr>
        <p:sp>
          <p:nvSpPr>
            <p:cNvPr id="59" name="Rectangle 58"/>
            <p:cNvSpPr/>
            <p:nvPr/>
          </p:nvSpPr>
          <p:spPr bwMode="auto">
            <a:xfrm>
              <a:off x="1973427" y="3707208"/>
              <a:ext cx="3200400" cy="1371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Enhanced parallel blocks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7" name="Freeform 35"/>
            <p:cNvSpPr>
              <a:spLocks noEditPoints="1"/>
            </p:cNvSpPr>
            <p:nvPr/>
          </p:nvSpPr>
          <p:spPr bwMode="black">
            <a:xfrm>
              <a:off x="4415701" y="4284391"/>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63" name="Group 62"/>
          <p:cNvGrpSpPr/>
          <p:nvPr/>
        </p:nvGrpSpPr>
        <p:grpSpPr bwMode="black">
          <a:xfrm>
            <a:off x="-2194918" y="3044617"/>
            <a:ext cx="604154" cy="416794"/>
            <a:chOff x="-999833" y="4193395"/>
            <a:chExt cx="610735" cy="421446"/>
          </a:xfrm>
        </p:grpSpPr>
        <p:sp>
          <p:nvSpPr>
            <p:cNvPr id="66" name="Freeform 119"/>
            <p:cNvSpPr>
              <a:spLocks/>
            </p:cNvSpPr>
            <p:nvPr/>
          </p:nvSpPr>
          <p:spPr bwMode="black">
            <a:xfrm>
              <a:off x="-576838" y="4193395"/>
              <a:ext cx="187740" cy="253956"/>
            </a:xfrm>
            <a:custGeom>
              <a:avLst/>
              <a:gdLst>
                <a:gd name="T0" fmla="*/ 102 w 102"/>
                <a:gd name="T1" fmla="*/ 138 h 138"/>
                <a:gd name="T2" fmla="*/ 102 w 102"/>
                <a:gd name="T3" fmla="*/ 123 h 138"/>
                <a:gd name="T4" fmla="*/ 102 w 102"/>
                <a:gd name="T5" fmla="*/ 123 h 138"/>
                <a:gd name="T6" fmla="*/ 102 w 102"/>
                <a:gd name="T7" fmla="*/ 115 h 138"/>
                <a:gd name="T8" fmla="*/ 84 w 102"/>
                <a:gd name="T9" fmla="*/ 94 h 138"/>
                <a:gd name="T10" fmla="*/ 68 w 102"/>
                <a:gd name="T11" fmla="*/ 58 h 138"/>
                <a:gd name="T12" fmla="*/ 68 w 102"/>
                <a:gd name="T13" fmla="*/ 58 h 138"/>
                <a:gd name="T14" fmla="*/ 68 w 102"/>
                <a:gd name="T15" fmla="*/ 22 h 138"/>
                <a:gd name="T16" fmla="*/ 68 w 102"/>
                <a:gd name="T17" fmla="*/ 7 h 138"/>
                <a:gd name="T18" fmla="*/ 50 w 102"/>
                <a:gd name="T19" fmla="*/ 0 h 138"/>
                <a:gd name="T20" fmla="*/ 32 w 102"/>
                <a:gd name="T21" fmla="*/ 7 h 138"/>
                <a:gd name="T22" fmla="*/ 32 w 102"/>
                <a:gd name="T23" fmla="*/ 22 h 138"/>
                <a:gd name="T24" fmla="*/ 32 w 102"/>
                <a:gd name="T25" fmla="*/ 58 h 138"/>
                <a:gd name="T26" fmla="*/ 32 w 102"/>
                <a:gd name="T27" fmla="*/ 58 h 138"/>
                <a:gd name="T28" fmla="*/ 15 w 102"/>
                <a:gd name="T29" fmla="*/ 94 h 138"/>
                <a:gd name="T30" fmla="*/ 0 w 102"/>
                <a:gd name="T31" fmla="*/ 112 h 138"/>
                <a:gd name="T32" fmla="*/ 0 w 102"/>
                <a:gd name="T33" fmla="*/ 138 h 138"/>
                <a:gd name="T34" fmla="*/ 102 w 102"/>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38">
                  <a:moveTo>
                    <a:pt x="102" y="138"/>
                  </a:moveTo>
                  <a:cubicBezTo>
                    <a:pt x="102" y="123"/>
                    <a:pt x="102" y="123"/>
                    <a:pt x="102" y="123"/>
                  </a:cubicBezTo>
                  <a:cubicBezTo>
                    <a:pt x="102" y="123"/>
                    <a:pt x="102" y="123"/>
                    <a:pt x="102" y="123"/>
                  </a:cubicBezTo>
                  <a:cubicBezTo>
                    <a:pt x="102" y="115"/>
                    <a:pt x="102" y="115"/>
                    <a:pt x="102" y="115"/>
                  </a:cubicBezTo>
                  <a:cubicBezTo>
                    <a:pt x="102" y="103"/>
                    <a:pt x="97" y="94"/>
                    <a:pt x="84" y="94"/>
                  </a:cubicBezTo>
                  <a:cubicBezTo>
                    <a:pt x="68" y="94"/>
                    <a:pt x="68" y="79"/>
                    <a:pt x="68" y="58"/>
                  </a:cubicBezTo>
                  <a:cubicBezTo>
                    <a:pt x="68" y="58"/>
                    <a:pt x="68" y="58"/>
                    <a:pt x="68" y="58"/>
                  </a:cubicBezTo>
                  <a:cubicBezTo>
                    <a:pt x="68" y="22"/>
                    <a:pt x="68" y="22"/>
                    <a:pt x="68" y="22"/>
                  </a:cubicBezTo>
                  <a:cubicBezTo>
                    <a:pt x="68" y="7"/>
                    <a:pt x="68" y="7"/>
                    <a:pt x="68" y="7"/>
                  </a:cubicBezTo>
                  <a:cubicBezTo>
                    <a:pt x="68" y="3"/>
                    <a:pt x="60" y="0"/>
                    <a:pt x="50" y="0"/>
                  </a:cubicBezTo>
                  <a:cubicBezTo>
                    <a:pt x="40" y="0"/>
                    <a:pt x="32" y="3"/>
                    <a:pt x="32" y="7"/>
                  </a:cubicBezTo>
                  <a:cubicBezTo>
                    <a:pt x="32" y="22"/>
                    <a:pt x="32" y="22"/>
                    <a:pt x="32" y="22"/>
                  </a:cubicBezTo>
                  <a:cubicBezTo>
                    <a:pt x="32" y="58"/>
                    <a:pt x="32" y="58"/>
                    <a:pt x="32" y="58"/>
                  </a:cubicBezTo>
                  <a:cubicBezTo>
                    <a:pt x="32" y="58"/>
                    <a:pt x="32" y="58"/>
                    <a:pt x="32" y="58"/>
                  </a:cubicBezTo>
                  <a:cubicBezTo>
                    <a:pt x="32" y="83"/>
                    <a:pt x="34" y="94"/>
                    <a:pt x="15" y="94"/>
                  </a:cubicBezTo>
                  <a:cubicBezTo>
                    <a:pt x="5" y="94"/>
                    <a:pt x="0" y="102"/>
                    <a:pt x="0" y="112"/>
                  </a:cubicBezTo>
                  <a:cubicBezTo>
                    <a:pt x="0" y="113"/>
                    <a:pt x="0" y="138"/>
                    <a:pt x="0" y="138"/>
                  </a:cubicBezTo>
                  <a:lnTo>
                    <a:pt x="102" y="1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7" name="Freeform 120"/>
            <p:cNvSpPr>
              <a:spLocks/>
            </p:cNvSpPr>
            <p:nvPr/>
          </p:nvSpPr>
          <p:spPr bwMode="black">
            <a:xfrm>
              <a:off x="-576840" y="4464491"/>
              <a:ext cx="187740" cy="147232"/>
            </a:xfrm>
            <a:custGeom>
              <a:avLst/>
              <a:gdLst>
                <a:gd name="T0" fmla="*/ 102 w 102"/>
                <a:gd name="T1" fmla="*/ 0 h 80"/>
                <a:gd name="T2" fmla="*/ 0 w 102"/>
                <a:gd name="T3" fmla="*/ 0 h 80"/>
                <a:gd name="T4" fmla="*/ 0 w 102"/>
                <a:gd name="T5" fmla="*/ 77 h 80"/>
                <a:gd name="T6" fmla="*/ 4 w 102"/>
                <a:gd name="T7" fmla="*/ 80 h 80"/>
                <a:gd name="T8" fmla="*/ 7 w 102"/>
                <a:gd name="T9" fmla="*/ 78 h 80"/>
                <a:gd name="T10" fmla="*/ 10 w 102"/>
                <a:gd name="T11" fmla="*/ 80 h 80"/>
                <a:gd name="T12" fmla="*/ 13 w 102"/>
                <a:gd name="T13" fmla="*/ 77 h 80"/>
                <a:gd name="T14" fmla="*/ 17 w 102"/>
                <a:gd name="T15" fmla="*/ 80 h 80"/>
                <a:gd name="T16" fmla="*/ 20 w 102"/>
                <a:gd name="T17" fmla="*/ 78 h 80"/>
                <a:gd name="T18" fmla="*/ 23 w 102"/>
                <a:gd name="T19" fmla="*/ 80 h 80"/>
                <a:gd name="T20" fmla="*/ 26 w 102"/>
                <a:gd name="T21" fmla="*/ 78 h 80"/>
                <a:gd name="T22" fmla="*/ 29 w 102"/>
                <a:gd name="T23" fmla="*/ 80 h 80"/>
                <a:gd name="T24" fmla="*/ 32 w 102"/>
                <a:gd name="T25" fmla="*/ 78 h 80"/>
                <a:gd name="T26" fmla="*/ 35 w 102"/>
                <a:gd name="T27" fmla="*/ 80 h 80"/>
                <a:gd name="T28" fmla="*/ 38 w 102"/>
                <a:gd name="T29" fmla="*/ 77 h 80"/>
                <a:gd name="T30" fmla="*/ 42 w 102"/>
                <a:gd name="T31" fmla="*/ 80 h 80"/>
                <a:gd name="T32" fmla="*/ 45 w 102"/>
                <a:gd name="T33" fmla="*/ 78 h 80"/>
                <a:gd name="T34" fmla="*/ 48 w 102"/>
                <a:gd name="T35" fmla="*/ 80 h 80"/>
                <a:gd name="T36" fmla="*/ 51 w 102"/>
                <a:gd name="T37" fmla="*/ 78 h 80"/>
                <a:gd name="T38" fmla="*/ 54 w 102"/>
                <a:gd name="T39" fmla="*/ 80 h 80"/>
                <a:gd name="T40" fmla="*/ 57 w 102"/>
                <a:gd name="T41" fmla="*/ 78 h 80"/>
                <a:gd name="T42" fmla="*/ 60 w 102"/>
                <a:gd name="T43" fmla="*/ 80 h 80"/>
                <a:gd name="T44" fmla="*/ 64 w 102"/>
                <a:gd name="T45" fmla="*/ 77 h 80"/>
                <a:gd name="T46" fmla="*/ 67 w 102"/>
                <a:gd name="T47" fmla="*/ 80 h 80"/>
                <a:gd name="T48" fmla="*/ 70 w 102"/>
                <a:gd name="T49" fmla="*/ 78 h 80"/>
                <a:gd name="T50" fmla="*/ 73 w 102"/>
                <a:gd name="T51" fmla="*/ 80 h 80"/>
                <a:gd name="T52" fmla="*/ 76 w 102"/>
                <a:gd name="T53" fmla="*/ 78 h 80"/>
                <a:gd name="T54" fmla="*/ 79 w 102"/>
                <a:gd name="T55" fmla="*/ 80 h 80"/>
                <a:gd name="T56" fmla="*/ 82 w 102"/>
                <a:gd name="T57" fmla="*/ 78 h 80"/>
                <a:gd name="T58" fmla="*/ 85 w 102"/>
                <a:gd name="T59" fmla="*/ 80 h 80"/>
                <a:gd name="T60" fmla="*/ 89 w 102"/>
                <a:gd name="T61" fmla="*/ 77 h 80"/>
                <a:gd name="T62" fmla="*/ 92 w 102"/>
                <a:gd name="T63" fmla="*/ 80 h 80"/>
                <a:gd name="T64" fmla="*/ 95 w 102"/>
                <a:gd name="T65" fmla="*/ 78 h 80"/>
                <a:gd name="T66" fmla="*/ 98 w 102"/>
                <a:gd name="T67" fmla="*/ 80 h 80"/>
                <a:gd name="T68" fmla="*/ 102 w 102"/>
                <a:gd name="T69" fmla="*/ 77 h 80"/>
                <a:gd name="T70" fmla="*/ 102 w 102"/>
                <a:gd name="T7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0">
                  <a:moveTo>
                    <a:pt x="102" y="0"/>
                  </a:moveTo>
                  <a:cubicBezTo>
                    <a:pt x="0" y="0"/>
                    <a:pt x="0" y="0"/>
                    <a:pt x="0" y="0"/>
                  </a:cubicBezTo>
                  <a:cubicBezTo>
                    <a:pt x="0" y="77"/>
                    <a:pt x="0" y="77"/>
                    <a:pt x="0" y="77"/>
                  </a:cubicBezTo>
                  <a:cubicBezTo>
                    <a:pt x="0" y="79"/>
                    <a:pt x="2" y="80"/>
                    <a:pt x="4" y="80"/>
                  </a:cubicBezTo>
                  <a:cubicBezTo>
                    <a:pt x="5" y="80"/>
                    <a:pt x="6" y="79"/>
                    <a:pt x="7" y="78"/>
                  </a:cubicBezTo>
                  <a:cubicBezTo>
                    <a:pt x="7" y="79"/>
                    <a:pt x="8" y="80"/>
                    <a:pt x="10" y="80"/>
                  </a:cubicBezTo>
                  <a:cubicBezTo>
                    <a:pt x="12" y="80"/>
                    <a:pt x="13" y="79"/>
                    <a:pt x="13" y="77"/>
                  </a:cubicBezTo>
                  <a:cubicBezTo>
                    <a:pt x="13" y="79"/>
                    <a:pt x="15" y="80"/>
                    <a:pt x="17" y="80"/>
                  </a:cubicBezTo>
                  <a:cubicBezTo>
                    <a:pt x="18" y="80"/>
                    <a:pt x="19" y="79"/>
                    <a:pt x="20" y="78"/>
                  </a:cubicBezTo>
                  <a:cubicBezTo>
                    <a:pt x="20" y="79"/>
                    <a:pt x="21" y="80"/>
                    <a:pt x="23" y="80"/>
                  </a:cubicBezTo>
                  <a:cubicBezTo>
                    <a:pt x="24" y="80"/>
                    <a:pt x="25" y="79"/>
                    <a:pt x="26" y="78"/>
                  </a:cubicBezTo>
                  <a:cubicBezTo>
                    <a:pt x="26" y="79"/>
                    <a:pt x="27" y="80"/>
                    <a:pt x="29" y="80"/>
                  </a:cubicBezTo>
                  <a:cubicBezTo>
                    <a:pt x="30" y="80"/>
                    <a:pt x="31" y="79"/>
                    <a:pt x="32" y="78"/>
                  </a:cubicBezTo>
                  <a:cubicBezTo>
                    <a:pt x="32" y="79"/>
                    <a:pt x="33" y="80"/>
                    <a:pt x="35" y="80"/>
                  </a:cubicBezTo>
                  <a:cubicBezTo>
                    <a:pt x="37" y="80"/>
                    <a:pt x="38" y="79"/>
                    <a:pt x="38" y="77"/>
                  </a:cubicBezTo>
                  <a:cubicBezTo>
                    <a:pt x="38" y="79"/>
                    <a:pt x="40" y="80"/>
                    <a:pt x="42" y="80"/>
                  </a:cubicBezTo>
                  <a:cubicBezTo>
                    <a:pt x="43" y="80"/>
                    <a:pt x="44" y="79"/>
                    <a:pt x="45" y="78"/>
                  </a:cubicBezTo>
                  <a:cubicBezTo>
                    <a:pt x="45" y="79"/>
                    <a:pt x="46" y="80"/>
                    <a:pt x="48" y="80"/>
                  </a:cubicBezTo>
                  <a:cubicBezTo>
                    <a:pt x="49" y="80"/>
                    <a:pt x="51" y="79"/>
                    <a:pt x="51" y="78"/>
                  </a:cubicBezTo>
                  <a:cubicBezTo>
                    <a:pt x="51" y="79"/>
                    <a:pt x="53" y="80"/>
                    <a:pt x="54" y="80"/>
                  </a:cubicBezTo>
                  <a:cubicBezTo>
                    <a:pt x="56" y="80"/>
                    <a:pt x="57" y="79"/>
                    <a:pt x="57" y="78"/>
                  </a:cubicBezTo>
                  <a:cubicBezTo>
                    <a:pt x="58" y="79"/>
                    <a:pt x="59" y="80"/>
                    <a:pt x="60" y="80"/>
                  </a:cubicBezTo>
                  <a:cubicBezTo>
                    <a:pt x="62" y="80"/>
                    <a:pt x="64" y="79"/>
                    <a:pt x="64" y="77"/>
                  </a:cubicBezTo>
                  <a:cubicBezTo>
                    <a:pt x="64" y="79"/>
                    <a:pt x="65" y="80"/>
                    <a:pt x="67" y="80"/>
                  </a:cubicBezTo>
                  <a:cubicBezTo>
                    <a:pt x="69" y="80"/>
                    <a:pt x="70" y="79"/>
                    <a:pt x="70" y="78"/>
                  </a:cubicBezTo>
                  <a:cubicBezTo>
                    <a:pt x="71" y="79"/>
                    <a:pt x="72" y="80"/>
                    <a:pt x="73" y="80"/>
                  </a:cubicBezTo>
                  <a:cubicBezTo>
                    <a:pt x="75" y="80"/>
                    <a:pt x="76" y="79"/>
                    <a:pt x="76" y="78"/>
                  </a:cubicBezTo>
                  <a:cubicBezTo>
                    <a:pt x="77" y="79"/>
                    <a:pt x="78" y="80"/>
                    <a:pt x="79" y="80"/>
                  </a:cubicBezTo>
                  <a:cubicBezTo>
                    <a:pt x="81" y="80"/>
                    <a:pt x="82" y="79"/>
                    <a:pt x="82" y="78"/>
                  </a:cubicBezTo>
                  <a:cubicBezTo>
                    <a:pt x="83" y="79"/>
                    <a:pt x="84" y="80"/>
                    <a:pt x="85" y="80"/>
                  </a:cubicBezTo>
                  <a:cubicBezTo>
                    <a:pt x="87" y="80"/>
                    <a:pt x="89" y="79"/>
                    <a:pt x="89" y="77"/>
                  </a:cubicBezTo>
                  <a:cubicBezTo>
                    <a:pt x="89" y="79"/>
                    <a:pt x="90" y="80"/>
                    <a:pt x="92" y="80"/>
                  </a:cubicBezTo>
                  <a:cubicBezTo>
                    <a:pt x="94" y="80"/>
                    <a:pt x="95" y="79"/>
                    <a:pt x="95" y="78"/>
                  </a:cubicBezTo>
                  <a:cubicBezTo>
                    <a:pt x="96" y="79"/>
                    <a:pt x="97" y="80"/>
                    <a:pt x="98" y="80"/>
                  </a:cubicBezTo>
                  <a:cubicBezTo>
                    <a:pt x="100" y="80"/>
                    <a:pt x="102" y="79"/>
                    <a:pt x="102" y="77"/>
                  </a:cubicBezTo>
                  <a:lnTo>
                    <a:pt x="102" y="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8" name="Freeform 121"/>
            <p:cNvSpPr>
              <a:spLocks noEditPoints="1"/>
            </p:cNvSpPr>
            <p:nvPr/>
          </p:nvSpPr>
          <p:spPr bwMode="black">
            <a:xfrm>
              <a:off x="-999833" y="4348421"/>
              <a:ext cx="406640" cy="266420"/>
            </a:xfrm>
            <a:custGeom>
              <a:avLst/>
              <a:gdLst>
                <a:gd name="T0" fmla="*/ 200 w 221"/>
                <a:gd name="T1" fmla="*/ 0 h 145"/>
                <a:gd name="T2" fmla="*/ 79 w 221"/>
                <a:gd name="T3" fmla="*/ 0 h 145"/>
                <a:gd name="T4" fmla="*/ 57 w 221"/>
                <a:gd name="T5" fmla="*/ 10 h 145"/>
                <a:gd name="T6" fmla="*/ 57 w 221"/>
                <a:gd name="T7" fmla="*/ 29 h 145"/>
                <a:gd name="T8" fmla="*/ 4 w 221"/>
                <a:gd name="T9" fmla="*/ 76 h 145"/>
                <a:gd name="T10" fmla="*/ 57 w 221"/>
                <a:gd name="T11" fmla="*/ 67 h 145"/>
                <a:gd name="T12" fmla="*/ 57 w 221"/>
                <a:gd name="T13" fmla="*/ 127 h 145"/>
                <a:gd name="T14" fmla="*/ 79 w 221"/>
                <a:gd name="T15" fmla="*/ 145 h 145"/>
                <a:gd name="T16" fmla="*/ 200 w 221"/>
                <a:gd name="T17" fmla="*/ 145 h 145"/>
                <a:gd name="T18" fmla="*/ 221 w 221"/>
                <a:gd name="T19" fmla="*/ 127 h 145"/>
                <a:gd name="T20" fmla="*/ 221 w 221"/>
                <a:gd name="T21" fmla="*/ 10 h 145"/>
                <a:gd name="T22" fmla="*/ 200 w 221"/>
                <a:gd name="T23" fmla="*/ 0 h 145"/>
                <a:gd name="T24" fmla="*/ 18 w 221"/>
                <a:gd name="T25" fmla="*/ 67 h 145"/>
                <a:gd name="T26" fmla="*/ 57 w 221"/>
                <a:gd name="T27" fmla="*/ 34 h 145"/>
                <a:gd name="T28" fmla="*/ 57 w 221"/>
                <a:gd name="T29" fmla="*/ 57 h 145"/>
                <a:gd name="T30" fmla="*/ 18 w 221"/>
                <a:gd name="T31"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 h="145">
                  <a:moveTo>
                    <a:pt x="200" y="0"/>
                  </a:moveTo>
                  <a:cubicBezTo>
                    <a:pt x="79" y="0"/>
                    <a:pt x="79" y="0"/>
                    <a:pt x="79" y="0"/>
                  </a:cubicBezTo>
                  <a:cubicBezTo>
                    <a:pt x="67" y="0"/>
                    <a:pt x="57" y="0"/>
                    <a:pt x="57" y="10"/>
                  </a:cubicBezTo>
                  <a:cubicBezTo>
                    <a:pt x="57" y="29"/>
                    <a:pt x="57" y="29"/>
                    <a:pt x="57" y="29"/>
                  </a:cubicBezTo>
                  <a:cubicBezTo>
                    <a:pt x="22" y="49"/>
                    <a:pt x="0" y="68"/>
                    <a:pt x="4" y="76"/>
                  </a:cubicBezTo>
                  <a:cubicBezTo>
                    <a:pt x="8" y="83"/>
                    <a:pt x="24" y="81"/>
                    <a:pt x="57" y="67"/>
                  </a:cubicBezTo>
                  <a:cubicBezTo>
                    <a:pt x="57" y="127"/>
                    <a:pt x="57" y="127"/>
                    <a:pt x="57" y="127"/>
                  </a:cubicBezTo>
                  <a:cubicBezTo>
                    <a:pt x="57" y="137"/>
                    <a:pt x="67" y="145"/>
                    <a:pt x="79" y="145"/>
                  </a:cubicBezTo>
                  <a:cubicBezTo>
                    <a:pt x="200" y="145"/>
                    <a:pt x="200" y="145"/>
                    <a:pt x="200" y="145"/>
                  </a:cubicBezTo>
                  <a:cubicBezTo>
                    <a:pt x="212" y="145"/>
                    <a:pt x="221" y="137"/>
                    <a:pt x="221" y="127"/>
                  </a:cubicBezTo>
                  <a:cubicBezTo>
                    <a:pt x="221" y="10"/>
                    <a:pt x="221" y="10"/>
                    <a:pt x="221" y="10"/>
                  </a:cubicBezTo>
                  <a:cubicBezTo>
                    <a:pt x="221" y="0"/>
                    <a:pt x="212" y="0"/>
                    <a:pt x="200" y="0"/>
                  </a:cubicBezTo>
                  <a:close/>
                  <a:moveTo>
                    <a:pt x="18" y="67"/>
                  </a:moveTo>
                  <a:cubicBezTo>
                    <a:pt x="15" y="62"/>
                    <a:pt x="31" y="49"/>
                    <a:pt x="57" y="34"/>
                  </a:cubicBezTo>
                  <a:cubicBezTo>
                    <a:pt x="57" y="57"/>
                    <a:pt x="57" y="57"/>
                    <a:pt x="57" y="57"/>
                  </a:cubicBezTo>
                  <a:cubicBezTo>
                    <a:pt x="32" y="68"/>
                    <a:pt x="20" y="71"/>
                    <a:pt x="18"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69" name="Freeform 122"/>
            <p:cNvSpPr>
              <a:spLocks/>
            </p:cNvSpPr>
            <p:nvPr/>
          </p:nvSpPr>
          <p:spPr bwMode="black">
            <a:xfrm>
              <a:off x="-894668" y="4300120"/>
              <a:ext cx="301475" cy="33497"/>
            </a:xfrm>
            <a:custGeom>
              <a:avLst/>
              <a:gdLst>
                <a:gd name="T0" fmla="*/ 143 w 164"/>
                <a:gd name="T1" fmla="*/ 0 h 18"/>
                <a:gd name="T2" fmla="*/ 22 w 164"/>
                <a:gd name="T3" fmla="*/ 0 h 18"/>
                <a:gd name="T4" fmla="*/ 0 w 164"/>
                <a:gd name="T5" fmla="*/ 1 h 18"/>
                <a:gd name="T6" fmla="*/ 0 w 164"/>
                <a:gd name="T7" fmla="*/ 16 h 18"/>
                <a:gd name="T8" fmla="*/ 22 w 164"/>
                <a:gd name="T9" fmla="*/ 18 h 18"/>
                <a:gd name="T10" fmla="*/ 143 w 164"/>
                <a:gd name="T11" fmla="*/ 18 h 18"/>
                <a:gd name="T12" fmla="*/ 164 w 164"/>
                <a:gd name="T13" fmla="*/ 16 h 18"/>
                <a:gd name="T14" fmla="*/ 164 w 164"/>
                <a:gd name="T15" fmla="*/ 1 h 18"/>
                <a:gd name="T16" fmla="*/ 143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3" y="0"/>
                  </a:moveTo>
                  <a:cubicBezTo>
                    <a:pt x="22" y="0"/>
                    <a:pt x="22" y="0"/>
                    <a:pt x="22" y="0"/>
                  </a:cubicBezTo>
                  <a:cubicBezTo>
                    <a:pt x="10" y="0"/>
                    <a:pt x="0" y="0"/>
                    <a:pt x="0" y="1"/>
                  </a:cubicBezTo>
                  <a:cubicBezTo>
                    <a:pt x="0" y="16"/>
                    <a:pt x="0" y="16"/>
                    <a:pt x="0" y="16"/>
                  </a:cubicBezTo>
                  <a:cubicBezTo>
                    <a:pt x="0" y="17"/>
                    <a:pt x="10" y="18"/>
                    <a:pt x="22" y="18"/>
                  </a:cubicBezTo>
                  <a:cubicBezTo>
                    <a:pt x="143" y="18"/>
                    <a:pt x="143" y="18"/>
                    <a:pt x="143" y="18"/>
                  </a:cubicBezTo>
                  <a:cubicBezTo>
                    <a:pt x="155" y="18"/>
                    <a:pt x="164" y="17"/>
                    <a:pt x="164" y="16"/>
                  </a:cubicBezTo>
                  <a:cubicBezTo>
                    <a:pt x="164" y="1"/>
                    <a:pt x="164" y="1"/>
                    <a:pt x="164" y="1"/>
                  </a:cubicBezTo>
                  <a:cubicBezTo>
                    <a:pt x="164" y="0"/>
                    <a:pt x="155" y="0"/>
                    <a:pt x="143"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64" name="Freeform 18"/>
          <p:cNvSpPr>
            <a:spLocks noEditPoints="1"/>
          </p:cNvSpPr>
          <p:nvPr/>
        </p:nvSpPr>
        <p:spPr bwMode="black">
          <a:xfrm>
            <a:off x="1273682" y="2967265"/>
            <a:ext cx="453183" cy="55287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23" name="Group 22"/>
          <p:cNvGrpSpPr/>
          <p:nvPr/>
        </p:nvGrpSpPr>
        <p:grpSpPr>
          <a:xfrm>
            <a:off x="1972678" y="5148262"/>
            <a:ext cx="3200400" cy="1371600"/>
            <a:chOff x="1972678" y="5148262"/>
            <a:chExt cx="3200400" cy="1371600"/>
          </a:xfrm>
        </p:grpSpPr>
        <p:sp>
          <p:nvSpPr>
            <p:cNvPr id="62" name="Rectangle 61"/>
            <p:cNvSpPr/>
            <p:nvPr/>
          </p:nvSpPr>
          <p:spPr bwMode="auto">
            <a:xfrm>
              <a:off x="1972678" y="5148262"/>
              <a:ext cx="32004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Full integration with Project Server workflows</a:t>
              </a:r>
            </a:p>
          </p:txBody>
        </p:sp>
        <p:pic>
          <p:nvPicPr>
            <p:cNvPr id="65" name="Picture 47" descr="C:\Users\sakuu\Documents\Ballmer MGX 2011\Tile Icons\Calenda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4556704" y="6007668"/>
              <a:ext cx="468070" cy="4283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p:cNvGrpSpPr/>
          <p:nvPr/>
        </p:nvGrpSpPr>
        <p:grpSpPr>
          <a:xfrm>
            <a:off x="5761037" y="2262006"/>
            <a:ext cx="3200400" cy="4257855"/>
            <a:chOff x="5761037" y="2262006"/>
            <a:chExt cx="3200400" cy="4257855"/>
          </a:xfrm>
        </p:grpSpPr>
        <p:sp>
          <p:nvSpPr>
            <p:cNvPr id="57" name="Rectangle 56"/>
            <p:cNvSpPr/>
            <p:nvPr/>
          </p:nvSpPr>
          <p:spPr bwMode="auto">
            <a:xfrm>
              <a:off x="5761037" y="2262006"/>
              <a:ext cx="3200400" cy="425785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NEARLY 50 NEW/IMPROVED FEATURES AND ACTIONS THIS RELEASE!!!!</a:t>
              </a:r>
            </a:p>
          </p:txBody>
        </p:sp>
        <p:sp>
          <p:nvSpPr>
            <p:cNvPr id="58" name="Freeform 14"/>
            <p:cNvSpPr>
              <a:spLocks noEditPoints="1"/>
            </p:cNvSpPr>
            <p:nvPr/>
          </p:nvSpPr>
          <p:spPr bwMode="black">
            <a:xfrm>
              <a:off x="8447196" y="5954805"/>
              <a:ext cx="433678" cy="458956"/>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spTree>
    <p:extLst>
      <p:ext uri="{BB962C8B-B14F-4D97-AF65-F5344CB8AC3E}">
        <p14:creationId xmlns:p14="http://schemas.microsoft.com/office/powerpoint/2010/main" val="3281372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1"/>
                                        </p:tgtEl>
                                      </p:cBhvr>
                                    </p:animEffect>
                                    <p:animScale>
                                      <p:cBhvr>
                                        <p:cTn id="7" dur="250" autoRev="1" fill="hold"/>
                                        <p:tgtEl>
                                          <p:spTgt spid="2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23"/>
                                        </p:tgtEl>
                                      </p:cBhvr>
                                    </p:animEffect>
                                    <p:animScale>
                                      <p:cBhvr>
                                        <p:cTn id="17" dur="250" autoRev="1" fill="hold"/>
                                        <p:tgtEl>
                                          <p:spTgt spid="23"/>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24"/>
                                        </p:tgtEl>
                                      </p:cBhvr>
                                    </p:animEffect>
                                    <p:animScale>
                                      <p:cBhvr>
                                        <p:cTn id="22"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5" name="Rectangle 4"/>
          <p:cNvSpPr/>
          <p:nvPr/>
        </p:nvSpPr>
        <p:spPr bwMode="auto">
          <a:xfrm>
            <a:off x="7120065" y="1820861"/>
            <a:ext cx="3383280" cy="245059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2880" tIns="91440" rIns="0" bIns="46637" numCol="1" rtlCol="0" anchor="t" anchorCtr="0" compatLnSpc="1">
            <a:prstTxWarp prst="textNoShape">
              <a:avLst/>
            </a:prstTxWarp>
          </a:bodyPr>
          <a:lstStyle/>
          <a:p>
            <a:pPr defTabSz="932472" fontAlgn="base">
              <a:spcBef>
                <a:spcPct val="0"/>
              </a:spcBef>
              <a:spcAft>
                <a:spcPct val="0"/>
              </a:spcAft>
            </a:pPr>
            <a:r>
              <a:rPr lang="en-US" sz="1600" b="1" dirty="0">
                <a:solidFill>
                  <a:srgbClr val="FFFFFF"/>
                </a:solidFill>
              </a:rPr>
              <a:t>Creating Custom Workflow Activities and Actions for SharePoint 2013 </a:t>
            </a:r>
          </a:p>
          <a:p>
            <a:pPr defTabSz="932472" fontAlgn="base">
              <a:spcBef>
                <a:spcPct val="0"/>
              </a:spcBef>
              <a:spcAft>
                <a:spcPct val="0"/>
              </a:spcAft>
            </a:pPr>
            <a:endParaRPr lang="en-US" sz="1600" dirty="0" smtClean="0">
              <a:solidFill>
                <a:srgbClr val="FFFFFF"/>
              </a:solidFill>
            </a:endParaRP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SPC045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Breakout Session 13: </a:t>
            </a:r>
          </a:p>
          <a:p>
            <a:pPr defTabSz="932472" fontAlgn="base">
              <a:spcBef>
                <a:spcPct val="0"/>
              </a:spcBef>
              <a:spcAft>
                <a:spcPct val="0"/>
              </a:spcAft>
            </a:pPr>
            <a:r>
              <a:rPr lang="en-US" sz="1600" dirty="0">
                <a:solidFill>
                  <a:srgbClr val="FFFFFF"/>
                </a:solidFill>
              </a:rPr>
              <a:t>Wed 5:00pm – 6:15pm </a:t>
            </a:r>
          </a:p>
        </p:txBody>
      </p:sp>
      <p:sp>
        <p:nvSpPr>
          <p:cNvPr id="6" name="Rectangle 5"/>
          <p:cNvSpPr/>
          <p:nvPr/>
        </p:nvSpPr>
        <p:spPr bwMode="auto">
          <a:xfrm>
            <a:off x="3697352" y="1820862"/>
            <a:ext cx="3383280" cy="24505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46637" numCol="1" rtlCol="0" anchor="t" anchorCtr="0" compatLnSpc="1">
            <a:prstTxWarp prst="textNoShape">
              <a:avLst/>
            </a:prstTxWarp>
          </a:bodyPr>
          <a:lstStyle/>
          <a:p>
            <a:pPr defTabSz="932472" fontAlgn="base">
              <a:spcBef>
                <a:spcPct val="0"/>
              </a:spcBef>
              <a:spcAft>
                <a:spcPct val="0"/>
              </a:spcAft>
            </a:pPr>
            <a:r>
              <a:rPr lang="en-US" sz="1600" b="1" dirty="0">
                <a:solidFill>
                  <a:srgbClr val="FFFFFF"/>
                </a:solidFill>
              </a:rPr>
              <a:t>SharePoint 2013 Workflow Development for Apps and Full-Trust Solutions for SharePoint 2013 with Visual Studio 2012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SPC212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Breakout Session 06: </a:t>
            </a:r>
          </a:p>
          <a:p>
            <a:pPr defTabSz="932472" fontAlgn="base">
              <a:spcBef>
                <a:spcPct val="0"/>
              </a:spcBef>
              <a:spcAft>
                <a:spcPct val="0"/>
              </a:spcAft>
            </a:pPr>
            <a:r>
              <a:rPr lang="en-US" sz="1600" dirty="0">
                <a:solidFill>
                  <a:srgbClr val="FFFFFF"/>
                </a:solidFill>
              </a:rPr>
              <a:t>Tues 1:45pm – 3:00pm </a:t>
            </a:r>
          </a:p>
          <a:p>
            <a:pPr defTabSz="932472" fontAlgn="base">
              <a:spcBef>
                <a:spcPct val="0"/>
              </a:spcBef>
              <a:spcAft>
                <a:spcPct val="0"/>
              </a:spcAft>
            </a:pPr>
            <a:endParaRPr lang="en-US" sz="1600" dirty="0">
              <a:solidFill>
                <a:srgbClr val="FFFFFF"/>
              </a:solidFill>
            </a:endParaRPr>
          </a:p>
        </p:txBody>
      </p:sp>
      <p:sp>
        <p:nvSpPr>
          <p:cNvPr id="7" name="Rectangle 6"/>
          <p:cNvSpPr/>
          <p:nvPr/>
        </p:nvSpPr>
        <p:spPr bwMode="auto">
          <a:xfrm>
            <a:off x="3697352" y="4290627"/>
            <a:ext cx="3383280" cy="245059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91440" rIns="0" bIns="46637" numCol="1" rtlCol="0" anchor="t" anchorCtr="0" compatLnSpc="1">
            <a:prstTxWarp prst="textNoShape">
              <a:avLst/>
            </a:prstTxWarp>
          </a:bodyPr>
          <a:lstStyle/>
          <a:p>
            <a:pPr defTabSz="932472" fontAlgn="base">
              <a:spcBef>
                <a:spcPct val="0"/>
              </a:spcBef>
              <a:spcAft>
                <a:spcPct val="0"/>
              </a:spcAft>
            </a:pPr>
            <a:r>
              <a:rPr lang="en-US" sz="1600" b="1" dirty="0">
                <a:solidFill>
                  <a:srgbClr val="FFFFFF"/>
                </a:solidFill>
              </a:rPr>
              <a:t>Building SharePoint Designer-Based Workflows in SharePoint 2013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HOL008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endParaRPr lang="en-US" sz="1600" dirty="0" smtClean="0">
              <a:solidFill>
                <a:srgbClr val="FFFFFF"/>
              </a:solidFill>
            </a:endParaRPr>
          </a:p>
          <a:p>
            <a:pPr defTabSz="932472" fontAlgn="base">
              <a:spcBef>
                <a:spcPct val="0"/>
              </a:spcBef>
              <a:spcAft>
                <a:spcPct val="0"/>
              </a:spcAft>
            </a:pPr>
            <a:r>
              <a:rPr lang="en-US" sz="1600" dirty="0" smtClean="0">
                <a:solidFill>
                  <a:srgbClr val="FFFFFF"/>
                </a:solidFill>
              </a:rPr>
              <a:t>Any Time!  </a:t>
            </a:r>
            <a:r>
              <a:rPr lang="en-US" sz="1600" dirty="0" smtClean="0">
                <a:solidFill>
                  <a:srgbClr val="FFFFFF"/>
                </a:solidFill>
                <a:sym typeface="Wingdings" pitchFamily="2" charset="2"/>
              </a:rPr>
              <a:t></a:t>
            </a:r>
            <a:endParaRPr lang="en-US" sz="1600" dirty="0">
              <a:solidFill>
                <a:srgbClr val="FFFFFF"/>
              </a:solidFill>
            </a:endParaRPr>
          </a:p>
        </p:txBody>
      </p:sp>
      <p:sp>
        <p:nvSpPr>
          <p:cNvPr id="8" name="Rectangle 7"/>
          <p:cNvSpPr/>
          <p:nvPr/>
        </p:nvSpPr>
        <p:spPr bwMode="auto">
          <a:xfrm>
            <a:off x="7120065" y="4290627"/>
            <a:ext cx="3383280" cy="245059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91440" rIns="0" bIns="46637" numCol="1" rtlCol="0" anchor="t" anchorCtr="0" compatLnSpc="1">
            <a:prstTxWarp prst="textNoShape">
              <a:avLst/>
            </a:prstTxWarp>
          </a:bodyPr>
          <a:lstStyle/>
          <a:p>
            <a:pPr defTabSz="932472" fontAlgn="base">
              <a:spcBef>
                <a:spcPct val="0"/>
              </a:spcBef>
              <a:spcAft>
                <a:spcPct val="0"/>
              </a:spcAft>
            </a:pPr>
            <a:r>
              <a:rPr lang="en-US" sz="1600" b="1" dirty="0">
                <a:solidFill>
                  <a:srgbClr val="FFFFFF"/>
                </a:solidFill>
              </a:rPr>
              <a:t>Building Visual Studio-Based Workflows in SharePoint 2013</a:t>
            </a:r>
          </a:p>
          <a:p>
            <a:pPr defTabSz="932472" fontAlgn="base">
              <a:spcBef>
                <a:spcPct val="0"/>
              </a:spcBef>
              <a:spcAft>
                <a:spcPct val="0"/>
              </a:spcAft>
            </a:pPr>
            <a:endParaRPr lang="en-US" sz="1600" dirty="0" smtClean="0">
              <a:solidFill>
                <a:srgbClr val="FFFFFF"/>
              </a:solidFill>
            </a:endParaRP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HOL010 </a:t>
            </a:r>
            <a:r>
              <a:rPr lang="en-US" sz="1600" dirty="0" smtClean="0">
                <a:solidFill>
                  <a:srgbClr val="FFFFFF"/>
                </a:solidFill>
              </a:rPr>
              <a:t> </a:t>
            </a:r>
            <a:endParaRPr lang="en-US" sz="1600" dirty="0">
              <a:solidFill>
                <a:srgbClr val="FFFFFF"/>
              </a:solidFill>
            </a:endParaRPr>
          </a:p>
          <a:p>
            <a:pPr defTabSz="932472" fontAlgn="base">
              <a:spcBef>
                <a:spcPct val="0"/>
              </a:spcBef>
              <a:spcAft>
                <a:spcPct val="0"/>
              </a:spcAft>
            </a:pPr>
            <a:r>
              <a:rPr lang="en-US" sz="1600" dirty="0">
                <a:solidFill>
                  <a:srgbClr val="FFFFFF"/>
                </a:solidFill>
              </a:rPr>
              <a:t> </a:t>
            </a:r>
          </a:p>
          <a:p>
            <a:pPr defTabSz="932472" fontAlgn="base">
              <a:spcBef>
                <a:spcPct val="0"/>
              </a:spcBef>
              <a:spcAft>
                <a:spcPct val="0"/>
              </a:spcAft>
            </a:pPr>
            <a:endParaRPr lang="en-US" sz="1600" dirty="0" smtClean="0">
              <a:solidFill>
                <a:srgbClr val="FFFFFF"/>
              </a:solidFill>
            </a:endParaRPr>
          </a:p>
          <a:p>
            <a:pPr defTabSz="932472" fontAlgn="base">
              <a:spcBef>
                <a:spcPct val="0"/>
              </a:spcBef>
              <a:spcAft>
                <a:spcPct val="0"/>
              </a:spcAft>
            </a:pPr>
            <a:r>
              <a:rPr lang="en-US" sz="1600" dirty="0">
                <a:solidFill>
                  <a:srgbClr val="FFFFFF"/>
                </a:solidFill>
              </a:rPr>
              <a:t>Any Time!  </a:t>
            </a:r>
            <a:r>
              <a:rPr lang="en-US" sz="1600" dirty="0" smtClean="0">
                <a:solidFill>
                  <a:srgbClr val="FFFFFF"/>
                </a:solidFill>
                <a:sym typeface="Wingdings" pitchFamily="2" charset="2"/>
              </a:rPr>
              <a:t></a:t>
            </a:r>
            <a:endParaRPr lang="en-US" sz="1600" dirty="0">
              <a:solidFill>
                <a:srgbClr val="FFFFFF"/>
              </a:solidFill>
            </a:endParaRPr>
          </a:p>
          <a:p>
            <a:pPr defTabSz="932472" fontAlgn="base">
              <a:spcBef>
                <a:spcPct val="0"/>
              </a:spcBef>
              <a:spcAft>
                <a:spcPct val="0"/>
              </a:spcAft>
            </a:pPr>
            <a:endParaRPr lang="en-US" sz="1600" dirty="0">
              <a:solidFill>
                <a:srgbClr val="FFFFFF"/>
              </a:solidFill>
            </a:endParaRPr>
          </a:p>
        </p:txBody>
      </p:sp>
      <p:sp>
        <p:nvSpPr>
          <p:cNvPr id="9" name="Rectangle 8"/>
          <p:cNvSpPr/>
          <p:nvPr/>
        </p:nvSpPr>
        <p:spPr bwMode="auto">
          <a:xfrm>
            <a:off x="274639" y="4290627"/>
            <a:ext cx="3383280" cy="245059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2880" tIns="91440" rIns="0" bIns="46637" numCol="1" rtlCol="0" anchor="t" anchorCtr="0" compatLnSpc="1">
            <a:prstTxWarp prst="textNoShape">
              <a:avLst/>
            </a:prstTxWarp>
          </a:bodyPr>
          <a:lstStyle/>
          <a:p>
            <a:pPr defTabSz="932472" fontAlgn="base">
              <a:spcBef>
                <a:spcPct val="0"/>
              </a:spcBef>
              <a:spcAft>
                <a:spcPct val="0"/>
              </a:spcAft>
            </a:pPr>
            <a:r>
              <a:rPr lang="en-US" sz="1600" b="1" dirty="0">
                <a:solidFill>
                  <a:srgbClr val="FFFFFF"/>
                </a:solidFill>
              </a:rPr>
              <a:t>What's New in Designing Workflows and Managing Work Requests With Project Online &amp; Project Server 2013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SPC248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Breakout Session 13: </a:t>
            </a:r>
          </a:p>
          <a:p>
            <a:pPr defTabSz="932472" fontAlgn="base">
              <a:spcBef>
                <a:spcPct val="0"/>
              </a:spcBef>
              <a:spcAft>
                <a:spcPct val="0"/>
              </a:spcAft>
            </a:pPr>
            <a:r>
              <a:rPr lang="en-US" sz="1600" dirty="0">
                <a:solidFill>
                  <a:srgbClr val="FFFFFF"/>
                </a:solidFill>
              </a:rPr>
              <a:t>Wed 5:00pm – 6:15pm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endParaRPr lang="en-US" sz="1600" dirty="0">
              <a:solidFill>
                <a:srgbClr val="FFFFFF"/>
              </a:solidFill>
            </a:endParaRPr>
          </a:p>
        </p:txBody>
      </p:sp>
      <p:sp>
        <p:nvSpPr>
          <p:cNvPr id="10" name="Rectangle 9"/>
          <p:cNvSpPr/>
          <p:nvPr/>
        </p:nvSpPr>
        <p:spPr bwMode="auto">
          <a:xfrm>
            <a:off x="274639" y="1820862"/>
            <a:ext cx="3383280" cy="245059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46637" numCol="1" rtlCol="0" anchor="t" anchorCtr="0" compatLnSpc="1">
            <a:prstTxWarp prst="textNoShape">
              <a:avLst/>
            </a:prstTxWarp>
          </a:bodyPr>
          <a:lstStyle/>
          <a:p>
            <a:pPr defTabSz="932472" fontAlgn="base">
              <a:spcBef>
                <a:spcPct val="0"/>
              </a:spcBef>
              <a:spcAft>
                <a:spcPct val="0"/>
              </a:spcAft>
            </a:pPr>
            <a:r>
              <a:rPr lang="en-US" sz="1600" b="1" dirty="0">
                <a:solidFill>
                  <a:srgbClr val="FFFFFF"/>
                </a:solidFill>
              </a:rPr>
              <a:t>SharePoint 2013 Workflow: Architecture and Configuration </a:t>
            </a:r>
          </a:p>
          <a:p>
            <a:pPr defTabSz="932472" fontAlgn="base">
              <a:spcBef>
                <a:spcPct val="0"/>
              </a:spcBef>
              <a:spcAft>
                <a:spcPct val="0"/>
              </a:spcAft>
            </a:pPr>
            <a:endParaRPr lang="en-US" sz="1600" dirty="0" smtClean="0">
              <a:solidFill>
                <a:srgbClr val="FFFFFF"/>
              </a:solidFill>
            </a:endParaRP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SPC213 </a:t>
            </a:r>
          </a:p>
          <a:p>
            <a:pPr defTabSz="932472" fontAlgn="base">
              <a:spcBef>
                <a:spcPct val="0"/>
              </a:spcBef>
              <a:spcAft>
                <a:spcPct val="0"/>
              </a:spcAft>
            </a:pPr>
            <a:endParaRPr lang="en-US" sz="1600" dirty="0">
              <a:solidFill>
                <a:srgbClr val="FFFFFF"/>
              </a:solidFill>
            </a:endParaRPr>
          </a:p>
          <a:p>
            <a:pPr defTabSz="932472" fontAlgn="base">
              <a:spcBef>
                <a:spcPct val="0"/>
              </a:spcBef>
              <a:spcAft>
                <a:spcPct val="0"/>
              </a:spcAft>
            </a:pPr>
            <a:r>
              <a:rPr lang="en-US" sz="1600" dirty="0">
                <a:solidFill>
                  <a:srgbClr val="FFFFFF"/>
                </a:solidFill>
              </a:rPr>
              <a:t>Breakout Session 05: </a:t>
            </a:r>
          </a:p>
          <a:p>
            <a:pPr defTabSz="932472" fontAlgn="base">
              <a:spcBef>
                <a:spcPct val="0"/>
              </a:spcBef>
              <a:spcAft>
                <a:spcPct val="0"/>
              </a:spcAft>
            </a:pPr>
            <a:r>
              <a:rPr lang="en-US" sz="1600" dirty="0">
                <a:solidFill>
                  <a:srgbClr val="FFFFFF"/>
                </a:solidFill>
              </a:rPr>
              <a:t>Tues 10:30am – 11:45am </a:t>
            </a:r>
          </a:p>
          <a:p>
            <a:pPr defTabSz="932472" fontAlgn="base">
              <a:spcBef>
                <a:spcPct val="0"/>
              </a:spcBef>
              <a:spcAft>
                <a:spcPct val="0"/>
              </a:spcAft>
            </a:pPr>
            <a:endParaRPr lang="en-US" sz="1600" dirty="0">
              <a:solidFill>
                <a:srgbClr val="FFFFFF"/>
              </a:solidFill>
            </a:endParaRPr>
          </a:p>
        </p:txBody>
      </p:sp>
    </p:spTree>
    <p:extLst>
      <p:ext uri="{BB962C8B-B14F-4D97-AF65-F5344CB8AC3E}">
        <p14:creationId xmlns:p14="http://schemas.microsoft.com/office/powerpoint/2010/main" val="3033810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par>
                          <p:cTn id="12" fill="hold">
                            <p:stCondLst>
                              <p:cond delay="1000"/>
                            </p:stCondLst>
                            <p:childTnLst>
                              <p:par>
                                <p:cTn id="13" presetID="26" presetClass="emph" presetSubtype="0" fill="hold" grpId="0" nodeType="after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9"/>
                                        </p:tgtEl>
                                      </p:cBhvr>
                                    </p:animEffect>
                                    <p:animScale>
                                      <p:cBhvr>
                                        <p:cTn id="19" dur="250" autoRev="1" fill="hold"/>
                                        <p:tgtEl>
                                          <p:spTgt spid="9"/>
                                        </p:tgtEl>
                                      </p:cBhvr>
                                      <p:by x="105000" y="105000"/>
                                    </p:animScale>
                                  </p:childTnLst>
                                </p:cTn>
                              </p:par>
                            </p:childTnLst>
                          </p:cTn>
                        </p:par>
                        <p:par>
                          <p:cTn id="20" fill="hold">
                            <p:stCondLst>
                              <p:cond delay="2000"/>
                            </p:stCondLst>
                            <p:childTnLst>
                              <p:par>
                                <p:cTn id="21" presetID="26" presetClass="emph" presetSubtype="0" fill="hold" grpId="0" nodeType="afterEffect">
                                  <p:stCondLst>
                                    <p:cond delay="0"/>
                                  </p:stCondLst>
                                  <p:childTnLst>
                                    <p:animEffect transition="out" filter="fade">
                                      <p:cBhvr>
                                        <p:cTn id="22" dur="500" tmFilter="0, 0; .2, .5; .8, .5; 1, 0"/>
                                        <p:tgtEl>
                                          <p:spTgt spid="7"/>
                                        </p:tgtEl>
                                      </p:cBhvr>
                                    </p:animEffect>
                                    <p:animScale>
                                      <p:cBhvr>
                                        <p:cTn id="23" dur="250" autoRev="1" fill="hold"/>
                                        <p:tgtEl>
                                          <p:spTgt spid="7"/>
                                        </p:tgtEl>
                                      </p:cBhvr>
                                      <p:by x="105000" y="105000"/>
                                    </p:animScale>
                                  </p:childTnLst>
                                </p:cTn>
                              </p:par>
                            </p:childTnLst>
                          </p:cTn>
                        </p:par>
                        <p:par>
                          <p:cTn id="24" fill="hold">
                            <p:stCondLst>
                              <p:cond delay="2500"/>
                            </p:stCondLst>
                            <p:childTnLst>
                              <p:par>
                                <p:cTn id="25" presetID="26" presetClass="emph" presetSubtype="0" fill="hold" grpId="0" nodeType="afterEffect">
                                  <p:stCondLst>
                                    <p:cond delay="0"/>
                                  </p:stCondLst>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2800" dirty="0" smtClean="0"/>
              <a:t>SharePoint </a:t>
            </a:r>
            <a:r>
              <a:rPr lang="en-US" sz="2800" dirty="0"/>
              <a:t>Designer Team </a:t>
            </a:r>
            <a:r>
              <a:rPr lang="en-US" sz="2800" dirty="0" smtClean="0"/>
              <a:t>Blog</a:t>
            </a:r>
          </a:p>
          <a:p>
            <a:pPr marL="342900" lvl="1" indent="0">
              <a:buNone/>
            </a:pPr>
            <a:r>
              <a:rPr lang="en-US" sz="1600" dirty="0" smtClean="0">
                <a:hlinkClick r:id="rId3"/>
              </a:rPr>
              <a:t>http</a:t>
            </a:r>
            <a:r>
              <a:rPr lang="en-US" sz="1600" dirty="0">
                <a:hlinkClick r:id="rId3"/>
              </a:rPr>
              <a:t>://</a:t>
            </a:r>
            <a:r>
              <a:rPr lang="en-US" sz="1600" dirty="0" smtClean="0">
                <a:hlinkClick r:id="rId3"/>
              </a:rPr>
              <a:t>blogs.msdn.com/b/sharepointdesigner</a:t>
            </a:r>
            <a:endParaRPr lang="en-US" sz="1600" dirty="0" smtClean="0"/>
          </a:p>
          <a:p>
            <a:r>
              <a:rPr lang="en-US" sz="2800" dirty="0" smtClean="0"/>
              <a:t>MSDN &amp; </a:t>
            </a:r>
            <a:r>
              <a:rPr lang="en-US" sz="2800" dirty="0" err="1" smtClean="0"/>
              <a:t>Technet</a:t>
            </a:r>
            <a:endParaRPr lang="en-US" sz="2800" dirty="0" smtClean="0"/>
          </a:p>
          <a:p>
            <a:pPr lvl="1"/>
            <a:r>
              <a:rPr lang="en-US" sz="1600" dirty="0"/>
              <a:t>SharePoint Designer for </a:t>
            </a:r>
            <a:r>
              <a:rPr lang="en-US" sz="1600" dirty="0" smtClean="0"/>
              <a:t>developers: </a:t>
            </a:r>
            <a:r>
              <a:rPr lang="en-US" sz="1600" dirty="0">
                <a:hlinkClick r:id="rId4"/>
              </a:rPr>
              <a:t>http://msdn.microsoft.com/en-us/sharepoint/hh850380</a:t>
            </a:r>
            <a:endParaRPr lang="en-US" sz="1600" dirty="0"/>
          </a:p>
          <a:p>
            <a:pPr lvl="1"/>
            <a:r>
              <a:rPr lang="en-US" sz="1600" dirty="0" smtClean="0"/>
              <a:t>Workflows in SharePoint 2013: </a:t>
            </a:r>
            <a:r>
              <a:rPr lang="en-US" sz="1600" dirty="0" smtClean="0">
                <a:hlinkClick r:id="rId5"/>
              </a:rPr>
              <a:t>http</a:t>
            </a:r>
            <a:r>
              <a:rPr lang="en-US" sz="1600" dirty="0">
                <a:hlinkClick r:id="rId5"/>
              </a:rPr>
              <a:t>://msdn.microsoft.com/en-us/library/jj163986(v=office.15).</a:t>
            </a:r>
            <a:r>
              <a:rPr lang="en-US" sz="1600" dirty="0" smtClean="0">
                <a:hlinkClick r:id="rId5"/>
              </a:rPr>
              <a:t>aspx</a:t>
            </a:r>
            <a:endParaRPr lang="en-US" sz="1600" dirty="0" smtClean="0"/>
          </a:p>
          <a:p>
            <a:pPr lvl="1"/>
            <a:r>
              <a:rPr lang="en-US" sz="1600" dirty="0"/>
              <a:t>What's new in workflow in SharePoint Server </a:t>
            </a:r>
            <a:r>
              <a:rPr lang="en-US" sz="1600" dirty="0" smtClean="0"/>
              <a:t>2013: </a:t>
            </a:r>
            <a:r>
              <a:rPr lang="en-US" sz="1600" dirty="0" smtClean="0">
                <a:hlinkClick r:id="rId6"/>
              </a:rPr>
              <a:t>http://technet.microsoft.com/en-us/library/jj219638%28office.15%29.aspx</a:t>
            </a:r>
            <a:endParaRPr lang="en-US" sz="1600" dirty="0" smtClean="0"/>
          </a:p>
          <a:p>
            <a:pPr lvl="1"/>
            <a:r>
              <a:rPr lang="en-US" sz="1600" dirty="0" smtClean="0"/>
              <a:t>Configure workflow in SharePoint Server 2013: </a:t>
            </a:r>
            <a:r>
              <a:rPr lang="en-US" sz="1600" dirty="0" smtClean="0">
                <a:hlinkClick r:id="rId7"/>
              </a:rPr>
              <a:t>http://technet.microsoft.com/en-us/library/jj658586(v=office.15)</a:t>
            </a:r>
            <a:endParaRPr lang="en-US" sz="1600" dirty="0" smtClean="0"/>
          </a:p>
        </p:txBody>
      </p:sp>
      <p:sp>
        <p:nvSpPr>
          <p:cNvPr id="3" name="Title 2"/>
          <p:cNvSpPr>
            <a:spLocks noGrp="1"/>
          </p:cNvSpPr>
          <p:nvPr>
            <p:ph type="title"/>
          </p:nvPr>
        </p:nvSpPr>
        <p:spPr/>
        <p:txBody>
          <a:bodyPr/>
          <a:lstStyle/>
          <a:p>
            <a:r>
              <a:rPr lang="en-US" dirty="0"/>
              <a:t>References &amp; resources</a:t>
            </a:r>
          </a:p>
        </p:txBody>
      </p:sp>
      <p:sp>
        <p:nvSpPr>
          <p:cNvPr id="4" name="Rectangle 3"/>
          <p:cNvSpPr/>
          <p:nvPr/>
        </p:nvSpPr>
        <p:spPr>
          <a:xfrm>
            <a:off x="3017837" y="4183062"/>
            <a:ext cx="6324147" cy="1077218"/>
          </a:xfrm>
          <a:prstGeom prst="rect">
            <a:avLst/>
          </a:prstGeom>
        </p:spPr>
        <p:txBody>
          <a:bodyPr wrap="square">
            <a:spAutoFit/>
          </a:bodyPr>
          <a:lstStyle/>
          <a:p>
            <a:pPr algn="ctr"/>
            <a:r>
              <a:rPr lang="en-US" sz="3200" b="1" dirty="0" smtClean="0">
                <a:solidFill>
                  <a:srgbClr val="012654"/>
                </a:solidFill>
              </a:rPr>
              <a:t>DOWNLOAD SHAREPOINT DESIGNER 2013!</a:t>
            </a:r>
            <a:endParaRPr lang="en-US" sz="3200" b="1" dirty="0">
              <a:solidFill>
                <a:srgbClr val="012654"/>
              </a:solidFill>
            </a:endParaRPr>
          </a:p>
        </p:txBody>
      </p:sp>
      <p:sp>
        <p:nvSpPr>
          <p:cNvPr id="5" name="Rectangle 4"/>
          <p:cNvSpPr/>
          <p:nvPr/>
        </p:nvSpPr>
        <p:spPr>
          <a:xfrm>
            <a:off x="1722437" y="5265042"/>
            <a:ext cx="9144000" cy="461665"/>
          </a:xfrm>
          <a:prstGeom prst="rect">
            <a:avLst/>
          </a:prstGeom>
        </p:spPr>
        <p:txBody>
          <a:bodyPr wrap="square">
            <a:spAutoFit/>
          </a:bodyPr>
          <a:lstStyle/>
          <a:p>
            <a:r>
              <a:rPr lang="en-US" sz="2400" dirty="0">
                <a:solidFill>
                  <a:srgbClr val="505050"/>
                </a:solidFill>
              </a:rPr>
              <a:t>http://www.microsoft.com/en-us/download/details.aspx?id=35491</a:t>
            </a:r>
          </a:p>
        </p:txBody>
      </p:sp>
    </p:spTree>
    <p:extLst>
      <p:ext uri="{BB962C8B-B14F-4D97-AF65-F5344CB8AC3E}">
        <p14:creationId xmlns:p14="http://schemas.microsoft.com/office/powerpoint/2010/main" val="183221611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60247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707589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400" b="1" dirty="0"/>
              <a:t>Developing SharePoint Workflows </a:t>
            </a:r>
            <a:r>
              <a:rPr lang="en-US" sz="3400" b="1" dirty="0" smtClean="0"/>
              <a:t/>
            </a:r>
            <a:br>
              <a:rPr lang="en-US" sz="3400" b="1" dirty="0" smtClean="0"/>
            </a:br>
            <a:r>
              <a:rPr lang="en-US" sz="3400" b="1" dirty="0" smtClean="0"/>
              <a:t>with </a:t>
            </a:r>
            <a:r>
              <a:rPr lang="en-US" sz="3400" b="1" dirty="0"/>
              <a:t>SharePoint Designer 2013 and </a:t>
            </a:r>
            <a:r>
              <a:rPr lang="en-US" sz="3400" b="1" dirty="0" smtClean="0"/>
              <a:t/>
            </a:r>
            <a:br>
              <a:rPr lang="en-US" sz="3400" b="1" dirty="0" smtClean="0"/>
            </a:br>
            <a:r>
              <a:rPr lang="en-US" sz="3400" b="1" dirty="0" smtClean="0"/>
              <a:t>Visio </a:t>
            </a:r>
            <a:r>
              <a:rPr lang="en-US" sz="3400" b="1" dirty="0"/>
              <a:t>Pro 2013</a:t>
            </a:r>
            <a:r>
              <a:rPr lang="en-US" sz="3400" dirty="0" smtClean="0"/>
              <a:t/>
            </a:r>
            <a:br>
              <a:rPr lang="en-US" sz="3400" dirty="0" smtClean="0"/>
            </a:br>
            <a:endParaRPr lang="en-US" sz="3400" dirty="0"/>
          </a:p>
        </p:txBody>
      </p:sp>
      <p:sp>
        <p:nvSpPr>
          <p:cNvPr id="5" name="Text Placeholder 4"/>
          <p:cNvSpPr>
            <a:spLocks noGrp="1"/>
          </p:cNvSpPr>
          <p:nvPr>
            <p:ph type="body" sz="quarter" idx="12"/>
          </p:nvPr>
        </p:nvSpPr>
        <p:spPr/>
        <p:txBody>
          <a:bodyPr>
            <a:normAutofit fontScale="92500" lnSpcReduction="10000"/>
          </a:bodyPr>
          <a:lstStyle/>
          <a:p>
            <a:endParaRPr lang="en-US" dirty="0" smtClean="0"/>
          </a:p>
          <a:p>
            <a:r>
              <a:rPr lang="en-US" dirty="0" smtClean="0"/>
              <a:t>Sam Chung &amp; </a:t>
            </a:r>
            <a:r>
              <a:rPr lang="en-US" dirty="0" err="1" smtClean="0"/>
              <a:t>JongHwa</a:t>
            </a:r>
            <a:r>
              <a:rPr lang="en-US" dirty="0" smtClean="0"/>
              <a:t> </a:t>
            </a:r>
            <a:r>
              <a:rPr lang="en-US" dirty="0"/>
              <a:t>Lim </a:t>
            </a:r>
            <a:endParaRPr lang="en-US" dirty="0" smtClean="0"/>
          </a:p>
          <a:p>
            <a:r>
              <a:rPr lang="en-US" dirty="0" smtClean="0"/>
              <a:t>SharePoint Designer Program Managers</a:t>
            </a:r>
          </a:p>
        </p:txBody>
      </p:sp>
      <p:sp>
        <p:nvSpPr>
          <p:cNvPr id="2" name="Text Placeholder 1"/>
          <p:cNvSpPr>
            <a:spLocks noGrp="1"/>
          </p:cNvSpPr>
          <p:nvPr>
            <p:ph type="body" sz="quarter" idx="13"/>
          </p:nvPr>
        </p:nvSpPr>
        <p:spPr/>
        <p:txBody>
          <a:bodyPr/>
          <a:lstStyle/>
          <a:p>
            <a:r>
              <a:rPr lang="en-US" dirty="0" smtClean="0"/>
              <a:t>SPC089</a:t>
            </a:r>
            <a:endParaRPr lang="en-US" dirty="0"/>
          </a:p>
        </p:txBody>
      </p:sp>
    </p:spTree>
    <p:extLst>
      <p:ext uri="{BB962C8B-B14F-4D97-AF65-F5344CB8AC3E}">
        <p14:creationId xmlns:p14="http://schemas.microsoft.com/office/powerpoint/2010/main" val="38276204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436475" cy="121285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smtClean="0"/>
              <a:t>What will you learn?</a:t>
            </a:r>
            <a:endParaRPr lang="en-US" dirty="0"/>
          </a:p>
        </p:txBody>
      </p:sp>
      <p:sp>
        <p:nvSpPr>
          <p:cNvPr id="4" name="Rectangle 3"/>
          <p:cNvSpPr/>
          <p:nvPr/>
        </p:nvSpPr>
        <p:spPr bwMode="auto">
          <a:xfrm>
            <a:off x="1265237" y="5402262"/>
            <a:ext cx="10896600" cy="14478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200" dirty="0" smtClean="0">
                <a:solidFill>
                  <a:srgbClr val="FFFFFF"/>
                </a:solidFill>
              </a:rPr>
              <a:t>How to </a:t>
            </a:r>
            <a:r>
              <a:rPr lang="en-US" sz="3200" dirty="0">
                <a:solidFill>
                  <a:srgbClr val="FFFFFF"/>
                </a:solidFill>
              </a:rPr>
              <a:t>rapidly </a:t>
            </a:r>
            <a:r>
              <a:rPr lang="en-US" sz="3200" dirty="0" smtClean="0">
                <a:solidFill>
                  <a:srgbClr val="FFFFFF"/>
                </a:solidFill>
              </a:rPr>
              <a:t>create workflows </a:t>
            </a:r>
            <a:r>
              <a:rPr lang="en-US" sz="3200" dirty="0">
                <a:solidFill>
                  <a:srgbClr val="FFFFFF"/>
                </a:solidFill>
              </a:rPr>
              <a:t>with SharePoint Designer 2013 and Visio Pro 2013</a:t>
            </a:r>
          </a:p>
          <a:p>
            <a:pPr defTabSz="932472" fontAlgn="base">
              <a:spcBef>
                <a:spcPct val="0"/>
              </a:spcBef>
              <a:spcAft>
                <a:spcPct val="0"/>
              </a:spcAft>
            </a:pPr>
            <a:endParaRPr lang="en-US" sz="3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03637811"/>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436475" cy="1287462"/>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smtClean="0"/>
              <a:t>What’s the session agenda?</a:t>
            </a:r>
            <a:endParaRPr lang="en-US" dirty="0"/>
          </a:p>
        </p:txBody>
      </p:sp>
      <p:grpSp>
        <p:nvGrpSpPr>
          <p:cNvPr id="10" name="Group 9"/>
          <p:cNvGrpSpPr/>
          <p:nvPr/>
        </p:nvGrpSpPr>
        <p:grpSpPr>
          <a:xfrm>
            <a:off x="3475037" y="4183062"/>
            <a:ext cx="2926080" cy="2560320"/>
            <a:chOff x="290492" y="4030662"/>
            <a:chExt cx="2926080" cy="2560320"/>
          </a:xfrm>
        </p:grpSpPr>
        <p:sp>
          <p:nvSpPr>
            <p:cNvPr id="8" name="Rectangle 7"/>
            <p:cNvSpPr/>
            <p:nvPr/>
          </p:nvSpPr>
          <p:spPr bwMode="auto">
            <a:xfrm>
              <a:off x="290492" y="4030662"/>
              <a:ext cx="2926080" cy="25603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Demo!!!</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p:cNvPicPr>
              <a:picLocks/>
            </p:cNvPicPr>
            <p:nvPr/>
          </p:nvPicPr>
          <p:blipFill>
            <a:blip r:embed="rId4">
              <a:extLst>
                <a:ext uri="{28A0092B-C50C-407E-A947-70E740481C1C}">
                  <a14:useLocalDpi xmlns:a14="http://schemas.microsoft.com/office/drawing/2010/main" val="0"/>
                </a:ext>
              </a:extLst>
            </a:blip>
            <a:stretch>
              <a:fillRect/>
            </a:stretch>
          </p:blipFill>
          <p:spPr>
            <a:xfrm>
              <a:off x="290492" y="4762182"/>
              <a:ext cx="2926080" cy="1828800"/>
            </a:xfrm>
            <a:prstGeom prst="rect">
              <a:avLst/>
            </a:prstGeom>
            <a:ln>
              <a:noFill/>
            </a:ln>
            <a:effectLst>
              <a:softEdge rad="112500"/>
            </a:effectLst>
          </p:spPr>
        </p:pic>
      </p:grpSp>
      <p:grpSp>
        <p:nvGrpSpPr>
          <p:cNvPr id="13" name="Group 12"/>
          <p:cNvGrpSpPr/>
          <p:nvPr/>
        </p:nvGrpSpPr>
        <p:grpSpPr>
          <a:xfrm>
            <a:off x="3475037" y="1515744"/>
            <a:ext cx="2926080" cy="2564720"/>
            <a:chOff x="290492" y="1173638"/>
            <a:chExt cx="2926080" cy="2564720"/>
          </a:xfrm>
        </p:grpSpPr>
        <p:sp>
          <p:nvSpPr>
            <p:cNvPr id="6" name="Rectangle 5"/>
            <p:cNvSpPr/>
            <p:nvPr/>
          </p:nvSpPr>
          <p:spPr bwMode="auto">
            <a:xfrm>
              <a:off x="290492" y="1173638"/>
              <a:ext cx="2926080" cy="25603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Workflows in SharePoint Designer 2013</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p:cNvPicPr>
            <p:nvPr/>
          </p:nvPicPr>
          <p:blipFill>
            <a:blip r:embed="rId5">
              <a:extLst>
                <a:ext uri="{28A0092B-C50C-407E-A947-70E740481C1C}">
                  <a14:useLocalDpi xmlns:a14="http://schemas.microsoft.com/office/drawing/2010/main" val="0"/>
                </a:ext>
              </a:extLst>
            </a:blip>
            <a:stretch>
              <a:fillRect/>
            </a:stretch>
          </p:blipFill>
          <p:spPr>
            <a:xfrm>
              <a:off x="290492" y="1909558"/>
              <a:ext cx="2926080" cy="1828800"/>
            </a:xfrm>
            <a:prstGeom prst="rect">
              <a:avLst/>
            </a:prstGeom>
            <a:ln>
              <a:noFill/>
            </a:ln>
            <a:effectLst>
              <a:softEdge rad="112500"/>
            </a:effectLst>
          </p:spPr>
        </p:pic>
      </p:grpSp>
      <p:grpSp>
        <p:nvGrpSpPr>
          <p:cNvPr id="4" name="Group 3"/>
          <p:cNvGrpSpPr/>
          <p:nvPr/>
        </p:nvGrpSpPr>
        <p:grpSpPr>
          <a:xfrm>
            <a:off x="427037" y="1515744"/>
            <a:ext cx="2926080" cy="2560320"/>
            <a:chOff x="6254572" y="4147948"/>
            <a:chExt cx="2926080" cy="2560320"/>
          </a:xfrm>
        </p:grpSpPr>
        <p:sp>
          <p:nvSpPr>
            <p:cNvPr id="5" name="Rectangle 4"/>
            <p:cNvSpPr/>
            <p:nvPr/>
          </p:nvSpPr>
          <p:spPr bwMode="auto">
            <a:xfrm>
              <a:off x="6254572" y="4147948"/>
              <a:ext cx="2926080" cy="256032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What’s new in SharePoint 2013 Workflows</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p:cNvPicPr>
            <p:nvPr/>
          </p:nvPicPr>
          <p:blipFill>
            <a:blip r:embed="rId6">
              <a:extLst>
                <a:ext uri="{28A0092B-C50C-407E-A947-70E740481C1C}">
                  <a14:useLocalDpi xmlns:a14="http://schemas.microsoft.com/office/drawing/2010/main" val="0"/>
                </a:ext>
              </a:extLst>
            </a:blip>
            <a:stretch>
              <a:fillRect/>
            </a:stretch>
          </p:blipFill>
          <p:spPr>
            <a:xfrm>
              <a:off x="6254572" y="4879468"/>
              <a:ext cx="2926080" cy="1828800"/>
            </a:xfrm>
            <a:prstGeom prst="rect">
              <a:avLst/>
            </a:prstGeom>
            <a:ln>
              <a:noFill/>
            </a:ln>
            <a:effectLst>
              <a:softEdge rad="112500"/>
            </a:effectLst>
          </p:spPr>
        </p:pic>
      </p:grpSp>
      <p:grpSp>
        <p:nvGrpSpPr>
          <p:cNvPr id="3" name="Group 2"/>
          <p:cNvGrpSpPr/>
          <p:nvPr/>
        </p:nvGrpSpPr>
        <p:grpSpPr>
          <a:xfrm>
            <a:off x="427037" y="4183062"/>
            <a:ext cx="2926080" cy="2560320"/>
            <a:chOff x="6227347" y="1326673"/>
            <a:chExt cx="2926080" cy="2560320"/>
          </a:xfrm>
        </p:grpSpPr>
        <p:sp>
          <p:nvSpPr>
            <p:cNvPr id="7" name="Rectangle 6"/>
            <p:cNvSpPr/>
            <p:nvPr/>
          </p:nvSpPr>
          <p:spPr bwMode="auto">
            <a:xfrm>
              <a:off x="6227347" y="1326673"/>
              <a:ext cx="2926080" cy="25603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Recap &amp; Questions and Answers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p:cNvPicPr>
            <p:nvPr/>
          </p:nvPicPr>
          <p:blipFill>
            <a:blip r:embed="rId7">
              <a:extLst>
                <a:ext uri="{28A0092B-C50C-407E-A947-70E740481C1C}">
                  <a14:useLocalDpi xmlns:a14="http://schemas.microsoft.com/office/drawing/2010/main" val="0"/>
                </a:ext>
              </a:extLst>
            </a:blip>
            <a:stretch>
              <a:fillRect/>
            </a:stretch>
          </p:blipFill>
          <p:spPr>
            <a:xfrm>
              <a:off x="6227347" y="2058193"/>
              <a:ext cx="2926080" cy="1828800"/>
            </a:xfrm>
            <a:prstGeom prst="rect">
              <a:avLst/>
            </a:prstGeom>
            <a:ln>
              <a:noFill/>
            </a:ln>
            <a:effectLst>
              <a:softEdge rad="112500"/>
            </a:effectLst>
          </p:spPr>
        </p:pic>
      </p:grpSp>
    </p:spTree>
    <p:extLst>
      <p:ext uri="{BB962C8B-B14F-4D97-AF65-F5344CB8AC3E}">
        <p14:creationId xmlns:p14="http://schemas.microsoft.com/office/powerpoint/2010/main" val="2668831899"/>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436475" cy="1371600"/>
          </a:xfrm>
          <a:gradFill>
            <a:gsLst>
              <a:gs pos="0">
                <a:srgbClr val="000000">
                  <a:alpha val="68000"/>
                </a:srgbClr>
              </a:gs>
              <a:gs pos="100000">
                <a:srgbClr val="000000">
                  <a:alpha val="0"/>
                </a:srgbClr>
              </a:gs>
            </a:gsLst>
            <a:lin ang="5400000" scaled="0"/>
          </a:gradFill>
        </p:spPr>
        <p:txBody>
          <a:bodyPr lIns="274320" tIns="365760"/>
          <a:lstStyle/>
          <a:p>
            <a:r>
              <a:rPr lang="en-US" dirty="0" smtClean="0"/>
              <a:t>What’s </a:t>
            </a:r>
            <a:r>
              <a:rPr lang="en-US" dirty="0"/>
              <a:t>n</a:t>
            </a:r>
            <a:r>
              <a:rPr lang="en-US" dirty="0" smtClean="0"/>
              <a:t>ew in SharePoint 2013 Workflows?</a:t>
            </a:r>
            <a:endParaRPr lang="en-US" dirty="0"/>
          </a:p>
        </p:txBody>
      </p:sp>
      <p:grpSp>
        <p:nvGrpSpPr>
          <p:cNvPr id="3" name="Group 2"/>
          <p:cNvGrpSpPr/>
          <p:nvPr/>
        </p:nvGrpSpPr>
        <p:grpSpPr>
          <a:xfrm>
            <a:off x="269009" y="1363662"/>
            <a:ext cx="9149628" cy="1828800"/>
            <a:chOff x="269009" y="1363662"/>
            <a:chExt cx="9149628" cy="1828800"/>
          </a:xfrm>
        </p:grpSpPr>
        <p:sp>
          <p:nvSpPr>
            <p:cNvPr id="5" name="Rectangle 4"/>
            <p:cNvSpPr/>
            <p:nvPr/>
          </p:nvSpPr>
          <p:spPr bwMode="auto">
            <a:xfrm>
              <a:off x="269009" y="1363662"/>
              <a:ext cx="9149628"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b="1" dirty="0" smtClean="0">
                  <a:gradFill>
                    <a:gsLst>
                      <a:gs pos="0">
                        <a:srgbClr val="FFFFFF"/>
                      </a:gs>
                      <a:gs pos="100000">
                        <a:srgbClr val="FFFFFF"/>
                      </a:gs>
                    </a:gsLst>
                    <a:lin ang="5400000" scaled="0"/>
                  </a:gradFill>
                  <a:ea typeface="Segoe UI" pitchFamily="34" charset="0"/>
                  <a:cs typeface="Segoe UI" pitchFamily="34" charset="0"/>
                </a:rPr>
                <a:t>Expressive</a:t>
              </a:r>
              <a:endParaRPr lang="en-US" sz="32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Do more with SharePoint Designer and declarative workflow</a:t>
              </a:r>
            </a:p>
          </p:txBody>
        </p:sp>
        <p:sp>
          <p:nvSpPr>
            <p:cNvPr id="9" name="Freeform 8"/>
            <p:cNvSpPr>
              <a:spLocks noChangeAspect="1" noEditPoints="1"/>
            </p:cNvSpPr>
            <p:nvPr/>
          </p:nvSpPr>
          <p:spPr bwMode="black">
            <a:xfrm>
              <a:off x="8580437" y="1494923"/>
              <a:ext cx="685698" cy="685519"/>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600">
                <a:solidFill>
                  <a:srgbClr val="FFFFFF"/>
                </a:solidFill>
              </a:endParaRPr>
            </a:p>
          </p:txBody>
        </p:sp>
      </p:grpSp>
      <p:grpSp>
        <p:nvGrpSpPr>
          <p:cNvPr id="4" name="Group 3"/>
          <p:cNvGrpSpPr/>
          <p:nvPr/>
        </p:nvGrpSpPr>
        <p:grpSpPr>
          <a:xfrm>
            <a:off x="257021" y="3268662"/>
            <a:ext cx="9161616" cy="1828800"/>
            <a:chOff x="257021" y="3268662"/>
            <a:chExt cx="9161616" cy="1828800"/>
          </a:xfrm>
        </p:grpSpPr>
        <p:sp>
          <p:nvSpPr>
            <p:cNvPr id="6" name="Rectangle 5"/>
            <p:cNvSpPr/>
            <p:nvPr/>
          </p:nvSpPr>
          <p:spPr bwMode="auto">
            <a:xfrm>
              <a:off x="257021" y="3268662"/>
              <a:ext cx="9161616"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b="1" dirty="0" smtClean="0">
                  <a:gradFill>
                    <a:gsLst>
                      <a:gs pos="0">
                        <a:srgbClr val="FFFFFF"/>
                      </a:gs>
                      <a:gs pos="100000">
                        <a:srgbClr val="FFFFFF"/>
                      </a:gs>
                    </a:gsLst>
                    <a:lin ang="5400000" scaled="0"/>
                  </a:gradFill>
                  <a:ea typeface="Segoe UI" pitchFamily="34" charset="0"/>
                  <a:cs typeface="Segoe UI" pitchFamily="34" charset="0"/>
                </a:rPr>
                <a:t>Connected</a:t>
              </a:r>
              <a:endParaRPr lang="en-US" sz="32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Cloud-ready workflow that fully integrates with the new SharePoint app </a:t>
              </a:r>
              <a:r>
                <a:rPr lang="en-US" sz="2400" dirty="0" smtClean="0">
                  <a:gradFill>
                    <a:gsLst>
                      <a:gs pos="0">
                        <a:srgbClr val="FFFFFF"/>
                      </a:gs>
                      <a:gs pos="100000">
                        <a:srgbClr val="FFFFFF"/>
                      </a:gs>
                    </a:gsLst>
                    <a:lin ang="5400000" scaled="0"/>
                  </a:gradFill>
                  <a:ea typeface="Segoe UI" pitchFamily="34" charset="0"/>
                  <a:cs typeface="Segoe UI" pitchFamily="34" charset="0"/>
                </a:rPr>
                <a:t>model</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9"/>
            <p:cNvSpPr>
              <a:spLocks noEditPoints="1"/>
            </p:cNvSpPr>
            <p:nvPr/>
          </p:nvSpPr>
          <p:spPr bwMode="black">
            <a:xfrm>
              <a:off x="8580437" y="3391705"/>
              <a:ext cx="685800" cy="685800"/>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600">
                <a:solidFill>
                  <a:srgbClr val="FFFFFF"/>
                </a:solidFill>
              </a:endParaRPr>
            </a:p>
          </p:txBody>
        </p:sp>
      </p:grpSp>
      <p:grpSp>
        <p:nvGrpSpPr>
          <p:cNvPr id="12" name="Group 11"/>
          <p:cNvGrpSpPr/>
          <p:nvPr/>
        </p:nvGrpSpPr>
        <p:grpSpPr>
          <a:xfrm>
            <a:off x="274534" y="5220786"/>
            <a:ext cx="9144103" cy="1600200"/>
            <a:chOff x="274534" y="5220786"/>
            <a:chExt cx="9144103" cy="1600200"/>
          </a:xfrm>
        </p:grpSpPr>
        <p:sp>
          <p:nvSpPr>
            <p:cNvPr id="7" name="Rectangle 6"/>
            <p:cNvSpPr/>
            <p:nvPr/>
          </p:nvSpPr>
          <p:spPr bwMode="auto">
            <a:xfrm>
              <a:off x="274534" y="5220786"/>
              <a:ext cx="9144103" cy="1600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b="1" dirty="0" smtClean="0">
                  <a:gradFill>
                    <a:gsLst>
                      <a:gs pos="0">
                        <a:srgbClr val="FFFFFF"/>
                      </a:gs>
                      <a:gs pos="100000">
                        <a:srgbClr val="FFFFFF"/>
                      </a:gs>
                    </a:gsLst>
                    <a:lin ang="5400000" scaled="0"/>
                  </a:gradFill>
                  <a:ea typeface="Segoe UI" pitchFamily="34" charset="0"/>
                  <a:cs typeface="Segoe UI" pitchFamily="34" charset="0"/>
                </a:rPr>
                <a:t>Unbounded</a:t>
              </a:r>
            </a:p>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Run on newest workflow hosting technology for better </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scale </a:t>
              </a:r>
              <a:r>
                <a:rPr lang="en-US" sz="2400" dirty="0">
                  <a:gradFill>
                    <a:gsLst>
                      <a:gs pos="0">
                        <a:srgbClr val="FFFFFF"/>
                      </a:gs>
                      <a:gs pos="100000">
                        <a:srgbClr val="FFFFFF"/>
                      </a:gs>
                    </a:gsLst>
                    <a:lin ang="5400000" scaled="0"/>
                  </a:gradFill>
                  <a:ea typeface="Segoe UI" pitchFamily="34" charset="0"/>
                  <a:cs typeface="Segoe UI" pitchFamily="34" charset="0"/>
                </a:rPr>
                <a:t>and management of workflow processing </a:t>
              </a:r>
            </a:p>
          </p:txBody>
        </p:sp>
        <p:sp>
          <p:nvSpPr>
            <p:cNvPr id="11" name="Freeform 10"/>
            <p:cNvSpPr>
              <a:spLocks noEditPoints="1"/>
            </p:cNvSpPr>
            <p:nvPr/>
          </p:nvSpPr>
          <p:spPr bwMode="black">
            <a:xfrm>
              <a:off x="8580268" y="5417863"/>
              <a:ext cx="685800" cy="685800"/>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600">
                <a:solidFill>
                  <a:srgbClr val="FFFFFF"/>
                </a:solidFill>
              </a:endParaRPr>
            </a:p>
          </p:txBody>
        </p:sp>
      </p:grpSp>
      <p:grpSp>
        <p:nvGrpSpPr>
          <p:cNvPr id="25" name="Group 24"/>
          <p:cNvGrpSpPr/>
          <p:nvPr/>
        </p:nvGrpSpPr>
        <p:grpSpPr>
          <a:xfrm>
            <a:off x="9723437" y="4638040"/>
            <a:ext cx="2514600" cy="2200408"/>
            <a:chOff x="427037" y="1515744"/>
            <a:chExt cx="5974080" cy="5227638"/>
          </a:xfrm>
        </p:grpSpPr>
        <p:sp>
          <p:nvSpPr>
            <p:cNvPr id="14" name="Rectangle 13"/>
            <p:cNvSpPr/>
            <p:nvPr/>
          </p:nvSpPr>
          <p:spPr bwMode="auto">
            <a:xfrm>
              <a:off x="3475036" y="4183063"/>
              <a:ext cx="2926081" cy="2560319"/>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Demo!!!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3475036" y="1515744"/>
              <a:ext cx="2926081" cy="2560319"/>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Workflows in SharePoint Designer 2013</a:t>
              </a:r>
            </a:p>
            <a:p>
              <a:pPr defTabSz="932472" fontAlgn="base">
                <a:spcBef>
                  <a:spcPct val="0"/>
                </a:spcBef>
                <a:spcAft>
                  <a:spcPct val="0"/>
                </a:spcAft>
              </a:pPr>
              <a:endParaRPr lang="en-US" sz="1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427037" y="4183063"/>
              <a:ext cx="2926081" cy="2560319"/>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Recap &amp; Questions and Answers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427037" y="1515744"/>
              <a:ext cx="2926081" cy="2560319"/>
            </a:xfrm>
            <a:prstGeom prst="rect">
              <a:avLst/>
            </a:prstGeom>
            <a:solidFill>
              <a:schemeClr val="accent6">
                <a:alpha val="80000"/>
              </a:schemeClr>
            </a:solidFill>
            <a:ln>
              <a:noFill/>
              <a:headEnd type="none" w="med" len="med"/>
              <a:tailEnd type="none" w="med" len="med"/>
            </a:ln>
            <a:effectLst>
              <a:glow rad="381000">
                <a:schemeClr val="accent6">
                  <a:satMod val="175000"/>
                  <a:alpha val="70000"/>
                </a:schemeClr>
              </a:glow>
            </a:effectLst>
            <a:scene3d>
              <a:camera prst="orthographicFront"/>
              <a:lightRig rig="threePt" dir="t"/>
            </a:scene3d>
            <a:sp3d>
              <a:bevelT w="101600" prst="riblet"/>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What’s new in SharePoint 2013 Workflows</a:t>
              </a:r>
              <a:endParaRPr lang="en-US" sz="1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176698851"/>
      </p:ext>
    </p:extLst>
  </p:cSld>
  <p:clrMapOvr>
    <a:masterClrMapping/>
  </p:clrMapOvr>
  <p:transition spd="slow" advClick="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2)">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2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5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3"/>
                                        </p:tgtEl>
                                      </p:cBhvr>
                                    </p:animEffect>
                                    <p:animScale>
                                      <p:cBhvr>
                                        <p:cTn id="26" dur="250" autoRev="1" fill="hold"/>
                                        <p:tgtEl>
                                          <p:spTgt spid="3"/>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2"/>
                                        </p:tgtEl>
                                      </p:cBhvr>
                                    </p:animEffect>
                                    <p:animScale>
                                      <p:cBhvr>
                                        <p:cTn id="36"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436475"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smtClean="0"/>
              <a:t>What’s new in SharePoint Designer 2013?</a:t>
            </a:r>
            <a:endParaRPr lang="en-US" dirty="0"/>
          </a:p>
        </p:txBody>
      </p:sp>
      <p:grpSp>
        <p:nvGrpSpPr>
          <p:cNvPr id="10" name="Group 9"/>
          <p:cNvGrpSpPr/>
          <p:nvPr/>
        </p:nvGrpSpPr>
        <p:grpSpPr>
          <a:xfrm>
            <a:off x="9723437" y="4640262"/>
            <a:ext cx="2514600" cy="2200408"/>
            <a:chOff x="427037" y="1515744"/>
            <a:chExt cx="5974080" cy="5227638"/>
          </a:xfrm>
        </p:grpSpPr>
        <p:sp>
          <p:nvSpPr>
            <p:cNvPr id="11" name="Rectangle 10"/>
            <p:cNvSpPr/>
            <p:nvPr/>
          </p:nvSpPr>
          <p:spPr bwMode="auto">
            <a:xfrm>
              <a:off x="3475036" y="4183063"/>
              <a:ext cx="2926081" cy="2560319"/>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Demo!!!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427037" y="1515744"/>
              <a:ext cx="2926081" cy="2560319"/>
            </a:xfrm>
            <a:prstGeom prst="rect">
              <a:avLst/>
            </a:prstGeom>
            <a:solidFill>
              <a:schemeClr val="accent6">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What’s new in SharePoint 2013 Workflows</a:t>
              </a:r>
              <a:endParaRPr lang="en-US" sz="1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427037" y="4183063"/>
              <a:ext cx="2926081" cy="2560319"/>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a:gradFill>
                    <a:gsLst>
                      <a:gs pos="0">
                        <a:srgbClr val="FFFFFF"/>
                      </a:gs>
                      <a:gs pos="100000">
                        <a:srgbClr val="FFFFFF"/>
                      </a:gs>
                    </a:gsLst>
                    <a:lin ang="5400000" scaled="0"/>
                  </a:gradFill>
                  <a:ea typeface="Segoe UI" pitchFamily="34" charset="0"/>
                  <a:cs typeface="Segoe UI" pitchFamily="34" charset="0"/>
                </a:rPr>
                <a:t>Recap &amp; Questions </a:t>
              </a:r>
              <a:r>
                <a:rPr lang="en-US" sz="1200" dirty="0" smtClean="0">
                  <a:gradFill>
                    <a:gsLst>
                      <a:gs pos="0">
                        <a:srgbClr val="FFFFFF"/>
                      </a:gs>
                      <a:gs pos="100000">
                        <a:srgbClr val="FFFFFF"/>
                      </a:gs>
                    </a:gsLst>
                    <a:lin ang="5400000" scaled="0"/>
                  </a:gradFill>
                  <a:ea typeface="Segoe UI" pitchFamily="34" charset="0"/>
                  <a:cs typeface="Segoe UI" pitchFamily="34" charset="0"/>
                </a:rPr>
                <a:t>and Answers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3475036" y="1515744"/>
              <a:ext cx="2926081" cy="2560319"/>
            </a:xfrm>
            <a:prstGeom prst="rect">
              <a:avLst/>
            </a:prstGeom>
            <a:solidFill>
              <a:schemeClr val="accent3">
                <a:alpha val="80000"/>
              </a:schemeClr>
            </a:solidFill>
            <a:ln>
              <a:noFill/>
              <a:headEnd type="none" w="med" len="med"/>
              <a:tailEnd type="none" w="med" len="med"/>
            </a:ln>
            <a:effectLst>
              <a:glow rad="381000">
                <a:schemeClr val="accent3">
                  <a:satMod val="175000"/>
                  <a:alpha val="70000"/>
                </a:schemeClr>
              </a:glow>
            </a:effectLst>
            <a:scene3d>
              <a:camera prst="orthographicFront"/>
              <a:lightRig rig="threePt" dir="t"/>
            </a:scene3d>
            <a:sp3d>
              <a:bevelT w="101600" prst="riblet"/>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Workflows in SharePoint Designer 2013</a:t>
              </a:r>
            </a:p>
            <a:p>
              <a:pPr defTabSz="932472" fontAlgn="base">
                <a:spcBef>
                  <a:spcPct val="0"/>
                </a:spcBef>
                <a:spcAft>
                  <a:spcPct val="0"/>
                </a:spcAft>
              </a:pPr>
              <a:endParaRPr lang="en-US" sz="12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0" name="Group 49"/>
          <p:cNvGrpSpPr/>
          <p:nvPr/>
        </p:nvGrpSpPr>
        <p:grpSpPr>
          <a:xfrm>
            <a:off x="274637" y="2125662"/>
            <a:ext cx="2743200" cy="2563301"/>
            <a:chOff x="808037" y="1910256"/>
            <a:chExt cx="2743200" cy="2563301"/>
          </a:xfrm>
        </p:grpSpPr>
        <p:sp>
          <p:nvSpPr>
            <p:cNvPr id="44" name="Rectangle 43"/>
            <p:cNvSpPr/>
            <p:nvPr/>
          </p:nvSpPr>
          <p:spPr bwMode="auto">
            <a:xfrm>
              <a:off x="808037" y="1910256"/>
              <a:ext cx="2743200" cy="256330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1096978" fontAlgn="base">
                <a:spcBef>
                  <a:spcPct val="0"/>
                </a:spcBef>
                <a:spcAft>
                  <a:spcPct val="0"/>
                </a:spcAft>
              </a:pPr>
              <a:r>
                <a:rPr lang="en-US" sz="2400" dirty="0" smtClean="0">
                  <a:gradFill>
                    <a:gsLst>
                      <a:gs pos="0">
                        <a:srgbClr val="FFFFFF"/>
                      </a:gs>
                      <a:gs pos="100000">
                        <a:srgbClr val="FFFFFF"/>
                      </a:gs>
                    </a:gsLst>
                    <a:lin ang="5400000" scaled="0"/>
                  </a:gradFill>
                </a:rPr>
                <a:t>Workflow Infrastructure</a:t>
              </a:r>
            </a:p>
          </p:txBody>
        </p:sp>
        <p:grpSp>
          <p:nvGrpSpPr>
            <p:cNvPr id="46" name="Group 45"/>
            <p:cNvGrpSpPr/>
            <p:nvPr/>
          </p:nvGrpSpPr>
          <p:grpSpPr bwMode="black">
            <a:xfrm>
              <a:off x="1493837" y="2049462"/>
              <a:ext cx="1371600" cy="1412057"/>
              <a:chOff x="3422650" y="3467098"/>
              <a:chExt cx="533401" cy="549277"/>
            </a:xfrm>
            <a:solidFill>
              <a:srgbClr val="FFFFFF"/>
            </a:solidFill>
          </p:grpSpPr>
          <p:sp>
            <p:nvSpPr>
              <p:cNvPr id="47" name="Freeform 82"/>
              <p:cNvSpPr>
                <a:spLocks noEditPoints="1"/>
              </p:cNvSpPr>
              <p:nvPr/>
            </p:nvSpPr>
            <p:spPr bwMode="black">
              <a:xfrm>
                <a:off x="3422651" y="3467098"/>
                <a:ext cx="533400" cy="533399"/>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48"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grpSp>
      <p:grpSp>
        <p:nvGrpSpPr>
          <p:cNvPr id="64" name="Group 63"/>
          <p:cNvGrpSpPr/>
          <p:nvPr/>
        </p:nvGrpSpPr>
        <p:grpSpPr>
          <a:xfrm>
            <a:off x="3096501" y="2125662"/>
            <a:ext cx="2743200" cy="2563301"/>
            <a:chOff x="3096501" y="2125662"/>
            <a:chExt cx="2743200" cy="2563301"/>
          </a:xfrm>
        </p:grpSpPr>
        <p:sp>
          <p:nvSpPr>
            <p:cNvPr id="52" name="Rectangle 51"/>
            <p:cNvSpPr/>
            <p:nvPr/>
          </p:nvSpPr>
          <p:spPr bwMode="auto">
            <a:xfrm>
              <a:off x="3096501" y="2125662"/>
              <a:ext cx="2743200" cy="256330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1096978" fontAlgn="base">
                <a:spcBef>
                  <a:spcPct val="0"/>
                </a:spcBef>
                <a:spcAft>
                  <a:spcPct val="0"/>
                </a:spcAft>
              </a:pPr>
              <a:r>
                <a:rPr lang="en-US" sz="2400" dirty="0" smtClean="0">
                  <a:gradFill>
                    <a:gsLst>
                      <a:gs pos="0">
                        <a:srgbClr val="FFFFFF"/>
                      </a:gs>
                      <a:gs pos="100000">
                        <a:srgbClr val="FFFFFF"/>
                      </a:gs>
                    </a:gsLst>
                    <a:lin ang="5400000" scaled="0"/>
                  </a:gradFill>
                </a:rPr>
                <a:t>Workflow Designers</a:t>
              </a:r>
            </a:p>
          </p:txBody>
        </p:sp>
        <p:sp>
          <p:nvSpPr>
            <p:cNvPr id="56" name="Freeform 81"/>
            <p:cNvSpPr>
              <a:spLocks noChangeAspect="1"/>
            </p:cNvSpPr>
            <p:nvPr/>
          </p:nvSpPr>
          <p:spPr bwMode="black">
            <a:xfrm>
              <a:off x="3964438" y="2264507"/>
              <a:ext cx="1007326" cy="1371600"/>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63" name="Group 62"/>
          <p:cNvGrpSpPr/>
          <p:nvPr/>
        </p:nvGrpSpPr>
        <p:grpSpPr>
          <a:xfrm>
            <a:off x="5918365" y="2125662"/>
            <a:ext cx="2743200" cy="2563301"/>
            <a:chOff x="6757267" y="1728723"/>
            <a:chExt cx="2743200" cy="2563301"/>
          </a:xfrm>
        </p:grpSpPr>
        <p:sp>
          <p:nvSpPr>
            <p:cNvPr id="58" name="Rectangle 57"/>
            <p:cNvSpPr/>
            <p:nvPr/>
          </p:nvSpPr>
          <p:spPr bwMode="auto">
            <a:xfrm>
              <a:off x="6757267" y="1728723"/>
              <a:ext cx="2743200" cy="256330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1096978" fontAlgn="base">
                <a:spcBef>
                  <a:spcPct val="0"/>
                </a:spcBef>
                <a:spcAft>
                  <a:spcPct val="0"/>
                </a:spcAft>
              </a:pPr>
              <a:r>
                <a:rPr lang="en-US" sz="2400" dirty="0" smtClean="0">
                  <a:gradFill>
                    <a:gsLst>
                      <a:gs pos="0">
                        <a:srgbClr val="FFFFFF"/>
                      </a:gs>
                      <a:gs pos="100000">
                        <a:srgbClr val="FFFFFF"/>
                      </a:gs>
                    </a:gsLst>
                    <a:lin ang="5400000" scaled="0"/>
                  </a:gradFill>
                </a:rPr>
                <a:t>Workflow   Actions</a:t>
              </a:r>
            </a:p>
          </p:txBody>
        </p:sp>
        <p:sp>
          <p:nvSpPr>
            <p:cNvPr id="62" name="Freeform 25"/>
            <p:cNvSpPr>
              <a:spLocks noChangeAspect="1" noEditPoints="1"/>
            </p:cNvSpPr>
            <p:nvPr/>
          </p:nvSpPr>
          <p:spPr bwMode="black">
            <a:xfrm>
              <a:off x="7443855" y="1908386"/>
              <a:ext cx="1370023" cy="1371600"/>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spTree>
    <p:extLst>
      <p:ext uri="{BB962C8B-B14F-4D97-AF65-F5344CB8AC3E}">
        <p14:creationId xmlns:p14="http://schemas.microsoft.com/office/powerpoint/2010/main" val="2740106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2)">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1000"/>
                                        <p:tgtEl>
                                          <p:spTgt spid="64"/>
                                        </p:tgtEl>
                                      </p:cBhvr>
                                    </p:animEffect>
                                    <p:anim calcmode="lin" valueType="num">
                                      <p:cBhvr>
                                        <p:cTn id="20" dur="1000" fill="hold"/>
                                        <p:tgtEl>
                                          <p:spTgt spid="64"/>
                                        </p:tgtEl>
                                        <p:attrNameLst>
                                          <p:attrName>ppt_x</p:attrName>
                                        </p:attrNameLst>
                                      </p:cBhvr>
                                      <p:tavLst>
                                        <p:tav tm="0">
                                          <p:val>
                                            <p:strVal val="#ppt_x"/>
                                          </p:val>
                                        </p:tav>
                                        <p:tav tm="100000">
                                          <p:val>
                                            <p:strVal val="#ppt_x"/>
                                          </p:val>
                                        </p:tav>
                                      </p:tavLst>
                                    </p:anim>
                                    <p:anim calcmode="lin" valueType="num">
                                      <p:cBhvr>
                                        <p:cTn id="2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1000"/>
                                        <p:tgtEl>
                                          <p:spTgt spid="63"/>
                                        </p:tgtEl>
                                      </p:cBhvr>
                                    </p:animEffect>
                                    <p:anim calcmode="lin" valueType="num">
                                      <p:cBhvr>
                                        <p:cTn id="27" dur="1000" fill="hold"/>
                                        <p:tgtEl>
                                          <p:spTgt spid="63"/>
                                        </p:tgtEl>
                                        <p:attrNameLst>
                                          <p:attrName>ppt_x</p:attrName>
                                        </p:attrNameLst>
                                      </p:cBhvr>
                                      <p:tavLst>
                                        <p:tav tm="0">
                                          <p:val>
                                            <p:strVal val="#ppt_x"/>
                                          </p:val>
                                        </p:tav>
                                        <p:tav tm="100000">
                                          <p:val>
                                            <p:strVal val="#ppt_x"/>
                                          </p:val>
                                        </p:tav>
                                      </p:tavLst>
                                    </p:anim>
                                    <p:anim calcmode="lin" valueType="num">
                                      <p:cBhvr>
                                        <p:cTn id="2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6" name="Rectangle 5"/>
          <p:cNvSpPr/>
          <p:nvPr/>
        </p:nvSpPr>
        <p:spPr bwMode="auto">
          <a:xfrm>
            <a:off x="335318" y="1392223"/>
            <a:ext cx="11445519" cy="2924540"/>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6" name="Picture 15"/>
          <p:cNvPicPr>
            <a:picLocks noChangeAspect="1"/>
          </p:cNvPicPr>
          <p:nvPr/>
        </p:nvPicPr>
        <p:blipFill>
          <a:blip r:embed="rId4"/>
          <a:stretch>
            <a:fillRect/>
          </a:stretch>
        </p:blipFill>
        <p:spPr>
          <a:xfrm>
            <a:off x="579437" y="1544623"/>
            <a:ext cx="8328938" cy="2534400"/>
          </a:xfrm>
          <a:prstGeom prst="rect">
            <a:avLst/>
          </a:prstGeom>
        </p:spPr>
      </p:pic>
      <p:pic>
        <p:nvPicPr>
          <p:cNvPr id="17" name="Picture 16"/>
          <p:cNvPicPr>
            <a:picLocks noChangeAspect="1"/>
          </p:cNvPicPr>
          <p:nvPr/>
        </p:nvPicPr>
        <p:blipFill>
          <a:blip r:embed="rId5"/>
          <a:stretch>
            <a:fillRect/>
          </a:stretch>
        </p:blipFill>
        <p:spPr>
          <a:xfrm>
            <a:off x="579437" y="1544623"/>
            <a:ext cx="10829813" cy="2534400"/>
          </a:xfrm>
          <a:prstGeom prst="rect">
            <a:avLst/>
          </a:prstGeom>
        </p:spPr>
      </p:pic>
      <p:pic>
        <p:nvPicPr>
          <p:cNvPr id="18" name="Picture 17"/>
          <p:cNvPicPr>
            <a:picLocks noChangeAspect="1"/>
          </p:cNvPicPr>
          <p:nvPr/>
        </p:nvPicPr>
        <p:blipFill>
          <a:blip r:embed="rId6"/>
          <a:stretch>
            <a:fillRect/>
          </a:stretch>
        </p:blipFill>
        <p:spPr>
          <a:xfrm>
            <a:off x="581542" y="1544623"/>
            <a:ext cx="10829813" cy="2534400"/>
          </a:xfrm>
          <a:prstGeom prst="rect">
            <a:avLst/>
          </a:prstGeom>
        </p:spPr>
      </p:pic>
      <p:pic>
        <p:nvPicPr>
          <p:cNvPr id="21" name="Picture 20"/>
          <p:cNvPicPr>
            <a:picLocks noChangeAspect="1"/>
          </p:cNvPicPr>
          <p:nvPr/>
        </p:nvPicPr>
        <p:blipFill>
          <a:blip r:embed="rId7"/>
          <a:stretch>
            <a:fillRect/>
          </a:stretch>
        </p:blipFill>
        <p:spPr>
          <a:xfrm>
            <a:off x="587057" y="1544623"/>
            <a:ext cx="10829813" cy="2534400"/>
          </a:xfrm>
          <a:prstGeom prst="rect">
            <a:avLst/>
          </a:prstGeom>
        </p:spPr>
      </p:pic>
      <p:pic>
        <p:nvPicPr>
          <p:cNvPr id="15" name="Picture 14"/>
          <p:cNvPicPr>
            <a:picLocks noChangeAspect="1"/>
          </p:cNvPicPr>
          <p:nvPr/>
        </p:nvPicPr>
        <p:blipFill>
          <a:blip r:embed="rId8"/>
          <a:stretch>
            <a:fillRect/>
          </a:stretch>
        </p:blipFill>
        <p:spPr>
          <a:xfrm>
            <a:off x="579437" y="1544623"/>
            <a:ext cx="5908501" cy="2534400"/>
          </a:xfrm>
          <a:prstGeom prst="rect">
            <a:avLst/>
          </a:prstGeom>
        </p:spPr>
      </p:pic>
      <p:sp>
        <p:nvSpPr>
          <p:cNvPr id="2" name="Title 1"/>
          <p:cNvSpPr>
            <a:spLocks noGrp="1"/>
          </p:cNvSpPr>
          <p:nvPr>
            <p:ph type="title"/>
          </p:nvPr>
        </p:nvSpPr>
        <p:spPr>
          <a:xfrm>
            <a:off x="0" y="-1"/>
            <a:ext cx="12436475"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smtClean="0"/>
              <a:t>What are we going to make in the demo?</a:t>
            </a:r>
            <a:endParaRPr lang="en-US" dirty="0"/>
          </a:p>
        </p:txBody>
      </p:sp>
      <p:grpSp>
        <p:nvGrpSpPr>
          <p:cNvPr id="8" name="Group 7"/>
          <p:cNvGrpSpPr/>
          <p:nvPr/>
        </p:nvGrpSpPr>
        <p:grpSpPr>
          <a:xfrm>
            <a:off x="9723437" y="4638040"/>
            <a:ext cx="2514600" cy="2200408"/>
            <a:chOff x="427037" y="1515744"/>
            <a:chExt cx="5974080" cy="5227638"/>
          </a:xfrm>
        </p:grpSpPr>
        <p:sp>
          <p:nvSpPr>
            <p:cNvPr id="10" name="Rectangle 9"/>
            <p:cNvSpPr/>
            <p:nvPr/>
          </p:nvSpPr>
          <p:spPr bwMode="auto">
            <a:xfrm>
              <a:off x="427037" y="1515744"/>
              <a:ext cx="2926081" cy="2560319"/>
            </a:xfrm>
            <a:prstGeom prst="rect">
              <a:avLst/>
            </a:prstGeom>
            <a:solidFill>
              <a:schemeClr val="accent6">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What’s new in SharePoint 2013 Workflows</a:t>
              </a:r>
              <a:endParaRPr lang="en-US" sz="1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427037" y="4183063"/>
              <a:ext cx="2926081" cy="2560319"/>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a:gradFill>
                    <a:gsLst>
                      <a:gs pos="0">
                        <a:srgbClr val="FFFFFF"/>
                      </a:gs>
                      <a:gs pos="100000">
                        <a:srgbClr val="FFFFFF"/>
                      </a:gs>
                    </a:gsLst>
                    <a:lin ang="5400000" scaled="0"/>
                  </a:gradFill>
                  <a:ea typeface="Segoe UI" pitchFamily="34" charset="0"/>
                  <a:cs typeface="Segoe UI" pitchFamily="34" charset="0"/>
                </a:rPr>
                <a:t>Recap &amp; Questions </a:t>
              </a:r>
              <a:r>
                <a:rPr lang="en-US" sz="1200" dirty="0" smtClean="0">
                  <a:gradFill>
                    <a:gsLst>
                      <a:gs pos="0">
                        <a:srgbClr val="FFFFFF"/>
                      </a:gs>
                      <a:gs pos="100000">
                        <a:srgbClr val="FFFFFF"/>
                      </a:gs>
                    </a:gsLst>
                    <a:lin ang="5400000" scaled="0"/>
                  </a:gradFill>
                  <a:ea typeface="Segoe UI" pitchFamily="34" charset="0"/>
                  <a:cs typeface="Segoe UI" pitchFamily="34" charset="0"/>
                </a:rPr>
                <a:t>and Answers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3475036" y="1515744"/>
              <a:ext cx="2926081" cy="2560319"/>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Workflows in SharePoint Designer 2013</a:t>
              </a:r>
            </a:p>
            <a:p>
              <a:pPr defTabSz="932472" fontAlgn="base">
                <a:spcBef>
                  <a:spcPct val="0"/>
                </a:spcBef>
                <a:spcAft>
                  <a:spcPct val="0"/>
                </a:spcAft>
              </a:pPr>
              <a:endParaRPr lang="en-US" sz="1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475036" y="4183063"/>
              <a:ext cx="2926081" cy="2560319"/>
            </a:xfrm>
            <a:prstGeom prst="rect">
              <a:avLst/>
            </a:prstGeom>
            <a:solidFill>
              <a:schemeClr val="accent2">
                <a:alpha val="80000"/>
              </a:schemeClr>
            </a:solidFill>
            <a:ln>
              <a:noFill/>
              <a:headEnd type="none" w="med" len="med"/>
              <a:tailEnd type="none" w="med" len="med"/>
            </a:ln>
            <a:effectLst>
              <a:glow rad="381000">
                <a:schemeClr val="accent2">
                  <a:satMod val="175000"/>
                  <a:alpha val="70000"/>
                </a:schemeClr>
              </a:glow>
            </a:effectLst>
            <a:scene3d>
              <a:camera prst="orthographicFront"/>
              <a:lightRig rig="threePt" dir="t"/>
            </a:scene3d>
            <a:sp3d>
              <a:bevelT w="101600" prst="riblet"/>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Demo!!!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3" name="Picture 2"/>
          <p:cNvPicPr>
            <a:picLocks noChangeAspect="1"/>
          </p:cNvPicPr>
          <p:nvPr/>
        </p:nvPicPr>
        <p:blipFill>
          <a:blip r:embed="rId9"/>
          <a:stretch>
            <a:fillRect/>
          </a:stretch>
        </p:blipFill>
        <p:spPr>
          <a:xfrm>
            <a:off x="579437" y="1676386"/>
            <a:ext cx="3239438" cy="799200"/>
          </a:xfrm>
          <a:prstGeom prst="rect">
            <a:avLst/>
          </a:prstGeom>
        </p:spPr>
      </p:pic>
      <p:pic>
        <p:nvPicPr>
          <p:cNvPr id="20" name="Picture 19"/>
          <p:cNvPicPr>
            <a:picLocks noChangeAspect="1"/>
          </p:cNvPicPr>
          <p:nvPr/>
        </p:nvPicPr>
        <p:blipFill>
          <a:blip r:embed="rId10"/>
          <a:stretch>
            <a:fillRect/>
          </a:stretch>
        </p:blipFill>
        <p:spPr>
          <a:xfrm>
            <a:off x="427122" y="2756291"/>
            <a:ext cx="4057650" cy="1209675"/>
          </a:xfrm>
          <a:prstGeom prst="rect">
            <a:avLst/>
          </a:prstGeom>
          <a:ln>
            <a:noFill/>
          </a:ln>
          <a:effectLst>
            <a:softEdge rad="112500"/>
          </a:effectLst>
        </p:spPr>
      </p:pic>
    </p:spTree>
    <p:extLst>
      <p:ext uri="{BB962C8B-B14F-4D97-AF65-F5344CB8AC3E}">
        <p14:creationId xmlns:p14="http://schemas.microsoft.com/office/powerpoint/2010/main" val="3335696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8" name="Group 7"/>
          <p:cNvGrpSpPr/>
          <p:nvPr/>
        </p:nvGrpSpPr>
        <p:grpSpPr>
          <a:xfrm>
            <a:off x="9723437" y="4638040"/>
            <a:ext cx="2514600" cy="2200408"/>
            <a:chOff x="427037" y="1515744"/>
            <a:chExt cx="5974080" cy="5227638"/>
          </a:xfrm>
        </p:grpSpPr>
        <p:sp>
          <p:nvSpPr>
            <p:cNvPr id="10" name="Rectangle 9"/>
            <p:cNvSpPr/>
            <p:nvPr/>
          </p:nvSpPr>
          <p:spPr bwMode="auto">
            <a:xfrm>
              <a:off x="427037" y="1515744"/>
              <a:ext cx="2926081" cy="2560319"/>
            </a:xfrm>
            <a:prstGeom prst="rect">
              <a:avLst/>
            </a:prstGeom>
            <a:solidFill>
              <a:schemeClr val="accent6">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What’s new in SharePoint 2013 Workflows</a:t>
              </a:r>
              <a:endParaRPr lang="en-US" sz="1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427037" y="4183063"/>
              <a:ext cx="2926081" cy="2560319"/>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Questions and Answers</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3475036" y="1515744"/>
              <a:ext cx="2926081" cy="2560319"/>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Workflows in SharePoint Designer 2013</a:t>
              </a:r>
            </a:p>
            <a:p>
              <a:pPr defTabSz="932472" fontAlgn="base">
                <a:spcBef>
                  <a:spcPct val="0"/>
                </a:spcBef>
                <a:spcAft>
                  <a:spcPct val="0"/>
                </a:spcAft>
              </a:pPr>
              <a:endParaRPr lang="en-US" sz="1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475036" y="4183063"/>
              <a:ext cx="2926081" cy="2560319"/>
            </a:xfrm>
            <a:prstGeom prst="rect">
              <a:avLst/>
            </a:prstGeom>
            <a:solidFill>
              <a:schemeClr val="accent2">
                <a:alpha val="80000"/>
              </a:schemeClr>
            </a:solidFill>
            <a:ln>
              <a:noFill/>
              <a:headEnd type="none" w="med" len="med"/>
              <a:tailEnd type="none" w="med" len="med"/>
            </a:ln>
            <a:effectLst>
              <a:glow rad="381000">
                <a:schemeClr val="accent2">
                  <a:satMod val="175000"/>
                  <a:alpha val="70000"/>
                </a:schemeClr>
              </a:glow>
            </a:effectLst>
            <a:scene3d>
              <a:camera prst="orthographicFront"/>
              <a:lightRig rig="threePt" dir="t"/>
            </a:scene3d>
            <a:sp3d>
              <a:bevelT w="101600" prst="riblet"/>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Demo!!!</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22" name="Group 21"/>
          <p:cNvGrpSpPr/>
          <p:nvPr/>
        </p:nvGrpSpPr>
        <p:grpSpPr>
          <a:xfrm>
            <a:off x="427037" y="4190777"/>
            <a:ext cx="11811000" cy="2672400"/>
            <a:chOff x="427037" y="4190777"/>
            <a:chExt cx="11811000" cy="2672400"/>
          </a:xfrm>
        </p:grpSpPr>
        <p:sp>
          <p:nvSpPr>
            <p:cNvPr id="13" name="Rectangle 12"/>
            <p:cNvSpPr/>
            <p:nvPr/>
          </p:nvSpPr>
          <p:spPr bwMode="auto">
            <a:xfrm>
              <a:off x="427037" y="4190777"/>
              <a:ext cx="11811000" cy="2672400"/>
            </a:xfrm>
            <a:prstGeom prst="rect">
              <a:avLst/>
            </a:prstGeom>
            <a:solidFill>
              <a:schemeClr val="accent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JongHwa</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1884" y="4536702"/>
              <a:ext cx="1440494" cy="21031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grpSp>
        <p:nvGrpSpPr>
          <p:cNvPr id="21" name="Group 20"/>
          <p:cNvGrpSpPr/>
          <p:nvPr/>
        </p:nvGrpSpPr>
        <p:grpSpPr>
          <a:xfrm>
            <a:off x="427037" y="1371599"/>
            <a:ext cx="11811000" cy="2672400"/>
            <a:chOff x="427037" y="1371599"/>
            <a:chExt cx="11811000" cy="2672400"/>
          </a:xfrm>
        </p:grpSpPr>
        <p:sp>
          <p:nvSpPr>
            <p:cNvPr id="3" name="Rectangle 2"/>
            <p:cNvSpPr/>
            <p:nvPr/>
          </p:nvSpPr>
          <p:spPr bwMode="auto">
            <a:xfrm>
              <a:off x="427037" y="1371599"/>
              <a:ext cx="11811000" cy="2672400"/>
            </a:xfrm>
            <a:prstGeom prst="rect">
              <a:avLst/>
            </a:prstGeom>
            <a:solidFill>
              <a:schemeClr val="accent2">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Sam</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7963" y="1746365"/>
              <a:ext cx="1756833" cy="183791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2" name="Title 1"/>
          <p:cNvSpPr>
            <a:spLocks noGrp="1"/>
          </p:cNvSpPr>
          <p:nvPr>
            <p:ph type="title"/>
          </p:nvPr>
        </p:nvSpPr>
        <p:spPr>
          <a:xfrm>
            <a:off x="0" y="-1"/>
            <a:ext cx="12436475" cy="1371600"/>
          </a:xfrm>
          <a:gradFill>
            <a:gsLst>
              <a:gs pos="0">
                <a:srgbClr val="000000">
                  <a:alpha val="68000"/>
                </a:srgbClr>
              </a:gs>
              <a:gs pos="100000">
                <a:srgbClr val="000000">
                  <a:alpha val="0"/>
                </a:srgbClr>
              </a:gs>
            </a:gsLst>
            <a:lin ang="5400000" scaled="0"/>
          </a:gradFill>
        </p:spPr>
        <p:txBody>
          <a:bodyPr vert="horz" wrap="square" lIns="274320" tIns="365760" rIns="146304" bIns="91440" rtlCol="0" anchor="t">
            <a:noAutofit/>
          </a:bodyPr>
          <a:lstStyle/>
          <a:p>
            <a:r>
              <a:rPr lang="en-US" dirty="0" smtClean="0"/>
              <a:t>What will the demo flow be?</a:t>
            </a:r>
            <a:endParaRPr lang="en-US" dirty="0"/>
          </a:p>
        </p:txBody>
      </p:sp>
      <p:sp>
        <p:nvSpPr>
          <p:cNvPr id="16" name="Down Arrow 15"/>
          <p:cNvSpPr/>
          <p:nvPr/>
        </p:nvSpPr>
        <p:spPr bwMode="auto">
          <a:xfrm rot="16200000">
            <a:off x="5064362" y="5196245"/>
            <a:ext cx="381000" cy="784036"/>
          </a:xfrm>
          <a:prstGeom prst="down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8" name="Group 27"/>
          <p:cNvGrpSpPr/>
          <p:nvPr/>
        </p:nvGrpSpPr>
        <p:grpSpPr>
          <a:xfrm>
            <a:off x="2905848" y="1555544"/>
            <a:ext cx="2255874" cy="2284845"/>
            <a:chOff x="2905848" y="1555544"/>
            <a:chExt cx="2255874" cy="2284845"/>
          </a:xfrm>
        </p:grpSpPr>
        <p:pic>
          <p:nvPicPr>
            <p:cNvPr id="26" name="Picture 25"/>
            <p:cNvPicPr>
              <a:picLocks noChangeAspect="1"/>
            </p:cNvPicPr>
            <p:nvPr/>
          </p:nvPicPr>
          <p:blipFill>
            <a:blip r:embed="rId6"/>
            <a:stretch>
              <a:fillRect/>
            </a:stretch>
          </p:blipFill>
          <p:spPr>
            <a:xfrm>
              <a:off x="3386358" y="1555544"/>
              <a:ext cx="1546710" cy="1828800"/>
            </a:xfrm>
            <a:prstGeom prst="rect">
              <a:avLst/>
            </a:prstGeom>
          </p:spPr>
        </p:pic>
        <p:sp>
          <p:nvSpPr>
            <p:cNvPr id="27" name="TextBox 26"/>
            <p:cNvSpPr txBox="1"/>
            <p:nvPr/>
          </p:nvSpPr>
          <p:spPr>
            <a:xfrm>
              <a:off x="2905848" y="3267925"/>
              <a:ext cx="2255874"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Process Diagram</a:t>
              </a:r>
            </a:p>
          </p:txBody>
        </p:sp>
      </p:grpSp>
      <p:grpSp>
        <p:nvGrpSpPr>
          <p:cNvPr id="31" name="Group 30"/>
          <p:cNvGrpSpPr/>
          <p:nvPr/>
        </p:nvGrpSpPr>
        <p:grpSpPr>
          <a:xfrm>
            <a:off x="2809446" y="4386974"/>
            <a:ext cx="2483950" cy="2438733"/>
            <a:chOff x="2809446" y="4386974"/>
            <a:chExt cx="2483950" cy="2438733"/>
          </a:xfrm>
        </p:grpSpPr>
        <p:sp>
          <p:nvSpPr>
            <p:cNvPr id="29" name="TextBox 28"/>
            <p:cNvSpPr txBox="1"/>
            <p:nvPr/>
          </p:nvSpPr>
          <p:spPr>
            <a:xfrm>
              <a:off x="2809446" y="6253243"/>
              <a:ext cx="2483950"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Workflow Diagram</a:t>
              </a:r>
            </a:p>
          </p:txBody>
        </p:sp>
        <p:pic>
          <p:nvPicPr>
            <p:cNvPr id="30" name="Picture 29"/>
            <p:cNvPicPr>
              <a:picLocks noChangeAspect="1"/>
            </p:cNvPicPr>
            <p:nvPr/>
          </p:nvPicPr>
          <p:blipFill>
            <a:blip r:embed="rId7"/>
            <a:stretch>
              <a:fillRect/>
            </a:stretch>
          </p:blipFill>
          <p:spPr>
            <a:xfrm>
              <a:off x="3271284" y="4386974"/>
              <a:ext cx="1525003" cy="1828800"/>
            </a:xfrm>
            <a:prstGeom prst="rect">
              <a:avLst/>
            </a:prstGeom>
          </p:spPr>
        </p:pic>
      </p:grpSp>
      <p:sp>
        <p:nvSpPr>
          <p:cNvPr id="17" name="Down Arrow 16"/>
          <p:cNvSpPr/>
          <p:nvPr/>
        </p:nvSpPr>
        <p:spPr bwMode="auto">
          <a:xfrm rot="10800000">
            <a:off x="6233312" y="3768951"/>
            <a:ext cx="381000" cy="615641"/>
          </a:xfrm>
          <a:prstGeom prst="down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Down Arrow 6"/>
          <p:cNvSpPr/>
          <p:nvPr/>
        </p:nvSpPr>
        <p:spPr bwMode="auto">
          <a:xfrm>
            <a:off x="3860921" y="3762604"/>
            <a:ext cx="381000" cy="621988"/>
          </a:xfrm>
          <a:prstGeom prst="down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4" name="Group 33"/>
          <p:cNvGrpSpPr/>
          <p:nvPr/>
        </p:nvGrpSpPr>
        <p:grpSpPr>
          <a:xfrm>
            <a:off x="5535517" y="4384592"/>
            <a:ext cx="2076531" cy="2439924"/>
            <a:chOff x="5535517" y="4384592"/>
            <a:chExt cx="2076531" cy="2439924"/>
          </a:xfrm>
        </p:grpSpPr>
        <p:pic>
          <p:nvPicPr>
            <p:cNvPr id="32" name="Picture 31"/>
            <p:cNvPicPr>
              <a:picLocks noChangeAspect="1"/>
            </p:cNvPicPr>
            <p:nvPr/>
          </p:nvPicPr>
          <p:blipFill>
            <a:blip r:embed="rId8"/>
            <a:stretch>
              <a:fillRect/>
            </a:stretch>
          </p:blipFill>
          <p:spPr>
            <a:xfrm>
              <a:off x="5665284" y="4384592"/>
              <a:ext cx="1816998" cy="1828800"/>
            </a:xfrm>
            <a:prstGeom prst="rect">
              <a:avLst/>
            </a:prstGeom>
          </p:spPr>
        </p:pic>
        <p:sp>
          <p:nvSpPr>
            <p:cNvPr id="33" name="TextBox 32"/>
            <p:cNvSpPr txBox="1"/>
            <p:nvPr/>
          </p:nvSpPr>
          <p:spPr>
            <a:xfrm>
              <a:off x="5535517" y="6252052"/>
              <a:ext cx="207653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Runtime Demo</a:t>
              </a:r>
            </a:p>
          </p:txBody>
        </p:sp>
      </p:grpSp>
      <p:grpSp>
        <p:nvGrpSpPr>
          <p:cNvPr id="35" name="Group 34"/>
          <p:cNvGrpSpPr/>
          <p:nvPr/>
        </p:nvGrpSpPr>
        <p:grpSpPr>
          <a:xfrm>
            <a:off x="7701539" y="4417250"/>
            <a:ext cx="2076531" cy="2407266"/>
            <a:chOff x="5535517" y="4417250"/>
            <a:chExt cx="2076531" cy="2407266"/>
          </a:xfrm>
        </p:grpSpPr>
        <p:pic>
          <p:nvPicPr>
            <p:cNvPr id="36" name="Picture 35"/>
            <p:cNvPicPr>
              <a:picLocks noChangeAspect="1"/>
            </p:cNvPicPr>
            <p:nvPr/>
          </p:nvPicPr>
          <p:blipFill>
            <a:blip r:embed="rId8"/>
            <a:stretch>
              <a:fillRect/>
            </a:stretch>
          </p:blipFill>
          <p:spPr>
            <a:xfrm>
              <a:off x="5665284" y="4417250"/>
              <a:ext cx="1816998" cy="1828800"/>
            </a:xfrm>
            <a:prstGeom prst="rect">
              <a:avLst/>
            </a:prstGeom>
          </p:spPr>
        </p:pic>
        <p:sp>
          <p:nvSpPr>
            <p:cNvPr id="37" name="TextBox 36"/>
            <p:cNvSpPr txBox="1"/>
            <p:nvPr/>
          </p:nvSpPr>
          <p:spPr>
            <a:xfrm>
              <a:off x="5535517" y="6252052"/>
              <a:ext cx="207653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Runtime Demo</a:t>
              </a:r>
            </a:p>
          </p:txBody>
        </p:sp>
      </p:grpSp>
      <p:sp>
        <p:nvSpPr>
          <p:cNvPr id="19" name="Down Arrow 18"/>
          <p:cNvSpPr/>
          <p:nvPr/>
        </p:nvSpPr>
        <p:spPr bwMode="auto">
          <a:xfrm rot="18900000">
            <a:off x="7551443" y="3751173"/>
            <a:ext cx="420675" cy="749514"/>
          </a:xfrm>
          <a:prstGeom prst="down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0" name="Group 39"/>
          <p:cNvGrpSpPr/>
          <p:nvPr/>
        </p:nvGrpSpPr>
        <p:grpSpPr>
          <a:xfrm>
            <a:off x="5281541" y="1559604"/>
            <a:ext cx="2362763" cy="2280785"/>
            <a:chOff x="5281541" y="1559604"/>
            <a:chExt cx="2362763" cy="2280785"/>
          </a:xfrm>
        </p:grpSpPr>
        <p:pic>
          <p:nvPicPr>
            <p:cNvPr id="38" name="Picture 37"/>
            <p:cNvPicPr>
              <a:picLocks noChangeAspect="1"/>
            </p:cNvPicPr>
            <p:nvPr/>
          </p:nvPicPr>
          <p:blipFill>
            <a:blip r:embed="rId9"/>
            <a:stretch>
              <a:fillRect/>
            </a:stretch>
          </p:blipFill>
          <p:spPr>
            <a:xfrm>
              <a:off x="5497605" y="1559604"/>
              <a:ext cx="1857375" cy="1828800"/>
            </a:xfrm>
            <a:prstGeom prst="rect">
              <a:avLst/>
            </a:prstGeom>
          </p:spPr>
        </p:pic>
        <p:sp>
          <p:nvSpPr>
            <p:cNvPr id="39" name="TextBox 38"/>
            <p:cNvSpPr txBox="1"/>
            <p:nvPr/>
          </p:nvSpPr>
          <p:spPr>
            <a:xfrm>
              <a:off x="5281541" y="3267925"/>
              <a:ext cx="2362763"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Request Approval</a:t>
              </a:r>
            </a:p>
          </p:txBody>
        </p:sp>
      </p:grpSp>
      <p:sp>
        <p:nvSpPr>
          <p:cNvPr id="42" name="Down Arrow 41"/>
          <p:cNvSpPr/>
          <p:nvPr/>
        </p:nvSpPr>
        <p:spPr bwMode="auto">
          <a:xfrm rot="16200000">
            <a:off x="9867410" y="5203117"/>
            <a:ext cx="381000" cy="668946"/>
          </a:xfrm>
          <a:prstGeom prst="downArrow">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4" name="Group 43"/>
          <p:cNvGrpSpPr/>
          <p:nvPr/>
        </p:nvGrpSpPr>
        <p:grpSpPr>
          <a:xfrm>
            <a:off x="10302892" y="4384592"/>
            <a:ext cx="1935145" cy="2433937"/>
            <a:chOff x="10392383" y="4384592"/>
            <a:chExt cx="1935145" cy="2433937"/>
          </a:xfrm>
        </p:grpSpPr>
        <p:pic>
          <p:nvPicPr>
            <p:cNvPr id="41" name="Picture 40"/>
            <p:cNvPicPr>
              <a:picLocks noChangeAspect="1"/>
            </p:cNvPicPr>
            <p:nvPr/>
          </p:nvPicPr>
          <p:blipFill>
            <a:blip r:embed="rId10"/>
            <a:stretch>
              <a:fillRect/>
            </a:stretch>
          </p:blipFill>
          <p:spPr>
            <a:xfrm>
              <a:off x="10602561" y="4384592"/>
              <a:ext cx="1525003" cy="1828800"/>
            </a:xfrm>
            <a:prstGeom prst="rect">
              <a:avLst/>
            </a:prstGeom>
          </p:spPr>
        </p:pic>
        <p:sp>
          <p:nvSpPr>
            <p:cNvPr id="43" name="TextBox 42"/>
            <p:cNvSpPr txBox="1"/>
            <p:nvPr/>
          </p:nvSpPr>
          <p:spPr>
            <a:xfrm>
              <a:off x="10392383" y="6246065"/>
              <a:ext cx="193514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Create Report</a:t>
              </a:r>
            </a:p>
          </p:txBody>
        </p:sp>
      </p:grpSp>
    </p:spTree>
    <p:extLst>
      <p:ext uri="{BB962C8B-B14F-4D97-AF65-F5344CB8AC3E}">
        <p14:creationId xmlns:p14="http://schemas.microsoft.com/office/powerpoint/2010/main" val="2141798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nodeType="clickEffect">
                                  <p:stCondLst>
                                    <p:cond delay="0"/>
                                  </p:stCondLst>
                                  <p:childTnLst>
                                    <p:animEffect transition="out" filter="fade">
                                      <p:cBhvr>
                                        <p:cTn id="11" dur="1000"/>
                                        <p:tgtEl>
                                          <p:spTgt spid="8"/>
                                        </p:tgtEl>
                                      </p:cBhvr>
                                    </p:animEffect>
                                    <p:anim calcmode="lin" valueType="num">
                                      <p:cBhvr>
                                        <p:cTn id="12" dur="1000"/>
                                        <p:tgtEl>
                                          <p:spTgt spid="8"/>
                                        </p:tgtEl>
                                        <p:attrNameLst>
                                          <p:attrName>ppt_x</p:attrName>
                                        </p:attrNameLst>
                                      </p:cBhvr>
                                      <p:tavLst>
                                        <p:tav tm="0">
                                          <p:val>
                                            <p:strVal val="ppt_x"/>
                                          </p:val>
                                        </p:tav>
                                        <p:tav tm="100000">
                                          <p:val>
                                            <p:strVal val="ppt_x"/>
                                          </p:val>
                                        </p:tav>
                                      </p:tavLst>
                                    </p:anim>
                                    <p:anim calcmode="lin" valueType="num">
                                      <p:cBhvr>
                                        <p:cTn id="13" dur="1000"/>
                                        <p:tgtEl>
                                          <p:spTgt spid="8"/>
                                        </p:tgtEl>
                                        <p:attrNameLst>
                                          <p:attrName>ppt_y</p:attrName>
                                        </p:attrNameLst>
                                      </p:cBhvr>
                                      <p:tavLst>
                                        <p:tav tm="0">
                                          <p:val>
                                            <p:strVal val="ppt_y"/>
                                          </p:val>
                                        </p:tav>
                                        <p:tav tm="100000">
                                          <p:val>
                                            <p:strVal val="ppt_y+.1"/>
                                          </p:val>
                                        </p:tav>
                                      </p:tavLst>
                                    </p:anim>
                                    <p:set>
                                      <p:cBhvr>
                                        <p:cTn id="14" dur="1" fill="hold">
                                          <p:stCondLst>
                                            <p:cond delay="999"/>
                                          </p:stCondLst>
                                        </p:cTn>
                                        <p:tgtEl>
                                          <p:spTgt spid="8"/>
                                        </p:tgtEl>
                                        <p:attrNameLst>
                                          <p:attrName>style.visibility</p:attrName>
                                        </p:attrNameLst>
                                      </p:cBhvr>
                                      <p:to>
                                        <p:strVal val="hidden"/>
                                      </p:to>
                                    </p:set>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10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par>
                                <p:cTn id="31" presetID="10" presetClass="entr" presetSubtype="0" fill="hold" nodeType="withEffect">
                                  <p:stCondLst>
                                    <p:cond delay="50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childTnLst>
                                </p:cTn>
                              </p:par>
                              <p:par>
                                <p:cTn id="39" presetID="10" presetClass="entr" presetSubtype="0" fill="hold" nodeType="withEffect">
                                  <p:stCondLst>
                                    <p:cond delay="5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childTnLst>
                                </p:cTn>
                              </p:par>
                              <p:par>
                                <p:cTn id="47" presetID="10" presetClass="entr" presetSubtype="0" fill="hold" nodeType="withEffect">
                                  <p:stCondLst>
                                    <p:cond delay="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childTnLst>
                                </p:cTn>
                              </p:par>
                              <p:par>
                                <p:cTn id="55" presetID="10" presetClass="entr" presetSubtype="0" fill="hold" nodeType="withEffect">
                                  <p:stCondLst>
                                    <p:cond delay="5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childTnLst>
                                </p:cTn>
                              </p:par>
                              <p:par>
                                <p:cTn id="63" presetID="10" presetClass="entr" presetSubtype="0" fill="hold" nodeType="withEffect">
                                  <p:stCondLst>
                                    <p:cond delay="50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7" grpId="0" animBg="1"/>
      <p:bldP spid="19" grpId="0" animBg="1"/>
      <p:bldP spid="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SharePoint Designer 2013</a:t>
            </a:r>
            <a:endParaRPr lang="en-US" dirty="0"/>
          </a:p>
        </p:txBody>
      </p:sp>
      <p:sp>
        <p:nvSpPr>
          <p:cNvPr id="5" name="Text Placeholder 4"/>
          <p:cNvSpPr>
            <a:spLocks noGrp="1"/>
          </p:cNvSpPr>
          <p:nvPr>
            <p:ph type="body" sz="quarter" idx="12"/>
          </p:nvPr>
        </p:nvSpPr>
        <p:spPr/>
        <p:txBody>
          <a:bodyPr/>
          <a:lstStyle/>
          <a:p>
            <a:r>
              <a:rPr lang="en-US" dirty="0" smtClean="0"/>
              <a:t>JongHwa Lim &amp; Sam Chung</a:t>
            </a:r>
            <a:endParaRPr lang="en-US" dirty="0"/>
          </a:p>
        </p:txBody>
      </p:sp>
    </p:spTree>
    <p:extLst>
      <p:ext uri="{BB962C8B-B14F-4D97-AF65-F5344CB8AC3E}">
        <p14:creationId xmlns:p14="http://schemas.microsoft.com/office/powerpoint/2010/main" val="323564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Sam Chung, JongHwa Lim </External_x0020_Speaker>
    <Session_x0020_Code xmlns="2295e2e7-0eeb-498e-8716-217bb2ee6ee3">SPC089</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JongHwa Lim, Sam Chung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www.w3.org/XML/1998/namespace"/>
    <ds:schemaRef ds:uri="http://schemas.microsoft.com/office/infopath/2007/PartnerControls"/>
    <ds:schemaRef ds:uri="http://schemas.microsoft.com/office/2006/metadata/properties"/>
    <ds:schemaRef ds:uri="230e9df3-be65-4c73-a93b-d1236ebd677e"/>
    <ds:schemaRef ds:uri="http://schemas.microsoft.com/office/2006/documentManagement/types"/>
    <ds:schemaRef ds:uri="http://purl.org/dc/elements/1.1/"/>
    <ds:schemaRef ds:uri="http://schemas.openxmlformats.org/package/2006/metadata/core-properties"/>
    <ds:schemaRef ds:uri="http://schemas.microsoft.com/sharepoint/v3"/>
    <ds:schemaRef ds:uri="032d541b-1b4e-4d91-93c7-b10533c52f73"/>
    <ds:schemaRef ds:uri="2295e2e7-0eeb-498e-8716-217bb2ee6ee3"/>
    <ds:schemaRef ds:uri="http://purl.org/dc/dcmitype/"/>
  </ds:schemaRefs>
</ds:datastoreItem>
</file>

<file path=customXml/itemProps3.xml><?xml version="1.0" encoding="utf-8"?>
<ds:datastoreItem xmlns:ds="http://schemas.openxmlformats.org/officeDocument/2006/customXml" ds:itemID="{4857A2A3-464D-4BB7-9A9A-DF1EF5FEE2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361</TotalTime>
  <Words>2244</Words>
  <Application>Microsoft Office PowerPoint</Application>
  <PresentationFormat>Custom</PresentationFormat>
  <Paragraphs>227</Paragraphs>
  <Slides>17</Slides>
  <Notes>11</Notes>
  <HiddenSlides>0</HiddenSlides>
  <MMClips>0</MMClips>
  <ScaleCrop>false</ScaleCrop>
  <HeadingPairs>
    <vt:vector size="4" baseType="variant">
      <vt:variant>
        <vt:lpstr>Theme</vt:lpstr>
      </vt:variant>
      <vt:variant>
        <vt:i4>6</vt:i4>
      </vt:variant>
      <vt:variant>
        <vt:lpstr>Slide Titles</vt:lpstr>
      </vt:variant>
      <vt:variant>
        <vt:i4>17</vt:i4>
      </vt:variant>
    </vt:vector>
  </HeadingPairs>
  <TitlesOfParts>
    <vt:vector size="23" baseType="lpstr">
      <vt:lpstr>SPC2012_Developer_Template_16x9</vt:lpstr>
      <vt:lpstr>5-30072_SPC2012_Developer_Template_16x9_Light</vt:lpstr>
      <vt:lpstr>5-30072_SPC2012_Developer_Template_16x9</vt:lpstr>
      <vt:lpstr>5-30072_SPC2012_IT-Pro_Template_16x9</vt:lpstr>
      <vt:lpstr>5-30072_SPC2012_IT-Pro_Template_16x9_Light</vt:lpstr>
      <vt:lpstr>SPC2012_Business_Template</vt:lpstr>
      <vt:lpstr>PowerPoint Presentation</vt:lpstr>
      <vt:lpstr>Developing SharePoint Workflows  with SharePoint Designer 2013 and  Visio Pro 2013 </vt:lpstr>
      <vt:lpstr>What will you learn?</vt:lpstr>
      <vt:lpstr>What’s the session agenda?</vt:lpstr>
      <vt:lpstr>What’s new in SharePoint 2013 Workflows?</vt:lpstr>
      <vt:lpstr>What’s new in SharePoint Designer 2013?</vt:lpstr>
      <vt:lpstr>What are we going to make in the demo?</vt:lpstr>
      <vt:lpstr>What will the demo flow be?</vt:lpstr>
      <vt:lpstr>Demo: SharePoint Designer 2013</vt:lpstr>
      <vt:lpstr>So what were the big new features?</vt:lpstr>
      <vt:lpstr>So what were the big new features?</vt:lpstr>
      <vt:lpstr>So what were the big new features?</vt:lpstr>
      <vt:lpstr>So what were the big new features?</vt:lpstr>
      <vt:lpstr>Related Sessions</vt:lpstr>
      <vt:lpstr>References &amp; 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SharePoint Workflows with SharePoint Designer 2013 and Visio Pro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11</cp:revision>
  <dcterms:created xsi:type="dcterms:W3CDTF">2012-11-11T18:54:44Z</dcterms:created>
  <dcterms:modified xsi:type="dcterms:W3CDTF">2012-12-07T03:39:26Z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