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62"/>
  </p:notesMasterIdLst>
  <p:handoutMasterIdLst>
    <p:handoutMasterId r:id="rId63"/>
  </p:handoutMasterIdLst>
  <p:sldIdLst>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102" r:id="rId33"/>
    <p:sldId id="1103" r:id="rId34"/>
    <p:sldId id="1104" r:id="rId35"/>
    <p:sldId id="1105" r:id="rId36"/>
    <p:sldId id="1106" r:id="rId37"/>
    <p:sldId id="1107" r:id="rId38"/>
    <p:sldId id="1108" r:id="rId39"/>
    <p:sldId id="1109" r:id="rId40"/>
    <p:sldId id="1110" r:id="rId41"/>
    <p:sldId id="1111" r:id="rId42"/>
    <p:sldId id="1112" r:id="rId43"/>
    <p:sldId id="1113" r:id="rId44"/>
    <p:sldId id="1114" r:id="rId45"/>
    <p:sldId id="1115" r:id="rId46"/>
    <p:sldId id="1116" r:id="rId47"/>
    <p:sldId id="1117" r:id="rId48"/>
    <p:sldId id="1118" r:id="rId49"/>
    <p:sldId id="1119" r:id="rId50"/>
    <p:sldId id="1120" r:id="rId51"/>
    <p:sldId id="1121" r:id="rId52"/>
    <p:sldId id="1122" r:id="rId53"/>
    <p:sldId id="1123" r:id="rId54"/>
    <p:sldId id="1124" r:id="rId55"/>
    <p:sldId id="1125" r:id="rId56"/>
    <p:sldId id="1126" r:id="rId57"/>
    <p:sldId id="1127" r:id="rId58"/>
    <p:sldId id="1128" r:id="rId59"/>
    <p:sldId id="1129" r:id="rId60"/>
    <p:sldId id="1076"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77"/>
            <p14:sldId id="1078"/>
            <p14:sldId id="1079"/>
            <p14:sldId id="1080"/>
            <p14:sldId id="1081"/>
            <p14:sldId id="1082"/>
            <p14:sldId id="1083"/>
            <p14:sldId id="1084"/>
            <p14:sldId id="1085"/>
            <p14:sldId id="1086"/>
            <p14:sldId id="1087"/>
            <p14:sldId id="1088"/>
            <p14:sldId id="1089"/>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186"/>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75387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A1985E-9A38-4128-84FF-817B687EA69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03994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076681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568944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728289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720124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168858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29958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121491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962661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075890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8:59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109958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141056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410519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477688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188059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03536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8286788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50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6283393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1764733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35521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3145575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8665489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0882685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86241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373492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559371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33418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017144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491028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398510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568307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138077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49401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39303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45513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48222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217282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0245194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77081158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472700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371516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782659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456744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450400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46133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659406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060260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879937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269745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205612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7572403"/>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8" Type="http://schemas.openxmlformats.org/officeDocument/2006/relationships/image" Target="../media/image26.jpeg"/><Relationship Id="rId3" Type="http://schemas.microsoft.com/office/2007/relationships/hdphoto" Target="../media/hdphoto1.wdp"/><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3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jpeg"/></Relationships>
</file>

<file path=ppt/slides/_rels/slide28.xml.rels><?xml version="1.0" encoding="UTF-8" standalone="yes"?>
<Relationships xmlns="http://schemas.openxmlformats.org/package/2006/relationships"><Relationship Id="rId8" Type="http://schemas.openxmlformats.org/officeDocument/2006/relationships/image" Target="../media/image26.jpeg"/><Relationship Id="rId3" Type="http://schemas.microsoft.com/office/2007/relationships/hdphoto" Target="../media/hdphoto1.wdp"/><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31.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1.wdp"/><Relationship Id="rId7" Type="http://schemas.openxmlformats.org/officeDocument/2006/relationships/image" Target="../media/image24.jpeg"/><Relationship Id="rId2" Type="http://schemas.openxmlformats.org/officeDocument/2006/relationships/image" Target="../media/image21.png"/><Relationship Id="rId1" Type="http://schemas.openxmlformats.org/officeDocument/2006/relationships/slideLayout" Target="../slideLayouts/slideLayout31.xml"/><Relationship Id="rId6" Type="http://schemas.openxmlformats.org/officeDocument/2006/relationships/image" Target="../media/image23.png"/><Relationship Id="rId5" Type="http://schemas.openxmlformats.org/officeDocument/2006/relationships/image" Target="../media/image28.png"/><Relationship Id="rId10" Type="http://schemas.openxmlformats.org/officeDocument/2006/relationships/image" Target="../media/image27.jpeg"/><Relationship Id="rId4" Type="http://schemas.openxmlformats.org/officeDocument/2006/relationships/image" Target="../media/image22.png"/><Relationship Id="rId9" Type="http://schemas.openxmlformats.org/officeDocument/2006/relationships/image" Target="../media/image26.jpeg"/></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2305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011046" y="1528951"/>
            <a:ext cx="506071" cy="808383"/>
          </a:xfrm>
          <a:prstGeom prst="rect">
            <a:avLst/>
          </a:prstGeom>
          <a:noFill/>
        </p:spPr>
        <p:txBody>
          <a:bodyPr wrap="none" lIns="124298" tIns="62149" rIns="124298" bIns="62149" rtlCol="0">
            <a:spAutoFit/>
          </a:bodyPr>
          <a:lstStyle/>
          <a:p>
            <a:pPr defTabSz="932373"/>
            <a:r>
              <a:rPr lang="en-US" sz="4351" dirty="0">
                <a:solidFill>
                  <a:srgbClr val="5E5E5E"/>
                </a:solidFill>
              </a:rPr>
              <a:t>?</a:t>
            </a:r>
          </a:p>
        </p:txBody>
      </p:sp>
      <p:pic>
        <p:nvPicPr>
          <p:cNvPr id="2" name="Picture 12"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589837" y="3435370"/>
            <a:ext cx="752848" cy="232366"/>
            <a:chOff x="5621700" y="2201862"/>
            <a:chExt cx="2715702" cy="838200"/>
          </a:xfrm>
        </p:grpSpPr>
        <p:sp>
          <p:nvSpPr>
            <p:cNvPr id="22" name="Rectangle 21"/>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4" name="Rectangle 23"/>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5" name="Rectangle 24"/>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26" name="Group 25"/>
          <p:cNvGrpSpPr/>
          <p:nvPr/>
        </p:nvGrpSpPr>
        <p:grpSpPr>
          <a:xfrm>
            <a:off x="8684135" y="1492005"/>
            <a:ext cx="2715702" cy="838200"/>
            <a:chOff x="5621700" y="2201862"/>
            <a:chExt cx="2715702" cy="838200"/>
          </a:xfrm>
          <a:solidFill>
            <a:schemeClr val="bg1"/>
          </a:solidFill>
        </p:grpSpPr>
        <p:sp>
          <p:nvSpPr>
            <p:cNvPr id="27" name="Rectangle 26"/>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227896199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3" name="Picture 12" descr="D:\Pennie's documents\MS Image\NEWFeb15\Windows_Vista_Icons_ for_Marketing_use\Keys.png"/>
          <p:cNvPicPr>
            <a:picLocks noChangeAspect="1" noChangeArrowheads="1"/>
          </p:cNvPicPr>
          <p:nvPr/>
        </p:nvPicPr>
        <p:blipFill>
          <a:blip r:embed="rId4"/>
          <a:srcRect/>
          <a:stretch>
            <a:fillRect/>
          </a:stretch>
        </p:blipFill>
        <p:spPr bwMode="auto">
          <a:xfrm>
            <a:off x="5700264" y="1321759"/>
            <a:ext cx="1315394" cy="1315394"/>
          </a:xfrm>
          <a:prstGeom prst="rect">
            <a:avLst/>
          </a:prstGeom>
          <a:noFill/>
        </p:spPr>
      </p:pic>
      <p:grpSp>
        <p:nvGrpSpPr>
          <p:cNvPr id="24" name="Group 23"/>
          <p:cNvGrpSpPr/>
          <p:nvPr/>
        </p:nvGrpSpPr>
        <p:grpSpPr>
          <a:xfrm>
            <a:off x="5945618" y="1772858"/>
            <a:ext cx="752848" cy="232366"/>
            <a:chOff x="5621700" y="2201862"/>
            <a:chExt cx="2715702" cy="838200"/>
          </a:xfrm>
        </p:grpSpPr>
        <p:sp>
          <p:nvSpPr>
            <p:cNvPr id="25" name="Rectangle 24"/>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cxnSp>
        <p:nvCxnSpPr>
          <p:cNvPr id="6" name="Straight Arrow Connector 5"/>
          <p:cNvCxnSpPr/>
          <p:nvPr/>
        </p:nvCxnSpPr>
        <p:spPr>
          <a:xfrm flipH="1" flipV="1">
            <a:off x="4432242" y="2313471"/>
            <a:ext cx="2925552" cy="873006"/>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pic>
        <p:nvPicPr>
          <p:cNvPr id="2" name="Picture 15"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589837" y="3435370"/>
            <a:ext cx="752848" cy="232366"/>
            <a:chOff x="5621700" y="2201862"/>
            <a:chExt cx="2715702" cy="838200"/>
          </a:xfrm>
        </p:grpSpPr>
        <p:sp>
          <p:nvSpPr>
            <p:cNvPr id="22" name="Rectangle 21"/>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7" name="Rectangle 26"/>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8" name="Rectangle 27"/>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29" name="Group 28"/>
          <p:cNvGrpSpPr/>
          <p:nvPr/>
        </p:nvGrpSpPr>
        <p:grpSpPr>
          <a:xfrm>
            <a:off x="8684135" y="1492005"/>
            <a:ext cx="2715702" cy="838200"/>
            <a:chOff x="5621700" y="2201862"/>
            <a:chExt cx="2715702" cy="838200"/>
          </a:xfrm>
          <a:solidFill>
            <a:schemeClr val="bg1"/>
          </a:solidFill>
        </p:grpSpPr>
        <p:sp>
          <p:nvSpPr>
            <p:cNvPr id="30" name="Rectangle 29"/>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18460832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3" name="Picture 12" descr="D:\Pennie's documents\MS Image\NEWFeb15\Windows_Vista_Icons_ for_Marketing_use\Keys.png"/>
          <p:cNvPicPr>
            <a:picLocks noChangeAspect="1" noChangeArrowheads="1"/>
          </p:cNvPicPr>
          <p:nvPr/>
        </p:nvPicPr>
        <p:blipFill>
          <a:blip r:embed="rId4"/>
          <a:srcRect/>
          <a:stretch>
            <a:fillRect/>
          </a:stretch>
        </p:blipFill>
        <p:spPr bwMode="auto">
          <a:xfrm>
            <a:off x="5700264" y="1321759"/>
            <a:ext cx="1315394" cy="1315394"/>
          </a:xfrm>
          <a:prstGeom prst="rect">
            <a:avLst/>
          </a:prstGeom>
          <a:noFill/>
        </p:spPr>
      </p:pic>
      <p:cxnSp>
        <p:nvCxnSpPr>
          <p:cNvPr id="6" name="Straight Arrow Connector 5"/>
          <p:cNvCxnSpPr/>
          <p:nvPr/>
        </p:nvCxnSpPr>
        <p:spPr>
          <a:xfrm flipH="1" flipV="1">
            <a:off x="4432242" y="2313471"/>
            <a:ext cx="2925552" cy="873006"/>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36371" y="4782916"/>
            <a:ext cx="2496925" cy="424178"/>
          </a:xfrm>
          <a:prstGeom prst="rect">
            <a:avLst/>
          </a:prstGeom>
          <a:noFill/>
        </p:spPr>
        <p:txBody>
          <a:bodyPr wrap="square" lIns="124298" tIns="62149" rIns="124298" bIns="62149" rtlCol="0">
            <a:spAutoFit/>
          </a:bodyPr>
          <a:lstStyle/>
          <a:p>
            <a:pPr defTabSz="932373"/>
            <a:r>
              <a:rPr lang="en-US" sz="1903" dirty="0">
                <a:solidFill>
                  <a:srgbClr val="5E5E5E"/>
                </a:solidFill>
              </a:rPr>
              <a:t>View</a:t>
            </a:r>
          </a:p>
        </p:txBody>
      </p:sp>
      <p:sp>
        <p:nvSpPr>
          <p:cNvPr id="17" name="TextBox 16"/>
          <p:cNvSpPr txBox="1"/>
          <p:nvPr/>
        </p:nvSpPr>
        <p:spPr>
          <a:xfrm>
            <a:off x="2021320" y="160358"/>
            <a:ext cx="2539388" cy="424178"/>
          </a:xfrm>
          <a:prstGeom prst="rect">
            <a:avLst/>
          </a:prstGeom>
          <a:noFill/>
        </p:spPr>
        <p:txBody>
          <a:bodyPr wrap="square" lIns="124298" tIns="62149" rIns="124298" bIns="62149" rtlCol="0">
            <a:spAutoFit/>
          </a:bodyPr>
          <a:lstStyle/>
          <a:p>
            <a:pPr defTabSz="932373"/>
            <a:r>
              <a:rPr lang="en-US" sz="1903" dirty="0">
                <a:solidFill>
                  <a:srgbClr val="5E5E5E"/>
                </a:solidFill>
              </a:rPr>
              <a:t>View</a:t>
            </a:r>
          </a:p>
        </p:txBody>
      </p:sp>
      <p:pic>
        <p:nvPicPr>
          <p:cNvPr id="2" name="Picture 18"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5945618" y="1772858"/>
            <a:ext cx="752848" cy="232366"/>
            <a:chOff x="5621700" y="2201862"/>
            <a:chExt cx="2715702" cy="838200"/>
          </a:xfrm>
        </p:grpSpPr>
        <p:sp>
          <p:nvSpPr>
            <p:cNvPr id="24" name="Rectangle 23"/>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grpSp>
        <p:nvGrpSpPr>
          <p:cNvPr id="26" name="Group 25"/>
          <p:cNvGrpSpPr/>
          <p:nvPr/>
        </p:nvGrpSpPr>
        <p:grpSpPr>
          <a:xfrm>
            <a:off x="7589837" y="3435370"/>
            <a:ext cx="752848" cy="232366"/>
            <a:chOff x="5621700" y="2201862"/>
            <a:chExt cx="2715702" cy="838200"/>
          </a:xfrm>
        </p:grpSpPr>
        <p:sp>
          <p:nvSpPr>
            <p:cNvPr id="27" name="Rectangle 26"/>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9" name="Rectangle 28"/>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30" name="Rectangle 29"/>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1" name="Group 30"/>
          <p:cNvGrpSpPr/>
          <p:nvPr/>
        </p:nvGrpSpPr>
        <p:grpSpPr>
          <a:xfrm>
            <a:off x="8684135" y="1492005"/>
            <a:ext cx="2715702" cy="838200"/>
            <a:chOff x="5621700" y="2201862"/>
            <a:chExt cx="2715702" cy="838200"/>
          </a:xfrm>
          <a:solidFill>
            <a:schemeClr val="bg1"/>
          </a:solidFill>
        </p:grpSpPr>
        <p:sp>
          <p:nvSpPr>
            <p:cNvPr id="32" name="Rectangle 31"/>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4261479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3" name="Picture 12" descr="D:\Pennie's documents\MS Image\NEWFeb15\Windows_Vista_Icons_ for_Marketing_use\Keys.png"/>
          <p:cNvPicPr>
            <a:picLocks noChangeAspect="1" noChangeArrowheads="1"/>
          </p:cNvPicPr>
          <p:nvPr/>
        </p:nvPicPr>
        <p:blipFill>
          <a:blip r:embed="rId4"/>
          <a:srcRect/>
          <a:stretch>
            <a:fillRect/>
          </a:stretch>
        </p:blipFill>
        <p:spPr bwMode="auto">
          <a:xfrm>
            <a:off x="5700264" y="1321759"/>
            <a:ext cx="1315394" cy="1315394"/>
          </a:xfrm>
          <a:prstGeom prst="rect">
            <a:avLst/>
          </a:prstGeom>
          <a:noFill/>
        </p:spPr>
      </p:pic>
      <p:cxnSp>
        <p:nvCxnSpPr>
          <p:cNvPr id="6" name="Straight Arrow Connector 5"/>
          <p:cNvCxnSpPr/>
          <p:nvPr/>
        </p:nvCxnSpPr>
        <p:spPr>
          <a:xfrm flipH="1" flipV="1">
            <a:off x="4432242" y="2313471"/>
            <a:ext cx="2925552" cy="873006"/>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36371" y="4782916"/>
            <a:ext cx="2496925" cy="722844"/>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a:t>
            </a:r>
          </a:p>
        </p:txBody>
      </p:sp>
      <p:sp>
        <p:nvSpPr>
          <p:cNvPr id="17" name="TextBox 16"/>
          <p:cNvSpPr txBox="1"/>
          <p:nvPr/>
        </p:nvSpPr>
        <p:spPr>
          <a:xfrm>
            <a:off x="2021320" y="160358"/>
            <a:ext cx="2539388" cy="722844"/>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a:t>
            </a:r>
          </a:p>
        </p:txBody>
      </p:sp>
      <p:pic>
        <p:nvPicPr>
          <p:cNvPr id="2" name="Picture 18"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5945618" y="1772858"/>
            <a:ext cx="752848" cy="232366"/>
            <a:chOff x="5621700" y="2201862"/>
            <a:chExt cx="2715702" cy="838200"/>
          </a:xfrm>
        </p:grpSpPr>
        <p:sp>
          <p:nvSpPr>
            <p:cNvPr id="24" name="Rectangle 23"/>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grpSp>
        <p:nvGrpSpPr>
          <p:cNvPr id="26" name="Group 25"/>
          <p:cNvGrpSpPr/>
          <p:nvPr/>
        </p:nvGrpSpPr>
        <p:grpSpPr>
          <a:xfrm>
            <a:off x="7589837" y="3435370"/>
            <a:ext cx="752848" cy="232366"/>
            <a:chOff x="5621700" y="2201862"/>
            <a:chExt cx="2715702" cy="838200"/>
          </a:xfrm>
        </p:grpSpPr>
        <p:sp>
          <p:nvSpPr>
            <p:cNvPr id="27" name="Rectangle 26"/>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9" name="Rectangle 28"/>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30" name="Rectangle 29"/>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1" name="Group 30"/>
          <p:cNvGrpSpPr/>
          <p:nvPr/>
        </p:nvGrpSpPr>
        <p:grpSpPr>
          <a:xfrm>
            <a:off x="8684135" y="1492005"/>
            <a:ext cx="2715702" cy="838200"/>
            <a:chOff x="5621700" y="2201862"/>
            <a:chExt cx="2715702" cy="838200"/>
          </a:xfrm>
          <a:solidFill>
            <a:schemeClr val="bg1"/>
          </a:solidFill>
        </p:grpSpPr>
        <p:sp>
          <p:nvSpPr>
            <p:cNvPr id="32" name="Rectangle 31"/>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96629537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3" name="Picture 12" descr="D:\Pennie's documents\MS Image\NEWFeb15\Windows_Vista_Icons_ for_Marketing_use\Keys.png"/>
          <p:cNvPicPr>
            <a:picLocks noChangeAspect="1" noChangeArrowheads="1"/>
          </p:cNvPicPr>
          <p:nvPr/>
        </p:nvPicPr>
        <p:blipFill>
          <a:blip r:embed="rId4"/>
          <a:srcRect/>
          <a:stretch>
            <a:fillRect/>
          </a:stretch>
        </p:blipFill>
        <p:spPr bwMode="auto">
          <a:xfrm>
            <a:off x="5700264" y="1321759"/>
            <a:ext cx="1315394" cy="1315394"/>
          </a:xfrm>
          <a:prstGeom prst="rect">
            <a:avLst/>
          </a:prstGeom>
          <a:noFill/>
        </p:spPr>
      </p:pic>
      <p:cxnSp>
        <p:nvCxnSpPr>
          <p:cNvPr id="6" name="Straight Arrow Connector 5"/>
          <p:cNvCxnSpPr/>
          <p:nvPr/>
        </p:nvCxnSpPr>
        <p:spPr>
          <a:xfrm flipH="1" flipV="1">
            <a:off x="4432242" y="2313471"/>
            <a:ext cx="2925552" cy="873006"/>
          </a:xfrm>
          <a:prstGeom prst="straightConnector1">
            <a:avLst/>
          </a:prstGeom>
          <a:ln>
            <a:tailEnd type="stealt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36371" y="4782912"/>
            <a:ext cx="2496925"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sp>
        <p:nvSpPr>
          <p:cNvPr id="17" name="TextBox 16"/>
          <p:cNvSpPr txBox="1"/>
          <p:nvPr/>
        </p:nvSpPr>
        <p:spPr>
          <a:xfrm>
            <a:off x="2021320" y="160353"/>
            <a:ext cx="2539388"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 name="Picture 18"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5945618" y="1772858"/>
            <a:ext cx="752848" cy="232366"/>
            <a:chOff x="5621700" y="2201862"/>
            <a:chExt cx="2715702" cy="838200"/>
          </a:xfrm>
        </p:grpSpPr>
        <p:sp>
          <p:nvSpPr>
            <p:cNvPr id="24" name="Rectangle 23"/>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grpSp>
        <p:nvGrpSpPr>
          <p:cNvPr id="26" name="Group 25"/>
          <p:cNvGrpSpPr/>
          <p:nvPr/>
        </p:nvGrpSpPr>
        <p:grpSpPr>
          <a:xfrm>
            <a:off x="7589837" y="3435370"/>
            <a:ext cx="752848" cy="232366"/>
            <a:chOff x="5621700" y="2201862"/>
            <a:chExt cx="2715702" cy="838200"/>
          </a:xfrm>
        </p:grpSpPr>
        <p:sp>
          <p:nvSpPr>
            <p:cNvPr id="27" name="Rectangle 26"/>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9" name="Rectangle 28"/>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30" name="Rectangle 29"/>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1" name="Group 30"/>
          <p:cNvGrpSpPr/>
          <p:nvPr/>
        </p:nvGrpSpPr>
        <p:grpSpPr>
          <a:xfrm>
            <a:off x="8684135" y="1492005"/>
            <a:ext cx="2715702" cy="838200"/>
            <a:chOff x="5621700" y="2201862"/>
            <a:chExt cx="2715702" cy="838200"/>
          </a:xfrm>
          <a:solidFill>
            <a:schemeClr val="bg1"/>
          </a:solidFill>
        </p:grpSpPr>
        <p:sp>
          <p:nvSpPr>
            <p:cNvPr id="32" name="Rectangle 31"/>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417734666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36371" y="4782912"/>
            <a:ext cx="2496926"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0" name="Picture 19" descr="D:\Pennie's documents\MS Image\NEWFeb15\Windows_Vista_Icons_ for_Marketing_use\EmailMessage.png"/>
          <p:cNvPicPr>
            <a:picLocks noChangeAspect="1" noChangeArrowheads="1"/>
          </p:cNvPicPr>
          <p:nvPr/>
        </p:nvPicPr>
        <p:blipFill>
          <a:blip r:embed="rId5"/>
          <a:srcRect/>
          <a:stretch>
            <a:fillRect/>
          </a:stretch>
        </p:blipFill>
        <p:spPr bwMode="auto">
          <a:xfrm>
            <a:off x="5720982" y="1249516"/>
            <a:ext cx="1315394" cy="1315394"/>
          </a:xfrm>
          <a:prstGeom prst="rect">
            <a:avLst/>
          </a:prstGeom>
          <a:noFill/>
        </p:spPr>
      </p:pic>
      <p:pic>
        <p:nvPicPr>
          <p:cNvPr id="2" name="Picture 14"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p:cNvGrpSpPr/>
          <p:nvPr/>
        </p:nvGrpSpPr>
        <p:grpSpPr>
          <a:xfrm>
            <a:off x="7589837" y="3435370"/>
            <a:ext cx="752848" cy="232366"/>
            <a:chOff x="5621700" y="2201862"/>
            <a:chExt cx="2715702" cy="838200"/>
          </a:xfrm>
        </p:grpSpPr>
        <p:sp>
          <p:nvSpPr>
            <p:cNvPr id="23" name="Rectangle 22"/>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5" name="Rectangle 24"/>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6" name="Rectangle 25"/>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27" name="Group 26"/>
          <p:cNvGrpSpPr/>
          <p:nvPr/>
        </p:nvGrpSpPr>
        <p:grpSpPr>
          <a:xfrm>
            <a:off x="8684135" y="1492005"/>
            <a:ext cx="2715702" cy="838200"/>
            <a:chOff x="5621700" y="2201862"/>
            <a:chExt cx="2715702" cy="838200"/>
          </a:xfrm>
          <a:solidFill>
            <a:schemeClr val="bg1"/>
          </a:solidFill>
        </p:grpSpPr>
        <p:sp>
          <p:nvSpPr>
            <p:cNvPr id="28" name="Rectangle 27"/>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96188175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36371" y="4782912"/>
            <a:ext cx="2496926"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0" name="Picture 19" descr="D:\Pennie's documents\MS Image\NEWFeb15\Windows_Vista_Icons_ for_Marketing_use\EmailMessage.png"/>
          <p:cNvPicPr>
            <a:picLocks noChangeAspect="1" noChangeArrowheads="1"/>
          </p:cNvPicPr>
          <p:nvPr/>
        </p:nvPicPr>
        <p:blipFill>
          <a:blip r:embed="rId5"/>
          <a:srcRect/>
          <a:stretch>
            <a:fillRect/>
          </a:stretch>
        </p:blipFill>
        <p:spPr bwMode="auto">
          <a:xfrm>
            <a:off x="5720982" y="1249516"/>
            <a:ext cx="1315394" cy="1315394"/>
          </a:xfrm>
          <a:prstGeom prst="rect">
            <a:avLst/>
          </a:prstGeom>
          <a:noFill/>
        </p:spPr>
      </p:pic>
      <p:pic>
        <p:nvPicPr>
          <p:cNvPr id="22" name="Picture 21" descr="D:\Pennie's documents\MS Image\NEWFeb15\Windows_Vista_Icons_ for_Marketing_use\MaleUser.png"/>
          <p:cNvPicPr>
            <a:picLocks noChangeAspect="1" noChangeArrowheads="1"/>
          </p:cNvPicPr>
          <p:nvPr/>
        </p:nvPicPr>
        <p:blipFill>
          <a:blip r:embed="rId3"/>
          <a:srcRect/>
          <a:stretch>
            <a:fillRect/>
          </a:stretch>
        </p:blipFill>
        <p:spPr bwMode="auto">
          <a:xfrm>
            <a:off x="5731608" y="1341749"/>
            <a:ext cx="557339" cy="557339"/>
          </a:xfrm>
          <a:prstGeom prst="rect">
            <a:avLst/>
          </a:prstGeom>
          <a:noFill/>
        </p:spPr>
      </p:pic>
      <p:pic>
        <p:nvPicPr>
          <p:cNvPr id="2" name="Picture 14"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23"/>
          <p:cNvGrpSpPr/>
          <p:nvPr/>
        </p:nvGrpSpPr>
        <p:grpSpPr>
          <a:xfrm>
            <a:off x="7589837" y="3435370"/>
            <a:ext cx="752848" cy="232366"/>
            <a:chOff x="5621700" y="2201862"/>
            <a:chExt cx="2715702" cy="838200"/>
          </a:xfrm>
        </p:grpSpPr>
        <p:sp>
          <p:nvSpPr>
            <p:cNvPr id="25" name="Rectangle 24"/>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7" name="Rectangle 26"/>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8" name="Rectangle 27"/>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29" name="Group 28"/>
          <p:cNvGrpSpPr/>
          <p:nvPr/>
        </p:nvGrpSpPr>
        <p:grpSpPr>
          <a:xfrm>
            <a:off x="8684135" y="1492005"/>
            <a:ext cx="2715702" cy="838200"/>
            <a:chOff x="5621700" y="2201862"/>
            <a:chExt cx="2715702" cy="838200"/>
          </a:xfrm>
          <a:solidFill>
            <a:schemeClr val="bg1"/>
          </a:solidFill>
        </p:grpSpPr>
        <p:sp>
          <p:nvSpPr>
            <p:cNvPr id="30" name="Rectangle 29"/>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77544482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36371" y="4782912"/>
            <a:ext cx="2496926"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0" name="Picture 19" descr="D:\Pennie's documents\MS Image\NEWFeb15\Windows_Vista_Icons_ for_Marketing_use\EmailMessage.png"/>
          <p:cNvPicPr>
            <a:picLocks noChangeAspect="1" noChangeArrowheads="1"/>
          </p:cNvPicPr>
          <p:nvPr/>
        </p:nvPicPr>
        <p:blipFill>
          <a:blip r:embed="rId5"/>
          <a:srcRect/>
          <a:stretch>
            <a:fillRect/>
          </a:stretch>
        </p:blipFill>
        <p:spPr bwMode="auto">
          <a:xfrm>
            <a:off x="5720982" y="1249516"/>
            <a:ext cx="1315394" cy="1315394"/>
          </a:xfrm>
          <a:prstGeom prst="rect">
            <a:avLst/>
          </a:prstGeom>
          <a:noFill/>
        </p:spPr>
      </p:pic>
      <p:pic>
        <p:nvPicPr>
          <p:cNvPr id="22" name="Picture 21" descr="D:\Pennie's documents\MS Image\NEWFeb15\Windows_Vista_Icons_ for_Marketing_use\MaleUser.png"/>
          <p:cNvPicPr>
            <a:picLocks noChangeAspect="1" noChangeArrowheads="1"/>
          </p:cNvPicPr>
          <p:nvPr/>
        </p:nvPicPr>
        <p:blipFill>
          <a:blip r:embed="rId3"/>
          <a:srcRect/>
          <a:stretch>
            <a:fillRect/>
          </a:stretch>
        </p:blipFill>
        <p:spPr bwMode="auto">
          <a:xfrm>
            <a:off x="5731608" y="1341749"/>
            <a:ext cx="557339" cy="557339"/>
          </a:xfrm>
          <a:prstGeom prst="rect">
            <a:avLst/>
          </a:prstGeom>
          <a:noFill/>
        </p:spPr>
      </p:pic>
      <p:pic>
        <p:nvPicPr>
          <p:cNvPr id="2" name="Picture 14"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http://beardit.com/images/bear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46952" y="1507366"/>
            <a:ext cx="176892" cy="155393"/>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p:cNvGrpSpPr/>
          <p:nvPr/>
        </p:nvGrpSpPr>
        <p:grpSpPr>
          <a:xfrm>
            <a:off x="7589837" y="3435370"/>
            <a:ext cx="752848" cy="232366"/>
            <a:chOff x="5621700" y="2201862"/>
            <a:chExt cx="2715702" cy="838200"/>
          </a:xfrm>
        </p:grpSpPr>
        <p:sp>
          <p:nvSpPr>
            <p:cNvPr id="26" name="Rectangle 25"/>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8" name="Rectangle 27"/>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9" name="Rectangle 28"/>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0" name="Group 29"/>
          <p:cNvGrpSpPr/>
          <p:nvPr/>
        </p:nvGrpSpPr>
        <p:grpSpPr>
          <a:xfrm>
            <a:off x="8684135" y="1492005"/>
            <a:ext cx="2715702" cy="838200"/>
            <a:chOff x="5621700" y="2201862"/>
            <a:chExt cx="2715702" cy="838200"/>
          </a:xfrm>
          <a:solidFill>
            <a:schemeClr val="bg1"/>
          </a:solidFill>
        </p:grpSpPr>
        <p:sp>
          <p:nvSpPr>
            <p:cNvPr id="31" name="Rectangle 30"/>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2" name="Picture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42674894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36371" y="4782912"/>
            <a:ext cx="2496926"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0" name="Picture 19" descr="D:\Pennie's documents\MS Image\NEWFeb15\Windows_Vista_Icons_ for_Marketing_use\EmailMessage.png"/>
          <p:cNvPicPr>
            <a:picLocks noChangeAspect="1" noChangeArrowheads="1"/>
          </p:cNvPicPr>
          <p:nvPr/>
        </p:nvPicPr>
        <p:blipFill>
          <a:blip r:embed="rId5"/>
          <a:srcRect/>
          <a:stretch>
            <a:fillRect/>
          </a:stretch>
        </p:blipFill>
        <p:spPr bwMode="auto">
          <a:xfrm>
            <a:off x="5720982" y="1249516"/>
            <a:ext cx="1315394" cy="1315394"/>
          </a:xfrm>
          <a:prstGeom prst="rect">
            <a:avLst/>
          </a:prstGeom>
          <a:noFill/>
        </p:spPr>
      </p:pic>
      <p:pic>
        <p:nvPicPr>
          <p:cNvPr id="22" name="Picture 21" descr="D:\Pennie's documents\MS Image\NEWFeb15\Windows_Vista_Icons_ for_Marketing_use\MaleUser.png"/>
          <p:cNvPicPr>
            <a:picLocks noChangeAspect="1" noChangeArrowheads="1"/>
          </p:cNvPicPr>
          <p:nvPr/>
        </p:nvPicPr>
        <p:blipFill>
          <a:blip r:embed="rId3"/>
          <a:srcRect/>
          <a:stretch>
            <a:fillRect/>
          </a:stretch>
        </p:blipFill>
        <p:spPr bwMode="auto">
          <a:xfrm>
            <a:off x="5731608" y="1341749"/>
            <a:ext cx="557339" cy="557339"/>
          </a:xfrm>
          <a:prstGeom prst="rect">
            <a:avLst/>
          </a:prstGeom>
          <a:noFill/>
        </p:spPr>
      </p:pic>
      <p:sp>
        <p:nvSpPr>
          <p:cNvPr id="15" name="TextBox 14"/>
          <p:cNvSpPr txBox="1"/>
          <p:nvPr/>
        </p:nvSpPr>
        <p:spPr>
          <a:xfrm>
            <a:off x="2488800" y="915970"/>
            <a:ext cx="974447" cy="424178"/>
          </a:xfrm>
          <a:prstGeom prst="rect">
            <a:avLst/>
          </a:prstGeom>
          <a:noFill/>
        </p:spPr>
        <p:txBody>
          <a:bodyPr wrap="square" lIns="124298" tIns="62149" rIns="124298" bIns="62149" rtlCol="0">
            <a:spAutoFit/>
          </a:bodyPr>
          <a:lstStyle/>
          <a:p>
            <a:pPr defTabSz="932373"/>
            <a:r>
              <a:rPr lang="en-US" sz="1903" dirty="0">
                <a:solidFill>
                  <a:srgbClr val="5E5E5E"/>
                </a:solidFill>
              </a:rPr>
              <a:t>View</a:t>
            </a:r>
          </a:p>
        </p:txBody>
      </p:sp>
      <p:pic>
        <p:nvPicPr>
          <p:cNvPr id="2" name="Picture 15"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http://beardit.com/images/bear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46952" y="1507366"/>
            <a:ext cx="176892" cy="15539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7589837" y="3435370"/>
            <a:ext cx="752848" cy="232366"/>
            <a:chOff x="5621700" y="2201862"/>
            <a:chExt cx="2715702" cy="838200"/>
          </a:xfrm>
        </p:grpSpPr>
        <p:sp>
          <p:nvSpPr>
            <p:cNvPr id="27" name="Rectangle 26"/>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9" name="Rectangle 28"/>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30" name="Rectangle 29"/>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1" name="Group 30"/>
          <p:cNvGrpSpPr/>
          <p:nvPr/>
        </p:nvGrpSpPr>
        <p:grpSpPr>
          <a:xfrm>
            <a:off x="8684135" y="1492005"/>
            <a:ext cx="2715702" cy="838200"/>
            <a:chOff x="5621700" y="2201862"/>
            <a:chExt cx="2715702" cy="838200"/>
          </a:xfrm>
          <a:solidFill>
            <a:schemeClr val="bg1"/>
          </a:solidFill>
        </p:grpSpPr>
        <p:sp>
          <p:nvSpPr>
            <p:cNvPr id="32" name="Rectangle 31"/>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88950018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cxnSp>
        <p:nvCxnSpPr>
          <p:cNvPr id="21" name="Straight Arrow Connector 20"/>
          <p:cNvCxnSpPr/>
          <p:nvPr/>
        </p:nvCxnSpPr>
        <p:spPr>
          <a:xfrm flipH="1">
            <a:off x="4432239" y="1899085"/>
            <a:ext cx="4065105" cy="0"/>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36371" y="4782912"/>
            <a:ext cx="2496926" cy="1021511"/>
          </a:xfrm>
          <a:prstGeom prst="rect">
            <a:avLst/>
          </a:prstGeom>
          <a:noFill/>
        </p:spPr>
        <p:txBody>
          <a:bodyPr wrap="square" lIns="124298" tIns="62149" rIns="124298" bIns="62149" rtlCol="0">
            <a:spAutoFit/>
          </a:bodyPr>
          <a:lstStyle/>
          <a:p>
            <a:pPr defTabSz="932373"/>
            <a:r>
              <a:rPr lang="en-US" sz="1903" dirty="0">
                <a:solidFill>
                  <a:srgbClr val="5E5E5E"/>
                </a:solidFill>
              </a:rPr>
              <a:t>View, Upload, Tag, Comment, Change Password</a:t>
            </a:r>
          </a:p>
        </p:txBody>
      </p:sp>
      <p:pic>
        <p:nvPicPr>
          <p:cNvPr id="20" name="Picture 19" descr="D:\Pennie's documents\MS Image\NEWFeb15\Windows_Vista_Icons_ for_Marketing_use\EmailMessage.png"/>
          <p:cNvPicPr>
            <a:picLocks noChangeAspect="1" noChangeArrowheads="1"/>
          </p:cNvPicPr>
          <p:nvPr/>
        </p:nvPicPr>
        <p:blipFill>
          <a:blip r:embed="rId5"/>
          <a:srcRect/>
          <a:stretch>
            <a:fillRect/>
          </a:stretch>
        </p:blipFill>
        <p:spPr bwMode="auto">
          <a:xfrm>
            <a:off x="5720982" y="1249516"/>
            <a:ext cx="1315394" cy="1315394"/>
          </a:xfrm>
          <a:prstGeom prst="rect">
            <a:avLst/>
          </a:prstGeom>
          <a:noFill/>
        </p:spPr>
      </p:pic>
      <p:pic>
        <p:nvPicPr>
          <p:cNvPr id="22" name="Picture 21" descr="D:\Pennie's documents\MS Image\NEWFeb15\Windows_Vista_Icons_ for_Marketing_use\MaleUser.png"/>
          <p:cNvPicPr>
            <a:picLocks noChangeAspect="1" noChangeArrowheads="1"/>
          </p:cNvPicPr>
          <p:nvPr/>
        </p:nvPicPr>
        <p:blipFill>
          <a:blip r:embed="rId3"/>
          <a:srcRect/>
          <a:stretch>
            <a:fillRect/>
          </a:stretch>
        </p:blipFill>
        <p:spPr bwMode="auto">
          <a:xfrm>
            <a:off x="5731608" y="1341749"/>
            <a:ext cx="557339" cy="557339"/>
          </a:xfrm>
          <a:prstGeom prst="rect">
            <a:avLst/>
          </a:prstGeom>
          <a:noFill/>
        </p:spPr>
      </p:pic>
      <p:sp>
        <p:nvSpPr>
          <p:cNvPr id="15" name="TextBox 14"/>
          <p:cNvSpPr txBox="1"/>
          <p:nvPr/>
        </p:nvSpPr>
        <p:spPr>
          <a:xfrm>
            <a:off x="2488800" y="915970"/>
            <a:ext cx="974447" cy="424178"/>
          </a:xfrm>
          <a:prstGeom prst="rect">
            <a:avLst/>
          </a:prstGeom>
          <a:noFill/>
        </p:spPr>
        <p:txBody>
          <a:bodyPr wrap="square" lIns="124298" tIns="62149" rIns="124298" bIns="62149" rtlCol="0">
            <a:spAutoFit/>
          </a:bodyPr>
          <a:lstStyle/>
          <a:p>
            <a:pPr defTabSz="932373"/>
            <a:r>
              <a:rPr lang="en-US" sz="1903" dirty="0">
                <a:solidFill>
                  <a:srgbClr val="5E5E5E"/>
                </a:solidFill>
              </a:rPr>
              <a:t>View</a:t>
            </a:r>
          </a:p>
        </p:txBody>
      </p:sp>
      <p:pic>
        <p:nvPicPr>
          <p:cNvPr id="16" name="Picture 15" descr="D:\Pennie's documents\MS Image\NEWFeb15\Windows_Vista_Icons_ for_Marketing_use\Clock.png"/>
          <p:cNvPicPr>
            <a:picLocks noChangeAspect="1" noChangeArrowheads="1"/>
          </p:cNvPicPr>
          <p:nvPr/>
        </p:nvPicPr>
        <p:blipFill>
          <a:blip r:embed="rId6"/>
          <a:srcRect/>
          <a:stretch>
            <a:fillRect/>
          </a:stretch>
        </p:blipFill>
        <p:spPr bwMode="auto">
          <a:xfrm>
            <a:off x="5782841" y="1907209"/>
            <a:ext cx="450505" cy="450505"/>
          </a:xfrm>
          <a:prstGeom prst="rect">
            <a:avLst/>
          </a:prstGeom>
          <a:noFill/>
        </p:spPr>
      </p:pic>
      <p:pic>
        <p:nvPicPr>
          <p:cNvPr id="2" name="Picture 18" descr="http://beardit.com/images/bear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http://beardit.com/images/bear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46952" y="1507366"/>
            <a:ext cx="176892" cy="15539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7589837" y="3435370"/>
            <a:ext cx="752848" cy="232366"/>
            <a:chOff x="5621700" y="2201862"/>
            <a:chExt cx="2715702" cy="838200"/>
          </a:xfrm>
        </p:grpSpPr>
        <p:sp>
          <p:nvSpPr>
            <p:cNvPr id="27" name="Rectangle 26"/>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9" name="Rectangle 28"/>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30" name="Rectangle 29"/>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31" name="Group 30"/>
          <p:cNvGrpSpPr/>
          <p:nvPr/>
        </p:nvGrpSpPr>
        <p:grpSpPr>
          <a:xfrm>
            <a:off x="8684135" y="1492005"/>
            <a:ext cx="2715702" cy="838200"/>
            <a:chOff x="5621700" y="2201862"/>
            <a:chExt cx="2715702" cy="838200"/>
          </a:xfrm>
          <a:solidFill>
            <a:schemeClr val="bg1"/>
          </a:solidFill>
        </p:grpSpPr>
        <p:sp>
          <p:nvSpPr>
            <p:cNvPr id="32" name="Rectangle 31"/>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10571332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Developing Hybrid apps for SharePoint</a:t>
            </a:r>
            <a:br>
              <a:rPr lang="en-US" dirty="0" smtClean="0"/>
            </a:br>
            <a:endParaRPr lang="en-US" dirty="0"/>
          </a:p>
        </p:txBody>
      </p:sp>
      <p:sp>
        <p:nvSpPr>
          <p:cNvPr id="5" name="Text Placeholder 4"/>
          <p:cNvSpPr>
            <a:spLocks noGrp="1"/>
          </p:cNvSpPr>
          <p:nvPr>
            <p:ph type="body" sz="quarter" idx="12"/>
          </p:nvPr>
        </p:nvSpPr>
        <p:spPr>
          <a:xfrm>
            <a:off x="4846637" y="5508354"/>
            <a:ext cx="7315201" cy="1372151"/>
          </a:xfrm>
        </p:spPr>
        <p:txBody>
          <a:bodyPr/>
          <a:lstStyle/>
          <a:p>
            <a:r>
              <a:rPr lang="en-US" dirty="0" smtClean="0"/>
              <a:t>Rob Howard</a:t>
            </a:r>
          </a:p>
          <a:p>
            <a:r>
              <a:rPr lang="en-US" dirty="0" smtClean="0"/>
              <a:t>Program Manager, SharePoint Developer</a:t>
            </a:r>
          </a:p>
        </p:txBody>
      </p:sp>
      <p:sp>
        <p:nvSpPr>
          <p:cNvPr id="2" name="Text Placeholder 1"/>
          <p:cNvSpPr>
            <a:spLocks noGrp="1"/>
          </p:cNvSpPr>
          <p:nvPr>
            <p:ph type="body" sz="quarter" idx="13"/>
          </p:nvPr>
        </p:nvSpPr>
        <p:spPr/>
        <p:txBody>
          <a:bodyPr/>
          <a:lstStyle/>
          <a:p>
            <a:r>
              <a:rPr lang="en-US" dirty="0" smtClean="0"/>
              <a:t>SPC088</a:t>
            </a:r>
            <a:endParaRPr lang="en-US" dirty="0"/>
          </a:p>
        </p:txBody>
      </p:sp>
    </p:spTree>
    <p:extLst>
      <p:ext uri="{BB962C8B-B14F-4D97-AF65-F5344CB8AC3E}">
        <p14:creationId xmlns:p14="http://schemas.microsoft.com/office/powerpoint/2010/main" val="3495695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4"/>
          <p:cNvSpPr/>
          <p:nvPr/>
        </p:nvSpPr>
        <p:spPr bwMode="auto">
          <a:xfrm>
            <a:off x="3785454" y="4952579"/>
            <a:ext cx="4374042" cy="1912293"/>
          </a:xfrm>
          <a:prstGeom prst="rect">
            <a:avLst/>
          </a:prstGeom>
          <a:solidFill>
            <a:schemeClr val="bg1"/>
          </a:solidFill>
          <a:ln w="254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endParaRPr lang="en-US" sz="1326" dirty="0">
              <a:solidFill>
                <a:srgbClr val="FFFFFF">
                  <a:alpha val="99000"/>
                </a:srgbClr>
              </a:solidFill>
            </a:endParaRPr>
          </a:p>
        </p:txBody>
      </p:sp>
      <p:grpSp>
        <p:nvGrpSpPr>
          <p:cNvPr id="38" name="Group 37" hidden="1"/>
          <p:cNvGrpSpPr/>
          <p:nvPr/>
        </p:nvGrpSpPr>
        <p:grpSpPr>
          <a:xfrm>
            <a:off x="594637" y="1496053"/>
            <a:ext cx="11247203" cy="5594677"/>
            <a:chOff x="564300" y="1395675"/>
            <a:chExt cx="11027672" cy="5485475"/>
          </a:xfrm>
          <a:solidFill>
            <a:schemeClr val="bg2">
              <a:lumMod val="90000"/>
            </a:schemeClr>
          </a:solidFill>
        </p:grpSpPr>
        <p:grpSp>
          <p:nvGrpSpPr>
            <p:cNvPr id="39" name="Group 38"/>
            <p:cNvGrpSpPr/>
            <p:nvPr/>
          </p:nvGrpSpPr>
          <p:grpSpPr>
            <a:xfrm>
              <a:off x="564300" y="1395675"/>
              <a:ext cx="11027672" cy="1298448"/>
              <a:chOff x="0" y="1401500"/>
              <a:chExt cx="11107775" cy="1298448"/>
            </a:xfrm>
            <a:grpFill/>
          </p:grpSpPr>
          <p:sp>
            <p:nvSpPr>
              <p:cNvPr id="86" name="Rectangle 85"/>
              <p:cNvSpPr/>
              <p:nvPr/>
            </p:nvSpPr>
            <p:spPr>
              <a:xfrm>
                <a:off x="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7" name="Rectangle 86"/>
              <p:cNvSpPr/>
              <p:nvPr/>
            </p:nvSpPr>
            <p:spPr>
              <a:xfrm>
                <a:off x="139997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8" name="Rectangle 87"/>
              <p:cNvSpPr/>
              <p:nvPr/>
            </p:nvSpPr>
            <p:spPr>
              <a:xfrm>
                <a:off x="2799954"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9" name="Rectangle 88"/>
              <p:cNvSpPr/>
              <p:nvPr/>
            </p:nvSpPr>
            <p:spPr>
              <a:xfrm>
                <a:off x="4199931"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0" name="Rectangle 89"/>
              <p:cNvSpPr/>
              <p:nvPr/>
            </p:nvSpPr>
            <p:spPr>
              <a:xfrm>
                <a:off x="5599907"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1" name="Rectangle 90"/>
              <p:cNvSpPr/>
              <p:nvPr/>
            </p:nvSpPr>
            <p:spPr>
              <a:xfrm>
                <a:off x="6999883"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2" name="Rectangle 91"/>
              <p:cNvSpPr/>
              <p:nvPr/>
            </p:nvSpPr>
            <p:spPr>
              <a:xfrm>
                <a:off x="8399860"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3" name="Rectangle 92"/>
              <p:cNvSpPr/>
              <p:nvPr/>
            </p:nvSpPr>
            <p:spPr>
              <a:xfrm>
                <a:off x="9799836" y="1401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4" name="Rectangle 93"/>
              <p:cNvSpPr/>
              <p:nvPr/>
            </p:nvSpPr>
            <p:spPr>
              <a:xfrm>
                <a:off x="1399977" y="1401500"/>
                <a:ext cx="653969" cy="649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0" name="Group 39"/>
            <p:cNvGrpSpPr/>
            <p:nvPr/>
          </p:nvGrpSpPr>
          <p:grpSpPr>
            <a:xfrm>
              <a:off x="564300" y="2791351"/>
              <a:ext cx="11027672" cy="1298448"/>
              <a:chOff x="0" y="2789500"/>
              <a:chExt cx="11107775" cy="1298448"/>
            </a:xfrm>
            <a:grpFill/>
          </p:grpSpPr>
          <p:sp>
            <p:nvSpPr>
              <p:cNvPr id="78" name="Rectangle 77"/>
              <p:cNvSpPr/>
              <p:nvPr/>
            </p:nvSpPr>
            <p:spPr>
              <a:xfrm>
                <a:off x="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9" name="Rectangle 78"/>
              <p:cNvSpPr/>
              <p:nvPr/>
            </p:nvSpPr>
            <p:spPr>
              <a:xfrm>
                <a:off x="139997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0" name="Rectangle 79"/>
              <p:cNvSpPr/>
              <p:nvPr/>
            </p:nvSpPr>
            <p:spPr>
              <a:xfrm>
                <a:off x="2799954"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1" name="Rectangle 80"/>
              <p:cNvSpPr/>
              <p:nvPr/>
            </p:nvSpPr>
            <p:spPr>
              <a:xfrm>
                <a:off x="4199931"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ectangle 81"/>
              <p:cNvSpPr/>
              <p:nvPr/>
            </p:nvSpPr>
            <p:spPr>
              <a:xfrm>
                <a:off x="5599907"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3" name="Rectangle 82"/>
              <p:cNvSpPr/>
              <p:nvPr/>
            </p:nvSpPr>
            <p:spPr>
              <a:xfrm>
                <a:off x="6999883"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4" name="Rectangle 83"/>
              <p:cNvSpPr/>
              <p:nvPr/>
            </p:nvSpPr>
            <p:spPr>
              <a:xfrm>
                <a:off x="8399860"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ectangle 84"/>
              <p:cNvSpPr/>
              <p:nvPr/>
            </p:nvSpPr>
            <p:spPr>
              <a:xfrm>
                <a:off x="9799836" y="27895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1" name="Group 40"/>
            <p:cNvGrpSpPr/>
            <p:nvPr/>
          </p:nvGrpSpPr>
          <p:grpSpPr>
            <a:xfrm>
              <a:off x="564300" y="4187026"/>
              <a:ext cx="11027672" cy="1298448"/>
              <a:chOff x="0" y="4191000"/>
              <a:chExt cx="11107775" cy="1298448"/>
            </a:xfrm>
            <a:grpFill/>
          </p:grpSpPr>
          <p:sp>
            <p:nvSpPr>
              <p:cNvPr id="54" name="Rectangle 53"/>
              <p:cNvSpPr/>
              <p:nvPr/>
            </p:nvSpPr>
            <p:spPr>
              <a:xfrm>
                <a:off x="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5" name="Rectangle 54"/>
              <p:cNvSpPr/>
              <p:nvPr/>
            </p:nvSpPr>
            <p:spPr>
              <a:xfrm>
                <a:off x="139997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6" name="Rectangle 55"/>
              <p:cNvSpPr/>
              <p:nvPr/>
            </p:nvSpPr>
            <p:spPr>
              <a:xfrm>
                <a:off x="2799954"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7" name="Rectangle 56"/>
              <p:cNvSpPr/>
              <p:nvPr/>
            </p:nvSpPr>
            <p:spPr>
              <a:xfrm>
                <a:off x="4199931"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1" name="Rectangle 70"/>
              <p:cNvSpPr/>
              <p:nvPr/>
            </p:nvSpPr>
            <p:spPr>
              <a:xfrm>
                <a:off x="5599907"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5" name="Rectangle 74"/>
              <p:cNvSpPr/>
              <p:nvPr/>
            </p:nvSpPr>
            <p:spPr>
              <a:xfrm>
                <a:off x="6999883"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6" name="Rectangle 75"/>
              <p:cNvSpPr/>
              <p:nvPr/>
            </p:nvSpPr>
            <p:spPr>
              <a:xfrm>
                <a:off x="8399860"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7" name="Rectangle 76"/>
              <p:cNvSpPr/>
              <p:nvPr/>
            </p:nvSpPr>
            <p:spPr>
              <a:xfrm>
                <a:off x="9799836" y="41910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nvGrpSpPr>
            <p:cNvPr id="45" name="Group 44"/>
            <p:cNvGrpSpPr/>
            <p:nvPr/>
          </p:nvGrpSpPr>
          <p:grpSpPr>
            <a:xfrm>
              <a:off x="564300" y="5582702"/>
              <a:ext cx="11027672" cy="1298448"/>
              <a:chOff x="0" y="5638800"/>
              <a:chExt cx="11107775" cy="1298448"/>
            </a:xfrm>
            <a:grpFill/>
          </p:grpSpPr>
          <p:sp>
            <p:nvSpPr>
              <p:cNvPr id="46" name="Rectangle 45"/>
              <p:cNvSpPr/>
              <p:nvPr/>
            </p:nvSpPr>
            <p:spPr>
              <a:xfrm>
                <a:off x="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7" name="Rectangle 46"/>
              <p:cNvSpPr/>
              <p:nvPr/>
            </p:nvSpPr>
            <p:spPr>
              <a:xfrm>
                <a:off x="139997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8" name="Rectangle 47"/>
              <p:cNvSpPr/>
              <p:nvPr/>
            </p:nvSpPr>
            <p:spPr>
              <a:xfrm>
                <a:off x="2799954"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9" name="Rectangle 48"/>
              <p:cNvSpPr/>
              <p:nvPr/>
            </p:nvSpPr>
            <p:spPr>
              <a:xfrm>
                <a:off x="4199931"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0" name="Rectangle 49"/>
              <p:cNvSpPr/>
              <p:nvPr/>
            </p:nvSpPr>
            <p:spPr>
              <a:xfrm>
                <a:off x="5599907"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1" name="Rectangle 50"/>
              <p:cNvSpPr/>
              <p:nvPr/>
            </p:nvSpPr>
            <p:spPr>
              <a:xfrm>
                <a:off x="6999883"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2" name="Rectangle 51"/>
              <p:cNvSpPr/>
              <p:nvPr/>
            </p:nvSpPr>
            <p:spPr>
              <a:xfrm>
                <a:off x="8399860"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53" name="Rectangle 52"/>
              <p:cNvSpPr/>
              <p:nvPr/>
            </p:nvSpPr>
            <p:spPr>
              <a:xfrm>
                <a:off x="9799836" y="5638800"/>
                <a:ext cx="1307939"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grpSp>
      <p:cxnSp>
        <p:nvCxnSpPr>
          <p:cNvPr id="101" name="Straight Connector 100"/>
          <p:cNvCxnSpPr/>
          <p:nvPr/>
        </p:nvCxnSpPr>
        <p:spPr>
          <a:xfrm>
            <a:off x="820808" y="4386928"/>
            <a:ext cx="10585025" cy="0"/>
          </a:xfrm>
          <a:prstGeom prst="line">
            <a:avLst/>
          </a:prstGeom>
          <a:ln w="28575">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6" name="New Applicat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9366" y="5109617"/>
            <a:ext cx="2285273" cy="1571301"/>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sp>
        <p:nvSpPr>
          <p:cNvPr id="119" name="Rectangle 118"/>
          <p:cNvSpPr/>
          <p:nvPr/>
        </p:nvSpPr>
        <p:spPr bwMode="auto">
          <a:xfrm>
            <a:off x="4461765" y="2397193"/>
            <a:ext cx="3024319" cy="15068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SharePoint </a:t>
            </a:r>
          </a:p>
        </p:txBody>
      </p:sp>
      <p:grpSp>
        <p:nvGrpSpPr>
          <p:cNvPr id="144" name="Group 143"/>
          <p:cNvGrpSpPr>
            <a:grpSpLocks noChangeAspect="1"/>
          </p:cNvGrpSpPr>
          <p:nvPr/>
        </p:nvGrpSpPr>
        <p:grpSpPr>
          <a:xfrm>
            <a:off x="5580630" y="2886027"/>
            <a:ext cx="786587" cy="783068"/>
            <a:chOff x="9146171" y="2939904"/>
            <a:chExt cx="1131200" cy="1131200"/>
          </a:xfrm>
          <a:solidFill>
            <a:srgbClr val="000000"/>
          </a:solidFill>
        </p:grpSpPr>
        <p:sp>
          <p:nvSpPr>
            <p:cNvPr id="145" name="Circular Arrow 144"/>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6" name="Circular Arrow 145"/>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6" name="TextBox 5"/>
          <p:cNvSpPr txBox="1"/>
          <p:nvPr/>
        </p:nvSpPr>
        <p:spPr>
          <a:xfrm>
            <a:off x="4163001" y="1391359"/>
            <a:ext cx="3798697" cy="512317"/>
          </a:xfrm>
          <a:prstGeom prst="rect">
            <a:avLst/>
          </a:prstGeom>
          <a:noFill/>
        </p:spPr>
        <p:txBody>
          <a:bodyPr wrap="square" lIns="0" tIns="0" rIns="0" bIns="0" rtlCol="0">
            <a:spAutoFit/>
          </a:bodyPr>
          <a:lstStyle/>
          <a:p>
            <a:pPr algn="ctr"/>
            <a:r>
              <a:rPr lang="en-US" sz="3264" dirty="0">
                <a:solidFill>
                  <a:srgbClr val="505050"/>
                </a:solidFill>
                <a:latin typeface="Segoe UI Light" pitchFamily="34" charset="0"/>
              </a:rPr>
              <a:t>SharePoint 2007</a:t>
            </a:r>
          </a:p>
        </p:txBody>
      </p:sp>
      <p:sp>
        <p:nvSpPr>
          <p:cNvPr id="13" name="Down Arrow 12"/>
          <p:cNvSpPr/>
          <p:nvPr/>
        </p:nvSpPr>
        <p:spPr bwMode="auto">
          <a:xfrm>
            <a:off x="5786708" y="3991070"/>
            <a:ext cx="320568" cy="895249"/>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99"/>
          <p:cNvSpPr/>
          <p:nvPr/>
        </p:nvSpPr>
        <p:spPr bwMode="auto">
          <a:xfrm>
            <a:off x="6171643" y="2653323"/>
            <a:ext cx="1183891" cy="1121836"/>
          </a:xfrm>
          <a:prstGeom prst="rect">
            <a:avLst/>
          </a:prstGeom>
          <a:solidFill>
            <a:schemeClr val="bg1"/>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000000">
                    <a:alpha val="99000"/>
                  </a:srgbClr>
                </a:solidFill>
              </a:rPr>
              <a:t>Sandbox</a:t>
            </a:r>
          </a:p>
        </p:txBody>
      </p:sp>
      <p:grpSp>
        <p:nvGrpSpPr>
          <p:cNvPr id="4" name="Group 96"/>
          <p:cNvGrpSpPr>
            <a:grpSpLocks noChangeAspect="1"/>
          </p:cNvGrpSpPr>
          <p:nvPr/>
        </p:nvGrpSpPr>
        <p:grpSpPr>
          <a:xfrm>
            <a:off x="6367217" y="2880107"/>
            <a:ext cx="786587" cy="783068"/>
            <a:chOff x="9146171" y="2939904"/>
            <a:chExt cx="1131200" cy="1131200"/>
          </a:xfrm>
          <a:solidFill>
            <a:srgbClr val="000000"/>
          </a:solidFill>
        </p:grpSpPr>
        <p:sp>
          <p:nvSpPr>
            <p:cNvPr id="98" name="Circular Arrow 97"/>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Circular Arrow 98"/>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8" name="TextBox 103"/>
          <p:cNvSpPr txBox="1"/>
          <p:nvPr/>
        </p:nvSpPr>
        <p:spPr>
          <a:xfrm>
            <a:off x="4183863" y="1392313"/>
            <a:ext cx="3739202" cy="512317"/>
          </a:xfrm>
          <a:prstGeom prst="rect">
            <a:avLst/>
          </a:prstGeom>
          <a:noFill/>
        </p:spPr>
        <p:txBody>
          <a:bodyPr wrap="square" lIns="0" tIns="0" rIns="0" bIns="0" rtlCol="0">
            <a:spAutoFit/>
          </a:bodyPr>
          <a:lstStyle/>
          <a:p>
            <a:pPr algn="ctr"/>
            <a:r>
              <a:rPr lang="en-US" sz="3264" dirty="0">
                <a:solidFill>
                  <a:srgbClr val="505050"/>
                </a:solidFill>
                <a:latin typeface="Segoe UI Light" pitchFamily="34" charset="0"/>
              </a:rPr>
              <a:t>SharePoint 2010</a:t>
            </a:r>
          </a:p>
        </p:txBody>
      </p:sp>
      <p:grpSp>
        <p:nvGrpSpPr>
          <p:cNvPr id="9" name="Group 105"/>
          <p:cNvGrpSpPr>
            <a:grpSpLocks noChangeAspect="1"/>
          </p:cNvGrpSpPr>
          <p:nvPr/>
        </p:nvGrpSpPr>
        <p:grpSpPr>
          <a:xfrm>
            <a:off x="4815519" y="5530780"/>
            <a:ext cx="786587" cy="783068"/>
            <a:chOff x="9146171" y="2939904"/>
            <a:chExt cx="1131200" cy="1131200"/>
          </a:xfrm>
          <a:solidFill>
            <a:srgbClr val="000000"/>
          </a:solidFill>
        </p:grpSpPr>
        <p:sp>
          <p:nvSpPr>
            <p:cNvPr id="107" name="Circular Arrow 10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Circular Arrow 107"/>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59" name="Rectangle 94"/>
          <p:cNvSpPr/>
          <p:nvPr/>
        </p:nvSpPr>
        <p:spPr bwMode="auto">
          <a:xfrm>
            <a:off x="7084638" y="4952256"/>
            <a:ext cx="4374042" cy="1912293"/>
          </a:xfrm>
          <a:prstGeom prst="rect">
            <a:avLst/>
          </a:prstGeom>
          <a:solidFill>
            <a:schemeClr val="bg1"/>
          </a:solidFill>
          <a:ln w="254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endParaRPr lang="en-US" sz="1326" dirty="0">
              <a:solidFill>
                <a:srgbClr val="FFFFFF">
                  <a:alpha val="99000"/>
                </a:srgbClr>
              </a:solidFill>
            </a:endParaRPr>
          </a:p>
        </p:txBody>
      </p:sp>
      <p:pic>
        <p:nvPicPr>
          <p:cNvPr id="6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0109" y="5129004"/>
            <a:ext cx="972470" cy="1560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Rectangle 94"/>
          <p:cNvSpPr/>
          <p:nvPr/>
        </p:nvSpPr>
        <p:spPr bwMode="auto">
          <a:xfrm>
            <a:off x="7226341" y="2886026"/>
            <a:ext cx="2181006" cy="10180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SharePoint </a:t>
            </a:r>
          </a:p>
        </p:txBody>
      </p:sp>
      <p:sp>
        <p:nvSpPr>
          <p:cNvPr id="62" name="Rectangle 94"/>
          <p:cNvSpPr/>
          <p:nvPr/>
        </p:nvSpPr>
        <p:spPr bwMode="auto">
          <a:xfrm>
            <a:off x="8159496" y="1182148"/>
            <a:ext cx="2613917" cy="12150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FFFFFF">
                    <a:alpha val="99000"/>
                  </a:srgbClr>
                </a:solidFill>
              </a:rPr>
              <a:t>Azure, IIS, LAMP, etc…</a:t>
            </a:r>
          </a:p>
        </p:txBody>
      </p:sp>
      <p:sp>
        <p:nvSpPr>
          <p:cNvPr id="63" name="Down Arrow 102"/>
          <p:cNvSpPr/>
          <p:nvPr/>
        </p:nvSpPr>
        <p:spPr bwMode="auto">
          <a:xfrm>
            <a:off x="8679594" y="2449556"/>
            <a:ext cx="320568" cy="370794"/>
          </a:xfrm>
          <a:prstGeom prst="down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Up Arrow 4"/>
          <p:cNvSpPr/>
          <p:nvPr/>
        </p:nvSpPr>
        <p:spPr bwMode="auto">
          <a:xfrm>
            <a:off x="9945894" y="2449555"/>
            <a:ext cx="354651" cy="2436764"/>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Up Arrow 66"/>
          <p:cNvSpPr/>
          <p:nvPr/>
        </p:nvSpPr>
        <p:spPr bwMode="auto">
          <a:xfrm>
            <a:off x="8692728" y="3991817"/>
            <a:ext cx="320293" cy="894501"/>
          </a:xfrm>
          <a:prstGeom prst="upArrow">
            <a:avLst/>
          </a:prstGeom>
          <a:solidFill>
            <a:srgbClr val="9292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2" tIns="46627" rIns="46627" bIns="93252" numCol="1" spcCol="0" rtlCol="0" fromWordArt="0" anchor="b" anchorCtr="0" forceAA="0" compatLnSpc="1">
            <a:prstTxWarp prst="textNoShape">
              <a:avLst/>
            </a:prstTxWarp>
            <a:noAutofit/>
          </a:bodyPr>
          <a:lstStyle/>
          <a:p>
            <a:pPr algn="ctr" defTabSz="932212" fontAlgn="base">
              <a:spcBef>
                <a:spcPct val="0"/>
              </a:spcBef>
              <a:spcAft>
                <a:spcPct val="0"/>
              </a:spcAft>
            </a:pPr>
            <a:endParaRPr lang="en-US" sz="1836" spc="-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68" name="Group 96"/>
          <p:cNvGrpSpPr>
            <a:grpSpLocks noChangeAspect="1"/>
          </p:cNvGrpSpPr>
          <p:nvPr/>
        </p:nvGrpSpPr>
        <p:grpSpPr>
          <a:xfrm>
            <a:off x="9062259" y="1496052"/>
            <a:ext cx="786587" cy="783068"/>
            <a:chOff x="9146171" y="2939904"/>
            <a:chExt cx="1131200" cy="1131200"/>
          </a:xfrm>
          <a:solidFill>
            <a:srgbClr val="000000"/>
          </a:solidFill>
        </p:grpSpPr>
        <p:sp>
          <p:nvSpPr>
            <p:cNvPr id="69" name="Circular Arrow 68"/>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0" name="Circular Arrow 6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pic>
        <p:nvPicPr>
          <p:cNvPr id="73" name="New Application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5685" y="5109617"/>
            <a:ext cx="1773115" cy="1219152"/>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pic>
        <p:nvPicPr>
          <p:cNvPr id="7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23219" y="5124662"/>
            <a:ext cx="1004847" cy="1612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Office Applic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15927" y="5491789"/>
            <a:ext cx="1794311" cy="13447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6" name="Group 96"/>
          <p:cNvGrpSpPr>
            <a:grpSpLocks noChangeAspect="1"/>
          </p:cNvGrpSpPr>
          <p:nvPr/>
        </p:nvGrpSpPr>
        <p:grpSpPr>
          <a:xfrm>
            <a:off x="8159495" y="5516868"/>
            <a:ext cx="786587" cy="783068"/>
            <a:chOff x="9146171" y="2939904"/>
            <a:chExt cx="1131200" cy="1131200"/>
          </a:xfrm>
          <a:solidFill>
            <a:srgbClr val="000000"/>
          </a:solidFill>
        </p:grpSpPr>
        <p:sp>
          <p:nvSpPr>
            <p:cNvPr id="97" name="Circular Arrow 96"/>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0" name="Circular Arrow 99"/>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02" name="Rectangle 99"/>
          <p:cNvSpPr/>
          <p:nvPr/>
        </p:nvSpPr>
        <p:spPr bwMode="auto">
          <a:xfrm>
            <a:off x="8370834" y="2971151"/>
            <a:ext cx="927097" cy="847784"/>
          </a:xfrm>
          <a:prstGeom prst="rect">
            <a:avLst/>
          </a:prstGeom>
          <a:solidFill>
            <a:schemeClr val="bg1"/>
          </a:solidFill>
          <a:ln>
            <a:solidFill>
              <a:srgbClr val="0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lIns="93252" tIns="46627" rIns="93252" bIns="46627" rtlCol="0" anchor="t"/>
          <a:lstStyle/>
          <a:p>
            <a:r>
              <a:rPr lang="en-US" sz="1326" dirty="0">
                <a:solidFill>
                  <a:srgbClr val="000000">
                    <a:alpha val="99000"/>
                  </a:srgbClr>
                </a:solidFill>
              </a:rPr>
              <a:t>_</a:t>
            </a:r>
            <a:r>
              <a:rPr lang="en-US" sz="1326" dirty="0" err="1">
                <a:solidFill>
                  <a:srgbClr val="000000">
                    <a:alpha val="99000"/>
                  </a:srgbClr>
                </a:solidFill>
              </a:rPr>
              <a:t>api</a:t>
            </a:r>
            <a:endParaRPr lang="en-US" sz="1326" dirty="0">
              <a:solidFill>
                <a:srgbClr val="000000">
                  <a:alpha val="99000"/>
                </a:srgbClr>
              </a:solidFill>
            </a:endParaRPr>
          </a:p>
        </p:txBody>
      </p:sp>
      <p:grpSp>
        <p:nvGrpSpPr>
          <p:cNvPr id="103" name="Group 96"/>
          <p:cNvGrpSpPr>
            <a:grpSpLocks noChangeAspect="1"/>
          </p:cNvGrpSpPr>
          <p:nvPr/>
        </p:nvGrpSpPr>
        <p:grpSpPr>
          <a:xfrm>
            <a:off x="10232349" y="5539277"/>
            <a:ext cx="786587" cy="783068"/>
            <a:chOff x="9146171" y="2939904"/>
            <a:chExt cx="1131200" cy="1131200"/>
          </a:xfrm>
          <a:solidFill>
            <a:schemeClr val="bg1"/>
          </a:solidFill>
        </p:grpSpPr>
        <p:sp>
          <p:nvSpPr>
            <p:cNvPr id="104" name="Circular Arrow 103"/>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Circular Arrow 104"/>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grp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11" name="Group 105"/>
          <p:cNvGrpSpPr>
            <a:grpSpLocks noChangeAspect="1"/>
          </p:cNvGrpSpPr>
          <p:nvPr/>
        </p:nvGrpSpPr>
        <p:grpSpPr>
          <a:xfrm>
            <a:off x="6836178" y="5502318"/>
            <a:ext cx="786587" cy="783068"/>
            <a:chOff x="9146171" y="2939904"/>
            <a:chExt cx="1131200" cy="1131200"/>
          </a:xfrm>
          <a:solidFill>
            <a:srgbClr val="000000"/>
          </a:solidFill>
        </p:grpSpPr>
        <p:sp>
          <p:nvSpPr>
            <p:cNvPr id="112" name="Circular Arrow 111"/>
            <p:cNvSpPr/>
            <p:nvPr/>
          </p:nvSpPr>
          <p:spPr>
            <a:xfrm>
              <a:off x="9146171" y="2939904"/>
              <a:ext cx="1131200" cy="1131200"/>
            </a:xfrm>
            <a:prstGeom prst="circularArrow">
              <a:avLst>
                <a:gd name="adj1" fmla="val 9476"/>
                <a:gd name="adj2" fmla="val 684342"/>
                <a:gd name="adj3" fmla="val 7853763"/>
                <a:gd name="adj4" fmla="val 20506084"/>
                <a:gd name="adj5" fmla="val 11055"/>
              </a:avLst>
            </a:prstGeom>
            <a:solidFill>
              <a:schemeClr val="bg1"/>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Circular Arrow 112"/>
            <p:cNvSpPr/>
            <p:nvPr/>
          </p:nvSpPr>
          <p:spPr>
            <a:xfrm>
              <a:off x="9146171" y="2939904"/>
              <a:ext cx="1131200" cy="1131200"/>
            </a:xfrm>
            <a:prstGeom prst="circularArrow">
              <a:avLst>
                <a:gd name="adj1" fmla="val 9476"/>
                <a:gd name="adj2" fmla="val 684342"/>
                <a:gd name="adj3" fmla="val 18653763"/>
                <a:gd name="adj4" fmla="val 9263442"/>
                <a:gd name="adj5" fmla="val 11055"/>
              </a:avLst>
            </a:prstGeom>
            <a:solidFill>
              <a:schemeClr val="bg1"/>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14" name="TextBox 103"/>
          <p:cNvSpPr txBox="1"/>
          <p:nvPr/>
        </p:nvSpPr>
        <p:spPr>
          <a:xfrm>
            <a:off x="5273334" y="1392846"/>
            <a:ext cx="3688103" cy="502317"/>
          </a:xfrm>
          <a:prstGeom prst="rect">
            <a:avLst/>
          </a:prstGeom>
          <a:noFill/>
        </p:spPr>
        <p:txBody>
          <a:bodyPr wrap="square" lIns="0" tIns="0" rIns="0" bIns="0" rtlCol="0">
            <a:spAutoFit/>
          </a:bodyPr>
          <a:lstStyle/>
          <a:p>
            <a:r>
              <a:rPr lang="en-US" sz="3264" dirty="0">
                <a:solidFill>
                  <a:srgbClr val="505050"/>
                </a:solidFill>
                <a:latin typeface="Segoe UI Light" pitchFamily="34" charset="0"/>
              </a:rPr>
              <a:t>SharePoint </a:t>
            </a:r>
            <a:r>
              <a:rPr lang="en-US" sz="3264" dirty="0" smtClean="0">
                <a:solidFill>
                  <a:srgbClr val="505050"/>
                </a:solidFill>
                <a:latin typeface="Segoe UI Light" pitchFamily="34" charset="0"/>
              </a:rPr>
              <a:t>2013</a:t>
            </a:r>
            <a:endParaRPr lang="en-US" sz="3264" dirty="0">
              <a:solidFill>
                <a:srgbClr val="505050"/>
              </a:solidFill>
              <a:latin typeface="Segoe UI Light" pitchFamily="34" charset="0"/>
            </a:endParaRPr>
          </a:p>
        </p:txBody>
      </p:sp>
      <p:sp>
        <p:nvSpPr>
          <p:cNvPr id="7" name="Title 6"/>
          <p:cNvSpPr>
            <a:spLocks noGrp="1"/>
          </p:cNvSpPr>
          <p:nvPr>
            <p:ph type="title"/>
          </p:nvPr>
        </p:nvSpPr>
        <p:spPr/>
        <p:txBody>
          <a:bodyPr/>
          <a:lstStyle/>
          <a:p>
            <a:r>
              <a:rPr lang="en-US" dirty="0" smtClean="0"/>
              <a:t>Cloud App Model: Past and Present</a:t>
            </a:r>
            <a:endParaRPr lang="en-US" dirty="0"/>
          </a:p>
        </p:txBody>
      </p:sp>
    </p:spTree>
    <p:extLst>
      <p:ext uri="{BB962C8B-B14F-4D97-AF65-F5344CB8AC3E}">
        <p14:creationId xmlns:p14="http://schemas.microsoft.com/office/powerpoint/2010/main" val="257201490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childTnLst>
                          </p:cTn>
                        </p:par>
                        <p:par>
                          <p:cTn id="7" fill="hold">
                            <p:stCondLst>
                              <p:cond delay="0"/>
                            </p:stCondLst>
                            <p:childTnLst>
                              <p:par>
                                <p:cTn id="8" presetID="8" presetClass="emph" presetSubtype="0" fill="hold" nodeType="afterEffect">
                                  <p:stCondLst>
                                    <p:cond delay="0"/>
                                  </p:stCondLst>
                                  <p:childTnLst>
                                    <p:animRot by="43200000">
                                      <p:cBhvr>
                                        <p:cTn id="9" dur="2000" fill="hold"/>
                                        <p:tgtEl>
                                          <p:spTgt spid="144"/>
                                        </p:tgtEl>
                                        <p:attrNameLst>
                                          <p:attrName>r</p:attrName>
                                        </p:attrNameLst>
                                      </p:cBhvr>
                                    </p:animRot>
                                  </p:childTnLst>
                                </p:cTn>
                              </p:par>
                            </p:childTnLst>
                          </p:cTn>
                        </p:par>
                        <p:par>
                          <p:cTn id="10" fill="hold">
                            <p:stCondLst>
                              <p:cond delay="2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42" presetClass="path" presetSubtype="0" accel="50000" decel="50000" fill="hold" nodeType="afterEffect">
                                  <p:stCondLst>
                                    <p:cond delay="0"/>
                                  </p:stCondLst>
                                  <p:childTnLst>
                                    <p:animMotion origin="layout" path="M -1.17264E-6 4.89362E-6 L -0.06658 -0.00139 " pathEditMode="relative" rAng="0" ptsTypes="AA">
                                      <p:cBhvr>
                                        <p:cTn id="24" dur="2000" fill="hold"/>
                                        <p:tgtEl>
                                          <p:spTgt spid="144"/>
                                        </p:tgtEl>
                                        <p:attrNameLst>
                                          <p:attrName>ppt_x</p:attrName>
                                          <p:attrName>ppt_y</p:attrName>
                                        </p:attrNameLst>
                                      </p:cBhvr>
                                      <p:rCtr x="-3336" y="-69"/>
                                    </p:animMotion>
                                  </p:childTnLst>
                                </p:cTn>
                              </p:par>
                              <p:par>
                                <p:cTn id="25" presetID="42" presetClass="path" presetSubtype="0" accel="50000" decel="50000" fill="hold" nodeType="withEffect">
                                  <p:stCondLst>
                                    <p:cond delay="0"/>
                                  </p:stCondLst>
                                  <p:childTnLst>
                                    <p:animMotion origin="layout" path="M 4.69055E-6 -4.40333E-6 L -0.06346 0.00047 " pathEditMode="relative" rAng="0" ptsTypes="AA">
                                      <p:cBhvr>
                                        <p:cTn id="26" dur="2000" fill="hold"/>
                                        <p:tgtEl>
                                          <p:spTgt spid="116"/>
                                        </p:tgtEl>
                                        <p:attrNameLst>
                                          <p:attrName>ppt_x</p:attrName>
                                          <p:attrName>ppt_y</p:attrName>
                                        </p:attrNameLst>
                                      </p:cBhvr>
                                      <p:rCtr x="-3179" y="23"/>
                                    </p:animMotion>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fade">
                                      <p:cBhvr>
                                        <p:cTn id="42" dur="500"/>
                                        <p:tgtEl>
                                          <p:spTgt spid="111"/>
                                        </p:tgtEl>
                                      </p:cBhvr>
                                    </p:animEffect>
                                  </p:childTnLst>
                                </p:cTn>
                              </p:par>
                            </p:childTnLst>
                          </p:cTn>
                        </p:par>
                        <p:par>
                          <p:cTn id="43" fill="hold">
                            <p:stCondLst>
                              <p:cond delay="3000"/>
                            </p:stCondLst>
                            <p:childTnLst>
                              <p:par>
                                <p:cTn id="44" presetID="8" presetClass="emph" presetSubtype="0" fill="hold" nodeType="afterEffect">
                                  <p:stCondLst>
                                    <p:cond delay="0"/>
                                  </p:stCondLst>
                                  <p:childTnLst>
                                    <p:animRot by="43200000">
                                      <p:cBhvr>
                                        <p:cTn id="45" dur="2000" fill="hold"/>
                                        <p:tgtEl>
                                          <p:spTgt spid="4"/>
                                        </p:tgtEl>
                                        <p:attrNameLst>
                                          <p:attrName>r</p:attrName>
                                        </p:attrNameLst>
                                      </p:cBhvr>
                                    </p:animRot>
                                  </p:childTnLst>
                                </p:cTn>
                              </p:par>
                              <p:par>
                                <p:cTn id="46" presetID="8" presetClass="emph" presetSubtype="0" fill="hold" nodeType="withEffect">
                                  <p:stCondLst>
                                    <p:cond delay="0"/>
                                  </p:stCondLst>
                                  <p:childTnLst>
                                    <p:animRot by="43200000">
                                      <p:cBhvr>
                                        <p:cTn id="47" dur="2000" fill="hold"/>
                                        <p:tgtEl>
                                          <p:spTgt spid="111"/>
                                        </p:tgtEl>
                                        <p:attrNameLst>
                                          <p:attrName>r</p:attrName>
                                        </p:attrNameLst>
                                      </p:cBhvr>
                                    </p:animRot>
                                  </p:childTnLst>
                                </p:cTn>
                              </p:par>
                              <p:par>
                                <p:cTn id="48" presetID="8" presetClass="emph" presetSubtype="0" fill="hold" nodeType="withEffect">
                                  <p:stCondLst>
                                    <p:cond delay="0"/>
                                  </p:stCondLst>
                                  <p:childTnLst>
                                    <p:animRot by="43200000">
                                      <p:cBhvr>
                                        <p:cTn id="49" dur="2000" fill="hold"/>
                                        <p:tgtEl>
                                          <p:spTgt spid="9"/>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35" presetClass="path" presetSubtype="0" accel="50000" decel="50000" fill="hold" nodeType="clickEffect">
                                  <p:stCondLst>
                                    <p:cond delay="0"/>
                                  </p:stCondLst>
                                  <p:childTnLst>
                                    <p:animMotion origin="layout" path="M -0.06657 -0.00139 L -0.31849 -0.0007 " pathEditMode="relative" rAng="0" ptsTypes="AA">
                                      <p:cBhvr>
                                        <p:cTn id="53" dur="2000" fill="hold"/>
                                        <p:tgtEl>
                                          <p:spTgt spid="144"/>
                                        </p:tgtEl>
                                        <p:attrNameLst>
                                          <p:attrName>ppt_x</p:attrName>
                                          <p:attrName>ppt_y</p:attrName>
                                        </p:attrNameLst>
                                      </p:cBhvr>
                                      <p:rCtr x="-12596" y="23"/>
                                    </p:animMotion>
                                  </p:childTnLst>
                                </p:cTn>
                              </p:par>
                              <p:par>
                                <p:cTn id="54" presetID="35" presetClass="path" presetSubtype="0" accel="50000" decel="50000" fill="hold" grpId="1" nodeType="withEffect">
                                  <p:stCondLst>
                                    <p:cond delay="0"/>
                                  </p:stCondLst>
                                  <p:childTnLst>
                                    <p:animMotion origin="layout" path="M 3.81107E-6 -3.79278E-6 L -0.24808 -0.00138 " pathEditMode="relative" rAng="0" ptsTypes="AA">
                                      <p:cBhvr>
                                        <p:cTn id="55" dur="2000" fill="hold"/>
                                        <p:tgtEl>
                                          <p:spTgt spid="13"/>
                                        </p:tgtEl>
                                        <p:attrNameLst>
                                          <p:attrName>ppt_x</p:attrName>
                                          <p:attrName>ppt_y</p:attrName>
                                        </p:attrNameLst>
                                      </p:cBhvr>
                                      <p:rCtr x="-12404" y="-69"/>
                                    </p:animMotion>
                                  </p:childTnLst>
                                </p:cTn>
                              </p:par>
                              <p:par>
                                <p:cTn id="56" presetID="35" presetClass="path" presetSubtype="0" accel="50000" decel="50000" fill="hold" grpId="1" nodeType="withEffect">
                                  <p:stCondLst>
                                    <p:cond delay="0"/>
                                  </p:stCondLst>
                                  <p:childTnLst>
                                    <p:animMotion origin="layout" path="M 0 0 L -0.25 0 E" pathEditMode="relative" ptsTypes="">
                                      <p:cBhvr>
                                        <p:cTn id="57" dur="2000" fill="hold"/>
                                        <p:tgtEl>
                                          <p:spTgt spid="6"/>
                                        </p:tgtEl>
                                        <p:attrNameLst>
                                          <p:attrName>ppt_x</p:attrName>
                                          <p:attrName>ppt_y</p:attrName>
                                        </p:attrNameLst>
                                      </p:cBhvr>
                                    </p:animMotion>
                                  </p:childTnLst>
                                </p:cTn>
                              </p:par>
                              <p:par>
                                <p:cTn id="58" presetID="35" presetClass="path" presetSubtype="0" accel="50000" decel="50000" fill="hold" grpId="1" nodeType="withEffect">
                                  <p:stCondLst>
                                    <p:cond delay="0"/>
                                  </p:stCondLst>
                                  <p:childTnLst>
                                    <p:animMotion origin="layout" path="M -0.00104 3.10823E-6 L -0.25108 3.10823E-6 " pathEditMode="relative" rAng="0" ptsTypes="AA">
                                      <p:cBhvr>
                                        <p:cTn id="59" dur="2000" fill="hold"/>
                                        <p:tgtEl>
                                          <p:spTgt spid="8"/>
                                        </p:tgtEl>
                                        <p:attrNameLst>
                                          <p:attrName>ppt_x</p:attrName>
                                          <p:attrName>ppt_y</p:attrName>
                                        </p:attrNameLst>
                                      </p:cBhvr>
                                      <p:rCtr x="-12508" y="0"/>
                                    </p:animMotion>
                                  </p:childTnLst>
                                </p:cTn>
                              </p:par>
                              <p:par>
                                <p:cTn id="60" presetID="35" presetClass="path" presetSubtype="0" accel="50000" decel="50000" fill="hold" nodeType="withEffect">
                                  <p:stCondLst>
                                    <p:cond delay="0"/>
                                  </p:stCondLst>
                                  <p:childTnLst>
                                    <p:animMotion origin="layout" path="M -0.06344 0.00047 L -0.30858 0.00186 " pathEditMode="relative" rAng="0" ptsTypes="AA">
                                      <p:cBhvr>
                                        <p:cTn id="61" dur="2000" fill="hold"/>
                                        <p:tgtEl>
                                          <p:spTgt spid="116"/>
                                        </p:tgtEl>
                                        <p:attrNameLst>
                                          <p:attrName>ppt_x</p:attrName>
                                          <p:attrName>ppt_y</p:attrName>
                                        </p:attrNameLst>
                                      </p:cBhvr>
                                      <p:rCtr x="-12257" y="69"/>
                                    </p:animMotion>
                                  </p:childTnLst>
                                </p:cTn>
                              </p:par>
                              <p:par>
                                <p:cTn id="62" presetID="35" presetClass="path" presetSubtype="0" accel="50000" decel="50000" fill="hold" grpId="1" nodeType="withEffect">
                                  <p:stCondLst>
                                    <p:cond delay="0"/>
                                  </p:stCondLst>
                                  <p:childTnLst>
                                    <p:animMotion origin="layout" path="M 0 0 L -0.25 0 E" pathEditMode="relative" ptsTypes="">
                                      <p:cBhvr>
                                        <p:cTn id="63" dur="2000" fill="hold"/>
                                        <p:tgtEl>
                                          <p:spTgt spid="3"/>
                                        </p:tgtEl>
                                        <p:attrNameLst>
                                          <p:attrName>ppt_x</p:attrName>
                                          <p:attrName>ppt_y</p:attrName>
                                        </p:attrNameLst>
                                      </p:cBhvr>
                                    </p:animMotion>
                                  </p:childTnLst>
                                </p:cTn>
                              </p:par>
                              <p:par>
                                <p:cTn id="64" presetID="35" presetClass="path" presetSubtype="0" accel="50000" decel="50000" fill="hold" nodeType="withEffect">
                                  <p:stCondLst>
                                    <p:cond delay="0"/>
                                  </p:stCondLst>
                                  <p:childTnLst>
                                    <p:animMotion origin="layout" path="M 0 0 L -0.25 0 E" pathEditMode="relative" ptsTypes="">
                                      <p:cBhvr>
                                        <p:cTn id="65" dur="2000" fill="hold"/>
                                        <p:tgtEl>
                                          <p:spTgt spid="4"/>
                                        </p:tgtEl>
                                        <p:attrNameLst>
                                          <p:attrName>ppt_x</p:attrName>
                                          <p:attrName>ppt_y</p:attrName>
                                        </p:attrNameLst>
                                      </p:cBhvr>
                                    </p:animMotion>
                                  </p:childTnLst>
                                </p:cTn>
                              </p:par>
                              <p:par>
                                <p:cTn id="66" presetID="35" presetClass="path" presetSubtype="0" accel="50000" decel="50000" fill="hold" nodeType="withEffect">
                                  <p:stCondLst>
                                    <p:cond delay="0"/>
                                  </p:stCondLst>
                                  <p:childTnLst>
                                    <p:animMotion origin="layout" path="M 0.00026 0.00047 L -0.24944 -4.07407E-6 " pathEditMode="relative" rAng="0" ptsTypes="AA">
                                      <p:cBhvr>
                                        <p:cTn id="67" dur="2000" fill="hold"/>
                                        <p:tgtEl>
                                          <p:spTgt spid="9"/>
                                        </p:tgtEl>
                                        <p:attrNameLst>
                                          <p:attrName>ppt_x</p:attrName>
                                          <p:attrName>ppt_y</p:attrName>
                                        </p:attrNameLst>
                                      </p:cBhvr>
                                      <p:rCtr x="-12492" y="-23"/>
                                    </p:animMotion>
                                  </p:childTnLst>
                                </p:cTn>
                              </p:par>
                              <p:par>
                                <p:cTn id="68" presetID="35" presetClass="path" presetSubtype="0" accel="50000" decel="50000" fill="hold" grpId="0" nodeType="withEffect">
                                  <p:stCondLst>
                                    <p:cond delay="0"/>
                                  </p:stCondLst>
                                  <p:childTnLst>
                                    <p:animMotion origin="layout" path="M 0 0 L -0.25 0 E" pathEditMode="relative" ptsTypes="">
                                      <p:cBhvr>
                                        <p:cTn id="69" dur="2000" fill="hold"/>
                                        <p:tgtEl>
                                          <p:spTgt spid="2"/>
                                        </p:tgtEl>
                                        <p:attrNameLst>
                                          <p:attrName>ppt_x</p:attrName>
                                          <p:attrName>ppt_y</p:attrName>
                                        </p:attrNameLst>
                                      </p:cBhvr>
                                    </p:animMotion>
                                  </p:childTnLst>
                                </p:cTn>
                              </p:par>
                              <p:par>
                                <p:cTn id="70" presetID="35" presetClass="path" presetSubtype="0" accel="50000" decel="50000" fill="hold" grpId="0" nodeType="withEffect">
                                  <p:stCondLst>
                                    <p:cond delay="0"/>
                                  </p:stCondLst>
                                  <p:childTnLst>
                                    <p:animMotion origin="layout" path="M 0 0 L -0.25 0 E" pathEditMode="relative" ptsTypes="">
                                      <p:cBhvr>
                                        <p:cTn id="71" dur="2000" fill="hold"/>
                                        <p:tgtEl>
                                          <p:spTgt spid="119"/>
                                        </p:tgtEl>
                                        <p:attrNameLst>
                                          <p:attrName>ppt_x</p:attrName>
                                          <p:attrName>ppt_y</p:attrName>
                                        </p:attrNameLst>
                                      </p:cBhvr>
                                    </p:animMotion>
                                  </p:childTnLst>
                                </p:cTn>
                              </p:par>
                              <p:par>
                                <p:cTn id="72" presetID="35" presetClass="path" presetSubtype="0" accel="50000" decel="50000" fill="hold" nodeType="withEffect">
                                  <p:stCondLst>
                                    <p:cond delay="0"/>
                                  </p:stCondLst>
                                  <p:childTnLst>
                                    <p:animMotion origin="layout" path="M 0.00039 2.59259E-6 L -0.24958 2.59259E-6 " pathEditMode="relative" rAng="0" ptsTypes="AA">
                                      <p:cBhvr>
                                        <p:cTn id="73" dur="2000" fill="hold"/>
                                        <p:tgtEl>
                                          <p:spTgt spid="60"/>
                                        </p:tgtEl>
                                        <p:attrNameLst>
                                          <p:attrName>ppt_x</p:attrName>
                                          <p:attrName>ppt_y</p:attrName>
                                        </p:attrNameLst>
                                      </p:cBhvr>
                                      <p:rCtr x="-12505" y="0"/>
                                    </p:animMotion>
                                  </p:childTnLst>
                                </p:cTn>
                              </p:par>
                              <p:par>
                                <p:cTn id="74" presetID="35" presetClass="path" presetSubtype="0" accel="50000" decel="50000" fill="hold" nodeType="withEffect">
                                  <p:stCondLst>
                                    <p:cond delay="0"/>
                                  </p:stCondLst>
                                  <p:childTnLst>
                                    <p:animMotion origin="layout" path="M 0.00026 0.00047 L -0.24944 -4.07407E-6 " pathEditMode="relative" rAng="0" ptsTypes="AA">
                                      <p:cBhvr>
                                        <p:cTn id="75" dur="2000" fill="hold"/>
                                        <p:tgtEl>
                                          <p:spTgt spid="111"/>
                                        </p:tgtEl>
                                        <p:attrNameLst>
                                          <p:attrName>ppt_x</p:attrName>
                                          <p:attrName>ppt_y</p:attrName>
                                        </p:attrNameLst>
                                      </p:cBhvr>
                                      <p:rCtr x="-12492" y="-23"/>
                                    </p:animMotion>
                                  </p:childTnLst>
                                </p:cTn>
                              </p:par>
                            </p:childTnLst>
                          </p:cTn>
                        </p:par>
                        <p:par>
                          <p:cTn id="76" fill="hold">
                            <p:stCondLst>
                              <p:cond delay="2000"/>
                            </p:stCondLst>
                            <p:childTnLst>
                              <p:par>
                                <p:cTn id="77" presetID="10" presetClass="entr" presetSubtype="0" fill="hold" grpId="0"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500"/>
                                        <p:tgtEl>
                                          <p:spTgt spid="1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0" presetClass="entr" presetSubtype="0" fill="hold"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nodeType="with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par>
                                <p:cTn id="95" presetID="10" presetClass="entr" presetSubtype="0" fill="hold" nodeType="with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nodeType="with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fade">
                                      <p:cBhvr>
                                        <p:cTn id="100" dur="500"/>
                                        <p:tgtEl>
                                          <p:spTgt spid="96"/>
                                        </p:tgtEl>
                                      </p:cBhvr>
                                    </p:animEffect>
                                  </p:childTnLst>
                                </p:cTn>
                              </p:par>
                              <p:par>
                                <p:cTn id="101" presetID="10" presetClass="entr" presetSubtype="0" fill="hold" nodeType="with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2"/>
                                        </p:tgtEl>
                                        <p:attrNameLst>
                                          <p:attrName>style.visibility</p:attrName>
                                        </p:attrNameLst>
                                      </p:cBhvr>
                                      <p:to>
                                        <p:strVal val="visible"/>
                                      </p:to>
                                    </p:set>
                                    <p:animEffect transition="in" filter="fade">
                                      <p:cBhvr>
                                        <p:cTn id="106" dur="500"/>
                                        <p:tgtEl>
                                          <p:spTgt spid="102"/>
                                        </p:tgtEl>
                                      </p:cBhvr>
                                    </p:animEffect>
                                  </p:childTnLst>
                                </p:cTn>
                              </p:par>
                            </p:childTnLst>
                          </p:cTn>
                        </p:par>
                        <p:par>
                          <p:cTn id="107" fill="hold">
                            <p:stCondLst>
                              <p:cond delay="2500"/>
                            </p:stCondLst>
                            <p:childTnLst>
                              <p:par>
                                <p:cTn id="108" presetID="10" presetClass="entr" presetSubtype="0" fill="hold" nodeType="afterEffect">
                                  <p:stCondLst>
                                    <p:cond delay="0"/>
                                  </p:stCondLst>
                                  <p:childTnLst>
                                    <p:set>
                                      <p:cBhvr>
                                        <p:cTn id="109" dur="1" fill="hold">
                                          <p:stCondLst>
                                            <p:cond delay="0"/>
                                          </p:stCondLst>
                                        </p:cTn>
                                        <p:tgtEl>
                                          <p:spTgt spid="103"/>
                                        </p:tgtEl>
                                        <p:attrNameLst>
                                          <p:attrName>style.visibility</p:attrName>
                                        </p:attrNameLst>
                                      </p:cBhvr>
                                      <p:to>
                                        <p:strVal val="visible"/>
                                      </p:to>
                                    </p:set>
                                    <p:animEffect transition="in" filter="fade">
                                      <p:cBhvr>
                                        <p:cTn id="110" dur="500"/>
                                        <p:tgtEl>
                                          <p:spTgt spid="103"/>
                                        </p:tgtEl>
                                      </p:cBhvr>
                                    </p:animEffect>
                                  </p:childTnLst>
                                </p:cTn>
                              </p:par>
                            </p:childTnLst>
                          </p:cTn>
                        </p:par>
                        <p:par>
                          <p:cTn id="111" fill="hold">
                            <p:stCondLst>
                              <p:cond delay="3000"/>
                            </p:stCondLst>
                            <p:childTnLst>
                              <p:par>
                                <p:cTn id="112" presetID="8" presetClass="emph" presetSubtype="0" fill="hold" nodeType="afterEffect">
                                  <p:stCondLst>
                                    <p:cond delay="0"/>
                                  </p:stCondLst>
                                  <p:childTnLst>
                                    <p:animRot by="21600000">
                                      <p:cBhvr>
                                        <p:cTn id="113" dur="2000" fill="hold"/>
                                        <p:tgtEl>
                                          <p:spTgt spid="103"/>
                                        </p:tgtEl>
                                        <p:attrNameLst>
                                          <p:attrName>r</p:attrName>
                                        </p:attrNameLst>
                                      </p:cBhvr>
                                    </p:animRot>
                                  </p:childTnLst>
                                </p:cTn>
                              </p:par>
                              <p:par>
                                <p:cTn id="114" presetID="8" presetClass="emph" presetSubtype="0" fill="hold" nodeType="withEffect">
                                  <p:stCondLst>
                                    <p:cond delay="0"/>
                                  </p:stCondLst>
                                  <p:childTnLst>
                                    <p:animRot by="21600000">
                                      <p:cBhvr>
                                        <p:cTn id="115" dur="2000" fill="hold"/>
                                        <p:tgtEl>
                                          <p:spTgt spid="96"/>
                                        </p:tgtEl>
                                        <p:attrNameLst>
                                          <p:attrName>r</p:attrName>
                                        </p:attrNameLst>
                                      </p:cBhvr>
                                    </p:animRot>
                                  </p:childTnLst>
                                </p:cTn>
                              </p:par>
                              <p:par>
                                <p:cTn id="116" presetID="8" presetClass="emph" presetSubtype="0" fill="hold" nodeType="withEffect">
                                  <p:stCondLst>
                                    <p:cond delay="0"/>
                                  </p:stCondLst>
                                  <p:childTnLst>
                                    <p:animRot by="21600000">
                                      <p:cBhvr>
                                        <p:cTn id="117" dur="2000" fill="hold"/>
                                        <p:tgtEl>
                                          <p:spTgt spid="68"/>
                                        </p:tgtEl>
                                        <p:attrNameLst>
                                          <p:attrName>r</p:attrName>
                                        </p:attrNameLst>
                                      </p:cBhvr>
                                    </p:animRot>
                                  </p:childTnLst>
                                </p:cTn>
                              </p:par>
                            </p:childTnLst>
                          </p:cTn>
                        </p:par>
                        <p:par>
                          <p:cTn id="118" fill="hold">
                            <p:stCondLst>
                              <p:cond delay="5000"/>
                            </p:stCondLst>
                            <p:childTnLst>
                              <p:par>
                                <p:cTn id="119" presetID="22" presetClass="entr" presetSubtype="1" fill="hold" grpId="0" nodeType="afterEffect">
                                  <p:stCondLst>
                                    <p:cond delay="0"/>
                                  </p:stCondLst>
                                  <p:childTnLst>
                                    <p:set>
                                      <p:cBhvr>
                                        <p:cTn id="120" dur="1" fill="hold">
                                          <p:stCondLst>
                                            <p:cond delay="0"/>
                                          </p:stCondLst>
                                        </p:cTn>
                                        <p:tgtEl>
                                          <p:spTgt spid="63"/>
                                        </p:tgtEl>
                                        <p:attrNameLst>
                                          <p:attrName>style.visibility</p:attrName>
                                        </p:attrNameLst>
                                      </p:cBhvr>
                                      <p:to>
                                        <p:strVal val="visible"/>
                                      </p:to>
                                    </p:set>
                                    <p:animEffect transition="in" filter="wipe(up)">
                                      <p:cBhvr>
                                        <p:cTn id="121" dur="500"/>
                                        <p:tgtEl>
                                          <p:spTgt spid="63"/>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7"/>
                                        </p:tgtEl>
                                        <p:attrNameLst>
                                          <p:attrName>style.visibility</p:attrName>
                                        </p:attrNameLst>
                                      </p:cBhvr>
                                      <p:to>
                                        <p:strVal val="visible"/>
                                      </p:to>
                                    </p:set>
                                    <p:animEffect transition="in" filter="wipe(down)">
                                      <p:cBhvr>
                                        <p:cTn id="124" dur="500"/>
                                        <p:tgtEl>
                                          <p:spTgt spid="67"/>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wipe(down)">
                                      <p:cBhvr>
                                        <p:cTn id="1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9" grpId="0" animBg="1"/>
      <p:bldP spid="6" grpId="0"/>
      <p:bldP spid="6" grpId="1"/>
      <p:bldP spid="13" grpId="0" animBg="1"/>
      <p:bldP spid="13" grpId="1" animBg="1"/>
      <p:bldP spid="3" grpId="0" animBg="1"/>
      <p:bldP spid="3" grpId="1" animBg="1"/>
      <p:bldP spid="8" grpId="0"/>
      <p:bldP spid="8" grpId="1"/>
      <p:bldP spid="59" grpId="0" animBg="1"/>
      <p:bldP spid="61" grpId="0" animBg="1"/>
      <p:bldP spid="62" grpId="0" animBg="1"/>
      <p:bldP spid="63" grpId="0" animBg="1"/>
      <p:bldP spid="5" grpId="0" animBg="1"/>
      <p:bldP spid="67" grpId="0" animBg="1"/>
      <p:bldP spid="102" grpId="0" animBg="1"/>
      <p:bldP spid="1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app scenarios</a:t>
            </a:r>
            <a:endParaRPr lang="en-US" dirty="0"/>
          </a:p>
        </p:txBody>
      </p:sp>
    </p:spTree>
    <p:extLst>
      <p:ext uri="{BB962C8B-B14F-4D97-AF65-F5344CB8AC3E}">
        <p14:creationId xmlns:p14="http://schemas.microsoft.com/office/powerpoint/2010/main" val="84389618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3754874"/>
          </a:xfrm>
        </p:spPr>
        <p:txBody>
          <a:bodyPr/>
          <a:lstStyle/>
          <a:p>
            <a:r>
              <a:rPr lang="en-US" dirty="0" smtClean="0"/>
              <a:t>Selling a product built from a single codebase to on-</a:t>
            </a:r>
            <a:r>
              <a:rPr lang="en-US" dirty="0" err="1" smtClean="0"/>
              <a:t>prem</a:t>
            </a:r>
            <a:r>
              <a:rPr lang="en-US" dirty="0" smtClean="0"/>
              <a:t> customers and O365 customers</a:t>
            </a:r>
          </a:p>
          <a:p>
            <a:r>
              <a:rPr lang="en-US" dirty="0" smtClean="0"/>
              <a:t>Creating an app that work both online and on-</a:t>
            </a:r>
            <a:r>
              <a:rPr lang="en-US" dirty="0" err="1" smtClean="0"/>
              <a:t>prem</a:t>
            </a:r>
            <a:r>
              <a:rPr lang="en-US" dirty="0" smtClean="0"/>
              <a:t> for customers with a presence in both</a:t>
            </a:r>
          </a:p>
          <a:p>
            <a:r>
              <a:rPr lang="en-US" dirty="0" smtClean="0"/>
              <a:t>Connecting an app running in the cloud to SharePoint running on-</a:t>
            </a:r>
            <a:r>
              <a:rPr lang="en-US" dirty="0" err="1" smtClean="0"/>
              <a:t>prem</a:t>
            </a:r>
            <a:r>
              <a:rPr lang="en-US" dirty="0"/>
              <a:t> </a:t>
            </a:r>
            <a:r>
              <a:rPr lang="en-US" dirty="0" smtClean="0"/>
              <a:t>or vice versa</a:t>
            </a:r>
          </a:p>
        </p:txBody>
      </p:sp>
      <p:sp>
        <p:nvSpPr>
          <p:cNvPr id="2" name="Title 1"/>
          <p:cNvSpPr>
            <a:spLocks noGrp="1"/>
          </p:cNvSpPr>
          <p:nvPr>
            <p:ph type="title"/>
          </p:nvPr>
        </p:nvSpPr>
        <p:spPr/>
        <p:txBody>
          <a:bodyPr/>
          <a:lstStyle/>
          <a:p>
            <a:r>
              <a:rPr lang="en-US" dirty="0" smtClean="0"/>
              <a:t>Hybrid Scenarios</a:t>
            </a:r>
            <a:endParaRPr lang="en-US" dirty="0"/>
          </a:p>
        </p:txBody>
      </p:sp>
    </p:spTree>
    <p:extLst>
      <p:ext uri="{BB962C8B-B14F-4D97-AF65-F5344CB8AC3E}">
        <p14:creationId xmlns:p14="http://schemas.microsoft.com/office/powerpoint/2010/main" val="2710394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p>
            <a:r>
              <a:rPr lang="en-US" dirty="0">
                <a:solidFill>
                  <a:schemeClr val="tx1"/>
                </a:solidFill>
              </a:rPr>
              <a:t>App Identity Online and On-</a:t>
            </a:r>
            <a:r>
              <a:rPr lang="en-US" dirty="0" err="1">
                <a:solidFill>
                  <a:schemeClr val="tx1"/>
                </a:solidFill>
              </a:rPr>
              <a:t>Prem</a:t>
            </a:r>
            <a:endParaRPr lang="en-US" dirty="0">
              <a:solidFill>
                <a:schemeClr val="tx1"/>
              </a:solidFill>
            </a:endParaRPr>
          </a:p>
        </p:txBody>
      </p:sp>
      <p:sp>
        <p:nvSpPr>
          <p:cNvPr id="3" name="Content Placeholder 2"/>
          <p:cNvSpPr>
            <a:spLocks noGrp="1"/>
          </p:cNvSpPr>
          <p:nvPr>
            <p:ph type="body" sz="quarter" idx="10"/>
          </p:nvPr>
        </p:nvSpPr>
        <p:spPr/>
        <p:txBody>
          <a:bodyPr/>
          <a:lstStyle/>
          <a:p>
            <a:pPr>
              <a:spcBef>
                <a:spcPts val="2448"/>
              </a:spcBef>
            </a:pPr>
            <a:r>
              <a:rPr lang="en-US" sz="3200" dirty="0"/>
              <a:t>In the cloud</a:t>
            </a:r>
          </a:p>
          <a:p>
            <a:pPr lvl="1"/>
            <a:r>
              <a:rPr lang="en-US" sz="2400" dirty="0" smtClean="0"/>
              <a:t>Windows Azure AD comes with O365</a:t>
            </a:r>
          </a:p>
          <a:p>
            <a:pPr lvl="1"/>
            <a:r>
              <a:rPr lang="en-US" sz="2400" dirty="0" smtClean="0"/>
              <a:t>Apps use ‘3-legged’ OAuth</a:t>
            </a:r>
          </a:p>
          <a:p>
            <a:endParaRPr lang="en-US" sz="4400" dirty="0" smtClean="0"/>
          </a:p>
        </p:txBody>
      </p:sp>
      <p:sp>
        <p:nvSpPr>
          <p:cNvPr id="39" name="TextBox 38"/>
          <p:cNvSpPr txBox="1"/>
          <p:nvPr/>
        </p:nvSpPr>
        <p:spPr>
          <a:xfrm rot="5400000">
            <a:off x="11535700" y="3990166"/>
            <a:ext cx="1056320" cy="496147"/>
          </a:xfrm>
          <a:prstGeom prst="rect">
            <a:avLst/>
          </a:prstGeom>
          <a:noFill/>
        </p:spPr>
        <p:txBody>
          <a:bodyPr wrap="none" lIns="110990" tIns="55494" rIns="110990" bIns="55494" rtlCol="0">
            <a:spAutoFit/>
          </a:bodyPr>
          <a:lstStyle/>
          <a:p>
            <a:pPr defTabSz="932559"/>
            <a:r>
              <a:rPr lang="en-US" sz="2447" dirty="0">
                <a:solidFill>
                  <a:srgbClr val="505050"/>
                </a:solidFill>
              </a:rPr>
              <a:t>Cloud</a:t>
            </a:r>
          </a:p>
        </p:txBody>
      </p:sp>
      <p:sp>
        <p:nvSpPr>
          <p:cNvPr id="14" name="Flowchart: Magnetic Disk 13"/>
          <p:cNvSpPr/>
          <p:nvPr/>
        </p:nvSpPr>
        <p:spPr>
          <a:xfrm>
            <a:off x="7979362" y="1528945"/>
            <a:ext cx="2131109" cy="1243148"/>
          </a:xfrm>
          <a:prstGeom prst="flowChartMagneticDisk">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110990" tIns="55494" rIns="110990" bIns="55494" rtlCol="0" anchor="ctr"/>
          <a:lstStyle/>
          <a:p>
            <a:pPr algn="ctr" defTabSz="932559"/>
            <a:r>
              <a:rPr lang="en-US" sz="2447" dirty="0">
                <a:solidFill>
                  <a:srgbClr val="FFFFFF"/>
                </a:solidFill>
              </a:rPr>
              <a:t>Azure AD</a:t>
            </a:r>
          </a:p>
        </p:txBody>
      </p:sp>
      <p:sp>
        <p:nvSpPr>
          <p:cNvPr id="15" name="Rectangle 14"/>
          <p:cNvSpPr/>
          <p:nvPr/>
        </p:nvSpPr>
        <p:spPr>
          <a:xfrm>
            <a:off x="6347404"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App</a:t>
            </a:r>
          </a:p>
        </p:txBody>
      </p:sp>
      <p:sp>
        <p:nvSpPr>
          <p:cNvPr id="16" name="Rectangle 15"/>
          <p:cNvSpPr/>
          <p:nvPr/>
        </p:nvSpPr>
        <p:spPr>
          <a:xfrm>
            <a:off x="9848128"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Office 365</a:t>
            </a:r>
          </a:p>
        </p:txBody>
      </p:sp>
      <p:cxnSp>
        <p:nvCxnSpPr>
          <p:cNvPr id="17" name="Straight Arrow Connector 16"/>
          <p:cNvCxnSpPr/>
          <p:nvPr/>
        </p:nvCxnSpPr>
        <p:spPr>
          <a:xfrm flipV="1">
            <a:off x="7525976" y="2772093"/>
            <a:ext cx="403620" cy="49645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18" name="Straight Arrow Connector 17"/>
          <p:cNvCxnSpPr/>
          <p:nvPr/>
        </p:nvCxnSpPr>
        <p:spPr>
          <a:xfrm flipH="1">
            <a:off x="7727786" y="2893181"/>
            <a:ext cx="417074" cy="50856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19" name="Straight Arrow Connector 18"/>
          <p:cNvCxnSpPr/>
          <p:nvPr/>
        </p:nvCxnSpPr>
        <p:spPr>
          <a:xfrm flipH="1" flipV="1">
            <a:off x="10109139" y="2893180"/>
            <a:ext cx="457436" cy="387475"/>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0" name="Straight Arrow Connector 19"/>
          <p:cNvCxnSpPr/>
          <p:nvPr/>
        </p:nvCxnSpPr>
        <p:spPr>
          <a:xfrm>
            <a:off x="9931550" y="3086918"/>
            <a:ext cx="468199" cy="399584"/>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1" name="Straight Arrow Connector 20"/>
          <p:cNvCxnSpPr/>
          <p:nvPr/>
        </p:nvCxnSpPr>
        <p:spPr>
          <a:xfrm flipV="1">
            <a:off x="8446228" y="4023315"/>
            <a:ext cx="1033265" cy="12108"/>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cxnSp>
        <p:nvCxnSpPr>
          <p:cNvPr id="22" name="Straight Arrow Connector 21"/>
          <p:cNvCxnSpPr/>
          <p:nvPr/>
        </p:nvCxnSpPr>
        <p:spPr>
          <a:xfrm flipH="1">
            <a:off x="8446228" y="4326027"/>
            <a:ext cx="1033265" cy="0"/>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spTree>
    <p:extLst>
      <p:ext uri="{BB962C8B-B14F-4D97-AF65-F5344CB8AC3E}">
        <p14:creationId xmlns:p14="http://schemas.microsoft.com/office/powerpoint/2010/main" val="11033188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p>
            <a:r>
              <a:rPr lang="en-US" dirty="0">
                <a:solidFill>
                  <a:schemeClr val="tx1"/>
                </a:solidFill>
              </a:rPr>
              <a:t>App Identity Online and On-</a:t>
            </a:r>
            <a:r>
              <a:rPr lang="en-US" dirty="0" err="1">
                <a:solidFill>
                  <a:schemeClr val="tx1"/>
                </a:solidFill>
              </a:rPr>
              <a:t>Prem</a:t>
            </a:r>
            <a:endParaRPr lang="en-US" dirty="0">
              <a:solidFill>
                <a:schemeClr val="tx1"/>
              </a:solidFill>
            </a:endParaRPr>
          </a:p>
        </p:txBody>
      </p:sp>
      <p:sp>
        <p:nvSpPr>
          <p:cNvPr id="3" name="Content Placeholder 2"/>
          <p:cNvSpPr>
            <a:spLocks noGrp="1"/>
          </p:cNvSpPr>
          <p:nvPr>
            <p:ph type="body" sz="quarter" idx="10"/>
          </p:nvPr>
        </p:nvSpPr>
        <p:spPr/>
        <p:txBody>
          <a:bodyPr/>
          <a:lstStyle/>
          <a:p>
            <a:r>
              <a:rPr lang="en-US" sz="3200" dirty="0"/>
              <a:t>In the cloud</a:t>
            </a:r>
          </a:p>
          <a:p>
            <a:pPr lvl="1"/>
            <a:r>
              <a:rPr lang="en-US" sz="2400" dirty="0" smtClean="0"/>
              <a:t>Windows Azure </a:t>
            </a:r>
            <a:r>
              <a:rPr lang="en-US" sz="2400" dirty="0"/>
              <a:t>AD comes with O365</a:t>
            </a:r>
          </a:p>
          <a:p>
            <a:pPr lvl="1"/>
            <a:r>
              <a:rPr lang="en-US" sz="2400" dirty="0"/>
              <a:t>Apps use ‘3-legged’ </a:t>
            </a:r>
            <a:r>
              <a:rPr lang="en-US" sz="2400" dirty="0" err="1"/>
              <a:t>OAuth</a:t>
            </a:r>
            <a:endParaRPr lang="en-US" sz="2400" dirty="0"/>
          </a:p>
          <a:p>
            <a:r>
              <a:rPr lang="en-US" sz="3200" dirty="0"/>
              <a:t>On-Premises</a:t>
            </a:r>
          </a:p>
          <a:p>
            <a:pPr lvl="1"/>
            <a:r>
              <a:rPr lang="en-US" sz="2400" dirty="0"/>
              <a:t>Cert-based trust</a:t>
            </a:r>
          </a:p>
          <a:p>
            <a:pPr lvl="1"/>
            <a:r>
              <a:rPr lang="en-US" sz="2400" dirty="0"/>
              <a:t>On-</a:t>
            </a:r>
            <a:r>
              <a:rPr lang="en-US" sz="2400" dirty="0" err="1"/>
              <a:t>prem</a:t>
            </a:r>
            <a:r>
              <a:rPr lang="en-US" sz="2400" dirty="0"/>
              <a:t> to on-</a:t>
            </a:r>
            <a:r>
              <a:rPr lang="en-US" sz="2400" dirty="0" err="1"/>
              <a:t>prem</a:t>
            </a:r>
            <a:endParaRPr lang="en-US" sz="2400" dirty="0"/>
          </a:p>
          <a:p>
            <a:endParaRPr lang="en-US" sz="4400" dirty="0"/>
          </a:p>
        </p:txBody>
      </p:sp>
      <p:sp>
        <p:nvSpPr>
          <p:cNvPr id="40" name="TextBox 39"/>
          <p:cNvSpPr txBox="1"/>
          <p:nvPr/>
        </p:nvSpPr>
        <p:spPr>
          <a:xfrm rot="5400000">
            <a:off x="11306216" y="5550865"/>
            <a:ext cx="1504941" cy="496147"/>
          </a:xfrm>
          <a:prstGeom prst="rect">
            <a:avLst/>
          </a:prstGeom>
          <a:noFill/>
        </p:spPr>
        <p:txBody>
          <a:bodyPr wrap="none" lIns="110990" tIns="55494" rIns="110990" bIns="55494" rtlCol="0">
            <a:spAutoFit/>
          </a:bodyPr>
          <a:lstStyle/>
          <a:p>
            <a:pPr defTabSz="932559"/>
            <a:r>
              <a:rPr lang="en-US" sz="2447" dirty="0">
                <a:solidFill>
                  <a:srgbClr val="505050"/>
                </a:solidFill>
              </a:rPr>
              <a:t>On-</a:t>
            </a:r>
            <a:r>
              <a:rPr lang="en-US" sz="2447" dirty="0" err="1">
                <a:solidFill>
                  <a:srgbClr val="505050"/>
                </a:solidFill>
              </a:rPr>
              <a:t>Prem</a:t>
            </a:r>
            <a:endParaRPr lang="en-US" sz="2447" dirty="0">
              <a:solidFill>
                <a:srgbClr val="505050"/>
              </a:solidFill>
            </a:endParaRPr>
          </a:p>
        </p:txBody>
      </p:sp>
      <p:sp>
        <p:nvSpPr>
          <p:cNvPr id="19" name="TextBox 18"/>
          <p:cNvSpPr txBox="1"/>
          <p:nvPr/>
        </p:nvSpPr>
        <p:spPr>
          <a:xfrm rot="5400000">
            <a:off x="11535700" y="3990166"/>
            <a:ext cx="1056320" cy="496147"/>
          </a:xfrm>
          <a:prstGeom prst="rect">
            <a:avLst/>
          </a:prstGeom>
          <a:noFill/>
        </p:spPr>
        <p:txBody>
          <a:bodyPr wrap="none" lIns="110990" tIns="55494" rIns="110990" bIns="55494" rtlCol="0">
            <a:spAutoFit/>
          </a:bodyPr>
          <a:lstStyle/>
          <a:p>
            <a:pPr defTabSz="932559"/>
            <a:r>
              <a:rPr lang="en-US" sz="2447" dirty="0">
                <a:solidFill>
                  <a:srgbClr val="505050"/>
                </a:solidFill>
              </a:rPr>
              <a:t>Cloud</a:t>
            </a:r>
          </a:p>
        </p:txBody>
      </p:sp>
      <p:sp>
        <p:nvSpPr>
          <p:cNvPr id="20" name="Flowchart: Magnetic Disk 19"/>
          <p:cNvSpPr/>
          <p:nvPr/>
        </p:nvSpPr>
        <p:spPr>
          <a:xfrm>
            <a:off x="7979362" y="1528945"/>
            <a:ext cx="2131109" cy="1243148"/>
          </a:xfrm>
          <a:prstGeom prst="flowChartMagneticDisk">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110990" tIns="55494" rIns="110990" bIns="55494" rtlCol="0" anchor="ctr"/>
          <a:lstStyle/>
          <a:p>
            <a:pPr algn="ctr" defTabSz="932559"/>
            <a:r>
              <a:rPr lang="en-US" sz="2447" dirty="0">
                <a:solidFill>
                  <a:srgbClr val="FFFFFF"/>
                </a:solidFill>
              </a:rPr>
              <a:t>Azure AD</a:t>
            </a:r>
          </a:p>
        </p:txBody>
      </p:sp>
      <p:sp>
        <p:nvSpPr>
          <p:cNvPr id="21" name="Rectangle 20"/>
          <p:cNvSpPr/>
          <p:nvPr/>
        </p:nvSpPr>
        <p:spPr>
          <a:xfrm>
            <a:off x="6347404"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App</a:t>
            </a:r>
          </a:p>
        </p:txBody>
      </p:sp>
      <p:sp>
        <p:nvSpPr>
          <p:cNvPr id="22" name="Rectangle 21"/>
          <p:cNvSpPr/>
          <p:nvPr/>
        </p:nvSpPr>
        <p:spPr>
          <a:xfrm>
            <a:off x="9848128"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Office 365</a:t>
            </a:r>
          </a:p>
        </p:txBody>
      </p:sp>
      <p:cxnSp>
        <p:nvCxnSpPr>
          <p:cNvPr id="23" name="Straight Arrow Connector 22"/>
          <p:cNvCxnSpPr/>
          <p:nvPr/>
        </p:nvCxnSpPr>
        <p:spPr>
          <a:xfrm flipV="1">
            <a:off x="7525976" y="2772093"/>
            <a:ext cx="403620" cy="49645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4" name="Straight Arrow Connector 23"/>
          <p:cNvCxnSpPr/>
          <p:nvPr/>
        </p:nvCxnSpPr>
        <p:spPr>
          <a:xfrm flipH="1">
            <a:off x="7727786" y="2893181"/>
            <a:ext cx="417074" cy="50856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5" name="Straight Arrow Connector 24"/>
          <p:cNvCxnSpPr/>
          <p:nvPr/>
        </p:nvCxnSpPr>
        <p:spPr>
          <a:xfrm flipH="1" flipV="1">
            <a:off x="10109139" y="2893180"/>
            <a:ext cx="457436" cy="387475"/>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6" name="Straight Arrow Connector 25"/>
          <p:cNvCxnSpPr/>
          <p:nvPr/>
        </p:nvCxnSpPr>
        <p:spPr>
          <a:xfrm>
            <a:off x="9931550" y="3086918"/>
            <a:ext cx="468199" cy="399584"/>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7" name="Straight Arrow Connector 26"/>
          <p:cNvCxnSpPr/>
          <p:nvPr/>
        </p:nvCxnSpPr>
        <p:spPr>
          <a:xfrm flipV="1">
            <a:off x="8446228" y="4023315"/>
            <a:ext cx="1033265" cy="12108"/>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cxnSp>
        <p:nvCxnSpPr>
          <p:cNvPr id="28" name="Straight Arrow Connector 27"/>
          <p:cNvCxnSpPr/>
          <p:nvPr/>
        </p:nvCxnSpPr>
        <p:spPr>
          <a:xfrm flipH="1">
            <a:off x="8446228" y="4326027"/>
            <a:ext cx="1033265" cy="0"/>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sp>
        <p:nvSpPr>
          <p:cNvPr id="29" name="Rectangle 28"/>
          <p:cNvSpPr/>
          <p:nvPr/>
        </p:nvSpPr>
        <p:spPr>
          <a:xfrm>
            <a:off x="6347404" y="5178246"/>
            <a:ext cx="1759780" cy="1118832"/>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lIns="110990" tIns="55494" rIns="110990" bIns="55494" rtlCol="0" anchor="ctr"/>
          <a:lstStyle/>
          <a:p>
            <a:pPr algn="ctr" defTabSz="932559"/>
            <a:r>
              <a:rPr lang="en-US" sz="2447" dirty="0">
                <a:solidFill>
                  <a:srgbClr val="FFFFFF"/>
                </a:solidFill>
              </a:rPr>
              <a:t>App</a:t>
            </a:r>
          </a:p>
        </p:txBody>
      </p:sp>
      <p:sp>
        <p:nvSpPr>
          <p:cNvPr id="30" name="Rectangle 29"/>
          <p:cNvSpPr/>
          <p:nvPr/>
        </p:nvSpPr>
        <p:spPr>
          <a:xfrm>
            <a:off x="9848128" y="5178246"/>
            <a:ext cx="1759780" cy="1118832"/>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lIns="110990" tIns="55494" rIns="110990" bIns="55494" rtlCol="0" anchor="ctr"/>
          <a:lstStyle/>
          <a:p>
            <a:pPr algn="ctr" defTabSz="932559"/>
            <a:r>
              <a:rPr lang="en-US" sz="2447" dirty="0">
                <a:solidFill>
                  <a:srgbClr val="FFFFFF"/>
                </a:solidFill>
              </a:rPr>
              <a:t>SharePoint</a:t>
            </a:r>
          </a:p>
        </p:txBody>
      </p:sp>
      <p:cxnSp>
        <p:nvCxnSpPr>
          <p:cNvPr id="31" name="Straight Arrow Connector 30"/>
          <p:cNvCxnSpPr/>
          <p:nvPr/>
        </p:nvCxnSpPr>
        <p:spPr>
          <a:xfrm flipV="1">
            <a:off x="8446228" y="5569174"/>
            <a:ext cx="1033265" cy="12108"/>
          </a:xfrm>
          <a:prstGeom prst="straightConnector1">
            <a:avLst/>
          </a:prstGeom>
          <a:ln w="28575">
            <a:tailEnd type="arrow"/>
          </a:ln>
        </p:spPr>
        <p:style>
          <a:lnRef idx="1">
            <a:schemeClr val="accent3"/>
          </a:lnRef>
          <a:fillRef idx="3">
            <a:schemeClr val="accent3"/>
          </a:fillRef>
          <a:effectRef idx="2">
            <a:schemeClr val="accent3"/>
          </a:effectRef>
          <a:fontRef idx="minor">
            <a:schemeClr val="lt1"/>
          </a:fontRef>
        </p:style>
      </p:cxnSp>
      <p:cxnSp>
        <p:nvCxnSpPr>
          <p:cNvPr id="32" name="Straight Arrow Connector 31"/>
          <p:cNvCxnSpPr/>
          <p:nvPr/>
        </p:nvCxnSpPr>
        <p:spPr>
          <a:xfrm flipH="1">
            <a:off x="8446228" y="5871888"/>
            <a:ext cx="1033265" cy="0"/>
          </a:xfrm>
          <a:prstGeom prst="straightConnector1">
            <a:avLst/>
          </a:prstGeom>
          <a:ln w="28575">
            <a:tailEnd type="arrow"/>
          </a:ln>
        </p:spPr>
        <p:style>
          <a:lnRef idx="1">
            <a:schemeClr val="accent3"/>
          </a:lnRef>
          <a:fillRef idx="3">
            <a:schemeClr val="accent3"/>
          </a:fillRef>
          <a:effectRef idx="2">
            <a:schemeClr val="accent3"/>
          </a:effectRef>
          <a:fontRef idx="minor">
            <a:schemeClr val="lt1"/>
          </a:fontRef>
        </p:style>
      </p:cxnSp>
      <p:cxnSp>
        <p:nvCxnSpPr>
          <p:cNvPr id="33" name="Straight Connector 32"/>
          <p:cNvCxnSpPr/>
          <p:nvPr/>
        </p:nvCxnSpPr>
        <p:spPr>
          <a:xfrm>
            <a:off x="6347404" y="4947601"/>
            <a:ext cx="5260503" cy="0"/>
          </a:xfrm>
          <a:prstGeom prst="line">
            <a:avLst/>
          </a:prstGeom>
          <a:ln>
            <a:prstDash val="sysDash"/>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930986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000" tmFilter="0, 0; .2, .5; .8, .5; 1, 0"/>
                                        <p:tgtEl>
                                          <p:spTgt spid="40"/>
                                        </p:tgtEl>
                                      </p:cBhvr>
                                    </p:animEffect>
                                    <p:animScale>
                                      <p:cBhvr>
                                        <p:cTn id="7" dur="50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p>
            <a:r>
              <a:rPr lang="en-US" dirty="0">
                <a:solidFill>
                  <a:schemeClr val="tx1"/>
                </a:solidFill>
              </a:rPr>
              <a:t>App Identity Online and On-</a:t>
            </a:r>
            <a:r>
              <a:rPr lang="en-US" dirty="0" err="1">
                <a:solidFill>
                  <a:schemeClr val="tx1"/>
                </a:solidFill>
              </a:rPr>
              <a:t>Prem</a:t>
            </a:r>
            <a:endParaRPr lang="en-US" dirty="0">
              <a:solidFill>
                <a:schemeClr val="tx1"/>
              </a:solidFill>
            </a:endParaRPr>
          </a:p>
        </p:txBody>
      </p:sp>
      <p:sp>
        <p:nvSpPr>
          <p:cNvPr id="3" name="Content Placeholder 2"/>
          <p:cNvSpPr>
            <a:spLocks noGrp="1"/>
          </p:cNvSpPr>
          <p:nvPr>
            <p:ph type="body" sz="quarter" idx="10"/>
          </p:nvPr>
        </p:nvSpPr>
        <p:spPr/>
        <p:txBody>
          <a:bodyPr/>
          <a:lstStyle/>
          <a:p>
            <a:r>
              <a:rPr lang="en-US" sz="3200" dirty="0"/>
              <a:t>In the cloud</a:t>
            </a:r>
          </a:p>
          <a:p>
            <a:pPr lvl="1"/>
            <a:r>
              <a:rPr lang="en-US" sz="2400" dirty="0" smtClean="0"/>
              <a:t>Windows Azure </a:t>
            </a:r>
            <a:r>
              <a:rPr lang="en-US" sz="2400" dirty="0"/>
              <a:t>AD comes with O365</a:t>
            </a:r>
          </a:p>
          <a:p>
            <a:pPr lvl="1"/>
            <a:r>
              <a:rPr lang="en-US" sz="2400" dirty="0"/>
              <a:t>Apps use ‘3-legged’ </a:t>
            </a:r>
            <a:r>
              <a:rPr lang="en-US" sz="2400" dirty="0" err="1"/>
              <a:t>OAuth</a:t>
            </a:r>
            <a:endParaRPr lang="en-US" dirty="0"/>
          </a:p>
          <a:p>
            <a:r>
              <a:rPr lang="en-US" sz="3200" dirty="0"/>
              <a:t>On-Premises</a:t>
            </a:r>
          </a:p>
          <a:p>
            <a:pPr lvl="1"/>
            <a:r>
              <a:rPr lang="en-US" sz="2400" dirty="0"/>
              <a:t>Cert-based trust</a:t>
            </a:r>
          </a:p>
          <a:p>
            <a:pPr lvl="1"/>
            <a:r>
              <a:rPr lang="en-US" sz="2400" dirty="0"/>
              <a:t>On-</a:t>
            </a:r>
            <a:r>
              <a:rPr lang="en-US" sz="2400" dirty="0" err="1"/>
              <a:t>prem</a:t>
            </a:r>
            <a:r>
              <a:rPr lang="en-US" sz="2400" dirty="0"/>
              <a:t> to on-</a:t>
            </a:r>
            <a:r>
              <a:rPr lang="en-US" sz="2400" dirty="0" err="1"/>
              <a:t>prem</a:t>
            </a:r>
            <a:endParaRPr lang="en-US" sz="2400" dirty="0"/>
          </a:p>
          <a:p>
            <a:r>
              <a:rPr lang="en-US" sz="3200" dirty="0"/>
              <a:t>Hybrid</a:t>
            </a:r>
          </a:p>
          <a:p>
            <a:pPr lvl="1"/>
            <a:r>
              <a:rPr lang="en-US" sz="2400" dirty="0"/>
              <a:t>Use O365 Azure AD with on-</a:t>
            </a:r>
            <a:r>
              <a:rPr lang="en-US" sz="2400" dirty="0" err="1"/>
              <a:t>prem</a:t>
            </a:r>
            <a:r>
              <a:rPr lang="en-US" sz="2400" dirty="0"/>
              <a:t> SP</a:t>
            </a:r>
          </a:p>
          <a:p>
            <a:pPr lvl="1"/>
            <a:r>
              <a:rPr lang="en-US" sz="2400" dirty="0"/>
              <a:t>Supports marketplace and on-</a:t>
            </a:r>
            <a:r>
              <a:rPr lang="en-US" sz="2400" dirty="0" err="1"/>
              <a:t>prem</a:t>
            </a:r>
            <a:r>
              <a:rPr lang="en-US" sz="2400" dirty="0"/>
              <a:t> apps</a:t>
            </a:r>
          </a:p>
          <a:p>
            <a:endParaRPr lang="en-US" dirty="0"/>
          </a:p>
        </p:txBody>
      </p:sp>
      <p:sp>
        <p:nvSpPr>
          <p:cNvPr id="24" name="Flowchart: Magnetic Disk 23"/>
          <p:cNvSpPr/>
          <p:nvPr/>
        </p:nvSpPr>
        <p:spPr>
          <a:xfrm>
            <a:off x="7979362" y="1528945"/>
            <a:ext cx="2131109" cy="1243148"/>
          </a:xfrm>
          <a:prstGeom prst="flowChartMagneticDisk">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110990" tIns="55494" rIns="110990" bIns="55494" rtlCol="0" anchor="ctr"/>
          <a:lstStyle/>
          <a:p>
            <a:pPr algn="ctr" defTabSz="932559"/>
            <a:r>
              <a:rPr lang="en-US" sz="2447" dirty="0">
                <a:solidFill>
                  <a:srgbClr val="FFFFFF"/>
                </a:solidFill>
              </a:rPr>
              <a:t>Azure AD</a:t>
            </a:r>
          </a:p>
        </p:txBody>
      </p:sp>
      <p:sp>
        <p:nvSpPr>
          <p:cNvPr id="26" name="Rectangle 25"/>
          <p:cNvSpPr/>
          <p:nvPr/>
        </p:nvSpPr>
        <p:spPr>
          <a:xfrm>
            <a:off x="6347404"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App</a:t>
            </a:r>
          </a:p>
        </p:txBody>
      </p:sp>
      <p:sp>
        <p:nvSpPr>
          <p:cNvPr id="27" name="Rectangle 26"/>
          <p:cNvSpPr/>
          <p:nvPr/>
        </p:nvSpPr>
        <p:spPr>
          <a:xfrm>
            <a:off x="9848128" y="3621577"/>
            <a:ext cx="1759780" cy="1118832"/>
          </a:xfrm>
          <a:prstGeom prst="rect">
            <a:avLst/>
          </a:prstGeom>
          <a:solidFill>
            <a:schemeClr val="tx2"/>
          </a:solidFill>
        </p:spPr>
        <p:style>
          <a:lnRef idx="1">
            <a:schemeClr val="accent4"/>
          </a:lnRef>
          <a:fillRef idx="3">
            <a:schemeClr val="accent4"/>
          </a:fillRef>
          <a:effectRef idx="2">
            <a:schemeClr val="accent4"/>
          </a:effectRef>
          <a:fontRef idx="minor">
            <a:schemeClr val="lt1"/>
          </a:fontRef>
        </p:style>
        <p:txBody>
          <a:bodyPr lIns="110990" tIns="55494" rIns="110990" bIns="55494" rtlCol="0" anchor="ctr"/>
          <a:lstStyle/>
          <a:p>
            <a:pPr algn="ctr" defTabSz="932559"/>
            <a:r>
              <a:rPr lang="en-US" sz="2447" dirty="0">
                <a:solidFill>
                  <a:srgbClr val="FFFFFF"/>
                </a:solidFill>
              </a:rPr>
              <a:t>Office 365</a:t>
            </a:r>
          </a:p>
        </p:txBody>
      </p:sp>
      <p:cxnSp>
        <p:nvCxnSpPr>
          <p:cNvPr id="28" name="Straight Arrow Connector 27"/>
          <p:cNvCxnSpPr/>
          <p:nvPr/>
        </p:nvCxnSpPr>
        <p:spPr>
          <a:xfrm flipV="1">
            <a:off x="7525976" y="2772093"/>
            <a:ext cx="403620" cy="49645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29" name="Straight Arrow Connector 28"/>
          <p:cNvCxnSpPr/>
          <p:nvPr/>
        </p:nvCxnSpPr>
        <p:spPr>
          <a:xfrm flipH="1">
            <a:off x="7727786" y="2893181"/>
            <a:ext cx="417074" cy="508561"/>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30" name="Straight Arrow Connector 29"/>
          <p:cNvCxnSpPr/>
          <p:nvPr/>
        </p:nvCxnSpPr>
        <p:spPr>
          <a:xfrm flipH="1" flipV="1">
            <a:off x="10109139" y="2893180"/>
            <a:ext cx="457436" cy="387475"/>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31" name="Straight Arrow Connector 30"/>
          <p:cNvCxnSpPr/>
          <p:nvPr/>
        </p:nvCxnSpPr>
        <p:spPr>
          <a:xfrm>
            <a:off x="9931550" y="3086918"/>
            <a:ext cx="468199" cy="399584"/>
          </a:xfrm>
          <a:prstGeom prst="straightConnector1">
            <a:avLst/>
          </a:prstGeom>
          <a:ln w="28575">
            <a:tailEnd type="arrow"/>
          </a:ln>
        </p:spPr>
        <p:style>
          <a:lnRef idx="1">
            <a:schemeClr val="accent1"/>
          </a:lnRef>
          <a:fillRef idx="3">
            <a:schemeClr val="accent1"/>
          </a:fillRef>
          <a:effectRef idx="2">
            <a:schemeClr val="accent1"/>
          </a:effectRef>
          <a:fontRef idx="minor">
            <a:schemeClr val="lt1"/>
          </a:fontRef>
        </p:style>
      </p:cxnSp>
      <p:cxnSp>
        <p:nvCxnSpPr>
          <p:cNvPr id="32" name="Straight Arrow Connector 31"/>
          <p:cNvCxnSpPr/>
          <p:nvPr/>
        </p:nvCxnSpPr>
        <p:spPr>
          <a:xfrm flipV="1">
            <a:off x="8446228" y="4023315"/>
            <a:ext cx="1033265" cy="12108"/>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cxnSp>
        <p:nvCxnSpPr>
          <p:cNvPr id="33" name="Straight Arrow Connector 32"/>
          <p:cNvCxnSpPr/>
          <p:nvPr/>
        </p:nvCxnSpPr>
        <p:spPr>
          <a:xfrm flipH="1">
            <a:off x="8446228" y="4326027"/>
            <a:ext cx="1033265" cy="0"/>
          </a:xfrm>
          <a:prstGeom prst="straightConnector1">
            <a:avLst/>
          </a:prstGeom>
          <a:ln w="28575">
            <a:tailEnd type="arrow"/>
          </a:ln>
        </p:spPr>
        <p:style>
          <a:lnRef idx="1">
            <a:schemeClr val="accent4"/>
          </a:lnRef>
          <a:fillRef idx="3">
            <a:schemeClr val="accent4"/>
          </a:fillRef>
          <a:effectRef idx="2">
            <a:schemeClr val="accent4"/>
          </a:effectRef>
          <a:fontRef idx="minor">
            <a:schemeClr val="lt1"/>
          </a:fontRef>
        </p:style>
      </p:cxnSp>
      <p:sp>
        <p:nvSpPr>
          <p:cNvPr id="34" name="Rectangle 33"/>
          <p:cNvSpPr/>
          <p:nvPr/>
        </p:nvSpPr>
        <p:spPr>
          <a:xfrm>
            <a:off x="6347404" y="5178246"/>
            <a:ext cx="1759780" cy="1118832"/>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lIns="110990" tIns="55494" rIns="110990" bIns="55494" rtlCol="0" anchor="ctr"/>
          <a:lstStyle/>
          <a:p>
            <a:pPr algn="ctr" defTabSz="932559"/>
            <a:r>
              <a:rPr lang="en-US" sz="2447" dirty="0">
                <a:solidFill>
                  <a:srgbClr val="FFFFFF"/>
                </a:solidFill>
              </a:rPr>
              <a:t>App</a:t>
            </a:r>
          </a:p>
        </p:txBody>
      </p:sp>
      <p:sp>
        <p:nvSpPr>
          <p:cNvPr id="35" name="Rectangle 34"/>
          <p:cNvSpPr/>
          <p:nvPr/>
        </p:nvSpPr>
        <p:spPr>
          <a:xfrm>
            <a:off x="9848128" y="5178246"/>
            <a:ext cx="1759780" cy="1118832"/>
          </a:xfrm>
          <a:prstGeom prst="rect">
            <a:avLst/>
          </a:prstGeom>
          <a:solidFill>
            <a:schemeClr val="accent3"/>
          </a:solidFill>
        </p:spPr>
        <p:style>
          <a:lnRef idx="1">
            <a:schemeClr val="accent3"/>
          </a:lnRef>
          <a:fillRef idx="3">
            <a:schemeClr val="accent3"/>
          </a:fillRef>
          <a:effectRef idx="2">
            <a:schemeClr val="accent3"/>
          </a:effectRef>
          <a:fontRef idx="minor">
            <a:schemeClr val="lt1"/>
          </a:fontRef>
        </p:style>
        <p:txBody>
          <a:bodyPr lIns="110990" tIns="55494" rIns="110990" bIns="55494" rtlCol="0" anchor="ctr"/>
          <a:lstStyle/>
          <a:p>
            <a:pPr algn="ctr" defTabSz="932559"/>
            <a:r>
              <a:rPr lang="en-US" sz="2447" dirty="0">
                <a:solidFill>
                  <a:srgbClr val="FFFFFF"/>
                </a:solidFill>
              </a:rPr>
              <a:t>SharePoint</a:t>
            </a:r>
          </a:p>
        </p:txBody>
      </p:sp>
      <p:cxnSp>
        <p:nvCxnSpPr>
          <p:cNvPr id="36" name="Straight Arrow Connector 35"/>
          <p:cNvCxnSpPr/>
          <p:nvPr/>
        </p:nvCxnSpPr>
        <p:spPr>
          <a:xfrm flipV="1">
            <a:off x="8446228" y="5569174"/>
            <a:ext cx="1033265" cy="12108"/>
          </a:xfrm>
          <a:prstGeom prst="straightConnector1">
            <a:avLst/>
          </a:prstGeom>
          <a:ln w="28575">
            <a:tailEnd type="arrow"/>
          </a:ln>
        </p:spPr>
        <p:style>
          <a:lnRef idx="1">
            <a:schemeClr val="accent3"/>
          </a:lnRef>
          <a:fillRef idx="3">
            <a:schemeClr val="accent3"/>
          </a:fillRef>
          <a:effectRef idx="2">
            <a:schemeClr val="accent3"/>
          </a:effectRef>
          <a:fontRef idx="minor">
            <a:schemeClr val="lt1"/>
          </a:fontRef>
        </p:style>
      </p:cxnSp>
      <p:cxnSp>
        <p:nvCxnSpPr>
          <p:cNvPr id="37" name="Straight Arrow Connector 36"/>
          <p:cNvCxnSpPr/>
          <p:nvPr/>
        </p:nvCxnSpPr>
        <p:spPr>
          <a:xfrm flipH="1">
            <a:off x="8446228" y="5871888"/>
            <a:ext cx="1033265" cy="0"/>
          </a:xfrm>
          <a:prstGeom prst="straightConnector1">
            <a:avLst/>
          </a:prstGeom>
          <a:ln w="28575">
            <a:tailEnd type="arrow"/>
          </a:ln>
        </p:spPr>
        <p:style>
          <a:lnRef idx="1">
            <a:schemeClr val="accent3"/>
          </a:lnRef>
          <a:fillRef idx="3">
            <a:schemeClr val="accent3"/>
          </a:fillRef>
          <a:effectRef idx="2">
            <a:schemeClr val="accent3"/>
          </a:effectRef>
          <a:fontRef idx="minor">
            <a:schemeClr val="lt1"/>
          </a:fontRef>
        </p:style>
      </p:cxnSp>
      <p:cxnSp>
        <p:nvCxnSpPr>
          <p:cNvPr id="38" name="Straight Connector 37"/>
          <p:cNvCxnSpPr/>
          <p:nvPr/>
        </p:nvCxnSpPr>
        <p:spPr>
          <a:xfrm>
            <a:off x="6347404" y="4947601"/>
            <a:ext cx="5260503" cy="0"/>
          </a:xfrm>
          <a:prstGeom prst="line">
            <a:avLst/>
          </a:prstGeom>
          <a:ln>
            <a:prstDash val="sysDash"/>
          </a:ln>
        </p:spPr>
        <p:style>
          <a:lnRef idx="3">
            <a:schemeClr val="accent6"/>
          </a:lnRef>
          <a:fillRef idx="0">
            <a:schemeClr val="accent6"/>
          </a:fillRef>
          <a:effectRef idx="2">
            <a:schemeClr val="accent6"/>
          </a:effectRef>
          <a:fontRef idx="minor">
            <a:schemeClr val="tx1"/>
          </a:fontRef>
        </p:style>
      </p:cxnSp>
      <p:sp>
        <p:nvSpPr>
          <p:cNvPr id="39" name="TextBox 38"/>
          <p:cNvSpPr txBox="1"/>
          <p:nvPr/>
        </p:nvSpPr>
        <p:spPr>
          <a:xfrm rot="5400000">
            <a:off x="11535700" y="3990166"/>
            <a:ext cx="1056320" cy="496147"/>
          </a:xfrm>
          <a:prstGeom prst="rect">
            <a:avLst/>
          </a:prstGeom>
          <a:noFill/>
        </p:spPr>
        <p:txBody>
          <a:bodyPr wrap="none" lIns="110990" tIns="55494" rIns="110990" bIns="55494" rtlCol="0">
            <a:spAutoFit/>
          </a:bodyPr>
          <a:lstStyle/>
          <a:p>
            <a:pPr defTabSz="932559"/>
            <a:r>
              <a:rPr lang="en-US" sz="2447" dirty="0">
                <a:solidFill>
                  <a:srgbClr val="505050"/>
                </a:solidFill>
              </a:rPr>
              <a:t>Cloud</a:t>
            </a:r>
          </a:p>
        </p:txBody>
      </p:sp>
      <p:sp>
        <p:nvSpPr>
          <p:cNvPr id="40" name="TextBox 39"/>
          <p:cNvSpPr txBox="1"/>
          <p:nvPr/>
        </p:nvSpPr>
        <p:spPr>
          <a:xfrm rot="5400000">
            <a:off x="11306216" y="5550865"/>
            <a:ext cx="1504941" cy="496147"/>
          </a:xfrm>
          <a:prstGeom prst="rect">
            <a:avLst/>
          </a:prstGeom>
          <a:noFill/>
        </p:spPr>
        <p:txBody>
          <a:bodyPr wrap="none" lIns="110990" tIns="55494" rIns="110990" bIns="55494" rtlCol="0">
            <a:spAutoFit/>
          </a:bodyPr>
          <a:lstStyle/>
          <a:p>
            <a:pPr defTabSz="932559"/>
            <a:r>
              <a:rPr lang="en-US" sz="2447" dirty="0">
                <a:solidFill>
                  <a:srgbClr val="505050"/>
                </a:solidFill>
              </a:rPr>
              <a:t>On-</a:t>
            </a:r>
            <a:r>
              <a:rPr lang="en-US" sz="2447" dirty="0" err="1">
                <a:solidFill>
                  <a:srgbClr val="505050"/>
                </a:solidFill>
              </a:rPr>
              <a:t>Prem</a:t>
            </a:r>
            <a:endParaRPr lang="en-US" sz="2447" dirty="0">
              <a:solidFill>
                <a:srgbClr val="505050"/>
              </a:solidFill>
            </a:endParaRPr>
          </a:p>
        </p:txBody>
      </p:sp>
      <p:cxnSp>
        <p:nvCxnSpPr>
          <p:cNvPr id="41" name="Straight Arrow Connector 40"/>
          <p:cNvCxnSpPr/>
          <p:nvPr/>
        </p:nvCxnSpPr>
        <p:spPr>
          <a:xfrm flipH="1">
            <a:off x="8047037" y="2887662"/>
            <a:ext cx="700944" cy="217147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9342437" y="2887662"/>
            <a:ext cx="580662" cy="21593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8216005" y="2963862"/>
            <a:ext cx="685285" cy="21481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9190037" y="2963862"/>
            <a:ext cx="588721" cy="216230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475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0"/>
          </p:nvPr>
        </p:nvSpPr>
        <p:spPr>
          <a:xfrm>
            <a:off x="274638" y="1212850"/>
            <a:ext cx="11887200" cy="2092881"/>
          </a:xfrm>
        </p:spPr>
        <p:txBody>
          <a:bodyPr/>
          <a:lstStyle/>
          <a:p>
            <a:r>
              <a:rPr lang="en-US" dirty="0"/>
              <a:t>No </a:t>
            </a:r>
            <a:r>
              <a:rPr lang="en-US" dirty="0" err="1"/>
              <a:t>autohosted</a:t>
            </a:r>
            <a:r>
              <a:rPr lang="en-US" dirty="0"/>
              <a:t> apps in on-</a:t>
            </a:r>
            <a:r>
              <a:rPr lang="en-US" dirty="0" err="1"/>
              <a:t>prem</a:t>
            </a:r>
            <a:r>
              <a:rPr lang="en-US" dirty="0"/>
              <a:t> farms</a:t>
            </a:r>
          </a:p>
          <a:p>
            <a:r>
              <a:rPr lang="en-US" dirty="0" smtClean="0"/>
              <a:t>Cross-firewall server-side calls</a:t>
            </a:r>
          </a:p>
          <a:p>
            <a:r>
              <a:rPr lang="en-US" dirty="0" smtClean="0"/>
              <a:t>Azure AD is only available as part of O365</a:t>
            </a:r>
          </a:p>
        </p:txBody>
      </p:sp>
      <p:sp>
        <p:nvSpPr>
          <p:cNvPr id="11" name="Title 10"/>
          <p:cNvSpPr>
            <a:spLocks noGrp="1"/>
          </p:cNvSpPr>
          <p:nvPr>
            <p:ph type="title"/>
          </p:nvPr>
        </p:nvSpPr>
        <p:spPr/>
        <p:txBody>
          <a:bodyPr/>
          <a:lstStyle/>
          <a:p>
            <a:r>
              <a:rPr lang="en-US" dirty="0" smtClean="0"/>
              <a:t>Hybrid app challenges</a:t>
            </a:r>
            <a:endParaRPr lang="en-US" dirty="0"/>
          </a:p>
        </p:txBody>
      </p:sp>
    </p:spTree>
    <p:extLst>
      <p:ext uri="{BB962C8B-B14F-4D97-AF65-F5344CB8AC3E}">
        <p14:creationId xmlns:p14="http://schemas.microsoft.com/office/powerpoint/2010/main" val="164580367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417637" y="1668462"/>
            <a:ext cx="5334000" cy="4191000"/>
          </a:xfrm>
          <a:prstGeom prst="line">
            <a:avLst/>
          </a:prstGeom>
          <a:ln w="762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6544424" y="1033530"/>
            <a:ext cx="5060786" cy="3292497"/>
            <a:chOff x="4648206" y="285750"/>
            <a:chExt cx="3722473" cy="2421804"/>
          </a:xfrm>
        </p:grpSpPr>
        <p:sp>
          <p:nvSpPr>
            <p:cNvPr id="38" name="Rounded Rectangle 37"/>
            <p:cNvSpPr/>
            <p:nvPr/>
          </p:nvSpPr>
          <p:spPr>
            <a:xfrm>
              <a:off x="5562600" y="285750"/>
              <a:ext cx="2808079"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“Host” Web</a:t>
              </a:r>
            </a:p>
          </p:txBody>
        </p:sp>
        <p:cxnSp>
          <p:nvCxnSpPr>
            <p:cNvPr id="39" name="Straight Connector 38"/>
            <p:cNvCxnSpPr/>
            <p:nvPr/>
          </p:nvCxnSpPr>
          <p:spPr>
            <a:xfrm flipH="1">
              <a:off x="4648206" y="2707554"/>
              <a:ext cx="457199" cy="0"/>
            </a:xfrm>
            <a:prstGeom prst="line">
              <a:avLst/>
            </a:prstGeom>
            <a:ln w="571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cxnSp>
        <p:nvCxnSpPr>
          <p:cNvPr id="25" name="Elbow Connector 24"/>
          <p:cNvCxnSpPr>
            <a:stCxn id="9219" idx="3"/>
          </p:cNvCxnSpPr>
          <p:nvPr/>
        </p:nvCxnSpPr>
        <p:spPr>
          <a:xfrm>
            <a:off x="4446598" y="2679914"/>
            <a:ext cx="2097826" cy="1646112"/>
          </a:xfrm>
          <a:prstGeom prst="bentConnector3">
            <a:avLst>
              <a:gd name="adj1" fmla="val 46825"/>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672221" y="3063619"/>
            <a:ext cx="1593258" cy="862319"/>
          </a:xfrm>
          <a:prstGeom prst="rect">
            <a:avLst/>
          </a:prstGeom>
          <a:solidFill>
            <a:schemeClr val="bg1"/>
          </a:solidFill>
        </p:spPr>
        <p:txBody>
          <a:bodyPr wrap="none" rtlCol="0">
            <a:spAutoFit/>
          </a:bodyPr>
          <a:lstStyle/>
          <a:p>
            <a:pPr algn="ctr" defTabSz="932559"/>
            <a:r>
              <a:rPr lang="en-US" sz="2447" dirty="0">
                <a:solidFill>
                  <a:srgbClr val="1B1B1B"/>
                </a:solidFill>
              </a:rPr>
              <a:t>App Web </a:t>
            </a:r>
          </a:p>
          <a:p>
            <a:pPr algn="ctr" defTabSz="932559"/>
            <a:r>
              <a:rPr lang="en-US" sz="2447" dirty="0">
                <a:solidFill>
                  <a:srgbClr val="1B1B1B"/>
                </a:solidFill>
              </a:rPr>
              <a:t>JavaScript</a:t>
            </a:r>
          </a:p>
        </p:txBody>
      </p:sp>
      <p:sp>
        <p:nvSpPr>
          <p:cNvPr id="2" name="Title 1"/>
          <p:cNvSpPr>
            <a:spLocks noGrp="1"/>
          </p:cNvSpPr>
          <p:nvPr>
            <p:ph type="title"/>
          </p:nvPr>
        </p:nvSpPr>
        <p:spPr/>
        <p:txBody>
          <a:bodyPr/>
          <a:lstStyle/>
          <a:p>
            <a:r>
              <a:rPr lang="en-US" smtClean="0"/>
              <a:t>App Authentication</a:t>
            </a:r>
            <a:endParaRPr lang="en-US" dirty="0"/>
          </a:p>
        </p:txBody>
      </p:sp>
      <p:pic>
        <p:nvPicPr>
          <p:cNvPr id="12" name="Picture 11"/>
          <p:cNvPicPr>
            <a:picLocks noChangeAspect="1"/>
          </p:cNvPicPr>
          <p:nvPr/>
        </p:nvPicPr>
        <p:blipFill>
          <a:blip r:embed="rId2">
            <a:duotone>
              <a:prstClr val="black"/>
              <a:srgbClr val="99CCFF">
                <a:tint val="45000"/>
                <a:satMod val="400000"/>
              </a:srgbClr>
            </a:duotone>
            <a:extLst>
              <a:ext uri="{BEBA8EAE-BF5A-486C-A8C5-ECC9F3942E4B}">
                <a14:imgProps xmlns:a14="http://schemas.microsoft.com/office/drawing/2010/main">
                  <a14:imgLayer r:embed="rId3">
                    <a14:imgEffect>
                      <a14:colorTemperature colorTemp="47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9046" y="2689704"/>
            <a:ext cx="3205401" cy="1762210"/>
          </a:xfrm>
          <a:prstGeom prst="rect">
            <a:avLst/>
          </a:prstGeom>
        </p:spPr>
      </p:pic>
      <p:pic>
        <p:nvPicPr>
          <p:cNvPr id="9218" name="Picture 2" descr="C:\Users\humlezg\AppData\Local\Microsoft\Windows\Temporary Internet Files\Content.IE5\66H4L9OT\MC90043484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732" y="3623149"/>
            <a:ext cx="1657530" cy="165753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7210" y="1966162"/>
            <a:ext cx="1899388" cy="142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descr="http://mizwhiz.com/wp-content/uploads/internet-explorer.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54985" y="2046925"/>
            <a:ext cx="1048905" cy="699270"/>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http://i1-news.softpedia-static.com/images/news2/Download-Google-Chrome-11-0-696-16-Beta-Get-Ready-for-Chrome-12-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03890" y="2112582"/>
            <a:ext cx="535244" cy="535244"/>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http://www.mediabistro.com/alltwitter/files/2011/03/Firefox.jpg"/>
          <p:cNvPicPr>
            <a:picLocks noChangeAspect="1" noChangeArrowheads="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907496" y="2668498"/>
            <a:ext cx="617257" cy="593517"/>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http://www.webmonkey.com/wp-content/uploads/2010/06/SafariLogo.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60739" y="2618826"/>
            <a:ext cx="671245" cy="671245"/>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Elbow Connector 35"/>
          <p:cNvCxnSpPr/>
          <p:nvPr/>
        </p:nvCxnSpPr>
        <p:spPr>
          <a:xfrm rot="10800000">
            <a:off x="4446597" y="2380204"/>
            <a:ext cx="3014787" cy="881811"/>
          </a:xfrm>
          <a:prstGeom prst="bentConnector3">
            <a:avLst>
              <a:gd name="adj1" fmla="val 297"/>
            </a:avLst>
          </a:prstGeom>
          <a:ln w="3810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7062402" y="3290071"/>
            <a:ext cx="3817646" cy="1761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a:t>
            </a:r>
            <a:r>
              <a:rPr lang="en-US" sz="3806" b="1" dirty="0" err="1">
                <a:solidFill>
                  <a:srgbClr val="FFFFFF"/>
                </a:solidFill>
              </a:rPr>
              <a:t>AppWeb</a:t>
            </a:r>
            <a:r>
              <a:rPr lang="en-US" sz="3806" b="1" dirty="0">
                <a:solidFill>
                  <a:srgbClr val="FFFFFF"/>
                </a:solidFill>
              </a:rPr>
              <a:t>”</a:t>
            </a:r>
          </a:p>
        </p:txBody>
      </p:sp>
      <p:cxnSp>
        <p:nvCxnSpPr>
          <p:cNvPr id="41" name="Straight Connector 40"/>
          <p:cNvCxnSpPr>
            <a:stCxn id="38" idx="2"/>
          </p:cNvCxnSpPr>
          <p:nvPr/>
        </p:nvCxnSpPr>
        <p:spPr>
          <a:xfrm flipH="1">
            <a:off x="9696386" y="2794656"/>
            <a:ext cx="1" cy="495415"/>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556373" y="5987590"/>
            <a:ext cx="1219245" cy="468911"/>
          </a:xfrm>
          <a:prstGeom prst="rect">
            <a:avLst/>
          </a:prstGeom>
          <a:solidFill>
            <a:schemeClr val="bg1"/>
          </a:solidFill>
        </p:spPr>
        <p:txBody>
          <a:bodyPr wrap="none" rtlCol="0">
            <a:spAutoFit/>
          </a:bodyPr>
          <a:lstStyle/>
          <a:p>
            <a:pPr algn="ctr" defTabSz="932559"/>
            <a:r>
              <a:rPr lang="en-US" sz="2447" dirty="0" smtClean="0">
                <a:solidFill>
                  <a:srgbClr val="1B1B1B"/>
                </a:solidFill>
              </a:rPr>
              <a:t>Firewall</a:t>
            </a:r>
            <a:endParaRPr lang="en-US" sz="2447" dirty="0">
              <a:solidFill>
                <a:srgbClr val="1B1B1B"/>
              </a:solidFill>
            </a:endParaRPr>
          </a:p>
        </p:txBody>
      </p:sp>
    </p:spTree>
    <p:extLst>
      <p:ext uri="{BB962C8B-B14F-4D97-AF65-F5344CB8AC3E}">
        <p14:creationId xmlns:p14="http://schemas.microsoft.com/office/powerpoint/2010/main" val="6216475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p:cNvCxnSpPr/>
          <p:nvPr/>
        </p:nvCxnSpPr>
        <p:spPr>
          <a:xfrm>
            <a:off x="1417637" y="1668462"/>
            <a:ext cx="5334000" cy="4191000"/>
          </a:xfrm>
          <a:prstGeom prst="line">
            <a:avLst/>
          </a:prstGeom>
          <a:ln w="762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6544424" y="1033530"/>
            <a:ext cx="5060786" cy="3292497"/>
            <a:chOff x="4648206" y="285750"/>
            <a:chExt cx="3722473" cy="2421804"/>
          </a:xfrm>
        </p:grpSpPr>
        <p:sp>
          <p:nvSpPr>
            <p:cNvPr id="32" name="Rounded Rectangle 31"/>
            <p:cNvSpPr/>
            <p:nvPr/>
          </p:nvSpPr>
          <p:spPr>
            <a:xfrm>
              <a:off x="5562600" y="285750"/>
              <a:ext cx="2808079"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“Host” Web</a:t>
              </a:r>
            </a:p>
          </p:txBody>
        </p:sp>
        <p:cxnSp>
          <p:nvCxnSpPr>
            <p:cNvPr id="33" name="Straight Connector 32"/>
            <p:cNvCxnSpPr/>
            <p:nvPr/>
          </p:nvCxnSpPr>
          <p:spPr>
            <a:xfrm flipH="1">
              <a:off x="4648206" y="2707554"/>
              <a:ext cx="457199" cy="0"/>
            </a:xfrm>
            <a:prstGeom prst="line">
              <a:avLst/>
            </a:prstGeom>
            <a:ln w="571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smtClean="0"/>
              <a:t>App Authentication</a:t>
            </a:r>
            <a:endParaRPr lang="en-US" dirty="0"/>
          </a:p>
        </p:txBody>
      </p:sp>
      <p:pic>
        <p:nvPicPr>
          <p:cNvPr id="12" name="Picture 11"/>
          <p:cNvPicPr>
            <a:picLocks noChangeAspect="1"/>
          </p:cNvPicPr>
          <p:nvPr/>
        </p:nvPicPr>
        <p:blipFill>
          <a:blip r:embed="rId2">
            <a:duotone>
              <a:prstClr val="black"/>
              <a:srgbClr val="99CCFF">
                <a:tint val="45000"/>
                <a:satMod val="400000"/>
              </a:srgbClr>
            </a:duotone>
            <a:extLst>
              <a:ext uri="{BEBA8EAE-BF5A-486C-A8C5-ECC9F3942E4B}">
                <a14:imgProps xmlns:a14="http://schemas.microsoft.com/office/drawing/2010/main">
                  <a14:imgLayer r:embed="rId3">
                    <a14:imgEffect>
                      <a14:colorTemperature colorTemp="47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9046" y="2689704"/>
            <a:ext cx="3205401" cy="1762210"/>
          </a:xfrm>
          <a:prstGeom prst="rect">
            <a:avLst/>
          </a:prstGeom>
        </p:spPr>
      </p:pic>
      <p:pic>
        <p:nvPicPr>
          <p:cNvPr id="9218" name="Picture 2" descr="C:\Users\humlezg\AppData\Local\Microsoft\Windows\Temporary Internet Files\Content.IE5\66H4L9OT\MC90043484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732" y="3623149"/>
            <a:ext cx="1657530" cy="1657530"/>
          </a:xfrm>
          <a:prstGeom prst="rect">
            <a:avLst/>
          </a:prstGeom>
          <a:noFill/>
          <a:extLst>
            <a:ext uri="{909E8E84-426E-40DD-AFC4-6F175D3DCCD1}">
              <a14:hiddenFill xmlns:a14="http://schemas.microsoft.com/office/drawing/2010/main">
                <a:solidFill>
                  <a:srgbClr val="FFFFFF"/>
                </a:solidFill>
              </a14:hiddenFill>
            </a:ext>
          </a:extLst>
        </p:spPr>
      </p:pic>
      <p:cxnSp>
        <p:nvCxnSpPr>
          <p:cNvPr id="9224" name="Elbow Connector 9223"/>
          <p:cNvCxnSpPr>
            <a:stCxn id="9219" idx="3"/>
          </p:cNvCxnSpPr>
          <p:nvPr/>
        </p:nvCxnSpPr>
        <p:spPr>
          <a:xfrm>
            <a:off x="4446598" y="2679914"/>
            <a:ext cx="2097826" cy="1646112"/>
          </a:xfrm>
          <a:prstGeom prst="bentConnector3">
            <a:avLst>
              <a:gd name="adj1" fmla="val 47354"/>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9231" name="TextBox 9230"/>
          <p:cNvSpPr txBox="1"/>
          <p:nvPr/>
        </p:nvSpPr>
        <p:spPr>
          <a:xfrm>
            <a:off x="4340268" y="3063619"/>
            <a:ext cx="2257163" cy="862319"/>
          </a:xfrm>
          <a:prstGeom prst="rect">
            <a:avLst/>
          </a:prstGeom>
          <a:solidFill>
            <a:schemeClr val="bg1"/>
          </a:solidFill>
        </p:spPr>
        <p:txBody>
          <a:bodyPr wrap="none" rtlCol="0">
            <a:spAutoFit/>
          </a:bodyPr>
          <a:lstStyle/>
          <a:p>
            <a:pPr algn="ctr" defTabSz="932559"/>
            <a:r>
              <a:rPr lang="en-US" sz="2447" dirty="0">
                <a:solidFill>
                  <a:srgbClr val="1B1B1B"/>
                </a:solidFill>
              </a:rPr>
              <a:t>JavaScript</a:t>
            </a:r>
          </a:p>
          <a:p>
            <a:pPr algn="ctr" defTabSz="932559"/>
            <a:r>
              <a:rPr lang="en-US" sz="2447" dirty="0">
                <a:solidFill>
                  <a:srgbClr val="1B1B1B"/>
                </a:solidFill>
              </a:rPr>
              <a:t>(cross domain)</a:t>
            </a:r>
          </a:p>
        </p:txBody>
      </p:sp>
      <p:pic>
        <p:nvPicPr>
          <p:cNvPr id="921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7210" y="1966162"/>
            <a:ext cx="1899388" cy="142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descr="http://mizwhiz.com/wp-content/uploads/internet-explorer.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54985" y="2046925"/>
            <a:ext cx="1048905" cy="699270"/>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http://i1-news.softpedia-static.com/images/news2/Download-Google-Chrome-11-0-696-16-Beta-Get-Ready-for-Chrome-12-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03890" y="2112582"/>
            <a:ext cx="535244" cy="535244"/>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http://www.mediabistro.com/alltwitter/files/2011/03/Firefox.jpg"/>
          <p:cNvPicPr>
            <a:picLocks noChangeAspect="1" noChangeArrowheads="1"/>
          </p:cNvPicPr>
          <p:nvPr/>
        </p:nvPicPr>
        <p:blipFill>
          <a:blip r:embed="rId8"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907496" y="2668498"/>
            <a:ext cx="617257" cy="593517"/>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http://www.webmonkey.com/wp-content/uploads/2010/06/SafariLogo.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60739" y="2618826"/>
            <a:ext cx="671245" cy="671245"/>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Elbow Connector 24"/>
          <p:cNvCxnSpPr/>
          <p:nvPr/>
        </p:nvCxnSpPr>
        <p:spPr>
          <a:xfrm rot="5400000" flipH="1" flipV="1">
            <a:off x="2947805" y="3365372"/>
            <a:ext cx="940642" cy="213257"/>
          </a:xfrm>
          <a:prstGeom prst="bentConnector3">
            <a:avLst>
              <a:gd name="adj1" fmla="val 50000"/>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7062402" y="3290071"/>
            <a:ext cx="3817646" cy="1761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a:t>
            </a:r>
            <a:r>
              <a:rPr lang="en-US" sz="3806" b="1" dirty="0" err="1">
                <a:solidFill>
                  <a:srgbClr val="FFFFFF"/>
                </a:solidFill>
              </a:rPr>
              <a:t>AppWeb</a:t>
            </a:r>
            <a:r>
              <a:rPr lang="en-US" sz="3806" b="1" dirty="0">
                <a:solidFill>
                  <a:srgbClr val="FFFFFF"/>
                </a:solidFill>
              </a:rPr>
              <a:t>”</a:t>
            </a:r>
          </a:p>
        </p:txBody>
      </p:sp>
      <p:cxnSp>
        <p:nvCxnSpPr>
          <p:cNvPr id="35" name="Straight Connector 34"/>
          <p:cNvCxnSpPr>
            <a:stCxn id="32" idx="2"/>
          </p:cNvCxnSpPr>
          <p:nvPr/>
        </p:nvCxnSpPr>
        <p:spPr>
          <a:xfrm flipH="1">
            <a:off x="9696386" y="2794656"/>
            <a:ext cx="1" cy="495415"/>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556373" y="5987590"/>
            <a:ext cx="1219245" cy="468911"/>
          </a:xfrm>
          <a:prstGeom prst="rect">
            <a:avLst/>
          </a:prstGeom>
          <a:solidFill>
            <a:schemeClr val="bg1"/>
          </a:solidFill>
        </p:spPr>
        <p:txBody>
          <a:bodyPr wrap="none" rtlCol="0">
            <a:spAutoFit/>
          </a:bodyPr>
          <a:lstStyle/>
          <a:p>
            <a:pPr algn="ctr" defTabSz="932559"/>
            <a:r>
              <a:rPr lang="en-US" sz="2447" dirty="0" smtClean="0">
                <a:solidFill>
                  <a:srgbClr val="1B1B1B"/>
                </a:solidFill>
              </a:rPr>
              <a:t>Firewall</a:t>
            </a:r>
            <a:endParaRPr lang="en-US" sz="2447" dirty="0">
              <a:solidFill>
                <a:srgbClr val="1B1B1B"/>
              </a:solidFill>
            </a:endParaRPr>
          </a:p>
        </p:txBody>
      </p:sp>
    </p:spTree>
    <p:extLst>
      <p:ext uri="{BB962C8B-B14F-4D97-AF65-F5344CB8AC3E}">
        <p14:creationId xmlns:p14="http://schemas.microsoft.com/office/powerpoint/2010/main" val="2574593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SharePoint-hosted apps on-</a:t>
            </a:r>
            <a:r>
              <a:rPr lang="en-US" sz="4800" dirty="0" err="1" smtClean="0"/>
              <a:t>prem</a:t>
            </a:r>
            <a:r>
              <a:rPr lang="en-US" sz="4800" dirty="0" smtClean="0"/>
              <a:t> and online</a:t>
            </a:r>
            <a:endParaRPr lang="en-US" sz="4800" dirty="0"/>
          </a:p>
        </p:txBody>
      </p:sp>
      <p:sp>
        <p:nvSpPr>
          <p:cNvPr id="3" name="Text Placeholder 2"/>
          <p:cNvSpPr>
            <a:spLocks noGrp="1"/>
          </p:cNvSpPr>
          <p:nvPr>
            <p:ph type="body" sz="quarter" idx="12"/>
          </p:nvPr>
        </p:nvSpPr>
        <p:spPr/>
        <p:txBody>
          <a:bodyPr/>
          <a:lstStyle/>
          <a:p>
            <a:r>
              <a:rPr lang="en-US" dirty="0" smtClean="0"/>
              <a:t>Rob Howard</a:t>
            </a:r>
            <a:endParaRPr lang="en-US" dirty="0"/>
          </a:p>
        </p:txBody>
      </p:sp>
    </p:spTree>
    <p:extLst>
      <p:ext uri="{BB962C8B-B14F-4D97-AF65-F5344CB8AC3E}">
        <p14:creationId xmlns:p14="http://schemas.microsoft.com/office/powerpoint/2010/main" val="328324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a:t>Review of SharePoint app authentication</a:t>
            </a:r>
          </a:p>
          <a:p>
            <a:r>
              <a:rPr lang="en-US" dirty="0" smtClean="0"/>
              <a:t>Online</a:t>
            </a:r>
            <a:r>
              <a:rPr lang="en-US" dirty="0"/>
              <a:t>, </a:t>
            </a:r>
            <a:r>
              <a:rPr lang="en-US" dirty="0" smtClean="0"/>
              <a:t>on-</a:t>
            </a:r>
            <a:r>
              <a:rPr lang="en-US" dirty="0" err="1" smtClean="0"/>
              <a:t>prem</a:t>
            </a:r>
            <a:r>
              <a:rPr lang="en-US" dirty="0"/>
              <a:t>, and h</a:t>
            </a:r>
            <a:r>
              <a:rPr lang="en-US" dirty="0" smtClean="0"/>
              <a:t>ybrid </a:t>
            </a:r>
            <a:r>
              <a:rPr lang="en-US" dirty="0"/>
              <a:t>s</a:t>
            </a:r>
            <a:r>
              <a:rPr lang="en-US" dirty="0" smtClean="0"/>
              <a:t>cenarios</a:t>
            </a:r>
          </a:p>
          <a:p>
            <a:r>
              <a:rPr lang="en-US" dirty="0" smtClean="0"/>
              <a:t>Access tokens and issuers</a:t>
            </a:r>
          </a:p>
          <a:p>
            <a:r>
              <a:rPr lang="en-US" dirty="0" smtClean="0"/>
              <a:t>Configuring a hybrid SharePoint environment</a:t>
            </a:r>
          </a:p>
          <a:p>
            <a:r>
              <a:rPr lang="en-US" dirty="0" smtClean="0"/>
              <a:t>Creating a hybrid SharePoint app</a:t>
            </a:r>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193966393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1417637" y="1668462"/>
            <a:ext cx="5334000" cy="4191000"/>
          </a:xfrm>
          <a:prstGeom prst="line">
            <a:avLst/>
          </a:prstGeom>
          <a:ln w="762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556373" y="5987590"/>
            <a:ext cx="1219245" cy="468911"/>
          </a:xfrm>
          <a:prstGeom prst="rect">
            <a:avLst/>
          </a:prstGeom>
          <a:solidFill>
            <a:schemeClr val="bg1"/>
          </a:solidFill>
        </p:spPr>
        <p:txBody>
          <a:bodyPr wrap="none" rtlCol="0">
            <a:spAutoFit/>
          </a:bodyPr>
          <a:lstStyle/>
          <a:p>
            <a:pPr algn="ctr" defTabSz="932559"/>
            <a:r>
              <a:rPr lang="en-US" sz="2447" dirty="0" smtClean="0">
                <a:solidFill>
                  <a:srgbClr val="1B1B1B"/>
                </a:solidFill>
              </a:rPr>
              <a:t>Firewall</a:t>
            </a:r>
            <a:endParaRPr lang="en-US" sz="2447" dirty="0">
              <a:solidFill>
                <a:srgbClr val="1B1B1B"/>
              </a:solidFill>
            </a:endParaRPr>
          </a:p>
        </p:txBody>
      </p:sp>
      <p:grpSp>
        <p:nvGrpSpPr>
          <p:cNvPr id="28" name="Group 27"/>
          <p:cNvGrpSpPr/>
          <p:nvPr/>
        </p:nvGrpSpPr>
        <p:grpSpPr>
          <a:xfrm>
            <a:off x="6544424" y="1033530"/>
            <a:ext cx="5060786" cy="3292497"/>
            <a:chOff x="4648206" y="285750"/>
            <a:chExt cx="3722473" cy="2421804"/>
          </a:xfrm>
        </p:grpSpPr>
        <p:sp>
          <p:nvSpPr>
            <p:cNvPr id="29" name="Rounded Rectangle 28"/>
            <p:cNvSpPr/>
            <p:nvPr/>
          </p:nvSpPr>
          <p:spPr>
            <a:xfrm>
              <a:off x="5562600" y="285750"/>
              <a:ext cx="2808079"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“Host” Web</a:t>
              </a:r>
            </a:p>
          </p:txBody>
        </p:sp>
        <p:cxnSp>
          <p:nvCxnSpPr>
            <p:cNvPr id="30" name="Straight Connector 29"/>
            <p:cNvCxnSpPr/>
            <p:nvPr/>
          </p:nvCxnSpPr>
          <p:spPr>
            <a:xfrm flipH="1">
              <a:off x="4648206" y="2707554"/>
              <a:ext cx="457199" cy="0"/>
            </a:xfrm>
            <a:prstGeom prst="line">
              <a:avLst/>
            </a:prstGeom>
            <a:ln w="571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smtClean="0"/>
              <a:t>App Authentication</a:t>
            </a:r>
            <a:endParaRPr lang="en-US" dirty="0"/>
          </a:p>
        </p:txBody>
      </p:sp>
      <p:pic>
        <p:nvPicPr>
          <p:cNvPr id="12" name="Picture 11"/>
          <p:cNvPicPr>
            <a:picLocks noChangeAspect="1"/>
          </p:cNvPicPr>
          <p:nvPr/>
        </p:nvPicPr>
        <p:blipFill>
          <a:blip r:embed="rId2">
            <a:duotone>
              <a:prstClr val="black"/>
              <a:srgbClr val="99CCFF">
                <a:tint val="45000"/>
                <a:satMod val="400000"/>
              </a:srgbClr>
            </a:duotone>
            <a:extLst>
              <a:ext uri="{BEBA8EAE-BF5A-486C-A8C5-ECC9F3942E4B}">
                <a14:imgProps xmlns:a14="http://schemas.microsoft.com/office/drawing/2010/main">
                  <a14:imgLayer r:embed="rId3">
                    <a14:imgEffect>
                      <a14:colorTemperature colorTemp="47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9046" y="2689704"/>
            <a:ext cx="3205401" cy="1762210"/>
          </a:xfrm>
          <a:prstGeom prst="rect">
            <a:avLst/>
          </a:prstGeom>
        </p:spPr>
      </p:pic>
      <p:pic>
        <p:nvPicPr>
          <p:cNvPr id="9218" name="Picture 2" descr="C:\Users\humlezg\AppData\Local\Microsoft\Windows\Temporary Internet Files\Content.IE5\66H4L9OT\MC90043484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2732" y="3623149"/>
            <a:ext cx="1657530" cy="1657530"/>
          </a:xfrm>
          <a:prstGeom prst="rect">
            <a:avLst/>
          </a:prstGeom>
          <a:noFill/>
          <a:extLst>
            <a:ext uri="{909E8E84-426E-40DD-AFC4-6F175D3DCCD1}">
              <a14:hiddenFill xmlns:a14="http://schemas.microsoft.com/office/drawing/2010/main">
                <a:solidFill>
                  <a:srgbClr val="FFFFFF"/>
                </a:solidFill>
              </a14:hiddenFill>
            </a:ext>
          </a:extLst>
        </p:spPr>
      </p:pic>
      <p:cxnSp>
        <p:nvCxnSpPr>
          <p:cNvPr id="9216" name="Elbow Connector 9215"/>
          <p:cNvCxnSpPr>
            <a:stCxn id="9218" idx="2"/>
            <a:endCxn id="29" idx="1"/>
          </p:cNvCxnSpPr>
          <p:nvPr/>
        </p:nvCxnSpPr>
        <p:spPr>
          <a:xfrm rot="5400000" flipH="1" flipV="1">
            <a:off x="3866236" y="1359352"/>
            <a:ext cx="3366586" cy="4476066"/>
          </a:xfrm>
          <a:prstGeom prst="bentConnector4">
            <a:avLst>
              <a:gd name="adj1" fmla="val -9232"/>
              <a:gd name="adj2" fmla="val 56282"/>
            </a:avLst>
          </a:prstGeom>
          <a:ln w="381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228" name="Straight Arrow Connector 9227"/>
          <p:cNvCxnSpPr/>
          <p:nvPr/>
        </p:nvCxnSpPr>
        <p:spPr>
          <a:xfrm>
            <a:off x="5803855" y="4326027"/>
            <a:ext cx="740569" cy="0"/>
          </a:xfrm>
          <a:prstGeom prst="straightConnector1">
            <a:avLst/>
          </a:prstGeom>
          <a:ln w="381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9232" name="Group 9231"/>
          <p:cNvGrpSpPr/>
          <p:nvPr/>
        </p:nvGrpSpPr>
        <p:grpSpPr>
          <a:xfrm>
            <a:off x="3577608" y="5423732"/>
            <a:ext cx="1910960" cy="610321"/>
            <a:chOff x="3495505" y="4171950"/>
            <a:chExt cx="1405611" cy="448923"/>
          </a:xfrm>
          <a:solidFill>
            <a:schemeClr val="bg1"/>
          </a:solidFill>
        </p:grpSpPr>
        <p:pic>
          <p:nvPicPr>
            <p:cNvPr id="54" name="Picture 6" descr="http://identityspace.files.wordpress.com/2011/05/oauth2.png?w=300&amp;h=29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5505" y="4171950"/>
              <a:ext cx="383557" cy="381000"/>
            </a:xfrm>
            <a:prstGeom prst="rect">
              <a:avLst/>
            </a:prstGeom>
            <a:grpFill/>
            <a:extLst/>
          </p:spPr>
        </p:pic>
        <p:sp>
          <p:nvSpPr>
            <p:cNvPr id="9230" name="TextBox 9229"/>
            <p:cNvSpPr txBox="1"/>
            <p:nvPr/>
          </p:nvSpPr>
          <p:spPr>
            <a:xfrm>
              <a:off x="3886200" y="4183618"/>
              <a:ext cx="1014916" cy="437255"/>
            </a:xfrm>
            <a:prstGeom prst="rect">
              <a:avLst/>
            </a:prstGeom>
            <a:grpFill/>
          </p:spPr>
          <p:txBody>
            <a:bodyPr wrap="none" rtlCol="0">
              <a:spAutoFit/>
            </a:bodyPr>
            <a:lstStyle/>
            <a:p>
              <a:pPr defTabSz="932559"/>
              <a:r>
                <a:rPr lang="en-US" sz="3263" dirty="0" smtClean="0">
                  <a:solidFill>
                    <a:srgbClr val="1B1B1B"/>
                  </a:solidFill>
                </a:rPr>
                <a:t>OAuth</a:t>
              </a:r>
              <a:endParaRPr lang="en-US" sz="3263" dirty="0">
                <a:solidFill>
                  <a:srgbClr val="1B1B1B"/>
                </a:solidFill>
              </a:endParaRPr>
            </a:p>
          </p:txBody>
        </p:sp>
      </p:grpSp>
      <p:pic>
        <p:nvPicPr>
          <p:cNvPr id="92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47210" y="1966162"/>
            <a:ext cx="1899388" cy="1427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descr="http://mizwhiz.com/wp-content/uploads/internet-explorer.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54985" y="2046925"/>
            <a:ext cx="1048905" cy="699270"/>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http://i1-news.softpedia-static.com/images/news2/Download-Google-Chrome-11-0-696-16-Beta-Get-Ready-for-Chrome-1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03890" y="2112582"/>
            <a:ext cx="535244" cy="535244"/>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http://www.mediabistro.com/alltwitter/files/2011/03/Firefox.jpg"/>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907496" y="2668498"/>
            <a:ext cx="617257" cy="593517"/>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http://www.webmonkey.com/wp-content/uploads/2010/06/SafariLogo.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60739" y="2618826"/>
            <a:ext cx="671245" cy="671245"/>
          </a:xfrm>
          <a:prstGeom prst="rect">
            <a:avLst/>
          </a:prstGeom>
          <a:noFill/>
          <a:extLst>
            <a:ext uri="{909E8E84-426E-40DD-AFC4-6F175D3DCCD1}">
              <a14:hiddenFill xmlns:a14="http://schemas.microsoft.com/office/drawing/2010/main">
                <a:solidFill>
                  <a:srgbClr val="FFFFFF"/>
                </a:solidFill>
              </a14:hiddenFill>
            </a:ext>
          </a:extLst>
        </p:spPr>
      </p:pic>
      <p:sp>
        <p:nvSpPr>
          <p:cNvPr id="31" name="Rounded Rectangle 30"/>
          <p:cNvSpPr/>
          <p:nvPr/>
        </p:nvSpPr>
        <p:spPr>
          <a:xfrm>
            <a:off x="7062402" y="3290071"/>
            <a:ext cx="3817646" cy="1761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59"/>
            <a:r>
              <a:rPr lang="en-US" sz="3806" dirty="0">
                <a:solidFill>
                  <a:srgbClr val="FFFFFF"/>
                </a:solidFill>
              </a:rPr>
              <a:t>SharePoint</a:t>
            </a:r>
          </a:p>
          <a:p>
            <a:pPr algn="ctr" defTabSz="932559"/>
            <a:r>
              <a:rPr lang="en-US" sz="3806" b="1" dirty="0">
                <a:solidFill>
                  <a:srgbClr val="FFFFFF"/>
                </a:solidFill>
              </a:rPr>
              <a:t>“</a:t>
            </a:r>
            <a:r>
              <a:rPr lang="en-US" sz="3806" b="1" dirty="0" err="1">
                <a:solidFill>
                  <a:srgbClr val="FFFFFF"/>
                </a:solidFill>
              </a:rPr>
              <a:t>AppWeb</a:t>
            </a:r>
            <a:r>
              <a:rPr lang="en-US" sz="3806" b="1" dirty="0">
                <a:solidFill>
                  <a:srgbClr val="FFFFFF"/>
                </a:solidFill>
              </a:rPr>
              <a:t>”</a:t>
            </a:r>
          </a:p>
        </p:txBody>
      </p:sp>
      <p:cxnSp>
        <p:nvCxnSpPr>
          <p:cNvPr id="32" name="Straight Connector 31"/>
          <p:cNvCxnSpPr>
            <a:stCxn id="29" idx="2"/>
          </p:cNvCxnSpPr>
          <p:nvPr/>
        </p:nvCxnSpPr>
        <p:spPr>
          <a:xfrm flipH="1">
            <a:off x="9696386" y="2794656"/>
            <a:ext cx="1" cy="495415"/>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87635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spTree>
    <p:extLst>
      <p:ext uri="{BB962C8B-B14F-4D97-AF65-F5344CB8AC3E}">
        <p14:creationId xmlns:p14="http://schemas.microsoft.com/office/powerpoint/2010/main" val="27373266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Tree>
    <p:extLst>
      <p:ext uri="{BB962C8B-B14F-4D97-AF65-F5344CB8AC3E}">
        <p14:creationId xmlns:p14="http://schemas.microsoft.com/office/powerpoint/2010/main" val="3495933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OAuth</a:t>
            </a:r>
            <a:r>
              <a:rPr lang="en-US" dirty="0" smtClean="0"/>
              <a:t>-authenticated request</a:t>
            </a:r>
            <a:endParaRPr lang="en-US" dirty="0"/>
          </a:p>
        </p:txBody>
      </p:sp>
      <p:sp>
        <p:nvSpPr>
          <p:cNvPr id="4" name="Text Placeholder 3"/>
          <p:cNvSpPr>
            <a:spLocks noGrp="1"/>
          </p:cNvSpPr>
          <p:nvPr>
            <p:ph type="body" sz="quarter" idx="10"/>
          </p:nvPr>
        </p:nvSpPr>
        <p:spPr>
          <a:xfrm>
            <a:off x="274638" y="1221157"/>
            <a:ext cx="11887199" cy="4505849"/>
          </a:xfrm>
        </p:spPr>
        <p:txBody>
          <a:bodyPr/>
          <a:lstStyle/>
          <a:p>
            <a:r>
              <a:rPr lang="nn-NO" sz="2400" dirty="0" smtClean="0"/>
              <a:t>POST </a:t>
            </a:r>
            <a:r>
              <a:rPr lang="nn-NO" sz="2400" dirty="0"/>
              <a:t>https://</a:t>
            </a:r>
            <a:r>
              <a:rPr lang="nn-NO" sz="2400" dirty="0" smtClean="0"/>
              <a:t>fortworth.sharepoint.com/_</a:t>
            </a:r>
            <a:r>
              <a:rPr lang="nn-NO" sz="2400" dirty="0"/>
              <a:t>vti_bin/client.svc/ProcessQuery HTTP/1.1</a:t>
            </a:r>
          </a:p>
          <a:p>
            <a:r>
              <a:rPr lang="en-US" sz="2400" dirty="0"/>
              <a:t>Authorization: Bearer </a:t>
            </a:r>
            <a:r>
              <a:rPr lang="en-US" sz="2400" dirty="0" smtClean="0"/>
              <a:t>eyJ0eXAiOiJKV1QiLCJhbGciOiJSUzI1NiIsIng1dCI6Ik5HVEZ2ZEs…</a:t>
            </a:r>
            <a:endParaRPr lang="en-US" sz="2400" dirty="0"/>
          </a:p>
          <a:p>
            <a:r>
              <a:rPr lang="en-US" sz="2400" dirty="0"/>
              <a:t>Content-Type: text/xml</a:t>
            </a:r>
          </a:p>
          <a:p>
            <a:r>
              <a:rPr lang="en-US" sz="2400" dirty="0"/>
              <a:t>Host: fortworth.sharepoint.com</a:t>
            </a:r>
          </a:p>
          <a:p>
            <a:r>
              <a:rPr lang="en-US" sz="2400" dirty="0"/>
              <a:t>Content-Length: 606</a:t>
            </a:r>
          </a:p>
          <a:p>
            <a:r>
              <a:rPr lang="en-US" sz="2400" dirty="0"/>
              <a:t>Expect: 100-continue</a:t>
            </a:r>
          </a:p>
          <a:p>
            <a:r>
              <a:rPr lang="en-US" sz="2400" dirty="0"/>
              <a:t>Accept-Encoding: </a:t>
            </a:r>
            <a:r>
              <a:rPr lang="en-US" sz="2400" dirty="0" err="1"/>
              <a:t>gzip</a:t>
            </a:r>
            <a:r>
              <a:rPr lang="en-US" sz="2400" dirty="0"/>
              <a:t>, deflate</a:t>
            </a:r>
          </a:p>
          <a:p>
            <a:endParaRPr lang="en-US" sz="2400" dirty="0"/>
          </a:p>
          <a:p>
            <a:r>
              <a:rPr lang="en-US" sz="2400" dirty="0"/>
              <a:t>&lt;Request </a:t>
            </a:r>
            <a:r>
              <a:rPr lang="en-US" sz="2400" dirty="0" err="1"/>
              <a:t>AddExpandoFieldTypeSuffix</a:t>
            </a:r>
            <a:r>
              <a:rPr lang="en-US" sz="2400" dirty="0"/>
              <a:t>="true" </a:t>
            </a:r>
            <a:r>
              <a:rPr lang="en-US" sz="2400" dirty="0" err="1"/>
              <a:t>SchemaVersion</a:t>
            </a:r>
            <a:r>
              <a:rPr lang="en-US" sz="2400" dirty="0"/>
              <a:t>="15.0.0.0" </a:t>
            </a:r>
            <a:r>
              <a:rPr lang="en-US" sz="2400" dirty="0" err="1"/>
              <a:t>LibraryVersion</a:t>
            </a:r>
            <a:r>
              <a:rPr lang="en-US" sz="2400" dirty="0"/>
              <a:t>="</a:t>
            </a:r>
            <a:r>
              <a:rPr lang="en-US" sz="2400" dirty="0" smtClean="0"/>
              <a:t>15.0.0.0"</a:t>
            </a:r>
            <a:endParaRPr lang="en-US" sz="2400" dirty="0"/>
          </a:p>
          <a:p>
            <a:r>
              <a:rPr lang="en-US" sz="2400" dirty="0" smtClean="0"/>
              <a:t>…</a:t>
            </a:r>
            <a:endParaRPr lang="en-US" sz="2400" dirty="0"/>
          </a:p>
        </p:txBody>
      </p:sp>
      <p:sp>
        <p:nvSpPr>
          <p:cNvPr id="2" name="Rectangle 1"/>
          <p:cNvSpPr/>
          <p:nvPr/>
        </p:nvSpPr>
        <p:spPr bwMode="auto">
          <a:xfrm>
            <a:off x="3246437" y="1625313"/>
            <a:ext cx="8774017" cy="4572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9875837" y="2082513"/>
            <a:ext cx="2144617" cy="424149"/>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ysClr val="windowText" lastClr="000000"/>
                </a:solidFill>
              </a:rPr>
              <a:t>Access token</a:t>
            </a:r>
            <a:endParaRPr lang="en-US" sz="2400" dirty="0">
              <a:solidFill>
                <a:sysClr val="windowText" lastClr="000000"/>
              </a:solidFill>
            </a:endParaRPr>
          </a:p>
        </p:txBody>
      </p:sp>
    </p:spTree>
    <p:extLst>
      <p:ext uri="{BB962C8B-B14F-4D97-AF65-F5344CB8AC3E}">
        <p14:creationId xmlns:p14="http://schemas.microsoft.com/office/powerpoint/2010/main" val="2984750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5" name="Rectangle 4"/>
          <p:cNvSpPr/>
          <p:nvPr/>
        </p:nvSpPr>
        <p:spPr bwMode="auto">
          <a:xfrm>
            <a:off x="884237" y="2201862"/>
            <a:ext cx="8305800" cy="4572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855910" y="3824244"/>
            <a:ext cx="10543927" cy="4572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7045420" y="2659062"/>
            <a:ext cx="2144617" cy="424149"/>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ysClr val="windowText" lastClr="000000"/>
                </a:solidFill>
              </a:rPr>
              <a:t>Thumbprint</a:t>
            </a:r>
            <a:endParaRPr lang="en-US" sz="2400" dirty="0">
              <a:solidFill>
                <a:sysClr val="windowText" lastClr="000000"/>
              </a:solidFill>
            </a:endParaRPr>
          </a:p>
        </p:txBody>
      </p:sp>
      <p:sp>
        <p:nvSpPr>
          <p:cNvPr id="8" name="Rectangle 7"/>
          <p:cNvSpPr/>
          <p:nvPr/>
        </p:nvSpPr>
        <p:spPr bwMode="auto">
          <a:xfrm>
            <a:off x="9255220" y="4289752"/>
            <a:ext cx="2144617" cy="424149"/>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ysClr val="windowText" lastClr="000000"/>
                </a:solidFill>
              </a:rPr>
              <a:t>Issuer</a:t>
            </a:r>
            <a:endParaRPr lang="en-US" sz="2400" dirty="0">
              <a:solidFill>
                <a:sysClr val="windowText" lastClr="000000"/>
              </a:solidFill>
            </a:endParaRPr>
          </a:p>
        </p:txBody>
      </p:sp>
    </p:spTree>
    <p:extLst>
      <p:ext uri="{BB962C8B-B14F-4D97-AF65-F5344CB8AC3E}">
        <p14:creationId xmlns:p14="http://schemas.microsoft.com/office/powerpoint/2010/main" val="119481842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6" name="Rectangle 5"/>
          <p:cNvSpPr/>
          <p:nvPr/>
        </p:nvSpPr>
        <p:spPr bwMode="auto">
          <a:xfrm>
            <a:off x="350837" y="3268662"/>
            <a:ext cx="11658599" cy="6096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9864819" y="2836205"/>
            <a:ext cx="2144617" cy="424149"/>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ysClr val="windowText" lastClr="000000"/>
                </a:solidFill>
              </a:rPr>
              <a:t>Audience</a:t>
            </a:r>
            <a:endParaRPr lang="en-US" sz="2400" dirty="0">
              <a:solidFill>
                <a:sysClr val="windowText" lastClr="000000"/>
              </a:solidFill>
            </a:endParaRPr>
          </a:p>
        </p:txBody>
      </p:sp>
    </p:spTree>
    <p:extLst>
      <p:ext uri="{BB962C8B-B14F-4D97-AF65-F5344CB8AC3E}">
        <p14:creationId xmlns:p14="http://schemas.microsoft.com/office/powerpoint/2010/main" val="262047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6" name="Rectangle 5"/>
          <p:cNvSpPr/>
          <p:nvPr/>
        </p:nvSpPr>
        <p:spPr bwMode="auto">
          <a:xfrm>
            <a:off x="6370637" y="3268662"/>
            <a:ext cx="28956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8278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6" name="Rectangle 5"/>
          <p:cNvSpPr/>
          <p:nvPr/>
        </p:nvSpPr>
        <p:spPr bwMode="auto">
          <a:xfrm>
            <a:off x="884238" y="4868862"/>
            <a:ext cx="33528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089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6" name="Rectangle 5"/>
          <p:cNvSpPr/>
          <p:nvPr/>
        </p:nvSpPr>
        <p:spPr bwMode="auto">
          <a:xfrm>
            <a:off x="884237" y="5249862"/>
            <a:ext cx="105918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3632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Decoded access token</a:t>
            </a:r>
            <a:endParaRPr lang="en-US" dirty="0"/>
          </a:p>
        </p:txBody>
      </p:sp>
      <p:sp>
        <p:nvSpPr>
          <p:cNvPr id="4" name="Text Placeholder 3"/>
          <p:cNvSpPr>
            <a:spLocks noGrp="1"/>
          </p:cNvSpPr>
          <p:nvPr>
            <p:ph type="body" sz="quarter" idx="10"/>
          </p:nvPr>
        </p:nvSpPr>
        <p:spPr>
          <a:xfrm>
            <a:off x="274638" y="1221157"/>
            <a:ext cx="11887199" cy="5139869"/>
          </a:xfrm>
        </p:spPr>
        <p:txBody>
          <a:bodyPr/>
          <a:lstStyle/>
          <a:p>
            <a:r>
              <a:rPr lang="en-US" sz="2000" dirty="0"/>
              <a:t> </a:t>
            </a:r>
            <a:r>
              <a:rPr lang="en-US" sz="2000" dirty="0" smtClean="0"/>
              <a:t>   {</a:t>
            </a:r>
            <a:endParaRPr lang="en-US" sz="2000" dirty="0"/>
          </a:p>
          <a:p>
            <a:r>
              <a:rPr lang="en-US" sz="2000" dirty="0"/>
              <a:t>        "</a:t>
            </a:r>
            <a:r>
              <a:rPr lang="en-US" sz="2000" dirty="0" err="1"/>
              <a:t>typ</a:t>
            </a:r>
            <a:r>
              <a:rPr lang="en-US" sz="2000" dirty="0"/>
              <a:t>":JWT</a:t>
            </a:r>
          </a:p>
          <a:p>
            <a:r>
              <a:rPr lang="en-US" sz="2000" dirty="0"/>
              <a:t>        "alg":RS256</a:t>
            </a:r>
          </a:p>
          <a:p>
            <a:r>
              <a:rPr lang="en-US" sz="2000" dirty="0"/>
              <a:t>        "x5t":34-64-C5-BD-D2-BE-7F-2B-61-12-E2-F0-8E-9C-00-24-E3-3D-9F-E0</a:t>
            </a:r>
          </a:p>
          <a:p>
            <a:r>
              <a:rPr lang="en-US" sz="2000" dirty="0"/>
              <a:t>    }</a:t>
            </a:r>
          </a:p>
          <a:p>
            <a:r>
              <a:rPr lang="en-US" sz="2000" dirty="0"/>
              <a:t>    {</a:t>
            </a:r>
          </a:p>
          <a:p>
            <a:r>
              <a:rPr lang="en-US" sz="2000" dirty="0"/>
              <a:t>        "aud":00000003-0000-0ff1-ce00-000000000000/fortworth.sharepoint.com@2c439330-685e-4c13-817b-e057b9637ad0</a:t>
            </a:r>
          </a:p>
          <a:p>
            <a:r>
              <a:rPr lang="en-US" sz="2000" dirty="0"/>
              <a:t>        "iss":00000001-0000-0000-c000-000000000000@2c439330-685e-4c13-817b-e057b9637ad0</a:t>
            </a:r>
          </a:p>
          <a:p>
            <a:r>
              <a:rPr lang="en-US" sz="2000" dirty="0"/>
              <a:t>        "nbf":2012-11-09 16:07:26Z (11/9/2012 8:07:26 AM) - 1352477246</a:t>
            </a:r>
          </a:p>
          <a:p>
            <a:r>
              <a:rPr lang="en-US" sz="2000" dirty="0"/>
              <a:t>        "exp":2012-11-10 04:07:26Z (11/9/2012 8:07:26 PM) - 1352520446</a:t>
            </a:r>
          </a:p>
          <a:p>
            <a:r>
              <a:rPr lang="en-US" sz="2000" dirty="0"/>
              <a:t>        "nameid":10037ffe831d4d4c</a:t>
            </a:r>
          </a:p>
          <a:p>
            <a:r>
              <a:rPr lang="en-US" sz="2000" dirty="0"/>
              <a:t>        "actor":e1ec2ca5-301c-4275-add3-f1f7252f3b4b@2c439330-685e-4c13-817b-e057b9637ad0</a:t>
            </a:r>
          </a:p>
          <a:p>
            <a:r>
              <a:rPr lang="en-US" sz="2000" dirty="0"/>
              <a:t>        "</a:t>
            </a:r>
            <a:r>
              <a:rPr lang="en-US" sz="2000" dirty="0" err="1"/>
              <a:t>identityprovider</a:t>
            </a:r>
            <a:r>
              <a:rPr lang="en-US" sz="2000" dirty="0"/>
              <a:t>":</a:t>
            </a:r>
            <a:r>
              <a:rPr lang="en-US" sz="2000" dirty="0" err="1"/>
              <a:t>urn:federation:microsoftonline</a:t>
            </a:r>
            <a:endParaRPr lang="en-US" sz="2000" dirty="0"/>
          </a:p>
          <a:p>
            <a:r>
              <a:rPr lang="en-US" sz="2000" dirty="0"/>
              <a:t>    }</a:t>
            </a:r>
          </a:p>
        </p:txBody>
      </p:sp>
      <p:sp>
        <p:nvSpPr>
          <p:cNvPr id="6" name="Rectangle 5"/>
          <p:cNvSpPr/>
          <p:nvPr/>
        </p:nvSpPr>
        <p:spPr bwMode="auto">
          <a:xfrm>
            <a:off x="6523037" y="5249862"/>
            <a:ext cx="49530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6370637" y="3846653"/>
            <a:ext cx="49530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9418637" y="3259389"/>
            <a:ext cx="2514600" cy="381000"/>
          </a:xfrm>
          <a:prstGeom prst="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9320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authentication review</a:t>
            </a:r>
            <a:endParaRPr lang="en-US" dirty="0"/>
          </a:p>
        </p:txBody>
      </p:sp>
    </p:spTree>
    <p:extLst>
      <p:ext uri="{BB962C8B-B14F-4D97-AF65-F5344CB8AC3E}">
        <p14:creationId xmlns:p14="http://schemas.microsoft.com/office/powerpoint/2010/main" val="369233688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Tree>
    <p:extLst>
      <p:ext uri="{BB962C8B-B14F-4D97-AF65-F5344CB8AC3E}">
        <p14:creationId xmlns:p14="http://schemas.microsoft.com/office/powerpoint/2010/main" val="4060498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(Online)</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Online</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20" name="Rectangle 19"/>
          <p:cNvSpPr/>
          <p:nvPr/>
        </p:nvSpPr>
        <p:spPr bwMode="auto">
          <a:xfrm>
            <a:off x="4394485" y="1676399"/>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4392407" y="2578474"/>
            <a:ext cx="914400" cy="8425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4"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sp>
        <p:nvSpPr>
          <p:cNvPr id="21" name="Rectangle 20"/>
          <p:cNvSpPr/>
          <p:nvPr/>
        </p:nvSpPr>
        <p:spPr bwMode="auto">
          <a:xfrm>
            <a:off x="8964575" y="25784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ACS Proxy</a:t>
            </a:r>
          </a:p>
        </p:txBody>
      </p:sp>
      <p:cxnSp>
        <p:nvCxnSpPr>
          <p:cNvPr id="27" name="Straight Arrow Connector 26"/>
          <p:cNvCxnSpPr/>
          <p:nvPr/>
        </p:nvCxnSpPr>
        <p:spPr>
          <a:xfrm flipH="1">
            <a:off x="7136792" y="2941273"/>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453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6"/>
                                        </p:tgtEl>
                                      </p:cBhvr>
                                    </p:animEffect>
                                    <p:animScale>
                                      <p:cBhvr>
                                        <p:cTn id="10"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(On-</a:t>
            </a:r>
            <a:r>
              <a:rPr lang="en-US" dirty="0" err="1" smtClean="0"/>
              <a:t>Prem</a:t>
            </a:r>
            <a:r>
              <a:rPr lang="en-US" dirty="0" smtClean="0"/>
              <a:t>)</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On-</a:t>
            </a:r>
            <a:r>
              <a:rPr lang="en-US" sz="2400" dirty="0" err="1" smtClean="0">
                <a:gradFill>
                  <a:gsLst>
                    <a:gs pos="0">
                      <a:srgbClr val="FFFFFF"/>
                    </a:gs>
                    <a:gs pos="100000">
                      <a:srgbClr val="FFFFFF"/>
                    </a:gs>
                  </a:gsLst>
                  <a:lin ang="5400000" scaled="0"/>
                </a:gradFill>
                <a:ea typeface="Segoe UI" pitchFamily="34" charset="0"/>
                <a:cs typeface="Segoe UI" pitchFamily="34" charset="0"/>
              </a:rPr>
              <a:t>Prem</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20" name="Rectangle 19"/>
          <p:cNvSpPr/>
          <p:nvPr/>
        </p:nvSpPr>
        <p:spPr bwMode="auto">
          <a:xfrm>
            <a:off x="4394485" y="1676399"/>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4392407" y="2578474"/>
            <a:ext cx="914400" cy="8425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4"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sp>
        <p:nvSpPr>
          <p:cNvPr id="21" name="Rectangle 20"/>
          <p:cNvSpPr/>
          <p:nvPr/>
        </p:nvSpPr>
        <p:spPr bwMode="auto">
          <a:xfrm>
            <a:off x="8964575" y="25784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ACS Proxy</a:t>
            </a:r>
          </a:p>
        </p:txBody>
      </p:sp>
      <p:cxnSp>
        <p:nvCxnSpPr>
          <p:cNvPr id="27" name="Straight Arrow Connector 26"/>
          <p:cNvCxnSpPr/>
          <p:nvPr/>
        </p:nvCxnSpPr>
        <p:spPr>
          <a:xfrm flipH="1">
            <a:off x="7136792" y="2941273"/>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42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21"/>
                                        </p:tgtEl>
                                      </p:cBhvr>
                                    </p:animEffect>
                                    <p:set>
                                      <p:cBhvr>
                                        <p:cTn id="16" dur="1" fill="hold">
                                          <p:stCondLst>
                                            <p:cond delay="499"/>
                                          </p:stCondLst>
                                        </p:cTn>
                                        <p:tgtEl>
                                          <p:spTgt spid="21"/>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7"/>
                                        </p:tgtEl>
                                      </p:cBhvr>
                                    </p:animEffect>
                                    <p:set>
                                      <p:cBhvr>
                                        <p:cTn id="19" dur="1" fill="hold">
                                          <p:stCondLst>
                                            <p:cond delay="499"/>
                                          </p:stCondLst>
                                        </p:cTn>
                                        <p:tgtEl>
                                          <p:spTgt spid="2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grpId="0" nodeType="clickEffect">
                                  <p:stCondLst>
                                    <p:cond delay="0"/>
                                  </p:stCondLst>
                                  <p:childTnLst>
                                    <p:animMotion origin="layout" path="M 3.18866E-6 -3.54517E-6 L -0.21994 0.26532 " pathEditMode="relative" rAng="0" ptsTypes="AA">
                                      <p:cBhvr>
                                        <p:cTn id="23" dur="2000" fill="hold"/>
                                        <p:tgtEl>
                                          <p:spTgt spid="22"/>
                                        </p:tgtEl>
                                        <p:attrNameLst>
                                          <p:attrName>ppt_x</p:attrName>
                                          <p:attrName>ppt_y</p:attrName>
                                        </p:attrNameLst>
                                      </p:cBhvr>
                                      <p:rCtr x="-11003" y="13255"/>
                                    </p:animMotion>
                                  </p:childTnLst>
                                </p:cTn>
                              </p:par>
                              <p:par>
                                <p:cTn id="24" presetID="42" presetClass="path" presetSubtype="0" accel="50000" decel="50000" fill="hold" grpId="0" nodeType="withEffect">
                                  <p:stCondLst>
                                    <p:cond delay="0"/>
                                  </p:stCondLst>
                                  <p:childTnLst>
                                    <p:animMotion origin="layout" path="M -4.68471E-6 -4.53019E-6 L -0.21674 0.27032 " pathEditMode="relative" rAng="0" ptsTypes="AA">
                                      <p:cBhvr>
                                        <p:cTn id="25" dur="2000" fill="hold"/>
                                        <p:tgtEl>
                                          <p:spTgt spid="23"/>
                                        </p:tgtEl>
                                        <p:attrNameLst>
                                          <p:attrName>ppt_x</p:attrName>
                                          <p:attrName>ppt_y</p:attrName>
                                        </p:attrNameLst>
                                      </p:cBhvr>
                                      <p:rCtr x="-10837" y="13504"/>
                                    </p:animMotion>
                                  </p:childTnLst>
                                </p:cTn>
                              </p:par>
                              <p:par>
                                <p:cTn id="26" presetID="42" presetClass="path" presetSubtype="0" accel="50000" decel="50000" fill="hold" nodeType="withEffect">
                                  <p:stCondLst>
                                    <p:cond delay="0"/>
                                  </p:stCondLst>
                                  <p:childTnLst>
                                    <p:animMotion origin="layout" path="M -2.05259E-6 -2.86882E-6 L -0.21585 0.27349 " pathEditMode="relative" rAng="0" ptsTypes="AA">
                                      <p:cBhvr>
                                        <p:cTn id="27" dur="2000" fill="hold"/>
                                        <p:tgtEl>
                                          <p:spTgt spid="24"/>
                                        </p:tgtEl>
                                        <p:attrNameLst>
                                          <p:attrName>ppt_x</p:attrName>
                                          <p:attrName>ppt_y</p:attrName>
                                        </p:attrNameLst>
                                      </p:cBhvr>
                                      <p:rCtr x="-10799" y="136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Building a high-trust app on-</a:t>
            </a:r>
            <a:r>
              <a:rPr lang="en-US" sz="4800" dirty="0" err="1" smtClean="0"/>
              <a:t>prem</a:t>
            </a:r>
            <a:endParaRPr lang="en-US" sz="4800" dirty="0"/>
          </a:p>
        </p:txBody>
      </p:sp>
      <p:sp>
        <p:nvSpPr>
          <p:cNvPr id="3" name="Text Placeholder 2"/>
          <p:cNvSpPr>
            <a:spLocks noGrp="1"/>
          </p:cNvSpPr>
          <p:nvPr>
            <p:ph type="body" sz="quarter" idx="12"/>
          </p:nvPr>
        </p:nvSpPr>
        <p:spPr/>
        <p:txBody>
          <a:bodyPr/>
          <a:lstStyle/>
          <a:p>
            <a:r>
              <a:rPr lang="en-US" dirty="0" smtClean="0"/>
              <a:t>Rob Howard</a:t>
            </a:r>
            <a:endParaRPr lang="en-US" dirty="0"/>
          </a:p>
        </p:txBody>
      </p:sp>
    </p:spTree>
    <p:extLst>
      <p:ext uri="{BB962C8B-B14F-4D97-AF65-F5344CB8AC3E}">
        <p14:creationId xmlns:p14="http://schemas.microsoft.com/office/powerpoint/2010/main" val="20225271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(On-</a:t>
            </a:r>
            <a:r>
              <a:rPr lang="en-US" dirty="0" err="1" smtClean="0"/>
              <a:t>Prem</a:t>
            </a:r>
            <a:r>
              <a:rPr lang="en-US" dirty="0" smtClean="0"/>
              <a:t>)</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16" name="Rectangle 15"/>
          <p:cNvSpPr/>
          <p:nvPr/>
        </p:nvSpPr>
        <p:spPr bwMode="auto">
          <a:xfrm>
            <a:off x="1644698" y="4396982"/>
            <a:ext cx="914400" cy="9096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Freeform 110"/>
          <p:cNvSpPr>
            <a:spLocks noEditPoints="1"/>
          </p:cNvSpPr>
          <p:nvPr/>
        </p:nvSpPr>
        <p:spPr bwMode="black">
          <a:xfrm rot="20917148">
            <a:off x="2203363" y="4917005"/>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0"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771067" y="4566074"/>
            <a:ext cx="562211" cy="562211"/>
          </a:xfrm>
          <a:prstGeom prst="rect">
            <a:avLst/>
          </a:prstGeom>
          <a:noFill/>
        </p:spPr>
      </p:pic>
    </p:spTree>
    <p:extLst>
      <p:ext uri="{BB962C8B-B14F-4D97-AF65-F5344CB8AC3E}">
        <p14:creationId xmlns:p14="http://schemas.microsoft.com/office/powerpoint/2010/main" val="12152590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(Hybrid)</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On-</a:t>
            </a:r>
            <a:r>
              <a:rPr lang="en-US" sz="2400" dirty="0" err="1" smtClean="0">
                <a:gradFill>
                  <a:gsLst>
                    <a:gs pos="0">
                      <a:srgbClr val="FFFFFF"/>
                    </a:gs>
                    <a:gs pos="100000">
                      <a:srgbClr val="FFFFFF"/>
                    </a:gs>
                  </a:gsLst>
                  <a:lin ang="5400000" scaled="0"/>
                </a:gradFill>
                <a:ea typeface="Segoe UI" pitchFamily="34" charset="0"/>
                <a:cs typeface="Segoe UI" pitchFamily="34" charset="0"/>
              </a:rPr>
              <a:t>Prem</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20" name="Rectangle 19"/>
          <p:cNvSpPr/>
          <p:nvPr/>
        </p:nvSpPr>
        <p:spPr bwMode="auto">
          <a:xfrm>
            <a:off x="4394485" y="1676399"/>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4392407" y="2578474"/>
            <a:ext cx="914400" cy="8425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4"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sp>
        <p:nvSpPr>
          <p:cNvPr id="21" name="Rectangle 20"/>
          <p:cNvSpPr/>
          <p:nvPr/>
        </p:nvSpPr>
        <p:spPr bwMode="auto">
          <a:xfrm>
            <a:off x="8964575" y="25784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ACS Proxy</a:t>
            </a:r>
          </a:p>
        </p:txBody>
      </p:sp>
      <p:cxnSp>
        <p:nvCxnSpPr>
          <p:cNvPr id="27" name="Straight Arrow Connector 26"/>
          <p:cNvCxnSpPr/>
          <p:nvPr/>
        </p:nvCxnSpPr>
        <p:spPr>
          <a:xfrm flipH="1">
            <a:off x="7136792" y="2941273"/>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818089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smtClean="0"/>
              <a:t>Demo: Configuring </a:t>
            </a:r>
            <a:r>
              <a:rPr lang="en-US" sz="4800" dirty="0" smtClean="0"/>
              <a:t>ACS as a trusted issuer on-</a:t>
            </a:r>
            <a:r>
              <a:rPr lang="en-US" sz="4800" dirty="0" err="1" smtClean="0"/>
              <a:t>prem</a:t>
            </a:r>
            <a:endParaRPr lang="en-US" sz="4800" dirty="0"/>
          </a:p>
        </p:txBody>
      </p:sp>
      <p:sp>
        <p:nvSpPr>
          <p:cNvPr id="3" name="Text Placeholder 2"/>
          <p:cNvSpPr>
            <a:spLocks noGrp="1"/>
          </p:cNvSpPr>
          <p:nvPr>
            <p:ph type="body" sz="quarter" idx="12"/>
          </p:nvPr>
        </p:nvSpPr>
        <p:spPr/>
        <p:txBody>
          <a:bodyPr/>
          <a:lstStyle/>
          <a:p>
            <a:r>
              <a:rPr lang="en-US" dirty="0" smtClean="0"/>
              <a:t>Rob Howard</a:t>
            </a:r>
            <a:endParaRPr lang="en-US" dirty="0"/>
          </a:p>
        </p:txBody>
      </p:sp>
    </p:spTree>
    <p:extLst>
      <p:ext uri="{BB962C8B-B14F-4D97-AF65-F5344CB8AC3E}">
        <p14:creationId xmlns:p14="http://schemas.microsoft.com/office/powerpoint/2010/main" val="181717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(On-</a:t>
            </a:r>
            <a:r>
              <a:rPr lang="en-US" dirty="0" err="1" smtClean="0"/>
              <a:t>Prem</a:t>
            </a:r>
            <a:r>
              <a:rPr lang="en-US" dirty="0" smtClean="0"/>
              <a:t>)</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16" name="Rectangle 15"/>
          <p:cNvSpPr/>
          <p:nvPr/>
        </p:nvSpPr>
        <p:spPr bwMode="auto">
          <a:xfrm>
            <a:off x="1644698" y="4396982"/>
            <a:ext cx="914400" cy="9096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Freeform 110"/>
          <p:cNvSpPr>
            <a:spLocks noEditPoints="1"/>
          </p:cNvSpPr>
          <p:nvPr/>
        </p:nvSpPr>
        <p:spPr bwMode="black">
          <a:xfrm rot="20917148">
            <a:off x="2203363" y="4917005"/>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0"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771067" y="4566074"/>
            <a:ext cx="562211" cy="562211"/>
          </a:xfrm>
          <a:prstGeom prst="rect">
            <a:avLst/>
          </a:prstGeom>
          <a:noFill/>
        </p:spPr>
      </p:pic>
    </p:spTree>
    <p:extLst>
      <p:ext uri="{BB962C8B-B14F-4D97-AF65-F5344CB8AC3E}">
        <p14:creationId xmlns:p14="http://schemas.microsoft.com/office/powerpoint/2010/main" val="422667569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7327165" y="475859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484738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460097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(Online)</a:t>
            </a:r>
            <a:endParaRPr lang="en-US" dirty="0"/>
          </a:p>
        </p:txBody>
      </p:sp>
      <p:sp>
        <p:nvSpPr>
          <p:cNvPr id="4" name="Rectangle 3"/>
          <p:cNvSpPr/>
          <p:nvPr/>
        </p:nvSpPr>
        <p:spPr bwMode="auto">
          <a:xfrm>
            <a:off x="8966484" y="1668462"/>
            <a:ext cx="2736244"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484748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439698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4472240"/>
            <a:ext cx="622885" cy="750293"/>
          </a:xfrm>
          <a:prstGeom prst="rect">
            <a:avLst/>
          </a:prstGeom>
        </p:spPr>
      </p:pic>
      <p:sp>
        <p:nvSpPr>
          <p:cNvPr id="17" name="Rectangle 16"/>
          <p:cNvSpPr/>
          <p:nvPr/>
        </p:nvSpPr>
        <p:spPr bwMode="auto">
          <a:xfrm>
            <a:off x="8966484" y="440338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8" name="TextBox 17"/>
          <p:cNvSpPr txBox="1"/>
          <p:nvPr/>
        </p:nvSpPr>
        <p:spPr>
          <a:xfrm>
            <a:off x="3836094" y="5306670"/>
            <a:ext cx="2150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Access Token</a:t>
            </a:r>
          </a:p>
        </p:txBody>
      </p:sp>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4573076"/>
            <a:ext cx="562211" cy="562211"/>
          </a:xfrm>
          <a:prstGeom prst="rect">
            <a:avLst/>
          </a:prstGeom>
          <a:noFill/>
        </p:spPr>
      </p:pic>
      <p:sp>
        <p:nvSpPr>
          <p:cNvPr id="20" name="Rectangle 19"/>
          <p:cNvSpPr/>
          <p:nvPr/>
        </p:nvSpPr>
        <p:spPr bwMode="auto">
          <a:xfrm>
            <a:off x="4394485" y="1676399"/>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4392407" y="2578474"/>
            <a:ext cx="914400" cy="8425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4"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sp>
        <p:nvSpPr>
          <p:cNvPr id="21" name="Rectangle 20"/>
          <p:cNvSpPr/>
          <p:nvPr/>
        </p:nvSpPr>
        <p:spPr bwMode="auto">
          <a:xfrm>
            <a:off x="8964575" y="25784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ACS Proxy</a:t>
            </a:r>
          </a:p>
        </p:txBody>
      </p:sp>
      <p:cxnSp>
        <p:nvCxnSpPr>
          <p:cNvPr id="27" name="Straight Arrow Connector 26"/>
          <p:cNvCxnSpPr/>
          <p:nvPr/>
        </p:nvCxnSpPr>
        <p:spPr>
          <a:xfrm flipH="1">
            <a:off x="7136792" y="2941273"/>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05317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394485" y="1668462"/>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392407" y="2577748"/>
            <a:ext cx="914400" cy="83066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Oval 12"/>
          <p:cNvSpPr/>
          <p:nvPr/>
        </p:nvSpPr>
        <p:spPr>
          <a:xfrm>
            <a:off x="7327165" y="385887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394766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370125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Creating a hybrid app</a:t>
            </a:r>
            <a:endParaRPr lang="en-US" dirty="0"/>
          </a:p>
        </p:txBody>
      </p:sp>
      <p:sp>
        <p:nvSpPr>
          <p:cNvPr id="4" name="Rectangle 3"/>
          <p:cNvSpPr/>
          <p:nvPr/>
        </p:nvSpPr>
        <p:spPr bwMode="auto">
          <a:xfrm>
            <a:off x="8966484" y="1668462"/>
            <a:ext cx="2736244" cy="27264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5" name="Rectangle 4"/>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394776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349726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3572520"/>
            <a:ext cx="622885" cy="750293"/>
          </a:xfrm>
          <a:prstGeom prst="rect">
            <a:avLst/>
          </a:prstGeom>
        </p:spPr>
      </p:pic>
      <p:sp>
        <p:nvSpPr>
          <p:cNvPr id="17" name="Rectangle 16"/>
          <p:cNvSpPr/>
          <p:nvPr/>
        </p:nvSpPr>
        <p:spPr bwMode="auto">
          <a:xfrm>
            <a:off x="8966484" y="350366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9"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1"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3673356"/>
            <a:ext cx="562211" cy="562211"/>
          </a:xfrm>
          <a:prstGeom prst="rect">
            <a:avLst/>
          </a:prstGeom>
          <a:noFill/>
        </p:spPr>
      </p:pic>
      <p:sp>
        <p:nvSpPr>
          <p:cNvPr id="20" name="Rectangle 19"/>
          <p:cNvSpPr/>
          <p:nvPr/>
        </p:nvSpPr>
        <p:spPr bwMode="auto">
          <a:xfrm>
            <a:off x="1642081" y="5322836"/>
            <a:ext cx="914400" cy="9096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Freeform 110"/>
          <p:cNvSpPr>
            <a:spLocks noEditPoints="1"/>
          </p:cNvSpPr>
          <p:nvPr/>
        </p:nvSpPr>
        <p:spPr bwMode="black">
          <a:xfrm rot="20917148">
            <a:off x="2200746" y="5842859"/>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3"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768450" y="5491928"/>
            <a:ext cx="562211" cy="562211"/>
          </a:xfrm>
          <a:prstGeom prst="rect">
            <a:avLst/>
          </a:prstGeom>
          <a:noFill/>
        </p:spPr>
      </p:pic>
      <p:sp>
        <p:nvSpPr>
          <p:cNvPr id="24" name="Oval 23"/>
          <p:cNvSpPr/>
          <p:nvPr/>
        </p:nvSpPr>
        <p:spPr>
          <a:xfrm>
            <a:off x="7317464" y="568767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27" name="Straight Arrow Connector 71"/>
          <p:cNvCxnSpPr/>
          <p:nvPr/>
        </p:nvCxnSpPr>
        <p:spPr>
          <a:xfrm flipH="1" flipV="1">
            <a:off x="7506368" y="577646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Flowchart: Data 28"/>
          <p:cNvSpPr/>
          <p:nvPr/>
        </p:nvSpPr>
        <p:spPr>
          <a:xfrm rot="10800000">
            <a:off x="7574461" y="553005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cxnSp>
        <p:nvCxnSpPr>
          <p:cNvPr id="30" name="Straight Arrow Connector 29"/>
          <p:cNvCxnSpPr/>
          <p:nvPr/>
        </p:nvCxnSpPr>
        <p:spPr>
          <a:xfrm flipV="1">
            <a:off x="2551829" y="577656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4382706" y="532606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0057" y="5401320"/>
            <a:ext cx="622885" cy="750293"/>
          </a:xfrm>
          <a:prstGeom prst="rect">
            <a:avLst/>
          </a:prstGeom>
        </p:spPr>
      </p:pic>
      <p:sp>
        <p:nvSpPr>
          <p:cNvPr id="34" name="Rectangle 33"/>
          <p:cNvSpPr/>
          <p:nvPr/>
        </p:nvSpPr>
        <p:spPr bwMode="auto">
          <a:xfrm>
            <a:off x="8966484" y="4510924"/>
            <a:ext cx="2736244" cy="17295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37" name="Rectangle 36"/>
          <p:cNvSpPr/>
          <p:nvPr/>
        </p:nvSpPr>
        <p:spPr bwMode="auto">
          <a:xfrm>
            <a:off x="8966484" y="53371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pic>
        <p:nvPicPr>
          <p:cNvPr id="38"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5506868"/>
            <a:ext cx="562211" cy="562211"/>
          </a:xfrm>
          <a:prstGeom prst="rect">
            <a:avLst/>
          </a:prstGeom>
          <a:noFill/>
        </p:spPr>
      </p:pic>
    </p:spTree>
    <p:extLst>
      <p:ext uri="{BB962C8B-B14F-4D97-AF65-F5344CB8AC3E}">
        <p14:creationId xmlns:p14="http://schemas.microsoft.com/office/powerpoint/2010/main" val="8228248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2"/>
          <a:srcRect/>
          <a:stretch>
            <a:fillRect/>
          </a:stretch>
        </p:blipFill>
        <p:spPr bwMode="auto">
          <a:xfrm>
            <a:off x="5731613" y="4564572"/>
            <a:ext cx="1315394" cy="1315394"/>
          </a:xfrm>
          <a:prstGeom prst="rect">
            <a:avLst/>
          </a:prstGeom>
          <a:noFill/>
        </p:spPr>
      </p:pic>
      <p:sp>
        <p:nvSpPr>
          <p:cNvPr id="2" name="TextBox 1"/>
          <p:cNvSpPr txBox="1"/>
          <p:nvPr/>
        </p:nvSpPr>
        <p:spPr>
          <a:xfrm>
            <a:off x="5920488" y="5879965"/>
            <a:ext cx="835669" cy="424178"/>
          </a:xfrm>
          <a:prstGeom prst="rect">
            <a:avLst/>
          </a:prstGeom>
          <a:noFill/>
        </p:spPr>
        <p:txBody>
          <a:bodyPr wrap="none" lIns="124298" tIns="62149" rIns="124298" bIns="62149" rtlCol="0">
            <a:spAutoFit/>
          </a:bodyPr>
          <a:lstStyle/>
          <a:p>
            <a:pPr defTabSz="932373"/>
            <a:r>
              <a:rPr lang="en-US" sz="1903" dirty="0">
                <a:solidFill>
                  <a:srgbClr val="5E5E5E"/>
                </a:solidFill>
              </a:rPr>
              <a:t>(Rob)</a:t>
            </a:r>
          </a:p>
        </p:txBody>
      </p:sp>
      <p:pic>
        <p:nvPicPr>
          <p:cNvPr id="3" name="Picture 2" descr="http://beardit.com/images/bear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244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Apps that use both high-trust and 3-legged </a:t>
            </a:r>
            <a:r>
              <a:rPr lang="en-US" sz="4800" dirty="0" err="1" smtClean="0"/>
              <a:t>OAuth</a:t>
            </a:r>
            <a:endParaRPr lang="en-US" sz="4800" dirty="0"/>
          </a:p>
        </p:txBody>
      </p:sp>
      <p:sp>
        <p:nvSpPr>
          <p:cNvPr id="3" name="Text Placeholder 2"/>
          <p:cNvSpPr>
            <a:spLocks noGrp="1"/>
          </p:cNvSpPr>
          <p:nvPr>
            <p:ph type="body" sz="quarter" idx="12"/>
          </p:nvPr>
        </p:nvSpPr>
        <p:spPr/>
        <p:txBody>
          <a:bodyPr/>
          <a:lstStyle/>
          <a:p>
            <a:r>
              <a:rPr lang="en-US" dirty="0" smtClean="0"/>
              <a:t>Rob Howard</a:t>
            </a:r>
            <a:endParaRPr lang="en-US" dirty="0"/>
          </a:p>
        </p:txBody>
      </p:sp>
    </p:spTree>
    <p:extLst>
      <p:ext uri="{BB962C8B-B14F-4D97-AF65-F5344CB8AC3E}">
        <p14:creationId xmlns:p14="http://schemas.microsoft.com/office/powerpoint/2010/main" val="13597169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732729" y="4510924"/>
            <a:ext cx="1828801" cy="17235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sp>
        <p:nvSpPr>
          <p:cNvPr id="36" name="Rectangle 35"/>
          <p:cNvSpPr/>
          <p:nvPr/>
        </p:nvSpPr>
        <p:spPr bwMode="auto">
          <a:xfrm>
            <a:off x="732729" y="1668462"/>
            <a:ext cx="1828801"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sp>
        <p:nvSpPr>
          <p:cNvPr id="12" name="Rectangle 11"/>
          <p:cNvSpPr/>
          <p:nvPr/>
        </p:nvSpPr>
        <p:spPr bwMode="auto">
          <a:xfrm>
            <a:off x="4394485" y="1668462"/>
            <a:ext cx="2743200" cy="1744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Azure AD</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392407" y="2506662"/>
            <a:ext cx="914400"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Oval 12"/>
          <p:cNvSpPr/>
          <p:nvPr/>
        </p:nvSpPr>
        <p:spPr>
          <a:xfrm>
            <a:off x="7327165" y="385887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14" name="Straight Arrow Connector 71"/>
          <p:cNvCxnSpPr/>
          <p:nvPr/>
        </p:nvCxnSpPr>
        <p:spPr>
          <a:xfrm flipH="1" flipV="1">
            <a:off x="7516069" y="394766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Flowchart: Data 14"/>
          <p:cNvSpPr/>
          <p:nvPr/>
        </p:nvSpPr>
        <p:spPr>
          <a:xfrm rot="10800000">
            <a:off x="7584162" y="370125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Access tokens and issuers (Hybrid)</a:t>
            </a:r>
            <a:endParaRPr lang="en-US" dirty="0"/>
          </a:p>
        </p:txBody>
      </p:sp>
      <p:sp>
        <p:nvSpPr>
          <p:cNvPr id="4" name="Rectangle 3"/>
          <p:cNvSpPr/>
          <p:nvPr/>
        </p:nvSpPr>
        <p:spPr bwMode="auto">
          <a:xfrm>
            <a:off x="8966484" y="1668462"/>
            <a:ext cx="2736244" cy="27264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Online</a:t>
            </a:r>
          </a:p>
        </p:txBody>
      </p:sp>
      <p:sp>
        <p:nvSpPr>
          <p:cNvPr id="5" name="Rectangle 4"/>
          <p:cNvSpPr/>
          <p:nvPr/>
        </p:nvSpPr>
        <p:spPr bwMode="auto">
          <a:xfrm>
            <a:off x="732729" y="1668462"/>
            <a:ext cx="1828801" cy="27384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Remote App</a:t>
            </a:r>
          </a:p>
        </p:txBody>
      </p:sp>
      <p:cxnSp>
        <p:nvCxnSpPr>
          <p:cNvPr id="8" name="Straight Arrow Connector 7"/>
          <p:cNvCxnSpPr/>
          <p:nvPr/>
        </p:nvCxnSpPr>
        <p:spPr>
          <a:xfrm flipV="1">
            <a:off x="2561530" y="394776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392407" y="349726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758" y="3572520"/>
            <a:ext cx="622885" cy="750293"/>
          </a:xfrm>
          <a:prstGeom prst="rect">
            <a:avLst/>
          </a:prstGeom>
        </p:spPr>
      </p:pic>
      <p:sp>
        <p:nvSpPr>
          <p:cNvPr id="17" name="Rectangle 16"/>
          <p:cNvSpPr/>
          <p:nvPr/>
        </p:nvSpPr>
        <p:spPr bwMode="auto">
          <a:xfrm>
            <a:off x="8966484" y="3503662"/>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 (ACS)</a:t>
            </a:r>
          </a:p>
        </p:txBody>
      </p:sp>
      <p:sp>
        <p:nvSpPr>
          <p:cNvPr id="19" name="Freeform 110"/>
          <p:cNvSpPr>
            <a:spLocks noEditPoints="1"/>
          </p:cNvSpPr>
          <p:nvPr/>
        </p:nvSpPr>
        <p:spPr bwMode="black">
          <a:xfrm rot="20917148">
            <a:off x="4951072" y="3011793"/>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1"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4518776" y="2660862"/>
            <a:ext cx="562211" cy="562211"/>
          </a:xfrm>
          <a:prstGeom prst="rect">
            <a:avLst/>
          </a:prstGeom>
          <a:noFill/>
        </p:spPr>
      </p:pic>
      <p:cxnSp>
        <p:nvCxnSpPr>
          <p:cNvPr id="25" name="Straight Arrow Connector 24"/>
          <p:cNvCxnSpPr/>
          <p:nvPr/>
        </p:nvCxnSpPr>
        <p:spPr>
          <a:xfrm flipH="1">
            <a:off x="2556481" y="3192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556481" y="2811462"/>
            <a:ext cx="1833848"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6"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3673356"/>
            <a:ext cx="562211" cy="562211"/>
          </a:xfrm>
          <a:prstGeom prst="rect">
            <a:avLst/>
          </a:prstGeom>
          <a:noFill/>
        </p:spPr>
      </p:pic>
      <p:sp>
        <p:nvSpPr>
          <p:cNvPr id="20" name="Rectangle 19"/>
          <p:cNvSpPr/>
          <p:nvPr/>
        </p:nvSpPr>
        <p:spPr bwMode="auto">
          <a:xfrm>
            <a:off x="1642081" y="5322836"/>
            <a:ext cx="914400" cy="9096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Freeform 110"/>
          <p:cNvSpPr>
            <a:spLocks noEditPoints="1"/>
          </p:cNvSpPr>
          <p:nvPr/>
        </p:nvSpPr>
        <p:spPr bwMode="black">
          <a:xfrm rot="20917148">
            <a:off x="2200746" y="5842859"/>
            <a:ext cx="233869" cy="23590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3"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768450" y="5491928"/>
            <a:ext cx="562211" cy="562211"/>
          </a:xfrm>
          <a:prstGeom prst="rect">
            <a:avLst/>
          </a:prstGeom>
          <a:noFill/>
        </p:spPr>
      </p:pic>
      <p:sp>
        <p:nvSpPr>
          <p:cNvPr id="24" name="Oval 23"/>
          <p:cNvSpPr/>
          <p:nvPr/>
        </p:nvSpPr>
        <p:spPr>
          <a:xfrm>
            <a:off x="7317464" y="5687670"/>
            <a:ext cx="186472" cy="186472"/>
          </a:xfrm>
          <a:prstGeom prst="ellipse">
            <a:avLst/>
          </a:prstGeom>
        </p:spPr>
        <p:style>
          <a:lnRef idx="2">
            <a:schemeClr val="dk1"/>
          </a:lnRef>
          <a:fillRef idx="1">
            <a:schemeClr val="lt1"/>
          </a:fillRef>
          <a:effectRef idx="0">
            <a:schemeClr val="dk1"/>
          </a:effectRef>
          <a:fontRef idx="minor">
            <a:schemeClr val="dk1"/>
          </a:fontRef>
        </p:style>
        <p:txBody>
          <a:bodyPr lIns="111302" tIns="55649" rIns="111302" bIns="55649" rtlCol="0" anchor="ctr"/>
          <a:lstStyle/>
          <a:p>
            <a:pPr algn="ctr" defTabSz="932373"/>
            <a:endParaRPr lang="en-US" sz="1495">
              <a:solidFill>
                <a:srgbClr val="5E5E5E"/>
              </a:solidFill>
              <a:ea typeface="Segoe UI" pitchFamily="34" charset="0"/>
              <a:cs typeface="Segoe UI" pitchFamily="34" charset="0"/>
            </a:endParaRPr>
          </a:p>
        </p:txBody>
      </p:sp>
      <p:cxnSp>
        <p:nvCxnSpPr>
          <p:cNvPr id="27" name="Straight Arrow Connector 71"/>
          <p:cNvCxnSpPr/>
          <p:nvPr/>
        </p:nvCxnSpPr>
        <p:spPr>
          <a:xfrm flipH="1" flipV="1">
            <a:off x="7506368" y="5776467"/>
            <a:ext cx="1510480" cy="6795"/>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Flowchart: Data 28"/>
          <p:cNvSpPr/>
          <p:nvPr/>
        </p:nvSpPr>
        <p:spPr>
          <a:xfrm rot="10800000">
            <a:off x="7574461" y="5530050"/>
            <a:ext cx="343491" cy="466180"/>
          </a:xfrm>
          <a:prstGeom prst="flowChartInputOutput">
            <a:avLst/>
          </a:prstGeom>
          <a:solidFill>
            <a:schemeClr val="bg2"/>
          </a:solidFill>
          <a:ln>
            <a:noFill/>
          </a:ln>
        </p:spPr>
        <p:style>
          <a:lnRef idx="2">
            <a:schemeClr val="accent2"/>
          </a:lnRef>
          <a:fillRef idx="1">
            <a:schemeClr val="lt1"/>
          </a:fillRef>
          <a:effectRef idx="0">
            <a:schemeClr val="accent2"/>
          </a:effectRef>
          <a:fontRef idx="minor">
            <a:schemeClr val="dk1"/>
          </a:fontRef>
        </p:style>
        <p:txBody>
          <a:bodyPr lIns="111302" tIns="55649" rIns="111302" bIns="55649" rtlCol="0" anchor="ctr"/>
          <a:lstStyle/>
          <a:p>
            <a:pPr algn="ctr" defTabSz="932373"/>
            <a:endParaRPr lang="en-US" sz="1903">
              <a:solidFill>
                <a:srgbClr val="5E5E5E"/>
              </a:solidFill>
              <a:ea typeface="Segoe UI" pitchFamily="34" charset="0"/>
              <a:cs typeface="Segoe UI" pitchFamily="34" charset="0"/>
            </a:endParaRPr>
          </a:p>
        </p:txBody>
      </p:sp>
      <p:cxnSp>
        <p:nvCxnSpPr>
          <p:cNvPr id="30" name="Straight Arrow Connector 29"/>
          <p:cNvCxnSpPr/>
          <p:nvPr/>
        </p:nvCxnSpPr>
        <p:spPr>
          <a:xfrm flipV="1">
            <a:off x="2551829" y="5776561"/>
            <a:ext cx="4699975" cy="869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4382706" y="5326062"/>
            <a:ext cx="914400" cy="9144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0057" y="5401320"/>
            <a:ext cx="622885" cy="750293"/>
          </a:xfrm>
          <a:prstGeom prst="rect">
            <a:avLst/>
          </a:prstGeom>
        </p:spPr>
      </p:pic>
      <p:sp>
        <p:nvSpPr>
          <p:cNvPr id="34" name="Rectangle 33"/>
          <p:cNvSpPr/>
          <p:nvPr/>
        </p:nvSpPr>
        <p:spPr bwMode="auto">
          <a:xfrm>
            <a:off x="8966484" y="4510924"/>
            <a:ext cx="2736244" cy="17295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On-</a:t>
            </a:r>
            <a:r>
              <a:rPr lang="en-US" sz="2400" dirty="0" err="1" smtClean="0">
                <a:gradFill>
                  <a:gsLst>
                    <a:gs pos="0">
                      <a:srgbClr val="FFFFFF"/>
                    </a:gs>
                    <a:gs pos="100000">
                      <a:srgbClr val="FFFFFF"/>
                    </a:gs>
                  </a:gsLst>
                  <a:lin ang="5400000" scaled="0"/>
                </a:gradFill>
                <a:ea typeface="Segoe UI" pitchFamily="34" charset="0"/>
                <a:cs typeface="Segoe UI" pitchFamily="34" charset="0"/>
              </a:rPr>
              <a:t>prem</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8966484" y="5337174"/>
            <a:ext cx="2709346" cy="90328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Trusted Security</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Token </a:t>
            </a:r>
            <a:r>
              <a:rPr lang="en-US" sz="2000" dirty="0" smtClean="0">
                <a:gradFill>
                  <a:gsLst>
                    <a:gs pos="0">
                      <a:srgbClr val="FFFFFF"/>
                    </a:gs>
                    <a:gs pos="100000">
                      <a:srgbClr val="FFFFFF"/>
                    </a:gs>
                  </a:gsLst>
                  <a:lin ang="5400000" scaled="0"/>
                </a:gradFill>
                <a:ea typeface="Segoe UI" pitchFamily="34" charset="0"/>
                <a:cs typeface="Segoe UI" pitchFamily="34" charset="0"/>
              </a:rPr>
              <a:t>Issuer</a:t>
            </a:r>
          </a:p>
        </p:txBody>
      </p:sp>
      <p:pic>
        <p:nvPicPr>
          <p:cNvPr id="38" name="Picture 4" descr="\\MAGNUM\Projects\Microsoft\Cloud Power FY12\Design\ICONS_PNG\Document_Secure.png"/>
          <p:cNvPicPr>
            <a:picLocks noChangeAspect="1" noChangeArrowheads="1"/>
          </p:cNvPicPr>
          <p:nvPr/>
        </p:nvPicPr>
        <p:blipFill>
          <a:blip r:embed="rId3" cstate="print">
            <a:lum bright="100000"/>
          </a:blip>
          <a:srcRect/>
          <a:stretch>
            <a:fillRect/>
          </a:stretch>
        </p:blipFill>
        <p:spPr bwMode="auto">
          <a:xfrm>
            <a:off x="11142426" y="5506868"/>
            <a:ext cx="562211" cy="562211"/>
          </a:xfrm>
          <a:prstGeom prst="rect">
            <a:avLst/>
          </a:prstGeom>
          <a:noFill/>
        </p:spPr>
      </p:pic>
      <p:cxnSp>
        <p:nvCxnSpPr>
          <p:cNvPr id="6" name="Straight Connector 5"/>
          <p:cNvCxnSpPr/>
          <p:nvPr/>
        </p:nvCxnSpPr>
        <p:spPr>
          <a:xfrm>
            <a:off x="274639" y="4455730"/>
            <a:ext cx="11889564" cy="0"/>
          </a:xfrm>
          <a:prstGeom prst="line">
            <a:avLst/>
          </a:prstGeom>
          <a:ln w="762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5133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36"/>
                                        </p:tgtEl>
                                      </p:cBhvr>
                                    </p:animEffect>
                                    <p:set>
                                      <p:cBhvr>
                                        <p:cTn id="12" dur="1" fill="hold">
                                          <p:stCondLst>
                                            <p:cond delay="499"/>
                                          </p:stCondLst>
                                        </p:cTn>
                                        <p:tgtEl>
                                          <p:spTgt spid="3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431983"/>
          </a:xfrm>
        </p:spPr>
        <p:txBody>
          <a:bodyPr/>
          <a:lstStyle/>
          <a:p>
            <a:r>
              <a:rPr lang="en-US" dirty="0" smtClean="0"/>
              <a:t>The new cloud app model is designed to work both on-</a:t>
            </a:r>
            <a:r>
              <a:rPr lang="en-US" dirty="0" err="1" smtClean="0"/>
              <a:t>prem</a:t>
            </a:r>
            <a:r>
              <a:rPr lang="en-US" dirty="0" smtClean="0"/>
              <a:t> and in the cloud</a:t>
            </a:r>
          </a:p>
          <a:p>
            <a:r>
              <a:rPr lang="en-US" dirty="0" smtClean="0"/>
              <a:t>Use high-trust (S2S) in pure on-</a:t>
            </a:r>
            <a:r>
              <a:rPr lang="en-US" dirty="0" err="1" smtClean="0"/>
              <a:t>prem</a:t>
            </a:r>
            <a:r>
              <a:rPr lang="en-US" dirty="0" smtClean="0"/>
              <a:t> environments</a:t>
            </a:r>
          </a:p>
          <a:p>
            <a:r>
              <a:rPr lang="en-US" dirty="0" smtClean="0"/>
              <a:t>Use a hybrid configuration to connect on-</a:t>
            </a:r>
            <a:r>
              <a:rPr lang="en-US" dirty="0" err="1" smtClean="0"/>
              <a:t>prem</a:t>
            </a:r>
            <a:r>
              <a:rPr lang="en-US" dirty="0" smtClean="0"/>
              <a:t> SharePoint farms to apps in the cloud</a:t>
            </a:r>
          </a:p>
          <a:p>
            <a:r>
              <a:rPr lang="en-US" dirty="0" smtClean="0"/>
              <a:t>Build hybrid apps that can work in on-</a:t>
            </a:r>
            <a:r>
              <a:rPr lang="en-US" dirty="0" err="1" smtClean="0"/>
              <a:t>prem</a:t>
            </a:r>
            <a:r>
              <a:rPr lang="en-US" dirty="0" smtClean="0"/>
              <a:t> and online environments with a single codebase</a:t>
            </a:r>
            <a:endParaRPr lang="en-US" dirty="0"/>
          </a:p>
        </p:txBody>
      </p:sp>
      <p:sp>
        <p:nvSpPr>
          <p:cNvPr id="3" name="Title 2"/>
          <p:cNvSpPr>
            <a:spLocks noGrp="1"/>
          </p:cNvSpPr>
          <p:nvPr>
            <p:ph type="title"/>
          </p:nvPr>
        </p:nvSpPr>
        <p:spPr/>
        <p:txBody>
          <a:bodyPr/>
          <a:lstStyle/>
          <a:p>
            <a:r>
              <a:rPr lang="en-US" dirty="0" smtClean="0"/>
              <a:t>Takeaways</a:t>
            </a:r>
            <a:endParaRPr lang="en-US" dirty="0"/>
          </a:p>
        </p:txBody>
      </p:sp>
    </p:spTree>
    <p:extLst>
      <p:ext uri="{BB962C8B-B14F-4D97-AF65-F5344CB8AC3E}">
        <p14:creationId xmlns:p14="http://schemas.microsoft.com/office/powerpoint/2010/main" val="101257442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91089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pic>
        <p:nvPicPr>
          <p:cNvPr id="2" name="Picture 3" descr="http://beardit.com/images/bear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8684135" y="1492005"/>
            <a:ext cx="2715702" cy="838200"/>
            <a:chOff x="5621700" y="2201862"/>
            <a:chExt cx="2715702" cy="838200"/>
          </a:xfrm>
          <a:solidFill>
            <a:schemeClr val="bg1"/>
          </a:solidFill>
        </p:grpSpPr>
        <p:sp>
          <p:nvSpPr>
            <p:cNvPr id="9" name="Rectangle 8"/>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79073474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pic>
        <p:nvPicPr>
          <p:cNvPr id="2" name="Picture 6"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7589837" y="3435370"/>
            <a:ext cx="752848" cy="232366"/>
            <a:chOff x="5621700" y="2201862"/>
            <a:chExt cx="2715702" cy="838200"/>
          </a:xfrm>
        </p:grpSpPr>
        <p:sp>
          <p:nvSpPr>
            <p:cNvPr id="15" name="Rectangle 14"/>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grpSp>
        <p:nvGrpSpPr>
          <p:cNvPr id="17" name="Group 16"/>
          <p:cNvGrpSpPr/>
          <p:nvPr/>
        </p:nvGrpSpPr>
        <p:grpSpPr>
          <a:xfrm>
            <a:off x="8684135" y="1492005"/>
            <a:ext cx="2715702" cy="838200"/>
            <a:chOff x="5621700" y="2201862"/>
            <a:chExt cx="2715702" cy="838200"/>
          </a:xfrm>
          <a:solidFill>
            <a:schemeClr val="bg1"/>
          </a:solidFill>
        </p:grpSpPr>
        <p:sp>
          <p:nvSpPr>
            <p:cNvPr id="18" name="Rectangle 17"/>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81549689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grpSp>
        <p:nvGrpSpPr>
          <p:cNvPr id="15" name="Group 14"/>
          <p:cNvGrpSpPr/>
          <p:nvPr/>
        </p:nvGrpSpPr>
        <p:grpSpPr>
          <a:xfrm>
            <a:off x="7589837" y="3435370"/>
            <a:ext cx="752848" cy="232366"/>
            <a:chOff x="5621700" y="2201862"/>
            <a:chExt cx="2715702" cy="838200"/>
          </a:xfrm>
        </p:grpSpPr>
        <p:sp>
          <p:nvSpPr>
            <p:cNvPr id="16" name="Rectangle 15"/>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pic>
        <p:nvPicPr>
          <p:cNvPr id="2" name="Picture 7" descr="http://beardit.com/images/bear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grpSp>
        <p:nvGrpSpPr>
          <p:cNvPr id="18" name="Group 17"/>
          <p:cNvGrpSpPr/>
          <p:nvPr/>
        </p:nvGrpSpPr>
        <p:grpSpPr>
          <a:xfrm>
            <a:off x="8684135" y="1492005"/>
            <a:ext cx="2715702" cy="838200"/>
            <a:chOff x="5621700" y="2201862"/>
            <a:chExt cx="2715702" cy="838200"/>
          </a:xfrm>
          <a:solidFill>
            <a:schemeClr val="bg1"/>
          </a:solidFill>
        </p:grpSpPr>
        <p:sp>
          <p:nvSpPr>
            <p:cNvPr id="19" name="Rectangle 18"/>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241619166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Pennie's documents\MS Image\NEWFeb15\Windows_Vista_Icons_ for_Marketing_use\MaleUser.png"/>
          <p:cNvPicPr>
            <a:picLocks noChangeAspect="1" noChangeArrowheads="1"/>
          </p:cNvPicPr>
          <p:nvPr/>
        </p:nvPicPr>
        <p:blipFill>
          <a:blip r:embed="rId3"/>
          <a:srcRect/>
          <a:stretch>
            <a:fillRect/>
          </a:stretch>
        </p:blipFill>
        <p:spPr bwMode="auto">
          <a:xfrm>
            <a:off x="5731613" y="4564572"/>
            <a:ext cx="1315394" cy="1315394"/>
          </a:xfrm>
          <a:prstGeom prst="rect">
            <a:avLst/>
          </a:prstGeom>
          <a:noFill/>
        </p:spPr>
      </p:pic>
      <p:cxnSp>
        <p:nvCxnSpPr>
          <p:cNvPr id="3" name="Straight Arrow Connector 2"/>
          <p:cNvCxnSpPr/>
          <p:nvPr/>
        </p:nvCxnSpPr>
        <p:spPr>
          <a:xfrm flipV="1">
            <a:off x="6808466" y="2564906"/>
            <a:ext cx="1999666" cy="1968314"/>
          </a:xfrm>
          <a:prstGeom prst="straightConnector1">
            <a:avLst/>
          </a:prstGeom>
          <a:ln>
            <a:headEnd type="none"/>
            <a:tailEnd type="stealth"/>
          </a:ln>
        </p:spPr>
        <p:style>
          <a:lnRef idx="1">
            <a:schemeClr val="accent1"/>
          </a:lnRef>
          <a:fillRef idx="0">
            <a:schemeClr val="accent1"/>
          </a:fillRef>
          <a:effectRef idx="0">
            <a:schemeClr val="accent1"/>
          </a:effectRef>
          <a:fontRef idx="minor">
            <a:schemeClr val="tx1"/>
          </a:fontRef>
        </p:style>
      </p:cxnSp>
      <p:pic>
        <p:nvPicPr>
          <p:cNvPr id="4" name="Picture 3" descr="D:\Pennie's documents\MS Image\NEWFeb15\Windows_Vista_Icons_ for_Marketing_use\Keys.png"/>
          <p:cNvPicPr>
            <a:picLocks noChangeAspect="1" noChangeArrowheads="1"/>
          </p:cNvPicPr>
          <p:nvPr/>
        </p:nvPicPr>
        <p:blipFill>
          <a:blip r:embed="rId4"/>
          <a:srcRect/>
          <a:stretch>
            <a:fillRect/>
          </a:stretch>
        </p:blipFill>
        <p:spPr bwMode="auto">
          <a:xfrm>
            <a:off x="7357793" y="2979285"/>
            <a:ext cx="1315394" cy="1315394"/>
          </a:xfrm>
          <a:prstGeom prst="rect">
            <a:avLst/>
          </a:prstGeom>
          <a:noFill/>
        </p:spPr>
      </p:pic>
      <p:cxnSp>
        <p:nvCxnSpPr>
          <p:cNvPr id="14" name="Straight Arrow Connector 13"/>
          <p:cNvCxnSpPr/>
          <p:nvPr/>
        </p:nvCxnSpPr>
        <p:spPr>
          <a:xfrm>
            <a:off x="3628352" y="2564904"/>
            <a:ext cx="2119962" cy="1999664"/>
          </a:xfrm>
          <a:prstGeom prst="straightConnector1">
            <a:avLst/>
          </a:prstGeom>
          <a:ln>
            <a:headEnd type="stealth"/>
            <a:tailEnd type="none"/>
          </a:ln>
        </p:spPr>
        <p:style>
          <a:lnRef idx="1">
            <a:schemeClr val="accent1"/>
          </a:lnRef>
          <a:fillRef idx="0">
            <a:schemeClr val="accent1"/>
          </a:fillRef>
          <a:effectRef idx="0">
            <a:schemeClr val="accent1"/>
          </a:effectRef>
          <a:fontRef idx="minor">
            <a:schemeClr val="tx1"/>
          </a:fontRef>
        </p:style>
      </p:cxnSp>
      <p:pic>
        <p:nvPicPr>
          <p:cNvPr id="18" name="Picture 17" descr="D:\Pennie's documents\MS Image\NEWFeb15\Windows_Vista_Icons_ for_Marketing_use\Keys.png"/>
          <p:cNvPicPr>
            <a:picLocks noChangeAspect="1" noChangeArrowheads="1"/>
          </p:cNvPicPr>
          <p:nvPr/>
        </p:nvPicPr>
        <p:blipFill>
          <a:blip r:embed="rId4"/>
          <a:srcRect/>
          <a:stretch>
            <a:fillRect/>
          </a:stretch>
        </p:blipFill>
        <p:spPr bwMode="auto">
          <a:xfrm>
            <a:off x="4165753" y="2979285"/>
            <a:ext cx="1315394" cy="1315394"/>
          </a:xfrm>
          <a:prstGeom prst="rect">
            <a:avLst/>
          </a:prstGeom>
          <a:noFill/>
        </p:spPr>
      </p:pic>
      <p:pic>
        <p:nvPicPr>
          <p:cNvPr id="2" name="Picture 10" descr="http://beardit.com/images/bear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8695" y="4947601"/>
            <a:ext cx="370615" cy="31078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589837" y="3435370"/>
            <a:ext cx="752848" cy="232366"/>
            <a:chOff x="5621700" y="2201862"/>
            <a:chExt cx="2715702" cy="838200"/>
          </a:xfrm>
        </p:grpSpPr>
        <p:sp>
          <p:nvSpPr>
            <p:cNvPr id="21" name="Rectangle 20"/>
            <p:cNvSpPr/>
            <p:nvPr/>
          </p:nvSpPr>
          <p:spPr bwMode="auto">
            <a:xfrm>
              <a:off x="5621700" y="2201862"/>
              <a:ext cx="2715702" cy="838200"/>
            </a:xfrm>
            <a:prstGeom prst="rect">
              <a:avLst/>
            </a:prstGeom>
            <a:solidFill>
              <a:srgbClr val="FFFFFF">
                <a:alpha val="94118"/>
              </a:srgbClr>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p:spPr>
        </p:pic>
      </p:grpSp>
      <p:sp>
        <p:nvSpPr>
          <p:cNvPr id="23" name="Rectangle 22"/>
          <p:cNvSpPr/>
          <p:nvPr/>
        </p:nvSpPr>
        <p:spPr bwMode="auto">
          <a:xfrm>
            <a:off x="2126451" y="1585062"/>
            <a:ext cx="2194458" cy="595292"/>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solidFill>
                  <a:srgbClr val="FFFFFF"/>
                </a:solidFill>
                <a:latin typeface="Berlin Sans FB" panose="020E0602020502020306" pitchFamily="34" charset="0"/>
                <a:ea typeface="Segoe UI" pitchFamily="34" charset="0"/>
                <a:cs typeface="Segoe UI" pitchFamily="34" charset="0"/>
              </a:rPr>
              <a:t>Contoso</a:t>
            </a:r>
            <a:r>
              <a:rPr lang="en-US" sz="2800" spc="-102" dirty="0" smtClean="0">
                <a:solidFill>
                  <a:srgbClr val="FFFFFF"/>
                </a:solidFill>
                <a:latin typeface="Bauhaus 93" panose="04030905020B02020C02" pitchFamily="82" charset="0"/>
                <a:ea typeface="Segoe UI" pitchFamily="34" charset="0"/>
                <a:cs typeface="Segoe UI" pitchFamily="34" charset="0"/>
              </a:rPr>
              <a:t> photo</a:t>
            </a:r>
            <a:endParaRPr lang="en-US" sz="2800" spc="-102" dirty="0">
              <a:solidFill>
                <a:srgbClr val="FFFFFF"/>
              </a:solidFill>
              <a:latin typeface="Bauhaus 93" panose="04030905020B02020C02" pitchFamily="82" charset="0"/>
              <a:ea typeface="Segoe UI" pitchFamily="34" charset="0"/>
              <a:cs typeface="Segoe UI" pitchFamily="34" charset="0"/>
            </a:endParaRPr>
          </a:p>
        </p:txBody>
      </p:sp>
      <p:sp>
        <p:nvSpPr>
          <p:cNvPr id="24" name="Rectangle 23"/>
          <p:cNvSpPr/>
          <p:nvPr/>
        </p:nvSpPr>
        <p:spPr bwMode="auto">
          <a:xfrm>
            <a:off x="4537005" y="3463163"/>
            <a:ext cx="644103" cy="220171"/>
          </a:xfrm>
          <a:prstGeom prst="rect">
            <a:avLst/>
          </a:prstGeom>
          <a:solidFill>
            <a:schemeClr val="tx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0" tIns="0" rIns="0" bIns="0" rtlCol="0" anchor="ctr" anchorCtr="0"/>
          <a:lstStyle/>
          <a:p>
            <a:pPr algn="ctr" defTabSz="932406"/>
            <a:r>
              <a:rPr lang="en-US" sz="1400" spc="-102" dirty="0" smtClean="0">
                <a:solidFill>
                  <a:srgbClr val="FFFFFF"/>
                </a:solidFill>
                <a:latin typeface="Berlin Sans FB" panose="020E0602020502020306" pitchFamily="34" charset="0"/>
                <a:ea typeface="Segoe UI" pitchFamily="34" charset="0"/>
                <a:cs typeface="Segoe UI" pitchFamily="34" charset="0"/>
              </a:rPr>
              <a:t>Contoso</a:t>
            </a:r>
            <a:endParaRPr lang="en-US" sz="1400" spc="-102" dirty="0">
              <a:solidFill>
                <a:srgbClr val="FFFFFF"/>
              </a:solidFill>
              <a:latin typeface="Bauhaus 93" panose="04030905020B02020C02" pitchFamily="82" charset="0"/>
              <a:ea typeface="Segoe UI" pitchFamily="34" charset="0"/>
              <a:cs typeface="Segoe UI" pitchFamily="34" charset="0"/>
            </a:endParaRPr>
          </a:p>
        </p:txBody>
      </p:sp>
      <p:grpSp>
        <p:nvGrpSpPr>
          <p:cNvPr id="25" name="Group 24"/>
          <p:cNvGrpSpPr/>
          <p:nvPr/>
        </p:nvGrpSpPr>
        <p:grpSpPr>
          <a:xfrm>
            <a:off x="8684135" y="1492005"/>
            <a:ext cx="2715702" cy="838200"/>
            <a:chOff x="5621700" y="2201862"/>
            <a:chExt cx="2715702" cy="838200"/>
          </a:xfrm>
          <a:solidFill>
            <a:schemeClr val="bg1"/>
          </a:solidFill>
        </p:grpSpPr>
        <p:sp>
          <p:nvSpPr>
            <p:cNvPr id="26" name="Rectangle 25"/>
            <p:cNvSpPr/>
            <p:nvPr/>
          </p:nvSpPr>
          <p:spPr bwMode="auto">
            <a:xfrm>
              <a:off x="5621700" y="2201862"/>
              <a:ext cx="2715702" cy="838200"/>
            </a:xfrm>
            <a:prstGeom prst="rect">
              <a:avLst/>
            </a:prstGeom>
            <a:grp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0844" y="2302119"/>
              <a:ext cx="2438095" cy="634921"/>
            </a:xfrm>
            <a:prstGeom prst="rect">
              <a:avLst/>
            </a:prstGeom>
            <a:grpFill/>
          </p:spPr>
        </p:pic>
      </p:grpSp>
    </p:spTree>
    <p:extLst>
      <p:ext uri="{BB962C8B-B14F-4D97-AF65-F5344CB8AC3E}">
        <p14:creationId xmlns:p14="http://schemas.microsoft.com/office/powerpoint/2010/main" val="356133105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Rob Howard</External_x0020_Speaker>
    <Session_x0020_Code xmlns="2295e2e7-0eeb-498e-8716-217bb2ee6ee3">SPC088</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Rob Howard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874ED754-7824-43E4-BEC9-D8A1E0E223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purl.org/dc/dcmitype/"/>
    <ds:schemaRef ds:uri="http://purl.org/dc/terms/"/>
    <ds:schemaRef ds:uri="2295e2e7-0eeb-498e-8716-217bb2ee6ee3"/>
    <ds:schemaRef ds:uri="http://schemas.microsoft.com/sharepoint/v3"/>
    <ds:schemaRef ds:uri="http://schemas.microsoft.com/office/2006/documentManagement/types"/>
    <ds:schemaRef ds:uri="032d541b-1b4e-4d91-93c7-b10533c52f73"/>
    <ds:schemaRef ds:uri="http://purl.org/dc/elements/1.1/"/>
    <ds:schemaRef ds:uri="http://schemas.microsoft.com/office/infopath/2007/PartnerControls"/>
    <ds:schemaRef ds:uri="http://schemas.openxmlformats.org/package/2006/metadata/core-properties"/>
    <ds:schemaRef ds:uri="230e9df3-be65-4c73-a93b-d1236ebd677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17040</TotalTime>
  <Words>1731</Words>
  <Application>Microsoft Office PowerPoint</Application>
  <PresentationFormat>Custom</PresentationFormat>
  <Paragraphs>363</Paragraphs>
  <Slides>54</Slides>
  <Notes>21</Notes>
  <HiddenSlides>0</HiddenSlides>
  <MMClips>0</MMClips>
  <ScaleCrop>false</ScaleCrop>
  <HeadingPairs>
    <vt:vector size="4" baseType="variant">
      <vt:variant>
        <vt:lpstr>Theme</vt:lpstr>
      </vt:variant>
      <vt:variant>
        <vt:i4>4</vt:i4>
      </vt:variant>
      <vt:variant>
        <vt:lpstr>Slide Titles</vt:lpstr>
      </vt:variant>
      <vt:variant>
        <vt:i4>54</vt:i4>
      </vt:variant>
    </vt:vector>
  </HeadingPairs>
  <TitlesOfParts>
    <vt:vector size="58" baseType="lpstr">
      <vt:lpstr>5-30072_SPC2012_Developer_Template_16x9</vt:lpstr>
      <vt:lpstr>5-30072_SPC2012_Developer_Template_16x9_Light</vt:lpstr>
      <vt:lpstr>1_5-30072_SPC2012_Developer_Template_16x9</vt:lpstr>
      <vt:lpstr>5-30072_SPC2012_Business_Template_16x9_Light</vt:lpstr>
      <vt:lpstr>PowerPoint Presentation</vt:lpstr>
      <vt:lpstr>Developing Hybrid apps for SharePoint </vt:lpstr>
      <vt:lpstr>Agenda</vt:lpstr>
      <vt:lpstr>App authentication review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Cloud App Model: Past and Present</vt:lpstr>
      <vt:lpstr>Hybrid app scenarios</vt:lpstr>
      <vt:lpstr>Hybrid Scenarios</vt:lpstr>
      <vt:lpstr>App Identity Online and On-Prem</vt:lpstr>
      <vt:lpstr>App Identity Online and On-Prem</vt:lpstr>
      <vt:lpstr>App Identity Online and On-Prem</vt:lpstr>
      <vt:lpstr>Hybrid app challenges</vt:lpstr>
      <vt:lpstr>App Authentication</vt:lpstr>
      <vt:lpstr>App Authentication</vt:lpstr>
      <vt:lpstr>Demo: SharePoint-hosted apps on-prem and online</vt:lpstr>
      <vt:lpstr>App Authentication</vt:lpstr>
      <vt:lpstr>Access tokens and issuers</vt:lpstr>
      <vt:lpstr>Access tokens and issuers</vt:lpstr>
      <vt:lpstr>OAuth-authenticated request</vt:lpstr>
      <vt:lpstr>Decoded access token</vt:lpstr>
      <vt:lpstr>Decoded access token</vt:lpstr>
      <vt:lpstr>Decoded access token</vt:lpstr>
      <vt:lpstr>Decoded access token</vt:lpstr>
      <vt:lpstr>Decoded access token</vt:lpstr>
      <vt:lpstr>Decoded access token</vt:lpstr>
      <vt:lpstr>Access tokens and issuers</vt:lpstr>
      <vt:lpstr>Access tokens and issuers (Online)</vt:lpstr>
      <vt:lpstr>Access tokens and issuers (On-Prem)</vt:lpstr>
      <vt:lpstr>Demo: Building a high-trust app on-prem</vt:lpstr>
      <vt:lpstr>Access tokens and issuers (On-Prem)</vt:lpstr>
      <vt:lpstr>Access tokens and issuers (Hybrid)</vt:lpstr>
      <vt:lpstr>Demo: Configuring ACS as a trusted issuer on-prem</vt:lpstr>
      <vt:lpstr>Access tokens and issuers (On-Prem)</vt:lpstr>
      <vt:lpstr>Access tokens and issuers (Online)</vt:lpstr>
      <vt:lpstr>Creating a hybrid app</vt:lpstr>
      <vt:lpstr>Demo: Apps that use both high-trust and 3-legged OAuth</vt:lpstr>
      <vt:lpstr>Access tokens and issuers (Hybrid)</vt:lpstr>
      <vt:lpstr>Takeaways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Hybrid apps for SharePoint</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2012-12-06T16:59:59Z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