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39"/>
  </p:notesMasterIdLst>
  <p:handoutMasterIdLst>
    <p:handoutMasterId r:id="rId40"/>
  </p:handoutMasterIdLst>
  <p:sldIdLst>
    <p:sldId id="1055" r:id="rId6"/>
    <p:sldId id="1054" r:id="rId7"/>
    <p:sldId id="1091" r:id="rId8"/>
    <p:sldId id="1092" r:id="rId9"/>
    <p:sldId id="1135" r:id="rId10"/>
    <p:sldId id="1136" r:id="rId11"/>
    <p:sldId id="1093" r:id="rId12"/>
    <p:sldId id="1137" r:id="rId13"/>
    <p:sldId id="1094" r:id="rId14"/>
    <p:sldId id="1132" r:id="rId15"/>
    <p:sldId id="1125" r:id="rId16"/>
    <p:sldId id="1100" r:id="rId17"/>
    <p:sldId id="1101" r:id="rId18"/>
    <p:sldId id="1115" r:id="rId19"/>
    <p:sldId id="1116" r:id="rId20"/>
    <p:sldId id="1133" r:id="rId21"/>
    <p:sldId id="1151" r:id="rId22"/>
    <p:sldId id="1138" r:id="rId23"/>
    <p:sldId id="1109" r:id="rId24"/>
    <p:sldId id="1143" r:id="rId25"/>
    <p:sldId id="1140" r:id="rId26"/>
    <p:sldId id="1142" r:id="rId27"/>
    <p:sldId id="1141" r:id="rId28"/>
    <p:sldId id="1127" r:id="rId29"/>
    <p:sldId id="1103" r:id="rId30"/>
    <p:sldId id="1117" r:id="rId31"/>
    <p:sldId id="1118" r:id="rId32"/>
    <p:sldId id="1119" r:id="rId33"/>
    <p:sldId id="1128" r:id="rId34"/>
    <p:sldId id="1122" r:id="rId35"/>
    <p:sldId id="1150" r:id="rId36"/>
    <p:sldId id="1146" r:id="rId37"/>
    <p:sldId id="1076" r:id="rId38"/>
  </p:sldIdLst>
  <p:sldSz cx="12436475" cy="6994525"/>
  <p:notesSz cx="7010400" cy="9236075"/>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91"/>
            <p14:sldId id="1092"/>
            <p14:sldId id="1135"/>
            <p14:sldId id="1136"/>
            <p14:sldId id="1093"/>
            <p14:sldId id="1137"/>
            <p14:sldId id="1094"/>
            <p14:sldId id="1132"/>
            <p14:sldId id="1125"/>
            <p14:sldId id="1100"/>
            <p14:sldId id="1101"/>
            <p14:sldId id="1115"/>
            <p14:sldId id="1116"/>
            <p14:sldId id="1133"/>
            <p14:sldId id="1151"/>
            <p14:sldId id="1138"/>
            <p14:sldId id="1109"/>
            <p14:sldId id="1143"/>
            <p14:sldId id="1140"/>
            <p14:sldId id="1142"/>
            <p14:sldId id="1141"/>
            <p14:sldId id="1127"/>
            <p14:sldId id="1103"/>
            <p14:sldId id="1117"/>
            <p14:sldId id="1118"/>
            <p14:sldId id="1119"/>
            <p14:sldId id="1128"/>
            <p14:sldId id="1122"/>
            <p14:sldId id="1150"/>
            <p14:sldId id="1146"/>
            <p14:sldId id="1076"/>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909"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4008" autoAdjust="0"/>
  </p:normalViewPr>
  <p:slideViewPr>
    <p:cSldViewPr>
      <p:cViewPr varScale="1">
        <p:scale>
          <a:sx n="64" d="100"/>
          <a:sy n="64" d="100"/>
        </p:scale>
        <p:origin x="-1074" y="-11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675E4D-750E-4D62-A212-1B25EA64349B}" type="doc">
      <dgm:prSet loTypeId="urn:microsoft.com/office/officeart/2011/layout/RadialPictureList" loCatId="picture" qsTypeId="urn:microsoft.com/office/officeart/2005/8/quickstyle/simple5" qsCatId="simple" csTypeId="urn:microsoft.com/office/officeart/2005/8/colors/accent1_2" csCatId="accent1" phldr="1"/>
      <dgm:spPr/>
      <dgm:t>
        <a:bodyPr/>
        <a:lstStyle/>
        <a:p>
          <a:endParaRPr lang="en-US"/>
        </a:p>
      </dgm:t>
    </dgm:pt>
    <dgm:pt modelId="{FED5E1F8-1723-4DDB-8B20-852530F922E2}">
      <dgm:prSet phldrT="[Text]"/>
      <dgm:spPr/>
      <dgm:t>
        <a:bodyPr/>
        <a:lstStyle/>
        <a:p>
          <a:r>
            <a:rPr lang="en-US" dirty="0" smtClean="0"/>
            <a:t>Diagram</a:t>
          </a:r>
          <a:endParaRPr lang="en-US" dirty="0"/>
        </a:p>
      </dgm:t>
    </dgm:pt>
    <dgm:pt modelId="{E2752EB0-74E6-4BBA-8C5E-2AD75CEFC6FB}" type="parTrans" cxnId="{11AC4224-778B-4BCD-A65E-5EBBBB8BA0A7}">
      <dgm:prSet/>
      <dgm:spPr/>
      <dgm:t>
        <a:bodyPr/>
        <a:lstStyle/>
        <a:p>
          <a:endParaRPr lang="en-US"/>
        </a:p>
      </dgm:t>
    </dgm:pt>
    <dgm:pt modelId="{63AEF323-6AE4-4926-9213-8E33A883E422}" type="sibTrans" cxnId="{11AC4224-778B-4BCD-A65E-5EBBBB8BA0A7}">
      <dgm:prSet/>
      <dgm:spPr/>
      <dgm:t>
        <a:bodyPr/>
        <a:lstStyle/>
        <a:p>
          <a:endParaRPr lang="en-US"/>
        </a:p>
      </dgm:t>
    </dgm:pt>
    <dgm:pt modelId="{2662624A-83CB-4134-B99C-1E80C0EC058F}">
      <dgm:prSet phldrT="[Text]"/>
      <dgm:spPr/>
      <dgm:t>
        <a:bodyPr/>
        <a:lstStyle/>
        <a:p>
          <a:r>
            <a:rPr lang="en-US" dirty="0" smtClean="0"/>
            <a:t>Data</a:t>
          </a:r>
          <a:endParaRPr lang="en-US" dirty="0"/>
        </a:p>
      </dgm:t>
    </dgm:pt>
    <dgm:pt modelId="{7B343380-CBD2-4051-BC03-532FDF197ACF}" type="parTrans" cxnId="{D457AAFD-A918-4EEC-AA27-07FBDB3563DC}">
      <dgm:prSet/>
      <dgm:spPr/>
      <dgm:t>
        <a:bodyPr/>
        <a:lstStyle/>
        <a:p>
          <a:endParaRPr lang="en-US"/>
        </a:p>
      </dgm:t>
    </dgm:pt>
    <dgm:pt modelId="{F095F97D-EDFB-4148-BC9D-C86CEEFC72DC}" type="sibTrans" cxnId="{D457AAFD-A918-4EEC-AA27-07FBDB3563DC}">
      <dgm:prSet/>
      <dgm:spPr/>
      <dgm:t>
        <a:bodyPr/>
        <a:lstStyle/>
        <a:p>
          <a:endParaRPr lang="en-US"/>
        </a:p>
      </dgm:t>
    </dgm:pt>
    <dgm:pt modelId="{03276985-107D-4864-823C-8A7EB41ADE48}">
      <dgm:prSet phldrT="[Text]"/>
      <dgm:spPr/>
      <dgm:t>
        <a:bodyPr/>
        <a:lstStyle/>
        <a:p>
          <a:r>
            <a:rPr lang="en-US" dirty="0" smtClean="0"/>
            <a:t>Visualizations</a:t>
          </a:r>
          <a:endParaRPr lang="en-US" dirty="0"/>
        </a:p>
      </dgm:t>
    </dgm:pt>
    <dgm:pt modelId="{0C497D96-0123-4207-9F87-6B6B1B6E53C2}" type="parTrans" cxnId="{4EA62D92-3A5A-4F7F-B3F7-283FFE88D5B5}">
      <dgm:prSet/>
      <dgm:spPr/>
      <dgm:t>
        <a:bodyPr/>
        <a:lstStyle/>
        <a:p>
          <a:endParaRPr lang="en-US"/>
        </a:p>
      </dgm:t>
    </dgm:pt>
    <dgm:pt modelId="{D948BC84-F0FA-43C2-A7CD-1BE1C1143BCE}" type="sibTrans" cxnId="{4EA62D92-3A5A-4F7F-B3F7-283FFE88D5B5}">
      <dgm:prSet/>
      <dgm:spPr/>
      <dgm:t>
        <a:bodyPr/>
        <a:lstStyle/>
        <a:p>
          <a:endParaRPr lang="en-US"/>
        </a:p>
      </dgm:t>
    </dgm:pt>
    <dgm:pt modelId="{2BA327BC-2E98-439A-B2A8-AB46B844F0CD}">
      <dgm:prSet phldrT="[Text]"/>
      <dgm:spPr/>
      <dgm:t>
        <a:bodyPr/>
        <a:lstStyle/>
        <a:p>
          <a:r>
            <a:rPr lang="en-US" dirty="0" smtClean="0"/>
            <a:t>Interaction</a:t>
          </a:r>
          <a:endParaRPr lang="en-US" dirty="0"/>
        </a:p>
      </dgm:t>
    </dgm:pt>
    <dgm:pt modelId="{B69F4CC0-1EDD-42D7-8F63-C870BE097381}" type="parTrans" cxnId="{4B54B336-62A6-4B4F-8048-4A3B10D38ED2}">
      <dgm:prSet/>
      <dgm:spPr/>
      <dgm:t>
        <a:bodyPr/>
        <a:lstStyle/>
        <a:p>
          <a:endParaRPr lang="en-US"/>
        </a:p>
      </dgm:t>
    </dgm:pt>
    <dgm:pt modelId="{91D83589-7D6B-4390-9E6F-3BB30F543A26}" type="sibTrans" cxnId="{4B54B336-62A6-4B4F-8048-4A3B10D38ED2}">
      <dgm:prSet/>
      <dgm:spPr/>
      <dgm:t>
        <a:bodyPr/>
        <a:lstStyle/>
        <a:p>
          <a:endParaRPr lang="en-US"/>
        </a:p>
      </dgm:t>
    </dgm:pt>
    <dgm:pt modelId="{14150AFF-347E-49D0-AA28-56C31CFEE393}" type="pres">
      <dgm:prSet presAssocID="{D3675E4D-750E-4D62-A212-1B25EA64349B}" presName="Name0" presStyleCnt="0">
        <dgm:presLayoutVars>
          <dgm:chMax val="1"/>
          <dgm:chPref val="1"/>
          <dgm:dir/>
          <dgm:resizeHandles/>
        </dgm:presLayoutVars>
      </dgm:prSet>
      <dgm:spPr/>
      <dgm:t>
        <a:bodyPr/>
        <a:lstStyle/>
        <a:p>
          <a:endParaRPr lang="en-US"/>
        </a:p>
      </dgm:t>
    </dgm:pt>
    <dgm:pt modelId="{D0EA5810-4607-4C09-9ADC-9299CED97E11}" type="pres">
      <dgm:prSet presAssocID="{FED5E1F8-1723-4DDB-8B20-852530F922E2}" presName="Parent" presStyleLbl="node1" presStyleIdx="0" presStyleCnt="2">
        <dgm:presLayoutVars>
          <dgm:chMax val="4"/>
          <dgm:chPref val="3"/>
        </dgm:presLayoutVars>
      </dgm:prSet>
      <dgm:spPr/>
      <dgm:t>
        <a:bodyPr/>
        <a:lstStyle/>
        <a:p>
          <a:endParaRPr lang="en-US"/>
        </a:p>
      </dgm:t>
    </dgm:pt>
    <dgm:pt modelId="{AD922CB9-209A-4F09-89B3-E6DF9CD23466}" type="pres">
      <dgm:prSet presAssocID="{2662624A-83CB-4134-B99C-1E80C0EC058F}" presName="Accent" presStyleLbl="node1" presStyleIdx="1" presStyleCnt="2"/>
      <dgm:spPr/>
    </dgm:pt>
    <dgm:pt modelId="{511C06C4-5ADD-454C-AF6A-EA0A74FE3F15}" type="pres">
      <dgm:prSet presAssocID="{2662624A-83CB-4134-B99C-1E80C0EC058F}" presName="Image1"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36D56831-8BB3-46E8-AD89-DEF3EA4ABFCF}" type="pres">
      <dgm:prSet presAssocID="{2662624A-83CB-4134-B99C-1E80C0EC058F}" presName="Child1" presStyleLbl="revTx" presStyleIdx="0" presStyleCnt="3">
        <dgm:presLayoutVars>
          <dgm:chMax val="0"/>
          <dgm:chPref val="0"/>
          <dgm:bulletEnabled val="1"/>
        </dgm:presLayoutVars>
      </dgm:prSet>
      <dgm:spPr/>
      <dgm:t>
        <a:bodyPr/>
        <a:lstStyle/>
        <a:p>
          <a:endParaRPr lang="en-US"/>
        </a:p>
      </dgm:t>
    </dgm:pt>
    <dgm:pt modelId="{84E8E0D0-6449-47B4-83BA-2FE70D20554B}" type="pres">
      <dgm:prSet presAssocID="{03276985-107D-4864-823C-8A7EB41ADE48}" presName="Image2" presStyleCnt="0"/>
      <dgm:spPr/>
    </dgm:pt>
    <dgm:pt modelId="{C849506D-205E-4DA2-82DB-95F6D457855B}" type="pres">
      <dgm:prSet presAssocID="{03276985-107D-4864-823C-8A7EB41ADE48}" presName="Imag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BA2A1E75-10DB-479E-8503-767EF83EC862}" type="pres">
      <dgm:prSet presAssocID="{03276985-107D-4864-823C-8A7EB41ADE48}" presName="Child2" presStyleLbl="revTx" presStyleIdx="1" presStyleCnt="3">
        <dgm:presLayoutVars>
          <dgm:chMax val="0"/>
          <dgm:chPref val="0"/>
          <dgm:bulletEnabled val="1"/>
        </dgm:presLayoutVars>
      </dgm:prSet>
      <dgm:spPr/>
      <dgm:t>
        <a:bodyPr/>
        <a:lstStyle/>
        <a:p>
          <a:endParaRPr lang="en-US"/>
        </a:p>
      </dgm:t>
    </dgm:pt>
    <dgm:pt modelId="{296DD2AB-9D72-436D-9396-20F6139B8E45}" type="pres">
      <dgm:prSet presAssocID="{2BA327BC-2E98-439A-B2A8-AB46B844F0CD}" presName="Image3" presStyleCnt="0"/>
      <dgm:spPr/>
    </dgm:pt>
    <dgm:pt modelId="{1DEDD232-0BD9-425E-9D78-CE3F491049F9}" type="pres">
      <dgm:prSet presAssocID="{2BA327BC-2E98-439A-B2A8-AB46B844F0CD}"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5000" b="-5000"/>
          </a:stretch>
        </a:blipFill>
      </dgm:spPr>
    </dgm:pt>
    <dgm:pt modelId="{D2AACDCC-1A9C-4735-9294-A4D48A6DECBF}" type="pres">
      <dgm:prSet presAssocID="{2BA327BC-2E98-439A-B2A8-AB46B844F0CD}" presName="Child3" presStyleLbl="revTx" presStyleIdx="2" presStyleCnt="3">
        <dgm:presLayoutVars>
          <dgm:chMax val="0"/>
          <dgm:chPref val="0"/>
          <dgm:bulletEnabled val="1"/>
        </dgm:presLayoutVars>
      </dgm:prSet>
      <dgm:spPr/>
      <dgm:t>
        <a:bodyPr/>
        <a:lstStyle/>
        <a:p>
          <a:endParaRPr lang="en-US"/>
        </a:p>
      </dgm:t>
    </dgm:pt>
  </dgm:ptLst>
  <dgm:cxnLst>
    <dgm:cxn modelId="{82895C24-0D08-4435-9F8A-6D0E0D8D2201}" type="presOf" srcId="{FED5E1F8-1723-4DDB-8B20-852530F922E2}" destId="{D0EA5810-4607-4C09-9ADC-9299CED97E11}" srcOrd="0" destOrd="0" presId="urn:microsoft.com/office/officeart/2011/layout/RadialPictureList"/>
    <dgm:cxn modelId="{4EA62D92-3A5A-4F7F-B3F7-283FFE88D5B5}" srcId="{FED5E1F8-1723-4DDB-8B20-852530F922E2}" destId="{03276985-107D-4864-823C-8A7EB41ADE48}" srcOrd="1" destOrd="0" parTransId="{0C497D96-0123-4207-9F87-6B6B1B6E53C2}" sibTransId="{D948BC84-F0FA-43C2-A7CD-1BE1C1143BCE}"/>
    <dgm:cxn modelId="{82D99A3D-6897-4B90-93E4-71BF0D6B0FF4}" type="presOf" srcId="{03276985-107D-4864-823C-8A7EB41ADE48}" destId="{BA2A1E75-10DB-479E-8503-767EF83EC862}" srcOrd="0" destOrd="0" presId="urn:microsoft.com/office/officeart/2011/layout/RadialPictureList"/>
    <dgm:cxn modelId="{9B28FFF0-6CCD-4724-A8CC-A847914D06FA}" type="presOf" srcId="{2BA327BC-2E98-439A-B2A8-AB46B844F0CD}" destId="{D2AACDCC-1A9C-4735-9294-A4D48A6DECBF}" srcOrd="0" destOrd="0" presId="urn:microsoft.com/office/officeart/2011/layout/RadialPictureList"/>
    <dgm:cxn modelId="{11AC4224-778B-4BCD-A65E-5EBBBB8BA0A7}" srcId="{D3675E4D-750E-4D62-A212-1B25EA64349B}" destId="{FED5E1F8-1723-4DDB-8B20-852530F922E2}" srcOrd="0" destOrd="0" parTransId="{E2752EB0-74E6-4BBA-8C5E-2AD75CEFC6FB}" sibTransId="{63AEF323-6AE4-4926-9213-8E33A883E422}"/>
    <dgm:cxn modelId="{D457AAFD-A918-4EEC-AA27-07FBDB3563DC}" srcId="{FED5E1F8-1723-4DDB-8B20-852530F922E2}" destId="{2662624A-83CB-4134-B99C-1E80C0EC058F}" srcOrd="0" destOrd="0" parTransId="{7B343380-CBD2-4051-BC03-532FDF197ACF}" sibTransId="{F095F97D-EDFB-4148-BC9D-C86CEEFC72DC}"/>
    <dgm:cxn modelId="{1A1F26C1-40CB-4EF4-AD0F-3DE7B0DC154F}" type="presOf" srcId="{2662624A-83CB-4134-B99C-1E80C0EC058F}" destId="{36D56831-8BB3-46E8-AD89-DEF3EA4ABFCF}" srcOrd="0" destOrd="0" presId="urn:microsoft.com/office/officeart/2011/layout/RadialPictureList"/>
    <dgm:cxn modelId="{4B54B336-62A6-4B4F-8048-4A3B10D38ED2}" srcId="{FED5E1F8-1723-4DDB-8B20-852530F922E2}" destId="{2BA327BC-2E98-439A-B2A8-AB46B844F0CD}" srcOrd="2" destOrd="0" parTransId="{B69F4CC0-1EDD-42D7-8F63-C870BE097381}" sibTransId="{91D83589-7D6B-4390-9E6F-3BB30F543A26}"/>
    <dgm:cxn modelId="{8CB87B96-6D85-4A1F-B5BB-C706676FED99}" type="presOf" srcId="{D3675E4D-750E-4D62-A212-1B25EA64349B}" destId="{14150AFF-347E-49D0-AA28-56C31CFEE393}" srcOrd="0" destOrd="0" presId="urn:microsoft.com/office/officeart/2011/layout/RadialPictureList"/>
    <dgm:cxn modelId="{ED2CD587-E079-404D-825F-C9264A177DB5}" type="presParOf" srcId="{14150AFF-347E-49D0-AA28-56C31CFEE393}" destId="{D0EA5810-4607-4C09-9ADC-9299CED97E11}" srcOrd="0" destOrd="0" presId="urn:microsoft.com/office/officeart/2011/layout/RadialPictureList"/>
    <dgm:cxn modelId="{A41D7FE2-C847-4931-BB97-D3CFE34DF5D6}" type="presParOf" srcId="{14150AFF-347E-49D0-AA28-56C31CFEE393}" destId="{AD922CB9-209A-4F09-89B3-E6DF9CD23466}" srcOrd="1" destOrd="0" presId="urn:microsoft.com/office/officeart/2011/layout/RadialPictureList"/>
    <dgm:cxn modelId="{AB58D534-2118-4F1D-83EE-3E80994C977D}" type="presParOf" srcId="{14150AFF-347E-49D0-AA28-56C31CFEE393}" destId="{511C06C4-5ADD-454C-AF6A-EA0A74FE3F15}" srcOrd="2" destOrd="0" presId="urn:microsoft.com/office/officeart/2011/layout/RadialPictureList"/>
    <dgm:cxn modelId="{5629D94B-A71A-429F-A7F7-9745E67CC4EB}" type="presParOf" srcId="{14150AFF-347E-49D0-AA28-56C31CFEE393}" destId="{36D56831-8BB3-46E8-AD89-DEF3EA4ABFCF}" srcOrd="3" destOrd="0" presId="urn:microsoft.com/office/officeart/2011/layout/RadialPictureList"/>
    <dgm:cxn modelId="{2F0A34C9-3378-4AEC-8603-6E6E6C28DA5A}" type="presParOf" srcId="{14150AFF-347E-49D0-AA28-56C31CFEE393}" destId="{84E8E0D0-6449-47B4-83BA-2FE70D20554B}" srcOrd="4" destOrd="0" presId="urn:microsoft.com/office/officeart/2011/layout/RadialPictureList"/>
    <dgm:cxn modelId="{7E7E9647-CD4A-45C6-923A-76CA623050E6}" type="presParOf" srcId="{84E8E0D0-6449-47B4-83BA-2FE70D20554B}" destId="{C849506D-205E-4DA2-82DB-95F6D457855B}" srcOrd="0" destOrd="0" presId="urn:microsoft.com/office/officeart/2011/layout/RadialPictureList"/>
    <dgm:cxn modelId="{60B5E7A5-871E-4F6B-A024-A9202719EF2F}" type="presParOf" srcId="{14150AFF-347E-49D0-AA28-56C31CFEE393}" destId="{BA2A1E75-10DB-479E-8503-767EF83EC862}" srcOrd="5" destOrd="0" presId="urn:microsoft.com/office/officeart/2011/layout/RadialPictureList"/>
    <dgm:cxn modelId="{E4CB98A4-B1BD-406F-8D68-B52B372B725A}" type="presParOf" srcId="{14150AFF-347E-49D0-AA28-56C31CFEE393}" destId="{296DD2AB-9D72-436D-9396-20F6139B8E45}" srcOrd="6" destOrd="0" presId="urn:microsoft.com/office/officeart/2011/layout/RadialPictureList"/>
    <dgm:cxn modelId="{C14D0023-C602-4FE0-8B3E-193009EAFF1C}" type="presParOf" srcId="{296DD2AB-9D72-436D-9396-20F6139B8E45}" destId="{1DEDD232-0BD9-425E-9D78-CE3F491049F9}" srcOrd="0" destOrd="0" presId="urn:microsoft.com/office/officeart/2011/layout/RadialPictureList"/>
    <dgm:cxn modelId="{129FA76E-D092-42BC-AFE5-94ED80C55D11}" type="presParOf" srcId="{14150AFF-347E-49D0-AA28-56C31CFEE393}" destId="{D2AACDCC-1A9C-4735-9294-A4D48A6DECBF}" srcOrd="7"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AAD3C8-86B6-40B6-AA3D-37F6919E197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016B0B6A-D8F4-4FD5-A205-8A636BEA91FD}">
      <dgm:prSet/>
      <dgm:spPr/>
      <dgm:t>
        <a:bodyPr/>
        <a:lstStyle/>
        <a:p>
          <a:pPr algn="l" rtl="0"/>
          <a:r>
            <a:rPr lang="en-US" dirty="0" smtClean="0"/>
            <a:t>Combine Data Graphic Items</a:t>
          </a:r>
          <a:endParaRPr lang="en-US" dirty="0"/>
        </a:p>
      </dgm:t>
    </dgm:pt>
    <dgm:pt modelId="{F570D31E-413B-428D-A564-8401B695A6D0}" type="parTrans" cxnId="{1C761900-6FA8-4E56-841E-7E6915B3A088}">
      <dgm:prSet/>
      <dgm:spPr/>
      <dgm:t>
        <a:bodyPr/>
        <a:lstStyle/>
        <a:p>
          <a:endParaRPr lang="en-US"/>
        </a:p>
      </dgm:t>
    </dgm:pt>
    <dgm:pt modelId="{185684B8-CDCF-4507-B48B-DAA28C968AD9}" type="sibTrans" cxnId="{1C761900-6FA8-4E56-841E-7E6915B3A088}">
      <dgm:prSet/>
      <dgm:spPr/>
      <dgm:t>
        <a:bodyPr/>
        <a:lstStyle/>
        <a:p>
          <a:endParaRPr lang="en-US"/>
        </a:p>
      </dgm:t>
    </dgm:pt>
    <dgm:pt modelId="{B148DA41-BC25-4854-B55F-D1548CAA87A5}">
      <dgm:prSet/>
      <dgm:spPr/>
      <dgm:t>
        <a:bodyPr/>
        <a:lstStyle/>
        <a:p>
          <a:pPr algn="l" rtl="0"/>
          <a:r>
            <a:rPr lang="en-US" dirty="0" smtClean="0"/>
            <a:t>Use Formulas to calculate properties</a:t>
          </a:r>
          <a:endParaRPr lang="en-US" dirty="0"/>
        </a:p>
      </dgm:t>
    </dgm:pt>
    <dgm:pt modelId="{946CDB25-8B60-4123-92C0-9DDF4AEE8B9E}" type="parTrans" cxnId="{2FA80AC2-B282-44AD-BA2E-FDA1122D9B30}">
      <dgm:prSet/>
      <dgm:spPr/>
      <dgm:t>
        <a:bodyPr/>
        <a:lstStyle/>
        <a:p>
          <a:endParaRPr lang="en-US"/>
        </a:p>
      </dgm:t>
    </dgm:pt>
    <dgm:pt modelId="{8AFA7846-E8A0-4046-9114-CB5DF0D1E9D3}" type="sibTrans" cxnId="{2FA80AC2-B282-44AD-BA2E-FDA1122D9B30}">
      <dgm:prSet/>
      <dgm:spPr/>
      <dgm:t>
        <a:bodyPr/>
        <a:lstStyle/>
        <a:p>
          <a:endParaRPr lang="en-US"/>
        </a:p>
      </dgm:t>
    </dgm:pt>
    <dgm:pt modelId="{8D0D39A2-D8A1-41DE-8059-1CC75A2C1278}" type="pres">
      <dgm:prSet presAssocID="{62AAD3C8-86B6-40B6-AA3D-37F6919E1978}" presName="CompostProcess" presStyleCnt="0">
        <dgm:presLayoutVars>
          <dgm:dir/>
          <dgm:resizeHandles val="exact"/>
        </dgm:presLayoutVars>
      </dgm:prSet>
      <dgm:spPr/>
      <dgm:t>
        <a:bodyPr/>
        <a:lstStyle/>
        <a:p>
          <a:endParaRPr lang="en-US"/>
        </a:p>
      </dgm:t>
    </dgm:pt>
    <dgm:pt modelId="{0F698D2A-0C2A-459A-A6EA-BCB68C8E7918}" type="pres">
      <dgm:prSet presAssocID="{62AAD3C8-86B6-40B6-AA3D-37F6919E1978}" presName="arrow" presStyleLbl="bgShp" presStyleIdx="0" presStyleCnt="1" custAng="9586725" custScaleX="31379" custScaleY="58057" custLinFactNeighborX="-33267" custLinFactNeighborY="22399"/>
      <dgm:spPr>
        <a:solidFill>
          <a:schemeClr val="bg2">
            <a:lumMod val="40000"/>
            <a:lumOff val="60000"/>
          </a:schemeClr>
        </a:solidFill>
        <a:ln>
          <a:solidFill>
            <a:schemeClr val="tx2"/>
          </a:solidFill>
        </a:ln>
      </dgm:spPr>
      <dgm:t>
        <a:bodyPr/>
        <a:lstStyle/>
        <a:p>
          <a:endParaRPr lang="en-US"/>
        </a:p>
      </dgm:t>
    </dgm:pt>
    <dgm:pt modelId="{70DC7F6C-A286-43C4-8BED-892120067829}" type="pres">
      <dgm:prSet presAssocID="{62AAD3C8-86B6-40B6-AA3D-37F6919E1978}" presName="linearProcess" presStyleCnt="0"/>
      <dgm:spPr/>
    </dgm:pt>
    <dgm:pt modelId="{79140B2A-E1B9-4387-B70B-175FA0480AA2}" type="pres">
      <dgm:prSet presAssocID="{016B0B6A-D8F4-4FD5-A205-8A636BEA91FD}" presName="textNode" presStyleLbl="node1" presStyleIdx="0" presStyleCnt="2" custScaleX="466487" custLinFactX="296234" custLinFactNeighborX="300000" custLinFactNeighborY="-67857">
        <dgm:presLayoutVars>
          <dgm:bulletEnabled val="1"/>
        </dgm:presLayoutVars>
      </dgm:prSet>
      <dgm:spPr/>
      <dgm:t>
        <a:bodyPr/>
        <a:lstStyle/>
        <a:p>
          <a:endParaRPr lang="en-US"/>
        </a:p>
      </dgm:t>
    </dgm:pt>
    <dgm:pt modelId="{42592068-5E0C-40EE-B18E-11F8F372C9CE}" type="pres">
      <dgm:prSet presAssocID="{185684B8-CDCF-4507-B48B-DAA28C968AD9}" presName="sibTrans" presStyleCnt="0"/>
      <dgm:spPr/>
    </dgm:pt>
    <dgm:pt modelId="{B359DD84-8914-401C-B42E-0F7FCFCB52AD}" type="pres">
      <dgm:prSet presAssocID="{B148DA41-BC25-4854-B55F-D1548CAA87A5}" presName="textNode" presStyleLbl="node1" presStyleIdx="1" presStyleCnt="2" custScaleX="577536" custLinFactX="-129549" custLinFactNeighborX="-200000" custLinFactNeighborY="48810">
        <dgm:presLayoutVars>
          <dgm:bulletEnabled val="1"/>
        </dgm:presLayoutVars>
      </dgm:prSet>
      <dgm:spPr/>
      <dgm:t>
        <a:bodyPr/>
        <a:lstStyle/>
        <a:p>
          <a:endParaRPr lang="en-US"/>
        </a:p>
      </dgm:t>
    </dgm:pt>
  </dgm:ptLst>
  <dgm:cxnLst>
    <dgm:cxn modelId="{1C761900-6FA8-4E56-841E-7E6915B3A088}" srcId="{62AAD3C8-86B6-40B6-AA3D-37F6919E1978}" destId="{016B0B6A-D8F4-4FD5-A205-8A636BEA91FD}" srcOrd="0" destOrd="0" parTransId="{F570D31E-413B-428D-A564-8401B695A6D0}" sibTransId="{185684B8-CDCF-4507-B48B-DAA28C968AD9}"/>
    <dgm:cxn modelId="{2FA80AC2-B282-44AD-BA2E-FDA1122D9B30}" srcId="{62AAD3C8-86B6-40B6-AA3D-37F6919E1978}" destId="{B148DA41-BC25-4854-B55F-D1548CAA87A5}" srcOrd="1" destOrd="0" parTransId="{946CDB25-8B60-4123-92C0-9DDF4AEE8B9E}" sibTransId="{8AFA7846-E8A0-4046-9114-CB5DF0D1E9D3}"/>
    <dgm:cxn modelId="{ED6DACD4-241A-4713-8F3F-FE7545F1A3FB}" type="presOf" srcId="{016B0B6A-D8F4-4FD5-A205-8A636BEA91FD}" destId="{79140B2A-E1B9-4387-B70B-175FA0480AA2}" srcOrd="0" destOrd="0" presId="urn:microsoft.com/office/officeart/2005/8/layout/hProcess9"/>
    <dgm:cxn modelId="{65480330-3828-43C7-87B2-4086A88351B2}" type="presOf" srcId="{B148DA41-BC25-4854-B55F-D1548CAA87A5}" destId="{B359DD84-8914-401C-B42E-0F7FCFCB52AD}" srcOrd="0" destOrd="0" presId="urn:microsoft.com/office/officeart/2005/8/layout/hProcess9"/>
    <dgm:cxn modelId="{10191B5A-10E9-48FB-80E5-C02BC5500E06}" type="presOf" srcId="{62AAD3C8-86B6-40B6-AA3D-37F6919E1978}" destId="{8D0D39A2-D8A1-41DE-8059-1CC75A2C1278}" srcOrd="0" destOrd="0" presId="urn:microsoft.com/office/officeart/2005/8/layout/hProcess9"/>
    <dgm:cxn modelId="{4612ED32-46DC-4A0D-B887-6AC410BDDEB7}" type="presParOf" srcId="{8D0D39A2-D8A1-41DE-8059-1CC75A2C1278}" destId="{0F698D2A-0C2A-459A-A6EA-BCB68C8E7918}" srcOrd="0" destOrd="0" presId="urn:microsoft.com/office/officeart/2005/8/layout/hProcess9"/>
    <dgm:cxn modelId="{37DE3979-DE6A-4CD4-AF62-6AA3832C69D9}" type="presParOf" srcId="{8D0D39A2-D8A1-41DE-8059-1CC75A2C1278}" destId="{70DC7F6C-A286-43C4-8BED-892120067829}" srcOrd="1" destOrd="0" presId="urn:microsoft.com/office/officeart/2005/8/layout/hProcess9"/>
    <dgm:cxn modelId="{8E3F7A70-6F24-4E98-BD45-CC65B84C284C}" type="presParOf" srcId="{70DC7F6C-A286-43C4-8BED-892120067829}" destId="{79140B2A-E1B9-4387-B70B-175FA0480AA2}" srcOrd="0" destOrd="0" presId="urn:microsoft.com/office/officeart/2005/8/layout/hProcess9"/>
    <dgm:cxn modelId="{03D92DD3-65B9-4272-8160-7821698BD462}" type="presParOf" srcId="{70DC7F6C-A286-43C4-8BED-892120067829}" destId="{42592068-5E0C-40EE-B18E-11F8F372C9CE}" srcOrd="1" destOrd="0" presId="urn:microsoft.com/office/officeart/2005/8/layout/hProcess9"/>
    <dgm:cxn modelId="{FD72935F-A2CC-4EEA-BBAD-BF5B4E77E2E0}" type="presParOf" srcId="{70DC7F6C-A286-43C4-8BED-892120067829}" destId="{B359DD84-8914-401C-B42E-0F7FCFCB52AD}" srcOrd="2"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AAD3C8-86B6-40B6-AA3D-37F6919E197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016B0B6A-D8F4-4FD5-A205-8A636BEA91FD}">
      <dgm:prSet custT="1"/>
      <dgm:spPr/>
      <dgm:t>
        <a:bodyPr/>
        <a:lstStyle/>
        <a:p>
          <a:pPr algn="l" rtl="0"/>
          <a:r>
            <a:rPr lang="en-US" sz="1800" dirty="0" smtClean="0"/>
            <a:t>Link a record to multiple shapes</a:t>
          </a:r>
          <a:endParaRPr lang="en-US" sz="1800" dirty="0"/>
        </a:p>
      </dgm:t>
    </dgm:pt>
    <dgm:pt modelId="{F570D31E-413B-428D-A564-8401B695A6D0}" type="parTrans" cxnId="{1C761900-6FA8-4E56-841E-7E6915B3A088}">
      <dgm:prSet/>
      <dgm:spPr/>
      <dgm:t>
        <a:bodyPr/>
        <a:lstStyle/>
        <a:p>
          <a:endParaRPr lang="en-US"/>
        </a:p>
      </dgm:t>
    </dgm:pt>
    <dgm:pt modelId="{185684B8-CDCF-4507-B48B-DAA28C968AD9}" type="sibTrans" cxnId="{1C761900-6FA8-4E56-841E-7E6915B3A088}">
      <dgm:prSet/>
      <dgm:spPr/>
      <dgm:t>
        <a:bodyPr/>
        <a:lstStyle/>
        <a:p>
          <a:endParaRPr lang="en-US"/>
        </a:p>
      </dgm:t>
    </dgm:pt>
    <dgm:pt modelId="{8D0D39A2-D8A1-41DE-8059-1CC75A2C1278}" type="pres">
      <dgm:prSet presAssocID="{62AAD3C8-86B6-40B6-AA3D-37F6919E1978}" presName="CompostProcess" presStyleCnt="0">
        <dgm:presLayoutVars>
          <dgm:dir/>
          <dgm:resizeHandles val="exact"/>
        </dgm:presLayoutVars>
      </dgm:prSet>
      <dgm:spPr/>
      <dgm:t>
        <a:bodyPr/>
        <a:lstStyle/>
        <a:p>
          <a:endParaRPr lang="en-US"/>
        </a:p>
      </dgm:t>
    </dgm:pt>
    <dgm:pt modelId="{0F698D2A-0C2A-459A-A6EA-BCB68C8E7918}" type="pres">
      <dgm:prSet presAssocID="{62AAD3C8-86B6-40B6-AA3D-37F6919E1978}" presName="arrow" presStyleLbl="bgShp" presStyleIdx="0" presStyleCnt="1" custAng="18120746" custScaleX="19219" custScaleY="40572" custLinFactNeighborX="13625" custLinFactNeighborY="-23033"/>
      <dgm:spPr>
        <a:solidFill>
          <a:schemeClr val="bg2">
            <a:lumMod val="40000"/>
            <a:lumOff val="60000"/>
          </a:schemeClr>
        </a:solidFill>
        <a:ln>
          <a:solidFill>
            <a:schemeClr val="tx2"/>
          </a:solidFill>
        </a:ln>
      </dgm:spPr>
      <dgm:t>
        <a:bodyPr/>
        <a:lstStyle/>
        <a:p>
          <a:endParaRPr lang="en-US"/>
        </a:p>
      </dgm:t>
    </dgm:pt>
    <dgm:pt modelId="{70DC7F6C-A286-43C4-8BED-892120067829}" type="pres">
      <dgm:prSet presAssocID="{62AAD3C8-86B6-40B6-AA3D-37F6919E1978}" presName="linearProcess" presStyleCnt="0"/>
      <dgm:spPr/>
    </dgm:pt>
    <dgm:pt modelId="{79140B2A-E1B9-4387-B70B-175FA0480AA2}" type="pres">
      <dgm:prSet presAssocID="{016B0B6A-D8F4-4FD5-A205-8A636BEA91FD}" presName="textNode" presStyleLbl="node1" presStyleIdx="0" presStyleCnt="1" custScaleX="113002" custLinFactNeighborX="-19836" custLinFactNeighborY="18258">
        <dgm:presLayoutVars>
          <dgm:bulletEnabled val="1"/>
        </dgm:presLayoutVars>
      </dgm:prSet>
      <dgm:spPr/>
      <dgm:t>
        <a:bodyPr/>
        <a:lstStyle/>
        <a:p>
          <a:endParaRPr lang="en-US"/>
        </a:p>
      </dgm:t>
    </dgm:pt>
  </dgm:ptLst>
  <dgm:cxnLst>
    <dgm:cxn modelId="{1C761900-6FA8-4E56-841E-7E6915B3A088}" srcId="{62AAD3C8-86B6-40B6-AA3D-37F6919E1978}" destId="{016B0B6A-D8F4-4FD5-A205-8A636BEA91FD}" srcOrd="0" destOrd="0" parTransId="{F570D31E-413B-428D-A564-8401B695A6D0}" sibTransId="{185684B8-CDCF-4507-B48B-DAA28C968AD9}"/>
    <dgm:cxn modelId="{0EB304C8-D2D6-41CA-A92E-5BA238BFF4F5}" type="presOf" srcId="{62AAD3C8-86B6-40B6-AA3D-37F6919E1978}" destId="{8D0D39A2-D8A1-41DE-8059-1CC75A2C1278}" srcOrd="0" destOrd="0" presId="urn:microsoft.com/office/officeart/2005/8/layout/hProcess9"/>
    <dgm:cxn modelId="{3C8FDA89-85FF-418A-A549-D542747689EC}" type="presOf" srcId="{016B0B6A-D8F4-4FD5-A205-8A636BEA91FD}" destId="{79140B2A-E1B9-4387-B70B-175FA0480AA2}" srcOrd="0" destOrd="0" presId="urn:microsoft.com/office/officeart/2005/8/layout/hProcess9"/>
    <dgm:cxn modelId="{13613C9D-715B-49DB-A153-EC8C5A41E602}" type="presParOf" srcId="{8D0D39A2-D8A1-41DE-8059-1CC75A2C1278}" destId="{0F698D2A-0C2A-459A-A6EA-BCB68C8E7918}" srcOrd="0" destOrd="0" presId="urn:microsoft.com/office/officeart/2005/8/layout/hProcess9"/>
    <dgm:cxn modelId="{EBFC77B9-AFCF-4953-8EDD-5A28E2054843}" type="presParOf" srcId="{8D0D39A2-D8A1-41DE-8059-1CC75A2C1278}" destId="{70DC7F6C-A286-43C4-8BED-892120067829}" srcOrd="1" destOrd="0" presId="urn:microsoft.com/office/officeart/2005/8/layout/hProcess9"/>
    <dgm:cxn modelId="{24B2D626-D280-4466-AA1E-41B62EB75B8E}" type="presParOf" srcId="{70DC7F6C-A286-43C4-8BED-892120067829}" destId="{79140B2A-E1B9-4387-B70B-175FA0480AA2}" srcOrd="0" destOrd="0" presId="urn:microsoft.com/office/officeart/2005/8/layout/hProcess9"/>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EA5810-4607-4C09-9ADC-9299CED97E11}">
      <dsp:nvSpPr>
        <dsp:cNvPr id="0" name=""/>
        <dsp:cNvSpPr/>
      </dsp:nvSpPr>
      <dsp:spPr>
        <a:xfrm>
          <a:off x="1572537" y="1462529"/>
          <a:ext cx="2630322" cy="2630452"/>
        </a:xfrm>
        <a:prstGeom prst="ellipse">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Diagram</a:t>
          </a:r>
          <a:endParaRPr lang="en-US" sz="3600" kern="1200" dirty="0"/>
        </a:p>
      </dsp:txBody>
      <dsp:txXfrm>
        <a:off x="1957739" y="1847750"/>
        <a:ext cx="1859918" cy="1860010"/>
      </dsp:txXfrm>
    </dsp:sp>
    <dsp:sp modelId="{AD922CB9-209A-4F09-89B3-E6DF9CD23466}">
      <dsp:nvSpPr>
        <dsp:cNvPr id="0" name=""/>
        <dsp:cNvSpPr/>
      </dsp:nvSpPr>
      <dsp:spPr>
        <a:xfrm>
          <a:off x="216118" y="0"/>
          <a:ext cx="5302296" cy="5527321"/>
        </a:xfrm>
        <a:prstGeom prst="blockArc">
          <a:avLst>
            <a:gd name="adj1" fmla="val 17527788"/>
            <a:gd name="adj2" fmla="val 4119114"/>
            <a:gd name="adj3" fmla="val 5750"/>
          </a:avLst>
        </a:prstGeom>
        <a:solidFill>
          <a:schemeClr val="accent1">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sp>
    <dsp:sp modelId="{511C06C4-5ADD-454C-AF6A-EA0A74FE3F15}">
      <dsp:nvSpPr>
        <dsp:cNvPr id="0" name=""/>
        <dsp:cNvSpPr/>
      </dsp:nvSpPr>
      <dsp:spPr>
        <a:xfrm>
          <a:off x="4120343" y="465953"/>
          <a:ext cx="1409073" cy="140946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36D56831-8BB3-46E8-AD89-DEF3EA4ABFCF}">
      <dsp:nvSpPr>
        <dsp:cNvPr id="0" name=""/>
        <dsp:cNvSpPr/>
      </dsp:nvSpPr>
      <dsp:spPr>
        <a:xfrm>
          <a:off x="5636295" y="488615"/>
          <a:ext cx="1886099" cy="13641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l" defTabSz="1066800">
            <a:lnSpc>
              <a:spcPct val="90000"/>
            </a:lnSpc>
            <a:spcBef>
              <a:spcPct val="0"/>
            </a:spcBef>
            <a:spcAft>
              <a:spcPct val="10000"/>
            </a:spcAft>
          </a:pPr>
          <a:r>
            <a:rPr lang="en-US" sz="2400" kern="1200" dirty="0" smtClean="0"/>
            <a:t>Data</a:t>
          </a:r>
          <a:endParaRPr lang="en-US" sz="2400" kern="1200" dirty="0"/>
        </a:p>
      </dsp:txBody>
      <dsp:txXfrm>
        <a:off x="5636295" y="488615"/>
        <a:ext cx="1886099" cy="1364143"/>
      </dsp:txXfrm>
    </dsp:sp>
    <dsp:sp modelId="{C849506D-205E-4DA2-82DB-95F6D457855B}">
      <dsp:nvSpPr>
        <dsp:cNvPr id="0" name=""/>
        <dsp:cNvSpPr/>
      </dsp:nvSpPr>
      <dsp:spPr>
        <a:xfrm>
          <a:off x="4664954" y="2069429"/>
          <a:ext cx="1409073" cy="140946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BA2A1E75-10DB-479E-8503-767EF83EC862}">
      <dsp:nvSpPr>
        <dsp:cNvPr id="0" name=""/>
        <dsp:cNvSpPr/>
      </dsp:nvSpPr>
      <dsp:spPr>
        <a:xfrm>
          <a:off x="6188765" y="2089327"/>
          <a:ext cx="1886099" cy="13641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l" defTabSz="1066800">
            <a:lnSpc>
              <a:spcPct val="90000"/>
            </a:lnSpc>
            <a:spcBef>
              <a:spcPct val="0"/>
            </a:spcBef>
            <a:spcAft>
              <a:spcPct val="10000"/>
            </a:spcAft>
          </a:pPr>
          <a:r>
            <a:rPr lang="en-US" sz="2400" kern="1200" dirty="0" smtClean="0"/>
            <a:t>Visualizations</a:t>
          </a:r>
          <a:endParaRPr lang="en-US" sz="2400" kern="1200" dirty="0"/>
        </a:p>
      </dsp:txBody>
      <dsp:txXfrm>
        <a:off x="6188765" y="2089327"/>
        <a:ext cx="1886099" cy="1364143"/>
      </dsp:txXfrm>
    </dsp:sp>
    <dsp:sp modelId="{1DEDD232-0BD9-425E-9D78-CE3F491049F9}">
      <dsp:nvSpPr>
        <dsp:cNvPr id="0" name=""/>
        <dsp:cNvSpPr/>
      </dsp:nvSpPr>
      <dsp:spPr>
        <a:xfrm>
          <a:off x="4120343" y="3695567"/>
          <a:ext cx="1409073" cy="140946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5000" b="-5000"/>
          </a:stretch>
        </a:blip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1">
          <a:scrgbClr r="0" g="0" b="0"/>
        </a:fillRef>
        <a:effectRef idx="3">
          <a:scrgbClr r="0" g="0" b="0"/>
        </a:effectRef>
        <a:fontRef idx="minor"/>
      </dsp:style>
    </dsp:sp>
    <dsp:sp modelId="{D2AACDCC-1A9C-4735-9294-A4D48A6DECBF}">
      <dsp:nvSpPr>
        <dsp:cNvPr id="0" name=""/>
        <dsp:cNvSpPr/>
      </dsp:nvSpPr>
      <dsp:spPr>
        <a:xfrm>
          <a:off x="5636295" y="3724309"/>
          <a:ext cx="1886099" cy="13641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l" defTabSz="1066800">
            <a:lnSpc>
              <a:spcPct val="90000"/>
            </a:lnSpc>
            <a:spcBef>
              <a:spcPct val="0"/>
            </a:spcBef>
            <a:spcAft>
              <a:spcPct val="10000"/>
            </a:spcAft>
          </a:pPr>
          <a:r>
            <a:rPr lang="en-US" sz="2400" kern="1200" dirty="0" smtClean="0"/>
            <a:t>Interaction</a:t>
          </a:r>
          <a:endParaRPr lang="en-US" sz="2400" kern="1200" dirty="0"/>
        </a:p>
      </dsp:txBody>
      <dsp:txXfrm>
        <a:off x="5636295" y="3724309"/>
        <a:ext cx="1886099" cy="13641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98D2A-0C2A-459A-A6EA-BCB68C8E7918}">
      <dsp:nvSpPr>
        <dsp:cNvPr id="0" name=""/>
        <dsp:cNvSpPr/>
      </dsp:nvSpPr>
      <dsp:spPr>
        <a:xfrm rot="9586725">
          <a:off x="638607" y="505593"/>
          <a:ext cx="2030891" cy="676801"/>
        </a:xfrm>
        <a:prstGeom prst="rightArrow">
          <a:avLst/>
        </a:prstGeom>
        <a:solidFill>
          <a:schemeClr val="bg2">
            <a:lumMod val="40000"/>
            <a:lumOff val="60000"/>
          </a:schemeClr>
        </a:solidFill>
        <a:ln>
          <a:solidFill>
            <a:schemeClr val="tx2"/>
          </a:solidFill>
        </a:ln>
        <a:effectLst/>
      </dsp:spPr>
      <dsp:style>
        <a:lnRef idx="0">
          <a:scrgbClr r="0" g="0" b="0"/>
        </a:lnRef>
        <a:fillRef idx="1">
          <a:scrgbClr r="0" g="0" b="0"/>
        </a:fillRef>
        <a:effectRef idx="0">
          <a:scrgbClr r="0" g="0" b="0"/>
        </a:effectRef>
        <a:fontRef idx="minor"/>
      </dsp:style>
    </dsp:sp>
    <dsp:sp modelId="{79140B2A-E1B9-4387-B70B-175FA0480AA2}">
      <dsp:nvSpPr>
        <dsp:cNvPr id="0" name=""/>
        <dsp:cNvSpPr/>
      </dsp:nvSpPr>
      <dsp:spPr>
        <a:xfrm>
          <a:off x="2260893" y="33307"/>
          <a:ext cx="3381994" cy="466301"/>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Combine Data Graphic Items</a:t>
          </a:r>
          <a:endParaRPr lang="en-US" sz="1800" kern="1200" dirty="0"/>
        </a:p>
      </dsp:txBody>
      <dsp:txXfrm>
        <a:off x="2283656" y="56070"/>
        <a:ext cx="3336468" cy="420775"/>
      </dsp:txXfrm>
    </dsp:sp>
    <dsp:sp modelId="{B359DD84-8914-401C-B42E-0F7FCFCB52AD}">
      <dsp:nvSpPr>
        <dsp:cNvPr id="0" name=""/>
        <dsp:cNvSpPr/>
      </dsp:nvSpPr>
      <dsp:spPr>
        <a:xfrm>
          <a:off x="2410995" y="577328"/>
          <a:ext cx="4187090" cy="466301"/>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Use Formulas to calculate properties</a:t>
          </a:r>
          <a:endParaRPr lang="en-US" sz="1800" kern="1200" dirty="0"/>
        </a:p>
      </dsp:txBody>
      <dsp:txXfrm>
        <a:off x="2433758" y="600091"/>
        <a:ext cx="4141564" cy="4207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98D2A-0C2A-459A-A6EA-BCB68C8E7918}">
      <dsp:nvSpPr>
        <dsp:cNvPr id="0" name=""/>
        <dsp:cNvSpPr/>
      </dsp:nvSpPr>
      <dsp:spPr>
        <a:xfrm rot="18120746">
          <a:off x="4067027" y="101280"/>
          <a:ext cx="1243879" cy="556933"/>
        </a:xfrm>
        <a:prstGeom prst="rightArrow">
          <a:avLst/>
        </a:prstGeom>
        <a:solidFill>
          <a:schemeClr val="bg2">
            <a:lumMod val="40000"/>
            <a:lumOff val="60000"/>
          </a:schemeClr>
        </a:solidFill>
        <a:ln>
          <a:solidFill>
            <a:schemeClr val="tx2"/>
          </a:solidFill>
        </a:ln>
        <a:effectLst/>
      </dsp:spPr>
      <dsp:style>
        <a:lnRef idx="0">
          <a:scrgbClr r="0" g="0" b="0"/>
        </a:lnRef>
        <a:fillRef idx="1">
          <a:scrgbClr r="0" g="0" b="0"/>
        </a:fillRef>
        <a:effectRef idx="0">
          <a:scrgbClr r="0" g="0" b="0"/>
        </a:effectRef>
        <a:fontRef idx="minor"/>
      </dsp:style>
    </dsp:sp>
    <dsp:sp modelId="{79140B2A-E1B9-4387-B70B-175FA0480AA2}">
      <dsp:nvSpPr>
        <dsp:cNvPr id="0" name=""/>
        <dsp:cNvSpPr/>
      </dsp:nvSpPr>
      <dsp:spPr>
        <a:xfrm>
          <a:off x="1173344" y="512062"/>
          <a:ext cx="3898816" cy="54908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Link a record to multiple shapes</a:t>
          </a:r>
          <a:endParaRPr lang="en-US" sz="1800" kern="1200" dirty="0"/>
        </a:p>
      </dsp:txBody>
      <dsp:txXfrm>
        <a:off x="1200148" y="538866"/>
        <a:ext cx="3845208" cy="495474"/>
      </dsp:txXfrm>
    </dsp:sp>
  </dsp:spTree>
</dsp:drawing>
</file>

<file path=ppt/diagrams/layout1.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image" Target="../media/image27.emf"/><Relationship Id="rId1" Type="http://schemas.openxmlformats.org/officeDocument/2006/relationships/image" Target="../media/image26.emf"/><Relationship Id="rId6" Type="http://schemas.openxmlformats.org/officeDocument/2006/relationships/image" Target="../media/image31.emf"/><Relationship Id="rId11" Type="http://schemas.openxmlformats.org/officeDocument/2006/relationships/image" Target="../media/image36.emf"/><Relationship Id="rId5" Type="http://schemas.openxmlformats.org/officeDocument/2006/relationships/image" Target="../media/image30.emf"/><Relationship Id="rId10" Type="http://schemas.openxmlformats.org/officeDocument/2006/relationships/image" Target="../media/image35.emf"/><Relationship Id="rId4" Type="http://schemas.openxmlformats.org/officeDocument/2006/relationships/image" Target="../media/image29.emf"/><Relationship Id="rId9" Type="http://schemas.openxmlformats.org/officeDocument/2006/relationships/image" Target="../media/image3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37840" cy="461804"/>
          </a:xfrm>
          <a:prstGeom prst="rect">
            <a:avLst/>
          </a:prstGeom>
        </p:spPr>
        <p:txBody>
          <a:bodyPr vert="horz" lIns="92829" tIns="46415" rIns="92829" bIns="46415"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970939" y="0"/>
            <a:ext cx="3037840" cy="461804"/>
          </a:xfrm>
          <a:prstGeom prst="rect">
            <a:avLst/>
          </a:prstGeom>
        </p:spPr>
        <p:txBody>
          <a:bodyPr vert="horz" lIns="92829" tIns="46415" rIns="92829" bIns="46415"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772668"/>
            <a:ext cx="5923788" cy="335781"/>
          </a:xfrm>
          <a:prstGeom prst="rect">
            <a:avLst/>
          </a:prstGeom>
        </p:spPr>
        <p:txBody>
          <a:bodyPr vert="horz" lIns="92829" tIns="46415" rIns="92829" bIns="46415" rtlCol="0" anchor="b"/>
          <a:lstStyle>
            <a:lvl1pPr algn="l">
              <a:defRPr sz="1200"/>
            </a:lvl1pPr>
          </a:lstStyle>
          <a:p>
            <a:pPr marL="404516" defTabSz="92798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4516" defTabSz="92798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4" y="8772668"/>
            <a:ext cx="1096673" cy="461804"/>
          </a:xfrm>
          <a:prstGeom prst="rect">
            <a:avLst/>
          </a:prstGeom>
        </p:spPr>
        <p:txBody>
          <a:bodyPr vert="horz" lIns="92829" tIns="46415" rIns="92829" bIns="46415"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37840" cy="461804"/>
          </a:xfrm>
          <a:prstGeom prst="rect">
            <a:avLst/>
          </a:prstGeom>
        </p:spPr>
        <p:txBody>
          <a:bodyPr vert="horz" lIns="92829" tIns="46415" rIns="92829" bIns="46415"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427038" y="693738"/>
            <a:ext cx="6156325" cy="3462337"/>
          </a:xfrm>
          <a:prstGeom prst="rect">
            <a:avLst/>
          </a:prstGeom>
          <a:noFill/>
          <a:ln w="12700">
            <a:solidFill>
              <a:prstClr val="black"/>
            </a:solidFill>
          </a:ln>
        </p:spPr>
        <p:txBody>
          <a:bodyPr vert="horz" lIns="92829" tIns="46415" rIns="92829" bIns="46415" rtlCol="0" anchor="ctr"/>
          <a:lstStyle/>
          <a:p>
            <a:endParaRPr lang="en-US" dirty="0"/>
          </a:p>
        </p:txBody>
      </p:sp>
      <p:sp>
        <p:nvSpPr>
          <p:cNvPr id="10" name="Footer Placeholder 9"/>
          <p:cNvSpPr>
            <a:spLocks noGrp="1"/>
          </p:cNvSpPr>
          <p:nvPr>
            <p:ph type="ftr" sz="quarter" idx="4"/>
          </p:nvPr>
        </p:nvSpPr>
        <p:spPr>
          <a:xfrm>
            <a:off x="0" y="8774272"/>
            <a:ext cx="6052312" cy="359548"/>
          </a:xfrm>
          <a:prstGeom prst="rect">
            <a:avLst/>
          </a:prstGeom>
        </p:spPr>
        <p:txBody>
          <a:bodyPr vert="horz" lIns="92829" tIns="46415" rIns="92829" bIns="46415" rtlCol="0" anchor="b"/>
          <a:lstStyle>
            <a:lvl1pPr marL="580182" indent="0" algn="l">
              <a:defRPr sz="1200"/>
            </a:lvl1pPr>
          </a:lstStyle>
          <a:p>
            <a:pPr defTabSz="92798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70939" y="0"/>
            <a:ext cx="3037840" cy="461804"/>
          </a:xfrm>
          <a:prstGeom prst="rect">
            <a:avLst/>
          </a:prstGeom>
        </p:spPr>
        <p:txBody>
          <a:bodyPr vert="horz" lIns="92829" tIns="46415" rIns="92829" bIns="46415"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701040" y="4387136"/>
            <a:ext cx="5608320" cy="4156234"/>
          </a:xfrm>
          <a:prstGeom prst="rect">
            <a:avLst/>
          </a:prstGeom>
        </p:spPr>
        <p:txBody>
          <a:bodyPr vert="horz" lIns="92829" tIns="46415" rIns="92829"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40627" y="8772668"/>
            <a:ext cx="968150" cy="461804"/>
          </a:xfrm>
          <a:prstGeom prst="rect">
            <a:avLst/>
          </a:prstGeom>
        </p:spPr>
        <p:txBody>
          <a:bodyPr vert="horz" lIns="92829" tIns="46415" rIns="92829" bIns="46415"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398463" y="681038"/>
            <a:ext cx="6049962" cy="3402012"/>
          </a:xfrm>
          <a:ln>
            <a:solidFill>
              <a:srgbClr val="000000"/>
            </a:solidFill>
            <a:miter lim="800000"/>
            <a:headEnd/>
            <a:tailEnd/>
          </a:ln>
          <a:extLst/>
        </p:spPr>
      </p:sp>
      <p:sp>
        <p:nvSpPr>
          <p:cNvPr id="53251" name="Notes Placeholder 2"/>
          <p:cNvSpPr>
            <a:spLocks noGrp="1"/>
          </p:cNvSpPr>
          <p:nvPr>
            <p:ph type="body" idx="1"/>
          </p:nvPr>
        </p:nvSpPr>
        <p:spPr bwMode="auto">
          <a:extLst/>
        </p:spPr>
        <p:txBody>
          <a:bodyPr wrap="square" numCol="1" anchor="t" anchorCtr="0" compatLnSpc="1">
            <a:prstTxWarp prst="textNoShape">
              <a:avLst/>
            </a:prstTxWarp>
            <a:normAutofit/>
          </a:bodyPr>
          <a:lstStyle/>
          <a:p>
            <a:pPr>
              <a:spcBef>
                <a:spcPct val="0"/>
              </a:spcBef>
            </a:pPr>
            <a:endParaRPr lang="en-US" baseline="0" dirty="0" smtClean="0"/>
          </a:p>
        </p:txBody>
      </p:sp>
      <p:sp>
        <p:nvSpPr>
          <p:cNvPr id="53252" name="Date Placeholder 7"/>
          <p:cNvSpPr>
            <a:spLocks noGrp="1"/>
          </p:cNvSpPr>
          <p:nvPr>
            <p:ph type="dt" sz="quarter" idx="1"/>
          </p:nvPr>
        </p:nvSpPr>
        <p:spPr bwMode="auto">
          <a:xfrm>
            <a:off x="3877589" y="0"/>
            <a:ext cx="2966426" cy="453614"/>
          </a:xfrm>
          <a:prstGeom prst="rect">
            <a:avLst/>
          </a:prstGeom>
          <a:extLst/>
        </p:spPr>
        <p:txBody>
          <a:bodyPr wrap="square" numCol="1" anchor="t" anchorCtr="0" compatLnSpc="1">
            <a:prstTxWarp prst="textNoShape">
              <a:avLst/>
            </a:prstTxWarp>
          </a:bodyPr>
          <a:lstStyle>
            <a:lvl1pPr>
              <a:defRPr>
                <a:solidFill>
                  <a:schemeClr val="tx1"/>
                </a:solidFill>
                <a:latin typeface="Segoe UI" pitchFamily="34" charset="0"/>
              </a:defRPr>
            </a:lvl1pPr>
            <a:lvl2pPr marL="738896" indent="-284191">
              <a:defRPr>
                <a:solidFill>
                  <a:schemeClr val="tx1"/>
                </a:solidFill>
                <a:latin typeface="Segoe UI" pitchFamily="34" charset="0"/>
              </a:defRPr>
            </a:lvl2pPr>
            <a:lvl3pPr marL="1136763" indent="-227352">
              <a:defRPr>
                <a:solidFill>
                  <a:schemeClr val="tx1"/>
                </a:solidFill>
                <a:latin typeface="Segoe UI" pitchFamily="34" charset="0"/>
              </a:defRPr>
            </a:lvl3pPr>
            <a:lvl4pPr marL="1591468" indent="-227352">
              <a:defRPr>
                <a:solidFill>
                  <a:schemeClr val="tx1"/>
                </a:solidFill>
                <a:latin typeface="Segoe UI" pitchFamily="34" charset="0"/>
              </a:defRPr>
            </a:lvl4pPr>
            <a:lvl5pPr marL="2046174" indent="-227352">
              <a:defRPr>
                <a:solidFill>
                  <a:schemeClr val="tx1"/>
                </a:solidFill>
                <a:latin typeface="Segoe UI" pitchFamily="34" charset="0"/>
              </a:defRPr>
            </a:lvl5pPr>
            <a:lvl6pPr marL="2500878" indent="-227352" defTabSz="907832" fontAlgn="base">
              <a:spcBef>
                <a:spcPct val="0"/>
              </a:spcBef>
              <a:spcAft>
                <a:spcPct val="0"/>
              </a:spcAft>
              <a:defRPr>
                <a:solidFill>
                  <a:schemeClr val="tx1"/>
                </a:solidFill>
                <a:latin typeface="Segoe UI" pitchFamily="34" charset="0"/>
              </a:defRPr>
            </a:lvl6pPr>
            <a:lvl7pPr marL="2955583" indent="-227352" defTabSz="907832" fontAlgn="base">
              <a:spcBef>
                <a:spcPct val="0"/>
              </a:spcBef>
              <a:spcAft>
                <a:spcPct val="0"/>
              </a:spcAft>
              <a:defRPr>
                <a:solidFill>
                  <a:schemeClr val="tx1"/>
                </a:solidFill>
                <a:latin typeface="Segoe UI" pitchFamily="34" charset="0"/>
              </a:defRPr>
            </a:lvl7pPr>
            <a:lvl8pPr marL="3410288" indent="-227352" defTabSz="907832" fontAlgn="base">
              <a:spcBef>
                <a:spcPct val="0"/>
              </a:spcBef>
              <a:spcAft>
                <a:spcPct val="0"/>
              </a:spcAft>
              <a:defRPr>
                <a:solidFill>
                  <a:schemeClr val="tx1"/>
                </a:solidFill>
                <a:latin typeface="Segoe UI" pitchFamily="34" charset="0"/>
              </a:defRPr>
            </a:lvl8pPr>
            <a:lvl9pPr marL="3864993" indent="-227352" defTabSz="907832" fontAlgn="base">
              <a:spcBef>
                <a:spcPct val="0"/>
              </a:spcBef>
              <a:spcAft>
                <a:spcPct val="0"/>
              </a:spcAft>
              <a:defRPr>
                <a:solidFill>
                  <a:schemeClr val="tx1"/>
                </a:solidFill>
                <a:latin typeface="Segoe UI" pitchFamily="34" charset="0"/>
              </a:defRPr>
            </a:lvl9pPr>
          </a:lstStyle>
          <a:p>
            <a:pPr defTabSz="907832" fontAlgn="base">
              <a:spcBef>
                <a:spcPct val="0"/>
              </a:spcBef>
              <a:spcAft>
                <a:spcPct val="0"/>
              </a:spcAft>
            </a:pPr>
            <a:fld id="{B9554CEB-24C4-400A-A49A-D8235F6EA983}" type="datetime1">
              <a:rPr lang="en-US"/>
              <a:pPr defTabSz="907832" fontAlgn="base">
                <a:spcBef>
                  <a:spcPct val="0"/>
                </a:spcBef>
                <a:spcAft>
                  <a:spcPct val="0"/>
                </a:spcAft>
              </a:pPr>
              <a:t>12/6/2012</a:t>
            </a:fld>
            <a:endParaRPr lang="en-US" dirty="0"/>
          </a:p>
        </p:txBody>
      </p:sp>
    </p:spTree>
    <p:extLst>
      <p:ext uri="{BB962C8B-B14F-4D97-AF65-F5344CB8AC3E}">
        <p14:creationId xmlns:p14="http://schemas.microsoft.com/office/powerpoint/2010/main" val="2967094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5A00A4-542D-41BA-BC48-AB8B7AA0A512}" type="slidenum">
              <a:rPr lang="en-US" smtClean="0"/>
              <a:t>12</a:t>
            </a:fld>
            <a:endParaRPr lang="en-US"/>
          </a:p>
        </p:txBody>
      </p:sp>
    </p:spTree>
    <p:extLst>
      <p:ext uri="{BB962C8B-B14F-4D97-AF65-F5344CB8AC3E}">
        <p14:creationId xmlns:p14="http://schemas.microsoft.com/office/powerpoint/2010/main" val="1424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5A00A4-542D-41BA-BC48-AB8B7AA0A512}" type="slidenum">
              <a:rPr lang="en-US" smtClean="0"/>
              <a:t>13</a:t>
            </a:fld>
            <a:endParaRPr lang="en-US"/>
          </a:p>
        </p:txBody>
      </p:sp>
    </p:spTree>
    <p:extLst>
      <p:ext uri="{BB962C8B-B14F-4D97-AF65-F5344CB8AC3E}">
        <p14:creationId xmlns:p14="http://schemas.microsoft.com/office/powerpoint/2010/main" val="4213999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045038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581646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46800" cy="3457575"/>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SharePoint 2010 Developer Workshop (Beta2)</a:t>
            </a:r>
            <a:endParaRPr lang="en-US" dirty="0"/>
          </a:p>
        </p:txBody>
      </p:sp>
    </p:spTree>
    <p:extLst>
      <p:ext uri="{BB962C8B-B14F-4D97-AF65-F5344CB8AC3E}">
        <p14:creationId xmlns:p14="http://schemas.microsoft.com/office/powerpoint/2010/main" val="2402705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A427A850-B6BE-4CCE-BDE0-54671BEAF391}" type="slidenum">
              <a:rPr lang="en-US" smtClean="0"/>
              <a:pPr/>
              <a:t>19</a:t>
            </a:fld>
            <a:endParaRPr lang="en-US"/>
          </a:p>
        </p:txBody>
      </p:sp>
    </p:spTree>
    <p:extLst>
      <p:ext uri="{BB962C8B-B14F-4D97-AF65-F5344CB8AC3E}">
        <p14:creationId xmlns:p14="http://schemas.microsoft.com/office/powerpoint/2010/main" val="1870366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05D50CD-4DE2-4E8B-BC92-48FEC426E3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97319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435557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92B8CD-D4A6-4344-BB6C-C5138DD3A278}" type="slidenum">
              <a:rPr lang="en-US" smtClean="0"/>
              <a:t>28</a:t>
            </a:fld>
            <a:endParaRPr lang="en-US"/>
          </a:p>
        </p:txBody>
      </p:sp>
    </p:spTree>
    <p:extLst>
      <p:ext uri="{BB962C8B-B14F-4D97-AF65-F5344CB8AC3E}">
        <p14:creationId xmlns:p14="http://schemas.microsoft.com/office/powerpoint/2010/main" val="3472483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5A00A4-542D-41BA-BC48-AB8B7AA0A512}" type="slidenum">
              <a:rPr lang="en-US" smtClean="0"/>
              <a:t>30</a:t>
            </a:fld>
            <a:endParaRPr lang="en-US"/>
          </a:p>
        </p:txBody>
      </p:sp>
    </p:spTree>
    <p:extLst>
      <p:ext uri="{BB962C8B-B14F-4D97-AF65-F5344CB8AC3E}">
        <p14:creationId xmlns:p14="http://schemas.microsoft.com/office/powerpoint/2010/main" val="556043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3738"/>
            <a:ext cx="6156325" cy="3462337"/>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3037840" cy="461804"/>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772668"/>
            <a:ext cx="6387253" cy="461804"/>
          </a:xfrm>
          <a:prstGeom prst="rect">
            <a:avLst/>
          </a:prstGeom>
        </p:spPr>
        <p:txBody>
          <a:bodyPr vert="horz" lIns="92829" tIns="46415" rIns="92829" bIns="46415"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076649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2222834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5A00A4-542D-41BA-BC48-AB8B7AA0A512}" type="slidenum">
              <a:rPr lang="en-US" smtClean="0"/>
              <a:t>4</a:t>
            </a:fld>
            <a:endParaRPr lang="en-US"/>
          </a:p>
        </p:txBody>
      </p:sp>
    </p:spTree>
    <p:extLst>
      <p:ext uri="{BB962C8B-B14F-4D97-AF65-F5344CB8AC3E}">
        <p14:creationId xmlns:p14="http://schemas.microsoft.com/office/powerpoint/2010/main" val="3174688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BD57AB2-27CD-40EB-BB24-C2537C030AB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760655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798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F6BA1C-CEAA-4E12-91F1-512E39AD380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245952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B05A00A4-542D-41BA-BC48-AB8B7AA0A512}" type="slidenum">
              <a:rPr lang="en-US" smtClean="0"/>
              <a:t>7</a:t>
            </a:fld>
            <a:endParaRPr lang="en-US"/>
          </a:p>
        </p:txBody>
      </p:sp>
    </p:spTree>
    <p:extLst>
      <p:ext uri="{BB962C8B-B14F-4D97-AF65-F5344CB8AC3E}">
        <p14:creationId xmlns:p14="http://schemas.microsoft.com/office/powerpoint/2010/main" val="1647084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46800" cy="34575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63757" y="8760700"/>
            <a:ext cx="3032347" cy="461174"/>
          </a:xfrm>
          <a:prstGeom prst="rect">
            <a:avLst/>
          </a:prstGeom>
        </p:spPr>
        <p:txBody>
          <a:bodyPr lIns="92683" tIns="46342" rIns="92683" bIns="46342"/>
          <a:lstStyle/>
          <a:p>
            <a:fld id="{B05A00A4-542D-41BA-BC48-AB8B7AA0A512}" type="slidenum">
              <a:rPr lang="en-US" smtClean="0"/>
              <a:t>8</a:t>
            </a:fld>
            <a:endParaRPr lang="en-US"/>
          </a:p>
        </p:txBody>
      </p:sp>
    </p:spTree>
    <p:extLst>
      <p:ext uri="{BB962C8B-B14F-4D97-AF65-F5344CB8AC3E}">
        <p14:creationId xmlns:p14="http://schemas.microsoft.com/office/powerpoint/2010/main" val="807282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ln>
            <a:solidFill>
              <a:srgbClr val="000000"/>
            </a:solidFill>
            <a:miter lim="800000"/>
            <a:headEnd/>
            <a:tailEnd/>
          </a:ln>
          <a:extLst/>
        </p:spPr>
      </p:sp>
      <p:sp>
        <p:nvSpPr>
          <p:cNvPr id="53251" name="Notes Placeholder 2"/>
          <p:cNvSpPr>
            <a:spLocks noGrp="1"/>
          </p:cNvSpPr>
          <p:nvPr>
            <p:ph type="body" idx="1"/>
          </p:nvPr>
        </p:nvSpPr>
        <p:spPr bwMode="auto">
          <a:extLst/>
        </p:spPr>
        <p:txBody>
          <a:bodyPr wrap="square" numCol="1" anchor="t" anchorCtr="0" compatLnSpc="1">
            <a:prstTxWarp prst="textNoShape">
              <a:avLst/>
            </a:prstTxWarp>
            <a:normAutofit/>
          </a:bodyPr>
          <a:lstStyle/>
          <a:p>
            <a:pPr>
              <a:spcBef>
                <a:spcPct val="0"/>
              </a:spcBef>
            </a:pPr>
            <a:endParaRPr lang="en-US" baseline="0" dirty="0" smtClean="0"/>
          </a:p>
        </p:txBody>
      </p:sp>
      <p:sp>
        <p:nvSpPr>
          <p:cNvPr id="53252" name="Date Placeholder 7"/>
          <p:cNvSpPr>
            <a:spLocks noGrp="1"/>
          </p:cNvSpPr>
          <p:nvPr>
            <p:ph type="dt" sz="quarter" idx="1"/>
          </p:nvPr>
        </p:nvSpPr>
        <p:spPr bwMode="auto">
          <a:extLst/>
        </p:spPr>
        <p:txBody>
          <a:bodyPr wrap="square" numCol="1" anchor="t" anchorCtr="0" compatLnSpc="1">
            <a:prstTxWarp prst="textNoShape">
              <a:avLst/>
            </a:prstTxWarp>
          </a:bodyPr>
          <a:lstStyle>
            <a:lvl1pPr>
              <a:defRPr>
                <a:solidFill>
                  <a:schemeClr val="tx1"/>
                </a:solidFill>
                <a:latin typeface="Segoe UI" pitchFamily="34" charset="0"/>
              </a:defRPr>
            </a:lvl1pPr>
            <a:lvl2pPr marL="754117" indent="-290046">
              <a:defRPr>
                <a:solidFill>
                  <a:schemeClr val="tx1"/>
                </a:solidFill>
                <a:latin typeface="Segoe UI" pitchFamily="34" charset="0"/>
              </a:defRPr>
            </a:lvl2pPr>
            <a:lvl3pPr marL="1160180" indent="-232035">
              <a:defRPr>
                <a:solidFill>
                  <a:schemeClr val="tx1"/>
                </a:solidFill>
                <a:latin typeface="Segoe UI" pitchFamily="34" charset="0"/>
              </a:defRPr>
            </a:lvl3pPr>
            <a:lvl4pPr marL="1624253" indent="-232035">
              <a:defRPr>
                <a:solidFill>
                  <a:schemeClr val="tx1"/>
                </a:solidFill>
                <a:latin typeface="Segoe UI" pitchFamily="34" charset="0"/>
              </a:defRPr>
            </a:lvl4pPr>
            <a:lvl5pPr marL="2088326" indent="-232035">
              <a:defRPr>
                <a:solidFill>
                  <a:schemeClr val="tx1"/>
                </a:solidFill>
                <a:latin typeface="Segoe UI" pitchFamily="34" charset="0"/>
              </a:defRPr>
            </a:lvl5pPr>
            <a:lvl6pPr marL="2552396" indent="-232035" defTabSz="926533" fontAlgn="base">
              <a:spcBef>
                <a:spcPct val="0"/>
              </a:spcBef>
              <a:spcAft>
                <a:spcPct val="0"/>
              </a:spcAft>
              <a:defRPr>
                <a:solidFill>
                  <a:schemeClr val="tx1"/>
                </a:solidFill>
                <a:latin typeface="Segoe UI" pitchFamily="34" charset="0"/>
              </a:defRPr>
            </a:lvl6pPr>
            <a:lvl7pPr marL="3016468" indent="-232035" defTabSz="926533" fontAlgn="base">
              <a:spcBef>
                <a:spcPct val="0"/>
              </a:spcBef>
              <a:spcAft>
                <a:spcPct val="0"/>
              </a:spcAft>
              <a:defRPr>
                <a:solidFill>
                  <a:schemeClr val="tx1"/>
                </a:solidFill>
                <a:latin typeface="Segoe UI" pitchFamily="34" charset="0"/>
              </a:defRPr>
            </a:lvl7pPr>
            <a:lvl8pPr marL="3480540" indent="-232035" defTabSz="926533" fontAlgn="base">
              <a:spcBef>
                <a:spcPct val="0"/>
              </a:spcBef>
              <a:spcAft>
                <a:spcPct val="0"/>
              </a:spcAft>
              <a:defRPr>
                <a:solidFill>
                  <a:schemeClr val="tx1"/>
                </a:solidFill>
                <a:latin typeface="Segoe UI" pitchFamily="34" charset="0"/>
              </a:defRPr>
            </a:lvl8pPr>
            <a:lvl9pPr marL="3944612" indent="-232035" defTabSz="926533" fontAlgn="base">
              <a:spcBef>
                <a:spcPct val="0"/>
              </a:spcBef>
              <a:spcAft>
                <a:spcPct val="0"/>
              </a:spcAft>
              <a:defRPr>
                <a:solidFill>
                  <a:schemeClr val="tx1"/>
                </a:solidFill>
                <a:latin typeface="Segoe UI" pitchFamily="34" charset="0"/>
              </a:defRPr>
            </a:lvl9pPr>
          </a:lstStyle>
          <a:p>
            <a:pPr defTabSz="926533" fontAlgn="base">
              <a:spcBef>
                <a:spcPct val="0"/>
              </a:spcBef>
              <a:spcAft>
                <a:spcPct val="0"/>
              </a:spcAft>
            </a:pPr>
            <a:fld id="{B9554CEB-24C4-400A-A49A-D8235F6EA983}" type="datetime1">
              <a:rPr lang="en-US"/>
              <a:pPr defTabSz="926533" fontAlgn="base">
                <a:spcBef>
                  <a:spcPct val="0"/>
                </a:spcBef>
                <a:spcAft>
                  <a:spcPct val="0"/>
                </a:spcAft>
              </a:pPr>
              <a:t>12/6/2012</a:t>
            </a:fld>
            <a:endParaRPr lang="en-US" dirty="0"/>
          </a:p>
        </p:txBody>
      </p:sp>
    </p:spTree>
    <p:extLst>
      <p:ext uri="{BB962C8B-B14F-4D97-AF65-F5344CB8AC3E}">
        <p14:creationId xmlns:p14="http://schemas.microsoft.com/office/powerpoint/2010/main" val="1639416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3" name="Rectangle 32"/>
          <p:cNvSpPr/>
          <p:nvPr userDrawn="1"/>
        </p:nvSpPr>
        <p:spPr bwMode="hidden">
          <a:xfrm>
            <a:off x="11524552" y="1287886"/>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4" name="Rectangle 33"/>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6" name="Rectangle 35"/>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7" name="Rectangle 36"/>
          <p:cNvSpPr/>
          <p:nvPr userDrawn="1"/>
        </p:nvSpPr>
        <p:spPr bwMode="hidden">
          <a:xfrm>
            <a:off x="10599674"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8" name="Rectangle 37"/>
          <p:cNvSpPr/>
          <p:nvPr userDrawn="1"/>
        </p:nvSpPr>
        <p:spPr bwMode="hidden">
          <a:xfrm>
            <a:off x="11816109" y="76374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40" name="Rectangle 39"/>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7" name="Rectangle 6"/>
          <p:cNvSpPr/>
          <p:nvPr userDrawn="1"/>
        </p:nvSpPr>
        <p:spPr bwMode="gray">
          <a:xfrm>
            <a:off x="620365" y="1427166"/>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latin typeface="+mn-lt"/>
              </a:defRPr>
            </a:lvl1pPr>
            <a:lvl2pPr>
              <a:defRPr sz="2448">
                <a:gradFill>
                  <a:gsLst>
                    <a:gs pos="0">
                      <a:schemeClr val="tx1"/>
                    </a:gs>
                    <a:gs pos="86000">
                      <a:schemeClr val="tx1"/>
                    </a:gs>
                  </a:gsLst>
                  <a:lin ang="5400000" scaled="0"/>
                </a:gradFill>
                <a:latin typeface="+mn-lt"/>
              </a:defRPr>
            </a:lvl2pPr>
            <a:lvl3pPr marL="1228891" indent="-356200">
              <a:defRPr sz="2040">
                <a:gradFill>
                  <a:gsLst>
                    <a:gs pos="0">
                      <a:schemeClr val="tx1"/>
                    </a:gs>
                    <a:gs pos="86000">
                      <a:schemeClr val="tx1"/>
                    </a:gs>
                  </a:gsLst>
                  <a:lin ang="5400000" scaled="0"/>
                </a:gradFill>
                <a:latin typeface="+mn-lt"/>
              </a:defRPr>
            </a:lvl3pPr>
            <a:lvl4pPr marL="1568900" indent="-284960">
              <a:defRPr sz="1836">
                <a:gradFill>
                  <a:gsLst>
                    <a:gs pos="0">
                      <a:schemeClr val="tx1"/>
                    </a:gs>
                    <a:gs pos="86000">
                      <a:schemeClr val="tx1"/>
                    </a:gs>
                  </a:gsLst>
                  <a:lin ang="5400000" scaled="0"/>
                </a:gradFill>
                <a:latin typeface="+mn-lt"/>
              </a:defRPr>
            </a:lvl4pPr>
            <a:lvl5pPr marL="1925100" indent="-288198">
              <a:defRPr sz="1836">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sz="408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74535139"/>
      </p:ext>
    </p:extLst>
  </p:cSld>
  <p:clrMapOvr>
    <a:masterClrMapping/>
  </p:clrMapOvr>
  <p:transition spd="slow">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6"/>
            <a:ext cx="11375536" cy="1243058"/>
          </a:xfrm>
        </p:spPr>
        <p:txBody>
          <a:bodyPr anchor="b" anchorCtr="0"/>
          <a:lstStyle>
            <a:lvl1pPr>
              <a:defRPr sz="8973" spc="-306"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p:nvSpPr>
        <p:spPr>
          <a:xfrm>
            <a:off x="4223528" y="6724074"/>
            <a:ext cx="3989423" cy="170620"/>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87" b="0" spc="154"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3238188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7380297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33" name="Rectangle 32"/>
          <p:cNvSpPr/>
          <p:nvPr userDrawn="1"/>
        </p:nvSpPr>
        <p:spPr bwMode="hidden">
          <a:xfrm>
            <a:off x="11524552" y="1287886"/>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4" name="Rectangle 33"/>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6" name="Rectangle 35"/>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37" name="Rectangle 36"/>
          <p:cNvSpPr/>
          <p:nvPr userDrawn="1"/>
        </p:nvSpPr>
        <p:spPr bwMode="hidden">
          <a:xfrm>
            <a:off x="10599674"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38" name="Rectangle 37"/>
          <p:cNvSpPr/>
          <p:nvPr userDrawn="1"/>
        </p:nvSpPr>
        <p:spPr bwMode="hidden">
          <a:xfrm>
            <a:off x="11816109" y="76374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40" name="Rectangle 39"/>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2448" dirty="0">
              <a:gradFill>
                <a:gsLst>
                  <a:gs pos="0">
                    <a:schemeClr val="tx1"/>
                  </a:gs>
                  <a:gs pos="86000">
                    <a:schemeClr val="tx1"/>
                  </a:gs>
                </a:gsLst>
                <a:lin ang="5400000" scaled="0"/>
              </a:gradFill>
              <a:latin typeface="Segoe UI Light" pitchFamily="34" charset="0"/>
            </a:endParaRPr>
          </a:p>
        </p:txBody>
      </p:sp>
      <p:sp>
        <p:nvSpPr>
          <p:cNvPr id="7" name="Rectangle 6"/>
          <p:cNvSpPr/>
          <p:nvPr userDrawn="1"/>
        </p:nvSpPr>
        <p:spPr bwMode="gray">
          <a:xfrm>
            <a:off x="620365" y="1427166"/>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defRPr>
            </a:lvl1pPr>
            <a:lvl2pPr>
              <a:defRPr sz="2448">
                <a:gradFill>
                  <a:gsLst>
                    <a:gs pos="0">
                      <a:schemeClr val="tx1"/>
                    </a:gs>
                    <a:gs pos="86000">
                      <a:schemeClr val="tx1"/>
                    </a:gs>
                  </a:gsLst>
                  <a:lin ang="5400000" scaled="0"/>
                </a:gradFill>
              </a:defRPr>
            </a:lvl2pPr>
            <a:lvl3pPr marL="1228891" indent="-356200">
              <a:defRPr sz="2040">
                <a:gradFill>
                  <a:gsLst>
                    <a:gs pos="0">
                      <a:schemeClr val="tx1"/>
                    </a:gs>
                    <a:gs pos="86000">
                      <a:schemeClr val="tx1"/>
                    </a:gs>
                  </a:gsLst>
                  <a:lin ang="5400000" scaled="0"/>
                </a:gradFill>
              </a:defRPr>
            </a:lvl3pPr>
            <a:lvl4pPr marL="1568900" indent="-284960">
              <a:defRPr sz="1836">
                <a:gradFill>
                  <a:gsLst>
                    <a:gs pos="0">
                      <a:schemeClr val="tx1"/>
                    </a:gs>
                    <a:gs pos="86000">
                      <a:schemeClr val="tx1"/>
                    </a:gs>
                  </a:gsLst>
                  <a:lin ang="5400000" scaled="0"/>
                </a:gradFill>
              </a:defRPr>
            </a:lvl4pPr>
            <a:lvl5pPr marL="1925100" indent="-288198">
              <a:defRPr sz="1836">
                <a:gradFill>
                  <a:gsLst>
                    <a:gs pos="0">
                      <a:schemeClr val="tx1"/>
                    </a:gs>
                    <a:gs pos="8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57689622"/>
      </p:ext>
    </p:extLst>
  </p:cSld>
  <p:clrMapOvr>
    <a:masterClrMapping/>
  </p:clrMapOvr>
  <p:transition spd="slow">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7.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7"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9" r:id="rId12"/>
    <p:sldLayoutId id="2147484211"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42.png"/><Relationship Id="rId5" Type="http://schemas.openxmlformats.org/officeDocument/2006/relationships/image" Target="../media/image41.emf"/><Relationship Id="rId4" Type="http://schemas.openxmlformats.org/officeDocument/2006/relationships/image" Target="../media/image4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image" Target="../media/image43.png"/><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33.x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7.xml"/><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6.xml"/><Relationship Id="rId1" Type="http://schemas.openxmlformats.org/officeDocument/2006/relationships/slideLayout" Target="../slideLayouts/slideLayout33.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hyperlink" Target="http://msdn.microsoft.com/en-us/library/office/jj163782(v=office.15).aspx" TargetMode="External"/><Relationship Id="rId2" Type="http://schemas.openxmlformats.org/officeDocument/2006/relationships/hyperlink" Target="http://msdn.microsoft.com/en-us/library/office/jj164027(v=office.15)" TargetMode="External"/><Relationship Id="rId1" Type="http://schemas.openxmlformats.org/officeDocument/2006/relationships/slideLayout" Target="../slideLayouts/slideLayout27.xml"/><Relationship Id="rId4" Type="http://schemas.openxmlformats.org/officeDocument/2006/relationships/hyperlink" Target="http://blogs.office.com/b/visio/"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7.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22.emf"/><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30.emf"/><Relationship Id="rId18" Type="http://schemas.openxmlformats.org/officeDocument/2006/relationships/image" Target="../media/image37.png"/><Relationship Id="rId26" Type="http://schemas.openxmlformats.org/officeDocument/2006/relationships/oleObject" Target="../embeddings/oleObject11.bin"/><Relationship Id="rId3" Type="http://schemas.openxmlformats.org/officeDocument/2006/relationships/notesSlide" Target="../notesSlides/notesSlide9.xml"/><Relationship Id="rId21" Type="http://schemas.openxmlformats.org/officeDocument/2006/relationships/image" Target="../media/image33.emf"/><Relationship Id="rId7" Type="http://schemas.openxmlformats.org/officeDocument/2006/relationships/image" Target="../media/image27.emf"/><Relationship Id="rId12" Type="http://schemas.openxmlformats.org/officeDocument/2006/relationships/oleObject" Target="../embeddings/oleObject5.bin"/><Relationship Id="rId17" Type="http://schemas.openxmlformats.org/officeDocument/2006/relationships/image" Target="../media/image32.emf"/><Relationship Id="rId25" Type="http://schemas.openxmlformats.org/officeDocument/2006/relationships/image" Target="../media/image35.emf"/><Relationship Id="rId2" Type="http://schemas.openxmlformats.org/officeDocument/2006/relationships/slideLayout" Target="../slideLayouts/slideLayout27.xml"/><Relationship Id="rId16" Type="http://schemas.openxmlformats.org/officeDocument/2006/relationships/oleObject" Target="../embeddings/oleObject7.bin"/><Relationship Id="rId20"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9.emf"/><Relationship Id="rId24" Type="http://schemas.openxmlformats.org/officeDocument/2006/relationships/oleObject" Target="../embeddings/oleObject10.bin"/><Relationship Id="rId5" Type="http://schemas.openxmlformats.org/officeDocument/2006/relationships/image" Target="../media/image26.emf"/><Relationship Id="rId15" Type="http://schemas.openxmlformats.org/officeDocument/2006/relationships/image" Target="../media/image31.emf"/><Relationship Id="rId23" Type="http://schemas.openxmlformats.org/officeDocument/2006/relationships/image" Target="../media/image34.emf"/><Relationship Id="rId10" Type="http://schemas.openxmlformats.org/officeDocument/2006/relationships/oleObject" Target="../embeddings/oleObject4.bin"/><Relationship Id="rId19" Type="http://schemas.openxmlformats.org/officeDocument/2006/relationships/image" Target="../media/image38.png"/><Relationship Id="rId4" Type="http://schemas.openxmlformats.org/officeDocument/2006/relationships/oleObject" Target="../embeddings/oleObject1.bin"/><Relationship Id="rId9" Type="http://schemas.openxmlformats.org/officeDocument/2006/relationships/image" Target="../media/image28.emf"/><Relationship Id="rId14" Type="http://schemas.openxmlformats.org/officeDocument/2006/relationships/oleObject" Target="../embeddings/oleObject6.bin"/><Relationship Id="rId22" Type="http://schemas.openxmlformats.org/officeDocument/2006/relationships/oleObject" Target="../embeddings/oleObject9.bin"/><Relationship Id="rId27" Type="http://schemas.openxmlformats.org/officeDocument/2006/relationships/image" Target="../media/image3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l="30313" t="22778" r="52396" b="13334"/>
          <a:stretch/>
        </p:blipFill>
        <p:spPr>
          <a:xfrm>
            <a:off x="8032744" y="2482287"/>
            <a:ext cx="1122934" cy="2333808"/>
          </a:xfrm>
          <a:prstGeom prst="rect">
            <a:avLst/>
          </a:prstGeom>
        </p:spPr>
      </p:pic>
      <p:sp>
        <p:nvSpPr>
          <p:cNvPr id="2" name="Title 1"/>
          <p:cNvSpPr>
            <a:spLocks noGrp="1"/>
          </p:cNvSpPr>
          <p:nvPr>
            <p:ph type="title"/>
          </p:nvPr>
        </p:nvSpPr>
        <p:spPr/>
        <p:txBody>
          <a:bodyPr/>
          <a:lstStyle/>
          <a:p>
            <a:r>
              <a:rPr lang="en-US" dirty="0" smtClean="0"/>
              <a:t>Data Visualization using shape behavior</a:t>
            </a:r>
            <a:endParaRPr lang="en-US" dirty="0"/>
          </a:p>
        </p:txBody>
      </p:sp>
      <p:sp>
        <p:nvSpPr>
          <p:cNvPr id="3" name="Text Placeholder 2"/>
          <p:cNvSpPr>
            <a:spLocks noGrp="1"/>
          </p:cNvSpPr>
          <p:nvPr>
            <p:ph idx="4294967295"/>
          </p:nvPr>
        </p:nvSpPr>
        <p:spPr>
          <a:xfrm>
            <a:off x="530467" y="1476623"/>
            <a:ext cx="11373923" cy="3565683"/>
          </a:xfrm>
          <a:prstGeom prst="rect">
            <a:avLst/>
          </a:prstGeom>
        </p:spPr>
        <p:txBody>
          <a:bodyPr/>
          <a:lstStyle/>
          <a:p>
            <a:r>
              <a:rPr lang="en-US" dirty="0" smtClean="0"/>
              <a:t>Build behavior into your shapes which respond</a:t>
            </a:r>
            <a:br>
              <a:rPr lang="en-US" dirty="0" smtClean="0"/>
            </a:br>
            <a:r>
              <a:rPr lang="en-US" dirty="0" smtClean="0"/>
              <a:t>to data changes</a:t>
            </a:r>
          </a:p>
          <a:p>
            <a:pPr lvl="1"/>
            <a:r>
              <a:rPr lang="en-US" dirty="0" smtClean="0"/>
              <a:t>Change formatting</a:t>
            </a:r>
          </a:p>
          <a:p>
            <a:pPr lvl="1"/>
            <a:r>
              <a:rPr lang="en-US" dirty="0" smtClean="0"/>
              <a:t>Change text</a:t>
            </a:r>
          </a:p>
          <a:p>
            <a:pPr lvl="1"/>
            <a:r>
              <a:rPr lang="en-US" dirty="0" smtClean="0"/>
              <a:t>Change geometry</a:t>
            </a:r>
          </a:p>
          <a:p>
            <a:pPr lvl="1"/>
            <a:r>
              <a:rPr lang="en-US" dirty="0" smtClean="0"/>
              <a:t>Change size and position</a:t>
            </a:r>
          </a:p>
          <a:p>
            <a:pPr lvl="1"/>
            <a:r>
              <a:rPr lang="en-US" dirty="0" smtClean="0"/>
              <a:t>Change visibility</a:t>
            </a:r>
            <a:br>
              <a:rPr lang="en-US" dirty="0" smtClean="0"/>
            </a:br>
            <a:endParaRPr lang="en-US" dirty="0" smtClean="0"/>
          </a:p>
          <a:p>
            <a:r>
              <a:rPr lang="en-US" dirty="0" smtClean="0"/>
              <a:t>Visio Services evaluates all shapes for rendering</a:t>
            </a:r>
          </a:p>
          <a:p>
            <a:pPr lvl="1"/>
            <a:r>
              <a:rPr lang="en-US" dirty="0" smtClean="0"/>
              <a:t>Visio Services in 2010 was limited to Data Graphics</a:t>
            </a:r>
          </a:p>
        </p:txBody>
      </p:sp>
      <p:pic>
        <p:nvPicPr>
          <p:cNvPr id="4" name="Picture 3"/>
          <p:cNvPicPr>
            <a:picLocks noChangeAspect="1"/>
          </p:cNvPicPr>
          <p:nvPr/>
        </p:nvPicPr>
        <p:blipFill>
          <a:blip r:embed="rId4"/>
          <a:stretch>
            <a:fillRect/>
          </a:stretch>
        </p:blipFill>
        <p:spPr>
          <a:xfrm>
            <a:off x="9433498" y="2373640"/>
            <a:ext cx="2564659" cy="2453669"/>
          </a:xfrm>
          <a:prstGeom prst="rect">
            <a:avLst/>
          </a:prstGeom>
        </p:spPr>
      </p:pic>
      <p:pic>
        <p:nvPicPr>
          <p:cNvPr id="5" name="Picture 4"/>
          <p:cNvPicPr>
            <a:picLocks noChangeAspect="1"/>
          </p:cNvPicPr>
          <p:nvPr/>
        </p:nvPicPr>
        <p:blipFill>
          <a:blip r:embed="rId5"/>
          <a:stretch>
            <a:fillRect/>
          </a:stretch>
        </p:blipFill>
        <p:spPr>
          <a:xfrm>
            <a:off x="9440463" y="2354262"/>
            <a:ext cx="2564659" cy="2485813"/>
          </a:xfrm>
          <a:prstGeom prst="rect">
            <a:avLst/>
          </a:prstGeom>
        </p:spPr>
      </p:pic>
      <p:pic>
        <p:nvPicPr>
          <p:cNvPr id="7" name="Picture 6"/>
          <p:cNvPicPr>
            <a:picLocks noChangeAspect="1"/>
          </p:cNvPicPr>
          <p:nvPr/>
        </p:nvPicPr>
        <p:blipFill rotWithShape="1">
          <a:blip r:embed="rId6"/>
          <a:srcRect l="30431" t="22910" r="52262" b="13582"/>
          <a:stretch/>
        </p:blipFill>
        <p:spPr>
          <a:xfrm>
            <a:off x="8047037" y="2481105"/>
            <a:ext cx="1123912" cy="2319904"/>
          </a:xfrm>
          <a:prstGeom prst="rect">
            <a:avLst/>
          </a:prstGeom>
        </p:spPr>
      </p:pic>
    </p:spTree>
    <p:extLst>
      <p:ext uri="{BB962C8B-B14F-4D97-AF65-F5344CB8AC3E}">
        <p14:creationId xmlns:p14="http://schemas.microsoft.com/office/powerpoint/2010/main" val="11167104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4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ntr" presetSubtype="0" fill="hold" nodeType="withEffect">
                                  <p:stCondLst>
                                    <p:cond delay="4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4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dirty="0" smtClean="0"/>
              <a:t>Dashboard Authoring</a:t>
            </a:r>
            <a:endParaRPr lang="en-US" dirty="0"/>
          </a:p>
        </p:txBody>
      </p:sp>
    </p:spTree>
    <p:extLst>
      <p:ext uri="{BB962C8B-B14F-4D97-AF65-F5344CB8AC3E}">
        <p14:creationId xmlns:p14="http://schemas.microsoft.com/office/powerpoint/2010/main" val="227609750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2837" y="1439862"/>
            <a:ext cx="9639300" cy="4962525"/>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lstStyle/>
          <a:p>
            <a:r>
              <a:rPr lang="en-US" smtClean="0"/>
              <a:t>Advanced BI starts with the client</a:t>
            </a:r>
            <a:endParaRPr lang="en-US" dirty="0"/>
          </a:p>
        </p:txBody>
      </p:sp>
      <p:graphicFrame>
        <p:nvGraphicFramePr>
          <p:cNvPr id="6" name="Diagram 5"/>
          <p:cNvGraphicFramePr/>
          <p:nvPr>
            <p:extLst>
              <p:ext uri="{D42A27DB-BD31-4B8C-83A1-F6EECF244321}">
                <p14:modId xmlns:p14="http://schemas.microsoft.com/office/powerpoint/2010/main" val="1766538591"/>
              </p:ext>
            </p:extLst>
          </p:nvPr>
        </p:nvGraphicFramePr>
        <p:xfrm>
          <a:off x="2332037" y="1135062"/>
          <a:ext cx="7614277" cy="11657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ight Arrow 13"/>
          <p:cNvSpPr/>
          <p:nvPr/>
        </p:nvSpPr>
        <p:spPr>
          <a:xfrm rot="15081099">
            <a:off x="2654063" y="5360782"/>
            <a:ext cx="1056224" cy="472969"/>
          </a:xfrm>
          <a:prstGeom prst="rightArrow">
            <a:avLst/>
          </a:prstGeom>
          <a:solidFill>
            <a:schemeClr val="bg2">
              <a:lumMod val="40000"/>
              <a:lumOff val="60000"/>
            </a:schemeClr>
          </a:solidFill>
          <a:ln>
            <a:solidFill>
              <a:schemeClr val="tx2"/>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graphicFrame>
        <p:nvGraphicFramePr>
          <p:cNvPr id="12" name="Diagram 11"/>
          <p:cNvGraphicFramePr/>
          <p:nvPr>
            <p:extLst>
              <p:ext uri="{D42A27DB-BD31-4B8C-83A1-F6EECF244321}">
                <p14:modId xmlns:p14="http://schemas.microsoft.com/office/powerpoint/2010/main" val="1139590265"/>
              </p:ext>
            </p:extLst>
          </p:nvPr>
        </p:nvGraphicFramePr>
        <p:xfrm>
          <a:off x="-334963" y="5256695"/>
          <a:ext cx="7614277" cy="137270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6" name="Right Arrow 15"/>
          <p:cNvSpPr/>
          <p:nvPr/>
        </p:nvSpPr>
        <p:spPr>
          <a:xfrm rot="17759821">
            <a:off x="7302263" y="5025155"/>
            <a:ext cx="1056224" cy="472969"/>
          </a:xfrm>
          <a:prstGeom prst="rightArrow">
            <a:avLst/>
          </a:prstGeom>
          <a:solidFill>
            <a:schemeClr val="bg2">
              <a:lumMod val="40000"/>
              <a:lumOff val="60000"/>
            </a:schemeClr>
          </a:solidFill>
          <a:ln>
            <a:solidFill>
              <a:schemeClr val="tx2"/>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10" name="Group 9"/>
          <p:cNvGrpSpPr/>
          <p:nvPr/>
        </p:nvGrpSpPr>
        <p:grpSpPr>
          <a:xfrm>
            <a:off x="6219421" y="5564944"/>
            <a:ext cx="2743200" cy="549082"/>
            <a:chOff x="1173344" y="512062"/>
            <a:chExt cx="3898816" cy="549082"/>
          </a:xfrm>
        </p:grpSpPr>
        <p:sp>
          <p:nvSpPr>
            <p:cNvPr id="13" name="Rounded Rectangle 12"/>
            <p:cNvSpPr/>
            <p:nvPr/>
          </p:nvSpPr>
          <p:spPr>
            <a:xfrm>
              <a:off x="1173344" y="512062"/>
              <a:ext cx="3898816" cy="549082"/>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p:cNvSpPr/>
            <p:nvPr/>
          </p:nvSpPr>
          <p:spPr>
            <a:xfrm>
              <a:off x="1200148" y="538866"/>
              <a:ext cx="3845208" cy="4954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Hyperlink to detail pages</a:t>
              </a:r>
              <a:endParaRPr lang="en-US" sz="1800" kern="1200" dirty="0"/>
            </a:p>
          </p:txBody>
        </p:sp>
      </p:grpSp>
    </p:spTree>
    <p:extLst>
      <p:ext uri="{BB962C8B-B14F-4D97-AF65-F5344CB8AC3E}">
        <p14:creationId xmlns:p14="http://schemas.microsoft.com/office/powerpoint/2010/main" val="1354249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1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331433" y="307388"/>
            <a:ext cx="4840348" cy="2427874"/>
          </a:xfrm>
          <a:prstGeom prst="rect">
            <a:avLst/>
          </a:prstGeom>
        </p:spPr>
      </p:pic>
      <p:sp>
        <p:nvSpPr>
          <p:cNvPr id="3" name="Content Placeholder 2"/>
          <p:cNvSpPr>
            <a:spLocks noGrp="1"/>
          </p:cNvSpPr>
          <p:nvPr>
            <p:ph type="body" sz="quarter" idx="10"/>
          </p:nvPr>
        </p:nvSpPr>
        <p:spPr>
          <a:xfrm>
            <a:off x="274638" y="1212850"/>
            <a:ext cx="11887200" cy="6155531"/>
          </a:xfrm>
        </p:spPr>
        <p:txBody>
          <a:bodyPr/>
          <a:lstStyle/>
          <a:p>
            <a:r>
              <a:rPr lang="en-US" dirty="0" smtClean="0"/>
              <a:t>Client</a:t>
            </a:r>
          </a:p>
          <a:p>
            <a:pPr lvl="1"/>
            <a:r>
              <a:rPr lang="en-US" dirty="0" smtClean="0"/>
              <a:t>Each record set is a snapshot from the last refresh</a:t>
            </a:r>
          </a:p>
          <a:p>
            <a:pPr lvl="1"/>
            <a:r>
              <a:rPr lang="en-US" dirty="0" smtClean="0"/>
              <a:t>Multiple record sets are supported</a:t>
            </a:r>
          </a:p>
          <a:p>
            <a:pPr lvl="1"/>
            <a:r>
              <a:rPr lang="en-US" dirty="0" smtClean="0"/>
              <a:t>Multiple records linked to individual shapes</a:t>
            </a:r>
          </a:p>
          <a:p>
            <a:pPr lvl="1"/>
            <a:r>
              <a:rPr lang="en-US" dirty="0" smtClean="0">
                <a:solidFill>
                  <a:srgbClr val="FF0000"/>
                </a:solidFill>
              </a:rPr>
              <a:t>Refresh does not update the data source</a:t>
            </a:r>
          </a:p>
          <a:p>
            <a:pPr lvl="1"/>
            <a:endParaRPr lang="en-US" dirty="0" smtClean="0"/>
          </a:p>
          <a:p>
            <a:r>
              <a:rPr lang="en-US" dirty="0" smtClean="0"/>
              <a:t>Server</a:t>
            </a:r>
          </a:p>
          <a:p>
            <a:pPr lvl="1"/>
            <a:r>
              <a:rPr lang="en-US" dirty="0" smtClean="0"/>
              <a:t>Only record sets for visible linked shapes are refreshed</a:t>
            </a:r>
          </a:p>
          <a:p>
            <a:pPr lvl="1"/>
            <a:r>
              <a:rPr lang="en-US" dirty="0" smtClean="0"/>
              <a:t>Refresh does not update the published diagram</a:t>
            </a:r>
          </a:p>
          <a:p>
            <a:pPr lvl="1"/>
            <a:r>
              <a:rPr lang="en-US" dirty="0" smtClean="0"/>
              <a:t>Updated record set cached for each user on the server</a:t>
            </a:r>
          </a:p>
          <a:p>
            <a:pPr lvl="1"/>
            <a:r>
              <a:rPr lang="en-US" dirty="0" smtClean="0"/>
              <a:t>Automatic Refresh is available via the Visio web part</a:t>
            </a:r>
          </a:p>
          <a:p>
            <a:pPr lvl="1"/>
            <a:endParaRPr lang="en-US" dirty="0" smtClean="0"/>
          </a:p>
          <a:p>
            <a:endParaRPr lang="en-US" dirty="0"/>
          </a:p>
        </p:txBody>
      </p:sp>
      <p:sp>
        <p:nvSpPr>
          <p:cNvPr id="2" name="Title 1"/>
          <p:cNvSpPr>
            <a:spLocks noGrp="1"/>
          </p:cNvSpPr>
          <p:nvPr>
            <p:ph type="title"/>
          </p:nvPr>
        </p:nvSpPr>
        <p:spPr/>
        <p:txBody>
          <a:bodyPr/>
          <a:lstStyle/>
          <a:p>
            <a:r>
              <a:rPr lang="en-US" dirty="0" smtClean="0"/>
              <a:t>Data Refresh details</a:t>
            </a:r>
            <a:endParaRPr lang="en-US" dirty="0"/>
          </a:p>
        </p:txBody>
      </p:sp>
    </p:spTree>
    <p:extLst>
      <p:ext uri="{BB962C8B-B14F-4D97-AF65-F5344CB8AC3E}">
        <p14:creationId xmlns:p14="http://schemas.microsoft.com/office/powerpoint/2010/main" val="9607447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462760"/>
          </a:xfrm>
        </p:spPr>
        <p:txBody>
          <a:bodyPr/>
          <a:lstStyle/>
          <a:p>
            <a:r>
              <a:rPr lang="en-US" dirty="0" smtClean="0"/>
              <a:t>Tables &amp; Views</a:t>
            </a:r>
          </a:p>
          <a:p>
            <a:pPr lvl="1"/>
            <a:r>
              <a:rPr lang="en-US" dirty="0" smtClean="0"/>
              <a:t>Refresh from Production DB?  Probably not!</a:t>
            </a:r>
          </a:p>
          <a:p>
            <a:pPr lvl="1"/>
            <a:r>
              <a:rPr lang="en-US" dirty="0" smtClean="0"/>
              <a:t>Refresh from alternate “Visio refresh database”</a:t>
            </a:r>
          </a:p>
          <a:p>
            <a:pPr lvl="2"/>
            <a:r>
              <a:rPr lang="en-US" dirty="0" smtClean="0"/>
              <a:t>SSIS package</a:t>
            </a:r>
          </a:p>
          <a:p>
            <a:pPr lvl="2"/>
            <a:r>
              <a:rPr lang="en-US" dirty="0" smtClean="0"/>
              <a:t>Custom Application / Service</a:t>
            </a:r>
          </a:p>
          <a:p>
            <a:pPr lvl="2"/>
            <a:endParaRPr lang="en-US" dirty="0" smtClean="0"/>
          </a:p>
          <a:p>
            <a:r>
              <a:rPr lang="en-US" dirty="0" smtClean="0"/>
              <a:t>If SharePoint deployed on-premises</a:t>
            </a:r>
          </a:p>
          <a:p>
            <a:pPr lvl="1"/>
            <a:r>
              <a:rPr lang="en-US" dirty="0" smtClean="0"/>
              <a:t>Refresh from SQL on premises (NTLM or SQL authentication / SSS)</a:t>
            </a:r>
          </a:p>
          <a:p>
            <a:pPr lvl="1"/>
            <a:r>
              <a:rPr lang="en-US" dirty="0" smtClean="0"/>
              <a:t>Refresh from SQL Azure (using SQL authentication / SSS)</a:t>
            </a:r>
          </a:p>
          <a:p>
            <a:pPr lvl="1"/>
            <a:r>
              <a:rPr lang="en-US" dirty="0" smtClean="0"/>
              <a:t>Best Practice – Use ODC + SSS</a:t>
            </a:r>
          </a:p>
        </p:txBody>
      </p:sp>
      <p:sp>
        <p:nvSpPr>
          <p:cNvPr id="2" name="Title 1"/>
          <p:cNvSpPr>
            <a:spLocks noGrp="1"/>
          </p:cNvSpPr>
          <p:nvPr>
            <p:ph type="title"/>
          </p:nvPr>
        </p:nvSpPr>
        <p:spPr/>
        <p:txBody>
          <a:bodyPr/>
          <a:lstStyle/>
          <a:p>
            <a:r>
              <a:rPr lang="en-US" dirty="0" smtClean="0"/>
              <a:t>Make the most of SQL</a:t>
            </a:r>
            <a:endParaRPr lang="en-US" dirty="0"/>
          </a:p>
        </p:txBody>
      </p:sp>
      <p:sp>
        <p:nvSpPr>
          <p:cNvPr id="7" name="TextBox 6"/>
          <p:cNvSpPr txBox="1"/>
          <p:nvPr/>
        </p:nvSpPr>
        <p:spPr>
          <a:xfrm>
            <a:off x="10952061" y="645699"/>
            <a:ext cx="593663" cy="677108"/>
          </a:xfrm>
          <a:prstGeom prst="rect">
            <a:avLst/>
          </a:prstGeom>
          <a:noFill/>
        </p:spPr>
        <p:txBody>
          <a:bodyPr wrap="square" lIns="0" tIns="0" rIns="0" bIns="0" rtlCol="0">
            <a:spAutoFit/>
          </a:bodyPr>
          <a:lstStyle/>
          <a:p>
            <a:r>
              <a:rPr lang="en-US" sz="4400" b="1"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&amp;</a:t>
            </a:r>
            <a:endParaRPr lang="en-US" sz="4400" b="1"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6237" y="206818"/>
            <a:ext cx="1376934" cy="11316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9280" y="1509698"/>
            <a:ext cx="4682365" cy="780394"/>
          </a:xfrm>
          <a:prstGeom prst="rect">
            <a:avLst/>
          </a:prstGeom>
        </p:spPr>
      </p:pic>
    </p:spTree>
    <p:extLst>
      <p:ext uri="{BB962C8B-B14F-4D97-AF65-F5344CB8AC3E}">
        <p14:creationId xmlns:p14="http://schemas.microsoft.com/office/powerpoint/2010/main" val="313733038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751796"/>
          </a:xfrm>
        </p:spPr>
        <p:txBody>
          <a:bodyPr/>
          <a:lstStyle/>
          <a:p>
            <a:r>
              <a:rPr lang="en-US" dirty="0" smtClean="0"/>
              <a:t>Refresh from Stored Procedures?</a:t>
            </a:r>
          </a:p>
          <a:p>
            <a:pPr lvl="1"/>
            <a:r>
              <a:rPr lang="en-US" dirty="0" smtClean="0"/>
              <a:t>Not available in the Visio client UI, only Tables and Views</a:t>
            </a:r>
          </a:p>
          <a:p>
            <a:pPr lvl="1"/>
            <a:r>
              <a:rPr lang="en-US" dirty="0" smtClean="0"/>
              <a:t>Configure BCS to execute the stored procedure</a:t>
            </a:r>
          </a:p>
          <a:p>
            <a:pPr lvl="2"/>
            <a:r>
              <a:rPr lang="en-US" dirty="0" smtClean="0"/>
              <a:t>Configure an External List for each parameter scenario</a:t>
            </a:r>
          </a:p>
          <a:p>
            <a:pPr lvl="4"/>
            <a:endParaRPr lang="en-US" dirty="0" smtClean="0"/>
          </a:p>
          <a:p>
            <a:r>
              <a:rPr lang="en-US" dirty="0" smtClean="0"/>
              <a:t>Decide on the schema up front</a:t>
            </a:r>
          </a:p>
          <a:p>
            <a:pPr lvl="1"/>
            <a:r>
              <a:rPr lang="en-US" dirty="0" smtClean="0"/>
              <a:t>No new or missing rows or columns at runtime</a:t>
            </a:r>
          </a:p>
          <a:p>
            <a:pPr lvl="1"/>
            <a:r>
              <a:rPr lang="en-US" dirty="0" smtClean="0"/>
              <a:t>This applies to any data source</a:t>
            </a:r>
            <a:endParaRPr lang="en-US" dirty="0"/>
          </a:p>
        </p:txBody>
      </p:sp>
      <p:sp>
        <p:nvSpPr>
          <p:cNvPr id="2" name="Title 1"/>
          <p:cNvSpPr>
            <a:spLocks noGrp="1"/>
          </p:cNvSpPr>
          <p:nvPr>
            <p:ph type="title"/>
          </p:nvPr>
        </p:nvSpPr>
        <p:spPr/>
        <p:txBody>
          <a:bodyPr/>
          <a:lstStyle/>
          <a:p>
            <a:r>
              <a:rPr lang="en-US" smtClean="0"/>
              <a:t>Make the most of SQL</a:t>
            </a:r>
            <a:endParaRPr lang="en-US" dirty="0"/>
          </a:p>
        </p:txBody>
      </p:sp>
      <p:sp>
        <p:nvSpPr>
          <p:cNvPr id="7" name="TextBox 6"/>
          <p:cNvSpPr txBox="1"/>
          <p:nvPr/>
        </p:nvSpPr>
        <p:spPr>
          <a:xfrm>
            <a:off x="10952061" y="645699"/>
            <a:ext cx="593663" cy="677108"/>
          </a:xfrm>
          <a:prstGeom prst="rect">
            <a:avLst/>
          </a:prstGeom>
          <a:noFill/>
        </p:spPr>
        <p:txBody>
          <a:bodyPr wrap="square" lIns="0" tIns="0" rIns="0" bIns="0" rtlCol="0">
            <a:spAutoFit/>
          </a:bodyPr>
          <a:lstStyle/>
          <a:p>
            <a:r>
              <a:rPr lang="en-US" sz="4400" b="1"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&amp;</a:t>
            </a:r>
            <a:endParaRPr lang="en-US" sz="4400" b="1"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6237" y="206818"/>
            <a:ext cx="1376934" cy="113168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9280" y="1509698"/>
            <a:ext cx="4682365" cy="780394"/>
          </a:xfrm>
          <a:prstGeom prst="rect">
            <a:avLst/>
          </a:prstGeom>
        </p:spPr>
      </p:pic>
    </p:spTree>
    <p:extLst>
      <p:ext uri="{BB962C8B-B14F-4D97-AF65-F5344CB8AC3E}">
        <p14:creationId xmlns:p14="http://schemas.microsoft.com/office/powerpoint/2010/main" val="131101899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053691"/>
          </a:xfrm>
        </p:spPr>
        <p:txBody>
          <a:bodyPr/>
          <a:lstStyle/>
          <a:p>
            <a:r>
              <a:rPr lang="en-US" dirty="0" smtClean="0"/>
              <a:t>Shape Data supports formulas</a:t>
            </a:r>
          </a:p>
          <a:p>
            <a:pPr lvl="1"/>
            <a:r>
              <a:rPr lang="en-US" dirty="0" smtClean="0"/>
              <a:t>Create a new property for your shapes that performs calculations based on the other linked Shape Data properties</a:t>
            </a:r>
          </a:p>
          <a:p>
            <a:r>
              <a:rPr lang="en-US" dirty="0" smtClean="0"/>
              <a:t>Data Graphics also support formulas</a:t>
            </a:r>
          </a:p>
          <a:p>
            <a:pPr lvl="1"/>
            <a:r>
              <a:rPr lang="en-US" dirty="0" smtClean="0"/>
              <a:t>{field name}</a:t>
            </a:r>
          </a:p>
          <a:p>
            <a:pPr lvl="1"/>
            <a:r>
              <a:rPr lang="en-US" dirty="0" smtClean="0"/>
              <a:t>Otherwise use</a:t>
            </a:r>
            <a:br>
              <a:rPr lang="en-US" dirty="0" smtClean="0"/>
            </a:br>
            <a:r>
              <a:rPr lang="en-US" dirty="0" smtClean="0"/>
              <a:t>ShapeSheet</a:t>
            </a:r>
            <a:br>
              <a:rPr lang="en-US" dirty="0" smtClean="0"/>
            </a:br>
            <a:r>
              <a:rPr lang="en-US" dirty="0" smtClean="0"/>
              <a:t>syntax</a:t>
            </a:r>
          </a:p>
          <a:p>
            <a:r>
              <a:rPr lang="en-US" dirty="0" smtClean="0"/>
              <a:t>Data Source</a:t>
            </a:r>
          </a:p>
          <a:p>
            <a:pPr lvl="1"/>
            <a:r>
              <a:rPr lang="en-US" dirty="0" smtClean="0"/>
              <a:t>Calculated at the source</a:t>
            </a:r>
          </a:p>
          <a:p>
            <a:pPr lvl="2"/>
            <a:r>
              <a:rPr lang="en-US" dirty="0" smtClean="0"/>
              <a:t>Views, Store Procedures, </a:t>
            </a:r>
            <a:r>
              <a:rPr lang="en-US" dirty="0" err="1" smtClean="0"/>
              <a:t>PowerPivot</a:t>
            </a:r>
            <a:r>
              <a:rPr lang="en-US" dirty="0" smtClean="0"/>
              <a:t>, …</a:t>
            </a:r>
            <a:endParaRPr lang="en-US" dirty="0"/>
          </a:p>
        </p:txBody>
      </p:sp>
      <p:sp>
        <p:nvSpPr>
          <p:cNvPr id="2" name="Title 1"/>
          <p:cNvSpPr>
            <a:spLocks noGrp="1"/>
          </p:cNvSpPr>
          <p:nvPr>
            <p:ph type="title"/>
          </p:nvPr>
        </p:nvSpPr>
        <p:spPr/>
        <p:txBody>
          <a:bodyPr/>
          <a:lstStyle/>
          <a:p>
            <a:r>
              <a:rPr lang="en-US" smtClean="0"/>
              <a:t>Aggregate data from refresh</a:t>
            </a:r>
            <a:endParaRPr lang="en-US" dirty="0"/>
          </a:p>
        </p:txBody>
      </p:sp>
      <p:pic>
        <p:nvPicPr>
          <p:cNvPr id="4" name="Picture 3"/>
          <p:cNvPicPr>
            <a:picLocks noChangeAspect="1"/>
          </p:cNvPicPr>
          <p:nvPr/>
        </p:nvPicPr>
        <p:blipFill>
          <a:blip r:embed="rId3"/>
          <a:stretch>
            <a:fillRect/>
          </a:stretch>
        </p:blipFill>
        <p:spPr>
          <a:xfrm>
            <a:off x="7381067" y="3344862"/>
            <a:ext cx="3527346" cy="342900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a:stretch>
            <a:fillRect/>
          </a:stretch>
        </p:blipFill>
        <p:spPr>
          <a:xfrm>
            <a:off x="7951787" y="4716462"/>
            <a:ext cx="4210051" cy="990600"/>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5"/>
          <a:stretch>
            <a:fillRect/>
          </a:stretch>
        </p:blipFill>
        <p:spPr>
          <a:xfrm>
            <a:off x="9266237" y="2745507"/>
            <a:ext cx="2730780" cy="15619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3880608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Server side customization</a:t>
            </a:r>
            <a:endParaRPr lang="en-US" dirty="0">
              <a:solidFill>
                <a:schemeClr val="bg1"/>
              </a:solidFill>
            </a:endParaRPr>
          </a:p>
        </p:txBody>
      </p:sp>
    </p:spTree>
    <p:extLst>
      <p:ext uri="{BB962C8B-B14F-4D97-AF65-F5344CB8AC3E}">
        <p14:creationId xmlns:p14="http://schemas.microsoft.com/office/powerpoint/2010/main" val="168421652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296561"/>
          </a:xfrm>
        </p:spPr>
        <p:txBody>
          <a:bodyPr/>
          <a:lstStyle/>
          <a:p>
            <a:r>
              <a:rPr lang="en-US" dirty="0" smtClean="0"/>
              <a:t>Web Part Connections</a:t>
            </a:r>
          </a:p>
          <a:p>
            <a:pPr lvl="1"/>
            <a:r>
              <a:rPr lang="en-US" dirty="0" smtClean="0"/>
              <a:t>Ability for users to add specific interactions</a:t>
            </a:r>
            <a:br>
              <a:rPr lang="en-US" dirty="0" smtClean="0"/>
            </a:br>
            <a:r>
              <a:rPr lang="en-US" dirty="0" smtClean="0"/>
              <a:t>with the Visio web part without having to</a:t>
            </a:r>
            <a:br>
              <a:rPr lang="en-US" dirty="0" smtClean="0"/>
            </a:br>
            <a:r>
              <a:rPr lang="en-US" dirty="0" smtClean="0"/>
              <a:t>write any code</a:t>
            </a:r>
          </a:p>
          <a:p>
            <a:pPr lvl="1"/>
            <a:endParaRPr lang="en-US" dirty="0" smtClean="0"/>
          </a:p>
          <a:p>
            <a:r>
              <a:rPr lang="en-US" dirty="0" err="1" smtClean="0"/>
              <a:t>Mashup</a:t>
            </a:r>
            <a:r>
              <a:rPr lang="en-US" dirty="0" smtClean="0"/>
              <a:t> API</a:t>
            </a:r>
          </a:p>
          <a:p>
            <a:pPr lvl="1"/>
            <a:r>
              <a:rPr lang="en-US" dirty="0" smtClean="0"/>
              <a:t>A JavaScript API to enable custom</a:t>
            </a:r>
            <a:br>
              <a:rPr lang="en-US" dirty="0" smtClean="0"/>
            </a:br>
            <a:r>
              <a:rPr lang="en-US" dirty="0" smtClean="0"/>
              <a:t>functionality while interacting and </a:t>
            </a:r>
            <a:br>
              <a:rPr lang="en-US" dirty="0" smtClean="0"/>
            </a:br>
            <a:r>
              <a:rPr lang="en-US" dirty="0" smtClean="0"/>
              <a:t>consuming data from a diagram in</a:t>
            </a:r>
            <a:br>
              <a:rPr lang="en-US" dirty="0" smtClean="0"/>
            </a:br>
            <a:r>
              <a:rPr lang="en-US" dirty="0" smtClean="0"/>
              <a:t>the Visio web part.</a:t>
            </a:r>
            <a:endParaRPr lang="en-US" dirty="0"/>
          </a:p>
        </p:txBody>
      </p:sp>
      <p:sp>
        <p:nvSpPr>
          <p:cNvPr id="4" name="Title 3"/>
          <p:cNvSpPr>
            <a:spLocks noGrp="1"/>
          </p:cNvSpPr>
          <p:nvPr>
            <p:ph type="title"/>
          </p:nvPr>
        </p:nvSpPr>
        <p:spPr/>
        <p:txBody>
          <a:bodyPr/>
          <a:lstStyle/>
          <a:p>
            <a:r>
              <a:rPr lang="en-US" dirty="0" smtClean="0"/>
              <a:t>Dashboard Interaction</a:t>
            </a:r>
            <a:endParaRPr lang="en-US" dirty="0"/>
          </a:p>
        </p:txBody>
      </p:sp>
      <p:pic>
        <p:nvPicPr>
          <p:cNvPr id="6" name="Picture 5"/>
          <p:cNvPicPr>
            <a:picLocks noChangeAspect="1"/>
          </p:cNvPicPr>
          <p:nvPr/>
        </p:nvPicPr>
        <p:blipFill>
          <a:blip r:embed="rId2"/>
          <a:stretch>
            <a:fillRect/>
          </a:stretch>
        </p:blipFill>
        <p:spPr>
          <a:xfrm>
            <a:off x="7050692" y="601662"/>
            <a:ext cx="5097025" cy="2439468"/>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3"/>
          <a:stretch>
            <a:fillRect/>
          </a:stretch>
        </p:blipFill>
        <p:spPr>
          <a:xfrm>
            <a:off x="6218238" y="2924784"/>
            <a:ext cx="5929480" cy="392527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5382247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1" name="Picture 17"/>
          <p:cNvPicPr>
            <a:picLocks noChangeAspect="1" noChangeArrowheads="1"/>
          </p:cNvPicPr>
          <p:nvPr/>
        </p:nvPicPr>
        <p:blipFill>
          <a:blip r:embed="rId3" cstate="print"/>
          <a:stretch>
            <a:fillRect/>
          </a:stretch>
        </p:blipFill>
        <p:spPr bwMode="auto">
          <a:xfrm>
            <a:off x="265490" y="1403345"/>
            <a:ext cx="6984671" cy="5098849"/>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smtClean="0"/>
              <a:t>ECMAScript Object Model</a:t>
            </a:r>
            <a:endParaRPr lang="en-US" dirty="0"/>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426" r="14907"/>
          <a:stretch/>
        </p:blipFill>
        <p:spPr bwMode="auto">
          <a:xfrm>
            <a:off x="7315185" y="1212848"/>
            <a:ext cx="4986620" cy="3960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156828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2354262"/>
            <a:ext cx="7315200" cy="2971780"/>
          </a:xfrm>
          <a:prstGeom prst="roundRect">
            <a:avLst>
              <a:gd name="adj" fmla="val 4271"/>
            </a:avLst>
          </a:prstGeom>
          <a:solidFill>
            <a:schemeClr val="bg1"/>
          </a:solidFill>
        </p:spPr>
        <p:txBody>
          <a:bodyPr/>
          <a:lstStyle/>
          <a:p>
            <a:r>
              <a:rPr lang="en-US" dirty="0"/>
              <a:t>Developing Advanced BI Visualizations with Visio &amp; SharePoint in Office 365 with </a:t>
            </a:r>
            <a:r>
              <a:rPr lang="en-US" dirty="0" smtClean="0"/>
              <a:t>Azure</a:t>
            </a:r>
            <a:endParaRPr lang="en-US" dirty="0"/>
          </a:p>
        </p:txBody>
      </p:sp>
      <p:sp>
        <p:nvSpPr>
          <p:cNvPr id="5" name="Text Placeholder 4"/>
          <p:cNvSpPr>
            <a:spLocks noGrp="1"/>
          </p:cNvSpPr>
          <p:nvPr>
            <p:ph type="body" sz="quarter" idx="12"/>
          </p:nvPr>
        </p:nvSpPr>
        <p:spPr/>
        <p:txBody>
          <a:bodyPr/>
          <a:lstStyle/>
          <a:p>
            <a:r>
              <a:rPr lang="en-US" dirty="0" smtClean="0"/>
              <a:t>Chris Hopkins</a:t>
            </a:r>
          </a:p>
          <a:p>
            <a:r>
              <a:rPr lang="en-US" dirty="0" smtClean="0"/>
              <a:t>Premier Consultant</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solidFill>
                  <a:schemeClr val="bg1"/>
                </a:solidFill>
              </a:rPr>
              <a:t>DEMO</a:t>
            </a:r>
            <a:br>
              <a:rPr lang="en-US" smtClean="0">
                <a:solidFill>
                  <a:schemeClr val="bg1"/>
                </a:solidFill>
              </a:rPr>
            </a:br>
            <a:r>
              <a:rPr lang="en-US" smtClean="0">
                <a:solidFill>
                  <a:schemeClr val="bg1"/>
                </a:solidFill>
              </a:rPr>
              <a:t>Mashup API</a:t>
            </a:r>
            <a:endParaRPr lang="en-US" dirty="0">
              <a:solidFill>
                <a:schemeClr val="bg1"/>
              </a:solidFill>
            </a:endParaRPr>
          </a:p>
        </p:txBody>
      </p:sp>
    </p:spTree>
    <p:extLst>
      <p:ext uri="{BB962C8B-B14F-4D97-AF65-F5344CB8AC3E}">
        <p14:creationId xmlns:p14="http://schemas.microsoft.com/office/powerpoint/2010/main" val="6368999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228180" y="3763195"/>
            <a:ext cx="2476877" cy="2476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595890" y="1130907"/>
            <a:ext cx="2476877" cy="247687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err="1">
                <a:gradFill>
                  <a:gsLst>
                    <a:gs pos="0">
                      <a:srgbClr val="FFFFFF"/>
                    </a:gs>
                    <a:gs pos="100000">
                      <a:srgbClr val="FFFFFF"/>
                    </a:gs>
                  </a:gsLst>
                  <a:lin ang="5400000" scaled="0"/>
                </a:gradFill>
                <a:latin typeface="Segoe Pro Light" pitchFamily="34" charset="0"/>
                <a:ea typeface="Segoe UI" pitchFamily="34" charset="0"/>
                <a:cs typeface="Segoe UI" pitchFamily="34" charset="0"/>
              </a:rPr>
              <a:t>PowerView</a:t>
            </a:r>
            <a:endPar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endParaRPr>
          </a:p>
        </p:txBody>
      </p:sp>
      <p:sp>
        <p:nvSpPr>
          <p:cNvPr id="11" name="Rectangle 10"/>
          <p:cNvSpPr/>
          <p:nvPr/>
        </p:nvSpPr>
        <p:spPr bwMode="auto">
          <a:xfrm>
            <a:off x="595889" y="3771153"/>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System Center</a:t>
            </a:r>
          </a:p>
        </p:txBody>
      </p:sp>
      <p:sp>
        <p:nvSpPr>
          <p:cNvPr id="12" name="Rectangle 11"/>
          <p:cNvSpPr/>
          <p:nvPr/>
        </p:nvSpPr>
        <p:spPr bwMode="auto">
          <a:xfrm>
            <a:off x="3228179" y="1130906"/>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SAP</a:t>
            </a:r>
          </a:p>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Dynamics</a:t>
            </a:r>
            <a:b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b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Web Service</a:t>
            </a:r>
          </a:p>
        </p:txBody>
      </p:sp>
      <p:sp>
        <p:nvSpPr>
          <p:cNvPr id="13" name="Rectangle 12"/>
          <p:cNvSpPr/>
          <p:nvPr/>
        </p:nvSpPr>
        <p:spPr bwMode="auto">
          <a:xfrm>
            <a:off x="3228180" y="3763196"/>
            <a:ext cx="2476877" cy="2476877"/>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2" name="Rectangle 21"/>
          <p:cNvSpPr/>
          <p:nvPr/>
        </p:nvSpPr>
        <p:spPr bwMode="auto">
          <a:xfrm>
            <a:off x="595890" y="2597607"/>
            <a:ext cx="2476877" cy="1010175"/>
          </a:xfrm>
          <a:prstGeom prst="rect">
            <a:avLst/>
          </a:prstGeom>
          <a:noFill/>
          <a:ln w="15875">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686" tIns="38842" rIns="77686" bIns="38842" numCol="1" rtlCol="0" anchor="b" anchorCtr="0" compatLnSpc="1">
            <a:prstTxWarp prst="textNoShape">
              <a:avLst/>
            </a:prstTxWarp>
          </a:bodyPr>
          <a:lstStyle/>
          <a:p>
            <a:pPr defTabSz="776511">
              <a:lnSpc>
                <a:spcPct val="90000"/>
              </a:lnSpc>
            </a:pPr>
            <a:endParaRPr lang="en-US" sz="1836" spc="-71" dirty="0">
              <a:solidFill>
                <a:schemeClr val="bg1"/>
              </a:solidFill>
              <a:latin typeface="Segoe Pro" pitchFamily="34" charset="0"/>
            </a:endParaRPr>
          </a:p>
        </p:txBody>
      </p:sp>
      <p:sp>
        <p:nvSpPr>
          <p:cNvPr id="15" name="Title 14"/>
          <p:cNvSpPr>
            <a:spLocks noGrp="1"/>
          </p:cNvSpPr>
          <p:nvPr>
            <p:ph type="title"/>
          </p:nvPr>
        </p:nvSpPr>
        <p:spPr>
          <a:xfrm>
            <a:off x="520057" y="229066"/>
            <a:ext cx="11150336" cy="678031"/>
          </a:xfrm>
        </p:spPr>
        <p:txBody>
          <a:bodyPr/>
          <a:lstStyle/>
          <a:p>
            <a:r>
              <a:rPr lang="en-US" sz="4896" dirty="0"/>
              <a:t>Professional Diagrams Quickly</a:t>
            </a:r>
          </a:p>
        </p:txBody>
      </p:sp>
      <p:sp>
        <p:nvSpPr>
          <p:cNvPr id="24" name="Rectangle 23"/>
          <p:cNvSpPr/>
          <p:nvPr/>
        </p:nvSpPr>
        <p:spPr bwMode="auto">
          <a:xfrm>
            <a:off x="5799605" y="1130906"/>
            <a:ext cx="114006" cy="5109165"/>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769" t="19156" r="41631" b="39891"/>
          <a:stretch/>
        </p:blipFill>
        <p:spPr bwMode="auto">
          <a:xfrm>
            <a:off x="3232460" y="3763194"/>
            <a:ext cx="2472596" cy="2476878"/>
          </a:xfrm>
          <a:prstGeom prst="rect">
            <a:avLst/>
          </a:prstGeom>
          <a:noFill/>
          <a:ln>
            <a:noFill/>
          </a:ln>
          <a:extLst>
            <a:ext uri="{909E8E84-426E-40DD-AFC4-6F175D3DCCD1}">
              <a14:hiddenFill xmlns:a14="http://schemas.microsoft.com/office/drawing/2010/main">
                <a:solidFill>
                  <a:schemeClr val="accent1"/>
                </a:solidFill>
              </a14:hiddenFill>
            </a:ext>
          </a:extLst>
        </p:spPr>
      </p:pic>
      <p:sp>
        <p:nvSpPr>
          <p:cNvPr id="34" name="Rectangle 33"/>
          <p:cNvSpPr/>
          <p:nvPr/>
        </p:nvSpPr>
        <p:spPr bwMode="auto">
          <a:xfrm>
            <a:off x="6008159" y="1130906"/>
            <a:ext cx="5910525" cy="51091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marL="291436" indent="-291436">
              <a:buFont typeface="Arial" panose="020B0604020202020204" pitchFamily="34" charset="0"/>
              <a:buChar char="•"/>
            </a:pPr>
            <a:r>
              <a:rPr lang="en-US" sz="2448" dirty="0" err="1"/>
              <a:t>PowerView</a:t>
            </a:r>
            <a:r>
              <a:rPr lang="en-US" sz="2448" dirty="0"/>
              <a:t> is not a data source but a visualization tool for </a:t>
            </a:r>
            <a:r>
              <a:rPr lang="en-US" sz="2448" dirty="0" err="1"/>
              <a:t>PowerPivot</a:t>
            </a:r>
            <a:endParaRPr lang="en-US" sz="2448" dirty="0"/>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Data connect Visio diagrams to the pivot tables in </a:t>
            </a:r>
            <a:r>
              <a:rPr lang="en-US" sz="2448" dirty="0" err="1"/>
              <a:t>PowerPivot</a:t>
            </a:r>
            <a:endParaRPr lang="en-US" sz="2448" dirty="0"/>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Incorporate </a:t>
            </a:r>
            <a:r>
              <a:rPr lang="en-US" sz="2448" dirty="0" err="1"/>
              <a:t>PowerView</a:t>
            </a:r>
            <a:r>
              <a:rPr lang="en-US" sz="2448" dirty="0"/>
              <a:t> in a </a:t>
            </a:r>
            <a:r>
              <a:rPr lang="en-US" sz="2448" dirty="0" err="1"/>
              <a:t>Mashup</a:t>
            </a:r>
            <a:r>
              <a:rPr lang="en-US" sz="2448" dirty="0"/>
              <a:t> with Visio Services connected to the same data source</a:t>
            </a:r>
          </a:p>
        </p:txBody>
      </p:sp>
    </p:spTree>
    <p:extLst>
      <p:ext uri="{BB962C8B-B14F-4D97-AF65-F5344CB8AC3E}">
        <p14:creationId xmlns:p14="http://schemas.microsoft.com/office/powerpoint/2010/main" val="1964629090"/>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800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228180" y="3763195"/>
            <a:ext cx="2476877" cy="2476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595890" y="1130907"/>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err="1">
                <a:gradFill>
                  <a:gsLst>
                    <a:gs pos="0">
                      <a:srgbClr val="FFFFFF"/>
                    </a:gs>
                    <a:gs pos="100000">
                      <a:srgbClr val="FFFFFF"/>
                    </a:gs>
                  </a:gsLst>
                  <a:lin ang="5400000" scaled="0"/>
                </a:gradFill>
                <a:latin typeface="Segoe Pro Light" pitchFamily="34" charset="0"/>
                <a:ea typeface="Segoe UI" pitchFamily="34" charset="0"/>
                <a:cs typeface="Segoe UI" pitchFamily="34" charset="0"/>
              </a:rPr>
              <a:t>PowerView</a:t>
            </a:r>
            <a:endPar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endParaRPr>
          </a:p>
        </p:txBody>
      </p:sp>
      <p:sp>
        <p:nvSpPr>
          <p:cNvPr id="11" name="Rectangle 10"/>
          <p:cNvSpPr/>
          <p:nvPr/>
        </p:nvSpPr>
        <p:spPr bwMode="auto">
          <a:xfrm>
            <a:off x="597810" y="3763194"/>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System Center</a:t>
            </a:r>
          </a:p>
        </p:txBody>
      </p:sp>
      <p:sp>
        <p:nvSpPr>
          <p:cNvPr id="12" name="Rectangle 11"/>
          <p:cNvSpPr/>
          <p:nvPr/>
        </p:nvSpPr>
        <p:spPr bwMode="auto">
          <a:xfrm>
            <a:off x="3228179" y="1130906"/>
            <a:ext cx="2476877" cy="247687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SAP</a:t>
            </a:r>
          </a:p>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Dynamics</a:t>
            </a:r>
            <a:b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b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Web Service</a:t>
            </a:r>
          </a:p>
        </p:txBody>
      </p:sp>
      <p:sp>
        <p:nvSpPr>
          <p:cNvPr id="13" name="Rectangle 12"/>
          <p:cNvSpPr/>
          <p:nvPr/>
        </p:nvSpPr>
        <p:spPr bwMode="auto">
          <a:xfrm>
            <a:off x="3228180" y="3763196"/>
            <a:ext cx="2476877" cy="2476877"/>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2" name="Rectangle 21"/>
          <p:cNvSpPr/>
          <p:nvPr/>
        </p:nvSpPr>
        <p:spPr bwMode="auto">
          <a:xfrm>
            <a:off x="595890" y="2597607"/>
            <a:ext cx="2476877" cy="1010175"/>
          </a:xfrm>
          <a:prstGeom prst="rect">
            <a:avLst/>
          </a:prstGeom>
          <a:noFill/>
          <a:ln w="15875">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686" tIns="38842" rIns="77686" bIns="38842" numCol="1" rtlCol="0" anchor="b" anchorCtr="0" compatLnSpc="1">
            <a:prstTxWarp prst="textNoShape">
              <a:avLst/>
            </a:prstTxWarp>
          </a:bodyPr>
          <a:lstStyle/>
          <a:p>
            <a:pPr defTabSz="776511">
              <a:lnSpc>
                <a:spcPct val="90000"/>
              </a:lnSpc>
            </a:pPr>
            <a:endParaRPr lang="en-US" sz="1836" spc="-71" dirty="0">
              <a:solidFill>
                <a:schemeClr val="bg1"/>
              </a:solidFill>
              <a:latin typeface="Segoe Pro" pitchFamily="34" charset="0"/>
            </a:endParaRPr>
          </a:p>
        </p:txBody>
      </p:sp>
      <p:sp>
        <p:nvSpPr>
          <p:cNvPr id="15" name="Title 14"/>
          <p:cNvSpPr>
            <a:spLocks noGrp="1"/>
          </p:cNvSpPr>
          <p:nvPr>
            <p:ph type="title"/>
          </p:nvPr>
        </p:nvSpPr>
        <p:spPr>
          <a:xfrm>
            <a:off x="520057" y="229066"/>
            <a:ext cx="11150336" cy="678031"/>
          </a:xfrm>
        </p:spPr>
        <p:txBody>
          <a:bodyPr/>
          <a:lstStyle/>
          <a:p>
            <a:r>
              <a:rPr lang="en-US" sz="4896" dirty="0"/>
              <a:t>Professional Diagrams Quickly</a:t>
            </a:r>
          </a:p>
        </p:txBody>
      </p:sp>
      <p:sp>
        <p:nvSpPr>
          <p:cNvPr id="24" name="Rectangle 23"/>
          <p:cNvSpPr/>
          <p:nvPr/>
        </p:nvSpPr>
        <p:spPr bwMode="auto">
          <a:xfrm>
            <a:off x="5799605" y="1130906"/>
            <a:ext cx="114006" cy="5109165"/>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769" t="19156" r="41631" b="39891"/>
          <a:stretch/>
        </p:blipFill>
        <p:spPr bwMode="auto">
          <a:xfrm>
            <a:off x="3232460" y="3763194"/>
            <a:ext cx="2472596" cy="2476878"/>
          </a:xfrm>
          <a:prstGeom prst="rect">
            <a:avLst/>
          </a:prstGeom>
          <a:noFill/>
          <a:ln>
            <a:noFill/>
          </a:ln>
          <a:extLst>
            <a:ext uri="{909E8E84-426E-40DD-AFC4-6F175D3DCCD1}">
              <a14:hiddenFill xmlns:a14="http://schemas.microsoft.com/office/drawing/2010/main">
                <a:solidFill>
                  <a:schemeClr val="accent1"/>
                </a:solidFill>
              </a14:hiddenFill>
            </a:ext>
          </a:extLst>
        </p:spPr>
      </p:pic>
      <p:sp>
        <p:nvSpPr>
          <p:cNvPr id="34" name="Rectangle 33"/>
          <p:cNvSpPr/>
          <p:nvPr/>
        </p:nvSpPr>
        <p:spPr bwMode="auto">
          <a:xfrm>
            <a:off x="6008159" y="1130906"/>
            <a:ext cx="5910525" cy="51091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marL="291436" indent="-291436">
              <a:buFont typeface="Arial" panose="020B0604020202020204" pitchFamily="34" charset="0"/>
              <a:buChar char="•"/>
            </a:pPr>
            <a:r>
              <a:rPr lang="en-US" sz="2448" dirty="0"/>
              <a:t>SAP</a:t>
            </a:r>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Dynamics</a:t>
            </a:r>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Web Services</a:t>
            </a:r>
          </a:p>
          <a:p>
            <a:pPr marL="757735" lvl="1" indent="-291436">
              <a:buFont typeface="Arial" panose="020B0604020202020204" pitchFamily="34" charset="0"/>
              <a:buChar char="•"/>
            </a:pPr>
            <a:r>
              <a:rPr lang="en-US" sz="2448" dirty="0"/>
              <a:t>XML, JSON</a:t>
            </a:r>
          </a:p>
          <a:p>
            <a:pPr marL="757735" lvl="1" indent="-291436">
              <a:buFont typeface="Arial" panose="020B0604020202020204" pitchFamily="34" charset="0"/>
              <a:buChar char="•"/>
            </a:pPr>
            <a:endParaRPr lang="en-US" sz="2448" dirty="0"/>
          </a:p>
          <a:p>
            <a:pPr marL="757735" lvl="1"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BCS</a:t>
            </a:r>
          </a:p>
          <a:p>
            <a:pPr marL="291436" indent="-291436">
              <a:buFont typeface="Arial" panose="020B0604020202020204" pitchFamily="34" charset="0"/>
              <a:buChar char="•"/>
            </a:pPr>
            <a:r>
              <a:rPr lang="en-US" sz="2448" dirty="0"/>
              <a:t>PowerShell</a:t>
            </a:r>
          </a:p>
          <a:p>
            <a:pPr marL="291436" indent="-291436">
              <a:buFont typeface="Arial" panose="020B0604020202020204" pitchFamily="34" charset="0"/>
              <a:buChar char="•"/>
            </a:pPr>
            <a:r>
              <a:rPr lang="en-US" sz="2448" dirty="0"/>
              <a:t>Solution code</a:t>
            </a:r>
          </a:p>
        </p:txBody>
      </p:sp>
    </p:spTree>
    <p:extLst>
      <p:ext uri="{BB962C8B-B14F-4D97-AF65-F5344CB8AC3E}">
        <p14:creationId xmlns:p14="http://schemas.microsoft.com/office/powerpoint/2010/main" val="3231809771"/>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800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228180" y="3763195"/>
            <a:ext cx="2476877" cy="2476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595890" y="1130907"/>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err="1">
                <a:gradFill>
                  <a:gsLst>
                    <a:gs pos="0">
                      <a:srgbClr val="FFFFFF"/>
                    </a:gs>
                    <a:gs pos="100000">
                      <a:srgbClr val="FFFFFF"/>
                    </a:gs>
                  </a:gsLst>
                  <a:lin ang="5400000" scaled="0"/>
                </a:gradFill>
                <a:latin typeface="Segoe Pro Light" pitchFamily="34" charset="0"/>
                <a:ea typeface="Segoe UI" pitchFamily="34" charset="0"/>
                <a:cs typeface="Segoe UI" pitchFamily="34" charset="0"/>
              </a:rPr>
              <a:t>PowerView</a:t>
            </a:r>
            <a:endPar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endParaRPr>
          </a:p>
        </p:txBody>
      </p:sp>
      <p:sp>
        <p:nvSpPr>
          <p:cNvPr id="11" name="Rectangle 10"/>
          <p:cNvSpPr/>
          <p:nvPr/>
        </p:nvSpPr>
        <p:spPr bwMode="auto">
          <a:xfrm>
            <a:off x="595890" y="3771154"/>
            <a:ext cx="2476877" cy="24689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System Center</a:t>
            </a:r>
          </a:p>
        </p:txBody>
      </p:sp>
      <p:sp>
        <p:nvSpPr>
          <p:cNvPr id="12" name="Rectangle 11"/>
          <p:cNvSpPr/>
          <p:nvPr/>
        </p:nvSpPr>
        <p:spPr bwMode="auto">
          <a:xfrm>
            <a:off x="3228180" y="1128874"/>
            <a:ext cx="2476877" cy="247687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SAP</a:t>
            </a:r>
          </a:p>
          <a:p>
            <a:pPr defTabSz="932111">
              <a:lnSpc>
                <a:spcPct val="90000"/>
              </a:lnSpc>
            </a:pP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Dynamics</a:t>
            </a:r>
            <a:b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br>
            <a:r>
              <a:rPr lang="en-US" sz="2856" spc="-51"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Web Service</a:t>
            </a:r>
          </a:p>
        </p:txBody>
      </p:sp>
      <p:sp>
        <p:nvSpPr>
          <p:cNvPr id="13" name="Rectangle 12"/>
          <p:cNvSpPr/>
          <p:nvPr/>
        </p:nvSpPr>
        <p:spPr bwMode="auto">
          <a:xfrm>
            <a:off x="3228180" y="3763196"/>
            <a:ext cx="2476877" cy="2476877"/>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2" name="Rectangle 21"/>
          <p:cNvSpPr/>
          <p:nvPr/>
        </p:nvSpPr>
        <p:spPr bwMode="auto">
          <a:xfrm>
            <a:off x="595890" y="2597607"/>
            <a:ext cx="2476877" cy="1010175"/>
          </a:xfrm>
          <a:prstGeom prst="rect">
            <a:avLst/>
          </a:prstGeom>
          <a:noFill/>
          <a:ln w="15875">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686" tIns="38842" rIns="77686" bIns="38842" numCol="1" rtlCol="0" anchor="b" anchorCtr="0" compatLnSpc="1">
            <a:prstTxWarp prst="textNoShape">
              <a:avLst/>
            </a:prstTxWarp>
          </a:bodyPr>
          <a:lstStyle/>
          <a:p>
            <a:pPr defTabSz="776511">
              <a:lnSpc>
                <a:spcPct val="90000"/>
              </a:lnSpc>
            </a:pPr>
            <a:endParaRPr lang="en-US" sz="1836" spc="-71" dirty="0">
              <a:solidFill>
                <a:schemeClr val="bg1"/>
              </a:solidFill>
              <a:latin typeface="Segoe Pro" pitchFamily="34" charset="0"/>
            </a:endParaRPr>
          </a:p>
        </p:txBody>
      </p:sp>
      <p:sp>
        <p:nvSpPr>
          <p:cNvPr id="15" name="Title 14"/>
          <p:cNvSpPr>
            <a:spLocks noGrp="1"/>
          </p:cNvSpPr>
          <p:nvPr>
            <p:ph type="title"/>
          </p:nvPr>
        </p:nvSpPr>
        <p:spPr>
          <a:xfrm>
            <a:off x="520057" y="229066"/>
            <a:ext cx="11150336" cy="678031"/>
          </a:xfrm>
        </p:spPr>
        <p:txBody>
          <a:bodyPr/>
          <a:lstStyle/>
          <a:p>
            <a:r>
              <a:rPr lang="en-US" sz="4896" dirty="0"/>
              <a:t>Professional Diagrams Quickly</a:t>
            </a:r>
          </a:p>
        </p:txBody>
      </p:sp>
      <p:sp>
        <p:nvSpPr>
          <p:cNvPr id="24" name="Rectangle 23"/>
          <p:cNvSpPr/>
          <p:nvPr/>
        </p:nvSpPr>
        <p:spPr bwMode="auto">
          <a:xfrm>
            <a:off x="5799605" y="1130906"/>
            <a:ext cx="114006" cy="5109165"/>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769" t="19156" r="41631" b="39891"/>
          <a:stretch/>
        </p:blipFill>
        <p:spPr bwMode="auto">
          <a:xfrm>
            <a:off x="3232460" y="3763194"/>
            <a:ext cx="2472596" cy="2476878"/>
          </a:xfrm>
          <a:prstGeom prst="rect">
            <a:avLst/>
          </a:prstGeom>
          <a:noFill/>
          <a:ln>
            <a:noFill/>
          </a:ln>
          <a:extLst>
            <a:ext uri="{909E8E84-426E-40DD-AFC4-6F175D3DCCD1}">
              <a14:hiddenFill xmlns:a14="http://schemas.microsoft.com/office/drawing/2010/main">
                <a:solidFill>
                  <a:schemeClr val="accent1"/>
                </a:solidFill>
              </a14:hiddenFill>
            </a:ext>
          </a:extLst>
        </p:spPr>
      </p:pic>
      <p:sp>
        <p:nvSpPr>
          <p:cNvPr id="34" name="Rectangle 33"/>
          <p:cNvSpPr/>
          <p:nvPr/>
        </p:nvSpPr>
        <p:spPr bwMode="auto">
          <a:xfrm>
            <a:off x="6008159" y="1130906"/>
            <a:ext cx="5910525" cy="51091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93247" numCol="1" spcCol="0" rtlCol="0" fromWordArt="0" anchor="t" anchorCtr="0" forceAA="0" compatLnSpc="1">
            <a:prstTxWarp prst="textNoShape">
              <a:avLst/>
            </a:prstTxWarp>
            <a:noAutofit/>
          </a:bodyPr>
          <a:lstStyle/>
          <a:p>
            <a:pPr marL="291436" indent="-291436">
              <a:buFont typeface="Arial" panose="020B0604020202020204" pitchFamily="34" charset="0"/>
              <a:buChar char="•"/>
            </a:pPr>
            <a:r>
              <a:rPr lang="en-US" sz="2448" dirty="0"/>
              <a:t>System Center contains a wealth of information</a:t>
            </a:r>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Visio add-in for System Center 2012 Operations Manager</a:t>
            </a:r>
          </a:p>
          <a:p>
            <a:pPr marL="291436" indent="-291436">
              <a:buFont typeface="Arial" panose="020B0604020202020204" pitchFamily="34" charset="0"/>
              <a:buChar char="•"/>
            </a:pPr>
            <a:endParaRPr lang="en-US" sz="2448" dirty="0"/>
          </a:p>
          <a:p>
            <a:pPr marL="291436" indent="-291436">
              <a:buFont typeface="Arial" panose="020B0604020202020204" pitchFamily="34" charset="0"/>
              <a:buChar char="•"/>
            </a:pPr>
            <a:r>
              <a:rPr lang="en-US" sz="2448" dirty="0"/>
              <a:t>BCS</a:t>
            </a:r>
          </a:p>
          <a:p>
            <a:pPr marL="291436" indent="-291436">
              <a:buFont typeface="Arial" panose="020B0604020202020204" pitchFamily="34" charset="0"/>
              <a:buChar char="•"/>
            </a:pPr>
            <a:r>
              <a:rPr lang="en-US" sz="2448" dirty="0"/>
              <a:t>PowerShell</a:t>
            </a:r>
          </a:p>
          <a:p>
            <a:pPr marL="291436" indent="-291436">
              <a:buFont typeface="Arial" panose="020B0604020202020204" pitchFamily="34" charset="0"/>
              <a:buChar char="•"/>
            </a:pPr>
            <a:r>
              <a:rPr lang="en-US" sz="2448" dirty="0"/>
              <a:t>Solution code</a:t>
            </a:r>
          </a:p>
        </p:txBody>
      </p:sp>
    </p:spTree>
    <p:extLst>
      <p:ext uri="{BB962C8B-B14F-4D97-AF65-F5344CB8AC3E}">
        <p14:creationId xmlns:p14="http://schemas.microsoft.com/office/powerpoint/2010/main" val="1877494667"/>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800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dirty="0" smtClean="0"/>
              <a:t>SCOM add-in</a:t>
            </a:r>
            <a:endParaRPr lang="en-US" dirty="0"/>
          </a:p>
        </p:txBody>
      </p:sp>
    </p:spTree>
    <p:extLst>
      <p:ext uri="{BB962C8B-B14F-4D97-AF65-F5344CB8AC3E}">
        <p14:creationId xmlns:p14="http://schemas.microsoft.com/office/powerpoint/2010/main" val="174155650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Visio solution architecture</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687" y="1628088"/>
            <a:ext cx="10137504" cy="3932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668647" y="1476622"/>
            <a:ext cx="10484101" cy="1884849"/>
          </a:xfrm>
          <a:prstGeom prst="rect">
            <a:avLst/>
          </a:prstGeom>
          <a:noFill/>
          <a:ln w="571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3749035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3.97239E-6 -3.33796E-6 L -0.00091 0.2873 " pathEditMode="relative" rAng="0" ptsTypes="AA">
                                      <p:cBhvr>
                                        <p:cTn id="10" dur="2000" fill="hold"/>
                                        <p:tgtEl>
                                          <p:spTgt spid="3"/>
                                        </p:tgtEl>
                                        <p:attrNameLst>
                                          <p:attrName>ppt_x</p:attrName>
                                          <p:attrName>ppt_y</p:attrName>
                                        </p:attrNameLst>
                                      </p:cBhvr>
                                      <p:rCtr x="-52" y="143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dirty="0" smtClean="0"/>
              <a:t>Server Code</a:t>
            </a:r>
          </a:p>
          <a:p>
            <a:pPr lvl="1"/>
            <a:r>
              <a:rPr lang="en-US" dirty="0" smtClean="0"/>
              <a:t>.NET assembly deployed to the GAC and registered as a Trusted Data Provider for the Visio Services service application</a:t>
            </a:r>
          </a:p>
          <a:p>
            <a:pPr lvl="1"/>
            <a:r>
              <a:rPr lang="en-US" dirty="0" smtClean="0"/>
              <a:t>Implements </a:t>
            </a:r>
            <a:r>
              <a:rPr lang="en-US" dirty="0" err="1" smtClean="0"/>
              <a:t>AddonDataHandler</a:t>
            </a:r>
            <a:endParaRPr lang="en-US" dirty="0" smtClean="0"/>
          </a:p>
          <a:p>
            <a:pPr lvl="1"/>
            <a:r>
              <a:rPr lang="en-US" dirty="0" smtClean="0"/>
              <a:t>Returns a .NET </a:t>
            </a:r>
            <a:r>
              <a:rPr lang="en-US" dirty="0" err="1" smtClean="0"/>
              <a:t>DataSet</a:t>
            </a:r>
            <a:r>
              <a:rPr lang="en-US" dirty="0" smtClean="0"/>
              <a:t> object to Visio Services</a:t>
            </a:r>
          </a:p>
          <a:p>
            <a:r>
              <a:rPr lang="en-US" dirty="0" smtClean="0"/>
              <a:t>Client Code</a:t>
            </a:r>
          </a:p>
          <a:p>
            <a:pPr lvl="1"/>
            <a:r>
              <a:rPr lang="en-US" dirty="0" smtClean="0"/>
              <a:t>Create and maintain the record set</a:t>
            </a:r>
          </a:p>
          <a:p>
            <a:pPr lvl="1"/>
            <a:r>
              <a:rPr lang="en-US" dirty="0" smtClean="0"/>
              <a:t>Set the </a:t>
            </a:r>
            <a:r>
              <a:rPr lang="en-US" dirty="0" err="1" smtClean="0"/>
              <a:t>ConnectionString</a:t>
            </a:r>
            <a:r>
              <a:rPr lang="en-US" dirty="0" smtClean="0"/>
              <a:t> so Visio Services knows to call your data provider</a:t>
            </a:r>
          </a:p>
          <a:p>
            <a:pPr lvl="1"/>
            <a:endParaRPr lang="en-US" dirty="0" smtClean="0"/>
          </a:p>
          <a:p>
            <a:r>
              <a:rPr lang="en-US" dirty="0" smtClean="0"/>
              <a:t>Add-in for System Center Operations Manager 2007</a:t>
            </a:r>
          </a:p>
          <a:p>
            <a:r>
              <a:rPr lang="en-US" dirty="0" smtClean="0"/>
              <a:t>Add-in for BCS in SharePoint 2010</a:t>
            </a:r>
          </a:p>
          <a:p>
            <a:pPr lvl="1"/>
            <a:endParaRPr lang="en-US" dirty="0"/>
          </a:p>
        </p:txBody>
      </p:sp>
      <p:sp>
        <p:nvSpPr>
          <p:cNvPr id="2" name="Title 1"/>
          <p:cNvSpPr>
            <a:spLocks noGrp="1"/>
          </p:cNvSpPr>
          <p:nvPr>
            <p:ph type="title"/>
          </p:nvPr>
        </p:nvSpPr>
        <p:spPr/>
        <p:txBody>
          <a:bodyPr/>
          <a:lstStyle/>
          <a:p>
            <a:r>
              <a:rPr lang="en-US" smtClean="0"/>
              <a:t>Custom data sources</a:t>
            </a:r>
            <a:endParaRPr lang="en-US" dirty="0"/>
          </a:p>
        </p:txBody>
      </p:sp>
      <p:sp>
        <p:nvSpPr>
          <p:cNvPr id="4" name="Flowchart: Magnetic Disk 3"/>
          <p:cNvSpPr/>
          <p:nvPr/>
        </p:nvSpPr>
        <p:spPr bwMode="auto">
          <a:xfrm>
            <a:off x="10154870" y="310867"/>
            <a:ext cx="1836468" cy="1165754"/>
          </a:xfrm>
          <a:prstGeom prst="flowChartMagneticDisk">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3264" dirty="0">
                <a:solidFill>
                  <a:schemeClr val="bg1"/>
                </a:solidFill>
              </a:rPr>
              <a:t>Custom</a:t>
            </a:r>
          </a:p>
        </p:txBody>
      </p:sp>
    </p:spTree>
    <p:extLst>
      <p:ext uri="{BB962C8B-B14F-4D97-AF65-F5344CB8AC3E}">
        <p14:creationId xmlns:p14="http://schemas.microsoft.com/office/powerpoint/2010/main" val="2271766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fade">
                                      <p:cBhvr>
                                        <p:cTn id="16" dur="500"/>
                                        <p:tgtEl>
                                          <p:spTgt spid="3">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Effect transition="in" filter="fade">
                                      <p:cBhvr>
                                        <p:cTn id="1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Client Extensibility</a:t>
            </a:r>
            <a:endParaRPr lang="en-US" dirty="0"/>
          </a:p>
        </p:txBody>
      </p:sp>
    </p:spTree>
    <p:extLst>
      <p:ext uri="{BB962C8B-B14F-4D97-AF65-F5344CB8AC3E}">
        <p14:creationId xmlns:p14="http://schemas.microsoft.com/office/powerpoint/2010/main" val="64662954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mtClean="0"/>
              <a:t>Scenarios</a:t>
            </a:r>
          </a:p>
          <a:p>
            <a:pPr lvl="1"/>
            <a:r>
              <a:rPr lang="en-US" smtClean="0"/>
              <a:t>Add new capabilities to the client</a:t>
            </a:r>
          </a:p>
          <a:p>
            <a:pPr lvl="2"/>
            <a:r>
              <a:rPr lang="en-US" smtClean="0"/>
              <a:t>Complex Shapes</a:t>
            </a:r>
          </a:p>
          <a:p>
            <a:pPr lvl="2"/>
            <a:r>
              <a:rPr lang="en-US" smtClean="0"/>
              <a:t>Additional diagramming tools</a:t>
            </a:r>
          </a:p>
          <a:p>
            <a:pPr lvl="2"/>
            <a:r>
              <a:rPr lang="en-US" smtClean="0"/>
              <a:t>Connecting to unsupported data sources</a:t>
            </a:r>
          </a:p>
          <a:p>
            <a:pPr lvl="1"/>
            <a:r>
              <a:rPr lang="en-US" smtClean="0"/>
              <a:t>Generate diagrams from data</a:t>
            </a:r>
          </a:p>
          <a:p>
            <a:r>
              <a:rPr lang="en-US" smtClean="0"/>
              <a:t>Extend client capabilities using</a:t>
            </a:r>
          </a:p>
          <a:p>
            <a:pPr lvl="1"/>
            <a:r>
              <a:rPr lang="en-US" smtClean="0"/>
              <a:t>VBA is built in ( macro enabled diagrams )</a:t>
            </a:r>
          </a:p>
          <a:p>
            <a:pPr lvl="1"/>
            <a:r>
              <a:rPr lang="en-US" smtClean="0"/>
              <a:t>VSTO based add-ins</a:t>
            </a:r>
          </a:p>
          <a:p>
            <a:pPr lvl="1"/>
            <a:r>
              <a:rPr lang="en-US" smtClean="0"/>
              <a:t>ActiveX control for embedding diagramming into your applications</a:t>
            </a:r>
          </a:p>
          <a:p>
            <a:pPr lvl="1"/>
            <a:endParaRPr lang="en-US" smtClean="0"/>
          </a:p>
          <a:p>
            <a:pPr lvl="1"/>
            <a:endParaRPr lang="en-US" smtClean="0"/>
          </a:p>
          <a:p>
            <a:pPr lvl="1"/>
            <a:r>
              <a:rPr lang="en-US" smtClean="0"/>
              <a:t>Ex. SCOM Add-in for Visio</a:t>
            </a:r>
          </a:p>
          <a:p>
            <a:r>
              <a:rPr lang="en-US" smtClean="0"/>
              <a:t>Visual Designer in </a:t>
            </a:r>
          </a:p>
          <a:p>
            <a:endParaRPr lang="en-US" dirty="0"/>
          </a:p>
        </p:txBody>
      </p:sp>
      <p:sp>
        <p:nvSpPr>
          <p:cNvPr id="2" name="Title 1"/>
          <p:cNvSpPr>
            <a:spLocks noGrp="1"/>
          </p:cNvSpPr>
          <p:nvPr>
            <p:ph type="title"/>
          </p:nvPr>
        </p:nvSpPr>
        <p:spPr/>
        <p:txBody>
          <a:bodyPr/>
          <a:lstStyle/>
          <a:p>
            <a:r>
              <a:rPr lang="en-US" smtClean="0"/>
              <a:t>Client Extensibility</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173" y="285799"/>
            <a:ext cx="4389864" cy="342865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612127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br>
              <a:rPr lang="en-US" smtClean="0"/>
            </a:br>
            <a:r>
              <a:rPr lang="en-US" smtClean="0"/>
              <a:t>Client Extensibility</a:t>
            </a:r>
            <a:endParaRPr lang="en-US" dirty="0"/>
          </a:p>
        </p:txBody>
      </p:sp>
    </p:spTree>
    <p:extLst>
      <p:ext uri="{BB962C8B-B14F-4D97-AF65-F5344CB8AC3E}">
        <p14:creationId xmlns:p14="http://schemas.microsoft.com/office/powerpoint/2010/main" val="222212282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259628"/>
          </a:xfrm>
        </p:spPr>
        <p:txBody>
          <a:bodyPr/>
          <a:lstStyle/>
          <a:p>
            <a:r>
              <a:rPr lang="en-US" dirty="0" smtClean="0"/>
              <a:t>Advanced BI capabilities in the client for power users</a:t>
            </a:r>
          </a:p>
          <a:p>
            <a:pPr lvl="1"/>
            <a:r>
              <a:rPr lang="en-US" dirty="0" smtClean="0"/>
              <a:t>Configuring Data Graphics including advanced formulas</a:t>
            </a:r>
          </a:p>
          <a:p>
            <a:pPr lvl="1"/>
            <a:r>
              <a:rPr lang="en-US" dirty="0" smtClean="0"/>
              <a:t>Linking multiple shapes to the same record</a:t>
            </a:r>
          </a:p>
          <a:p>
            <a:pPr lvl="1"/>
            <a:r>
              <a:rPr lang="en-US" dirty="0" smtClean="0"/>
              <a:t>Hyperlinks for drill-down capabilities</a:t>
            </a:r>
          </a:p>
          <a:p>
            <a:pPr lvl="1"/>
            <a:endParaRPr lang="en-US" dirty="0" smtClean="0"/>
          </a:p>
          <a:p>
            <a:r>
              <a:rPr lang="en-US" dirty="0" smtClean="0"/>
              <a:t>Advanced BI for developers</a:t>
            </a:r>
          </a:p>
          <a:p>
            <a:pPr lvl="1"/>
            <a:r>
              <a:rPr lang="en-US" dirty="0" smtClean="0"/>
              <a:t>Frameworks to get you started</a:t>
            </a:r>
          </a:p>
          <a:p>
            <a:pPr lvl="1"/>
            <a:r>
              <a:rPr lang="en-US" dirty="0" smtClean="0"/>
              <a:t>Solution Architecture and </a:t>
            </a:r>
            <a:r>
              <a:rPr lang="en-US" dirty="0" err="1" smtClean="0"/>
              <a:t>Mashup</a:t>
            </a:r>
            <a:r>
              <a:rPr lang="en-US" dirty="0" smtClean="0"/>
              <a:t> API</a:t>
            </a:r>
          </a:p>
          <a:p>
            <a:pPr lvl="1"/>
            <a:r>
              <a:rPr lang="en-US" dirty="0" smtClean="0"/>
              <a:t>Data source and data refresh best practices</a:t>
            </a:r>
          </a:p>
        </p:txBody>
      </p:sp>
      <p:sp>
        <p:nvSpPr>
          <p:cNvPr id="5" name="Title 4"/>
          <p:cNvSpPr>
            <a:spLocks noGrp="1"/>
          </p:cNvSpPr>
          <p:nvPr>
            <p:ph type="title"/>
          </p:nvPr>
        </p:nvSpPr>
        <p:spPr/>
        <p:txBody>
          <a:bodyPr/>
          <a:lstStyle/>
          <a:p>
            <a:r>
              <a:rPr lang="en-US" dirty="0" smtClean="0"/>
              <a:t>Session Objectives</a:t>
            </a:r>
            <a:endParaRPr lang="en-US" dirty="0"/>
          </a:p>
        </p:txBody>
      </p:sp>
      <p:pic>
        <p:nvPicPr>
          <p:cNvPr id="7" name="Picture 6"/>
          <p:cNvPicPr>
            <a:picLocks noChangeAspect="1"/>
          </p:cNvPicPr>
          <p:nvPr/>
        </p:nvPicPr>
        <p:blipFill>
          <a:blip r:embed="rId3"/>
          <a:stretch>
            <a:fillRect/>
          </a:stretch>
        </p:blipFill>
        <p:spPr>
          <a:xfrm>
            <a:off x="7056437" y="2783250"/>
            <a:ext cx="4957102" cy="3916522"/>
          </a:xfrm>
          <a:prstGeom prst="rect">
            <a:avLst/>
          </a:prstGeom>
        </p:spPr>
      </p:pic>
    </p:spTree>
    <p:extLst>
      <p:ext uri="{BB962C8B-B14F-4D97-AF65-F5344CB8AC3E}">
        <p14:creationId xmlns:p14="http://schemas.microsoft.com/office/powerpoint/2010/main" val="2353484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410712"/>
          </a:xfrm>
        </p:spPr>
        <p:txBody>
          <a:bodyPr/>
          <a:lstStyle/>
          <a:p>
            <a:r>
              <a:rPr lang="en-US" dirty="0" smtClean="0"/>
              <a:t>Data Linking best practices</a:t>
            </a:r>
          </a:p>
          <a:p>
            <a:pPr lvl="1"/>
            <a:r>
              <a:rPr lang="en-US" dirty="0" smtClean="0"/>
              <a:t>Utilize OOB data sources – new BCS connectivity is very powerful</a:t>
            </a:r>
          </a:p>
          <a:p>
            <a:pPr lvl="2"/>
            <a:r>
              <a:rPr lang="en-US" dirty="0" smtClean="0"/>
              <a:t>Nothing wrong with Custom but limited to Visio Services</a:t>
            </a:r>
          </a:p>
          <a:p>
            <a:pPr lvl="1"/>
            <a:r>
              <a:rPr lang="en-US" dirty="0" smtClean="0"/>
              <a:t>Schema Changes – none</a:t>
            </a:r>
          </a:p>
          <a:p>
            <a:pPr lvl="1"/>
            <a:r>
              <a:rPr lang="en-US" dirty="0" smtClean="0"/>
              <a:t>Multiple data sources, multiple shapes</a:t>
            </a:r>
          </a:p>
          <a:p>
            <a:r>
              <a:rPr lang="en-US" dirty="0" smtClean="0"/>
              <a:t>Drill downs and Pivots using hyperlinks</a:t>
            </a:r>
          </a:p>
          <a:p>
            <a:r>
              <a:rPr lang="en-US" dirty="0" err="1" smtClean="0"/>
              <a:t>Mashup</a:t>
            </a:r>
            <a:r>
              <a:rPr lang="en-US" dirty="0" smtClean="0"/>
              <a:t> API capabilities</a:t>
            </a:r>
          </a:p>
          <a:p>
            <a:r>
              <a:rPr lang="en-US" dirty="0" smtClean="0"/>
              <a:t>Client Extensibility for custom scenarios</a:t>
            </a:r>
          </a:p>
          <a:p>
            <a:endParaRPr lang="en-US" dirty="0" smtClean="0"/>
          </a:p>
          <a:p>
            <a:pPr lvl="1"/>
            <a:endParaRPr lang="en-US" dirty="0"/>
          </a:p>
        </p:txBody>
      </p:sp>
      <p:sp>
        <p:nvSpPr>
          <p:cNvPr id="2" name="Title 1"/>
          <p:cNvSpPr>
            <a:spLocks noGrp="1"/>
          </p:cNvSpPr>
          <p:nvPr>
            <p:ph type="title"/>
          </p:nvPr>
        </p:nvSpPr>
        <p:spPr/>
        <p:txBody>
          <a:bodyPr/>
          <a:lstStyle/>
          <a:p>
            <a:r>
              <a:rPr lang="en-US" smtClean="0"/>
              <a:t>Take aways</a:t>
            </a:r>
            <a:endParaRPr lang="en-US" dirty="0"/>
          </a:p>
        </p:txBody>
      </p:sp>
    </p:spTree>
    <p:extLst>
      <p:ext uri="{BB962C8B-B14F-4D97-AF65-F5344CB8AC3E}">
        <p14:creationId xmlns:p14="http://schemas.microsoft.com/office/powerpoint/2010/main" val="167488334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75803"/>
          </a:xfrm>
        </p:spPr>
        <p:txBody>
          <a:bodyPr/>
          <a:lstStyle/>
          <a:p>
            <a:r>
              <a:rPr lang="en-US" sz="3600" dirty="0" smtClean="0"/>
              <a:t>What’s new in Visio 2013</a:t>
            </a:r>
            <a:r>
              <a:rPr lang="en-US" dirty="0" smtClean="0"/>
              <a:t/>
            </a:r>
            <a:br>
              <a:rPr lang="en-US" dirty="0" smtClean="0"/>
            </a:br>
            <a:r>
              <a:rPr lang="en-US" sz="2447" u="sng" dirty="0" smtClean="0">
                <a:solidFill>
                  <a:schemeClr val="accent1"/>
                </a:solidFill>
              </a:rPr>
              <a:t>http://msdn.microsoft.com/en-us/library/office/ff767103(v=office.15).aspx#vis15</a:t>
            </a:r>
            <a:endParaRPr lang="en-US" sz="2719" dirty="0" smtClean="0">
              <a:solidFill>
                <a:schemeClr val="accent1"/>
              </a:solidFill>
            </a:endParaRPr>
          </a:p>
          <a:p>
            <a:r>
              <a:rPr lang="en-US" sz="3600" dirty="0" smtClean="0"/>
              <a:t>Visio Services in SharePoint 2013</a:t>
            </a:r>
            <a:r>
              <a:rPr lang="en-US" dirty="0" smtClean="0"/>
              <a:t/>
            </a:r>
            <a:br>
              <a:rPr lang="en-US" dirty="0" smtClean="0"/>
            </a:br>
            <a:r>
              <a:rPr lang="en-US" sz="2447" u="sng" dirty="0" smtClean="0">
                <a:hlinkClick r:id="rId2"/>
              </a:rPr>
              <a:t>http://msdn.microsoft.com/en-us/library/office/jj164027(v=office.15)</a:t>
            </a:r>
            <a:endParaRPr lang="en-US" sz="2719" dirty="0" smtClean="0"/>
          </a:p>
          <a:p>
            <a:r>
              <a:rPr lang="en-US" sz="3600" dirty="0" smtClean="0"/>
              <a:t>Business Connectivity Services in SharePoint 2013</a:t>
            </a:r>
            <a:r>
              <a:rPr lang="en-US" dirty="0" smtClean="0"/>
              <a:t/>
            </a:r>
            <a:br>
              <a:rPr lang="en-US" dirty="0" smtClean="0"/>
            </a:br>
            <a:r>
              <a:rPr lang="en-US" sz="2447" u="sng" dirty="0" smtClean="0">
                <a:hlinkClick r:id="rId3"/>
              </a:rPr>
              <a:t>http://msdn.microsoft.com/en-us/library/office/jj163782(v=office.15).aspx</a:t>
            </a:r>
            <a:endParaRPr lang="en-US" sz="2719" u="sng" dirty="0" smtClean="0"/>
          </a:p>
          <a:p>
            <a:r>
              <a:rPr lang="en-US" sz="3600" dirty="0" smtClean="0"/>
              <a:t>The new product team blog</a:t>
            </a:r>
            <a:r>
              <a:rPr lang="en-US" sz="2719" u="sng" dirty="0" smtClean="0"/>
              <a:t/>
            </a:r>
            <a:br>
              <a:rPr lang="en-US" sz="2719" u="sng" dirty="0" smtClean="0"/>
            </a:br>
            <a:r>
              <a:rPr lang="en-US" sz="2447" u="sng" dirty="0" smtClean="0">
                <a:solidFill>
                  <a:schemeClr val="accent1"/>
                </a:solidFill>
                <a:hlinkClick r:id="rId4"/>
              </a:rPr>
              <a:t>http://blogs.office.com/b/visio/</a:t>
            </a:r>
            <a:endParaRPr lang="en-US" sz="2447" u="sng" dirty="0" smtClean="0">
              <a:solidFill>
                <a:schemeClr val="accent1"/>
              </a:solidFill>
            </a:endParaRPr>
          </a:p>
          <a:p>
            <a:r>
              <a:rPr lang="en-US" sz="3600" dirty="0"/>
              <a:t>Chris Hopkins blog</a:t>
            </a:r>
            <a:r>
              <a:rPr lang="en-US" dirty="0"/>
              <a:t/>
            </a:r>
            <a:br>
              <a:rPr lang="en-US" dirty="0"/>
            </a:br>
            <a:r>
              <a:rPr lang="en-US" sz="2447" u="sng" dirty="0" smtClean="0">
                <a:solidFill>
                  <a:schemeClr val="accent1"/>
                </a:solidFill>
              </a:rPr>
              <a:t>http</a:t>
            </a:r>
            <a:r>
              <a:rPr lang="en-US" sz="2447" u="sng" dirty="0">
                <a:solidFill>
                  <a:schemeClr val="accent1"/>
                </a:solidFill>
              </a:rPr>
              <a:t>://blogs.msdn.com/b/chhopkin/</a:t>
            </a:r>
            <a:endParaRPr lang="en-US" sz="2719" u="sng" dirty="0" smtClean="0">
              <a:solidFill>
                <a:schemeClr val="accent1"/>
              </a:solidFill>
            </a:endParaRPr>
          </a:p>
          <a:p>
            <a:endParaRPr lang="en-US" sz="2719" dirty="0"/>
          </a:p>
        </p:txBody>
      </p:sp>
      <p:sp>
        <p:nvSpPr>
          <p:cNvPr id="2" name="Title 1"/>
          <p:cNvSpPr>
            <a:spLocks noGrp="1"/>
          </p:cNvSpPr>
          <p:nvPr>
            <p:ph type="title"/>
          </p:nvPr>
        </p:nvSpPr>
        <p:spPr/>
        <p:txBody>
          <a:bodyPr/>
          <a:lstStyle/>
          <a:p>
            <a:r>
              <a:rPr lang="en-US" smtClean="0"/>
              <a:t>Additional Information for Visio 2013</a:t>
            </a:r>
            <a:endParaRPr lang="en-US" dirty="0"/>
          </a:p>
        </p:txBody>
      </p:sp>
    </p:spTree>
    <p:extLst>
      <p:ext uri="{BB962C8B-B14F-4D97-AF65-F5344CB8AC3E}">
        <p14:creationId xmlns:p14="http://schemas.microsoft.com/office/powerpoint/2010/main" val="89460255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 Sessions at SPC</a:t>
            </a:r>
            <a:endParaRPr lang="en-US" dirty="0"/>
          </a:p>
        </p:txBody>
      </p:sp>
      <p:graphicFrame>
        <p:nvGraphicFramePr>
          <p:cNvPr id="4" name="Table 3"/>
          <p:cNvGraphicFramePr>
            <a:graphicFrameLocks noGrp="1"/>
          </p:cNvGraphicFramePr>
          <p:nvPr>
            <p:extLst/>
          </p:nvPr>
        </p:nvGraphicFramePr>
        <p:xfrm>
          <a:off x="1417637" y="1764982"/>
          <a:ext cx="9067800" cy="4399280"/>
        </p:xfrm>
        <a:graphic>
          <a:graphicData uri="http://schemas.openxmlformats.org/drawingml/2006/table">
            <a:tbl>
              <a:tblPr firstRow="1" bandRow="1">
                <a:tableStyleId>{5C22544A-7EE6-4342-B048-85BDC9FD1C3A}</a:tableStyleId>
              </a:tblPr>
              <a:tblGrid>
                <a:gridCol w="5867400"/>
                <a:gridCol w="1752600"/>
                <a:gridCol w="1447800"/>
              </a:tblGrid>
              <a:tr h="370840">
                <a:tc>
                  <a:txBody>
                    <a:bodyPr/>
                    <a:lstStyle/>
                    <a:p>
                      <a:r>
                        <a:rPr lang="en-US" sz="1400" dirty="0" smtClean="0"/>
                        <a:t>Title</a:t>
                      </a:r>
                      <a:endParaRPr lang="en-US" sz="1400" dirty="0"/>
                    </a:p>
                  </a:txBody>
                  <a:tcPr/>
                </a:tc>
                <a:tc>
                  <a:txBody>
                    <a:bodyPr/>
                    <a:lstStyle/>
                    <a:p>
                      <a:r>
                        <a:rPr lang="en-US" sz="1400" dirty="0" smtClean="0"/>
                        <a:t>Day</a:t>
                      </a:r>
                      <a:r>
                        <a:rPr lang="en-US" sz="1400" baseline="0" dirty="0" smtClean="0"/>
                        <a:t> / Time</a:t>
                      </a:r>
                      <a:endParaRPr lang="en-US" sz="1400" dirty="0"/>
                    </a:p>
                  </a:txBody>
                  <a:tcPr/>
                </a:tc>
                <a:tc>
                  <a:txBody>
                    <a:bodyPr/>
                    <a:lstStyle/>
                    <a:p>
                      <a:r>
                        <a:rPr lang="en-US" sz="1400" dirty="0" smtClean="0"/>
                        <a:t>Room</a:t>
                      </a:r>
                      <a:endParaRPr lang="en-US" sz="1400" dirty="0"/>
                    </a:p>
                  </a:txBody>
                  <a:tcPr/>
                </a:tc>
              </a:tr>
              <a:tr h="370840">
                <a:tc>
                  <a:txBody>
                    <a:bodyPr/>
                    <a:lstStyle/>
                    <a:p>
                      <a:r>
                        <a:rPr lang="en-US" sz="1200" dirty="0" smtClean="0">
                          <a:effectLst/>
                        </a:rPr>
                        <a:t>What's New in Visio and Visio Services 2013</a:t>
                      </a:r>
                      <a:endParaRPr lang="en-US" sz="1200" dirty="0"/>
                    </a:p>
                  </a:txBody>
                  <a:tcPr/>
                </a:tc>
                <a:tc>
                  <a:txBody>
                    <a:bodyPr/>
                    <a:lstStyle/>
                    <a:p>
                      <a:r>
                        <a:rPr lang="en-US" sz="1200" dirty="0" smtClean="0"/>
                        <a:t>Monday</a:t>
                      </a:r>
                      <a:r>
                        <a:rPr lang="en-US" sz="1200" baseline="0" dirty="0" smtClean="0"/>
                        <a:t> </a:t>
                      </a:r>
                    </a:p>
                    <a:p>
                      <a:r>
                        <a:rPr lang="en-US" sz="1200" baseline="0" dirty="0" smtClean="0"/>
                        <a:t>11:00am</a:t>
                      </a:r>
                      <a:endParaRPr lang="en-US" sz="1200" dirty="0"/>
                    </a:p>
                  </a:txBody>
                  <a:tcPr/>
                </a:tc>
                <a:tc>
                  <a:txBody>
                    <a:bodyPr/>
                    <a:lstStyle/>
                    <a:p>
                      <a:r>
                        <a:rPr lang="en-US" sz="1200" dirty="0" smtClean="0"/>
                        <a:t>Reef</a:t>
                      </a:r>
                      <a:endParaRPr lang="en-US" sz="1200" dirty="0"/>
                    </a:p>
                  </a:txBody>
                  <a:tcPr/>
                </a:tc>
              </a:tr>
              <a:tr h="370840">
                <a:tc>
                  <a:txBody>
                    <a:bodyPr/>
                    <a:lstStyle/>
                    <a:p>
                      <a:r>
                        <a:rPr lang="en-US" sz="1200" dirty="0" smtClean="0">
                          <a:effectLst/>
                        </a:rPr>
                        <a:t>CRM BI and Workflow tracking with Microsoft Visio</a:t>
                      </a:r>
                      <a:endParaRPr lang="en-US" sz="1200" dirty="0"/>
                    </a:p>
                  </a:txBody>
                  <a:tcPr/>
                </a:tc>
                <a:tc>
                  <a:txBody>
                    <a:bodyPr/>
                    <a:lstStyle/>
                    <a:p>
                      <a:r>
                        <a:rPr lang="en-US" sz="1200" dirty="0" smtClean="0"/>
                        <a:t>Tuesday </a:t>
                      </a:r>
                    </a:p>
                    <a:p>
                      <a:r>
                        <a:rPr lang="en-US" sz="1200" dirty="0" smtClean="0"/>
                        <a:t>5:00pm</a:t>
                      </a:r>
                      <a:endParaRPr lang="en-US" sz="1200" dirty="0"/>
                    </a:p>
                  </a:txBody>
                  <a:tcPr/>
                </a:tc>
                <a:tc>
                  <a:txBody>
                    <a:bodyPr/>
                    <a:lstStyle/>
                    <a:p>
                      <a:r>
                        <a:rPr lang="en-US" sz="1200" dirty="0" smtClean="0"/>
                        <a:t>Banyan ABCD</a:t>
                      </a:r>
                      <a:endParaRPr lang="en-US" sz="1200" dirty="0"/>
                    </a:p>
                  </a:txBody>
                  <a:tcPr/>
                </a:tc>
              </a:tr>
              <a:tr h="370840">
                <a:tc>
                  <a:txBody>
                    <a:bodyPr/>
                    <a:lstStyle/>
                    <a:p>
                      <a:r>
                        <a:rPr lang="en-US" sz="1200" dirty="0" smtClean="0">
                          <a:effectLst/>
                        </a:rPr>
                        <a:t>Developing SharePoint Workflows with SharePoint Designer 2013 and Visio Pro 2013</a:t>
                      </a:r>
                      <a:endParaRPr lang="en-US" sz="1200" dirty="0"/>
                    </a:p>
                  </a:txBody>
                  <a:tcPr/>
                </a:tc>
                <a:tc>
                  <a:txBody>
                    <a:bodyPr/>
                    <a:lstStyle/>
                    <a:p>
                      <a:r>
                        <a:rPr lang="en-US" sz="1200" dirty="0" smtClean="0"/>
                        <a:t>Tuesday</a:t>
                      </a:r>
                      <a:r>
                        <a:rPr lang="en-US" sz="1200" baseline="0" dirty="0" smtClean="0"/>
                        <a:t> </a:t>
                      </a:r>
                    </a:p>
                    <a:p>
                      <a:r>
                        <a:rPr lang="en-US" sz="1200" baseline="0" dirty="0" smtClean="0"/>
                        <a:t>5:00pm</a:t>
                      </a:r>
                      <a:endParaRPr lang="en-US" sz="1200" dirty="0"/>
                    </a:p>
                  </a:txBody>
                  <a:tcPr/>
                </a:tc>
                <a:tc>
                  <a:txBody>
                    <a:bodyPr/>
                    <a:lstStyle/>
                    <a:p>
                      <a:r>
                        <a:rPr lang="en-US" sz="1200" dirty="0" smtClean="0"/>
                        <a:t>South Seas Ballroom CDFJI</a:t>
                      </a:r>
                      <a:endParaRPr lang="en-US" sz="1200" dirty="0"/>
                    </a:p>
                  </a:txBody>
                  <a:tcPr/>
                </a:tc>
              </a:tr>
              <a:tr h="370840">
                <a:tc>
                  <a:txBody>
                    <a:bodyPr/>
                    <a:lstStyle/>
                    <a:p>
                      <a:r>
                        <a:rPr lang="en-US" sz="1200" dirty="0" smtClean="0">
                          <a:effectLst/>
                        </a:rPr>
                        <a:t>Customer</a:t>
                      </a:r>
                      <a:r>
                        <a:rPr lang="en-US" sz="1200" baseline="0" dirty="0" smtClean="0">
                          <a:effectLst/>
                        </a:rPr>
                        <a:t> showcase: </a:t>
                      </a:r>
                      <a:r>
                        <a:rPr lang="en-US" sz="1200" dirty="0" smtClean="0">
                          <a:effectLst/>
                        </a:rPr>
                        <a:t>Bringing business agility using Visio Services, Azure, Windows Phone and SharePoint Online to Deliver Australia</a:t>
                      </a:r>
                      <a:endParaRPr lang="en-US" sz="1200" dirty="0"/>
                    </a:p>
                  </a:txBody>
                  <a:tcPr/>
                </a:tc>
                <a:tc>
                  <a:txBody>
                    <a:bodyPr/>
                    <a:lstStyle/>
                    <a:p>
                      <a:r>
                        <a:rPr lang="en-US" sz="1200" dirty="0" smtClean="0"/>
                        <a:t>Wednesday</a:t>
                      </a:r>
                      <a:r>
                        <a:rPr lang="en-US" sz="1200" baseline="0" dirty="0" smtClean="0"/>
                        <a:t> </a:t>
                      </a:r>
                    </a:p>
                    <a:p>
                      <a:r>
                        <a:rPr lang="en-US" sz="1200" baseline="0" dirty="0" smtClean="0"/>
                        <a:t>9:00am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370840">
                <a:tc>
                  <a:txBody>
                    <a:bodyPr/>
                    <a:lstStyle/>
                    <a:p>
                      <a:r>
                        <a:rPr lang="en-US" sz="1200" dirty="0" smtClean="0">
                          <a:effectLst/>
                        </a:rPr>
                        <a:t>Customer</a:t>
                      </a:r>
                      <a:r>
                        <a:rPr lang="en-US" sz="1200" baseline="0" dirty="0" smtClean="0">
                          <a:effectLst/>
                        </a:rPr>
                        <a:t> showcase: H</a:t>
                      </a:r>
                      <a:r>
                        <a:rPr lang="en-US" sz="1200" dirty="0" smtClean="0">
                          <a:effectLst/>
                        </a:rPr>
                        <a:t>ow Malik Management is using Visio for High-End Business Process Consulting Services</a:t>
                      </a:r>
                      <a:endParaRPr lang="en-US" sz="1200" dirty="0"/>
                    </a:p>
                  </a:txBody>
                  <a:tcPr/>
                </a:tc>
                <a:tc>
                  <a:txBody>
                    <a:bodyPr/>
                    <a:lstStyle/>
                    <a:p>
                      <a:r>
                        <a:rPr lang="en-US" sz="1200" dirty="0" smtClean="0"/>
                        <a:t>Wednesday </a:t>
                      </a:r>
                    </a:p>
                    <a:p>
                      <a:r>
                        <a:rPr lang="en-US" sz="1200" dirty="0" smtClean="0"/>
                        <a:t>10:30am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370840">
                <a:tc>
                  <a:txBody>
                    <a:bodyPr/>
                    <a:lstStyle/>
                    <a:p>
                      <a:r>
                        <a:rPr lang="en-US" sz="1200" dirty="0" smtClean="0"/>
                        <a:t>Ask</a:t>
                      </a:r>
                      <a:r>
                        <a:rPr lang="en-US" sz="1200" baseline="0" dirty="0" smtClean="0"/>
                        <a:t> the Experts</a:t>
                      </a:r>
                      <a:endParaRPr lang="en-US" sz="1200" dirty="0"/>
                    </a:p>
                  </a:txBody>
                  <a:tcPr/>
                </a:tc>
                <a:tc>
                  <a:txBody>
                    <a:bodyPr/>
                    <a:lstStyle/>
                    <a:p>
                      <a:r>
                        <a:rPr lang="en-US" sz="1200" dirty="0" smtClean="0"/>
                        <a:t>Wednesday</a:t>
                      </a:r>
                    </a:p>
                    <a:p>
                      <a:r>
                        <a:rPr lang="en-US" sz="1200" baseline="0" dirty="0" smtClean="0"/>
                        <a:t>6pm</a:t>
                      </a:r>
                      <a:endParaRPr lang="en-US" sz="1200" dirty="0"/>
                    </a:p>
                  </a:txBody>
                  <a:tcPr/>
                </a:tc>
                <a:tc>
                  <a:txBody>
                    <a:bodyPr/>
                    <a:lstStyle/>
                    <a:p>
                      <a:r>
                        <a:rPr lang="en-US" sz="1200" dirty="0" smtClean="0"/>
                        <a:t>Expo Floor</a:t>
                      </a:r>
                      <a:endParaRPr lang="en-US" sz="1200" dirty="0"/>
                    </a:p>
                  </a:txBody>
                  <a:tcPr/>
                </a:tc>
              </a:tr>
              <a:tr h="370840">
                <a:tc>
                  <a:txBody>
                    <a:bodyPr/>
                    <a:lstStyle/>
                    <a:p>
                      <a:r>
                        <a:rPr lang="en-US" sz="1200" dirty="0" smtClean="0">
                          <a:effectLst/>
                        </a:rPr>
                        <a:t>Developing Advanced BI Visualizations with Visio &amp; SharePoint in Office 365 with Azure data integration</a:t>
                      </a:r>
                      <a:endParaRPr lang="en-US" sz="1200" dirty="0"/>
                    </a:p>
                  </a:txBody>
                  <a:tcPr/>
                </a:tc>
                <a:tc>
                  <a:txBody>
                    <a:bodyPr/>
                    <a:lstStyle/>
                    <a:p>
                      <a:r>
                        <a:rPr lang="en-US" sz="1200" dirty="0" smtClean="0"/>
                        <a:t>Thursday</a:t>
                      </a:r>
                      <a:r>
                        <a:rPr lang="en-US" sz="1200" baseline="0" dirty="0" smtClean="0"/>
                        <a:t> </a:t>
                      </a:r>
                    </a:p>
                    <a:p>
                      <a:r>
                        <a:rPr lang="en-US" sz="1200" baseline="0" dirty="0" smtClean="0"/>
                        <a:t>10:30am</a:t>
                      </a:r>
                      <a:endParaRPr lang="en-US" sz="1200" dirty="0"/>
                    </a:p>
                  </a:txBody>
                  <a:tcPr/>
                </a:tc>
                <a:tc>
                  <a:txBody>
                    <a:bodyPr/>
                    <a:lstStyle/>
                    <a:p>
                      <a:r>
                        <a:rPr lang="en-US" sz="1200" dirty="0" smtClean="0"/>
                        <a:t>South Seas Ballroom</a:t>
                      </a:r>
                      <a:r>
                        <a:rPr lang="en-US" sz="1200" baseline="0" dirty="0" smtClean="0"/>
                        <a:t> E</a:t>
                      </a:r>
                      <a:endParaRPr lang="en-US" sz="1200" dirty="0"/>
                    </a:p>
                  </a:txBody>
                  <a:tcPr/>
                </a:tc>
              </a:tr>
              <a:tr h="370840">
                <a:tc>
                  <a:txBody>
                    <a:bodyPr/>
                    <a:lstStyle/>
                    <a:p>
                      <a:r>
                        <a:rPr lang="en-US" sz="1200" dirty="0" smtClean="0"/>
                        <a:t>Lab: Building a Market Trends dashboard using Visio Services in SharePoint 2013 </a:t>
                      </a:r>
                      <a:endParaRPr lang="en-US" sz="1200" dirty="0"/>
                    </a:p>
                  </a:txBody>
                  <a:tcPr/>
                </a:tc>
                <a:tc>
                  <a:txBody>
                    <a:bodyPr/>
                    <a:lstStyle/>
                    <a:p>
                      <a:r>
                        <a:rPr lang="en-US" sz="1200" dirty="0" smtClean="0"/>
                        <a:t>All</a:t>
                      </a:r>
                      <a:r>
                        <a:rPr lang="en-US" sz="1200" baseline="0" dirty="0" smtClean="0"/>
                        <a:t> 4 Days</a:t>
                      </a:r>
                      <a:endParaRPr lang="en-US" sz="1200" dirty="0"/>
                    </a:p>
                  </a:txBody>
                  <a:tcPr/>
                </a:tc>
                <a:tc>
                  <a:txBody>
                    <a:bodyPr/>
                    <a:lstStyle/>
                    <a:p>
                      <a:r>
                        <a:rPr lang="en-US" sz="1200" dirty="0" smtClean="0"/>
                        <a:t>Labs </a:t>
                      </a:r>
                      <a:endParaRPr lang="en-US" sz="1200" dirty="0"/>
                    </a:p>
                  </a:txBody>
                  <a:tcPr/>
                </a:tc>
              </a:tr>
              <a:tr h="0">
                <a:tc>
                  <a:txBody>
                    <a:bodyPr/>
                    <a:lstStyle/>
                    <a:p>
                      <a:r>
                        <a:rPr lang="en-US" sz="1200" u="none" dirty="0" smtClean="0"/>
                        <a:t>Lab: Design BI dashboards with PerformancePoint Services 2013 </a:t>
                      </a:r>
                    </a:p>
                    <a:p>
                      <a:endParaRPr lang="en-US" sz="1200" u="none" dirty="0"/>
                    </a:p>
                  </a:txBody>
                  <a:tcPr/>
                </a:tc>
                <a:tc>
                  <a:txBody>
                    <a:bodyPr/>
                    <a:lstStyle/>
                    <a:p>
                      <a:r>
                        <a:rPr lang="en-US" sz="1200" dirty="0" smtClean="0"/>
                        <a:t>All 4 Days</a:t>
                      </a:r>
                      <a:endParaRPr lang="en-US" sz="1200" dirty="0"/>
                    </a:p>
                  </a:txBody>
                  <a:tcPr/>
                </a:tc>
                <a:tc>
                  <a:txBody>
                    <a:bodyPr/>
                    <a:lstStyle/>
                    <a:p>
                      <a:r>
                        <a:rPr lang="en-US" sz="1200" dirty="0" smtClean="0"/>
                        <a:t>Labs</a:t>
                      </a:r>
                      <a:endParaRPr lang="en-US" sz="1200" dirty="0"/>
                    </a:p>
                  </a:txBody>
                  <a:tcPr/>
                </a:tc>
              </a:tr>
            </a:tbl>
          </a:graphicData>
        </a:graphic>
      </p:graphicFrame>
    </p:spTree>
    <p:extLst>
      <p:ext uri="{BB962C8B-B14F-4D97-AF65-F5344CB8AC3E}">
        <p14:creationId xmlns:p14="http://schemas.microsoft.com/office/powerpoint/2010/main" val="3260403251"/>
      </p:ext>
    </p:extLst>
  </p:cSld>
  <p:clrMapOvr>
    <a:masterClrMapping/>
  </p:clrMapOvr>
  <p:transition spd="slow">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49266"/>
          </a:xfrm>
        </p:spPr>
        <p:txBody>
          <a:bodyPr/>
          <a:lstStyle/>
          <a:p>
            <a:r>
              <a:rPr lang="en-US" dirty="0" smtClean="0"/>
              <a:t>Visio Services supports data refreshable diagrams</a:t>
            </a:r>
            <a:br>
              <a:rPr lang="en-US" dirty="0" smtClean="0"/>
            </a:br>
            <a:r>
              <a:rPr lang="en-US" dirty="0" smtClean="0"/>
              <a:t>rendered by the server</a:t>
            </a:r>
          </a:p>
          <a:p>
            <a:pPr lvl="1"/>
            <a:r>
              <a:rPr lang="en-US" dirty="0" smtClean="0"/>
              <a:t>Easily share diagrams</a:t>
            </a:r>
          </a:p>
          <a:p>
            <a:pPr lvl="1"/>
            <a:r>
              <a:rPr lang="en-US" dirty="0" smtClean="0"/>
              <a:t>No client necessary</a:t>
            </a:r>
          </a:p>
          <a:p>
            <a:pPr lvl="1"/>
            <a:r>
              <a:rPr lang="en-US" dirty="0" smtClean="0"/>
              <a:t>Not static snapshots</a:t>
            </a:r>
          </a:p>
          <a:p>
            <a:pPr lvl="1"/>
            <a:r>
              <a:rPr lang="en-US" b="1" dirty="0" smtClean="0"/>
              <a:t>Use the power of Visio Services to</a:t>
            </a:r>
            <a:br>
              <a:rPr lang="en-US" b="1" dirty="0" smtClean="0"/>
            </a:br>
            <a:r>
              <a:rPr lang="en-US" b="1" dirty="0" smtClean="0"/>
              <a:t>Visualize data in unique ways</a:t>
            </a:r>
            <a:r>
              <a:rPr lang="en-US" dirty="0" smtClean="0"/>
              <a:t/>
            </a:r>
            <a:br>
              <a:rPr lang="en-US" dirty="0" smtClean="0"/>
            </a:br>
            <a:endParaRPr lang="en-US" dirty="0" smtClean="0"/>
          </a:p>
          <a:p>
            <a:r>
              <a:rPr lang="en-US" dirty="0" smtClean="0"/>
              <a:t>Refreshable not editable</a:t>
            </a:r>
          </a:p>
          <a:p>
            <a:pPr lvl="1"/>
            <a:r>
              <a:rPr lang="en-US" dirty="0" smtClean="0"/>
              <a:t>Meant for consumers</a:t>
            </a:r>
          </a:p>
          <a:p>
            <a:pPr lvl="1"/>
            <a:r>
              <a:rPr lang="en-US" dirty="0" smtClean="0"/>
              <a:t>Client for Authors</a:t>
            </a:r>
          </a:p>
          <a:p>
            <a:endParaRPr lang="en-US" dirty="0"/>
          </a:p>
        </p:txBody>
      </p:sp>
      <p:sp>
        <p:nvSpPr>
          <p:cNvPr id="2" name="Title 1"/>
          <p:cNvSpPr>
            <a:spLocks noGrp="1"/>
          </p:cNvSpPr>
          <p:nvPr>
            <p:ph type="title"/>
          </p:nvPr>
        </p:nvSpPr>
        <p:spPr/>
        <p:txBody>
          <a:bodyPr/>
          <a:lstStyle/>
          <a:p>
            <a:r>
              <a:rPr lang="en-US" dirty="0" smtClean="0"/>
              <a:t>What is Visio Services?</a:t>
            </a:r>
            <a:endParaRPr lang="en-US" dirty="0"/>
          </a:p>
        </p:txBody>
      </p:sp>
      <p:pic>
        <p:nvPicPr>
          <p:cNvPr id="6"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13297" t="19544" r="16746" b="-385"/>
          <a:stretch/>
        </p:blipFill>
        <p:spPr bwMode="auto">
          <a:xfrm>
            <a:off x="6321416" y="1983595"/>
            <a:ext cx="5581074" cy="4411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r="14675" b="10559"/>
          <a:stretch/>
        </p:blipFill>
        <p:spPr bwMode="auto">
          <a:xfrm>
            <a:off x="6321418" y="1983595"/>
            <a:ext cx="5581069" cy="4411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l="20386" t="17341" r="17852" b="8348"/>
          <a:stretch/>
        </p:blipFill>
        <p:spPr bwMode="auto">
          <a:xfrm>
            <a:off x="6321416" y="1988446"/>
            <a:ext cx="5581074" cy="4387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noChangeArrowheads="1"/>
          </p:cNvPicPr>
          <p:nvPr/>
        </p:nvPicPr>
        <p:blipFill rotWithShape="1">
          <a:blip r:embed="rId6">
            <a:extLst>
              <a:ext uri="{28A0092B-C50C-407E-A947-70E740481C1C}">
                <a14:useLocalDpi xmlns:a14="http://schemas.microsoft.com/office/drawing/2010/main" val="0"/>
              </a:ext>
            </a:extLst>
          </a:blip>
          <a:srcRect t="26034" r="42935" b="9591"/>
          <a:stretch/>
        </p:blipFill>
        <p:spPr bwMode="auto">
          <a:xfrm>
            <a:off x="6321418" y="1983595"/>
            <a:ext cx="5581070" cy="4411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noChangeArrowheads="1"/>
          </p:cNvPicPr>
          <p:nvPr/>
        </p:nvPicPr>
        <p:blipFill rotWithShape="1">
          <a:blip r:embed="rId7">
            <a:extLst>
              <a:ext uri="{28A0092B-C50C-407E-A947-70E740481C1C}">
                <a14:useLocalDpi xmlns:a14="http://schemas.microsoft.com/office/drawing/2010/main" val="0"/>
              </a:ext>
            </a:extLst>
          </a:blip>
          <a:srcRect l="3475" t="2461" r="20849" b="17960"/>
          <a:stretch/>
        </p:blipFill>
        <p:spPr bwMode="auto">
          <a:xfrm>
            <a:off x="6321418" y="1983597"/>
            <a:ext cx="5581070" cy="441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8"/>
          <a:stretch>
            <a:fillRect/>
          </a:stretch>
        </p:blipFill>
        <p:spPr>
          <a:xfrm>
            <a:off x="6319369" y="1983593"/>
            <a:ext cx="5583436" cy="4411378"/>
          </a:xfrm>
          <a:prstGeom prst="rect">
            <a:avLst/>
          </a:prstGeom>
        </p:spPr>
      </p:pic>
    </p:spTree>
    <p:extLst>
      <p:ext uri="{BB962C8B-B14F-4D97-AF65-F5344CB8AC3E}">
        <p14:creationId xmlns:p14="http://schemas.microsoft.com/office/powerpoint/2010/main" val="737796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4000"/>
                            </p:stCondLst>
                            <p:childTnLst>
                              <p:par>
                                <p:cTn id="9" presetID="6" presetClass="entr" presetSubtype="16" fill="hold" nodeType="afterEffect">
                                  <p:stCondLst>
                                    <p:cond delay="2000"/>
                                  </p:stCondLst>
                                  <p:childTnLst>
                                    <p:set>
                                      <p:cBhvr>
                                        <p:cTn id="10" dur="1" fill="hold">
                                          <p:stCondLst>
                                            <p:cond delay="0"/>
                                          </p:stCondLst>
                                        </p:cTn>
                                        <p:tgtEl>
                                          <p:spTgt spid="8"/>
                                        </p:tgtEl>
                                        <p:attrNameLst>
                                          <p:attrName>style.visibility</p:attrName>
                                        </p:attrNameLst>
                                      </p:cBhvr>
                                      <p:to>
                                        <p:strVal val="visible"/>
                                      </p:to>
                                    </p:set>
                                    <p:animEffect transition="in" filter="circle(in)">
                                      <p:cBhvr>
                                        <p:cTn id="11" dur="2000"/>
                                        <p:tgtEl>
                                          <p:spTgt spid="8"/>
                                        </p:tgtEl>
                                      </p:cBhvr>
                                    </p:animEffect>
                                  </p:childTnLst>
                                </p:cTn>
                              </p:par>
                            </p:childTnLst>
                          </p:cTn>
                        </p:par>
                        <p:par>
                          <p:cTn id="12" fill="hold">
                            <p:stCondLst>
                              <p:cond delay="8000"/>
                            </p:stCondLst>
                            <p:childTnLst>
                              <p:par>
                                <p:cTn id="13" presetID="16" presetClass="entr" presetSubtype="21" fill="hold" nodeType="afterEffect">
                                  <p:stCondLst>
                                    <p:cond delay="200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2000"/>
                                        <p:tgtEl>
                                          <p:spTgt spid="9"/>
                                        </p:tgtEl>
                                      </p:cBhvr>
                                    </p:animEffect>
                                  </p:childTnLst>
                                </p:cTn>
                              </p:par>
                            </p:childTnLst>
                          </p:cTn>
                        </p:par>
                        <p:par>
                          <p:cTn id="16" fill="hold">
                            <p:stCondLst>
                              <p:cond delay="12000"/>
                            </p:stCondLst>
                            <p:childTnLst>
                              <p:par>
                                <p:cTn id="17" presetID="10" presetClass="entr" presetSubtype="0" fill="hold" nodeType="afterEffect">
                                  <p:stCondLst>
                                    <p:cond delay="2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par>
                          <p:cTn id="20" fill="hold">
                            <p:stCondLst>
                              <p:cond delay="16000"/>
                            </p:stCondLst>
                            <p:childTnLst>
                              <p:par>
                                <p:cTn id="21" presetID="10" presetClass="entr" presetSubtype="0" fill="hold" nodeType="after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Dashboard Design Stages</a:t>
            </a:r>
            <a:endParaRPr lang="en-US" dirty="0"/>
          </a:p>
        </p:txBody>
      </p:sp>
      <p:graphicFrame>
        <p:nvGraphicFramePr>
          <p:cNvPr id="5" name="Diagram 4"/>
          <p:cNvGraphicFramePr/>
          <p:nvPr>
            <p:extLst>
              <p:ext uri="{D42A27DB-BD31-4B8C-83A1-F6EECF244321}">
                <p14:modId xmlns:p14="http://schemas.microsoft.com/office/powerpoint/2010/main" val="1971189399"/>
              </p:ext>
            </p:extLst>
          </p:nvPr>
        </p:nvGraphicFramePr>
        <p:xfrm>
          <a:off x="1798637" y="1180848"/>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751244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endParaRPr lang="en-US" dirty="0" smtClean="0"/>
          </a:p>
          <a:p>
            <a:r>
              <a:rPr lang="en-US" dirty="0" smtClean="0"/>
              <a:t>Native Visio shapes</a:t>
            </a:r>
          </a:p>
          <a:p>
            <a:r>
              <a:rPr lang="en-US" dirty="0" smtClean="0"/>
              <a:t>Insert AutoCAD diagrams</a:t>
            </a:r>
          </a:p>
          <a:p>
            <a:r>
              <a:rPr lang="en-US" dirty="0" smtClean="0"/>
              <a:t>Bitmaps and Clipart</a:t>
            </a:r>
          </a:p>
          <a:p>
            <a:r>
              <a:rPr lang="en-US" dirty="0" smtClean="0"/>
              <a:t>Generate diagrams</a:t>
            </a:r>
            <a:br>
              <a:rPr lang="en-US" dirty="0" smtClean="0"/>
            </a:br>
            <a:r>
              <a:rPr lang="en-US" dirty="0" smtClean="0"/>
              <a:t>from data</a:t>
            </a:r>
            <a:endParaRPr lang="en-US" dirty="0"/>
          </a:p>
        </p:txBody>
      </p:sp>
      <p:sp>
        <p:nvSpPr>
          <p:cNvPr id="3" name="Title 2"/>
          <p:cNvSpPr>
            <a:spLocks noGrp="1"/>
          </p:cNvSpPr>
          <p:nvPr>
            <p:ph type="title"/>
          </p:nvPr>
        </p:nvSpPr>
        <p:spPr/>
        <p:txBody>
          <a:bodyPr/>
          <a:lstStyle/>
          <a:p>
            <a:r>
              <a:rPr lang="en-US" dirty="0"/>
              <a:t>Diagram Design / </a:t>
            </a:r>
            <a:r>
              <a:rPr lang="en-US" dirty="0" smtClean="0"/>
              <a:t>Layout</a:t>
            </a:r>
            <a:endParaRPr lang="en-US" dirty="0"/>
          </a:p>
        </p:txBody>
      </p:sp>
      <p:pic>
        <p:nvPicPr>
          <p:cNvPr id="4" name="Picture 3"/>
          <p:cNvPicPr>
            <a:picLocks noChangeAspect="1"/>
          </p:cNvPicPr>
          <p:nvPr/>
        </p:nvPicPr>
        <p:blipFill>
          <a:blip r:embed="rId3"/>
          <a:stretch>
            <a:fillRect/>
          </a:stretch>
        </p:blipFill>
        <p:spPr>
          <a:xfrm>
            <a:off x="6930080" y="3093062"/>
            <a:ext cx="5104671" cy="2804418"/>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a:stretch>
            <a:fillRect/>
          </a:stretch>
        </p:blipFill>
        <p:spPr>
          <a:xfrm>
            <a:off x="6598567" y="1164556"/>
            <a:ext cx="5410200" cy="2114550"/>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5"/>
          <a:stretch>
            <a:fillRect/>
          </a:stretch>
        </p:blipFill>
        <p:spPr>
          <a:xfrm>
            <a:off x="5153165" y="3982611"/>
            <a:ext cx="3857624" cy="270562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5995492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8656637" y="4341594"/>
            <a:ext cx="3266278" cy="2392738"/>
          </a:xfrm>
          <a:prstGeom prst="rect">
            <a:avLst/>
          </a:prstGeom>
        </p:spPr>
      </p:pic>
      <p:pic>
        <p:nvPicPr>
          <p:cNvPr id="9" name="Picture 8"/>
          <p:cNvPicPr>
            <a:picLocks noChangeAspect="1"/>
          </p:cNvPicPr>
          <p:nvPr/>
        </p:nvPicPr>
        <p:blipFill>
          <a:blip r:embed="rId4"/>
          <a:stretch>
            <a:fillRect/>
          </a:stretch>
        </p:blipFill>
        <p:spPr>
          <a:xfrm>
            <a:off x="3200417" y="4341594"/>
            <a:ext cx="5208893" cy="2373283"/>
          </a:xfrm>
          <a:prstGeom prst="rect">
            <a:avLst/>
          </a:prstGeom>
        </p:spPr>
      </p:pic>
      <p:sp>
        <p:nvSpPr>
          <p:cNvPr id="3" name="Content Placeholder 2"/>
          <p:cNvSpPr>
            <a:spLocks noGrp="1"/>
          </p:cNvSpPr>
          <p:nvPr>
            <p:ph type="body" sz="quarter" idx="10"/>
          </p:nvPr>
        </p:nvSpPr>
        <p:spPr>
          <a:xfrm>
            <a:off x="274638" y="1212850"/>
            <a:ext cx="11887200" cy="2634567"/>
          </a:xfrm>
        </p:spPr>
        <p:txBody>
          <a:bodyPr/>
          <a:lstStyle/>
          <a:p>
            <a:r>
              <a:rPr lang="en-US" dirty="0" smtClean="0"/>
              <a:t>Without data linking Shape Data is static</a:t>
            </a:r>
          </a:p>
          <a:p>
            <a:pPr lvl="1"/>
            <a:r>
              <a:rPr lang="en-US" dirty="0" smtClean="0"/>
              <a:t>user manually updates and saves</a:t>
            </a:r>
          </a:p>
          <a:p>
            <a:r>
              <a:rPr lang="en-US" dirty="0" smtClean="0"/>
              <a:t>Import record set(s) from external data sources</a:t>
            </a:r>
          </a:p>
          <a:p>
            <a:pPr lvl="1"/>
            <a:r>
              <a:rPr lang="en-US" dirty="0" smtClean="0"/>
              <a:t>Link 1 record to N number of shapes ( from each record set )</a:t>
            </a:r>
          </a:p>
          <a:p>
            <a:pPr lvl="1"/>
            <a:r>
              <a:rPr lang="en-US" dirty="0" smtClean="0"/>
              <a:t>Client refreshes, updates pushed to linked shapes</a:t>
            </a:r>
          </a:p>
        </p:txBody>
      </p:sp>
      <p:sp>
        <p:nvSpPr>
          <p:cNvPr id="2" name="Title 1"/>
          <p:cNvSpPr>
            <a:spLocks noGrp="1"/>
          </p:cNvSpPr>
          <p:nvPr>
            <p:ph type="title"/>
          </p:nvPr>
        </p:nvSpPr>
        <p:spPr/>
        <p:txBody>
          <a:bodyPr/>
          <a:lstStyle/>
          <a:p>
            <a:r>
              <a:rPr lang="en-US" smtClean="0"/>
              <a:t>Data Linking</a:t>
            </a:r>
            <a:endParaRPr lang="en-US" dirty="0"/>
          </a:p>
        </p:txBody>
      </p:sp>
      <p:pic>
        <p:nvPicPr>
          <p:cNvPr id="8" name="Picture 7"/>
          <p:cNvPicPr>
            <a:picLocks noChangeAspect="1"/>
          </p:cNvPicPr>
          <p:nvPr/>
        </p:nvPicPr>
        <p:blipFill>
          <a:blip r:embed="rId5"/>
          <a:stretch>
            <a:fillRect/>
          </a:stretch>
        </p:blipFill>
        <p:spPr>
          <a:xfrm>
            <a:off x="9258605" y="3344862"/>
            <a:ext cx="1776207" cy="1571333"/>
          </a:xfrm>
          <a:prstGeom prst="rect">
            <a:avLst/>
          </a:prstGeom>
        </p:spPr>
      </p:pic>
      <p:sp>
        <p:nvSpPr>
          <p:cNvPr id="7" name="Freeform 6"/>
          <p:cNvSpPr>
            <a:spLocks noChangeAspect="1"/>
          </p:cNvSpPr>
          <p:nvPr/>
        </p:nvSpPr>
        <p:spPr bwMode="auto">
          <a:xfrm rot="19966492">
            <a:off x="7446276" y="3974972"/>
            <a:ext cx="1965647" cy="813279"/>
          </a:xfrm>
          <a:custGeom>
            <a:avLst/>
            <a:gdLst/>
            <a:ahLst/>
            <a:cxnLst>
              <a:cxn ang="0">
                <a:pos x="2732" y="212"/>
              </a:cxn>
              <a:cxn ang="0">
                <a:pos x="2644" y="176"/>
              </a:cxn>
              <a:cxn ang="0">
                <a:pos x="2460" y="116"/>
              </a:cxn>
              <a:cxn ang="0">
                <a:pos x="2272" y="66"/>
              </a:cxn>
              <a:cxn ang="0">
                <a:pos x="2082" y="30"/>
              </a:cxn>
              <a:cxn ang="0">
                <a:pos x="1890" y="6"/>
              </a:cxn>
              <a:cxn ang="0">
                <a:pos x="1696" y="0"/>
              </a:cxn>
              <a:cxn ang="0">
                <a:pos x="1504" y="12"/>
              </a:cxn>
              <a:cxn ang="0">
                <a:pos x="1408" y="24"/>
              </a:cxn>
              <a:cxn ang="0">
                <a:pos x="1312" y="42"/>
              </a:cxn>
              <a:cxn ang="0">
                <a:pos x="1218" y="64"/>
              </a:cxn>
              <a:cxn ang="0">
                <a:pos x="1170" y="78"/>
              </a:cxn>
              <a:cxn ang="0">
                <a:pos x="1072" y="108"/>
              </a:cxn>
              <a:cxn ang="0">
                <a:pos x="978" y="144"/>
              </a:cxn>
              <a:cxn ang="0">
                <a:pos x="886" y="186"/>
              </a:cxn>
              <a:cxn ang="0">
                <a:pos x="796" y="232"/>
              </a:cxn>
              <a:cxn ang="0">
                <a:pos x="710" y="282"/>
              </a:cxn>
              <a:cxn ang="0">
                <a:pos x="626" y="336"/>
              </a:cxn>
              <a:cxn ang="0">
                <a:pos x="544" y="394"/>
              </a:cxn>
              <a:cxn ang="0">
                <a:pos x="468" y="456"/>
              </a:cxn>
              <a:cxn ang="0">
                <a:pos x="358" y="556"/>
              </a:cxn>
              <a:cxn ang="0">
                <a:pos x="222" y="700"/>
              </a:cxn>
              <a:cxn ang="0">
                <a:pos x="104" y="856"/>
              </a:cxn>
              <a:cxn ang="0">
                <a:pos x="0" y="1020"/>
              </a:cxn>
              <a:cxn ang="0">
                <a:pos x="58" y="944"/>
              </a:cxn>
              <a:cxn ang="0">
                <a:pos x="186" y="798"/>
              </a:cxn>
              <a:cxn ang="0">
                <a:pos x="326" y="666"/>
              </a:cxn>
              <a:cxn ang="0">
                <a:pos x="476" y="548"/>
              </a:cxn>
              <a:cxn ang="0">
                <a:pos x="638" y="448"/>
              </a:cxn>
              <a:cxn ang="0">
                <a:pos x="764" y="382"/>
              </a:cxn>
              <a:cxn ang="0">
                <a:pos x="850" y="344"/>
              </a:cxn>
              <a:cxn ang="0">
                <a:pos x="938" y="310"/>
              </a:cxn>
              <a:cxn ang="0">
                <a:pos x="1026" y="282"/>
              </a:cxn>
              <a:cxn ang="0">
                <a:pos x="1116" y="258"/>
              </a:cxn>
              <a:cxn ang="0">
                <a:pos x="1208" y="240"/>
              </a:cxn>
              <a:cxn ang="0">
                <a:pos x="1254" y="234"/>
              </a:cxn>
              <a:cxn ang="0">
                <a:pos x="1428" y="216"/>
              </a:cxn>
              <a:cxn ang="0">
                <a:pos x="1600" y="218"/>
              </a:cxn>
              <a:cxn ang="0">
                <a:pos x="1772" y="236"/>
              </a:cxn>
              <a:cxn ang="0">
                <a:pos x="1942" y="268"/>
              </a:cxn>
              <a:cxn ang="0">
                <a:pos x="2110" y="314"/>
              </a:cxn>
              <a:cxn ang="0">
                <a:pos x="2274" y="370"/>
              </a:cxn>
              <a:cxn ang="0">
                <a:pos x="2436" y="440"/>
              </a:cxn>
              <a:cxn ang="0">
                <a:pos x="2592" y="518"/>
              </a:cxn>
              <a:cxn ang="0">
                <a:pos x="2506" y="704"/>
              </a:cxn>
              <a:cxn ang="0">
                <a:pos x="2678" y="684"/>
              </a:cxn>
              <a:cxn ang="0">
                <a:pos x="2856" y="676"/>
              </a:cxn>
              <a:cxn ang="0">
                <a:pos x="3040" y="676"/>
              </a:cxn>
              <a:cxn ang="0">
                <a:pos x="3224" y="682"/>
              </a:cxn>
              <a:cxn ang="0">
                <a:pos x="3182" y="600"/>
              </a:cxn>
              <a:cxn ang="0">
                <a:pos x="3092" y="434"/>
              </a:cxn>
              <a:cxn ang="0">
                <a:pos x="2990" y="268"/>
              </a:cxn>
              <a:cxn ang="0">
                <a:pos x="2880" y="106"/>
              </a:cxn>
              <a:cxn ang="0">
                <a:pos x="2818" y="24"/>
              </a:cxn>
            </a:cxnLst>
            <a:rect l="0" t="0" r="r" b="b"/>
            <a:pathLst>
              <a:path w="3224" h="1020">
                <a:moveTo>
                  <a:pt x="2818" y="24"/>
                </a:moveTo>
                <a:lnTo>
                  <a:pt x="2732" y="212"/>
                </a:lnTo>
                <a:lnTo>
                  <a:pt x="2732" y="212"/>
                </a:lnTo>
                <a:lnTo>
                  <a:pt x="2644" y="176"/>
                </a:lnTo>
                <a:lnTo>
                  <a:pt x="2552" y="144"/>
                </a:lnTo>
                <a:lnTo>
                  <a:pt x="2460" y="116"/>
                </a:lnTo>
                <a:lnTo>
                  <a:pt x="2366" y="90"/>
                </a:lnTo>
                <a:lnTo>
                  <a:pt x="2272" y="66"/>
                </a:lnTo>
                <a:lnTo>
                  <a:pt x="2178" y="46"/>
                </a:lnTo>
                <a:lnTo>
                  <a:pt x="2082" y="30"/>
                </a:lnTo>
                <a:lnTo>
                  <a:pt x="1986" y="16"/>
                </a:lnTo>
                <a:lnTo>
                  <a:pt x="1890" y="6"/>
                </a:lnTo>
                <a:lnTo>
                  <a:pt x="1792" y="2"/>
                </a:lnTo>
                <a:lnTo>
                  <a:pt x="1696" y="0"/>
                </a:lnTo>
                <a:lnTo>
                  <a:pt x="1600" y="4"/>
                </a:lnTo>
                <a:lnTo>
                  <a:pt x="1504" y="12"/>
                </a:lnTo>
                <a:lnTo>
                  <a:pt x="1456" y="18"/>
                </a:lnTo>
                <a:lnTo>
                  <a:pt x="1408" y="24"/>
                </a:lnTo>
                <a:lnTo>
                  <a:pt x="1360" y="32"/>
                </a:lnTo>
                <a:lnTo>
                  <a:pt x="1312" y="42"/>
                </a:lnTo>
                <a:lnTo>
                  <a:pt x="1266" y="52"/>
                </a:lnTo>
                <a:lnTo>
                  <a:pt x="1218" y="64"/>
                </a:lnTo>
                <a:lnTo>
                  <a:pt x="1218" y="64"/>
                </a:lnTo>
                <a:lnTo>
                  <a:pt x="1170" y="78"/>
                </a:lnTo>
                <a:lnTo>
                  <a:pt x="1120" y="92"/>
                </a:lnTo>
                <a:lnTo>
                  <a:pt x="1072" y="108"/>
                </a:lnTo>
                <a:lnTo>
                  <a:pt x="1024" y="126"/>
                </a:lnTo>
                <a:lnTo>
                  <a:pt x="978" y="144"/>
                </a:lnTo>
                <a:lnTo>
                  <a:pt x="932" y="164"/>
                </a:lnTo>
                <a:lnTo>
                  <a:pt x="886" y="186"/>
                </a:lnTo>
                <a:lnTo>
                  <a:pt x="840" y="208"/>
                </a:lnTo>
                <a:lnTo>
                  <a:pt x="796" y="232"/>
                </a:lnTo>
                <a:lnTo>
                  <a:pt x="752" y="256"/>
                </a:lnTo>
                <a:lnTo>
                  <a:pt x="710" y="282"/>
                </a:lnTo>
                <a:lnTo>
                  <a:pt x="668" y="308"/>
                </a:lnTo>
                <a:lnTo>
                  <a:pt x="626" y="336"/>
                </a:lnTo>
                <a:lnTo>
                  <a:pt x="584" y="364"/>
                </a:lnTo>
                <a:lnTo>
                  <a:pt x="544" y="394"/>
                </a:lnTo>
                <a:lnTo>
                  <a:pt x="506" y="426"/>
                </a:lnTo>
                <a:lnTo>
                  <a:pt x="468" y="456"/>
                </a:lnTo>
                <a:lnTo>
                  <a:pt x="430" y="490"/>
                </a:lnTo>
                <a:lnTo>
                  <a:pt x="358" y="556"/>
                </a:lnTo>
                <a:lnTo>
                  <a:pt x="288" y="628"/>
                </a:lnTo>
                <a:lnTo>
                  <a:pt x="222" y="700"/>
                </a:lnTo>
                <a:lnTo>
                  <a:pt x="162" y="778"/>
                </a:lnTo>
                <a:lnTo>
                  <a:pt x="104" y="856"/>
                </a:lnTo>
                <a:lnTo>
                  <a:pt x="50" y="938"/>
                </a:lnTo>
                <a:lnTo>
                  <a:pt x="0" y="1020"/>
                </a:lnTo>
                <a:lnTo>
                  <a:pt x="0" y="1020"/>
                </a:lnTo>
                <a:lnTo>
                  <a:pt x="58" y="944"/>
                </a:lnTo>
                <a:lnTo>
                  <a:pt x="120" y="870"/>
                </a:lnTo>
                <a:lnTo>
                  <a:pt x="186" y="798"/>
                </a:lnTo>
                <a:lnTo>
                  <a:pt x="254" y="730"/>
                </a:lnTo>
                <a:lnTo>
                  <a:pt x="326" y="666"/>
                </a:lnTo>
                <a:lnTo>
                  <a:pt x="400" y="606"/>
                </a:lnTo>
                <a:lnTo>
                  <a:pt x="476" y="548"/>
                </a:lnTo>
                <a:lnTo>
                  <a:pt x="556" y="496"/>
                </a:lnTo>
                <a:lnTo>
                  <a:pt x="638" y="448"/>
                </a:lnTo>
                <a:lnTo>
                  <a:pt x="722" y="402"/>
                </a:lnTo>
                <a:lnTo>
                  <a:pt x="764" y="382"/>
                </a:lnTo>
                <a:lnTo>
                  <a:pt x="806" y="362"/>
                </a:lnTo>
                <a:lnTo>
                  <a:pt x="850" y="344"/>
                </a:lnTo>
                <a:lnTo>
                  <a:pt x="894" y="326"/>
                </a:lnTo>
                <a:lnTo>
                  <a:pt x="938" y="310"/>
                </a:lnTo>
                <a:lnTo>
                  <a:pt x="982" y="296"/>
                </a:lnTo>
                <a:lnTo>
                  <a:pt x="1026" y="282"/>
                </a:lnTo>
                <a:lnTo>
                  <a:pt x="1072" y="270"/>
                </a:lnTo>
                <a:lnTo>
                  <a:pt x="1116" y="258"/>
                </a:lnTo>
                <a:lnTo>
                  <a:pt x="1162" y="250"/>
                </a:lnTo>
                <a:lnTo>
                  <a:pt x="1208" y="240"/>
                </a:lnTo>
                <a:lnTo>
                  <a:pt x="1254" y="234"/>
                </a:lnTo>
                <a:lnTo>
                  <a:pt x="1254" y="234"/>
                </a:lnTo>
                <a:lnTo>
                  <a:pt x="1340" y="222"/>
                </a:lnTo>
                <a:lnTo>
                  <a:pt x="1428" y="216"/>
                </a:lnTo>
                <a:lnTo>
                  <a:pt x="1514" y="216"/>
                </a:lnTo>
                <a:lnTo>
                  <a:pt x="1600" y="218"/>
                </a:lnTo>
                <a:lnTo>
                  <a:pt x="1686" y="224"/>
                </a:lnTo>
                <a:lnTo>
                  <a:pt x="1772" y="236"/>
                </a:lnTo>
                <a:lnTo>
                  <a:pt x="1858" y="250"/>
                </a:lnTo>
                <a:lnTo>
                  <a:pt x="1942" y="268"/>
                </a:lnTo>
                <a:lnTo>
                  <a:pt x="2028" y="288"/>
                </a:lnTo>
                <a:lnTo>
                  <a:pt x="2110" y="314"/>
                </a:lnTo>
                <a:lnTo>
                  <a:pt x="2194" y="340"/>
                </a:lnTo>
                <a:lnTo>
                  <a:pt x="2274" y="370"/>
                </a:lnTo>
                <a:lnTo>
                  <a:pt x="2356" y="404"/>
                </a:lnTo>
                <a:lnTo>
                  <a:pt x="2436" y="440"/>
                </a:lnTo>
                <a:lnTo>
                  <a:pt x="2514" y="478"/>
                </a:lnTo>
                <a:lnTo>
                  <a:pt x="2592" y="518"/>
                </a:lnTo>
                <a:lnTo>
                  <a:pt x="2506" y="704"/>
                </a:lnTo>
                <a:lnTo>
                  <a:pt x="2506" y="704"/>
                </a:lnTo>
                <a:lnTo>
                  <a:pt x="2592" y="694"/>
                </a:lnTo>
                <a:lnTo>
                  <a:pt x="2678" y="684"/>
                </a:lnTo>
                <a:lnTo>
                  <a:pt x="2768" y="680"/>
                </a:lnTo>
                <a:lnTo>
                  <a:pt x="2856" y="676"/>
                </a:lnTo>
                <a:lnTo>
                  <a:pt x="2948" y="674"/>
                </a:lnTo>
                <a:lnTo>
                  <a:pt x="3040" y="676"/>
                </a:lnTo>
                <a:lnTo>
                  <a:pt x="3132" y="678"/>
                </a:lnTo>
                <a:lnTo>
                  <a:pt x="3224" y="682"/>
                </a:lnTo>
                <a:lnTo>
                  <a:pt x="3224" y="682"/>
                </a:lnTo>
                <a:lnTo>
                  <a:pt x="3182" y="600"/>
                </a:lnTo>
                <a:lnTo>
                  <a:pt x="3138" y="516"/>
                </a:lnTo>
                <a:lnTo>
                  <a:pt x="3092" y="434"/>
                </a:lnTo>
                <a:lnTo>
                  <a:pt x="3042" y="350"/>
                </a:lnTo>
                <a:lnTo>
                  <a:pt x="2990" y="268"/>
                </a:lnTo>
                <a:lnTo>
                  <a:pt x="2936" y="186"/>
                </a:lnTo>
                <a:lnTo>
                  <a:pt x="2880" y="106"/>
                </a:lnTo>
                <a:lnTo>
                  <a:pt x="2818" y="24"/>
                </a:lnTo>
                <a:lnTo>
                  <a:pt x="2818" y="24"/>
                </a:lnTo>
                <a:close/>
              </a:path>
            </a:pathLst>
          </a:custGeom>
          <a:ln>
            <a:solidFill>
              <a:schemeClr val="bg1"/>
            </a:solid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horz" wrap="square" lIns="93256" tIns="46628" rIns="93256" bIns="46628"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290"/>
            <a:endParaRPr lang="en-US" sz="2244" dirty="0">
              <a:solidFill>
                <a:schemeClr val="tx1">
                  <a:alpha val="99000"/>
                </a:schemeClr>
              </a:solidFill>
            </a:endParaRPr>
          </a:p>
        </p:txBody>
      </p:sp>
    </p:spTree>
    <p:extLst>
      <p:ext uri="{BB962C8B-B14F-4D97-AF65-F5344CB8AC3E}">
        <p14:creationId xmlns:p14="http://schemas.microsoft.com/office/powerpoint/2010/main" val="813870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150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150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4801314"/>
          </a:xfrm>
        </p:spPr>
        <p:txBody>
          <a:bodyPr/>
          <a:lstStyle/>
          <a:p>
            <a:r>
              <a:rPr lang="en-US" dirty="0" smtClean="0"/>
              <a:t>Excel Services</a:t>
            </a:r>
          </a:p>
          <a:p>
            <a:pPr lvl="1"/>
            <a:r>
              <a:rPr lang="en-US" dirty="0" smtClean="0"/>
              <a:t>Ranges and Tables</a:t>
            </a:r>
          </a:p>
          <a:p>
            <a:r>
              <a:rPr lang="en-US" dirty="0" smtClean="0"/>
              <a:t>SharePoint Lists</a:t>
            </a:r>
          </a:p>
          <a:p>
            <a:pPr lvl="1"/>
            <a:r>
              <a:rPr lang="en-US" dirty="0" smtClean="0"/>
              <a:t>Native Lists</a:t>
            </a:r>
          </a:p>
          <a:p>
            <a:pPr lvl="1"/>
            <a:r>
              <a:rPr lang="en-US" dirty="0" smtClean="0"/>
              <a:t>External Lists (BCS)</a:t>
            </a:r>
          </a:p>
          <a:p>
            <a:r>
              <a:rPr lang="en-US" dirty="0" smtClean="0"/>
              <a:t>SQL</a:t>
            </a:r>
          </a:p>
          <a:p>
            <a:pPr lvl="1"/>
            <a:r>
              <a:rPr lang="en-US" dirty="0" smtClean="0"/>
              <a:t>SQL Server &amp; SQL Azure</a:t>
            </a:r>
          </a:p>
          <a:p>
            <a:r>
              <a:rPr lang="en-US" dirty="0" smtClean="0"/>
              <a:t>Custom</a:t>
            </a:r>
          </a:p>
          <a:p>
            <a:pPr lvl="1"/>
            <a:r>
              <a:rPr lang="en-US" dirty="0" smtClean="0"/>
              <a:t>Database drivers &amp; .NET assemblies</a:t>
            </a:r>
            <a:endParaRPr lang="en-US" dirty="0"/>
          </a:p>
        </p:txBody>
      </p:sp>
      <p:sp>
        <p:nvSpPr>
          <p:cNvPr id="2" name="Title 1"/>
          <p:cNvSpPr>
            <a:spLocks noGrp="1"/>
          </p:cNvSpPr>
          <p:nvPr>
            <p:ph type="title"/>
          </p:nvPr>
        </p:nvSpPr>
        <p:spPr/>
        <p:txBody>
          <a:bodyPr/>
          <a:lstStyle/>
          <a:p>
            <a:r>
              <a:rPr lang="en-US" dirty="0" smtClean="0"/>
              <a:t>Supported data scenarios</a:t>
            </a:r>
            <a:endParaRPr lang="en-US" dirty="0"/>
          </a:p>
        </p:txBody>
      </p:sp>
      <p:sp>
        <p:nvSpPr>
          <p:cNvPr id="4" name="Flowchart: Magnetic Disk 3"/>
          <p:cNvSpPr/>
          <p:nvPr/>
        </p:nvSpPr>
        <p:spPr bwMode="auto">
          <a:xfrm>
            <a:off x="10692550" y="5750202"/>
            <a:ext cx="1010320" cy="854886"/>
          </a:xfrm>
          <a:prstGeom prst="flowChartMagneticDisk">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solidFill>
                  <a:schemeClr val="bg1"/>
                </a:solidFill>
              </a:rPr>
              <a:t>.NET</a:t>
            </a:r>
          </a:p>
        </p:txBody>
      </p:sp>
      <p:sp>
        <p:nvSpPr>
          <p:cNvPr id="5" name="Flowchart: Magnetic Disk 4"/>
          <p:cNvSpPr/>
          <p:nvPr/>
        </p:nvSpPr>
        <p:spPr bwMode="auto">
          <a:xfrm>
            <a:off x="9480577" y="5750202"/>
            <a:ext cx="1010320" cy="854886"/>
          </a:xfrm>
          <a:prstGeom prst="flowChartMagneticDisk">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solidFill>
                  <a:schemeClr val="bg1"/>
                </a:solidFill>
              </a:rPr>
              <a:t>OLEDB</a:t>
            </a:r>
          </a:p>
          <a:p>
            <a:pPr algn="ctr" defTabSz="932290"/>
            <a:r>
              <a:rPr lang="en-US" sz="1632" b="1" dirty="0">
                <a:solidFill>
                  <a:schemeClr val="bg1"/>
                </a:solidFill>
              </a:rPr>
              <a:t>ODBC</a:t>
            </a:r>
          </a:p>
        </p:txBody>
      </p:sp>
      <p:sp>
        <p:nvSpPr>
          <p:cNvPr id="7" name="Flowchart: Magnetic Disk 6"/>
          <p:cNvSpPr/>
          <p:nvPr/>
        </p:nvSpPr>
        <p:spPr bwMode="auto">
          <a:xfrm>
            <a:off x="10045986" y="1619306"/>
            <a:ext cx="1010320" cy="854886"/>
          </a:xfrm>
          <a:prstGeom prst="flowChartMagneticDisk">
            <a:avLst/>
          </a:prstGeom>
          <a:solidFill>
            <a:srgbClr val="0070C0"/>
          </a:solidFill>
          <a:ln>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290"/>
            <a:r>
              <a:rPr lang="en-US" sz="1836" b="1" dirty="0">
                <a:solidFill>
                  <a:schemeClr val="bg1"/>
                </a:solidFill>
              </a:rPr>
              <a:t>SP Lists</a:t>
            </a:r>
          </a:p>
        </p:txBody>
      </p:sp>
      <p:sp>
        <p:nvSpPr>
          <p:cNvPr id="9" name="Flowchart: Magnetic Disk 8"/>
          <p:cNvSpPr/>
          <p:nvPr/>
        </p:nvSpPr>
        <p:spPr bwMode="auto">
          <a:xfrm>
            <a:off x="8894263" y="1619306"/>
            <a:ext cx="1010320" cy="854886"/>
          </a:xfrm>
          <a:prstGeom prst="flowChartMagneticDisk">
            <a:avLst/>
          </a:prstGeom>
          <a:solidFill>
            <a:srgbClr val="0070C0"/>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290"/>
            <a:r>
              <a:rPr lang="en-US" sz="1632" b="1" dirty="0">
                <a:solidFill>
                  <a:schemeClr val="bg1"/>
                </a:solidFill>
              </a:rPr>
              <a:t>Excel Services</a:t>
            </a:r>
          </a:p>
        </p:txBody>
      </p:sp>
      <p:sp>
        <p:nvSpPr>
          <p:cNvPr id="12" name="TextBox 11"/>
          <p:cNvSpPr txBox="1"/>
          <p:nvPr/>
        </p:nvSpPr>
        <p:spPr>
          <a:xfrm>
            <a:off x="11047914" y="3215453"/>
            <a:ext cx="593663" cy="677108"/>
          </a:xfrm>
          <a:prstGeom prst="rect">
            <a:avLst/>
          </a:prstGeom>
          <a:noFill/>
        </p:spPr>
        <p:txBody>
          <a:bodyPr wrap="square" lIns="0" tIns="0" rIns="0" bIns="0" rtlCol="0">
            <a:spAutoFit/>
          </a:bodyPr>
          <a:lstStyle/>
          <a:p>
            <a:r>
              <a:rPr lang="en-US" sz="4400" b="1" dirty="0"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rPr>
              <a:t>&amp;</a:t>
            </a:r>
            <a:endParaRPr lang="en-US" sz="4400" b="1" dirty="0">
              <a:gradFill>
                <a:gsLst>
                  <a:gs pos="0">
                    <a:schemeClr val="tx1">
                      <a:lumMod val="75000"/>
                      <a:lumOff val="25000"/>
                    </a:schemeClr>
                  </a:gs>
                  <a:gs pos="80000">
                    <a:schemeClr val="tx1">
                      <a:lumMod val="65000"/>
                      <a:lumOff val="35000"/>
                    </a:schemeClr>
                  </a:gs>
                </a:gsLst>
                <a:lin ang="16200000" scaled="0"/>
              </a:gradFill>
              <a:latin typeface="Segoe UI Light"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2090" y="2776572"/>
            <a:ext cx="1376934" cy="113168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5133" y="4079452"/>
            <a:ext cx="4682365" cy="780394"/>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18048" y="560471"/>
            <a:ext cx="3128663" cy="946832"/>
          </a:xfrm>
          <a:prstGeom prst="rect">
            <a:avLst/>
          </a:prstGeom>
        </p:spPr>
      </p:pic>
      <p:sp>
        <p:nvSpPr>
          <p:cNvPr id="21" name="Flowchart: Magnetic Disk 20"/>
          <p:cNvSpPr/>
          <p:nvPr/>
        </p:nvSpPr>
        <p:spPr bwMode="auto">
          <a:xfrm>
            <a:off x="11197710" y="1619306"/>
            <a:ext cx="1010320" cy="854886"/>
          </a:xfrm>
          <a:prstGeom prst="flowChartMagneticDisk">
            <a:avLst/>
          </a:prstGeom>
          <a:solidFill>
            <a:srgbClr val="0070C0"/>
          </a:solidFill>
          <a:ln>
            <a:solidFill>
              <a:schemeClr val="bg1"/>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290"/>
            <a:r>
              <a:rPr lang="en-US" sz="1836" b="1" dirty="0">
                <a:solidFill>
                  <a:schemeClr val="bg1"/>
                </a:solidFill>
              </a:rPr>
              <a:t>BCS</a:t>
            </a:r>
          </a:p>
        </p:txBody>
      </p:sp>
      <p:sp>
        <p:nvSpPr>
          <p:cNvPr id="22" name="TextBox 21"/>
          <p:cNvSpPr txBox="1"/>
          <p:nvPr/>
        </p:nvSpPr>
        <p:spPr>
          <a:xfrm>
            <a:off x="9705925" y="5122395"/>
            <a:ext cx="1721566" cy="640363"/>
          </a:xfrm>
          <a:prstGeom prst="rect">
            <a:avLst/>
          </a:prstGeom>
          <a:noFill/>
        </p:spPr>
        <p:txBody>
          <a:bodyPr wrap="none" lIns="0" tIns="0" rIns="0" bIns="0" rtlCol="0">
            <a:spAutoFit/>
          </a:bodyPr>
          <a:lstStyle/>
          <a:p>
            <a:r>
              <a:rPr lang="en-US" sz="408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Custom</a:t>
            </a:r>
          </a:p>
        </p:txBody>
      </p:sp>
    </p:spTree>
    <p:extLst>
      <p:ext uri="{BB962C8B-B14F-4D97-AF65-F5344CB8AC3E}">
        <p14:creationId xmlns:p14="http://schemas.microsoft.com/office/powerpoint/2010/main" val="328424788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8564839" y="5955394"/>
            <a:ext cx="3591120" cy="785697"/>
          </a:xfrm>
          <a:prstGeom prst="roundRect">
            <a:avLst/>
          </a:prstGeom>
          <a:ln/>
        </p:spPr>
        <p:style>
          <a:lnRef idx="1">
            <a:schemeClr val="accent1"/>
          </a:lnRef>
          <a:fillRef idx="2">
            <a:schemeClr val="accent1"/>
          </a:fillRef>
          <a:effectRef idx="1">
            <a:schemeClr val="accent1"/>
          </a:effectRef>
          <a:fontRef idx="minor">
            <a:schemeClr val="dk1"/>
          </a:fontRef>
        </p:style>
        <p:txBody>
          <a:bodyPr/>
          <a:lstStyle/>
          <a:p>
            <a:pPr defTabSz="932559">
              <a:defRPr/>
            </a:pPr>
            <a:r>
              <a:rPr lang="en-US" sz="1020" b="1" dirty="0">
                <a:solidFill>
                  <a:schemeClr val="tx2"/>
                </a:solidFill>
              </a:rPr>
              <a:t>Text Callouts</a:t>
            </a:r>
          </a:p>
        </p:txBody>
      </p:sp>
      <p:sp>
        <p:nvSpPr>
          <p:cNvPr id="35" name="Rounded Rectangle 34"/>
          <p:cNvSpPr/>
          <p:nvPr/>
        </p:nvSpPr>
        <p:spPr bwMode="auto">
          <a:xfrm>
            <a:off x="8578834" y="2412112"/>
            <a:ext cx="3577128" cy="1366592"/>
          </a:xfrm>
          <a:prstGeom prst="roundRect">
            <a:avLst/>
          </a:prstGeom>
          <a:ln/>
        </p:spPr>
        <p:style>
          <a:lnRef idx="1">
            <a:schemeClr val="accent1"/>
          </a:lnRef>
          <a:fillRef idx="2">
            <a:schemeClr val="accent1"/>
          </a:fillRef>
          <a:effectRef idx="1">
            <a:schemeClr val="accent1"/>
          </a:effectRef>
          <a:fontRef idx="minor">
            <a:schemeClr val="dk1"/>
          </a:fontRef>
        </p:style>
        <p:txBody>
          <a:bodyPr/>
          <a:lstStyle/>
          <a:p>
            <a:pPr defTabSz="932559">
              <a:defRPr/>
            </a:pPr>
            <a:r>
              <a:rPr lang="en-US" sz="1020" b="1" dirty="0">
                <a:solidFill>
                  <a:schemeClr val="tx2"/>
                </a:solidFill>
              </a:rPr>
              <a:t>Icon Sets</a:t>
            </a:r>
          </a:p>
        </p:txBody>
      </p:sp>
      <p:grpSp>
        <p:nvGrpSpPr>
          <p:cNvPr id="1063" name="Group 85"/>
          <p:cNvGrpSpPr>
            <a:grpSpLocks/>
          </p:cNvGrpSpPr>
          <p:nvPr/>
        </p:nvGrpSpPr>
        <p:grpSpPr bwMode="auto">
          <a:xfrm>
            <a:off x="8550848" y="3851283"/>
            <a:ext cx="3605112" cy="1181556"/>
            <a:chOff x="3733800" y="3733963"/>
            <a:chExt cx="5105400" cy="1677376"/>
          </a:xfrm>
        </p:grpSpPr>
        <p:sp>
          <p:nvSpPr>
            <p:cNvPr id="40" name="Rounded Rectangle 39"/>
            <p:cNvSpPr/>
            <p:nvPr/>
          </p:nvSpPr>
          <p:spPr>
            <a:xfrm>
              <a:off x="3733800" y="3733963"/>
              <a:ext cx="5105400" cy="1677376"/>
            </a:xfrm>
            <a:prstGeom prst="roundRect">
              <a:avLst/>
            </a:prstGeom>
            <a:ln/>
          </p:spPr>
          <p:style>
            <a:lnRef idx="1">
              <a:schemeClr val="accent1"/>
            </a:lnRef>
            <a:fillRef idx="2">
              <a:schemeClr val="accent1"/>
            </a:fillRef>
            <a:effectRef idx="1">
              <a:schemeClr val="accent1"/>
            </a:effectRef>
            <a:fontRef idx="minor">
              <a:schemeClr val="dk1"/>
            </a:fontRef>
          </p:style>
          <p:txBody>
            <a:bodyPr/>
            <a:lstStyle/>
            <a:p>
              <a:pPr defTabSz="932559">
                <a:defRPr/>
              </a:pPr>
              <a:r>
                <a:rPr lang="en-US" sz="1020" b="1" dirty="0">
                  <a:solidFill>
                    <a:schemeClr val="tx2"/>
                  </a:solidFill>
                </a:rPr>
                <a:t>Data Bars</a:t>
              </a:r>
            </a:p>
          </p:txBody>
        </p:sp>
        <p:graphicFrame>
          <p:nvGraphicFramePr>
            <p:cNvPr id="1032" name="Object 297"/>
            <p:cNvGraphicFramePr>
              <a:graphicFrameLocks noChangeAspect="1"/>
            </p:cNvGraphicFramePr>
            <p:nvPr/>
          </p:nvGraphicFramePr>
          <p:xfrm>
            <a:off x="5943600" y="4038600"/>
            <a:ext cx="1139825" cy="304800"/>
          </p:xfrm>
          <a:graphic>
            <a:graphicData uri="http://schemas.openxmlformats.org/presentationml/2006/ole">
              <mc:AlternateContent xmlns:mc="http://schemas.openxmlformats.org/markup-compatibility/2006">
                <mc:Choice xmlns:v="urn:schemas-microsoft-com:vml" Requires="v">
                  <p:oleObj spid="_x0000_s1327" name="Visio" r:id="rId4" imgW="1825557" imgH="171585" progId="">
                    <p:embed/>
                  </p:oleObj>
                </mc:Choice>
                <mc:Fallback>
                  <p:oleObj name="Visio" r:id="rId4" imgW="1825557" imgH="171585" progId="">
                    <p:embed/>
                    <p:pic>
                      <p:nvPicPr>
                        <p:cNvPr id="0" name=""/>
                        <p:cNvPicPr>
                          <a:picLocks noChangeAspect="1" noChangeArrowheads="1"/>
                        </p:cNvPicPr>
                        <p:nvPr/>
                      </p:nvPicPr>
                      <p:blipFill>
                        <a:blip r:embed="rId5">
                          <a:extLst/>
                        </a:blip>
                        <a:srcRect/>
                        <a:stretch>
                          <a:fillRect/>
                        </a:stretch>
                      </p:blipFill>
                      <p:spPr bwMode="auto">
                        <a:xfrm>
                          <a:off x="5943600" y="4038600"/>
                          <a:ext cx="1139825" cy="304800"/>
                        </a:xfrm>
                        <a:prstGeom prst="rect">
                          <a:avLst/>
                        </a:prstGeom>
                        <a:extLst/>
                      </p:spPr>
                    </p:pic>
                  </p:oleObj>
                </mc:Fallback>
              </mc:AlternateContent>
            </a:graphicData>
          </a:graphic>
        </p:graphicFrame>
        <p:graphicFrame>
          <p:nvGraphicFramePr>
            <p:cNvPr id="1033" name="Object 298"/>
            <p:cNvGraphicFramePr>
              <a:graphicFrameLocks noChangeAspect="1"/>
            </p:cNvGraphicFramePr>
            <p:nvPr/>
          </p:nvGraphicFramePr>
          <p:xfrm>
            <a:off x="4191000" y="4191000"/>
            <a:ext cx="257887" cy="1066800"/>
          </p:xfrm>
          <a:graphic>
            <a:graphicData uri="http://schemas.openxmlformats.org/presentationml/2006/ole">
              <mc:AlternateContent xmlns:mc="http://schemas.openxmlformats.org/markup-compatibility/2006">
                <mc:Choice xmlns:v="urn:schemas-microsoft-com:vml" Requires="v">
                  <p:oleObj spid="_x0000_s1328" name="Visio" r:id="rId6" imgW="440987" imgH="1825557" progId="">
                    <p:embed/>
                  </p:oleObj>
                </mc:Choice>
                <mc:Fallback>
                  <p:oleObj name="Visio" r:id="rId6" imgW="440987" imgH="1825557" progId="">
                    <p:embed/>
                    <p:pic>
                      <p:nvPicPr>
                        <p:cNvPr id="0" name=""/>
                        <p:cNvPicPr>
                          <a:picLocks noChangeAspect="1" noChangeArrowheads="1"/>
                        </p:cNvPicPr>
                        <p:nvPr/>
                      </p:nvPicPr>
                      <p:blipFill>
                        <a:blip r:embed="rId7">
                          <a:extLst/>
                        </a:blip>
                        <a:srcRect/>
                        <a:stretch>
                          <a:fillRect/>
                        </a:stretch>
                      </p:blipFill>
                      <p:spPr bwMode="auto">
                        <a:xfrm>
                          <a:off x="4191000" y="4191000"/>
                          <a:ext cx="257887" cy="1066800"/>
                        </a:xfrm>
                        <a:prstGeom prst="rect">
                          <a:avLst/>
                        </a:prstGeom>
                        <a:extLst/>
                      </p:spPr>
                    </p:pic>
                  </p:oleObj>
                </mc:Fallback>
              </mc:AlternateContent>
            </a:graphicData>
          </a:graphic>
        </p:graphicFrame>
        <p:graphicFrame>
          <p:nvGraphicFramePr>
            <p:cNvPr id="1034" name="Object 299"/>
            <p:cNvGraphicFramePr>
              <a:graphicFrameLocks noChangeAspect="1"/>
            </p:cNvGraphicFramePr>
            <p:nvPr/>
          </p:nvGraphicFramePr>
          <p:xfrm>
            <a:off x="4572000" y="4343400"/>
            <a:ext cx="1158875" cy="595313"/>
          </p:xfrm>
          <a:graphic>
            <a:graphicData uri="http://schemas.openxmlformats.org/presentationml/2006/ole">
              <mc:AlternateContent xmlns:mc="http://schemas.openxmlformats.org/markup-compatibility/2006">
                <mc:Choice xmlns:v="urn:schemas-microsoft-com:vml" Requires="v">
                  <p:oleObj spid="_x0000_s1329" name="Visio" r:id="rId8" imgW="1158132" imgH="595819" progId="">
                    <p:embed/>
                  </p:oleObj>
                </mc:Choice>
                <mc:Fallback>
                  <p:oleObj name="Visio" r:id="rId8" imgW="1158132" imgH="595819" progId="">
                    <p:embed/>
                    <p:pic>
                      <p:nvPicPr>
                        <p:cNvPr id="0" name=""/>
                        <p:cNvPicPr>
                          <a:picLocks noChangeAspect="1" noChangeArrowheads="1"/>
                        </p:cNvPicPr>
                        <p:nvPr/>
                      </p:nvPicPr>
                      <p:blipFill>
                        <a:blip r:embed="rId9">
                          <a:extLst/>
                        </a:blip>
                        <a:srcRect/>
                        <a:stretch>
                          <a:fillRect/>
                        </a:stretch>
                      </p:blipFill>
                      <p:spPr bwMode="auto">
                        <a:xfrm>
                          <a:off x="4572000" y="4343400"/>
                          <a:ext cx="1158875" cy="595313"/>
                        </a:xfrm>
                        <a:prstGeom prst="rect">
                          <a:avLst/>
                        </a:prstGeom>
                        <a:extLst/>
                      </p:spPr>
                    </p:pic>
                  </p:oleObj>
                </mc:Fallback>
              </mc:AlternateContent>
            </a:graphicData>
          </a:graphic>
        </p:graphicFrame>
        <p:graphicFrame>
          <p:nvGraphicFramePr>
            <p:cNvPr id="1035" name="Object 300"/>
            <p:cNvGraphicFramePr>
              <a:graphicFrameLocks noChangeAspect="1"/>
            </p:cNvGraphicFramePr>
            <p:nvPr/>
          </p:nvGraphicFramePr>
          <p:xfrm>
            <a:off x="5943600" y="4419600"/>
            <a:ext cx="1087437" cy="392113"/>
          </p:xfrm>
          <a:graphic>
            <a:graphicData uri="http://schemas.openxmlformats.org/presentationml/2006/ole">
              <mc:AlternateContent xmlns:mc="http://schemas.openxmlformats.org/markup-compatibility/2006">
                <mc:Choice xmlns:v="urn:schemas-microsoft-com:vml" Requires="v">
                  <p:oleObj spid="_x0000_s1330" name="Visio" r:id="rId10" imgW="1087606" imgH="391809" progId="">
                    <p:embed/>
                  </p:oleObj>
                </mc:Choice>
                <mc:Fallback>
                  <p:oleObj name="Visio" r:id="rId10" imgW="1087606" imgH="391809" progId="">
                    <p:embed/>
                    <p:pic>
                      <p:nvPicPr>
                        <p:cNvPr id="0" name=""/>
                        <p:cNvPicPr>
                          <a:picLocks noChangeAspect="1" noChangeArrowheads="1"/>
                        </p:cNvPicPr>
                        <p:nvPr/>
                      </p:nvPicPr>
                      <p:blipFill>
                        <a:blip r:embed="rId11">
                          <a:extLst/>
                        </a:blip>
                        <a:srcRect/>
                        <a:stretch>
                          <a:fillRect/>
                        </a:stretch>
                      </p:blipFill>
                      <p:spPr bwMode="auto">
                        <a:xfrm>
                          <a:off x="5943600" y="4419600"/>
                          <a:ext cx="1087437" cy="392113"/>
                        </a:xfrm>
                        <a:prstGeom prst="rect">
                          <a:avLst/>
                        </a:prstGeom>
                        <a:extLst/>
                      </p:spPr>
                    </p:pic>
                  </p:oleObj>
                </mc:Fallback>
              </mc:AlternateContent>
            </a:graphicData>
          </a:graphic>
        </p:graphicFrame>
        <p:graphicFrame>
          <p:nvGraphicFramePr>
            <p:cNvPr id="1036" name="Object 301"/>
            <p:cNvGraphicFramePr>
              <a:graphicFrameLocks noChangeAspect="1"/>
            </p:cNvGraphicFramePr>
            <p:nvPr/>
          </p:nvGraphicFramePr>
          <p:xfrm>
            <a:off x="5943600" y="4876800"/>
            <a:ext cx="1069975" cy="331787"/>
          </p:xfrm>
          <a:graphic>
            <a:graphicData uri="http://schemas.openxmlformats.org/presentationml/2006/ole">
              <mc:AlternateContent xmlns:mc="http://schemas.openxmlformats.org/markup-compatibility/2006">
                <mc:Choice xmlns:v="urn:schemas-microsoft-com:vml" Requires="v">
                  <p:oleObj spid="_x0000_s1331" name="Visio" r:id="rId12" imgW="1070313" imgH="332091" progId="">
                    <p:embed/>
                  </p:oleObj>
                </mc:Choice>
                <mc:Fallback>
                  <p:oleObj name="Visio" r:id="rId12" imgW="1070313" imgH="332091" progId="">
                    <p:embed/>
                    <p:pic>
                      <p:nvPicPr>
                        <p:cNvPr id="0" name=""/>
                        <p:cNvPicPr>
                          <a:picLocks noChangeAspect="1" noChangeArrowheads="1"/>
                        </p:cNvPicPr>
                        <p:nvPr/>
                      </p:nvPicPr>
                      <p:blipFill>
                        <a:blip r:embed="rId13">
                          <a:extLst/>
                        </a:blip>
                        <a:srcRect/>
                        <a:stretch>
                          <a:fillRect/>
                        </a:stretch>
                      </p:blipFill>
                      <p:spPr bwMode="auto">
                        <a:xfrm>
                          <a:off x="5943600" y="4876800"/>
                          <a:ext cx="1069975" cy="331787"/>
                        </a:xfrm>
                        <a:prstGeom prst="rect">
                          <a:avLst/>
                        </a:prstGeom>
                        <a:extLst/>
                      </p:spPr>
                    </p:pic>
                  </p:oleObj>
                </mc:Fallback>
              </mc:AlternateContent>
            </a:graphicData>
          </a:graphic>
        </p:graphicFrame>
        <p:graphicFrame>
          <p:nvGraphicFramePr>
            <p:cNvPr id="1037" name="Object 302"/>
            <p:cNvGraphicFramePr>
              <a:graphicFrameLocks noChangeAspect="1"/>
            </p:cNvGraphicFramePr>
            <p:nvPr/>
          </p:nvGraphicFramePr>
          <p:xfrm>
            <a:off x="7315200" y="4419600"/>
            <a:ext cx="1371600" cy="801005"/>
          </p:xfrm>
          <a:graphic>
            <a:graphicData uri="http://schemas.openxmlformats.org/presentationml/2006/ole">
              <mc:AlternateContent xmlns:mc="http://schemas.openxmlformats.org/markup-compatibility/2006">
                <mc:Choice xmlns:v="urn:schemas-microsoft-com:vml" Requires="v">
                  <p:oleObj spid="_x0000_s1332" name="Visio" r:id="rId14" imgW="1805562" imgH="1054100" progId="">
                    <p:embed/>
                  </p:oleObj>
                </mc:Choice>
                <mc:Fallback>
                  <p:oleObj name="Visio" r:id="rId14" imgW="1805562" imgH="1054100" progId="">
                    <p:embed/>
                    <p:pic>
                      <p:nvPicPr>
                        <p:cNvPr id="0" name=""/>
                        <p:cNvPicPr>
                          <a:picLocks noChangeAspect="1" noChangeArrowheads="1"/>
                        </p:cNvPicPr>
                        <p:nvPr/>
                      </p:nvPicPr>
                      <p:blipFill>
                        <a:blip r:embed="rId15">
                          <a:extLst/>
                        </a:blip>
                        <a:srcRect/>
                        <a:stretch>
                          <a:fillRect/>
                        </a:stretch>
                      </p:blipFill>
                      <p:spPr bwMode="auto">
                        <a:xfrm>
                          <a:off x="7315200" y="4419600"/>
                          <a:ext cx="1371600" cy="801005"/>
                        </a:xfrm>
                        <a:prstGeom prst="rect">
                          <a:avLst/>
                        </a:prstGeom>
                        <a:extLst/>
                      </p:spPr>
                    </p:pic>
                  </p:oleObj>
                </mc:Fallback>
              </mc:AlternateContent>
            </a:graphicData>
          </a:graphic>
        </p:graphicFrame>
        <p:graphicFrame>
          <p:nvGraphicFramePr>
            <p:cNvPr id="1038" name="Object 303"/>
            <p:cNvGraphicFramePr>
              <a:graphicFrameLocks noChangeAspect="1"/>
            </p:cNvGraphicFramePr>
            <p:nvPr/>
          </p:nvGraphicFramePr>
          <p:xfrm>
            <a:off x="7269879" y="4114800"/>
            <a:ext cx="1412158" cy="152400"/>
          </p:xfrm>
          <a:graphic>
            <a:graphicData uri="http://schemas.openxmlformats.org/presentationml/2006/ole">
              <mc:AlternateContent xmlns:mc="http://schemas.openxmlformats.org/markup-compatibility/2006">
                <mc:Choice xmlns:v="urn:schemas-microsoft-com:vml" Requires="v">
                  <p:oleObj spid="_x0000_s1333" name="Visio" r:id="rId16" imgW="1823936" imgH="197255" progId="">
                    <p:embed/>
                  </p:oleObj>
                </mc:Choice>
                <mc:Fallback>
                  <p:oleObj name="Visio" r:id="rId16" imgW="1823936" imgH="197255" progId="">
                    <p:embed/>
                    <p:pic>
                      <p:nvPicPr>
                        <p:cNvPr id="0" name=""/>
                        <p:cNvPicPr>
                          <a:picLocks noChangeAspect="1" noChangeArrowheads="1"/>
                        </p:cNvPicPr>
                        <p:nvPr/>
                      </p:nvPicPr>
                      <p:blipFill>
                        <a:blip r:embed="rId17">
                          <a:extLst/>
                        </a:blip>
                        <a:srcRect/>
                        <a:stretch>
                          <a:fillRect/>
                        </a:stretch>
                      </p:blipFill>
                      <p:spPr bwMode="auto">
                        <a:xfrm>
                          <a:off x="7269879" y="4114800"/>
                          <a:ext cx="1412158" cy="152400"/>
                        </a:xfrm>
                        <a:prstGeom prst="rect">
                          <a:avLst/>
                        </a:prstGeom>
                        <a:extLst/>
                      </p:spPr>
                    </p:pic>
                  </p:oleObj>
                </mc:Fallback>
              </mc:AlternateContent>
            </a:graphicData>
          </a:graphic>
        </p:graphicFrame>
      </p:grpSp>
      <p:grpSp>
        <p:nvGrpSpPr>
          <p:cNvPr id="1064" name="Group 86"/>
          <p:cNvGrpSpPr>
            <a:grpSpLocks/>
          </p:cNvGrpSpPr>
          <p:nvPr/>
        </p:nvGrpSpPr>
        <p:grpSpPr bwMode="auto">
          <a:xfrm>
            <a:off x="8550847" y="5098191"/>
            <a:ext cx="3605112" cy="792112"/>
            <a:chOff x="3886200" y="5562600"/>
            <a:chExt cx="5105400" cy="990600"/>
          </a:xfrm>
        </p:grpSpPr>
        <p:sp>
          <p:nvSpPr>
            <p:cNvPr id="49" name="Rounded Rectangle 48"/>
            <p:cNvSpPr/>
            <p:nvPr/>
          </p:nvSpPr>
          <p:spPr>
            <a:xfrm>
              <a:off x="3886200" y="5562274"/>
              <a:ext cx="5105400" cy="990926"/>
            </a:xfrm>
            <a:prstGeom prst="roundRect">
              <a:avLst/>
            </a:prstGeom>
            <a:ln/>
          </p:spPr>
          <p:style>
            <a:lnRef idx="1">
              <a:schemeClr val="accent1"/>
            </a:lnRef>
            <a:fillRef idx="2">
              <a:schemeClr val="accent1"/>
            </a:fillRef>
            <a:effectRef idx="1">
              <a:schemeClr val="accent1"/>
            </a:effectRef>
            <a:fontRef idx="minor">
              <a:schemeClr val="dk1"/>
            </a:fontRef>
          </p:style>
          <p:txBody>
            <a:bodyPr/>
            <a:lstStyle/>
            <a:p>
              <a:pPr defTabSz="932559">
                <a:defRPr/>
              </a:pPr>
              <a:r>
                <a:rPr lang="en-US" sz="1020" b="1" dirty="0">
                  <a:solidFill>
                    <a:schemeClr val="tx2"/>
                  </a:solidFill>
                </a:rPr>
                <a:t>Color By Value</a:t>
              </a:r>
            </a:p>
          </p:txBody>
        </p:sp>
        <p:sp>
          <p:nvSpPr>
            <p:cNvPr id="50" name="Rounded Rectangle 49"/>
            <p:cNvSpPr/>
            <p:nvPr/>
          </p:nvSpPr>
          <p:spPr>
            <a:xfrm>
              <a:off x="4419045" y="5944251"/>
              <a:ext cx="610295" cy="53144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2559">
                <a:defRPr/>
              </a:pPr>
              <a:endParaRPr lang="en-US" sz="1020" dirty="0"/>
            </a:p>
          </p:txBody>
        </p:sp>
        <p:sp>
          <p:nvSpPr>
            <p:cNvPr id="51" name="Rounded Rectangle 50"/>
            <p:cNvSpPr/>
            <p:nvPr/>
          </p:nvSpPr>
          <p:spPr>
            <a:xfrm>
              <a:off x="5332938" y="5944251"/>
              <a:ext cx="610293" cy="5314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2559">
                <a:defRPr/>
              </a:pPr>
              <a:endParaRPr lang="en-US" sz="1020" dirty="0"/>
            </a:p>
          </p:txBody>
        </p:sp>
        <p:sp>
          <p:nvSpPr>
            <p:cNvPr id="52" name="Rounded Rectangle 51"/>
            <p:cNvSpPr/>
            <p:nvPr/>
          </p:nvSpPr>
          <p:spPr>
            <a:xfrm>
              <a:off x="6172477" y="5944251"/>
              <a:ext cx="610295" cy="531446"/>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32559">
                <a:defRPr/>
              </a:pPr>
              <a:endParaRPr lang="en-US" sz="1020" dirty="0"/>
            </a:p>
          </p:txBody>
        </p:sp>
        <p:sp>
          <p:nvSpPr>
            <p:cNvPr id="53" name="Rounded Rectangle 52"/>
            <p:cNvSpPr/>
            <p:nvPr/>
          </p:nvSpPr>
          <p:spPr>
            <a:xfrm>
              <a:off x="7008920" y="5944251"/>
              <a:ext cx="610295" cy="531446"/>
            </a:xfrm>
            <a:prstGeom prst="round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32559">
                <a:defRPr/>
              </a:pPr>
              <a:endParaRPr lang="en-US" sz="1020" dirty="0"/>
            </a:p>
          </p:txBody>
        </p:sp>
        <p:sp>
          <p:nvSpPr>
            <p:cNvPr id="54" name="Rounded Rectangle 53"/>
            <p:cNvSpPr/>
            <p:nvPr/>
          </p:nvSpPr>
          <p:spPr>
            <a:xfrm>
              <a:off x="7848462" y="5944251"/>
              <a:ext cx="610293" cy="531446"/>
            </a:xfrm>
            <a:prstGeom prst="roundRect">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932559">
                <a:defRPr/>
              </a:pPr>
              <a:endParaRPr lang="en-US" sz="1020" dirty="0"/>
            </a:p>
          </p:txBody>
        </p:sp>
      </p:grpSp>
      <p:sp>
        <p:nvSpPr>
          <p:cNvPr id="3" name="Text Placeholder 2"/>
          <p:cNvSpPr>
            <a:spLocks noGrp="1"/>
          </p:cNvSpPr>
          <p:nvPr>
            <p:ph type="body" sz="quarter" idx="10"/>
          </p:nvPr>
        </p:nvSpPr>
        <p:spPr>
          <a:xfrm>
            <a:off x="274638" y="1212850"/>
            <a:ext cx="11887200" cy="4530471"/>
          </a:xfrm>
        </p:spPr>
        <p:txBody>
          <a:bodyPr/>
          <a:lstStyle/>
          <a:p>
            <a:r>
              <a:rPr lang="en-US" dirty="0" smtClean="0"/>
              <a:t>Visualize Shape Data values</a:t>
            </a:r>
          </a:p>
          <a:p>
            <a:r>
              <a:rPr lang="en-US" dirty="0" smtClean="0"/>
              <a:t>Refreshable shape geometry</a:t>
            </a:r>
          </a:p>
          <a:p>
            <a:pPr lvl="1"/>
            <a:r>
              <a:rPr lang="en-US" dirty="0" smtClean="0"/>
              <a:t>Icon Sets</a:t>
            </a:r>
          </a:p>
          <a:p>
            <a:pPr lvl="1"/>
            <a:r>
              <a:rPr lang="en-US" dirty="0" smtClean="0"/>
              <a:t>Text Callouts</a:t>
            </a:r>
          </a:p>
          <a:p>
            <a:pPr lvl="1"/>
            <a:r>
              <a:rPr lang="en-US" dirty="0" smtClean="0"/>
              <a:t>Data Bars</a:t>
            </a:r>
          </a:p>
          <a:p>
            <a:pPr lvl="1"/>
            <a:r>
              <a:rPr lang="en-US" dirty="0" smtClean="0"/>
              <a:t>Color by Value</a:t>
            </a:r>
          </a:p>
          <a:p>
            <a:pPr lvl="1"/>
            <a:endParaRPr lang="en-US" dirty="0" smtClean="0"/>
          </a:p>
          <a:p>
            <a:r>
              <a:rPr lang="en-US" dirty="0" smtClean="0"/>
              <a:t>Build your own</a:t>
            </a:r>
          </a:p>
          <a:p>
            <a:pPr lvl="1"/>
            <a:endParaRPr lang="en-US" dirty="0"/>
          </a:p>
        </p:txBody>
      </p:sp>
      <p:sp>
        <p:nvSpPr>
          <p:cNvPr id="41" name="Title 1"/>
          <p:cNvSpPr>
            <a:spLocks noGrp="1"/>
          </p:cNvSpPr>
          <p:nvPr>
            <p:ph type="title"/>
          </p:nvPr>
        </p:nvSpPr>
        <p:spPr/>
        <p:txBody>
          <a:bodyPr/>
          <a:lstStyle/>
          <a:p>
            <a:r>
              <a:rPr lang="en-US" smtClean="0"/>
              <a:t>Data Graphics</a:t>
            </a:r>
            <a:endParaRPr lang="en-US" dirty="0"/>
          </a:p>
        </p:txBody>
      </p:sp>
      <p:pic>
        <p:nvPicPr>
          <p:cNvPr id="2" name="Picture 1"/>
          <p:cNvPicPr>
            <a:picLocks noChangeAspect="1"/>
          </p:cNvPicPr>
          <p:nvPr/>
        </p:nvPicPr>
        <p:blipFill>
          <a:blip r:embed="rId18"/>
          <a:stretch>
            <a:fillRect/>
          </a:stretch>
        </p:blipFill>
        <p:spPr>
          <a:xfrm>
            <a:off x="7102117" y="289616"/>
            <a:ext cx="5043487" cy="2122496"/>
          </a:xfrm>
          <a:prstGeom prst="rect">
            <a:avLst/>
          </a:prstGeom>
        </p:spPr>
      </p:pic>
      <p:pic>
        <p:nvPicPr>
          <p:cNvPr id="4" name="Picture 3"/>
          <p:cNvPicPr>
            <a:picLocks noChangeAspect="1"/>
          </p:cNvPicPr>
          <p:nvPr/>
        </p:nvPicPr>
        <p:blipFill rotWithShape="1">
          <a:blip r:embed="rId19"/>
          <a:srcRect b="70032"/>
          <a:stretch/>
        </p:blipFill>
        <p:spPr>
          <a:xfrm>
            <a:off x="8733323" y="2720743"/>
            <a:ext cx="1600200" cy="910569"/>
          </a:xfrm>
          <a:prstGeom prst="rect">
            <a:avLst/>
          </a:prstGeom>
        </p:spPr>
      </p:pic>
      <p:pic>
        <p:nvPicPr>
          <p:cNvPr id="5" name="Picture 4"/>
          <p:cNvPicPr>
            <a:picLocks noChangeAspect="1"/>
          </p:cNvPicPr>
          <p:nvPr/>
        </p:nvPicPr>
        <p:blipFill rotWithShape="1">
          <a:blip r:embed="rId19"/>
          <a:srcRect l="1087" t="70218" r="-1087" b="-1603"/>
          <a:stretch/>
        </p:blipFill>
        <p:spPr>
          <a:xfrm>
            <a:off x="10425024" y="2716912"/>
            <a:ext cx="1600200" cy="953638"/>
          </a:xfrm>
          <a:prstGeom prst="rect">
            <a:avLst/>
          </a:prstGeom>
        </p:spPr>
      </p:pic>
      <p:graphicFrame>
        <p:nvGraphicFramePr>
          <p:cNvPr id="37" name="Object 291"/>
          <p:cNvGraphicFramePr>
            <a:graphicFrameLocks noChangeAspect="1"/>
          </p:cNvGraphicFramePr>
          <p:nvPr>
            <p:extLst>
              <p:ext uri="{D42A27DB-BD31-4B8C-83A1-F6EECF244321}">
                <p14:modId xmlns:p14="http://schemas.microsoft.com/office/powerpoint/2010/main" val="3573390483"/>
              </p:ext>
            </p:extLst>
          </p:nvPr>
        </p:nvGraphicFramePr>
        <p:xfrm>
          <a:off x="9142732" y="6317738"/>
          <a:ext cx="1063668" cy="152630"/>
        </p:xfrm>
        <a:graphic>
          <a:graphicData uri="http://schemas.openxmlformats.org/presentationml/2006/ole">
            <mc:AlternateContent xmlns:mc="http://schemas.openxmlformats.org/markup-compatibility/2006">
              <mc:Choice xmlns:v="urn:schemas-microsoft-com:vml" Requires="v">
                <p:oleObj spid="_x0000_s1334" name="Visio" r:id="rId20" imgW="1825557" imgH="180772" progId="">
                  <p:embed/>
                </p:oleObj>
              </mc:Choice>
              <mc:Fallback>
                <p:oleObj name="Visio" r:id="rId20" imgW="1825557" imgH="180772" progId="">
                  <p:embed/>
                  <p:pic>
                    <p:nvPicPr>
                      <p:cNvPr id="0" name=""/>
                      <p:cNvPicPr>
                        <a:picLocks noChangeAspect="1" noChangeArrowheads="1"/>
                      </p:cNvPicPr>
                      <p:nvPr/>
                    </p:nvPicPr>
                    <p:blipFill>
                      <a:blip r:embed="rId21">
                        <a:extLst/>
                      </a:blip>
                      <a:srcRect/>
                      <a:stretch>
                        <a:fillRect/>
                      </a:stretch>
                    </p:blipFill>
                    <p:spPr bwMode="auto">
                      <a:xfrm>
                        <a:off x="9142732" y="6317738"/>
                        <a:ext cx="1063668" cy="152630"/>
                      </a:xfrm>
                      <a:prstGeom prst="rect">
                        <a:avLst/>
                      </a:prstGeom>
                      <a:extLst/>
                    </p:spPr>
                  </p:pic>
                </p:oleObj>
              </mc:Fallback>
            </mc:AlternateContent>
          </a:graphicData>
        </a:graphic>
      </p:graphicFrame>
      <p:graphicFrame>
        <p:nvGraphicFramePr>
          <p:cNvPr id="38" name="Object 292"/>
          <p:cNvGraphicFramePr>
            <a:graphicFrameLocks noChangeAspect="1"/>
          </p:cNvGraphicFramePr>
          <p:nvPr>
            <p:extLst>
              <p:ext uri="{D42A27DB-BD31-4B8C-83A1-F6EECF244321}">
                <p14:modId xmlns:p14="http://schemas.microsoft.com/office/powerpoint/2010/main" val="249368896"/>
              </p:ext>
            </p:extLst>
          </p:nvPr>
        </p:nvGraphicFramePr>
        <p:xfrm>
          <a:off x="10432083" y="6317738"/>
          <a:ext cx="1063668" cy="152630"/>
        </p:xfrm>
        <a:graphic>
          <a:graphicData uri="http://schemas.openxmlformats.org/presentationml/2006/ole">
            <mc:AlternateContent xmlns:mc="http://schemas.openxmlformats.org/markup-compatibility/2006">
              <mc:Choice xmlns:v="urn:schemas-microsoft-com:vml" Requires="v">
                <p:oleObj spid="_x0000_s1335" name="Visio" r:id="rId22" imgW="1825557" imgH="180772" progId="">
                  <p:embed/>
                </p:oleObj>
              </mc:Choice>
              <mc:Fallback>
                <p:oleObj name="Visio" r:id="rId22" imgW="1825557" imgH="180772" progId="">
                  <p:embed/>
                  <p:pic>
                    <p:nvPicPr>
                      <p:cNvPr id="0" name=""/>
                      <p:cNvPicPr>
                        <a:picLocks noChangeAspect="1" noChangeArrowheads="1"/>
                      </p:cNvPicPr>
                      <p:nvPr/>
                    </p:nvPicPr>
                    <p:blipFill>
                      <a:blip r:embed="rId23">
                        <a:extLst/>
                      </a:blip>
                      <a:srcRect/>
                      <a:stretch>
                        <a:fillRect/>
                      </a:stretch>
                    </p:blipFill>
                    <p:spPr bwMode="auto">
                      <a:xfrm>
                        <a:off x="10432083" y="6317738"/>
                        <a:ext cx="1063668" cy="152630"/>
                      </a:xfrm>
                      <a:prstGeom prst="rect">
                        <a:avLst/>
                      </a:prstGeom>
                      <a:extLst/>
                    </p:spPr>
                  </p:pic>
                </p:oleObj>
              </mc:Fallback>
            </mc:AlternateContent>
          </a:graphicData>
        </a:graphic>
      </p:graphicFrame>
      <p:graphicFrame>
        <p:nvGraphicFramePr>
          <p:cNvPr id="39" name="Object 293"/>
          <p:cNvGraphicFramePr>
            <a:graphicFrameLocks noChangeAspect="1"/>
          </p:cNvGraphicFramePr>
          <p:nvPr>
            <p:extLst>
              <p:ext uri="{D42A27DB-BD31-4B8C-83A1-F6EECF244321}">
                <p14:modId xmlns:p14="http://schemas.microsoft.com/office/powerpoint/2010/main" val="4172701485"/>
              </p:ext>
            </p:extLst>
          </p:nvPr>
        </p:nvGraphicFramePr>
        <p:xfrm>
          <a:off x="9142732" y="6510534"/>
          <a:ext cx="1060894" cy="164681"/>
        </p:xfrm>
        <a:graphic>
          <a:graphicData uri="http://schemas.openxmlformats.org/presentationml/2006/ole">
            <mc:AlternateContent xmlns:mc="http://schemas.openxmlformats.org/markup-compatibility/2006">
              <mc:Choice xmlns:v="urn:schemas-microsoft-com:vml" Requires="v">
                <p:oleObj spid="_x0000_s1336" name="Visio" r:id="rId24" imgW="1820694" imgH="195634" progId="">
                  <p:embed/>
                </p:oleObj>
              </mc:Choice>
              <mc:Fallback>
                <p:oleObj name="Visio" r:id="rId24" imgW="1820694" imgH="195634" progId="">
                  <p:embed/>
                  <p:pic>
                    <p:nvPicPr>
                      <p:cNvPr id="0" name=""/>
                      <p:cNvPicPr>
                        <a:picLocks noChangeAspect="1" noChangeArrowheads="1"/>
                      </p:cNvPicPr>
                      <p:nvPr/>
                    </p:nvPicPr>
                    <p:blipFill>
                      <a:blip r:embed="rId25">
                        <a:extLst/>
                      </a:blip>
                      <a:srcRect/>
                      <a:stretch>
                        <a:fillRect/>
                      </a:stretch>
                    </p:blipFill>
                    <p:spPr bwMode="auto">
                      <a:xfrm>
                        <a:off x="9142732" y="6510534"/>
                        <a:ext cx="1060894" cy="164681"/>
                      </a:xfrm>
                      <a:prstGeom prst="rect">
                        <a:avLst/>
                      </a:prstGeom>
                      <a:extLst/>
                    </p:spPr>
                  </p:pic>
                </p:oleObj>
              </mc:Fallback>
            </mc:AlternateContent>
          </a:graphicData>
        </a:graphic>
      </p:graphicFrame>
      <p:graphicFrame>
        <p:nvGraphicFramePr>
          <p:cNvPr id="42" name="Object 294"/>
          <p:cNvGraphicFramePr>
            <a:graphicFrameLocks noChangeAspect="1"/>
          </p:cNvGraphicFramePr>
          <p:nvPr>
            <p:extLst>
              <p:ext uri="{D42A27DB-BD31-4B8C-83A1-F6EECF244321}">
                <p14:modId xmlns:p14="http://schemas.microsoft.com/office/powerpoint/2010/main" val="328444894"/>
              </p:ext>
            </p:extLst>
          </p:nvPr>
        </p:nvGraphicFramePr>
        <p:xfrm>
          <a:off x="10432083" y="6510534"/>
          <a:ext cx="1063668" cy="216896"/>
        </p:xfrm>
        <a:graphic>
          <a:graphicData uri="http://schemas.openxmlformats.org/presentationml/2006/ole">
            <mc:AlternateContent xmlns:mc="http://schemas.openxmlformats.org/markup-compatibility/2006">
              <mc:Choice xmlns:v="urn:schemas-microsoft-com:vml" Requires="v">
                <p:oleObj spid="_x0000_s1337" name="Visio" r:id="rId26" imgW="1825557" imgH="256972" progId="">
                  <p:embed/>
                </p:oleObj>
              </mc:Choice>
              <mc:Fallback>
                <p:oleObj name="Visio" r:id="rId26" imgW="1825557" imgH="256972" progId="">
                  <p:embed/>
                  <p:pic>
                    <p:nvPicPr>
                      <p:cNvPr id="0" name=""/>
                      <p:cNvPicPr>
                        <a:picLocks noChangeAspect="1" noChangeArrowheads="1"/>
                      </p:cNvPicPr>
                      <p:nvPr/>
                    </p:nvPicPr>
                    <p:blipFill>
                      <a:blip r:embed="rId27">
                        <a:extLst/>
                      </a:blip>
                      <a:srcRect/>
                      <a:stretch>
                        <a:fillRect/>
                      </a:stretch>
                    </p:blipFill>
                    <p:spPr bwMode="auto">
                      <a:xfrm>
                        <a:off x="10432083" y="6510534"/>
                        <a:ext cx="1063668" cy="216896"/>
                      </a:xfrm>
                      <a:prstGeom prst="rect">
                        <a:avLst/>
                      </a:prstGeom>
                      <a:extLst/>
                    </p:spPr>
                  </p:pic>
                </p:oleObj>
              </mc:Fallback>
            </mc:AlternateContent>
          </a:graphicData>
        </a:graphic>
      </p:graphicFrame>
    </p:spTree>
    <p:extLst>
      <p:ext uri="{BB962C8B-B14F-4D97-AF65-F5344CB8AC3E}">
        <p14:creationId xmlns:p14="http://schemas.microsoft.com/office/powerpoint/2010/main" val="349014096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Hopkins</External_x0020_Speaker>
    <Session_x0020_Code xmlns="2295e2e7-0eeb-498e-8716-217bb2ee6ee3">SPC086</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Hopkins</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A586FC-F1DD-4ADE-BC1A-303ADB87A0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230e9df3-be65-4c73-a93b-d1236ebd677e"/>
    <ds:schemaRef ds:uri="http://purl.org/dc/elements/1.1/"/>
    <ds:schemaRef ds:uri="http://purl.org/dc/terms/"/>
    <ds:schemaRef ds:uri="http://schemas.microsoft.com/office/2006/documentManagement/types"/>
    <ds:schemaRef ds:uri="2295e2e7-0eeb-498e-8716-217bb2ee6ee3"/>
    <ds:schemaRef ds:uri="http://schemas.microsoft.com/sharepoint/v3"/>
    <ds:schemaRef ds:uri="http://www.w3.org/XML/1998/namespace"/>
    <ds:schemaRef ds:uri="032d541b-1b4e-4d91-93c7-b10533c52f73"/>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0</TotalTime>
  <Words>1790</Words>
  <Application>Microsoft Office PowerPoint</Application>
  <PresentationFormat>Custom</PresentationFormat>
  <Paragraphs>305</Paragraphs>
  <Slides>33</Slides>
  <Notes>21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36" baseType="lpstr">
      <vt:lpstr>5-30072_SPC2012_Developer_Template_16x9</vt:lpstr>
      <vt:lpstr>5-30072_SPC2012_Developer_Template_16x9_Light</vt:lpstr>
      <vt:lpstr>Visio</vt:lpstr>
      <vt:lpstr>PowerPoint Presentation</vt:lpstr>
      <vt:lpstr>Developing Advanced BI Visualizations with Visio &amp; SharePoint in Office 365 with Azure</vt:lpstr>
      <vt:lpstr>Session Objectives</vt:lpstr>
      <vt:lpstr>What is Visio Services?</vt:lpstr>
      <vt:lpstr>Dashboard Design Stages</vt:lpstr>
      <vt:lpstr>Diagram Design / Layout</vt:lpstr>
      <vt:lpstr>Data Linking</vt:lpstr>
      <vt:lpstr>Supported data scenarios</vt:lpstr>
      <vt:lpstr>Data Graphics</vt:lpstr>
      <vt:lpstr>Data Visualization using shape behavior</vt:lpstr>
      <vt:lpstr>DEMO Dashboard Authoring</vt:lpstr>
      <vt:lpstr>Advanced BI starts with the client</vt:lpstr>
      <vt:lpstr>Data Refresh details</vt:lpstr>
      <vt:lpstr>Make the most of SQL</vt:lpstr>
      <vt:lpstr>Make the most of SQL</vt:lpstr>
      <vt:lpstr>Aggregate data from refresh</vt:lpstr>
      <vt:lpstr>Server side customization</vt:lpstr>
      <vt:lpstr>Dashboard Interaction</vt:lpstr>
      <vt:lpstr>ECMAScript Object Model</vt:lpstr>
      <vt:lpstr>DEMO Mashup API</vt:lpstr>
      <vt:lpstr>Professional Diagrams Quickly</vt:lpstr>
      <vt:lpstr>Professional Diagrams Quickly</vt:lpstr>
      <vt:lpstr>Professional Diagrams Quickly</vt:lpstr>
      <vt:lpstr>DEMO SCOM add-in</vt:lpstr>
      <vt:lpstr>Visio solution architecture</vt:lpstr>
      <vt:lpstr>Custom data sources</vt:lpstr>
      <vt:lpstr>Client Extensibility</vt:lpstr>
      <vt:lpstr>Client Extensibility</vt:lpstr>
      <vt:lpstr>DEMO Client Extensibility</vt:lpstr>
      <vt:lpstr>Take aways</vt:lpstr>
      <vt:lpstr>Additional Information for Visio 2013</vt:lpstr>
      <vt:lpstr>Visio Sessions at SPC</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Advanced BI Visualizations with Visio &amp; SharePoint in Office 365 with Azure data integration</dc:title>
  <dc:subject>SharePoint Conference 2012</dc:subject>
  <dc:creator>Chris Hopkins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34</cp:revision>
  <cp:lastPrinted>2012-11-05T20:18:23Z</cp:lastPrinted>
  <dcterms:created xsi:type="dcterms:W3CDTF">2012-10-18T16:21:54Z</dcterms:created>
  <dcterms:modified xsi:type="dcterms:W3CDTF">2012-12-06T16:58:40Z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