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3.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4.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8" r:id="rId7"/>
    <p:sldMasterId id="2147484251" r:id="rId8"/>
    <p:sldMasterId id="2147484266" r:id="rId9"/>
  </p:sldMasterIdLst>
  <p:notesMasterIdLst>
    <p:notesMasterId r:id="rId37"/>
  </p:notesMasterIdLst>
  <p:handoutMasterIdLst>
    <p:handoutMasterId r:id="rId38"/>
  </p:handoutMasterIdLst>
  <p:sldIdLst>
    <p:sldId id="1055" r:id="rId10"/>
    <p:sldId id="1054" r:id="rId11"/>
    <p:sldId id="1104" r:id="rId12"/>
    <p:sldId id="1105" r:id="rId13"/>
    <p:sldId id="1077" r:id="rId14"/>
    <p:sldId id="1080" r:id="rId15"/>
    <p:sldId id="1083" r:id="rId16"/>
    <p:sldId id="1078" r:id="rId17"/>
    <p:sldId id="1082" r:id="rId18"/>
    <p:sldId id="1108" r:id="rId19"/>
    <p:sldId id="1109" r:id="rId20"/>
    <p:sldId id="1094" r:id="rId21"/>
    <p:sldId id="1091" r:id="rId22"/>
    <p:sldId id="1085" r:id="rId23"/>
    <p:sldId id="1088" r:id="rId24"/>
    <p:sldId id="1110" r:id="rId25"/>
    <p:sldId id="1111" r:id="rId26"/>
    <p:sldId id="1095" r:id="rId27"/>
    <p:sldId id="1086" r:id="rId28"/>
    <p:sldId id="1100" r:id="rId29"/>
    <p:sldId id="1112" r:id="rId30"/>
    <p:sldId id="1097" r:id="rId31"/>
    <p:sldId id="1098" r:id="rId32"/>
    <p:sldId id="1101" r:id="rId33"/>
    <p:sldId id="1115" r:id="rId34"/>
    <p:sldId id="1114" r:id="rId35"/>
    <p:sldId id="1076" r:id="rId3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Girish Raja" initials="GR" lastIdx="30" clrIdx="2">
    <p:extLst>
      <p:ext uri="{19B8F6BF-5375-455C-9EA6-DF929625EA0E}">
        <p15:presenceInfo xmlns="" xmlns:p15="http://schemas.microsoft.com/office/powerpoint/2012/main" userId="S-1-5-21-2127521184-1604012920-1887927527-35324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1BC"/>
    <a:srgbClr val="BA141A"/>
    <a:srgbClr val="002050"/>
    <a:srgbClr val="442359"/>
    <a:srgbClr val="333333"/>
    <a:srgbClr val="FFFFFF"/>
    <a:srgbClr val="505050"/>
    <a:srgbClr val="00FF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1426" autoAdjust="0"/>
  </p:normalViewPr>
  <p:slideViewPr>
    <p:cSldViewPr>
      <p:cViewPr varScale="1">
        <p:scale>
          <a:sx n="63" d="100"/>
          <a:sy n="63" d="100"/>
        </p:scale>
        <p:origin x="-888"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CD6E965-A8B4-4E2E-8400-DDBB7CD00AC4}"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11</a:t>
            </a:fld>
            <a:endParaRPr lang="en-US" dirty="0"/>
          </a:p>
        </p:txBody>
      </p:sp>
      <p:sp>
        <p:nvSpPr>
          <p:cNvPr id="6" name="Header Placeholder 5"/>
          <p:cNvSpPr>
            <a:spLocks noGrp="1"/>
          </p:cNvSpPr>
          <p:nvPr>
            <p:ph type="hdr" sz="quarter" idx="12"/>
          </p:nvPr>
        </p:nvSpPr>
        <p:spPr/>
        <p:txBody>
          <a:bodyPr/>
          <a:lstStyle/>
          <a:p>
            <a:r>
              <a:rPr lang="en-US" smtClean="0"/>
              <a:t>Microsoft Office</a:t>
            </a:r>
            <a:endParaRPr lang="en-US" dirty="0"/>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347645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25BB863-197D-466A-8152-284EA19E93D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009215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018F46-8CCD-45FB-AF5A-C5EE85C842C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9969086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a:p>
        </p:txBody>
      </p:sp>
      <p:sp>
        <p:nvSpPr>
          <p:cNvPr id="5" name="Date Placeholder 4"/>
          <p:cNvSpPr>
            <a:spLocks noGrp="1"/>
          </p:cNvSpPr>
          <p:nvPr>
            <p:ph type="dt" sz="quarter" idx="11"/>
          </p:nvPr>
        </p:nvSpPr>
        <p:spPr/>
        <p:txBody>
          <a:bodyPr/>
          <a:lstStyle/>
          <a:p>
            <a:fld id="{BBCA4553-18E8-434A-BC0D-478DC98AFA16}" type="datetime1">
              <a:rPr lang="en-US" smtClean="0"/>
              <a:t>12/6/2012</a:t>
            </a:fld>
            <a:endParaRPr lang="en-US" dirty="0"/>
          </a:p>
        </p:txBody>
      </p:sp>
      <p:sp>
        <p:nvSpPr>
          <p:cNvPr id="6" name="Footer Placeholder 5"/>
          <p:cNvSpPr>
            <a:spLocks noGrp="1"/>
          </p:cNvSpPr>
          <p:nvPr>
            <p:ph type="ftr" sz="quarter" idx="12"/>
          </p:nvPr>
        </p:nvSpPr>
        <p:spPr/>
        <p:txBody>
          <a:bodyPr/>
          <a:lstStyle/>
          <a:p>
            <a:r>
              <a:rPr lang="en-US" sz="50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z="500" smtClean="0">
                <a:solidFill>
                  <a:srgbClr val="000000"/>
                </a:solidFill>
                <a:latin typeface="Segoe UI" pitchFamily="34" charset="0"/>
              </a:rPr>
            </a:br>
            <a:r>
              <a:rPr lang="en-US" sz="500" smtClean="0">
                <a:solidFill>
                  <a:srgbClr val="000000"/>
                </a:solidFill>
                <a:latin typeface="Segoe UI" pitchFamily="34" charset="0"/>
              </a:rPr>
              <a:t>MICROSOFT MAKES NO WARRANTIES, EXPRESS, IMPLIED OR STATUTORY, AS TO THE INFORMATION IN THIS PRESENTATION.</a:t>
            </a:r>
            <a:endParaRPr lang="en-US" sz="500" dirty="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980CB99-47E3-46F4-AAEB-3919FBEFC014}" type="slidenum">
              <a:rPr lang="en-US" smtClean="0">
                <a:latin typeface="Segoe UI" pitchFamily="34" charset="0"/>
              </a:rPr>
              <a:pPr/>
              <a:t>15</a:t>
            </a:fld>
            <a:endParaRPr lang="en-US" dirty="0">
              <a:latin typeface="Segoe UI" pitchFamily="34" charset="0"/>
            </a:endParaRPr>
          </a:p>
        </p:txBody>
      </p:sp>
    </p:spTree>
    <p:extLst>
      <p:ext uri="{BB962C8B-B14F-4D97-AF65-F5344CB8AC3E}">
        <p14:creationId xmlns:p14="http://schemas.microsoft.com/office/powerpoint/2010/main" val="25791038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CD6E965-A8B4-4E2E-8400-DDBB7CD00AC4}"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16</a:t>
            </a:fld>
            <a:endParaRPr lang="en-US" dirty="0"/>
          </a:p>
        </p:txBody>
      </p:sp>
      <p:sp>
        <p:nvSpPr>
          <p:cNvPr id="6" name="Header Placeholder 5"/>
          <p:cNvSpPr>
            <a:spLocks noGrp="1"/>
          </p:cNvSpPr>
          <p:nvPr>
            <p:ph type="hdr" sz="quarter" idx="12"/>
          </p:nvPr>
        </p:nvSpPr>
        <p:spPr/>
        <p:txBody>
          <a:bodyPr/>
          <a:lstStyle/>
          <a:p>
            <a:r>
              <a:rPr lang="en-US" smtClean="0"/>
              <a:t>Microsoft Office</a:t>
            </a:r>
            <a:endParaRPr lang="en-US" dirty="0"/>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58235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CD6E965-A8B4-4E2E-8400-DDBB7CD00AC4}"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17</a:t>
            </a:fld>
            <a:endParaRPr lang="en-US" dirty="0"/>
          </a:p>
        </p:txBody>
      </p:sp>
      <p:sp>
        <p:nvSpPr>
          <p:cNvPr id="6" name="Header Placeholder 5"/>
          <p:cNvSpPr>
            <a:spLocks noGrp="1"/>
          </p:cNvSpPr>
          <p:nvPr>
            <p:ph type="hdr" sz="quarter" idx="12"/>
          </p:nvPr>
        </p:nvSpPr>
        <p:spPr/>
        <p:txBody>
          <a:bodyPr/>
          <a:lstStyle/>
          <a:p>
            <a:r>
              <a:rPr lang="en-US" smtClean="0"/>
              <a:t>Microsoft Office</a:t>
            </a:r>
            <a:endParaRPr lang="en-US" dirty="0"/>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398750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7CFC3F3-047E-49F1-8AD9-F0A1663631C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22258629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6D69B11-1772-4705-A913-AD81F1F9E1E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209708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5696">
              <a:defRPr/>
            </a:pPr>
            <a:endParaRPr lang="en-US" dirty="0"/>
          </a:p>
        </p:txBody>
      </p:sp>
    </p:spTree>
    <p:extLst>
      <p:ext uri="{BB962C8B-B14F-4D97-AF65-F5344CB8AC3E}">
        <p14:creationId xmlns:p14="http://schemas.microsoft.com/office/powerpoint/2010/main" val="2682646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DEF98FD-DD15-44DF-A818-EAAED4147DF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163134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7CFC3F3-047E-49F1-8AD9-F0A1663631C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62080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F7ED22-56AA-47A5-834C-B07A978A0A8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2847648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Microsoft Dynamics</a:t>
            </a:r>
            <a:endParaRPr lang="en-US" dirty="0">
              <a:solidFill>
                <a:prstClr val="black"/>
              </a:solidFill>
            </a:endParaRPr>
          </a:p>
        </p:txBody>
      </p:sp>
      <p:sp>
        <p:nvSpPr>
          <p:cNvPr id="5" name="Date Placeholder 4"/>
          <p:cNvSpPr>
            <a:spLocks noGrp="1"/>
          </p:cNvSpPr>
          <p:nvPr>
            <p:ph type="dt" sz="quarter" idx="11"/>
          </p:nvPr>
        </p:nvSpPr>
        <p:spPr/>
        <p:txBody>
          <a:bodyPr/>
          <a:lstStyle/>
          <a:p>
            <a:fld id="{8A840D49-02B9-4BA2-AE81-22B5239A98EB}" type="datetime1">
              <a:rPr lang="en-US" smtClean="0">
                <a:solidFill>
                  <a:prstClr val="black"/>
                </a:solidFill>
              </a:rPr>
              <a:pPr/>
              <a:t>12/6/2012</a:t>
            </a:fld>
            <a:endParaRPr lang="en-US">
              <a:solidFill>
                <a:prstClr val="black"/>
              </a:solidFill>
            </a:endParaRPr>
          </a:p>
        </p:txBody>
      </p:sp>
      <p:sp>
        <p:nvSpPr>
          <p:cNvPr id="6" name="Footer Placeholder 5"/>
          <p:cNvSpPr>
            <a:spLocks noGrp="1"/>
          </p:cNvSpPr>
          <p:nvPr>
            <p:ph type="ftr" sz="quarter" idx="12"/>
          </p:nvPr>
        </p:nvSpPr>
        <p:spPr/>
        <p:txBody>
          <a:bodyPr/>
          <a:lstStyle/>
          <a:p>
            <a:r>
              <a:rPr lang="en-US" sz="50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z="500">
                <a:solidFill>
                  <a:srgbClr val="000000"/>
                </a:solidFill>
                <a:latin typeface="Segoe UI" pitchFamily="34" charset="0"/>
              </a:rPr>
            </a:br>
            <a:r>
              <a:rPr lang="en-US" sz="500">
                <a:solidFill>
                  <a:srgbClr val="000000"/>
                </a:solidFill>
                <a:latin typeface="Segoe UI" pitchFamily="34" charset="0"/>
              </a:rPr>
              <a:t>MICROSOFT MAKES NO WARRANTIES, EXPRESS, IMPLIED OR STATUTORY, AS TO THE INFORMATION IN THIS PRESENTATION.</a:t>
            </a:r>
            <a:endParaRPr lang="en-US" sz="500" dirty="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980CB99-47E3-46F4-AAEB-3919FBEFC014}"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7465981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8:41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1630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C4B001-2095-4B95-9534-4D86541315E1}"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15729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BE066B1-90B2-4359-82F9-85979553D27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4125862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a:p>
        </p:txBody>
      </p:sp>
      <p:sp>
        <p:nvSpPr>
          <p:cNvPr id="5" name="Date Placeholder 4"/>
          <p:cNvSpPr>
            <a:spLocks noGrp="1"/>
          </p:cNvSpPr>
          <p:nvPr>
            <p:ph type="dt" sz="quarter" idx="11"/>
          </p:nvPr>
        </p:nvSpPr>
        <p:spPr/>
        <p:txBody>
          <a:bodyPr/>
          <a:lstStyle/>
          <a:p>
            <a:fld id="{8A840D49-02B9-4BA2-AE81-22B5239A98EB}" type="datetime1">
              <a:rPr lang="en-US" smtClean="0"/>
              <a:pPr/>
              <a:t>12/6/2012</a:t>
            </a:fld>
            <a:endParaRPr lang="en-US"/>
          </a:p>
        </p:txBody>
      </p:sp>
      <p:sp>
        <p:nvSpPr>
          <p:cNvPr id="6" name="Footer Placeholder 5"/>
          <p:cNvSpPr>
            <a:spLocks noGrp="1"/>
          </p:cNvSpPr>
          <p:nvPr>
            <p:ph type="ftr" sz="quarter" idx="12"/>
          </p:nvPr>
        </p:nvSpPr>
        <p:spPr/>
        <p:txBody>
          <a:bodyPr/>
          <a:lstStyle/>
          <a:p>
            <a:r>
              <a:rPr lang="en-US" sz="50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z="500">
                <a:solidFill>
                  <a:srgbClr val="000000"/>
                </a:solidFill>
                <a:latin typeface="Segoe UI" pitchFamily="34" charset="0"/>
              </a:rPr>
            </a:br>
            <a:r>
              <a:rPr lang="en-US" sz="500">
                <a:solidFill>
                  <a:srgbClr val="000000"/>
                </a:solidFill>
                <a:latin typeface="Segoe UI" pitchFamily="34" charset="0"/>
              </a:rPr>
              <a:t>MICROSOFT MAKES NO WARRANTIES, EXPRESS, IMPLIED OR STATUTORY, AS TO THE INFORMATION IN THIS PRESENTATION.</a:t>
            </a:r>
            <a:endParaRPr lang="en-US" sz="500" dirty="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980CB99-47E3-46F4-AAEB-3919FBEFC014}" type="slidenum">
              <a:rPr lang="en-US" smtClean="0">
                <a:latin typeface="Segoe UI" pitchFamily="34" charset="0"/>
              </a:rPr>
              <a:pPr/>
              <a:t>5</a:t>
            </a:fld>
            <a:endParaRPr lang="en-US" dirty="0">
              <a:latin typeface="Segoe UI" pitchFamily="34" charset="0"/>
            </a:endParaRPr>
          </a:p>
        </p:txBody>
      </p:sp>
    </p:spTree>
    <p:extLst>
      <p:ext uri="{BB962C8B-B14F-4D97-AF65-F5344CB8AC3E}">
        <p14:creationId xmlns:p14="http://schemas.microsoft.com/office/powerpoint/2010/main" val="914402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Microsoft Dynamics</a:t>
            </a:r>
            <a:endParaRPr lang="en-US" dirty="0">
              <a:solidFill>
                <a:prstClr val="black"/>
              </a:solidFill>
            </a:endParaRPr>
          </a:p>
        </p:txBody>
      </p:sp>
      <p:sp>
        <p:nvSpPr>
          <p:cNvPr id="5" name="Date Placeholder 4"/>
          <p:cNvSpPr>
            <a:spLocks noGrp="1"/>
          </p:cNvSpPr>
          <p:nvPr>
            <p:ph type="dt" sz="quarter" idx="11"/>
          </p:nvPr>
        </p:nvSpPr>
        <p:spPr/>
        <p:txBody>
          <a:bodyPr/>
          <a:lstStyle/>
          <a:p>
            <a:fld id="{36654A7D-0B31-45D5-8195-6AD72C39E1A7}" type="datetime1">
              <a:rPr lang="en-US" smtClean="0">
                <a:solidFill>
                  <a:prstClr val="black"/>
                </a:solidFill>
              </a:rPr>
              <a:pPr/>
              <a:t>12/6/2012</a:t>
            </a:fld>
            <a:endParaRPr lang="en-US" dirty="0">
              <a:solidFill>
                <a:prstClr val="black"/>
              </a:solidFill>
            </a:endParaRPr>
          </a:p>
        </p:txBody>
      </p:sp>
      <p:sp>
        <p:nvSpPr>
          <p:cNvPr id="6" name="Footer Placeholder 5"/>
          <p:cNvSpPr>
            <a:spLocks noGrp="1"/>
          </p:cNvSpPr>
          <p:nvPr>
            <p:ph type="ftr" sz="quarter" idx="12"/>
          </p:nvPr>
        </p:nvSpPr>
        <p:spPr/>
        <p:txBody>
          <a:bodyPr/>
          <a:lstStyle/>
          <a:p>
            <a:r>
              <a:rPr lang="en-US" sz="500" dirty="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980CB99-47E3-46F4-AAEB-3919FBEFC014}" type="slidenum">
              <a:rPr lang="en-US" smtClean="0">
                <a:solidFill>
                  <a:prstClr val="black"/>
                </a:solidFill>
                <a:latin typeface="Segoe UI" pitchFamily="34" charset="0"/>
              </a:rPr>
              <a:pPr/>
              <a:t>6</a:t>
            </a:fld>
            <a:endParaRPr lang="en-US" dirty="0">
              <a:solidFill>
                <a:prstClr val="black"/>
              </a:solidFill>
              <a:latin typeface="Segoe UI" pitchFamily="34" charset="0"/>
            </a:endParaRPr>
          </a:p>
        </p:txBody>
      </p:sp>
    </p:spTree>
    <p:extLst>
      <p:ext uri="{BB962C8B-B14F-4D97-AF65-F5344CB8AC3E}">
        <p14:creationId xmlns:p14="http://schemas.microsoft.com/office/powerpoint/2010/main" val="1307944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dirty="0"/>
          </a:p>
        </p:txBody>
      </p:sp>
      <p:sp>
        <p:nvSpPr>
          <p:cNvPr id="4" name="Header Placeholder 3"/>
          <p:cNvSpPr>
            <a:spLocks noGrp="1"/>
          </p:cNvSpPr>
          <p:nvPr>
            <p:ph type="hdr" sz="quarter" idx="10"/>
          </p:nvPr>
        </p:nvSpPr>
        <p:spPr/>
        <p:txBody>
          <a:bodyPr/>
          <a:lstStyle/>
          <a:p>
            <a:r>
              <a:rPr lang="en-US" dirty="0" smtClean="0"/>
              <a:t>Microsoft Dynamics</a:t>
            </a:r>
            <a:endParaRPr lang="en-US" dirty="0"/>
          </a:p>
        </p:txBody>
      </p:sp>
      <p:sp>
        <p:nvSpPr>
          <p:cNvPr id="5" name="Date Placeholder 4"/>
          <p:cNvSpPr>
            <a:spLocks noGrp="1"/>
          </p:cNvSpPr>
          <p:nvPr>
            <p:ph type="dt" sz="quarter" idx="11"/>
          </p:nvPr>
        </p:nvSpPr>
        <p:spPr/>
        <p:txBody>
          <a:bodyPr/>
          <a:lstStyle/>
          <a:p>
            <a:fld id="{FECE8DA7-73E3-41E1-BDF2-B7698988E679}" type="datetime1">
              <a:rPr lang="en-US" smtClean="0"/>
              <a:pPr/>
              <a:t>12/6/2012</a:t>
            </a:fld>
            <a:endParaRPr lang="en-US" dirty="0"/>
          </a:p>
        </p:txBody>
      </p:sp>
      <p:sp>
        <p:nvSpPr>
          <p:cNvPr id="6" name="Footer Placeholder 5"/>
          <p:cNvSpPr>
            <a:spLocks noGrp="1"/>
          </p:cNvSpPr>
          <p:nvPr>
            <p:ph type="ftr" sz="quarter" idx="12"/>
          </p:nvPr>
        </p:nvSpPr>
        <p:spPr/>
        <p:txBody>
          <a:bodyPr/>
          <a:lstStyle/>
          <a:p>
            <a:r>
              <a:rPr lang="en-US" sz="500" dirty="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980CB99-47E3-46F4-AAEB-3919FBEFC014}" type="slidenum">
              <a:rPr lang="en-US" smtClean="0">
                <a:latin typeface="Segoe UI" pitchFamily="34" charset="0"/>
              </a:rPr>
              <a:pPr/>
              <a:t>7</a:t>
            </a:fld>
            <a:endParaRPr lang="en-US" dirty="0">
              <a:latin typeface="Segoe UI" pitchFamily="34" charset="0"/>
            </a:endParaRPr>
          </a:p>
        </p:txBody>
      </p:sp>
    </p:spTree>
    <p:extLst>
      <p:ext uri="{BB962C8B-B14F-4D97-AF65-F5344CB8AC3E}">
        <p14:creationId xmlns:p14="http://schemas.microsoft.com/office/powerpoint/2010/main" val="3791190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C784B7A-B5CB-4AE5-902C-743BE78121AC}"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192560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3CD6E965-A8B4-4E2E-8400-DDBB7CD00AC4}"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10</a:t>
            </a:fld>
            <a:endParaRPr lang="en-US" dirty="0"/>
          </a:p>
        </p:txBody>
      </p:sp>
      <p:sp>
        <p:nvSpPr>
          <p:cNvPr id="6" name="Header Placeholder 5"/>
          <p:cNvSpPr>
            <a:spLocks noGrp="1"/>
          </p:cNvSpPr>
          <p:nvPr>
            <p:ph type="hdr" sz="quarter" idx="12"/>
          </p:nvPr>
        </p:nvSpPr>
        <p:spPr/>
        <p:txBody>
          <a:bodyPr/>
          <a:lstStyle/>
          <a:p>
            <a:r>
              <a:rPr lang="en-US" smtClean="0"/>
              <a:t>Microsoft Office</a:t>
            </a:r>
            <a:endParaRPr lang="en-US" dirty="0"/>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275144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10.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3978000"/>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127147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Microsoft Dynamics 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520347" y="233152"/>
            <a:ext cx="11397942" cy="762786"/>
          </a:xfrm>
        </p:spPr>
        <p:txBody>
          <a:bodyPr/>
          <a:lstStyle>
            <a:lvl1pPr algn="l" rtl="0" fontAlgn="base">
              <a:lnSpc>
                <a:spcPct val="90000"/>
              </a:lnSpc>
              <a:spcBef>
                <a:spcPct val="0"/>
              </a:spcBef>
              <a:spcAft>
                <a:spcPct val="0"/>
              </a:spcAft>
              <a:defRPr lang="en-US" sz="5507" spc="-306" dirty="0">
                <a:ln w="3175">
                  <a:noFill/>
                </a:ln>
                <a:solidFill>
                  <a:schemeClr val="tx1"/>
                </a:soli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Slide Number Placeholder 3"/>
          <p:cNvSpPr>
            <a:spLocks noGrp="1"/>
          </p:cNvSpPr>
          <p:nvPr>
            <p:ph type="sldNum" sz="quarter" idx="4"/>
          </p:nvPr>
        </p:nvSpPr>
        <p:spPr>
          <a:xfrm>
            <a:off x="0" y="6508794"/>
            <a:ext cx="1433650" cy="485731"/>
          </a:xfrm>
          <a:prstGeom prst="rect">
            <a:avLst/>
          </a:prstGeom>
        </p:spPr>
        <p:txBody>
          <a:bodyPr/>
          <a:lstStyle>
            <a:lvl1pPr algn="ctr">
              <a:defRPr sz="1632">
                <a:solidFill>
                  <a:schemeClr val="tx1"/>
                </a:solidFill>
                <a:latin typeface="Segoe" pitchFamily="34" charset="0"/>
              </a:defRPr>
            </a:lvl1pPr>
          </a:lstStyle>
          <a:p>
            <a:fld id="{523B0374-0553-4FD9-9121-BB8986C9BF06}" type="slidenum">
              <a:rPr lang="en-US" kern="0" smtClean="0"/>
              <a:pPr/>
              <a:t>‹#›</a:t>
            </a:fld>
            <a:endParaRPr lang="en-US" sz="1836" kern="0" dirty="0" smtClean="0"/>
          </a:p>
        </p:txBody>
      </p:sp>
    </p:spTree>
    <p:extLst>
      <p:ext uri="{BB962C8B-B14F-4D97-AF65-F5344CB8AC3E}">
        <p14:creationId xmlns:p14="http://schemas.microsoft.com/office/powerpoint/2010/main" val="417211514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2_Section Title Blue 3">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0601317"/>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rgbClr val="0071B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Tree>
    <p:extLst>
      <p:ext uri="{BB962C8B-B14F-4D97-AF65-F5344CB8AC3E}">
        <p14:creationId xmlns:p14="http://schemas.microsoft.com/office/powerpoint/2010/main" val="4139818806"/>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526422" y="1476622"/>
            <a:ext cx="6624795" cy="1554339"/>
          </a:xfrm>
        </p:spPr>
        <p:txBody>
          <a:bodyPr/>
          <a:lstStyle>
            <a:lvl1pPr marL="0" indent="0">
              <a:buNone/>
              <a:defRPr>
                <a:gradFill>
                  <a:gsLst>
                    <a:gs pos="0">
                      <a:schemeClr val="tx1"/>
                    </a:gs>
                    <a:gs pos="86000">
                      <a:schemeClr val="tx1"/>
                    </a:gs>
                  </a:gsLst>
                  <a:lin ang="5400000" scaled="0"/>
                </a:gradFill>
              </a:defRPr>
            </a:lvl1pPr>
          </a:lstStyle>
          <a:p>
            <a:r>
              <a:rPr lang="en-US" dirty="0" smtClean="0"/>
              <a:t>Name</a:t>
            </a:r>
          </a:p>
          <a:p>
            <a:r>
              <a:rPr lang="en-US" dirty="0" smtClean="0"/>
              <a:t>Title</a:t>
            </a:r>
          </a:p>
          <a:p>
            <a:r>
              <a:rPr lang="en-US" dirty="0" smtClean="0"/>
              <a:t>Microsoft Corporation</a:t>
            </a:r>
          </a:p>
        </p:txBody>
      </p:sp>
      <p:sp>
        <p:nvSpPr>
          <p:cNvPr id="5" name="Text Placeholder 2"/>
          <p:cNvSpPr>
            <a:spLocks noGrp="1"/>
          </p:cNvSpPr>
          <p:nvPr>
            <p:ph type="body" sz="quarter" idx="10" hasCustomPrompt="1"/>
          </p:nvPr>
        </p:nvSpPr>
        <p:spPr>
          <a:xfrm>
            <a:off x="526423" y="4274432"/>
            <a:ext cx="11385254" cy="772204"/>
          </a:xfrm>
        </p:spPr>
        <p:txBody>
          <a:bodyPr/>
          <a:lstStyle>
            <a:lvl1pPr marL="0" indent="0" algn="l" defTabSz="932520" rtl="0" eaLnBrk="1" latinLnBrk="0" hangingPunct="1">
              <a:lnSpc>
                <a:spcPct val="90000"/>
              </a:lnSpc>
              <a:spcBef>
                <a:spcPct val="0"/>
              </a:spcBef>
              <a:buNone/>
              <a:defRPr lang="en-US" sz="5609" b="0" kern="1200" cap="none" spc="-102" baseline="0" dirty="0">
                <a:ln w="3175">
                  <a:noFill/>
                </a:ln>
                <a:gradFill flip="none" rotWithShape="1">
                  <a:gsLst>
                    <a:gs pos="0">
                      <a:schemeClr val="bg1"/>
                    </a:gs>
                    <a:gs pos="86000">
                      <a:schemeClr val="bg1"/>
                    </a:gs>
                  </a:gsLst>
                  <a:lin ang="5400000" scaled="0"/>
                  <a:tileRect/>
                </a:gradFill>
                <a:effectLst/>
                <a:latin typeface="Segoe UI Light" pitchFamily="34" charset="0"/>
                <a:ea typeface="Segoe UI" pitchFamily="34" charset="0"/>
                <a:cs typeface="Segoe UI" pitchFamily="34" charset="0"/>
              </a:defRPr>
            </a:lvl1pPr>
          </a:lstStyle>
          <a:p>
            <a:pPr lvl="0"/>
            <a:r>
              <a:rPr lang="en-US" dirty="0" smtClean="0"/>
              <a:t>Title of Presentation</a:t>
            </a:r>
            <a:endParaRPr lang="en-US" dirty="0"/>
          </a:p>
        </p:txBody>
      </p:sp>
      <p:pic>
        <p:nvPicPr>
          <p:cNvPr id="6"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SERVER3\InternalBin\Resource DVD\DVD_ART36\DVD_Art_08-10-2010\Logos\MICROSOFT (brand)\Microsoft corporate logo white.png"/>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13038" y="310868"/>
            <a:ext cx="1360595" cy="23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872066"/>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Custom Photo)">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2" hasCustomPrompt="1"/>
          </p:nvPr>
        </p:nvSpPr>
        <p:spPr>
          <a:xfrm>
            <a:off x="526422" y="1476622"/>
            <a:ext cx="6624795" cy="1554339"/>
          </a:xfrm>
        </p:spPr>
        <p:txBody>
          <a:bodyPr/>
          <a:lstStyle>
            <a:lvl1pPr marL="0" indent="0">
              <a:buNone/>
              <a:defRPr>
                <a:gradFill>
                  <a:gsLst>
                    <a:gs pos="0">
                      <a:schemeClr val="tx1"/>
                    </a:gs>
                    <a:gs pos="86000">
                      <a:schemeClr val="tx1"/>
                    </a:gs>
                  </a:gsLst>
                  <a:lin ang="5400000" scaled="0"/>
                </a:gradFill>
              </a:defRPr>
            </a:lvl1pPr>
          </a:lstStyle>
          <a:p>
            <a:r>
              <a:rPr lang="en-US" dirty="0" smtClean="0"/>
              <a:t>Name</a:t>
            </a:r>
          </a:p>
          <a:p>
            <a:r>
              <a:rPr lang="en-US" dirty="0" smtClean="0"/>
              <a:t>Title</a:t>
            </a:r>
          </a:p>
          <a:p>
            <a:r>
              <a:rPr lang="en-US" dirty="0" smtClean="0"/>
              <a:t>Microsoft Corporation</a:t>
            </a:r>
          </a:p>
        </p:txBody>
      </p:sp>
      <p:sp>
        <p:nvSpPr>
          <p:cNvPr id="5" name="Text Placeholder 2"/>
          <p:cNvSpPr>
            <a:spLocks noGrp="1"/>
          </p:cNvSpPr>
          <p:nvPr>
            <p:ph type="body" sz="quarter" idx="10" hasCustomPrompt="1"/>
          </p:nvPr>
        </p:nvSpPr>
        <p:spPr>
          <a:xfrm>
            <a:off x="526421" y="4274432"/>
            <a:ext cx="11385254" cy="772204"/>
          </a:xfrm>
        </p:spPr>
        <p:txBody>
          <a:bodyPr/>
          <a:lstStyle>
            <a:lvl1pPr marL="0" indent="0" algn="l" defTabSz="932520" rtl="0" eaLnBrk="1" latinLnBrk="0" hangingPunct="1">
              <a:lnSpc>
                <a:spcPct val="90000"/>
              </a:lnSpc>
              <a:spcBef>
                <a:spcPct val="0"/>
              </a:spcBef>
              <a:buNone/>
              <a:defRPr lang="en-US" sz="5609" b="0" kern="1200" cap="none" spc="-102" baseline="0" dirty="0">
                <a:ln w="3175">
                  <a:noFill/>
                </a:ln>
                <a:gradFill flip="none" rotWithShape="1">
                  <a:gsLst>
                    <a:gs pos="0">
                      <a:schemeClr val="bg1"/>
                    </a:gs>
                    <a:gs pos="86000">
                      <a:schemeClr val="bg1"/>
                    </a:gs>
                  </a:gsLst>
                  <a:lin ang="5400000" scaled="0"/>
                  <a:tileRect/>
                </a:gradFill>
                <a:effectLst/>
                <a:latin typeface="Segoe UI Light" pitchFamily="34" charset="0"/>
                <a:ea typeface="Segoe UI" pitchFamily="34" charset="0"/>
                <a:cs typeface="Segoe UI" pitchFamily="34" charset="0"/>
              </a:defRPr>
            </a:lvl1pPr>
          </a:lstStyle>
          <a:p>
            <a:pPr lvl="0"/>
            <a:r>
              <a:rPr lang="en-US" dirty="0" smtClean="0"/>
              <a:t>Title of Presentation</a:t>
            </a:r>
            <a:endParaRPr lang="en-US" dirty="0"/>
          </a:p>
        </p:txBody>
      </p:sp>
      <p:pic>
        <p:nvPicPr>
          <p:cNvPr id="6"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SERVER3\InternalBin\Resource DVD\DVD_ART36\DVD_Art_08-10-2010\Logos\MICROSOFT (brand)\Microsoft corporate logo white.png"/>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13038" y="310868"/>
            <a:ext cx="1360595" cy="233151"/>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3" hasCustomPrompt="1"/>
          </p:nvPr>
        </p:nvSpPr>
        <p:spPr>
          <a:xfrm>
            <a:off x="7403899" y="3520677"/>
            <a:ext cx="5032577" cy="395519"/>
          </a:xfrm>
          <a:solidFill>
            <a:schemeClr val="bg1"/>
          </a:solidFill>
        </p:spPr>
        <p:txBody>
          <a:bodyPr anchor="b"/>
          <a:lstStyle>
            <a:lvl1pPr marL="0" indent="0" algn="ctr">
              <a:buNone/>
              <a:defRPr sz="2856" baseline="0">
                <a:gradFill>
                  <a:gsLst>
                    <a:gs pos="0">
                      <a:schemeClr val="tx1"/>
                    </a:gs>
                    <a:gs pos="86000">
                      <a:schemeClr val="tx1"/>
                    </a:gs>
                  </a:gsLst>
                  <a:lin ang="5400000" scaled="0"/>
                </a:gradFill>
              </a:defRPr>
            </a:lvl1pPr>
          </a:lstStyle>
          <a:p>
            <a:r>
              <a:rPr lang="en-US" dirty="0" smtClean="0"/>
              <a:t>Click on icon to add picture</a:t>
            </a:r>
            <a:endParaRPr lang="en-US" dirty="0"/>
          </a:p>
        </p:txBody>
      </p:sp>
    </p:spTree>
    <p:extLst>
      <p:ext uri="{BB962C8B-B14F-4D97-AF65-F5344CB8AC3E}">
        <p14:creationId xmlns:p14="http://schemas.microsoft.com/office/powerpoint/2010/main" val="206055082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6422" y="6077926"/>
            <a:ext cx="9423731" cy="678031"/>
          </a:xfrm>
        </p:spPr>
        <p:txBody>
          <a:bodyPr wrap="square" anchor="ctr" anchorCtr="0">
            <a:normAutofit/>
          </a:bodyPr>
          <a:lstStyle>
            <a:lvl1pPr>
              <a:lnSpc>
                <a:spcPct val="90000"/>
              </a:lnSpc>
              <a:defRPr sz="4896">
                <a:gradFill>
                  <a:gsLst>
                    <a:gs pos="0">
                      <a:schemeClr val="bg1"/>
                    </a:gs>
                    <a:gs pos="88000">
                      <a:schemeClr val="bg1"/>
                    </a:gs>
                  </a:gsLst>
                  <a:lin ang="5400000" scaled="0"/>
                </a:gradFill>
              </a:defRPr>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526423" y="4696326"/>
            <a:ext cx="9423730" cy="1406089"/>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199" b="0" i="0" u="none" strike="noStrike" kern="1200" cap="none" spc="-656" normalizeH="0" baseline="0" noProof="0" dirty="0" smtClean="0">
                <a:ln w="11430"/>
                <a:gradFill>
                  <a:gsLst>
                    <a:gs pos="0">
                      <a:schemeClr val="bg1"/>
                    </a:gs>
                    <a:gs pos="88000">
                      <a:schemeClr val="bg1"/>
                    </a:gs>
                  </a:gsLst>
                  <a:lin ang="5400000"/>
                </a:gradFill>
                <a:effectLst/>
                <a:uLnTx/>
                <a:uFillTx/>
                <a:latin typeface="+mj-lt"/>
                <a:ea typeface="+mn-ea"/>
                <a:cs typeface="+mn-cs"/>
              </a:defRPr>
            </a:lvl1pPr>
          </a:lstStyle>
          <a:p>
            <a:pPr lvl="0"/>
            <a:r>
              <a:rPr lang="en-US" dirty="0" smtClean="0"/>
              <a:t>click to…</a:t>
            </a:r>
          </a:p>
        </p:txBody>
      </p:sp>
      <p:pic>
        <p:nvPicPr>
          <p:cNvPr id="4"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281688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6420" y="6077926"/>
            <a:ext cx="9423084" cy="678031"/>
          </a:xfrm>
        </p:spPr>
        <p:txBody>
          <a:bodyPr anchor="ctr" anchorCtr="0">
            <a:normAutofit/>
          </a:bodyPr>
          <a:lstStyle>
            <a:lvl1pPr>
              <a:lnSpc>
                <a:spcPct val="90000"/>
              </a:lnSpc>
              <a:defRPr sz="4896">
                <a:gradFill>
                  <a:gsLst>
                    <a:gs pos="0">
                      <a:schemeClr val="bg1"/>
                    </a:gs>
                    <a:gs pos="88000">
                      <a:schemeClr val="bg1"/>
                    </a:gs>
                  </a:gsLst>
                  <a:lin ang="5400000" scaled="0"/>
                </a:gradFill>
              </a:defRPr>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526423" y="4696326"/>
            <a:ext cx="9423730" cy="1406089"/>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199" b="0" i="0" u="none" strike="noStrike" kern="1200" cap="none" spc="-656" normalizeH="0" baseline="0" noProof="0" dirty="0" smtClean="0">
                <a:ln w="11430"/>
                <a:gradFill>
                  <a:gsLst>
                    <a:gs pos="0">
                      <a:schemeClr val="bg1"/>
                    </a:gs>
                    <a:gs pos="88000">
                      <a:schemeClr val="bg1"/>
                    </a:gs>
                  </a:gsLst>
                  <a:lin ang="5400000"/>
                </a:gradFill>
                <a:effectLst/>
                <a:uLnTx/>
                <a:uFillTx/>
                <a:latin typeface="+mj-lt"/>
                <a:ea typeface="+mn-ea"/>
                <a:cs typeface="+mn-cs"/>
              </a:defRPr>
            </a:lvl1pPr>
          </a:lstStyle>
          <a:p>
            <a:pPr lvl="0"/>
            <a:r>
              <a:rPr lang="en-US" dirty="0" smtClean="0"/>
              <a:t>click to…</a:t>
            </a:r>
          </a:p>
        </p:txBody>
      </p:sp>
      <p:pic>
        <p:nvPicPr>
          <p:cNvPr id="4"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093147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6422" y="6077926"/>
            <a:ext cx="9423084" cy="678031"/>
          </a:xfrm>
        </p:spPr>
        <p:txBody>
          <a:bodyPr anchor="ctr" anchorCtr="0">
            <a:normAutofit/>
          </a:bodyPr>
          <a:lstStyle>
            <a:lvl1pPr>
              <a:lnSpc>
                <a:spcPct val="90000"/>
              </a:lnSpc>
              <a:defRPr sz="4896">
                <a:gradFill>
                  <a:gsLst>
                    <a:gs pos="0">
                      <a:schemeClr val="bg1"/>
                    </a:gs>
                    <a:gs pos="88000">
                      <a:schemeClr val="bg1"/>
                    </a:gs>
                  </a:gsLst>
                  <a:lin ang="5400000" scaled="0"/>
                </a:gradFill>
              </a:defRPr>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526423" y="4696326"/>
            <a:ext cx="9423730" cy="1406089"/>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199" b="0" i="0" u="none" strike="noStrike" kern="1200" cap="none" spc="-656" normalizeH="0" baseline="0" noProof="0" dirty="0" smtClean="0">
                <a:ln w="11430"/>
                <a:gradFill>
                  <a:gsLst>
                    <a:gs pos="0">
                      <a:schemeClr val="bg1"/>
                    </a:gs>
                    <a:gs pos="88000">
                      <a:schemeClr val="bg1"/>
                    </a:gs>
                  </a:gsLst>
                  <a:lin ang="5400000"/>
                </a:gradFill>
                <a:effectLst/>
                <a:uLnTx/>
                <a:uFillTx/>
                <a:latin typeface="+mj-lt"/>
                <a:ea typeface="+mn-ea"/>
                <a:cs typeface="+mn-cs"/>
              </a:defRPr>
            </a:lvl1pPr>
          </a:lstStyle>
          <a:p>
            <a:pPr lvl="0"/>
            <a:r>
              <a:rPr lang="en-US" dirty="0" smtClean="0"/>
              <a:t>click to…</a:t>
            </a:r>
          </a:p>
        </p:txBody>
      </p:sp>
      <p:pic>
        <p:nvPicPr>
          <p:cNvPr id="4"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548990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6420" y="6077926"/>
            <a:ext cx="9423084" cy="678031"/>
          </a:xfrm>
        </p:spPr>
        <p:txBody>
          <a:bodyPr anchor="ctr" anchorCtr="0">
            <a:normAutofit/>
          </a:bodyPr>
          <a:lstStyle>
            <a:lvl1pPr>
              <a:lnSpc>
                <a:spcPct val="90000"/>
              </a:lnSpc>
              <a:defRPr sz="4896">
                <a:gradFill>
                  <a:gsLst>
                    <a:gs pos="0">
                      <a:schemeClr val="bg1"/>
                    </a:gs>
                    <a:gs pos="88000">
                      <a:schemeClr val="bg1"/>
                    </a:gs>
                  </a:gsLst>
                  <a:lin ang="5400000" scaled="0"/>
                </a:gradFill>
              </a:defRPr>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526421" y="4696326"/>
            <a:ext cx="9423731" cy="1406089"/>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199" b="0" i="0" u="none" strike="noStrike" kern="1200" cap="none" spc="-656" normalizeH="0" baseline="0" noProof="0" dirty="0" smtClean="0">
                <a:ln w="11430"/>
                <a:gradFill>
                  <a:gsLst>
                    <a:gs pos="0">
                      <a:schemeClr val="bg1"/>
                    </a:gs>
                    <a:gs pos="88000">
                      <a:schemeClr val="bg1"/>
                    </a:gs>
                  </a:gsLst>
                  <a:lin ang="5400000"/>
                </a:gradFill>
                <a:effectLst/>
                <a:uLnTx/>
                <a:uFillTx/>
                <a:latin typeface="+mj-lt"/>
                <a:ea typeface="+mn-ea"/>
                <a:cs typeface="+mn-cs"/>
              </a:defRPr>
            </a:lvl1pPr>
          </a:lstStyle>
          <a:p>
            <a:pPr lvl="0"/>
            <a:r>
              <a:rPr lang="en-US" dirty="0" smtClean="0"/>
              <a:t>click to…</a:t>
            </a:r>
          </a:p>
        </p:txBody>
      </p:sp>
      <p:pic>
        <p:nvPicPr>
          <p:cNvPr id="4"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268915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ctrTitle"/>
          </p:nvPr>
        </p:nvSpPr>
        <p:spPr>
          <a:xfrm>
            <a:off x="526422" y="6077926"/>
            <a:ext cx="9423084" cy="678031"/>
          </a:xfrm>
        </p:spPr>
        <p:txBody>
          <a:bodyPr anchor="ctr" anchorCtr="0">
            <a:normAutofit/>
          </a:bodyPr>
          <a:lstStyle>
            <a:lvl1pPr>
              <a:lnSpc>
                <a:spcPct val="90000"/>
              </a:lnSpc>
              <a:defRPr sz="4896">
                <a:gradFill>
                  <a:gsLst>
                    <a:gs pos="0">
                      <a:schemeClr val="bg1"/>
                    </a:gs>
                    <a:gs pos="88000">
                      <a:schemeClr val="bg1"/>
                    </a:gs>
                  </a:gsLst>
                  <a:lin ang="5400000" scaled="0"/>
                </a:gradFill>
              </a:defRPr>
            </a:lvl1pPr>
          </a:lstStyle>
          <a:p>
            <a:r>
              <a:rPr lang="en-US" smtClean="0"/>
              <a:t>Click to edit Master title style</a:t>
            </a:r>
            <a:endParaRPr lang="en-US" dirty="0"/>
          </a:p>
        </p:txBody>
      </p:sp>
      <p:sp>
        <p:nvSpPr>
          <p:cNvPr id="11" name="Text Placeholder 6"/>
          <p:cNvSpPr>
            <a:spLocks noGrp="1"/>
          </p:cNvSpPr>
          <p:nvPr>
            <p:ph type="body" sz="quarter" idx="10" hasCustomPrompt="1"/>
          </p:nvPr>
        </p:nvSpPr>
        <p:spPr>
          <a:xfrm>
            <a:off x="526423" y="4696326"/>
            <a:ext cx="9423730" cy="1406089"/>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199" b="0" i="0" u="none" strike="noStrike" kern="1200" cap="none" spc="-656" normalizeH="0" baseline="0" noProof="0" dirty="0" smtClean="0">
                <a:ln w="11430"/>
                <a:gradFill>
                  <a:gsLst>
                    <a:gs pos="0">
                      <a:schemeClr val="bg1"/>
                    </a:gs>
                    <a:gs pos="88000">
                      <a:schemeClr val="bg1"/>
                    </a:gs>
                  </a:gsLst>
                  <a:lin ang="5400000"/>
                </a:gradFill>
                <a:effectLst/>
                <a:uLnTx/>
                <a:uFillTx/>
                <a:latin typeface="+mj-lt"/>
                <a:ea typeface="+mn-ea"/>
                <a:cs typeface="+mn-cs"/>
              </a:defRPr>
            </a:lvl1pPr>
          </a:lstStyle>
          <a:p>
            <a:pPr lvl="0"/>
            <a:r>
              <a:rPr lang="en-US" dirty="0" smtClean="0"/>
              <a:t>click to…</a:t>
            </a:r>
          </a:p>
        </p:txBody>
      </p:sp>
      <p:pic>
        <p:nvPicPr>
          <p:cNvPr id="4"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820955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6422" y="6077926"/>
            <a:ext cx="9423084" cy="678031"/>
          </a:xfrm>
        </p:spPr>
        <p:txBody>
          <a:bodyPr anchor="ctr" anchorCtr="0">
            <a:normAutofit/>
          </a:bodyPr>
          <a:lstStyle>
            <a:lvl1pPr>
              <a:lnSpc>
                <a:spcPct val="90000"/>
              </a:lnSpc>
              <a:defRPr sz="4896">
                <a:gradFill>
                  <a:gsLst>
                    <a:gs pos="0">
                      <a:schemeClr val="bg1"/>
                    </a:gs>
                    <a:gs pos="88000">
                      <a:schemeClr val="bg1"/>
                    </a:gs>
                  </a:gsLst>
                  <a:lin ang="5400000" scaled="0"/>
                </a:gradFill>
              </a:defRPr>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526423" y="4696326"/>
            <a:ext cx="9423730" cy="1406089"/>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199" b="0" i="0" u="none" strike="noStrike" kern="1200" cap="none" spc="-656" normalizeH="0" baseline="0" noProof="0" dirty="0" smtClean="0">
                <a:ln w="11430"/>
                <a:gradFill>
                  <a:gsLst>
                    <a:gs pos="0">
                      <a:schemeClr val="bg1"/>
                    </a:gs>
                    <a:gs pos="88000">
                      <a:schemeClr val="bg1"/>
                    </a:gs>
                  </a:gsLst>
                  <a:lin ang="5400000"/>
                </a:gradFill>
                <a:effectLst/>
                <a:uLnTx/>
                <a:uFillTx/>
                <a:latin typeface="+mj-lt"/>
                <a:ea typeface="+mn-ea"/>
                <a:cs typeface="+mn-cs"/>
              </a:defRPr>
            </a:lvl1pPr>
          </a:lstStyle>
          <a:p>
            <a:pPr lvl="0"/>
            <a:r>
              <a:rPr lang="en-US" dirty="0" smtClean="0"/>
              <a:t>click to…</a:t>
            </a:r>
          </a:p>
        </p:txBody>
      </p:sp>
      <p:pic>
        <p:nvPicPr>
          <p:cNvPr id="4"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697126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6422" y="6077926"/>
            <a:ext cx="9423084" cy="678031"/>
          </a:xfrm>
        </p:spPr>
        <p:txBody>
          <a:bodyPr anchor="ctr" anchorCtr="0">
            <a:normAutofit/>
          </a:bodyPr>
          <a:lstStyle>
            <a:lvl1pPr>
              <a:lnSpc>
                <a:spcPct val="90000"/>
              </a:lnSpc>
              <a:defRPr sz="4896">
                <a:gradFill>
                  <a:gsLst>
                    <a:gs pos="0">
                      <a:schemeClr val="bg1"/>
                    </a:gs>
                    <a:gs pos="88000">
                      <a:schemeClr val="bg1"/>
                    </a:gs>
                  </a:gsLst>
                  <a:lin ang="5400000" scaled="0"/>
                </a:gradFill>
              </a:defRPr>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526423" y="4696326"/>
            <a:ext cx="9423730" cy="1406089"/>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199" b="0" i="0" u="none" strike="noStrike" kern="1200" cap="none" spc="-656" normalizeH="0" baseline="0" noProof="0" dirty="0" smtClean="0">
                <a:ln w="11430"/>
                <a:gradFill>
                  <a:gsLst>
                    <a:gs pos="0">
                      <a:schemeClr val="bg1"/>
                    </a:gs>
                    <a:gs pos="88000">
                      <a:schemeClr val="bg1"/>
                    </a:gs>
                  </a:gsLst>
                  <a:lin ang="5400000"/>
                </a:gradFill>
                <a:effectLst/>
                <a:uLnTx/>
                <a:uFillTx/>
                <a:latin typeface="+mj-lt"/>
                <a:ea typeface="+mn-ea"/>
                <a:cs typeface="+mn-cs"/>
              </a:defRPr>
            </a:lvl1pPr>
          </a:lstStyle>
          <a:p>
            <a:pPr lvl="0"/>
            <a:r>
              <a:rPr lang="en-US" dirty="0" smtClean="0"/>
              <a:t>click to…</a:t>
            </a:r>
          </a:p>
        </p:txBody>
      </p:sp>
      <p:pic>
        <p:nvPicPr>
          <p:cNvPr id="4"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719086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7_Demo, Video etc. &quot;special&quot; slides">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0" name="Title 1"/>
          <p:cNvSpPr>
            <a:spLocks noGrp="1"/>
          </p:cNvSpPr>
          <p:nvPr>
            <p:ph type="ctrTitle"/>
          </p:nvPr>
        </p:nvSpPr>
        <p:spPr>
          <a:xfrm>
            <a:off x="526422" y="6077926"/>
            <a:ext cx="9423084" cy="678031"/>
          </a:xfrm>
        </p:spPr>
        <p:txBody>
          <a:bodyPr anchor="ctr" anchorCtr="0">
            <a:normAutofit/>
          </a:bodyPr>
          <a:lstStyle>
            <a:lvl1pPr>
              <a:lnSpc>
                <a:spcPct val="90000"/>
              </a:lnSpc>
              <a:defRPr sz="4896">
                <a:gradFill>
                  <a:gsLst>
                    <a:gs pos="0">
                      <a:schemeClr val="bg1"/>
                    </a:gs>
                    <a:gs pos="88000">
                      <a:schemeClr val="bg1"/>
                    </a:gs>
                  </a:gsLst>
                  <a:lin ang="5400000" scaled="0"/>
                </a:gradFill>
              </a:defRPr>
            </a:lvl1pPr>
          </a:lstStyle>
          <a:p>
            <a:r>
              <a:rPr lang="en-US" smtClean="0"/>
              <a:t>Click to edit Master title style</a:t>
            </a:r>
            <a:endParaRPr lang="en-US" dirty="0"/>
          </a:p>
        </p:txBody>
      </p:sp>
      <p:sp>
        <p:nvSpPr>
          <p:cNvPr id="11" name="Text Placeholder 6"/>
          <p:cNvSpPr>
            <a:spLocks noGrp="1"/>
          </p:cNvSpPr>
          <p:nvPr>
            <p:ph type="body" sz="quarter" idx="10" hasCustomPrompt="1"/>
          </p:nvPr>
        </p:nvSpPr>
        <p:spPr>
          <a:xfrm>
            <a:off x="526423" y="4696326"/>
            <a:ext cx="9423730" cy="1406089"/>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199" b="0" i="0" u="none" strike="noStrike" kern="1200" cap="none" spc="-656" normalizeH="0" baseline="0" noProof="0" dirty="0" smtClean="0">
                <a:ln w="11430"/>
                <a:gradFill>
                  <a:gsLst>
                    <a:gs pos="0">
                      <a:schemeClr val="bg1"/>
                    </a:gs>
                    <a:gs pos="88000">
                      <a:schemeClr val="bg1"/>
                    </a:gs>
                  </a:gsLst>
                  <a:lin ang="5400000"/>
                </a:gradFill>
                <a:effectLst/>
                <a:uLnTx/>
                <a:uFillTx/>
                <a:latin typeface="+mj-lt"/>
                <a:ea typeface="+mn-ea"/>
                <a:cs typeface="+mn-cs"/>
              </a:defRPr>
            </a:lvl1pPr>
          </a:lstStyle>
          <a:p>
            <a:pPr lvl="0"/>
            <a:r>
              <a:rPr lang="en-US" dirty="0" smtClean="0"/>
              <a:t>click to…</a:t>
            </a:r>
          </a:p>
        </p:txBody>
      </p:sp>
      <p:pic>
        <p:nvPicPr>
          <p:cNvPr id="4"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275938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8_Demo, Video etc. &quot;special&quot; slides">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6422" y="6077926"/>
            <a:ext cx="9423084" cy="678031"/>
          </a:xfrm>
        </p:spPr>
        <p:txBody>
          <a:bodyPr anchor="ctr" anchorCtr="0">
            <a:normAutofit/>
          </a:bodyPr>
          <a:lstStyle>
            <a:lvl1pPr>
              <a:lnSpc>
                <a:spcPct val="90000"/>
              </a:lnSpc>
              <a:defRPr sz="4896">
                <a:gradFill>
                  <a:gsLst>
                    <a:gs pos="0">
                      <a:schemeClr val="bg1"/>
                    </a:gs>
                    <a:gs pos="88000">
                      <a:schemeClr val="bg1"/>
                    </a:gs>
                  </a:gsLst>
                  <a:lin ang="5400000" scaled="0"/>
                </a:gradFill>
              </a:defRPr>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526423" y="4696326"/>
            <a:ext cx="9423730" cy="1406089"/>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199" b="0" i="0" u="none" strike="noStrike" kern="1200" cap="none" spc="-656" normalizeH="0" baseline="0" noProof="0" dirty="0" smtClean="0">
                <a:ln w="11430"/>
                <a:gradFill>
                  <a:gsLst>
                    <a:gs pos="0">
                      <a:schemeClr val="bg1"/>
                    </a:gs>
                    <a:gs pos="88000">
                      <a:schemeClr val="bg1"/>
                    </a:gs>
                  </a:gsLst>
                  <a:lin ang="5400000"/>
                </a:gradFill>
                <a:effectLst/>
                <a:uLnTx/>
                <a:uFillTx/>
                <a:latin typeface="+mj-lt"/>
                <a:ea typeface="+mn-ea"/>
                <a:cs typeface="+mn-cs"/>
              </a:defRPr>
            </a:lvl1pPr>
          </a:lstStyle>
          <a:p>
            <a:pPr lvl="0"/>
            <a:r>
              <a:rPr lang="en-US" dirty="0" smtClean="0"/>
              <a:t>click to…</a:t>
            </a:r>
          </a:p>
        </p:txBody>
      </p:sp>
      <p:pic>
        <p:nvPicPr>
          <p:cNvPr id="4"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152210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9_Demo, Video etc. &quot;special&quot; slides">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6422" y="6077926"/>
            <a:ext cx="9423084" cy="678031"/>
          </a:xfrm>
        </p:spPr>
        <p:txBody>
          <a:bodyPr anchor="ctr" anchorCtr="0">
            <a:normAutofit/>
          </a:bodyPr>
          <a:lstStyle>
            <a:lvl1pPr>
              <a:lnSpc>
                <a:spcPct val="90000"/>
              </a:lnSpc>
              <a:defRPr sz="4896">
                <a:gradFill>
                  <a:gsLst>
                    <a:gs pos="0">
                      <a:schemeClr val="bg1"/>
                    </a:gs>
                    <a:gs pos="88000">
                      <a:schemeClr val="bg1"/>
                    </a:gs>
                  </a:gsLst>
                  <a:lin ang="5400000" scaled="0"/>
                </a:gradFill>
              </a:defRPr>
            </a:lvl1pPr>
          </a:lstStyle>
          <a:p>
            <a:r>
              <a:rPr lang="en-US" smtClean="0"/>
              <a:t>Click to edit Master title style</a:t>
            </a:r>
            <a:endParaRPr lang="en-US" dirty="0"/>
          </a:p>
        </p:txBody>
      </p:sp>
      <p:sp>
        <p:nvSpPr>
          <p:cNvPr id="7" name="Text Placeholder 6"/>
          <p:cNvSpPr>
            <a:spLocks noGrp="1"/>
          </p:cNvSpPr>
          <p:nvPr>
            <p:ph type="body" sz="quarter" idx="10" hasCustomPrompt="1"/>
          </p:nvPr>
        </p:nvSpPr>
        <p:spPr>
          <a:xfrm>
            <a:off x="526423" y="4696326"/>
            <a:ext cx="9423730" cy="1406089"/>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199" b="0" i="0" u="none" strike="noStrike" kern="1200" cap="none" spc="-656" normalizeH="0" baseline="0" noProof="0" dirty="0" smtClean="0">
                <a:ln w="11430"/>
                <a:gradFill>
                  <a:gsLst>
                    <a:gs pos="0">
                      <a:schemeClr val="bg1"/>
                    </a:gs>
                    <a:gs pos="88000">
                      <a:schemeClr val="bg1"/>
                    </a:gs>
                  </a:gsLst>
                  <a:lin ang="5400000"/>
                </a:gradFill>
                <a:effectLst/>
                <a:uLnTx/>
                <a:uFillTx/>
                <a:latin typeface="+mj-lt"/>
                <a:ea typeface="+mn-ea"/>
                <a:cs typeface="+mn-cs"/>
              </a:defRPr>
            </a:lvl1pPr>
          </a:lstStyle>
          <a:p>
            <a:pPr lvl="0"/>
            <a:r>
              <a:rPr lang="en-US" dirty="0" smtClean="0"/>
              <a:t>click to…</a:t>
            </a:r>
          </a:p>
        </p:txBody>
      </p:sp>
      <p:pic>
        <p:nvPicPr>
          <p:cNvPr id="4"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131134"/>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xxx_Demo, Video etc. &quot;special&quot; slides">
    <p:bg bwMode="black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3" name="Rectangle 12"/>
          <p:cNvSpPr/>
          <p:nvPr userDrawn="1"/>
        </p:nvSpPr>
        <p:spPr bwMode="auto">
          <a:xfrm>
            <a:off x="1" y="0"/>
            <a:ext cx="12436475" cy="4507583"/>
          </a:xfrm>
          <a:prstGeom prst="rect">
            <a:avLst/>
          </a:prstGeom>
          <a:solidFill>
            <a:schemeClr val="bg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2" tIns="46626" rIns="93252" bIns="46626" numCol="1" rtlCol="0" anchor="ctr" anchorCtr="0" compatLnSpc="1">
            <a:prstTxWarp prst="textNoShape">
              <a:avLst/>
            </a:prstTxWarp>
          </a:bodyPr>
          <a:lstStyle/>
          <a:p>
            <a:pPr algn="ctr" defTabSz="932251"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2" name="Picture Placeholder 11"/>
          <p:cNvSpPr>
            <a:spLocks noGrp="1"/>
          </p:cNvSpPr>
          <p:nvPr>
            <p:ph type="pic" sz="quarter" idx="11" hasCustomPrompt="1"/>
          </p:nvPr>
        </p:nvSpPr>
        <p:spPr>
          <a:xfrm>
            <a:off x="1" y="4055562"/>
            <a:ext cx="12436475" cy="452022"/>
          </a:xfrm>
        </p:spPr>
        <p:txBody>
          <a:bodyPr anchor="b"/>
          <a:lstStyle>
            <a:lvl1pPr marL="0" indent="0" algn="ctr">
              <a:buNone/>
              <a:defRPr baseline="0">
                <a:gradFill>
                  <a:gsLst>
                    <a:gs pos="0">
                      <a:schemeClr val="tx2"/>
                    </a:gs>
                    <a:gs pos="86000">
                      <a:schemeClr val="tx2"/>
                    </a:gs>
                  </a:gsLst>
                  <a:lin ang="5400000" scaled="0"/>
                </a:gradFill>
              </a:defRPr>
            </a:lvl1pPr>
          </a:lstStyle>
          <a:p>
            <a:r>
              <a:rPr lang="en-US" dirty="0" smtClean="0"/>
              <a:t>Click on icon to change picture</a:t>
            </a:r>
            <a:endParaRPr lang="en-US" dirty="0"/>
          </a:p>
        </p:txBody>
      </p:sp>
      <p:sp>
        <p:nvSpPr>
          <p:cNvPr id="10" name="Title 1"/>
          <p:cNvSpPr>
            <a:spLocks noGrp="1"/>
          </p:cNvSpPr>
          <p:nvPr>
            <p:ph type="ctrTitle"/>
          </p:nvPr>
        </p:nvSpPr>
        <p:spPr>
          <a:xfrm>
            <a:off x="526422" y="6077926"/>
            <a:ext cx="9423084" cy="678031"/>
          </a:xfrm>
        </p:spPr>
        <p:txBody>
          <a:bodyPr anchor="ctr" anchorCtr="0">
            <a:noAutofit/>
          </a:bodyPr>
          <a:lstStyle>
            <a:lvl1pPr>
              <a:lnSpc>
                <a:spcPct val="90000"/>
              </a:lnSpc>
              <a:defRPr sz="4896">
                <a:gradFill>
                  <a:gsLst>
                    <a:gs pos="0">
                      <a:schemeClr val="bg1"/>
                    </a:gs>
                    <a:gs pos="88000">
                      <a:schemeClr val="bg1"/>
                    </a:gs>
                  </a:gsLst>
                  <a:lin ang="5400000" scaled="0"/>
                </a:gradFill>
              </a:defRPr>
            </a:lvl1pPr>
          </a:lstStyle>
          <a:p>
            <a:r>
              <a:rPr lang="en-US" smtClean="0"/>
              <a:t>Click to edit Master title style</a:t>
            </a:r>
            <a:endParaRPr lang="en-US" dirty="0"/>
          </a:p>
        </p:txBody>
      </p:sp>
      <p:sp>
        <p:nvSpPr>
          <p:cNvPr id="11" name="Text Placeholder 6"/>
          <p:cNvSpPr>
            <a:spLocks noGrp="1"/>
          </p:cNvSpPr>
          <p:nvPr>
            <p:ph type="body" sz="quarter" idx="10" hasCustomPrompt="1"/>
          </p:nvPr>
        </p:nvSpPr>
        <p:spPr>
          <a:xfrm>
            <a:off x="526423" y="4696326"/>
            <a:ext cx="9423730" cy="1406089"/>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199" b="0" i="0" u="none" strike="noStrike" kern="1200" cap="none" spc="-656" normalizeH="0" baseline="0" noProof="0" dirty="0" smtClean="0">
                <a:ln w="11430"/>
                <a:gradFill>
                  <a:gsLst>
                    <a:gs pos="0">
                      <a:schemeClr val="bg1"/>
                    </a:gs>
                    <a:gs pos="88000">
                      <a:schemeClr val="bg1"/>
                    </a:gs>
                  </a:gsLst>
                  <a:lin ang="5400000"/>
                </a:gradFill>
                <a:effectLst/>
                <a:uLnTx/>
                <a:uFillTx/>
                <a:latin typeface="+mj-lt"/>
                <a:ea typeface="+mn-ea"/>
                <a:cs typeface="+mn-cs"/>
              </a:defRPr>
            </a:lvl1pPr>
          </a:lstStyle>
          <a:p>
            <a:pPr lvl="0"/>
            <a:r>
              <a:rPr lang="en-US" dirty="0" smtClean="0"/>
              <a:t>click to…</a:t>
            </a:r>
          </a:p>
        </p:txBody>
      </p:sp>
      <p:pic>
        <p:nvPicPr>
          <p:cNvPr id="4" name="Picture 2" descr="\\SERVER3\InternalBin\Resource DVD\DVD_ART36\DVD_Art_08-10-2010\Logos\Microsoft Dynamics\Dynamics - overall brand\dynamics brand rev 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52650" y="6321540"/>
            <a:ext cx="2077997" cy="466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395385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6422" y="233152"/>
            <a:ext cx="11385253" cy="621531"/>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6423" y="1476623"/>
            <a:ext cx="11385254" cy="2040374"/>
          </a:xfrm>
        </p:spPr>
        <p:txBody>
          <a:bodyPr/>
          <a:lstStyle>
            <a:lvl1pPr marL="0" indent="0">
              <a:buNone/>
              <a:defRPr>
                <a:solidFill>
                  <a:srgbClr val="00AEEF"/>
                </a:solidFill>
              </a:defRPr>
            </a:lvl1pPr>
            <a:lvl2pPr marL="411249" indent="-401535" defTabSz="1045933">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4713577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6422" y="233152"/>
            <a:ext cx="11385253" cy="621531"/>
          </a:xfrm>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idx="1"/>
          </p:nvPr>
        </p:nvSpPr>
        <p:spPr>
          <a:xfrm>
            <a:off x="526422" y="1476623"/>
            <a:ext cx="11385253" cy="2040374"/>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094784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6422" y="233152"/>
            <a:ext cx="11385253" cy="621531"/>
          </a:xfrm>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26422" y="1476623"/>
            <a:ext cx="11385253" cy="2040374"/>
          </a:xfrm>
        </p:spPr>
        <p:txBody>
          <a:bodyPr/>
          <a:lstStyle>
            <a:lvl1pPr marL="0" indent="0">
              <a:lnSpc>
                <a:spcPct val="90000"/>
              </a:lnSpc>
              <a:buClr>
                <a:srgbClr val="FF8200"/>
              </a:buClr>
              <a:buNone/>
              <a:defRPr>
                <a:solidFill>
                  <a:srgbClr val="FF8200"/>
                </a:solidFill>
              </a:defRPr>
            </a:lvl1pPr>
            <a:lvl2pPr marL="411249" indent="-401535" defTabSz="1045933">
              <a:lnSpc>
                <a:spcPct val="90000"/>
              </a:lnSpc>
              <a:buClr>
                <a:srgbClr val="FF8200"/>
              </a:buClr>
              <a:defRPr/>
            </a:lvl2pPr>
            <a:lvl3pPr>
              <a:lnSpc>
                <a:spcPct val="90000"/>
              </a:lnSpc>
              <a:buClr>
                <a:srgbClr val="FF8200"/>
              </a:buClr>
              <a:defRPr/>
            </a:lvl3pPr>
            <a:lvl4pPr>
              <a:lnSpc>
                <a:spcPct val="90000"/>
              </a:lnSpc>
              <a:buClr>
                <a:srgbClr val="FF8200"/>
              </a:buClr>
              <a:defRPr/>
            </a:lvl4pPr>
            <a:lvl5pPr>
              <a:lnSpc>
                <a:spcPct val="90000"/>
              </a:lnSpc>
              <a:buClr>
                <a:srgbClr val="FF8200"/>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59528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26422" y="233152"/>
            <a:ext cx="11385253" cy="621531"/>
          </a:xfrm>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26422" y="1476625"/>
            <a:ext cx="5601111" cy="1799713"/>
          </a:xfrm>
        </p:spPr>
        <p:txBody>
          <a:bodyPr/>
          <a:lstStyle>
            <a:lvl1pPr marL="346727" indent="-346727">
              <a:lnSpc>
                <a:spcPct val="90000"/>
              </a:lnSpc>
              <a:defRPr sz="2856"/>
            </a:lvl1pPr>
            <a:lvl2pPr marL="686709" indent="-331887">
              <a:lnSpc>
                <a:spcPct val="90000"/>
              </a:lnSpc>
              <a:defRPr sz="2448"/>
            </a:lvl2pPr>
            <a:lvl3pPr marL="972725" indent="-294111">
              <a:lnSpc>
                <a:spcPct val="90000"/>
              </a:lnSpc>
              <a:defRPr sz="2040"/>
            </a:lvl3pPr>
            <a:lvl4pPr marL="1251995" indent="-279270">
              <a:lnSpc>
                <a:spcPct val="90000"/>
              </a:lnSpc>
              <a:defRPr sz="1938"/>
            </a:lvl4pPr>
            <a:lvl5pPr marL="1546106" indent="-286016">
              <a:lnSpc>
                <a:spcPct val="90000"/>
              </a:lnSpc>
              <a:defRPr sz="1938"/>
            </a:lvl5pPr>
            <a:lvl6pPr>
              <a:defRPr sz="1938"/>
            </a:lvl6pPr>
            <a:lvl7pPr>
              <a:defRPr sz="1938"/>
            </a:lvl7pPr>
            <a:lvl8pPr>
              <a:defRPr sz="1938"/>
            </a:lvl8pPr>
            <a:lvl9pPr>
              <a:defRPr sz="1938"/>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3" y="1476625"/>
            <a:ext cx="5604352" cy="1799713"/>
          </a:xfrm>
        </p:spPr>
        <p:txBody>
          <a:bodyPr/>
          <a:lstStyle>
            <a:lvl1pPr marL="354822" indent="-354822">
              <a:lnSpc>
                <a:spcPct val="90000"/>
              </a:lnSpc>
              <a:defRPr sz="2856"/>
            </a:lvl1pPr>
            <a:lvl2pPr marL="686709" indent="-346727">
              <a:lnSpc>
                <a:spcPct val="90000"/>
              </a:lnSpc>
              <a:defRPr sz="2448"/>
            </a:lvl2pPr>
            <a:lvl3pPr marL="980819" indent="-308951">
              <a:lnSpc>
                <a:spcPct val="90000"/>
              </a:lnSpc>
              <a:defRPr sz="2040"/>
            </a:lvl3pPr>
            <a:lvl4pPr marL="1251995" indent="-271176">
              <a:lnSpc>
                <a:spcPct val="90000"/>
              </a:lnSpc>
              <a:defRPr sz="1938"/>
            </a:lvl4pPr>
            <a:lvl5pPr marL="1546106" indent="-279270">
              <a:lnSpc>
                <a:spcPct val="90000"/>
              </a:lnSpc>
              <a:defRPr sz="1938"/>
            </a:lvl5pPr>
            <a:lvl6pPr>
              <a:defRPr sz="1938"/>
            </a:lvl6pPr>
            <a:lvl7pPr>
              <a:defRPr sz="1938"/>
            </a:lvl7pPr>
            <a:lvl8pPr>
              <a:defRPr sz="1938"/>
            </a:lvl8pPr>
            <a:lvl9pPr>
              <a:defRPr sz="1938"/>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7141333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6422" y="233152"/>
            <a:ext cx="11385253" cy="621531"/>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26422" y="1434949"/>
            <a:ext cx="5597872" cy="357850"/>
          </a:xfrm>
        </p:spPr>
        <p:txBody>
          <a:bodyPr anchor="b"/>
          <a:lstStyle>
            <a:lvl1pPr marL="0" indent="0">
              <a:lnSpc>
                <a:spcPct val="90000"/>
              </a:lnSpc>
              <a:spcBef>
                <a:spcPts val="0"/>
              </a:spcBef>
              <a:buNone/>
              <a:defRPr sz="2550" b="1"/>
            </a:lvl1pPr>
            <a:lvl2pPr marL="466261" indent="0">
              <a:buNone/>
              <a:defRPr sz="2040" b="1"/>
            </a:lvl2pPr>
            <a:lvl3pPr marL="932520" indent="0">
              <a:buNone/>
              <a:defRPr sz="1938" b="1"/>
            </a:lvl3pPr>
            <a:lvl4pPr marL="1398781" indent="0">
              <a:buNone/>
              <a:defRPr sz="1632" b="1"/>
            </a:lvl4pPr>
            <a:lvl5pPr marL="1865041" indent="0">
              <a:buNone/>
              <a:defRPr sz="1632" b="1"/>
            </a:lvl5pPr>
            <a:lvl6pPr marL="2331301" indent="0">
              <a:buNone/>
              <a:defRPr sz="1632" b="1"/>
            </a:lvl6pPr>
            <a:lvl7pPr marL="2797561" indent="0">
              <a:buNone/>
              <a:defRPr sz="1632" b="1"/>
            </a:lvl7pPr>
            <a:lvl8pPr marL="3263822" indent="0">
              <a:buNone/>
              <a:defRPr sz="1632" b="1"/>
            </a:lvl8pPr>
            <a:lvl9pPr marL="3730081"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526422" y="2176076"/>
            <a:ext cx="5596413" cy="1586259"/>
          </a:xfrm>
        </p:spPr>
        <p:txBody>
          <a:bodyPr/>
          <a:lstStyle>
            <a:lvl1pPr marL="287366" indent="-287366">
              <a:defRPr sz="2346"/>
            </a:lvl1pPr>
            <a:lvl2pPr marL="573383" indent="-271176">
              <a:defRPr sz="2040"/>
            </a:lvl2pPr>
            <a:lvl3pPr marL="829717" indent="-248241">
              <a:defRPr sz="1938"/>
            </a:lvl3pPr>
            <a:lvl4pPr marL="1071212" indent="-233401">
              <a:defRPr sz="1734"/>
            </a:lvl4pPr>
            <a:lvl5pPr marL="1304611" indent="-210466">
              <a:defRPr sz="1734"/>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13803" y="1434949"/>
            <a:ext cx="5597872" cy="357850"/>
          </a:xfrm>
        </p:spPr>
        <p:txBody>
          <a:bodyPr anchor="b"/>
          <a:lstStyle>
            <a:lvl1pPr marL="0" indent="0">
              <a:lnSpc>
                <a:spcPct val="90000"/>
              </a:lnSpc>
              <a:spcBef>
                <a:spcPts val="0"/>
              </a:spcBef>
              <a:buNone/>
              <a:defRPr sz="2550" b="1"/>
            </a:lvl1pPr>
            <a:lvl2pPr marL="466261" indent="0">
              <a:buNone/>
              <a:defRPr sz="2040" b="1"/>
            </a:lvl2pPr>
            <a:lvl3pPr marL="932520" indent="0">
              <a:buNone/>
              <a:defRPr sz="1938" b="1"/>
            </a:lvl3pPr>
            <a:lvl4pPr marL="1398781" indent="0">
              <a:buNone/>
              <a:defRPr sz="1632" b="1"/>
            </a:lvl4pPr>
            <a:lvl5pPr marL="1865041" indent="0">
              <a:buNone/>
              <a:defRPr sz="1632" b="1"/>
            </a:lvl5pPr>
            <a:lvl6pPr marL="2331301" indent="0">
              <a:buNone/>
              <a:defRPr sz="1632" b="1"/>
            </a:lvl6pPr>
            <a:lvl7pPr marL="2797561" indent="0">
              <a:buNone/>
              <a:defRPr sz="1632" b="1"/>
            </a:lvl7pPr>
            <a:lvl8pPr marL="3263822" indent="0">
              <a:buNone/>
              <a:defRPr sz="1632" b="1"/>
            </a:lvl8pPr>
            <a:lvl9pPr marL="3730081" indent="0">
              <a:buNone/>
              <a:defRPr sz="1632" b="1"/>
            </a:lvl9pPr>
          </a:lstStyle>
          <a:p>
            <a:pPr lvl="0"/>
            <a:r>
              <a:rPr lang="en-US" smtClean="0"/>
              <a:t>Click to edit Master text styles</a:t>
            </a:r>
          </a:p>
        </p:txBody>
      </p:sp>
      <p:sp>
        <p:nvSpPr>
          <p:cNvPr id="6" name="Content Placeholder 5"/>
          <p:cNvSpPr>
            <a:spLocks noGrp="1"/>
          </p:cNvSpPr>
          <p:nvPr>
            <p:ph sz="quarter" idx="4"/>
          </p:nvPr>
        </p:nvSpPr>
        <p:spPr>
          <a:xfrm>
            <a:off x="6313803" y="2176078"/>
            <a:ext cx="5597872" cy="1610045"/>
          </a:xfrm>
        </p:spPr>
        <p:txBody>
          <a:bodyPr/>
          <a:lstStyle>
            <a:lvl1pPr marL="302205" indent="-302205">
              <a:defRPr sz="2346"/>
            </a:lvl1pPr>
            <a:lvl2pPr marL="581477" indent="-279270">
              <a:defRPr sz="2040"/>
            </a:lvl2pPr>
            <a:lvl3pPr marL="837811" indent="-249590">
              <a:defRPr sz="1938"/>
            </a:lvl3pPr>
            <a:lvl4pPr marL="1071212" indent="-241495">
              <a:defRPr sz="1734"/>
            </a:lvl4pPr>
            <a:lvl5pPr marL="1304611" indent="-225305">
              <a:defRPr sz="1734"/>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5090997"/>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6423" y="233152"/>
            <a:ext cx="11385254" cy="621531"/>
          </a:xfrm>
        </p:spPr>
        <p:txBody>
          <a:bodyPr/>
          <a:lstStyle>
            <a:lvl1pPr>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6127661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381652" y="233152"/>
            <a:ext cx="10860158" cy="621531"/>
          </a:xfrm>
        </p:spPr>
        <p:txBody>
          <a:bodyPr/>
          <a:lstStyle>
            <a:lvl1pPr>
              <a:defRPr/>
            </a:lvl1pPr>
          </a:lstStyle>
          <a:p>
            <a:r>
              <a:rPr lang="en-US" dirty="0" smtClean="0"/>
              <a:t>Click to edit Master title style</a:t>
            </a:r>
            <a:endParaRPr lang="en-US" dirty="0"/>
          </a:p>
        </p:txBody>
      </p:sp>
      <p:sp>
        <p:nvSpPr>
          <p:cNvPr id="5" name="Freeform 15"/>
          <p:cNvSpPr>
            <a:spLocks noEditPoints="1"/>
          </p:cNvSpPr>
          <p:nvPr userDrawn="1"/>
        </p:nvSpPr>
        <p:spPr bwMode="black">
          <a:xfrm>
            <a:off x="594637" y="233152"/>
            <a:ext cx="570923" cy="571350"/>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chemeClr val="accent2"/>
          </a:solidFill>
          <a:ln>
            <a:noFill/>
          </a:ln>
        </p:spPr>
        <p:txBody>
          <a:bodyPr vert="horz" wrap="square" lIns="83943" tIns="41972" rIns="83943" bIns="41972" numCol="1" anchor="t" anchorCtr="0" compatLnSpc="1">
            <a:prstTxWarp prst="textNoShape">
              <a:avLst/>
            </a:prstTxWarp>
          </a:bodyPr>
          <a:lstStyle/>
          <a:p>
            <a:pPr defTabSz="932557"/>
            <a:endParaRPr lang="en-US" sz="1632" dirty="0">
              <a:solidFill>
                <a:srgbClr val="292929"/>
              </a:solidFill>
            </a:endParaRPr>
          </a:p>
        </p:txBody>
      </p:sp>
    </p:spTree>
    <p:extLst>
      <p:ext uri="{BB962C8B-B14F-4D97-AF65-F5344CB8AC3E}">
        <p14:creationId xmlns:p14="http://schemas.microsoft.com/office/powerpoint/2010/main" val="390483159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381652" y="233152"/>
            <a:ext cx="10860158" cy="621531"/>
          </a:xfrm>
        </p:spPr>
        <p:txBody>
          <a:bodyPr/>
          <a:lstStyle>
            <a:lvl1pPr>
              <a:defRPr/>
            </a:lvl1pPr>
          </a:lstStyle>
          <a:p>
            <a:r>
              <a:rPr lang="en-US" dirty="0" smtClean="0"/>
              <a:t>Click to edit Master title style</a:t>
            </a:r>
            <a:endParaRPr lang="en-US" dirty="0"/>
          </a:p>
        </p:txBody>
      </p:sp>
      <p:sp>
        <p:nvSpPr>
          <p:cNvPr id="5" name="Freeform 15"/>
          <p:cNvSpPr>
            <a:spLocks noEditPoints="1"/>
          </p:cNvSpPr>
          <p:nvPr userDrawn="1"/>
        </p:nvSpPr>
        <p:spPr bwMode="black">
          <a:xfrm>
            <a:off x="594637" y="233152"/>
            <a:ext cx="570923" cy="571350"/>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chemeClr val="accent2"/>
          </a:solidFill>
          <a:ln>
            <a:noFill/>
          </a:ln>
        </p:spPr>
        <p:txBody>
          <a:bodyPr vert="horz" wrap="square" lIns="83943" tIns="41972" rIns="83943" bIns="41972" numCol="1" anchor="t" anchorCtr="0" compatLnSpc="1">
            <a:prstTxWarp prst="textNoShape">
              <a:avLst/>
            </a:prstTxWarp>
          </a:bodyPr>
          <a:lstStyle/>
          <a:p>
            <a:pPr defTabSz="932557"/>
            <a:endParaRPr lang="en-US" sz="1632" dirty="0">
              <a:solidFill>
                <a:srgbClr val="292929"/>
              </a:solidFill>
            </a:endParaRPr>
          </a:p>
        </p:txBody>
      </p:sp>
      <p:sp>
        <p:nvSpPr>
          <p:cNvPr id="4" name="Text Placeholder 4"/>
          <p:cNvSpPr>
            <a:spLocks noGrp="1"/>
          </p:cNvSpPr>
          <p:nvPr>
            <p:ph type="body" sz="quarter" idx="10"/>
          </p:nvPr>
        </p:nvSpPr>
        <p:spPr>
          <a:xfrm>
            <a:off x="526423" y="1476623"/>
            <a:ext cx="11385254" cy="2040374"/>
          </a:xfrm>
        </p:spPr>
        <p:txBody>
          <a:bodyPr/>
          <a:lstStyle>
            <a:lvl1pPr marL="0" indent="0">
              <a:buClr>
                <a:schemeClr val="accent2"/>
              </a:buClr>
              <a:buNone/>
              <a:defRPr>
                <a:solidFill>
                  <a:schemeClr val="accent2"/>
                </a:solidFill>
              </a:defRPr>
            </a:lvl1pPr>
            <a:lvl2pPr marL="401535" indent="-401535" defTabSz="934216">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918242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pic>
        <p:nvPicPr>
          <p:cNvPr id="6" name="Picture 7" descr="\\MAGNUM\Projects\Microsoft\Cloud Power FY12\Design\ICONS_PNG\Rich_user_experience.png"/>
          <p:cNvPicPr>
            <a:picLocks noChangeAspect="1" noChangeArrowheads="1"/>
          </p:cNvPicPr>
          <p:nvPr userDrawn="1"/>
        </p:nvPicPr>
        <p:blipFill>
          <a:blip r:embed="rId2" cstate="print">
            <a:duotone>
              <a:prstClr val="black"/>
              <a:schemeClr val="accent4">
                <a:tint val="45000"/>
                <a:satMod val="400000"/>
              </a:schemeClr>
            </a:duotone>
          </a:blip>
          <a:srcRect/>
          <a:stretch>
            <a:fillRect/>
          </a:stretch>
        </p:blipFill>
        <p:spPr bwMode="auto">
          <a:xfrm>
            <a:off x="450811" y="66993"/>
            <a:ext cx="932979" cy="932603"/>
          </a:xfrm>
          <a:prstGeom prst="rect">
            <a:avLst/>
          </a:prstGeom>
          <a:noFill/>
        </p:spPr>
      </p:pic>
      <p:sp>
        <p:nvSpPr>
          <p:cNvPr id="2" name="Title 1"/>
          <p:cNvSpPr>
            <a:spLocks noGrp="1"/>
          </p:cNvSpPr>
          <p:nvPr>
            <p:ph type="title"/>
          </p:nvPr>
        </p:nvSpPr>
        <p:spPr>
          <a:xfrm>
            <a:off x="1381651" y="233152"/>
            <a:ext cx="10718799" cy="621531"/>
          </a:xfrm>
        </p:spPr>
        <p:txBody>
          <a:bodyPr/>
          <a:lstStyle>
            <a:lvl1pPr>
              <a:defRPr/>
            </a:lvl1pPr>
          </a:lstStyle>
          <a:p>
            <a:r>
              <a:rPr lang="en-US" dirty="0" smtClean="0"/>
              <a:t>Click to edit Master title style</a:t>
            </a:r>
            <a:endParaRPr lang="en-US" dirty="0"/>
          </a:p>
        </p:txBody>
      </p:sp>
    </p:spTree>
    <p:extLst>
      <p:ext uri="{BB962C8B-B14F-4D97-AF65-F5344CB8AC3E}">
        <p14:creationId xmlns:p14="http://schemas.microsoft.com/office/powerpoint/2010/main" val="313959093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pic>
        <p:nvPicPr>
          <p:cNvPr id="6" name="Picture 7" descr="\\MAGNUM\Projects\Microsoft\Cloud Power FY12\Design\ICONS_PNG\Rich_user_experience.png"/>
          <p:cNvPicPr>
            <a:picLocks noChangeAspect="1" noChangeArrowheads="1"/>
          </p:cNvPicPr>
          <p:nvPr userDrawn="1"/>
        </p:nvPicPr>
        <p:blipFill>
          <a:blip r:embed="rId2" cstate="print">
            <a:duotone>
              <a:prstClr val="black"/>
              <a:schemeClr val="accent4">
                <a:tint val="45000"/>
                <a:satMod val="400000"/>
              </a:schemeClr>
            </a:duotone>
          </a:blip>
          <a:srcRect/>
          <a:stretch>
            <a:fillRect/>
          </a:stretch>
        </p:blipFill>
        <p:spPr bwMode="auto">
          <a:xfrm>
            <a:off x="450811" y="66993"/>
            <a:ext cx="932979" cy="932603"/>
          </a:xfrm>
          <a:prstGeom prst="rect">
            <a:avLst/>
          </a:prstGeom>
          <a:noFill/>
        </p:spPr>
      </p:pic>
      <p:sp>
        <p:nvSpPr>
          <p:cNvPr id="2" name="Title 1"/>
          <p:cNvSpPr>
            <a:spLocks noGrp="1"/>
          </p:cNvSpPr>
          <p:nvPr>
            <p:ph type="title"/>
          </p:nvPr>
        </p:nvSpPr>
        <p:spPr>
          <a:xfrm>
            <a:off x="1381651" y="233152"/>
            <a:ext cx="10718799" cy="621531"/>
          </a:xfrm>
        </p:spPr>
        <p:txBody>
          <a:bodyPr/>
          <a:lstStyle>
            <a:lvl1pPr>
              <a:defRPr/>
            </a:lvl1pPr>
          </a:lstStyle>
          <a:p>
            <a:r>
              <a:rPr lang="en-US" dirty="0" smtClean="0"/>
              <a:t>Click to edit Master title style</a:t>
            </a:r>
            <a:endParaRPr lang="en-US" dirty="0"/>
          </a:p>
        </p:txBody>
      </p:sp>
      <p:sp>
        <p:nvSpPr>
          <p:cNvPr id="4" name="Text Placeholder 4"/>
          <p:cNvSpPr>
            <a:spLocks noGrp="1"/>
          </p:cNvSpPr>
          <p:nvPr>
            <p:ph type="body" sz="quarter" idx="10"/>
          </p:nvPr>
        </p:nvSpPr>
        <p:spPr>
          <a:xfrm>
            <a:off x="526423" y="1476623"/>
            <a:ext cx="11385254" cy="2040374"/>
          </a:xfrm>
        </p:spPr>
        <p:txBody>
          <a:bodyPr/>
          <a:lstStyle>
            <a:lvl1pPr marL="0" indent="0">
              <a:buClr>
                <a:schemeClr val="accent4">
                  <a:lumMod val="50000"/>
                </a:schemeClr>
              </a:buClr>
              <a:buNone/>
              <a:defRPr>
                <a:solidFill>
                  <a:schemeClr val="accent4">
                    <a:lumMod val="50000"/>
                  </a:schemeClr>
                </a:solidFill>
              </a:defRPr>
            </a:lvl1pPr>
            <a:lvl2pPr marL="411249" indent="-401535">
              <a:buClr>
                <a:schemeClr val="accent4">
                  <a:lumMod val="50000"/>
                </a:schemeClr>
              </a:buClr>
              <a:defRPr/>
            </a:lvl2pPr>
            <a:lvl3pPr>
              <a:buClr>
                <a:schemeClr val="accent4">
                  <a:lumMod val="50000"/>
                </a:schemeClr>
              </a:buClr>
              <a:defRPr/>
            </a:lvl3pPr>
            <a:lvl4pPr>
              <a:buClr>
                <a:schemeClr val="accent4">
                  <a:lumMod val="50000"/>
                </a:schemeClr>
              </a:buClr>
              <a:defRPr/>
            </a:lvl4pPr>
            <a:lvl5pPr>
              <a:buClr>
                <a:schemeClr val="accent4">
                  <a:lumMod val="50000"/>
                </a:schemeClr>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8932512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381652" y="233152"/>
            <a:ext cx="10874295" cy="621531"/>
          </a:xfrm>
        </p:spPr>
        <p:txBody>
          <a:bodyPr/>
          <a:lstStyle>
            <a:lvl1pPr>
              <a:defRPr/>
            </a:lvl1pPr>
          </a:lstStyle>
          <a:p>
            <a:r>
              <a:rPr lang="en-US" dirty="0" smtClean="0"/>
              <a:t>Click to edit Master title style</a:t>
            </a:r>
            <a:endParaRPr lang="en-US" dirty="0"/>
          </a:p>
        </p:txBody>
      </p:sp>
      <p:grpSp>
        <p:nvGrpSpPr>
          <p:cNvPr id="7" name="Group 6"/>
          <p:cNvGrpSpPr/>
          <p:nvPr userDrawn="1"/>
        </p:nvGrpSpPr>
        <p:grpSpPr bwMode="black">
          <a:xfrm>
            <a:off x="552337" y="233151"/>
            <a:ext cx="623708" cy="505873"/>
            <a:chOff x="813584" y="4312262"/>
            <a:chExt cx="478309" cy="370027"/>
          </a:xfrm>
          <a:solidFill>
            <a:srgbClr val="FF8200"/>
          </a:solidFill>
        </p:grpSpPr>
        <p:sp>
          <p:nvSpPr>
            <p:cNvPr id="8" name="Freeform 79"/>
            <p:cNvSpPr>
              <a:spLocks/>
            </p:cNvSpPr>
            <p:nvPr/>
          </p:nvSpPr>
          <p:spPr bwMode="black">
            <a:xfrm>
              <a:off x="813584" y="4503897"/>
              <a:ext cx="478309" cy="178392"/>
            </a:xfrm>
            <a:custGeom>
              <a:avLst/>
              <a:gdLst>
                <a:gd name="T0" fmla="*/ 159 w 260"/>
                <a:gd name="T1" fmla="*/ 7 h 97"/>
                <a:gd name="T2" fmla="*/ 143 w 260"/>
                <a:gd name="T3" fmla="*/ 23 h 97"/>
                <a:gd name="T4" fmla="*/ 121 w 260"/>
                <a:gd name="T5" fmla="*/ 23 h 97"/>
                <a:gd name="T6" fmla="*/ 105 w 260"/>
                <a:gd name="T7" fmla="*/ 7 h 97"/>
                <a:gd name="T8" fmla="*/ 105 w 260"/>
                <a:gd name="T9" fmla="*/ 0 h 97"/>
                <a:gd name="T10" fmla="*/ 0 w 260"/>
                <a:gd name="T11" fmla="*/ 0 h 97"/>
                <a:gd name="T12" fmla="*/ 0 w 260"/>
                <a:gd name="T13" fmla="*/ 81 h 97"/>
                <a:gd name="T14" fmla="*/ 16 w 260"/>
                <a:gd name="T15" fmla="*/ 97 h 97"/>
                <a:gd name="T16" fmla="*/ 244 w 260"/>
                <a:gd name="T17" fmla="*/ 97 h 97"/>
                <a:gd name="T18" fmla="*/ 260 w 260"/>
                <a:gd name="T19" fmla="*/ 81 h 97"/>
                <a:gd name="T20" fmla="*/ 260 w 260"/>
                <a:gd name="T21" fmla="*/ 0 h 97"/>
                <a:gd name="T22" fmla="*/ 159 w 260"/>
                <a:gd name="T23" fmla="*/ 0 h 97"/>
                <a:gd name="T24" fmla="*/ 159 w 260"/>
                <a:gd name="T25" fmla="*/ 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97">
                  <a:moveTo>
                    <a:pt x="159" y="7"/>
                  </a:moveTo>
                  <a:cubicBezTo>
                    <a:pt x="159" y="16"/>
                    <a:pt x="152" y="23"/>
                    <a:pt x="143" y="23"/>
                  </a:cubicBezTo>
                  <a:cubicBezTo>
                    <a:pt x="121" y="23"/>
                    <a:pt x="121" y="23"/>
                    <a:pt x="121" y="23"/>
                  </a:cubicBezTo>
                  <a:cubicBezTo>
                    <a:pt x="112" y="23"/>
                    <a:pt x="105" y="16"/>
                    <a:pt x="105" y="7"/>
                  </a:cubicBezTo>
                  <a:cubicBezTo>
                    <a:pt x="105" y="0"/>
                    <a:pt x="105" y="0"/>
                    <a:pt x="105" y="0"/>
                  </a:cubicBezTo>
                  <a:cubicBezTo>
                    <a:pt x="0" y="0"/>
                    <a:pt x="0" y="0"/>
                    <a:pt x="0" y="0"/>
                  </a:cubicBezTo>
                  <a:cubicBezTo>
                    <a:pt x="0" y="81"/>
                    <a:pt x="0" y="81"/>
                    <a:pt x="0" y="81"/>
                  </a:cubicBezTo>
                  <a:cubicBezTo>
                    <a:pt x="0" y="90"/>
                    <a:pt x="8" y="97"/>
                    <a:pt x="16" y="97"/>
                  </a:cubicBezTo>
                  <a:cubicBezTo>
                    <a:pt x="244" y="97"/>
                    <a:pt x="244" y="97"/>
                    <a:pt x="244" y="97"/>
                  </a:cubicBezTo>
                  <a:cubicBezTo>
                    <a:pt x="253" y="97"/>
                    <a:pt x="260" y="90"/>
                    <a:pt x="260" y="81"/>
                  </a:cubicBezTo>
                  <a:cubicBezTo>
                    <a:pt x="260" y="0"/>
                    <a:pt x="260" y="0"/>
                    <a:pt x="260" y="0"/>
                  </a:cubicBezTo>
                  <a:cubicBezTo>
                    <a:pt x="159" y="0"/>
                    <a:pt x="159" y="0"/>
                    <a:pt x="159" y="0"/>
                  </a:cubicBezTo>
                  <a:lnTo>
                    <a:pt x="159" y="7"/>
                  </a:lnTo>
                  <a:close/>
                </a:path>
              </a:pathLst>
            </a:custGeom>
            <a:grpFill/>
            <a:ln>
              <a:noFill/>
            </a:ln>
          </p:spPr>
          <p:txBody>
            <a:bodyPr vert="horz" wrap="square" lIns="91440" tIns="45720" rIns="91440" bIns="45720" numCol="1" anchor="t" anchorCtr="0" compatLnSpc="1">
              <a:prstTxWarp prst="textNoShape">
                <a:avLst/>
              </a:prstTxWarp>
            </a:bodyPr>
            <a:lstStyle/>
            <a:p>
              <a:pPr defTabSz="932557"/>
              <a:endParaRPr lang="en-US" sz="1632">
                <a:solidFill>
                  <a:srgbClr val="292929"/>
                </a:solidFill>
              </a:endParaRPr>
            </a:p>
          </p:txBody>
        </p:sp>
        <p:sp>
          <p:nvSpPr>
            <p:cNvPr id="9" name="Freeform 80"/>
            <p:cNvSpPr>
              <a:spLocks noEditPoints="1"/>
            </p:cNvSpPr>
            <p:nvPr/>
          </p:nvSpPr>
          <p:spPr bwMode="black">
            <a:xfrm>
              <a:off x="813584" y="4312262"/>
              <a:ext cx="478309" cy="176834"/>
            </a:xfrm>
            <a:custGeom>
              <a:avLst/>
              <a:gdLst>
                <a:gd name="T0" fmla="*/ 244 w 260"/>
                <a:gd name="T1" fmla="*/ 39 h 96"/>
                <a:gd name="T2" fmla="*/ 212 w 260"/>
                <a:gd name="T3" fmla="*/ 39 h 96"/>
                <a:gd name="T4" fmla="*/ 212 w 260"/>
                <a:gd name="T5" fmla="*/ 19 h 96"/>
                <a:gd name="T6" fmla="*/ 189 w 260"/>
                <a:gd name="T7" fmla="*/ 0 h 96"/>
                <a:gd name="T8" fmla="*/ 70 w 260"/>
                <a:gd name="T9" fmla="*/ 0 h 96"/>
                <a:gd name="T10" fmla="*/ 47 w 260"/>
                <a:gd name="T11" fmla="*/ 19 h 96"/>
                <a:gd name="T12" fmla="*/ 47 w 260"/>
                <a:gd name="T13" fmla="*/ 39 h 96"/>
                <a:gd name="T14" fmla="*/ 16 w 260"/>
                <a:gd name="T15" fmla="*/ 39 h 96"/>
                <a:gd name="T16" fmla="*/ 0 w 260"/>
                <a:gd name="T17" fmla="*/ 54 h 96"/>
                <a:gd name="T18" fmla="*/ 0 w 260"/>
                <a:gd name="T19" fmla="*/ 96 h 96"/>
                <a:gd name="T20" fmla="*/ 105 w 260"/>
                <a:gd name="T21" fmla="*/ 96 h 96"/>
                <a:gd name="T22" fmla="*/ 105 w 260"/>
                <a:gd name="T23" fmla="*/ 89 h 96"/>
                <a:gd name="T24" fmla="*/ 121 w 260"/>
                <a:gd name="T25" fmla="*/ 74 h 96"/>
                <a:gd name="T26" fmla="*/ 143 w 260"/>
                <a:gd name="T27" fmla="*/ 74 h 96"/>
                <a:gd name="T28" fmla="*/ 159 w 260"/>
                <a:gd name="T29" fmla="*/ 89 h 96"/>
                <a:gd name="T30" fmla="*/ 159 w 260"/>
                <a:gd name="T31" fmla="*/ 96 h 96"/>
                <a:gd name="T32" fmla="*/ 260 w 260"/>
                <a:gd name="T33" fmla="*/ 96 h 96"/>
                <a:gd name="T34" fmla="*/ 260 w 260"/>
                <a:gd name="T35" fmla="*/ 54 h 96"/>
                <a:gd name="T36" fmla="*/ 244 w 260"/>
                <a:gd name="T37" fmla="*/ 39 h 96"/>
                <a:gd name="T38" fmla="*/ 197 w 260"/>
                <a:gd name="T39" fmla="*/ 39 h 96"/>
                <a:gd name="T40" fmla="*/ 61 w 260"/>
                <a:gd name="T41" fmla="*/ 39 h 96"/>
                <a:gd name="T42" fmla="*/ 61 w 260"/>
                <a:gd name="T43" fmla="*/ 19 h 96"/>
                <a:gd name="T44" fmla="*/ 70 w 260"/>
                <a:gd name="T45" fmla="*/ 14 h 96"/>
                <a:gd name="T46" fmla="*/ 189 w 260"/>
                <a:gd name="T47" fmla="*/ 14 h 96"/>
                <a:gd name="T48" fmla="*/ 197 w 260"/>
                <a:gd name="T49" fmla="*/ 19 h 96"/>
                <a:gd name="T50" fmla="*/ 197 w 260"/>
                <a:gd name="T51" fmla="*/ 3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0" h="96">
                  <a:moveTo>
                    <a:pt x="244" y="39"/>
                  </a:moveTo>
                  <a:cubicBezTo>
                    <a:pt x="212" y="39"/>
                    <a:pt x="212" y="39"/>
                    <a:pt x="212" y="39"/>
                  </a:cubicBezTo>
                  <a:cubicBezTo>
                    <a:pt x="212" y="19"/>
                    <a:pt x="212" y="19"/>
                    <a:pt x="212" y="19"/>
                  </a:cubicBezTo>
                  <a:cubicBezTo>
                    <a:pt x="212" y="8"/>
                    <a:pt x="202" y="0"/>
                    <a:pt x="189" y="0"/>
                  </a:cubicBezTo>
                  <a:cubicBezTo>
                    <a:pt x="70" y="0"/>
                    <a:pt x="70" y="0"/>
                    <a:pt x="70" y="0"/>
                  </a:cubicBezTo>
                  <a:cubicBezTo>
                    <a:pt x="57" y="0"/>
                    <a:pt x="47" y="8"/>
                    <a:pt x="47" y="19"/>
                  </a:cubicBezTo>
                  <a:cubicBezTo>
                    <a:pt x="47" y="39"/>
                    <a:pt x="47" y="39"/>
                    <a:pt x="47" y="39"/>
                  </a:cubicBezTo>
                  <a:cubicBezTo>
                    <a:pt x="16" y="39"/>
                    <a:pt x="16" y="39"/>
                    <a:pt x="16" y="39"/>
                  </a:cubicBezTo>
                  <a:cubicBezTo>
                    <a:pt x="8" y="39"/>
                    <a:pt x="0" y="46"/>
                    <a:pt x="0" y="54"/>
                  </a:cubicBezTo>
                  <a:cubicBezTo>
                    <a:pt x="0" y="96"/>
                    <a:pt x="0" y="96"/>
                    <a:pt x="0" y="96"/>
                  </a:cubicBezTo>
                  <a:cubicBezTo>
                    <a:pt x="105" y="96"/>
                    <a:pt x="105" y="96"/>
                    <a:pt x="105" y="96"/>
                  </a:cubicBezTo>
                  <a:cubicBezTo>
                    <a:pt x="105" y="89"/>
                    <a:pt x="105" y="89"/>
                    <a:pt x="105" y="89"/>
                  </a:cubicBezTo>
                  <a:cubicBezTo>
                    <a:pt x="105" y="81"/>
                    <a:pt x="112" y="74"/>
                    <a:pt x="121" y="74"/>
                  </a:cubicBezTo>
                  <a:cubicBezTo>
                    <a:pt x="143" y="74"/>
                    <a:pt x="143" y="74"/>
                    <a:pt x="143" y="74"/>
                  </a:cubicBezTo>
                  <a:cubicBezTo>
                    <a:pt x="152" y="74"/>
                    <a:pt x="159" y="81"/>
                    <a:pt x="159" y="89"/>
                  </a:cubicBezTo>
                  <a:cubicBezTo>
                    <a:pt x="159" y="96"/>
                    <a:pt x="159" y="96"/>
                    <a:pt x="159" y="96"/>
                  </a:cubicBezTo>
                  <a:cubicBezTo>
                    <a:pt x="260" y="96"/>
                    <a:pt x="260" y="96"/>
                    <a:pt x="260" y="96"/>
                  </a:cubicBezTo>
                  <a:cubicBezTo>
                    <a:pt x="260" y="54"/>
                    <a:pt x="260" y="54"/>
                    <a:pt x="260" y="54"/>
                  </a:cubicBezTo>
                  <a:cubicBezTo>
                    <a:pt x="260" y="46"/>
                    <a:pt x="253" y="39"/>
                    <a:pt x="244" y="39"/>
                  </a:cubicBezTo>
                  <a:close/>
                  <a:moveTo>
                    <a:pt x="197" y="39"/>
                  </a:moveTo>
                  <a:cubicBezTo>
                    <a:pt x="61" y="39"/>
                    <a:pt x="61" y="39"/>
                    <a:pt x="61" y="39"/>
                  </a:cubicBezTo>
                  <a:cubicBezTo>
                    <a:pt x="61" y="19"/>
                    <a:pt x="61" y="19"/>
                    <a:pt x="61" y="19"/>
                  </a:cubicBezTo>
                  <a:cubicBezTo>
                    <a:pt x="61" y="17"/>
                    <a:pt x="64" y="14"/>
                    <a:pt x="70" y="14"/>
                  </a:cubicBezTo>
                  <a:cubicBezTo>
                    <a:pt x="189" y="14"/>
                    <a:pt x="189" y="14"/>
                    <a:pt x="189" y="14"/>
                  </a:cubicBezTo>
                  <a:cubicBezTo>
                    <a:pt x="194" y="14"/>
                    <a:pt x="197" y="17"/>
                    <a:pt x="197" y="19"/>
                  </a:cubicBezTo>
                  <a:lnTo>
                    <a:pt x="197" y="39"/>
                  </a:lnTo>
                  <a:close/>
                </a:path>
              </a:pathLst>
            </a:custGeom>
            <a:grpFill/>
            <a:ln>
              <a:noFill/>
            </a:ln>
          </p:spPr>
          <p:txBody>
            <a:bodyPr vert="horz" wrap="square" lIns="91440" tIns="45720" rIns="91440" bIns="45720" numCol="1" anchor="t" anchorCtr="0" compatLnSpc="1">
              <a:prstTxWarp prst="textNoShape">
                <a:avLst/>
              </a:prstTxWarp>
            </a:bodyPr>
            <a:lstStyle/>
            <a:p>
              <a:pPr defTabSz="932557"/>
              <a:endParaRPr lang="en-US" sz="1632">
                <a:solidFill>
                  <a:srgbClr val="292929"/>
                </a:solidFill>
              </a:endParaRPr>
            </a:p>
          </p:txBody>
        </p:sp>
      </p:grpSp>
    </p:spTree>
    <p:extLst>
      <p:ext uri="{BB962C8B-B14F-4D97-AF65-F5344CB8AC3E}">
        <p14:creationId xmlns:p14="http://schemas.microsoft.com/office/powerpoint/2010/main" val="96620149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381652" y="233152"/>
            <a:ext cx="10874295" cy="621531"/>
          </a:xfrm>
        </p:spPr>
        <p:txBody>
          <a:bodyPr/>
          <a:lstStyle>
            <a:lvl1pPr>
              <a:defRPr/>
            </a:lvl1pPr>
          </a:lstStyle>
          <a:p>
            <a:r>
              <a:rPr lang="en-US" dirty="0" smtClean="0"/>
              <a:t>Click to edit Master title style</a:t>
            </a:r>
            <a:endParaRPr lang="en-US" dirty="0"/>
          </a:p>
        </p:txBody>
      </p:sp>
      <p:grpSp>
        <p:nvGrpSpPr>
          <p:cNvPr id="7" name="Group 6"/>
          <p:cNvGrpSpPr/>
          <p:nvPr userDrawn="1"/>
        </p:nvGrpSpPr>
        <p:grpSpPr bwMode="black">
          <a:xfrm>
            <a:off x="552337" y="233151"/>
            <a:ext cx="623708" cy="505873"/>
            <a:chOff x="813584" y="4312262"/>
            <a:chExt cx="478309" cy="370027"/>
          </a:xfrm>
          <a:solidFill>
            <a:srgbClr val="FF8200"/>
          </a:solidFill>
        </p:grpSpPr>
        <p:sp>
          <p:nvSpPr>
            <p:cNvPr id="8" name="Freeform 79"/>
            <p:cNvSpPr>
              <a:spLocks/>
            </p:cNvSpPr>
            <p:nvPr/>
          </p:nvSpPr>
          <p:spPr bwMode="black">
            <a:xfrm>
              <a:off x="813584" y="4503897"/>
              <a:ext cx="478309" cy="178392"/>
            </a:xfrm>
            <a:custGeom>
              <a:avLst/>
              <a:gdLst>
                <a:gd name="T0" fmla="*/ 159 w 260"/>
                <a:gd name="T1" fmla="*/ 7 h 97"/>
                <a:gd name="T2" fmla="*/ 143 w 260"/>
                <a:gd name="T3" fmla="*/ 23 h 97"/>
                <a:gd name="T4" fmla="*/ 121 w 260"/>
                <a:gd name="T5" fmla="*/ 23 h 97"/>
                <a:gd name="T6" fmla="*/ 105 w 260"/>
                <a:gd name="T7" fmla="*/ 7 h 97"/>
                <a:gd name="T8" fmla="*/ 105 w 260"/>
                <a:gd name="T9" fmla="*/ 0 h 97"/>
                <a:gd name="T10" fmla="*/ 0 w 260"/>
                <a:gd name="T11" fmla="*/ 0 h 97"/>
                <a:gd name="T12" fmla="*/ 0 w 260"/>
                <a:gd name="T13" fmla="*/ 81 h 97"/>
                <a:gd name="T14" fmla="*/ 16 w 260"/>
                <a:gd name="T15" fmla="*/ 97 h 97"/>
                <a:gd name="T16" fmla="*/ 244 w 260"/>
                <a:gd name="T17" fmla="*/ 97 h 97"/>
                <a:gd name="T18" fmla="*/ 260 w 260"/>
                <a:gd name="T19" fmla="*/ 81 h 97"/>
                <a:gd name="T20" fmla="*/ 260 w 260"/>
                <a:gd name="T21" fmla="*/ 0 h 97"/>
                <a:gd name="T22" fmla="*/ 159 w 260"/>
                <a:gd name="T23" fmla="*/ 0 h 97"/>
                <a:gd name="T24" fmla="*/ 159 w 260"/>
                <a:gd name="T25" fmla="*/ 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0" h="97">
                  <a:moveTo>
                    <a:pt x="159" y="7"/>
                  </a:moveTo>
                  <a:cubicBezTo>
                    <a:pt x="159" y="16"/>
                    <a:pt x="152" y="23"/>
                    <a:pt x="143" y="23"/>
                  </a:cubicBezTo>
                  <a:cubicBezTo>
                    <a:pt x="121" y="23"/>
                    <a:pt x="121" y="23"/>
                    <a:pt x="121" y="23"/>
                  </a:cubicBezTo>
                  <a:cubicBezTo>
                    <a:pt x="112" y="23"/>
                    <a:pt x="105" y="16"/>
                    <a:pt x="105" y="7"/>
                  </a:cubicBezTo>
                  <a:cubicBezTo>
                    <a:pt x="105" y="0"/>
                    <a:pt x="105" y="0"/>
                    <a:pt x="105" y="0"/>
                  </a:cubicBezTo>
                  <a:cubicBezTo>
                    <a:pt x="0" y="0"/>
                    <a:pt x="0" y="0"/>
                    <a:pt x="0" y="0"/>
                  </a:cubicBezTo>
                  <a:cubicBezTo>
                    <a:pt x="0" y="81"/>
                    <a:pt x="0" y="81"/>
                    <a:pt x="0" y="81"/>
                  </a:cubicBezTo>
                  <a:cubicBezTo>
                    <a:pt x="0" y="90"/>
                    <a:pt x="8" y="97"/>
                    <a:pt x="16" y="97"/>
                  </a:cubicBezTo>
                  <a:cubicBezTo>
                    <a:pt x="244" y="97"/>
                    <a:pt x="244" y="97"/>
                    <a:pt x="244" y="97"/>
                  </a:cubicBezTo>
                  <a:cubicBezTo>
                    <a:pt x="253" y="97"/>
                    <a:pt x="260" y="90"/>
                    <a:pt x="260" y="81"/>
                  </a:cubicBezTo>
                  <a:cubicBezTo>
                    <a:pt x="260" y="0"/>
                    <a:pt x="260" y="0"/>
                    <a:pt x="260" y="0"/>
                  </a:cubicBezTo>
                  <a:cubicBezTo>
                    <a:pt x="159" y="0"/>
                    <a:pt x="159" y="0"/>
                    <a:pt x="159" y="0"/>
                  </a:cubicBezTo>
                  <a:lnTo>
                    <a:pt x="159" y="7"/>
                  </a:lnTo>
                  <a:close/>
                </a:path>
              </a:pathLst>
            </a:custGeom>
            <a:grpFill/>
            <a:ln>
              <a:noFill/>
            </a:ln>
          </p:spPr>
          <p:txBody>
            <a:bodyPr vert="horz" wrap="square" lIns="91440" tIns="45720" rIns="91440" bIns="45720" numCol="1" anchor="t" anchorCtr="0" compatLnSpc="1">
              <a:prstTxWarp prst="textNoShape">
                <a:avLst/>
              </a:prstTxWarp>
            </a:bodyPr>
            <a:lstStyle/>
            <a:p>
              <a:pPr defTabSz="932557"/>
              <a:endParaRPr lang="en-US" sz="1632">
                <a:solidFill>
                  <a:srgbClr val="292929"/>
                </a:solidFill>
              </a:endParaRPr>
            </a:p>
          </p:txBody>
        </p:sp>
        <p:sp>
          <p:nvSpPr>
            <p:cNvPr id="9" name="Freeform 80"/>
            <p:cNvSpPr>
              <a:spLocks noEditPoints="1"/>
            </p:cNvSpPr>
            <p:nvPr/>
          </p:nvSpPr>
          <p:spPr bwMode="black">
            <a:xfrm>
              <a:off x="813584" y="4312262"/>
              <a:ext cx="478309" cy="176834"/>
            </a:xfrm>
            <a:custGeom>
              <a:avLst/>
              <a:gdLst>
                <a:gd name="T0" fmla="*/ 244 w 260"/>
                <a:gd name="T1" fmla="*/ 39 h 96"/>
                <a:gd name="T2" fmla="*/ 212 w 260"/>
                <a:gd name="T3" fmla="*/ 39 h 96"/>
                <a:gd name="T4" fmla="*/ 212 w 260"/>
                <a:gd name="T5" fmla="*/ 19 h 96"/>
                <a:gd name="T6" fmla="*/ 189 w 260"/>
                <a:gd name="T7" fmla="*/ 0 h 96"/>
                <a:gd name="T8" fmla="*/ 70 w 260"/>
                <a:gd name="T9" fmla="*/ 0 h 96"/>
                <a:gd name="T10" fmla="*/ 47 w 260"/>
                <a:gd name="T11" fmla="*/ 19 h 96"/>
                <a:gd name="T12" fmla="*/ 47 w 260"/>
                <a:gd name="T13" fmla="*/ 39 h 96"/>
                <a:gd name="T14" fmla="*/ 16 w 260"/>
                <a:gd name="T15" fmla="*/ 39 h 96"/>
                <a:gd name="T16" fmla="*/ 0 w 260"/>
                <a:gd name="T17" fmla="*/ 54 h 96"/>
                <a:gd name="T18" fmla="*/ 0 w 260"/>
                <a:gd name="T19" fmla="*/ 96 h 96"/>
                <a:gd name="T20" fmla="*/ 105 w 260"/>
                <a:gd name="T21" fmla="*/ 96 h 96"/>
                <a:gd name="T22" fmla="*/ 105 w 260"/>
                <a:gd name="T23" fmla="*/ 89 h 96"/>
                <a:gd name="T24" fmla="*/ 121 w 260"/>
                <a:gd name="T25" fmla="*/ 74 h 96"/>
                <a:gd name="T26" fmla="*/ 143 w 260"/>
                <a:gd name="T27" fmla="*/ 74 h 96"/>
                <a:gd name="T28" fmla="*/ 159 w 260"/>
                <a:gd name="T29" fmla="*/ 89 h 96"/>
                <a:gd name="T30" fmla="*/ 159 w 260"/>
                <a:gd name="T31" fmla="*/ 96 h 96"/>
                <a:gd name="T32" fmla="*/ 260 w 260"/>
                <a:gd name="T33" fmla="*/ 96 h 96"/>
                <a:gd name="T34" fmla="*/ 260 w 260"/>
                <a:gd name="T35" fmla="*/ 54 h 96"/>
                <a:gd name="T36" fmla="*/ 244 w 260"/>
                <a:gd name="T37" fmla="*/ 39 h 96"/>
                <a:gd name="T38" fmla="*/ 197 w 260"/>
                <a:gd name="T39" fmla="*/ 39 h 96"/>
                <a:gd name="T40" fmla="*/ 61 w 260"/>
                <a:gd name="T41" fmla="*/ 39 h 96"/>
                <a:gd name="T42" fmla="*/ 61 w 260"/>
                <a:gd name="T43" fmla="*/ 19 h 96"/>
                <a:gd name="T44" fmla="*/ 70 w 260"/>
                <a:gd name="T45" fmla="*/ 14 h 96"/>
                <a:gd name="T46" fmla="*/ 189 w 260"/>
                <a:gd name="T47" fmla="*/ 14 h 96"/>
                <a:gd name="T48" fmla="*/ 197 w 260"/>
                <a:gd name="T49" fmla="*/ 19 h 96"/>
                <a:gd name="T50" fmla="*/ 197 w 260"/>
                <a:gd name="T51" fmla="*/ 3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0" h="96">
                  <a:moveTo>
                    <a:pt x="244" y="39"/>
                  </a:moveTo>
                  <a:cubicBezTo>
                    <a:pt x="212" y="39"/>
                    <a:pt x="212" y="39"/>
                    <a:pt x="212" y="39"/>
                  </a:cubicBezTo>
                  <a:cubicBezTo>
                    <a:pt x="212" y="19"/>
                    <a:pt x="212" y="19"/>
                    <a:pt x="212" y="19"/>
                  </a:cubicBezTo>
                  <a:cubicBezTo>
                    <a:pt x="212" y="8"/>
                    <a:pt x="202" y="0"/>
                    <a:pt x="189" y="0"/>
                  </a:cubicBezTo>
                  <a:cubicBezTo>
                    <a:pt x="70" y="0"/>
                    <a:pt x="70" y="0"/>
                    <a:pt x="70" y="0"/>
                  </a:cubicBezTo>
                  <a:cubicBezTo>
                    <a:pt x="57" y="0"/>
                    <a:pt x="47" y="8"/>
                    <a:pt x="47" y="19"/>
                  </a:cubicBezTo>
                  <a:cubicBezTo>
                    <a:pt x="47" y="39"/>
                    <a:pt x="47" y="39"/>
                    <a:pt x="47" y="39"/>
                  </a:cubicBezTo>
                  <a:cubicBezTo>
                    <a:pt x="16" y="39"/>
                    <a:pt x="16" y="39"/>
                    <a:pt x="16" y="39"/>
                  </a:cubicBezTo>
                  <a:cubicBezTo>
                    <a:pt x="8" y="39"/>
                    <a:pt x="0" y="46"/>
                    <a:pt x="0" y="54"/>
                  </a:cubicBezTo>
                  <a:cubicBezTo>
                    <a:pt x="0" y="96"/>
                    <a:pt x="0" y="96"/>
                    <a:pt x="0" y="96"/>
                  </a:cubicBezTo>
                  <a:cubicBezTo>
                    <a:pt x="105" y="96"/>
                    <a:pt x="105" y="96"/>
                    <a:pt x="105" y="96"/>
                  </a:cubicBezTo>
                  <a:cubicBezTo>
                    <a:pt x="105" y="89"/>
                    <a:pt x="105" y="89"/>
                    <a:pt x="105" y="89"/>
                  </a:cubicBezTo>
                  <a:cubicBezTo>
                    <a:pt x="105" y="81"/>
                    <a:pt x="112" y="74"/>
                    <a:pt x="121" y="74"/>
                  </a:cubicBezTo>
                  <a:cubicBezTo>
                    <a:pt x="143" y="74"/>
                    <a:pt x="143" y="74"/>
                    <a:pt x="143" y="74"/>
                  </a:cubicBezTo>
                  <a:cubicBezTo>
                    <a:pt x="152" y="74"/>
                    <a:pt x="159" y="81"/>
                    <a:pt x="159" y="89"/>
                  </a:cubicBezTo>
                  <a:cubicBezTo>
                    <a:pt x="159" y="96"/>
                    <a:pt x="159" y="96"/>
                    <a:pt x="159" y="96"/>
                  </a:cubicBezTo>
                  <a:cubicBezTo>
                    <a:pt x="260" y="96"/>
                    <a:pt x="260" y="96"/>
                    <a:pt x="260" y="96"/>
                  </a:cubicBezTo>
                  <a:cubicBezTo>
                    <a:pt x="260" y="54"/>
                    <a:pt x="260" y="54"/>
                    <a:pt x="260" y="54"/>
                  </a:cubicBezTo>
                  <a:cubicBezTo>
                    <a:pt x="260" y="46"/>
                    <a:pt x="253" y="39"/>
                    <a:pt x="244" y="39"/>
                  </a:cubicBezTo>
                  <a:close/>
                  <a:moveTo>
                    <a:pt x="197" y="39"/>
                  </a:moveTo>
                  <a:cubicBezTo>
                    <a:pt x="61" y="39"/>
                    <a:pt x="61" y="39"/>
                    <a:pt x="61" y="39"/>
                  </a:cubicBezTo>
                  <a:cubicBezTo>
                    <a:pt x="61" y="19"/>
                    <a:pt x="61" y="19"/>
                    <a:pt x="61" y="19"/>
                  </a:cubicBezTo>
                  <a:cubicBezTo>
                    <a:pt x="61" y="17"/>
                    <a:pt x="64" y="14"/>
                    <a:pt x="70" y="14"/>
                  </a:cubicBezTo>
                  <a:cubicBezTo>
                    <a:pt x="189" y="14"/>
                    <a:pt x="189" y="14"/>
                    <a:pt x="189" y="14"/>
                  </a:cubicBezTo>
                  <a:cubicBezTo>
                    <a:pt x="194" y="14"/>
                    <a:pt x="197" y="17"/>
                    <a:pt x="197" y="19"/>
                  </a:cubicBezTo>
                  <a:lnTo>
                    <a:pt x="197" y="39"/>
                  </a:lnTo>
                  <a:close/>
                </a:path>
              </a:pathLst>
            </a:custGeom>
            <a:grpFill/>
            <a:ln>
              <a:noFill/>
            </a:ln>
          </p:spPr>
          <p:txBody>
            <a:bodyPr vert="horz" wrap="square" lIns="91440" tIns="45720" rIns="91440" bIns="45720" numCol="1" anchor="t" anchorCtr="0" compatLnSpc="1">
              <a:prstTxWarp prst="textNoShape">
                <a:avLst/>
              </a:prstTxWarp>
            </a:bodyPr>
            <a:lstStyle/>
            <a:p>
              <a:pPr defTabSz="932557"/>
              <a:endParaRPr lang="en-US" sz="1632">
                <a:solidFill>
                  <a:srgbClr val="292929"/>
                </a:solidFill>
              </a:endParaRPr>
            </a:p>
          </p:txBody>
        </p:sp>
      </p:grpSp>
      <p:sp>
        <p:nvSpPr>
          <p:cNvPr id="6" name="Text Placeholder 4"/>
          <p:cNvSpPr>
            <a:spLocks noGrp="1"/>
          </p:cNvSpPr>
          <p:nvPr>
            <p:ph type="body" sz="quarter" idx="10"/>
          </p:nvPr>
        </p:nvSpPr>
        <p:spPr>
          <a:xfrm>
            <a:off x="526423" y="1476623"/>
            <a:ext cx="11385254" cy="2040374"/>
          </a:xfrm>
        </p:spPr>
        <p:txBody>
          <a:bodyPr/>
          <a:lstStyle>
            <a:lvl1pPr marL="0" indent="0">
              <a:buClr>
                <a:srgbClr val="FF8200"/>
              </a:buClr>
              <a:buNone/>
              <a:defRPr>
                <a:solidFill>
                  <a:srgbClr val="FF8200"/>
                </a:solidFill>
              </a:defRPr>
            </a:lvl1pPr>
            <a:lvl2pPr marL="401535" indent="-401535" defTabSz="759354">
              <a:buClr>
                <a:srgbClr val="FF8200"/>
              </a:buClr>
              <a:defRPr/>
            </a:lvl2pPr>
            <a:lvl3pPr>
              <a:buClr>
                <a:srgbClr val="FF8200"/>
              </a:buClr>
              <a:defRPr/>
            </a:lvl3pPr>
            <a:lvl4pPr>
              <a:buClr>
                <a:srgbClr val="FF8200"/>
              </a:buClr>
              <a:defRPr/>
            </a:lvl4pPr>
            <a:lvl5pPr>
              <a:buClr>
                <a:srgbClr val="FF8200"/>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4476347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142365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cSld name="7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9661" y="234197"/>
            <a:ext cx="11375536" cy="715699"/>
          </a:xfrm>
          <a:prstGeom prst="rect">
            <a:avLst/>
          </a:prstGeom>
        </p:spPr>
        <p:txBody>
          <a:bodyPr lIns="91420" tIns="45711" rIns="91420" bIns="45711"/>
          <a:lstStyle/>
          <a:p>
            <a:r>
              <a:rPr lang="en-US" smtClean="0"/>
              <a:t>Click to edit Master title style</a:t>
            </a:r>
            <a:endParaRPr lang="en-US" dirty="0"/>
          </a:p>
        </p:txBody>
      </p:sp>
    </p:spTree>
    <p:extLst>
      <p:ext uri="{BB962C8B-B14F-4D97-AF65-F5344CB8AC3E}">
        <p14:creationId xmlns:p14="http://schemas.microsoft.com/office/powerpoint/2010/main" val="241365211"/>
      </p:ext>
    </p:extLst>
  </p:cSld>
  <p:clrMapOvr>
    <a:masterClrMapping/>
  </p:clrMapOvr>
  <mc:AlternateContent xmlns:mc="http://schemas.openxmlformats.org/markup-compatibility/2006" xmlns:p14="http://schemas.microsoft.com/office/powerpoint/2010/main">
    <mc:Choice Requires="p14">
      <p:transition spd="slow" p14:dur="1150">
        <p:push/>
      </p:transition>
    </mc:Choice>
    <mc:Fallback xmlns="">
      <p:transition spd="slow">
        <p:push/>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3" y="233152"/>
            <a:ext cx="11375535" cy="715701"/>
          </a:xfrm>
        </p:spPr>
        <p:txBody>
          <a:bodyPr tIns="91428"/>
          <a:lstStyle>
            <a:lvl1pPr>
              <a:defRPr spc="0"/>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3" y="1476621"/>
            <a:ext cx="11375535" cy="2040374"/>
          </a:xfrm>
        </p:spPr>
        <p:txBody>
          <a:bodyPr/>
          <a:lstStyle>
            <a:lvl1pPr marL="469475" indent="-469475">
              <a:buFont typeface="Arial" pitchFamily="34" charset="0"/>
              <a:buChar char="•"/>
              <a:defRPr/>
            </a:lvl1pPr>
            <a:lvl2pPr marL="872583" indent="-403105">
              <a:buFont typeface="Arial" pitchFamily="34" charset="0"/>
              <a:buChar char="•"/>
              <a:defRPr/>
            </a:lvl2pPr>
            <a:lvl3pPr marL="1283781" indent="-411198">
              <a:buFont typeface="Arial" pitchFamily="34" charset="0"/>
              <a:buChar char="•"/>
              <a:defRPr/>
            </a:lvl3pPr>
            <a:lvl4pPr marL="1636695" indent="-352917">
              <a:buFont typeface="Arial" pitchFamily="34" charset="0"/>
              <a:buChar char="•"/>
              <a:defRPr/>
            </a:lvl4pPr>
            <a:lvl5pPr marL="1979901" indent="-343205">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6" name="Straight Connector 5"/>
          <p:cNvCxnSpPr/>
          <p:nvPr userDrawn="1"/>
        </p:nvCxnSpPr>
        <p:spPr>
          <a:xfrm>
            <a:off x="542624" y="1010320"/>
            <a:ext cx="11351238"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321448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54053413"/>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9109054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2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rgbClr val="0071B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Tree>
    <p:extLst>
      <p:ext uri="{BB962C8B-B14F-4D97-AF65-F5344CB8AC3E}">
        <p14:creationId xmlns:p14="http://schemas.microsoft.com/office/powerpoint/2010/main" val="3958193705"/>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2" y="3954457"/>
            <a:ext cx="6399213" cy="1830388"/>
          </a:xfrm>
          <a:noFill/>
        </p:spPr>
        <p:txBody>
          <a:bodyPr lIns="146235" tIns="109676" rIns="146235" bIns="109676">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35" tIns="91397" rIns="146235" bIns="91397" anchor="t" anchorCtr="0"/>
          <a:lstStyle>
            <a:lvl1pPr>
              <a:defRPr sz="6000" spc="-100" baseline="0">
                <a:gradFill>
                  <a:gsLst>
                    <a:gs pos="3333">
                      <a:schemeClr val="tx2"/>
                    </a:gs>
                    <a:gs pos="39000">
                      <a:schemeClr val="tx2"/>
                    </a:gs>
                  </a:gsLst>
                  <a:lin ang="5400000" scaled="0"/>
                </a:gradFill>
              </a:defRPr>
            </a:lvl1pPr>
          </a:lstStyle>
          <a:p>
            <a:r>
              <a:rPr lang="en-US" dirty="0" smtClean="0"/>
              <a:t>Presentation title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9" y="480502"/>
            <a:ext cx="2557747" cy="547905"/>
          </a:xfrm>
          <a:prstGeom prst="rect">
            <a:avLst/>
          </a:prstGeom>
        </p:spPr>
      </p:pic>
    </p:spTree>
    <p:extLst>
      <p:ext uri="{BB962C8B-B14F-4D97-AF65-F5344CB8AC3E}">
        <p14:creationId xmlns:p14="http://schemas.microsoft.com/office/powerpoint/2010/main" val="16456077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1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7" indent="0">
              <a:buNone/>
              <a:defRPr/>
            </a:lvl3pPr>
            <a:lvl4pPr marL="457074" indent="0">
              <a:buNone/>
              <a:defRPr/>
            </a:lvl4pPr>
            <a:lvl5pPr marL="68561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724634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1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7" indent="0">
              <a:buNone/>
              <a:defRPr/>
            </a:lvl3pPr>
            <a:lvl4pPr marL="457074" indent="0">
              <a:buNone/>
              <a:defRPr/>
            </a:lvl4pPr>
            <a:lvl5pPr marL="68561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95597204"/>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3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58660173"/>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3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4180774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1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11" indent="0">
              <a:buNone/>
              <a:tabLst/>
              <a:defRPr sz="2000"/>
            </a:lvl3pPr>
            <a:lvl4pPr marL="460248" indent="0">
              <a:buNone/>
              <a:defRPr/>
            </a:lvl4pPr>
            <a:lvl5pPr marL="68561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1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11" indent="0">
              <a:buNone/>
              <a:tabLst/>
              <a:defRPr sz="2000"/>
            </a:lvl3pPr>
            <a:lvl4pPr marL="460248" indent="0">
              <a:buNone/>
              <a:defRPr/>
            </a:lvl4pPr>
            <a:lvl5pPr marL="68561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73011671"/>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1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11" indent="0">
              <a:buNone/>
              <a:tabLst/>
              <a:defRPr sz="2000"/>
            </a:lvl3pPr>
            <a:lvl4pPr marL="460248" indent="0">
              <a:buNone/>
              <a:defRPr/>
            </a:lvl4pPr>
            <a:lvl5pPr marL="68561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1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11" indent="0">
              <a:buNone/>
              <a:tabLst/>
              <a:defRPr sz="2000"/>
            </a:lvl3pPr>
            <a:lvl4pPr marL="460248" indent="0">
              <a:buNone/>
              <a:defRPr/>
            </a:lvl4pPr>
            <a:lvl5pPr marL="68561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72544376"/>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536028"/>
          </a:xfrm>
        </p:spPr>
        <p:txBody>
          <a:bodyPr wrap="square">
            <a:spAutoFit/>
          </a:bodyPr>
          <a:lstStyle>
            <a:lvl1pPr marL="287259" indent="-287259">
              <a:spcBef>
                <a:spcPts val="1224"/>
              </a:spcBef>
              <a:buClr>
                <a:schemeClr val="tx1"/>
              </a:buClr>
              <a:buFont typeface="Arial" pitchFamily="34" charset="0"/>
              <a:buChar char="•"/>
              <a:defRPr sz="3600"/>
            </a:lvl1pPr>
            <a:lvl2pPr marL="531020" indent="-233131">
              <a:defRPr sz="2400"/>
            </a:lvl2pPr>
            <a:lvl3pPr marL="699393" indent="-168373">
              <a:tabLst/>
              <a:defRPr sz="2000"/>
            </a:lvl3pPr>
            <a:lvl4pPr marL="880716" indent="-181324">
              <a:defRPr/>
            </a:lvl4pPr>
            <a:lvl5pPr marL="1049089" indent="-16837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536028"/>
          </a:xfrm>
        </p:spPr>
        <p:txBody>
          <a:bodyPr wrap="square">
            <a:spAutoFit/>
          </a:bodyPr>
          <a:lstStyle>
            <a:lvl1pPr marL="287259" indent="-287259">
              <a:spcBef>
                <a:spcPts val="1224"/>
              </a:spcBef>
              <a:buClr>
                <a:schemeClr val="tx1"/>
              </a:buClr>
              <a:buFont typeface="Arial" pitchFamily="34" charset="0"/>
              <a:buChar char="•"/>
              <a:defRPr sz="3600"/>
            </a:lvl1pPr>
            <a:lvl2pPr marL="531020" indent="-233131">
              <a:defRPr sz="2400"/>
            </a:lvl2pPr>
            <a:lvl3pPr marL="699393" indent="-168373">
              <a:tabLst/>
              <a:defRPr sz="2000"/>
            </a:lvl3pPr>
            <a:lvl4pPr marL="880716" indent="-181324">
              <a:defRPr/>
            </a:lvl4pPr>
            <a:lvl5pPr marL="1049089" indent="-16837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27693609"/>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536028"/>
          </a:xfrm>
        </p:spPr>
        <p:txBody>
          <a:bodyPr wrap="square">
            <a:spAutoFit/>
          </a:bodyPr>
          <a:lstStyle>
            <a:lvl1pPr marL="287259" indent="-287259">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20" indent="-233131">
              <a:defRPr sz="2400"/>
            </a:lvl2pPr>
            <a:lvl3pPr marL="699393" indent="-168373">
              <a:tabLst/>
              <a:defRPr sz="2000"/>
            </a:lvl3pPr>
            <a:lvl4pPr marL="880716" indent="-181324">
              <a:defRPr/>
            </a:lvl4pPr>
            <a:lvl5pPr marL="1049089" indent="-16837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536028"/>
          </a:xfrm>
        </p:spPr>
        <p:txBody>
          <a:bodyPr wrap="square">
            <a:spAutoFit/>
          </a:bodyPr>
          <a:lstStyle>
            <a:lvl1pPr marL="287259" indent="-287259">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20" indent="-233131">
              <a:defRPr sz="2400"/>
            </a:lvl2pPr>
            <a:lvl3pPr marL="699393" indent="-168373">
              <a:tabLst/>
              <a:defRPr sz="2000"/>
            </a:lvl3pPr>
            <a:lvl4pPr marL="880716" indent="-181324">
              <a:defRPr/>
            </a:lvl4pPr>
            <a:lvl5pPr marL="1049089" indent="-16837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263599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27624694"/>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7687925"/>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7" tIns="46617" rIns="46617" bIns="46617" numCol="1" spcCol="0" rtlCol="0" fromWordArt="0" anchor="ctr" anchorCtr="0" forceAA="0" compatLnSpc="1">
            <a:prstTxWarp prst="textNoShape">
              <a:avLst/>
            </a:prstTxWarp>
            <a:noAutofit/>
          </a:bodyPr>
          <a:lstStyle/>
          <a:p>
            <a:pPr algn="ctr" defTabSz="93221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199588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8"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4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39"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0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03984131"/>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2573781"/>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61942214"/>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8831314"/>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91804740"/>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19509464"/>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29716102"/>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70221476"/>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45094856"/>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90396371"/>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265710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6673916"/>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51153335"/>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83865004"/>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61281410"/>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0003011"/>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79902626"/>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1998193"/>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04864642"/>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90781493"/>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244285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theme" Target="../theme/theme3.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theme" Target="../theme/theme4.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theme" Target="../theme/theme5.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image" Target="../media/image7.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image" Target="../media/image7.png"/><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theme" Target="../theme/theme6.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35" r:id="rId23"/>
    <p:sldLayoutId id="2147484237"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64"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2"/>
            <a:ext cx="11375536" cy="6215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29660" y="1476623"/>
            <a:ext cx="11375535" cy="2040374"/>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66092589"/>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 id="2147484231" r:id="rId26"/>
    <p:sldLayoutId id="2147484232" r:id="rId27"/>
    <p:sldLayoutId id="2147484233" r:id="rId28"/>
    <p:sldLayoutId id="2147484234" r:id="rId29"/>
    <p:sldLayoutId id="2147484236" r:id="rId30"/>
    <p:sldLayoutId id="2147484265" r:id="rId31"/>
  </p:sldLayoutIdLst>
  <p:transition>
    <p:fade/>
  </p:transition>
  <p:timing>
    <p:tnLst>
      <p:par>
        <p:cTn id="1" dur="indefinite" restart="never" nodeType="tmRoot"/>
      </p:par>
    </p:tnLst>
  </p:timing>
  <p:hf sldNum="0" hdr="0" ftr="0" dt="0"/>
  <p:txStyles>
    <p:titleStyle>
      <a:lvl1pPr algn="l" defTabSz="932520" rtl="0" eaLnBrk="1" latinLnBrk="0" hangingPunct="1">
        <a:lnSpc>
          <a:spcPct val="90000"/>
        </a:lnSpc>
        <a:spcBef>
          <a:spcPct val="0"/>
        </a:spcBef>
        <a:buNone/>
        <a:defRPr lang="en-US" sz="4488" b="0" kern="1200" cap="none" spc="-102"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9516" indent="-469516" algn="l" defTabSz="932520" rtl="0" eaLnBrk="1" latinLnBrk="0" hangingPunct="1">
        <a:lnSpc>
          <a:spcPct val="90000"/>
        </a:lnSpc>
        <a:spcBef>
          <a:spcPct val="20000"/>
        </a:spcBef>
        <a:buClr>
          <a:schemeClr val="accent1"/>
        </a:buClr>
        <a:buSzPct val="90000"/>
        <a:buFont typeface="Wingdings" pitchFamily="2" charset="2"/>
        <a:buChar char="§"/>
        <a:defRPr sz="3264" kern="1200" spc="-72" baseline="0">
          <a:gradFill>
            <a:gsLst>
              <a:gs pos="0">
                <a:schemeClr val="tx1"/>
              </a:gs>
              <a:gs pos="86000">
                <a:schemeClr val="tx1"/>
              </a:gs>
            </a:gsLst>
            <a:lin ang="5400000" scaled="0"/>
          </a:gradFill>
          <a:latin typeface="+mn-lt"/>
          <a:ea typeface="+mn-ea"/>
          <a:cs typeface="+mn-cs"/>
        </a:defRPr>
      </a:lvl1pPr>
      <a:lvl2pPr marL="872655" indent="-403138" algn="l" defTabSz="932520" rtl="0" eaLnBrk="1" latinLnBrk="0" hangingPunct="1">
        <a:lnSpc>
          <a:spcPct val="90000"/>
        </a:lnSpc>
        <a:spcBef>
          <a:spcPct val="20000"/>
        </a:spcBef>
        <a:buClr>
          <a:schemeClr val="accent1"/>
        </a:buClr>
        <a:buSzPct val="90000"/>
        <a:buFont typeface="Wingdings" pitchFamily="2" charset="2"/>
        <a:buChar char="§"/>
        <a:defRPr sz="2856" kern="1200" spc="-72" baseline="0">
          <a:gradFill>
            <a:gsLst>
              <a:gs pos="0">
                <a:schemeClr val="tx1"/>
              </a:gs>
              <a:gs pos="86000">
                <a:schemeClr val="tx1"/>
              </a:gs>
            </a:gsLst>
            <a:lin ang="5400000" scaled="0"/>
          </a:gradFill>
          <a:latin typeface="+mn-lt"/>
          <a:ea typeface="+mn-ea"/>
          <a:cs typeface="+mn-cs"/>
        </a:defRPr>
      </a:lvl2pPr>
      <a:lvl3pPr marL="1283887" indent="-411232" algn="l" defTabSz="932520" rtl="0" eaLnBrk="1" latinLnBrk="0" hangingPunct="1">
        <a:lnSpc>
          <a:spcPct val="90000"/>
        </a:lnSpc>
        <a:spcBef>
          <a:spcPct val="20000"/>
        </a:spcBef>
        <a:buClr>
          <a:schemeClr val="accent1"/>
        </a:buClr>
        <a:buSzPct val="90000"/>
        <a:buFont typeface="Wingdings" pitchFamily="2" charset="2"/>
        <a:buChar char="§"/>
        <a:defRPr sz="2448" kern="1200" spc="-72" baseline="0">
          <a:gradFill>
            <a:gsLst>
              <a:gs pos="0">
                <a:schemeClr val="tx1"/>
              </a:gs>
              <a:gs pos="86000">
                <a:schemeClr val="tx1"/>
              </a:gs>
            </a:gsLst>
            <a:lin ang="5400000" scaled="0"/>
          </a:gradFill>
          <a:latin typeface="+mn-lt"/>
          <a:ea typeface="+mn-ea"/>
          <a:cs typeface="+mn-cs"/>
        </a:defRPr>
      </a:lvl3pPr>
      <a:lvl4pPr marL="1636833" indent="-352948" algn="l" defTabSz="932520" rtl="0" eaLnBrk="1" latinLnBrk="0" hangingPunct="1">
        <a:lnSpc>
          <a:spcPct val="90000"/>
        </a:lnSpc>
        <a:spcBef>
          <a:spcPct val="20000"/>
        </a:spcBef>
        <a:buClr>
          <a:schemeClr val="accent1"/>
        </a:buClr>
        <a:buSzPct val="90000"/>
        <a:buFont typeface="Wingdings" pitchFamily="2" charset="2"/>
        <a:buChar char="§"/>
        <a:defRPr sz="2040" kern="1200" spc="-72" baseline="0">
          <a:gradFill>
            <a:gsLst>
              <a:gs pos="0">
                <a:schemeClr val="tx1"/>
              </a:gs>
              <a:gs pos="86000">
                <a:schemeClr val="tx1"/>
              </a:gs>
            </a:gsLst>
            <a:lin ang="5400000" scaled="0"/>
          </a:gradFill>
          <a:latin typeface="+mn-lt"/>
          <a:ea typeface="+mn-ea"/>
          <a:cs typeface="+mn-cs"/>
        </a:defRPr>
      </a:lvl4pPr>
      <a:lvl5pPr marL="1980066" indent="-343233" algn="l" defTabSz="932520" rtl="0" eaLnBrk="1" latinLnBrk="0" hangingPunct="1">
        <a:lnSpc>
          <a:spcPct val="90000"/>
        </a:lnSpc>
        <a:spcBef>
          <a:spcPct val="20000"/>
        </a:spcBef>
        <a:buClr>
          <a:schemeClr val="accent1"/>
        </a:buClr>
        <a:buSzPct val="90000"/>
        <a:buFont typeface="Wingdings" pitchFamily="2" charset="2"/>
        <a:buChar char="§"/>
        <a:defRPr sz="2040" kern="1200" spc="-72" baseline="0">
          <a:gradFill>
            <a:gsLst>
              <a:gs pos="0">
                <a:schemeClr val="tx1"/>
              </a:gs>
              <a:gs pos="86000">
                <a:schemeClr val="tx1"/>
              </a:gs>
            </a:gsLst>
            <a:lin ang="5400000" scaled="0"/>
          </a:gradFill>
          <a:latin typeface="+mn-lt"/>
          <a:ea typeface="+mn-ea"/>
          <a:cs typeface="+mn-cs"/>
        </a:defRPr>
      </a:lvl5pPr>
      <a:lvl6pPr marL="2564431"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691"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6952"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212"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20" rtl="0" eaLnBrk="1" latinLnBrk="0" hangingPunct="1">
        <a:defRPr sz="1938" kern="1200">
          <a:solidFill>
            <a:schemeClr val="tx1"/>
          </a:solidFill>
          <a:latin typeface="+mn-lt"/>
          <a:ea typeface="+mn-ea"/>
          <a:cs typeface="+mn-cs"/>
        </a:defRPr>
      </a:lvl1pPr>
      <a:lvl2pPr marL="466261" algn="l" defTabSz="932520" rtl="0" eaLnBrk="1" latinLnBrk="0" hangingPunct="1">
        <a:defRPr sz="1938" kern="1200">
          <a:solidFill>
            <a:schemeClr val="tx1"/>
          </a:solidFill>
          <a:latin typeface="+mn-lt"/>
          <a:ea typeface="+mn-ea"/>
          <a:cs typeface="+mn-cs"/>
        </a:defRPr>
      </a:lvl2pPr>
      <a:lvl3pPr marL="932520" algn="l" defTabSz="932520" rtl="0" eaLnBrk="1" latinLnBrk="0" hangingPunct="1">
        <a:defRPr sz="1938" kern="1200">
          <a:solidFill>
            <a:schemeClr val="tx1"/>
          </a:solidFill>
          <a:latin typeface="+mn-lt"/>
          <a:ea typeface="+mn-ea"/>
          <a:cs typeface="+mn-cs"/>
        </a:defRPr>
      </a:lvl3pPr>
      <a:lvl4pPr marL="1398781" algn="l" defTabSz="932520" rtl="0" eaLnBrk="1" latinLnBrk="0" hangingPunct="1">
        <a:defRPr sz="1938" kern="1200">
          <a:solidFill>
            <a:schemeClr val="tx1"/>
          </a:solidFill>
          <a:latin typeface="+mn-lt"/>
          <a:ea typeface="+mn-ea"/>
          <a:cs typeface="+mn-cs"/>
        </a:defRPr>
      </a:lvl4pPr>
      <a:lvl5pPr marL="1865041" algn="l" defTabSz="932520" rtl="0" eaLnBrk="1" latinLnBrk="0" hangingPunct="1">
        <a:defRPr sz="1938" kern="1200">
          <a:solidFill>
            <a:schemeClr val="tx1"/>
          </a:solidFill>
          <a:latin typeface="+mn-lt"/>
          <a:ea typeface="+mn-ea"/>
          <a:cs typeface="+mn-cs"/>
        </a:defRPr>
      </a:lvl5pPr>
      <a:lvl6pPr marL="2331301" algn="l" defTabSz="932520" rtl="0" eaLnBrk="1" latinLnBrk="0" hangingPunct="1">
        <a:defRPr sz="1938" kern="1200">
          <a:solidFill>
            <a:schemeClr val="tx1"/>
          </a:solidFill>
          <a:latin typeface="+mn-lt"/>
          <a:ea typeface="+mn-ea"/>
          <a:cs typeface="+mn-cs"/>
        </a:defRPr>
      </a:lvl6pPr>
      <a:lvl7pPr marL="2797561" algn="l" defTabSz="932520" rtl="0" eaLnBrk="1" latinLnBrk="0" hangingPunct="1">
        <a:defRPr sz="1938" kern="1200">
          <a:solidFill>
            <a:schemeClr val="tx1"/>
          </a:solidFill>
          <a:latin typeface="+mn-lt"/>
          <a:ea typeface="+mn-ea"/>
          <a:cs typeface="+mn-cs"/>
        </a:defRPr>
      </a:lvl7pPr>
      <a:lvl8pPr marL="3263822" algn="l" defTabSz="932520" rtl="0" eaLnBrk="1" latinLnBrk="0" hangingPunct="1">
        <a:defRPr sz="1938" kern="1200">
          <a:solidFill>
            <a:schemeClr val="tx1"/>
          </a:solidFill>
          <a:latin typeface="+mn-lt"/>
          <a:ea typeface="+mn-ea"/>
          <a:cs typeface="+mn-cs"/>
        </a:defRPr>
      </a:lvl8pPr>
      <a:lvl9pPr marL="3730081" algn="l" defTabSz="932520" rtl="0" eaLnBrk="1" latinLnBrk="0" hangingPunct="1">
        <a:defRPr sz="1938"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235" tIns="91397" rIns="146235" bIns="91397"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092830"/>
          </a:xfrm>
          <a:prstGeom prst="rect">
            <a:avLst/>
          </a:prstGeom>
        </p:spPr>
        <p:txBody>
          <a:bodyPr vert="horz" wrap="square" lIns="146235" tIns="91397" rIns="146235" bIns="91397"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43496782"/>
      </p:ext>
    </p:extLst>
  </p:cSld>
  <p:clrMap bg1="lt1" tx1="dk1" bg2="lt2" tx2="dk2" accent1="accent1" accent2="accent2" accent3="accent3" accent4="accent4" accent5="accent5" accent6="accent6" hlink="hlink" folHlink="folHlink"/>
  <p:sldLayoutIdLst>
    <p:sldLayoutId id="2147484239" r:id="rId1"/>
    <p:sldLayoutId id="2147484240" r:id="rId2"/>
    <p:sldLayoutId id="2147484241" r:id="rId3"/>
    <p:sldLayoutId id="2147484242" r:id="rId4"/>
    <p:sldLayoutId id="2147484243" r:id="rId5"/>
    <p:sldLayoutId id="2147484244" r:id="rId6"/>
    <p:sldLayoutId id="2147484245" r:id="rId7"/>
    <p:sldLayoutId id="2147484246" r:id="rId8"/>
    <p:sldLayoutId id="2147484247" r:id="rId9"/>
    <p:sldLayoutId id="2147484248" r:id="rId10"/>
    <p:sldLayoutId id="2147484249" r:id="rId11"/>
    <p:sldLayoutId id="2147484250" r:id="rId12"/>
  </p:sldLayoutIdLst>
  <p:transition>
    <p:fade/>
  </p:transition>
  <p:timing>
    <p:tnLst>
      <p:par>
        <p:cTn id="1" dur="indefinite" restart="never" nodeType="tmRoot"/>
      </p:par>
    </p:tnLst>
  </p:timing>
  <p:txStyles>
    <p:titleStyle>
      <a:lvl1pPr algn="l" defTabSz="932486"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6" marR="0" indent="-342806" algn="l" defTabSz="932486"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39" marR="0" indent="-241234" algn="l" defTabSz="932486"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80" marR="0" indent="-228537" algn="l" defTabSz="932486"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17" marR="0" indent="-228537" algn="l" defTabSz="9324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54" marR="0" indent="-228537" algn="l" defTabSz="9324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335" indent="-233122" algn="l" defTabSz="9324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79" indent="-233122" algn="l" defTabSz="9324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821" indent="-233122" algn="l" defTabSz="9324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065" indent="-233122" algn="l" defTabSz="9324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86" rtl="0" eaLnBrk="1" latinLnBrk="0" hangingPunct="1">
        <a:defRPr sz="1800" kern="1200">
          <a:solidFill>
            <a:schemeClr val="tx1"/>
          </a:solidFill>
          <a:latin typeface="+mn-lt"/>
          <a:ea typeface="+mn-ea"/>
          <a:cs typeface="+mn-cs"/>
        </a:defRPr>
      </a:lvl1pPr>
      <a:lvl2pPr marL="466243" algn="l" defTabSz="932486" rtl="0" eaLnBrk="1" latinLnBrk="0" hangingPunct="1">
        <a:defRPr sz="1800" kern="1200">
          <a:solidFill>
            <a:schemeClr val="tx1"/>
          </a:solidFill>
          <a:latin typeface="+mn-lt"/>
          <a:ea typeface="+mn-ea"/>
          <a:cs typeface="+mn-cs"/>
        </a:defRPr>
      </a:lvl2pPr>
      <a:lvl3pPr marL="932486" algn="l" defTabSz="932486" rtl="0" eaLnBrk="1" latinLnBrk="0" hangingPunct="1">
        <a:defRPr sz="1800" kern="1200">
          <a:solidFill>
            <a:schemeClr val="tx1"/>
          </a:solidFill>
          <a:latin typeface="+mn-lt"/>
          <a:ea typeface="+mn-ea"/>
          <a:cs typeface="+mn-cs"/>
        </a:defRPr>
      </a:lvl3pPr>
      <a:lvl4pPr marL="1398728" algn="l" defTabSz="932486" rtl="0" eaLnBrk="1" latinLnBrk="0" hangingPunct="1">
        <a:defRPr sz="1800" kern="1200">
          <a:solidFill>
            <a:schemeClr val="tx1"/>
          </a:solidFill>
          <a:latin typeface="+mn-lt"/>
          <a:ea typeface="+mn-ea"/>
          <a:cs typeface="+mn-cs"/>
        </a:defRPr>
      </a:lvl4pPr>
      <a:lvl5pPr marL="1864971" algn="l" defTabSz="932486" rtl="0" eaLnBrk="1" latinLnBrk="0" hangingPunct="1">
        <a:defRPr sz="1800" kern="1200">
          <a:solidFill>
            <a:schemeClr val="tx1"/>
          </a:solidFill>
          <a:latin typeface="+mn-lt"/>
          <a:ea typeface="+mn-ea"/>
          <a:cs typeface="+mn-cs"/>
        </a:defRPr>
      </a:lvl5pPr>
      <a:lvl6pPr marL="2331215" algn="l" defTabSz="932486" rtl="0" eaLnBrk="1" latinLnBrk="0" hangingPunct="1">
        <a:defRPr sz="1800" kern="1200">
          <a:solidFill>
            <a:schemeClr val="tx1"/>
          </a:solidFill>
          <a:latin typeface="+mn-lt"/>
          <a:ea typeface="+mn-ea"/>
          <a:cs typeface="+mn-cs"/>
        </a:defRPr>
      </a:lvl6pPr>
      <a:lvl7pPr marL="2797457" algn="l" defTabSz="932486" rtl="0" eaLnBrk="1" latinLnBrk="0" hangingPunct="1">
        <a:defRPr sz="1800" kern="1200">
          <a:solidFill>
            <a:schemeClr val="tx1"/>
          </a:solidFill>
          <a:latin typeface="+mn-lt"/>
          <a:ea typeface="+mn-ea"/>
          <a:cs typeface="+mn-cs"/>
        </a:defRPr>
      </a:lvl7pPr>
      <a:lvl8pPr marL="3263699" algn="l" defTabSz="932486" rtl="0" eaLnBrk="1" latinLnBrk="0" hangingPunct="1">
        <a:defRPr sz="1800" kern="1200">
          <a:solidFill>
            <a:schemeClr val="tx1"/>
          </a:solidFill>
          <a:latin typeface="+mn-lt"/>
          <a:ea typeface="+mn-ea"/>
          <a:cs typeface="+mn-cs"/>
        </a:defRPr>
      </a:lvl8pPr>
      <a:lvl9pPr marL="3729943" algn="l" defTabSz="93248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83802094"/>
      </p:ext>
    </p:extLst>
  </p:cSld>
  <p:clrMap bg1="lt1" tx1="dk1" bg2="lt2" tx2="dk2" accent1="accent1" accent2="accent2" accent3="accent3" accent4="accent4" accent5="accent5" accent6="accent6" hlink="hlink" folHlink="folHlink"/>
  <p:sldLayoutIdLst>
    <p:sldLayoutId id="2147484252" r:id="rId1"/>
    <p:sldLayoutId id="2147484253" r:id="rId2"/>
    <p:sldLayoutId id="2147484254" r:id="rId3"/>
    <p:sldLayoutId id="2147484255" r:id="rId4"/>
    <p:sldLayoutId id="2147484256" r:id="rId5"/>
    <p:sldLayoutId id="2147484257" r:id="rId6"/>
    <p:sldLayoutId id="2147484258" r:id="rId7"/>
    <p:sldLayoutId id="2147484259" r:id="rId8"/>
    <p:sldLayoutId id="2147484260" r:id="rId9"/>
    <p:sldLayoutId id="2147484261" r:id="rId10"/>
    <p:sldLayoutId id="2147484262" r:id="rId11"/>
    <p:sldLayoutId id="2147484263" r:id="rId1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54423500"/>
      </p:ext>
    </p:extLst>
  </p:cSld>
  <p:clrMap bg1="lt1" tx1="dk1" bg2="lt2" tx2="dk2" accent1="accent1" accent2="accent2" accent3="accent3" accent4="accent4" accent5="accent5" accent6="accent6" hlink="hlink" folHlink="folHlink"/>
  <p:sldLayoutIdLst>
    <p:sldLayoutId id="2147484267" r:id="rId1"/>
    <p:sldLayoutId id="2147484268" r:id="rId2"/>
    <p:sldLayoutId id="2147484269" r:id="rId3"/>
    <p:sldLayoutId id="2147484270" r:id="rId4"/>
    <p:sldLayoutId id="2147484271" r:id="rId5"/>
    <p:sldLayoutId id="2147484272" r:id="rId6"/>
    <p:sldLayoutId id="2147484273" r:id="rId7"/>
    <p:sldLayoutId id="2147484274" r:id="rId8"/>
    <p:sldLayoutId id="2147484275" r:id="rId9"/>
    <p:sldLayoutId id="214748427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36.xml"/><Relationship Id="rId4" Type="http://schemas.openxmlformats.org/officeDocument/2006/relationships/image" Target="../media/image57.png"/></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36.xml"/><Relationship Id="rId4" Type="http://schemas.openxmlformats.org/officeDocument/2006/relationships/image" Target="../media/image5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59.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67.xml"/></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5.xml"/><Relationship Id="rId1" Type="http://schemas.openxmlformats.org/officeDocument/2006/relationships/slideLayout" Target="../slideLayouts/slideLayout6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xml.rels><?xml version="1.0" encoding="UTF-8" standalone="yes"?>
<Relationships xmlns="http://schemas.openxmlformats.org/package/2006/relationships"><Relationship Id="rId3" Type="http://schemas.openxmlformats.org/officeDocument/2006/relationships/hyperlink" Target="http://blogs.msdn.com/girishr"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twitter.com/girishr"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4.png"/><Relationship Id="rId3" Type="http://schemas.openxmlformats.org/officeDocument/2006/relationships/notesSlide" Target="../notesSlides/notesSlide18.xml"/><Relationship Id="rId7" Type="http://schemas.openxmlformats.org/officeDocument/2006/relationships/image" Target="../media/image69.png"/><Relationship Id="rId12" Type="http://schemas.openxmlformats.org/officeDocument/2006/relationships/hyperlink" Target="http://services.odata.org/website/odata.svc" TargetMode="External"/><Relationship Id="rId2" Type="http://schemas.openxmlformats.org/officeDocument/2006/relationships/slideLayout" Target="../slideLayouts/slideLayout33.xml"/><Relationship Id="rId1" Type="http://schemas.openxmlformats.org/officeDocument/2006/relationships/tags" Target="../tags/tag1.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77.png"/><Relationship Id="rId2" Type="http://schemas.openxmlformats.org/officeDocument/2006/relationships/slideLayout" Target="../slideLayouts/slideLayout27.xml"/><Relationship Id="rId1" Type="http://schemas.openxmlformats.org/officeDocument/2006/relationships/vmlDrawing" Target="../drawings/vmlDrawing1.vml"/><Relationship Id="rId6" Type="http://schemas.openxmlformats.org/officeDocument/2006/relationships/image" Target="../media/image76.png"/><Relationship Id="rId5" Type="http://schemas.openxmlformats.org/officeDocument/2006/relationships/image" Target="../media/image75.e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2.xml"/><Relationship Id="rId1" Type="http://schemas.openxmlformats.org/officeDocument/2006/relationships/slideLayout" Target="../slideLayouts/slideLayout2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myspc.sharepointconference.com/" TargetMode="External"/><Relationship Id="rId1" Type="http://schemas.openxmlformats.org/officeDocument/2006/relationships/slideLayout" Target="../slideLayouts/slideLayout101.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2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27.png"/><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5.png"/><Relationship Id="rId18" Type="http://schemas.microsoft.com/office/2007/relationships/hdphoto" Target="../media/hdphoto5.wdp"/><Relationship Id="rId3" Type="http://schemas.openxmlformats.org/officeDocument/2006/relationships/image" Target="../media/image28.png"/><Relationship Id="rId7" Type="http://schemas.microsoft.com/office/2007/relationships/hdphoto" Target="../media/hdphoto2.wdp"/><Relationship Id="rId12" Type="http://schemas.openxmlformats.org/officeDocument/2006/relationships/image" Target="../media/image34.png"/><Relationship Id="rId17" Type="http://schemas.openxmlformats.org/officeDocument/2006/relationships/image" Target="../media/image39.png"/><Relationship Id="rId2" Type="http://schemas.openxmlformats.org/officeDocument/2006/relationships/notesSlide" Target="../notesSlides/notesSlide4.xml"/><Relationship Id="rId16" Type="http://schemas.openxmlformats.org/officeDocument/2006/relationships/image" Target="../media/image38.png"/><Relationship Id="rId20" Type="http://schemas.microsoft.com/office/2007/relationships/hdphoto" Target="../media/hdphoto6.wdp"/><Relationship Id="rId1" Type="http://schemas.openxmlformats.org/officeDocument/2006/relationships/slideLayout" Target="../slideLayouts/slideLayout82.xml"/><Relationship Id="rId6" Type="http://schemas.openxmlformats.org/officeDocument/2006/relationships/image" Target="../media/image31.png"/><Relationship Id="rId11" Type="http://schemas.microsoft.com/office/2007/relationships/hdphoto" Target="../media/hdphoto4.wdp"/><Relationship Id="rId5" Type="http://schemas.openxmlformats.org/officeDocument/2006/relationships/image" Target="../media/image30.jpg"/><Relationship Id="rId15" Type="http://schemas.openxmlformats.org/officeDocument/2006/relationships/image" Target="../media/image37.png"/><Relationship Id="rId10" Type="http://schemas.openxmlformats.org/officeDocument/2006/relationships/image" Target="../media/image33.png"/><Relationship Id="rId19" Type="http://schemas.openxmlformats.org/officeDocument/2006/relationships/image" Target="../media/image40.png"/><Relationship Id="rId4" Type="http://schemas.openxmlformats.org/officeDocument/2006/relationships/image" Target="../media/image29.png"/><Relationship Id="rId9" Type="http://schemas.microsoft.com/office/2007/relationships/hdphoto" Target="../media/hdphoto3.wdp"/><Relationship Id="rId14"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5.xml"/><Relationship Id="rId1" Type="http://schemas.openxmlformats.org/officeDocument/2006/relationships/slideLayout" Target="../slideLayouts/slideLayout2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6.xml.rels><?xml version="1.0" encoding="UTF-8" standalone="yes"?>
<Relationships xmlns="http://schemas.openxmlformats.org/package/2006/relationships"><Relationship Id="rId8" Type="http://schemas.openxmlformats.org/officeDocument/2006/relationships/image" Target="../media/image46.png"/><Relationship Id="rId13" Type="http://schemas.microsoft.com/office/2007/relationships/hdphoto" Target="../media/hdphoto7.wdp"/><Relationship Id="rId3" Type="http://schemas.openxmlformats.org/officeDocument/2006/relationships/image" Target="../media/image45.png"/><Relationship Id="rId7" Type="http://schemas.microsoft.com/office/2007/relationships/hdphoto" Target="../media/hdphoto5.wdp"/><Relationship Id="rId12"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55.xml"/><Relationship Id="rId6" Type="http://schemas.openxmlformats.org/officeDocument/2006/relationships/image" Target="../media/image39.png"/><Relationship Id="rId11" Type="http://schemas.openxmlformats.org/officeDocument/2006/relationships/image" Target="../media/image49.png"/><Relationship Id="rId5" Type="http://schemas.microsoft.com/office/2007/relationships/hdphoto" Target="../media/hdphoto6.wdp"/><Relationship Id="rId10" Type="http://schemas.openxmlformats.org/officeDocument/2006/relationships/image" Target="../media/image48.png"/><Relationship Id="rId4" Type="http://schemas.openxmlformats.org/officeDocument/2006/relationships/image" Target="../media/image40.png"/><Relationship Id="rId9" Type="http://schemas.openxmlformats.org/officeDocument/2006/relationships/image" Target="../media/image47.png"/><Relationship Id="rId14" Type="http://schemas.openxmlformats.org/officeDocument/2006/relationships/image" Target="../media/image51.png"/></Relationships>
</file>

<file path=ppt/slides/_rels/slide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5.png"/><Relationship Id="rId7" Type="http://schemas.microsoft.com/office/2007/relationships/hdphoto" Target="../media/hdphoto5.wdp"/><Relationship Id="rId2" Type="http://schemas.openxmlformats.org/officeDocument/2006/relationships/notesSlide" Target="../notesSlides/notesSlide7.xml"/><Relationship Id="rId1" Type="http://schemas.openxmlformats.org/officeDocument/2006/relationships/slideLayout" Target="../slideLayouts/slideLayout55.xml"/><Relationship Id="rId6" Type="http://schemas.openxmlformats.org/officeDocument/2006/relationships/image" Target="../media/image39.png"/><Relationship Id="rId5" Type="http://schemas.openxmlformats.org/officeDocument/2006/relationships/image" Target="../media/image53.png"/><Relationship Id="rId10" Type="http://schemas.openxmlformats.org/officeDocument/2006/relationships/image" Target="../media/image56.png"/><Relationship Id="rId4" Type="http://schemas.openxmlformats.org/officeDocument/2006/relationships/image" Target="../media/image52.png"/><Relationship Id="rId9" Type="http://schemas.openxmlformats.org/officeDocument/2006/relationships/image" Target="../media/image5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4"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2238" y="296863"/>
            <a:ext cx="7772400" cy="6056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idx="1"/>
          </p:nvPr>
        </p:nvSpPr>
        <p:spPr>
          <a:xfrm>
            <a:off x="533567" y="830262"/>
            <a:ext cx="2824895" cy="1201902"/>
          </a:xfrm>
        </p:spPr>
        <p:txBody>
          <a:bodyPr/>
          <a:lstStyle/>
          <a:p>
            <a:r>
              <a:rPr lang="en-US" b="1" dirty="0" smtClean="0"/>
              <a:t>Out of Box Document Integration</a:t>
            </a:r>
            <a:endParaRPr lang="en-US" b="1" dirty="0"/>
          </a:p>
        </p:txBody>
      </p:sp>
      <p:sp>
        <p:nvSpPr>
          <p:cNvPr id="9" name="Content Placeholder 8"/>
          <p:cNvSpPr>
            <a:spLocks noGrp="1"/>
          </p:cNvSpPr>
          <p:nvPr>
            <p:ph sz="quarter" idx="13"/>
          </p:nvPr>
        </p:nvSpPr>
        <p:spPr>
          <a:xfrm>
            <a:off x="533567" y="2789431"/>
            <a:ext cx="2824894" cy="621530"/>
          </a:xfrm>
        </p:spPr>
        <p:txBody>
          <a:bodyPr/>
          <a:lstStyle/>
          <a:p>
            <a:r>
              <a:rPr lang="en-US" sz="2000" dirty="0" smtClean="0"/>
              <a:t>Works with </a:t>
            </a:r>
            <a:br>
              <a:rPr lang="en-US" sz="2000" dirty="0" smtClean="0"/>
            </a:br>
            <a:r>
              <a:rPr lang="en-US" sz="2000" dirty="0" smtClean="0"/>
              <a:t>Online &amp; On-Premises (SharePoint &amp; CRM)</a:t>
            </a:r>
          </a:p>
          <a:p>
            <a:r>
              <a:rPr lang="en-US" sz="2000" dirty="0" smtClean="0"/>
              <a:t>Update for other Browsers (Firefox, Chrome, </a:t>
            </a:r>
            <a:r>
              <a:rPr lang="en-US" sz="2000" dirty="0" err="1" smtClean="0"/>
              <a:t>etc</a:t>
            </a:r>
            <a:r>
              <a:rPr lang="en-US" sz="2000" dirty="0" smtClean="0"/>
              <a:t>) coming in December</a:t>
            </a:r>
          </a:p>
          <a:p>
            <a:r>
              <a:rPr lang="en-US" sz="2000" dirty="0" smtClean="0"/>
              <a:t>Update for SharePoint 2013 (online &amp; on-</a:t>
            </a:r>
            <a:r>
              <a:rPr lang="en-US" sz="2000" dirty="0" err="1" smtClean="0"/>
              <a:t>prem</a:t>
            </a:r>
            <a:r>
              <a:rPr lang="en-US" sz="2000" dirty="0" smtClean="0"/>
              <a:t>) coming in early 2013</a:t>
            </a:r>
          </a:p>
        </p:txBody>
      </p:sp>
      <p:grpSp>
        <p:nvGrpSpPr>
          <p:cNvPr id="26" name="Group 25"/>
          <p:cNvGrpSpPr/>
          <p:nvPr/>
        </p:nvGrpSpPr>
        <p:grpSpPr>
          <a:xfrm>
            <a:off x="6254299" y="3801246"/>
            <a:ext cx="2794275" cy="948913"/>
            <a:chOff x="3560181" y="-58049"/>
            <a:chExt cx="2739734" cy="930391"/>
          </a:xfrm>
        </p:grpSpPr>
        <p:cxnSp>
          <p:nvCxnSpPr>
            <p:cNvPr id="27" name="Straight Connector 26"/>
            <p:cNvCxnSpPr/>
            <p:nvPr/>
          </p:nvCxnSpPr>
          <p:spPr>
            <a:xfrm flipV="1">
              <a:off x="4917306" y="-58049"/>
              <a:ext cx="0" cy="433990"/>
            </a:xfrm>
            <a:prstGeom prst="line">
              <a:avLst/>
            </a:prstGeom>
            <a:ln w="25400">
              <a:solidFill>
                <a:srgbClr val="0071BC"/>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8" name="TextBox 4"/>
            <p:cNvSpPr txBox="1"/>
            <p:nvPr/>
          </p:nvSpPr>
          <p:spPr>
            <a:xfrm>
              <a:off x="3560181" y="331813"/>
              <a:ext cx="2739734" cy="540529"/>
            </a:xfrm>
            <a:prstGeom prst="rect">
              <a:avLst/>
            </a:prstGeom>
            <a:solidFill>
              <a:srgbClr val="0071BC"/>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defTabSz="914363"/>
              <a:lvl2pPr marL="0" lvl="1" algn="ctr" defTabSz="914363">
                <a:defRPr sz="1600">
                  <a:solidFill>
                    <a:schemeClr val="bg1"/>
                  </a:solidFill>
                </a:defRPr>
              </a:lvl2pPr>
              <a:lvl3pPr marL="914363" defTabSz="914363"/>
              <a:lvl4pPr marL="1371545" defTabSz="914363"/>
              <a:lvl5pPr marL="1828727" defTabSz="914363"/>
              <a:lvl6pPr marL="2285909" defTabSz="914363"/>
              <a:lvl7pPr marL="2743090" defTabSz="914363"/>
              <a:lvl8pPr marL="3200272" defTabSz="914363"/>
              <a:lvl9pPr marL="3657454" defTabSz="914363"/>
            </a:lstStyle>
            <a:p>
              <a:pPr lvl="1"/>
              <a:r>
                <a:rPr lang="en-US" dirty="0" smtClean="0"/>
                <a:t>Native CRM View of Documents</a:t>
              </a:r>
              <a:endParaRPr lang="en-US" dirty="0"/>
            </a:p>
          </p:txBody>
        </p:sp>
      </p:grpSp>
      <p:grpSp>
        <p:nvGrpSpPr>
          <p:cNvPr id="25" name="Group 24"/>
          <p:cNvGrpSpPr/>
          <p:nvPr/>
        </p:nvGrpSpPr>
        <p:grpSpPr>
          <a:xfrm>
            <a:off x="7651436" y="1705915"/>
            <a:ext cx="2472002" cy="1083902"/>
            <a:chOff x="3795823" y="182950"/>
            <a:chExt cx="1955688" cy="1062747"/>
          </a:xfrm>
        </p:grpSpPr>
        <p:cxnSp>
          <p:nvCxnSpPr>
            <p:cNvPr id="29" name="Straight Connector 28"/>
            <p:cNvCxnSpPr/>
            <p:nvPr/>
          </p:nvCxnSpPr>
          <p:spPr>
            <a:xfrm flipH="1">
              <a:off x="4773667" y="353370"/>
              <a:ext cx="9474" cy="892327"/>
            </a:xfrm>
            <a:prstGeom prst="line">
              <a:avLst/>
            </a:prstGeom>
            <a:ln w="25400">
              <a:solidFill>
                <a:srgbClr val="0071BC"/>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34" name="TextBox 4"/>
            <p:cNvSpPr txBox="1"/>
            <p:nvPr/>
          </p:nvSpPr>
          <p:spPr>
            <a:xfrm>
              <a:off x="3795823" y="182950"/>
              <a:ext cx="1955688" cy="540530"/>
            </a:xfrm>
            <a:prstGeom prst="rect">
              <a:avLst/>
            </a:prstGeom>
            <a:solidFill>
              <a:srgbClr val="0071BC"/>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600" dirty="0" smtClean="0">
                  <a:solidFill>
                    <a:schemeClr val="bg1"/>
                  </a:solidFill>
                </a:rPr>
                <a:t>Native SharePoint Actions (Check-in, Checkout, …)</a:t>
              </a:r>
              <a:endParaRPr lang="en-US" sz="1600" dirty="0">
                <a:solidFill>
                  <a:schemeClr val="bg1"/>
                </a:solidFill>
              </a:endParaRPr>
            </a:p>
          </p:txBody>
        </p:sp>
      </p:grpSp>
    </p:spTree>
    <p:extLst>
      <p:ext uri="{BB962C8B-B14F-4D97-AF65-F5344CB8AC3E}">
        <p14:creationId xmlns:p14="http://schemas.microsoft.com/office/powerpoint/2010/main" val="1783217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9">
                                            <p:txEl>
                                              <p:pRg st="1" end="1"/>
                                            </p:txEl>
                                          </p:spTgt>
                                        </p:tgtEl>
                                        <p:attrNameLst>
                                          <p:attrName>style.visibility</p:attrName>
                                        </p:attrNameLst>
                                      </p:cBhvr>
                                      <p:to>
                                        <p:strVal val="visible"/>
                                      </p:to>
                                    </p:set>
                                    <p:animEffect transition="in" filter="fade">
                                      <p:cBhvr>
                                        <p:cTn id="20" dur="500"/>
                                        <p:tgtEl>
                                          <p:spTgt spid="9">
                                            <p:txEl>
                                              <p:pRg st="1" end="1"/>
                                            </p:txEl>
                                          </p:spTgt>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9">
                                            <p:txEl>
                                              <p:pRg st="2" end="2"/>
                                            </p:txEl>
                                          </p:spTgt>
                                        </p:tgtEl>
                                        <p:attrNameLst>
                                          <p:attrName>style.visibility</p:attrName>
                                        </p:attrNameLst>
                                      </p:cBhvr>
                                      <p:to>
                                        <p:strVal val="visible"/>
                                      </p:to>
                                    </p:set>
                                    <p:animEffect transition="in" filter="fade">
                                      <p:cBhvr>
                                        <p:cTn id="24"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932238" y="296863"/>
            <a:ext cx="8309126" cy="6053328"/>
          </a:xfrm>
          <a:prstGeom prst="rect">
            <a:avLst/>
          </a:prstGeom>
        </p:spPr>
      </p:pic>
      <p:sp>
        <p:nvSpPr>
          <p:cNvPr id="5" name="Text Placeholder 4"/>
          <p:cNvSpPr>
            <a:spLocks noGrp="1"/>
          </p:cNvSpPr>
          <p:nvPr>
            <p:ph type="body" idx="1"/>
          </p:nvPr>
        </p:nvSpPr>
        <p:spPr>
          <a:xfrm>
            <a:off x="533567" y="830262"/>
            <a:ext cx="2824895" cy="1201902"/>
          </a:xfrm>
        </p:spPr>
        <p:txBody>
          <a:bodyPr/>
          <a:lstStyle/>
          <a:p>
            <a:r>
              <a:rPr lang="en-US" b="1" dirty="0" smtClean="0"/>
              <a:t>Document Library Structure</a:t>
            </a:r>
            <a:endParaRPr lang="en-US" b="1" dirty="0"/>
          </a:p>
        </p:txBody>
      </p:sp>
      <p:sp>
        <p:nvSpPr>
          <p:cNvPr id="9" name="Content Placeholder 8"/>
          <p:cNvSpPr>
            <a:spLocks noGrp="1"/>
          </p:cNvSpPr>
          <p:nvPr>
            <p:ph sz="quarter" idx="13"/>
          </p:nvPr>
        </p:nvSpPr>
        <p:spPr>
          <a:xfrm>
            <a:off x="533567" y="2789431"/>
            <a:ext cx="2824894" cy="621530"/>
          </a:xfrm>
        </p:spPr>
        <p:txBody>
          <a:bodyPr/>
          <a:lstStyle/>
          <a:p>
            <a:r>
              <a:rPr lang="en-US" sz="2800" dirty="0" smtClean="0"/>
              <a:t>Document Library per CRM Entity</a:t>
            </a:r>
          </a:p>
          <a:p>
            <a:endParaRPr lang="en-US" sz="2800" dirty="0"/>
          </a:p>
          <a:p>
            <a:r>
              <a:rPr lang="en-US" sz="2800" dirty="0" smtClean="0"/>
              <a:t>Separate Folder for each </a:t>
            </a:r>
            <a:br>
              <a:rPr lang="en-US" sz="2800" dirty="0" smtClean="0"/>
            </a:br>
            <a:r>
              <a:rPr lang="en-US" sz="2800" dirty="0" smtClean="0"/>
              <a:t>CRM Record</a:t>
            </a:r>
          </a:p>
        </p:txBody>
      </p:sp>
      <p:grpSp>
        <p:nvGrpSpPr>
          <p:cNvPr id="25" name="Group 24"/>
          <p:cNvGrpSpPr/>
          <p:nvPr/>
        </p:nvGrpSpPr>
        <p:grpSpPr>
          <a:xfrm>
            <a:off x="6751637" y="1287462"/>
            <a:ext cx="2472002" cy="1083902"/>
            <a:chOff x="3795823" y="182950"/>
            <a:chExt cx="1955688" cy="1062747"/>
          </a:xfrm>
        </p:grpSpPr>
        <p:cxnSp>
          <p:nvCxnSpPr>
            <p:cNvPr id="29" name="Straight Connector 28"/>
            <p:cNvCxnSpPr/>
            <p:nvPr/>
          </p:nvCxnSpPr>
          <p:spPr>
            <a:xfrm flipH="1">
              <a:off x="4773667" y="353370"/>
              <a:ext cx="9474" cy="892327"/>
            </a:xfrm>
            <a:prstGeom prst="line">
              <a:avLst/>
            </a:prstGeom>
            <a:ln w="25400">
              <a:solidFill>
                <a:srgbClr val="0071BC"/>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34" name="TextBox 4"/>
            <p:cNvSpPr txBox="1"/>
            <p:nvPr/>
          </p:nvSpPr>
          <p:spPr>
            <a:xfrm>
              <a:off x="3795823" y="182950"/>
              <a:ext cx="1955688" cy="540530"/>
            </a:xfrm>
            <a:prstGeom prst="rect">
              <a:avLst/>
            </a:prstGeom>
            <a:solidFill>
              <a:srgbClr val="0071BC"/>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600" dirty="0" smtClean="0">
                  <a:solidFill>
                    <a:schemeClr val="bg1"/>
                  </a:solidFill>
                </a:rPr>
                <a:t>Open in SharePoint button</a:t>
              </a:r>
              <a:endParaRPr lang="en-US" sz="1600" dirty="0">
                <a:solidFill>
                  <a:schemeClr val="bg1"/>
                </a:solidFill>
              </a:endParaRPr>
            </a:p>
          </p:txBody>
        </p:sp>
      </p:grpSp>
      <p:pic>
        <p:nvPicPr>
          <p:cNvPr id="4" name="Picture 3"/>
          <p:cNvPicPr>
            <a:picLocks noChangeAspect="1"/>
          </p:cNvPicPr>
          <p:nvPr/>
        </p:nvPicPr>
        <p:blipFill>
          <a:blip r:embed="rId4"/>
          <a:stretch>
            <a:fillRect/>
          </a:stretch>
        </p:blipFill>
        <p:spPr>
          <a:xfrm>
            <a:off x="3932237" y="296863"/>
            <a:ext cx="8309127" cy="6053329"/>
          </a:xfrm>
          <a:prstGeom prst="rect">
            <a:avLst/>
          </a:prstGeom>
        </p:spPr>
      </p:pic>
      <p:grpSp>
        <p:nvGrpSpPr>
          <p:cNvPr id="26" name="Group 25"/>
          <p:cNvGrpSpPr/>
          <p:nvPr/>
        </p:nvGrpSpPr>
        <p:grpSpPr>
          <a:xfrm>
            <a:off x="5837237" y="3145558"/>
            <a:ext cx="2794275" cy="948913"/>
            <a:chOff x="3560181" y="-58049"/>
            <a:chExt cx="2739734" cy="930391"/>
          </a:xfrm>
        </p:grpSpPr>
        <p:cxnSp>
          <p:nvCxnSpPr>
            <p:cNvPr id="27" name="Straight Connector 26"/>
            <p:cNvCxnSpPr/>
            <p:nvPr/>
          </p:nvCxnSpPr>
          <p:spPr>
            <a:xfrm flipV="1">
              <a:off x="4917306" y="-58049"/>
              <a:ext cx="0" cy="433990"/>
            </a:xfrm>
            <a:prstGeom prst="line">
              <a:avLst/>
            </a:prstGeom>
            <a:ln w="25400">
              <a:solidFill>
                <a:srgbClr val="0071BC"/>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8" name="TextBox 4"/>
            <p:cNvSpPr txBox="1"/>
            <p:nvPr/>
          </p:nvSpPr>
          <p:spPr>
            <a:xfrm>
              <a:off x="3560181" y="331813"/>
              <a:ext cx="2739734" cy="540529"/>
            </a:xfrm>
            <a:prstGeom prst="rect">
              <a:avLst/>
            </a:prstGeom>
            <a:solidFill>
              <a:srgbClr val="0071BC"/>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defTabSz="914363"/>
              <a:lvl2pPr marL="0" lvl="1" algn="ctr" defTabSz="914363">
                <a:defRPr sz="1600">
                  <a:solidFill>
                    <a:schemeClr val="bg1"/>
                  </a:solidFill>
                </a:defRPr>
              </a:lvl2pPr>
              <a:lvl3pPr marL="914363" defTabSz="914363"/>
              <a:lvl4pPr marL="1371545" defTabSz="914363"/>
              <a:lvl5pPr marL="1828727" defTabSz="914363"/>
              <a:lvl6pPr marL="2285909" defTabSz="914363"/>
              <a:lvl7pPr marL="2743090" defTabSz="914363"/>
              <a:lvl8pPr marL="3200272" defTabSz="914363"/>
              <a:lvl9pPr marL="3657454" defTabSz="914363"/>
            </a:lstStyle>
            <a:p>
              <a:pPr lvl="1"/>
              <a:r>
                <a:rPr lang="en-US" dirty="0" smtClean="0"/>
                <a:t>Documents reside in SharePoint</a:t>
              </a:r>
              <a:endParaRPr lang="en-US" dirty="0"/>
            </a:p>
          </p:txBody>
        </p:sp>
      </p:grpSp>
      <p:grpSp>
        <p:nvGrpSpPr>
          <p:cNvPr id="12" name="Group 11"/>
          <p:cNvGrpSpPr/>
          <p:nvPr/>
        </p:nvGrpSpPr>
        <p:grpSpPr>
          <a:xfrm>
            <a:off x="3365235" y="33241"/>
            <a:ext cx="2472002" cy="797021"/>
            <a:chOff x="3795823" y="182950"/>
            <a:chExt cx="1955688" cy="781465"/>
          </a:xfrm>
        </p:grpSpPr>
        <p:cxnSp>
          <p:nvCxnSpPr>
            <p:cNvPr id="13" name="Straight Connector 12"/>
            <p:cNvCxnSpPr/>
            <p:nvPr/>
          </p:nvCxnSpPr>
          <p:spPr>
            <a:xfrm>
              <a:off x="4783141" y="353370"/>
              <a:ext cx="0" cy="611045"/>
            </a:xfrm>
            <a:prstGeom prst="line">
              <a:avLst/>
            </a:prstGeom>
            <a:ln w="25400">
              <a:solidFill>
                <a:srgbClr val="0071BC"/>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14" name="TextBox 4"/>
            <p:cNvSpPr txBox="1"/>
            <p:nvPr/>
          </p:nvSpPr>
          <p:spPr>
            <a:xfrm>
              <a:off x="3795823" y="182950"/>
              <a:ext cx="1955688" cy="540530"/>
            </a:xfrm>
            <a:prstGeom prst="rect">
              <a:avLst/>
            </a:prstGeom>
            <a:solidFill>
              <a:srgbClr val="0071BC"/>
            </a:solidFill>
            <a:ln w="3175">
              <a:solidFill>
                <a:schemeClr val="bg1"/>
              </a:solidFill>
              <a:prstDash val="solid"/>
              <a:miter lim="800000"/>
            </a:ln>
            <a:effectLst/>
          </p:spPr>
          <p:txBody>
            <a:bodyPr wrap="square" lIns="58276" tIns="29139" rIns="93244" bIns="29139" rtlCol="0" anchor="ctr" anchorCtr="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lvl="1" algn="ctr"/>
              <a:r>
                <a:rPr lang="en-US" sz="1600" dirty="0" smtClean="0">
                  <a:solidFill>
                    <a:schemeClr val="bg1"/>
                  </a:solidFill>
                </a:rPr>
                <a:t>Manually Change Locations if need be</a:t>
              </a:r>
              <a:endParaRPr lang="en-US" sz="1600" dirty="0">
                <a:solidFill>
                  <a:schemeClr val="bg1"/>
                </a:solidFill>
              </a:endParaRPr>
            </a:p>
          </p:txBody>
        </p:sp>
      </p:grpSp>
    </p:spTree>
    <p:extLst>
      <p:ext uri="{BB962C8B-B14F-4D97-AF65-F5344CB8AC3E}">
        <p14:creationId xmlns:p14="http://schemas.microsoft.com/office/powerpoint/2010/main" val="1928688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500"/>
                                        <p:tgtEl>
                                          <p:spTgt spid="9">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12"/>
                                        </p:tgtEl>
                                        <p:attrNameLst>
                                          <p:attrName>style.visibility</p:attrName>
                                        </p:attrNameLst>
                                      </p:cBhvr>
                                      <p:to>
                                        <p:strVal val="hidden"/>
                                      </p:to>
                                    </p:set>
                                  </p:childTnLst>
                                </p:cTn>
                              </p:par>
                            </p:childTnLst>
                          </p:cTn>
                        </p:par>
                        <p:par>
                          <p:cTn id="20" fill="hold">
                            <p:stCondLst>
                              <p:cond delay="0"/>
                            </p:stCondLst>
                            <p:childTnLst>
                              <p:par>
                                <p:cTn id="21" presetID="10"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500"/>
                            </p:stCondLst>
                            <p:childTnLst>
                              <p:par>
                                <p:cTn id="25" presetID="10" presetClass="entr" presetSubtype="0" fill="hold" nodeType="after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912114"/>
          </a:xfrm>
        </p:spPr>
        <p:txBody>
          <a:bodyPr/>
          <a:lstStyle/>
          <a:p>
            <a:r>
              <a:rPr lang="en-US" sz="4800" dirty="0" smtClean="0"/>
              <a:t>Library instead of folder per record</a:t>
            </a:r>
          </a:p>
          <a:p>
            <a:r>
              <a:rPr lang="en-US" sz="4800" dirty="0" smtClean="0"/>
              <a:t>Perhaps Document Workspace</a:t>
            </a:r>
          </a:p>
          <a:p>
            <a:r>
              <a:rPr lang="en-US" sz="4800" dirty="0" smtClean="0"/>
              <a:t>Synchronize Security </a:t>
            </a:r>
          </a:p>
          <a:p>
            <a:r>
              <a:rPr lang="en-US" sz="4800" dirty="0" smtClean="0"/>
              <a:t>CRM renames to cascade to SP</a:t>
            </a:r>
          </a:p>
          <a:p>
            <a:r>
              <a:rPr lang="en-US" sz="4800" dirty="0" smtClean="0"/>
              <a:t>Merging CRM records to merge SP folders</a:t>
            </a:r>
          </a:p>
          <a:p>
            <a:r>
              <a:rPr lang="en-US" sz="4800" dirty="0" smtClean="0"/>
              <a:t>…</a:t>
            </a:r>
          </a:p>
        </p:txBody>
      </p:sp>
      <p:sp>
        <p:nvSpPr>
          <p:cNvPr id="3" name="Title 2"/>
          <p:cNvSpPr>
            <a:spLocks noGrp="1"/>
          </p:cNvSpPr>
          <p:nvPr>
            <p:ph type="title"/>
          </p:nvPr>
        </p:nvSpPr>
        <p:spPr/>
        <p:txBody>
          <a:bodyPr/>
          <a:lstStyle/>
          <a:p>
            <a:r>
              <a:rPr lang="en-US" dirty="0" smtClean="0"/>
              <a:t>But, but, I want ….</a:t>
            </a:r>
            <a:endParaRPr lang="en-US" dirty="0"/>
          </a:p>
        </p:txBody>
      </p:sp>
    </p:spTree>
    <p:extLst>
      <p:ext uri="{BB962C8B-B14F-4D97-AF65-F5344CB8AC3E}">
        <p14:creationId xmlns:p14="http://schemas.microsoft.com/office/powerpoint/2010/main" val="19990652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1000"/>
                                        <p:tgtEl>
                                          <p:spTgt spid="2">
                                            <p:txEl>
                                              <p:pRg st="0" end="0"/>
                                            </p:txEl>
                                          </p:spTgt>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wipe(left)">
                                      <p:cBhvr>
                                        <p:cTn id="11" dur="1000"/>
                                        <p:tgtEl>
                                          <p:spTgt spid="2">
                                            <p:txEl>
                                              <p:pRg st="1" end="1"/>
                                            </p:txEl>
                                          </p:spTgt>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wipe(left)">
                                      <p:cBhvr>
                                        <p:cTn id="15" dur="1000"/>
                                        <p:tgtEl>
                                          <p:spTgt spid="2">
                                            <p:txEl>
                                              <p:pRg st="2" end="2"/>
                                            </p:txEl>
                                          </p:spTgt>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1000"/>
                                        <p:tgtEl>
                                          <p:spTgt spid="2">
                                            <p:txEl>
                                              <p:pRg st="3" end="3"/>
                                            </p:txEl>
                                          </p:spTgt>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wipe(left)">
                                      <p:cBhvr>
                                        <p:cTn id="23" dur="1000"/>
                                        <p:tgtEl>
                                          <p:spTgt spid="2">
                                            <p:txEl>
                                              <p:pRg st="4" end="4"/>
                                            </p:txEl>
                                          </p:spTgt>
                                        </p:tgtEl>
                                      </p:cBhvr>
                                    </p:animEffect>
                                  </p:childTnLst>
                                </p:cTn>
                              </p:par>
                            </p:childTnLst>
                          </p:cTn>
                        </p:par>
                        <p:par>
                          <p:cTn id="24" fill="hold">
                            <p:stCondLst>
                              <p:cond delay="5000"/>
                            </p:stCondLst>
                            <p:childTnLst>
                              <p:par>
                                <p:cTn id="25" presetID="22" presetClass="entr" presetSubtype="8" fill="hold" grpId="0" nodeType="after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wipe(left)">
                                      <p:cBhvr>
                                        <p:cTn id="27" dur="1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Extending the Native SharePoint Document Integration</a:t>
            </a:r>
            <a:endParaRPr lang="en-US" dirty="0"/>
          </a:p>
        </p:txBody>
      </p:sp>
      <p:sp>
        <p:nvSpPr>
          <p:cNvPr id="6" name="Text Placeholder 4"/>
          <p:cNvSpPr txBox="1">
            <a:spLocks/>
          </p:cNvSpPr>
          <p:nvPr/>
        </p:nvSpPr>
        <p:spPr>
          <a:xfrm>
            <a:off x="274639" y="6747667"/>
            <a:ext cx="11658598" cy="229395"/>
          </a:xfrm>
          <a:prstGeom prst="roundRect">
            <a:avLst/>
          </a:prstGeom>
          <a:solidFill>
            <a:schemeClr val="bg1"/>
          </a:solidFill>
        </p:spPr>
        <p:txBody>
          <a:bodyPr vert="horz" wrap="square" lIns="182880" tIns="146304" rIns="182880" bIns="146304" rtlCol="0">
            <a:noAutofit/>
          </a:bodyPr>
          <a:lstStyle>
            <a:lvl1pPr marL="0" indent="0" algn="l" defTabSz="932520" rtl="0" eaLnBrk="1" latinLnBrk="0" hangingPunct="1">
              <a:lnSpc>
                <a:spcPct val="90000"/>
              </a:lnSpc>
              <a:spcBef>
                <a:spcPts val="0"/>
              </a:spcBef>
              <a:buClr>
                <a:schemeClr val="accent1"/>
              </a:buClr>
              <a:buSzPct val="90000"/>
              <a:buFont typeface="Wingdings" pitchFamily="2" charset="2"/>
              <a:buNone/>
              <a:defRPr lang="en-US" sz="3000" kern="1200" spc="0" baseline="0" dirty="0" smtClean="0">
                <a:gradFill>
                  <a:gsLst>
                    <a:gs pos="0">
                      <a:schemeClr val="tx1"/>
                    </a:gs>
                    <a:gs pos="100000">
                      <a:schemeClr val="tx1"/>
                    </a:gs>
                  </a:gsLst>
                  <a:lin ang="5400000" scaled="0"/>
                </a:gradFill>
                <a:latin typeface="+mj-lt"/>
                <a:ea typeface="+mn-ea"/>
                <a:cs typeface="+mn-cs"/>
              </a:defRPr>
            </a:lvl1pPr>
            <a:lvl2pPr marL="872655" indent="-403138" algn="l" defTabSz="932520" rtl="0" eaLnBrk="1" latinLnBrk="0" hangingPunct="1">
              <a:lnSpc>
                <a:spcPct val="90000"/>
              </a:lnSpc>
              <a:spcBef>
                <a:spcPct val="20000"/>
              </a:spcBef>
              <a:buClr>
                <a:schemeClr val="accent1"/>
              </a:buClr>
              <a:buSzPct val="90000"/>
              <a:buFont typeface="Wingdings" pitchFamily="2" charset="2"/>
              <a:buChar char="§"/>
              <a:defRPr sz="2856" kern="1200" spc="-72" baseline="0">
                <a:gradFill>
                  <a:gsLst>
                    <a:gs pos="0">
                      <a:schemeClr val="tx1"/>
                    </a:gs>
                    <a:gs pos="86000">
                      <a:schemeClr val="tx1"/>
                    </a:gs>
                  </a:gsLst>
                  <a:lin ang="5400000" scaled="0"/>
                </a:gradFill>
                <a:latin typeface="+mn-lt"/>
                <a:ea typeface="+mn-ea"/>
                <a:cs typeface="+mn-cs"/>
              </a:defRPr>
            </a:lvl2pPr>
            <a:lvl3pPr marL="1283887" indent="-411232" algn="l" defTabSz="932520" rtl="0" eaLnBrk="1" latinLnBrk="0" hangingPunct="1">
              <a:lnSpc>
                <a:spcPct val="90000"/>
              </a:lnSpc>
              <a:spcBef>
                <a:spcPct val="20000"/>
              </a:spcBef>
              <a:buClr>
                <a:schemeClr val="accent1"/>
              </a:buClr>
              <a:buSzPct val="90000"/>
              <a:buFont typeface="Wingdings" pitchFamily="2" charset="2"/>
              <a:buChar char="§"/>
              <a:defRPr sz="2448" kern="1200" spc="-72" baseline="0">
                <a:gradFill>
                  <a:gsLst>
                    <a:gs pos="0">
                      <a:schemeClr val="tx1"/>
                    </a:gs>
                    <a:gs pos="86000">
                      <a:schemeClr val="tx1"/>
                    </a:gs>
                  </a:gsLst>
                  <a:lin ang="5400000" scaled="0"/>
                </a:gradFill>
                <a:latin typeface="+mn-lt"/>
                <a:ea typeface="+mn-ea"/>
                <a:cs typeface="+mn-cs"/>
              </a:defRPr>
            </a:lvl3pPr>
            <a:lvl4pPr marL="1636833" indent="-352948" algn="l" defTabSz="932520" rtl="0" eaLnBrk="1" latinLnBrk="0" hangingPunct="1">
              <a:lnSpc>
                <a:spcPct val="90000"/>
              </a:lnSpc>
              <a:spcBef>
                <a:spcPct val="20000"/>
              </a:spcBef>
              <a:buClr>
                <a:schemeClr val="accent1"/>
              </a:buClr>
              <a:buSzPct val="90000"/>
              <a:buFont typeface="Wingdings" pitchFamily="2" charset="2"/>
              <a:buChar char="§"/>
              <a:defRPr sz="2040" kern="1200" spc="-72" baseline="0">
                <a:gradFill>
                  <a:gsLst>
                    <a:gs pos="0">
                      <a:schemeClr val="tx1"/>
                    </a:gs>
                    <a:gs pos="86000">
                      <a:schemeClr val="tx1"/>
                    </a:gs>
                  </a:gsLst>
                  <a:lin ang="5400000" scaled="0"/>
                </a:gradFill>
                <a:latin typeface="+mn-lt"/>
                <a:ea typeface="+mn-ea"/>
                <a:cs typeface="+mn-cs"/>
              </a:defRPr>
            </a:lvl4pPr>
            <a:lvl5pPr marL="1980066" indent="-343233" algn="l" defTabSz="932520" rtl="0" eaLnBrk="1" latinLnBrk="0" hangingPunct="1">
              <a:lnSpc>
                <a:spcPct val="90000"/>
              </a:lnSpc>
              <a:spcBef>
                <a:spcPct val="20000"/>
              </a:spcBef>
              <a:buClr>
                <a:schemeClr val="accent1"/>
              </a:buClr>
              <a:buSzPct val="90000"/>
              <a:buFont typeface="Wingdings" pitchFamily="2" charset="2"/>
              <a:buChar char="§"/>
              <a:defRPr sz="2040" kern="1200" spc="-72" baseline="0">
                <a:gradFill>
                  <a:gsLst>
                    <a:gs pos="0">
                      <a:schemeClr val="tx1"/>
                    </a:gs>
                    <a:gs pos="86000">
                      <a:schemeClr val="tx1"/>
                    </a:gs>
                  </a:gsLst>
                  <a:lin ang="5400000" scaled="0"/>
                </a:gradFill>
                <a:latin typeface="+mn-lt"/>
                <a:ea typeface="+mn-ea"/>
                <a:cs typeface="+mn-cs"/>
              </a:defRPr>
            </a:lvl5pPr>
            <a:lvl6pPr marL="2564431"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691"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6952"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212" indent="-233130" algn="l" defTabSz="932520" rtl="0" eaLnBrk="1" latinLnBrk="0" hangingPunct="1">
              <a:spcBef>
                <a:spcPct val="20000"/>
              </a:spcBef>
              <a:buFont typeface="Arial" pitchFamily="34" charset="0"/>
              <a:buChar char="•"/>
              <a:defRPr sz="2040" kern="1200">
                <a:solidFill>
                  <a:schemeClr val="tx1"/>
                </a:solidFill>
                <a:latin typeface="+mn-lt"/>
                <a:ea typeface="+mn-ea"/>
                <a:cs typeface="+mn-cs"/>
              </a:defRPr>
            </a:lvl9pPr>
          </a:lstStyle>
          <a:p>
            <a:pPr>
              <a:lnSpc>
                <a:spcPct val="40000"/>
              </a:lnSpc>
            </a:pPr>
            <a:r>
              <a:rPr lang="en-US" sz="1600" dirty="0">
                <a:solidFill>
                  <a:schemeClr val="tx1"/>
                </a:solidFill>
              </a:rPr>
              <a:t>http://crmconsultancy.wordpress.com/2011/10/27/crm-2011-integration-with-sharepoint-custom-document-management/</a:t>
            </a:r>
          </a:p>
        </p:txBody>
      </p:sp>
    </p:spTree>
    <p:extLst>
      <p:ext uri="{BB962C8B-B14F-4D97-AF65-F5344CB8AC3E}">
        <p14:creationId xmlns:p14="http://schemas.microsoft.com/office/powerpoint/2010/main" val="4283790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71BC"/>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638" y="2125662"/>
            <a:ext cx="11887200" cy="1403461"/>
          </a:xfrm>
        </p:spPr>
        <p:txBody>
          <a:bodyPr/>
          <a:lstStyle/>
          <a:p>
            <a:r>
              <a:rPr lang="en-US" dirty="0" smtClean="0">
                <a:solidFill>
                  <a:schemeClr val="bg1"/>
                </a:solidFill>
              </a:rPr>
              <a:t>Analytics</a:t>
            </a:r>
            <a:endParaRPr lang="en-US" dirty="0">
              <a:solidFill>
                <a:schemeClr val="bg1"/>
              </a:solidFill>
            </a:endParaRPr>
          </a:p>
        </p:txBody>
      </p:sp>
    </p:spTree>
    <p:extLst>
      <p:ext uri="{BB962C8B-B14F-4D97-AF65-F5344CB8AC3E}">
        <p14:creationId xmlns:p14="http://schemas.microsoft.com/office/powerpoint/2010/main" val="320214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Business Intelligence in CRM</a:t>
            </a:r>
            <a:endParaRPr lang="en-US" dirty="0"/>
          </a:p>
        </p:txBody>
      </p:sp>
      <p:sp>
        <p:nvSpPr>
          <p:cNvPr id="11" name="Content Placeholder 7"/>
          <p:cNvSpPr txBox="1">
            <a:spLocks/>
          </p:cNvSpPr>
          <p:nvPr/>
        </p:nvSpPr>
        <p:spPr>
          <a:xfrm>
            <a:off x="2408498" y="4188366"/>
            <a:ext cx="4284418" cy="288137"/>
          </a:xfrm>
          <a:prstGeom prst="rect">
            <a:avLst/>
          </a:prstGeom>
          <a:solidFill>
            <a:schemeClr val="accent4"/>
          </a:solidFill>
        </p:spPr>
        <p:txBody>
          <a:bodyPr vert="horz" wrap="square" lIns="93260" tIns="0" rIns="0" bIns="0" rtlCol="0">
            <a:spAutoFit/>
          </a:bodyPr>
          <a:lstStyle>
            <a:lvl1pPr marL="339962" indent="-339962" algn="l" defTabSz="914325" rtl="0" eaLnBrk="1" latinLnBrk="0" hangingPunct="1">
              <a:lnSpc>
                <a:spcPct val="90000"/>
              </a:lnSpc>
              <a:spcBef>
                <a:spcPct val="20000"/>
              </a:spcBef>
              <a:buClr>
                <a:schemeClr val="accent1"/>
              </a:buClr>
              <a:buSzPct val="90000"/>
              <a:buFont typeface="Wingdings" pitchFamily="2" charset="2"/>
              <a:buChar char="§"/>
              <a:defRPr sz="2800" kern="1200" spc="-71" baseline="0">
                <a:gradFill>
                  <a:gsLst>
                    <a:gs pos="0">
                      <a:schemeClr val="tx1"/>
                    </a:gs>
                    <a:gs pos="86000">
                      <a:schemeClr val="tx1"/>
                    </a:gs>
                  </a:gsLst>
                  <a:lin ang="5400000" scaled="0"/>
                </a:gradFill>
                <a:latin typeface="+mn-lt"/>
                <a:ea typeface="+mn-ea"/>
                <a:cs typeface="+mn-cs"/>
              </a:defRPr>
            </a:lvl1pPr>
            <a:lvl2pPr marL="673310" indent="-325411" algn="l" defTabSz="914325" rtl="0" eaLnBrk="1" latinLnBrk="0" hangingPunct="1">
              <a:lnSpc>
                <a:spcPct val="90000"/>
              </a:lnSpc>
              <a:spcBef>
                <a:spcPct val="20000"/>
              </a:spcBef>
              <a:buClr>
                <a:schemeClr val="accent1"/>
              </a:buClr>
              <a:buSzPct val="90000"/>
              <a:buFont typeface="Wingdings" pitchFamily="2" charset="2"/>
              <a:buChar char="§"/>
              <a:defRPr sz="2400" kern="1200" spc="-71" baseline="0">
                <a:gradFill>
                  <a:gsLst>
                    <a:gs pos="0">
                      <a:schemeClr val="tx1"/>
                    </a:gs>
                    <a:gs pos="86000">
                      <a:schemeClr val="tx1"/>
                    </a:gs>
                  </a:gsLst>
                  <a:lin ang="5400000" scaled="0"/>
                </a:gradFill>
                <a:latin typeface="+mn-lt"/>
                <a:ea typeface="+mn-ea"/>
                <a:cs typeface="+mn-cs"/>
              </a:defRPr>
            </a:lvl2pPr>
            <a:lvl3pPr marL="953745" indent="-288372" algn="l" defTabSz="914325" rtl="0" eaLnBrk="1" latinLnBrk="0" hangingPunct="1">
              <a:lnSpc>
                <a:spcPct val="90000"/>
              </a:lnSpc>
              <a:spcBef>
                <a:spcPct val="20000"/>
              </a:spcBef>
              <a:buClr>
                <a:schemeClr val="accent1"/>
              </a:buClr>
              <a:buSzPct val="90000"/>
              <a:buFont typeface="Wingdings" pitchFamily="2" charset="2"/>
              <a:buChar char="§"/>
              <a:defRPr sz="2000" kern="1200" spc="-71" baseline="0">
                <a:gradFill>
                  <a:gsLst>
                    <a:gs pos="0">
                      <a:schemeClr val="tx1"/>
                    </a:gs>
                    <a:gs pos="86000">
                      <a:schemeClr val="tx1"/>
                    </a:gs>
                  </a:gsLst>
                  <a:lin ang="5400000" scaled="0"/>
                </a:gradFill>
                <a:latin typeface="+mn-lt"/>
                <a:ea typeface="+mn-ea"/>
                <a:cs typeface="+mn-cs"/>
              </a:defRPr>
            </a:lvl3pPr>
            <a:lvl4pPr marL="1227566" indent="-273821" algn="l" defTabSz="914325" rtl="0" eaLnBrk="1" latinLnBrk="0" hangingPunct="1">
              <a:lnSpc>
                <a:spcPct val="90000"/>
              </a:lnSpc>
              <a:spcBef>
                <a:spcPct val="20000"/>
              </a:spcBef>
              <a:buClr>
                <a:schemeClr val="accent1"/>
              </a:buClr>
              <a:buSzPct val="90000"/>
              <a:buFont typeface="Wingdings" pitchFamily="2" charset="2"/>
              <a:buChar char="§"/>
              <a:defRPr sz="1900" kern="1200" spc="-71" baseline="0">
                <a:gradFill>
                  <a:gsLst>
                    <a:gs pos="0">
                      <a:schemeClr val="tx1"/>
                    </a:gs>
                    <a:gs pos="86000">
                      <a:schemeClr val="tx1"/>
                    </a:gs>
                  </a:gsLst>
                  <a:lin ang="5400000" scaled="0"/>
                </a:gradFill>
                <a:latin typeface="+mn-lt"/>
                <a:ea typeface="+mn-ea"/>
                <a:cs typeface="+mn-cs"/>
              </a:defRPr>
            </a:lvl4pPr>
            <a:lvl5pPr marL="1515939" indent="-280435" algn="l" defTabSz="914325" rtl="0" eaLnBrk="1" latinLnBrk="0" hangingPunct="1">
              <a:lnSpc>
                <a:spcPct val="90000"/>
              </a:lnSpc>
              <a:spcBef>
                <a:spcPct val="20000"/>
              </a:spcBef>
              <a:buClr>
                <a:schemeClr val="accent1"/>
              </a:buClr>
              <a:buSzPct val="90000"/>
              <a:buFont typeface="Wingdings" pitchFamily="2" charset="2"/>
              <a:buChar char="§"/>
              <a:defRPr sz="1900" kern="1200" spc="-71" baseline="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buNone/>
            </a:pPr>
            <a:r>
              <a:rPr lang="en-US" sz="2040" dirty="0">
                <a:solidFill>
                  <a:schemeClr val="bg1"/>
                </a:solidFill>
                <a:latin typeface="Segoe UI" pitchFamily="34" charset="0"/>
                <a:ea typeface="Segoe UI" pitchFamily="34" charset="0"/>
                <a:cs typeface="Segoe UI" pitchFamily="34" charset="0"/>
              </a:rPr>
              <a:t>Data Drill Through</a:t>
            </a:r>
          </a:p>
        </p:txBody>
      </p:sp>
      <p:sp>
        <p:nvSpPr>
          <p:cNvPr id="12" name="Content Placeholder 1"/>
          <p:cNvSpPr txBox="1">
            <a:spLocks/>
          </p:cNvSpPr>
          <p:nvPr/>
        </p:nvSpPr>
        <p:spPr>
          <a:xfrm>
            <a:off x="6917552" y="4187996"/>
            <a:ext cx="2837281" cy="288137"/>
          </a:xfrm>
          <a:prstGeom prst="rect">
            <a:avLst/>
          </a:prstGeom>
          <a:solidFill>
            <a:schemeClr val="accent4"/>
          </a:solidFill>
        </p:spPr>
        <p:txBody>
          <a:bodyPr vert="horz" wrap="square" lIns="93260" tIns="0" rIns="0" bIns="0" rtlCol="0">
            <a:spAutoFit/>
          </a:bodyPr>
          <a:lstStyle>
            <a:lvl1pPr marL="347899" indent="-347899" algn="l" defTabSz="914325" rtl="0" eaLnBrk="1" latinLnBrk="0" hangingPunct="1">
              <a:lnSpc>
                <a:spcPct val="90000"/>
              </a:lnSpc>
              <a:spcBef>
                <a:spcPct val="20000"/>
              </a:spcBef>
              <a:buClr>
                <a:schemeClr val="accent1"/>
              </a:buClr>
              <a:buSzPct val="90000"/>
              <a:buFont typeface="Wingdings" pitchFamily="2" charset="2"/>
              <a:buChar char="§"/>
              <a:defRPr sz="2800" kern="1200" spc="-71" baseline="0">
                <a:gradFill>
                  <a:gsLst>
                    <a:gs pos="0">
                      <a:schemeClr val="tx1"/>
                    </a:gs>
                    <a:gs pos="86000">
                      <a:schemeClr val="tx1"/>
                    </a:gs>
                  </a:gsLst>
                  <a:lin ang="5400000" scaled="0"/>
                </a:gradFill>
                <a:latin typeface="+mn-lt"/>
                <a:ea typeface="+mn-ea"/>
                <a:cs typeface="+mn-cs"/>
              </a:defRPr>
            </a:lvl1pPr>
            <a:lvl2pPr marL="673310" indent="-339962" algn="l" defTabSz="914325" rtl="0" eaLnBrk="1" latinLnBrk="0" hangingPunct="1">
              <a:lnSpc>
                <a:spcPct val="90000"/>
              </a:lnSpc>
              <a:spcBef>
                <a:spcPct val="20000"/>
              </a:spcBef>
              <a:buClr>
                <a:schemeClr val="accent1"/>
              </a:buClr>
              <a:buSzPct val="90000"/>
              <a:buFont typeface="Wingdings" pitchFamily="2" charset="2"/>
              <a:buChar char="§"/>
              <a:defRPr sz="2400" kern="1200" spc="-71" baseline="0">
                <a:gradFill>
                  <a:gsLst>
                    <a:gs pos="0">
                      <a:schemeClr val="tx1"/>
                    </a:gs>
                    <a:gs pos="86000">
                      <a:schemeClr val="tx1"/>
                    </a:gs>
                  </a:gsLst>
                  <a:lin ang="5400000" scaled="0"/>
                </a:gradFill>
                <a:latin typeface="+mn-lt"/>
                <a:ea typeface="+mn-ea"/>
                <a:cs typeface="+mn-cs"/>
              </a:defRPr>
            </a:lvl2pPr>
            <a:lvl3pPr marL="961682" indent="-302923" algn="l" defTabSz="914325" rtl="0" eaLnBrk="1" latinLnBrk="0" hangingPunct="1">
              <a:lnSpc>
                <a:spcPct val="90000"/>
              </a:lnSpc>
              <a:spcBef>
                <a:spcPct val="20000"/>
              </a:spcBef>
              <a:buClr>
                <a:schemeClr val="accent1"/>
              </a:buClr>
              <a:buSzPct val="90000"/>
              <a:buFont typeface="Wingdings" pitchFamily="2" charset="2"/>
              <a:buChar char="§"/>
              <a:defRPr sz="2000" kern="1200" spc="-71" baseline="0">
                <a:gradFill>
                  <a:gsLst>
                    <a:gs pos="0">
                      <a:schemeClr val="tx1"/>
                    </a:gs>
                    <a:gs pos="86000">
                      <a:schemeClr val="tx1"/>
                    </a:gs>
                  </a:gsLst>
                  <a:lin ang="5400000" scaled="0"/>
                </a:gradFill>
                <a:latin typeface="+mn-lt"/>
                <a:ea typeface="+mn-ea"/>
                <a:cs typeface="+mn-cs"/>
              </a:defRPr>
            </a:lvl3pPr>
            <a:lvl4pPr marL="1227566" indent="-265885" algn="l" defTabSz="914325" rtl="0" eaLnBrk="1" latinLnBrk="0" hangingPunct="1">
              <a:lnSpc>
                <a:spcPct val="90000"/>
              </a:lnSpc>
              <a:spcBef>
                <a:spcPct val="20000"/>
              </a:spcBef>
              <a:buClr>
                <a:schemeClr val="accent1"/>
              </a:buClr>
              <a:buSzPct val="90000"/>
              <a:buFont typeface="Wingdings" pitchFamily="2" charset="2"/>
              <a:buChar char="§"/>
              <a:defRPr sz="1900" kern="1200" spc="-71" baseline="0">
                <a:gradFill>
                  <a:gsLst>
                    <a:gs pos="0">
                      <a:schemeClr val="tx1"/>
                    </a:gs>
                    <a:gs pos="86000">
                      <a:schemeClr val="tx1"/>
                    </a:gs>
                  </a:gsLst>
                  <a:lin ang="5400000" scaled="0"/>
                </a:gradFill>
                <a:latin typeface="+mn-lt"/>
                <a:ea typeface="+mn-ea"/>
                <a:cs typeface="+mn-cs"/>
              </a:defRPr>
            </a:lvl4pPr>
            <a:lvl5pPr marL="1515939" indent="-273821" algn="l" defTabSz="914325" rtl="0" eaLnBrk="1" latinLnBrk="0" hangingPunct="1">
              <a:lnSpc>
                <a:spcPct val="90000"/>
              </a:lnSpc>
              <a:spcBef>
                <a:spcPct val="20000"/>
              </a:spcBef>
              <a:buClr>
                <a:schemeClr val="accent1"/>
              </a:buClr>
              <a:buSzPct val="90000"/>
              <a:buFont typeface="Wingdings" pitchFamily="2" charset="2"/>
              <a:buChar char="§"/>
              <a:defRPr sz="1900" kern="1200" spc="-71" baseline="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buNone/>
            </a:pPr>
            <a:r>
              <a:rPr lang="en-US" sz="2040" dirty="0">
                <a:solidFill>
                  <a:schemeClr val="bg1"/>
                </a:solidFill>
                <a:latin typeface="Segoe UI" pitchFamily="34" charset="0"/>
                <a:ea typeface="Segoe UI" pitchFamily="34" charset="0"/>
                <a:cs typeface="Segoe UI" pitchFamily="34" charset="0"/>
              </a:rPr>
              <a:t>Advanced Analysis</a:t>
            </a:r>
          </a:p>
        </p:txBody>
      </p:sp>
      <p:sp>
        <p:nvSpPr>
          <p:cNvPr id="15" name="SelfService"/>
          <p:cNvSpPr txBox="1">
            <a:spLocks/>
          </p:cNvSpPr>
          <p:nvPr/>
        </p:nvSpPr>
        <p:spPr>
          <a:xfrm>
            <a:off x="2385337" y="1270425"/>
            <a:ext cx="2723202" cy="288137"/>
          </a:xfrm>
          <a:prstGeom prst="rect">
            <a:avLst/>
          </a:prstGeom>
          <a:solidFill>
            <a:schemeClr val="accent4"/>
          </a:solidFill>
        </p:spPr>
        <p:txBody>
          <a:bodyPr vert="horz" wrap="square" lIns="93260" tIns="0" rIns="0" bIns="0" rtlCol="0">
            <a:spAutoFit/>
          </a:bodyPr>
          <a:lstStyle>
            <a:lvl1pPr marL="339962" indent="-339962" algn="l" defTabSz="914325" rtl="0" eaLnBrk="1" latinLnBrk="0" hangingPunct="1">
              <a:lnSpc>
                <a:spcPct val="90000"/>
              </a:lnSpc>
              <a:spcBef>
                <a:spcPct val="20000"/>
              </a:spcBef>
              <a:buClr>
                <a:schemeClr val="accent1"/>
              </a:buClr>
              <a:buSzPct val="90000"/>
              <a:buFont typeface="Wingdings" pitchFamily="2" charset="2"/>
              <a:buChar char="§"/>
              <a:defRPr sz="2800" kern="1200" spc="-71" baseline="0">
                <a:gradFill>
                  <a:gsLst>
                    <a:gs pos="0">
                      <a:schemeClr val="tx1"/>
                    </a:gs>
                    <a:gs pos="86000">
                      <a:schemeClr val="tx1"/>
                    </a:gs>
                  </a:gsLst>
                  <a:lin ang="5400000" scaled="0"/>
                </a:gradFill>
                <a:latin typeface="+mn-lt"/>
                <a:ea typeface="+mn-ea"/>
                <a:cs typeface="+mn-cs"/>
              </a:defRPr>
            </a:lvl1pPr>
            <a:lvl2pPr marL="673310" indent="-325411" algn="l" defTabSz="914325" rtl="0" eaLnBrk="1" latinLnBrk="0" hangingPunct="1">
              <a:lnSpc>
                <a:spcPct val="90000"/>
              </a:lnSpc>
              <a:spcBef>
                <a:spcPct val="20000"/>
              </a:spcBef>
              <a:buClr>
                <a:schemeClr val="accent1"/>
              </a:buClr>
              <a:buSzPct val="90000"/>
              <a:buFont typeface="Wingdings" pitchFamily="2" charset="2"/>
              <a:buChar char="§"/>
              <a:defRPr sz="2400" kern="1200" spc="-71" baseline="0">
                <a:gradFill>
                  <a:gsLst>
                    <a:gs pos="0">
                      <a:schemeClr val="tx1"/>
                    </a:gs>
                    <a:gs pos="86000">
                      <a:schemeClr val="tx1"/>
                    </a:gs>
                  </a:gsLst>
                  <a:lin ang="5400000" scaled="0"/>
                </a:gradFill>
                <a:latin typeface="+mn-lt"/>
                <a:ea typeface="+mn-ea"/>
                <a:cs typeface="+mn-cs"/>
              </a:defRPr>
            </a:lvl2pPr>
            <a:lvl3pPr marL="953745" indent="-288372" algn="l" defTabSz="914325" rtl="0" eaLnBrk="1" latinLnBrk="0" hangingPunct="1">
              <a:lnSpc>
                <a:spcPct val="90000"/>
              </a:lnSpc>
              <a:spcBef>
                <a:spcPct val="20000"/>
              </a:spcBef>
              <a:buClr>
                <a:schemeClr val="accent1"/>
              </a:buClr>
              <a:buSzPct val="90000"/>
              <a:buFont typeface="Wingdings" pitchFamily="2" charset="2"/>
              <a:buChar char="§"/>
              <a:defRPr sz="2000" kern="1200" spc="-71" baseline="0">
                <a:gradFill>
                  <a:gsLst>
                    <a:gs pos="0">
                      <a:schemeClr val="tx1"/>
                    </a:gs>
                    <a:gs pos="86000">
                      <a:schemeClr val="tx1"/>
                    </a:gs>
                  </a:gsLst>
                  <a:lin ang="5400000" scaled="0"/>
                </a:gradFill>
                <a:latin typeface="+mn-lt"/>
                <a:ea typeface="+mn-ea"/>
                <a:cs typeface="+mn-cs"/>
              </a:defRPr>
            </a:lvl3pPr>
            <a:lvl4pPr marL="1227566" indent="-273821" algn="l" defTabSz="914325" rtl="0" eaLnBrk="1" latinLnBrk="0" hangingPunct="1">
              <a:lnSpc>
                <a:spcPct val="90000"/>
              </a:lnSpc>
              <a:spcBef>
                <a:spcPct val="20000"/>
              </a:spcBef>
              <a:buClr>
                <a:schemeClr val="accent1"/>
              </a:buClr>
              <a:buSzPct val="90000"/>
              <a:buFont typeface="Wingdings" pitchFamily="2" charset="2"/>
              <a:buChar char="§"/>
              <a:defRPr sz="1900" kern="1200" spc="-71" baseline="0">
                <a:gradFill>
                  <a:gsLst>
                    <a:gs pos="0">
                      <a:schemeClr val="tx1"/>
                    </a:gs>
                    <a:gs pos="86000">
                      <a:schemeClr val="tx1"/>
                    </a:gs>
                  </a:gsLst>
                  <a:lin ang="5400000" scaled="0"/>
                </a:gradFill>
                <a:latin typeface="+mn-lt"/>
                <a:ea typeface="+mn-ea"/>
                <a:cs typeface="+mn-cs"/>
              </a:defRPr>
            </a:lvl4pPr>
            <a:lvl5pPr marL="1515939" indent="-280435" algn="l" defTabSz="914325" rtl="0" eaLnBrk="1" latinLnBrk="0" hangingPunct="1">
              <a:lnSpc>
                <a:spcPct val="90000"/>
              </a:lnSpc>
              <a:spcBef>
                <a:spcPct val="20000"/>
              </a:spcBef>
              <a:buClr>
                <a:schemeClr val="accent1"/>
              </a:buClr>
              <a:buSzPct val="90000"/>
              <a:buFont typeface="Wingdings" pitchFamily="2" charset="2"/>
              <a:buChar char="§"/>
              <a:defRPr sz="1900" kern="1200" spc="-71" baseline="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buNone/>
            </a:pPr>
            <a:r>
              <a:rPr lang="en-US" sz="2040" dirty="0">
                <a:solidFill>
                  <a:schemeClr val="bg1"/>
                </a:solidFill>
                <a:latin typeface="Segoe UI" pitchFamily="34" charset="0"/>
                <a:ea typeface="Segoe UI" pitchFamily="34" charset="0"/>
                <a:cs typeface="Segoe UI" pitchFamily="34" charset="0"/>
              </a:rPr>
              <a:t>Self-Service Dashboards</a:t>
            </a:r>
          </a:p>
        </p:txBody>
      </p:sp>
      <p:sp>
        <p:nvSpPr>
          <p:cNvPr id="16" name="Text2"/>
          <p:cNvSpPr txBox="1">
            <a:spLocks/>
          </p:cNvSpPr>
          <p:nvPr/>
        </p:nvSpPr>
        <p:spPr>
          <a:xfrm>
            <a:off x="5421974" y="1270426"/>
            <a:ext cx="4217429" cy="288137"/>
          </a:xfrm>
          <a:prstGeom prst="rect">
            <a:avLst/>
          </a:prstGeom>
          <a:solidFill>
            <a:schemeClr val="accent4"/>
          </a:solidFill>
        </p:spPr>
        <p:txBody>
          <a:bodyPr vert="horz" wrap="square" lIns="93260" tIns="0" rIns="0" bIns="0" rtlCol="0">
            <a:spAutoFit/>
          </a:bodyPr>
          <a:lstStyle>
            <a:lvl1pPr marL="347899" indent="-347899" algn="l" defTabSz="914325" rtl="0" eaLnBrk="1" latinLnBrk="0" hangingPunct="1">
              <a:lnSpc>
                <a:spcPct val="90000"/>
              </a:lnSpc>
              <a:spcBef>
                <a:spcPct val="20000"/>
              </a:spcBef>
              <a:buClr>
                <a:schemeClr val="accent1"/>
              </a:buClr>
              <a:buSzPct val="90000"/>
              <a:buFont typeface="Wingdings" pitchFamily="2" charset="2"/>
              <a:buChar char="§"/>
              <a:defRPr sz="2800" kern="1200" spc="-71" baseline="0">
                <a:gradFill>
                  <a:gsLst>
                    <a:gs pos="0">
                      <a:schemeClr val="tx1"/>
                    </a:gs>
                    <a:gs pos="86000">
                      <a:schemeClr val="tx1"/>
                    </a:gs>
                  </a:gsLst>
                  <a:lin ang="5400000" scaled="0"/>
                </a:gradFill>
                <a:latin typeface="+mn-lt"/>
                <a:ea typeface="+mn-ea"/>
                <a:cs typeface="+mn-cs"/>
              </a:defRPr>
            </a:lvl1pPr>
            <a:lvl2pPr marL="673310" indent="-339962" algn="l" defTabSz="914325" rtl="0" eaLnBrk="1" latinLnBrk="0" hangingPunct="1">
              <a:lnSpc>
                <a:spcPct val="90000"/>
              </a:lnSpc>
              <a:spcBef>
                <a:spcPct val="20000"/>
              </a:spcBef>
              <a:buClr>
                <a:schemeClr val="accent1"/>
              </a:buClr>
              <a:buSzPct val="90000"/>
              <a:buFont typeface="Wingdings" pitchFamily="2" charset="2"/>
              <a:buChar char="§"/>
              <a:defRPr sz="2400" kern="1200" spc="-71" baseline="0">
                <a:gradFill>
                  <a:gsLst>
                    <a:gs pos="0">
                      <a:schemeClr val="tx1"/>
                    </a:gs>
                    <a:gs pos="86000">
                      <a:schemeClr val="tx1"/>
                    </a:gs>
                  </a:gsLst>
                  <a:lin ang="5400000" scaled="0"/>
                </a:gradFill>
                <a:latin typeface="+mn-lt"/>
                <a:ea typeface="+mn-ea"/>
                <a:cs typeface="+mn-cs"/>
              </a:defRPr>
            </a:lvl2pPr>
            <a:lvl3pPr marL="961682" indent="-302923" algn="l" defTabSz="914325" rtl="0" eaLnBrk="1" latinLnBrk="0" hangingPunct="1">
              <a:lnSpc>
                <a:spcPct val="90000"/>
              </a:lnSpc>
              <a:spcBef>
                <a:spcPct val="20000"/>
              </a:spcBef>
              <a:buClr>
                <a:schemeClr val="accent1"/>
              </a:buClr>
              <a:buSzPct val="90000"/>
              <a:buFont typeface="Wingdings" pitchFamily="2" charset="2"/>
              <a:buChar char="§"/>
              <a:defRPr sz="2000" kern="1200" spc="-71" baseline="0">
                <a:gradFill>
                  <a:gsLst>
                    <a:gs pos="0">
                      <a:schemeClr val="tx1"/>
                    </a:gs>
                    <a:gs pos="86000">
                      <a:schemeClr val="tx1"/>
                    </a:gs>
                  </a:gsLst>
                  <a:lin ang="5400000" scaled="0"/>
                </a:gradFill>
                <a:latin typeface="+mn-lt"/>
                <a:ea typeface="+mn-ea"/>
                <a:cs typeface="+mn-cs"/>
              </a:defRPr>
            </a:lvl3pPr>
            <a:lvl4pPr marL="1227566" indent="-265885" algn="l" defTabSz="914325" rtl="0" eaLnBrk="1" latinLnBrk="0" hangingPunct="1">
              <a:lnSpc>
                <a:spcPct val="90000"/>
              </a:lnSpc>
              <a:spcBef>
                <a:spcPct val="20000"/>
              </a:spcBef>
              <a:buClr>
                <a:schemeClr val="accent1"/>
              </a:buClr>
              <a:buSzPct val="90000"/>
              <a:buFont typeface="Wingdings" pitchFamily="2" charset="2"/>
              <a:buChar char="§"/>
              <a:defRPr sz="1900" kern="1200" spc="-71" baseline="0">
                <a:gradFill>
                  <a:gsLst>
                    <a:gs pos="0">
                      <a:schemeClr val="tx1"/>
                    </a:gs>
                    <a:gs pos="86000">
                      <a:schemeClr val="tx1"/>
                    </a:gs>
                  </a:gsLst>
                  <a:lin ang="5400000" scaled="0"/>
                </a:gradFill>
                <a:latin typeface="+mn-lt"/>
                <a:ea typeface="+mn-ea"/>
                <a:cs typeface="+mn-cs"/>
              </a:defRPr>
            </a:lvl4pPr>
            <a:lvl5pPr marL="1515939" indent="-273821" algn="l" defTabSz="914325" rtl="0" eaLnBrk="1" latinLnBrk="0" hangingPunct="1">
              <a:lnSpc>
                <a:spcPct val="90000"/>
              </a:lnSpc>
              <a:spcBef>
                <a:spcPct val="20000"/>
              </a:spcBef>
              <a:buClr>
                <a:schemeClr val="accent1"/>
              </a:buClr>
              <a:buSzPct val="90000"/>
              <a:buFont typeface="Wingdings" pitchFamily="2" charset="2"/>
              <a:buChar char="§"/>
              <a:defRPr sz="1900" kern="1200" spc="-71" baseline="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0" indent="0">
              <a:buNone/>
            </a:pPr>
            <a:r>
              <a:rPr lang="en-US" sz="2040" dirty="0">
                <a:solidFill>
                  <a:schemeClr val="bg1"/>
                </a:solidFill>
                <a:latin typeface="Segoe UI" pitchFamily="34" charset="0"/>
                <a:ea typeface="Segoe UI" pitchFamily="34" charset="0"/>
                <a:cs typeface="Segoe UI" pitchFamily="34" charset="0"/>
              </a:rPr>
              <a:t>Guided Report Wizards</a:t>
            </a:r>
          </a:p>
        </p:txBody>
      </p:sp>
      <p:pic>
        <p:nvPicPr>
          <p:cNvPr id="14" name="Picture 1 bi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2475" y="1327602"/>
            <a:ext cx="7095856" cy="5129318"/>
          </a:xfrm>
          <a:prstGeom prst="rect">
            <a:avLst/>
          </a:prstGeom>
          <a:ln w="9525">
            <a:noFill/>
            <a:miter lim="800000"/>
            <a:headEnd/>
            <a:tailEnd/>
          </a:ln>
          <a:effectLst>
            <a:outerShdw blurRad="177800" dist="76200" dir="2700000" algn="ctr" rotWithShape="0">
              <a:schemeClr val="bg2">
                <a:lumMod val="9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bi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832" y="1341143"/>
            <a:ext cx="11470717" cy="5065791"/>
          </a:xfrm>
          <a:prstGeom prst="rect">
            <a:avLst/>
          </a:prstGeom>
          <a:ln w="9525">
            <a:noFill/>
            <a:miter lim="800000"/>
            <a:headEnd/>
            <a:tailEnd/>
          </a:ln>
          <a:effectLst>
            <a:outerShdw blurRad="177800" dist="76200" dir="2700000" algn="ctr" rotWithShape="0">
              <a:schemeClr val="bg2">
                <a:lumMod val="9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bi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0102" y="1349034"/>
            <a:ext cx="11543319" cy="5252049"/>
          </a:xfrm>
          <a:prstGeom prst="rect">
            <a:avLst/>
          </a:prstGeom>
          <a:ln w="9525">
            <a:noFill/>
            <a:miter lim="800000"/>
            <a:headEnd/>
            <a:tailEnd/>
          </a:ln>
          <a:effectLst>
            <a:outerShdw blurRad="177800" dist="76200" dir="2700000" algn="ctr" rotWithShape="0">
              <a:schemeClr val="bg2">
                <a:lumMod val="90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descr="C:\Users\girishr\Documents\MSCRM\PMG\R8 RPG\Power View\Product Sales Analysis.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17413" y="1477162"/>
            <a:ext cx="6743082" cy="5054710"/>
          </a:xfrm>
          <a:prstGeom prst="rect">
            <a:avLst/>
          </a:prstGeom>
          <a:ln w="9525">
            <a:noFill/>
            <a:miter lim="800000"/>
            <a:headEnd/>
            <a:tailEnd/>
          </a:ln>
          <a:effectLst>
            <a:outerShdw blurRad="177800" dist="76200" dir="2700000" algn="ctr" rotWithShape="0">
              <a:schemeClr val="bg2">
                <a:lumMod val="9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173431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mph" presetSubtype="0" fill="hold" nodeType="clickEffect">
                                  <p:stCondLst>
                                    <p:cond delay="0"/>
                                  </p:stCondLst>
                                  <p:childTnLst>
                                    <p:animScale>
                                      <p:cBhvr>
                                        <p:cTn id="17" dur="750" fill="hold"/>
                                        <p:tgtEl>
                                          <p:spTgt spid="14"/>
                                        </p:tgtEl>
                                      </p:cBhvr>
                                      <p:by x="37000" y="37000"/>
                                    </p:animScale>
                                  </p:childTnLst>
                                </p:cTn>
                              </p:par>
                              <p:par>
                                <p:cTn id="18" presetID="56" presetClass="path" presetSubtype="0" fill="hold" nodeType="withEffect">
                                  <p:stCondLst>
                                    <p:cond delay="750"/>
                                  </p:stCondLst>
                                  <p:childTnLst>
                                    <p:animMotion origin="layout" path="M 4.49426E-6 -1.48148E-6 L -0.20504 -0.17546 " pathEditMode="relative" rAng="0" ptsTypes="AA">
                                      <p:cBhvr>
                                        <p:cTn id="19" dur="750" fill="hold"/>
                                        <p:tgtEl>
                                          <p:spTgt spid="14"/>
                                        </p:tgtEl>
                                        <p:attrNameLst>
                                          <p:attrName>ppt_x</p:attrName>
                                          <p:attrName>ppt_y</p:attrName>
                                        </p:attrNameLst>
                                      </p:cBhvr>
                                      <p:rCtr x="-10258" y="-8773"/>
                                    </p:animMotion>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mph" presetSubtype="0" fill="hold" nodeType="clickEffect">
                                  <p:stCondLst>
                                    <p:cond delay="0"/>
                                  </p:stCondLst>
                                  <p:childTnLst>
                                    <p:animScale>
                                      <p:cBhvr>
                                        <p:cTn id="33" dur="750" fill="hold"/>
                                        <p:tgtEl>
                                          <p:spTgt spid="19"/>
                                        </p:tgtEl>
                                      </p:cBhvr>
                                      <p:by x="37000" y="37000"/>
                                    </p:animScale>
                                  </p:childTnLst>
                                </p:cTn>
                              </p:par>
                              <p:par>
                                <p:cTn id="34" presetID="56" presetClass="path" presetSubtype="0" fill="hold" nodeType="withEffect">
                                  <p:stCondLst>
                                    <p:cond delay="750"/>
                                  </p:stCondLst>
                                  <p:childTnLst>
                                    <p:animMotion origin="layout" path="M -4.61118E-6 -1.48936E-6 L 0.10356 -0.17322 " pathEditMode="relative" rAng="0" ptsTypes="AA">
                                      <p:cBhvr>
                                        <p:cTn id="35" dur="750" fill="hold"/>
                                        <p:tgtEl>
                                          <p:spTgt spid="19"/>
                                        </p:tgtEl>
                                        <p:attrNameLst>
                                          <p:attrName>ppt_x</p:attrName>
                                          <p:attrName>ppt_y</p:attrName>
                                        </p:attrNameLst>
                                      </p:cBhvr>
                                      <p:rCtr x="5171" y="-8673"/>
                                    </p:animMotion>
                                  </p:childTnLst>
                                </p:cTn>
                              </p:par>
                            </p:childTnLst>
                          </p:cTn>
                        </p:par>
                        <p:par>
                          <p:cTn id="36" fill="hold">
                            <p:stCondLst>
                              <p:cond delay="15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2000"/>
                            </p:stCondLst>
                            <p:childTnLst>
                              <p:par>
                                <p:cTn id="41" presetID="53"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mph" presetSubtype="0" fill="hold" nodeType="clickEffect">
                                  <p:stCondLst>
                                    <p:cond delay="0"/>
                                  </p:stCondLst>
                                  <p:childTnLst>
                                    <p:animScale>
                                      <p:cBhvr>
                                        <p:cTn id="49" dur="750" fill="hold"/>
                                        <p:tgtEl>
                                          <p:spTgt spid="17"/>
                                        </p:tgtEl>
                                      </p:cBhvr>
                                      <p:by x="37000" y="37000"/>
                                    </p:animScale>
                                  </p:childTnLst>
                                </p:cTn>
                              </p:par>
                              <p:par>
                                <p:cTn id="50" presetID="49" presetClass="path" presetSubtype="0" fill="hold" nodeType="withEffect">
                                  <p:stCondLst>
                                    <p:cond delay="750"/>
                                  </p:stCondLst>
                                  <p:childTnLst>
                                    <p:animMotion origin="layout" path="M -4.09274E-6 -4.06293E-6 L -0.13664 0.2286 " pathEditMode="relative" rAng="0" ptsTypes="AA">
                                      <p:cBhvr>
                                        <p:cTn id="51" dur="750" fill="hold"/>
                                        <p:tgtEl>
                                          <p:spTgt spid="17"/>
                                        </p:tgtEl>
                                        <p:attrNameLst>
                                          <p:attrName>ppt_x</p:attrName>
                                          <p:attrName>ppt_y</p:attrName>
                                        </p:attrNameLst>
                                      </p:cBhvr>
                                      <p:rCtr x="-6839" y="11430"/>
                                    </p:animMotion>
                                  </p:childTnLst>
                                </p:cTn>
                              </p:par>
                            </p:childTnLst>
                          </p:cTn>
                        </p:par>
                        <p:par>
                          <p:cTn id="52" fill="hold">
                            <p:stCondLst>
                              <p:cond delay="15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2000"/>
                            </p:stCondLst>
                            <p:childTnLst>
                              <p:par>
                                <p:cTn id="57" presetID="53" presetClass="entr" presetSubtype="16"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6" presetClass="emph" presetSubtype="0" fill="hold" nodeType="clickEffect">
                                  <p:stCondLst>
                                    <p:cond delay="0"/>
                                  </p:stCondLst>
                                  <p:childTnLst>
                                    <p:animScale>
                                      <p:cBhvr>
                                        <p:cTn id="65" dur="750" fill="hold"/>
                                        <p:tgtEl>
                                          <p:spTgt spid="21"/>
                                        </p:tgtEl>
                                      </p:cBhvr>
                                      <p:by x="42000" y="42000"/>
                                    </p:animScale>
                                  </p:childTnLst>
                                </p:cTn>
                              </p:par>
                              <p:par>
                                <p:cTn id="66" presetID="49" presetClass="path" presetSubtype="0" fill="hold" nodeType="withEffect">
                                  <p:stCondLst>
                                    <p:cond delay="750"/>
                                  </p:stCondLst>
                                  <p:childTnLst>
                                    <p:animMotion origin="layout" path="M 4.69515E-6 -3.7037E-6 L 0.17326 0.24028 " pathEditMode="relative" rAng="0" ptsTypes="AA">
                                      <p:cBhvr>
                                        <p:cTn id="67" dur="750" fill="hold"/>
                                        <p:tgtEl>
                                          <p:spTgt spid="21"/>
                                        </p:tgtEl>
                                        <p:attrNameLst>
                                          <p:attrName>ppt_x</p:attrName>
                                          <p:attrName>ppt_y</p:attrName>
                                        </p:attrNameLst>
                                      </p:cBhvr>
                                      <p:rCtr x="8663" y="120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4" descr="C:\Users\girishr\Desktop\Picture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2237" y="377652"/>
            <a:ext cx="8229601" cy="616902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idx="1"/>
          </p:nvPr>
        </p:nvSpPr>
        <p:spPr>
          <a:xfrm>
            <a:off x="533567" y="830262"/>
            <a:ext cx="2824895" cy="1201902"/>
          </a:xfrm>
        </p:spPr>
        <p:txBody>
          <a:bodyPr/>
          <a:lstStyle/>
          <a:p>
            <a:r>
              <a:rPr lang="en-US" sz="3600" b="1" dirty="0"/>
              <a:t>Power View with SQL 2012 &amp; SharePoint</a:t>
            </a:r>
          </a:p>
        </p:txBody>
      </p:sp>
      <p:sp>
        <p:nvSpPr>
          <p:cNvPr id="9" name="Content Placeholder 8"/>
          <p:cNvSpPr>
            <a:spLocks noGrp="1"/>
          </p:cNvSpPr>
          <p:nvPr>
            <p:ph sz="quarter" idx="13"/>
          </p:nvPr>
        </p:nvSpPr>
        <p:spPr>
          <a:xfrm>
            <a:off x="533567" y="2789431"/>
            <a:ext cx="3322470" cy="621530"/>
          </a:xfrm>
        </p:spPr>
        <p:txBody>
          <a:bodyPr/>
          <a:lstStyle/>
          <a:p>
            <a:r>
              <a:rPr lang="en-US" sz="3200" dirty="0">
                <a:gradFill>
                  <a:gsLst>
                    <a:gs pos="0">
                      <a:srgbClr val="FFFFFF"/>
                    </a:gs>
                    <a:gs pos="86000">
                      <a:srgbClr val="FFFFFF"/>
                    </a:gs>
                  </a:gsLst>
                  <a:lin ang="5400000" scaled="0"/>
                </a:gradFill>
              </a:rPr>
              <a:t>Considerations</a:t>
            </a:r>
          </a:p>
          <a:p>
            <a:pPr marL="228600" indent="-228600">
              <a:buFont typeface="Arial" pitchFamily="34" charset="0"/>
              <a:buChar char="•"/>
            </a:pPr>
            <a:r>
              <a:rPr lang="en-US" sz="3200" dirty="0">
                <a:gradFill>
                  <a:gsLst>
                    <a:gs pos="0">
                      <a:srgbClr val="FFFFFF"/>
                    </a:gs>
                    <a:gs pos="86000">
                      <a:srgbClr val="FFFFFF"/>
                    </a:gs>
                  </a:gsLst>
                  <a:lin ang="5400000" scaled="0"/>
                </a:gradFill>
              </a:rPr>
              <a:t>Uses </a:t>
            </a:r>
            <a:r>
              <a:rPr lang="en-US" sz="3200" dirty="0" err="1" smtClean="0">
                <a:gradFill>
                  <a:gsLst>
                    <a:gs pos="0">
                      <a:srgbClr val="FFFFFF"/>
                    </a:gs>
                    <a:gs pos="86000">
                      <a:srgbClr val="FFFFFF"/>
                    </a:gs>
                  </a:gsLst>
                  <a:lin ang="5400000" scaled="0"/>
                </a:gradFill>
              </a:rPr>
              <a:t>OData</a:t>
            </a:r>
            <a:endParaRPr lang="en-US" sz="3200" dirty="0">
              <a:gradFill>
                <a:gsLst>
                  <a:gs pos="0">
                    <a:srgbClr val="FFFFFF"/>
                  </a:gs>
                  <a:gs pos="86000">
                    <a:srgbClr val="FFFFFF"/>
                  </a:gs>
                </a:gsLst>
                <a:lin ang="5400000" scaled="0"/>
              </a:gradFill>
            </a:endParaRPr>
          </a:p>
          <a:p>
            <a:pPr marL="228600" indent="-228600">
              <a:buFont typeface="Arial" pitchFamily="34" charset="0"/>
              <a:buChar char="•"/>
            </a:pPr>
            <a:r>
              <a:rPr lang="en-US" sz="3200" dirty="0">
                <a:gradFill>
                  <a:gsLst>
                    <a:gs pos="0">
                      <a:srgbClr val="FFFFFF"/>
                    </a:gs>
                    <a:gs pos="86000">
                      <a:srgbClr val="FFFFFF"/>
                    </a:gs>
                  </a:gsLst>
                  <a:lin ang="5400000" scaled="0"/>
                </a:gradFill>
              </a:rPr>
              <a:t>On-</a:t>
            </a:r>
            <a:r>
              <a:rPr lang="en-US" sz="3200" dirty="0" err="1">
                <a:gradFill>
                  <a:gsLst>
                    <a:gs pos="0">
                      <a:srgbClr val="FFFFFF"/>
                    </a:gs>
                    <a:gs pos="86000">
                      <a:srgbClr val="FFFFFF"/>
                    </a:gs>
                  </a:gsLst>
                  <a:lin ang="5400000" scaled="0"/>
                </a:gradFill>
              </a:rPr>
              <a:t>Prem</a:t>
            </a:r>
            <a:r>
              <a:rPr lang="en-US" sz="3200" dirty="0">
                <a:gradFill>
                  <a:gsLst>
                    <a:gs pos="0">
                      <a:srgbClr val="FFFFFF"/>
                    </a:gs>
                    <a:gs pos="86000">
                      <a:srgbClr val="FFFFFF"/>
                    </a:gs>
                  </a:gsLst>
                  <a:lin ang="5400000" scaled="0"/>
                </a:gradFill>
              </a:rPr>
              <a:t> AD </a:t>
            </a:r>
            <a:r>
              <a:rPr lang="en-US" sz="3200" dirty="0" smtClean="0">
                <a:gradFill>
                  <a:gsLst>
                    <a:gs pos="0">
                      <a:srgbClr val="FFFFFF"/>
                    </a:gs>
                    <a:gs pos="86000">
                      <a:srgbClr val="FFFFFF"/>
                    </a:gs>
                  </a:gsLst>
                  <a:lin ang="5400000" scaled="0"/>
                </a:gradFill>
              </a:rPr>
              <a:t>only</a:t>
            </a:r>
            <a:endParaRPr lang="en-US" sz="3200" dirty="0">
              <a:gradFill>
                <a:gsLst>
                  <a:gs pos="0">
                    <a:srgbClr val="FFFFFF"/>
                  </a:gs>
                  <a:gs pos="86000">
                    <a:srgbClr val="FFFFFF"/>
                  </a:gs>
                </a:gsLst>
                <a:lin ang="5400000" scaled="0"/>
              </a:gradFill>
            </a:endParaRPr>
          </a:p>
        </p:txBody>
      </p:sp>
    </p:spTree>
    <p:extLst>
      <p:ext uri="{BB962C8B-B14F-4D97-AF65-F5344CB8AC3E}">
        <p14:creationId xmlns:p14="http://schemas.microsoft.com/office/powerpoint/2010/main" val="15190792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500"/>
                                        <p:tgtEl>
                                          <p:spTgt spid="9">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533567" y="830262"/>
            <a:ext cx="2824895" cy="1201902"/>
          </a:xfrm>
        </p:spPr>
        <p:txBody>
          <a:bodyPr/>
          <a:lstStyle/>
          <a:p>
            <a:r>
              <a:rPr lang="en-US" sz="3600" b="1" dirty="0"/>
              <a:t>Power View with </a:t>
            </a:r>
            <a:r>
              <a:rPr lang="en-US" sz="3600" b="1" dirty="0" smtClean="0"/>
              <a:t>Excel 2013</a:t>
            </a:r>
            <a:endParaRPr lang="en-US" sz="3600" b="1" dirty="0"/>
          </a:p>
        </p:txBody>
      </p:sp>
      <p:sp>
        <p:nvSpPr>
          <p:cNvPr id="9" name="Content Placeholder 8"/>
          <p:cNvSpPr>
            <a:spLocks noGrp="1"/>
          </p:cNvSpPr>
          <p:nvPr>
            <p:ph sz="quarter" idx="13"/>
          </p:nvPr>
        </p:nvSpPr>
        <p:spPr>
          <a:xfrm>
            <a:off x="533567" y="2789431"/>
            <a:ext cx="3322470" cy="621530"/>
          </a:xfrm>
        </p:spPr>
        <p:txBody>
          <a:bodyPr/>
          <a:lstStyle/>
          <a:p>
            <a:r>
              <a:rPr lang="en-US" sz="3200" dirty="0" smtClean="0">
                <a:gradFill>
                  <a:gsLst>
                    <a:gs pos="0">
                      <a:srgbClr val="FFFFFF"/>
                    </a:gs>
                    <a:gs pos="86000">
                      <a:srgbClr val="FFFFFF"/>
                    </a:gs>
                  </a:gsLst>
                  <a:lin ang="5400000" scaled="0"/>
                </a:gradFill>
              </a:rPr>
              <a:t>Advantages</a:t>
            </a:r>
            <a:endParaRPr lang="en-US" sz="3200" dirty="0">
              <a:gradFill>
                <a:gsLst>
                  <a:gs pos="0">
                    <a:srgbClr val="FFFFFF"/>
                  </a:gs>
                  <a:gs pos="86000">
                    <a:srgbClr val="FFFFFF"/>
                  </a:gs>
                </a:gsLst>
                <a:lin ang="5400000" scaled="0"/>
              </a:gradFill>
            </a:endParaRPr>
          </a:p>
          <a:p>
            <a:pPr marL="228600" indent="-228600">
              <a:buFont typeface="Arial" pitchFamily="34" charset="0"/>
              <a:buChar char="•"/>
            </a:pPr>
            <a:r>
              <a:rPr lang="en-US" sz="3200" dirty="0">
                <a:gradFill>
                  <a:gsLst>
                    <a:gs pos="0">
                      <a:srgbClr val="FFFFFF"/>
                    </a:gs>
                    <a:gs pos="86000">
                      <a:srgbClr val="FFFFFF"/>
                    </a:gs>
                  </a:gsLst>
                  <a:lin ang="5400000" scaled="0"/>
                </a:gradFill>
              </a:rPr>
              <a:t>Uses </a:t>
            </a:r>
            <a:r>
              <a:rPr lang="en-US" sz="3200" dirty="0" smtClean="0">
                <a:gradFill>
                  <a:gsLst>
                    <a:gs pos="0">
                      <a:srgbClr val="FFFFFF"/>
                    </a:gs>
                    <a:gs pos="86000">
                      <a:srgbClr val="FFFFFF"/>
                    </a:gs>
                  </a:gsLst>
                  <a:lin ang="5400000" scaled="0"/>
                </a:gradFill>
              </a:rPr>
              <a:t>CRM Outlook Add-in</a:t>
            </a:r>
            <a:endParaRPr lang="en-US" sz="3200" dirty="0">
              <a:gradFill>
                <a:gsLst>
                  <a:gs pos="0">
                    <a:srgbClr val="FFFFFF"/>
                  </a:gs>
                  <a:gs pos="86000">
                    <a:srgbClr val="FFFFFF"/>
                  </a:gs>
                </a:gsLst>
                <a:lin ang="5400000" scaled="0"/>
              </a:gradFill>
            </a:endParaRPr>
          </a:p>
          <a:p>
            <a:pPr marL="228600" indent="-228600">
              <a:buFont typeface="Arial" pitchFamily="34" charset="0"/>
              <a:buChar char="•"/>
            </a:pPr>
            <a:r>
              <a:rPr lang="en-US" sz="3200" dirty="0" smtClean="0">
                <a:gradFill>
                  <a:gsLst>
                    <a:gs pos="0">
                      <a:srgbClr val="FFFFFF"/>
                    </a:gs>
                    <a:gs pos="86000">
                      <a:srgbClr val="FFFFFF"/>
                    </a:gs>
                  </a:gsLst>
                  <a:lin ang="5400000" scaled="0"/>
                </a:gradFill>
              </a:rPr>
              <a:t>Works with </a:t>
            </a:r>
            <a:br>
              <a:rPr lang="en-US" sz="3200" dirty="0" smtClean="0">
                <a:gradFill>
                  <a:gsLst>
                    <a:gs pos="0">
                      <a:srgbClr val="FFFFFF"/>
                    </a:gs>
                    <a:gs pos="86000">
                      <a:srgbClr val="FFFFFF"/>
                    </a:gs>
                  </a:gsLst>
                  <a:lin ang="5400000" scaled="0"/>
                </a:gradFill>
              </a:rPr>
            </a:br>
            <a:r>
              <a:rPr lang="en-US" sz="3200" dirty="0" smtClean="0">
                <a:gradFill>
                  <a:gsLst>
                    <a:gs pos="0">
                      <a:srgbClr val="FFFFFF"/>
                    </a:gs>
                    <a:gs pos="86000">
                      <a:srgbClr val="FFFFFF"/>
                    </a:gs>
                  </a:gsLst>
                  <a:lin ang="5400000" scaled="0"/>
                </a:gradFill>
              </a:rPr>
              <a:t>CRM Online</a:t>
            </a:r>
          </a:p>
          <a:p>
            <a:pPr marL="228600" indent="-228600">
              <a:buFont typeface="Arial" pitchFamily="34" charset="0"/>
              <a:buChar char="•"/>
            </a:pPr>
            <a:r>
              <a:rPr lang="en-US" sz="3200" dirty="0" smtClean="0">
                <a:gradFill>
                  <a:gsLst>
                    <a:gs pos="0">
                      <a:srgbClr val="FFFFFF"/>
                    </a:gs>
                    <a:gs pos="86000">
                      <a:srgbClr val="FFFFFF"/>
                    </a:gs>
                  </a:gsLst>
                  <a:lin ang="5400000" scaled="0"/>
                </a:gradFill>
              </a:rPr>
              <a:t>SharePoint 2013 Online publishing*</a:t>
            </a:r>
            <a:endParaRPr lang="en-US" sz="3200" dirty="0">
              <a:gradFill>
                <a:gsLst>
                  <a:gs pos="0">
                    <a:srgbClr val="FFFFFF"/>
                  </a:gs>
                  <a:gs pos="86000">
                    <a:srgbClr val="FFFFFF"/>
                  </a:gs>
                </a:gsLst>
                <a:lin ang="5400000" scaled="0"/>
              </a:gradFill>
            </a:endParaRPr>
          </a:p>
        </p:txBody>
      </p:sp>
      <p:pic>
        <p:nvPicPr>
          <p:cNvPr id="2" name="Picture 1"/>
          <p:cNvPicPr>
            <a:picLocks noChangeAspect="1"/>
          </p:cNvPicPr>
          <p:nvPr/>
        </p:nvPicPr>
        <p:blipFill>
          <a:blip r:embed="rId3"/>
          <a:stretch>
            <a:fillRect/>
          </a:stretch>
        </p:blipFill>
        <p:spPr>
          <a:xfrm>
            <a:off x="3932238" y="296863"/>
            <a:ext cx="8348761" cy="5943600"/>
          </a:xfrm>
          <a:prstGeom prst="rect">
            <a:avLst/>
          </a:prstGeom>
        </p:spPr>
      </p:pic>
    </p:spTree>
    <p:extLst>
      <p:ext uri="{BB962C8B-B14F-4D97-AF65-F5344CB8AC3E}">
        <p14:creationId xmlns:p14="http://schemas.microsoft.com/office/powerpoint/2010/main" val="282880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500"/>
                                        <p:tgtEl>
                                          <p:spTgt spid="9">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500"/>
                                        <p:tgtEl>
                                          <p:spTgt spid="9">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CRM </a:t>
            </a:r>
            <a:r>
              <a:rPr lang="en-US" dirty="0" smtClean="0"/>
              <a:t>Analytics with </a:t>
            </a:r>
            <a:r>
              <a:rPr lang="en-US" dirty="0" err="1" smtClean="0"/>
              <a:t>PowerView</a:t>
            </a:r>
            <a:r>
              <a:rPr lang="en-US" dirty="0" smtClean="0"/>
              <a:t> Dashboards</a:t>
            </a:r>
          </a:p>
          <a:p>
            <a:endParaRPr lang="en-US" dirty="0"/>
          </a:p>
          <a:p>
            <a:r>
              <a:rPr lang="en-US" dirty="0" smtClean="0"/>
              <a:t>On-Premises &amp; Online</a:t>
            </a:r>
            <a:endParaRPr lang="en-US" dirty="0"/>
          </a:p>
        </p:txBody>
      </p:sp>
    </p:spTree>
    <p:extLst>
      <p:ext uri="{BB962C8B-B14F-4D97-AF65-F5344CB8AC3E}">
        <p14:creationId xmlns:p14="http://schemas.microsoft.com/office/powerpoint/2010/main" val="3116111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71BC"/>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638" y="2125662"/>
            <a:ext cx="11887200" cy="2622256"/>
          </a:xfrm>
        </p:spPr>
        <p:txBody>
          <a:bodyPr/>
          <a:lstStyle/>
          <a:p>
            <a:r>
              <a:rPr lang="en-US" dirty="0" smtClean="0">
                <a:solidFill>
                  <a:schemeClr val="bg1"/>
                </a:solidFill>
              </a:rPr>
              <a:t>Business Connectivity Services</a:t>
            </a:r>
            <a:endParaRPr lang="en-US" dirty="0">
              <a:solidFill>
                <a:schemeClr val="bg1"/>
              </a:solidFill>
            </a:endParaRPr>
          </a:p>
        </p:txBody>
      </p:sp>
    </p:spTree>
    <p:extLst>
      <p:ext uri="{BB962C8B-B14F-4D97-AF65-F5344CB8AC3E}">
        <p14:creationId xmlns:p14="http://schemas.microsoft.com/office/powerpoint/2010/main" val="29798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b="1" dirty="0" smtClean="0"/>
              <a:t>Developer's </a:t>
            </a:r>
            <a:r>
              <a:rPr lang="en-US" sz="3200" b="1" dirty="0"/>
              <a:t>Guide to Integrating </a:t>
            </a:r>
            <a:r>
              <a:rPr lang="en-US" sz="3200" b="1" dirty="0" smtClean="0"/>
              <a:t/>
            </a:r>
            <a:br>
              <a:rPr lang="en-US" sz="3200" b="1" dirty="0" smtClean="0"/>
            </a:br>
            <a:r>
              <a:rPr lang="en-US" sz="3200" b="1" dirty="0" smtClean="0"/>
              <a:t>Microsoft </a:t>
            </a:r>
            <a:r>
              <a:rPr lang="en-US" sz="3200" b="1" dirty="0"/>
              <a:t>Dynamics CRM &amp; SharePoint </a:t>
            </a:r>
            <a:r>
              <a:rPr lang="en-US" sz="3200" b="1" dirty="0" smtClean="0"/>
              <a:t>2013</a:t>
            </a:r>
            <a:endParaRPr lang="en-US" sz="3200" b="1" dirty="0"/>
          </a:p>
        </p:txBody>
      </p:sp>
      <p:sp>
        <p:nvSpPr>
          <p:cNvPr id="5" name="Text Placeholder 4"/>
          <p:cNvSpPr>
            <a:spLocks noGrp="1"/>
          </p:cNvSpPr>
          <p:nvPr>
            <p:ph type="body" sz="quarter" idx="12"/>
          </p:nvPr>
        </p:nvSpPr>
        <p:spPr>
          <a:xfrm>
            <a:off x="4846637" y="5173662"/>
            <a:ext cx="7315201" cy="1372151"/>
          </a:xfrm>
        </p:spPr>
        <p:txBody>
          <a:bodyPr/>
          <a:lstStyle/>
          <a:p>
            <a:r>
              <a:rPr lang="en-US" dirty="0" smtClean="0"/>
              <a:t>Girish Raja</a:t>
            </a:r>
          </a:p>
          <a:p>
            <a:r>
              <a:rPr lang="en-US" dirty="0" smtClean="0"/>
              <a:t>Technical Product Manager, Microsoft</a:t>
            </a:r>
          </a:p>
          <a:p>
            <a:r>
              <a:rPr lang="en-US" sz="2800" dirty="0" smtClean="0">
                <a:hlinkClick r:id="rId3"/>
              </a:rPr>
              <a:t>http://blogs.msdn.com/girishr</a:t>
            </a:r>
            <a:r>
              <a:rPr lang="en-US" sz="2800" dirty="0" smtClean="0"/>
              <a:t>, </a:t>
            </a:r>
            <a:r>
              <a:rPr lang="en-US" sz="2800" dirty="0" smtClean="0">
                <a:hlinkClick r:id="rId4"/>
              </a:rPr>
              <a:t>@</a:t>
            </a:r>
            <a:r>
              <a:rPr lang="en-US" sz="2800" dirty="0" err="1" smtClean="0">
                <a:hlinkClick r:id="rId4"/>
              </a:rPr>
              <a:t>girishr</a:t>
            </a:r>
            <a:endParaRPr lang="en-US" sz="2800" dirty="0" smtClean="0"/>
          </a:p>
          <a:p>
            <a:endParaRPr lang="en-US" dirty="0" smtClean="0"/>
          </a:p>
        </p:txBody>
      </p:sp>
      <p:sp>
        <p:nvSpPr>
          <p:cNvPr id="2" name="Text Placeholder 1"/>
          <p:cNvSpPr>
            <a:spLocks noGrp="1"/>
          </p:cNvSpPr>
          <p:nvPr>
            <p:ph type="body" sz="quarter" idx="13"/>
          </p:nvPr>
        </p:nvSpPr>
        <p:spPr/>
        <p:txBody>
          <a:bodyPr/>
          <a:lstStyle/>
          <a:p>
            <a:r>
              <a:rPr lang="en-US" dirty="0" smtClean="0"/>
              <a:t>SPC085</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8843497" y="0"/>
            <a:ext cx="3581400" cy="1135062"/>
          </a:xfrm>
          <a:solidFill>
            <a:schemeClr val="bg1"/>
          </a:solidFill>
        </p:spPr>
        <p:txBody>
          <a:bodyPr/>
          <a:lstStyle/>
          <a:p>
            <a:r>
              <a:rPr lang="en-US" sz="3600" dirty="0">
                <a:solidFill>
                  <a:srgbClr val="000000"/>
                </a:solidFill>
              </a:rPr>
              <a:t>BCS </a:t>
            </a:r>
            <a:r>
              <a:rPr lang="en-US" sz="3600" dirty="0" smtClean="0">
                <a:solidFill>
                  <a:srgbClr val="000000"/>
                </a:solidFill>
              </a:rPr>
              <a:t>with </a:t>
            </a:r>
            <a:br>
              <a:rPr lang="en-US" sz="3600" dirty="0" smtClean="0">
                <a:solidFill>
                  <a:srgbClr val="000000"/>
                </a:solidFill>
              </a:rPr>
            </a:br>
            <a:r>
              <a:rPr lang="en-US" sz="3600" dirty="0" smtClean="0">
                <a:solidFill>
                  <a:srgbClr val="000000"/>
                </a:solidFill>
              </a:rPr>
              <a:t>SP2010 &amp; CRM </a:t>
            </a:r>
            <a:r>
              <a:rPr lang="en-US" sz="3600" dirty="0" smtClean="0">
                <a:solidFill>
                  <a:srgbClr val="000000"/>
                </a:solidFill>
                <a:sym typeface="Wingdings" panose="05000000000000000000" pitchFamily="2" charset="2"/>
              </a:rPr>
              <a:t></a:t>
            </a:r>
            <a:endParaRPr lang="en-US" sz="3600" dirty="0">
              <a:solidFill>
                <a:srgbClr val="000000"/>
              </a:solidFill>
            </a:endParaRPr>
          </a:p>
        </p:txBody>
      </p:sp>
    </p:spTree>
    <p:extLst>
      <p:ext uri="{BB962C8B-B14F-4D97-AF65-F5344CB8AC3E}">
        <p14:creationId xmlns:p14="http://schemas.microsoft.com/office/powerpoint/2010/main" val="263672068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ounded Rectangle 55"/>
          <p:cNvSpPr/>
          <p:nvPr/>
        </p:nvSpPr>
        <p:spPr>
          <a:xfrm rot="10800000" flipV="1">
            <a:off x="2924944" y="3326278"/>
            <a:ext cx="8855260" cy="2086989"/>
          </a:xfrm>
          <a:prstGeom prst="roundRect">
            <a:avLst>
              <a:gd name="adj" fmla="val 6379"/>
            </a:avLst>
          </a:prstGeom>
          <a:ln/>
        </p:spPr>
        <p:style>
          <a:lnRef idx="0">
            <a:schemeClr val="accent3"/>
          </a:lnRef>
          <a:fillRef idx="3">
            <a:schemeClr val="accent3"/>
          </a:fillRef>
          <a:effectRef idx="3">
            <a:schemeClr val="accent3"/>
          </a:effectRef>
          <a:fontRef idx="minor">
            <a:schemeClr val="lt1"/>
          </a:fontRef>
        </p:style>
        <p:txBody>
          <a:bodyPr lIns="93260" tIns="91792" rtlCol="0" anchor="t"/>
          <a:lstStyle/>
          <a:p>
            <a:pPr algn="ctr">
              <a:spcAft>
                <a:spcPts val="612"/>
              </a:spcAft>
              <a:buClr>
                <a:srgbClr val="A00E18"/>
              </a:buClr>
            </a:pPr>
            <a:r>
              <a:rPr lang="en-US" sz="2040" dirty="0">
                <a:solidFill>
                  <a:schemeClr val="tx2"/>
                </a:solidFill>
                <a:latin typeface="Segoe UI" pitchFamily="34" charset="0"/>
                <a:ea typeface="Segoe UI" pitchFamily="34" charset="0"/>
                <a:cs typeface="Segoe UI" pitchFamily="34" charset="0"/>
              </a:rPr>
              <a:t>SharePoint</a:t>
            </a:r>
          </a:p>
          <a:p>
            <a:pPr algn="ctr">
              <a:spcAft>
                <a:spcPts val="612"/>
              </a:spcAft>
              <a:buClr>
                <a:srgbClr val="A00E18"/>
              </a:buClr>
            </a:pPr>
            <a:endParaRPr lang="en-US" sz="2040" dirty="0">
              <a:solidFill>
                <a:schemeClr val="tx2"/>
              </a:solidFill>
              <a:latin typeface="Segoe"/>
            </a:endParaRPr>
          </a:p>
        </p:txBody>
      </p:sp>
      <p:sp>
        <p:nvSpPr>
          <p:cNvPr id="47" name="Rounded Rectangle 46"/>
          <p:cNvSpPr/>
          <p:nvPr/>
        </p:nvSpPr>
        <p:spPr>
          <a:xfrm rot="10800000" flipV="1">
            <a:off x="615323" y="3327760"/>
            <a:ext cx="2249209" cy="2085507"/>
          </a:xfrm>
          <a:prstGeom prst="roundRect">
            <a:avLst>
              <a:gd name="adj" fmla="val 11575"/>
            </a:avLst>
          </a:prstGeom>
          <a:ln/>
        </p:spPr>
        <p:style>
          <a:lnRef idx="0">
            <a:schemeClr val="accent2"/>
          </a:lnRef>
          <a:fillRef idx="3">
            <a:schemeClr val="accent2"/>
          </a:fillRef>
          <a:effectRef idx="3">
            <a:schemeClr val="accent2"/>
          </a:effectRef>
          <a:fontRef idx="minor">
            <a:schemeClr val="lt1"/>
          </a:fontRef>
        </p:style>
        <p:txBody>
          <a:bodyPr lIns="93260" tIns="183583" rtlCol="0" anchor="t"/>
          <a:lstStyle/>
          <a:p>
            <a:pPr algn="ctr">
              <a:spcAft>
                <a:spcPts val="612"/>
              </a:spcAft>
              <a:buClr>
                <a:srgbClr val="A00E18"/>
              </a:buClr>
            </a:pPr>
            <a:r>
              <a:rPr lang="en-US" sz="1836" b="1" dirty="0">
                <a:solidFill>
                  <a:srgbClr val="FFFFFF"/>
                </a:solidFill>
                <a:effectLst>
                  <a:outerShdw blurRad="38100" dist="38100" dir="2700000" algn="tl">
                    <a:srgbClr val="000000">
                      <a:alpha val="43137"/>
                    </a:srgbClr>
                  </a:outerShdw>
                </a:effectLst>
              </a:rPr>
              <a:t>Design Tools</a:t>
            </a:r>
          </a:p>
        </p:txBody>
      </p:sp>
      <p:sp>
        <p:nvSpPr>
          <p:cNvPr id="39" name="Rounded Rectangle 38"/>
          <p:cNvSpPr/>
          <p:nvPr/>
        </p:nvSpPr>
        <p:spPr>
          <a:xfrm rot="10800000" flipV="1">
            <a:off x="2905394" y="1464844"/>
            <a:ext cx="8855260" cy="1764469"/>
          </a:xfrm>
          <a:prstGeom prst="roundRect">
            <a:avLst>
              <a:gd name="adj" fmla="val 6379"/>
            </a:avLst>
          </a:prstGeom>
          <a:ln/>
        </p:spPr>
        <p:style>
          <a:lnRef idx="0">
            <a:schemeClr val="accent3"/>
          </a:lnRef>
          <a:fillRef idx="3">
            <a:schemeClr val="accent3"/>
          </a:fillRef>
          <a:effectRef idx="3">
            <a:schemeClr val="accent3"/>
          </a:effectRef>
          <a:fontRef idx="minor">
            <a:schemeClr val="lt1"/>
          </a:fontRef>
        </p:style>
        <p:txBody>
          <a:bodyPr lIns="93260" tIns="91792" rtlCol="0" anchor="t"/>
          <a:lstStyle/>
          <a:p>
            <a:pPr algn="ctr">
              <a:spcAft>
                <a:spcPts val="612"/>
              </a:spcAft>
              <a:buClr>
                <a:srgbClr val="A00E18"/>
              </a:buClr>
            </a:pPr>
            <a:r>
              <a:rPr lang="en-US" sz="2040" dirty="0">
                <a:solidFill>
                  <a:schemeClr val="tx2"/>
                </a:solidFill>
                <a:latin typeface="Segoe UI" pitchFamily="34" charset="0"/>
                <a:ea typeface="Segoe UI" pitchFamily="34" charset="0"/>
                <a:cs typeface="Segoe UI" pitchFamily="34" charset="0"/>
              </a:rPr>
              <a:t>Office Applications</a:t>
            </a:r>
          </a:p>
        </p:txBody>
      </p:sp>
      <p:sp>
        <p:nvSpPr>
          <p:cNvPr id="76" name="Rounded Rectangle 75"/>
          <p:cNvSpPr/>
          <p:nvPr/>
        </p:nvSpPr>
        <p:spPr bwMode="auto">
          <a:xfrm>
            <a:off x="3019301" y="2751340"/>
            <a:ext cx="8627443" cy="279781"/>
          </a:xfrm>
          <a:prstGeom prst="roundRect">
            <a:avLst/>
          </a:prstGeom>
          <a:ln/>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632" b="1" dirty="0">
                <a:gradFill>
                  <a:gsLst>
                    <a:gs pos="0">
                      <a:srgbClr val="FFFFFF"/>
                    </a:gs>
                    <a:gs pos="100000">
                      <a:srgbClr val="FFFFFF"/>
                    </a:gs>
                  </a:gsLst>
                  <a:lin ang="5400000" scaled="0"/>
                </a:gradFill>
                <a:effectLst>
                  <a:outerShdw blurRad="38100" dist="38100" dir="2700000" algn="tl">
                    <a:srgbClr val="000000">
                      <a:alpha val="43137"/>
                    </a:srgbClr>
                  </a:outerShdw>
                </a:effectLst>
                <a:latin typeface="Segoe UI" pitchFamily="34" charset="0"/>
                <a:ea typeface="Segoe UI" pitchFamily="34" charset="0"/>
                <a:cs typeface="Segoe UI" pitchFamily="34" charset="0"/>
              </a:rPr>
              <a:t>BCS Client</a:t>
            </a:r>
          </a:p>
        </p:txBody>
      </p:sp>
      <p:sp>
        <p:nvSpPr>
          <p:cNvPr id="77" name="Rounded Rectangle 76"/>
          <p:cNvSpPr/>
          <p:nvPr/>
        </p:nvSpPr>
        <p:spPr bwMode="auto">
          <a:xfrm>
            <a:off x="2987404" y="5048959"/>
            <a:ext cx="8628649" cy="233151"/>
          </a:xfrm>
          <a:prstGeom prst="roundRect">
            <a:avLst/>
          </a:prstGeom>
          <a:ln/>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632" b="1" dirty="0">
                <a:gradFill>
                  <a:gsLst>
                    <a:gs pos="0">
                      <a:srgbClr val="FFFFFF"/>
                    </a:gs>
                    <a:gs pos="100000">
                      <a:srgbClr val="FFFFFF"/>
                    </a:gs>
                  </a:gsLst>
                  <a:lin ang="5400000" scaled="0"/>
                </a:gradFill>
                <a:effectLst>
                  <a:outerShdw blurRad="38100" dist="38100" dir="2700000" algn="tl">
                    <a:srgbClr val="000000">
                      <a:alpha val="43137"/>
                    </a:srgbClr>
                  </a:outerShdw>
                </a:effectLst>
                <a:latin typeface="Segoe UI" pitchFamily="34" charset="0"/>
                <a:ea typeface="Segoe UI" pitchFamily="34" charset="0"/>
                <a:cs typeface="Segoe UI" pitchFamily="34" charset="0"/>
              </a:rPr>
              <a:t>Business Data Connectivity</a:t>
            </a:r>
          </a:p>
        </p:txBody>
      </p:sp>
      <p:sp>
        <p:nvSpPr>
          <p:cNvPr id="78" name="Rounded Rectangle 77"/>
          <p:cNvSpPr/>
          <p:nvPr/>
        </p:nvSpPr>
        <p:spPr bwMode="auto">
          <a:xfrm>
            <a:off x="2987404" y="4736934"/>
            <a:ext cx="8628649" cy="233151"/>
          </a:xfrm>
          <a:prstGeom prst="roundRect">
            <a:avLst/>
          </a:prstGeom>
          <a:ln/>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632" b="1" dirty="0">
                <a:gradFill>
                  <a:gsLst>
                    <a:gs pos="0">
                      <a:srgbClr val="FFFFFF"/>
                    </a:gs>
                    <a:gs pos="100000">
                      <a:srgbClr val="FFFFFF"/>
                    </a:gs>
                  </a:gsLst>
                  <a:lin ang="5400000" scaled="0"/>
                </a:gradFill>
                <a:effectLst>
                  <a:outerShdw blurRad="38100" dist="38100" dir="2700000" algn="tl">
                    <a:srgbClr val="000000">
                      <a:alpha val="43137"/>
                    </a:srgbClr>
                  </a:outerShdw>
                </a:effectLst>
                <a:latin typeface="Segoe UI" pitchFamily="34" charset="0"/>
                <a:ea typeface="Segoe UI" pitchFamily="34" charset="0"/>
                <a:cs typeface="Segoe UI" pitchFamily="34" charset="0"/>
              </a:rPr>
              <a:t>External Content Type Repository</a:t>
            </a:r>
          </a:p>
        </p:txBody>
      </p:sp>
      <p:sp>
        <p:nvSpPr>
          <p:cNvPr id="79" name="Rounded Rectangle 78"/>
          <p:cNvSpPr/>
          <p:nvPr/>
        </p:nvSpPr>
        <p:spPr bwMode="auto">
          <a:xfrm>
            <a:off x="2987402" y="4424910"/>
            <a:ext cx="8628651" cy="233151"/>
          </a:xfrm>
          <a:prstGeom prst="roundRect">
            <a:avLst/>
          </a:prstGeom>
          <a:ln/>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632" b="1" dirty="0">
                <a:gradFill>
                  <a:gsLst>
                    <a:gs pos="0">
                      <a:srgbClr val="FFFFFF"/>
                    </a:gs>
                    <a:gs pos="100000">
                      <a:srgbClr val="FFFFFF"/>
                    </a:gs>
                  </a:gsLst>
                  <a:lin ang="5400000" scaled="0"/>
                </a:gradFill>
                <a:effectLst>
                  <a:outerShdw blurRad="38100" dist="38100" dir="2700000" algn="tl">
                    <a:srgbClr val="000000">
                      <a:alpha val="43137"/>
                    </a:srgbClr>
                  </a:outerShdw>
                </a:effectLst>
                <a:latin typeface="Segoe UI" pitchFamily="34" charset="0"/>
                <a:ea typeface="Segoe UI" pitchFamily="34" charset="0"/>
                <a:cs typeface="Segoe UI" pitchFamily="34" charset="0"/>
              </a:rPr>
              <a:t>External Lists</a:t>
            </a:r>
          </a:p>
        </p:txBody>
      </p:sp>
      <p:sp>
        <p:nvSpPr>
          <p:cNvPr id="81" name="Rounded Rectangle 80"/>
          <p:cNvSpPr/>
          <p:nvPr/>
        </p:nvSpPr>
        <p:spPr bwMode="auto">
          <a:xfrm>
            <a:off x="2986111" y="3772429"/>
            <a:ext cx="1616091" cy="573606"/>
          </a:xfrm>
          <a:prstGeom prst="roundRect">
            <a:avLst/>
          </a:prstGeom>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632" b="1" dirty="0">
                <a:gradFill>
                  <a:gsLst>
                    <a:gs pos="0">
                      <a:srgbClr val="FFFFFF"/>
                    </a:gs>
                    <a:gs pos="100000">
                      <a:srgbClr val="FFFFFF"/>
                    </a:gs>
                  </a:gsLst>
                  <a:lin ang="5400000" scaled="0"/>
                </a:gradFill>
                <a:latin typeface="Segoe UI" pitchFamily="34" charset="0"/>
                <a:ea typeface="Segoe UI" pitchFamily="34" charset="0"/>
                <a:cs typeface="Segoe UI" pitchFamily="34" charset="0"/>
              </a:rPr>
              <a:t>Dev Platform</a:t>
            </a:r>
          </a:p>
        </p:txBody>
      </p:sp>
      <p:sp>
        <p:nvSpPr>
          <p:cNvPr id="82" name="Rounded Rectangle 81"/>
          <p:cNvSpPr/>
          <p:nvPr/>
        </p:nvSpPr>
        <p:spPr bwMode="auto">
          <a:xfrm>
            <a:off x="9966168" y="3772429"/>
            <a:ext cx="1626579" cy="573606"/>
          </a:xfrm>
          <a:prstGeom prst="roundRect">
            <a:avLst/>
          </a:prstGeom>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b="1" dirty="0">
                <a:gradFill>
                  <a:gsLst>
                    <a:gs pos="0">
                      <a:srgbClr val="FFFFFF"/>
                    </a:gs>
                    <a:gs pos="100000">
                      <a:srgbClr val="FFFFFF"/>
                    </a:gs>
                  </a:gsLst>
                  <a:lin ang="5400000" scaled="0"/>
                </a:gradFill>
                <a:latin typeface="Segoe UI" pitchFamily="34" charset="0"/>
                <a:ea typeface="Segoe UI" pitchFamily="34" charset="0"/>
                <a:cs typeface="Segoe UI" pitchFamily="34" charset="0"/>
              </a:rPr>
              <a:t>Enterprise Search</a:t>
            </a:r>
          </a:p>
        </p:txBody>
      </p:sp>
      <p:sp>
        <p:nvSpPr>
          <p:cNvPr id="83" name="Rounded Rectangle 82"/>
          <p:cNvSpPr/>
          <p:nvPr/>
        </p:nvSpPr>
        <p:spPr bwMode="auto">
          <a:xfrm>
            <a:off x="4678069" y="3772429"/>
            <a:ext cx="1616091" cy="573606"/>
          </a:xfrm>
          <a:prstGeom prst="roundRect">
            <a:avLst/>
          </a:prstGeom>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632" b="1" dirty="0">
                <a:gradFill>
                  <a:gsLst>
                    <a:gs pos="0">
                      <a:srgbClr val="FFFFFF"/>
                    </a:gs>
                    <a:gs pos="100000">
                      <a:srgbClr val="FFFFFF"/>
                    </a:gs>
                  </a:gsLst>
                  <a:lin ang="5400000" scaled="0"/>
                </a:gradFill>
                <a:latin typeface="Segoe UI" pitchFamily="34" charset="0"/>
                <a:ea typeface="Segoe UI" pitchFamily="34" charset="0"/>
                <a:cs typeface="Segoe UI" pitchFamily="34" charset="0"/>
              </a:rPr>
              <a:t>Business Intelligence</a:t>
            </a:r>
          </a:p>
        </p:txBody>
      </p:sp>
      <p:sp>
        <p:nvSpPr>
          <p:cNvPr id="84" name="Rounded Rectangle 83"/>
          <p:cNvSpPr/>
          <p:nvPr/>
        </p:nvSpPr>
        <p:spPr bwMode="auto">
          <a:xfrm>
            <a:off x="8354296" y="3772429"/>
            <a:ext cx="1542100" cy="573606"/>
          </a:xfrm>
          <a:prstGeom prst="roundRect">
            <a:avLst/>
          </a:prstGeom>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b="1" dirty="0">
                <a:gradFill>
                  <a:gsLst>
                    <a:gs pos="0">
                      <a:srgbClr val="FFFFFF"/>
                    </a:gs>
                    <a:gs pos="100000">
                      <a:srgbClr val="FFFFFF"/>
                    </a:gs>
                  </a:gsLst>
                  <a:lin ang="5400000" scaled="0"/>
                </a:gradFill>
                <a:latin typeface="Segoe UI" pitchFamily="34" charset="0"/>
                <a:ea typeface="Segoe UI" pitchFamily="34" charset="0"/>
                <a:cs typeface="Segoe UI" pitchFamily="34" charset="0"/>
              </a:rPr>
              <a:t>Collaboration Social</a:t>
            </a:r>
          </a:p>
        </p:txBody>
      </p:sp>
      <p:sp>
        <p:nvSpPr>
          <p:cNvPr id="85" name="Rounded Rectangle 84"/>
          <p:cNvSpPr/>
          <p:nvPr/>
        </p:nvSpPr>
        <p:spPr bwMode="auto">
          <a:xfrm>
            <a:off x="6383944" y="3772429"/>
            <a:ext cx="1872550" cy="573606"/>
          </a:xfrm>
          <a:prstGeom prst="roundRect">
            <a:avLst/>
          </a:prstGeom>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b="1" dirty="0">
                <a:gradFill>
                  <a:gsLst>
                    <a:gs pos="0">
                      <a:srgbClr val="FFFFFF"/>
                    </a:gs>
                    <a:gs pos="100000">
                      <a:srgbClr val="FFFFFF"/>
                    </a:gs>
                  </a:gsLst>
                  <a:lin ang="5400000" scaled="0"/>
                </a:gradFill>
                <a:latin typeface="Segoe UI" pitchFamily="34" charset="0"/>
                <a:ea typeface="Segoe UI" pitchFamily="34" charset="0"/>
                <a:cs typeface="Segoe UI" pitchFamily="34" charset="0"/>
              </a:rPr>
              <a:t>Enterprise Content Management</a:t>
            </a:r>
          </a:p>
        </p:txBody>
      </p:sp>
      <p:pic>
        <p:nvPicPr>
          <p:cNvPr id="88" name="Picture 9" descr="R:\MSUS - Microsoft Corporation\MSDOC - Microsoft Documentation\SHPTPPT - SharePoint PPT TechReady 2009\Interactive\MS_outlook_icon.png"/>
          <p:cNvPicPr>
            <a:picLocks noChangeAspect="1" noChangeArrowheads="1"/>
          </p:cNvPicPr>
          <p:nvPr/>
        </p:nvPicPr>
        <p:blipFill>
          <a:blip r:embed="rId4"/>
          <a:srcRect/>
          <a:stretch>
            <a:fillRect/>
          </a:stretch>
        </p:blipFill>
        <p:spPr bwMode="auto">
          <a:xfrm>
            <a:off x="5394708" y="2010153"/>
            <a:ext cx="683977" cy="514033"/>
          </a:xfrm>
          <a:prstGeom prst="rect">
            <a:avLst/>
          </a:prstGeom>
          <a:noFill/>
        </p:spPr>
      </p:pic>
      <p:pic>
        <p:nvPicPr>
          <p:cNvPr id="89" name="Picture 10" descr="R:\MSUS - Microsoft Corporation\MSDOC - Microsoft Documentation\SHPTPPT - SharePoint PPT TechReady 2009\Interactive\MS_word_icon.png"/>
          <p:cNvPicPr>
            <a:picLocks noChangeAspect="1" noChangeArrowheads="1"/>
          </p:cNvPicPr>
          <p:nvPr/>
        </p:nvPicPr>
        <p:blipFill>
          <a:blip r:embed="rId5"/>
          <a:srcRect/>
          <a:stretch>
            <a:fillRect/>
          </a:stretch>
        </p:blipFill>
        <p:spPr bwMode="auto">
          <a:xfrm>
            <a:off x="6470537" y="2017679"/>
            <a:ext cx="683983" cy="514033"/>
          </a:xfrm>
          <a:prstGeom prst="rect">
            <a:avLst/>
          </a:prstGeom>
          <a:noFill/>
        </p:spPr>
      </p:pic>
      <p:pic>
        <p:nvPicPr>
          <p:cNvPr id="90" name="Picture 11" descr="R:\MSUS - Microsoft Corporation\MSDOC - Microsoft Documentation\SHPTPPT - SharePoint PPT TechReady 2009\Interactive\MS_infopath_icon.png"/>
          <p:cNvPicPr>
            <a:picLocks noChangeAspect="1" noChangeArrowheads="1"/>
          </p:cNvPicPr>
          <p:nvPr/>
        </p:nvPicPr>
        <p:blipFill>
          <a:blip r:embed="rId6"/>
          <a:srcRect/>
          <a:stretch>
            <a:fillRect/>
          </a:stretch>
        </p:blipFill>
        <p:spPr bwMode="auto">
          <a:xfrm>
            <a:off x="7526347" y="2010678"/>
            <a:ext cx="683979" cy="514033"/>
          </a:xfrm>
          <a:prstGeom prst="rect">
            <a:avLst/>
          </a:prstGeom>
          <a:noFill/>
        </p:spPr>
      </p:pic>
      <p:pic>
        <p:nvPicPr>
          <p:cNvPr id="91" name="Picture 12" descr="R:\MSUS - Microsoft Corporation\MSDOC - Microsoft Documentation\SHPTPPT - SharePoint PPT TechReady 2009\Interactive\MS_groove_icon.png"/>
          <p:cNvPicPr>
            <a:picLocks noChangeAspect="1" noChangeArrowheads="1"/>
          </p:cNvPicPr>
          <p:nvPr/>
        </p:nvPicPr>
        <p:blipFill>
          <a:blip r:embed="rId7"/>
          <a:srcRect/>
          <a:stretch>
            <a:fillRect/>
          </a:stretch>
        </p:blipFill>
        <p:spPr bwMode="auto">
          <a:xfrm>
            <a:off x="8600784" y="2010678"/>
            <a:ext cx="683979" cy="514033"/>
          </a:xfrm>
          <a:prstGeom prst="rect">
            <a:avLst/>
          </a:prstGeom>
          <a:noFill/>
        </p:spPr>
      </p:pic>
      <p:sp>
        <p:nvSpPr>
          <p:cNvPr id="92" name="Isosceles Triangle 91"/>
          <p:cNvSpPr/>
          <p:nvPr/>
        </p:nvSpPr>
        <p:spPr bwMode="auto">
          <a:xfrm>
            <a:off x="3942621" y="2358892"/>
            <a:ext cx="6780803" cy="375465"/>
          </a:xfrm>
          <a:prstGeom prst="triangle">
            <a:avLst/>
          </a:prstGeom>
          <a:gradFill>
            <a:gsLst>
              <a:gs pos="0">
                <a:schemeClr val="tx1">
                  <a:alpha val="88000"/>
                </a:schemeClr>
              </a:gs>
              <a:gs pos="80000">
                <a:schemeClr val="tx1">
                  <a:alpha val="27000"/>
                </a:schemeClr>
              </a:gs>
              <a:gs pos="100000">
                <a:schemeClr val="tx1">
                  <a:alpha val="27000"/>
                </a:schemeClr>
              </a:gs>
            </a:gsLst>
          </a:gradFill>
          <a:ln>
            <a:headEnd type="none" w="med" len="med"/>
            <a:tailEnd type="none" w="med" len="med"/>
          </a:ln>
          <a:effectLst/>
          <a:scene3d>
            <a:camera prst="orthographicFront"/>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93" name="Isosceles Triangle 92"/>
          <p:cNvSpPr/>
          <p:nvPr/>
        </p:nvSpPr>
        <p:spPr bwMode="auto">
          <a:xfrm rot="10800000">
            <a:off x="3894186" y="5436536"/>
            <a:ext cx="6780803" cy="759527"/>
          </a:xfrm>
          <a:prstGeom prst="triangle">
            <a:avLst>
              <a:gd name="adj" fmla="val 50205"/>
            </a:avLst>
          </a:prstGeom>
          <a:gradFill>
            <a:gsLst>
              <a:gs pos="0">
                <a:schemeClr val="tx1">
                  <a:alpha val="88000"/>
                </a:schemeClr>
              </a:gs>
              <a:gs pos="80000">
                <a:schemeClr val="tx1">
                  <a:alpha val="27000"/>
                </a:schemeClr>
              </a:gs>
              <a:gs pos="100000">
                <a:schemeClr val="tx1">
                  <a:alpha val="27000"/>
                </a:schemeClr>
              </a:gs>
            </a:gsLst>
          </a:gradFill>
          <a:ln>
            <a:headEnd type="none" w="med" len="med"/>
            <a:tailEnd type="none" w="med" len="med"/>
          </a:ln>
          <a:effectLst/>
          <a:scene3d>
            <a:camera prst="orthographicFront"/>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101" name="Rounded Rectangle 100"/>
          <p:cNvSpPr/>
          <p:nvPr/>
        </p:nvSpPr>
        <p:spPr bwMode="auto">
          <a:xfrm>
            <a:off x="931883" y="4074697"/>
            <a:ext cx="1616091" cy="559562"/>
          </a:xfrm>
          <a:prstGeom prst="roundRect">
            <a:avLst/>
          </a:prstGeom>
          <a:ln/>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b="1" dirty="0">
                <a:gradFill>
                  <a:gsLst>
                    <a:gs pos="0">
                      <a:srgbClr val="FFFFFF"/>
                    </a:gs>
                    <a:gs pos="100000">
                      <a:srgbClr val="FFFFFF"/>
                    </a:gs>
                  </a:gsLst>
                  <a:lin ang="5400000" scaled="0"/>
                </a:gradFill>
                <a:effectLst>
                  <a:outerShdw blurRad="38100" dist="38100" dir="2700000" algn="tl">
                    <a:srgbClr val="000000">
                      <a:alpha val="43137"/>
                    </a:srgbClr>
                  </a:outerShdw>
                </a:effectLst>
                <a:latin typeface="Segoe" pitchFamily="34" charset="0"/>
              </a:rPr>
              <a:t>SharePoint Designer</a:t>
            </a:r>
          </a:p>
        </p:txBody>
      </p:sp>
      <p:sp>
        <p:nvSpPr>
          <p:cNvPr id="102" name="Rounded Rectangle 101"/>
          <p:cNvSpPr/>
          <p:nvPr/>
        </p:nvSpPr>
        <p:spPr bwMode="auto">
          <a:xfrm>
            <a:off x="931883" y="4743744"/>
            <a:ext cx="1616091" cy="559562"/>
          </a:xfrm>
          <a:prstGeom prst="roundRect">
            <a:avLst/>
          </a:prstGeom>
          <a:ln/>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1428" b="1" dirty="0">
                <a:gradFill>
                  <a:gsLst>
                    <a:gs pos="0">
                      <a:srgbClr val="FFFFFF"/>
                    </a:gs>
                    <a:gs pos="100000">
                      <a:srgbClr val="FFFFFF"/>
                    </a:gs>
                  </a:gsLst>
                  <a:lin ang="5400000" scaled="0"/>
                </a:gradFill>
                <a:effectLst>
                  <a:outerShdw blurRad="38100" dist="38100" dir="2700000" algn="tl">
                    <a:srgbClr val="000000">
                      <a:alpha val="43137"/>
                    </a:srgbClr>
                  </a:outerShdw>
                </a:effectLst>
                <a:latin typeface="Segoe" pitchFamily="34" charset="0"/>
              </a:rPr>
              <a:t>Visual Studio</a:t>
            </a:r>
          </a:p>
        </p:txBody>
      </p:sp>
      <p:sp>
        <p:nvSpPr>
          <p:cNvPr id="103" name="Title 102"/>
          <p:cNvSpPr>
            <a:spLocks noGrp="1"/>
          </p:cNvSpPr>
          <p:nvPr>
            <p:ph type="title"/>
          </p:nvPr>
        </p:nvSpPr>
        <p:spPr/>
        <p:txBody>
          <a:bodyPr/>
          <a:lstStyle/>
          <a:p>
            <a:pPr lvl="0"/>
            <a:r>
              <a:rPr lang="en-US" dirty="0" smtClean="0"/>
              <a:t>BCS in SharePoint 2013</a:t>
            </a:r>
            <a:endParaRPr lang="en-US" dirty="0"/>
          </a:p>
        </p:txBody>
      </p:sp>
      <p:grpSp>
        <p:nvGrpSpPr>
          <p:cNvPr id="115" name="Group 114"/>
          <p:cNvGrpSpPr/>
          <p:nvPr/>
        </p:nvGrpSpPr>
        <p:grpSpPr>
          <a:xfrm>
            <a:off x="5507464" y="5618235"/>
            <a:ext cx="614438" cy="1059772"/>
            <a:chOff x="2045221" y="4687418"/>
            <a:chExt cx="602445" cy="1039086"/>
          </a:xfrm>
        </p:grpSpPr>
        <p:sp>
          <p:nvSpPr>
            <p:cNvPr id="116" name="TextBox 115"/>
            <p:cNvSpPr txBox="1"/>
            <p:nvPr/>
          </p:nvSpPr>
          <p:spPr>
            <a:xfrm>
              <a:off x="2045221" y="5351658"/>
              <a:ext cx="599780" cy="374846"/>
            </a:xfrm>
            <a:prstGeom prst="rect">
              <a:avLst/>
            </a:prstGeom>
            <a:noFill/>
          </p:spPr>
          <p:txBody>
            <a:bodyPr wrap="none" rtlCol="0">
              <a:spAutoFit/>
            </a:bodyPr>
            <a:lstStyle/>
            <a:p>
              <a:r>
                <a:rPr lang="en-US" sz="1836" dirty="0">
                  <a:gradFill>
                    <a:gsLst>
                      <a:gs pos="100000">
                        <a:schemeClr val="tx1"/>
                      </a:gs>
                      <a:gs pos="100000">
                        <a:schemeClr val="tx1"/>
                      </a:gs>
                    </a:gsLst>
                    <a:lin ang="16200000" scaled="0"/>
                  </a:gradFill>
                  <a:latin typeface="Segoe UI" pitchFamily="34" charset="0"/>
                  <a:ea typeface="+mj-ea"/>
                  <a:cs typeface="+mj-cs"/>
                </a:rPr>
                <a:t>LOB</a:t>
              </a:r>
            </a:p>
          </p:txBody>
        </p:sp>
        <p:pic>
          <p:nvPicPr>
            <p:cNvPr id="117" name="Picture 11" descr="C:\Users\atanub\Pictures\DVD_ART36\Artwork_Imagery\Icons - Illustrations\_ VIRTUALIZATION ICONS\Application Virtual Datab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45221" y="4687418"/>
              <a:ext cx="602445" cy="6767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8" name="Group 117"/>
          <p:cNvGrpSpPr/>
          <p:nvPr/>
        </p:nvGrpSpPr>
        <p:grpSpPr>
          <a:xfrm>
            <a:off x="6242321" y="5618235"/>
            <a:ext cx="1123514" cy="1058662"/>
            <a:chOff x="3439620" y="4816264"/>
            <a:chExt cx="1101584" cy="1037998"/>
          </a:xfrm>
        </p:grpSpPr>
        <p:grpSp>
          <p:nvGrpSpPr>
            <p:cNvPr id="119" name="Group 118"/>
            <p:cNvGrpSpPr/>
            <p:nvPr/>
          </p:nvGrpSpPr>
          <p:grpSpPr>
            <a:xfrm>
              <a:off x="3675447" y="4816264"/>
              <a:ext cx="602454" cy="676800"/>
              <a:chOff x="3675447" y="4816264"/>
              <a:chExt cx="602454" cy="676800"/>
            </a:xfrm>
          </p:grpSpPr>
          <p:pic>
            <p:nvPicPr>
              <p:cNvPr id="121" name="Picture 2" descr="C:\Users\atanub\Pictures\DVD_ART36\Artwork_Imagery\Icons - Illustrations\_ VIRTUALIZATION ICONS\Application Virtual.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75447" y="4816264"/>
                <a:ext cx="602454" cy="676800"/>
              </a:xfrm>
              <a:prstGeom prst="rect">
                <a:avLst/>
              </a:prstGeom>
              <a:noFill/>
              <a:extLst>
                <a:ext uri="{909E8E84-426E-40DD-AFC4-6F175D3DCCD1}">
                  <a14:hiddenFill xmlns:a14="http://schemas.microsoft.com/office/drawing/2010/main">
                    <a:solidFill>
                      <a:srgbClr val="FFFFFF"/>
                    </a:solidFill>
                  </a14:hiddenFill>
                </a:ext>
              </a:extLst>
            </p:spPr>
          </p:pic>
          <p:pic>
            <p:nvPicPr>
              <p:cNvPr id="122" name="Picture 10" descr="C:\Documents and Settings\michelleo\Desktop\XML Web Service.png"/>
              <p:cNvPicPr>
                <a:picLocks noChangeAspect="1" noChangeArrowheads="1"/>
              </p:cNvPicPr>
              <p:nvPr/>
            </p:nvPicPr>
            <p:blipFill>
              <a:blip r:embed="rId10"/>
              <a:srcRect/>
              <a:stretch>
                <a:fillRect/>
              </a:stretch>
            </p:blipFill>
            <p:spPr bwMode="auto">
              <a:xfrm>
                <a:off x="3791037" y="4987547"/>
                <a:ext cx="371274" cy="334234"/>
              </a:xfrm>
              <a:prstGeom prst="rect">
                <a:avLst/>
              </a:prstGeom>
              <a:noFill/>
              <a:effectLst>
                <a:outerShdw blurRad="50800" dist="38100" dir="2700000" algn="tl" rotWithShape="0">
                  <a:prstClr val="black">
                    <a:alpha val="40000"/>
                  </a:prstClr>
                </a:outerShdw>
              </a:effectLst>
            </p:spPr>
          </p:pic>
        </p:grpSp>
        <p:sp>
          <p:nvSpPr>
            <p:cNvPr id="120" name="TextBox 119"/>
            <p:cNvSpPr txBox="1"/>
            <p:nvPr/>
          </p:nvSpPr>
          <p:spPr>
            <a:xfrm>
              <a:off x="3439620" y="5479416"/>
              <a:ext cx="1101584" cy="374846"/>
            </a:xfrm>
            <a:prstGeom prst="rect">
              <a:avLst/>
            </a:prstGeom>
            <a:noFill/>
          </p:spPr>
          <p:txBody>
            <a:bodyPr wrap="none" rtlCol="0">
              <a:spAutoFit/>
            </a:bodyPr>
            <a:lstStyle/>
            <a:p>
              <a:r>
                <a:rPr lang="fi-FI" sz="1836" dirty="0">
                  <a:gradFill>
                    <a:gsLst>
                      <a:gs pos="100000">
                        <a:schemeClr val="tx1"/>
                      </a:gs>
                      <a:gs pos="100000">
                        <a:schemeClr val="tx1"/>
                      </a:gs>
                    </a:gsLst>
                    <a:lin ang="16200000" scaled="0"/>
                  </a:gradFill>
                  <a:latin typeface="Segoe UI" pitchFamily="34" charset="0"/>
                  <a:ea typeface="+mj-ea"/>
                  <a:cs typeface="+mj-cs"/>
                </a:rPr>
                <a:t>WCF/WS</a:t>
              </a:r>
              <a:endParaRPr lang="en-US" sz="1836" dirty="0">
                <a:gradFill>
                  <a:gsLst>
                    <a:gs pos="100000">
                      <a:schemeClr val="tx1"/>
                    </a:gs>
                    <a:gs pos="100000">
                      <a:schemeClr val="tx1"/>
                    </a:gs>
                  </a:gsLst>
                  <a:lin ang="16200000" scaled="0"/>
                </a:gradFill>
                <a:latin typeface="Segoe UI" pitchFamily="34" charset="0"/>
                <a:ea typeface="+mj-ea"/>
                <a:cs typeface="+mj-cs"/>
              </a:endParaRPr>
            </a:p>
          </p:txBody>
        </p:sp>
      </p:grpSp>
      <p:grpSp>
        <p:nvGrpSpPr>
          <p:cNvPr id="123" name="Group 122"/>
          <p:cNvGrpSpPr/>
          <p:nvPr/>
        </p:nvGrpSpPr>
        <p:grpSpPr>
          <a:xfrm>
            <a:off x="8412977" y="5801713"/>
            <a:ext cx="528081" cy="860655"/>
            <a:chOff x="3494306" y="5000606"/>
            <a:chExt cx="517773" cy="843856"/>
          </a:xfrm>
        </p:grpSpPr>
        <p:pic>
          <p:nvPicPr>
            <p:cNvPr id="124" name="Picture 9" descr="C:\Documents and Settings\michelleo\Desktop\Database blue.png"/>
            <p:cNvPicPr>
              <a:picLocks noChangeAspect="1" noChangeArrowheads="1"/>
            </p:cNvPicPr>
            <p:nvPr/>
          </p:nvPicPr>
          <p:blipFill>
            <a:blip r:embed="rId11"/>
            <a:srcRect/>
            <a:stretch>
              <a:fillRect/>
            </a:stretch>
          </p:blipFill>
          <p:spPr bwMode="auto">
            <a:xfrm>
              <a:off x="3494306" y="5000606"/>
              <a:ext cx="517773" cy="468000"/>
            </a:xfrm>
            <a:prstGeom prst="rect">
              <a:avLst/>
            </a:prstGeom>
            <a:noFill/>
          </p:spPr>
        </p:pic>
        <p:sp>
          <p:nvSpPr>
            <p:cNvPr id="125" name="TextBox 124"/>
            <p:cNvSpPr txBox="1"/>
            <p:nvPr/>
          </p:nvSpPr>
          <p:spPr>
            <a:xfrm>
              <a:off x="3513383" y="5469616"/>
              <a:ext cx="484428" cy="374846"/>
            </a:xfrm>
            <a:prstGeom prst="rect">
              <a:avLst/>
            </a:prstGeom>
            <a:noFill/>
          </p:spPr>
          <p:txBody>
            <a:bodyPr wrap="none" rtlCol="0">
              <a:spAutoFit/>
            </a:bodyPr>
            <a:lstStyle/>
            <a:p>
              <a:r>
                <a:rPr lang="fi-FI" sz="1836" dirty="0">
                  <a:gradFill>
                    <a:gsLst>
                      <a:gs pos="100000">
                        <a:schemeClr val="tx1"/>
                      </a:gs>
                      <a:gs pos="100000">
                        <a:schemeClr val="tx1"/>
                      </a:gs>
                    </a:gsLst>
                    <a:lin ang="16200000" scaled="0"/>
                  </a:gradFill>
                  <a:latin typeface="Segoe UI" pitchFamily="34" charset="0"/>
                  <a:ea typeface="+mj-ea"/>
                  <a:cs typeface="+mj-cs"/>
                </a:rPr>
                <a:t>DB</a:t>
              </a:r>
              <a:endParaRPr lang="en-US" sz="1836" dirty="0">
                <a:gradFill>
                  <a:gsLst>
                    <a:gs pos="100000">
                      <a:schemeClr val="tx1"/>
                    </a:gs>
                    <a:gs pos="100000">
                      <a:schemeClr val="tx1"/>
                    </a:gs>
                  </a:gsLst>
                  <a:lin ang="16200000" scaled="0"/>
                </a:gradFill>
                <a:latin typeface="Segoe UI" pitchFamily="34" charset="0"/>
                <a:ea typeface="+mj-ea"/>
                <a:cs typeface="+mj-cs"/>
              </a:endParaRPr>
            </a:p>
          </p:txBody>
        </p:sp>
      </p:grpSp>
      <p:grpSp>
        <p:nvGrpSpPr>
          <p:cNvPr id="126" name="Group 125"/>
          <p:cNvGrpSpPr/>
          <p:nvPr/>
        </p:nvGrpSpPr>
        <p:grpSpPr>
          <a:xfrm>
            <a:off x="7362860" y="5618235"/>
            <a:ext cx="865197" cy="1044742"/>
            <a:chOff x="6320889" y="4791806"/>
            <a:chExt cx="848309" cy="1024350"/>
          </a:xfrm>
        </p:grpSpPr>
        <p:pic>
          <p:nvPicPr>
            <p:cNvPr id="127" name="Picture 2" descr="C:\Users\atanub\Pictures\DVD_ART36\Artwork_Imagery\Icons - Illustrations\_ VIRTUALIZATION ICONS\Application Virtual.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33884" y="4791806"/>
              <a:ext cx="602454" cy="676800"/>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10" descr="odata">
              <a:hlinkClick r:id="rId12" tooltip="O Data"/>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r="86767"/>
            <a:stretch/>
          </p:blipFill>
          <p:spPr bwMode="auto">
            <a:xfrm>
              <a:off x="6567638" y="4968964"/>
              <a:ext cx="362209" cy="334800"/>
            </a:xfrm>
            <a:prstGeom prst="rect">
              <a:avLst/>
            </a:prstGeom>
            <a:ln>
              <a:headEnd type="none" w="med" len="med"/>
              <a:tailEnd type="none" w="med" len="me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9" name="TextBox 128"/>
            <p:cNvSpPr txBox="1"/>
            <p:nvPr/>
          </p:nvSpPr>
          <p:spPr>
            <a:xfrm>
              <a:off x="6320889" y="5441310"/>
              <a:ext cx="848309" cy="374846"/>
            </a:xfrm>
            <a:prstGeom prst="rect">
              <a:avLst/>
            </a:prstGeom>
            <a:noFill/>
          </p:spPr>
          <p:txBody>
            <a:bodyPr wrap="none" rtlCol="0">
              <a:spAutoFit/>
            </a:bodyPr>
            <a:lstStyle/>
            <a:p>
              <a:r>
                <a:rPr lang="fi-FI" sz="1836" dirty="0">
                  <a:gradFill>
                    <a:gsLst>
                      <a:gs pos="100000">
                        <a:schemeClr val="tx1"/>
                      </a:gs>
                      <a:gs pos="100000">
                        <a:schemeClr val="tx1"/>
                      </a:gs>
                    </a:gsLst>
                    <a:lin ang="16200000" scaled="0"/>
                  </a:gradFill>
                  <a:latin typeface="Segoe UI" pitchFamily="34" charset="0"/>
                  <a:ea typeface="+mj-ea"/>
                  <a:cs typeface="+mj-cs"/>
                </a:rPr>
                <a:t>OData</a:t>
              </a:r>
              <a:endParaRPr lang="en-US" sz="1836" dirty="0">
                <a:gradFill>
                  <a:gsLst>
                    <a:gs pos="100000">
                      <a:schemeClr val="tx1"/>
                    </a:gs>
                    <a:gs pos="100000">
                      <a:schemeClr val="tx1"/>
                    </a:gs>
                  </a:gsLst>
                  <a:lin ang="16200000" scaled="0"/>
                </a:gradFill>
                <a:latin typeface="Segoe UI" pitchFamily="34" charset="0"/>
                <a:ea typeface="+mj-ea"/>
                <a:cs typeface="+mj-cs"/>
              </a:endParaRPr>
            </a:p>
          </p:txBody>
        </p:sp>
      </p:grpSp>
    </p:spTree>
    <p:custDataLst>
      <p:tags r:id="rId1"/>
    </p:custDataLst>
    <p:extLst>
      <p:ext uri="{BB962C8B-B14F-4D97-AF65-F5344CB8AC3E}">
        <p14:creationId xmlns:p14="http://schemas.microsoft.com/office/powerpoint/2010/main" val="1835610537"/>
      </p:ext>
    </p:extLst>
  </p:cSld>
  <p:clrMapOvr>
    <a:masterClrMapping/>
  </p:clrMapOvr>
  <p:transition spd="slow" advTm="113372">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CRM-BCS </a:t>
            </a:r>
            <a:r>
              <a:rPr lang="en-US" dirty="0"/>
              <a:t>Integration Approach</a:t>
            </a:r>
          </a:p>
        </p:txBody>
      </p:sp>
      <p:grpSp>
        <p:nvGrpSpPr>
          <p:cNvPr id="5" name="Group 69"/>
          <p:cNvGrpSpPr>
            <a:grpSpLocks/>
          </p:cNvGrpSpPr>
          <p:nvPr/>
        </p:nvGrpSpPr>
        <p:grpSpPr bwMode="auto">
          <a:xfrm>
            <a:off x="2225633" y="3544247"/>
            <a:ext cx="899533" cy="1281004"/>
            <a:chOff x="-4100" y="-2124"/>
            <a:chExt cx="648" cy="1089"/>
          </a:xfrm>
        </p:grpSpPr>
        <p:sp>
          <p:nvSpPr>
            <p:cNvPr id="6" name="Text Box 70"/>
            <p:cNvSpPr txBox="1">
              <a:spLocks noChangeArrowheads="1"/>
            </p:cNvSpPr>
            <p:nvPr/>
          </p:nvSpPr>
          <p:spPr bwMode="auto">
            <a:xfrm>
              <a:off x="-4100" y="-2124"/>
              <a:ext cx="648" cy="275"/>
            </a:xfrm>
            <a:prstGeom prst="rect">
              <a:avLst/>
            </a:prstGeom>
            <a:noFill/>
            <a:ln w="12700" algn="ctr">
              <a:noFill/>
              <a:miter lim="800000"/>
              <a:headEnd/>
              <a:tailEnd/>
            </a:ln>
            <a:effectLst/>
          </p:spPr>
          <p:txBody>
            <a:bodyPr wrap="none">
              <a:spAutoFit/>
            </a:bodyPr>
            <a:lstStyle/>
            <a:p>
              <a:pPr defTabSz="685955" eaLnBrk="0" hangingPunct="0">
                <a:spcBef>
                  <a:spcPct val="0"/>
                </a:spcBef>
              </a:pPr>
              <a:r>
                <a:rPr lang="en-US" sz="1500" b="1" dirty="0">
                  <a:solidFill>
                    <a:srgbClr val="FFFFFF"/>
                  </a:solidFill>
                  <a:latin typeface="Arial" pitchFamily="34" charset="0"/>
                </a:rPr>
                <a:t>Student</a:t>
              </a:r>
            </a:p>
          </p:txBody>
        </p:sp>
        <p:graphicFrame>
          <p:nvGraphicFramePr>
            <p:cNvPr id="7" name="Object 71"/>
            <p:cNvGraphicFramePr>
              <a:graphicFrameLocks noChangeAspect="1"/>
            </p:cNvGraphicFramePr>
            <p:nvPr>
              <p:extLst/>
            </p:nvPr>
          </p:nvGraphicFramePr>
          <p:xfrm>
            <a:off x="-3994" y="-1781"/>
            <a:ext cx="419" cy="746"/>
          </p:xfrm>
          <a:graphic>
            <a:graphicData uri="http://schemas.openxmlformats.org/presentationml/2006/ole">
              <mc:AlternateContent xmlns:mc="http://schemas.openxmlformats.org/markup-compatibility/2006">
                <mc:Choice xmlns:v="urn:schemas-microsoft-com:vml" Requires="v">
                  <p:oleObj spid="_x0000_s1071" name="Visio" r:id="rId4" imgW="472978" imgH="841700" progId="Visio.Drawing.11">
                    <p:embed/>
                  </p:oleObj>
                </mc:Choice>
                <mc:Fallback>
                  <p:oleObj name="Visio" r:id="rId4" imgW="472978" imgH="841700"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4" y="-1781"/>
                          <a:ext cx="419" cy="746"/>
                        </a:xfrm>
                        <a:prstGeom prst="rect">
                          <a:avLst/>
                        </a:prstGeom>
                        <a:noFill/>
                        <a:ln>
                          <a:noFill/>
                        </a:ln>
                        <a:effectLst/>
                        <a:extLst>
                          <a:ext uri="{909E8E84-426E-40DD-AFC4-6F175D3DCCD1}">
                            <a14:hiddenFill xmlns:a14="http://schemas.microsoft.com/office/drawing/2010/main">
                              <a:gradFill rotWithShape="0">
                                <a:gsLst>
                                  <a:gs pos="0">
                                    <a:srgbClr val="1B5F6D">
                                      <a:alpha val="70000"/>
                                    </a:srgbClr>
                                  </a:gs>
                                  <a:gs pos="50000">
                                    <a:schemeClr val="accent2">
                                      <a:alpha val="70000"/>
                                    </a:schemeClr>
                                  </a:gs>
                                  <a:gs pos="100000">
                                    <a:srgbClr val="1B5F6D">
                                      <a:alpha val="70000"/>
                                    </a:srgbClr>
                                  </a:gs>
                                </a:gsLst>
                                <a:lin ang="2700000" scaled="1"/>
                              </a:gradFill>
                            </a14:hiddenFill>
                          </a:ext>
                          <a:ext uri="{91240B29-F687-4F45-9708-019B960494DF}">
                            <a14:hiddenLine xmlns:a14="http://schemas.microsoft.com/office/drawing/2010/main" w="127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pic>
        <p:nvPicPr>
          <p:cNvPr id="8" name="Picture 7" descr="Picture1.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048181" y="3908579"/>
            <a:ext cx="1335588" cy="709908"/>
          </a:xfrm>
          <a:prstGeom prst="rect">
            <a:avLst/>
          </a:prstGeom>
          <a:effectLst>
            <a:reflection blurRad="6350" stA="52000" endA="300" endPos="35000" dir="5400000" sy="-100000" algn="bl" rotWithShape="0"/>
          </a:effectLst>
        </p:spPr>
      </p:pic>
      <p:sp>
        <p:nvSpPr>
          <p:cNvPr id="9" name="TextBox 8"/>
          <p:cNvSpPr txBox="1"/>
          <p:nvPr/>
        </p:nvSpPr>
        <p:spPr>
          <a:xfrm>
            <a:off x="3164865" y="4731141"/>
            <a:ext cx="1102226" cy="553998"/>
          </a:xfrm>
          <a:prstGeom prst="rect">
            <a:avLst/>
          </a:prstGeom>
        </p:spPr>
        <p:txBody>
          <a:bodyPr wrap="none" lIns="0" tIns="0" rIns="0" bIns="0" rtlCol="0">
            <a:spAutoFit/>
          </a:bodyPr>
          <a:lstStyle/>
          <a:p>
            <a:pPr algn="ctr" defTabSz="685955"/>
            <a:r>
              <a:rPr lang="en-US" dirty="0">
                <a:gradFill>
                  <a:gsLst>
                    <a:gs pos="0">
                      <a:srgbClr val="FFFFFF"/>
                    </a:gs>
                    <a:gs pos="86000">
                      <a:srgbClr val="FFFFFF"/>
                    </a:gs>
                  </a:gsLst>
                  <a:lin ang="5400000" scaled="0"/>
                </a:gradFill>
              </a:rPr>
              <a:t>SP Online</a:t>
            </a:r>
          </a:p>
          <a:p>
            <a:pPr algn="ctr" defTabSz="685955"/>
            <a:r>
              <a:rPr lang="en-US" dirty="0">
                <a:gradFill>
                  <a:gsLst>
                    <a:gs pos="0">
                      <a:srgbClr val="FFFFFF"/>
                    </a:gs>
                    <a:gs pos="86000">
                      <a:srgbClr val="FFFFFF"/>
                    </a:gs>
                  </a:gsLst>
                  <a:lin ang="5400000" scaled="0"/>
                </a:gradFill>
              </a:rPr>
              <a:t>(Office 365)</a:t>
            </a:r>
          </a:p>
        </p:txBody>
      </p:sp>
      <p:sp>
        <p:nvSpPr>
          <p:cNvPr id="11" name="Rounded Rectangle 10"/>
          <p:cNvSpPr/>
          <p:nvPr/>
        </p:nvSpPr>
        <p:spPr>
          <a:xfrm>
            <a:off x="5699320" y="2537571"/>
            <a:ext cx="1143000" cy="756897"/>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defTabSz="685955"/>
            <a:r>
              <a:rPr lang="en-US" sz="1400" b="1" dirty="0" smtClean="0">
                <a:solidFill>
                  <a:srgbClr val="FFFFFF"/>
                </a:solidFill>
              </a:rPr>
              <a:t>Proxy</a:t>
            </a:r>
          </a:p>
          <a:p>
            <a:pPr algn="ctr" defTabSz="685955"/>
            <a:r>
              <a:rPr lang="en-US" sz="1400" b="1" dirty="0" err="1" smtClean="0">
                <a:solidFill>
                  <a:srgbClr val="FFFFFF"/>
                </a:solidFill>
              </a:rPr>
              <a:t>OData</a:t>
            </a:r>
            <a:r>
              <a:rPr lang="en-US" sz="1400" b="1" dirty="0" smtClean="0">
                <a:solidFill>
                  <a:srgbClr val="FFFFFF"/>
                </a:solidFill>
              </a:rPr>
              <a:t> </a:t>
            </a:r>
          </a:p>
          <a:p>
            <a:pPr algn="ctr" defTabSz="685955"/>
            <a:r>
              <a:rPr lang="en-US" sz="1400" b="1" dirty="0" smtClean="0">
                <a:solidFill>
                  <a:srgbClr val="FFFFFF"/>
                </a:solidFill>
              </a:rPr>
              <a:t>Service</a:t>
            </a:r>
            <a:endParaRPr lang="en-US" sz="1400" dirty="0">
              <a:solidFill>
                <a:srgbClr val="FFFFFF"/>
              </a:solidFill>
            </a:endParaRPr>
          </a:p>
        </p:txBody>
      </p:sp>
      <p:cxnSp>
        <p:nvCxnSpPr>
          <p:cNvPr id="12" name="Straight Connector 11"/>
          <p:cNvCxnSpPr/>
          <p:nvPr/>
        </p:nvCxnSpPr>
        <p:spPr>
          <a:xfrm>
            <a:off x="5108480" y="1741004"/>
            <a:ext cx="0" cy="4129281"/>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7514597" y="1738230"/>
            <a:ext cx="0" cy="4129281"/>
          </a:xfrm>
          <a:prstGeom prst="line">
            <a:avLst/>
          </a:prstGeom>
        </p:spPr>
        <p:style>
          <a:lnRef idx="1">
            <a:schemeClr val="dk1"/>
          </a:lnRef>
          <a:fillRef idx="0">
            <a:schemeClr val="dk1"/>
          </a:fillRef>
          <a:effectRef idx="0">
            <a:schemeClr val="dk1"/>
          </a:effectRef>
          <a:fontRef idx="minor">
            <a:schemeClr val="tx1"/>
          </a:fontRef>
        </p:style>
      </p:cxnSp>
      <p:pic>
        <p:nvPicPr>
          <p:cNvPr id="14" name="Rectangle 964648"/>
          <p:cNvPicPr>
            <a:picLocks noChangeAspect="1" noChangeArrowheads="1"/>
          </p:cNvPicPr>
          <p:nvPr/>
        </p:nvPicPr>
        <p:blipFill>
          <a:blip r:embed="rId7" cstate="print"/>
          <a:srcRect/>
          <a:stretch>
            <a:fillRect/>
          </a:stretch>
        </p:blipFill>
        <p:spPr bwMode="auto">
          <a:xfrm>
            <a:off x="5429991" y="1741004"/>
            <a:ext cx="1561498" cy="763108"/>
          </a:xfrm>
          <a:prstGeom prst="rect">
            <a:avLst/>
          </a:prstGeom>
          <a:noFill/>
          <a:ln w="9525">
            <a:noFill/>
            <a:miter lim="800000"/>
            <a:headEnd/>
            <a:tailEnd/>
          </a:ln>
        </p:spPr>
      </p:pic>
      <p:cxnSp>
        <p:nvCxnSpPr>
          <p:cNvPr id="15" name="Straight Connector 14"/>
          <p:cNvCxnSpPr/>
          <p:nvPr/>
        </p:nvCxnSpPr>
        <p:spPr>
          <a:xfrm flipV="1">
            <a:off x="4593064" y="2987055"/>
            <a:ext cx="999719" cy="815816"/>
          </a:xfrm>
          <a:prstGeom prst="line">
            <a:avLst/>
          </a:prstGeom>
          <a:ln w="38100">
            <a:solidFill>
              <a:schemeClr val="tx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16" name="Rectangle 964648"/>
          <p:cNvPicPr>
            <a:picLocks noChangeAspect="1" noChangeArrowheads="1"/>
          </p:cNvPicPr>
          <p:nvPr/>
        </p:nvPicPr>
        <p:blipFill>
          <a:blip r:embed="rId7" cstate="print"/>
          <a:srcRect/>
          <a:stretch>
            <a:fillRect/>
          </a:stretch>
        </p:blipFill>
        <p:spPr bwMode="auto">
          <a:xfrm>
            <a:off x="8080338" y="3527025"/>
            <a:ext cx="1561498" cy="763108"/>
          </a:xfrm>
          <a:prstGeom prst="rect">
            <a:avLst/>
          </a:prstGeom>
          <a:noFill/>
          <a:ln w="9525">
            <a:noFill/>
            <a:miter lim="800000"/>
            <a:headEnd/>
            <a:tailEnd/>
          </a:ln>
        </p:spPr>
      </p:pic>
      <p:sp>
        <p:nvSpPr>
          <p:cNvPr id="17" name="Text Box 70"/>
          <p:cNvSpPr txBox="1">
            <a:spLocks noChangeArrowheads="1"/>
          </p:cNvSpPr>
          <p:nvPr/>
        </p:nvSpPr>
        <p:spPr bwMode="auto">
          <a:xfrm>
            <a:off x="8224534" y="3861584"/>
            <a:ext cx="1273105" cy="323165"/>
          </a:xfrm>
          <a:prstGeom prst="rect">
            <a:avLst/>
          </a:prstGeom>
          <a:noFill/>
          <a:ln w="12700" algn="ctr">
            <a:noFill/>
            <a:miter lim="800000"/>
            <a:headEnd/>
            <a:tailEnd/>
          </a:ln>
          <a:effectLst/>
        </p:spPr>
        <p:txBody>
          <a:bodyPr wrap="none">
            <a:spAutoFit/>
          </a:bodyPr>
          <a:lstStyle/>
          <a:p>
            <a:pPr algn="ctr" defTabSz="685955" eaLnBrk="0" hangingPunct="0">
              <a:spcBef>
                <a:spcPct val="0"/>
              </a:spcBef>
            </a:pPr>
            <a:r>
              <a:rPr lang="en-US" sz="1500" b="1" dirty="0">
                <a:solidFill>
                  <a:srgbClr val="000000"/>
                </a:solidFill>
                <a:latin typeface="Arial" pitchFamily="34" charset="0"/>
              </a:rPr>
              <a:t>CRM Online</a:t>
            </a:r>
          </a:p>
        </p:txBody>
      </p:sp>
      <p:cxnSp>
        <p:nvCxnSpPr>
          <p:cNvPr id="18" name="Straight Connector 17"/>
          <p:cNvCxnSpPr/>
          <p:nvPr/>
        </p:nvCxnSpPr>
        <p:spPr>
          <a:xfrm>
            <a:off x="6948857" y="2987055"/>
            <a:ext cx="1131481" cy="693124"/>
          </a:xfrm>
          <a:prstGeom prst="line">
            <a:avLst/>
          </a:prstGeom>
          <a:ln w="38100">
            <a:solidFill>
              <a:schemeClr val="tx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Text Box 70"/>
          <p:cNvSpPr txBox="1">
            <a:spLocks noChangeArrowheads="1"/>
          </p:cNvSpPr>
          <p:nvPr/>
        </p:nvSpPr>
        <p:spPr bwMode="auto">
          <a:xfrm>
            <a:off x="5717063" y="1896425"/>
            <a:ext cx="1077474" cy="553998"/>
          </a:xfrm>
          <a:prstGeom prst="rect">
            <a:avLst/>
          </a:prstGeom>
          <a:noFill/>
          <a:ln w="12700" algn="ctr">
            <a:noFill/>
            <a:miter lim="800000"/>
            <a:headEnd/>
            <a:tailEnd/>
          </a:ln>
          <a:effectLst/>
        </p:spPr>
        <p:txBody>
          <a:bodyPr wrap="none">
            <a:spAutoFit/>
          </a:bodyPr>
          <a:lstStyle/>
          <a:p>
            <a:pPr algn="ctr" defTabSz="685955" eaLnBrk="0" hangingPunct="0">
              <a:spcBef>
                <a:spcPct val="0"/>
              </a:spcBef>
            </a:pPr>
            <a:r>
              <a:rPr lang="en-US" sz="1500" b="1" dirty="0" smtClean="0">
                <a:solidFill>
                  <a:srgbClr val="000000"/>
                </a:solidFill>
                <a:latin typeface="Arial" pitchFamily="34" charset="0"/>
              </a:rPr>
              <a:t>Windows </a:t>
            </a:r>
            <a:br>
              <a:rPr lang="en-US" sz="1500" b="1" dirty="0" smtClean="0">
                <a:solidFill>
                  <a:srgbClr val="000000"/>
                </a:solidFill>
                <a:latin typeface="Arial" pitchFamily="34" charset="0"/>
              </a:rPr>
            </a:br>
            <a:r>
              <a:rPr lang="en-US" sz="1500" b="1" dirty="0" smtClean="0">
                <a:solidFill>
                  <a:srgbClr val="000000"/>
                </a:solidFill>
                <a:latin typeface="Arial" pitchFamily="34" charset="0"/>
              </a:rPr>
              <a:t>Azure</a:t>
            </a:r>
            <a:endParaRPr lang="en-US" sz="1500" b="1" dirty="0">
              <a:solidFill>
                <a:srgbClr val="000000"/>
              </a:solidFill>
              <a:latin typeface="Arial" pitchFamily="34" charset="0"/>
            </a:endParaRPr>
          </a:p>
        </p:txBody>
      </p:sp>
    </p:spTree>
    <p:extLst>
      <p:ext uri="{BB962C8B-B14F-4D97-AF65-F5344CB8AC3E}">
        <p14:creationId xmlns:p14="http://schemas.microsoft.com/office/powerpoint/2010/main" val="66799160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BCS with SP2013 &amp; Dynamics CRM using </a:t>
            </a:r>
            <a:br>
              <a:rPr lang="en-US" dirty="0" smtClean="0"/>
            </a:br>
            <a:r>
              <a:rPr lang="en-US" dirty="0" err="1" smtClean="0"/>
              <a:t>OData</a:t>
            </a:r>
            <a:r>
              <a:rPr lang="en-US" dirty="0" smtClean="0"/>
              <a:t> Proxy Approach</a:t>
            </a:r>
          </a:p>
        </p:txBody>
      </p:sp>
    </p:spTree>
    <p:extLst>
      <p:ext uri="{BB962C8B-B14F-4D97-AF65-F5344CB8AC3E}">
        <p14:creationId xmlns:p14="http://schemas.microsoft.com/office/powerpoint/2010/main" val="67531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431983"/>
          </a:xfrm>
        </p:spPr>
        <p:txBody>
          <a:bodyPr/>
          <a:lstStyle/>
          <a:p>
            <a:endParaRPr lang="en-US" b="1" dirty="0" smtClean="0"/>
          </a:p>
          <a:p>
            <a:r>
              <a:rPr lang="en-US" b="1" dirty="0" smtClean="0"/>
              <a:t>SPC093</a:t>
            </a:r>
            <a:r>
              <a:rPr lang="en-US" dirty="0"/>
              <a:t>: Document Management and Collaboration Best Practices with Microsoft SharePoint, Office and Dynamics CRM </a:t>
            </a:r>
            <a:endParaRPr lang="en-US" dirty="0" smtClean="0"/>
          </a:p>
          <a:p>
            <a:endParaRPr lang="en-US" dirty="0" smtClean="0"/>
          </a:p>
          <a:p>
            <a:r>
              <a:rPr lang="en-US" b="1" dirty="0"/>
              <a:t>SPC185</a:t>
            </a:r>
            <a:r>
              <a:rPr lang="en-US" dirty="0"/>
              <a:t>: Overview of Social CRM: Using Microsoft Social technologies for real business benefit </a:t>
            </a:r>
          </a:p>
        </p:txBody>
      </p:sp>
      <p:sp>
        <p:nvSpPr>
          <p:cNvPr id="2" name="Title 1"/>
          <p:cNvSpPr>
            <a:spLocks noGrp="1"/>
          </p:cNvSpPr>
          <p:nvPr>
            <p:ph type="title"/>
          </p:nvPr>
        </p:nvSpPr>
        <p:spPr/>
        <p:txBody>
          <a:bodyPr/>
          <a:lstStyle/>
          <a:p>
            <a:r>
              <a:rPr lang="en-US" dirty="0" smtClean="0"/>
              <a:t>Related Session Recordings</a:t>
            </a:r>
            <a:endParaRPr lang="en-US" dirty="0"/>
          </a:p>
        </p:txBody>
      </p:sp>
    </p:spTree>
    <p:extLst>
      <p:ext uri="{BB962C8B-B14F-4D97-AF65-F5344CB8AC3E}">
        <p14:creationId xmlns:p14="http://schemas.microsoft.com/office/powerpoint/2010/main" val="205138475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8724626" y="2938373"/>
            <a:ext cx="2724679" cy="1815743"/>
          </a:xfrm>
          <a:prstGeom prst="rect">
            <a:avLst/>
          </a:prstGeom>
          <a:solidFill>
            <a:srgbClr val="000000"/>
          </a:solidFill>
          <a:ln w="6350">
            <a:solidFill>
              <a:srgbClr val="808080">
                <a:alpha val="43000"/>
              </a:srgbClr>
            </a:solidFill>
          </a:ln>
          <a:extLst/>
        </p:spPr>
      </p:pic>
      <p:grpSp>
        <p:nvGrpSpPr>
          <p:cNvPr id="9" name="Group 8"/>
          <p:cNvGrpSpPr/>
          <p:nvPr/>
        </p:nvGrpSpPr>
        <p:grpSpPr>
          <a:xfrm>
            <a:off x="528711" y="2474014"/>
            <a:ext cx="2732543" cy="2730951"/>
            <a:chOff x="515938" y="2425725"/>
            <a:chExt cx="2679207" cy="2677646"/>
          </a:xfrm>
        </p:grpSpPr>
        <p:sp>
          <p:nvSpPr>
            <p:cNvPr id="38" name="Rectangle 37"/>
            <p:cNvSpPr/>
            <p:nvPr/>
          </p:nvSpPr>
          <p:spPr bwMode="auto">
            <a:xfrm>
              <a:off x="523649" y="2425725"/>
              <a:ext cx="2671496" cy="2671496"/>
            </a:xfrm>
            <a:prstGeom prst="rect">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a:xfrm>
              <a:off x="515938" y="2438973"/>
              <a:ext cx="2679207" cy="266439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5434" tIns="155434" rIns="155434" bIns="155434" numCol="1" spcCol="1270" anchor="t" anchorCtr="0">
              <a:noAutofit/>
            </a:bodyPr>
            <a:lstStyle/>
            <a:p>
              <a:pPr defTabSz="1813382">
                <a:lnSpc>
                  <a:spcPct val="90000"/>
                </a:lnSpc>
                <a:spcBef>
                  <a:spcPct val="0"/>
                </a:spcBef>
                <a:spcAft>
                  <a:spcPts val="612"/>
                </a:spcAft>
              </a:pPr>
              <a:r>
                <a:rPr lang="en-US" sz="3260" dirty="0" smtClean="0">
                  <a:solidFill>
                    <a:srgbClr val="FFFFFF"/>
                  </a:solidFill>
                  <a:ea typeface="Segoe UI" pitchFamily="34" charset="0"/>
                  <a:cs typeface="Segoe UI" pitchFamily="34" charset="0"/>
                </a:rPr>
                <a:t>Document Integration Extensibility</a:t>
              </a:r>
              <a:endParaRPr lang="en-US" sz="3260" dirty="0">
                <a:solidFill>
                  <a:srgbClr val="FFFFFF"/>
                </a:solidFill>
                <a:ea typeface="Segoe UI" pitchFamily="34" charset="0"/>
                <a:cs typeface="Segoe UI" pitchFamily="34" charset="0"/>
              </a:endParaRP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black">
            <a:xfrm>
              <a:off x="1349033" y="3983224"/>
              <a:ext cx="1013016" cy="1013016"/>
            </a:xfrm>
            <a:prstGeom prst="rect">
              <a:avLst/>
            </a:prstGeom>
          </p:spPr>
        </p:pic>
      </p:grpSp>
      <p:grpSp>
        <p:nvGrpSpPr>
          <p:cNvPr id="11" name="Group 10"/>
          <p:cNvGrpSpPr/>
          <p:nvPr/>
        </p:nvGrpSpPr>
        <p:grpSpPr>
          <a:xfrm>
            <a:off x="3380124" y="2474014"/>
            <a:ext cx="2758520" cy="2730951"/>
            <a:chOff x="3311695" y="2425725"/>
            <a:chExt cx="2704677" cy="2677646"/>
          </a:xfrm>
        </p:grpSpPr>
        <p:sp>
          <p:nvSpPr>
            <p:cNvPr id="39" name="Rectangle 38"/>
            <p:cNvSpPr/>
            <p:nvPr/>
          </p:nvSpPr>
          <p:spPr bwMode="auto">
            <a:xfrm>
              <a:off x="3344876" y="2425725"/>
              <a:ext cx="2671496" cy="2671496"/>
            </a:xfrm>
            <a:prstGeom prst="rect">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err="1">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a:xfrm>
              <a:off x="3311695" y="2425725"/>
              <a:ext cx="2704677" cy="26776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977" tIns="170977" rIns="170977" bIns="170977" numCol="1" spcCol="1270" anchor="t" anchorCtr="0">
              <a:noAutofit/>
            </a:bodyPr>
            <a:lstStyle/>
            <a:p>
              <a:pPr defTabSz="1994720">
                <a:lnSpc>
                  <a:spcPct val="90000"/>
                </a:lnSpc>
                <a:spcBef>
                  <a:spcPct val="0"/>
                </a:spcBef>
                <a:spcAft>
                  <a:spcPts val="612"/>
                </a:spcAft>
              </a:pPr>
              <a:r>
                <a:rPr lang="en-US" sz="3264" dirty="0" smtClean="0">
                  <a:solidFill>
                    <a:srgbClr val="FFFFFF"/>
                  </a:solidFill>
                  <a:ea typeface="Segoe UI" pitchFamily="34" charset="0"/>
                  <a:cs typeface="Segoe UI" pitchFamily="34" charset="0"/>
                </a:rPr>
                <a:t>Analytics with </a:t>
              </a:r>
              <a:r>
                <a:rPr lang="en-US" sz="3264" dirty="0" err="1" smtClean="0">
                  <a:solidFill>
                    <a:srgbClr val="FFFFFF"/>
                  </a:solidFill>
                  <a:ea typeface="Segoe UI" pitchFamily="34" charset="0"/>
                  <a:cs typeface="Segoe UI" pitchFamily="34" charset="0"/>
                </a:rPr>
                <a:t>PowerView</a:t>
              </a:r>
              <a:endParaRPr lang="en-US" sz="3264" dirty="0">
                <a:solidFill>
                  <a:srgbClr val="FFFFFF"/>
                </a:solidFill>
                <a:ea typeface="Segoe UI" pitchFamily="34" charset="0"/>
                <a:cs typeface="Segoe UI" pitchFamily="34" charset="0"/>
              </a:endParaRPr>
            </a:p>
          </p:txBody>
        </p:sp>
        <p:pic>
          <p:nvPicPr>
            <p:cNvPr id="1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black">
            <a:xfrm>
              <a:off x="4128127" y="3835563"/>
              <a:ext cx="1104993" cy="11049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6270050" y="2474015"/>
            <a:ext cx="2745984" cy="2822872"/>
            <a:chOff x="6145213" y="2425725"/>
            <a:chExt cx="2692386" cy="2767774"/>
          </a:xfrm>
        </p:grpSpPr>
        <p:sp>
          <p:nvSpPr>
            <p:cNvPr id="40" name="Rectangle 39"/>
            <p:cNvSpPr/>
            <p:nvPr/>
          </p:nvSpPr>
          <p:spPr bwMode="auto">
            <a:xfrm>
              <a:off x="6166103" y="2431875"/>
              <a:ext cx="2671496" cy="2671496"/>
            </a:xfrm>
            <a:prstGeom prst="rect">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a:xfrm>
              <a:off x="6145213" y="2425725"/>
              <a:ext cx="2692386" cy="26714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977" tIns="170977" rIns="170977" bIns="170977" numCol="1" spcCol="1270" anchor="t" anchorCtr="0">
              <a:noAutofit/>
            </a:bodyPr>
            <a:lstStyle/>
            <a:p>
              <a:pPr defTabSz="1994720">
                <a:lnSpc>
                  <a:spcPct val="90000"/>
                </a:lnSpc>
                <a:spcBef>
                  <a:spcPct val="0"/>
                </a:spcBef>
                <a:spcAft>
                  <a:spcPts val="612"/>
                </a:spcAft>
              </a:pPr>
              <a:r>
                <a:rPr lang="en-US" sz="3264" dirty="0" smtClean="0">
                  <a:solidFill>
                    <a:srgbClr val="FFFFFF"/>
                  </a:solidFill>
                  <a:ea typeface="Segoe UI" pitchFamily="34" charset="0"/>
                  <a:cs typeface="Segoe UI" pitchFamily="34" charset="0"/>
                </a:rPr>
                <a:t>Business Connectivity Services</a:t>
              </a:r>
              <a:endParaRPr lang="en-US" sz="2040" dirty="0">
                <a:solidFill>
                  <a:srgbClr val="FFFFFF"/>
                </a:solidFill>
                <a:ea typeface="Segoe UI" pitchFamily="34" charset="0"/>
                <a:cs typeface="Segoe UI" pitchFamily="34" charset="0"/>
              </a:endParaRPr>
            </a:p>
          </p:txBody>
        </p:sp>
        <p:pic>
          <p:nvPicPr>
            <p:cNvPr id="27"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696411" y="3582618"/>
              <a:ext cx="1610881" cy="1610881"/>
            </a:xfrm>
            <a:prstGeom prst="rect">
              <a:avLst/>
            </a:prstGeom>
            <a:noFill/>
            <a:ln>
              <a:noFill/>
            </a:ln>
          </p:spPr>
        </p:pic>
      </p:grpSp>
      <p:sp>
        <p:nvSpPr>
          <p:cNvPr id="2" name="Title 1"/>
          <p:cNvSpPr>
            <a:spLocks noGrp="1"/>
          </p:cNvSpPr>
          <p:nvPr>
            <p:ph type="title"/>
          </p:nvPr>
        </p:nvSpPr>
        <p:spPr/>
        <p:txBody>
          <a:bodyPr/>
          <a:lstStyle/>
          <a:p>
            <a:r>
              <a:rPr lang="en-US" dirty="0" smtClean="0"/>
              <a:t>In Review</a:t>
            </a:r>
            <a:endParaRPr lang="en-US" dirty="0"/>
          </a:p>
        </p:txBody>
      </p:sp>
    </p:spTree>
    <p:extLst>
      <p:ext uri="{BB962C8B-B14F-4D97-AF65-F5344CB8AC3E}">
        <p14:creationId xmlns:p14="http://schemas.microsoft.com/office/powerpoint/2010/main" val="349983050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000" fill="hold"/>
                                        <p:tgtEl>
                                          <p:spTgt spid="32"/>
                                        </p:tgtEl>
                                        <p:attrNameLst>
                                          <p:attrName>ppt_x</p:attrName>
                                        </p:attrNameLst>
                                      </p:cBhvr>
                                      <p:tavLst>
                                        <p:tav tm="0">
                                          <p:val>
                                            <p:strVal val="#ppt_x"/>
                                          </p:val>
                                        </p:tav>
                                        <p:tav tm="100000">
                                          <p:val>
                                            <p:strVal val="#ppt_x"/>
                                          </p:val>
                                        </p:tav>
                                      </p:tavLst>
                                    </p:anim>
                                    <p:anim calcmode="lin" valueType="num">
                                      <p:cBhvr additive="base">
                                        <p:cTn id="20" dur="10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013704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8"/>
          <p:cNvSpPr>
            <a:spLocks noEditPoints="1"/>
          </p:cNvSpPr>
          <p:nvPr/>
        </p:nvSpPr>
        <p:spPr bwMode="auto">
          <a:xfrm>
            <a:off x="-7812808" y="1848826"/>
            <a:ext cx="3851275" cy="3854450"/>
          </a:xfrm>
          <a:custGeom>
            <a:avLst/>
            <a:gdLst>
              <a:gd name="T0" fmla="*/ 2561 w 5122"/>
              <a:gd name="T1" fmla="*/ 5116 h 5124"/>
              <a:gd name="T2" fmla="*/ 756 w 5122"/>
              <a:gd name="T3" fmla="*/ 4368 h 5124"/>
              <a:gd name="T4" fmla="*/ 8 w 5122"/>
              <a:gd name="T5" fmla="*/ 2562 h 5124"/>
              <a:gd name="T6" fmla="*/ 756 w 5122"/>
              <a:gd name="T7" fmla="*/ 756 h 5124"/>
              <a:gd name="T8" fmla="*/ 2561 w 5122"/>
              <a:gd name="T9" fmla="*/ 8 h 5124"/>
              <a:gd name="T10" fmla="*/ 2561 w 5122"/>
              <a:gd name="T11" fmla="*/ 8 h 5124"/>
              <a:gd name="T12" fmla="*/ 4367 w 5122"/>
              <a:gd name="T13" fmla="*/ 756 h 5124"/>
              <a:gd name="T14" fmla="*/ 5114 w 5122"/>
              <a:gd name="T15" fmla="*/ 2562 h 5124"/>
              <a:gd name="T16" fmla="*/ 4367 w 5122"/>
              <a:gd name="T17" fmla="*/ 4368 h 5124"/>
              <a:gd name="T18" fmla="*/ 2561 w 5122"/>
              <a:gd name="T19" fmla="*/ 5116 h 5124"/>
              <a:gd name="T20" fmla="*/ 2561 w 5122"/>
              <a:gd name="T21" fmla="*/ 0 h 5124"/>
              <a:gd name="T22" fmla="*/ 2561 w 5122"/>
              <a:gd name="T23" fmla="*/ 0 h 5124"/>
              <a:gd name="T24" fmla="*/ 0 w 5122"/>
              <a:gd name="T25" fmla="*/ 2562 h 5124"/>
              <a:gd name="T26" fmla="*/ 2561 w 5122"/>
              <a:gd name="T27" fmla="*/ 5124 h 5124"/>
              <a:gd name="T28" fmla="*/ 5122 w 5122"/>
              <a:gd name="T29" fmla="*/ 2562 h 5124"/>
              <a:gd name="T30" fmla="*/ 2561 w 5122"/>
              <a:gd name="T31" fmla="*/ 0 h 5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22" h="5124">
                <a:moveTo>
                  <a:pt x="2561" y="5116"/>
                </a:moveTo>
                <a:cubicBezTo>
                  <a:pt x="1856" y="5116"/>
                  <a:pt x="1218" y="4830"/>
                  <a:pt x="756" y="4368"/>
                </a:cubicBezTo>
                <a:cubicBezTo>
                  <a:pt x="293" y="3906"/>
                  <a:pt x="8" y="3267"/>
                  <a:pt x="8" y="2562"/>
                </a:cubicBezTo>
                <a:cubicBezTo>
                  <a:pt x="8" y="1857"/>
                  <a:pt x="293" y="1218"/>
                  <a:pt x="756" y="756"/>
                </a:cubicBezTo>
                <a:cubicBezTo>
                  <a:pt x="1218" y="294"/>
                  <a:pt x="1856" y="8"/>
                  <a:pt x="2561" y="8"/>
                </a:cubicBezTo>
                <a:cubicBezTo>
                  <a:pt x="2561" y="8"/>
                  <a:pt x="2561" y="8"/>
                  <a:pt x="2561" y="8"/>
                </a:cubicBezTo>
                <a:cubicBezTo>
                  <a:pt x="3266" y="8"/>
                  <a:pt x="3904" y="294"/>
                  <a:pt x="4367" y="756"/>
                </a:cubicBezTo>
                <a:cubicBezTo>
                  <a:pt x="4829" y="1218"/>
                  <a:pt x="5114" y="1857"/>
                  <a:pt x="5114" y="2562"/>
                </a:cubicBezTo>
                <a:cubicBezTo>
                  <a:pt x="5114" y="3267"/>
                  <a:pt x="4829" y="3906"/>
                  <a:pt x="4367" y="4368"/>
                </a:cubicBezTo>
                <a:cubicBezTo>
                  <a:pt x="3904" y="4830"/>
                  <a:pt x="3266" y="5116"/>
                  <a:pt x="2561" y="5116"/>
                </a:cubicBezTo>
                <a:moveTo>
                  <a:pt x="2561" y="0"/>
                </a:moveTo>
                <a:cubicBezTo>
                  <a:pt x="2561" y="0"/>
                  <a:pt x="2561" y="0"/>
                  <a:pt x="2561" y="0"/>
                </a:cubicBezTo>
                <a:cubicBezTo>
                  <a:pt x="1146" y="0"/>
                  <a:pt x="0" y="1147"/>
                  <a:pt x="0" y="2562"/>
                </a:cubicBezTo>
                <a:cubicBezTo>
                  <a:pt x="0" y="3977"/>
                  <a:pt x="1146" y="5124"/>
                  <a:pt x="2561" y="5124"/>
                </a:cubicBezTo>
                <a:cubicBezTo>
                  <a:pt x="3976" y="5124"/>
                  <a:pt x="5122" y="3977"/>
                  <a:pt x="5122" y="2562"/>
                </a:cubicBezTo>
                <a:cubicBezTo>
                  <a:pt x="5122" y="1147"/>
                  <a:pt x="3976" y="0"/>
                  <a:pt x="2561" y="0"/>
                </a:cubicBezTo>
              </a:path>
            </a:pathLst>
          </a:custGeom>
          <a:solidFill>
            <a:srgbClr val="C6C8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42" tIns="45670" rIns="91342" bIns="45670" numCol="1" anchor="t" anchorCtr="0" compatLnSpc="1">
            <a:prstTxWarp prst="textNoShape">
              <a:avLst/>
            </a:prstTxWarp>
          </a:bodyPr>
          <a:lstStyle/>
          <a:p>
            <a:pPr defTabSz="931729"/>
            <a:endParaRPr lang="en-US" dirty="0">
              <a:solidFill>
                <a:srgbClr val="FFFFFF"/>
              </a:solidFill>
              <a:latin typeface="Segoe UI Light" pitchFamily="34" charset="0"/>
            </a:endParaRPr>
          </a:p>
        </p:txBody>
      </p:sp>
      <p:grpSp>
        <p:nvGrpSpPr>
          <p:cNvPr id="5" name="Group 4"/>
          <p:cNvGrpSpPr>
            <a:grpSpLocks noChangeAspect="1"/>
          </p:cNvGrpSpPr>
          <p:nvPr/>
        </p:nvGrpSpPr>
        <p:grpSpPr>
          <a:xfrm>
            <a:off x="7956046" y="1693958"/>
            <a:ext cx="3814599" cy="1258835"/>
            <a:chOff x="5998727" y="1309438"/>
            <a:chExt cx="2243462" cy="740461"/>
          </a:xfrm>
        </p:grpSpPr>
        <p:pic>
          <p:nvPicPr>
            <p:cNvPr id="198" name="Picture 2"/>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r="12341"/>
            <a:stretch/>
          </p:blipFill>
          <p:spPr bwMode="auto">
            <a:xfrm>
              <a:off x="5998727" y="1309438"/>
              <a:ext cx="2201392" cy="467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178582" y="1729462"/>
              <a:ext cx="2063607" cy="320437"/>
            </a:xfrm>
            <a:prstGeom prst="rect">
              <a:avLst/>
            </a:prstGeom>
            <a:noFill/>
          </p:spPr>
          <p:txBody>
            <a:bodyPr wrap="square" lIns="182880" tIns="146304" rIns="182880" bIns="146304" rtlCol="0">
              <a:spAutoFit/>
            </a:bodyPr>
            <a:lstStyle/>
            <a:p>
              <a:pPr algn="r" defTabSz="1243425">
                <a:lnSpc>
                  <a:spcPct val="90000"/>
                </a:lnSpc>
                <a:spcAft>
                  <a:spcPts val="816"/>
                </a:spcAft>
              </a:pPr>
              <a:r>
                <a:rPr lang="en-US" dirty="0">
                  <a:gradFill>
                    <a:gsLst>
                      <a:gs pos="100000">
                        <a:schemeClr val="tx1"/>
                      </a:gs>
                      <a:gs pos="0">
                        <a:schemeClr val="tx1"/>
                      </a:gs>
                    </a:gsLst>
                    <a:lin ang="5400000" scaled="0"/>
                  </a:gradFill>
                  <a:latin typeface="Segoe UI Light" pitchFamily="34" charset="0"/>
                </a:rPr>
                <a:t>Business Solutions</a:t>
              </a:r>
            </a:p>
          </p:txBody>
        </p:sp>
      </p:grpSp>
      <p:grpSp>
        <p:nvGrpSpPr>
          <p:cNvPr id="6" name="Group 5"/>
          <p:cNvGrpSpPr>
            <a:grpSpLocks noChangeAspect="1"/>
          </p:cNvGrpSpPr>
          <p:nvPr/>
        </p:nvGrpSpPr>
        <p:grpSpPr>
          <a:xfrm>
            <a:off x="7774319" y="2949977"/>
            <a:ext cx="4020215" cy="1391740"/>
            <a:chOff x="5785672" y="2238609"/>
            <a:chExt cx="2364399" cy="818637"/>
          </a:xfrm>
        </p:grpSpPr>
        <p:pic>
          <p:nvPicPr>
            <p:cNvPr id="78" name="Picture 7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785672" y="2238609"/>
              <a:ext cx="2364399" cy="818637"/>
            </a:xfrm>
            <a:prstGeom prst="rect">
              <a:avLst/>
            </a:prstGeom>
          </p:spPr>
        </p:pic>
        <p:sp>
          <p:nvSpPr>
            <p:cNvPr id="200" name="TextBox 199"/>
            <p:cNvSpPr txBox="1"/>
            <p:nvPr/>
          </p:nvSpPr>
          <p:spPr>
            <a:xfrm>
              <a:off x="6071316" y="2733548"/>
              <a:ext cx="2063607" cy="320437"/>
            </a:xfrm>
            <a:prstGeom prst="rect">
              <a:avLst/>
            </a:prstGeom>
            <a:noFill/>
          </p:spPr>
          <p:txBody>
            <a:bodyPr wrap="square" lIns="182880" tIns="146304" rIns="182880" bIns="146304" rtlCol="0">
              <a:spAutoFit/>
            </a:bodyPr>
            <a:lstStyle/>
            <a:p>
              <a:pPr algn="r" defTabSz="1243425">
                <a:lnSpc>
                  <a:spcPct val="90000"/>
                </a:lnSpc>
                <a:spcAft>
                  <a:spcPts val="816"/>
                </a:spcAft>
              </a:pPr>
              <a:r>
                <a:rPr lang="en-US" dirty="0">
                  <a:gradFill>
                    <a:gsLst>
                      <a:gs pos="100000">
                        <a:schemeClr val="tx1"/>
                      </a:gs>
                      <a:gs pos="0">
                        <a:schemeClr val="tx1"/>
                      </a:gs>
                    </a:gsLst>
                    <a:lin ang="5400000" scaled="0"/>
                  </a:gradFill>
                  <a:latin typeface="Segoe UI Light" pitchFamily="34" charset="0"/>
                </a:rPr>
                <a:t>Productivity Services</a:t>
              </a:r>
            </a:p>
          </p:txBody>
        </p:sp>
      </p:grpSp>
      <p:grpSp>
        <p:nvGrpSpPr>
          <p:cNvPr id="7" name="Group 6"/>
          <p:cNvGrpSpPr>
            <a:grpSpLocks noChangeAspect="1"/>
          </p:cNvGrpSpPr>
          <p:nvPr/>
        </p:nvGrpSpPr>
        <p:grpSpPr>
          <a:xfrm>
            <a:off x="7906118" y="4418505"/>
            <a:ext cx="3962355" cy="1126793"/>
            <a:chOff x="5882579" y="3370015"/>
            <a:chExt cx="2330370" cy="662793"/>
          </a:xfrm>
        </p:grpSpPr>
        <p:pic>
          <p:nvPicPr>
            <p:cNvPr id="3" name="Picture 2"/>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5882579" y="3370015"/>
              <a:ext cx="2330370" cy="559139"/>
            </a:xfrm>
            <a:prstGeom prst="rect">
              <a:avLst/>
            </a:prstGeom>
          </p:spPr>
        </p:pic>
        <p:sp>
          <p:nvSpPr>
            <p:cNvPr id="201" name="TextBox 200"/>
            <p:cNvSpPr txBox="1"/>
            <p:nvPr/>
          </p:nvSpPr>
          <p:spPr>
            <a:xfrm>
              <a:off x="6087474" y="3712371"/>
              <a:ext cx="2063607" cy="320437"/>
            </a:xfrm>
            <a:prstGeom prst="rect">
              <a:avLst/>
            </a:prstGeom>
            <a:noFill/>
          </p:spPr>
          <p:txBody>
            <a:bodyPr wrap="square" lIns="182880" tIns="146304" rIns="182880" bIns="146304" rtlCol="0">
              <a:spAutoFit/>
            </a:bodyPr>
            <a:lstStyle/>
            <a:p>
              <a:pPr algn="r" defTabSz="1243425">
                <a:lnSpc>
                  <a:spcPct val="90000"/>
                </a:lnSpc>
                <a:spcAft>
                  <a:spcPts val="816"/>
                </a:spcAft>
              </a:pPr>
              <a:r>
                <a:rPr lang="en-US" dirty="0">
                  <a:gradFill>
                    <a:gsLst>
                      <a:gs pos="100000">
                        <a:schemeClr val="tx1"/>
                      </a:gs>
                      <a:gs pos="0">
                        <a:schemeClr val="tx1"/>
                      </a:gs>
                    </a:gsLst>
                    <a:lin ang="5400000" scaled="0"/>
                  </a:gradFill>
                  <a:latin typeface="Segoe UI Light" pitchFamily="34" charset="0"/>
                </a:rPr>
                <a:t>Cloud OS</a:t>
              </a:r>
            </a:p>
          </p:txBody>
        </p:sp>
      </p:grpSp>
      <p:grpSp>
        <p:nvGrpSpPr>
          <p:cNvPr id="196" name="Group 195"/>
          <p:cNvGrpSpPr/>
          <p:nvPr/>
        </p:nvGrpSpPr>
        <p:grpSpPr>
          <a:xfrm>
            <a:off x="591216" y="1801289"/>
            <a:ext cx="5786736" cy="3163824"/>
            <a:chOff x="882653" y="1313003"/>
            <a:chExt cx="3798324" cy="2163821"/>
          </a:xfrm>
        </p:grpSpPr>
        <p:grpSp>
          <p:nvGrpSpPr>
            <p:cNvPr id="197" name="Group 196"/>
            <p:cNvGrpSpPr/>
            <p:nvPr/>
          </p:nvGrpSpPr>
          <p:grpSpPr>
            <a:xfrm>
              <a:off x="1030627" y="1313003"/>
              <a:ext cx="3650350" cy="2163821"/>
              <a:chOff x="2937347" y="-1968500"/>
              <a:chExt cx="1258888" cy="746125"/>
            </a:xfrm>
          </p:grpSpPr>
          <p:sp>
            <p:nvSpPr>
              <p:cNvPr id="206" name="Freeform 6"/>
              <p:cNvSpPr>
                <a:spLocks/>
              </p:cNvSpPr>
              <p:nvPr/>
            </p:nvSpPr>
            <p:spPr bwMode="auto">
              <a:xfrm>
                <a:off x="2937347" y="-1752600"/>
                <a:ext cx="1012825" cy="530225"/>
              </a:xfrm>
              <a:custGeom>
                <a:avLst/>
                <a:gdLst>
                  <a:gd name="T0" fmla="*/ 1870 w 1870"/>
                  <a:gd name="T1" fmla="*/ 489 h 978"/>
                  <a:gd name="T2" fmla="*/ 1381 w 1870"/>
                  <a:gd name="T3" fmla="*/ 0 h 978"/>
                  <a:gd name="T4" fmla="*/ 955 w 1870"/>
                  <a:gd name="T5" fmla="*/ 250 h 978"/>
                  <a:gd name="T6" fmla="*/ 760 w 1870"/>
                  <a:gd name="T7" fmla="*/ 196 h 978"/>
                  <a:gd name="T8" fmla="*/ 412 w 1870"/>
                  <a:gd name="T9" fmla="*/ 425 h 978"/>
                  <a:gd name="T10" fmla="*/ 290 w 1870"/>
                  <a:gd name="T11" fmla="*/ 398 h 978"/>
                  <a:gd name="T12" fmla="*/ 0 w 1870"/>
                  <a:gd name="T13" fmla="*/ 688 h 978"/>
                  <a:gd name="T14" fmla="*/ 290 w 1870"/>
                  <a:gd name="T15" fmla="*/ 978 h 978"/>
                  <a:gd name="T16" fmla="*/ 1400 w 1870"/>
                  <a:gd name="T17" fmla="*/ 978 h 978"/>
                  <a:gd name="T18" fmla="*/ 1400 w 1870"/>
                  <a:gd name="T19" fmla="*/ 978 h 978"/>
                  <a:gd name="T20" fmla="*/ 1870 w 1870"/>
                  <a:gd name="T21" fmla="*/ 489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0" h="978">
                    <a:moveTo>
                      <a:pt x="1870" y="489"/>
                    </a:moveTo>
                    <a:cubicBezTo>
                      <a:pt x="1870" y="219"/>
                      <a:pt x="1651" y="0"/>
                      <a:pt x="1381" y="0"/>
                    </a:cubicBezTo>
                    <a:cubicBezTo>
                      <a:pt x="1198" y="0"/>
                      <a:pt x="1039" y="101"/>
                      <a:pt x="955" y="250"/>
                    </a:cubicBezTo>
                    <a:cubicBezTo>
                      <a:pt x="898" y="216"/>
                      <a:pt x="831" y="196"/>
                      <a:pt x="760" y="196"/>
                    </a:cubicBezTo>
                    <a:cubicBezTo>
                      <a:pt x="604" y="196"/>
                      <a:pt x="470" y="290"/>
                      <a:pt x="412" y="425"/>
                    </a:cubicBezTo>
                    <a:cubicBezTo>
                      <a:pt x="375" y="408"/>
                      <a:pt x="333" y="398"/>
                      <a:pt x="290" y="398"/>
                    </a:cubicBezTo>
                    <a:cubicBezTo>
                      <a:pt x="130" y="398"/>
                      <a:pt x="0" y="528"/>
                      <a:pt x="0" y="688"/>
                    </a:cubicBezTo>
                    <a:cubicBezTo>
                      <a:pt x="0" y="848"/>
                      <a:pt x="130" y="978"/>
                      <a:pt x="290" y="978"/>
                    </a:cubicBezTo>
                    <a:cubicBezTo>
                      <a:pt x="1400" y="978"/>
                      <a:pt x="1400" y="978"/>
                      <a:pt x="1400" y="978"/>
                    </a:cubicBezTo>
                    <a:cubicBezTo>
                      <a:pt x="1400" y="978"/>
                      <a:pt x="1400" y="978"/>
                      <a:pt x="1400" y="978"/>
                    </a:cubicBezTo>
                    <a:cubicBezTo>
                      <a:pt x="1661" y="968"/>
                      <a:pt x="1870" y="753"/>
                      <a:pt x="1870" y="489"/>
                    </a:cubicBezTo>
                    <a:close/>
                  </a:path>
                </a:pathLst>
              </a:custGeom>
              <a:solidFill>
                <a:schemeClr val="tx1">
                  <a:alpha val="20000"/>
                </a:schemeClr>
              </a:solidFill>
              <a:ln>
                <a:noFill/>
              </a:ln>
            </p:spPr>
            <p:txBody>
              <a:bodyPr vert="horz" wrap="square" lIns="91440" tIns="45720" rIns="91440" bIns="45720" numCol="1" anchor="t" anchorCtr="0" compatLnSpc="1">
                <a:prstTxWarp prst="textNoShape">
                  <a:avLst/>
                </a:prstTxWarp>
              </a:bodyPr>
              <a:lstStyle/>
              <a:p>
                <a:pPr defTabSz="931729"/>
                <a:endParaRPr lang="en-US">
                  <a:gradFill>
                    <a:gsLst>
                      <a:gs pos="100000">
                        <a:schemeClr val="tx1"/>
                      </a:gs>
                      <a:gs pos="0">
                        <a:schemeClr val="tx1"/>
                      </a:gs>
                    </a:gsLst>
                    <a:lin ang="5400000" scaled="0"/>
                  </a:gradFill>
                </a:endParaRPr>
              </a:p>
            </p:txBody>
          </p:sp>
          <p:sp>
            <p:nvSpPr>
              <p:cNvPr id="207" name="Freeform 7"/>
              <p:cNvSpPr>
                <a:spLocks/>
              </p:cNvSpPr>
              <p:nvPr/>
            </p:nvSpPr>
            <p:spPr bwMode="auto">
              <a:xfrm>
                <a:off x="3296122" y="-1968500"/>
                <a:ext cx="900113" cy="469900"/>
              </a:xfrm>
              <a:custGeom>
                <a:avLst/>
                <a:gdLst>
                  <a:gd name="T0" fmla="*/ 1225 w 1660"/>
                  <a:gd name="T1" fmla="*/ 0 h 869"/>
                  <a:gd name="T2" fmla="*/ 845 w 1660"/>
                  <a:gd name="T3" fmla="*/ 222 h 869"/>
                  <a:gd name="T4" fmla="*/ 671 w 1660"/>
                  <a:gd name="T5" fmla="*/ 174 h 869"/>
                  <a:gd name="T6" fmla="*/ 361 w 1660"/>
                  <a:gd name="T7" fmla="*/ 378 h 869"/>
                  <a:gd name="T8" fmla="*/ 253 w 1660"/>
                  <a:gd name="T9" fmla="*/ 354 h 869"/>
                  <a:gd name="T10" fmla="*/ 0 w 1660"/>
                  <a:gd name="T11" fmla="*/ 565 h 869"/>
                  <a:gd name="T12" fmla="*/ 127 w 1660"/>
                  <a:gd name="T13" fmla="*/ 543 h 869"/>
                  <a:gd name="T14" fmla="*/ 278 w 1660"/>
                  <a:gd name="T15" fmla="*/ 574 h 869"/>
                  <a:gd name="T16" fmla="*/ 725 w 1660"/>
                  <a:gd name="T17" fmla="*/ 335 h 869"/>
                  <a:gd name="T18" fmla="*/ 1262 w 1660"/>
                  <a:gd name="T19" fmla="*/ 869 h 869"/>
                  <a:gd name="T20" fmla="*/ 1660 w 1660"/>
                  <a:gd name="T21" fmla="*/ 435 h 869"/>
                  <a:gd name="T22" fmla="*/ 1225 w 1660"/>
                  <a:gd name="T23"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60" h="869">
                    <a:moveTo>
                      <a:pt x="1225" y="0"/>
                    </a:moveTo>
                    <a:cubicBezTo>
                      <a:pt x="1062" y="0"/>
                      <a:pt x="920" y="90"/>
                      <a:pt x="845" y="222"/>
                    </a:cubicBezTo>
                    <a:cubicBezTo>
                      <a:pt x="794" y="192"/>
                      <a:pt x="735" y="174"/>
                      <a:pt x="671" y="174"/>
                    </a:cubicBezTo>
                    <a:cubicBezTo>
                      <a:pt x="532" y="174"/>
                      <a:pt x="413" y="258"/>
                      <a:pt x="361" y="378"/>
                    </a:cubicBezTo>
                    <a:cubicBezTo>
                      <a:pt x="328" y="363"/>
                      <a:pt x="292" y="354"/>
                      <a:pt x="253" y="354"/>
                    </a:cubicBezTo>
                    <a:cubicBezTo>
                      <a:pt x="127" y="354"/>
                      <a:pt x="22" y="445"/>
                      <a:pt x="0" y="565"/>
                    </a:cubicBezTo>
                    <a:cubicBezTo>
                      <a:pt x="40" y="550"/>
                      <a:pt x="82" y="543"/>
                      <a:pt x="127" y="543"/>
                    </a:cubicBezTo>
                    <a:cubicBezTo>
                      <a:pt x="181" y="543"/>
                      <a:pt x="232" y="554"/>
                      <a:pt x="278" y="574"/>
                    </a:cubicBezTo>
                    <a:cubicBezTo>
                      <a:pt x="374" y="430"/>
                      <a:pt x="538" y="335"/>
                      <a:pt x="725" y="335"/>
                    </a:cubicBezTo>
                    <a:cubicBezTo>
                      <a:pt x="1020" y="335"/>
                      <a:pt x="1260" y="574"/>
                      <a:pt x="1262" y="869"/>
                    </a:cubicBezTo>
                    <a:cubicBezTo>
                      <a:pt x="1485" y="850"/>
                      <a:pt x="1660" y="663"/>
                      <a:pt x="1660" y="435"/>
                    </a:cubicBezTo>
                    <a:cubicBezTo>
                      <a:pt x="1660" y="195"/>
                      <a:pt x="1465" y="0"/>
                      <a:pt x="1225" y="0"/>
                    </a:cubicBez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pPr defTabSz="931729"/>
                <a:endParaRPr lang="en-US">
                  <a:gradFill>
                    <a:gsLst>
                      <a:gs pos="100000">
                        <a:schemeClr val="tx1"/>
                      </a:gs>
                      <a:gs pos="0">
                        <a:schemeClr val="tx1"/>
                      </a:gs>
                    </a:gsLst>
                    <a:lin ang="5400000" scaled="0"/>
                  </a:gradFill>
                </a:endParaRPr>
              </a:p>
            </p:txBody>
          </p:sp>
        </p:grpSp>
        <p:grpSp>
          <p:nvGrpSpPr>
            <p:cNvPr id="202" name="Group 201"/>
            <p:cNvGrpSpPr/>
            <p:nvPr/>
          </p:nvGrpSpPr>
          <p:grpSpPr>
            <a:xfrm>
              <a:off x="882653" y="1484823"/>
              <a:ext cx="3448746" cy="1871358"/>
              <a:chOff x="6530128" y="743750"/>
              <a:chExt cx="4612637" cy="2378664"/>
            </a:xfrm>
          </p:grpSpPr>
          <p:sp>
            <p:nvSpPr>
              <p:cNvPr id="203" name="Content Placeholder 2"/>
              <p:cNvSpPr txBox="1">
                <a:spLocks/>
              </p:cNvSpPr>
              <p:nvPr/>
            </p:nvSpPr>
            <p:spPr>
              <a:xfrm>
                <a:off x="6530128" y="743750"/>
                <a:ext cx="1590070" cy="738465"/>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4000" kern="1200" spc="0" baseline="0">
                    <a:gradFill>
                      <a:gsLst>
                        <a:gs pos="1250">
                          <a:schemeClr val="tx1"/>
                        </a:gs>
                        <a:gs pos="100000">
                          <a:schemeClr val="tx1"/>
                        </a:gs>
                      </a:gsLst>
                      <a:lin ang="5400000" scaled="0"/>
                    </a:gradFill>
                    <a:latin typeface="Segoe Pro" pitchFamily="34" charset="0"/>
                    <a:ea typeface="+mn-ea"/>
                    <a:cs typeface="+mn-cs"/>
                  </a:defRPr>
                </a:lvl1pPr>
                <a:lvl2pPr marL="34290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Segoe Pro" pitchFamily="34" charset="0"/>
                    <a:ea typeface="+mn-ea"/>
                    <a:cs typeface="+mn-cs"/>
                  </a:defRPr>
                </a:lvl2pPr>
                <a:lvl3pPr marL="57150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Segoe Pro" pitchFamily="34" charset="0"/>
                    <a:ea typeface="+mn-ea"/>
                    <a:cs typeface="+mn-cs"/>
                  </a:defRPr>
                </a:lvl3pPr>
                <a:lvl4pPr marL="80010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Segoe Pro" pitchFamily="34" charset="0"/>
                    <a:ea typeface="+mn-ea"/>
                    <a:cs typeface="+mn-cs"/>
                  </a:defRPr>
                </a:lvl4pPr>
                <a:lvl5pPr marL="102870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Segoe Pro" pitchFamily="34" charset="0"/>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spcBef>
                    <a:spcPts val="0"/>
                  </a:spcBef>
                </a:pPr>
                <a:r>
                  <a:rPr lang="en-US" sz="4800" dirty="0" smtClean="0">
                    <a:gradFill>
                      <a:gsLst>
                        <a:gs pos="100000">
                          <a:schemeClr val="tx1"/>
                        </a:gs>
                        <a:gs pos="0">
                          <a:schemeClr val="tx1"/>
                        </a:gs>
                      </a:gsLst>
                      <a:lin ang="5400000" scaled="0"/>
                    </a:gradFill>
                    <a:latin typeface="Segoe UI Light" pitchFamily="34" charset="0"/>
                  </a:rPr>
                  <a:t>The</a:t>
                </a:r>
              </a:p>
            </p:txBody>
          </p:sp>
          <p:sp>
            <p:nvSpPr>
              <p:cNvPr id="204" name="Content Placeholder 2"/>
              <p:cNvSpPr txBox="1">
                <a:spLocks/>
              </p:cNvSpPr>
              <p:nvPr/>
            </p:nvSpPr>
            <p:spPr>
              <a:xfrm>
                <a:off x="6563932" y="1401921"/>
                <a:ext cx="4578833" cy="964498"/>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4000" kern="1200" spc="0" baseline="0">
                    <a:gradFill>
                      <a:gsLst>
                        <a:gs pos="1250">
                          <a:schemeClr val="tx1"/>
                        </a:gs>
                        <a:gs pos="100000">
                          <a:schemeClr val="tx1"/>
                        </a:gs>
                      </a:gsLst>
                      <a:lin ang="5400000" scaled="0"/>
                    </a:gradFill>
                    <a:latin typeface="Segoe Pro" pitchFamily="34" charset="0"/>
                    <a:ea typeface="+mn-ea"/>
                    <a:cs typeface="+mn-cs"/>
                  </a:defRPr>
                </a:lvl1pPr>
                <a:lvl2pPr marL="34290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Segoe Pro" pitchFamily="34" charset="0"/>
                    <a:ea typeface="+mn-ea"/>
                    <a:cs typeface="+mn-cs"/>
                  </a:defRPr>
                </a:lvl2pPr>
                <a:lvl3pPr marL="57150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Segoe Pro" pitchFamily="34" charset="0"/>
                    <a:ea typeface="+mn-ea"/>
                    <a:cs typeface="+mn-cs"/>
                  </a:defRPr>
                </a:lvl3pPr>
                <a:lvl4pPr marL="80010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Segoe Pro" pitchFamily="34" charset="0"/>
                    <a:ea typeface="+mn-ea"/>
                    <a:cs typeface="+mn-cs"/>
                  </a:defRPr>
                </a:lvl4pPr>
                <a:lvl5pPr marL="102870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Segoe Pro" pitchFamily="34" charset="0"/>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75000"/>
                  </a:lnSpc>
                  <a:spcBef>
                    <a:spcPts val="0"/>
                  </a:spcBef>
                </a:pPr>
                <a:r>
                  <a:rPr lang="en-US" sz="8000" dirty="0">
                    <a:gradFill>
                      <a:gsLst>
                        <a:gs pos="100000">
                          <a:schemeClr val="tx1"/>
                        </a:gs>
                        <a:gs pos="0">
                          <a:schemeClr val="tx1"/>
                        </a:gs>
                      </a:gsLst>
                      <a:lin ang="5400000" scaled="0"/>
                    </a:gradFill>
                    <a:latin typeface="Segoe UI Semibold" pitchFamily="34" charset="0"/>
                    <a:ea typeface="Segoe UI" pitchFamily="34" charset="0"/>
                    <a:cs typeface="Segoe UI Semibold" pitchFamily="34" charset="0"/>
                  </a:rPr>
                  <a:t>Microsoft</a:t>
                </a:r>
              </a:p>
            </p:txBody>
          </p:sp>
          <p:sp>
            <p:nvSpPr>
              <p:cNvPr id="205" name="Content Placeholder 2"/>
              <p:cNvSpPr txBox="1">
                <a:spLocks/>
              </p:cNvSpPr>
              <p:nvPr/>
            </p:nvSpPr>
            <p:spPr>
              <a:xfrm>
                <a:off x="8425946" y="2238295"/>
                <a:ext cx="2588826" cy="884119"/>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4000" kern="1200" spc="0" baseline="0">
                    <a:gradFill>
                      <a:gsLst>
                        <a:gs pos="1250">
                          <a:schemeClr val="tx1"/>
                        </a:gs>
                        <a:gs pos="100000">
                          <a:schemeClr val="tx1"/>
                        </a:gs>
                      </a:gsLst>
                      <a:lin ang="5400000" scaled="0"/>
                    </a:gradFill>
                    <a:latin typeface="Segoe Pro" pitchFamily="34" charset="0"/>
                    <a:ea typeface="+mn-ea"/>
                    <a:cs typeface="+mn-cs"/>
                  </a:defRPr>
                </a:lvl1pPr>
                <a:lvl2pPr marL="34290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Segoe Pro" pitchFamily="34" charset="0"/>
                    <a:ea typeface="+mn-ea"/>
                    <a:cs typeface="+mn-cs"/>
                  </a:defRPr>
                </a:lvl2pPr>
                <a:lvl3pPr marL="57150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Segoe Pro" pitchFamily="34" charset="0"/>
                    <a:ea typeface="+mn-ea"/>
                    <a:cs typeface="+mn-cs"/>
                  </a:defRPr>
                </a:lvl3pPr>
                <a:lvl4pPr marL="80010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Segoe Pro" pitchFamily="34" charset="0"/>
                    <a:ea typeface="+mn-ea"/>
                    <a:cs typeface="+mn-cs"/>
                  </a:defRPr>
                </a:lvl4pPr>
                <a:lvl5pPr marL="1028700" marR="0" indent="0" algn="l" defTabSz="932742" rtl="0" eaLnBrk="1" fontAlgn="auto" latinLnBrk="0" hangingPunct="1">
                  <a:lnSpc>
                    <a:spcPct val="95000"/>
                  </a:lnSpc>
                  <a:spcBef>
                    <a:spcPts val="12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Segoe Pro" pitchFamily="34" charset="0"/>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75000"/>
                  </a:lnSpc>
                  <a:spcBef>
                    <a:spcPts val="0"/>
                  </a:spcBef>
                </a:pPr>
                <a:r>
                  <a:rPr lang="en-US" sz="7200" dirty="0">
                    <a:gradFill>
                      <a:gsLst>
                        <a:gs pos="100000">
                          <a:schemeClr val="tx1"/>
                        </a:gs>
                        <a:gs pos="0">
                          <a:schemeClr val="tx1"/>
                        </a:gs>
                      </a:gsLst>
                      <a:lin ang="5400000" scaled="0"/>
                    </a:gradFill>
                    <a:latin typeface="Segoe UI Light" pitchFamily="34" charset="0"/>
                  </a:rPr>
                  <a:t>Cloud</a:t>
                </a:r>
              </a:p>
            </p:txBody>
          </p:sp>
        </p:grpSp>
      </p:grpSp>
      <p:grpSp>
        <p:nvGrpSpPr>
          <p:cNvPr id="350" name="Group 349"/>
          <p:cNvGrpSpPr/>
          <p:nvPr/>
        </p:nvGrpSpPr>
        <p:grpSpPr>
          <a:xfrm rot="16200000">
            <a:off x="9039231" y="213796"/>
            <a:ext cx="45719" cy="5426011"/>
            <a:chOff x="1756069" y="1033690"/>
            <a:chExt cx="45719" cy="4878497"/>
          </a:xfrm>
          <a:solidFill>
            <a:schemeClr val="tx1">
              <a:alpha val="50000"/>
            </a:schemeClr>
          </a:solidFill>
        </p:grpSpPr>
        <p:sp>
          <p:nvSpPr>
            <p:cNvPr id="351" name="Oval 350"/>
            <p:cNvSpPr/>
            <p:nvPr/>
          </p:nvSpPr>
          <p:spPr bwMode="auto">
            <a:xfrm>
              <a:off x="1756069" y="103369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52" name="Oval 351"/>
            <p:cNvSpPr/>
            <p:nvPr/>
          </p:nvSpPr>
          <p:spPr bwMode="auto">
            <a:xfrm>
              <a:off x="1756069" y="112487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53" name="Oval 352"/>
            <p:cNvSpPr/>
            <p:nvPr/>
          </p:nvSpPr>
          <p:spPr bwMode="auto">
            <a:xfrm>
              <a:off x="1756069" y="121605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54" name="Oval 353"/>
            <p:cNvSpPr/>
            <p:nvPr/>
          </p:nvSpPr>
          <p:spPr bwMode="auto">
            <a:xfrm>
              <a:off x="1756069" y="130724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55" name="Oval 354"/>
            <p:cNvSpPr/>
            <p:nvPr/>
          </p:nvSpPr>
          <p:spPr bwMode="auto">
            <a:xfrm>
              <a:off x="1756069" y="139842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56" name="Oval 355"/>
            <p:cNvSpPr/>
            <p:nvPr/>
          </p:nvSpPr>
          <p:spPr bwMode="auto">
            <a:xfrm>
              <a:off x="1756069" y="148961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57" name="Oval 356"/>
            <p:cNvSpPr/>
            <p:nvPr/>
          </p:nvSpPr>
          <p:spPr bwMode="auto">
            <a:xfrm>
              <a:off x="1756069" y="158079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58" name="Oval 357"/>
            <p:cNvSpPr/>
            <p:nvPr/>
          </p:nvSpPr>
          <p:spPr bwMode="auto">
            <a:xfrm>
              <a:off x="1756069" y="167197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59" name="Oval 358"/>
            <p:cNvSpPr/>
            <p:nvPr/>
          </p:nvSpPr>
          <p:spPr bwMode="auto">
            <a:xfrm>
              <a:off x="1756069" y="176316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60" name="Oval 359"/>
            <p:cNvSpPr/>
            <p:nvPr/>
          </p:nvSpPr>
          <p:spPr bwMode="auto">
            <a:xfrm>
              <a:off x="1756069" y="185434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61" name="Oval 360"/>
            <p:cNvSpPr/>
            <p:nvPr/>
          </p:nvSpPr>
          <p:spPr bwMode="auto">
            <a:xfrm>
              <a:off x="1756069" y="194553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62" name="Oval 361"/>
            <p:cNvSpPr/>
            <p:nvPr/>
          </p:nvSpPr>
          <p:spPr bwMode="auto">
            <a:xfrm>
              <a:off x="1756069" y="203671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63" name="Oval 362"/>
            <p:cNvSpPr/>
            <p:nvPr/>
          </p:nvSpPr>
          <p:spPr bwMode="auto">
            <a:xfrm>
              <a:off x="1756069" y="212789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64" name="Oval 363"/>
            <p:cNvSpPr/>
            <p:nvPr/>
          </p:nvSpPr>
          <p:spPr bwMode="auto">
            <a:xfrm>
              <a:off x="1756069" y="221908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65" name="Oval 364"/>
            <p:cNvSpPr/>
            <p:nvPr/>
          </p:nvSpPr>
          <p:spPr bwMode="auto">
            <a:xfrm>
              <a:off x="1756069" y="231026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66" name="Oval 365"/>
            <p:cNvSpPr/>
            <p:nvPr/>
          </p:nvSpPr>
          <p:spPr bwMode="auto">
            <a:xfrm>
              <a:off x="1756069" y="240145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67" name="Oval 366"/>
            <p:cNvSpPr/>
            <p:nvPr/>
          </p:nvSpPr>
          <p:spPr bwMode="auto">
            <a:xfrm>
              <a:off x="1756069" y="249263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68" name="Oval 367"/>
            <p:cNvSpPr/>
            <p:nvPr/>
          </p:nvSpPr>
          <p:spPr bwMode="auto">
            <a:xfrm>
              <a:off x="1756069" y="258381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69" name="Oval 368"/>
            <p:cNvSpPr/>
            <p:nvPr/>
          </p:nvSpPr>
          <p:spPr bwMode="auto">
            <a:xfrm>
              <a:off x="1756069" y="267500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70" name="Oval 369"/>
            <p:cNvSpPr/>
            <p:nvPr/>
          </p:nvSpPr>
          <p:spPr bwMode="auto">
            <a:xfrm>
              <a:off x="1756069" y="276618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71" name="Oval 370"/>
            <p:cNvSpPr/>
            <p:nvPr/>
          </p:nvSpPr>
          <p:spPr bwMode="auto">
            <a:xfrm>
              <a:off x="1756069" y="285737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72" name="Oval 371"/>
            <p:cNvSpPr/>
            <p:nvPr/>
          </p:nvSpPr>
          <p:spPr bwMode="auto">
            <a:xfrm>
              <a:off x="1756069" y="294855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73" name="Oval 372"/>
            <p:cNvSpPr/>
            <p:nvPr/>
          </p:nvSpPr>
          <p:spPr bwMode="auto">
            <a:xfrm>
              <a:off x="1756069" y="303973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74" name="Oval 373"/>
            <p:cNvSpPr/>
            <p:nvPr/>
          </p:nvSpPr>
          <p:spPr bwMode="auto">
            <a:xfrm>
              <a:off x="1756069" y="313092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75" name="Oval 374"/>
            <p:cNvSpPr/>
            <p:nvPr/>
          </p:nvSpPr>
          <p:spPr bwMode="auto">
            <a:xfrm>
              <a:off x="1756069" y="322210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76" name="Oval 375"/>
            <p:cNvSpPr/>
            <p:nvPr/>
          </p:nvSpPr>
          <p:spPr bwMode="auto">
            <a:xfrm>
              <a:off x="1756069" y="331329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77" name="Oval 376"/>
            <p:cNvSpPr/>
            <p:nvPr/>
          </p:nvSpPr>
          <p:spPr bwMode="auto">
            <a:xfrm>
              <a:off x="1756069" y="340447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78" name="Oval 377"/>
            <p:cNvSpPr/>
            <p:nvPr/>
          </p:nvSpPr>
          <p:spPr bwMode="auto">
            <a:xfrm>
              <a:off x="1756069" y="349565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79" name="Oval 378"/>
            <p:cNvSpPr/>
            <p:nvPr/>
          </p:nvSpPr>
          <p:spPr bwMode="auto">
            <a:xfrm>
              <a:off x="1756069" y="358684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80" name="Oval 379"/>
            <p:cNvSpPr/>
            <p:nvPr/>
          </p:nvSpPr>
          <p:spPr bwMode="auto">
            <a:xfrm>
              <a:off x="1756069" y="367802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81" name="Oval 380"/>
            <p:cNvSpPr/>
            <p:nvPr/>
          </p:nvSpPr>
          <p:spPr bwMode="auto">
            <a:xfrm>
              <a:off x="1756069" y="376921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82" name="Oval 381"/>
            <p:cNvSpPr/>
            <p:nvPr/>
          </p:nvSpPr>
          <p:spPr bwMode="auto">
            <a:xfrm>
              <a:off x="1756069" y="386039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83" name="Oval 382"/>
            <p:cNvSpPr/>
            <p:nvPr/>
          </p:nvSpPr>
          <p:spPr bwMode="auto">
            <a:xfrm>
              <a:off x="1756069" y="395157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84" name="Oval 383"/>
            <p:cNvSpPr/>
            <p:nvPr/>
          </p:nvSpPr>
          <p:spPr bwMode="auto">
            <a:xfrm>
              <a:off x="1756069" y="404276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85" name="Oval 384"/>
            <p:cNvSpPr/>
            <p:nvPr/>
          </p:nvSpPr>
          <p:spPr bwMode="auto">
            <a:xfrm>
              <a:off x="1756069" y="413394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86" name="Oval 385"/>
            <p:cNvSpPr/>
            <p:nvPr/>
          </p:nvSpPr>
          <p:spPr bwMode="auto">
            <a:xfrm>
              <a:off x="1756069" y="422513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87" name="Oval 386"/>
            <p:cNvSpPr/>
            <p:nvPr/>
          </p:nvSpPr>
          <p:spPr bwMode="auto">
            <a:xfrm>
              <a:off x="1756069" y="431631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88" name="Oval 387"/>
            <p:cNvSpPr/>
            <p:nvPr/>
          </p:nvSpPr>
          <p:spPr bwMode="auto">
            <a:xfrm>
              <a:off x="1756069" y="440749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89" name="Oval 388"/>
            <p:cNvSpPr/>
            <p:nvPr/>
          </p:nvSpPr>
          <p:spPr bwMode="auto">
            <a:xfrm>
              <a:off x="1756069" y="449868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90" name="Oval 389"/>
            <p:cNvSpPr/>
            <p:nvPr/>
          </p:nvSpPr>
          <p:spPr bwMode="auto">
            <a:xfrm>
              <a:off x="1756069" y="458986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91" name="Oval 390"/>
            <p:cNvSpPr/>
            <p:nvPr/>
          </p:nvSpPr>
          <p:spPr bwMode="auto">
            <a:xfrm>
              <a:off x="1756069" y="468105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92" name="Oval 391"/>
            <p:cNvSpPr/>
            <p:nvPr/>
          </p:nvSpPr>
          <p:spPr bwMode="auto">
            <a:xfrm>
              <a:off x="1756069" y="477223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93" name="Oval 392"/>
            <p:cNvSpPr/>
            <p:nvPr/>
          </p:nvSpPr>
          <p:spPr bwMode="auto">
            <a:xfrm>
              <a:off x="1756069" y="486341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94" name="Oval 393"/>
            <p:cNvSpPr/>
            <p:nvPr/>
          </p:nvSpPr>
          <p:spPr bwMode="auto">
            <a:xfrm>
              <a:off x="1756069" y="495460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95" name="Oval 394"/>
            <p:cNvSpPr/>
            <p:nvPr/>
          </p:nvSpPr>
          <p:spPr bwMode="auto">
            <a:xfrm>
              <a:off x="1756069" y="504578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96" name="Oval 395"/>
            <p:cNvSpPr/>
            <p:nvPr/>
          </p:nvSpPr>
          <p:spPr bwMode="auto">
            <a:xfrm>
              <a:off x="1756069" y="513697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97" name="Oval 396"/>
            <p:cNvSpPr/>
            <p:nvPr/>
          </p:nvSpPr>
          <p:spPr bwMode="auto">
            <a:xfrm>
              <a:off x="1756069" y="522815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98" name="Oval 397"/>
            <p:cNvSpPr/>
            <p:nvPr/>
          </p:nvSpPr>
          <p:spPr bwMode="auto">
            <a:xfrm>
              <a:off x="1756069" y="531933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399" name="Oval 398"/>
            <p:cNvSpPr/>
            <p:nvPr/>
          </p:nvSpPr>
          <p:spPr bwMode="auto">
            <a:xfrm>
              <a:off x="1756069" y="541052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400" name="Oval 399"/>
            <p:cNvSpPr/>
            <p:nvPr/>
          </p:nvSpPr>
          <p:spPr bwMode="auto">
            <a:xfrm>
              <a:off x="1756069" y="550170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401" name="Oval 400"/>
            <p:cNvSpPr/>
            <p:nvPr/>
          </p:nvSpPr>
          <p:spPr bwMode="auto">
            <a:xfrm>
              <a:off x="1756069" y="559289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402" name="Oval 401"/>
            <p:cNvSpPr/>
            <p:nvPr/>
          </p:nvSpPr>
          <p:spPr bwMode="auto">
            <a:xfrm>
              <a:off x="1756069" y="568407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403" name="Oval 402"/>
            <p:cNvSpPr/>
            <p:nvPr/>
          </p:nvSpPr>
          <p:spPr bwMode="auto">
            <a:xfrm>
              <a:off x="1756069" y="577525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404" name="Oval 403"/>
            <p:cNvSpPr/>
            <p:nvPr/>
          </p:nvSpPr>
          <p:spPr bwMode="auto">
            <a:xfrm>
              <a:off x="1756069" y="586646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grpSp>
      <p:sp>
        <p:nvSpPr>
          <p:cNvPr id="473" name="TextBox 472"/>
          <p:cNvSpPr txBox="1"/>
          <p:nvPr/>
        </p:nvSpPr>
        <p:spPr>
          <a:xfrm>
            <a:off x="740956" y="3843717"/>
            <a:ext cx="4511729" cy="1066579"/>
          </a:xfrm>
          <a:prstGeom prst="rect">
            <a:avLst/>
          </a:prstGeom>
          <a:noFill/>
        </p:spPr>
        <p:txBody>
          <a:bodyPr wrap="square" lIns="248686" tIns="198948" rIns="248686" bIns="198948" rtlCol="0">
            <a:spAutoFit/>
          </a:bodyPr>
          <a:lstStyle/>
          <a:p>
            <a:pPr defTabSz="1243425">
              <a:lnSpc>
                <a:spcPct val="90000"/>
              </a:lnSpc>
              <a:spcAft>
                <a:spcPts val="816"/>
              </a:spcAft>
            </a:pPr>
            <a:r>
              <a:rPr lang="en-US" sz="4800" dirty="0">
                <a:gradFill>
                  <a:gsLst>
                    <a:gs pos="100000">
                      <a:schemeClr val="tx1"/>
                    </a:gs>
                    <a:gs pos="0">
                      <a:schemeClr val="tx1"/>
                    </a:gs>
                  </a:gsLst>
                  <a:lin ang="5400000" scaled="0"/>
                </a:gradFill>
                <a:latin typeface="Segoe UI Light" pitchFamily="34" charset="0"/>
              </a:rPr>
              <a:t>Comprehensive</a:t>
            </a:r>
          </a:p>
        </p:txBody>
      </p:sp>
      <p:sp>
        <p:nvSpPr>
          <p:cNvPr id="474" name="TextBox 473"/>
          <p:cNvSpPr txBox="1"/>
          <p:nvPr/>
        </p:nvSpPr>
        <p:spPr>
          <a:xfrm>
            <a:off x="740956" y="4455189"/>
            <a:ext cx="3671491" cy="1066579"/>
          </a:xfrm>
          <a:prstGeom prst="rect">
            <a:avLst/>
          </a:prstGeom>
          <a:noFill/>
        </p:spPr>
        <p:txBody>
          <a:bodyPr wrap="square" lIns="248686" tIns="198948" rIns="248686" bIns="198948" rtlCol="0">
            <a:spAutoFit/>
          </a:bodyPr>
          <a:lstStyle/>
          <a:p>
            <a:pPr defTabSz="1243425">
              <a:lnSpc>
                <a:spcPct val="90000"/>
              </a:lnSpc>
              <a:spcAft>
                <a:spcPts val="816"/>
              </a:spcAft>
            </a:pPr>
            <a:r>
              <a:rPr lang="en-US" sz="4800" dirty="0">
                <a:gradFill>
                  <a:gsLst>
                    <a:gs pos="100000">
                      <a:schemeClr val="tx1"/>
                    </a:gs>
                    <a:gs pos="0">
                      <a:schemeClr val="tx1"/>
                    </a:gs>
                  </a:gsLst>
                  <a:lin ang="5400000" scaled="0"/>
                </a:gradFill>
                <a:latin typeface="Segoe UI Light" pitchFamily="34" charset="0"/>
              </a:rPr>
              <a:t>Trustworthy</a:t>
            </a:r>
          </a:p>
        </p:txBody>
      </p:sp>
      <p:sp>
        <p:nvSpPr>
          <p:cNvPr id="475" name="TextBox 474"/>
          <p:cNvSpPr txBox="1"/>
          <p:nvPr/>
        </p:nvSpPr>
        <p:spPr>
          <a:xfrm>
            <a:off x="798106" y="5066661"/>
            <a:ext cx="4511729" cy="1066579"/>
          </a:xfrm>
          <a:prstGeom prst="rect">
            <a:avLst/>
          </a:prstGeom>
          <a:noFill/>
        </p:spPr>
        <p:txBody>
          <a:bodyPr wrap="square" lIns="248686" tIns="198948" rIns="248686" bIns="198948" rtlCol="0">
            <a:spAutoFit/>
          </a:bodyPr>
          <a:lstStyle/>
          <a:p>
            <a:pPr defTabSz="1243425">
              <a:lnSpc>
                <a:spcPct val="90000"/>
              </a:lnSpc>
              <a:spcAft>
                <a:spcPts val="816"/>
              </a:spcAft>
            </a:pPr>
            <a:r>
              <a:rPr lang="en-US" sz="4800" dirty="0">
                <a:gradFill>
                  <a:gsLst>
                    <a:gs pos="100000">
                      <a:schemeClr val="tx1"/>
                    </a:gs>
                    <a:gs pos="0">
                      <a:schemeClr val="tx1"/>
                    </a:gs>
                  </a:gsLst>
                  <a:lin ang="5400000" scaled="0"/>
                </a:gradFill>
                <a:latin typeface="Segoe UI Light" pitchFamily="34" charset="0"/>
              </a:rPr>
              <a:t>Integrated</a:t>
            </a:r>
          </a:p>
        </p:txBody>
      </p:sp>
      <p:sp>
        <p:nvSpPr>
          <p:cNvPr id="476" name="TextBox 475"/>
          <p:cNvSpPr txBox="1"/>
          <p:nvPr/>
        </p:nvSpPr>
        <p:spPr>
          <a:xfrm>
            <a:off x="760006" y="5678134"/>
            <a:ext cx="4511729" cy="1066579"/>
          </a:xfrm>
          <a:prstGeom prst="rect">
            <a:avLst/>
          </a:prstGeom>
          <a:noFill/>
        </p:spPr>
        <p:txBody>
          <a:bodyPr wrap="square" lIns="248686" tIns="198948" rIns="248686" bIns="198948" rtlCol="0">
            <a:spAutoFit/>
          </a:bodyPr>
          <a:lstStyle/>
          <a:p>
            <a:pPr defTabSz="1243425">
              <a:lnSpc>
                <a:spcPct val="90000"/>
              </a:lnSpc>
              <a:spcAft>
                <a:spcPts val="816"/>
              </a:spcAft>
            </a:pPr>
            <a:r>
              <a:rPr lang="en-US" sz="4800" dirty="0">
                <a:gradFill>
                  <a:gsLst>
                    <a:gs pos="100000">
                      <a:schemeClr val="tx1"/>
                    </a:gs>
                    <a:gs pos="0">
                      <a:schemeClr val="tx1"/>
                    </a:gs>
                  </a:gsLst>
                  <a:lin ang="5400000" scaled="0"/>
                </a:gradFill>
                <a:latin typeface="Segoe UI Light" pitchFamily="34" charset="0"/>
              </a:rPr>
              <a:t>Flexible</a:t>
            </a:r>
          </a:p>
        </p:txBody>
      </p:sp>
      <p:grpSp>
        <p:nvGrpSpPr>
          <p:cNvPr id="532" name="Group 531"/>
          <p:cNvGrpSpPr/>
          <p:nvPr/>
        </p:nvGrpSpPr>
        <p:grpSpPr>
          <a:xfrm rot="16200000">
            <a:off x="8483121" y="1069714"/>
            <a:ext cx="45719" cy="6423930"/>
            <a:chOff x="1756069" y="1033690"/>
            <a:chExt cx="45719" cy="4878497"/>
          </a:xfrm>
          <a:solidFill>
            <a:schemeClr val="tx1">
              <a:alpha val="50000"/>
            </a:schemeClr>
          </a:solidFill>
        </p:grpSpPr>
        <p:sp>
          <p:nvSpPr>
            <p:cNvPr id="533" name="Oval 532"/>
            <p:cNvSpPr/>
            <p:nvPr/>
          </p:nvSpPr>
          <p:spPr bwMode="auto">
            <a:xfrm>
              <a:off x="1756069" y="103369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34" name="Oval 533"/>
            <p:cNvSpPr/>
            <p:nvPr/>
          </p:nvSpPr>
          <p:spPr bwMode="auto">
            <a:xfrm>
              <a:off x="1756069" y="112487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35" name="Oval 534"/>
            <p:cNvSpPr/>
            <p:nvPr/>
          </p:nvSpPr>
          <p:spPr bwMode="auto">
            <a:xfrm>
              <a:off x="1756069" y="121605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36" name="Oval 535"/>
            <p:cNvSpPr/>
            <p:nvPr/>
          </p:nvSpPr>
          <p:spPr bwMode="auto">
            <a:xfrm>
              <a:off x="1756069" y="130724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37" name="Oval 536"/>
            <p:cNvSpPr/>
            <p:nvPr/>
          </p:nvSpPr>
          <p:spPr bwMode="auto">
            <a:xfrm>
              <a:off x="1756069" y="139842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38" name="Oval 537"/>
            <p:cNvSpPr/>
            <p:nvPr/>
          </p:nvSpPr>
          <p:spPr bwMode="auto">
            <a:xfrm>
              <a:off x="1756069" y="148961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39" name="Oval 538"/>
            <p:cNvSpPr/>
            <p:nvPr/>
          </p:nvSpPr>
          <p:spPr bwMode="auto">
            <a:xfrm>
              <a:off x="1756069" y="158079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40" name="Oval 539"/>
            <p:cNvSpPr/>
            <p:nvPr/>
          </p:nvSpPr>
          <p:spPr bwMode="auto">
            <a:xfrm>
              <a:off x="1756069" y="167197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41" name="Oval 540"/>
            <p:cNvSpPr/>
            <p:nvPr/>
          </p:nvSpPr>
          <p:spPr bwMode="auto">
            <a:xfrm>
              <a:off x="1756069" y="176316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42" name="Oval 541"/>
            <p:cNvSpPr/>
            <p:nvPr/>
          </p:nvSpPr>
          <p:spPr bwMode="auto">
            <a:xfrm>
              <a:off x="1756069" y="185434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43" name="Oval 542"/>
            <p:cNvSpPr/>
            <p:nvPr/>
          </p:nvSpPr>
          <p:spPr bwMode="auto">
            <a:xfrm>
              <a:off x="1756069" y="194553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44" name="Oval 543"/>
            <p:cNvSpPr/>
            <p:nvPr/>
          </p:nvSpPr>
          <p:spPr bwMode="auto">
            <a:xfrm>
              <a:off x="1756069" y="203671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45" name="Oval 544"/>
            <p:cNvSpPr/>
            <p:nvPr/>
          </p:nvSpPr>
          <p:spPr bwMode="auto">
            <a:xfrm>
              <a:off x="1756069" y="212789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46" name="Oval 545"/>
            <p:cNvSpPr/>
            <p:nvPr/>
          </p:nvSpPr>
          <p:spPr bwMode="auto">
            <a:xfrm>
              <a:off x="1756069" y="221908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47" name="Oval 546"/>
            <p:cNvSpPr/>
            <p:nvPr/>
          </p:nvSpPr>
          <p:spPr bwMode="auto">
            <a:xfrm>
              <a:off x="1756069" y="231026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48" name="Oval 547"/>
            <p:cNvSpPr/>
            <p:nvPr/>
          </p:nvSpPr>
          <p:spPr bwMode="auto">
            <a:xfrm>
              <a:off x="1756069" y="240145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49" name="Oval 548"/>
            <p:cNvSpPr/>
            <p:nvPr/>
          </p:nvSpPr>
          <p:spPr bwMode="auto">
            <a:xfrm>
              <a:off x="1756069" y="249263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50" name="Oval 549"/>
            <p:cNvSpPr/>
            <p:nvPr/>
          </p:nvSpPr>
          <p:spPr bwMode="auto">
            <a:xfrm>
              <a:off x="1756069" y="258381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51" name="Oval 550"/>
            <p:cNvSpPr/>
            <p:nvPr/>
          </p:nvSpPr>
          <p:spPr bwMode="auto">
            <a:xfrm>
              <a:off x="1756069" y="267500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52" name="Oval 551"/>
            <p:cNvSpPr/>
            <p:nvPr/>
          </p:nvSpPr>
          <p:spPr bwMode="auto">
            <a:xfrm>
              <a:off x="1756069" y="276618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53" name="Oval 552"/>
            <p:cNvSpPr/>
            <p:nvPr/>
          </p:nvSpPr>
          <p:spPr bwMode="auto">
            <a:xfrm>
              <a:off x="1756069" y="285737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54" name="Oval 553"/>
            <p:cNvSpPr/>
            <p:nvPr/>
          </p:nvSpPr>
          <p:spPr bwMode="auto">
            <a:xfrm>
              <a:off x="1756069" y="294855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55" name="Oval 554"/>
            <p:cNvSpPr/>
            <p:nvPr/>
          </p:nvSpPr>
          <p:spPr bwMode="auto">
            <a:xfrm>
              <a:off x="1756069" y="303973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56" name="Oval 555"/>
            <p:cNvSpPr/>
            <p:nvPr/>
          </p:nvSpPr>
          <p:spPr bwMode="auto">
            <a:xfrm>
              <a:off x="1756069" y="313092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57" name="Oval 556"/>
            <p:cNvSpPr/>
            <p:nvPr/>
          </p:nvSpPr>
          <p:spPr bwMode="auto">
            <a:xfrm>
              <a:off x="1756069" y="322210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58" name="Oval 557"/>
            <p:cNvSpPr/>
            <p:nvPr/>
          </p:nvSpPr>
          <p:spPr bwMode="auto">
            <a:xfrm>
              <a:off x="1756069" y="331329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59" name="Oval 558"/>
            <p:cNvSpPr/>
            <p:nvPr/>
          </p:nvSpPr>
          <p:spPr bwMode="auto">
            <a:xfrm>
              <a:off x="1756069" y="340447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60" name="Oval 559"/>
            <p:cNvSpPr/>
            <p:nvPr/>
          </p:nvSpPr>
          <p:spPr bwMode="auto">
            <a:xfrm>
              <a:off x="1756069" y="349565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61" name="Oval 560"/>
            <p:cNvSpPr/>
            <p:nvPr/>
          </p:nvSpPr>
          <p:spPr bwMode="auto">
            <a:xfrm>
              <a:off x="1756069" y="358684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62" name="Oval 561"/>
            <p:cNvSpPr/>
            <p:nvPr/>
          </p:nvSpPr>
          <p:spPr bwMode="auto">
            <a:xfrm>
              <a:off x="1756069" y="367802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63" name="Oval 562"/>
            <p:cNvSpPr/>
            <p:nvPr/>
          </p:nvSpPr>
          <p:spPr bwMode="auto">
            <a:xfrm>
              <a:off x="1756069" y="376921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64" name="Oval 563"/>
            <p:cNvSpPr/>
            <p:nvPr/>
          </p:nvSpPr>
          <p:spPr bwMode="auto">
            <a:xfrm>
              <a:off x="1756069" y="386039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65" name="Oval 564"/>
            <p:cNvSpPr/>
            <p:nvPr/>
          </p:nvSpPr>
          <p:spPr bwMode="auto">
            <a:xfrm>
              <a:off x="1756069" y="395157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66" name="Oval 565"/>
            <p:cNvSpPr/>
            <p:nvPr/>
          </p:nvSpPr>
          <p:spPr bwMode="auto">
            <a:xfrm>
              <a:off x="1756069" y="404276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67" name="Oval 566"/>
            <p:cNvSpPr/>
            <p:nvPr/>
          </p:nvSpPr>
          <p:spPr bwMode="auto">
            <a:xfrm>
              <a:off x="1756069" y="413394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68" name="Oval 567"/>
            <p:cNvSpPr/>
            <p:nvPr/>
          </p:nvSpPr>
          <p:spPr bwMode="auto">
            <a:xfrm>
              <a:off x="1756069" y="422513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69" name="Oval 568"/>
            <p:cNvSpPr/>
            <p:nvPr/>
          </p:nvSpPr>
          <p:spPr bwMode="auto">
            <a:xfrm>
              <a:off x="1756069" y="431631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70" name="Oval 569"/>
            <p:cNvSpPr/>
            <p:nvPr/>
          </p:nvSpPr>
          <p:spPr bwMode="auto">
            <a:xfrm>
              <a:off x="1756069" y="440749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71" name="Oval 570"/>
            <p:cNvSpPr/>
            <p:nvPr/>
          </p:nvSpPr>
          <p:spPr bwMode="auto">
            <a:xfrm>
              <a:off x="1756069" y="449868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72" name="Oval 571"/>
            <p:cNvSpPr/>
            <p:nvPr/>
          </p:nvSpPr>
          <p:spPr bwMode="auto">
            <a:xfrm>
              <a:off x="1756069" y="458986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73" name="Oval 572"/>
            <p:cNvSpPr/>
            <p:nvPr/>
          </p:nvSpPr>
          <p:spPr bwMode="auto">
            <a:xfrm>
              <a:off x="1756069" y="468105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74" name="Oval 573"/>
            <p:cNvSpPr/>
            <p:nvPr/>
          </p:nvSpPr>
          <p:spPr bwMode="auto">
            <a:xfrm>
              <a:off x="1756069" y="477223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75" name="Oval 574"/>
            <p:cNvSpPr/>
            <p:nvPr/>
          </p:nvSpPr>
          <p:spPr bwMode="auto">
            <a:xfrm>
              <a:off x="1756069" y="486341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76" name="Oval 575"/>
            <p:cNvSpPr/>
            <p:nvPr/>
          </p:nvSpPr>
          <p:spPr bwMode="auto">
            <a:xfrm>
              <a:off x="1756069" y="495460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77" name="Oval 576"/>
            <p:cNvSpPr/>
            <p:nvPr/>
          </p:nvSpPr>
          <p:spPr bwMode="auto">
            <a:xfrm>
              <a:off x="1756069" y="504578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78" name="Oval 577"/>
            <p:cNvSpPr/>
            <p:nvPr/>
          </p:nvSpPr>
          <p:spPr bwMode="auto">
            <a:xfrm>
              <a:off x="1756069" y="513697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79" name="Oval 578"/>
            <p:cNvSpPr/>
            <p:nvPr/>
          </p:nvSpPr>
          <p:spPr bwMode="auto">
            <a:xfrm>
              <a:off x="1756069" y="522815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80" name="Oval 579"/>
            <p:cNvSpPr/>
            <p:nvPr/>
          </p:nvSpPr>
          <p:spPr bwMode="auto">
            <a:xfrm>
              <a:off x="1756069" y="531933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81" name="Oval 580"/>
            <p:cNvSpPr/>
            <p:nvPr/>
          </p:nvSpPr>
          <p:spPr bwMode="auto">
            <a:xfrm>
              <a:off x="1756069" y="5410522"/>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82" name="Oval 581"/>
            <p:cNvSpPr/>
            <p:nvPr/>
          </p:nvSpPr>
          <p:spPr bwMode="auto">
            <a:xfrm>
              <a:off x="1756069" y="5501706"/>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83" name="Oval 582"/>
            <p:cNvSpPr/>
            <p:nvPr/>
          </p:nvSpPr>
          <p:spPr bwMode="auto">
            <a:xfrm>
              <a:off x="1756069" y="5592890"/>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84" name="Oval 583"/>
            <p:cNvSpPr/>
            <p:nvPr/>
          </p:nvSpPr>
          <p:spPr bwMode="auto">
            <a:xfrm>
              <a:off x="1756069" y="5684074"/>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85" name="Oval 584"/>
            <p:cNvSpPr/>
            <p:nvPr/>
          </p:nvSpPr>
          <p:spPr bwMode="auto">
            <a:xfrm>
              <a:off x="1756069" y="577525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sp>
          <p:nvSpPr>
            <p:cNvPr id="586" name="Oval 585"/>
            <p:cNvSpPr/>
            <p:nvPr/>
          </p:nvSpPr>
          <p:spPr bwMode="auto">
            <a:xfrm>
              <a:off x="1756069" y="5866468"/>
              <a:ext cx="45719" cy="4571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dirty="0" err="1">
                <a:gradFill>
                  <a:gsLst>
                    <a:gs pos="100000">
                      <a:schemeClr val="tx1"/>
                    </a:gs>
                    <a:gs pos="0">
                      <a:schemeClr val="tx1"/>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2319747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96"/>
                                        </p:tgtEl>
                                        <p:attrNameLst>
                                          <p:attrName>style.visibility</p:attrName>
                                        </p:attrNameLst>
                                      </p:cBhvr>
                                      <p:to>
                                        <p:strVal val="visible"/>
                                      </p:to>
                                    </p:set>
                                    <p:animEffect transition="in" filter="fade">
                                      <p:cBhvr>
                                        <p:cTn id="7" dur="500"/>
                                        <p:tgtEl>
                                          <p:spTgt spid="196"/>
                                        </p:tgtEl>
                                      </p:cBhvr>
                                    </p:animEffect>
                                  </p:childTnLst>
                                </p:cTn>
                              </p:par>
                              <p:par>
                                <p:cTn id="8" presetID="2" presetClass="entr" presetSubtype="2"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350"/>
                                        </p:tgtEl>
                                        <p:attrNameLst>
                                          <p:attrName>style.visibility</p:attrName>
                                        </p:attrNameLst>
                                      </p:cBhvr>
                                      <p:to>
                                        <p:strVal val="visible"/>
                                      </p:to>
                                    </p:set>
                                    <p:anim calcmode="lin" valueType="num">
                                      <p:cBhvr additive="base">
                                        <p:cTn id="15" dur="500" fill="hold"/>
                                        <p:tgtEl>
                                          <p:spTgt spid="350"/>
                                        </p:tgtEl>
                                        <p:attrNameLst>
                                          <p:attrName>ppt_x</p:attrName>
                                        </p:attrNameLst>
                                      </p:cBhvr>
                                      <p:tavLst>
                                        <p:tav tm="0">
                                          <p:val>
                                            <p:strVal val="1+#ppt_w/2"/>
                                          </p:val>
                                        </p:tav>
                                        <p:tav tm="100000">
                                          <p:val>
                                            <p:strVal val="#ppt_x"/>
                                          </p:val>
                                        </p:tav>
                                      </p:tavLst>
                                    </p:anim>
                                    <p:anim calcmode="lin" valueType="num">
                                      <p:cBhvr additive="base">
                                        <p:cTn id="16" dur="500" fill="hold"/>
                                        <p:tgtEl>
                                          <p:spTgt spid="35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532"/>
                                        </p:tgtEl>
                                        <p:attrNameLst>
                                          <p:attrName>style.visibility</p:attrName>
                                        </p:attrNameLst>
                                      </p:cBhvr>
                                      <p:to>
                                        <p:strVal val="visible"/>
                                      </p:to>
                                    </p:set>
                                    <p:anim calcmode="lin" valueType="num">
                                      <p:cBhvr additive="base">
                                        <p:cTn id="25" dur="500" fill="hold"/>
                                        <p:tgtEl>
                                          <p:spTgt spid="532"/>
                                        </p:tgtEl>
                                        <p:attrNameLst>
                                          <p:attrName>ppt_x</p:attrName>
                                        </p:attrNameLst>
                                      </p:cBhvr>
                                      <p:tavLst>
                                        <p:tav tm="0">
                                          <p:val>
                                            <p:strVal val="1+#ppt_w/2"/>
                                          </p:val>
                                        </p:tav>
                                        <p:tav tm="100000">
                                          <p:val>
                                            <p:strVal val="#ppt_x"/>
                                          </p:val>
                                        </p:tav>
                                      </p:tavLst>
                                    </p:anim>
                                    <p:anim calcmode="lin" valueType="num">
                                      <p:cBhvr additive="base">
                                        <p:cTn id="26" dur="500" fill="hold"/>
                                        <p:tgtEl>
                                          <p:spTgt spid="53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1+#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64" presetClass="path" presetSubtype="0" accel="50000" decel="50000" fill="hold" nodeType="withEffect">
                                  <p:stCondLst>
                                    <p:cond delay="500"/>
                                  </p:stCondLst>
                                  <p:childTnLst>
                                    <p:animMotion origin="layout" path="M -4.83603E-6 1.24006E-6 L -0.00102 -0.14059 " pathEditMode="relative" rAng="0" ptsTypes="AA">
                                      <p:cBhvr>
                                        <p:cTn id="33" dur="2000" fill="hold"/>
                                        <p:tgtEl>
                                          <p:spTgt spid="196"/>
                                        </p:tgtEl>
                                        <p:attrNameLst>
                                          <p:attrName>ppt_x</p:attrName>
                                          <p:attrName>ppt_y</p:attrName>
                                        </p:attrNameLst>
                                      </p:cBhvr>
                                      <p:rCtr x="-51" y="-7041"/>
                                    </p:animMotion>
                                  </p:childTnLst>
                                </p:cTn>
                              </p:par>
                            </p:childTnLst>
                          </p:cTn>
                        </p:par>
                        <p:par>
                          <p:cTn id="34" fill="hold">
                            <p:stCondLst>
                              <p:cond delay="5000"/>
                            </p:stCondLst>
                            <p:childTnLst>
                              <p:par>
                                <p:cTn id="35" presetID="2" presetClass="entr" presetSubtype="8" fill="hold" grpId="0" nodeType="afterEffect">
                                  <p:stCondLst>
                                    <p:cond delay="0"/>
                                  </p:stCondLst>
                                  <p:childTnLst>
                                    <p:set>
                                      <p:cBhvr>
                                        <p:cTn id="36" dur="1" fill="hold">
                                          <p:stCondLst>
                                            <p:cond delay="0"/>
                                          </p:stCondLst>
                                        </p:cTn>
                                        <p:tgtEl>
                                          <p:spTgt spid="473"/>
                                        </p:tgtEl>
                                        <p:attrNameLst>
                                          <p:attrName>style.visibility</p:attrName>
                                        </p:attrNameLst>
                                      </p:cBhvr>
                                      <p:to>
                                        <p:strVal val="visible"/>
                                      </p:to>
                                    </p:set>
                                    <p:anim calcmode="lin" valueType="num">
                                      <p:cBhvr additive="base">
                                        <p:cTn id="37" dur="1000" fill="hold"/>
                                        <p:tgtEl>
                                          <p:spTgt spid="473"/>
                                        </p:tgtEl>
                                        <p:attrNameLst>
                                          <p:attrName>ppt_x</p:attrName>
                                        </p:attrNameLst>
                                      </p:cBhvr>
                                      <p:tavLst>
                                        <p:tav tm="0">
                                          <p:val>
                                            <p:strVal val="0-#ppt_w/2"/>
                                          </p:val>
                                        </p:tav>
                                        <p:tav tm="100000">
                                          <p:val>
                                            <p:strVal val="#ppt_x"/>
                                          </p:val>
                                        </p:tav>
                                      </p:tavLst>
                                    </p:anim>
                                    <p:anim calcmode="lin" valueType="num">
                                      <p:cBhvr additive="base">
                                        <p:cTn id="38" dur="1000" fill="hold"/>
                                        <p:tgtEl>
                                          <p:spTgt spid="473"/>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474"/>
                                        </p:tgtEl>
                                        <p:attrNameLst>
                                          <p:attrName>style.visibility</p:attrName>
                                        </p:attrNameLst>
                                      </p:cBhvr>
                                      <p:to>
                                        <p:strVal val="visible"/>
                                      </p:to>
                                    </p:set>
                                    <p:anim calcmode="lin" valueType="num">
                                      <p:cBhvr additive="base">
                                        <p:cTn id="41" dur="1000" fill="hold"/>
                                        <p:tgtEl>
                                          <p:spTgt spid="474"/>
                                        </p:tgtEl>
                                        <p:attrNameLst>
                                          <p:attrName>ppt_x</p:attrName>
                                        </p:attrNameLst>
                                      </p:cBhvr>
                                      <p:tavLst>
                                        <p:tav tm="0">
                                          <p:val>
                                            <p:strVal val="0-#ppt_w/2"/>
                                          </p:val>
                                        </p:tav>
                                        <p:tav tm="100000">
                                          <p:val>
                                            <p:strVal val="#ppt_x"/>
                                          </p:val>
                                        </p:tav>
                                      </p:tavLst>
                                    </p:anim>
                                    <p:anim calcmode="lin" valueType="num">
                                      <p:cBhvr additive="base">
                                        <p:cTn id="42" dur="1000" fill="hold"/>
                                        <p:tgtEl>
                                          <p:spTgt spid="474"/>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75"/>
                                        </p:tgtEl>
                                        <p:attrNameLst>
                                          <p:attrName>style.visibility</p:attrName>
                                        </p:attrNameLst>
                                      </p:cBhvr>
                                      <p:to>
                                        <p:strVal val="visible"/>
                                      </p:to>
                                    </p:set>
                                    <p:anim calcmode="lin" valueType="num">
                                      <p:cBhvr additive="base">
                                        <p:cTn id="45" dur="1000" fill="hold"/>
                                        <p:tgtEl>
                                          <p:spTgt spid="475"/>
                                        </p:tgtEl>
                                        <p:attrNameLst>
                                          <p:attrName>ppt_x</p:attrName>
                                        </p:attrNameLst>
                                      </p:cBhvr>
                                      <p:tavLst>
                                        <p:tav tm="0">
                                          <p:val>
                                            <p:strVal val="0-#ppt_w/2"/>
                                          </p:val>
                                        </p:tav>
                                        <p:tav tm="100000">
                                          <p:val>
                                            <p:strVal val="#ppt_x"/>
                                          </p:val>
                                        </p:tav>
                                      </p:tavLst>
                                    </p:anim>
                                    <p:anim calcmode="lin" valueType="num">
                                      <p:cBhvr additive="base">
                                        <p:cTn id="46" dur="1000" fill="hold"/>
                                        <p:tgtEl>
                                          <p:spTgt spid="475"/>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476"/>
                                        </p:tgtEl>
                                        <p:attrNameLst>
                                          <p:attrName>style.visibility</p:attrName>
                                        </p:attrNameLst>
                                      </p:cBhvr>
                                      <p:to>
                                        <p:strVal val="visible"/>
                                      </p:to>
                                    </p:set>
                                    <p:anim calcmode="lin" valueType="num">
                                      <p:cBhvr additive="base">
                                        <p:cTn id="49" dur="1000" fill="hold"/>
                                        <p:tgtEl>
                                          <p:spTgt spid="476"/>
                                        </p:tgtEl>
                                        <p:attrNameLst>
                                          <p:attrName>ppt_x</p:attrName>
                                        </p:attrNameLst>
                                      </p:cBhvr>
                                      <p:tavLst>
                                        <p:tav tm="0">
                                          <p:val>
                                            <p:strVal val="0-#ppt_w/2"/>
                                          </p:val>
                                        </p:tav>
                                        <p:tav tm="100000">
                                          <p:val>
                                            <p:strVal val="#ppt_x"/>
                                          </p:val>
                                        </p:tav>
                                      </p:tavLst>
                                    </p:anim>
                                    <p:anim calcmode="lin" valueType="num">
                                      <p:cBhvr additive="base">
                                        <p:cTn id="50" dur="1000" fill="hold"/>
                                        <p:tgtEl>
                                          <p:spTgt spid="4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 grpId="0"/>
      <p:bldP spid="474" grpId="0"/>
      <p:bldP spid="475" grpId="0"/>
      <p:bldP spid="47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Unified Business Platform</a:t>
            </a:r>
            <a:endParaRPr lang="en-US" dirty="0"/>
          </a:p>
        </p:txBody>
      </p:sp>
      <p:sp>
        <p:nvSpPr>
          <p:cNvPr id="125" name="Freeform 6"/>
          <p:cNvSpPr>
            <a:spLocks noEditPoints="1"/>
          </p:cNvSpPr>
          <p:nvPr/>
        </p:nvSpPr>
        <p:spPr bwMode="auto">
          <a:xfrm>
            <a:off x="10417533" y="1411900"/>
            <a:ext cx="690432" cy="331150"/>
          </a:xfrm>
          <a:custGeom>
            <a:avLst/>
            <a:gdLst>
              <a:gd name="T0" fmla="*/ 1039 w 1068"/>
              <a:gd name="T1" fmla="*/ 0 h 796"/>
              <a:gd name="T2" fmla="*/ 189 w 1068"/>
              <a:gd name="T3" fmla="*/ 0 h 796"/>
              <a:gd name="T4" fmla="*/ 158 w 1068"/>
              <a:gd name="T5" fmla="*/ 28 h 796"/>
              <a:gd name="T6" fmla="*/ 158 w 1068"/>
              <a:gd name="T7" fmla="*/ 156 h 796"/>
              <a:gd name="T8" fmla="*/ 8 w 1068"/>
              <a:gd name="T9" fmla="*/ 156 h 796"/>
              <a:gd name="T10" fmla="*/ 0 w 1068"/>
              <a:gd name="T11" fmla="*/ 164 h 796"/>
              <a:gd name="T12" fmla="*/ 0 w 1068"/>
              <a:gd name="T13" fmla="*/ 289 h 796"/>
              <a:gd name="T14" fmla="*/ 0 w 1068"/>
              <a:gd name="T15" fmla="*/ 297 h 796"/>
              <a:gd name="T16" fmla="*/ 0 w 1068"/>
              <a:gd name="T17" fmla="*/ 788 h 796"/>
              <a:gd name="T18" fmla="*/ 8 w 1068"/>
              <a:gd name="T19" fmla="*/ 796 h 796"/>
              <a:gd name="T20" fmla="*/ 309 w 1068"/>
              <a:gd name="T21" fmla="*/ 796 h 796"/>
              <a:gd name="T22" fmla="*/ 317 w 1068"/>
              <a:gd name="T23" fmla="*/ 788 h 796"/>
              <a:gd name="T24" fmla="*/ 317 w 1068"/>
              <a:gd name="T25" fmla="*/ 666 h 796"/>
              <a:gd name="T26" fmla="*/ 469 w 1068"/>
              <a:gd name="T27" fmla="*/ 666 h 796"/>
              <a:gd name="T28" fmla="*/ 469 w 1068"/>
              <a:gd name="T29" fmla="*/ 711 h 796"/>
              <a:gd name="T30" fmla="*/ 406 w 1068"/>
              <a:gd name="T31" fmla="*/ 769 h 796"/>
              <a:gd name="T32" fmla="*/ 837 w 1068"/>
              <a:gd name="T33" fmla="*/ 769 h 796"/>
              <a:gd name="T34" fmla="*/ 776 w 1068"/>
              <a:gd name="T35" fmla="*/ 711 h 796"/>
              <a:gd name="T36" fmla="*/ 776 w 1068"/>
              <a:gd name="T37" fmla="*/ 666 h 796"/>
              <a:gd name="T38" fmla="*/ 1039 w 1068"/>
              <a:gd name="T39" fmla="*/ 666 h 796"/>
              <a:gd name="T40" fmla="*/ 1068 w 1068"/>
              <a:gd name="T41" fmla="*/ 638 h 796"/>
              <a:gd name="T42" fmla="*/ 1068 w 1068"/>
              <a:gd name="T43" fmla="*/ 28 h 796"/>
              <a:gd name="T44" fmla="*/ 1039 w 1068"/>
              <a:gd name="T45" fmla="*/ 0 h 796"/>
              <a:gd name="T46" fmla="*/ 38 w 1068"/>
              <a:gd name="T47" fmla="*/ 253 h 796"/>
              <a:gd name="T48" fmla="*/ 38 w 1068"/>
              <a:gd name="T49" fmla="*/ 223 h 796"/>
              <a:gd name="T50" fmla="*/ 46 w 1068"/>
              <a:gd name="T51" fmla="*/ 215 h 796"/>
              <a:gd name="T52" fmla="*/ 158 w 1068"/>
              <a:gd name="T53" fmla="*/ 215 h 796"/>
              <a:gd name="T54" fmla="*/ 212 w 1068"/>
              <a:gd name="T55" fmla="*/ 215 h 796"/>
              <a:gd name="T56" fmla="*/ 271 w 1068"/>
              <a:gd name="T57" fmla="*/ 215 h 796"/>
              <a:gd name="T58" fmla="*/ 279 w 1068"/>
              <a:gd name="T59" fmla="*/ 223 h 796"/>
              <a:gd name="T60" fmla="*/ 279 w 1068"/>
              <a:gd name="T61" fmla="*/ 253 h 796"/>
              <a:gd name="T62" fmla="*/ 271 w 1068"/>
              <a:gd name="T63" fmla="*/ 261 h 796"/>
              <a:gd name="T64" fmla="*/ 212 w 1068"/>
              <a:gd name="T65" fmla="*/ 261 h 796"/>
              <a:gd name="T66" fmla="*/ 158 w 1068"/>
              <a:gd name="T67" fmla="*/ 261 h 796"/>
              <a:gd name="T68" fmla="*/ 46 w 1068"/>
              <a:gd name="T69" fmla="*/ 261 h 796"/>
              <a:gd name="T70" fmla="*/ 38 w 1068"/>
              <a:gd name="T71" fmla="*/ 253 h 796"/>
              <a:gd name="T72" fmla="*/ 232 w 1068"/>
              <a:gd name="T73" fmla="*/ 437 h 796"/>
              <a:gd name="T74" fmla="*/ 253 w 1068"/>
              <a:gd name="T75" fmla="*/ 415 h 796"/>
              <a:gd name="T76" fmla="*/ 276 w 1068"/>
              <a:gd name="T77" fmla="*/ 437 h 796"/>
              <a:gd name="T78" fmla="*/ 253 w 1068"/>
              <a:gd name="T79" fmla="*/ 458 h 796"/>
              <a:gd name="T80" fmla="*/ 232 w 1068"/>
              <a:gd name="T81" fmla="*/ 437 h 796"/>
              <a:gd name="T82" fmla="*/ 253 w 1068"/>
              <a:gd name="T83" fmla="*/ 387 h 796"/>
              <a:gd name="T84" fmla="*/ 224 w 1068"/>
              <a:gd name="T85" fmla="*/ 358 h 796"/>
              <a:gd name="T86" fmla="*/ 253 w 1068"/>
              <a:gd name="T87" fmla="*/ 330 h 796"/>
              <a:gd name="T88" fmla="*/ 283 w 1068"/>
              <a:gd name="T89" fmla="*/ 358 h 796"/>
              <a:gd name="T90" fmla="*/ 253 w 1068"/>
              <a:gd name="T91" fmla="*/ 387 h 796"/>
              <a:gd name="T92" fmla="*/ 1016 w 1068"/>
              <a:gd name="T93" fmla="*/ 592 h 796"/>
              <a:gd name="T94" fmla="*/ 992 w 1068"/>
              <a:gd name="T95" fmla="*/ 617 h 796"/>
              <a:gd name="T96" fmla="*/ 317 w 1068"/>
              <a:gd name="T97" fmla="*/ 617 h 796"/>
              <a:gd name="T98" fmla="*/ 317 w 1068"/>
              <a:gd name="T99" fmla="*/ 297 h 796"/>
              <a:gd name="T100" fmla="*/ 317 w 1068"/>
              <a:gd name="T101" fmla="*/ 289 h 796"/>
              <a:gd name="T102" fmla="*/ 317 w 1068"/>
              <a:gd name="T103" fmla="*/ 164 h 796"/>
              <a:gd name="T104" fmla="*/ 309 w 1068"/>
              <a:gd name="T105" fmla="*/ 156 h 796"/>
              <a:gd name="T106" fmla="*/ 212 w 1068"/>
              <a:gd name="T107" fmla="*/ 156 h 796"/>
              <a:gd name="T108" fmla="*/ 212 w 1068"/>
              <a:gd name="T109" fmla="*/ 74 h 796"/>
              <a:gd name="T110" fmla="*/ 237 w 1068"/>
              <a:gd name="T111" fmla="*/ 49 h 796"/>
              <a:gd name="T112" fmla="*/ 992 w 1068"/>
              <a:gd name="T113" fmla="*/ 49 h 796"/>
              <a:gd name="T114" fmla="*/ 1016 w 1068"/>
              <a:gd name="T115" fmla="*/ 74 h 796"/>
              <a:gd name="T116" fmla="*/ 1016 w 1068"/>
              <a:gd name="T117" fmla="*/ 592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8" h="796">
                <a:moveTo>
                  <a:pt x="1039" y="0"/>
                </a:moveTo>
                <a:cubicBezTo>
                  <a:pt x="189" y="0"/>
                  <a:pt x="189" y="0"/>
                  <a:pt x="189" y="0"/>
                </a:cubicBezTo>
                <a:cubicBezTo>
                  <a:pt x="173" y="0"/>
                  <a:pt x="158" y="12"/>
                  <a:pt x="158" y="28"/>
                </a:cubicBezTo>
                <a:cubicBezTo>
                  <a:pt x="158" y="74"/>
                  <a:pt x="158" y="116"/>
                  <a:pt x="158" y="156"/>
                </a:cubicBezTo>
                <a:cubicBezTo>
                  <a:pt x="8" y="156"/>
                  <a:pt x="8" y="156"/>
                  <a:pt x="8" y="156"/>
                </a:cubicBezTo>
                <a:cubicBezTo>
                  <a:pt x="3" y="156"/>
                  <a:pt x="0" y="159"/>
                  <a:pt x="0" y="164"/>
                </a:cubicBezTo>
                <a:cubicBezTo>
                  <a:pt x="0" y="289"/>
                  <a:pt x="0" y="289"/>
                  <a:pt x="0" y="289"/>
                </a:cubicBezTo>
                <a:cubicBezTo>
                  <a:pt x="0" y="297"/>
                  <a:pt x="0" y="297"/>
                  <a:pt x="0" y="297"/>
                </a:cubicBezTo>
                <a:cubicBezTo>
                  <a:pt x="0" y="788"/>
                  <a:pt x="0" y="788"/>
                  <a:pt x="0" y="788"/>
                </a:cubicBezTo>
                <a:cubicBezTo>
                  <a:pt x="0" y="793"/>
                  <a:pt x="3" y="796"/>
                  <a:pt x="8" y="796"/>
                </a:cubicBezTo>
                <a:cubicBezTo>
                  <a:pt x="309" y="796"/>
                  <a:pt x="309" y="796"/>
                  <a:pt x="309" y="796"/>
                </a:cubicBezTo>
                <a:cubicBezTo>
                  <a:pt x="314" y="796"/>
                  <a:pt x="317" y="793"/>
                  <a:pt x="317" y="788"/>
                </a:cubicBezTo>
                <a:cubicBezTo>
                  <a:pt x="317" y="743"/>
                  <a:pt x="317" y="703"/>
                  <a:pt x="317" y="666"/>
                </a:cubicBezTo>
                <a:cubicBezTo>
                  <a:pt x="469" y="666"/>
                  <a:pt x="469" y="666"/>
                  <a:pt x="469" y="666"/>
                </a:cubicBezTo>
                <a:cubicBezTo>
                  <a:pt x="469" y="711"/>
                  <a:pt x="469" y="711"/>
                  <a:pt x="469" y="711"/>
                </a:cubicBezTo>
                <a:cubicBezTo>
                  <a:pt x="406" y="769"/>
                  <a:pt x="406" y="769"/>
                  <a:pt x="406" y="769"/>
                </a:cubicBezTo>
                <a:cubicBezTo>
                  <a:pt x="837" y="769"/>
                  <a:pt x="837" y="769"/>
                  <a:pt x="837" y="769"/>
                </a:cubicBezTo>
                <a:cubicBezTo>
                  <a:pt x="776" y="711"/>
                  <a:pt x="776" y="711"/>
                  <a:pt x="776" y="711"/>
                </a:cubicBezTo>
                <a:cubicBezTo>
                  <a:pt x="776" y="666"/>
                  <a:pt x="776" y="666"/>
                  <a:pt x="776" y="666"/>
                </a:cubicBezTo>
                <a:cubicBezTo>
                  <a:pt x="1039" y="666"/>
                  <a:pt x="1039" y="666"/>
                  <a:pt x="1039" y="666"/>
                </a:cubicBezTo>
                <a:cubicBezTo>
                  <a:pt x="1056" y="666"/>
                  <a:pt x="1068" y="654"/>
                  <a:pt x="1068" y="638"/>
                </a:cubicBezTo>
                <a:cubicBezTo>
                  <a:pt x="1068" y="28"/>
                  <a:pt x="1068" y="28"/>
                  <a:pt x="1068" y="28"/>
                </a:cubicBezTo>
                <a:cubicBezTo>
                  <a:pt x="1068" y="12"/>
                  <a:pt x="1056" y="0"/>
                  <a:pt x="1039" y="0"/>
                </a:cubicBezTo>
                <a:close/>
                <a:moveTo>
                  <a:pt x="38" y="253"/>
                </a:moveTo>
                <a:cubicBezTo>
                  <a:pt x="38" y="223"/>
                  <a:pt x="38" y="223"/>
                  <a:pt x="38" y="223"/>
                </a:cubicBezTo>
                <a:cubicBezTo>
                  <a:pt x="38" y="218"/>
                  <a:pt x="41" y="215"/>
                  <a:pt x="46" y="215"/>
                </a:cubicBezTo>
                <a:cubicBezTo>
                  <a:pt x="92" y="215"/>
                  <a:pt x="129" y="215"/>
                  <a:pt x="158" y="215"/>
                </a:cubicBezTo>
                <a:cubicBezTo>
                  <a:pt x="180" y="215"/>
                  <a:pt x="198" y="215"/>
                  <a:pt x="212" y="215"/>
                </a:cubicBezTo>
                <a:cubicBezTo>
                  <a:pt x="271" y="215"/>
                  <a:pt x="271" y="215"/>
                  <a:pt x="271" y="215"/>
                </a:cubicBezTo>
                <a:cubicBezTo>
                  <a:pt x="276" y="215"/>
                  <a:pt x="279" y="218"/>
                  <a:pt x="279" y="223"/>
                </a:cubicBezTo>
                <a:cubicBezTo>
                  <a:pt x="279" y="253"/>
                  <a:pt x="279" y="253"/>
                  <a:pt x="279" y="253"/>
                </a:cubicBezTo>
                <a:cubicBezTo>
                  <a:pt x="279" y="258"/>
                  <a:pt x="276" y="261"/>
                  <a:pt x="271" y="261"/>
                </a:cubicBezTo>
                <a:cubicBezTo>
                  <a:pt x="249" y="261"/>
                  <a:pt x="230" y="261"/>
                  <a:pt x="212" y="261"/>
                </a:cubicBezTo>
                <a:cubicBezTo>
                  <a:pt x="192" y="261"/>
                  <a:pt x="174" y="261"/>
                  <a:pt x="158" y="261"/>
                </a:cubicBezTo>
                <a:cubicBezTo>
                  <a:pt x="46" y="261"/>
                  <a:pt x="46" y="261"/>
                  <a:pt x="46" y="261"/>
                </a:cubicBezTo>
                <a:cubicBezTo>
                  <a:pt x="41" y="261"/>
                  <a:pt x="38" y="258"/>
                  <a:pt x="38" y="253"/>
                </a:cubicBezTo>
                <a:close/>
                <a:moveTo>
                  <a:pt x="232" y="437"/>
                </a:moveTo>
                <a:cubicBezTo>
                  <a:pt x="232" y="425"/>
                  <a:pt x="241" y="415"/>
                  <a:pt x="253" y="415"/>
                </a:cubicBezTo>
                <a:cubicBezTo>
                  <a:pt x="265" y="415"/>
                  <a:pt x="276" y="425"/>
                  <a:pt x="276" y="437"/>
                </a:cubicBezTo>
                <a:cubicBezTo>
                  <a:pt x="276" y="448"/>
                  <a:pt x="265" y="458"/>
                  <a:pt x="253" y="458"/>
                </a:cubicBezTo>
                <a:cubicBezTo>
                  <a:pt x="241" y="458"/>
                  <a:pt x="232" y="448"/>
                  <a:pt x="232" y="437"/>
                </a:cubicBezTo>
                <a:close/>
                <a:moveTo>
                  <a:pt x="253" y="387"/>
                </a:moveTo>
                <a:cubicBezTo>
                  <a:pt x="238" y="387"/>
                  <a:pt x="224" y="374"/>
                  <a:pt x="224" y="358"/>
                </a:cubicBezTo>
                <a:cubicBezTo>
                  <a:pt x="224" y="341"/>
                  <a:pt x="238" y="330"/>
                  <a:pt x="253" y="330"/>
                </a:cubicBezTo>
                <a:cubicBezTo>
                  <a:pt x="270" y="330"/>
                  <a:pt x="283" y="341"/>
                  <a:pt x="283" y="358"/>
                </a:cubicBezTo>
                <a:cubicBezTo>
                  <a:pt x="283" y="374"/>
                  <a:pt x="270" y="387"/>
                  <a:pt x="253" y="387"/>
                </a:cubicBezTo>
                <a:close/>
                <a:moveTo>
                  <a:pt x="1016" y="592"/>
                </a:moveTo>
                <a:cubicBezTo>
                  <a:pt x="1016" y="606"/>
                  <a:pt x="1006" y="617"/>
                  <a:pt x="992" y="617"/>
                </a:cubicBezTo>
                <a:cubicBezTo>
                  <a:pt x="594" y="617"/>
                  <a:pt x="406" y="617"/>
                  <a:pt x="317" y="617"/>
                </a:cubicBezTo>
                <a:cubicBezTo>
                  <a:pt x="317" y="297"/>
                  <a:pt x="317" y="297"/>
                  <a:pt x="317" y="297"/>
                </a:cubicBezTo>
                <a:cubicBezTo>
                  <a:pt x="317" y="289"/>
                  <a:pt x="317" y="289"/>
                  <a:pt x="317" y="289"/>
                </a:cubicBezTo>
                <a:cubicBezTo>
                  <a:pt x="317" y="164"/>
                  <a:pt x="317" y="164"/>
                  <a:pt x="317" y="164"/>
                </a:cubicBezTo>
                <a:cubicBezTo>
                  <a:pt x="317" y="159"/>
                  <a:pt x="314" y="156"/>
                  <a:pt x="309" y="156"/>
                </a:cubicBezTo>
                <a:cubicBezTo>
                  <a:pt x="273" y="156"/>
                  <a:pt x="240" y="156"/>
                  <a:pt x="212" y="156"/>
                </a:cubicBezTo>
                <a:cubicBezTo>
                  <a:pt x="212" y="74"/>
                  <a:pt x="212" y="74"/>
                  <a:pt x="212" y="74"/>
                </a:cubicBezTo>
                <a:cubicBezTo>
                  <a:pt x="212" y="60"/>
                  <a:pt x="223" y="49"/>
                  <a:pt x="237" y="49"/>
                </a:cubicBezTo>
                <a:cubicBezTo>
                  <a:pt x="992" y="49"/>
                  <a:pt x="992" y="49"/>
                  <a:pt x="992" y="49"/>
                </a:cubicBezTo>
                <a:cubicBezTo>
                  <a:pt x="1006" y="49"/>
                  <a:pt x="1016" y="60"/>
                  <a:pt x="1016" y="74"/>
                </a:cubicBezTo>
                <a:cubicBezTo>
                  <a:pt x="1016" y="592"/>
                  <a:pt x="1016" y="592"/>
                  <a:pt x="1016" y="59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400">
              <a:defRPr/>
            </a:pPr>
            <a:endParaRPr lang="en-US" kern="0">
              <a:solidFill>
                <a:sysClr val="windowText" lastClr="000000"/>
              </a:solidFill>
            </a:endParaRPr>
          </a:p>
        </p:txBody>
      </p:sp>
      <p:sp>
        <p:nvSpPr>
          <p:cNvPr id="132" name="Rectangle 131"/>
          <p:cNvSpPr/>
          <p:nvPr/>
        </p:nvSpPr>
        <p:spPr>
          <a:xfrm>
            <a:off x="3017837" y="2125664"/>
            <a:ext cx="9220200" cy="1191338"/>
          </a:xfrm>
          <a:prstGeom prst="rect">
            <a:avLst/>
          </a:prstGeom>
          <a:gradFill>
            <a:gsLst>
              <a:gs pos="0">
                <a:srgbClr val="00187A"/>
              </a:gs>
              <a:gs pos="84000">
                <a:srgbClr val="00187A">
                  <a:alpha val="90000"/>
                </a:srgbClr>
              </a:gs>
              <a:gs pos="100000">
                <a:srgbClr val="00187A">
                  <a:alpha val="0"/>
                </a:srgbClr>
              </a:gs>
            </a:gsLst>
            <a:lin ang="5400000" scaled="1"/>
          </a:gradFill>
          <a:ln w="10795" cap="flat" cmpd="sng" algn="ctr">
            <a:noFill/>
            <a:prstDash val="solid"/>
          </a:ln>
          <a:effectLst/>
        </p:spPr>
        <p:txBody>
          <a:bodyPr lIns="91440" tIns="146304" rIns="91440" bIns="146304" rtlCol="0" anchor="t" anchorCtr="0"/>
          <a:lstStyle/>
          <a:p>
            <a:pPr defTabSz="914400">
              <a:defRPr/>
            </a:pPr>
            <a:endParaRPr lang="en-US" sz="2000" kern="0" dirty="0">
              <a:gradFill>
                <a:gsLst>
                  <a:gs pos="0">
                    <a:srgbClr val="FFFFFF"/>
                  </a:gs>
                  <a:gs pos="100000">
                    <a:srgbClr val="FFFFFF"/>
                  </a:gs>
                </a:gsLst>
                <a:lin ang="5400000" scaled="1"/>
              </a:gradFill>
            </a:endParaRPr>
          </a:p>
        </p:txBody>
      </p:sp>
      <p:sp>
        <p:nvSpPr>
          <p:cNvPr id="133" name="Rectangle 132"/>
          <p:cNvSpPr/>
          <p:nvPr/>
        </p:nvSpPr>
        <p:spPr>
          <a:xfrm>
            <a:off x="3017837" y="3067258"/>
            <a:ext cx="9220200" cy="1508760"/>
          </a:xfrm>
          <a:prstGeom prst="rect">
            <a:avLst/>
          </a:prstGeom>
          <a:gradFill>
            <a:gsLst>
              <a:gs pos="19000">
                <a:srgbClr val="001C67">
                  <a:alpha val="90000"/>
                </a:srgbClr>
              </a:gs>
              <a:gs pos="0">
                <a:srgbClr val="002050">
                  <a:alpha val="0"/>
                </a:srgbClr>
              </a:gs>
              <a:gs pos="84000">
                <a:srgbClr val="00187A">
                  <a:alpha val="90000"/>
                </a:srgbClr>
              </a:gs>
              <a:gs pos="100000">
                <a:srgbClr val="00187A">
                  <a:alpha val="0"/>
                </a:srgbClr>
              </a:gs>
            </a:gsLst>
            <a:lin ang="5400000" scaled="1"/>
          </a:gradFill>
          <a:ln w="10795" cap="flat" cmpd="sng" algn="ctr">
            <a:noFill/>
            <a:prstDash val="solid"/>
          </a:ln>
          <a:effectLst/>
        </p:spPr>
        <p:txBody>
          <a:bodyPr lIns="91440" tIns="146304" rIns="91440" bIns="146304" rtlCol="0" anchor="t" anchorCtr="0"/>
          <a:lstStyle/>
          <a:p>
            <a:pPr defTabSz="914400">
              <a:defRPr/>
            </a:pPr>
            <a:endParaRPr lang="en-US" sz="2000" kern="0" dirty="0">
              <a:gradFill>
                <a:gsLst>
                  <a:gs pos="0">
                    <a:srgbClr val="FFFFFF"/>
                  </a:gs>
                  <a:gs pos="100000">
                    <a:srgbClr val="FFFFFF"/>
                  </a:gs>
                </a:gsLst>
                <a:lin ang="5400000" scaled="1"/>
              </a:gradFill>
            </a:endParaRPr>
          </a:p>
        </p:txBody>
      </p:sp>
      <p:sp>
        <p:nvSpPr>
          <p:cNvPr id="134" name="Rectangle 133"/>
          <p:cNvSpPr/>
          <p:nvPr/>
        </p:nvSpPr>
        <p:spPr>
          <a:xfrm>
            <a:off x="3017837" y="4276234"/>
            <a:ext cx="9220200" cy="1508760"/>
          </a:xfrm>
          <a:prstGeom prst="rect">
            <a:avLst/>
          </a:prstGeom>
          <a:gradFill>
            <a:gsLst>
              <a:gs pos="19000">
                <a:srgbClr val="001C67">
                  <a:alpha val="90000"/>
                </a:srgbClr>
              </a:gs>
              <a:gs pos="0">
                <a:srgbClr val="002050">
                  <a:alpha val="0"/>
                </a:srgbClr>
              </a:gs>
              <a:gs pos="84000">
                <a:srgbClr val="00187A">
                  <a:alpha val="90000"/>
                </a:srgbClr>
              </a:gs>
              <a:gs pos="100000">
                <a:srgbClr val="00187A">
                  <a:alpha val="0"/>
                </a:srgbClr>
              </a:gs>
            </a:gsLst>
            <a:lin ang="5400000" scaled="1"/>
          </a:gradFill>
          <a:ln w="10795" cap="flat" cmpd="sng" algn="ctr">
            <a:noFill/>
            <a:prstDash val="solid"/>
          </a:ln>
          <a:effectLst/>
        </p:spPr>
        <p:txBody>
          <a:bodyPr lIns="91440" tIns="146304" rIns="91440" bIns="146304" rtlCol="0" anchor="t" anchorCtr="0"/>
          <a:lstStyle/>
          <a:p>
            <a:pPr defTabSz="914400">
              <a:defRPr/>
            </a:pPr>
            <a:endParaRPr lang="en-US" sz="2000" kern="0" dirty="0">
              <a:gradFill>
                <a:gsLst>
                  <a:gs pos="0">
                    <a:srgbClr val="FFFFFF"/>
                  </a:gs>
                  <a:gs pos="100000">
                    <a:srgbClr val="FFFFFF"/>
                  </a:gs>
                </a:gsLst>
                <a:lin ang="5400000" scaled="1"/>
              </a:gradFill>
            </a:endParaRPr>
          </a:p>
        </p:txBody>
      </p:sp>
      <p:sp>
        <p:nvSpPr>
          <p:cNvPr id="135" name="Rectangle 134"/>
          <p:cNvSpPr/>
          <p:nvPr/>
        </p:nvSpPr>
        <p:spPr>
          <a:xfrm>
            <a:off x="3017837" y="5578229"/>
            <a:ext cx="9220200" cy="1119433"/>
          </a:xfrm>
          <a:prstGeom prst="rect">
            <a:avLst/>
          </a:prstGeom>
          <a:gradFill>
            <a:gsLst>
              <a:gs pos="100000">
                <a:srgbClr val="00187A"/>
              </a:gs>
              <a:gs pos="20000">
                <a:srgbClr val="00187A">
                  <a:alpha val="90000"/>
                </a:srgbClr>
              </a:gs>
              <a:gs pos="0">
                <a:srgbClr val="00187A">
                  <a:alpha val="0"/>
                </a:srgbClr>
              </a:gs>
            </a:gsLst>
            <a:lin ang="5400000" scaled="1"/>
          </a:gradFill>
          <a:ln w="10795" cap="flat" cmpd="sng" algn="ctr">
            <a:noFill/>
            <a:prstDash val="solid"/>
          </a:ln>
          <a:effectLst/>
        </p:spPr>
        <p:txBody>
          <a:bodyPr lIns="91440" tIns="146304" rIns="91440" bIns="146304" rtlCol="0" anchor="t" anchorCtr="0"/>
          <a:lstStyle/>
          <a:p>
            <a:pPr defTabSz="914400">
              <a:defRPr/>
            </a:pPr>
            <a:endParaRPr lang="en-US" sz="2000" kern="0" dirty="0">
              <a:gradFill>
                <a:gsLst>
                  <a:gs pos="0">
                    <a:srgbClr val="FFFFFF"/>
                  </a:gs>
                  <a:gs pos="100000">
                    <a:srgbClr val="FFFFFF"/>
                  </a:gs>
                </a:gsLst>
                <a:lin ang="5400000" scaled="1"/>
              </a:gradFill>
            </a:endParaRPr>
          </a:p>
        </p:txBody>
      </p:sp>
      <p:sp>
        <p:nvSpPr>
          <p:cNvPr id="136" name="Rectangle 135"/>
          <p:cNvSpPr/>
          <p:nvPr/>
        </p:nvSpPr>
        <p:spPr>
          <a:xfrm>
            <a:off x="3017838" y="2125664"/>
            <a:ext cx="7315200" cy="729708"/>
          </a:xfrm>
          <a:prstGeom prst="rect">
            <a:avLst/>
          </a:prstGeom>
          <a:solidFill>
            <a:srgbClr val="FFFFFF">
              <a:alpha val="0"/>
            </a:srgbClr>
          </a:solidFill>
          <a:ln w="10795" cap="flat" cmpd="sng" algn="ctr">
            <a:noFill/>
            <a:prstDash val="solid"/>
          </a:ln>
          <a:effectLst/>
        </p:spPr>
        <p:txBody>
          <a:bodyPr lIns="64008" tIns="146304" rIns="146304" bIns="146304" rtlCol="0" anchor="t" anchorCtr="0"/>
          <a:lstStyle/>
          <a:p>
            <a:pPr defTabSz="914400">
              <a:defRPr/>
            </a:pPr>
            <a:r>
              <a:rPr lang="en-US" sz="2000" kern="0" dirty="0" smtClean="0">
                <a:gradFill>
                  <a:gsLst>
                    <a:gs pos="0">
                      <a:srgbClr val="FFFFFF"/>
                    </a:gs>
                    <a:gs pos="100000">
                      <a:srgbClr val="FFFFFF"/>
                    </a:gs>
                  </a:gsLst>
                  <a:lin ang="5400000" scaled="1"/>
                </a:gradFill>
              </a:rPr>
              <a:t>Business solutions</a:t>
            </a:r>
            <a:endParaRPr lang="en-US" sz="2000" kern="0" dirty="0">
              <a:gradFill>
                <a:gsLst>
                  <a:gs pos="0">
                    <a:srgbClr val="FFFFFF"/>
                  </a:gs>
                  <a:gs pos="100000">
                    <a:srgbClr val="FFFFFF"/>
                  </a:gs>
                </a:gsLst>
                <a:lin ang="5400000" scaled="1"/>
              </a:gradFill>
            </a:endParaRPr>
          </a:p>
        </p:txBody>
      </p:sp>
      <p:sp>
        <p:nvSpPr>
          <p:cNvPr id="137" name="Rectangle 136"/>
          <p:cNvSpPr/>
          <p:nvPr/>
        </p:nvSpPr>
        <p:spPr>
          <a:xfrm>
            <a:off x="3017838" y="3255963"/>
            <a:ext cx="7315200" cy="503974"/>
          </a:xfrm>
          <a:prstGeom prst="rect">
            <a:avLst/>
          </a:prstGeom>
          <a:solidFill>
            <a:srgbClr val="FFFFFF">
              <a:alpha val="0"/>
            </a:srgbClr>
          </a:solidFill>
          <a:ln w="10795" cap="flat" cmpd="sng" algn="ctr">
            <a:noFill/>
            <a:prstDash val="solid"/>
          </a:ln>
          <a:effectLst/>
        </p:spPr>
        <p:txBody>
          <a:bodyPr lIns="64008" tIns="146304" rIns="146304" bIns="146304" rtlCol="0" anchor="t" anchorCtr="0"/>
          <a:lstStyle/>
          <a:p>
            <a:pPr defTabSz="914400">
              <a:defRPr/>
            </a:pPr>
            <a:r>
              <a:rPr lang="en-US" sz="2000" kern="0" dirty="0" smtClean="0">
                <a:gradFill>
                  <a:gsLst>
                    <a:gs pos="0">
                      <a:srgbClr val="FFFFFF"/>
                    </a:gs>
                    <a:gs pos="100000">
                      <a:srgbClr val="FFFFFF"/>
                    </a:gs>
                  </a:gsLst>
                  <a:lin ang="5400000" scaled="1"/>
                </a:gradFill>
              </a:rPr>
              <a:t>Application Services</a:t>
            </a:r>
            <a:endParaRPr lang="en-US" sz="2000" kern="0" dirty="0">
              <a:gradFill>
                <a:gsLst>
                  <a:gs pos="0">
                    <a:srgbClr val="FFFFFF"/>
                  </a:gs>
                  <a:gs pos="100000">
                    <a:srgbClr val="FFFFFF"/>
                  </a:gs>
                </a:gsLst>
                <a:lin ang="5400000" scaled="1"/>
              </a:gradFill>
            </a:endParaRPr>
          </a:p>
        </p:txBody>
      </p:sp>
      <p:sp>
        <p:nvSpPr>
          <p:cNvPr id="138" name="Rectangle 137"/>
          <p:cNvSpPr/>
          <p:nvPr/>
        </p:nvSpPr>
        <p:spPr>
          <a:xfrm>
            <a:off x="3017838" y="4398963"/>
            <a:ext cx="7315200" cy="484785"/>
          </a:xfrm>
          <a:prstGeom prst="rect">
            <a:avLst/>
          </a:prstGeom>
          <a:solidFill>
            <a:srgbClr val="FFFFFF">
              <a:alpha val="0"/>
            </a:srgbClr>
          </a:solidFill>
          <a:ln w="10795" cap="flat" cmpd="sng" algn="ctr">
            <a:noFill/>
            <a:prstDash val="solid"/>
          </a:ln>
          <a:effectLst/>
        </p:spPr>
        <p:txBody>
          <a:bodyPr lIns="64008" tIns="146304" rIns="146304" bIns="146304" rtlCol="0" anchor="t" anchorCtr="0"/>
          <a:lstStyle/>
          <a:p>
            <a:pPr defTabSz="914400">
              <a:defRPr/>
            </a:pPr>
            <a:r>
              <a:rPr lang="en-US" sz="2000" kern="0" dirty="0" smtClean="0">
                <a:gradFill>
                  <a:gsLst>
                    <a:gs pos="0">
                      <a:srgbClr val="FFFFFF"/>
                    </a:gs>
                    <a:gs pos="100000">
                      <a:srgbClr val="FFFFFF"/>
                    </a:gs>
                  </a:gsLst>
                  <a:lin ang="5400000" scaled="1"/>
                </a:gradFill>
              </a:rPr>
              <a:t>Data Platform</a:t>
            </a:r>
            <a:endParaRPr lang="en-US" sz="2000" kern="0" dirty="0">
              <a:gradFill>
                <a:gsLst>
                  <a:gs pos="0">
                    <a:srgbClr val="FFFFFF"/>
                  </a:gs>
                  <a:gs pos="100000">
                    <a:srgbClr val="FFFFFF"/>
                  </a:gs>
                </a:gsLst>
                <a:lin ang="5400000" scaled="1"/>
              </a:gradFill>
            </a:endParaRPr>
          </a:p>
        </p:txBody>
      </p:sp>
      <p:sp>
        <p:nvSpPr>
          <p:cNvPr id="139" name="Rectangle 138"/>
          <p:cNvSpPr/>
          <p:nvPr/>
        </p:nvSpPr>
        <p:spPr>
          <a:xfrm>
            <a:off x="3017838" y="5690443"/>
            <a:ext cx="7315200" cy="495200"/>
          </a:xfrm>
          <a:prstGeom prst="rect">
            <a:avLst/>
          </a:prstGeom>
          <a:solidFill>
            <a:srgbClr val="FFFFFF">
              <a:alpha val="0"/>
            </a:srgbClr>
          </a:solidFill>
          <a:ln w="10795" cap="flat" cmpd="sng" algn="ctr">
            <a:noFill/>
            <a:prstDash val="solid"/>
          </a:ln>
          <a:effectLst/>
        </p:spPr>
        <p:txBody>
          <a:bodyPr lIns="64008" tIns="146304" rIns="146304" bIns="146304" rtlCol="0" anchor="t" anchorCtr="0"/>
          <a:lstStyle/>
          <a:p>
            <a:pPr defTabSz="914400">
              <a:defRPr/>
            </a:pPr>
            <a:r>
              <a:rPr lang="en-US" sz="2000" kern="0" dirty="0" smtClean="0">
                <a:gradFill>
                  <a:gsLst>
                    <a:gs pos="0">
                      <a:srgbClr val="FFFFFF"/>
                    </a:gs>
                    <a:gs pos="100000">
                      <a:srgbClr val="FFFFFF"/>
                    </a:gs>
                  </a:gsLst>
                  <a:lin ang="5400000" scaled="1"/>
                </a:gradFill>
              </a:rPr>
              <a:t>Microsoft Platform</a:t>
            </a:r>
            <a:endParaRPr lang="en-US" sz="2000" kern="0" dirty="0">
              <a:gradFill>
                <a:gsLst>
                  <a:gs pos="0">
                    <a:srgbClr val="FFFFFF"/>
                  </a:gs>
                  <a:gs pos="100000">
                    <a:srgbClr val="FFFFFF"/>
                  </a:gs>
                </a:gsLst>
                <a:lin ang="5400000" scaled="1"/>
              </a:gradFill>
            </a:endParaRPr>
          </a:p>
        </p:txBody>
      </p:sp>
      <p:pic>
        <p:nvPicPr>
          <p:cNvPr id="14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08451" y="2373096"/>
            <a:ext cx="2958785" cy="616706"/>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140"/>
          <p:cNvPicPr>
            <a:picLocks noChangeAspect="1"/>
          </p:cNvPicPr>
          <p:nvPr/>
        </p:nvPicPr>
        <p:blipFill rotWithShape="1">
          <a:blip r:embed="rId4">
            <a:extLst>
              <a:ext uri="{28A0092B-C50C-407E-A947-70E740481C1C}">
                <a14:useLocalDpi xmlns:a14="http://schemas.microsoft.com/office/drawing/2010/main" val="0"/>
              </a:ext>
            </a:extLst>
          </a:blip>
          <a:srcRect r="14721"/>
          <a:stretch/>
        </p:blipFill>
        <p:spPr>
          <a:xfrm>
            <a:off x="6877715" y="5998925"/>
            <a:ext cx="1404301" cy="506001"/>
          </a:xfrm>
          <a:prstGeom prst="rect">
            <a:avLst/>
          </a:prstGeom>
        </p:spPr>
      </p:pic>
      <p:sp>
        <p:nvSpPr>
          <p:cNvPr id="142" name="Footer Placeholder 2"/>
          <p:cNvSpPr txBox="1">
            <a:spLocks/>
          </p:cNvSpPr>
          <p:nvPr/>
        </p:nvSpPr>
        <p:spPr>
          <a:xfrm>
            <a:off x="274638" y="6558134"/>
            <a:ext cx="3937000" cy="371475"/>
          </a:xfrm>
          <a:prstGeom prst="rect">
            <a:avLst/>
          </a:prstGeom>
        </p:spPr>
        <p:txBody>
          <a:bodyPr vert="horz" lIns="0" tIns="45720" rIns="91440" bIns="45720" rtlCol="0" anchor="ctr"/>
          <a:lstStyle>
            <a:defPPr>
              <a:defRPr lang="en-US"/>
            </a:defPPr>
            <a:lvl1pPr marL="0" algn="l" defTabSz="932742" rtl="0" eaLnBrk="1" latinLnBrk="0" hangingPunct="1">
              <a:defRPr sz="1200" kern="1200">
                <a:gradFill>
                  <a:gsLst>
                    <a:gs pos="0">
                      <a:schemeClr val="bg2">
                        <a:lumMod val="75000"/>
                      </a:schemeClr>
                    </a:gs>
                    <a:gs pos="100000">
                      <a:schemeClr val="bg2">
                        <a:lumMod val="75000"/>
                      </a:schemeClr>
                    </a:gs>
                  </a:gsLst>
                  <a:lin ang="5400000" scaled="0"/>
                </a:gra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r>
              <a:rPr lang="en-US" dirty="0" smtClean="0">
                <a:gradFill>
                  <a:gsLst>
                    <a:gs pos="0">
                      <a:srgbClr val="DDDDDD">
                        <a:lumMod val="75000"/>
                      </a:srgbClr>
                    </a:gs>
                    <a:gs pos="100000">
                      <a:srgbClr val="DDDDDD">
                        <a:lumMod val="75000"/>
                      </a:srgbClr>
                    </a:gs>
                  </a:gsLst>
                  <a:lin ang="5400000" scaled="0"/>
                </a:gradFill>
              </a:rPr>
              <a:t>Microsoft Confidential</a:t>
            </a:r>
            <a:endParaRPr lang="en-US" dirty="0">
              <a:gradFill>
                <a:gsLst>
                  <a:gs pos="0">
                    <a:srgbClr val="DDDDDD">
                      <a:lumMod val="75000"/>
                    </a:srgbClr>
                  </a:gs>
                  <a:gs pos="100000">
                    <a:srgbClr val="DDDDDD">
                      <a:lumMod val="75000"/>
                    </a:srgbClr>
                  </a:gs>
                </a:gsLst>
                <a:lin ang="5400000" scaled="0"/>
              </a:gradFill>
            </a:endParaRPr>
          </a:p>
        </p:txBody>
      </p:sp>
      <p:sp>
        <p:nvSpPr>
          <p:cNvPr id="143" name="Freeform 12"/>
          <p:cNvSpPr>
            <a:spLocks noChangeAspect="1" noEditPoints="1"/>
          </p:cNvSpPr>
          <p:nvPr/>
        </p:nvSpPr>
        <p:spPr bwMode="auto">
          <a:xfrm>
            <a:off x="8792200" y="6112527"/>
            <a:ext cx="2799612" cy="276632"/>
          </a:xfrm>
          <a:custGeom>
            <a:avLst/>
            <a:gdLst>
              <a:gd name="T0" fmla="*/ 368 w 8753"/>
              <a:gd name="T1" fmla="*/ 425 h 864"/>
              <a:gd name="T2" fmla="*/ 382 w 8753"/>
              <a:gd name="T3" fmla="*/ 797 h 864"/>
              <a:gd name="T4" fmla="*/ 0 w 8753"/>
              <a:gd name="T5" fmla="*/ 744 h 864"/>
              <a:gd name="T6" fmla="*/ 1835 w 8753"/>
              <a:gd name="T7" fmla="*/ 200 h 864"/>
              <a:gd name="T8" fmla="*/ 1730 w 8753"/>
              <a:gd name="T9" fmla="*/ 173 h 864"/>
              <a:gd name="T10" fmla="*/ 1309 w 8753"/>
              <a:gd name="T11" fmla="*/ 606 h 864"/>
              <a:gd name="T12" fmla="*/ 1462 w 8753"/>
              <a:gd name="T13" fmla="*/ 281 h 864"/>
              <a:gd name="T14" fmla="*/ 1845 w 8753"/>
              <a:gd name="T15" fmla="*/ 321 h 864"/>
              <a:gd name="T16" fmla="*/ 2176 w 8753"/>
              <a:gd name="T17" fmla="*/ 312 h 864"/>
              <a:gd name="T18" fmla="*/ 2053 w 8753"/>
              <a:gd name="T19" fmla="*/ 692 h 864"/>
              <a:gd name="T20" fmla="*/ 2301 w 8753"/>
              <a:gd name="T21" fmla="*/ 692 h 864"/>
              <a:gd name="T22" fmla="*/ 2538 w 8753"/>
              <a:gd name="T23" fmla="*/ 312 h 864"/>
              <a:gd name="T24" fmla="*/ 2651 w 8753"/>
              <a:gd name="T25" fmla="*/ 629 h 864"/>
              <a:gd name="T26" fmla="*/ 2459 w 8753"/>
              <a:gd name="T27" fmla="*/ 613 h 864"/>
              <a:gd name="T28" fmla="*/ 2651 w 8753"/>
              <a:gd name="T29" fmla="*/ 524 h 864"/>
              <a:gd name="T30" fmla="*/ 2835 w 8753"/>
              <a:gd name="T31" fmla="*/ 648 h 864"/>
              <a:gd name="T32" fmla="*/ 2970 w 8753"/>
              <a:gd name="T33" fmla="*/ 650 h 864"/>
              <a:gd name="T34" fmla="*/ 3090 w 8753"/>
              <a:gd name="T35" fmla="*/ 507 h 864"/>
              <a:gd name="T36" fmla="*/ 3410 w 8753"/>
              <a:gd name="T37" fmla="*/ 321 h 864"/>
              <a:gd name="T38" fmla="*/ 3343 w 8753"/>
              <a:gd name="T39" fmla="*/ 692 h 864"/>
              <a:gd name="T40" fmla="*/ 3631 w 8753"/>
              <a:gd name="T41" fmla="*/ 321 h 864"/>
              <a:gd name="T42" fmla="*/ 3840 w 8753"/>
              <a:gd name="T43" fmla="*/ 363 h 864"/>
              <a:gd name="T44" fmla="*/ 3734 w 8753"/>
              <a:gd name="T45" fmla="*/ 483 h 864"/>
              <a:gd name="T46" fmla="*/ 3713 w 8753"/>
              <a:gd name="T47" fmla="*/ 678 h 864"/>
              <a:gd name="T48" fmla="*/ 4303 w 8753"/>
              <a:gd name="T49" fmla="*/ 173 h 864"/>
              <a:gd name="T50" fmla="*/ 4566 w 8753"/>
              <a:gd name="T51" fmla="*/ 692 h 864"/>
              <a:gd name="T52" fmla="*/ 4244 w 8753"/>
              <a:gd name="T53" fmla="*/ 492 h 864"/>
              <a:gd name="T54" fmla="*/ 4585 w 8753"/>
              <a:gd name="T55" fmla="*/ 692 h 864"/>
              <a:gd name="T56" fmla="*/ 5248 w 8753"/>
              <a:gd name="T57" fmla="*/ 321 h 864"/>
              <a:gd name="T58" fmla="*/ 5000 w 8753"/>
              <a:gd name="T59" fmla="*/ 321 h 864"/>
              <a:gd name="T60" fmla="*/ 5188 w 8753"/>
              <a:gd name="T61" fmla="*/ 692 h 864"/>
              <a:gd name="T62" fmla="*/ 5405 w 8753"/>
              <a:gd name="T63" fmla="*/ 397 h 864"/>
              <a:gd name="T64" fmla="*/ 5404 w 8753"/>
              <a:gd name="T65" fmla="*/ 503 h 864"/>
              <a:gd name="T66" fmla="*/ 5829 w 8753"/>
              <a:gd name="T67" fmla="*/ 359 h 864"/>
              <a:gd name="T68" fmla="*/ 5715 w 8753"/>
              <a:gd name="T69" fmla="*/ 701 h 864"/>
              <a:gd name="T70" fmla="*/ 5870 w 8753"/>
              <a:gd name="T71" fmla="*/ 521 h 864"/>
              <a:gd name="T72" fmla="*/ 5809 w 8753"/>
              <a:gd name="T73" fmla="*/ 471 h 864"/>
              <a:gd name="T74" fmla="*/ 6145 w 8753"/>
              <a:gd name="T75" fmla="*/ 697 h 864"/>
              <a:gd name="T76" fmla="*/ 6306 w 8753"/>
              <a:gd name="T77" fmla="*/ 416 h 864"/>
              <a:gd name="T78" fmla="*/ 6306 w 8753"/>
              <a:gd name="T79" fmla="*/ 416 h 864"/>
              <a:gd name="T80" fmla="*/ 6937 w 8753"/>
              <a:gd name="T81" fmla="*/ 455 h 864"/>
              <a:gd name="T82" fmla="*/ 6878 w 8753"/>
              <a:gd name="T83" fmla="*/ 461 h 864"/>
              <a:gd name="T84" fmla="*/ 6878 w 8753"/>
              <a:gd name="T85" fmla="*/ 639 h 864"/>
              <a:gd name="T86" fmla="*/ 6775 w 8753"/>
              <a:gd name="T87" fmla="*/ 656 h 864"/>
              <a:gd name="T88" fmla="*/ 6878 w 8753"/>
              <a:gd name="T89" fmla="*/ 546 h 864"/>
              <a:gd name="T90" fmla="*/ 7222 w 8753"/>
              <a:gd name="T91" fmla="*/ 376 h 864"/>
              <a:gd name="T92" fmla="*/ 7005 w 8753"/>
              <a:gd name="T93" fmla="*/ 325 h 864"/>
              <a:gd name="T94" fmla="*/ 7222 w 8753"/>
              <a:gd name="T95" fmla="*/ 643 h 864"/>
              <a:gd name="T96" fmla="*/ 7261 w 8753"/>
              <a:gd name="T97" fmla="*/ 325 h 864"/>
              <a:gd name="T98" fmla="*/ 7471 w 8753"/>
              <a:gd name="T99" fmla="*/ 376 h 864"/>
              <a:gd name="T100" fmla="*/ 7486 w 8753"/>
              <a:gd name="T101" fmla="*/ 145 h 864"/>
              <a:gd name="T102" fmla="*/ 7688 w 8753"/>
              <a:gd name="T103" fmla="*/ 707 h 864"/>
              <a:gd name="T104" fmla="*/ 7602 w 8753"/>
              <a:gd name="T105" fmla="*/ 618 h 864"/>
              <a:gd name="T106" fmla="*/ 7782 w 8753"/>
              <a:gd name="T107" fmla="*/ 617 h 864"/>
              <a:gd name="T108" fmla="*/ 8026 w 8753"/>
              <a:gd name="T109" fmla="*/ 325 h 864"/>
              <a:gd name="T110" fmla="*/ 8115 w 8753"/>
              <a:gd name="T111" fmla="*/ 373 h 864"/>
              <a:gd name="T112" fmla="*/ 8468 w 8753"/>
              <a:gd name="T113" fmla="*/ 338 h 864"/>
              <a:gd name="T114" fmla="*/ 8224 w 8753"/>
              <a:gd name="T115" fmla="*/ 697 h 864"/>
              <a:gd name="T116" fmla="*/ 8458 w 8753"/>
              <a:gd name="T117" fmla="*/ 697 h 864"/>
              <a:gd name="T118" fmla="*/ 8693 w 8753"/>
              <a:gd name="T119" fmla="*/ 48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753" h="864">
                <a:moveTo>
                  <a:pt x="382" y="67"/>
                </a:moveTo>
                <a:cubicBezTo>
                  <a:pt x="864" y="0"/>
                  <a:pt x="864" y="0"/>
                  <a:pt x="864" y="0"/>
                </a:cubicBezTo>
                <a:cubicBezTo>
                  <a:pt x="864" y="425"/>
                  <a:pt x="864" y="425"/>
                  <a:pt x="864" y="425"/>
                </a:cubicBezTo>
                <a:cubicBezTo>
                  <a:pt x="382" y="425"/>
                  <a:pt x="382" y="425"/>
                  <a:pt x="382" y="425"/>
                </a:cubicBezTo>
                <a:lnTo>
                  <a:pt x="382" y="67"/>
                </a:lnTo>
                <a:close/>
                <a:moveTo>
                  <a:pt x="368" y="425"/>
                </a:moveTo>
                <a:cubicBezTo>
                  <a:pt x="368" y="70"/>
                  <a:pt x="368" y="70"/>
                  <a:pt x="368" y="70"/>
                </a:cubicBezTo>
                <a:cubicBezTo>
                  <a:pt x="0" y="121"/>
                  <a:pt x="0" y="121"/>
                  <a:pt x="0" y="121"/>
                </a:cubicBezTo>
                <a:cubicBezTo>
                  <a:pt x="0" y="425"/>
                  <a:pt x="0" y="425"/>
                  <a:pt x="0" y="425"/>
                </a:cubicBezTo>
                <a:lnTo>
                  <a:pt x="368" y="425"/>
                </a:lnTo>
                <a:close/>
                <a:moveTo>
                  <a:pt x="382" y="440"/>
                </a:moveTo>
                <a:cubicBezTo>
                  <a:pt x="382" y="797"/>
                  <a:pt x="382" y="797"/>
                  <a:pt x="382" y="797"/>
                </a:cubicBezTo>
                <a:cubicBezTo>
                  <a:pt x="864" y="864"/>
                  <a:pt x="864" y="864"/>
                  <a:pt x="864" y="864"/>
                </a:cubicBezTo>
                <a:cubicBezTo>
                  <a:pt x="864" y="440"/>
                  <a:pt x="864" y="440"/>
                  <a:pt x="864" y="440"/>
                </a:cubicBezTo>
                <a:lnTo>
                  <a:pt x="382" y="440"/>
                </a:lnTo>
                <a:close/>
                <a:moveTo>
                  <a:pt x="368" y="440"/>
                </a:moveTo>
                <a:cubicBezTo>
                  <a:pt x="0" y="440"/>
                  <a:pt x="0" y="440"/>
                  <a:pt x="0" y="440"/>
                </a:cubicBezTo>
                <a:cubicBezTo>
                  <a:pt x="0" y="744"/>
                  <a:pt x="0" y="744"/>
                  <a:pt x="0" y="744"/>
                </a:cubicBezTo>
                <a:cubicBezTo>
                  <a:pt x="368" y="795"/>
                  <a:pt x="368" y="795"/>
                  <a:pt x="368" y="795"/>
                </a:cubicBezTo>
                <a:lnTo>
                  <a:pt x="368" y="440"/>
                </a:lnTo>
                <a:close/>
                <a:moveTo>
                  <a:pt x="1902" y="173"/>
                </a:moveTo>
                <a:cubicBezTo>
                  <a:pt x="1894" y="165"/>
                  <a:pt x="1885" y="161"/>
                  <a:pt x="1874" y="161"/>
                </a:cubicBezTo>
                <a:cubicBezTo>
                  <a:pt x="1863" y="161"/>
                  <a:pt x="1853" y="165"/>
                  <a:pt x="1846" y="173"/>
                </a:cubicBezTo>
                <a:cubicBezTo>
                  <a:pt x="1839" y="180"/>
                  <a:pt x="1835" y="189"/>
                  <a:pt x="1835" y="200"/>
                </a:cubicBezTo>
                <a:cubicBezTo>
                  <a:pt x="1835" y="211"/>
                  <a:pt x="1839" y="221"/>
                  <a:pt x="1846" y="228"/>
                </a:cubicBezTo>
                <a:cubicBezTo>
                  <a:pt x="1854" y="235"/>
                  <a:pt x="1863" y="238"/>
                  <a:pt x="1874" y="238"/>
                </a:cubicBezTo>
                <a:cubicBezTo>
                  <a:pt x="1884" y="238"/>
                  <a:pt x="1894" y="235"/>
                  <a:pt x="1901" y="227"/>
                </a:cubicBezTo>
                <a:cubicBezTo>
                  <a:pt x="1909" y="220"/>
                  <a:pt x="1913" y="211"/>
                  <a:pt x="1913" y="200"/>
                </a:cubicBezTo>
                <a:cubicBezTo>
                  <a:pt x="1913" y="189"/>
                  <a:pt x="1909" y="180"/>
                  <a:pt x="1902" y="173"/>
                </a:cubicBezTo>
                <a:close/>
                <a:moveTo>
                  <a:pt x="1730" y="173"/>
                </a:moveTo>
                <a:cubicBezTo>
                  <a:pt x="1615" y="607"/>
                  <a:pt x="1615" y="607"/>
                  <a:pt x="1615" y="607"/>
                </a:cubicBezTo>
                <a:cubicBezTo>
                  <a:pt x="1613" y="607"/>
                  <a:pt x="1613" y="607"/>
                  <a:pt x="1613" y="607"/>
                </a:cubicBezTo>
                <a:cubicBezTo>
                  <a:pt x="1495" y="173"/>
                  <a:pt x="1495" y="173"/>
                  <a:pt x="1495" y="173"/>
                </a:cubicBezTo>
                <a:cubicBezTo>
                  <a:pt x="1436" y="173"/>
                  <a:pt x="1436" y="173"/>
                  <a:pt x="1436" y="173"/>
                </a:cubicBezTo>
                <a:cubicBezTo>
                  <a:pt x="1311" y="606"/>
                  <a:pt x="1311" y="606"/>
                  <a:pt x="1311" y="606"/>
                </a:cubicBezTo>
                <a:cubicBezTo>
                  <a:pt x="1309" y="606"/>
                  <a:pt x="1309" y="606"/>
                  <a:pt x="1309" y="606"/>
                </a:cubicBezTo>
                <a:cubicBezTo>
                  <a:pt x="1189" y="173"/>
                  <a:pt x="1189" y="173"/>
                  <a:pt x="1189" y="173"/>
                </a:cubicBezTo>
                <a:cubicBezTo>
                  <a:pt x="1123" y="173"/>
                  <a:pt x="1123" y="173"/>
                  <a:pt x="1123" y="173"/>
                </a:cubicBezTo>
                <a:cubicBezTo>
                  <a:pt x="1274" y="692"/>
                  <a:pt x="1274" y="692"/>
                  <a:pt x="1274" y="692"/>
                </a:cubicBezTo>
                <a:cubicBezTo>
                  <a:pt x="1345" y="692"/>
                  <a:pt x="1345" y="692"/>
                  <a:pt x="1345" y="692"/>
                </a:cubicBezTo>
                <a:cubicBezTo>
                  <a:pt x="1461" y="281"/>
                  <a:pt x="1461" y="281"/>
                  <a:pt x="1461" y="281"/>
                </a:cubicBezTo>
                <a:cubicBezTo>
                  <a:pt x="1462" y="281"/>
                  <a:pt x="1462" y="281"/>
                  <a:pt x="1462" y="281"/>
                </a:cubicBezTo>
                <a:cubicBezTo>
                  <a:pt x="1578" y="692"/>
                  <a:pt x="1578" y="692"/>
                  <a:pt x="1578" y="692"/>
                </a:cubicBezTo>
                <a:cubicBezTo>
                  <a:pt x="1649" y="692"/>
                  <a:pt x="1649" y="692"/>
                  <a:pt x="1649" y="692"/>
                </a:cubicBezTo>
                <a:cubicBezTo>
                  <a:pt x="1796" y="173"/>
                  <a:pt x="1796" y="173"/>
                  <a:pt x="1796" y="173"/>
                </a:cubicBezTo>
                <a:lnTo>
                  <a:pt x="1730" y="173"/>
                </a:lnTo>
                <a:close/>
                <a:moveTo>
                  <a:pt x="1905" y="321"/>
                </a:moveTo>
                <a:cubicBezTo>
                  <a:pt x="1845" y="321"/>
                  <a:pt x="1845" y="321"/>
                  <a:pt x="1845" y="321"/>
                </a:cubicBezTo>
                <a:cubicBezTo>
                  <a:pt x="1845" y="692"/>
                  <a:pt x="1845" y="692"/>
                  <a:pt x="1845" y="692"/>
                </a:cubicBezTo>
                <a:cubicBezTo>
                  <a:pt x="1905" y="692"/>
                  <a:pt x="1905" y="692"/>
                  <a:pt x="1905" y="692"/>
                </a:cubicBezTo>
                <a:lnTo>
                  <a:pt x="1905" y="321"/>
                </a:lnTo>
                <a:close/>
                <a:moveTo>
                  <a:pt x="2301" y="465"/>
                </a:moveTo>
                <a:cubicBezTo>
                  <a:pt x="2301" y="416"/>
                  <a:pt x="2290" y="378"/>
                  <a:pt x="2269" y="352"/>
                </a:cubicBezTo>
                <a:cubicBezTo>
                  <a:pt x="2248" y="325"/>
                  <a:pt x="2217" y="312"/>
                  <a:pt x="2176" y="312"/>
                </a:cubicBezTo>
                <a:cubicBezTo>
                  <a:pt x="2123" y="312"/>
                  <a:pt x="2082" y="336"/>
                  <a:pt x="2054" y="383"/>
                </a:cubicBezTo>
                <a:cubicBezTo>
                  <a:pt x="2053" y="383"/>
                  <a:pt x="2053" y="383"/>
                  <a:pt x="2053" y="383"/>
                </a:cubicBezTo>
                <a:cubicBezTo>
                  <a:pt x="2053" y="321"/>
                  <a:pt x="2053" y="321"/>
                  <a:pt x="2053" y="321"/>
                </a:cubicBezTo>
                <a:cubicBezTo>
                  <a:pt x="1994" y="321"/>
                  <a:pt x="1994" y="321"/>
                  <a:pt x="1994" y="321"/>
                </a:cubicBezTo>
                <a:cubicBezTo>
                  <a:pt x="1994" y="692"/>
                  <a:pt x="1994" y="692"/>
                  <a:pt x="1994" y="692"/>
                </a:cubicBezTo>
                <a:cubicBezTo>
                  <a:pt x="2053" y="692"/>
                  <a:pt x="2053" y="692"/>
                  <a:pt x="2053" y="692"/>
                </a:cubicBezTo>
                <a:cubicBezTo>
                  <a:pt x="2053" y="480"/>
                  <a:pt x="2053" y="480"/>
                  <a:pt x="2053" y="480"/>
                </a:cubicBezTo>
                <a:cubicBezTo>
                  <a:pt x="2053" y="446"/>
                  <a:pt x="2063" y="418"/>
                  <a:pt x="2082" y="396"/>
                </a:cubicBezTo>
                <a:cubicBezTo>
                  <a:pt x="2102" y="374"/>
                  <a:pt x="2126" y="363"/>
                  <a:pt x="2156" y="363"/>
                </a:cubicBezTo>
                <a:cubicBezTo>
                  <a:pt x="2213" y="363"/>
                  <a:pt x="2242" y="402"/>
                  <a:pt x="2242" y="480"/>
                </a:cubicBezTo>
                <a:cubicBezTo>
                  <a:pt x="2242" y="692"/>
                  <a:pt x="2242" y="692"/>
                  <a:pt x="2242" y="692"/>
                </a:cubicBezTo>
                <a:cubicBezTo>
                  <a:pt x="2301" y="692"/>
                  <a:pt x="2301" y="692"/>
                  <a:pt x="2301" y="692"/>
                </a:cubicBezTo>
                <a:lnTo>
                  <a:pt x="2301" y="465"/>
                </a:lnTo>
                <a:close/>
                <a:moveTo>
                  <a:pt x="2710" y="143"/>
                </a:moveTo>
                <a:cubicBezTo>
                  <a:pt x="2651" y="143"/>
                  <a:pt x="2651" y="143"/>
                  <a:pt x="2651" y="143"/>
                </a:cubicBezTo>
                <a:cubicBezTo>
                  <a:pt x="2651" y="372"/>
                  <a:pt x="2651" y="372"/>
                  <a:pt x="2651" y="372"/>
                </a:cubicBezTo>
                <a:cubicBezTo>
                  <a:pt x="2649" y="372"/>
                  <a:pt x="2649" y="372"/>
                  <a:pt x="2649" y="372"/>
                </a:cubicBezTo>
                <a:cubicBezTo>
                  <a:pt x="2626" y="332"/>
                  <a:pt x="2589" y="312"/>
                  <a:pt x="2538" y="312"/>
                </a:cubicBezTo>
                <a:cubicBezTo>
                  <a:pt x="2487" y="312"/>
                  <a:pt x="2445" y="331"/>
                  <a:pt x="2415" y="368"/>
                </a:cubicBezTo>
                <a:cubicBezTo>
                  <a:pt x="2384" y="405"/>
                  <a:pt x="2369" y="454"/>
                  <a:pt x="2369" y="515"/>
                </a:cubicBezTo>
                <a:cubicBezTo>
                  <a:pt x="2369" y="572"/>
                  <a:pt x="2382" y="617"/>
                  <a:pt x="2410" y="650"/>
                </a:cubicBezTo>
                <a:cubicBezTo>
                  <a:pt x="2438" y="684"/>
                  <a:pt x="2475" y="701"/>
                  <a:pt x="2522" y="701"/>
                </a:cubicBezTo>
                <a:cubicBezTo>
                  <a:pt x="2579" y="701"/>
                  <a:pt x="2622" y="677"/>
                  <a:pt x="2649" y="629"/>
                </a:cubicBezTo>
                <a:cubicBezTo>
                  <a:pt x="2651" y="629"/>
                  <a:pt x="2651" y="629"/>
                  <a:pt x="2651" y="629"/>
                </a:cubicBezTo>
                <a:cubicBezTo>
                  <a:pt x="2651" y="692"/>
                  <a:pt x="2651" y="692"/>
                  <a:pt x="2651" y="692"/>
                </a:cubicBezTo>
                <a:cubicBezTo>
                  <a:pt x="2710" y="692"/>
                  <a:pt x="2710" y="692"/>
                  <a:pt x="2710" y="692"/>
                </a:cubicBezTo>
                <a:lnTo>
                  <a:pt x="2710" y="143"/>
                </a:lnTo>
                <a:close/>
                <a:moveTo>
                  <a:pt x="2619" y="615"/>
                </a:moveTo>
                <a:cubicBezTo>
                  <a:pt x="2598" y="638"/>
                  <a:pt x="2571" y="650"/>
                  <a:pt x="2539" y="650"/>
                </a:cubicBezTo>
                <a:cubicBezTo>
                  <a:pt x="2505" y="650"/>
                  <a:pt x="2479" y="638"/>
                  <a:pt x="2459" y="613"/>
                </a:cubicBezTo>
                <a:cubicBezTo>
                  <a:pt x="2439" y="588"/>
                  <a:pt x="2429" y="555"/>
                  <a:pt x="2429" y="512"/>
                </a:cubicBezTo>
                <a:cubicBezTo>
                  <a:pt x="2429" y="465"/>
                  <a:pt x="2440" y="429"/>
                  <a:pt x="2461" y="402"/>
                </a:cubicBezTo>
                <a:cubicBezTo>
                  <a:pt x="2482" y="376"/>
                  <a:pt x="2510" y="363"/>
                  <a:pt x="2546" y="363"/>
                </a:cubicBezTo>
                <a:cubicBezTo>
                  <a:pt x="2575" y="363"/>
                  <a:pt x="2600" y="373"/>
                  <a:pt x="2620" y="393"/>
                </a:cubicBezTo>
                <a:cubicBezTo>
                  <a:pt x="2641" y="413"/>
                  <a:pt x="2651" y="439"/>
                  <a:pt x="2651" y="469"/>
                </a:cubicBezTo>
                <a:cubicBezTo>
                  <a:pt x="2651" y="524"/>
                  <a:pt x="2651" y="524"/>
                  <a:pt x="2651" y="524"/>
                </a:cubicBezTo>
                <a:cubicBezTo>
                  <a:pt x="2651" y="561"/>
                  <a:pt x="2640" y="591"/>
                  <a:pt x="2619" y="615"/>
                </a:cubicBezTo>
                <a:close/>
                <a:moveTo>
                  <a:pt x="3104" y="364"/>
                </a:moveTo>
                <a:cubicBezTo>
                  <a:pt x="3073" y="329"/>
                  <a:pt x="3030" y="312"/>
                  <a:pt x="2975" y="312"/>
                </a:cubicBezTo>
                <a:cubicBezTo>
                  <a:pt x="2916" y="312"/>
                  <a:pt x="2870" y="330"/>
                  <a:pt x="2836" y="365"/>
                </a:cubicBezTo>
                <a:cubicBezTo>
                  <a:pt x="2803" y="401"/>
                  <a:pt x="2786" y="449"/>
                  <a:pt x="2786" y="511"/>
                </a:cubicBezTo>
                <a:cubicBezTo>
                  <a:pt x="2786" y="568"/>
                  <a:pt x="2802" y="614"/>
                  <a:pt x="2835" y="648"/>
                </a:cubicBezTo>
                <a:cubicBezTo>
                  <a:pt x="2867" y="683"/>
                  <a:pt x="2911" y="701"/>
                  <a:pt x="2966" y="701"/>
                </a:cubicBezTo>
                <a:cubicBezTo>
                  <a:pt x="3022" y="701"/>
                  <a:pt x="3067" y="683"/>
                  <a:pt x="3100" y="647"/>
                </a:cubicBezTo>
                <a:cubicBezTo>
                  <a:pt x="3134" y="611"/>
                  <a:pt x="3150" y="564"/>
                  <a:pt x="3150" y="505"/>
                </a:cubicBezTo>
                <a:cubicBezTo>
                  <a:pt x="3150" y="445"/>
                  <a:pt x="3135" y="398"/>
                  <a:pt x="3104" y="364"/>
                </a:cubicBezTo>
                <a:close/>
                <a:moveTo>
                  <a:pt x="3059" y="613"/>
                </a:moveTo>
                <a:cubicBezTo>
                  <a:pt x="3038" y="638"/>
                  <a:pt x="3009" y="650"/>
                  <a:pt x="2970" y="650"/>
                </a:cubicBezTo>
                <a:cubicBezTo>
                  <a:pt x="2932" y="650"/>
                  <a:pt x="2902" y="638"/>
                  <a:pt x="2880" y="613"/>
                </a:cubicBezTo>
                <a:cubicBezTo>
                  <a:pt x="2858" y="588"/>
                  <a:pt x="2847" y="553"/>
                  <a:pt x="2847" y="509"/>
                </a:cubicBezTo>
                <a:cubicBezTo>
                  <a:pt x="2847" y="462"/>
                  <a:pt x="2858" y="426"/>
                  <a:pt x="2880" y="401"/>
                </a:cubicBezTo>
                <a:cubicBezTo>
                  <a:pt x="2902" y="375"/>
                  <a:pt x="2932" y="363"/>
                  <a:pt x="2970" y="363"/>
                </a:cubicBezTo>
                <a:cubicBezTo>
                  <a:pt x="3009" y="363"/>
                  <a:pt x="3038" y="375"/>
                  <a:pt x="3059" y="400"/>
                </a:cubicBezTo>
                <a:cubicBezTo>
                  <a:pt x="3079" y="425"/>
                  <a:pt x="3090" y="461"/>
                  <a:pt x="3090" y="507"/>
                </a:cubicBezTo>
                <a:cubicBezTo>
                  <a:pt x="3090" y="553"/>
                  <a:pt x="3079" y="589"/>
                  <a:pt x="3059" y="613"/>
                </a:cubicBezTo>
                <a:close/>
                <a:moveTo>
                  <a:pt x="3631" y="321"/>
                </a:moveTo>
                <a:cubicBezTo>
                  <a:pt x="3550" y="620"/>
                  <a:pt x="3550" y="620"/>
                  <a:pt x="3550" y="620"/>
                </a:cubicBezTo>
                <a:cubicBezTo>
                  <a:pt x="3547" y="620"/>
                  <a:pt x="3547" y="620"/>
                  <a:pt x="3547" y="620"/>
                </a:cubicBezTo>
                <a:cubicBezTo>
                  <a:pt x="3464" y="321"/>
                  <a:pt x="3464" y="321"/>
                  <a:pt x="3464" y="321"/>
                </a:cubicBezTo>
                <a:cubicBezTo>
                  <a:pt x="3410" y="321"/>
                  <a:pt x="3410" y="321"/>
                  <a:pt x="3410" y="321"/>
                </a:cubicBezTo>
                <a:cubicBezTo>
                  <a:pt x="3318" y="620"/>
                  <a:pt x="3318" y="620"/>
                  <a:pt x="3318" y="620"/>
                </a:cubicBezTo>
                <a:cubicBezTo>
                  <a:pt x="3315" y="620"/>
                  <a:pt x="3315" y="620"/>
                  <a:pt x="3315" y="620"/>
                </a:cubicBezTo>
                <a:cubicBezTo>
                  <a:pt x="3234" y="321"/>
                  <a:pt x="3234" y="321"/>
                  <a:pt x="3234" y="321"/>
                </a:cubicBezTo>
                <a:cubicBezTo>
                  <a:pt x="3171" y="321"/>
                  <a:pt x="3171" y="321"/>
                  <a:pt x="3171" y="321"/>
                </a:cubicBezTo>
                <a:cubicBezTo>
                  <a:pt x="3283" y="692"/>
                  <a:pt x="3283" y="692"/>
                  <a:pt x="3283" y="692"/>
                </a:cubicBezTo>
                <a:cubicBezTo>
                  <a:pt x="3343" y="692"/>
                  <a:pt x="3343" y="692"/>
                  <a:pt x="3343" y="692"/>
                </a:cubicBezTo>
                <a:cubicBezTo>
                  <a:pt x="3432" y="404"/>
                  <a:pt x="3432" y="404"/>
                  <a:pt x="3432" y="404"/>
                </a:cubicBezTo>
                <a:cubicBezTo>
                  <a:pt x="3434" y="404"/>
                  <a:pt x="3434" y="404"/>
                  <a:pt x="3434" y="404"/>
                </a:cubicBezTo>
                <a:cubicBezTo>
                  <a:pt x="3517" y="692"/>
                  <a:pt x="3517" y="692"/>
                  <a:pt x="3517" y="692"/>
                </a:cubicBezTo>
                <a:cubicBezTo>
                  <a:pt x="3578" y="692"/>
                  <a:pt x="3578" y="692"/>
                  <a:pt x="3578" y="692"/>
                </a:cubicBezTo>
                <a:cubicBezTo>
                  <a:pt x="3689" y="321"/>
                  <a:pt x="3689" y="321"/>
                  <a:pt x="3689" y="321"/>
                </a:cubicBezTo>
                <a:lnTo>
                  <a:pt x="3631" y="321"/>
                </a:lnTo>
                <a:close/>
                <a:moveTo>
                  <a:pt x="3919" y="531"/>
                </a:moveTo>
                <a:cubicBezTo>
                  <a:pt x="3905" y="514"/>
                  <a:pt x="3880" y="499"/>
                  <a:pt x="3845" y="484"/>
                </a:cubicBezTo>
                <a:cubicBezTo>
                  <a:pt x="3816" y="472"/>
                  <a:pt x="3797" y="461"/>
                  <a:pt x="3788" y="452"/>
                </a:cubicBezTo>
                <a:cubicBezTo>
                  <a:pt x="3779" y="444"/>
                  <a:pt x="3775" y="431"/>
                  <a:pt x="3775" y="414"/>
                </a:cubicBezTo>
                <a:cubicBezTo>
                  <a:pt x="3775" y="399"/>
                  <a:pt x="3781" y="387"/>
                  <a:pt x="3792" y="377"/>
                </a:cubicBezTo>
                <a:cubicBezTo>
                  <a:pt x="3804" y="368"/>
                  <a:pt x="3820" y="363"/>
                  <a:pt x="3840" y="363"/>
                </a:cubicBezTo>
                <a:cubicBezTo>
                  <a:pt x="3872" y="363"/>
                  <a:pt x="3899" y="372"/>
                  <a:pt x="3924" y="389"/>
                </a:cubicBezTo>
                <a:cubicBezTo>
                  <a:pt x="3924" y="329"/>
                  <a:pt x="3924" y="329"/>
                  <a:pt x="3924" y="329"/>
                </a:cubicBezTo>
                <a:cubicBezTo>
                  <a:pt x="3900" y="318"/>
                  <a:pt x="3874" y="312"/>
                  <a:pt x="3844" y="312"/>
                </a:cubicBezTo>
                <a:cubicBezTo>
                  <a:pt x="3807" y="312"/>
                  <a:pt x="3775" y="322"/>
                  <a:pt x="3751" y="343"/>
                </a:cubicBezTo>
                <a:cubicBezTo>
                  <a:pt x="3726" y="363"/>
                  <a:pt x="3714" y="389"/>
                  <a:pt x="3714" y="420"/>
                </a:cubicBezTo>
                <a:cubicBezTo>
                  <a:pt x="3714" y="446"/>
                  <a:pt x="3721" y="467"/>
                  <a:pt x="3734" y="483"/>
                </a:cubicBezTo>
                <a:cubicBezTo>
                  <a:pt x="3748" y="499"/>
                  <a:pt x="3771" y="514"/>
                  <a:pt x="3803" y="528"/>
                </a:cubicBezTo>
                <a:cubicBezTo>
                  <a:pt x="3836" y="543"/>
                  <a:pt x="3857" y="555"/>
                  <a:pt x="3866" y="564"/>
                </a:cubicBezTo>
                <a:cubicBezTo>
                  <a:pt x="3875" y="573"/>
                  <a:pt x="3880" y="584"/>
                  <a:pt x="3880" y="598"/>
                </a:cubicBezTo>
                <a:cubicBezTo>
                  <a:pt x="3880" y="633"/>
                  <a:pt x="3856" y="650"/>
                  <a:pt x="3809" y="650"/>
                </a:cubicBezTo>
                <a:cubicBezTo>
                  <a:pt x="3774" y="650"/>
                  <a:pt x="3742" y="638"/>
                  <a:pt x="3713" y="615"/>
                </a:cubicBezTo>
                <a:cubicBezTo>
                  <a:pt x="3713" y="678"/>
                  <a:pt x="3713" y="678"/>
                  <a:pt x="3713" y="678"/>
                </a:cubicBezTo>
                <a:cubicBezTo>
                  <a:pt x="3739" y="693"/>
                  <a:pt x="3770" y="701"/>
                  <a:pt x="3805" y="701"/>
                </a:cubicBezTo>
                <a:cubicBezTo>
                  <a:pt x="3846" y="701"/>
                  <a:pt x="3879" y="691"/>
                  <a:pt x="3904" y="671"/>
                </a:cubicBezTo>
                <a:cubicBezTo>
                  <a:pt x="3928" y="651"/>
                  <a:pt x="3941" y="625"/>
                  <a:pt x="3941" y="593"/>
                </a:cubicBezTo>
                <a:cubicBezTo>
                  <a:pt x="3941" y="568"/>
                  <a:pt x="3934" y="547"/>
                  <a:pt x="3919" y="531"/>
                </a:cubicBezTo>
                <a:close/>
                <a:moveTo>
                  <a:pt x="4366" y="173"/>
                </a:moveTo>
                <a:cubicBezTo>
                  <a:pt x="4303" y="173"/>
                  <a:pt x="4303" y="173"/>
                  <a:pt x="4303" y="173"/>
                </a:cubicBezTo>
                <a:cubicBezTo>
                  <a:pt x="4105" y="692"/>
                  <a:pt x="4105" y="692"/>
                  <a:pt x="4105" y="692"/>
                </a:cubicBezTo>
                <a:cubicBezTo>
                  <a:pt x="4172" y="692"/>
                  <a:pt x="4172" y="692"/>
                  <a:pt x="4172" y="692"/>
                </a:cubicBezTo>
                <a:cubicBezTo>
                  <a:pt x="4224" y="547"/>
                  <a:pt x="4224" y="547"/>
                  <a:pt x="4224" y="547"/>
                </a:cubicBezTo>
                <a:cubicBezTo>
                  <a:pt x="4445" y="547"/>
                  <a:pt x="4445" y="547"/>
                  <a:pt x="4445" y="547"/>
                </a:cubicBezTo>
                <a:cubicBezTo>
                  <a:pt x="4499" y="692"/>
                  <a:pt x="4499" y="692"/>
                  <a:pt x="4499" y="692"/>
                </a:cubicBezTo>
                <a:cubicBezTo>
                  <a:pt x="4566" y="692"/>
                  <a:pt x="4566" y="692"/>
                  <a:pt x="4566" y="692"/>
                </a:cubicBezTo>
                <a:lnTo>
                  <a:pt x="4366" y="173"/>
                </a:lnTo>
                <a:close/>
                <a:moveTo>
                  <a:pt x="4244" y="492"/>
                </a:moveTo>
                <a:cubicBezTo>
                  <a:pt x="4333" y="249"/>
                  <a:pt x="4333" y="249"/>
                  <a:pt x="4333" y="249"/>
                </a:cubicBezTo>
                <a:cubicBezTo>
                  <a:pt x="4335" y="249"/>
                  <a:pt x="4335" y="249"/>
                  <a:pt x="4335" y="249"/>
                </a:cubicBezTo>
                <a:cubicBezTo>
                  <a:pt x="4424" y="492"/>
                  <a:pt x="4424" y="492"/>
                  <a:pt x="4424" y="492"/>
                </a:cubicBezTo>
                <a:lnTo>
                  <a:pt x="4244" y="492"/>
                </a:lnTo>
                <a:close/>
                <a:moveTo>
                  <a:pt x="4892" y="321"/>
                </a:moveTo>
                <a:cubicBezTo>
                  <a:pt x="4606" y="321"/>
                  <a:pt x="4606" y="321"/>
                  <a:pt x="4606" y="321"/>
                </a:cubicBezTo>
                <a:cubicBezTo>
                  <a:pt x="4606" y="371"/>
                  <a:pt x="4606" y="371"/>
                  <a:pt x="4606" y="371"/>
                </a:cubicBezTo>
                <a:cubicBezTo>
                  <a:pt x="4805" y="371"/>
                  <a:pt x="4805" y="371"/>
                  <a:pt x="4805" y="371"/>
                </a:cubicBezTo>
                <a:cubicBezTo>
                  <a:pt x="4585" y="673"/>
                  <a:pt x="4585" y="673"/>
                  <a:pt x="4585" y="673"/>
                </a:cubicBezTo>
                <a:cubicBezTo>
                  <a:pt x="4585" y="692"/>
                  <a:pt x="4585" y="692"/>
                  <a:pt x="4585" y="692"/>
                </a:cubicBezTo>
                <a:cubicBezTo>
                  <a:pt x="4890" y="692"/>
                  <a:pt x="4890" y="692"/>
                  <a:pt x="4890" y="692"/>
                </a:cubicBezTo>
                <a:cubicBezTo>
                  <a:pt x="4890" y="641"/>
                  <a:pt x="4890" y="641"/>
                  <a:pt x="4890" y="641"/>
                </a:cubicBezTo>
                <a:cubicBezTo>
                  <a:pt x="4673" y="641"/>
                  <a:pt x="4673" y="641"/>
                  <a:pt x="4673" y="641"/>
                </a:cubicBezTo>
                <a:cubicBezTo>
                  <a:pt x="4892" y="338"/>
                  <a:pt x="4892" y="338"/>
                  <a:pt x="4892" y="338"/>
                </a:cubicBezTo>
                <a:lnTo>
                  <a:pt x="4892" y="321"/>
                </a:lnTo>
                <a:close/>
                <a:moveTo>
                  <a:pt x="5248" y="321"/>
                </a:moveTo>
                <a:cubicBezTo>
                  <a:pt x="5188" y="321"/>
                  <a:pt x="5188" y="321"/>
                  <a:pt x="5188" y="321"/>
                </a:cubicBezTo>
                <a:cubicBezTo>
                  <a:pt x="5188" y="535"/>
                  <a:pt x="5188" y="535"/>
                  <a:pt x="5188" y="535"/>
                </a:cubicBezTo>
                <a:cubicBezTo>
                  <a:pt x="5188" y="569"/>
                  <a:pt x="5179" y="597"/>
                  <a:pt x="5161" y="618"/>
                </a:cubicBezTo>
                <a:cubicBezTo>
                  <a:pt x="5143" y="639"/>
                  <a:pt x="5119" y="650"/>
                  <a:pt x="5089" y="650"/>
                </a:cubicBezTo>
                <a:cubicBezTo>
                  <a:pt x="5029" y="650"/>
                  <a:pt x="5000" y="611"/>
                  <a:pt x="5000" y="533"/>
                </a:cubicBezTo>
                <a:cubicBezTo>
                  <a:pt x="5000" y="321"/>
                  <a:pt x="5000" y="321"/>
                  <a:pt x="5000" y="321"/>
                </a:cubicBezTo>
                <a:cubicBezTo>
                  <a:pt x="4940" y="321"/>
                  <a:pt x="4940" y="321"/>
                  <a:pt x="4940" y="321"/>
                </a:cubicBezTo>
                <a:cubicBezTo>
                  <a:pt x="4940" y="543"/>
                  <a:pt x="4940" y="543"/>
                  <a:pt x="4940" y="543"/>
                </a:cubicBezTo>
                <a:cubicBezTo>
                  <a:pt x="4940" y="648"/>
                  <a:pt x="4984" y="701"/>
                  <a:pt x="5073" y="701"/>
                </a:cubicBezTo>
                <a:cubicBezTo>
                  <a:pt x="5124" y="701"/>
                  <a:pt x="5162" y="678"/>
                  <a:pt x="5187" y="633"/>
                </a:cubicBezTo>
                <a:cubicBezTo>
                  <a:pt x="5188" y="633"/>
                  <a:pt x="5188" y="633"/>
                  <a:pt x="5188" y="633"/>
                </a:cubicBezTo>
                <a:cubicBezTo>
                  <a:pt x="5188" y="692"/>
                  <a:pt x="5188" y="692"/>
                  <a:pt x="5188" y="692"/>
                </a:cubicBezTo>
                <a:cubicBezTo>
                  <a:pt x="5248" y="692"/>
                  <a:pt x="5248" y="692"/>
                  <a:pt x="5248" y="692"/>
                </a:cubicBezTo>
                <a:lnTo>
                  <a:pt x="5248" y="321"/>
                </a:lnTo>
                <a:close/>
                <a:moveTo>
                  <a:pt x="5537" y="320"/>
                </a:moveTo>
                <a:cubicBezTo>
                  <a:pt x="5529" y="316"/>
                  <a:pt x="5517" y="315"/>
                  <a:pt x="5502" y="315"/>
                </a:cubicBezTo>
                <a:cubicBezTo>
                  <a:pt x="5480" y="315"/>
                  <a:pt x="5460" y="322"/>
                  <a:pt x="5443" y="337"/>
                </a:cubicBezTo>
                <a:cubicBezTo>
                  <a:pt x="5426" y="352"/>
                  <a:pt x="5413" y="372"/>
                  <a:pt x="5405" y="397"/>
                </a:cubicBezTo>
                <a:cubicBezTo>
                  <a:pt x="5404" y="397"/>
                  <a:pt x="5404" y="397"/>
                  <a:pt x="5404" y="397"/>
                </a:cubicBezTo>
                <a:cubicBezTo>
                  <a:pt x="5404" y="321"/>
                  <a:pt x="5404" y="321"/>
                  <a:pt x="5404" y="321"/>
                </a:cubicBezTo>
                <a:cubicBezTo>
                  <a:pt x="5344" y="321"/>
                  <a:pt x="5344" y="321"/>
                  <a:pt x="5344" y="321"/>
                </a:cubicBezTo>
                <a:cubicBezTo>
                  <a:pt x="5344" y="692"/>
                  <a:pt x="5344" y="692"/>
                  <a:pt x="5344" y="692"/>
                </a:cubicBezTo>
                <a:cubicBezTo>
                  <a:pt x="5404" y="692"/>
                  <a:pt x="5404" y="692"/>
                  <a:pt x="5404" y="692"/>
                </a:cubicBezTo>
                <a:cubicBezTo>
                  <a:pt x="5404" y="503"/>
                  <a:pt x="5404" y="503"/>
                  <a:pt x="5404" y="503"/>
                </a:cubicBezTo>
                <a:cubicBezTo>
                  <a:pt x="5404" y="463"/>
                  <a:pt x="5412" y="431"/>
                  <a:pt x="5428" y="406"/>
                </a:cubicBezTo>
                <a:cubicBezTo>
                  <a:pt x="5445" y="382"/>
                  <a:pt x="5466" y="369"/>
                  <a:pt x="5492" y="369"/>
                </a:cubicBezTo>
                <a:cubicBezTo>
                  <a:pt x="5512" y="369"/>
                  <a:pt x="5527" y="373"/>
                  <a:pt x="5537" y="381"/>
                </a:cubicBezTo>
                <a:lnTo>
                  <a:pt x="5537" y="320"/>
                </a:lnTo>
                <a:close/>
                <a:moveTo>
                  <a:pt x="5870" y="490"/>
                </a:moveTo>
                <a:cubicBezTo>
                  <a:pt x="5870" y="434"/>
                  <a:pt x="5856" y="390"/>
                  <a:pt x="5829" y="359"/>
                </a:cubicBezTo>
                <a:cubicBezTo>
                  <a:pt x="5803" y="328"/>
                  <a:pt x="5765" y="312"/>
                  <a:pt x="5717" y="312"/>
                </a:cubicBezTo>
                <a:cubicBezTo>
                  <a:pt x="5685" y="312"/>
                  <a:pt x="5656" y="320"/>
                  <a:pt x="5630" y="337"/>
                </a:cubicBezTo>
                <a:cubicBezTo>
                  <a:pt x="5604" y="354"/>
                  <a:pt x="5584" y="377"/>
                  <a:pt x="5569" y="407"/>
                </a:cubicBezTo>
                <a:cubicBezTo>
                  <a:pt x="5554" y="438"/>
                  <a:pt x="5547" y="471"/>
                  <a:pt x="5547" y="508"/>
                </a:cubicBezTo>
                <a:cubicBezTo>
                  <a:pt x="5547" y="568"/>
                  <a:pt x="5562" y="615"/>
                  <a:pt x="5591" y="649"/>
                </a:cubicBezTo>
                <a:cubicBezTo>
                  <a:pt x="5621" y="684"/>
                  <a:pt x="5662" y="701"/>
                  <a:pt x="5715" y="701"/>
                </a:cubicBezTo>
                <a:cubicBezTo>
                  <a:pt x="5768" y="701"/>
                  <a:pt x="5811" y="689"/>
                  <a:pt x="5844" y="665"/>
                </a:cubicBezTo>
                <a:cubicBezTo>
                  <a:pt x="5844" y="610"/>
                  <a:pt x="5844" y="610"/>
                  <a:pt x="5844" y="610"/>
                </a:cubicBezTo>
                <a:cubicBezTo>
                  <a:pt x="5809" y="637"/>
                  <a:pt x="5771" y="650"/>
                  <a:pt x="5729" y="650"/>
                </a:cubicBezTo>
                <a:cubicBezTo>
                  <a:pt x="5692" y="650"/>
                  <a:pt x="5662" y="639"/>
                  <a:pt x="5641" y="617"/>
                </a:cubicBezTo>
                <a:cubicBezTo>
                  <a:pt x="5620" y="595"/>
                  <a:pt x="5609" y="563"/>
                  <a:pt x="5608" y="521"/>
                </a:cubicBezTo>
                <a:cubicBezTo>
                  <a:pt x="5870" y="521"/>
                  <a:pt x="5870" y="521"/>
                  <a:pt x="5870" y="521"/>
                </a:cubicBezTo>
                <a:lnTo>
                  <a:pt x="5870" y="490"/>
                </a:lnTo>
                <a:close/>
                <a:moveTo>
                  <a:pt x="5609" y="471"/>
                </a:moveTo>
                <a:cubicBezTo>
                  <a:pt x="5614" y="438"/>
                  <a:pt x="5626" y="412"/>
                  <a:pt x="5646" y="392"/>
                </a:cubicBezTo>
                <a:cubicBezTo>
                  <a:pt x="5665" y="373"/>
                  <a:pt x="5689" y="363"/>
                  <a:pt x="5716" y="363"/>
                </a:cubicBezTo>
                <a:cubicBezTo>
                  <a:pt x="5746" y="363"/>
                  <a:pt x="5768" y="372"/>
                  <a:pt x="5784" y="391"/>
                </a:cubicBezTo>
                <a:cubicBezTo>
                  <a:pt x="5800" y="410"/>
                  <a:pt x="5809" y="437"/>
                  <a:pt x="5809" y="471"/>
                </a:cubicBezTo>
                <a:lnTo>
                  <a:pt x="5609" y="471"/>
                </a:lnTo>
                <a:close/>
                <a:moveTo>
                  <a:pt x="6358" y="217"/>
                </a:moveTo>
                <a:cubicBezTo>
                  <a:pt x="6327" y="190"/>
                  <a:pt x="6284" y="176"/>
                  <a:pt x="6227" y="176"/>
                </a:cubicBezTo>
                <a:cubicBezTo>
                  <a:pt x="6084" y="176"/>
                  <a:pt x="6084" y="176"/>
                  <a:pt x="6084" y="176"/>
                </a:cubicBezTo>
                <a:cubicBezTo>
                  <a:pt x="6084" y="697"/>
                  <a:pt x="6084" y="697"/>
                  <a:pt x="6084" y="697"/>
                </a:cubicBezTo>
                <a:cubicBezTo>
                  <a:pt x="6145" y="697"/>
                  <a:pt x="6145" y="697"/>
                  <a:pt x="6145" y="697"/>
                </a:cubicBezTo>
                <a:cubicBezTo>
                  <a:pt x="6145" y="500"/>
                  <a:pt x="6145" y="500"/>
                  <a:pt x="6145" y="500"/>
                </a:cubicBezTo>
                <a:cubicBezTo>
                  <a:pt x="6214" y="500"/>
                  <a:pt x="6214" y="500"/>
                  <a:pt x="6214" y="500"/>
                </a:cubicBezTo>
                <a:cubicBezTo>
                  <a:pt x="6274" y="500"/>
                  <a:pt x="6322" y="483"/>
                  <a:pt x="6356" y="449"/>
                </a:cubicBezTo>
                <a:cubicBezTo>
                  <a:pt x="6387" y="418"/>
                  <a:pt x="6403" y="379"/>
                  <a:pt x="6403" y="332"/>
                </a:cubicBezTo>
                <a:cubicBezTo>
                  <a:pt x="6403" y="283"/>
                  <a:pt x="6388" y="245"/>
                  <a:pt x="6358" y="217"/>
                </a:cubicBezTo>
                <a:close/>
                <a:moveTo>
                  <a:pt x="6306" y="416"/>
                </a:moveTo>
                <a:cubicBezTo>
                  <a:pt x="6284" y="435"/>
                  <a:pt x="6251" y="445"/>
                  <a:pt x="6209" y="445"/>
                </a:cubicBezTo>
                <a:cubicBezTo>
                  <a:pt x="6145" y="445"/>
                  <a:pt x="6145" y="445"/>
                  <a:pt x="6145" y="445"/>
                </a:cubicBezTo>
                <a:cubicBezTo>
                  <a:pt x="6145" y="231"/>
                  <a:pt x="6145" y="231"/>
                  <a:pt x="6145" y="231"/>
                </a:cubicBezTo>
                <a:cubicBezTo>
                  <a:pt x="6217" y="231"/>
                  <a:pt x="6217" y="231"/>
                  <a:pt x="6217" y="231"/>
                </a:cubicBezTo>
                <a:cubicBezTo>
                  <a:pt x="6298" y="231"/>
                  <a:pt x="6339" y="266"/>
                  <a:pt x="6339" y="335"/>
                </a:cubicBezTo>
                <a:cubicBezTo>
                  <a:pt x="6339" y="370"/>
                  <a:pt x="6328" y="397"/>
                  <a:pt x="6306" y="416"/>
                </a:cubicBezTo>
                <a:close/>
                <a:moveTo>
                  <a:pt x="6553" y="146"/>
                </a:moveTo>
                <a:cubicBezTo>
                  <a:pt x="6493" y="146"/>
                  <a:pt x="6493" y="146"/>
                  <a:pt x="6493" y="146"/>
                </a:cubicBezTo>
                <a:cubicBezTo>
                  <a:pt x="6493" y="697"/>
                  <a:pt x="6493" y="697"/>
                  <a:pt x="6493" y="697"/>
                </a:cubicBezTo>
                <a:cubicBezTo>
                  <a:pt x="6553" y="697"/>
                  <a:pt x="6553" y="697"/>
                  <a:pt x="6553" y="697"/>
                </a:cubicBezTo>
                <a:lnTo>
                  <a:pt x="6553" y="146"/>
                </a:lnTo>
                <a:close/>
                <a:moveTo>
                  <a:pt x="6937" y="455"/>
                </a:moveTo>
                <a:cubicBezTo>
                  <a:pt x="6937" y="362"/>
                  <a:pt x="6894" y="316"/>
                  <a:pt x="6806" y="316"/>
                </a:cubicBezTo>
                <a:cubicBezTo>
                  <a:pt x="6783" y="316"/>
                  <a:pt x="6759" y="320"/>
                  <a:pt x="6732" y="328"/>
                </a:cubicBezTo>
                <a:cubicBezTo>
                  <a:pt x="6708" y="335"/>
                  <a:pt x="6691" y="343"/>
                  <a:pt x="6679" y="351"/>
                </a:cubicBezTo>
                <a:cubicBezTo>
                  <a:pt x="6679" y="412"/>
                  <a:pt x="6679" y="412"/>
                  <a:pt x="6679" y="412"/>
                </a:cubicBezTo>
                <a:cubicBezTo>
                  <a:pt x="6716" y="382"/>
                  <a:pt x="6756" y="367"/>
                  <a:pt x="6801" y="367"/>
                </a:cubicBezTo>
                <a:cubicBezTo>
                  <a:pt x="6852" y="367"/>
                  <a:pt x="6878" y="398"/>
                  <a:pt x="6878" y="461"/>
                </a:cubicBezTo>
                <a:cubicBezTo>
                  <a:pt x="6766" y="477"/>
                  <a:pt x="6766" y="477"/>
                  <a:pt x="6766" y="477"/>
                </a:cubicBezTo>
                <a:cubicBezTo>
                  <a:pt x="6684" y="488"/>
                  <a:pt x="6643" y="529"/>
                  <a:pt x="6643" y="599"/>
                </a:cubicBezTo>
                <a:cubicBezTo>
                  <a:pt x="6643" y="630"/>
                  <a:pt x="6653" y="656"/>
                  <a:pt x="6673" y="675"/>
                </a:cubicBezTo>
                <a:cubicBezTo>
                  <a:pt x="6694" y="696"/>
                  <a:pt x="6724" y="707"/>
                  <a:pt x="6762" y="707"/>
                </a:cubicBezTo>
                <a:cubicBezTo>
                  <a:pt x="6812" y="707"/>
                  <a:pt x="6850" y="684"/>
                  <a:pt x="6876" y="639"/>
                </a:cubicBezTo>
                <a:cubicBezTo>
                  <a:pt x="6878" y="639"/>
                  <a:pt x="6878" y="639"/>
                  <a:pt x="6878" y="639"/>
                </a:cubicBezTo>
                <a:cubicBezTo>
                  <a:pt x="6878" y="697"/>
                  <a:pt x="6878" y="697"/>
                  <a:pt x="6878" y="697"/>
                </a:cubicBezTo>
                <a:cubicBezTo>
                  <a:pt x="6937" y="697"/>
                  <a:pt x="6937" y="697"/>
                  <a:pt x="6937" y="697"/>
                </a:cubicBezTo>
                <a:lnTo>
                  <a:pt x="6937" y="455"/>
                </a:lnTo>
                <a:close/>
                <a:moveTo>
                  <a:pt x="6878" y="546"/>
                </a:moveTo>
                <a:cubicBezTo>
                  <a:pt x="6878" y="577"/>
                  <a:pt x="6868" y="604"/>
                  <a:pt x="6849" y="624"/>
                </a:cubicBezTo>
                <a:cubicBezTo>
                  <a:pt x="6830" y="645"/>
                  <a:pt x="6806" y="656"/>
                  <a:pt x="6775" y="656"/>
                </a:cubicBezTo>
                <a:cubicBezTo>
                  <a:pt x="6753" y="656"/>
                  <a:pt x="6736" y="650"/>
                  <a:pt x="6723" y="638"/>
                </a:cubicBezTo>
                <a:cubicBezTo>
                  <a:pt x="6711" y="627"/>
                  <a:pt x="6704" y="612"/>
                  <a:pt x="6704" y="594"/>
                </a:cubicBezTo>
                <a:cubicBezTo>
                  <a:pt x="6704" y="572"/>
                  <a:pt x="6710" y="556"/>
                  <a:pt x="6720" y="546"/>
                </a:cubicBezTo>
                <a:cubicBezTo>
                  <a:pt x="6732" y="535"/>
                  <a:pt x="6755" y="526"/>
                  <a:pt x="6787" y="522"/>
                </a:cubicBezTo>
                <a:cubicBezTo>
                  <a:pt x="6878" y="509"/>
                  <a:pt x="6878" y="509"/>
                  <a:pt x="6878" y="509"/>
                </a:cubicBezTo>
                <a:lnTo>
                  <a:pt x="6878" y="546"/>
                </a:lnTo>
                <a:close/>
                <a:moveTo>
                  <a:pt x="7222" y="643"/>
                </a:moveTo>
                <a:cubicBezTo>
                  <a:pt x="7212" y="651"/>
                  <a:pt x="7199" y="655"/>
                  <a:pt x="7184" y="655"/>
                </a:cubicBezTo>
                <a:cubicBezTo>
                  <a:pt x="7164" y="655"/>
                  <a:pt x="7150" y="650"/>
                  <a:pt x="7141" y="639"/>
                </a:cubicBezTo>
                <a:cubicBezTo>
                  <a:pt x="7133" y="629"/>
                  <a:pt x="7129" y="611"/>
                  <a:pt x="7129" y="586"/>
                </a:cubicBezTo>
                <a:cubicBezTo>
                  <a:pt x="7129" y="376"/>
                  <a:pt x="7129" y="376"/>
                  <a:pt x="7129" y="376"/>
                </a:cubicBezTo>
                <a:cubicBezTo>
                  <a:pt x="7222" y="376"/>
                  <a:pt x="7222" y="376"/>
                  <a:pt x="7222" y="376"/>
                </a:cubicBezTo>
                <a:cubicBezTo>
                  <a:pt x="7222" y="325"/>
                  <a:pt x="7222" y="325"/>
                  <a:pt x="7222" y="325"/>
                </a:cubicBezTo>
                <a:cubicBezTo>
                  <a:pt x="7129" y="325"/>
                  <a:pt x="7129" y="325"/>
                  <a:pt x="7129" y="325"/>
                </a:cubicBezTo>
                <a:cubicBezTo>
                  <a:pt x="7129" y="215"/>
                  <a:pt x="7129" y="215"/>
                  <a:pt x="7129" y="215"/>
                </a:cubicBezTo>
                <a:cubicBezTo>
                  <a:pt x="7108" y="222"/>
                  <a:pt x="7088" y="228"/>
                  <a:pt x="7069" y="234"/>
                </a:cubicBezTo>
                <a:cubicBezTo>
                  <a:pt x="7069" y="325"/>
                  <a:pt x="7069" y="325"/>
                  <a:pt x="7069" y="325"/>
                </a:cubicBezTo>
                <a:cubicBezTo>
                  <a:pt x="7005" y="325"/>
                  <a:pt x="7005" y="325"/>
                  <a:pt x="7005" y="325"/>
                </a:cubicBezTo>
                <a:cubicBezTo>
                  <a:pt x="7005" y="376"/>
                  <a:pt x="7005" y="376"/>
                  <a:pt x="7005" y="376"/>
                </a:cubicBezTo>
                <a:cubicBezTo>
                  <a:pt x="7069" y="376"/>
                  <a:pt x="7069" y="376"/>
                  <a:pt x="7069" y="376"/>
                </a:cubicBezTo>
                <a:cubicBezTo>
                  <a:pt x="7069" y="596"/>
                  <a:pt x="7069" y="596"/>
                  <a:pt x="7069" y="596"/>
                </a:cubicBezTo>
                <a:cubicBezTo>
                  <a:pt x="7069" y="669"/>
                  <a:pt x="7101" y="706"/>
                  <a:pt x="7166" y="706"/>
                </a:cubicBezTo>
                <a:cubicBezTo>
                  <a:pt x="7190" y="706"/>
                  <a:pt x="7208" y="702"/>
                  <a:pt x="7222" y="694"/>
                </a:cubicBezTo>
                <a:lnTo>
                  <a:pt x="7222" y="643"/>
                </a:lnTo>
                <a:close/>
                <a:moveTo>
                  <a:pt x="7486" y="145"/>
                </a:moveTo>
                <a:cubicBezTo>
                  <a:pt x="7476" y="140"/>
                  <a:pt x="7461" y="138"/>
                  <a:pt x="7443" y="138"/>
                </a:cubicBezTo>
                <a:cubicBezTo>
                  <a:pt x="7411" y="138"/>
                  <a:pt x="7384" y="148"/>
                  <a:pt x="7362" y="168"/>
                </a:cubicBezTo>
                <a:cubicBezTo>
                  <a:pt x="7337" y="192"/>
                  <a:pt x="7324" y="224"/>
                  <a:pt x="7324" y="265"/>
                </a:cubicBezTo>
                <a:cubicBezTo>
                  <a:pt x="7324" y="325"/>
                  <a:pt x="7324" y="325"/>
                  <a:pt x="7324" y="325"/>
                </a:cubicBezTo>
                <a:cubicBezTo>
                  <a:pt x="7261" y="325"/>
                  <a:pt x="7261" y="325"/>
                  <a:pt x="7261" y="325"/>
                </a:cubicBezTo>
                <a:cubicBezTo>
                  <a:pt x="7261" y="376"/>
                  <a:pt x="7261" y="376"/>
                  <a:pt x="7261" y="376"/>
                </a:cubicBezTo>
                <a:cubicBezTo>
                  <a:pt x="7324" y="376"/>
                  <a:pt x="7324" y="376"/>
                  <a:pt x="7324" y="376"/>
                </a:cubicBezTo>
                <a:cubicBezTo>
                  <a:pt x="7324" y="697"/>
                  <a:pt x="7324" y="697"/>
                  <a:pt x="7324" y="697"/>
                </a:cubicBezTo>
                <a:cubicBezTo>
                  <a:pt x="7384" y="697"/>
                  <a:pt x="7384" y="697"/>
                  <a:pt x="7384" y="697"/>
                </a:cubicBezTo>
                <a:cubicBezTo>
                  <a:pt x="7384" y="376"/>
                  <a:pt x="7384" y="376"/>
                  <a:pt x="7384" y="376"/>
                </a:cubicBezTo>
                <a:cubicBezTo>
                  <a:pt x="7471" y="376"/>
                  <a:pt x="7471" y="376"/>
                  <a:pt x="7471" y="376"/>
                </a:cubicBezTo>
                <a:cubicBezTo>
                  <a:pt x="7471" y="325"/>
                  <a:pt x="7471" y="325"/>
                  <a:pt x="7471" y="325"/>
                </a:cubicBezTo>
                <a:cubicBezTo>
                  <a:pt x="7384" y="325"/>
                  <a:pt x="7384" y="325"/>
                  <a:pt x="7384" y="325"/>
                </a:cubicBezTo>
                <a:cubicBezTo>
                  <a:pt x="7384" y="268"/>
                  <a:pt x="7384" y="268"/>
                  <a:pt x="7384" y="268"/>
                </a:cubicBezTo>
                <a:cubicBezTo>
                  <a:pt x="7384" y="215"/>
                  <a:pt x="7405" y="189"/>
                  <a:pt x="7446" y="189"/>
                </a:cubicBezTo>
                <a:cubicBezTo>
                  <a:pt x="7461" y="189"/>
                  <a:pt x="7475" y="192"/>
                  <a:pt x="7486" y="198"/>
                </a:cubicBezTo>
                <a:lnTo>
                  <a:pt x="7486" y="145"/>
                </a:lnTo>
                <a:close/>
                <a:moveTo>
                  <a:pt x="7827" y="368"/>
                </a:moveTo>
                <a:cubicBezTo>
                  <a:pt x="7796" y="333"/>
                  <a:pt x="7752" y="316"/>
                  <a:pt x="7697" y="316"/>
                </a:cubicBezTo>
                <a:cubicBezTo>
                  <a:pt x="7640" y="316"/>
                  <a:pt x="7595" y="332"/>
                  <a:pt x="7561" y="365"/>
                </a:cubicBezTo>
                <a:cubicBezTo>
                  <a:pt x="7525" y="401"/>
                  <a:pt x="7507" y="451"/>
                  <a:pt x="7507" y="516"/>
                </a:cubicBezTo>
                <a:cubicBezTo>
                  <a:pt x="7507" y="572"/>
                  <a:pt x="7523" y="618"/>
                  <a:pt x="7555" y="653"/>
                </a:cubicBezTo>
                <a:cubicBezTo>
                  <a:pt x="7588" y="689"/>
                  <a:pt x="7632" y="707"/>
                  <a:pt x="7688" y="707"/>
                </a:cubicBezTo>
                <a:cubicBezTo>
                  <a:pt x="7745" y="707"/>
                  <a:pt x="7790" y="689"/>
                  <a:pt x="7823" y="653"/>
                </a:cubicBezTo>
                <a:cubicBezTo>
                  <a:pt x="7857" y="617"/>
                  <a:pt x="7873" y="569"/>
                  <a:pt x="7873" y="510"/>
                </a:cubicBezTo>
                <a:cubicBezTo>
                  <a:pt x="7873" y="449"/>
                  <a:pt x="7858" y="402"/>
                  <a:pt x="7827" y="368"/>
                </a:cubicBezTo>
                <a:close/>
                <a:moveTo>
                  <a:pt x="7782" y="617"/>
                </a:moveTo>
                <a:cubicBezTo>
                  <a:pt x="7762" y="643"/>
                  <a:pt x="7732" y="656"/>
                  <a:pt x="7692" y="656"/>
                </a:cubicBezTo>
                <a:cubicBezTo>
                  <a:pt x="7655" y="656"/>
                  <a:pt x="7624" y="643"/>
                  <a:pt x="7602" y="618"/>
                </a:cubicBezTo>
                <a:cubicBezTo>
                  <a:pt x="7579" y="593"/>
                  <a:pt x="7568" y="558"/>
                  <a:pt x="7568" y="513"/>
                </a:cubicBezTo>
                <a:cubicBezTo>
                  <a:pt x="7568" y="466"/>
                  <a:pt x="7580" y="429"/>
                  <a:pt x="7603" y="403"/>
                </a:cubicBezTo>
                <a:cubicBezTo>
                  <a:pt x="7626" y="379"/>
                  <a:pt x="7655" y="367"/>
                  <a:pt x="7692" y="367"/>
                </a:cubicBezTo>
                <a:cubicBezTo>
                  <a:pt x="7730" y="367"/>
                  <a:pt x="7759" y="379"/>
                  <a:pt x="7780" y="403"/>
                </a:cubicBezTo>
                <a:cubicBezTo>
                  <a:pt x="7802" y="428"/>
                  <a:pt x="7812" y="464"/>
                  <a:pt x="7812" y="512"/>
                </a:cubicBezTo>
                <a:cubicBezTo>
                  <a:pt x="7812" y="558"/>
                  <a:pt x="7802" y="593"/>
                  <a:pt x="7782" y="617"/>
                </a:cubicBezTo>
                <a:close/>
                <a:moveTo>
                  <a:pt x="8160" y="324"/>
                </a:moveTo>
                <a:cubicBezTo>
                  <a:pt x="8152" y="320"/>
                  <a:pt x="8140" y="318"/>
                  <a:pt x="8124" y="318"/>
                </a:cubicBezTo>
                <a:cubicBezTo>
                  <a:pt x="8103" y="318"/>
                  <a:pt x="8084" y="325"/>
                  <a:pt x="8067" y="339"/>
                </a:cubicBezTo>
                <a:cubicBezTo>
                  <a:pt x="8049" y="354"/>
                  <a:pt x="8036" y="375"/>
                  <a:pt x="8027" y="402"/>
                </a:cubicBezTo>
                <a:cubicBezTo>
                  <a:pt x="8026" y="402"/>
                  <a:pt x="8026" y="402"/>
                  <a:pt x="8026" y="402"/>
                </a:cubicBezTo>
                <a:cubicBezTo>
                  <a:pt x="8026" y="325"/>
                  <a:pt x="8026" y="325"/>
                  <a:pt x="8026" y="325"/>
                </a:cubicBezTo>
                <a:cubicBezTo>
                  <a:pt x="7966" y="325"/>
                  <a:pt x="7966" y="325"/>
                  <a:pt x="7966" y="325"/>
                </a:cubicBezTo>
                <a:cubicBezTo>
                  <a:pt x="7966" y="697"/>
                  <a:pt x="7966" y="697"/>
                  <a:pt x="7966" y="697"/>
                </a:cubicBezTo>
                <a:cubicBezTo>
                  <a:pt x="8026" y="697"/>
                  <a:pt x="8026" y="697"/>
                  <a:pt x="8026" y="697"/>
                </a:cubicBezTo>
                <a:cubicBezTo>
                  <a:pt x="8026" y="508"/>
                  <a:pt x="8026" y="508"/>
                  <a:pt x="8026" y="508"/>
                </a:cubicBezTo>
                <a:cubicBezTo>
                  <a:pt x="8026" y="464"/>
                  <a:pt x="8035" y="431"/>
                  <a:pt x="8054" y="406"/>
                </a:cubicBezTo>
                <a:cubicBezTo>
                  <a:pt x="8070" y="384"/>
                  <a:pt x="8090" y="373"/>
                  <a:pt x="8115" y="373"/>
                </a:cubicBezTo>
                <a:cubicBezTo>
                  <a:pt x="8135" y="373"/>
                  <a:pt x="8150" y="377"/>
                  <a:pt x="8160" y="385"/>
                </a:cubicBezTo>
                <a:lnTo>
                  <a:pt x="8160" y="324"/>
                </a:lnTo>
                <a:close/>
                <a:moveTo>
                  <a:pt x="8753" y="468"/>
                </a:moveTo>
                <a:cubicBezTo>
                  <a:pt x="8753" y="367"/>
                  <a:pt x="8712" y="316"/>
                  <a:pt x="8630" y="316"/>
                </a:cubicBezTo>
                <a:cubicBezTo>
                  <a:pt x="8575" y="316"/>
                  <a:pt x="8534" y="342"/>
                  <a:pt x="8506" y="393"/>
                </a:cubicBezTo>
                <a:cubicBezTo>
                  <a:pt x="8499" y="370"/>
                  <a:pt x="8486" y="352"/>
                  <a:pt x="8468" y="338"/>
                </a:cubicBezTo>
                <a:cubicBezTo>
                  <a:pt x="8448" y="323"/>
                  <a:pt x="8426" y="316"/>
                  <a:pt x="8400" y="316"/>
                </a:cubicBezTo>
                <a:cubicBezTo>
                  <a:pt x="8350" y="316"/>
                  <a:pt x="8311" y="339"/>
                  <a:pt x="8285" y="384"/>
                </a:cubicBezTo>
                <a:cubicBezTo>
                  <a:pt x="8283" y="384"/>
                  <a:pt x="8283" y="384"/>
                  <a:pt x="8283" y="384"/>
                </a:cubicBezTo>
                <a:cubicBezTo>
                  <a:pt x="8283" y="325"/>
                  <a:pt x="8283" y="325"/>
                  <a:pt x="8283" y="325"/>
                </a:cubicBezTo>
                <a:cubicBezTo>
                  <a:pt x="8224" y="325"/>
                  <a:pt x="8224" y="325"/>
                  <a:pt x="8224" y="325"/>
                </a:cubicBezTo>
                <a:cubicBezTo>
                  <a:pt x="8224" y="697"/>
                  <a:pt x="8224" y="697"/>
                  <a:pt x="8224" y="697"/>
                </a:cubicBezTo>
                <a:cubicBezTo>
                  <a:pt x="8283" y="697"/>
                  <a:pt x="8283" y="697"/>
                  <a:pt x="8283" y="697"/>
                </a:cubicBezTo>
                <a:cubicBezTo>
                  <a:pt x="8283" y="485"/>
                  <a:pt x="8283" y="485"/>
                  <a:pt x="8283" y="485"/>
                </a:cubicBezTo>
                <a:cubicBezTo>
                  <a:pt x="8283" y="450"/>
                  <a:pt x="8292" y="421"/>
                  <a:pt x="8310" y="399"/>
                </a:cubicBezTo>
                <a:cubicBezTo>
                  <a:pt x="8326" y="378"/>
                  <a:pt x="8348" y="367"/>
                  <a:pt x="8374" y="367"/>
                </a:cubicBezTo>
                <a:cubicBezTo>
                  <a:pt x="8430" y="367"/>
                  <a:pt x="8458" y="403"/>
                  <a:pt x="8458" y="476"/>
                </a:cubicBezTo>
                <a:cubicBezTo>
                  <a:pt x="8458" y="697"/>
                  <a:pt x="8458" y="697"/>
                  <a:pt x="8458" y="697"/>
                </a:cubicBezTo>
                <a:cubicBezTo>
                  <a:pt x="8518" y="697"/>
                  <a:pt x="8518" y="697"/>
                  <a:pt x="8518" y="697"/>
                </a:cubicBezTo>
                <a:cubicBezTo>
                  <a:pt x="8518" y="485"/>
                  <a:pt x="8518" y="485"/>
                  <a:pt x="8518" y="485"/>
                </a:cubicBezTo>
                <a:cubicBezTo>
                  <a:pt x="8518" y="453"/>
                  <a:pt x="8527" y="425"/>
                  <a:pt x="8545" y="402"/>
                </a:cubicBezTo>
                <a:cubicBezTo>
                  <a:pt x="8562" y="378"/>
                  <a:pt x="8584" y="367"/>
                  <a:pt x="8610" y="367"/>
                </a:cubicBezTo>
                <a:cubicBezTo>
                  <a:pt x="8638" y="367"/>
                  <a:pt x="8659" y="375"/>
                  <a:pt x="8672" y="392"/>
                </a:cubicBezTo>
                <a:cubicBezTo>
                  <a:pt x="8686" y="410"/>
                  <a:pt x="8693" y="441"/>
                  <a:pt x="8693" y="484"/>
                </a:cubicBezTo>
                <a:cubicBezTo>
                  <a:pt x="8693" y="697"/>
                  <a:pt x="8693" y="697"/>
                  <a:pt x="8693" y="697"/>
                </a:cubicBezTo>
                <a:cubicBezTo>
                  <a:pt x="8753" y="697"/>
                  <a:pt x="8753" y="697"/>
                  <a:pt x="8753" y="697"/>
                </a:cubicBezTo>
                <a:lnTo>
                  <a:pt x="8753" y="468"/>
                </a:ln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14400">
              <a:defRPr/>
            </a:pPr>
            <a:endParaRPr lang="en-US" kern="0">
              <a:solidFill>
                <a:srgbClr val="292929"/>
              </a:solidFill>
            </a:endParaRPr>
          </a:p>
        </p:txBody>
      </p:sp>
      <p:grpSp>
        <p:nvGrpSpPr>
          <p:cNvPr id="144" name="Group 143"/>
          <p:cNvGrpSpPr/>
          <p:nvPr/>
        </p:nvGrpSpPr>
        <p:grpSpPr>
          <a:xfrm>
            <a:off x="284576" y="2125662"/>
            <a:ext cx="2667001" cy="4572001"/>
            <a:chOff x="274637" y="2125662"/>
            <a:chExt cx="2667001" cy="4572001"/>
          </a:xfrm>
        </p:grpSpPr>
        <p:pic>
          <p:nvPicPr>
            <p:cNvPr id="145" name="Picture 144"/>
            <p:cNvPicPr>
              <a:picLocks noChangeAspect="1"/>
            </p:cNvPicPr>
            <p:nvPr/>
          </p:nvPicPr>
          <p:blipFill rotWithShape="1">
            <a:blip r:embed="rId5">
              <a:extLst>
                <a:ext uri="{28A0092B-C50C-407E-A947-70E740481C1C}">
                  <a14:useLocalDpi xmlns:a14="http://schemas.microsoft.com/office/drawing/2010/main" val="0"/>
                </a:ext>
              </a:extLst>
            </a:blip>
            <a:srcRect l="28047" t="13552" r="36380" b="5138"/>
            <a:stretch/>
          </p:blipFill>
          <p:spPr>
            <a:xfrm>
              <a:off x="274637" y="2125662"/>
              <a:ext cx="2667000" cy="4572000"/>
            </a:xfrm>
            <a:prstGeom prst="rect">
              <a:avLst/>
            </a:prstGeom>
          </p:spPr>
        </p:pic>
        <p:sp>
          <p:nvSpPr>
            <p:cNvPr id="146" name="Rectangle 145"/>
            <p:cNvSpPr/>
            <p:nvPr/>
          </p:nvSpPr>
          <p:spPr>
            <a:xfrm>
              <a:off x="274638" y="2125664"/>
              <a:ext cx="2667000" cy="4571999"/>
            </a:xfrm>
            <a:prstGeom prst="rect">
              <a:avLst/>
            </a:prstGeom>
            <a:solidFill>
              <a:srgbClr val="000000">
                <a:alpha val="74000"/>
              </a:srgbClr>
            </a:solidFill>
            <a:ln w="10795" cap="flat" cmpd="sng" algn="ctr">
              <a:noFill/>
              <a:prstDash val="solid"/>
            </a:ln>
            <a:effectLst/>
          </p:spPr>
          <p:txBody>
            <a:bodyPr vert="horz" lIns="182880" tIns="182880" rIns="182880" bIns="182880" rtlCol="0" anchor="t"/>
            <a:lstStyle/>
            <a:p>
              <a:pPr defTabSz="914400">
                <a:defRPr/>
              </a:pPr>
              <a:r>
                <a:rPr lang="en-US" sz="2800" kern="0" dirty="0" smtClean="0">
                  <a:gradFill>
                    <a:gsLst>
                      <a:gs pos="0">
                        <a:srgbClr val="FFFFFF"/>
                      </a:gs>
                      <a:gs pos="100000">
                        <a:srgbClr val="FFFFFF"/>
                      </a:gs>
                    </a:gsLst>
                    <a:lin ang="5400000" scaled="1"/>
                  </a:gradFill>
                  <a:latin typeface="Segoe UI Light"/>
                </a:rPr>
                <a:t>Unified Experience</a:t>
              </a:r>
            </a:p>
            <a:p>
              <a:pPr defTabSz="914400">
                <a:defRPr/>
              </a:pPr>
              <a:endParaRPr lang="en-US" sz="2800" kern="0" dirty="0" smtClean="0">
                <a:gradFill>
                  <a:gsLst>
                    <a:gs pos="0">
                      <a:srgbClr val="FFFFFF"/>
                    </a:gs>
                    <a:gs pos="100000">
                      <a:srgbClr val="FFFFFF"/>
                    </a:gs>
                  </a:gsLst>
                  <a:lin ang="5400000" scaled="1"/>
                </a:gradFill>
              </a:endParaRPr>
            </a:p>
            <a:p>
              <a:pPr defTabSz="914400">
                <a:lnSpc>
                  <a:spcPct val="90000"/>
                </a:lnSpc>
                <a:spcAft>
                  <a:spcPts val="600"/>
                </a:spcAft>
                <a:defRPr/>
              </a:pPr>
              <a:r>
                <a:rPr lang="en-US" sz="2400" kern="0" dirty="0" smtClean="0">
                  <a:gradFill>
                    <a:gsLst>
                      <a:gs pos="0">
                        <a:srgbClr val="FFFFFF"/>
                      </a:gs>
                      <a:gs pos="100000">
                        <a:srgbClr val="FFFFFF"/>
                      </a:gs>
                    </a:gsLst>
                    <a:lin ang="5400000" scaled="1"/>
                  </a:gradFill>
                  <a:latin typeface="Segoe UI Light"/>
                </a:rPr>
                <a:t>Subscription</a:t>
              </a:r>
              <a:endParaRPr lang="en-US" sz="2400" kern="0" dirty="0">
                <a:gradFill>
                  <a:gsLst>
                    <a:gs pos="0">
                      <a:srgbClr val="FFFFFF"/>
                    </a:gs>
                    <a:gs pos="100000">
                      <a:srgbClr val="FFFFFF"/>
                    </a:gs>
                  </a:gsLst>
                  <a:lin ang="5400000" scaled="1"/>
                </a:gradFill>
                <a:latin typeface="Segoe UI Light"/>
              </a:endParaRPr>
            </a:p>
            <a:p>
              <a:pPr defTabSz="914400">
                <a:lnSpc>
                  <a:spcPct val="90000"/>
                </a:lnSpc>
                <a:spcAft>
                  <a:spcPts val="600"/>
                </a:spcAft>
                <a:defRPr/>
              </a:pPr>
              <a:r>
                <a:rPr lang="en-US" sz="2400" kern="0" dirty="0" smtClean="0">
                  <a:gradFill>
                    <a:gsLst>
                      <a:gs pos="0">
                        <a:srgbClr val="FFFFFF"/>
                      </a:gs>
                      <a:gs pos="100000">
                        <a:srgbClr val="FFFFFF"/>
                      </a:gs>
                    </a:gsLst>
                    <a:lin ang="5400000" scaled="1"/>
                  </a:gradFill>
                  <a:latin typeface="Segoe UI Light"/>
                </a:rPr>
                <a:t>Identity</a:t>
              </a:r>
              <a:endParaRPr lang="en-US" sz="2400" kern="0" dirty="0">
                <a:gradFill>
                  <a:gsLst>
                    <a:gs pos="0">
                      <a:srgbClr val="FFFFFF"/>
                    </a:gs>
                    <a:gs pos="100000">
                      <a:srgbClr val="FFFFFF"/>
                    </a:gs>
                  </a:gsLst>
                  <a:lin ang="5400000" scaled="1"/>
                </a:gradFill>
                <a:latin typeface="Segoe UI Light"/>
              </a:endParaRPr>
            </a:p>
            <a:p>
              <a:pPr defTabSz="914400">
                <a:lnSpc>
                  <a:spcPct val="90000"/>
                </a:lnSpc>
                <a:spcAft>
                  <a:spcPts val="600"/>
                </a:spcAft>
                <a:defRPr/>
              </a:pPr>
              <a:r>
                <a:rPr lang="en-US" sz="2400" kern="0" dirty="0" smtClean="0">
                  <a:gradFill>
                    <a:gsLst>
                      <a:gs pos="0">
                        <a:srgbClr val="FFFFFF"/>
                      </a:gs>
                      <a:gs pos="100000">
                        <a:srgbClr val="FFFFFF"/>
                      </a:gs>
                    </a:gsLst>
                    <a:lin ang="5400000" scaled="1"/>
                  </a:gradFill>
                  <a:latin typeface="Segoe UI Light"/>
                </a:rPr>
                <a:t>Management</a:t>
              </a:r>
              <a:endParaRPr lang="en-US" sz="2400" kern="0" dirty="0">
                <a:gradFill>
                  <a:gsLst>
                    <a:gs pos="0">
                      <a:srgbClr val="FFFFFF"/>
                    </a:gs>
                    <a:gs pos="100000">
                      <a:srgbClr val="FFFFFF"/>
                    </a:gs>
                  </a:gsLst>
                  <a:lin ang="5400000" scaled="1"/>
                </a:gradFill>
                <a:latin typeface="Segoe UI Light"/>
              </a:endParaRPr>
            </a:p>
            <a:p>
              <a:pPr defTabSz="914400">
                <a:lnSpc>
                  <a:spcPct val="90000"/>
                </a:lnSpc>
                <a:spcAft>
                  <a:spcPts val="600"/>
                </a:spcAft>
                <a:defRPr/>
              </a:pPr>
              <a:r>
                <a:rPr lang="en-US" sz="2400" kern="0" dirty="0" smtClean="0">
                  <a:gradFill>
                    <a:gsLst>
                      <a:gs pos="0">
                        <a:srgbClr val="FFFFFF"/>
                      </a:gs>
                      <a:gs pos="100000">
                        <a:srgbClr val="FFFFFF"/>
                      </a:gs>
                    </a:gsLst>
                    <a:lin ang="5400000" scaled="1"/>
                  </a:gradFill>
                  <a:latin typeface="Segoe UI Light"/>
                </a:rPr>
                <a:t>Development</a:t>
              </a:r>
              <a:endParaRPr lang="en-US" sz="2400" kern="0" dirty="0">
                <a:gradFill>
                  <a:gsLst>
                    <a:gs pos="0">
                      <a:srgbClr val="FFFFFF"/>
                    </a:gs>
                    <a:gs pos="100000">
                      <a:srgbClr val="FFFFFF"/>
                    </a:gs>
                  </a:gsLst>
                  <a:lin ang="5400000" scaled="1"/>
                </a:gradFill>
                <a:latin typeface="Segoe UI Light"/>
              </a:endParaRPr>
            </a:p>
          </p:txBody>
        </p:sp>
      </p:grpSp>
      <p:pic>
        <p:nvPicPr>
          <p:cNvPr id="147" name="Picture 2" descr="C:\Users\chrisw\Desktop\Cloud Services 3.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1082967" y="5534043"/>
            <a:ext cx="1039569" cy="716800"/>
          </a:xfrm>
          <a:prstGeom prst="rect">
            <a:avLst/>
          </a:prstGeom>
          <a:noFill/>
          <a:extLst>
            <a:ext uri="{909E8E84-426E-40DD-AFC4-6F175D3DCCD1}">
              <a14:hiddenFill xmlns:a14="http://schemas.microsoft.com/office/drawing/2010/main">
                <a:solidFill>
                  <a:srgbClr val="FFFFFF"/>
                </a:solidFill>
              </a14:hiddenFill>
            </a:ext>
          </a:extLst>
        </p:spPr>
      </p:pic>
      <p:pic>
        <p:nvPicPr>
          <p:cNvPr id="149" name="Picture 3"/>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bwMode="auto">
          <a:xfrm>
            <a:off x="5433592" y="3656421"/>
            <a:ext cx="1135691" cy="274320"/>
          </a:xfrm>
          <a:prstGeom prst="rect">
            <a:avLst/>
          </a:prstGeom>
          <a:noFill/>
          <a:extLst/>
        </p:spPr>
      </p:pic>
      <p:pic>
        <p:nvPicPr>
          <p:cNvPr id="156" name="Picture 155"/>
          <p:cNvPicPr>
            <a:picLocks noChangeAspect="1"/>
          </p:cNvPicPr>
          <p:nvPr/>
        </p:nvPicPr>
        <p:blipFill>
          <a:blip r:embed="rId10" cstate="print">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708436" y="3623834"/>
            <a:ext cx="1158115" cy="365760"/>
          </a:xfrm>
          <a:prstGeom prst="rect">
            <a:avLst/>
          </a:prstGeom>
          <a:noFill/>
          <a:ln>
            <a:noFill/>
          </a:ln>
        </p:spPr>
      </p:pic>
      <p:sp>
        <p:nvSpPr>
          <p:cNvPr id="157" name="Freeform 5"/>
          <p:cNvSpPr>
            <a:spLocks noChangeAspect="1" noEditPoints="1"/>
          </p:cNvSpPr>
          <p:nvPr/>
        </p:nvSpPr>
        <p:spPr bwMode="auto">
          <a:xfrm>
            <a:off x="8047471" y="3573462"/>
            <a:ext cx="822497" cy="365760"/>
          </a:xfrm>
          <a:custGeom>
            <a:avLst/>
            <a:gdLst>
              <a:gd name="T0" fmla="*/ 1863 w 2270"/>
              <a:gd name="T1" fmla="*/ 168 h 1008"/>
              <a:gd name="T2" fmla="*/ 1270 w 2270"/>
              <a:gd name="T3" fmla="*/ 71 h 1008"/>
              <a:gd name="T4" fmla="*/ 596 w 2270"/>
              <a:gd name="T5" fmla="*/ 0 h 1008"/>
              <a:gd name="T6" fmla="*/ 261 w 2270"/>
              <a:gd name="T7" fmla="*/ 189 h 1008"/>
              <a:gd name="T8" fmla="*/ 53 w 2270"/>
              <a:gd name="T9" fmla="*/ 499 h 1008"/>
              <a:gd name="T10" fmla="*/ 980 w 2270"/>
              <a:gd name="T11" fmla="*/ 1008 h 1008"/>
              <a:gd name="T12" fmla="*/ 1520 w 2270"/>
              <a:gd name="T13" fmla="*/ 839 h 1008"/>
              <a:gd name="T14" fmla="*/ 2189 w 2270"/>
              <a:gd name="T15" fmla="*/ 441 h 1008"/>
              <a:gd name="T16" fmla="*/ 348 w 2270"/>
              <a:gd name="T17" fmla="*/ 705 h 1008"/>
              <a:gd name="T18" fmla="*/ 163 w 2270"/>
              <a:gd name="T19" fmla="*/ 598 h 1008"/>
              <a:gd name="T20" fmla="*/ 283 w 2270"/>
              <a:gd name="T21" fmla="*/ 588 h 1008"/>
              <a:gd name="T22" fmla="*/ 412 w 2270"/>
              <a:gd name="T23" fmla="*/ 575 h 1008"/>
              <a:gd name="T24" fmla="*/ 173 w 2270"/>
              <a:gd name="T25" fmla="*/ 406 h 1008"/>
              <a:gd name="T26" fmla="*/ 436 w 2270"/>
              <a:gd name="T27" fmla="*/ 287 h 1008"/>
              <a:gd name="T28" fmla="*/ 475 w 2270"/>
              <a:gd name="T29" fmla="*/ 406 h 1008"/>
              <a:gd name="T30" fmla="*/ 318 w 2270"/>
              <a:gd name="T31" fmla="*/ 382 h 1008"/>
              <a:gd name="T32" fmla="*/ 511 w 2270"/>
              <a:gd name="T33" fmla="*/ 506 h 1008"/>
              <a:gd name="T34" fmla="*/ 1891 w 2270"/>
              <a:gd name="T35" fmla="*/ 608 h 1008"/>
              <a:gd name="T36" fmla="*/ 2048 w 2270"/>
              <a:gd name="T37" fmla="*/ 570 h 1008"/>
              <a:gd name="T38" fmla="*/ 1968 w 2270"/>
              <a:gd name="T39" fmla="*/ 694 h 1008"/>
              <a:gd name="T40" fmla="*/ 1676 w 2270"/>
              <a:gd name="T41" fmla="*/ 575 h 1008"/>
              <a:gd name="T42" fmla="*/ 1476 w 2270"/>
              <a:gd name="T43" fmla="*/ 708 h 1008"/>
              <a:gd name="T44" fmla="*/ 1352 w 2270"/>
              <a:gd name="T45" fmla="*/ 853 h 1008"/>
              <a:gd name="T46" fmla="*/ 1251 w 2270"/>
              <a:gd name="T47" fmla="*/ 388 h 1008"/>
              <a:gd name="T48" fmla="*/ 988 w 2270"/>
              <a:gd name="T49" fmla="*/ 768 h 1008"/>
              <a:gd name="T50" fmla="*/ 792 w 2270"/>
              <a:gd name="T51" fmla="*/ 456 h 1008"/>
              <a:gd name="T52" fmla="*/ 869 w 2270"/>
              <a:gd name="T53" fmla="*/ 715 h 1008"/>
              <a:gd name="T54" fmla="*/ 665 w 2270"/>
              <a:gd name="T55" fmla="*/ 559 h 1008"/>
              <a:gd name="T56" fmla="*/ 604 w 2270"/>
              <a:gd name="T57" fmla="*/ 711 h 1008"/>
              <a:gd name="T58" fmla="*/ 561 w 2270"/>
              <a:gd name="T59" fmla="*/ 131 h 1008"/>
              <a:gd name="T60" fmla="*/ 664 w 2270"/>
              <a:gd name="T61" fmla="*/ 176 h 1008"/>
              <a:gd name="T62" fmla="*/ 873 w 2270"/>
              <a:gd name="T63" fmla="*/ 290 h 1008"/>
              <a:gd name="T64" fmla="*/ 963 w 2270"/>
              <a:gd name="T65" fmla="*/ 276 h 1008"/>
              <a:gd name="T66" fmla="*/ 1178 w 2270"/>
              <a:gd name="T67" fmla="*/ 276 h 1008"/>
              <a:gd name="T68" fmla="*/ 1267 w 2270"/>
              <a:gd name="T69" fmla="*/ 291 h 1008"/>
              <a:gd name="T70" fmla="*/ 1480 w 2270"/>
              <a:gd name="T71" fmla="*/ 269 h 1008"/>
              <a:gd name="T72" fmla="*/ 1676 w 2270"/>
              <a:gd name="T73" fmla="*/ 407 h 1008"/>
              <a:gd name="T74" fmla="*/ 1957 w 2270"/>
              <a:gd name="T75" fmla="*/ 288 h 1008"/>
              <a:gd name="T76" fmla="*/ 2031 w 2270"/>
              <a:gd name="T77" fmla="*/ 527 h 1008"/>
              <a:gd name="T78" fmla="*/ 2101 w 2270"/>
              <a:gd name="T79" fmla="*/ 294 h 1008"/>
              <a:gd name="T80" fmla="*/ 2062 w 2270"/>
              <a:gd name="T81" fmla="*/ 294 h 1008"/>
              <a:gd name="T82" fmla="*/ 2208 w 2270"/>
              <a:gd name="T83" fmla="*/ 357 h 1008"/>
              <a:gd name="T84" fmla="*/ 2179 w 2270"/>
              <a:gd name="T85" fmla="*/ 357 h 1008"/>
              <a:gd name="T86" fmla="*/ 2148 w 2270"/>
              <a:gd name="T87" fmla="*/ 357 h 1008"/>
              <a:gd name="T88" fmla="*/ 2171 w 2270"/>
              <a:gd name="T89" fmla="*/ 341 h 1008"/>
              <a:gd name="T90" fmla="*/ 2208 w 2270"/>
              <a:gd name="T91" fmla="*/ 357 h 1008"/>
              <a:gd name="T92" fmla="*/ 1793 w 2270"/>
              <a:gd name="T93" fmla="*/ 407 h 1008"/>
              <a:gd name="T94" fmla="*/ 1950 w 2270"/>
              <a:gd name="T95" fmla="*/ 406 h 1008"/>
              <a:gd name="T96" fmla="*/ 1460 w 2270"/>
              <a:gd name="T97" fmla="*/ 603 h 1008"/>
              <a:gd name="T98" fmla="*/ 1410 w 2270"/>
              <a:gd name="T99" fmla="*/ 389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70" h="1008">
                <a:moveTo>
                  <a:pt x="2270" y="320"/>
                </a:moveTo>
                <a:cubicBezTo>
                  <a:pt x="2270" y="248"/>
                  <a:pt x="2212" y="190"/>
                  <a:pt x="2140" y="190"/>
                </a:cubicBezTo>
                <a:cubicBezTo>
                  <a:pt x="2106" y="190"/>
                  <a:pt x="2074" y="204"/>
                  <a:pt x="2051" y="226"/>
                </a:cubicBezTo>
                <a:cubicBezTo>
                  <a:pt x="1997" y="189"/>
                  <a:pt x="1933" y="168"/>
                  <a:pt x="1863" y="168"/>
                </a:cubicBezTo>
                <a:cubicBezTo>
                  <a:pt x="1791" y="168"/>
                  <a:pt x="1725" y="190"/>
                  <a:pt x="1671" y="229"/>
                </a:cubicBezTo>
                <a:cubicBezTo>
                  <a:pt x="1647" y="210"/>
                  <a:pt x="1616" y="198"/>
                  <a:pt x="1583" y="198"/>
                </a:cubicBezTo>
                <a:cubicBezTo>
                  <a:pt x="1560" y="198"/>
                  <a:pt x="1538" y="203"/>
                  <a:pt x="1519" y="213"/>
                </a:cubicBezTo>
                <a:cubicBezTo>
                  <a:pt x="1468" y="128"/>
                  <a:pt x="1376" y="71"/>
                  <a:pt x="1270" y="71"/>
                </a:cubicBezTo>
                <a:cubicBezTo>
                  <a:pt x="1178" y="71"/>
                  <a:pt x="1097" y="114"/>
                  <a:pt x="1043" y="180"/>
                </a:cubicBezTo>
                <a:cubicBezTo>
                  <a:pt x="983" y="141"/>
                  <a:pt x="912" y="118"/>
                  <a:pt x="835" y="118"/>
                </a:cubicBezTo>
                <a:cubicBezTo>
                  <a:pt x="806" y="118"/>
                  <a:pt x="778" y="121"/>
                  <a:pt x="752" y="127"/>
                </a:cubicBezTo>
                <a:cubicBezTo>
                  <a:pt x="737" y="54"/>
                  <a:pt x="673" y="0"/>
                  <a:pt x="596" y="0"/>
                </a:cubicBezTo>
                <a:cubicBezTo>
                  <a:pt x="509" y="0"/>
                  <a:pt x="438" y="70"/>
                  <a:pt x="438" y="158"/>
                </a:cubicBezTo>
                <a:cubicBezTo>
                  <a:pt x="438" y="161"/>
                  <a:pt x="438" y="165"/>
                  <a:pt x="439" y="168"/>
                </a:cubicBezTo>
                <a:cubicBezTo>
                  <a:pt x="422" y="166"/>
                  <a:pt x="405" y="165"/>
                  <a:pt x="387" y="165"/>
                </a:cubicBezTo>
                <a:cubicBezTo>
                  <a:pt x="342" y="165"/>
                  <a:pt x="300" y="173"/>
                  <a:pt x="261" y="189"/>
                </a:cubicBezTo>
                <a:cubicBezTo>
                  <a:pt x="236" y="176"/>
                  <a:pt x="207" y="168"/>
                  <a:pt x="176" y="168"/>
                </a:cubicBezTo>
                <a:cubicBezTo>
                  <a:pt x="79" y="168"/>
                  <a:pt x="0" y="247"/>
                  <a:pt x="0" y="345"/>
                </a:cubicBezTo>
                <a:cubicBezTo>
                  <a:pt x="0" y="395"/>
                  <a:pt x="21" y="440"/>
                  <a:pt x="54" y="472"/>
                </a:cubicBezTo>
                <a:cubicBezTo>
                  <a:pt x="53" y="481"/>
                  <a:pt x="53" y="490"/>
                  <a:pt x="53" y="499"/>
                </a:cubicBezTo>
                <a:cubicBezTo>
                  <a:pt x="53" y="683"/>
                  <a:pt x="203" y="833"/>
                  <a:pt x="387" y="833"/>
                </a:cubicBezTo>
                <a:cubicBezTo>
                  <a:pt x="455" y="833"/>
                  <a:pt x="517" y="813"/>
                  <a:pt x="570" y="778"/>
                </a:cubicBezTo>
                <a:cubicBezTo>
                  <a:pt x="630" y="836"/>
                  <a:pt x="710" y="874"/>
                  <a:pt x="798" y="883"/>
                </a:cubicBezTo>
                <a:cubicBezTo>
                  <a:pt x="826" y="956"/>
                  <a:pt x="897" y="1008"/>
                  <a:pt x="980" y="1008"/>
                </a:cubicBezTo>
                <a:cubicBezTo>
                  <a:pt x="1058" y="1008"/>
                  <a:pt x="1126" y="961"/>
                  <a:pt x="1157" y="894"/>
                </a:cubicBezTo>
                <a:cubicBezTo>
                  <a:pt x="1191" y="939"/>
                  <a:pt x="1245" y="968"/>
                  <a:pt x="1305" y="968"/>
                </a:cubicBezTo>
                <a:cubicBezTo>
                  <a:pt x="1389" y="968"/>
                  <a:pt x="1460" y="913"/>
                  <a:pt x="1484" y="837"/>
                </a:cubicBezTo>
                <a:cubicBezTo>
                  <a:pt x="1496" y="838"/>
                  <a:pt x="1508" y="839"/>
                  <a:pt x="1520" y="839"/>
                </a:cubicBezTo>
                <a:cubicBezTo>
                  <a:pt x="1581" y="839"/>
                  <a:pt x="1636" y="814"/>
                  <a:pt x="1676" y="773"/>
                </a:cubicBezTo>
                <a:cubicBezTo>
                  <a:pt x="1729" y="810"/>
                  <a:pt x="1793" y="831"/>
                  <a:pt x="1863" y="831"/>
                </a:cubicBezTo>
                <a:cubicBezTo>
                  <a:pt x="2046" y="831"/>
                  <a:pt x="2195" y="683"/>
                  <a:pt x="2195" y="499"/>
                </a:cubicBezTo>
                <a:cubicBezTo>
                  <a:pt x="2195" y="479"/>
                  <a:pt x="2193" y="460"/>
                  <a:pt x="2189" y="441"/>
                </a:cubicBezTo>
                <a:cubicBezTo>
                  <a:pt x="2237" y="421"/>
                  <a:pt x="2270" y="375"/>
                  <a:pt x="2270" y="320"/>
                </a:cubicBezTo>
                <a:close/>
                <a:moveTo>
                  <a:pt x="519" y="641"/>
                </a:moveTo>
                <a:cubicBezTo>
                  <a:pt x="502" y="661"/>
                  <a:pt x="479" y="677"/>
                  <a:pt x="450" y="688"/>
                </a:cubicBezTo>
                <a:cubicBezTo>
                  <a:pt x="420" y="699"/>
                  <a:pt x="386" y="705"/>
                  <a:pt x="348" y="705"/>
                </a:cubicBezTo>
                <a:cubicBezTo>
                  <a:pt x="321" y="705"/>
                  <a:pt x="292" y="701"/>
                  <a:pt x="263" y="694"/>
                </a:cubicBezTo>
                <a:cubicBezTo>
                  <a:pt x="233" y="686"/>
                  <a:pt x="208" y="676"/>
                  <a:pt x="187" y="662"/>
                </a:cubicBezTo>
                <a:cubicBezTo>
                  <a:pt x="166" y="649"/>
                  <a:pt x="156" y="635"/>
                  <a:pt x="156" y="619"/>
                </a:cubicBezTo>
                <a:cubicBezTo>
                  <a:pt x="156" y="613"/>
                  <a:pt x="159" y="606"/>
                  <a:pt x="163" y="598"/>
                </a:cubicBezTo>
                <a:cubicBezTo>
                  <a:pt x="168" y="590"/>
                  <a:pt x="175" y="584"/>
                  <a:pt x="185" y="578"/>
                </a:cubicBezTo>
                <a:cubicBezTo>
                  <a:pt x="194" y="572"/>
                  <a:pt x="204" y="569"/>
                  <a:pt x="215" y="569"/>
                </a:cubicBezTo>
                <a:cubicBezTo>
                  <a:pt x="228" y="569"/>
                  <a:pt x="239" y="571"/>
                  <a:pt x="248" y="574"/>
                </a:cubicBezTo>
                <a:cubicBezTo>
                  <a:pt x="257" y="577"/>
                  <a:pt x="269" y="582"/>
                  <a:pt x="283" y="588"/>
                </a:cubicBezTo>
                <a:cubicBezTo>
                  <a:pt x="297" y="595"/>
                  <a:pt x="310" y="600"/>
                  <a:pt x="321" y="603"/>
                </a:cubicBezTo>
                <a:cubicBezTo>
                  <a:pt x="332" y="606"/>
                  <a:pt x="344" y="607"/>
                  <a:pt x="358" y="607"/>
                </a:cubicBezTo>
                <a:cubicBezTo>
                  <a:pt x="378" y="607"/>
                  <a:pt x="392" y="605"/>
                  <a:pt x="400" y="600"/>
                </a:cubicBezTo>
                <a:cubicBezTo>
                  <a:pt x="408" y="595"/>
                  <a:pt x="412" y="587"/>
                  <a:pt x="412" y="575"/>
                </a:cubicBezTo>
                <a:cubicBezTo>
                  <a:pt x="412" y="565"/>
                  <a:pt x="398" y="555"/>
                  <a:pt x="371" y="546"/>
                </a:cubicBezTo>
                <a:cubicBezTo>
                  <a:pt x="344" y="537"/>
                  <a:pt x="315" y="527"/>
                  <a:pt x="284" y="516"/>
                </a:cubicBezTo>
                <a:cubicBezTo>
                  <a:pt x="253" y="506"/>
                  <a:pt x="227" y="492"/>
                  <a:pt x="205" y="475"/>
                </a:cubicBezTo>
                <a:cubicBezTo>
                  <a:pt x="184" y="457"/>
                  <a:pt x="173" y="435"/>
                  <a:pt x="173" y="406"/>
                </a:cubicBezTo>
                <a:cubicBezTo>
                  <a:pt x="173" y="381"/>
                  <a:pt x="181" y="359"/>
                  <a:pt x="197" y="339"/>
                </a:cubicBezTo>
                <a:cubicBezTo>
                  <a:pt x="213" y="320"/>
                  <a:pt x="235" y="305"/>
                  <a:pt x="263" y="294"/>
                </a:cubicBezTo>
                <a:cubicBezTo>
                  <a:pt x="291" y="283"/>
                  <a:pt x="323" y="278"/>
                  <a:pt x="359" y="278"/>
                </a:cubicBezTo>
                <a:cubicBezTo>
                  <a:pt x="385" y="278"/>
                  <a:pt x="410" y="281"/>
                  <a:pt x="436" y="287"/>
                </a:cubicBezTo>
                <a:cubicBezTo>
                  <a:pt x="463" y="293"/>
                  <a:pt x="485" y="302"/>
                  <a:pt x="503" y="314"/>
                </a:cubicBezTo>
                <a:cubicBezTo>
                  <a:pt x="521" y="326"/>
                  <a:pt x="531" y="341"/>
                  <a:pt x="531" y="358"/>
                </a:cubicBezTo>
                <a:cubicBezTo>
                  <a:pt x="531" y="370"/>
                  <a:pt x="525" y="382"/>
                  <a:pt x="515" y="392"/>
                </a:cubicBezTo>
                <a:cubicBezTo>
                  <a:pt x="504" y="401"/>
                  <a:pt x="491" y="406"/>
                  <a:pt x="475" y="406"/>
                </a:cubicBezTo>
                <a:cubicBezTo>
                  <a:pt x="468" y="406"/>
                  <a:pt x="454" y="403"/>
                  <a:pt x="434" y="396"/>
                </a:cubicBezTo>
                <a:cubicBezTo>
                  <a:pt x="414" y="388"/>
                  <a:pt x="399" y="383"/>
                  <a:pt x="388" y="380"/>
                </a:cubicBezTo>
                <a:cubicBezTo>
                  <a:pt x="377" y="376"/>
                  <a:pt x="365" y="374"/>
                  <a:pt x="351" y="374"/>
                </a:cubicBezTo>
                <a:cubicBezTo>
                  <a:pt x="338" y="374"/>
                  <a:pt x="327" y="377"/>
                  <a:pt x="318" y="382"/>
                </a:cubicBezTo>
                <a:cubicBezTo>
                  <a:pt x="309" y="387"/>
                  <a:pt x="305" y="395"/>
                  <a:pt x="305" y="405"/>
                </a:cubicBezTo>
                <a:cubicBezTo>
                  <a:pt x="305" y="416"/>
                  <a:pt x="319" y="426"/>
                  <a:pt x="346" y="436"/>
                </a:cubicBezTo>
                <a:cubicBezTo>
                  <a:pt x="373" y="445"/>
                  <a:pt x="402" y="455"/>
                  <a:pt x="432" y="465"/>
                </a:cubicBezTo>
                <a:cubicBezTo>
                  <a:pt x="463" y="475"/>
                  <a:pt x="489" y="488"/>
                  <a:pt x="511" y="506"/>
                </a:cubicBezTo>
                <a:cubicBezTo>
                  <a:pt x="532" y="523"/>
                  <a:pt x="543" y="546"/>
                  <a:pt x="543" y="574"/>
                </a:cubicBezTo>
                <a:cubicBezTo>
                  <a:pt x="543" y="599"/>
                  <a:pt x="535" y="621"/>
                  <a:pt x="519" y="641"/>
                </a:cubicBezTo>
                <a:close/>
                <a:moveTo>
                  <a:pt x="1817" y="588"/>
                </a:moveTo>
                <a:cubicBezTo>
                  <a:pt x="1838" y="601"/>
                  <a:pt x="1862" y="608"/>
                  <a:pt x="1891" y="608"/>
                </a:cubicBezTo>
                <a:cubicBezTo>
                  <a:pt x="1909" y="608"/>
                  <a:pt x="1924" y="606"/>
                  <a:pt x="1935" y="601"/>
                </a:cubicBezTo>
                <a:cubicBezTo>
                  <a:pt x="1946" y="596"/>
                  <a:pt x="1962" y="588"/>
                  <a:pt x="1982" y="578"/>
                </a:cubicBezTo>
                <a:cubicBezTo>
                  <a:pt x="2002" y="568"/>
                  <a:pt x="2016" y="563"/>
                  <a:pt x="2024" y="563"/>
                </a:cubicBezTo>
                <a:cubicBezTo>
                  <a:pt x="2032" y="563"/>
                  <a:pt x="2040" y="565"/>
                  <a:pt x="2048" y="570"/>
                </a:cubicBezTo>
                <a:cubicBezTo>
                  <a:pt x="2055" y="575"/>
                  <a:pt x="2061" y="581"/>
                  <a:pt x="2066" y="588"/>
                </a:cubicBezTo>
                <a:cubicBezTo>
                  <a:pt x="2070" y="596"/>
                  <a:pt x="2073" y="603"/>
                  <a:pt x="2073" y="612"/>
                </a:cubicBezTo>
                <a:cubicBezTo>
                  <a:pt x="2073" y="628"/>
                  <a:pt x="2063" y="643"/>
                  <a:pt x="2043" y="658"/>
                </a:cubicBezTo>
                <a:cubicBezTo>
                  <a:pt x="2023" y="673"/>
                  <a:pt x="1998" y="685"/>
                  <a:pt x="1968" y="694"/>
                </a:cubicBezTo>
                <a:cubicBezTo>
                  <a:pt x="1938" y="704"/>
                  <a:pt x="1909" y="708"/>
                  <a:pt x="1880" y="708"/>
                </a:cubicBezTo>
                <a:cubicBezTo>
                  <a:pt x="1848" y="708"/>
                  <a:pt x="1818" y="703"/>
                  <a:pt x="1791" y="692"/>
                </a:cubicBezTo>
                <a:cubicBezTo>
                  <a:pt x="1764" y="681"/>
                  <a:pt x="1741" y="666"/>
                  <a:pt x="1721" y="646"/>
                </a:cubicBezTo>
                <a:cubicBezTo>
                  <a:pt x="1701" y="626"/>
                  <a:pt x="1686" y="602"/>
                  <a:pt x="1676" y="575"/>
                </a:cubicBezTo>
                <a:cubicBezTo>
                  <a:pt x="1671" y="564"/>
                  <a:pt x="1668" y="551"/>
                  <a:pt x="1665" y="539"/>
                </a:cubicBezTo>
                <a:cubicBezTo>
                  <a:pt x="1661" y="559"/>
                  <a:pt x="1655" y="578"/>
                  <a:pt x="1646" y="597"/>
                </a:cubicBezTo>
                <a:cubicBezTo>
                  <a:pt x="1630" y="630"/>
                  <a:pt x="1607" y="657"/>
                  <a:pt x="1577" y="678"/>
                </a:cubicBezTo>
                <a:cubicBezTo>
                  <a:pt x="1547" y="698"/>
                  <a:pt x="1513" y="708"/>
                  <a:pt x="1476" y="708"/>
                </a:cubicBezTo>
                <a:cubicBezTo>
                  <a:pt x="1457" y="708"/>
                  <a:pt x="1439" y="705"/>
                  <a:pt x="1420" y="698"/>
                </a:cubicBezTo>
                <a:cubicBezTo>
                  <a:pt x="1401" y="691"/>
                  <a:pt x="1384" y="681"/>
                  <a:pt x="1368" y="669"/>
                </a:cubicBezTo>
                <a:cubicBezTo>
                  <a:pt x="1368" y="807"/>
                  <a:pt x="1368" y="807"/>
                  <a:pt x="1368" y="807"/>
                </a:cubicBezTo>
                <a:cubicBezTo>
                  <a:pt x="1368" y="826"/>
                  <a:pt x="1363" y="842"/>
                  <a:pt x="1352" y="853"/>
                </a:cubicBezTo>
                <a:cubicBezTo>
                  <a:pt x="1341" y="865"/>
                  <a:pt x="1327" y="871"/>
                  <a:pt x="1309" y="871"/>
                </a:cubicBezTo>
                <a:cubicBezTo>
                  <a:pt x="1292" y="871"/>
                  <a:pt x="1278" y="865"/>
                  <a:pt x="1267" y="853"/>
                </a:cubicBezTo>
                <a:cubicBezTo>
                  <a:pt x="1256" y="842"/>
                  <a:pt x="1251" y="826"/>
                  <a:pt x="1251" y="807"/>
                </a:cubicBezTo>
                <a:cubicBezTo>
                  <a:pt x="1251" y="388"/>
                  <a:pt x="1251" y="388"/>
                  <a:pt x="1251" y="388"/>
                </a:cubicBezTo>
                <a:cubicBezTo>
                  <a:pt x="1096" y="800"/>
                  <a:pt x="1096" y="800"/>
                  <a:pt x="1096" y="800"/>
                </a:cubicBezTo>
                <a:cubicBezTo>
                  <a:pt x="1096" y="800"/>
                  <a:pt x="1077" y="867"/>
                  <a:pt x="986" y="871"/>
                </a:cubicBezTo>
                <a:cubicBezTo>
                  <a:pt x="986" y="871"/>
                  <a:pt x="911" y="880"/>
                  <a:pt x="911" y="817"/>
                </a:cubicBezTo>
                <a:cubicBezTo>
                  <a:pt x="911" y="817"/>
                  <a:pt x="902" y="755"/>
                  <a:pt x="988" y="768"/>
                </a:cubicBezTo>
                <a:cubicBezTo>
                  <a:pt x="988" y="768"/>
                  <a:pt x="1030" y="758"/>
                  <a:pt x="1016" y="723"/>
                </a:cubicBezTo>
                <a:cubicBezTo>
                  <a:pt x="878" y="355"/>
                  <a:pt x="878" y="355"/>
                  <a:pt x="878" y="355"/>
                </a:cubicBezTo>
                <a:cubicBezTo>
                  <a:pt x="874" y="359"/>
                  <a:pt x="870" y="364"/>
                  <a:pt x="865" y="368"/>
                </a:cubicBezTo>
                <a:cubicBezTo>
                  <a:pt x="792" y="456"/>
                  <a:pt x="792" y="456"/>
                  <a:pt x="792" y="456"/>
                </a:cubicBezTo>
                <a:cubicBezTo>
                  <a:pt x="910" y="626"/>
                  <a:pt x="910" y="626"/>
                  <a:pt x="910" y="626"/>
                </a:cubicBezTo>
                <a:cubicBezTo>
                  <a:pt x="920" y="636"/>
                  <a:pt x="925" y="649"/>
                  <a:pt x="925" y="662"/>
                </a:cubicBezTo>
                <a:cubicBezTo>
                  <a:pt x="925" y="677"/>
                  <a:pt x="920" y="689"/>
                  <a:pt x="909" y="700"/>
                </a:cubicBezTo>
                <a:cubicBezTo>
                  <a:pt x="898" y="710"/>
                  <a:pt x="885" y="715"/>
                  <a:pt x="869" y="715"/>
                </a:cubicBezTo>
                <a:cubicBezTo>
                  <a:pt x="859" y="715"/>
                  <a:pt x="849" y="712"/>
                  <a:pt x="841" y="707"/>
                </a:cubicBezTo>
                <a:cubicBezTo>
                  <a:pt x="832" y="702"/>
                  <a:pt x="822" y="693"/>
                  <a:pt x="812" y="681"/>
                </a:cubicBezTo>
                <a:cubicBezTo>
                  <a:pt x="704" y="529"/>
                  <a:pt x="704" y="529"/>
                  <a:pt x="704" y="529"/>
                </a:cubicBezTo>
                <a:cubicBezTo>
                  <a:pt x="665" y="559"/>
                  <a:pt x="665" y="559"/>
                  <a:pt x="665" y="559"/>
                </a:cubicBezTo>
                <a:cubicBezTo>
                  <a:pt x="664" y="649"/>
                  <a:pt x="664" y="649"/>
                  <a:pt x="664" y="649"/>
                </a:cubicBezTo>
                <a:cubicBezTo>
                  <a:pt x="664" y="661"/>
                  <a:pt x="662" y="671"/>
                  <a:pt x="657" y="681"/>
                </a:cubicBezTo>
                <a:cubicBezTo>
                  <a:pt x="651" y="691"/>
                  <a:pt x="644" y="698"/>
                  <a:pt x="635" y="703"/>
                </a:cubicBezTo>
                <a:cubicBezTo>
                  <a:pt x="626" y="708"/>
                  <a:pt x="616" y="711"/>
                  <a:pt x="604" y="711"/>
                </a:cubicBezTo>
                <a:cubicBezTo>
                  <a:pt x="587" y="711"/>
                  <a:pt x="572" y="705"/>
                  <a:pt x="561" y="694"/>
                </a:cubicBezTo>
                <a:cubicBezTo>
                  <a:pt x="550" y="682"/>
                  <a:pt x="545" y="667"/>
                  <a:pt x="545" y="649"/>
                </a:cubicBezTo>
                <a:cubicBezTo>
                  <a:pt x="545" y="176"/>
                  <a:pt x="545" y="176"/>
                  <a:pt x="545" y="176"/>
                </a:cubicBezTo>
                <a:cubicBezTo>
                  <a:pt x="545" y="157"/>
                  <a:pt x="550" y="143"/>
                  <a:pt x="561" y="131"/>
                </a:cubicBezTo>
                <a:cubicBezTo>
                  <a:pt x="573" y="120"/>
                  <a:pt x="587" y="114"/>
                  <a:pt x="604" y="114"/>
                </a:cubicBezTo>
                <a:cubicBezTo>
                  <a:pt x="616" y="114"/>
                  <a:pt x="626" y="117"/>
                  <a:pt x="635" y="122"/>
                </a:cubicBezTo>
                <a:cubicBezTo>
                  <a:pt x="644" y="127"/>
                  <a:pt x="651" y="134"/>
                  <a:pt x="657" y="144"/>
                </a:cubicBezTo>
                <a:cubicBezTo>
                  <a:pt x="662" y="154"/>
                  <a:pt x="664" y="164"/>
                  <a:pt x="664" y="176"/>
                </a:cubicBezTo>
                <a:cubicBezTo>
                  <a:pt x="664" y="434"/>
                  <a:pt x="664" y="434"/>
                  <a:pt x="664" y="434"/>
                </a:cubicBezTo>
                <a:cubicBezTo>
                  <a:pt x="783" y="298"/>
                  <a:pt x="783" y="298"/>
                  <a:pt x="783" y="298"/>
                </a:cubicBezTo>
                <a:cubicBezTo>
                  <a:pt x="801" y="283"/>
                  <a:pt x="819" y="275"/>
                  <a:pt x="837" y="275"/>
                </a:cubicBezTo>
                <a:cubicBezTo>
                  <a:pt x="852" y="275"/>
                  <a:pt x="864" y="280"/>
                  <a:pt x="873" y="290"/>
                </a:cubicBezTo>
                <a:cubicBezTo>
                  <a:pt x="874" y="291"/>
                  <a:pt x="875" y="292"/>
                  <a:pt x="876" y="293"/>
                </a:cubicBezTo>
                <a:cubicBezTo>
                  <a:pt x="879" y="289"/>
                  <a:pt x="883" y="284"/>
                  <a:pt x="887" y="281"/>
                </a:cubicBezTo>
                <a:cubicBezTo>
                  <a:pt x="899" y="271"/>
                  <a:pt x="912" y="266"/>
                  <a:pt x="926" y="266"/>
                </a:cubicBezTo>
                <a:cubicBezTo>
                  <a:pt x="940" y="266"/>
                  <a:pt x="952" y="269"/>
                  <a:pt x="963" y="276"/>
                </a:cubicBezTo>
                <a:cubicBezTo>
                  <a:pt x="973" y="284"/>
                  <a:pt x="981" y="294"/>
                  <a:pt x="986" y="308"/>
                </a:cubicBezTo>
                <a:cubicBezTo>
                  <a:pt x="1081" y="586"/>
                  <a:pt x="1081" y="586"/>
                  <a:pt x="1081" y="586"/>
                </a:cubicBezTo>
                <a:cubicBezTo>
                  <a:pt x="1155" y="308"/>
                  <a:pt x="1155" y="308"/>
                  <a:pt x="1155" y="308"/>
                </a:cubicBezTo>
                <a:cubicBezTo>
                  <a:pt x="1160" y="294"/>
                  <a:pt x="1168" y="284"/>
                  <a:pt x="1178" y="276"/>
                </a:cubicBezTo>
                <a:cubicBezTo>
                  <a:pt x="1188" y="269"/>
                  <a:pt x="1201" y="266"/>
                  <a:pt x="1215" y="266"/>
                </a:cubicBezTo>
                <a:cubicBezTo>
                  <a:pt x="1228" y="266"/>
                  <a:pt x="1241" y="271"/>
                  <a:pt x="1253" y="280"/>
                </a:cubicBezTo>
                <a:cubicBezTo>
                  <a:pt x="1258" y="284"/>
                  <a:pt x="1262" y="289"/>
                  <a:pt x="1265" y="293"/>
                </a:cubicBezTo>
                <a:cubicBezTo>
                  <a:pt x="1265" y="293"/>
                  <a:pt x="1266" y="292"/>
                  <a:pt x="1267" y="291"/>
                </a:cubicBezTo>
                <a:cubicBezTo>
                  <a:pt x="1278" y="280"/>
                  <a:pt x="1292" y="274"/>
                  <a:pt x="1309" y="274"/>
                </a:cubicBezTo>
                <a:cubicBezTo>
                  <a:pt x="1341" y="274"/>
                  <a:pt x="1360" y="290"/>
                  <a:pt x="1368" y="321"/>
                </a:cubicBezTo>
                <a:cubicBezTo>
                  <a:pt x="1379" y="304"/>
                  <a:pt x="1395" y="291"/>
                  <a:pt x="1415" y="282"/>
                </a:cubicBezTo>
                <a:cubicBezTo>
                  <a:pt x="1435" y="274"/>
                  <a:pt x="1457" y="269"/>
                  <a:pt x="1480" y="269"/>
                </a:cubicBezTo>
                <a:cubicBezTo>
                  <a:pt x="1520" y="269"/>
                  <a:pt x="1555" y="280"/>
                  <a:pt x="1583" y="301"/>
                </a:cubicBezTo>
                <a:cubicBezTo>
                  <a:pt x="1612" y="322"/>
                  <a:pt x="1633" y="350"/>
                  <a:pt x="1648" y="385"/>
                </a:cubicBezTo>
                <a:cubicBezTo>
                  <a:pt x="1656" y="403"/>
                  <a:pt x="1661" y="423"/>
                  <a:pt x="1665" y="443"/>
                </a:cubicBezTo>
                <a:cubicBezTo>
                  <a:pt x="1668" y="430"/>
                  <a:pt x="1671" y="418"/>
                  <a:pt x="1676" y="407"/>
                </a:cubicBezTo>
                <a:cubicBezTo>
                  <a:pt x="1686" y="380"/>
                  <a:pt x="1701" y="356"/>
                  <a:pt x="1719" y="336"/>
                </a:cubicBezTo>
                <a:cubicBezTo>
                  <a:pt x="1738" y="315"/>
                  <a:pt x="1761" y="299"/>
                  <a:pt x="1787" y="287"/>
                </a:cubicBezTo>
                <a:cubicBezTo>
                  <a:pt x="1813" y="275"/>
                  <a:pt x="1841" y="269"/>
                  <a:pt x="1871" y="269"/>
                </a:cubicBezTo>
                <a:cubicBezTo>
                  <a:pt x="1902" y="269"/>
                  <a:pt x="1930" y="275"/>
                  <a:pt x="1957" y="288"/>
                </a:cubicBezTo>
                <a:cubicBezTo>
                  <a:pt x="1983" y="300"/>
                  <a:pt x="2005" y="316"/>
                  <a:pt x="2024" y="336"/>
                </a:cubicBezTo>
                <a:cubicBezTo>
                  <a:pt x="2042" y="356"/>
                  <a:pt x="2057" y="379"/>
                  <a:pt x="2067" y="403"/>
                </a:cubicBezTo>
                <a:cubicBezTo>
                  <a:pt x="2077" y="427"/>
                  <a:pt x="2082" y="452"/>
                  <a:pt x="2082" y="476"/>
                </a:cubicBezTo>
                <a:cubicBezTo>
                  <a:pt x="2082" y="510"/>
                  <a:pt x="2065" y="527"/>
                  <a:pt x="2031" y="527"/>
                </a:cubicBezTo>
                <a:cubicBezTo>
                  <a:pt x="1780" y="527"/>
                  <a:pt x="1780" y="527"/>
                  <a:pt x="1780" y="527"/>
                </a:cubicBezTo>
                <a:cubicBezTo>
                  <a:pt x="1784" y="554"/>
                  <a:pt x="1796" y="574"/>
                  <a:pt x="1817" y="588"/>
                </a:cubicBezTo>
                <a:close/>
                <a:moveTo>
                  <a:pt x="2125" y="294"/>
                </a:moveTo>
                <a:cubicBezTo>
                  <a:pt x="2101" y="294"/>
                  <a:pt x="2101" y="294"/>
                  <a:pt x="2101" y="294"/>
                </a:cubicBezTo>
                <a:cubicBezTo>
                  <a:pt x="2101" y="357"/>
                  <a:pt x="2101" y="357"/>
                  <a:pt x="2101" y="357"/>
                </a:cubicBezTo>
                <a:cubicBezTo>
                  <a:pt x="2085" y="357"/>
                  <a:pt x="2085" y="357"/>
                  <a:pt x="2085" y="357"/>
                </a:cubicBezTo>
                <a:cubicBezTo>
                  <a:pt x="2085" y="294"/>
                  <a:pt x="2085" y="294"/>
                  <a:pt x="2085" y="294"/>
                </a:cubicBezTo>
                <a:cubicBezTo>
                  <a:pt x="2062" y="294"/>
                  <a:pt x="2062" y="294"/>
                  <a:pt x="2062" y="294"/>
                </a:cubicBezTo>
                <a:cubicBezTo>
                  <a:pt x="2062" y="280"/>
                  <a:pt x="2062" y="280"/>
                  <a:pt x="2062" y="280"/>
                </a:cubicBezTo>
                <a:cubicBezTo>
                  <a:pt x="2125" y="280"/>
                  <a:pt x="2125" y="280"/>
                  <a:pt x="2125" y="280"/>
                </a:cubicBezTo>
                <a:lnTo>
                  <a:pt x="2125" y="294"/>
                </a:lnTo>
                <a:close/>
                <a:moveTo>
                  <a:pt x="2208" y="357"/>
                </a:moveTo>
                <a:cubicBezTo>
                  <a:pt x="2193" y="357"/>
                  <a:pt x="2193" y="357"/>
                  <a:pt x="2193" y="357"/>
                </a:cubicBezTo>
                <a:cubicBezTo>
                  <a:pt x="2193" y="293"/>
                  <a:pt x="2193" y="293"/>
                  <a:pt x="2193" y="293"/>
                </a:cubicBezTo>
                <a:cubicBezTo>
                  <a:pt x="2193" y="293"/>
                  <a:pt x="2193" y="293"/>
                  <a:pt x="2193" y="293"/>
                </a:cubicBezTo>
                <a:cubicBezTo>
                  <a:pt x="2179" y="357"/>
                  <a:pt x="2179" y="357"/>
                  <a:pt x="2179" y="357"/>
                </a:cubicBezTo>
                <a:cubicBezTo>
                  <a:pt x="2163" y="357"/>
                  <a:pt x="2163" y="357"/>
                  <a:pt x="2163" y="357"/>
                </a:cubicBezTo>
                <a:cubicBezTo>
                  <a:pt x="2149" y="293"/>
                  <a:pt x="2149" y="293"/>
                  <a:pt x="2149" y="293"/>
                </a:cubicBezTo>
                <a:cubicBezTo>
                  <a:pt x="2148" y="293"/>
                  <a:pt x="2148" y="293"/>
                  <a:pt x="2148" y="293"/>
                </a:cubicBezTo>
                <a:cubicBezTo>
                  <a:pt x="2148" y="357"/>
                  <a:pt x="2148" y="357"/>
                  <a:pt x="2148" y="357"/>
                </a:cubicBezTo>
                <a:cubicBezTo>
                  <a:pt x="2133" y="357"/>
                  <a:pt x="2133" y="357"/>
                  <a:pt x="2133" y="357"/>
                </a:cubicBezTo>
                <a:cubicBezTo>
                  <a:pt x="2133" y="280"/>
                  <a:pt x="2133" y="280"/>
                  <a:pt x="2133" y="280"/>
                </a:cubicBezTo>
                <a:cubicBezTo>
                  <a:pt x="2157" y="280"/>
                  <a:pt x="2157" y="280"/>
                  <a:pt x="2157" y="280"/>
                </a:cubicBezTo>
                <a:cubicBezTo>
                  <a:pt x="2171" y="341"/>
                  <a:pt x="2171" y="341"/>
                  <a:pt x="2171" y="341"/>
                </a:cubicBezTo>
                <a:cubicBezTo>
                  <a:pt x="2171" y="341"/>
                  <a:pt x="2171" y="341"/>
                  <a:pt x="2171" y="341"/>
                </a:cubicBezTo>
                <a:cubicBezTo>
                  <a:pt x="2185" y="280"/>
                  <a:pt x="2185" y="280"/>
                  <a:pt x="2185" y="280"/>
                </a:cubicBezTo>
                <a:cubicBezTo>
                  <a:pt x="2208" y="280"/>
                  <a:pt x="2208" y="280"/>
                  <a:pt x="2208" y="280"/>
                </a:cubicBezTo>
                <a:lnTo>
                  <a:pt x="2208" y="357"/>
                </a:lnTo>
                <a:close/>
                <a:moveTo>
                  <a:pt x="1950" y="406"/>
                </a:moveTo>
                <a:cubicBezTo>
                  <a:pt x="1958" y="420"/>
                  <a:pt x="1963" y="434"/>
                  <a:pt x="1965" y="451"/>
                </a:cubicBezTo>
                <a:cubicBezTo>
                  <a:pt x="1778" y="451"/>
                  <a:pt x="1778" y="451"/>
                  <a:pt x="1778" y="451"/>
                </a:cubicBezTo>
                <a:cubicBezTo>
                  <a:pt x="1780" y="435"/>
                  <a:pt x="1785" y="420"/>
                  <a:pt x="1793" y="407"/>
                </a:cubicBezTo>
                <a:cubicBezTo>
                  <a:pt x="1801" y="394"/>
                  <a:pt x="1812" y="383"/>
                  <a:pt x="1825" y="376"/>
                </a:cubicBezTo>
                <a:cubicBezTo>
                  <a:pt x="1839" y="368"/>
                  <a:pt x="1854" y="364"/>
                  <a:pt x="1871" y="364"/>
                </a:cubicBezTo>
                <a:cubicBezTo>
                  <a:pt x="1888" y="364"/>
                  <a:pt x="1904" y="368"/>
                  <a:pt x="1917" y="375"/>
                </a:cubicBezTo>
                <a:cubicBezTo>
                  <a:pt x="1931" y="382"/>
                  <a:pt x="1942" y="393"/>
                  <a:pt x="1950" y="406"/>
                </a:cubicBezTo>
                <a:close/>
                <a:moveTo>
                  <a:pt x="1528" y="409"/>
                </a:moveTo>
                <a:cubicBezTo>
                  <a:pt x="1544" y="433"/>
                  <a:pt x="1552" y="459"/>
                  <a:pt x="1552" y="489"/>
                </a:cubicBezTo>
                <a:cubicBezTo>
                  <a:pt x="1552" y="518"/>
                  <a:pt x="1544" y="545"/>
                  <a:pt x="1528" y="568"/>
                </a:cubicBezTo>
                <a:cubicBezTo>
                  <a:pt x="1511" y="592"/>
                  <a:pt x="1489" y="603"/>
                  <a:pt x="1460" y="603"/>
                </a:cubicBezTo>
                <a:cubicBezTo>
                  <a:pt x="1431" y="603"/>
                  <a:pt x="1408" y="591"/>
                  <a:pt x="1392" y="567"/>
                </a:cubicBezTo>
                <a:cubicBezTo>
                  <a:pt x="1376" y="543"/>
                  <a:pt x="1368" y="516"/>
                  <a:pt x="1368" y="485"/>
                </a:cubicBezTo>
                <a:cubicBezTo>
                  <a:pt x="1368" y="466"/>
                  <a:pt x="1372" y="447"/>
                  <a:pt x="1378" y="431"/>
                </a:cubicBezTo>
                <a:cubicBezTo>
                  <a:pt x="1385" y="414"/>
                  <a:pt x="1396" y="400"/>
                  <a:pt x="1410" y="389"/>
                </a:cubicBezTo>
                <a:cubicBezTo>
                  <a:pt x="1424" y="379"/>
                  <a:pt x="1441" y="373"/>
                  <a:pt x="1460" y="373"/>
                </a:cubicBezTo>
                <a:cubicBezTo>
                  <a:pt x="1489" y="373"/>
                  <a:pt x="1511" y="385"/>
                  <a:pt x="1528" y="409"/>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400">
              <a:defRPr/>
            </a:pPr>
            <a:endParaRPr lang="en-US" kern="0">
              <a:solidFill>
                <a:sysClr val="windowText" lastClr="000000"/>
              </a:solidFill>
            </a:endParaRPr>
          </a:p>
        </p:txBody>
      </p:sp>
      <p:sp>
        <p:nvSpPr>
          <p:cNvPr id="158" name="Freeform 9"/>
          <p:cNvSpPr>
            <a:spLocks noChangeAspect="1" noEditPoints="1"/>
          </p:cNvSpPr>
          <p:nvPr/>
        </p:nvSpPr>
        <p:spPr bwMode="auto">
          <a:xfrm>
            <a:off x="9068835" y="3588697"/>
            <a:ext cx="1447035" cy="365760"/>
          </a:xfrm>
          <a:custGeom>
            <a:avLst/>
            <a:gdLst>
              <a:gd name="T0" fmla="*/ 138 w 1719"/>
              <a:gd name="T1" fmla="*/ 244 h 432"/>
              <a:gd name="T2" fmla="*/ 78 w 1719"/>
              <a:gd name="T3" fmla="*/ 274 h 432"/>
              <a:gd name="T4" fmla="*/ 94 w 1719"/>
              <a:gd name="T5" fmla="*/ 418 h 432"/>
              <a:gd name="T6" fmla="*/ 166 w 1719"/>
              <a:gd name="T7" fmla="*/ 299 h 432"/>
              <a:gd name="T8" fmla="*/ 90 w 1719"/>
              <a:gd name="T9" fmla="*/ 330 h 432"/>
              <a:gd name="T10" fmla="*/ 196 w 1719"/>
              <a:gd name="T11" fmla="*/ 429 h 432"/>
              <a:gd name="T12" fmla="*/ 213 w 1719"/>
              <a:gd name="T13" fmla="*/ 381 h 432"/>
              <a:gd name="T14" fmla="*/ 236 w 1719"/>
              <a:gd name="T15" fmla="*/ 259 h 432"/>
              <a:gd name="T16" fmla="*/ 141 w 1719"/>
              <a:gd name="T17" fmla="*/ 67 h 432"/>
              <a:gd name="T18" fmla="*/ 165 w 1719"/>
              <a:gd name="T19" fmla="*/ 3 h 432"/>
              <a:gd name="T20" fmla="*/ 398 w 1719"/>
              <a:gd name="T21" fmla="*/ 171 h 432"/>
              <a:gd name="T22" fmla="*/ 220 w 1719"/>
              <a:gd name="T23" fmla="*/ 155 h 432"/>
              <a:gd name="T24" fmla="*/ 142 w 1719"/>
              <a:gd name="T25" fmla="*/ 174 h 432"/>
              <a:gd name="T26" fmla="*/ 113 w 1719"/>
              <a:gd name="T27" fmla="*/ 230 h 432"/>
              <a:gd name="T28" fmla="*/ 329 w 1719"/>
              <a:gd name="T29" fmla="*/ 123 h 432"/>
              <a:gd name="T30" fmla="*/ 245 w 1719"/>
              <a:gd name="T31" fmla="*/ 93 h 432"/>
              <a:gd name="T32" fmla="*/ 90 w 1719"/>
              <a:gd name="T33" fmla="*/ 61 h 432"/>
              <a:gd name="T34" fmla="*/ 217 w 1719"/>
              <a:gd name="T35" fmla="*/ 414 h 432"/>
              <a:gd name="T36" fmla="*/ 243 w 1719"/>
              <a:gd name="T37" fmla="*/ 432 h 432"/>
              <a:gd name="T38" fmla="*/ 243 w 1719"/>
              <a:gd name="T39" fmla="*/ 428 h 432"/>
              <a:gd name="T40" fmla="*/ 1705 w 1719"/>
              <a:gd name="T41" fmla="*/ 227 h 432"/>
              <a:gd name="T42" fmla="*/ 1718 w 1719"/>
              <a:gd name="T43" fmla="*/ 241 h 432"/>
              <a:gd name="T44" fmla="*/ 1711 w 1719"/>
              <a:gd name="T45" fmla="*/ 237 h 432"/>
              <a:gd name="T46" fmla="*/ 1704 w 1719"/>
              <a:gd name="T47" fmla="*/ 240 h 432"/>
              <a:gd name="T48" fmla="*/ 514 w 1719"/>
              <a:gd name="T49" fmla="*/ 304 h 432"/>
              <a:gd name="T50" fmla="*/ 470 w 1719"/>
              <a:gd name="T51" fmla="*/ 245 h 432"/>
              <a:gd name="T52" fmla="*/ 577 w 1719"/>
              <a:gd name="T53" fmla="*/ 375 h 432"/>
              <a:gd name="T54" fmla="*/ 810 w 1719"/>
              <a:gd name="T55" fmla="*/ 352 h 432"/>
              <a:gd name="T56" fmla="*/ 833 w 1719"/>
              <a:gd name="T57" fmla="*/ 281 h 432"/>
              <a:gd name="T58" fmla="*/ 943 w 1719"/>
              <a:gd name="T59" fmla="*/ 254 h 432"/>
              <a:gd name="T60" fmla="*/ 929 w 1719"/>
              <a:gd name="T61" fmla="*/ 228 h 432"/>
              <a:gd name="T62" fmla="*/ 945 w 1719"/>
              <a:gd name="T63" fmla="*/ 303 h 432"/>
              <a:gd name="T64" fmla="*/ 1047 w 1719"/>
              <a:gd name="T65" fmla="*/ 289 h 432"/>
              <a:gd name="T66" fmla="*/ 1197 w 1719"/>
              <a:gd name="T67" fmla="*/ 235 h 432"/>
              <a:gd name="T68" fmla="*/ 1227 w 1719"/>
              <a:gd name="T69" fmla="*/ 305 h 432"/>
              <a:gd name="T70" fmla="*/ 1298 w 1719"/>
              <a:gd name="T71" fmla="*/ 359 h 432"/>
              <a:gd name="T72" fmla="*/ 1423 w 1719"/>
              <a:gd name="T73" fmla="*/ 179 h 432"/>
              <a:gd name="T74" fmla="*/ 1480 w 1719"/>
              <a:gd name="T75" fmla="*/ 293 h 432"/>
              <a:gd name="T76" fmla="*/ 1678 w 1719"/>
              <a:gd name="T77" fmla="*/ 373 h 432"/>
              <a:gd name="T78" fmla="*/ 1678 w 1719"/>
              <a:gd name="T79" fmla="*/ 250 h 432"/>
              <a:gd name="T80" fmla="*/ 512 w 1719"/>
              <a:gd name="T81" fmla="*/ 86 h 432"/>
              <a:gd name="T82" fmla="*/ 457 w 1719"/>
              <a:gd name="T83" fmla="*/ 76 h 432"/>
              <a:gd name="T84" fmla="*/ 538 w 1719"/>
              <a:gd name="T85" fmla="*/ 83 h 432"/>
              <a:gd name="T86" fmla="*/ 598 w 1719"/>
              <a:gd name="T87" fmla="*/ 147 h 432"/>
              <a:gd name="T88" fmla="*/ 572 w 1719"/>
              <a:gd name="T89" fmla="*/ 138 h 432"/>
              <a:gd name="T90" fmla="*/ 619 w 1719"/>
              <a:gd name="T91" fmla="*/ 97 h 432"/>
              <a:gd name="T92" fmla="*/ 642 w 1719"/>
              <a:gd name="T93" fmla="*/ 124 h 432"/>
              <a:gd name="T94" fmla="*/ 667 w 1719"/>
              <a:gd name="T95" fmla="*/ 143 h 432"/>
              <a:gd name="T96" fmla="*/ 715 w 1719"/>
              <a:gd name="T97" fmla="*/ 126 h 432"/>
              <a:gd name="T98" fmla="*/ 721 w 1719"/>
              <a:gd name="T99" fmla="*/ 120 h 432"/>
              <a:gd name="T100" fmla="*/ 793 w 1719"/>
              <a:gd name="T101" fmla="*/ 123 h 432"/>
              <a:gd name="T102" fmla="*/ 825 w 1719"/>
              <a:gd name="T103" fmla="*/ 78 h 432"/>
              <a:gd name="T104" fmla="*/ 808 w 1719"/>
              <a:gd name="T105" fmla="*/ 97 h 432"/>
              <a:gd name="T106" fmla="*/ 833 w 1719"/>
              <a:gd name="T107" fmla="*/ 97 h 432"/>
              <a:gd name="T108" fmla="*/ 863 w 1719"/>
              <a:gd name="T109" fmla="*/ 142 h 432"/>
              <a:gd name="T110" fmla="*/ 897 w 1719"/>
              <a:gd name="T111" fmla="*/ 101 h 432"/>
              <a:gd name="T112" fmla="*/ 886 w 1719"/>
              <a:gd name="T113" fmla="*/ 105 h 432"/>
              <a:gd name="T114" fmla="*/ 886 w 1719"/>
              <a:gd name="T115" fmla="*/ 10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19" h="432">
                <a:moveTo>
                  <a:pt x="241" y="207"/>
                </a:moveTo>
                <a:cubicBezTo>
                  <a:pt x="240" y="206"/>
                  <a:pt x="233" y="210"/>
                  <a:pt x="231" y="210"/>
                </a:cubicBezTo>
                <a:cubicBezTo>
                  <a:pt x="234" y="224"/>
                  <a:pt x="235" y="238"/>
                  <a:pt x="235" y="252"/>
                </a:cubicBezTo>
                <a:cubicBezTo>
                  <a:pt x="223" y="245"/>
                  <a:pt x="198" y="229"/>
                  <a:pt x="191" y="223"/>
                </a:cubicBezTo>
                <a:cubicBezTo>
                  <a:pt x="187" y="225"/>
                  <a:pt x="187" y="225"/>
                  <a:pt x="187" y="225"/>
                </a:cubicBezTo>
                <a:cubicBezTo>
                  <a:pt x="187" y="225"/>
                  <a:pt x="187" y="224"/>
                  <a:pt x="187" y="223"/>
                </a:cubicBezTo>
                <a:cubicBezTo>
                  <a:pt x="180" y="226"/>
                  <a:pt x="180" y="226"/>
                  <a:pt x="180" y="226"/>
                </a:cubicBezTo>
                <a:cubicBezTo>
                  <a:pt x="178" y="227"/>
                  <a:pt x="178" y="225"/>
                  <a:pt x="179" y="228"/>
                </a:cubicBezTo>
                <a:cubicBezTo>
                  <a:pt x="181" y="246"/>
                  <a:pt x="178" y="265"/>
                  <a:pt x="171" y="284"/>
                </a:cubicBezTo>
                <a:cubicBezTo>
                  <a:pt x="158" y="273"/>
                  <a:pt x="146" y="257"/>
                  <a:pt x="142" y="242"/>
                </a:cubicBezTo>
                <a:cubicBezTo>
                  <a:pt x="141" y="243"/>
                  <a:pt x="140" y="244"/>
                  <a:pt x="138" y="244"/>
                </a:cubicBezTo>
                <a:cubicBezTo>
                  <a:pt x="136" y="245"/>
                  <a:pt x="136" y="244"/>
                  <a:pt x="136" y="246"/>
                </a:cubicBezTo>
                <a:cubicBezTo>
                  <a:pt x="142" y="266"/>
                  <a:pt x="157" y="282"/>
                  <a:pt x="167" y="290"/>
                </a:cubicBezTo>
                <a:cubicBezTo>
                  <a:pt x="155" y="295"/>
                  <a:pt x="141" y="300"/>
                  <a:pt x="125" y="305"/>
                </a:cubicBezTo>
                <a:cubicBezTo>
                  <a:pt x="120" y="307"/>
                  <a:pt x="112" y="310"/>
                  <a:pt x="104" y="312"/>
                </a:cubicBezTo>
                <a:cubicBezTo>
                  <a:pt x="111" y="301"/>
                  <a:pt x="130" y="266"/>
                  <a:pt x="136" y="245"/>
                </a:cubicBezTo>
                <a:cubicBezTo>
                  <a:pt x="126" y="249"/>
                  <a:pt x="126" y="249"/>
                  <a:pt x="126" y="249"/>
                </a:cubicBezTo>
                <a:cubicBezTo>
                  <a:pt x="116" y="274"/>
                  <a:pt x="99" y="300"/>
                  <a:pt x="92" y="311"/>
                </a:cubicBezTo>
                <a:cubicBezTo>
                  <a:pt x="92" y="312"/>
                  <a:pt x="91" y="312"/>
                  <a:pt x="91" y="313"/>
                </a:cubicBezTo>
                <a:cubicBezTo>
                  <a:pt x="84" y="300"/>
                  <a:pt x="82" y="285"/>
                  <a:pt x="87" y="269"/>
                </a:cubicBezTo>
                <a:cubicBezTo>
                  <a:pt x="87" y="270"/>
                  <a:pt x="87" y="270"/>
                  <a:pt x="87" y="270"/>
                </a:cubicBezTo>
                <a:cubicBezTo>
                  <a:pt x="88" y="267"/>
                  <a:pt x="78" y="274"/>
                  <a:pt x="78" y="274"/>
                </a:cubicBezTo>
                <a:cubicBezTo>
                  <a:pt x="75" y="275"/>
                  <a:pt x="75" y="277"/>
                  <a:pt x="75" y="280"/>
                </a:cubicBezTo>
                <a:cubicBezTo>
                  <a:pt x="74" y="284"/>
                  <a:pt x="73" y="288"/>
                  <a:pt x="73" y="292"/>
                </a:cubicBezTo>
                <a:cubicBezTo>
                  <a:pt x="74" y="301"/>
                  <a:pt x="77" y="310"/>
                  <a:pt x="82" y="319"/>
                </a:cubicBezTo>
                <a:cubicBezTo>
                  <a:pt x="62" y="325"/>
                  <a:pt x="38" y="332"/>
                  <a:pt x="16" y="338"/>
                </a:cubicBezTo>
                <a:cubicBezTo>
                  <a:pt x="16" y="337"/>
                  <a:pt x="16" y="337"/>
                  <a:pt x="16" y="336"/>
                </a:cubicBezTo>
                <a:cubicBezTo>
                  <a:pt x="20" y="320"/>
                  <a:pt x="36" y="300"/>
                  <a:pt x="54" y="289"/>
                </a:cubicBezTo>
                <a:cubicBezTo>
                  <a:pt x="58" y="284"/>
                  <a:pt x="58" y="284"/>
                  <a:pt x="58" y="284"/>
                </a:cubicBezTo>
                <a:cubicBezTo>
                  <a:pt x="33" y="301"/>
                  <a:pt x="33" y="301"/>
                  <a:pt x="33" y="301"/>
                </a:cubicBezTo>
                <a:cubicBezTo>
                  <a:pt x="21" y="311"/>
                  <a:pt x="8" y="327"/>
                  <a:pt x="5" y="341"/>
                </a:cubicBezTo>
                <a:cubicBezTo>
                  <a:pt x="0" y="362"/>
                  <a:pt x="16" y="379"/>
                  <a:pt x="33" y="391"/>
                </a:cubicBezTo>
                <a:cubicBezTo>
                  <a:pt x="52" y="404"/>
                  <a:pt x="71" y="411"/>
                  <a:pt x="94" y="418"/>
                </a:cubicBezTo>
                <a:cubicBezTo>
                  <a:pt x="119" y="425"/>
                  <a:pt x="169" y="431"/>
                  <a:pt x="194" y="432"/>
                </a:cubicBezTo>
                <a:cubicBezTo>
                  <a:pt x="196" y="432"/>
                  <a:pt x="199" y="431"/>
                  <a:pt x="199" y="431"/>
                </a:cubicBezTo>
                <a:cubicBezTo>
                  <a:pt x="199" y="431"/>
                  <a:pt x="200" y="429"/>
                  <a:pt x="200" y="429"/>
                </a:cubicBezTo>
                <a:cubicBezTo>
                  <a:pt x="202" y="425"/>
                  <a:pt x="232" y="370"/>
                  <a:pt x="240" y="323"/>
                </a:cubicBezTo>
                <a:cubicBezTo>
                  <a:pt x="245" y="291"/>
                  <a:pt x="249" y="248"/>
                  <a:pt x="241" y="207"/>
                </a:cubicBezTo>
                <a:close/>
                <a:moveTo>
                  <a:pt x="187" y="228"/>
                </a:moveTo>
                <a:cubicBezTo>
                  <a:pt x="198" y="235"/>
                  <a:pt x="225" y="251"/>
                  <a:pt x="235" y="255"/>
                </a:cubicBezTo>
                <a:cubicBezTo>
                  <a:pt x="223" y="264"/>
                  <a:pt x="205" y="274"/>
                  <a:pt x="179" y="285"/>
                </a:cubicBezTo>
                <a:cubicBezTo>
                  <a:pt x="186" y="260"/>
                  <a:pt x="188" y="240"/>
                  <a:pt x="187" y="228"/>
                </a:cubicBezTo>
                <a:close/>
                <a:moveTo>
                  <a:pt x="133" y="312"/>
                </a:moveTo>
                <a:cubicBezTo>
                  <a:pt x="144" y="308"/>
                  <a:pt x="156" y="304"/>
                  <a:pt x="166" y="299"/>
                </a:cubicBezTo>
                <a:cubicBezTo>
                  <a:pt x="158" y="319"/>
                  <a:pt x="148" y="339"/>
                  <a:pt x="137" y="356"/>
                </a:cubicBezTo>
                <a:cubicBezTo>
                  <a:pt x="137" y="356"/>
                  <a:pt x="137" y="356"/>
                  <a:pt x="137" y="356"/>
                </a:cubicBezTo>
                <a:cubicBezTo>
                  <a:pt x="132" y="353"/>
                  <a:pt x="127" y="350"/>
                  <a:pt x="123" y="347"/>
                </a:cubicBezTo>
                <a:cubicBezTo>
                  <a:pt x="113" y="340"/>
                  <a:pt x="104" y="332"/>
                  <a:pt x="98" y="323"/>
                </a:cubicBezTo>
                <a:cubicBezTo>
                  <a:pt x="110" y="320"/>
                  <a:pt x="121" y="316"/>
                  <a:pt x="133" y="312"/>
                </a:cubicBezTo>
                <a:close/>
                <a:moveTo>
                  <a:pt x="16" y="342"/>
                </a:moveTo>
                <a:cubicBezTo>
                  <a:pt x="37" y="337"/>
                  <a:pt x="60" y="332"/>
                  <a:pt x="82" y="327"/>
                </a:cubicBezTo>
                <a:cubicBezTo>
                  <a:pt x="65" y="351"/>
                  <a:pt x="51" y="369"/>
                  <a:pt x="43" y="383"/>
                </a:cubicBezTo>
                <a:cubicBezTo>
                  <a:pt x="30" y="373"/>
                  <a:pt x="17" y="358"/>
                  <a:pt x="16" y="342"/>
                </a:cubicBezTo>
                <a:close/>
                <a:moveTo>
                  <a:pt x="46" y="385"/>
                </a:moveTo>
                <a:cubicBezTo>
                  <a:pt x="59" y="366"/>
                  <a:pt x="75" y="348"/>
                  <a:pt x="90" y="330"/>
                </a:cubicBezTo>
                <a:cubicBezTo>
                  <a:pt x="93" y="334"/>
                  <a:pt x="97" y="339"/>
                  <a:pt x="102" y="342"/>
                </a:cubicBezTo>
                <a:cubicBezTo>
                  <a:pt x="109" y="349"/>
                  <a:pt x="118" y="355"/>
                  <a:pt x="126" y="360"/>
                </a:cubicBezTo>
                <a:cubicBezTo>
                  <a:pt x="101" y="369"/>
                  <a:pt x="74" y="379"/>
                  <a:pt x="48" y="387"/>
                </a:cubicBezTo>
                <a:cubicBezTo>
                  <a:pt x="48" y="387"/>
                  <a:pt x="47" y="386"/>
                  <a:pt x="46" y="385"/>
                </a:cubicBezTo>
                <a:close/>
                <a:moveTo>
                  <a:pt x="103" y="412"/>
                </a:moveTo>
                <a:cubicBezTo>
                  <a:pt x="101" y="412"/>
                  <a:pt x="100" y="411"/>
                  <a:pt x="99" y="411"/>
                </a:cubicBezTo>
                <a:cubicBezTo>
                  <a:pt x="76" y="403"/>
                  <a:pt x="65" y="399"/>
                  <a:pt x="52" y="390"/>
                </a:cubicBezTo>
                <a:cubicBezTo>
                  <a:pt x="62" y="387"/>
                  <a:pt x="108" y="375"/>
                  <a:pt x="131" y="367"/>
                </a:cubicBezTo>
                <a:cubicBezTo>
                  <a:pt x="118" y="388"/>
                  <a:pt x="107" y="404"/>
                  <a:pt x="103" y="412"/>
                </a:cubicBezTo>
                <a:cubicBezTo>
                  <a:pt x="103" y="412"/>
                  <a:pt x="103" y="412"/>
                  <a:pt x="103" y="412"/>
                </a:cubicBezTo>
                <a:close/>
                <a:moveTo>
                  <a:pt x="196" y="429"/>
                </a:moveTo>
                <a:cubicBezTo>
                  <a:pt x="178" y="426"/>
                  <a:pt x="142" y="421"/>
                  <a:pt x="117" y="416"/>
                </a:cubicBezTo>
                <a:cubicBezTo>
                  <a:pt x="151" y="408"/>
                  <a:pt x="173" y="404"/>
                  <a:pt x="212" y="386"/>
                </a:cubicBezTo>
                <a:cubicBezTo>
                  <a:pt x="205" y="405"/>
                  <a:pt x="199" y="421"/>
                  <a:pt x="196" y="429"/>
                </a:cubicBezTo>
                <a:close/>
                <a:moveTo>
                  <a:pt x="111" y="414"/>
                </a:moveTo>
                <a:cubicBezTo>
                  <a:pt x="111" y="414"/>
                  <a:pt x="111" y="414"/>
                  <a:pt x="111" y="414"/>
                </a:cubicBezTo>
                <a:cubicBezTo>
                  <a:pt x="109" y="414"/>
                  <a:pt x="108" y="414"/>
                  <a:pt x="107" y="413"/>
                </a:cubicBezTo>
                <a:cubicBezTo>
                  <a:pt x="121" y="398"/>
                  <a:pt x="132" y="382"/>
                  <a:pt x="142" y="367"/>
                </a:cubicBezTo>
                <a:cubicBezTo>
                  <a:pt x="175" y="381"/>
                  <a:pt x="207" y="383"/>
                  <a:pt x="212" y="384"/>
                </a:cubicBezTo>
                <a:cubicBezTo>
                  <a:pt x="196" y="390"/>
                  <a:pt x="115" y="413"/>
                  <a:pt x="111" y="414"/>
                </a:cubicBezTo>
                <a:close/>
                <a:moveTo>
                  <a:pt x="229" y="328"/>
                </a:moveTo>
                <a:cubicBezTo>
                  <a:pt x="226" y="341"/>
                  <a:pt x="220" y="362"/>
                  <a:pt x="213" y="381"/>
                </a:cubicBezTo>
                <a:cubicBezTo>
                  <a:pt x="191" y="378"/>
                  <a:pt x="168" y="371"/>
                  <a:pt x="147" y="361"/>
                </a:cubicBezTo>
                <a:cubicBezTo>
                  <a:pt x="170" y="352"/>
                  <a:pt x="217" y="330"/>
                  <a:pt x="230" y="321"/>
                </a:cubicBezTo>
                <a:cubicBezTo>
                  <a:pt x="230" y="324"/>
                  <a:pt x="229" y="326"/>
                  <a:pt x="229" y="328"/>
                </a:cubicBezTo>
                <a:close/>
                <a:moveTo>
                  <a:pt x="231" y="318"/>
                </a:moveTo>
                <a:cubicBezTo>
                  <a:pt x="217" y="326"/>
                  <a:pt x="172" y="343"/>
                  <a:pt x="151" y="351"/>
                </a:cubicBezTo>
                <a:cubicBezTo>
                  <a:pt x="162" y="331"/>
                  <a:pt x="170" y="313"/>
                  <a:pt x="176" y="296"/>
                </a:cubicBezTo>
                <a:cubicBezTo>
                  <a:pt x="199" y="310"/>
                  <a:pt x="223" y="316"/>
                  <a:pt x="231" y="318"/>
                </a:cubicBezTo>
                <a:cubicBezTo>
                  <a:pt x="231" y="318"/>
                  <a:pt x="231" y="318"/>
                  <a:pt x="231" y="318"/>
                </a:cubicBezTo>
                <a:close/>
                <a:moveTo>
                  <a:pt x="231" y="315"/>
                </a:moveTo>
                <a:cubicBezTo>
                  <a:pt x="213" y="310"/>
                  <a:pt x="196" y="302"/>
                  <a:pt x="181" y="292"/>
                </a:cubicBezTo>
                <a:cubicBezTo>
                  <a:pt x="213" y="276"/>
                  <a:pt x="233" y="261"/>
                  <a:pt x="236" y="259"/>
                </a:cubicBezTo>
                <a:cubicBezTo>
                  <a:pt x="236" y="280"/>
                  <a:pt x="234" y="299"/>
                  <a:pt x="231" y="315"/>
                </a:cubicBezTo>
                <a:close/>
                <a:moveTo>
                  <a:pt x="87" y="59"/>
                </a:moveTo>
                <a:cubicBezTo>
                  <a:pt x="79" y="53"/>
                  <a:pt x="88" y="44"/>
                  <a:pt x="93" y="39"/>
                </a:cubicBezTo>
                <a:cubicBezTo>
                  <a:pt x="95" y="38"/>
                  <a:pt x="97" y="36"/>
                  <a:pt x="100" y="34"/>
                </a:cubicBezTo>
                <a:cubicBezTo>
                  <a:pt x="106" y="42"/>
                  <a:pt x="123" y="64"/>
                  <a:pt x="129" y="70"/>
                </a:cubicBezTo>
                <a:cubicBezTo>
                  <a:pt x="141" y="69"/>
                  <a:pt x="141" y="69"/>
                  <a:pt x="141" y="69"/>
                </a:cubicBezTo>
                <a:cubicBezTo>
                  <a:pt x="135" y="64"/>
                  <a:pt x="110" y="39"/>
                  <a:pt x="102" y="33"/>
                </a:cubicBezTo>
                <a:cubicBezTo>
                  <a:pt x="102" y="33"/>
                  <a:pt x="103" y="32"/>
                  <a:pt x="103" y="32"/>
                </a:cubicBezTo>
                <a:cubicBezTo>
                  <a:pt x="115" y="37"/>
                  <a:pt x="155" y="45"/>
                  <a:pt x="176" y="46"/>
                </a:cubicBezTo>
                <a:cubicBezTo>
                  <a:pt x="177" y="47"/>
                  <a:pt x="177" y="47"/>
                  <a:pt x="177" y="47"/>
                </a:cubicBezTo>
                <a:cubicBezTo>
                  <a:pt x="169" y="50"/>
                  <a:pt x="155" y="57"/>
                  <a:pt x="141" y="67"/>
                </a:cubicBezTo>
                <a:cubicBezTo>
                  <a:pt x="150" y="69"/>
                  <a:pt x="150" y="69"/>
                  <a:pt x="150" y="69"/>
                </a:cubicBezTo>
                <a:cubicBezTo>
                  <a:pt x="161" y="63"/>
                  <a:pt x="169" y="57"/>
                  <a:pt x="178" y="50"/>
                </a:cubicBezTo>
                <a:cubicBezTo>
                  <a:pt x="182" y="58"/>
                  <a:pt x="187" y="67"/>
                  <a:pt x="192" y="77"/>
                </a:cubicBezTo>
                <a:cubicBezTo>
                  <a:pt x="202" y="78"/>
                  <a:pt x="202" y="78"/>
                  <a:pt x="202" y="78"/>
                </a:cubicBezTo>
                <a:cubicBezTo>
                  <a:pt x="185" y="49"/>
                  <a:pt x="172" y="22"/>
                  <a:pt x="167" y="0"/>
                </a:cubicBezTo>
                <a:cubicBezTo>
                  <a:pt x="154" y="3"/>
                  <a:pt x="86" y="27"/>
                  <a:pt x="74" y="44"/>
                </a:cubicBezTo>
                <a:cubicBezTo>
                  <a:pt x="69" y="51"/>
                  <a:pt x="83" y="56"/>
                  <a:pt x="87" y="59"/>
                </a:cubicBezTo>
                <a:close/>
                <a:moveTo>
                  <a:pt x="165" y="3"/>
                </a:moveTo>
                <a:cubicBezTo>
                  <a:pt x="166" y="16"/>
                  <a:pt x="169" y="28"/>
                  <a:pt x="174" y="41"/>
                </a:cubicBezTo>
                <a:cubicBezTo>
                  <a:pt x="159" y="37"/>
                  <a:pt x="120" y="32"/>
                  <a:pt x="107" y="30"/>
                </a:cubicBezTo>
                <a:cubicBezTo>
                  <a:pt x="130" y="16"/>
                  <a:pt x="161" y="5"/>
                  <a:pt x="165" y="3"/>
                </a:cubicBezTo>
                <a:close/>
                <a:moveTo>
                  <a:pt x="398" y="171"/>
                </a:moveTo>
                <a:cubicBezTo>
                  <a:pt x="374" y="134"/>
                  <a:pt x="338" y="100"/>
                  <a:pt x="231" y="80"/>
                </a:cubicBezTo>
                <a:cubicBezTo>
                  <a:pt x="208" y="76"/>
                  <a:pt x="181" y="73"/>
                  <a:pt x="134" y="64"/>
                </a:cubicBezTo>
                <a:cubicBezTo>
                  <a:pt x="117" y="62"/>
                  <a:pt x="68" y="54"/>
                  <a:pt x="74" y="44"/>
                </a:cubicBezTo>
                <a:cubicBezTo>
                  <a:pt x="71" y="48"/>
                  <a:pt x="73" y="52"/>
                  <a:pt x="75" y="54"/>
                </a:cubicBezTo>
                <a:cubicBezTo>
                  <a:pt x="100" y="82"/>
                  <a:pt x="135" y="98"/>
                  <a:pt x="135" y="155"/>
                </a:cubicBezTo>
                <a:cubicBezTo>
                  <a:pt x="135" y="207"/>
                  <a:pt x="88" y="256"/>
                  <a:pt x="41" y="295"/>
                </a:cubicBezTo>
                <a:cubicBezTo>
                  <a:pt x="38" y="297"/>
                  <a:pt x="36" y="299"/>
                  <a:pt x="33" y="301"/>
                </a:cubicBezTo>
                <a:cubicBezTo>
                  <a:pt x="90" y="267"/>
                  <a:pt x="126" y="252"/>
                  <a:pt x="170" y="235"/>
                </a:cubicBezTo>
                <a:cubicBezTo>
                  <a:pt x="225" y="214"/>
                  <a:pt x="336" y="183"/>
                  <a:pt x="399" y="174"/>
                </a:cubicBezTo>
                <a:lnTo>
                  <a:pt x="398" y="171"/>
                </a:lnTo>
                <a:close/>
                <a:moveTo>
                  <a:pt x="173" y="224"/>
                </a:moveTo>
                <a:cubicBezTo>
                  <a:pt x="173" y="212"/>
                  <a:pt x="170" y="202"/>
                  <a:pt x="165" y="195"/>
                </a:cubicBezTo>
                <a:cubicBezTo>
                  <a:pt x="181" y="185"/>
                  <a:pt x="199" y="175"/>
                  <a:pt x="219" y="165"/>
                </a:cubicBezTo>
                <a:cubicBezTo>
                  <a:pt x="207" y="183"/>
                  <a:pt x="192" y="202"/>
                  <a:pt x="173" y="224"/>
                </a:cubicBezTo>
                <a:cubicBezTo>
                  <a:pt x="173" y="224"/>
                  <a:pt x="173" y="224"/>
                  <a:pt x="173" y="224"/>
                </a:cubicBezTo>
                <a:close/>
                <a:moveTo>
                  <a:pt x="178" y="81"/>
                </a:moveTo>
                <a:cubicBezTo>
                  <a:pt x="178" y="81"/>
                  <a:pt x="178" y="81"/>
                  <a:pt x="178" y="81"/>
                </a:cubicBezTo>
                <a:cubicBezTo>
                  <a:pt x="183" y="94"/>
                  <a:pt x="184" y="109"/>
                  <a:pt x="183" y="124"/>
                </a:cubicBezTo>
                <a:cubicBezTo>
                  <a:pt x="169" y="119"/>
                  <a:pt x="155" y="116"/>
                  <a:pt x="142" y="112"/>
                </a:cubicBezTo>
                <a:cubicBezTo>
                  <a:pt x="150" y="102"/>
                  <a:pt x="163" y="92"/>
                  <a:pt x="178" y="81"/>
                </a:cubicBezTo>
                <a:close/>
                <a:moveTo>
                  <a:pt x="220" y="155"/>
                </a:moveTo>
                <a:cubicBezTo>
                  <a:pt x="203" y="163"/>
                  <a:pt x="187" y="171"/>
                  <a:pt x="174" y="180"/>
                </a:cubicBezTo>
                <a:cubicBezTo>
                  <a:pt x="181" y="166"/>
                  <a:pt x="186" y="152"/>
                  <a:pt x="189" y="139"/>
                </a:cubicBezTo>
                <a:cubicBezTo>
                  <a:pt x="199" y="144"/>
                  <a:pt x="209" y="149"/>
                  <a:pt x="220" y="155"/>
                </a:cubicBezTo>
                <a:close/>
                <a:moveTo>
                  <a:pt x="197" y="129"/>
                </a:moveTo>
                <a:cubicBezTo>
                  <a:pt x="212" y="118"/>
                  <a:pt x="231" y="106"/>
                  <a:pt x="252" y="95"/>
                </a:cubicBezTo>
                <a:cubicBezTo>
                  <a:pt x="251" y="107"/>
                  <a:pt x="244" y="124"/>
                  <a:pt x="231" y="146"/>
                </a:cubicBezTo>
                <a:cubicBezTo>
                  <a:pt x="220" y="139"/>
                  <a:pt x="208" y="134"/>
                  <a:pt x="197" y="129"/>
                </a:cubicBezTo>
                <a:close/>
                <a:moveTo>
                  <a:pt x="142" y="174"/>
                </a:moveTo>
                <a:cubicBezTo>
                  <a:pt x="149" y="167"/>
                  <a:pt x="162" y="155"/>
                  <a:pt x="181" y="141"/>
                </a:cubicBezTo>
                <a:cubicBezTo>
                  <a:pt x="177" y="157"/>
                  <a:pt x="170" y="173"/>
                  <a:pt x="161" y="188"/>
                </a:cubicBezTo>
                <a:cubicBezTo>
                  <a:pt x="154" y="181"/>
                  <a:pt x="147" y="176"/>
                  <a:pt x="142" y="174"/>
                </a:cubicBezTo>
                <a:close/>
                <a:moveTo>
                  <a:pt x="151" y="195"/>
                </a:moveTo>
                <a:cubicBezTo>
                  <a:pt x="140" y="203"/>
                  <a:pt x="130" y="211"/>
                  <a:pt x="121" y="218"/>
                </a:cubicBezTo>
                <a:cubicBezTo>
                  <a:pt x="128" y="208"/>
                  <a:pt x="133" y="197"/>
                  <a:pt x="136" y="185"/>
                </a:cubicBezTo>
                <a:cubicBezTo>
                  <a:pt x="142" y="188"/>
                  <a:pt x="147" y="191"/>
                  <a:pt x="151" y="195"/>
                </a:cubicBezTo>
                <a:close/>
                <a:moveTo>
                  <a:pt x="176" y="134"/>
                </a:moveTo>
                <a:cubicBezTo>
                  <a:pt x="165" y="143"/>
                  <a:pt x="154" y="153"/>
                  <a:pt x="140" y="167"/>
                </a:cubicBezTo>
                <a:cubicBezTo>
                  <a:pt x="142" y="151"/>
                  <a:pt x="141" y="136"/>
                  <a:pt x="139" y="123"/>
                </a:cubicBezTo>
                <a:cubicBezTo>
                  <a:pt x="149" y="125"/>
                  <a:pt x="162" y="129"/>
                  <a:pt x="176" y="134"/>
                </a:cubicBezTo>
                <a:close/>
                <a:moveTo>
                  <a:pt x="148" y="205"/>
                </a:moveTo>
                <a:cubicBezTo>
                  <a:pt x="134" y="223"/>
                  <a:pt x="115" y="240"/>
                  <a:pt x="91" y="254"/>
                </a:cubicBezTo>
                <a:cubicBezTo>
                  <a:pt x="100" y="246"/>
                  <a:pt x="107" y="238"/>
                  <a:pt x="113" y="230"/>
                </a:cubicBezTo>
                <a:cubicBezTo>
                  <a:pt x="121" y="223"/>
                  <a:pt x="133" y="215"/>
                  <a:pt x="148" y="205"/>
                </a:cubicBezTo>
                <a:close/>
                <a:moveTo>
                  <a:pt x="158" y="203"/>
                </a:moveTo>
                <a:cubicBezTo>
                  <a:pt x="165" y="210"/>
                  <a:pt x="168" y="219"/>
                  <a:pt x="168" y="226"/>
                </a:cubicBezTo>
                <a:cubicBezTo>
                  <a:pt x="142" y="236"/>
                  <a:pt x="122" y="244"/>
                  <a:pt x="102" y="254"/>
                </a:cubicBezTo>
                <a:cubicBezTo>
                  <a:pt x="126" y="238"/>
                  <a:pt x="145" y="220"/>
                  <a:pt x="158" y="203"/>
                </a:cubicBezTo>
                <a:close/>
                <a:moveTo>
                  <a:pt x="232" y="162"/>
                </a:moveTo>
                <a:cubicBezTo>
                  <a:pt x="246" y="171"/>
                  <a:pt x="259" y="181"/>
                  <a:pt x="271" y="192"/>
                </a:cubicBezTo>
                <a:cubicBezTo>
                  <a:pt x="244" y="199"/>
                  <a:pt x="214" y="209"/>
                  <a:pt x="180" y="221"/>
                </a:cubicBezTo>
                <a:cubicBezTo>
                  <a:pt x="204" y="201"/>
                  <a:pt x="220" y="181"/>
                  <a:pt x="232" y="162"/>
                </a:cubicBezTo>
                <a:close/>
                <a:moveTo>
                  <a:pt x="243" y="154"/>
                </a:moveTo>
                <a:cubicBezTo>
                  <a:pt x="269" y="142"/>
                  <a:pt x="298" y="132"/>
                  <a:pt x="329" y="123"/>
                </a:cubicBezTo>
                <a:cubicBezTo>
                  <a:pt x="319" y="140"/>
                  <a:pt x="302" y="159"/>
                  <a:pt x="277" y="191"/>
                </a:cubicBezTo>
                <a:cubicBezTo>
                  <a:pt x="277" y="191"/>
                  <a:pt x="277" y="191"/>
                  <a:pt x="277" y="191"/>
                </a:cubicBezTo>
                <a:cubicBezTo>
                  <a:pt x="277" y="191"/>
                  <a:pt x="277" y="191"/>
                  <a:pt x="277" y="191"/>
                </a:cubicBezTo>
                <a:cubicBezTo>
                  <a:pt x="277" y="191"/>
                  <a:pt x="277" y="191"/>
                  <a:pt x="277" y="191"/>
                </a:cubicBezTo>
                <a:cubicBezTo>
                  <a:pt x="268" y="175"/>
                  <a:pt x="256" y="164"/>
                  <a:pt x="243" y="154"/>
                </a:cubicBezTo>
                <a:close/>
                <a:moveTo>
                  <a:pt x="324" y="119"/>
                </a:moveTo>
                <a:cubicBezTo>
                  <a:pt x="294" y="126"/>
                  <a:pt x="266" y="135"/>
                  <a:pt x="242" y="145"/>
                </a:cubicBezTo>
                <a:cubicBezTo>
                  <a:pt x="251" y="126"/>
                  <a:pt x="255" y="110"/>
                  <a:pt x="256" y="96"/>
                </a:cubicBezTo>
                <a:cubicBezTo>
                  <a:pt x="273" y="100"/>
                  <a:pt x="289" y="105"/>
                  <a:pt x="306" y="111"/>
                </a:cubicBezTo>
                <a:cubicBezTo>
                  <a:pt x="312" y="114"/>
                  <a:pt x="318" y="116"/>
                  <a:pt x="324" y="119"/>
                </a:cubicBezTo>
                <a:close/>
                <a:moveTo>
                  <a:pt x="245" y="93"/>
                </a:moveTo>
                <a:cubicBezTo>
                  <a:pt x="226" y="102"/>
                  <a:pt x="209" y="110"/>
                  <a:pt x="191" y="123"/>
                </a:cubicBezTo>
                <a:cubicBezTo>
                  <a:pt x="191" y="108"/>
                  <a:pt x="188" y="93"/>
                  <a:pt x="183" y="81"/>
                </a:cubicBezTo>
                <a:cubicBezTo>
                  <a:pt x="204" y="85"/>
                  <a:pt x="224" y="88"/>
                  <a:pt x="245" y="93"/>
                </a:cubicBezTo>
                <a:close/>
                <a:moveTo>
                  <a:pt x="173" y="80"/>
                </a:moveTo>
                <a:cubicBezTo>
                  <a:pt x="165" y="84"/>
                  <a:pt x="145" y="96"/>
                  <a:pt x="136" y="108"/>
                </a:cubicBezTo>
                <a:cubicBezTo>
                  <a:pt x="131" y="90"/>
                  <a:pt x="125" y="76"/>
                  <a:pt x="122" y="70"/>
                </a:cubicBezTo>
                <a:cubicBezTo>
                  <a:pt x="141" y="74"/>
                  <a:pt x="161" y="78"/>
                  <a:pt x="173" y="80"/>
                </a:cubicBezTo>
                <a:close/>
                <a:moveTo>
                  <a:pt x="90" y="61"/>
                </a:moveTo>
                <a:cubicBezTo>
                  <a:pt x="97" y="64"/>
                  <a:pt x="107" y="67"/>
                  <a:pt x="117" y="69"/>
                </a:cubicBezTo>
                <a:cubicBezTo>
                  <a:pt x="122" y="82"/>
                  <a:pt x="126" y="94"/>
                  <a:pt x="128" y="105"/>
                </a:cubicBezTo>
                <a:cubicBezTo>
                  <a:pt x="119" y="88"/>
                  <a:pt x="106" y="73"/>
                  <a:pt x="90" y="61"/>
                </a:cubicBezTo>
                <a:close/>
                <a:moveTo>
                  <a:pt x="285" y="189"/>
                </a:moveTo>
                <a:cubicBezTo>
                  <a:pt x="309" y="166"/>
                  <a:pt x="321" y="153"/>
                  <a:pt x="334" y="124"/>
                </a:cubicBezTo>
                <a:cubicBezTo>
                  <a:pt x="361" y="139"/>
                  <a:pt x="380" y="157"/>
                  <a:pt x="390" y="169"/>
                </a:cubicBezTo>
                <a:cubicBezTo>
                  <a:pt x="391" y="170"/>
                  <a:pt x="392" y="170"/>
                  <a:pt x="393" y="171"/>
                </a:cubicBezTo>
                <a:cubicBezTo>
                  <a:pt x="380" y="172"/>
                  <a:pt x="342" y="175"/>
                  <a:pt x="285" y="189"/>
                </a:cubicBezTo>
                <a:close/>
                <a:moveTo>
                  <a:pt x="230" y="414"/>
                </a:moveTo>
                <a:cubicBezTo>
                  <a:pt x="225" y="414"/>
                  <a:pt x="225" y="414"/>
                  <a:pt x="225" y="414"/>
                </a:cubicBezTo>
                <a:cubicBezTo>
                  <a:pt x="225" y="432"/>
                  <a:pt x="225" y="432"/>
                  <a:pt x="225" y="432"/>
                </a:cubicBezTo>
                <a:cubicBezTo>
                  <a:pt x="222" y="432"/>
                  <a:pt x="222" y="432"/>
                  <a:pt x="222" y="432"/>
                </a:cubicBezTo>
                <a:cubicBezTo>
                  <a:pt x="222" y="414"/>
                  <a:pt x="222" y="414"/>
                  <a:pt x="222" y="414"/>
                </a:cubicBezTo>
                <a:cubicBezTo>
                  <a:pt x="217" y="414"/>
                  <a:pt x="217" y="414"/>
                  <a:pt x="217" y="414"/>
                </a:cubicBezTo>
                <a:cubicBezTo>
                  <a:pt x="217" y="412"/>
                  <a:pt x="217" y="412"/>
                  <a:pt x="217" y="412"/>
                </a:cubicBezTo>
                <a:cubicBezTo>
                  <a:pt x="230" y="412"/>
                  <a:pt x="230" y="412"/>
                  <a:pt x="230" y="412"/>
                </a:cubicBezTo>
                <a:lnTo>
                  <a:pt x="230" y="414"/>
                </a:lnTo>
                <a:close/>
                <a:moveTo>
                  <a:pt x="253" y="432"/>
                </a:moveTo>
                <a:cubicBezTo>
                  <a:pt x="251" y="432"/>
                  <a:pt x="251" y="432"/>
                  <a:pt x="251" y="432"/>
                </a:cubicBezTo>
                <a:cubicBezTo>
                  <a:pt x="251" y="418"/>
                  <a:pt x="251" y="418"/>
                  <a:pt x="251" y="418"/>
                </a:cubicBezTo>
                <a:cubicBezTo>
                  <a:pt x="251" y="417"/>
                  <a:pt x="251" y="416"/>
                  <a:pt x="251" y="415"/>
                </a:cubicBezTo>
                <a:cubicBezTo>
                  <a:pt x="251" y="415"/>
                  <a:pt x="251" y="415"/>
                  <a:pt x="251" y="415"/>
                </a:cubicBezTo>
                <a:cubicBezTo>
                  <a:pt x="251" y="416"/>
                  <a:pt x="251" y="416"/>
                  <a:pt x="251" y="417"/>
                </a:cubicBezTo>
                <a:cubicBezTo>
                  <a:pt x="244" y="432"/>
                  <a:pt x="244" y="432"/>
                  <a:pt x="244" y="432"/>
                </a:cubicBezTo>
                <a:cubicBezTo>
                  <a:pt x="243" y="432"/>
                  <a:pt x="243" y="432"/>
                  <a:pt x="243" y="432"/>
                </a:cubicBezTo>
                <a:cubicBezTo>
                  <a:pt x="236" y="417"/>
                  <a:pt x="236" y="417"/>
                  <a:pt x="236" y="417"/>
                </a:cubicBezTo>
                <a:cubicBezTo>
                  <a:pt x="236" y="416"/>
                  <a:pt x="236" y="416"/>
                  <a:pt x="235" y="415"/>
                </a:cubicBezTo>
                <a:cubicBezTo>
                  <a:pt x="235" y="415"/>
                  <a:pt x="235" y="415"/>
                  <a:pt x="235" y="415"/>
                </a:cubicBezTo>
                <a:cubicBezTo>
                  <a:pt x="235" y="415"/>
                  <a:pt x="236" y="417"/>
                  <a:pt x="236" y="418"/>
                </a:cubicBezTo>
                <a:cubicBezTo>
                  <a:pt x="236" y="432"/>
                  <a:pt x="236" y="432"/>
                  <a:pt x="236" y="432"/>
                </a:cubicBezTo>
                <a:cubicBezTo>
                  <a:pt x="233" y="432"/>
                  <a:pt x="233" y="432"/>
                  <a:pt x="233" y="432"/>
                </a:cubicBezTo>
                <a:cubicBezTo>
                  <a:pt x="233" y="412"/>
                  <a:pt x="233" y="412"/>
                  <a:pt x="233" y="412"/>
                </a:cubicBezTo>
                <a:cubicBezTo>
                  <a:pt x="236" y="412"/>
                  <a:pt x="236" y="412"/>
                  <a:pt x="236" y="412"/>
                </a:cubicBezTo>
                <a:cubicBezTo>
                  <a:pt x="242" y="426"/>
                  <a:pt x="242" y="426"/>
                  <a:pt x="242" y="426"/>
                </a:cubicBezTo>
                <a:cubicBezTo>
                  <a:pt x="243" y="427"/>
                  <a:pt x="243" y="427"/>
                  <a:pt x="243" y="428"/>
                </a:cubicBezTo>
                <a:cubicBezTo>
                  <a:pt x="243" y="428"/>
                  <a:pt x="243" y="428"/>
                  <a:pt x="243" y="428"/>
                </a:cubicBezTo>
                <a:cubicBezTo>
                  <a:pt x="244" y="427"/>
                  <a:pt x="244" y="426"/>
                  <a:pt x="244" y="426"/>
                </a:cubicBezTo>
                <a:cubicBezTo>
                  <a:pt x="250" y="412"/>
                  <a:pt x="250" y="412"/>
                  <a:pt x="250" y="412"/>
                </a:cubicBezTo>
                <a:cubicBezTo>
                  <a:pt x="253" y="412"/>
                  <a:pt x="253" y="412"/>
                  <a:pt x="253" y="412"/>
                </a:cubicBezTo>
                <a:lnTo>
                  <a:pt x="253" y="432"/>
                </a:lnTo>
                <a:close/>
                <a:moveTo>
                  <a:pt x="1719" y="241"/>
                </a:moveTo>
                <a:cubicBezTo>
                  <a:pt x="1719" y="245"/>
                  <a:pt x="1718" y="249"/>
                  <a:pt x="1715" y="251"/>
                </a:cubicBezTo>
                <a:cubicBezTo>
                  <a:pt x="1712" y="254"/>
                  <a:pt x="1709" y="256"/>
                  <a:pt x="1705" y="256"/>
                </a:cubicBezTo>
                <a:cubicBezTo>
                  <a:pt x="1700" y="256"/>
                  <a:pt x="1697" y="254"/>
                  <a:pt x="1694" y="251"/>
                </a:cubicBezTo>
                <a:cubicBezTo>
                  <a:pt x="1691" y="249"/>
                  <a:pt x="1690" y="245"/>
                  <a:pt x="1690" y="241"/>
                </a:cubicBezTo>
                <a:cubicBezTo>
                  <a:pt x="1690" y="237"/>
                  <a:pt x="1691" y="234"/>
                  <a:pt x="1694" y="231"/>
                </a:cubicBezTo>
                <a:cubicBezTo>
                  <a:pt x="1697" y="228"/>
                  <a:pt x="1701" y="227"/>
                  <a:pt x="1705" y="227"/>
                </a:cubicBezTo>
                <a:cubicBezTo>
                  <a:pt x="1709" y="227"/>
                  <a:pt x="1712" y="228"/>
                  <a:pt x="1715" y="231"/>
                </a:cubicBezTo>
                <a:cubicBezTo>
                  <a:pt x="1718" y="233"/>
                  <a:pt x="1719" y="237"/>
                  <a:pt x="1719" y="241"/>
                </a:cubicBezTo>
                <a:close/>
                <a:moveTo>
                  <a:pt x="1718" y="241"/>
                </a:moveTo>
                <a:cubicBezTo>
                  <a:pt x="1718" y="237"/>
                  <a:pt x="1716" y="234"/>
                  <a:pt x="1714" y="232"/>
                </a:cubicBezTo>
                <a:cubicBezTo>
                  <a:pt x="1711" y="229"/>
                  <a:pt x="1708" y="228"/>
                  <a:pt x="1705" y="228"/>
                </a:cubicBezTo>
                <a:cubicBezTo>
                  <a:pt x="1701" y="228"/>
                  <a:pt x="1698" y="229"/>
                  <a:pt x="1695" y="232"/>
                </a:cubicBezTo>
                <a:cubicBezTo>
                  <a:pt x="1693" y="234"/>
                  <a:pt x="1692" y="237"/>
                  <a:pt x="1692" y="241"/>
                </a:cubicBezTo>
                <a:cubicBezTo>
                  <a:pt x="1692" y="245"/>
                  <a:pt x="1693" y="248"/>
                  <a:pt x="1696" y="250"/>
                </a:cubicBezTo>
                <a:cubicBezTo>
                  <a:pt x="1698" y="253"/>
                  <a:pt x="1701" y="254"/>
                  <a:pt x="1705" y="254"/>
                </a:cubicBezTo>
                <a:cubicBezTo>
                  <a:pt x="1708" y="254"/>
                  <a:pt x="1711" y="253"/>
                  <a:pt x="1714" y="250"/>
                </a:cubicBezTo>
                <a:cubicBezTo>
                  <a:pt x="1716" y="248"/>
                  <a:pt x="1718" y="245"/>
                  <a:pt x="1718" y="241"/>
                </a:cubicBezTo>
                <a:close/>
                <a:moveTo>
                  <a:pt x="1712" y="250"/>
                </a:moveTo>
                <a:cubicBezTo>
                  <a:pt x="1709" y="250"/>
                  <a:pt x="1709" y="250"/>
                  <a:pt x="1709" y="250"/>
                </a:cubicBezTo>
                <a:cubicBezTo>
                  <a:pt x="1707" y="246"/>
                  <a:pt x="1707" y="246"/>
                  <a:pt x="1707" y="246"/>
                </a:cubicBezTo>
                <a:cubicBezTo>
                  <a:pt x="1706" y="244"/>
                  <a:pt x="1704" y="242"/>
                  <a:pt x="1703" y="242"/>
                </a:cubicBezTo>
                <a:cubicBezTo>
                  <a:pt x="1702" y="242"/>
                  <a:pt x="1702" y="242"/>
                  <a:pt x="1702" y="242"/>
                </a:cubicBezTo>
                <a:cubicBezTo>
                  <a:pt x="1702" y="250"/>
                  <a:pt x="1702" y="250"/>
                  <a:pt x="1702" y="250"/>
                </a:cubicBezTo>
                <a:cubicBezTo>
                  <a:pt x="1699" y="250"/>
                  <a:pt x="1699" y="250"/>
                  <a:pt x="1699" y="250"/>
                </a:cubicBezTo>
                <a:cubicBezTo>
                  <a:pt x="1699" y="232"/>
                  <a:pt x="1699" y="232"/>
                  <a:pt x="1699" y="232"/>
                </a:cubicBezTo>
                <a:cubicBezTo>
                  <a:pt x="1704" y="232"/>
                  <a:pt x="1704" y="232"/>
                  <a:pt x="1704" y="232"/>
                </a:cubicBezTo>
                <a:cubicBezTo>
                  <a:pt x="1707" y="232"/>
                  <a:pt x="1708" y="232"/>
                  <a:pt x="1709" y="233"/>
                </a:cubicBezTo>
                <a:cubicBezTo>
                  <a:pt x="1710" y="234"/>
                  <a:pt x="1711" y="235"/>
                  <a:pt x="1711" y="237"/>
                </a:cubicBezTo>
                <a:cubicBezTo>
                  <a:pt x="1711" y="238"/>
                  <a:pt x="1711" y="239"/>
                  <a:pt x="1710" y="240"/>
                </a:cubicBezTo>
                <a:cubicBezTo>
                  <a:pt x="1709" y="241"/>
                  <a:pt x="1708" y="241"/>
                  <a:pt x="1706" y="242"/>
                </a:cubicBezTo>
                <a:cubicBezTo>
                  <a:pt x="1706" y="242"/>
                  <a:pt x="1706" y="242"/>
                  <a:pt x="1706" y="242"/>
                </a:cubicBezTo>
                <a:cubicBezTo>
                  <a:pt x="1707" y="242"/>
                  <a:pt x="1708" y="243"/>
                  <a:pt x="1709" y="245"/>
                </a:cubicBezTo>
                <a:lnTo>
                  <a:pt x="1712" y="250"/>
                </a:lnTo>
                <a:close/>
                <a:moveTo>
                  <a:pt x="1708" y="237"/>
                </a:moveTo>
                <a:cubicBezTo>
                  <a:pt x="1708" y="236"/>
                  <a:pt x="1708" y="235"/>
                  <a:pt x="1707" y="235"/>
                </a:cubicBezTo>
                <a:cubicBezTo>
                  <a:pt x="1707" y="234"/>
                  <a:pt x="1705" y="234"/>
                  <a:pt x="1704" y="234"/>
                </a:cubicBezTo>
                <a:cubicBezTo>
                  <a:pt x="1702" y="234"/>
                  <a:pt x="1702" y="234"/>
                  <a:pt x="1702" y="234"/>
                </a:cubicBezTo>
                <a:cubicBezTo>
                  <a:pt x="1702" y="240"/>
                  <a:pt x="1702" y="240"/>
                  <a:pt x="1702" y="240"/>
                </a:cubicBezTo>
                <a:cubicBezTo>
                  <a:pt x="1704" y="240"/>
                  <a:pt x="1704" y="240"/>
                  <a:pt x="1704" y="240"/>
                </a:cubicBezTo>
                <a:cubicBezTo>
                  <a:pt x="1707" y="240"/>
                  <a:pt x="1708" y="239"/>
                  <a:pt x="1708" y="237"/>
                </a:cubicBezTo>
                <a:close/>
                <a:moveTo>
                  <a:pt x="549" y="324"/>
                </a:moveTo>
                <a:cubicBezTo>
                  <a:pt x="549" y="340"/>
                  <a:pt x="543" y="352"/>
                  <a:pt x="533" y="362"/>
                </a:cubicBezTo>
                <a:cubicBezTo>
                  <a:pt x="521" y="373"/>
                  <a:pt x="504" y="378"/>
                  <a:pt x="482" y="378"/>
                </a:cubicBezTo>
                <a:cubicBezTo>
                  <a:pt x="474" y="378"/>
                  <a:pt x="466" y="377"/>
                  <a:pt x="457" y="375"/>
                </a:cubicBezTo>
                <a:cubicBezTo>
                  <a:pt x="447" y="372"/>
                  <a:pt x="441" y="370"/>
                  <a:pt x="436" y="367"/>
                </a:cubicBezTo>
                <a:cubicBezTo>
                  <a:pt x="436" y="339"/>
                  <a:pt x="436" y="339"/>
                  <a:pt x="436" y="339"/>
                </a:cubicBezTo>
                <a:cubicBezTo>
                  <a:pt x="442" y="344"/>
                  <a:pt x="450" y="349"/>
                  <a:pt x="460" y="352"/>
                </a:cubicBezTo>
                <a:cubicBezTo>
                  <a:pt x="469" y="355"/>
                  <a:pt x="477" y="357"/>
                  <a:pt x="485" y="357"/>
                </a:cubicBezTo>
                <a:cubicBezTo>
                  <a:pt x="511" y="357"/>
                  <a:pt x="524" y="347"/>
                  <a:pt x="524" y="327"/>
                </a:cubicBezTo>
                <a:cubicBezTo>
                  <a:pt x="524" y="318"/>
                  <a:pt x="520" y="310"/>
                  <a:pt x="514" y="304"/>
                </a:cubicBezTo>
                <a:cubicBezTo>
                  <a:pt x="508" y="298"/>
                  <a:pt x="497" y="290"/>
                  <a:pt x="481" y="281"/>
                </a:cubicBezTo>
                <a:cubicBezTo>
                  <a:pt x="465" y="272"/>
                  <a:pt x="453" y="263"/>
                  <a:pt x="446" y="254"/>
                </a:cubicBezTo>
                <a:cubicBezTo>
                  <a:pt x="440" y="246"/>
                  <a:pt x="437" y="235"/>
                  <a:pt x="437" y="224"/>
                </a:cubicBezTo>
                <a:cubicBezTo>
                  <a:pt x="437" y="208"/>
                  <a:pt x="442" y="195"/>
                  <a:pt x="454" y="185"/>
                </a:cubicBezTo>
                <a:cubicBezTo>
                  <a:pt x="465" y="175"/>
                  <a:pt x="481" y="170"/>
                  <a:pt x="500" y="170"/>
                </a:cubicBezTo>
                <a:cubicBezTo>
                  <a:pt x="519" y="170"/>
                  <a:pt x="532" y="172"/>
                  <a:pt x="540" y="177"/>
                </a:cubicBezTo>
                <a:cubicBezTo>
                  <a:pt x="540" y="203"/>
                  <a:pt x="540" y="203"/>
                  <a:pt x="540" y="203"/>
                </a:cubicBezTo>
                <a:cubicBezTo>
                  <a:pt x="530" y="195"/>
                  <a:pt x="516" y="191"/>
                  <a:pt x="499" y="191"/>
                </a:cubicBezTo>
                <a:cubicBezTo>
                  <a:pt x="487" y="191"/>
                  <a:pt x="478" y="194"/>
                  <a:pt x="471" y="200"/>
                </a:cubicBezTo>
                <a:cubicBezTo>
                  <a:pt x="465" y="206"/>
                  <a:pt x="461" y="213"/>
                  <a:pt x="461" y="222"/>
                </a:cubicBezTo>
                <a:cubicBezTo>
                  <a:pt x="461" y="231"/>
                  <a:pt x="464" y="239"/>
                  <a:pt x="470" y="245"/>
                </a:cubicBezTo>
                <a:cubicBezTo>
                  <a:pt x="475" y="250"/>
                  <a:pt x="485" y="257"/>
                  <a:pt x="500" y="265"/>
                </a:cubicBezTo>
                <a:cubicBezTo>
                  <a:pt x="517" y="275"/>
                  <a:pt x="529" y="283"/>
                  <a:pt x="536" y="292"/>
                </a:cubicBezTo>
                <a:cubicBezTo>
                  <a:pt x="544" y="301"/>
                  <a:pt x="549" y="312"/>
                  <a:pt x="549" y="324"/>
                </a:cubicBezTo>
                <a:close/>
                <a:moveTo>
                  <a:pt x="697" y="375"/>
                </a:moveTo>
                <a:cubicBezTo>
                  <a:pt x="674" y="375"/>
                  <a:pt x="674" y="375"/>
                  <a:pt x="674" y="375"/>
                </a:cubicBezTo>
                <a:cubicBezTo>
                  <a:pt x="674" y="292"/>
                  <a:pt x="674" y="292"/>
                  <a:pt x="674" y="292"/>
                </a:cubicBezTo>
                <a:cubicBezTo>
                  <a:pt x="674" y="262"/>
                  <a:pt x="662" y="247"/>
                  <a:pt x="640" y="247"/>
                </a:cubicBezTo>
                <a:cubicBezTo>
                  <a:pt x="629" y="247"/>
                  <a:pt x="620" y="251"/>
                  <a:pt x="612" y="260"/>
                </a:cubicBezTo>
                <a:cubicBezTo>
                  <a:pt x="604" y="268"/>
                  <a:pt x="600" y="279"/>
                  <a:pt x="600" y="293"/>
                </a:cubicBezTo>
                <a:cubicBezTo>
                  <a:pt x="600" y="375"/>
                  <a:pt x="600" y="375"/>
                  <a:pt x="600" y="375"/>
                </a:cubicBezTo>
                <a:cubicBezTo>
                  <a:pt x="577" y="375"/>
                  <a:pt x="577" y="375"/>
                  <a:pt x="577" y="375"/>
                </a:cubicBezTo>
                <a:cubicBezTo>
                  <a:pt x="577" y="162"/>
                  <a:pt x="577" y="162"/>
                  <a:pt x="577" y="162"/>
                </a:cubicBezTo>
                <a:cubicBezTo>
                  <a:pt x="600" y="162"/>
                  <a:pt x="600" y="162"/>
                  <a:pt x="600" y="162"/>
                </a:cubicBezTo>
                <a:cubicBezTo>
                  <a:pt x="600" y="255"/>
                  <a:pt x="600" y="255"/>
                  <a:pt x="600" y="255"/>
                </a:cubicBezTo>
                <a:cubicBezTo>
                  <a:pt x="601" y="255"/>
                  <a:pt x="601" y="255"/>
                  <a:pt x="601" y="255"/>
                </a:cubicBezTo>
                <a:cubicBezTo>
                  <a:pt x="612" y="236"/>
                  <a:pt x="628" y="227"/>
                  <a:pt x="648" y="227"/>
                </a:cubicBezTo>
                <a:cubicBezTo>
                  <a:pt x="680" y="227"/>
                  <a:pt x="697" y="247"/>
                  <a:pt x="697" y="286"/>
                </a:cubicBezTo>
                <a:lnTo>
                  <a:pt x="697" y="375"/>
                </a:lnTo>
                <a:close/>
                <a:moveTo>
                  <a:pt x="833" y="375"/>
                </a:moveTo>
                <a:cubicBezTo>
                  <a:pt x="810" y="375"/>
                  <a:pt x="810" y="375"/>
                  <a:pt x="810" y="375"/>
                </a:cubicBezTo>
                <a:cubicBezTo>
                  <a:pt x="810" y="352"/>
                  <a:pt x="810" y="352"/>
                  <a:pt x="810" y="352"/>
                </a:cubicBezTo>
                <a:cubicBezTo>
                  <a:pt x="810" y="352"/>
                  <a:pt x="810" y="352"/>
                  <a:pt x="810" y="352"/>
                </a:cubicBezTo>
                <a:cubicBezTo>
                  <a:pt x="800" y="370"/>
                  <a:pt x="785" y="378"/>
                  <a:pt x="765" y="378"/>
                </a:cubicBezTo>
                <a:cubicBezTo>
                  <a:pt x="751" y="378"/>
                  <a:pt x="739" y="374"/>
                  <a:pt x="731" y="366"/>
                </a:cubicBezTo>
                <a:cubicBezTo>
                  <a:pt x="723" y="359"/>
                  <a:pt x="720" y="349"/>
                  <a:pt x="720" y="337"/>
                </a:cubicBezTo>
                <a:cubicBezTo>
                  <a:pt x="720" y="310"/>
                  <a:pt x="735" y="294"/>
                  <a:pt x="767" y="290"/>
                </a:cubicBezTo>
                <a:cubicBezTo>
                  <a:pt x="810" y="284"/>
                  <a:pt x="810" y="284"/>
                  <a:pt x="810" y="284"/>
                </a:cubicBezTo>
                <a:cubicBezTo>
                  <a:pt x="810" y="259"/>
                  <a:pt x="800" y="247"/>
                  <a:pt x="781" y="247"/>
                </a:cubicBezTo>
                <a:cubicBezTo>
                  <a:pt x="763" y="247"/>
                  <a:pt x="748" y="253"/>
                  <a:pt x="734" y="265"/>
                </a:cubicBezTo>
                <a:cubicBezTo>
                  <a:pt x="734" y="241"/>
                  <a:pt x="734" y="241"/>
                  <a:pt x="734" y="241"/>
                </a:cubicBezTo>
                <a:cubicBezTo>
                  <a:pt x="738" y="238"/>
                  <a:pt x="745" y="235"/>
                  <a:pt x="754" y="232"/>
                </a:cubicBezTo>
                <a:cubicBezTo>
                  <a:pt x="764" y="229"/>
                  <a:pt x="774" y="227"/>
                  <a:pt x="783" y="227"/>
                </a:cubicBezTo>
                <a:cubicBezTo>
                  <a:pt x="816" y="227"/>
                  <a:pt x="833" y="245"/>
                  <a:pt x="833" y="281"/>
                </a:cubicBezTo>
                <a:lnTo>
                  <a:pt x="833" y="375"/>
                </a:lnTo>
                <a:close/>
                <a:moveTo>
                  <a:pt x="810" y="302"/>
                </a:moveTo>
                <a:cubicBezTo>
                  <a:pt x="775" y="307"/>
                  <a:pt x="775" y="307"/>
                  <a:pt x="775" y="307"/>
                </a:cubicBezTo>
                <a:cubicBezTo>
                  <a:pt x="763" y="309"/>
                  <a:pt x="754" y="312"/>
                  <a:pt x="749" y="316"/>
                </a:cubicBezTo>
                <a:cubicBezTo>
                  <a:pt x="745" y="320"/>
                  <a:pt x="743" y="326"/>
                  <a:pt x="743" y="335"/>
                </a:cubicBezTo>
                <a:cubicBezTo>
                  <a:pt x="743" y="342"/>
                  <a:pt x="746" y="347"/>
                  <a:pt x="751" y="352"/>
                </a:cubicBezTo>
                <a:cubicBezTo>
                  <a:pt x="756" y="356"/>
                  <a:pt x="762" y="359"/>
                  <a:pt x="771" y="359"/>
                </a:cubicBezTo>
                <a:cubicBezTo>
                  <a:pt x="782" y="359"/>
                  <a:pt x="792" y="355"/>
                  <a:pt x="799" y="347"/>
                </a:cubicBezTo>
                <a:cubicBezTo>
                  <a:pt x="807" y="338"/>
                  <a:pt x="810" y="328"/>
                  <a:pt x="810" y="316"/>
                </a:cubicBezTo>
                <a:lnTo>
                  <a:pt x="810" y="302"/>
                </a:lnTo>
                <a:close/>
                <a:moveTo>
                  <a:pt x="943" y="254"/>
                </a:moveTo>
                <a:cubicBezTo>
                  <a:pt x="939" y="251"/>
                  <a:pt x="933" y="250"/>
                  <a:pt x="926" y="250"/>
                </a:cubicBezTo>
                <a:cubicBezTo>
                  <a:pt x="916" y="250"/>
                  <a:pt x="908" y="254"/>
                  <a:pt x="902" y="262"/>
                </a:cubicBezTo>
                <a:cubicBezTo>
                  <a:pt x="895" y="272"/>
                  <a:pt x="891" y="285"/>
                  <a:pt x="891" y="301"/>
                </a:cubicBezTo>
                <a:cubicBezTo>
                  <a:pt x="891" y="375"/>
                  <a:pt x="891" y="375"/>
                  <a:pt x="891" y="375"/>
                </a:cubicBezTo>
                <a:cubicBezTo>
                  <a:pt x="868" y="375"/>
                  <a:pt x="868" y="375"/>
                  <a:pt x="868" y="375"/>
                </a:cubicBezTo>
                <a:cubicBezTo>
                  <a:pt x="868" y="231"/>
                  <a:pt x="868" y="231"/>
                  <a:pt x="868" y="231"/>
                </a:cubicBezTo>
                <a:cubicBezTo>
                  <a:pt x="891" y="231"/>
                  <a:pt x="891" y="231"/>
                  <a:pt x="891" y="231"/>
                </a:cubicBezTo>
                <a:cubicBezTo>
                  <a:pt x="891" y="260"/>
                  <a:pt x="891" y="260"/>
                  <a:pt x="891" y="260"/>
                </a:cubicBezTo>
                <a:cubicBezTo>
                  <a:pt x="892" y="260"/>
                  <a:pt x="892" y="260"/>
                  <a:pt x="892" y="260"/>
                </a:cubicBezTo>
                <a:cubicBezTo>
                  <a:pt x="895" y="250"/>
                  <a:pt x="900" y="242"/>
                  <a:pt x="907" y="236"/>
                </a:cubicBezTo>
                <a:cubicBezTo>
                  <a:pt x="914" y="231"/>
                  <a:pt x="921" y="228"/>
                  <a:pt x="929" y="228"/>
                </a:cubicBezTo>
                <a:cubicBezTo>
                  <a:pt x="936" y="228"/>
                  <a:pt x="940" y="229"/>
                  <a:pt x="943" y="230"/>
                </a:cubicBezTo>
                <a:lnTo>
                  <a:pt x="943" y="254"/>
                </a:lnTo>
                <a:close/>
                <a:moveTo>
                  <a:pt x="1071" y="309"/>
                </a:moveTo>
                <a:cubicBezTo>
                  <a:pt x="969" y="309"/>
                  <a:pt x="969" y="309"/>
                  <a:pt x="969" y="309"/>
                </a:cubicBezTo>
                <a:cubicBezTo>
                  <a:pt x="969" y="325"/>
                  <a:pt x="974" y="337"/>
                  <a:pt x="982" y="346"/>
                </a:cubicBezTo>
                <a:cubicBezTo>
                  <a:pt x="990" y="354"/>
                  <a:pt x="1001" y="359"/>
                  <a:pt x="1016" y="359"/>
                </a:cubicBezTo>
                <a:cubicBezTo>
                  <a:pt x="1032" y="359"/>
                  <a:pt x="1047" y="353"/>
                  <a:pt x="1060" y="343"/>
                </a:cubicBezTo>
                <a:cubicBezTo>
                  <a:pt x="1060" y="364"/>
                  <a:pt x="1060" y="364"/>
                  <a:pt x="1060" y="364"/>
                </a:cubicBezTo>
                <a:cubicBezTo>
                  <a:pt x="1048" y="374"/>
                  <a:pt x="1031" y="378"/>
                  <a:pt x="1010" y="378"/>
                </a:cubicBezTo>
                <a:cubicBezTo>
                  <a:pt x="991" y="378"/>
                  <a:pt x="975" y="372"/>
                  <a:pt x="964" y="360"/>
                </a:cubicBezTo>
                <a:cubicBezTo>
                  <a:pt x="951" y="347"/>
                  <a:pt x="945" y="328"/>
                  <a:pt x="945" y="303"/>
                </a:cubicBezTo>
                <a:cubicBezTo>
                  <a:pt x="945" y="280"/>
                  <a:pt x="952" y="262"/>
                  <a:pt x="965" y="247"/>
                </a:cubicBezTo>
                <a:cubicBezTo>
                  <a:pt x="978" y="234"/>
                  <a:pt x="993" y="227"/>
                  <a:pt x="1011" y="227"/>
                </a:cubicBezTo>
                <a:cubicBezTo>
                  <a:pt x="1031" y="227"/>
                  <a:pt x="1046" y="234"/>
                  <a:pt x="1056" y="247"/>
                </a:cubicBezTo>
                <a:cubicBezTo>
                  <a:pt x="1066" y="259"/>
                  <a:pt x="1071" y="276"/>
                  <a:pt x="1071" y="296"/>
                </a:cubicBezTo>
                <a:lnTo>
                  <a:pt x="1071" y="309"/>
                </a:lnTo>
                <a:close/>
                <a:moveTo>
                  <a:pt x="1047" y="289"/>
                </a:moveTo>
                <a:cubicBezTo>
                  <a:pt x="1047" y="276"/>
                  <a:pt x="1044" y="266"/>
                  <a:pt x="1038" y="258"/>
                </a:cubicBezTo>
                <a:cubicBezTo>
                  <a:pt x="1031" y="251"/>
                  <a:pt x="1023" y="247"/>
                  <a:pt x="1011" y="247"/>
                </a:cubicBezTo>
                <a:cubicBezTo>
                  <a:pt x="1000" y="247"/>
                  <a:pt x="991" y="251"/>
                  <a:pt x="983" y="259"/>
                </a:cubicBezTo>
                <a:cubicBezTo>
                  <a:pt x="976" y="266"/>
                  <a:pt x="971" y="276"/>
                  <a:pt x="969" y="289"/>
                </a:cubicBezTo>
                <a:lnTo>
                  <a:pt x="1047" y="289"/>
                </a:lnTo>
                <a:close/>
                <a:moveTo>
                  <a:pt x="1222" y="233"/>
                </a:moveTo>
                <a:cubicBezTo>
                  <a:pt x="1222" y="252"/>
                  <a:pt x="1216" y="267"/>
                  <a:pt x="1204" y="279"/>
                </a:cubicBezTo>
                <a:cubicBezTo>
                  <a:pt x="1191" y="292"/>
                  <a:pt x="1172" y="298"/>
                  <a:pt x="1149" y="298"/>
                </a:cubicBezTo>
                <a:cubicBezTo>
                  <a:pt x="1122" y="298"/>
                  <a:pt x="1122" y="298"/>
                  <a:pt x="1122" y="298"/>
                </a:cubicBezTo>
                <a:cubicBezTo>
                  <a:pt x="1122" y="375"/>
                  <a:pt x="1122" y="375"/>
                  <a:pt x="1122" y="375"/>
                </a:cubicBezTo>
                <a:cubicBezTo>
                  <a:pt x="1099" y="375"/>
                  <a:pt x="1099" y="375"/>
                  <a:pt x="1099" y="375"/>
                </a:cubicBezTo>
                <a:cubicBezTo>
                  <a:pt x="1099" y="173"/>
                  <a:pt x="1099" y="173"/>
                  <a:pt x="1099" y="173"/>
                </a:cubicBezTo>
                <a:cubicBezTo>
                  <a:pt x="1154" y="173"/>
                  <a:pt x="1154" y="173"/>
                  <a:pt x="1154" y="173"/>
                </a:cubicBezTo>
                <a:cubicBezTo>
                  <a:pt x="1176" y="173"/>
                  <a:pt x="1193" y="179"/>
                  <a:pt x="1205" y="189"/>
                </a:cubicBezTo>
                <a:cubicBezTo>
                  <a:pt x="1216" y="200"/>
                  <a:pt x="1222" y="214"/>
                  <a:pt x="1222" y="233"/>
                </a:cubicBezTo>
                <a:close/>
                <a:moveTo>
                  <a:pt x="1197" y="235"/>
                </a:moveTo>
                <a:cubicBezTo>
                  <a:pt x="1197" y="208"/>
                  <a:pt x="1182" y="195"/>
                  <a:pt x="1150" y="195"/>
                </a:cubicBezTo>
                <a:cubicBezTo>
                  <a:pt x="1122" y="195"/>
                  <a:pt x="1122" y="195"/>
                  <a:pt x="1122" y="195"/>
                </a:cubicBezTo>
                <a:cubicBezTo>
                  <a:pt x="1122" y="277"/>
                  <a:pt x="1122" y="277"/>
                  <a:pt x="1122" y="277"/>
                </a:cubicBezTo>
                <a:cubicBezTo>
                  <a:pt x="1147" y="277"/>
                  <a:pt x="1147" y="277"/>
                  <a:pt x="1147" y="277"/>
                </a:cubicBezTo>
                <a:cubicBezTo>
                  <a:pt x="1164" y="277"/>
                  <a:pt x="1176" y="273"/>
                  <a:pt x="1185" y="266"/>
                </a:cubicBezTo>
                <a:cubicBezTo>
                  <a:pt x="1193" y="259"/>
                  <a:pt x="1197" y="248"/>
                  <a:pt x="1197" y="235"/>
                </a:cubicBezTo>
                <a:close/>
                <a:moveTo>
                  <a:pt x="1368" y="302"/>
                </a:moveTo>
                <a:cubicBezTo>
                  <a:pt x="1368" y="325"/>
                  <a:pt x="1362" y="344"/>
                  <a:pt x="1349" y="358"/>
                </a:cubicBezTo>
                <a:cubicBezTo>
                  <a:pt x="1336" y="371"/>
                  <a:pt x="1319" y="378"/>
                  <a:pt x="1297" y="378"/>
                </a:cubicBezTo>
                <a:cubicBezTo>
                  <a:pt x="1275" y="378"/>
                  <a:pt x="1258" y="371"/>
                  <a:pt x="1245" y="358"/>
                </a:cubicBezTo>
                <a:cubicBezTo>
                  <a:pt x="1233" y="344"/>
                  <a:pt x="1227" y="326"/>
                  <a:pt x="1227" y="305"/>
                </a:cubicBezTo>
                <a:cubicBezTo>
                  <a:pt x="1227" y="279"/>
                  <a:pt x="1234" y="260"/>
                  <a:pt x="1248" y="246"/>
                </a:cubicBezTo>
                <a:cubicBezTo>
                  <a:pt x="1261" y="234"/>
                  <a:pt x="1278" y="227"/>
                  <a:pt x="1300" y="227"/>
                </a:cubicBezTo>
                <a:cubicBezTo>
                  <a:pt x="1322" y="227"/>
                  <a:pt x="1338" y="234"/>
                  <a:pt x="1350" y="247"/>
                </a:cubicBezTo>
                <a:cubicBezTo>
                  <a:pt x="1362" y="261"/>
                  <a:pt x="1368" y="279"/>
                  <a:pt x="1368" y="302"/>
                </a:cubicBezTo>
                <a:close/>
                <a:moveTo>
                  <a:pt x="1345" y="303"/>
                </a:moveTo>
                <a:cubicBezTo>
                  <a:pt x="1345" y="285"/>
                  <a:pt x="1341" y="271"/>
                  <a:pt x="1332" y="261"/>
                </a:cubicBezTo>
                <a:cubicBezTo>
                  <a:pt x="1324" y="252"/>
                  <a:pt x="1313" y="247"/>
                  <a:pt x="1298" y="247"/>
                </a:cubicBezTo>
                <a:cubicBezTo>
                  <a:pt x="1284" y="247"/>
                  <a:pt x="1273" y="252"/>
                  <a:pt x="1264" y="261"/>
                </a:cubicBezTo>
                <a:cubicBezTo>
                  <a:pt x="1255" y="271"/>
                  <a:pt x="1250" y="285"/>
                  <a:pt x="1250" y="304"/>
                </a:cubicBezTo>
                <a:cubicBezTo>
                  <a:pt x="1250" y="321"/>
                  <a:pt x="1255" y="334"/>
                  <a:pt x="1263" y="344"/>
                </a:cubicBezTo>
                <a:cubicBezTo>
                  <a:pt x="1272" y="354"/>
                  <a:pt x="1284" y="359"/>
                  <a:pt x="1298" y="359"/>
                </a:cubicBezTo>
                <a:cubicBezTo>
                  <a:pt x="1314" y="359"/>
                  <a:pt x="1325" y="354"/>
                  <a:pt x="1333" y="344"/>
                </a:cubicBezTo>
                <a:cubicBezTo>
                  <a:pt x="1341" y="334"/>
                  <a:pt x="1345" y="321"/>
                  <a:pt x="1345" y="303"/>
                </a:cubicBezTo>
                <a:close/>
                <a:moveTo>
                  <a:pt x="1423" y="179"/>
                </a:moveTo>
                <a:cubicBezTo>
                  <a:pt x="1423" y="183"/>
                  <a:pt x="1421" y="187"/>
                  <a:pt x="1418" y="190"/>
                </a:cubicBezTo>
                <a:cubicBezTo>
                  <a:pt x="1415" y="193"/>
                  <a:pt x="1412" y="194"/>
                  <a:pt x="1407" y="194"/>
                </a:cubicBezTo>
                <a:cubicBezTo>
                  <a:pt x="1403" y="194"/>
                  <a:pt x="1400" y="193"/>
                  <a:pt x="1397" y="190"/>
                </a:cubicBezTo>
                <a:cubicBezTo>
                  <a:pt x="1394" y="187"/>
                  <a:pt x="1392" y="184"/>
                  <a:pt x="1392" y="179"/>
                </a:cubicBezTo>
                <a:cubicBezTo>
                  <a:pt x="1392" y="175"/>
                  <a:pt x="1394" y="171"/>
                  <a:pt x="1397" y="169"/>
                </a:cubicBezTo>
                <a:cubicBezTo>
                  <a:pt x="1400" y="166"/>
                  <a:pt x="1403" y="164"/>
                  <a:pt x="1407" y="164"/>
                </a:cubicBezTo>
                <a:cubicBezTo>
                  <a:pt x="1412" y="164"/>
                  <a:pt x="1415" y="166"/>
                  <a:pt x="1418" y="169"/>
                </a:cubicBezTo>
                <a:cubicBezTo>
                  <a:pt x="1421" y="171"/>
                  <a:pt x="1423" y="175"/>
                  <a:pt x="1423" y="179"/>
                </a:cubicBezTo>
                <a:close/>
                <a:moveTo>
                  <a:pt x="1419" y="375"/>
                </a:moveTo>
                <a:cubicBezTo>
                  <a:pt x="1396" y="375"/>
                  <a:pt x="1396" y="375"/>
                  <a:pt x="1396" y="375"/>
                </a:cubicBezTo>
                <a:cubicBezTo>
                  <a:pt x="1396" y="231"/>
                  <a:pt x="1396" y="231"/>
                  <a:pt x="1396" y="231"/>
                </a:cubicBezTo>
                <a:cubicBezTo>
                  <a:pt x="1419" y="231"/>
                  <a:pt x="1419" y="231"/>
                  <a:pt x="1419" y="231"/>
                </a:cubicBezTo>
                <a:lnTo>
                  <a:pt x="1419" y="375"/>
                </a:lnTo>
                <a:close/>
                <a:moveTo>
                  <a:pt x="1576" y="375"/>
                </a:moveTo>
                <a:cubicBezTo>
                  <a:pt x="1553" y="375"/>
                  <a:pt x="1553" y="375"/>
                  <a:pt x="1553" y="375"/>
                </a:cubicBezTo>
                <a:cubicBezTo>
                  <a:pt x="1553" y="293"/>
                  <a:pt x="1553" y="293"/>
                  <a:pt x="1553" y="293"/>
                </a:cubicBezTo>
                <a:cubicBezTo>
                  <a:pt x="1553" y="262"/>
                  <a:pt x="1542" y="247"/>
                  <a:pt x="1520" y="247"/>
                </a:cubicBezTo>
                <a:cubicBezTo>
                  <a:pt x="1508" y="247"/>
                  <a:pt x="1499" y="251"/>
                  <a:pt x="1491" y="260"/>
                </a:cubicBezTo>
                <a:cubicBezTo>
                  <a:pt x="1483" y="269"/>
                  <a:pt x="1480" y="279"/>
                  <a:pt x="1480" y="293"/>
                </a:cubicBezTo>
                <a:cubicBezTo>
                  <a:pt x="1480" y="375"/>
                  <a:pt x="1480" y="375"/>
                  <a:pt x="1480" y="375"/>
                </a:cubicBezTo>
                <a:cubicBezTo>
                  <a:pt x="1457" y="375"/>
                  <a:pt x="1457" y="375"/>
                  <a:pt x="1457" y="375"/>
                </a:cubicBezTo>
                <a:cubicBezTo>
                  <a:pt x="1457" y="231"/>
                  <a:pt x="1457" y="231"/>
                  <a:pt x="1457" y="231"/>
                </a:cubicBezTo>
                <a:cubicBezTo>
                  <a:pt x="1480" y="231"/>
                  <a:pt x="1480" y="231"/>
                  <a:pt x="1480" y="231"/>
                </a:cubicBezTo>
                <a:cubicBezTo>
                  <a:pt x="1480" y="255"/>
                  <a:pt x="1480" y="255"/>
                  <a:pt x="1480" y="255"/>
                </a:cubicBezTo>
                <a:cubicBezTo>
                  <a:pt x="1480" y="255"/>
                  <a:pt x="1480" y="255"/>
                  <a:pt x="1480" y="255"/>
                </a:cubicBezTo>
                <a:cubicBezTo>
                  <a:pt x="1491" y="236"/>
                  <a:pt x="1507" y="227"/>
                  <a:pt x="1528" y="227"/>
                </a:cubicBezTo>
                <a:cubicBezTo>
                  <a:pt x="1543" y="227"/>
                  <a:pt x="1555" y="232"/>
                  <a:pt x="1564" y="243"/>
                </a:cubicBezTo>
                <a:cubicBezTo>
                  <a:pt x="1572" y="253"/>
                  <a:pt x="1576" y="268"/>
                  <a:pt x="1576" y="287"/>
                </a:cubicBezTo>
                <a:lnTo>
                  <a:pt x="1576" y="375"/>
                </a:lnTo>
                <a:close/>
                <a:moveTo>
                  <a:pt x="1678" y="373"/>
                </a:moveTo>
                <a:cubicBezTo>
                  <a:pt x="1672" y="377"/>
                  <a:pt x="1665" y="378"/>
                  <a:pt x="1656" y="378"/>
                </a:cubicBezTo>
                <a:cubicBezTo>
                  <a:pt x="1631" y="378"/>
                  <a:pt x="1618" y="364"/>
                  <a:pt x="1618" y="336"/>
                </a:cubicBezTo>
                <a:cubicBezTo>
                  <a:pt x="1618" y="250"/>
                  <a:pt x="1618" y="250"/>
                  <a:pt x="1618" y="250"/>
                </a:cubicBezTo>
                <a:cubicBezTo>
                  <a:pt x="1594" y="250"/>
                  <a:pt x="1594" y="250"/>
                  <a:pt x="1594" y="250"/>
                </a:cubicBezTo>
                <a:cubicBezTo>
                  <a:pt x="1594" y="231"/>
                  <a:pt x="1594" y="231"/>
                  <a:pt x="1594" y="231"/>
                </a:cubicBezTo>
                <a:cubicBezTo>
                  <a:pt x="1618" y="231"/>
                  <a:pt x="1618" y="231"/>
                  <a:pt x="1618" y="231"/>
                </a:cubicBezTo>
                <a:cubicBezTo>
                  <a:pt x="1618" y="196"/>
                  <a:pt x="1618" y="196"/>
                  <a:pt x="1618" y="196"/>
                </a:cubicBezTo>
                <a:cubicBezTo>
                  <a:pt x="1626" y="193"/>
                  <a:pt x="1633" y="191"/>
                  <a:pt x="1642" y="188"/>
                </a:cubicBezTo>
                <a:cubicBezTo>
                  <a:pt x="1642" y="231"/>
                  <a:pt x="1642" y="231"/>
                  <a:pt x="1642" y="231"/>
                </a:cubicBezTo>
                <a:cubicBezTo>
                  <a:pt x="1678" y="231"/>
                  <a:pt x="1678" y="231"/>
                  <a:pt x="1678" y="231"/>
                </a:cubicBezTo>
                <a:cubicBezTo>
                  <a:pt x="1678" y="250"/>
                  <a:pt x="1678" y="250"/>
                  <a:pt x="1678" y="250"/>
                </a:cubicBezTo>
                <a:cubicBezTo>
                  <a:pt x="1642" y="250"/>
                  <a:pt x="1642" y="250"/>
                  <a:pt x="1642" y="250"/>
                </a:cubicBezTo>
                <a:cubicBezTo>
                  <a:pt x="1642" y="332"/>
                  <a:pt x="1642" y="332"/>
                  <a:pt x="1642" y="332"/>
                </a:cubicBezTo>
                <a:cubicBezTo>
                  <a:pt x="1642" y="341"/>
                  <a:pt x="1643" y="348"/>
                  <a:pt x="1646" y="352"/>
                </a:cubicBezTo>
                <a:cubicBezTo>
                  <a:pt x="1650" y="356"/>
                  <a:pt x="1655" y="358"/>
                  <a:pt x="1663" y="358"/>
                </a:cubicBezTo>
                <a:cubicBezTo>
                  <a:pt x="1669" y="358"/>
                  <a:pt x="1674" y="357"/>
                  <a:pt x="1678" y="354"/>
                </a:cubicBezTo>
                <a:lnTo>
                  <a:pt x="1678" y="373"/>
                </a:lnTo>
                <a:close/>
                <a:moveTo>
                  <a:pt x="520" y="149"/>
                </a:moveTo>
                <a:cubicBezTo>
                  <a:pt x="511" y="149"/>
                  <a:pt x="511" y="149"/>
                  <a:pt x="511" y="149"/>
                </a:cubicBezTo>
                <a:cubicBezTo>
                  <a:pt x="511" y="100"/>
                  <a:pt x="511" y="100"/>
                  <a:pt x="511" y="100"/>
                </a:cubicBezTo>
                <a:cubicBezTo>
                  <a:pt x="511" y="97"/>
                  <a:pt x="512" y="92"/>
                  <a:pt x="512" y="86"/>
                </a:cubicBezTo>
                <a:cubicBezTo>
                  <a:pt x="512" y="86"/>
                  <a:pt x="512" y="86"/>
                  <a:pt x="512" y="86"/>
                </a:cubicBezTo>
                <a:cubicBezTo>
                  <a:pt x="511" y="90"/>
                  <a:pt x="510" y="92"/>
                  <a:pt x="510" y="93"/>
                </a:cubicBezTo>
                <a:cubicBezTo>
                  <a:pt x="485" y="149"/>
                  <a:pt x="485" y="149"/>
                  <a:pt x="485" y="149"/>
                </a:cubicBezTo>
                <a:cubicBezTo>
                  <a:pt x="481" y="149"/>
                  <a:pt x="481" y="149"/>
                  <a:pt x="481" y="149"/>
                </a:cubicBezTo>
                <a:cubicBezTo>
                  <a:pt x="456" y="94"/>
                  <a:pt x="456" y="94"/>
                  <a:pt x="456" y="94"/>
                </a:cubicBezTo>
                <a:cubicBezTo>
                  <a:pt x="455" y="92"/>
                  <a:pt x="454" y="90"/>
                  <a:pt x="454" y="86"/>
                </a:cubicBezTo>
                <a:cubicBezTo>
                  <a:pt x="453" y="86"/>
                  <a:pt x="453" y="86"/>
                  <a:pt x="453" y="86"/>
                </a:cubicBezTo>
                <a:cubicBezTo>
                  <a:pt x="454" y="89"/>
                  <a:pt x="454" y="94"/>
                  <a:pt x="454" y="100"/>
                </a:cubicBezTo>
                <a:cubicBezTo>
                  <a:pt x="454" y="149"/>
                  <a:pt x="454" y="149"/>
                  <a:pt x="454" y="149"/>
                </a:cubicBezTo>
                <a:cubicBezTo>
                  <a:pt x="446" y="149"/>
                  <a:pt x="446" y="149"/>
                  <a:pt x="446" y="149"/>
                </a:cubicBezTo>
                <a:cubicBezTo>
                  <a:pt x="446" y="76"/>
                  <a:pt x="446" y="76"/>
                  <a:pt x="446" y="76"/>
                </a:cubicBezTo>
                <a:cubicBezTo>
                  <a:pt x="457" y="76"/>
                  <a:pt x="457" y="76"/>
                  <a:pt x="457" y="76"/>
                </a:cubicBezTo>
                <a:cubicBezTo>
                  <a:pt x="479" y="127"/>
                  <a:pt x="479" y="127"/>
                  <a:pt x="479" y="127"/>
                </a:cubicBezTo>
                <a:cubicBezTo>
                  <a:pt x="481" y="131"/>
                  <a:pt x="482" y="134"/>
                  <a:pt x="483" y="136"/>
                </a:cubicBezTo>
                <a:cubicBezTo>
                  <a:pt x="483" y="136"/>
                  <a:pt x="483" y="136"/>
                  <a:pt x="483" y="136"/>
                </a:cubicBezTo>
                <a:cubicBezTo>
                  <a:pt x="484" y="132"/>
                  <a:pt x="486" y="129"/>
                  <a:pt x="486" y="127"/>
                </a:cubicBezTo>
                <a:cubicBezTo>
                  <a:pt x="509" y="76"/>
                  <a:pt x="509" y="76"/>
                  <a:pt x="509" y="76"/>
                </a:cubicBezTo>
                <a:cubicBezTo>
                  <a:pt x="520" y="76"/>
                  <a:pt x="520" y="76"/>
                  <a:pt x="520" y="76"/>
                </a:cubicBezTo>
                <a:lnTo>
                  <a:pt x="520" y="149"/>
                </a:lnTo>
                <a:close/>
                <a:moveTo>
                  <a:pt x="548" y="79"/>
                </a:moveTo>
                <a:cubicBezTo>
                  <a:pt x="548" y="80"/>
                  <a:pt x="547" y="81"/>
                  <a:pt x="546" y="82"/>
                </a:cubicBezTo>
                <a:cubicBezTo>
                  <a:pt x="545" y="84"/>
                  <a:pt x="544" y="84"/>
                  <a:pt x="542" y="84"/>
                </a:cubicBezTo>
                <a:cubicBezTo>
                  <a:pt x="541" y="84"/>
                  <a:pt x="539" y="84"/>
                  <a:pt x="538" y="83"/>
                </a:cubicBezTo>
                <a:cubicBezTo>
                  <a:pt x="537" y="82"/>
                  <a:pt x="537" y="80"/>
                  <a:pt x="537" y="79"/>
                </a:cubicBezTo>
                <a:cubicBezTo>
                  <a:pt x="537" y="77"/>
                  <a:pt x="537" y="76"/>
                  <a:pt x="538" y="75"/>
                </a:cubicBezTo>
                <a:cubicBezTo>
                  <a:pt x="539" y="74"/>
                  <a:pt x="541" y="73"/>
                  <a:pt x="542" y="73"/>
                </a:cubicBezTo>
                <a:cubicBezTo>
                  <a:pt x="544" y="73"/>
                  <a:pt x="545" y="74"/>
                  <a:pt x="546" y="75"/>
                </a:cubicBezTo>
                <a:cubicBezTo>
                  <a:pt x="547" y="76"/>
                  <a:pt x="548" y="77"/>
                  <a:pt x="548" y="79"/>
                </a:cubicBezTo>
                <a:close/>
                <a:moveTo>
                  <a:pt x="546" y="149"/>
                </a:moveTo>
                <a:cubicBezTo>
                  <a:pt x="538" y="149"/>
                  <a:pt x="538" y="149"/>
                  <a:pt x="538" y="149"/>
                </a:cubicBezTo>
                <a:cubicBezTo>
                  <a:pt x="538" y="97"/>
                  <a:pt x="538" y="97"/>
                  <a:pt x="538" y="97"/>
                </a:cubicBezTo>
                <a:cubicBezTo>
                  <a:pt x="546" y="97"/>
                  <a:pt x="546" y="97"/>
                  <a:pt x="546" y="97"/>
                </a:cubicBezTo>
                <a:lnTo>
                  <a:pt x="546" y="149"/>
                </a:lnTo>
                <a:close/>
                <a:moveTo>
                  <a:pt x="598" y="147"/>
                </a:moveTo>
                <a:cubicBezTo>
                  <a:pt x="594" y="149"/>
                  <a:pt x="589" y="151"/>
                  <a:pt x="584" y="151"/>
                </a:cubicBezTo>
                <a:cubicBezTo>
                  <a:pt x="576" y="151"/>
                  <a:pt x="570" y="148"/>
                  <a:pt x="566" y="143"/>
                </a:cubicBezTo>
                <a:cubicBezTo>
                  <a:pt x="561" y="138"/>
                  <a:pt x="559" y="132"/>
                  <a:pt x="559" y="125"/>
                </a:cubicBezTo>
                <a:cubicBezTo>
                  <a:pt x="559" y="116"/>
                  <a:pt x="562" y="109"/>
                  <a:pt x="566" y="104"/>
                </a:cubicBezTo>
                <a:cubicBezTo>
                  <a:pt x="571" y="99"/>
                  <a:pt x="578" y="96"/>
                  <a:pt x="586" y="96"/>
                </a:cubicBezTo>
                <a:cubicBezTo>
                  <a:pt x="591" y="96"/>
                  <a:pt x="595" y="97"/>
                  <a:pt x="598" y="99"/>
                </a:cubicBezTo>
                <a:cubicBezTo>
                  <a:pt x="598" y="107"/>
                  <a:pt x="598" y="107"/>
                  <a:pt x="598" y="107"/>
                </a:cubicBezTo>
                <a:cubicBezTo>
                  <a:pt x="594" y="104"/>
                  <a:pt x="590" y="103"/>
                  <a:pt x="586" y="103"/>
                </a:cubicBezTo>
                <a:cubicBezTo>
                  <a:pt x="581" y="103"/>
                  <a:pt x="576" y="105"/>
                  <a:pt x="573" y="109"/>
                </a:cubicBezTo>
                <a:cubicBezTo>
                  <a:pt x="569" y="112"/>
                  <a:pt x="568" y="117"/>
                  <a:pt x="568" y="124"/>
                </a:cubicBezTo>
                <a:cubicBezTo>
                  <a:pt x="568" y="130"/>
                  <a:pt x="569" y="135"/>
                  <a:pt x="572" y="138"/>
                </a:cubicBezTo>
                <a:cubicBezTo>
                  <a:pt x="576" y="142"/>
                  <a:pt x="580" y="143"/>
                  <a:pt x="585" y="143"/>
                </a:cubicBezTo>
                <a:cubicBezTo>
                  <a:pt x="590" y="143"/>
                  <a:pt x="594" y="142"/>
                  <a:pt x="598" y="139"/>
                </a:cubicBezTo>
                <a:lnTo>
                  <a:pt x="598" y="147"/>
                </a:lnTo>
                <a:close/>
                <a:moveTo>
                  <a:pt x="638" y="106"/>
                </a:moveTo>
                <a:cubicBezTo>
                  <a:pt x="636" y="105"/>
                  <a:pt x="634" y="104"/>
                  <a:pt x="631" y="104"/>
                </a:cubicBezTo>
                <a:cubicBezTo>
                  <a:pt x="628" y="104"/>
                  <a:pt x="625" y="106"/>
                  <a:pt x="623" y="109"/>
                </a:cubicBezTo>
                <a:cubicBezTo>
                  <a:pt x="620" y="112"/>
                  <a:pt x="619" y="117"/>
                  <a:pt x="619" y="123"/>
                </a:cubicBezTo>
                <a:cubicBezTo>
                  <a:pt x="619" y="149"/>
                  <a:pt x="619" y="149"/>
                  <a:pt x="619" y="149"/>
                </a:cubicBezTo>
                <a:cubicBezTo>
                  <a:pt x="611" y="149"/>
                  <a:pt x="611" y="149"/>
                  <a:pt x="611" y="149"/>
                </a:cubicBezTo>
                <a:cubicBezTo>
                  <a:pt x="611" y="97"/>
                  <a:pt x="611" y="97"/>
                  <a:pt x="611" y="97"/>
                </a:cubicBezTo>
                <a:cubicBezTo>
                  <a:pt x="619" y="97"/>
                  <a:pt x="619" y="97"/>
                  <a:pt x="619" y="97"/>
                </a:cubicBezTo>
                <a:cubicBezTo>
                  <a:pt x="619" y="108"/>
                  <a:pt x="619" y="108"/>
                  <a:pt x="619" y="108"/>
                </a:cubicBezTo>
                <a:cubicBezTo>
                  <a:pt x="619" y="108"/>
                  <a:pt x="619" y="108"/>
                  <a:pt x="619" y="108"/>
                </a:cubicBezTo>
                <a:cubicBezTo>
                  <a:pt x="620" y="104"/>
                  <a:pt x="622" y="101"/>
                  <a:pt x="625" y="99"/>
                </a:cubicBezTo>
                <a:cubicBezTo>
                  <a:pt x="627" y="97"/>
                  <a:pt x="630" y="96"/>
                  <a:pt x="633" y="96"/>
                </a:cubicBezTo>
                <a:cubicBezTo>
                  <a:pt x="635" y="96"/>
                  <a:pt x="637" y="97"/>
                  <a:pt x="638" y="97"/>
                </a:cubicBezTo>
                <a:lnTo>
                  <a:pt x="638" y="106"/>
                </a:lnTo>
                <a:close/>
                <a:moveTo>
                  <a:pt x="693" y="123"/>
                </a:moveTo>
                <a:cubicBezTo>
                  <a:pt x="693" y="131"/>
                  <a:pt x="690" y="138"/>
                  <a:pt x="686" y="143"/>
                </a:cubicBezTo>
                <a:cubicBezTo>
                  <a:pt x="681" y="148"/>
                  <a:pt x="675" y="151"/>
                  <a:pt x="667" y="151"/>
                </a:cubicBezTo>
                <a:cubicBezTo>
                  <a:pt x="659" y="151"/>
                  <a:pt x="653" y="148"/>
                  <a:pt x="648" y="143"/>
                </a:cubicBezTo>
                <a:cubicBezTo>
                  <a:pt x="644" y="138"/>
                  <a:pt x="642" y="132"/>
                  <a:pt x="642" y="124"/>
                </a:cubicBezTo>
                <a:cubicBezTo>
                  <a:pt x="642" y="115"/>
                  <a:pt x="644" y="108"/>
                  <a:pt x="649" y="103"/>
                </a:cubicBezTo>
                <a:cubicBezTo>
                  <a:pt x="654" y="98"/>
                  <a:pt x="660" y="96"/>
                  <a:pt x="668" y="96"/>
                </a:cubicBezTo>
                <a:cubicBezTo>
                  <a:pt x="676" y="96"/>
                  <a:pt x="682" y="98"/>
                  <a:pt x="686" y="103"/>
                </a:cubicBezTo>
                <a:cubicBezTo>
                  <a:pt x="691" y="108"/>
                  <a:pt x="693" y="115"/>
                  <a:pt x="693" y="123"/>
                </a:cubicBezTo>
                <a:close/>
                <a:moveTo>
                  <a:pt x="684" y="123"/>
                </a:moveTo>
                <a:cubicBezTo>
                  <a:pt x="684" y="117"/>
                  <a:pt x="683" y="112"/>
                  <a:pt x="680" y="108"/>
                </a:cubicBezTo>
                <a:cubicBezTo>
                  <a:pt x="677" y="105"/>
                  <a:pt x="673" y="103"/>
                  <a:pt x="667" y="103"/>
                </a:cubicBezTo>
                <a:cubicBezTo>
                  <a:pt x="662" y="103"/>
                  <a:pt x="658" y="105"/>
                  <a:pt x="655" y="108"/>
                </a:cubicBezTo>
                <a:cubicBezTo>
                  <a:pt x="652" y="112"/>
                  <a:pt x="650" y="117"/>
                  <a:pt x="650" y="124"/>
                </a:cubicBezTo>
                <a:cubicBezTo>
                  <a:pt x="650" y="130"/>
                  <a:pt x="652" y="135"/>
                  <a:pt x="655" y="138"/>
                </a:cubicBezTo>
                <a:cubicBezTo>
                  <a:pt x="658" y="142"/>
                  <a:pt x="662" y="143"/>
                  <a:pt x="667" y="143"/>
                </a:cubicBezTo>
                <a:cubicBezTo>
                  <a:pt x="673" y="143"/>
                  <a:pt x="677" y="142"/>
                  <a:pt x="680" y="138"/>
                </a:cubicBezTo>
                <a:cubicBezTo>
                  <a:pt x="683" y="135"/>
                  <a:pt x="684" y="130"/>
                  <a:pt x="684" y="123"/>
                </a:cubicBezTo>
                <a:close/>
                <a:moveTo>
                  <a:pt x="734" y="135"/>
                </a:moveTo>
                <a:cubicBezTo>
                  <a:pt x="734" y="140"/>
                  <a:pt x="732" y="143"/>
                  <a:pt x="729" y="146"/>
                </a:cubicBezTo>
                <a:cubicBezTo>
                  <a:pt x="726" y="149"/>
                  <a:pt x="721" y="151"/>
                  <a:pt x="715" y="151"/>
                </a:cubicBezTo>
                <a:cubicBezTo>
                  <a:pt x="710" y="151"/>
                  <a:pt x="706" y="149"/>
                  <a:pt x="702" y="147"/>
                </a:cubicBezTo>
                <a:cubicBezTo>
                  <a:pt x="702" y="138"/>
                  <a:pt x="702" y="138"/>
                  <a:pt x="702" y="138"/>
                </a:cubicBezTo>
                <a:cubicBezTo>
                  <a:pt x="706" y="142"/>
                  <a:pt x="711" y="143"/>
                  <a:pt x="716" y="143"/>
                </a:cubicBezTo>
                <a:cubicBezTo>
                  <a:pt x="722" y="143"/>
                  <a:pt x="726" y="141"/>
                  <a:pt x="726" y="136"/>
                </a:cubicBezTo>
                <a:cubicBezTo>
                  <a:pt x="726" y="134"/>
                  <a:pt x="725" y="132"/>
                  <a:pt x="723" y="131"/>
                </a:cubicBezTo>
                <a:cubicBezTo>
                  <a:pt x="722" y="130"/>
                  <a:pt x="719" y="128"/>
                  <a:pt x="715" y="126"/>
                </a:cubicBezTo>
                <a:cubicBezTo>
                  <a:pt x="710" y="124"/>
                  <a:pt x="707" y="123"/>
                  <a:pt x="706" y="120"/>
                </a:cubicBezTo>
                <a:cubicBezTo>
                  <a:pt x="703" y="118"/>
                  <a:pt x="702" y="115"/>
                  <a:pt x="702" y="111"/>
                </a:cubicBezTo>
                <a:cubicBezTo>
                  <a:pt x="702" y="107"/>
                  <a:pt x="704" y="103"/>
                  <a:pt x="707" y="100"/>
                </a:cubicBezTo>
                <a:cubicBezTo>
                  <a:pt x="711" y="97"/>
                  <a:pt x="715" y="96"/>
                  <a:pt x="721" y="96"/>
                </a:cubicBezTo>
                <a:cubicBezTo>
                  <a:pt x="725" y="96"/>
                  <a:pt x="728" y="97"/>
                  <a:pt x="732" y="98"/>
                </a:cubicBezTo>
                <a:cubicBezTo>
                  <a:pt x="732" y="107"/>
                  <a:pt x="732" y="107"/>
                  <a:pt x="732" y="107"/>
                </a:cubicBezTo>
                <a:cubicBezTo>
                  <a:pt x="728" y="104"/>
                  <a:pt x="724" y="103"/>
                  <a:pt x="720" y="103"/>
                </a:cubicBezTo>
                <a:cubicBezTo>
                  <a:pt x="717" y="103"/>
                  <a:pt x="715" y="104"/>
                  <a:pt x="713" y="105"/>
                </a:cubicBezTo>
                <a:cubicBezTo>
                  <a:pt x="712" y="106"/>
                  <a:pt x="711" y="108"/>
                  <a:pt x="711" y="110"/>
                </a:cubicBezTo>
                <a:cubicBezTo>
                  <a:pt x="711" y="113"/>
                  <a:pt x="711" y="114"/>
                  <a:pt x="713" y="116"/>
                </a:cubicBezTo>
                <a:cubicBezTo>
                  <a:pt x="714" y="117"/>
                  <a:pt x="717" y="118"/>
                  <a:pt x="721" y="120"/>
                </a:cubicBezTo>
                <a:cubicBezTo>
                  <a:pt x="725" y="122"/>
                  <a:pt x="728" y="124"/>
                  <a:pt x="730" y="126"/>
                </a:cubicBezTo>
                <a:cubicBezTo>
                  <a:pt x="733" y="128"/>
                  <a:pt x="734" y="132"/>
                  <a:pt x="734" y="135"/>
                </a:cubicBezTo>
                <a:close/>
                <a:moveTo>
                  <a:pt x="793" y="123"/>
                </a:moveTo>
                <a:cubicBezTo>
                  <a:pt x="793" y="131"/>
                  <a:pt x="791" y="138"/>
                  <a:pt x="786" y="143"/>
                </a:cubicBezTo>
                <a:cubicBezTo>
                  <a:pt x="782" y="148"/>
                  <a:pt x="775" y="151"/>
                  <a:pt x="768" y="151"/>
                </a:cubicBezTo>
                <a:cubicBezTo>
                  <a:pt x="760" y="151"/>
                  <a:pt x="754" y="148"/>
                  <a:pt x="749" y="143"/>
                </a:cubicBezTo>
                <a:cubicBezTo>
                  <a:pt x="745" y="138"/>
                  <a:pt x="742" y="132"/>
                  <a:pt x="742" y="124"/>
                </a:cubicBezTo>
                <a:cubicBezTo>
                  <a:pt x="742" y="115"/>
                  <a:pt x="745" y="108"/>
                  <a:pt x="750" y="103"/>
                </a:cubicBezTo>
                <a:cubicBezTo>
                  <a:pt x="755" y="98"/>
                  <a:pt x="761" y="96"/>
                  <a:pt x="769" y="96"/>
                </a:cubicBezTo>
                <a:cubicBezTo>
                  <a:pt x="777" y="96"/>
                  <a:pt x="783" y="98"/>
                  <a:pt x="787" y="103"/>
                </a:cubicBezTo>
                <a:cubicBezTo>
                  <a:pt x="791" y="108"/>
                  <a:pt x="793" y="115"/>
                  <a:pt x="793" y="123"/>
                </a:cubicBezTo>
                <a:close/>
                <a:moveTo>
                  <a:pt x="785" y="123"/>
                </a:moveTo>
                <a:cubicBezTo>
                  <a:pt x="785" y="117"/>
                  <a:pt x="783" y="112"/>
                  <a:pt x="780" y="108"/>
                </a:cubicBezTo>
                <a:cubicBezTo>
                  <a:pt x="778" y="105"/>
                  <a:pt x="773" y="103"/>
                  <a:pt x="768" y="103"/>
                </a:cubicBezTo>
                <a:cubicBezTo>
                  <a:pt x="763" y="103"/>
                  <a:pt x="759" y="105"/>
                  <a:pt x="756" y="108"/>
                </a:cubicBezTo>
                <a:cubicBezTo>
                  <a:pt x="752" y="112"/>
                  <a:pt x="751" y="117"/>
                  <a:pt x="751" y="124"/>
                </a:cubicBezTo>
                <a:cubicBezTo>
                  <a:pt x="751" y="130"/>
                  <a:pt x="752" y="135"/>
                  <a:pt x="756" y="138"/>
                </a:cubicBezTo>
                <a:cubicBezTo>
                  <a:pt x="759" y="142"/>
                  <a:pt x="763" y="143"/>
                  <a:pt x="768" y="143"/>
                </a:cubicBezTo>
                <a:cubicBezTo>
                  <a:pt x="774" y="143"/>
                  <a:pt x="778" y="142"/>
                  <a:pt x="781" y="138"/>
                </a:cubicBezTo>
                <a:cubicBezTo>
                  <a:pt x="784" y="135"/>
                  <a:pt x="785" y="130"/>
                  <a:pt x="785" y="123"/>
                </a:cubicBezTo>
                <a:close/>
                <a:moveTo>
                  <a:pt x="830" y="80"/>
                </a:moveTo>
                <a:cubicBezTo>
                  <a:pt x="829" y="79"/>
                  <a:pt x="827" y="78"/>
                  <a:pt x="825" y="78"/>
                </a:cubicBezTo>
                <a:cubicBezTo>
                  <a:pt x="819" y="78"/>
                  <a:pt x="816" y="82"/>
                  <a:pt x="816" y="89"/>
                </a:cubicBezTo>
                <a:cubicBezTo>
                  <a:pt x="816" y="97"/>
                  <a:pt x="816" y="97"/>
                  <a:pt x="816" y="97"/>
                </a:cubicBezTo>
                <a:cubicBezTo>
                  <a:pt x="828" y="97"/>
                  <a:pt x="828" y="97"/>
                  <a:pt x="828" y="97"/>
                </a:cubicBezTo>
                <a:cubicBezTo>
                  <a:pt x="828" y="104"/>
                  <a:pt x="828" y="104"/>
                  <a:pt x="828" y="104"/>
                </a:cubicBezTo>
                <a:cubicBezTo>
                  <a:pt x="816" y="104"/>
                  <a:pt x="816" y="104"/>
                  <a:pt x="816" y="104"/>
                </a:cubicBezTo>
                <a:cubicBezTo>
                  <a:pt x="816" y="149"/>
                  <a:pt x="816" y="149"/>
                  <a:pt x="816" y="149"/>
                </a:cubicBezTo>
                <a:cubicBezTo>
                  <a:pt x="808" y="149"/>
                  <a:pt x="808" y="149"/>
                  <a:pt x="808" y="149"/>
                </a:cubicBezTo>
                <a:cubicBezTo>
                  <a:pt x="808" y="104"/>
                  <a:pt x="808" y="104"/>
                  <a:pt x="808" y="104"/>
                </a:cubicBezTo>
                <a:cubicBezTo>
                  <a:pt x="799" y="104"/>
                  <a:pt x="799" y="104"/>
                  <a:pt x="799" y="104"/>
                </a:cubicBezTo>
                <a:cubicBezTo>
                  <a:pt x="799" y="97"/>
                  <a:pt x="799" y="97"/>
                  <a:pt x="799" y="97"/>
                </a:cubicBezTo>
                <a:cubicBezTo>
                  <a:pt x="808" y="97"/>
                  <a:pt x="808" y="97"/>
                  <a:pt x="808" y="97"/>
                </a:cubicBezTo>
                <a:cubicBezTo>
                  <a:pt x="808" y="89"/>
                  <a:pt x="808" y="89"/>
                  <a:pt x="808" y="89"/>
                </a:cubicBezTo>
                <a:cubicBezTo>
                  <a:pt x="808" y="83"/>
                  <a:pt x="809" y="79"/>
                  <a:pt x="813" y="75"/>
                </a:cubicBezTo>
                <a:cubicBezTo>
                  <a:pt x="816" y="73"/>
                  <a:pt x="820" y="71"/>
                  <a:pt x="824" y="71"/>
                </a:cubicBezTo>
                <a:cubicBezTo>
                  <a:pt x="827" y="71"/>
                  <a:pt x="829" y="71"/>
                  <a:pt x="830" y="72"/>
                </a:cubicBezTo>
                <a:lnTo>
                  <a:pt x="830" y="80"/>
                </a:lnTo>
                <a:close/>
                <a:moveTo>
                  <a:pt x="863" y="149"/>
                </a:moveTo>
                <a:cubicBezTo>
                  <a:pt x="861" y="150"/>
                  <a:pt x="858" y="150"/>
                  <a:pt x="855" y="150"/>
                </a:cubicBezTo>
                <a:cubicBezTo>
                  <a:pt x="846" y="150"/>
                  <a:pt x="842" y="145"/>
                  <a:pt x="842" y="135"/>
                </a:cubicBezTo>
                <a:cubicBezTo>
                  <a:pt x="842" y="104"/>
                  <a:pt x="842" y="104"/>
                  <a:pt x="842" y="104"/>
                </a:cubicBezTo>
                <a:cubicBezTo>
                  <a:pt x="833" y="104"/>
                  <a:pt x="833" y="104"/>
                  <a:pt x="833" y="104"/>
                </a:cubicBezTo>
                <a:cubicBezTo>
                  <a:pt x="833" y="97"/>
                  <a:pt x="833" y="97"/>
                  <a:pt x="833" y="97"/>
                </a:cubicBezTo>
                <a:cubicBezTo>
                  <a:pt x="842" y="97"/>
                  <a:pt x="842" y="97"/>
                  <a:pt x="842" y="97"/>
                </a:cubicBezTo>
                <a:cubicBezTo>
                  <a:pt x="842" y="85"/>
                  <a:pt x="842" y="85"/>
                  <a:pt x="842" y="85"/>
                </a:cubicBezTo>
                <a:cubicBezTo>
                  <a:pt x="844" y="84"/>
                  <a:pt x="847" y="83"/>
                  <a:pt x="850" y="82"/>
                </a:cubicBezTo>
                <a:cubicBezTo>
                  <a:pt x="850" y="97"/>
                  <a:pt x="850" y="97"/>
                  <a:pt x="850" y="97"/>
                </a:cubicBezTo>
                <a:cubicBezTo>
                  <a:pt x="863" y="97"/>
                  <a:pt x="863" y="97"/>
                  <a:pt x="863" y="97"/>
                </a:cubicBezTo>
                <a:cubicBezTo>
                  <a:pt x="863" y="104"/>
                  <a:pt x="863" y="104"/>
                  <a:pt x="863" y="104"/>
                </a:cubicBezTo>
                <a:cubicBezTo>
                  <a:pt x="850" y="104"/>
                  <a:pt x="850" y="104"/>
                  <a:pt x="850" y="104"/>
                </a:cubicBezTo>
                <a:cubicBezTo>
                  <a:pt x="850" y="134"/>
                  <a:pt x="850" y="134"/>
                  <a:pt x="850" y="134"/>
                </a:cubicBezTo>
                <a:cubicBezTo>
                  <a:pt x="850" y="137"/>
                  <a:pt x="851" y="140"/>
                  <a:pt x="852" y="141"/>
                </a:cubicBezTo>
                <a:cubicBezTo>
                  <a:pt x="853" y="143"/>
                  <a:pt x="855" y="143"/>
                  <a:pt x="858" y="143"/>
                </a:cubicBezTo>
                <a:cubicBezTo>
                  <a:pt x="860" y="143"/>
                  <a:pt x="862" y="143"/>
                  <a:pt x="863" y="142"/>
                </a:cubicBezTo>
                <a:lnTo>
                  <a:pt x="863" y="149"/>
                </a:lnTo>
                <a:close/>
                <a:moveTo>
                  <a:pt x="899" y="101"/>
                </a:moveTo>
                <a:cubicBezTo>
                  <a:pt x="899" y="105"/>
                  <a:pt x="897" y="108"/>
                  <a:pt x="895" y="111"/>
                </a:cubicBezTo>
                <a:cubicBezTo>
                  <a:pt x="892" y="114"/>
                  <a:pt x="888" y="115"/>
                  <a:pt x="884" y="115"/>
                </a:cubicBezTo>
                <a:cubicBezTo>
                  <a:pt x="880" y="115"/>
                  <a:pt x="876" y="114"/>
                  <a:pt x="874" y="111"/>
                </a:cubicBezTo>
                <a:cubicBezTo>
                  <a:pt x="871" y="108"/>
                  <a:pt x="870" y="105"/>
                  <a:pt x="870" y="101"/>
                </a:cubicBezTo>
                <a:cubicBezTo>
                  <a:pt x="870" y="97"/>
                  <a:pt x="871" y="93"/>
                  <a:pt x="874" y="91"/>
                </a:cubicBezTo>
                <a:cubicBezTo>
                  <a:pt x="877" y="88"/>
                  <a:pt x="880" y="86"/>
                  <a:pt x="884" y="86"/>
                </a:cubicBezTo>
                <a:cubicBezTo>
                  <a:pt x="888" y="86"/>
                  <a:pt x="892" y="88"/>
                  <a:pt x="895" y="90"/>
                </a:cubicBezTo>
                <a:cubicBezTo>
                  <a:pt x="897" y="93"/>
                  <a:pt x="899" y="97"/>
                  <a:pt x="899" y="101"/>
                </a:cubicBezTo>
                <a:close/>
                <a:moveTo>
                  <a:pt x="897" y="101"/>
                </a:moveTo>
                <a:cubicBezTo>
                  <a:pt x="897" y="97"/>
                  <a:pt x="896" y="94"/>
                  <a:pt x="893" y="92"/>
                </a:cubicBezTo>
                <a:cubicBezTo>
                  <a:pt x="891" y="89"/>
                  <a:pt x="888" y="88"/>
                  <a:pt x="884" y="88"/>
                </a:cubicBezTo>
                <a:cubicBezTo>
                  <a:pt x="881" y="88"/>
                  <a:pt x="877" y="89"/>
                  <a:pt x="875" y="92"/>
                </a:cubicBezTo>
                <a:cubicBezTo>
                  <a:pt x="873" y="94"/>
                  <a:pt x="871" y="97"/>
                  <a:pt x="871" y="101"/>
                </a:cubicBezTo>
                <a:cubicBezTo>
                  <a:pt x="871" y="105"/>
                  <a:pt x="873" y="108"/>
                  <a:pt x="875" y="110"/>
                </a:cubicBezTo>
                <a:cubicBezTo>
                  <a:pt x="878" y="113"/>
                  <a:pt x="881" y="114"/>
                  <a:pt x="884" y="114"/>
                </a:cubicBezTo>
                <a:cubicBezTo>
                  <a:pt x="888" y="114"/>
                  <a:pt x="891" y="113"/>
                  <a:pt x="893" y="110"/>
                </a:cubicBezTo>
                <a:cubicBezTo>
                  <a:pt x="896" y="108"/>
                  <a:pt x="897" y="105"/>
                  <a:pt x="897" y="101"/>
                </a:cubicBezTo>
                <a:close/>
                <a:moveTo>
                  <a:pt x="891" y="110"/>
                </a:moveTo>
                <a:cubicBezTo>
                  <a:pt x="888" y="110"/>
                  <a:pt x="888" y="110"/>
                  <a:pt x="888" y="110"/>
                </a:cubicBezTo>
                <a:cubicBezTo>
                  <a:pt x="886" y="105"/>
                  <a:pt x="886" y="105"/>
                  <a:pt x="886" y="105"/>
                </a:cubicBezTo>
                <a:cubicBezTo>
                  <a:pt x="885" y="103"/>
                  <a:pt x="884" y="102"/>
                  <a:pt x="883" y="102"/>
                </a:cubicBezTo>
                <a:cubicBezTo>
                  <a:pt x="881" y="102"/>
                  <a:pt x="881" y="102"/>
                  <a:pt x="881" y="102"/>
                </a:cubicBezTo>
                <a:cubicBezTo>
                  <a:pt x="881" y="110"/>
                  <a:pt x="881" y="110"/>
                  <a:pt x="881" y="110"/>
                </a:cubicBezTo>
                <a:cubicBezTo>
                  <a:pt x="878" y="110"/>
                  <a:pt x="878" y="110"/>
                  <a:pt x="878" y="110"/>
                </a:cubicBezTo>
                <a:cubicBezTo>
                  <a:pt x="878" y="91"/>
                  <a:pt x="878" y="91"/>
                  <a:pt x="878" y="91"/>
                </a:cubicBezTo>
                <a:cubicBezTo>
                  <a:pt x="884" y="91"/>
                  <a:pt x="884" y="91"/>
                  <a:pt x="884" y="91"/>
                </a:cubicBezTo>
                <a:cubicBezTo>
                  <a:pt x="886" y="91"/>
                  <a:pt x="888" y="92"/>
                  <a:pt x="889" y="93"/>
                </a:cubicBezTo>
                <a:cubicBezTo>
                  <a:pt x="890" y="94"/>
                  <a:pt x="891" y="95"/>
                  <a:pt x="891" y="96"/>
                </a:cubicBezTo>
                <a:cubicBezTo>
                  <a:pt x="891" y="98"/>
                  <a:pt x="890" y="99"/>
                  <a:pt x="889" y="100"/>
                </a:cubicBezTo>
                <a:cubicBezTo>
                  <a:pt x="888" y="101"/>
                  <a:pt x="887" y="101"/>
                  <a:pt x="886" y="101"/>
                </a:cubicBezTo>
                <a:cubicBezTo>
                  <a:pt x="886" y="102"/>
                  <a:pt x="886" y="102"/>
                  <a:pt x="886" y="102"/>
                </a:cubicBezTo>
                <a:cubicBezTo>
                  <a:pt x="887" y="102"/>
                  <a:pt x="888" y="103"/>
                  <a:pt x="889" y="105"/>
                </a:cubicBezTo>
                <a:lnTo>
                  <a:pt x="891" y="110"/>
                </a:lnTo>
                <a:close/>
                <a:moveTo>
                  <a:pt x="888" y="97"/>
                </a:moveTo>
                <a:cubicBezTo>
                  <a:pt x="888" y="96"/>
                  <a:pt x="887" y="95"/>
                  <a:pt x="887" y="94"/>
                </a:cubicBezTo>
                <a:cubicBezTo>
                  <a:pt x="886" y="94"/>
                  <a:pt x="885" y="94"/>
                  <a:pt x="883" y="94"/>
                </a:cubicBezTo>
                <a:cubicBezTo>
                  <a:pt x="881" y="94"/>
                  <a:pt x="881" y="94"/>
                  <a:pt x="881" y="94"/>
                </a:cubicBezTo>
                <a:cubicBezTo>
                  <a:pt x="881" y="100"/>
                  <a:pt x="881" y="100"/>
                  <a:pt x="881" y="100"/>
                </a:cubicBezTo>
                <a:cubicBezTo>
                  <a:pt x="884" y="100"/>
                  <a:pt x="884" y="100"/>
                  <a:pt x="884" y="100"/>
                </a:cubicBezTo>
                <a:cubicBezTo>
                  <a:pt x="886" y="100"/>
                  <a:pt x="888" y="99"/>
                  <a:pt x="888" y="9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pPr defTabSz="914400">
              <a:defRPr/>
            </a:pPr>
            <a:endParaRPr lang="en-US" kern="0">
              <a:solidFill>
                <a:sysClr val="windowText" lastClr="000000"/>
              </a:solidFill>
            </a:endParaRPr>
          </a:p>
        </p:txBody>
      </p:sp>
      <p:pic>
        <p:nvPicPr>
          <p:cNvPr id="171" name="Picture 170"/>
          <p:cNvPicPr>
            <a:picLocks noChangeAspect="1"/>
          </p:cNvPicPr>
          <p:nvPr/>
        </p:nvPicPr>
        <p:blipFill rotWithShape="1">
          <a:blip r:embed="rId12">
            <a:lum bright="70000" contrast="-70000"/>
            <a:extLst>
              <a:ext uri="{28A0092B-C50C-407E-A947-70E740481C1C}">
                <a14:useLocalDpi xmlns:a14="http://schemas.microsoft.com/office/drawing/2010/main" val="0"/>
              </a:ext>
            </a:extLst>
          </a:blip>
          <a:srcRect t="1" r="20281" b="-14069"/>
          <a:stretch/>
        </p:blipFill>
        <p:spPr>
          <a:xfrm>
            <a:off x="5602388" y="4859258"/>
            <a:ext cx="1853830" cy="548640"/>
          </a:xfrm>
          <a:prstGeom prst="rect">
            <a:avLst/>
          </a:prstGeom>
        </p:spPr>
      </p:pic>
      <p:pic>
        <p:nvPicPr>
          <p:cNvPr id="173" name="Picture 7"/>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10571054" y="3588701"/>
            <a:ext cx="1499279" cy="36576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638569" y="4860579"/>
            <a:ext cx="1780033" cy="548640"/>
          </a:xfrm>
          <a:prstGeom prst="rect">
            <a:avLst/>
          </a:prstGeom>
        </p:spPr>
      </p:pic>
      <p:pic>
        <p:nvPicPr>
          <p:cNvPr id="4" name="Picture 3"/>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769706" y="4853685"/>
            <a:ext cx="1934871" cy="548640"/>
          </a:xfrm>
          <a:prstGeom prst="rect">
            <a:avLst/>
          </a:prstGeom>
        </p:spPr>
      </p:pic>
      <p:sp>
        <p:nvSpPr>
          <p:cNvPr id="5" name="Rectangle 4"/>
          <p:cNvSpPr/>
          <p:nvPr/>
        </p:nvSpPr>
        <p:spPr bwMode="auto">
          <a:xfrm>
            <a:off x="3017836" y="1302726"/>
            <a:ext cx="2971800" cy="71376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  PC</a:t>
            </a:r>
            <a:endParaRPr lang="en-US" sz="2000" dirty="0">
              <a:gradFill>
                <a:gsLst>
                  <a:gs pos="0">
                    <a:srgbClr val="FFFFFF"/>
                  </a:gs>
                  <a:gs pos="100000">
                    <a:srgbClr val="FFFFFF"/>
                  </a:gs>
                </a:gsLst>
                <a:lin ang="5400000" scaled="0"/>
              </a:gradFill>
            </a:endParaRPr>
          </a:p>
        </p:txBody>
      </p:sp>
      <p:sp>
        <p:nvSpPr>
          <p:cNvPr id="66" name="Rectangle 65"/>
          <p:cNvSpPr/>
          <p:nvPr/>
        </p:nvSpPr>
        <p:spPr bwMode="auto">
          <a:xfrm>
            <a:off x="6142037" y="1304937"/>
            <a:ext cx="2971800" cy="71376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  Phone</a:t>
            </a:r>
            <a:endParaRPr lang="en-US" sz="2000" dirty="0">
              <a:gradFill>
                <a:gsLst>
                  <a:gs pos="0">
                    <a:srgbClr val="FFFFFF"/>
                  </a:gs>
                  <a:gs pos="100000">
                    <a:srgbClr val="FFFFFF"/>
                  </a:gs>
                </a:gsLst>
                <a:lin ang="5400000" scaled="0"/>
              </a:gradFill>
            </a:endParaRPr>
          </a:p>
        </p:txBody>
      </p:sp>
      <p:sp>
        <p:nvSpPr>
          <p:cNvPr id="67" name="Rectangle 66"/>
          <p:cNvSpPr/>
          <p:nvPr/>
        </p:nvSpPr>
        <p:spPr bwMode="auto">
          <a:xfrm>
            <a:off x="9266237" y="1307752"/>
            <a:ext cx="2971800" cy="713762"/>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rPr>
              <a:t>  Tablet</a:t>
            </a:r>
            <a:endParaRPr lang="en-US" sz="2000" dirty="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999503" y="3925508"/>
            <a:ext cx="870465" cy="394705"/>
          </a:xfrm>
          <a:prstGeom prst="rect">
            <a:avLst/>
          </a:prstGeom>
        </p:spPr>
      </p:pic>
      <p:sp>
        <p:nvSpPr>
          <p:cNvPr id="70" name="Freeform 20"/>
          <p:cNvSpPr>
            <a:spLocks noEditPoints="1"/>
          </p:cNvSpPr>
          <p:nvPr/>
        </p:nvSpPr>
        <p:spPr bwMode="black">
          <a:xfrm>
            <a:off x="4338537" y="1411891"/>
            <a:ext cx="508115" cy="353260"/>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2305" tIns="41153" rIns="82305" bIns="41153" numCol="1" anchor="t" anchorCtr="0" compatLnSpc="1">
            <a:prstTxWarp prst="textNoShape">
              <a:avLst/>
            </a:prstTxWarp>
          </a:bodyPr>
          <a:lstStyle/>
          <a:p>
            <a:endParaRPr lang="en-US" sz="900" dirty="0">
              <a:solidFill>
                <a:srgbClr val="FFFFFF"/>
              </a:solidFill>
            </a:endParaRPr>
          </a:p>
        </p:txBody>
      </p:sp>
      <p:pic>
        <p:nvPicPr>
          <p:cNvPr id="71" name="Picture 70"/>
          <p:cNvPicPr>
            <a:picLocks noChangeAspect="1"/>
          </p:cNvPicPr>
          <p:nvPr/>
        </p:nvPicPr>
        <p:blipFill>
          <a:blip r:embed="rId17" cstate="print">
            <a:extLst>
              <a:ext uri="{BEBA8EAE-BF5A-486C-A8C5-ECC9F3942E4B}">
                <a14:imgProps xmlns:a14="http://schemas.microsoft.com/office/drawing/2010/main">
                  <a14:imgLayer r:embed="rId18">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7588785" y="1411890"/>
            <a:ext cx="183915" cy="353259"/>
          </a:xfrm>
          <a:prstGeom prst="rect">
            <a:avLst/>
          </a:prstGeom>
        </p:spPr>
      </p:pic>
      <p:grpSp>
        <p:nvGrpSpPr>
          <p:cNvPr id="72" name="Group 71"/>
          <p:cNvGrpSpPr/>
          <p:nvPr/>
        </p:nvGrpSpPr>
        <p:grpSpPr bwMode="black">
          <a:xfrm>
            <a:off x="10473270" y="1405333"/>
            <a:ext cx="408356" cy="402878"/>
            <a:chOff x="2916435" y="3914152"/>
            <a:chExt cx="930763" cy="918513"/>
          </a:xfrm>
        </p:grpSpPr>
        <p:pic>
          <p:nvPicPr>
            <p:cNvPr id="73" name="Picture 72"/>
            <p:cNvPicPr>
              <a:picLocks noChangeAspect="1"/>
            </p:cNvPicPr>
            <p:nvPr/>
          </p:nvPicPr>
          <p:blipFill>
            <a:blip r:embed="rId19" cstate="print">
              <a:extLst>
                <a:ext uri="{BEBA8EAE-BF5A-486C-A8C5-ECC9F3942E4B}">
                  <a14:imgProps xmlns:a14="http://schemas.microsoft.com/office/drawing/2010/main">
                    <a14:imgLayer r:embed="rId20">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74"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endParaRPr lang="en-US" sz="900" dirty="0">
                <a:solidFill>
                  <a:srgbClr val="FFFFFF"/>
                </a:solidFill>
              </a:endParaRPr>
            </a:p>
          </p:txBody>
        </p:sp>
      </p:grpSp>
    </p:spTree>
    <p:extLst>
      <p:ext uri="{BB962C8B-B14F-4D97-AF65-F5344CB8AC3E}">
        <p14:creationId xmlns:p14="http://schemas.microsoft.com/office/powerpoint/2010/main" val="245601391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8724626" y="2938373"/>
            <a:ext cx="2724679" cy="1815743"/>
          </a:xfrm>
          <a:prstGeom prst="rect">
            <a:avLst/>
          </a:prstGeom>
          <a:solidFill>
            <a:srgbClr val="000000"/>
          </a:solidFill>
          <a:ln w="6350">
            <a:solidFill>
              <a:srgbClr val="808080">
                <a:alpha val="43000"/>
              </a:srgbClr>
            </a:solidFill>
          </a:ln>
          <a:extLst/>
        </p:spPr>
      </p:pic>
      <p:grpSp>
        <p:nvGrpSpPr>
          <p:cNvPr id="9" name="Group 8"/>
          <p:cNvGrpSpPr/>
          <p:nvPr/>
        </p:nvGrpSpPr>
        <p:grpSpPr>
          <a:xfrm>
            <a:off x="528711" y="2474014"/>
            <a:ext cx="2732543" cy="2730951"/>
            <a:chOff x="515938" y="2425725"/>
            <a:chExt cx="2679207" cy="2677646"/>
          </a:xfrm>
        </p:grpSpPr>
        <p:sp>
          <p:nvSpPr>
            <p:cNvPr id="38" name="Rectangle 37"/>
            <p:cNvSpPr/>
            <p:nvPr/>
          </p:nvSpPr>
          <p:spPr bwMode="auto">
            <a:xfrm>
              <a:off x="523649" y="2425725"/>
              <a:ext cx="2671496" cy="2671496"/>
            </a:xfrm>
            <a:prstGeom prst="rect">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5" name="Rectangle 34"/>
            <p:cNvSpPr/>
            <p:nvPr/>
          </p:nvSpPr>
          <p:spPr>
            <a:xfrm>
              <a:off x="515938" y="2438973"/>
              <a:ext cx="2679207" cy="266439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5434" tIns="155434" rIns="155434" bIns="155434" numCol="1" spcCol="1270" anchor="t" anchorCtr="0">
              <a:noAutofit/>
            </a:bodyPr>
            <a:lstStyle/>
            <a:p>
              <a:pPr defTabSz="1813382">
                <a:lnSpc>
                  <a:spcPct val="90000"/>
                </a:lnSpc>
                <a:spcBef>
                  <a:spcPct val="0"/>
                </a:spcBef>
                <a:spcAft>
                  <a:spcPts val="612"/>
                </a:spcAft>
              </a:pPr>
              <a:r>
                <a:rPr lang="en-US" sz="3260" dirty="0" smtClean="0">
                  <a:latin typeface="Segoe UI" pitchFamily="34" charset="0"/>
                  <a:ea typeface="Segoe UI" pitchFamily="34" charset="0"/>
                  <a:cs typeface="Segoe UI" pitchFamily="34" charset="0"/>
                </a:rPr>
                <a:t>Document Integration Extensibility</a:t>
              </a:r>
              <a:endParaRPr lang="en-US" sz="3260" dirty="0">
                <a:solidFill>
                  <a:schemeClr val="bg1"/>
                </a:solidFill>
                <a:latin typeface="Segoe UI" pitchFamily="34" charset="0"/>
                <a:ea typeface="Segoe UI" pitchFamily="34" charset="0"/>
                <a:cs typeface="Segoe UI" pitchFamily="34" charset="0"/>
              </a:endParaRP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black">
            <a:xfrm>
              <a:off x="1349033" y="3983224"/>
              <a:ext cx="1013016" cy="1013016"/>
            </a:xfrm>
            <a:prstGeom prst="rect">
              <a:avLst/>
            </a:prstGeom>
          </p:spPr>
        </p:pic>
      </p:grpSp>
      <p:grpSp>
        <p:nvGrpSpPr>
          <p:cNvPr id="11" name="Group 10"/>
          <p:cNvGrpSpPr/>
          <p:nvPr/>
        </p:nvGrpSpPr>
        <p:grpSpPr>
          <a:xfrm>
            <a:off x="3380124" y="2474014"/>
            <a:ext cx="2758520" cy="2730951"/>
            <a:chOff x="3311695" y="2425725"/>
            <a:chExt cx="2704677" cy="2677646"/>
          </a:xfrm>
        </p:grpSpPr>
        <p:sp>
          <p:nvSpPr>
            <p:cNvPr id="39" name="Rectangle 38"/>
            <p:cNvSpPr/>
            <p:nvPr/>
          </p:nvSpPr>
          <p:spPr bwMode="auto">
            <a:xfrm>
              <a:off x="3344876" y="2425725"/>
              <a:ext cx="2671496" cy="2671496"/>
            </a:xfrm>
            <a:prstGeom prst="rect">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3" name="Rectangle 32"/>
            <p:cNvSpPr/>
            <p:nvPr/>
          </p:nvSpPr>
          <p:spPr>
            <a:xfrm>
              <a:off x="3311695" y="2425725"/>
              <a:ext cx="2704677" cy="26776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977" tIns="170977" rIns="170977" bIns="170977" numCol="1" spcCol="1270" anchor="t" anchorCtr="0">
              <a:noAutofit/>
            </a:bodyPr>
            <a:lstStyle/>
            <a:p>
              <a:pPr defTabSz="1994720">
                <a:lnSpc>
                  <a:spcPct val="90000"/>
                </a:lnSpc>
                <a:spcBef>
                  <a:spcPct val="0"/>
                </a:spcBef>
                <a:spcAft>
                  <a:spcPts val="612"/>
                </a:spcAft>
              </a:pPr>
              <a:r>
                <a:rPr lang="en-US" sz="3264" dirty="0" smtClean="0">
                  <a:latin typeface="Segoe UI" pitchFamily="34" charset="0"/>
                  <a:ea typeface="Segoe UI" pitchFamily="34" charset="0"/>
                  <a:cs typeface="Segoe UI" pitchFamily="34" charset="0"/>
                </a:rPr>
                <a:t>Analytics with </a:t>
              </a:r>
              <a:r>
                <a:rPr lang="en-US" sz="3264" dirty="0" err="1" smtClean="0">
                  <a:latin typeface="Segoe UI" pitchFamily="34" charset="0"/>
                  <a:ea typeface="Segoe UI" pitchFamily="34" charset="0"/>
                  <a:cs typeface="Segoe UI" pitchFamily="34" charset="0"/>
                </a:rPr>
                <a:t>PowerView</a:t>
              </a:r>
              <a:endParaRPr lang="en-US" sz="3264" dirty="0">
                <a:latin typeface="Segoe UI" pitchFamily="34" charset="0"/>
                <a:ea typeface="Segoe UI" pitchFamily="34" charset="0"/>
                <a:cs typeface="Segoe UI" pitchFamily="34" charset="0"/>
              </a:endParaRPr>
            </a:p>
          </p:txBody>
        </p:sp>
        <p:pic>
          <p:nvPicPr>
            <p:cNvPr id="1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black">
            <a:xfrm>
              <a:off x="4128127" y="3835563"/>
              <a:ext cx="1104993" cy="110499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6270050" y="2474015"/>
            <a:ext cx="2745984" cy="2822872"/>
            <a:chOff x="6145213" y="2425725"/>
            <a:chExt cx="2692386" cy="2767774"/>
          </a:xfrm>
        </p:grpSpPr>
        <p:sp>
          <p:nvSpPr>
            <p:cNvPr id="40" name="Rectangle 39"/>
            <p:cNvSpPr/>
            <p:nvPr/>
          </p:nvSpPr>
          <p:spPr bwMode="auto">
            <a:xfrm>
              <a:off x="6166103" y="2431875"/>
              <a:ext cx="2671496" cy="2671496"/>
            </a:xfrm>
            <a:prstGeom prst="rect">
              <a:avLst/>
            </a:prstGeom>
            <a:solidFill>
              <a:srgbClr val="0071BC"/>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1" name="Rectangle 30"/>
            <p:cNvSpPr/>
            <p:nvPr/>
          </p:nvSpPr>
          <p:spPr>
            <a:xfrm>
              <a:off x="6145213" y="2425725"/>
              <a:ext cx="2692386" cy="26714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0977" tIns="170977" rIns="170977" bIns="170977" numCol="1" spcCol="1270" anchor="t" anchorCtr="0">
              <a:noAutofit/>
            </a:bodyPr>
            <a:lstStyle/>
            <a:p>
              <a:pPr defTabSz="1994720">
                <a:lnSpc>
                  <a:spcPct val="90000"/>
                </a:lnSpc>
                <a:spcBef>
                  <a:spcPct val="0"/>
                </a:spcBef>
                <a:spcAft>
                  <a:spcPts val="612"/>
                </a:spcAft>
              </a:pPr>
              <a:r>
                <a:rPr lang="en-US" sz="3264" dirty="0" smtClean="0">
                  <a:latin typeface="Segoe UI" pitchFamily="34" charset="0"/>
                  <a:ea typeface="Segoe UI" pitchFamily="34" charset="0"/>
                  <a:cs typeface="Segoe UI" pitchFamily="34" charset="0"/>
                </a:rPr>
                <a:t>Business Connectivity Services</a:t>
              </a:r>
              <a:endParaRPr lang="en-US" sz="2040" dirty="0">
                <a:latin typeface="Segoe UI" pitchFamily="34" charset="0"/>
                <a:ea typeface="Segoe UI" pitchFamily="34" charset="0"/>
                <a:cs typeface="Segoe UI" pitchFamily="34" charset="0"/>
              </a:endParaRPr>
            </a:p>
          </p:txBody>
        </p:sp>
        <p:pic>
          <p:nvPicPr>
            <p:cNvPr id="27"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696411" y="3582618"/>
              <a:ext cx="1610881" cy="1610881"/>
            </a:xfrm>
            <a:prstGeom prst="rect">
              <a:avLst/>
            </a:prstGeom>
            <a:noFill/>
            <a:ln>
              <a:noFill/>
            </a:ln>
          </p:spPr>
        </p:pic>
      </p:gr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343382521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75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000" fill="hold"/>
                                        <p:tgtEl>
                                          <p:spTgt spid="32"/>
                                        </p:tgtEl>
                                        <p:attrNameLst>
                                          <p:attrName>ppt_x</p:attrName>
                                        </p:attrNameLst>
                                      </p:cBhvr>
                                      <p:tavLst>
                                        <p:tav tm="0">
                                          <p:val>
                                            <p:strVal val="#ppt_x"/>
                                          </p:val>
                                        </p:tav>
                                        <p:tav tm="100000">
                                          <p:val>
                                            <p:strVal val="#ppt_x"/>
                                          </p:val>
                                        </p:tav>
                                      </p:tavLst>
                                    </p:anim>
                                    <p:anim calcmode="lin" valueType="num">
                                      <p:cBhvr additive="base">
                                        <p:cTn id="20" dur="10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4" name="Rectangle 43"/>
          <p:cNvSpPr/>
          <p:nvPr/>
        </p:nvSpPr>
        <p:spPr>
          <a:xfrm>
            <a:off x="554068" y="1933289"/>
            <a:ext cx="1572218" cy="466302"/>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521" tIns="46626" rIns="93252" bIns="46626" numCol="1" rtlCol="0" anchor="ctr" anchorCtr="0" compatLnSpc="1">
            <a:prstTxWarp prst="textNoShape">
              <a:avLst/>
            </a:prstTxWarp>
          </a:bodyPr>
          <a:lstStyle/>
          <a:p>
            <a:pPr algn="r" defTabSz="931971" fontAlgn="base">
              <a:spcBef>
                <a:spcPct val="0"/>
              </a:spcBef>
              <a:spcAft>
                <a:spcPct val="0"/>
              </a:spcAft>
            </a:pPr>
            <a:r>
              <a:rPr lang="en-US" sz="1632" dirty="0">
                <a:gradFill>
                  <a:gsLst>
                    <a:gs pos="0">
                      <a:srgbClr val="FFFFFF"/>
                    </a:gs>
                    <a:gs pos="100000">
                      <a:srgbClr val="FFFFFF"/>
                    </a:gs>
                  </a:gsLst>
                  <a:lin ang="5400000" scaled="0"/>
                </a:gradFill>
                <a:latin typeface="Segoe UI" pitchFamily="34" charset="0"/>
                <a:ea typeface="Segoe UI" pitchFamily="34" charset="0"/>
                <a:cs typeface="Segoe UI" pitchFamily="34" charset="0"/>
              </a:rPr>
              <a:t>DEVICES</a:t>
            </a:r>
          </a:p>
        </p:txBody>
      </p:sp>
      <p:grpSp>
        <p:nvGrpSpPr>
          <p:cNvPr id="40" name="Group 39"/>
          <p:cNvGrpSpPr/>
          <p:nvPr/>
        </p:nvGrpSpPr>
        <p:grpSpPr>
          <a:xfrm>
            <a:off x="2640144" y="1466987"/>
            <a:ext cx="2891070" cy="1398905"/>
            <a:chOff x="3020478" y="1438354"/>
            <a:chExt cx="2834640" cy="1371600"/>
          </a:xfrm>
        </p:grpSpPr>
        <p:sp>
          <p:nvSpPr>
            <p:cNvPr id="22" name="Rectangle 21"/>
            <p:cNvSpPr/>
            <p:nvPr/>
          </p:nvSpPr>
          <p:spPr bwMode="auto">
            <a:xfrm>
              <a:off x="3020478" y="1438354"/>
              <a:ext cx="283464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856"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21" name="Group 20"/>
            <p:cNvGrpSpPr/>
            <p:nvPr/>
          </p:nvGrpSpPr>
          <p:grpSpPr>
            <a:xfrm>
              <a:off x="3747220" y="1661525"/>
              <a:ext cx="1391296" cy="1097128"/>
              <a:chOff x="3171305" y="1661525"/>
              <a:chExt cx="1391296" cy="1097128"/>
            </a:xfrm>
          </p:grpSpPr>
          <p:grpSp>
            <p:nvGrpSpPr>
              <p:cNvPr id="24" name="Group 23"/>
              <p:cNvGrpSpPr/>
              <p:nvPr/>
            </p:nvGrpSpPr>
            <p:grpSpPr bwMode="black">
              <a:xfrm>
                <a:off x="3564086" y="1661525"/>
                <a:ext cx="605735" cy="718309"/>
                <a:chOff x="3697005" y="3882968"/>
                <a:chExt cx="930763" cy="918513"/>
              </a:xfrm>
            </p:grpSpPr>
            <p:pic>
              <p:nvPicPr>
                <p:cNvPr id="25" name="Picture 24"/>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3697005" y="4271456"/>
                  <a:ext cx="394555" cy="530025"/>
                </a:xfrm>
                <a:prstGeom prst="rect">
                  <a:avLst/>
                </a:prstGeom>
              </p:spPr>
            </p:pic>
            <p:sp>
              <p:nvSpPr>
                <p:cNvPr id="26" name="Freeform 61"/>
                <p:cNvSpPr>
                  <a:spLocks/>
                </p:cNvSpPr>
                <p:nvPr/>
              </p:nvSpPr>
              <p:spPr bwMode="black">
                <a:xfrm rot="10800000">
                  <a:off x="4060569" y="3882968"/>
                  <a:ext cx="567199" cy="820333"/>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3260" tIns="46630" rIns="93260" bIns="46630" numCol="1" anchor="t" anchorCtr="0" compatLnSpc="1">
                  <a:prstTxWarp prst="textNoShape">
                    <a:avLst/>
                  </a:prstTxWarp>
                </a:bodyPr>
                <a:lstStyle/>
                <a:p>
                  <a:pPr defTabSz="932557"/>
                  <a:endParaRPr lang="en-US" sz="918" dirty="0">
                    <a:solidFill>
                      <a:srgbClr val="FFFFFF"/>
                    </a:solidFill>
                    <a:latin typeface="Segoe UI" pitchFamily="34" charset="0"/>
                    <a:ea typeface="Segoe UI" pitchFamily="34" charset="0"/>
                    <a:cs typeface="Segoe UI" pitchFamily="34" charset="0"/>
                  </a:endParaRPr>
                </a:p>
              </p:txBody>
            </p:sp>
          </p:grpSp>
          <p:sp>
            <p:nvSpPr>
              <p:cNvPr id="29" name="TextBox 28"/>
              <p:cNvSpPr txBox="1"/>
              <p:nvPr/>
            </p:nvSpPr>
            <p:spPr bwMode="black">
              <a:xfrm>
                <a:off x="3171305" y="2413302"/>
                <a:ext cx="1391296" cy="345351"/>
              </a:xfrm>
              <a:prstGeom prst="rect">
                <a:avLst/>
              </a:prstGeom>
              <a:noFill/>
            </p:spPr>
            <p:txBody>
              <a:bodyPr wrap="square" lIns="83943" tIns="0" rIns="0" bIns="0" rtlCol="0">
                <a:spAutoFit/>
              </a:bodyPr>
              <a:lstStyle/>
              <a:p>
                <a:pPr algn="ctr" defTabSz="932557"/>
                <a:r>
                  <a:rPr lang="en-US" sz="2244" dirty="0">
                    <a:solidFill>
                      <a:srgbClr val="FFFFFF"/>
                    </a:solidFill>
                    <a:latin typeface="Segoe"/>
                    <a:ea typeface="Segoe UI" pitchFamily="34" charset="0"/>
                    <a:cs typeface="Segoe"/>
                  </a:rPr>
                  <a:t>Tablet</a:t>
                </a:r>
              </a:p>
            </p:txBody>
          </p:sp>
        </p:grpSp>
      </p:grpSp>
      <p:grpSp>
        <p:nvGrpSpPr>
          <p:cNvPr id="39" name="Group 38"/>
          <p:cNvGrpSpPr/>
          <p:nvPr/>
        </p:nvGrpSpPr>
        <p:grpSpPr>
          <a:xfrm>
            <a:off x="5662732" y="1466987"/>
            <a:ext cx="2891070" cy="1398905"/>
            <a:chOff x="5057407" y="1438354"/>
            <a:chExt cx="2834640" cy="1371600"/>
          </a:xfrm>
        </p:grpSpPr>
        <p:sp>
          <p:nvSpPr>
            <p:cNvPr id="63" name="Rectangle 62"/>
            <p:cNvSpPr/>
            <p:nvPr/>
          </p:nvSpPr>
          <p:spPr bwMode="auto">
            <a:xfrm>
              <a:off x="5057407" y="1438354"/>
              <a:ext cx="283464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856"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20" name="Group 19"/>
            <p:cNvGrpSpPr/>
            <p:nvPr/>
          </p:nvGrpSpPr>
          <p:grpSpPr>
            <a:xfrm>
              <a:off x="5775036" y="1651513"/>
              <a:ext cx="1391296" cy="1107140"/>
              <a:chOff x="5201994" y="1651513"/>
              <a:chExt cx="1391296" cy="1107140"/>
            </a:xfrm>
          </p:grpSpPr>
          <p:sp>
            <p:nvSpPr>
              <p:cNvPr id="27" name="Freeform 20"/>
              <p:cNvSpPr>
                <a:spLocks noEditPoints="1"/>
              </p:cNvSpPr>
              <p:nvPr/>
            </p:nvSpPr>
            <p:spPr bwMode="black">
              <a:xfrm>
                <a:off x="5372652" y="1651513"/>
                <a:ext cx="1049980" cy="736472"/>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3943" tIns="41972" rIns="83943" bIns="41972" numCol="1" anchor="t" anchorCtr="0" compatLnSpc="1">
                <a:prstTxWarp prst="textNoShape">
                  <a:avLst/>
                </a:prstTxWarp>
              </a:bodyPr>
              <a:lstStyle/>
              <a:p>
                <a:pPr defTabSz="932557"/>
                <a:endParaRPr lang="en-US" sz="918" dirty="0">
                  <a:solidFill>
                    <a:srgbClr val="FFFFFF"/>
                  </a:solidFill>
                  <a:latin typeface="Segoe UI" pitchFamily="34" charset="0"/>
                  <a:ea typeface="Segoe UI" pitchFamily="34" charset="0"/>
                  <a:cs typeface="Segoe UI" pitchFamily="34" charset="0"/>
                </a:endParaRPr>
              </a:p>
            </p:txBody>
          </p:sp>
          <p:sp>
            <p:nvSpPr>
              <p:cNvPr id="30" name="TextBox 29"/>
              <p:cNvSpPr txBox="1"/>
              <p:nvPr/>
            </p:nvSpPr>
            <p:spPr bwMode="black">
              <a:xfrm>
                <a:off x="5201994" y="2413302"/>
                <a:ext cx="1391296" cy="345351"/>
              </a:xfrm>
              <a:prstGeom prst="rect">
                <a:avLst/>
              </a:prstGeom>
              <a:noFill/>
            </p:spPr>
            <p:txBody>
              <a:bodyPr wrap="square" lIns="83943" tIns="0" rIns="0" bIns="0" rtlCol="0">
                <a:spAutoFit/>
              </a:bodyPr>
              <a:lstStyle/>
              <a:p>
                <a:pPr algn="ctr" defTabSz="932557"/>
                <a:r>
                  <a:rPr lang="en-US" sz="2244" dirty="0">
                    <a:solidFill>
                      <a:srgbClr val="FFFFFF"/>
                    </a:solidFill>
                    <a:latin typeface="Segoe UI" pitchFamily="34" charset="0"/>
                    <a:ea typeface="Segoe UI" pitchFamily="34" charset="0"/>
                    <a:cs typeface="Segoe UI" pitchFamily="34" charset="0"/>
                  </a:rPr>
                  <a:t>Desktop</a:t>
                </a:r>
              </a:p>
            </p:txBody>
          </p:sp>
        </p:grpSp>
      </p:grpSp>
      <p:grpSp>
        <p:nvGrpSpPr>
          <p:cNvPr id="38" name="Group 37"/>
          <p:cNvGrpSpPr/>
          <p:nvPr/>
        </p:nvGrpSpPr>
        <p:grpSpPr>
          <a:xfrm>
            <a:off x="8685321" y="1466987"/>
            <a:ext cx="2891070" cy="1398905"/>
            <a:chOff x="6062724" y="1438354"/>
            <a:chExt cx="2834640" cy="1371600"/>
          </a:xfrm>
        </p:grpSpPr>
        <p:sp>
          <p:nvSpPr>
            <p:cNvPr id="65" name="Rectangle 64"/>
            <p:cNvSpPr/>
            <p:nvPr/>
          </p:nvSpPr>
          <p:spPr bwMode="auto">
            <a:xfrm>
              <a:off x="6062724" y="1438354"/>
              <a:ext cx="283464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856"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9" name="Group 18"/>
            <p:cNvGrpSpPr/>
            <p:nvPr/>
          </p:nvGrpSpPr>
          <p:grpSpPr>
            <a:xfrm>
              <a:off x="6775071" y="1590944"/>
              <a:ext cx="1391296" cy="1167709"/>
              <a:chOff x="6129644" y="1590944"/>
              <a:chExt cx="1391296" cy="1167709"/>
            </a:xfrm>
          </p:grpSpPr>
          <p:pic>
            <p:nvPicPr>
              <p:cNvPr id="28" name="Picture 27"/>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6616399" y="1590944"/>
                <a:ext cx="417786" cy="802472"/>
              </a:xfrm>
              <a:prstGeom prst="rect">
                <a:avLst/>
              </a:prstGeom>
            </p:spPr>
          </p:pic>
          <p:sp>
            <p:nvSpPr>
              <p:cNvPr id="31" name="TextBox 30"/>
              <p:cNvSpPr txBox="1"/>
              <p:nvPr/>
            </p:nvSpPr>
            <p:spPr bwMode="black">
              <a:xfrm>
                <a:off x="6129644" y="2413302"/>
                <a:ext cx="1391296" cy="345351"/>
              </a:xfrm>
              <a:prstGeom prst="rect">
                <a:avLst/>
              </a:prstGeom>
              <a:noFill/>
            </p:spPr>
            <p:txBody>
              <a:bodyPr wrap="square" lIns="83943" tIns="0" rIns="0" bIns="0" rtlCol="0">
                <a:spAutoFit/>
              </a:bodyPr>
              <a:lstStyle/>
              <a:p>
                <a:pPr algn="ctr" defTabSz="932557"/>
                <a:r>
                  <a:rPr lang="en-US" sz="2244" dirty="0">
                    <a:solidFill>
                      <a:srgbClr val="FFFFFF"/>
                    </a:solidFill>
                    <a:latin typeface="Segoe UI" pitchFamily="34" charset="0"/>
                    <a:ea typeface="Segoe UI" pitchFamily="34" charset="0"/>
                    <a:cs typeface="Segoe UI" pitchFamily="34" charset="0"/>
                  </a:rPr>
                  <a:t>Phone</a:t>
                </a:r>
              </a:p>
            </p:txBody>
          </p:sp>
        </p:grpSp>
      </p:grpSp>
      <p:sp>
        <p:nvSpPr>
          <p:cNvPr id="47" name="Rectangle 46"/>
          <p:cNvSpPr/>
          <p:nvPr/>
        </p:nvSpPr>
        <p:spPr>
          <a:xfrm>
            <a:off x="553971" y="3435247"/>
            <a:ext cx="1575698" cy="466302"/>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521" tIns="46626" rIns="93252" bIns="46626" numCol="1" rtlCol="0" anchor="ctr" anchorCtr="0" compatLnSpc="1">
            <a:prstTxWarp prst="textNoShape">
              <a:avLst/>
            </a:prstTxWarp>
          </a:bodyPr>
          <a:lstStyle/>
          <a:p>
            <a:pPr algn="r" defTabSz="931971" fontAlgn="base">
              <a:spcBef>
                <a:spcPct val="0"/>
              </a:spcBef>
              <a:spcAft>
                <a:spcPct val="0"/>
              </a:spcAft>
            </a:pPr>
            <a:r>
              <a:rPr lang="en-US" sz="1632" dirty="0">
                <a:gradFill>
                  <a:gsLst>
                    <a:gs pos="0">
                      <a:srgbClr val="FFFFFF"/>
                    </a:gs>
                    <a:gs pos="100000">
                      <a:srgbClr val="FFFFFF"/>
                    </a:gs>
                  </a:gsLst>
                  <a:lin ang="5400000" scaled="0"/>
                </a:gradFill>
                <a:latin typeface="Segoe UI" pitchFamily="34" charset="0"/>
                <a:ea typeface="Segoe UI" pitchFamily="34" charset="0"/>
                <a:cs typeface="Segoe UI" pitchFamily="34" charset="0"/>
              </a:rPr>
              <a:t>WORKLOADS</a:t>
            </a:r>
          </a:p>
        </p:txBody>
      </p:sp>
      <p:sp>
        <p:nvSpPr>
          <p:cNvPr id="62" name="Rectangle 61"/>
          <p:cNvSpPr/>
          <p:nvPr/>
        </p:nvSpPr>
        <p:spPr>
          <a:xfrm>
            <a:off x="553971" y="5830949"/>
            <a:ext cx="1575698" cy="466302"/>
          </a:xfrm>
          <a:prstGeom prst="rect">
            <a:avLst/>
          </a:prstGeom>
          <a:solidFill>
            <a:schemeClr val="accent4"/>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186521" tIns="46626" rIns="93252" bIns="46626" numCol="1" rtlCol="0" anchor="ctr" anchorCtr="0" compatLnSpc="1">
            <a:prstTxWarp prst="textNoShape">
              <a:avLst/>
            </a:prstTxWarp>
          </a:bodyPr>
          <a:lstStyle/>
          <a:p>
            <a:pPr algn="r" defTabSz="931971" fontAlgn="base">
              <a:spcBef>
                <a:spcPct val="0"/>
              </a:spcBef>
              <a:spcAft>
                <a:spcPct val="0"/>
              </a:spcAft>
            </a:pPr>
            <a:r>
              <a:rPr lang="en-US" sz="1632" dirty="0">
                <a:gradFill>
                  <a:gsLst>
                    <a:gs pos="0">
                      <a:srgbClr val="FFFFFF"/>
                    </a:gs>
                    <a:gs pos="100000">
                      <a:srgbClr val="FFFFFF"/>
                    </a:gs>
                  </a:gsLst>
                  <a:lin ang="5400000" scaled="0"/>
                </a:gradFill>
                <a:latin typeface="Segoe UI" pitchFamily="34" charset="0"/>
                <a:ea typeface="Segoe UI" pitchFamily="34" charset="0"/>
                <a:cs typeface="Segoe UI" pitchFamily="34" charset="0"/>
              </a:rPr>
              <a:t>DEPLOYMENT</a:t>
            </a:r>
          </a:p>
        </p:txBody>
      </p:sp>
      <p:sp>
        <p:nvSpPr>
          <p:cNvPr id="2" name="Title 1"/>
          <p:cNvSpPr>
            <a:spLocks noGrp="1"/>
          </p:cNvSpPr>
          <p:nvPr>
            <p:ph type="title"/>
          </p:nvPr>
        </p:nvSpPr>
        <p:spPr/>
        <p:txBody>
          <a:bodyPr/>
          <a:lstStyle/>
          <a:p>
            <a:r>
              <a:rPr lang="en-US" smtClean="0"/>
              <a:t>Customer Relationship Management</a:t>
            </a:r>
            <a:endParaRPr lang="en-US" dirty="0"/>
          </a:p>
        </p:txBody>
      </p:sp>
      <p:grpSp>
        <p:nvGrpSpPr>
          <p:cNvPr id="5" name="Group 4"/>
          <p:cNvGrpSpPr/>
          <p:nvPr/>
        </p:nvGrpSpPr>
        <p:grpSpPr>
          <a:xfrm>
            <a:off x="2635122" y="2963381"/>
            <a:ext cx="2098358" cy="1398905"/>
            <a:chOff x="2665412" y="2971800"/>
            <a:chExt cx="2057400" cy="1371600"/>
          </a:xfrm>
        </p:grpSpPr>
        <p:sp>
          <p:nvSpPr>
            <p:cNvPr id="11" name="Rectangle 10"/>
            <p:cNvSpPr>
              <a:spLocks/>
            </p:cNvSpPr>
            <p:nvPr/>
          </p:nvSpPr>
          <p:spPr bwMode="auto">
            <a:xfrm>
              <a:off x="2665412" y="2971800"/>
              <a:ext cx="205740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latin typeface="Segoe"/>
                  <a:ea typeface="Segoe UI" pitchFamily="34" charset="0"/>
                  <a:cs typeface="Segoe"/>
                </a:rPr>
                <a:t>Sales</a:t>
              </a:r>
            </a:p>
          </p:txBody>
        </p:sp>
        <p:pic>
          <p:nvPicPr>
            <p:cNvPr id="34" name="Picture 5" descr="\\MAGNUM\Projects\Microsoft\Cloud Power FY12\Design\ICONS_PNG\Increase.png"/>
            <p:cNvPicPr>
              <a:picLocks noChangeAspect="1" noChangeArrowheads="1"/>
            </p:cNvPicPr>
            <p:nvPr/>
          </p:nvPicPr>
          <p:blipFill>
            <a:blip r:embed="rId8" cstate="print">
              <a:lum bright="100000"/>
            </a:blip>
            <a:srcRect/>
            <a:stretch>
              <a:fillRect/>
            </a:stretch>
          </p:blipFill>
          <p:spPr bwMode="auto">
            <a:xfrm>
              <a:off x="3142239" y="2977256"/>
              <a:ext cx="1096623" cy="1096623"/>
            </a:xfrm>
            <a:prstGeom prst="rect">
              <a:avLst/>
            </a:prstGeom>
            <a:noFill/>
          </p:spPr>
        </p:pic>
      </p:grpSp>
      <p:grpSp>
        <p:nvGrpSpPr>
          <p:cNvPr id="6" name="Group 5"/>
          <p:cNvGrpSpPr/>
          <p:nvPr/>
        </p:nvGrpSpPr>
        <p:grpSpPr>
          <a:xfrm>
            <a:off x="4913861" y="2963381"/>
            <a:ext cx="2098358" cy="1398905"/>
            <a:chOff x="4856076" y="2971800"/>
            <a:chExt cx="2057400" cy="1371600"/>
          </a:xfrm>
        </p:grpSpPr>
        <p:sp>
          <p:nvSpPr>
            <p:cNvPr id="12" name="Rectangle 11"/>
            <p:cNvSpPr/>
            <p:nvPr/>
          </p:nvSpPr>
          <p:spPr bwMode="auto">
            <a:xfrm>
              <a:off x="4856076" y="2971800"/>
              <a:ext cx="205740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2244" spc="-82" dirty="0">
                  <a:gradFill>
                    <a:gsLst>
                      <a:gs pos="0">
                        <a:srgbClr val="FFFFFF"/>
                      </a:gs>
                      <a:gs pos="100000">
                        <a:srgbClr val="FFFFFF"/>
                      </a:gs>
                    </a:gsLst>
                    <a:lin ang="5400000" scaled="0"/>
                  </a:gradFill>
                  <a:latin typeface="Segoe UI" pitchFamily="34" charset="0"/>
                  <a:ea typeface="Segoe UI" pitchFamily="34" charset="0"/>
                  <a:cs typeface="Segoe UI" pitchFamily="34" charset="0"/>
                </a:rPr>
                <a:t>Marketing</a:t>
              </a:r>
            </a:p>
          </p:txBody>
        </p:sp>
        <p:pic>
          <p:nvPicPr>
            <p:cNvPr id="51" name="Picture 4" descr="\\MAGNUM\Projects\Microsoft\Cloud Power FY12\Design\ICONS_PNG\Open_Web_Platform.png"/>
            <p:cNvPicPr>
              <a:picLocks noChangeAspect="1" noChangeArrowheads="1"/>
            </p:cNvPicPr>
            <p:nvPr/>
          </p:nvPicPr>
          <p:blipFill>
            <a:blip r:embed="rId9" cstate="print">
              <a:lum bright="100000"/>
            </a:blip>
            <a:srcRect/>
            <a:stretch>
              <a:fillRect/>
            </a:stretch>
          </p:blipFill>
          <p:spPr bwMode="auto">
            <a:xfrm>
              <a:off x="5423842" y="3058579"/>
              <a:ext cx="946509" cy="946509"/>
            </a:xfrm>
            <a:prstGeom prst="rect">
              <a:avLst/>
            </a:prstGeom>
            <a:noFill/>
          </p:spPr>
        </p:pic>
      </p:grpSp>
      <p:grpSp>
        <p:nvGrpSpPr>
          <p:cNvPr id="7" name="Group 6"/>
          <p:cNvGrpSpPr/>
          <p:nvPr/>
        </p:nvGrpSpPr>
        <p:grpSpPr>
          <a:xfrm>
            <a:off x="7192600" y="2963381"/>
            <a:ext cx="2098358" cy="1398905"/>
            <a:chOff x="6932612" y="2971800"/>
            <a:chExt cx="2057400" cy="1371600"/>
          </a:xfrm>
        </p:grpSpPr>
        <p:sp>
          <p:nvSpPr>
            <p:cNvPr id="10" name="Rectangle 9"/>
            <p:cNvSpPr/>
            <p:nvPr/>
          </p:nvSpPr>
          <p:spPr bwMode="auto">
            <a:xfrm>
              <a:off x="6932612" y="2971800"/>
              <a:ext cx="205740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latin typeface="Segoe UI" pitchFamily="34" charset="0"/>
                  <a:ea typeface="Segoe UI" pitchFamily="34" charset="0"/>
                  <a:cs typeface="Segoe UI" pitchFamily="34" charset="0"/>
                </a:rPr>
                <a:t>Service</a:t>
              </a:r>
            </a:p>
          </p:txBody>
        </p:sp>
        <p:pic>
          <p:nvPicPr>
            <p:cNvPr id="53" name="Picture 2" descr="\\MAGNUM\Projects\Microsoft\Cloud Power FY12\Design\ICONS_PNG\Devices.png"/>
            <p:cNvPicPr>
              <a:picLocks noChangeAspect="1" noChangeArrowheads="1"/>
            </p:cNvPicPr>
            <p:nvPr/>
          </p:nvPicPr>
          <p:blipFill>
            <a:blip r:embed="rId10" cstate="print">
              <a:lum bright="100000" contrast="100000"/>
            </a:blip>
            <a:stretch>
              <a:fillRect/>
            </a:stretch>
          </p:blipFill>
          <p:spPr bwMode="auto">
            <a:xfrm>
              <a:off x="7432415" y="3037766"/>
              <a:ext cx="1022185" cy="1022185"/>
            </a:xfrm>
            <a:prstGeom prst="rect">
              <a:avLst/>
            </a:prstGeom>
            <a:noFill/>
            <a:ln>
              <a:noFill/>
            </a:ln>
          </p:spPr>
        </p:pic>
      </p:grpSp>
      <p:grpSp>
        <p:nvGrpSpPr>
          <p:cNvPr id="8" name="Group 7"/>
          <p:cNvGrpSpPr/>
          <p:nvPr/>
        </p:nvGrpSpPr>
        <p:grpSpPr>
          <a:xfrm>
            <a:off x="9471341" y="2898054"/>
            <a:ext cx="2098358" cy="1469798"/>
            <a:chOff x="7546611" y="2841487"/>
            <a:chExt cx="2057400" cy="1441109"/>
          </a:xfrm>
        </p:grpSpPr>
        <p:sp>
          <p:nvSpPr>
            <p:cNvPr id="13" name="Rectangle 12"/>
            <p:cNvSpPr/>
            <p:nvPr/>
          </p:nvSpPr>
          <p:spPr bwMode="auto">
            <a:xfrm>
              <a:off x="7546611" y="2910996"/>
              <a:ext cx="2057400" cy="137160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b" anchorCtr="0" compatLnSpc="1">
              <a:prstTxWarp prst="textNoShape">
                <a:avLst/>
              </a:prstTxWarp>
            </a:bodyPr>
            <a:lstStyle/>
            <a:p>
              <a:pPr algn="ctr" defTabSz="932290" fontAlgn="base">
                <a:spcBef>
                  <a:spcPct val="0"/>
                </a:spcBef>
                <a:spcAft>
                  <a:spcPct val="0"/>
                </a:spcAft>
              </a:pPr>
              <a:r>
                <a:rPr lang="en-US" sz="2244" spc="-82" dirty="0">
                  <a:gradFill>
                    <a:gsLst>
                      <a:gs pos="0">
                        <a:srgbClr val="FFFFFF"/>
                      </a:gs>
                      <a:gs pos="100000">
                        <a:srgbClr val="FFFFFF"/>
                      </a:gs>
                    </a:gsLst>
                    <a:lin ang="5400000" scaled="0"/>
                  </a:gradFill>
                  <a:latin typeface="Segoe UI" pitchFamily="34" charset="0"/>
                  <a:ea typeface="Segoe UI" pitchFamily="34" charset="0"/>
                  <a:cs typeface="Segoe UI" pitchFamily="34" charset="0"/>
                </a:rPr>
                <a:t>Extended</a:t>
              </a:r>
              <a:r>
                <a:rPr lang="en-US" sz="2244" dirty="0">
                  <a:gradFill>
                    <a:gsLst>
                      <a:gs pos="0">
                        <a:srgbClr val="FFFFFF"/>
                      </a:gs>
                      <a:gs pos="100000">
                        <a:srgbClr val="FFFFFF"/>
                      </a:gs>
                    </a:gsLst>
                    <a:lin ang="5400000" scaled="0"/>
                  </a:gradFill>
                  <a:latin typeface="Segoe UI" pitchFamily="34" charset="0"/>
                  <a:ea typeface="Segoe UI" pitchFamily="34" charset="0"/>
                  <a:cs typeface="Segoe UI" pitchFamily="34" charset="0"/>
                </a:rPr>
                <a:t> CRM</a:t>
              </a:r>
            </a:p>
          </p:txBody>
        </p:sp>
        <p:pic>
          <p:nvPicPr>
            <p:cNvPr id="54" name="Picture 6" descr="\\MAGNUM\Projects\Microsoft\Cloud Power FY12\Design\Icons\PNGs\Web Service.png"/>
            <p:cNvPicPr>
              <a:picLocks noChangeAspect="1" noChangeArrowheads="1"/>
            </p:cNvPicPr>
            <p:nvPr/>
          </p:nvPicPr>
          <p:blipFill>
            <a:blip r:embed="rId11" cstate="print">
              <a:lum bright="100000"/>
            </a:blip>
            <a:srcRect/>
            <a:stretch>
              <a:fillRect/>
            </a:stretch>
          </p:blipFill>
          <p:spPr bwMode="auto">
            <a:xfrm>
              <a:off x="7989538" y="2841487"/>
              <a:ext cx="1166131" cy="1166131"/>
            </a:xfrm>
            <a:prstGeom prst="rect">
              <a:avLst/>
            </a:prstGeom>
            <a:noFill/>
          </p:spPr>
        </p:pic>
      </p:grpSp>
      <p:grpSp>
        <p:nvGrpSpPr>
          <p:cNvPr id="33" name="Group 32"/>
          <p:cNvGrpSpPr/>
          <p:nvPr/>
        </p:nvGrpSpPr>
        <p:grpSpPr>
          <a:xfrm>
            <a:off x="2634558" y="5347466"/>
            <a:ext cx="4383236" cy="1398905"/>
            <a:chOff x="3015001" y="5243090"/>
            <a:chExt cx="4297680" cy="1371600"/>
          </a:xfrm>
        </p:grpSpPr>
        <p:sp>
          <p:nvSpPr>
            <p:cNvPr id="57" name="Rectangle 56"/>
            <p:cNvSpPr/>
            <p:nvPr/>
          </p:nvSpPr>
          <p:spPr bwMode="auto">
            <a:xfrm>
              <a:off x="3015001" y="5243090"/>
              <a:ext cx="4297680" cy="1371600"/>
            </a:xfrm>
            <a:prstGeom prst="rect">
              <a:avLst/>
            </a:prstGeom>
            <a:solidFill>
              <a:srgbClr val="0071BC"/>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18" name="Group 17"/>
            <p:cNvGrpSpPr/>
            <p:nvPr/>
          </p:nvGrpSpPr>
          <p:grpSpPr>
            <a:xfrm>
              <a:off x="4472954" y="5457197"/>
              <a:ext cx="1391296" cy="1123038"/>
              <a:chOff x="3815786" y="5648510"/>
              <a:chExt cx="1391296" cy="1123038"/>
            </a:xfrm>
          </p:grpSpPr>
          <p:sp>
            <p:nvSpPr>
              <p:cNvPr id="37" name="TextBox 36"/>
              <p:cNvSpPr txBox="1"/>
              <p:nvPr/>
            </p:nvSpPr>
            <p:spPr bwMode="black">
              <a:xfrm>
                <a:off x="3815786" y="6426197"/>
                <a:ext cx="1391296" cy="345351"/>
              </a:xfrm>
              <a:prstGeom prst="rect">
                <a:avLst/>
              </a:prstGeom>
              <a:noFill/>
            </p:spPr>
            <p:txBody>
              <a:bodyPr wrap="square" lIns="83943" tIns="0" rIns="0" bIns="0" rtlCol="0">
                <a:spAutoFit/>
              </a:bodyPr>
              <a:lstStyle/>
              <a:p>
                <a:pPr algn="ctr" defTabSz="932557"/>
                <a:r>
                  <a:rPr lang="en-US" sz="2244" dirty="0">
                    <a:solidFill>
                      <a:srgbClr val="FFFFFF"/>
                    </a:solidFill>
                    <a:latin typeface="Segoe UI" pitchFamily="34" charset="0"/>
                    <a:ea typeface="Segoe UI" pitchFamily="34" charset="0"/>
                    <a:cs typeface="Segoe UI" pitchFamily="34" charset="0"/>
                  </a:rPr>
                  <a:t>Cloud</a:t>
                </a:r>
              </a:p>
            </p:txBody>
          </p:sp>
          <p:sp>
            <p:nvSpPr>
              <p:cNvPr id="58" name="Freeform 18"/>
              <p:cNvSpPr>
                <a:spLocks/>
              </p:cNvSpPr>
              <p:nvPr/>
            </p:nvSpPr>
            <p:spPr bwMode="black">
              <a:xfrm>
                <a:off x="3903164" y="5648510"/>
                <a:ext cx="1216541" cy="708679"/>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0" tIns="46630" rIns="93260" bIns="46630" numCol="1" anchor="t" anchorCtr="0" compatLnSpc="1">
                <a:prstTxWarp prst="textNoShape">
                  <a:avLst/>
                </a:prstTxWarp>
              </a:bodyPr>
              <a:lstStyle/>
              <a:p>
                <a:pPr algn="ctr" defTabSz="1240287"/>
                <a:endParaRPr lang="en-US" sz="1632"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grpSp>
        <p:nvGrpSpPr>
          <p:cNvPr id="64" name="Group 63"/>
          <p:cNvGrpSpPr/>
          <p:nvPr/>
        </p:nvGrpSpPr>
        <p:grpSpPr>
          <a:xfrm>
            <a:off x="1733869" y="4415052"/>
            <a:ext cx="9836160" cy="885211"/>
            <a:chOff x="2133815" y="4328875"/>
            <a:chExt cx="9644170" cy="867933"/>
          </a:xfrm>
        </p:grpSpPr>
        <p:sp>
          <p:nvSpPr>
            <p:cNvPr id="14" name="Rectangle 13"/>
            <p:cNvSpPr/>
            <p:nvPr/>
          </p:nvSpPr>
          <p:spPr bwMode="auto">
            <a:xfrm>
              <a:off x="3015000" y="4383638"/>
              <a:ext cx="8762985" cy="758409"/>
            </a:xfrm>
            <a:prstGeom prst="rect">
              <a:avLst/>
            </a:prstGeom>
            <a:solidFill>
              <a:schemeClr val="accent4"/>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244" dirty="0">
                  <a:gradFill>
                    <a:gsLst>
                      <a:gs pos="0">
                        <a:srgbClr val="FFFFFF"/>
                      </a:gs>
                      <a:gs pos="100000">
                        <a:srgbClr val="FFFFFF"/>
                      </a:gs>
                    </a:gsLst>
                    <a:lin ang="5400000" scaled="0"/>
                  </a:gradFill>
                  <a:latin typeface="Segoe UI" pitchFamily="34" charset="0"/>
                  <a:ea typeface="Segoe UI" pitchFamily="34" charset="0"/>
                  <a:cs typeface="Segoe UI" pitchFamily="34" charset="0"/>
                </a:rPr>
                <a:t>Relationships | Interactions | Process | Insights</a:t>
              </a:r>
            </a:p>
            <a:p>
              <a:pPr algn="ctr" defTabSz="932290" fontAlgn="base">
                <a:spcBef>
                  <a:spcPct val="0"/>
                </a:spcBef>
                <a:spcAft>
                  <a:spcPct val="0"/>
                </a:spcAft>
              </a:pPr>
              <a:r>
                <a:rPr lang="en-US" sz="2244" dirty="0">
                  <a:gradFill>
                    <a:gsLst>
                      <a:gs pos="0">
                        <a:srgbClr val="FFFFFF"/>
                      </a:gs>
                      <a:gs pos="100000">
                        <a:srgbClr val="FFFFFF"/>
                      </a:gs>
                    </a:gsLst>
                    <a:lin ang="5400000" scaled="0"/>
                  </a:gradFill>
                  <a:latin typeface="Segoe UI" pitchFamily="34" charset="0"/>
                  <a:ea typeface="Segoe UI" pitchFamily="34" charset="0"/>
                  <a:cs typeface="Segoe UI" pitchFamily="34" charset="0"/>
                </a:rPr>
                <a:t>Framework</a:t>
              </a:r>
            </a:p>
          </p:txBody>
        </p:sp>
        <p:pic>
          <p:nvPicPr>
            <p:cNvPr id="56" name="Picture 9" descr="\\MAGNUM\Projects\Microsoft\Cloud Power FY12\Design\Icons\PNGs\Optimized.png"/>
            <p:cNvPicPr>
              <a:picLocks noChangeAspect="1" noChangeArrowheads="1"/>
            </p:cNvPicPr>
            <p:nvPr/>
          </p:nvPicPr>
          <p:blipFill>
            <a:blip r:embed="rId12" cstate="print">
              <a:duotone>
                <a:schemeClr val="accent4">
                  <a:shade val="45000"/>
                  <a:satMod val="135000"/>
                </a:schemeClr>
                <a:prstClr val="white"/>
              </a:duotone>
              <a:extLst>
                <a:ext uri="{BEBA8EAE-BF5A-486C-A8C5-ECC9F3942E4B}">
                  <a14:imgProps xmlns:a14="http://schemas.microsoft.com/office/drawing/2010/main">
                    <a14:imgLayer r:embed="rId13">
                      <a14:imgEffect>
                        <a14:colorTemperature colorTemp="11200"/>
                      </a14:imgEffect>
                      <a14:imgEffect>
                        <a14:saturation sat="0"/>
                      </a14:imgEffect>
                    </a14:imgLayer>
                  </a14:imgProps>
                </a:ext>
              </a:extLst>
            </a:blip>
            <a:srcRect/>
            <a:stretch>
              <a:fillRect/>
            </a:stretch>
          </p:blipFill>
          <p:spPr bwMode="auto">
            <a:xfrm>
              <a:off x="2133815" y="4328875"/>
              <a:ext cx="867933" cy="867933"/>
            </a:xfrm>
            <a:prstGeom prst="rect">
              <a:avLst/>
            </a:prstGeom>
            <a:noFill/>
          </p:spPr>
        </p:pic>
      </p:grpSp>
      <p:grpSp>
        <p:nvGrpSpPr>
          <p:cNvPr id="3" name="Group 2"/>
          <p:cNvGrpSpPr/>
          <p:nvPr/>
        </p:nvGrpSpPr>
        <p:grpSpPr>
          <a:xfrm>
            <a:off x="7186793" y="5325307"/>
            <a:ext cx="4383236" cy="1421064"/>
            <a:chOff x="7044063" y="5221364"/>
            <a:chExt cx="4297680" cy="1393326"/>
          </a:xfrm>
        </p:grpSpPr>
        <p:grpSp>
          <p:nvGrpSpPr>
            <p:cNvPr id="32" name="Group 31"/>
            <p:cNvGrpSpPr/>
            <p:nvPr/>
          </p:nvGrpSpPr>
          <p:grpSpPr>
            <a:xfrm>
              <a:off x="7044063" y="5243090"/>
              <a:ext cx="4297680" cy="1371600"/>
              <a:chOff x="6030913" y="5243090"/>
              <a:chExt cx="4297680" cy="1371600"/>
            </a:xfrm>
          </p:grpSpPr>
          <p:sp>
            <p:nvSpPr>
              <p:cNvPr id="66" name="Rectangle 65"/>
              <p:cNvSpPr/>
              <p:nvPr/>
            </p:nvSpPr>
            <p:spPr bwMode="auto">
              <a:xfrm>
                <a:off x="6030913" y="5243090"/>
                <a:ext cx="4297680" cy="1371600"/>
              </a:xfrm>
              <a:prstGeom prst="rect">
                <a:avLst/>
              </a:prstGeom>
              <a:solidFill>
                <a:schemeClr val="accent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b="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2" name="TextBox 41"/>
              <p:cNvSpPr txBox="1"/>
              <p:nvPr/>
            </p:nvSpPr>
            <p:spPr bwMode="black">
              <a:xfrm>
                <a:off x="6910479" y="6234884"/>
                <a:ext cx="2536386" cy="345351"/>
              </a:xfrm>
              <a:prstGeom prst="rect">
                <a:avLst/>
              </a:prstGeom>
              <a:noFill/>
            </p:spPr>
            <p:txBody>
              <a:bodyPr wrap="square" lIns="83943" tIns="0" rIns="0" bIns="0" rtlCol="0">
                <a:spAutoFit/>
              </a:bodyPr>
              <a:lstStyle/>
              <a:p>
                <a:pPr algn="ctr" defTabSz="932557"/>
                <a:r>
                  <a:rPr lang="en-US" sz="2244" dirty="0">
                    <a:solidFill>
                      <a:srgbClr val="FFFFFF"/>
                    </a:solidFill>
                    <a:latin typeface="Segoe UI" pitchFamily="34" charset="0"/>
                    <a:ea typeface="Segoe UI" pitchFamily="34" charset="0"/>
                    <a:cs typeface="Segoe UI" pitchFamily="34" charset="0"/>
                  </a:rPr>
                  <a:t>On-Premises</a:t>
                </a:r>
              </a:p>
            </p:txBody>
          </p:sp>
        </p:grpSp>
        <p:pic>
          <p:nvPicPr>
            <p:cNvPr id="67" name="Picture 5" descr="\\MAGNUM\Projects\Microsoft\Cloud Power FY12\Design\ICONS_PNG\Layer-79.png"/>
            <p:cNvPicPr>
              <a:picLocks noChangeAspect="1" noChangeArrowheads="1"/>
            </p:cNvPicPr>
            <p:nvPr/>
          </p:nvPicPr>
          <p:blipFill>
            <a:blip r:embed="rId14" cstate="print">
              <a:biLevel thresh="25000"/>
            </a:blip>
            <a:srcRect/>
            <a:stretch>
              <a:fillRect/>
            </a:stretch>
          </p:blipFill>
          <p:spPr bwMode="auto">
            <a:xfrm>
              <a:off x="8661266" y="5221364"/>
              <a:ext cx="1196132" cy="1196132"/>
            </a:xfrm>
            <a:prstGeom prst="rect">
              <a:avLst/>
            </a:prstGeom>
            <a:noFill/>
          </p:spPr>
        </p:pic>
      </p:grpSp>
      <p:grpSp>
        <p:nvGrpSpPr>
          <p:cNvPr id="60" name="Group 59"/>
          <p:cNvGrpSpPr/>
          <p:nvPr/>
        </p:nvGrpSpPr>
        <p:grpSpPr>
          <a:xfrm>
            <a:off x="2126285" y="1466987"/>
            <a:ext cx="357714" cy="1398905"/>
            <a:chOff x="2085011" y="1438354"/>
            <a:chExt cx="331618" cy="1371600"/>
          </a:xfrm>
        </p:grpSpPr>
        <p:sp>
          <p:nvSpPr>
            <p:cNvPr id="61" name="Left Bracket 60"/>
            <p:cNvSpPr/>
            <p:nvPr/>
          </p:nvSpPr>
          <p:spPr>
            <a:xfrm>
              <a:off x="2346325" y="1438354"/>
              <a:ext cx="70304" cy="1371600"/>
            </a:xfrm>
            <a:prstGeom prst="leftBracket">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defTabSz="932557"/>
              <a:endParaRPr lang="en-US" sz="1938" dirty="0">
                <a:solidFill>
                  <a:srgbClr val="292929"/>
                </a:solidFill>
              </a:endParaRPr>
            </a:p>
          </p:txBody>
        </p:sp>
        <p:cxnSp>
          <p:nvCxnSpPr>
            <p:cNvPr id="70" name="Straight Connector 69"/>
            <p:cNvCxnSpPr>
              <a:stCxn id="44" idx="3"/>
              <a:endCxn id="61" idx="1"/>
            </p:cNvCxnSpPr>
            <p:nvPr/>
          </p:nvCxnSpPr>
          <p:spPr>
            <a:xfrm>
              <a:off x="2085011" y="2124154"/>
              <a:ext cx="261314"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74" name="Group 73"/>
          <p:cNvGrpSpPr/>
          <p:nvPr/>
        </p:nvGrpSpPr>
        <p:grpSpPr>
          <a:xfrm>
            <a:off x="2129669" y="5364647"/>
            <a:ext cx="354329" cy="1398905"/>
            <a:chOff x="2069216" y="1438354"/>
            <a:chExt cx="347413" cy="1313502"/>
          </a:xfrm>
        </p:grpSpPr>
        <p:sp>
          <p:nvSpPr>
            <p:cNvPr id="75" name="Left Bracket 74"/>
            <p:cNvSpPr/>
            <p:nvPr/>
          </p:nvSpPr>
          <p:spPr>
            <a:xfrm>
              <a:off x="2346325" y="1438354"/>
              <a:ext cx="70304" cy="1313502"/>
            </a:xfrm>
            <a:prstGeom prst="leftBracket">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32557"/>
              <a:endParaRPr lang="en-US" sz="1938" dirty="0">
                <a:solidFill>
                  <a:srgbClr val="292929"/>
                </a:solidFill>
              </a:endParaRPr>
            </a:p>
          </p:txBody>
        </p:sp>
        <p:cxnSp>
          <p:nvCxnSpPr>
            <p:cNvPr id="76" name="Straight Connector 75"/>
            <p:cNvCxnSpPr>
              <a:stCxn id="62" idx="3"/>
              <a:endCxn id="75" idx="1"/>
            </p:cNvCxnSpPr>
            <p:nvPr/>
          </p:nvCxnSpPr>
          <p:spPr>
            <a:xfrm>
              <a:off x="2069216" y="2095105"/>
              <a:ext cx="277109" cy="0"/>
            </a:xfrm>
            <a:prstGeom prst="line">
              <a:avLst/>
            </a:prstGeom>
            <a:ln w="285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7" name="Group 76"/>
          <p:cNvGrpSpPr/>
          <p:nvPr/>
        </p:nvGrpSpPr>
        <p:grpSpPr>
          <a:xfrm>
            <a:off x="2126285" y="2968946"/>
            <a:ext cx="357714" cy="1398905"/>
            <a:chOff x="2085011" y="1438354"/>
            <a:chExt cx="331618" cy="1371600"/>
          </a:xfrm>
        </p:grpSpPr>
        <p:sp>
          <p:nvSpPr>
            <p:cNvPr id="78" name="Left Bracket 77"/>
            <p:cNvSpPr/>
            <p:nvPr/>
          </p:nvSpPr>
          <p:spPr>
            <a:xfrm>
              <a:off x="2346325" y="1438354"/>
              <a:ext cx="70304" cy="1371600"/>
            </a:xfrm>
            <a:prstGeom prst="leftBracket">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defTabSz="932557"/>
              <a:endParaRPr lang="en-US" sz="1938" dirty="0">
                <a:solidFill>
                  <a:srgbClr val="292929"/>
                </a:solidFill>
              </a:endParaRPr>
            </a:p>
          </p:txBody>
        </p:sp>
        <p:cxnSp>
          <p:nvCxnSpPr>
            <p:cNvPr id="79" name="Straight Connector 78"/>
            <p:cNvCxnSpPr>
              <a:endCxn id="78" idx="1"/>
            </p:cNvCxnSpPr>
            <p:nvPr/>
          </p:nvCxnSpPr>
          <p:spPr>
            <a:xfrm>
              <a:off x="2085011" y="2124154"/>
              <a:ext cx="261314" cy="0"/>
            </a:xfrm>
            <a:prstGeom prst="line">
              <a:avLst/>
            </a:prstGeom>
            <a:ln w="285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0259615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wipe(left)">
                                      <p:cBhvr>
                                        <p:cTn id="11" dur="250"/>
                                        <p:tgtEl>
                                          <p:spTgt spid="77"/>
                                        </p:tgtEl>
                                      </p:cBhvr>
                                    </p:animEffect>
                                  </p:childTnLst>
                                </p:cTn>
                              </p:par>
                            </p:childTnLst>
                          </p:cTn>
                        </p:par>
                        <p:par>
                          <p:cTn id="12" fill="hold">
                            <p:stCondLst>
                              <p:cond delay="750"/>
                            </p:stCondLst>
                            <p:childTnLst>
                              <p:par>
                                <p:cTn id="13" presetID="2" presetClass="entr" presetSubtype="4" decel="10000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ppt_x"/>
                                          </p:val>
                                        </p:tav>
                                        <p:tav tm="100000">
                                          <p:val>
                                            <p:strVal val="#ppt_x"/>
                                          </p:val>
                                        </p:tav>
                                      </p:tavLst>
                                    </p:anim>
                                    <p:anim calcmode="lin" valueType="num">
                                      <p:cBhvr additive="base">
                                        <p:cTn id="24" dur="10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75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0" fill="hold"/>
                                        <p:tgtEl>
                                          <p:spTgt spid="8"/>
                                        </p:tgtEl>
                                        <p:attrNameLst>
                                          <p:attrName>ppt_x</p:attrName>
                                        </p:attrNameLst>
                                      </p:cBhvr>
                                      <p:tavLst>
                                        <p:tav tm="0">
                                          <p:val>
                                            <p:strVal val="#ppt_x"/>
                                          </p:val>
                                        </p:tav>
                                        <p:tav tm="100000">
                                          <p:val>
                                            <p:strVal val="#ppt_x"/>
                                          </p:val>
                                        </p:tav>
                                      </p:tavLst>
                                    </p:anim>
                                    <p:anim calcmode="lin" valueType="num">
                                      <p:cBhvr additive="base">
                                        <p:cTn id="28" dur="10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left)">
                                      <p:cBhvr>
                                        <p:cTn id="36" dur="250"/>
                                        <p:tgtEl>
                                          <p:spTgt spid="60"/>
                                        </p:tgtEl>
                                      </p:cBhvr>
                                    </p:animEffect>
                                  </p:childTnLst>
                                </p:cTn>
                              </p:par>
                            </p:childTnLst>
                          </p:cTn>
                        </p:par>
                        <p:par>
                          <p:cTn id="37" fill="hold">
                            <p:stCondLst>
                              <p:cond delay="3250"/>
                            </p:stCondLst>
                            <p:childTnLst>
                              <p:par>
                                <p:cTn id="38" presetID="2" presetClass="entr" presetSubtype="4" decel="100000"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1000" fill="hold"/>
                                        <p:tgtEl>
                                          <p:spTgt spid="40"/>
                                        </p:tgtEl>
                                        <p:attrNameLst>
                                          <p:attrName>ppt_x</p:attrName>
                                        </p:attrNameLst>
                                      </p:cBhvr>
                                      <p:tavLst>
                                        <p:tav tm="0">
                                          <p:val>
                                            <p:strVal val="#ppt_x"/>
                                          </p:val>
                                        </p:tav>
                                        <p:tav tm="100000">
                                          <p:val>
                                            <p:strVal val="#ppt_x"/>
                                          </p:val>
                                        </p:tav>
                                      </p:tavLst>
                                    </p:anim>
                                    <p:anim calcmode="lin" valueType="num">
                                      <p:cBhvr additive="base">
                                        <p:cTn id="41" dur="1000" fill="hold"/>
                                        <p:tgtEl>
                                          <p:spTgt spid="40"/>
                                        </p:tgtEl>
                                        <p:attrNameLst>
                                          <p:attrName>ppt_y</p:attrName>
                                        </p:attrNameLst>
                                      </p:cBhvr>
                                      <p:tavLst>
                                        <p:tav tm="0">
                                          <p:val>
                                            <p:strVal val="1+#ppt_h/2"/>
                                          </p:val>
                                        </p:tav>
                                        <p:tav tm="100000">
                                          <p:val>
                                            <p:strVal val="#ppt_y"/>
                                          </p:val>
                                        </p:tav>
                                      </p:tavLst>
                                    </p:anim>
                                  </p:childTnLst>
                                </p:cTn>
                              </p:par>
                              <p:par>
                                <p:cTn id="42" presetID="2" presetClass="entr" presetSubtype="4" decel="100000" fill="hold" nodeType="withEffect">
                                  <p:stCondLst>
                                    <p:cond delay="25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1000" fill="hold"/>
                                        <p:tgtEl>
                                          <p:spTgt spid="39"/>
                                        </p:tgtEl>
                                        <p:attrNameLst>
                                          <p:attrName>ppt_x</p:attrName>
                                        </p:attrNameLst>
                                      </p:cBhvr>
                                      <p:tavLst>
                                        <p:tav tm="0">
                                          <p:val>
                                            <p:strVal val="#ppt_x"/>
                                          </p:val>
                                        </p:tav>
                                        <p:tav tm="100000">
                                          <p:val>
                                            <p:strVal val="#ppt_x"/>
                                          </p:val>
                                        </p:tav>
                                      </p:tavLst>
                                    </p:anim>
                                    <p:anim calcmode="lin" valueType="num">
                                      <p:cBhvr additive="base">
                                        <p:cTn id="45" dur="1000" fill="hold"/>
                                        <p:tgtEl>
                                          <p:spTgt spid="39"/>
                                        </p:tgtEl>
                                        <p:attrNameLst>
                                          <p:attrName>ppt_y</p:attrName>
                                        </p:attrNameLst>
                                      </p:cBhvr>
                                      <p:tavLst>
                                        <p:tav tm="0">
                                          <p:val>
                                            <p:strVal val="1+#ppt_h/2"/>
                                          </p:val>
                                        </p:tav>
                                        <p:tav tm="100000">
                                          <p:val>
                                            <p:strVal val="#ppt_y"/>
                                          </p:val>
                                        </p:tav>
                                      </p:tavLst>
                                    </p:anim>
                                  </p:childTnLst>
                                </p:cTn>
                              </p:par>
                              <p:par>
                                <p:cTn id="46" presetID="2" presetClass="entr" presetSubtype="4" decel="100000" fill="hold" nodeType="withEffect">
                                  <p:stCondLst>
                                    <p:cond delay="50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1000" fill="hold"/>
                                        <p:tgtEl>
                                          <p:spTgt spid="38"/>
                                        </p:tgtEl>
                                        <p:attrNameLst>
                                          <p:attrName>ppt_x</p:attrName>
                                        </p:attrNameLst>
                                      </p:cBhvr>
                                      <p:tavLst>
                                        <p:tav tm="0">
                                          <p:val>
                                            <p:strVal val="#ppt_x"/>
                                          </p:val>
                                        </p:tav>
                                        <p:tav tm="100000">
                                          <p:val>
                                            <p:strVal val="#ppt_x"/>
                                          </p:val>
                                        </p:tav>
                                      </p:tavLst>
                                    </p:anim>
                                    <p:anim calcmode="lin" valueType="num">
                                      <p:cBhvr additive="base">
                                        <p:cTn id="49" dur="1000" fill="hold"/>
                                        <p:tgtEl>
                                          <p:spTgt spid="38"/>
                                        </p:tgtEl>
                                        <p:attrNameLst>
                                          <p:attrName>ppt_y</p:attrName>
                                        </p:attrNameLst>
                                      </p:cBhvr>
                                      <p:tavLst>
                                        <p:tav tm="0">
                                          <p:val>
                                            <p:strVal val="1+#ppt_h/2"/>
                                          </p:val>
                                        </p:tav>
                                        <p:tav tm="100000">
                                          <p:val>
                                            <p:strVal val="#ppt_y"/>
                                          </p:val>
                                        </p:tav>
                                      </p:tavLst>
                                    </p:anim>
                                  </p:childTnLst>
                                </p:cTn>
                              </p:par>
                            </p:childTnLst>
                          </p:cTn>
                        </p:par>
                        <p:par>
                          <p:cTn id="50" fill="hold">
                            <p:stCondLst>
                              <p:cond delay="4750"/>
                            </p:stCondLst>
                            <p:childTnLst>
                              <p:par>
                                <p:cTn id="51" presetID="10" presetClass="entr" presetSubtype="0"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childTnLst>
                          </p:cTn>
                        </p:par>
                        <p:par>
                          <p:cTn id="54" fill="hold">
                            <p:stCondLst>
                              <p:cond delay="5250"/>
                            </p:stCondLst>
                            <p:childTnLst>
                              <p:par>
                                <p:cTn id="55" presetID="10" presetClass="entr" presetSubtype="0" fill="hold" grpId="0" nodeType="after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fade">
                                      <p:cBhvr>
                                        <p:cTn id="57" dur="500"/>
                                        <p:tgtEl>
                                          <p:spTgt spid="62"/>
                                        </p:tgtEl>
                                      </p:cBhvr>
                                    </p:animEffect>
                                  </p:childTnLst>
                                </p:cTn>
                              </p:par>
                            </p:childTnLst>
                          </p:cTn>
                        </p:par>
                        <p:par>
                          <p:cTn id="58" fill="hold">
                            <p:stCondLst>
                              <p:cond delay="5750"/>
                            </p:stCondLst>
                            <p:childTnLst>
                              <p:par>
                                <p:cTn id="59" presetID="22" presetClass="entr" presetSubtype="8" fill="hold"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left)">
                                      <p:cBhvr>
                                        <p:cTn id="61" dur="250"/>
                                        <p:tgtEl>
                                          <p:spTgt spid="74"/>
                                        </p:tgtEl>
                                      </p:cBhvr>
                                    </p:animEffect>
                                  </p:childTnLst>
                                </p:cTn>
                              </p:par>
                            </p:childTnLst>
                          </p:cTn>
                        </p:par>
                        <p:par>
                          <p:cTn id="62" fill="hold">
                            <p:stCondLst>
                              <p:cond delay="6000"/>
                            </p:stCondLst>
                            <p:childTnLst>
                              <p:par>
                                <p:cTn id="63" presetID="2" presetClass="entr" presetSubtype="4" decel="100000" fill="hold" nodeType="after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additive="base">
                                        <p:cTn id="65" dur="750" fill="hold"/>
                                        <p:tgtEl>
                                          <p:spTgt spid="33"/>
                                        </p:tgtEl>
                                        <p:attrNameLst>
                                          <p:attrName>ppt_x</p:attrName>
                                        </p:attrNameLst>
                                      </p:cBhvr>
                                      <p:tavLst>
                                        <p:tav tm="0">
                                          <p:val>
                                            <p:strVal val="#ppt_x"/>
                                          </p:val>
                                        </p:tav>
                                        <p:tav tm="100000">
                                          <p:val>
                                            <p:strVal val="#ppt_x"/>
                                          </p:val>
                                        </p:tav>
                                      </p:tavLst>
                                    </p:anim>
                                    <p:anim calcmode="lin" valueType="num">
                                      <p:cBhvr additive="base">
                                        <p:cTn id="66" dur="750" fill="hold"/>
                                        <p:tgtEl>
                                          <p:spTgt spid="33"/>
                                        </p:tgtEl>
                                        <p:attrNameLst>
                                          <p:attrName>ppt_y</p:attrName>
                                        </p:attrNameLst>
                                      </p:cBhvr>
                                      <p:tavLst>
                                        <p:tav tm="0">
                                          <p:val>
                                            <p:strVal val="1+#ppt_h/2"/>
                                          </p:val>
                                        </p:tav>
                                        <p:tav tm="100000">
                                          <p:val>
                                            <p:strVal val="#ppt_y"/>
                                          </p:val>
                                        </p:tav>
                                      </p:tavLst>
                                    </p:anim>
                                  </p:childTnLst>
                                </p:cTn>
                              </p:par>
                            </p:childTnLst>
                          </p:cTn>
                        </p:par>
                        <p:par>
                          <p:cTn id="67" fill="hold">
                            <p:stCondLst>
                              <p:cond delay="6750"/>
                            </p:stCondLst>
                            <p:childTnLst>
                              <p:par>
                                <p:cTn id="68" presetID="2" presetClass="entr" presetSubtype="4" decel="10000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 calcmode="lin" valueType="num">
                                      <p:cBhvr additive="base">
                                        <p:cTn id="70" dur="750" fill="hold"/>
                                        <p:tgtEl>
                                          <p:spTgt spid="3"/>
                                        </p:tgtEl>
                                        <p:attrNameLst>
                                          <p:attrName>ppt_x</p:attrName>
                                        </p:attrNameLst>
                                      </p:cBhvr>
                                      <p:tavLst>
                                        <p:tav tm="0">
                                          <p:val>
                                            <p:strVal val="#ppt_x"/>
                                          </p:val>
                                        </p:tav>
                                        <p:tav tm="100000">
                                          <p:val>
                                            <p:strVal val="#ppt_x"/>
                                          </p:val>
                                        </p:tav>
                                      </p:tavLst>
                                    </p:anim>
                                    <p:anim calcmode="lin" valueType="num">
                                      <p:cBhvr additive="base">
                                        <p:cTn id="71"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7" grpId="0" animBg="1"/>
      <p:bldP spid="6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9" name="Line 25"/>
          <p:cNvSpPr>
            <a:spLocks noChangeShapeType="1"/>
          </p:cNvSpPr>
          <p:nvPr/>
        </p:nvSpPr>
        <p:spPr bwMode="auto">
          <a:xfrm>
            <a:off x="6188553" y="5806660"/>
            <a:ext cx="0" cy="327617"/>
          </a:xfrm>
          <a:prstGeom prst="line">
            <a:avLst/>
          </a:prstGeom>
          <a:noFill/>
          <a:ln w="38100">
            <a:solidFill>
              <a:schemeClr val="accent4"/>
            </a:solidFill>
            <a:round/>
            <a:headEnd type="none" w="med" len="med"/>
            <a:tailEnd/>
          </a:ln>
          <a:effectLst/>
        </p:spPr>
        <p:txBody>
          <a:bodyPr lIns="93255" tIns="46628" rIns="93255" bIns="46628"/>
          <a:lstStyle/>
          <a:p>
            <a:pPr defTabSz="932559">
              <a:defRPr/>
            </a:pPr>
            <a:endParaRPr lang="en-US" sz="1836" dirty="0">
              <a:latin typeface="Segoe UI" pitchFamily="34" charset="0"/>
              <a:ea typeface="Segoe UI" pitchFamily="34" charset="0"/>
              <a:cs typeface="Segoe UI" pitchFamily="34" charset="0"/>
            </a:endParaRPr>
          </a:p>
        </p:txBody>
      </p:sp>
      <p:sp>
        <p:nvSpPr>
          <p:cNvPr id="65" name="Line 4"/>
          <p:cNvSpPr>
            <a:spLocks noChangeShapeType="1"/>
          </p:cNvSpPr>
          <p:nvPr/>
        </p:nvSpPr>
        <p:spPr bwMode="auto">
          <a:xfrm flipV="1">
            <a:off x="1555221" y="5943060"/>
            <a:ext cx="9326033" cy="1"/>
          </a:xfrm>
          <a:prstGeom prst="line">
            <a:avLst/>
          </a:prstGeom>
          <a:noFill/>
          <a:ln w="38100">
            <a:solidFill>
              <a:schemeClr val="bg2">
                <a:lumMod val="75000"/>
              </a:schemeClr>
            </a:solidFill>
            <a:prstDash val="sysDash"/>
            <a:round/>
            <a:headEnd/>
            <a:tailEnd/>
          </a:ln>
        </p:spPr>
        <p:txBody>
          <a:bodyPr lIns="93255" tIns="46628" rIns="93255" bIns="46628"/>
          <a:lstStyle/>
          <a:p>
            <a:endParaRPr lang="en-US" sz="1836" dirty="0"/>
          </a:p>
        </p:txBody>
      </p:sp>
      <p:grpSp>
        <p:nvGrpSpPr>
          <p:cNvPr id="69" name="Group 68"/>
          <p:cNvGrpSpPr/>
          <p:nvPr/>
        </p:nvGrpSpPr>
        <p:grpSpPr>
          <a:xfrm>
            <a:off x="8971053" y="1064343"/>
            <a:ext cx="2020640" cy="1486136"/>
            <a:chOff x="8151813" y="1083910"/>
            <a:chExt cx="1981199" cy="1457128"/>
          </a:xfrm>
        </p:grpSpPr>
        <p:sp>
          <p:nvSpPr>
            <p:cNvPr id="22" name="AutoShape 48"/>
            <p:cNvSpPr>
              <a:spLocks noChangeArrowheads="1"/>
            </p:cNvSpPr>
            <p:nvPr/>
          </p:nvSpPr>
          <p:spPr bwMode="auto">
            <a:xfrm>
              <a:off x="8151813" y="1083910"/>
              <a:ext cx="1981199" cy="1457128"/>
            </a:xfrm>
            <a:prstGeom prst="rect">
              <a:avLst/>
            </a:prstGeom>
            <a:solidFill>
              <a:schemeClr val="accent2"/>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b"/>
            <a:lstStyle/>
            <a:p>
              <a:pPr defTabSz="1118793" eaLnBrk="0" hangingPunct="0">
                <a:lnSpc>
                  <a:spcPct val="85000"/>
                </a:lnSpc>
                <a:defRPr/>
              </a:pPr>
              <a:r>
                <a:rPr lang="en-US" sz="1632" dirty="0">
                  <a:solidFill>
                    <a:schemeClr val="bg1"/>
                  </a:solidFill>
                  <a:latin typeface="Segoe UI" pitchFamily="34" charset="0"/>
                  <a:ea typeface="Segoe UI" pitchFamily="34" charset="0"/>
                  <a:cs typeface="Segoe UI" pitchFamily="34" charset="0"/>
                </a:rPr>
                <a:t>Reporting</a:t>
              </a:r>
            </a:p>
            <a:p>
              <a:pPr defTabSz="1118793" eaLnBrk="0" hangingPunct="0">
                <a:lnSpc>
                  <a:spcPct val="85000"/>
                </a:lnSpc>
                <a:defRPr/>
              </a:pPr>
              <a:r>
                <a:rPr lang="en-US" sz="1632" dirty="0">
                  <a:solidFill>
                    <a:schemeClr val="bg1"/>
                  </a:solidFill>
                  <a:latin typeface="Segoe UI" pitchFamily="34" charset="0"/>
                  <a:ea typeface="Segoe UI" pitchFamily="34" charset="0"/>
                  <a:cs typeface="Segoe UI" pitchFamily="34" charset="0"/>
                </a:rPr>
                <a:t>(Dashboards, Charts, Excel, FetchXML and SRS)</a:t>
              </a:r>
            </a:p>
          </p:txBody>
        </p:sp>
        <p:pic>
          <p:nvPicPr>
            <p:cNvPr id="87"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9238263" y="1129693"/>
              <a:ext cx="875095" cy="875095"/>
            </a:xfrm>
            <a:prstGeom prst="rect">
              <a:avLst/>
            </a:prstGeom>
            <a:noFill/>
          </p:spPr>
        </p:pic>
      </p:grpSp>
      <p:grpSp>
        <p:nvGrpSpPr>
          <p:cNvPr id="94" name="Group 93"/>
          <p:cNvGrpSpPr/>
          <p:nvPr/>
        </p:nvGrpSpPr>
        <p:grpSpPr>
          <a:xfrm>
            <a:off x="1866090" y="1064343"/>
            <a:ext cx="1554340" cy="1476622"/>
            <a:chOff x="1827213" y="1083910"/>
            <a:chExt cx="1524001" cy="1447800"/>
          </a:xfrm>
        </p:grpSpPr>
        <p:sp>
          <p:nvSpPr>
            <p:cNvPr id="21" name="AutoShape 43"/>
            <p:cNvSpPr>
              <a:spLocks noChangeArrowheads="1"/>
            </p:cNvSpPr>
            <p:nvPr/>
          </p:nvSpPr>
          <p:spPr bwMode="auto">
            <a:xfrm>
              <a:off x="1827213" y="1083910"/>
              <a:ext cx="1524001" cy="1447800"/>
            </a:xfrm>
            <a:prstGeom prst="rect">
              <a:avLst/>
            </a:prstGeom>
            <a:solidFill>
              <a:schemeClr val="accent2"/>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b"/>
            <a:lstStyle/>
            <a:p>
              <a:pPr defTabSz="1118793" eaLnBrk="0" hangingPunct="0">
                <a:lnSpc>
                  <a:spcPct val="85000"/>
                </a:lnSpc>
                <a:defRPr/>
              </a:pPr>
              <a:r>
                <a:rPr lang="en-US" sz="1632" dirty="0">
                  <a:solidFill>
                    <a:schemeClr val="bg1"/>
                  </a:solidFill>
                  <a:latin typeface="Segoe UI" pitchFamily="34" charset="0"/>
                  <a:ea typeface="Segoe UI" pitchFamily="34" charset="0"/>
                  <a:cs typeface="Segoe UI" pitchFamily="34" charset="0"/>
                </a:rPr>
                <a:t>Integrated</a:t>
              </a:r>
            </a:p>
            <a:p>
              <a:pPr defTabSz="1118793" eaLnBrk="0" hangingPunct="0">
                <a:lnSpc>
                  <a:spcPct val="85000"/>
                </a:lnSpc>
                <a:defRPr/>
              </a:pPr>
              <a:r>
                <a:rPr lang="en-US" sz="1632" dirty="0">
                  <a:solidFill>
                    <a:schemeClr val="bg1"/>
                  </a:solidFill>
                  <a:latin typeface="Segoe UI" pitchFamily="34" charset="0"/>
                  <a:ea typeface="Segoe UI" pitchFamily="34" charset="0"/>
                  <a:cs typeface="Segoe UI" pitchFamily="34" charset="0"/>
                </a:rPr>
                <a:t>Applications</a:t>
              </a:r>
            </a:p>
          </p:txBody>
        </p:sp>
        <p:pic>
          <p:nvPicPr>
            <p:cNvPr id="93" name="Picture 8" descr="\\MAGNUM\Projects\Microsoft\Cloud Power FY12\Design\Icons\PNGs\Cross Platform.png"/>
            <p:cNvPicPr>
              <a:picLocks noChangeAspect="1" noChangeArrowheads="1"/>
            </p:cNvPicPr>
            <p:nvPr/>
          </p:nvPicPr>
          <p:blipFill>
            <a:blip r:embed="rId5" cstate="print">
              <a:lum bright="100000"/>
            </a:blip>
            <a:srcRect/>
            <a:stretch>
              <a:fillRect/>
            </a:stretch>
          </p:blipFill>
          <p:spPr bwMode="auto">
            <a:xfrm>
              <a:off x="2077361" y="1136733"/>
              <a:ext cx="1023704" cy="1023704"/>
            </a:xfrm>
            <a:prstGeom prst="rect">
              <a:avLst/>
            </a:prstGeom>
            <a:noFill/>
          </p:spPr>
        </p:pic>
      </p:grpSp>
      <p:sp>
        <p:nvSpPr>
          <p:cNvPr id="2" name="Title 1"/>
          <p:cNvSpPr>
            <a:spLocks noGrp="1"/>
          </p:cNvSpPr>
          <p:nvPr>
            <p:ph type="title"/>
          </p:nvPr>
        </p:nvSpPr>
        <p:spPr/>
        <p:txBody>
          <a:bodyPr/>
          <a:lstStyle/>
          <a:p>
            <a:r>
              <a:rPr lang="en-US" dirty="0" smtClean="0"/>
              <a:t>CRM Architecture Drill Down</a:t>
            </a:r>
            <a:endParaRPr lang="en-US" dirty="0"/>
          </a:p>
        </p:txBody>
      </p:sp>
      <p:sp>
        <p:nvSpPr>
          <p:cNvPr id="6" name="AutoShape 19"/>
          <p:cNvSpPr>
            <a:spLocks noChangeArrowheads="1"/>
          </p:cNvSpPr>
          <p:nvPr/>
        </p:nvSpPr>
        <p:spPr bwMode="auto">
          <a:xfrm>
            <a:off x="3888191" y="3675905"/>
            <a:ext cx="2105241" cy="466302"/>
          </a:xfrm>
          <a:prstGeom prst="rect">
            <a:avLst/>
          </a:prstGeom>
          <a:solidFill>
            <a:schemeClr val="accent1"/>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279781" tIns="55956" rIns="111912" bIns="55956" anchor="ctr"/>
          <a:lstStyle/>
          <a:p>
            <a:pPr algn="ctr" defTabSz="1118793" eaLnBrk="0" hangingPunct="0">
              <a:lnSpc>
                <a:spcPct val="85000"/>
              </a:lnSpc>
              <a:defRPr sz="1000"/>
            </a:pPr>
            <a:r>
              <a:rPr lang="en-US" sz="1632" spc="-51" dirty="0">
                <a:solidFill>
                  <a:schemeClr val="bg1"/>
                </a:solidFill>
                <a:latin typeface="Segoe UI" pitchFamily="34" charset="0"/>
                <a:ea typeface="Segoe UI" pitchFamily="34" charset="0"/>
                <a:cs typeface="Segoe UI" pitchFamily="34" charset="0"/>
              </a:rPr>
              <a:t>Pre-Event Plug-ins</a:t>
            </a:r>
          </a:p>
          <a:p>
            <a:pPr algn="ctr" defTabSz="1118793" eaLnBrk="0" hangingPunct="0">
              <a:lnSpc>
                <a:spcPct val="85000"/>
              </a:lnSpc>
              <a:defRPr sz="1000"/>
            </a:pPr>
            <a:r>
              <a:rPr lang="en-US" sz="1632" dirty="0">
                <a:solidFill>
                  <a:schemeClr val="bg1"/>
                </a:solidFill>
                <a:latin typeface="Segoe UI" pitchFamily="34" charset="0"/>
                <a:ea typeface="Segoe UI" pitchFamily="34" charset="0"/>
                <a:cs typeface="Segoe UI" pitchFamily="34" charset="0"/>
              </a:rPr>
              <a:t>(.NET Assemblies)</a:t>
            </a:r>
          </a:p>
        </p:txBody>
      </p:sp>
      <p:sp>
        <p:nvSpPr>
          <p:cNvPr id="7" name="AutoShape 22"/>
          <p:cNvSpPr>
            <a:spLocks noChangeArrowheads="1"/>
          </p:cNvSpPr>
          <p:nvPr/>
        </p:nvSpPr>
        <p:spPr bwMode="auto">
          <a:xfrm>
            <a:off x="6185448" y="3675905"/>
            <a:ext cx="2105241" cy="466302"/>
          </a:xfrm>
          <a:prstGeom prst="rect">
            <a:avLst/>
          </a:prstGeom>
          <a:solidFill>
            <a:schemeClr val="accent1"/>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279781" tIns="55956" rIns="111912" bIns="55956" anchor="ctr"/>
          <a:lstStyle/>
          <a:p>
            <a:pPr algn="ctr" defTabSz="1118793" eaLnBrk="0" hangingPunct="0">
              <a:lnSpc>
                <a:spcPct val="85000"/>
              </a:lnSpc>
              <a:defRPr sz="1000"/>
            </a:pPr>
            <a:r>
              <a:rPr lang="en-US" sz="1632" spc="-51" dirty="0">
                <a:solidFill>
                  <a:schemeClr val="bg1"/>
                </a:solidFill>
                <a:latin typeface="Segoe UI" pitchFamily="34" charset="0"/>
                <a:ea typeface="Segoe UI" pitchFamily="34" charset="0"/>
                <a:cs typeface="Segoe UI" pitchFamily="34" charset="0"/>
              </a:rPr>
              <a:t>Post-Event Plug-ins</a:t>
            </a:r>
          </a:p>
          <a:p>
            <a:pPr algn="ctr" defTabSz="1118793" eaLnBrk="0" hangingPunct="0">
              <a:lnSpc>
                <a:spcPct val="85000"/>
              </a:lnSpc>
              <a:defRPr sz="1000"/>
            </a:pPr>
            <a:r>
              <a:rPr lang="en-US" sz="1632" dirty="0">
                <a:solidFill>
                  <a:schemeClr val="bg1"/>
                </a:solidFill>
                <a:latin typeface="Segoe UI" pitchFamily="34" charset="0"/>
                <a:ea typeface="Segoe UI" pitchFamily="34" charset="0"/>
                <a:cs typeface="Segoe UI" pitchFamily="34" charset="0"/>
              </a:rPr>
              <a:t>(.NET Assemblies)</a:t>
            </a:r>
          </a:p>
        </p:txBody>
      </p:sp>
      <p:sp>
        <p:nvSpPr>
          <p:cNvPr id="8" name="Line 24"/>
          <p:cNvSpPr>
            <a:spLocks noChangeShapeType="1"/>
          </p:cNvSpPr>
          <p:nvPr/>
        </p:nvSpPr>
        <p:spPr bwMode="auto">
          <a:xfrm>
            <a:off x="4940810" y="4125988"/>
            <a:ext cx="0" cy="233151"/>
          </a:xfrm>
          <a:prstGeom prst="line">
            <a:avLst/>
          </a:prstGeom>
          <a:noFill/>
          <a:ln w="38100">
            <a:solidFill>
              <a:schemeClr val="accent1"/>
            </a:solidFill>
            <a:round/>
            <a:headEnd/>
            <a:tailEnd type="triangle" w="med" len="med"/>
          </a:ln>
          <a:effectLst/>
        </p:spPr>
        <p:txBody>
          <a:bodyPr lIns="93255" tIns="46628" rIns="93255" bIns="46628"/>
          <a:lstStyle/>
          <a:p>
            <a:pPr defTabSz="932559">
              <a:defRPr/>
            </a:pPr>
            <a:endParaRPr lang="en-US" sz="1836" dirty="0">
              <a:latin typeface="Segoe UI" pitchFamily="34" charset="0"/>
              <a:ea typeface="Segoe UI" pitchFamily="34" charset="0"/>
              <a:cs typeface="Segoe UI" pitchFamily="34" charset="0"/>
            </a:endParaRPr>
          </a:p>
        </p:txBody>
      </p:sp>
      <p:sp>
        <p:nvSpPr>
          <p:cNvPr id="9" name="Line 26"/>
          <p:cNvSpPr>
            <a:spLocks noChangeShapeType="1"/>
          </p:cNvSpPr>
          <p:nvPr/>
        </p:nvSpPr>
        <p:spPr bwMode="auto">
          <a:xfrm>
            <a:off x="4940810" y="3425340"/>
            <a:ext cx="0" cy="233151"/>
          </a:xfrm>
          <a:prstGeom prst="line">
            <a:avLst/>
          </a:prstGeom>
          <a:noFill/>
          <a:ln w="38100">
            <a:solidFill>
              <a:schemeClr val="accent1"/>
            </a:solidFill>
            <a:round/>
            <a:headEnd/>
            <a:tailEnd type="triangle" w="med" len="med"/>
          </a:ln>
          <a:effectLst/>
        </p:spPr>
        <p:txBody>
          <a:bodyPr lIns="93255" tIns="46628" rIns="93255" bIns="46628"/>
          <a:lstStyle/>
          <a:p>
            <a:pPr defTabSz="932559">
              <a:defRPr/>
            </a:pPr>
            <a:endParaRPr lang="en-US" sz="1836" dirty="0">
              <a:latin typeface="Segoe UI" pitchFamily="34" charset="0"/>
              <a:ea typeface="Segoe UI" pitchFamily="34" charset="0"/>
              <a:cs typeface="Segoe UI" pitchFamily="34" charset="0"/>
            </a:endParaRPr>
          </a:p>
        </p:txBody>
      </p:sp>
      <p:sp>
        <p:nvSpPr>
          <p:cNvPr id="10" name="Line 27"/>
          <p:cNvSpPr>
            <a:spLocks noChangeShapeType="1"/>
          </p:cNvSpPr>
          <p:nvPr/>
        </p:nvSpPr>
        <p:spPr bwMode="auto">
          <a:xfrm>
            <a:off x="7238068" y="3433449"/>
            <a:ext cx="0" cy="233151"/>
          </a:xfrm>
          <a:prstGeom prst="line">
            <a:avLst/>
          </a:prstGeom>
          <a:noFill/>
          <a:ln w="38100">
            <a:solidFill>
              <a:schemeClr val="accent1"/>
            </a:solidFill>
            <a:round/>
            <a:headEnd type="triangle" w="med" len="med"/>
            <a:tailEnd/>
          </a:ln>
          <a:effectLst/>
        </p:spPr>
        <p:txBody>
          <a:bodyPr lIns="93255" tIns="46628" rIns="93255" bIns="46628"/>
          <a:lstStyle/>
          <a:p>
            <a:pPr defTabSz="932559">
              <a:defRPr/>
            </a:pPr>
            <a:endParaRPr lang="en-US" sz="1836" dirty="0">
              <a:latin typeface="Segoe UI" pitchFamily="34" charset="0"/>
              <a:ea typeface="Segoe UI" pitchFamily="34" charset="0"/>
              <a:cs typeface="Segoe UI" pitchFamily="34" charset="0"/>
            </a:endParaRPr>
          </a:p>
        </p:txBody>
      </p:sp>
      <p:sp>
        <p:nvSpPr>
          <p:cNvPr id="11" name="AutoShape 28"/>
          <p:cNvSpPr>
            <a:spLocks noChangeArrowheads="1"/>
          </p:cNvSpPr>
          <p:nvPr/>
        </p:nvSpPr>
        <p:spPr bwMode="auto">
          <a:xfrm>
            <a:off x="3886728" y="3067138"/>
            <a:ext cx="4403961" cy="373041"/>
          </a:xfrm>
          <a:prstGeom prst="rect">
            <a:avLst/>
          </a:prstGeom>
          <a:solidFill>
            <a:schemeClr val="accent1"/>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b"/>
          <a:lstStyle/>
          <a:p>
            <a:pPr algn="ctr" defTabSz="1118793" eaLnBrk="0" hangingPunct="0">
              <a:lnSpc>
                <a:spcPct val="85000"/>
              </a:lnSpc>
              <a:defRPr sz="1000">
                <a:latin typeface="+mj-lt"/>
              </a:defRPr>
            </a:pPr>
            <a:r>
              <a:rPr lang="en-US" sz="1632" dirty="0">
                <a:solidFill>
                  <a:schemeClr val="bg1"/>
                </a:solidFill>
                <a:latin typeface="Segoe UI" pitchFamily="34" charset="0"/>
                <a:ea typeface="Segoe UI" pitchFamily="34" charset="0"/>
                <a:cs typeface="Segoe UI" pitchFamily="34" charset="0"/>
              </a:rPr>
              <a:t>Web Services</a:t>
            </a:r>
          </a:p>
        </p:txBody>
      </p:sp>
      <p:sp>
        <p:nvSpPr>
          <p:cNvPr id="14" name="AutoShape 54"/>
          <p:cNvSpPr>
            <a:spLocks noChangeArrowheads="1"/>
          </p:cNvSpPr>
          <p:nvPr/>
        </p:nvSpPr>
        <p:spPr bwMode="auto">
          <a:xfrm>
            <a:off x="8497869" y="3675905"/>
            <a:ext cx="2144988" cy="466302"/>
          </a:xfrm>
          <a:prstGeom prst="rect">
            <a:avLst/>
          </a:prstGeom>
          <a:solidFill>
            <a:schemeClr val="accent1"/>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93260" tIns="55956" rIns="93260" bIns="55956" anchor="ctr"/>
          <a:lstStyle/>
          <a:p>
            <a:pPr algn="ctr" defTabSz="1118793" eaLnBrk="0" hangingPunct="0">
              <a:lnSpc>
                <a:spcPct val="85000"/>
              </a:lnSpc>
              <a:defRPr sz="1000"/>
            </a:pPr>
            <a:r>
              <a:rPr lang="en-US" sz="1632" dirty="0">
                <a:solidFill>
                  <a:schemeClr val="bg1"/>
                </a:solidFill>
                <a:latin typeface="Segoe UI" pitchFamily="34" charset="0"/>
                <a:ea typeface="Segoe UI" pitchFamily="34" charset="0"/>
                <a:cs typeface="Segoe UI" pitchFamily="34" charset="0"/>
              </a:rPr>
              <a:t>Custom Workflow</a:t>
            </a:r>
          </a:p>
          <a:p>
            <a:pPr algn="ctr" defTabSz="1118793" eaLnBrk="0" hangingPunct="0">
              <a:lnSpc>
                <a:spcPct val="85000"/>
              </a:lnSpc>
              <a:defRPr sz="1000"/>
            </a:pPr>
            <a:r>
              <a:rPr lang="en-US" sz="1632" dirty="0">
                <a:solidFill>
                  <a:schemeClr val="bg1"/>
                </a:solidFill>
                <a:latin typeface="Segoe UI" pitchFamily="34" charset="0"/>
                <a:ea typeface="Segoe UI" pitchFamily="34" charset="0"/>
                <a:cs typeface="Segoe UI" pitchFamily="34" charset="0"/>
              </a:rPr>
              <a:t>(.NET Assemblies)</a:t>
            </a:r>
          </a:p>
        </p:txBody>
      </p:sp>
      <p:sp>
        <p:nvSpPr>
          <p:cNvPr id="19" name="TextBox 18"/>
          <p:cNvSpPr txBox="1"/>
          <p:nvPr/>
        </p:nvSpPr>
        <p:spPr>
          <a:xfrm>
            <a:off x="1689416" y="3322024"/>
            <a:ext cx="2119596" cy="606488"/>
          </a:xfrm>
          <a:prstGeom prst="rect">
            <a:avLst/>
          </a:prstGeom>
          <a:noFill/>
        </p:spPr>
        <p:txBody>
          <a:bodyPr wrap="square" rtlCol="0">
            <a:spAutoFit/>
          </a:bodyPr>
          <a:lstStyle/>
          <a:p>
            <a:r>
              <a:rPr lang="en-US" sz="1632" dirty="0">
                <a:latin typeface="Segoe UI" pitchFamily="34" charset="0"/>
                <a:ea typeface="Segoe UI" pitchFamily="34" charset="0"/>
                <a:cs typeface="Segoe UI" pitchFamily="34" charset="0"/>
              </a:rPr>
              <a:t>Backend Integration Server-to-Server</a:t>
            </a:r>
          </a:p>
        </p:txBody>
      </p:sp>
      <p:sp>
        <p:nvSpPr>
          <p:cNvPr id="20" name="AutoShape 36"/>
          <p:cNvSpPr>
            <a:spLocks noChangeArrowheads="1"/>
          </p:cNvSpPr>
          <p:nvPr/>
        </p:nvSpPr>
        <p:spPr bwMode="auto">
          <a:xfrm>
            <a:off x="4537870" y="2126527"/>
            <a:ext cx="3357372" cy="651018"/>
          </a:xfrm>
          <a:prstGeom prst="rect">
            <a:avLst/>
          </a:prstGeom>
          <a:solidFill>
            <a:schemeClr val="accent2"/>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ctr"/>
          <a:lstStyle/>
          <a:p>
            <a:pPr marL="236387" defTabSz="1118793" eaLnBrk="0" hangingPunct="0">
              <a:lnSpc>
                <a:spcPct val="85000"/>
              </a:lnSpc>
              <a:defRPr/>
            </a:pPr>
            <a:r>
              <a:rPr lang="en-US" sz="1428" dirty="0">
                <a:solidFill>
                  <a:schemeClr val="bg1"/>
                </a:solidFill>
                <a:latin typeface="Segoe UI" pitchFamily="34" charset="0"/>
                <a:ea typeface="Segoe UI" pitchFamily="34" charset="0"/>
                <a:cs typeface="Segoe UI" pitchFamily="34" charset="0"/>
              </a:rPr>
              <a:t>Extensible Application: Form and client side events, Ribbon, Sitemap, Web Resources, JS libraries…</a:t>
            </a:r>
          </a:p>
        </p:txBody>
      </p:sp>
      <p:sp>
        <p:nvSpPr>
          <p:cNvPr id="23" name="Line 45"/>
          <p:cNvSpPr>
            <a:spLocks noChangeShapeType="1"/>
          </p:cNvSpPr>
          <p:nvPr/>
        </p:nvSpPr>
        <p:spPr bwMode="auto">
          <a:xfrm flipH="1" flipV="1">
            <a:off x="3420430" y="1763211"/>
            <a:ext cx="1117442" cy="0"/>
          </a:xfrm>
          <a:prstGeom prst="line">
            <a:avLst/>
          </a:prstGeom>
          <a:noFill/>
          <a:ln w="38100">
            <a:solidFill>
              <a:schemeClr val="accent2"/>
            </a:solidFill>
            <a:round/>
            <a:headEnd type="triangle" w="med" len="med"/>
            <a:tailEnd type="triangle"/>
          </a:ln>
          <a:effectLst/>
        </p:spPr>
        <p:txBody>
          <a:bodyPr lIns="93255" tIns="46628" rIns="93255" bIns="46628"/>
          <a:lstStyle/>
          <a:p>
            <a:pPr defTabSz="932559">
              <a:defRPr/>
            </a:pPr>
            <a:endParaRPr lang="en-US" sz="1836" dirty="0"/>
          </a:p>
        </p:txBody>
      </p:sp>
      <p:sp>
        <p:nvSpPr>
          <p:cNvPr id="24" name="TextBox 23"/>
          <p:cNvSpPr txBox="1"/>
          <p:nvPr/>
        </p:nvSpPr>
        <p:spPr>
          <a:xfrm>
            <a:off x="3373591" y="1103145"/>
            <a:ext cx="1305115" cy="606488"/>
          </a:xfrm>
          <a:prstGeom prst="rect">
            <a:avLst/>
          </a:prstGeom>
          <a:noFill/>
        </p:spPr>
        <p:txBody>
          <a:bodyPr wrap="square" rtlCol="0">
            <a:spAutoFit/>
          </a:bodyPr>
          <a:lstStyle/>
          <a:p>
            <a:r>
              <a:rPr lang="en-US" sz="1632" dirty="0">
                <a:latin typeface="Segoe UI" pitchFamily="34" charset="0"/>
                <a:ea typeface="Segoe UI" pitchFamily="34" charset="0"/>
                <a:cs typeface="Segoe UI" pitchFamily="34" charset="0"/>
              </a:rPr>
              <a:t>Front End Integration</a:t>
            </a:r>
          </a:p>
        </p:txBody>
      </p:sp>
      <p:sp>
        <p:nvSpPr>
          <p:cNvPr id="31" name="Line 4"/>
          <p:cNvSpPr>
            <a:spLocks noChangeShapeType="1"/>
          </p:cNvSpPr>
          <p:nvPr/>
        </p:nvSpPr>
        <p:spPr bwMode="auto">
          <a:xfrm flipV="1">
            <a:off x="1555221" y="2903192"/>
            <a:ext cx="9326033" cy="1"/>
          </a:xfrm>
          <a:prstGeom prst="line">
            <a:avLst/>
          </a:prstGeom>
          <a:noFill/>
          <a:ln w="38100">
            <a:solidFill>
              <a:schemeClr val="bg2">
                <a:lumMod val="75000"/>
              </a:schemeClr>
            </a:solidFill>
            <a:prstDash val="sysDash"/>
            <a:round/>
            <a:headEnd/>
            <a:tailEnd/>
          </a:ln>
        </p:spPr>
        <p:txBody>
          <a:bodyPr lIns="93255" tIns="46628" rIns="93255" bIns="46628"/>
          <a:lstStyle/>
          <a:p>
            <a:endParaRPr lang="en-US" sz="1836" dirty="0"/>
          </a:p>
        </p:txBody>
      </p:sp>
      <p:sp>
        <p:nvSpPr>
          <p:cNvPr id="35" name="Line 62"/>
          <p:cNvSpPr>
            <a:spLocks noChangeShapeType="1"/>
          </p:cNvSpPr>
          <p:nvPr/>
        </p:nvSpPr>
        <p:spPr bwMode="auto">
          <a:xfrm>
            <a:off x="10716883" y="2540965"/>
            <a:ext cx="7476" cy="3567599"/>
          </a:xfrm>
          <a:prstGeom prst="line">
            <a:avLst/>
          </a:prstGeom>
          <a:noFill/>
          <a:ln w="38100">
            <a:solidFill>
              <a:schemeClr val="accent4"/>
            </a:solidFill>
            <a:round/>
            <a:headEnd type="triangle" w="med" len="med"/>
            <a:tailEnd/>
          </a:ln>
          <a:effectLst/>
        </p:spPr>
        <p:txBody>
          <a:bodyPr lIns="93255" tIns="46628" rIns="93255" bIns="46628"/>
          <a:lstStyle/>
          <a:p>
            <a:pPr defTabSz="932559">
              <a:defRPr/>
            </a:pPr>
            <a:endParaRPr lang="en-US" sz="1836" dirty="0"/>
          </a:p>
        </p:txBody>
      </p:sp>
      <p:sp>
        <p:nvSpPr>
          <p:cNvPr id="36" name="AutoShape 15"/>
          <p:cNvSpPr>
            <a:spLocks noChangeArrowheads="1"/>
          </p:cNvSpPr>
          <p:nvPr/>
        </p:nvSpPr>
        <p:spPr bwMode="auto">
          <a:xfrm>
            <a:off x="3886729" y="4767196"/>
            <a:ext cx="4429866" cy="326411"/>
          </a:xfrm>
          <a:prstGeom prst="rect">
            <a:avLst/>
          </a:prstGeom>
          <a:solidFill>
            <a:schemeClr val="accent1"/>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ctr"/>
          <a:lstStyle/>
          <a:p>
            <a:pPr algn="ctr" defTabSz="1118793" eaLnBrk="0" hangingPunct="0">
              <a:lnSpc>
                <a:spcPct val="85000"/>
              </a:lnSpc>
              <a:defRPr sz="1000"/>
            </a:pPr>
            <a:r>
              <a:rPr lang="en-US" sz="1632" dirty="0">
                <a:solidFill>
                  <a:schemeClr val="bg1"/>
                </a:solidFill>
                <a:latin typeface="Segoe UI" pitchFamily="34" charset="0"/>
                <a:ea typeface="Segoe UI" pitchFamily="34" charset="0"/>
                <a:cs typeface="Segoe UI" pitchFamily="34" charset="0"/>
              </a:rPr>
              <a:t>Business Entity Components</a:t>
            </a:r>
          </a:p>
        </p:txBody>
      </p:sp>
      <p:sp>
        <p:nvSpPr>
          <p:cNvPr id="37" name="AutoShape 16"/>
          <p:cNvSpPr>
            <a:spLocks noChangeArrowheads="1"/>
          </p:cNvSpPr>
          <p:nvPr/>
        </p:nvSpPr>
        <p:spPr bwMode="auto">
          <a:xfrm>
            <a:off x="3886729" y="5155780"/>
            <a:ext cx="4429866" cy="326411"/>
          </a:xfrm>
          <a:prstGeom prst="rect">
            <a:avLst/>
          </a:prstGeom>
          <a:solidFill>
            <a:schemeClr val="accent1"/>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ctr"/>
          <a:lstStyle/>
          <a:p>
            <a:pPr algn="ctr" defTabSz="1118793" eaLnBrk="0" hangingPunct="0">
              <a:lnSpc>
                <a:spcPct val="85000"/>
              </a:lnSpc>
              <a:defRPr/>
            </a:pPr>
            <a:r>
              <a:rPr lang="en-US" sz="1632" dirty="0">
                <a:solidFill>
                  <a:schemeClr val="bg1"/>
                </a:solidFill>
                <a:latin typeface="Segoe UI" pitchFamily="34" charset="0"/>
                <a:ea typeface="Segoe UI" pitchFamily="34" charset="0"/>
                <a:cs typeface="Segoe UI" pitchFamily="34" charset="0"/>
              </a:rPr>
              <a:t>Data Access Components</a:t>
            </a:r>
          </a:p>
        </p:txBody>
      </p:sp>
      <p:sp>
        <p:nvSpPr>
          <p:cNvPr id="38" name="AutoShape 17"/>
          <p:cNvSpPr>
            <a:spLocks noChangeArrowheads="1"/>
          </p:cNvSpPr>
          <p:nvPr/>
        </p:nvSpPr>
        <p:spPr bwMode="auto">
          <a:xfrm>
            <a:off x="3886729" y="4378611"/>
            <a:ext cx="4429866" cy="326411"/>
          </a:xfrm>
          <a:prstGeom prst="rect">
            <a:avLst/>
          </a:prstGeom>
          <a:solidFill>
            <a:schemeClr val="accent1"/>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b"/>
          <a:lstStyle/>
          <a:p>
            <a:pPr algn="ctr" defTabSz="1118793" eaLnBrk="0" hangingPunct="0">
              <a:lnSpc>
                <a:spcPct val="85000"/>
              </a:lnSpc>
              <a:defRPr sz="1000">
                <a:latin typeface="+mj-lt"/>
              </a:defRPr>
            </a:pPr>
            <a:r>
              <a:rPr lang="en-US" sz="1632" spc="-51" dirty="0">
                <a:solidFill>
                  <a:schemeClr val="bg1"/>
                </a:solidFill>
                <a:latin typeface="Segoe UI" pitchFamily="34" charset="0"/>
                <a:ea typeface="Segoe UI" pitchFamily="34" charset="0"/>
                <a:cs typeface="Segoe UI" pitchFamily="34" charset="0"/>
              </a:rPr>
              <a:t>Synchronous and Asynchronous Business Logic</a:t>
            </a:r>
          </a:p>
        </p:txBody>
      </p:sp>
      <p:sp>
        <p:nvSpPr>
          <p:cNvPr id="43" name="Rectangle 42"/>
          <p:cNvSpPr/>
          <p:nvPr/>
        </p:nvSpPr>
        <p:spPr bwMode="auto">
          <a:xfrm>
            <a:off x="5137964" y="6039811"/>
            <a:ext cx="2100104" cy="779517"/>
          </a:xfrm>
          <a:prstGeom prst="rect">
            <a:avLst/>
          </a:prstGeom>
          <a:solidFill>
            <a:schemeClr val="accent4"/>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b"/>
          <a:lstStyle/>
          <a:p>
            <a:pPr algn="ctr" defTabSz="1118793" eaLnBrk="0" hangingPunct="0">
              <a:lnSpc>
                <a:spcPct val="85000"/>
              </a:lnSpc>
              <a:defRPr sz="1000">
                <a:latin typeface="+mj-lt"/>
              </a:defRPr>
            </a:pPr>
            <a:endParaRPr lang="en-US" sz="1020" dirty="0"/>
          </a:p>
        </p:txBody>
      </p:sp>
      <p:sp>
        <p:nvSpPr>
          <p:cNvPr id="45" name="Text Box 12"/>
          <p:cNvSpPr txBox="1">
            <a:spLocks noChangeArrowheads="1"/>
          </p:cNvSpPr>
          <p:nvPr/>
        </p:nvSpPr>
        <p:spPr bwMode="auto">
          <a:xfrm>
            <a:off x="5137964" y="6508820"/>
            <a:ext cx="1095557" cy="350326"/>
          </a:xfrm>
          <a:prstGeom prst="rect">
            <a:avLst/>
          </a:prstGeom>
          <a:noFill/>
          <a:ln w="9525">
            <a:noFill/>
            <a:miter lim="800000"/>
            <a:headEnd/>
            <a:tailEnd/>
          </a:ln>
        </p:spPr>
        <p:txBody>
          <a:bodyPr wrap="square" lIns="93255" tIns="46628" rIns="93255" bIns="46628">
            <a:spAutoFit/>
          </a:bodyPr>
          <a:lstStyle/>
          <a:p>
            <a:pPr algn="ctr"/>
            <a:r>
              <a:rPr lang="en-US" sz="1632" dirty="0">
                <a:solidFill>
                  <a:schemeClr val="bg1"/>
                </a:solidFill>
                <a:latin typeface="Segoe UI" pitchFamily="34" charset="0"/>
                <a:ea typeface="Segoe UI" pitchFamily="34" charset="0"/>
                <a:cs typeface="Segoe UI" pitchFamily="34" charset="0"/>
              </a:rPr>
              <a:t>Metadata</a:t>
            </a:r>
          </a:p>
        </p:txBody>
      </p:sp>
      <p:sp>
        <p:nvSpPr>
          <p:cNvPr id="46" name="Text Box 14"/>
          <p:cNvSpPr txBox="1">
            <a:spLocks noChangeArrowheads="1"/>
          </p:cNvSpPr>
          <p:nvPr/>
        </p:nvSpPr>
        <p:spPr bwMode="auto">
          <a:xfrm>
            <a:off x="6376787" y="6508820"/>
            <a:ext cx="680716" cy="350326"/>
          </a:xfrm>
          <a:prstGeom prst="rect">
            <a:avLst/>
          </a:prstGeom>
          <a:noFill/>
          <a:ln w="9525">
            <a:noFill/>
            <a:miter lim="800000"/>
            <a:headEnd/>
            <a:tailEnd/>
          </a:ln>
        </p:spPr>
        <p:txBody>
          <a:bodyPr wrap="square" lIns="93255" tIns="46628" rIns="93255" bIns="46628">
            <a:spAutoFit/>
          </a:bodyPr>
          <a:lstStyle/>
          <a:p>
            <a:pPr algn="ctr"/>
            <a:r>
              <a:rPr lang="en-US" sz="1632" dirty="0">
                <a:solidFill>
                  <a:schemeClr val="bg1"/>
                </a:solidFill>
                <a:latin typeface="Segoe UI" pitchFamily="34" charset="0"/>
                <a:ea typeface="Segoe UI" pitchFamily="34" charset="0"/>
                <a:cs typeface="Segoe UI" pitchFamily="34" charset="0"/>
              </a:rPr>
              <a:t>Data</a:t>
            </a:r>
          </a:p>
        </p:txBody>
      </p:sp>
      <p:sp>
        <p:nvSpPr>
          <p:cNvPr id="47" name="AutoShape 10"/>
          <p:cNvSpPr>
            <a:spLocks noChangeArrowheads="1"/>
          </p:cNvSpPr>
          <p:nvPr/>
        </p:nvSpPr>
        <p:spPr bwMode="auto">
          <a:xfrm>
            <a:off x="8791509" y="6039811"/>
            <a:ext cx="2082166" cy="373041"/>
          </a:xfrm>
          <a:prstGeom prst="rect">
            <a:avLst/>
          </a:prstGeom>
          <a:solidFill>
            <a:schemeClr val="accent4"/>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b"/>
          <a:lstStyle/>
          <a:p>
            <a:pPr algn="ctr" defTabSz="1118793" eaLnBrk="0" hangingPunct="0">
              <a:lnSpc>
                <a:spcPct val="85000"/>
              </a:lnSpc>
              <a:defRPr sz="1000">
                <a:latin typeface="+mj-lt"/>
              </a:defRPr>
            </a:pPr>
            <a:r>
              <a:rPr lang="en-US" sz="1632" dirty="0">
                <a:solidFill>
                  <a:schemeClr val="bg1"/>
                </a:solidFill>
                <a:latin typeface="Segoe UI" pitchFamily="34" charset="0"/>
                <a:ea typeface="Segoe UI" pitchFamily="34" charset="0"/>
                <a:cs typeface="Segoe UI" pitchFamily="34" charset="0"/>
              </a:rPr>
              <a:t>Filtered SQL Views</a:t>
            </a:r>
          </a:p>
        </p:txBody>
      </p:sp>
      <p:sp>
        <p:nvSpPr>
          <p:cNvPr id="50" name="AutoShape 10"/>
          <p:cNvSpPr>
            <a:spLocks noChangeArrowheads="1"/>
          </p:cNvSpPr>
          <p:nvPr/>
        </p:nvSpPr>
        <p:spPr bwMode="auto">
          <a:xfrm>
            <a:off x="3886729" y="5544365"/>
            <a:ext cx="4429866" cy="326411"/>
          </a:xfrm>
          <a:prstGeom prst="rect">
            <a:avLst/>
          </a:prstGeom>
          <a:solidFill>
            <a:schemeClr val="accent1"/>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b"/>
          <a:lstStyle/>
          <a:p>
            <a:pPr algn="ctr" defTabSz="1118793" eaLnBrk="0" hangingPunct="0">
              <a:lnSpc>
                <a:spcPct val="85000"/>
              </a:lnSpc>
              <a:defRPr sz="1000">
                <a:latin typeface="+mj-lt"/>
              </a:defRPr>
            </a:pPr>
            <a:r>
              <a:rPr lang="en-US" sz="1632" dirty="0">
                <a:solidFill>
                  <a:schemeClr val="bg1"/>
                </a:solidFill>
                <a:latin typeface="Segoe UI" pitchFamily="34" charset="0"/>
                <a:ea typeface="Segoe UI" pitchFamily="34" charset="0"/>
                <a:cs typeface="Segoe UI" pitchFamily="34" charset="0"/>
              </a:rPr>
              <a:t>Data Access Platform</a:t>
            </a:r>
          </a:p>
        </p:txBody>
      </p:sp>
      <p:sp>
        <p:nvSpPr>
          <p:cNvPr id="57" name="Line 6"/>
          <p:cNvSpPr>
            <a:spLocks noChangeShapeType="1"/>
          </p:cNvSpPr>
          <p:nvPr/>
        </p:nvSpPr>
        <p:spPr bwMode="auto">
          <a:xfrm>
            <a:off x="6101662" y="2741599"/>
            <a:ext cx="0" cy="325539"/>
          </a:xfrm>
          <a:prstGeom prst="line">
            <a:avLst/>
          </a:prstGeom>
          <a:noFill/>
          <a:ln w="38100">
            <a:solidFill>
              <a:schemeClr val="accent1"/>
            </a:solidFill>
            <a:round/>
            <a:headEnd type="triangle" w="med" len="med"/>
            <a:tailEnd type="triangle" w="med" len="med"/>
          </a:ln>
          <a:effectLst/>
        </p:spPr>
        <p:txBody>
          <a:bodyPr lIns="93255" tIns="46628" rIns="93255" bIns="46628"/>
          <a:lstStyle/>
          <a:p>
            <a:pPr defTabSz="932559">
              <a:defRPr/>
            </a:pPr>
            <a:endParaRPr lang="en-US" sz="1836" dirty="0"/>
          </a:p>
        </p:txBody>
      </p:sp>
      <p:sp>
        <p:nvSpPr>
          <p:cNvPr id="61" name="Line 56"/>
          <p:cNvSpPr>
            <a:spLocks noChangeShapeType="1"/>
          </p:cNvSpPr>
          <p:nvPr/>
        </p:nvSpPr>
        <p:spPr bwMode="auto">
          <a:xfrm flipH="1" flipV="1">
            <a:off x="7238068" y="6214278"/>
            <a:ext cx="1562774" cy="0"/>
          </a:xfrm>
          <a:prstGeom prst="line">
            <a:avLst/>
          </a:prstGeom>
          <a:noFill/>
          <a:ln w="38100">
            <a:solidFill>
              <a:srgbClr val="8CC600"/>
            </a:solidFill>
            <a:round/>
            <a:headEnd/>
            <a:tailEnd type="triangle" w="med" len="med"/>
          </a:ln>
          <a:effectLst/>
        </p:spPr>
        <p:txBody>
          <a:bodyPr lIns="93255" tIns="46628" rIns="93255" bIns="46628"/>
          <a:lstStyle/>
          <a:p>
            <a:pPr defTabSz="932559">
              <a:defRPr/>
            </a:pPr>
            <a:endParaRPr lang="en-US" sz="1836" dirty="0">
              <a:latin typeface="Segoe UI" pitchFamily="34" charset="0"/>
              <a:ea typeface="Segoe UI" pitchFamily="34" charset="0"/>
              <a:cs typeface="Segoe UI" pitchFamily="34" charset="0"/>
            </a:endParaRPr>
          </a:p>
        </p:txBody>
      </p:sp>
      <p:sp>
        <p:nvSpPr>
          <p:cNvPr id="83" name="Freeform 88"/>
          <p:cNvSpPr>
            <a:spLocks noEditPoints="1"/>
          </p:cNvSpPr>
          <p:nvPr/>
        </p:nvSpPr>
        <p:spPr bwMode="black">
          <a:xfrm>
            <a:off x="8892448" y="953488"/>
            <a:ext cx="408536" cy="439936"/>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8200"/>
          </a:solidFill>
          <a:ln>
            <a:noFill/>
          </a:ln>
          <a:extLst/>
        </p:spPr>
        <p:txBody>
          <a:bodyPr vert="horz" wrap="square" lIns="93260" tIns="46630" rIns="93260" bIns="46630" numCol="1" anchor="t" anchorCtr="0" compatLnSpc="1">
            <a:prstTxWarp prst="textNoShape">
              <a:avLst/>
            </a:prstTxWarp>
          </a:bodyPr>
          <a:lstStyle/>
          <a:p>
            <a:endParaRPr lang="en-US" sz="1632" dirty="0"/>
          </a:p>
        </p:txBody>
      </p:sp>
      <p:sp>
        <p:nvSpPr>
          <p:cNvPr id="85" name="Freeform 88"/>
          <p:cNvSpPr>
            <a:spLocks noEditPoints="1"/>
          </p:cNvSpPr>
          <p:nvPr/>
        </p:nvSpPr>
        <p:spPr bwMode="black">
          <a:xfrm>
            <a:off x="1785422" y="927143"/>
            <a:ext cx="408536" cy="439936"/>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8200"/>
          </a:solidFill>
          <a:ln>
            <a:noFill/>
          </a:ln>
          <a:extLst/>
        </p:spPr>
        <p:txBody>
          <a:bodyPr vert="horz" wrap="square" lIns="93260" tIns="46630" rIns="93260" bIns="46630" numCol="1" anchor="t" anchorCtr="0" compatLnSpc="1">
            <a:prstTxWarp prst="textNoShape">
              <a:avLst/>
            </a:prstTxWarp>
          </a:bodyPr>
          <a:lstStyle/>
          <a:p>
            <a:endParaRPr lang="en-US" sz="1632" dirty="0"/>
          </a:p>
        </p:txBody>
      </p:sp>
      <p:grpSp>
        <p:nvGrpSpPr>
          <p:cNvPr id="5" name="Group 4"/>
          <p:cNvGrpSpPr/>
          <p:nvPr/>
        </p:nvGrpSpPr>
        <p:grpSpPr>
          <a:xfrm>
            <a:off x="480026" y="4486166"/>
            <a:ext cx="2427481" cy="779123"/>
            <a:chOff x="433248" y="6029674"/>
            <a:chExt cx="2102331" cy="763915"/>
          </a:xfrm>
        </p:grpSpPr>
        <p:sp>
          <p:nvSpPr>
            <p:cNvPr id="3" name="TextBox 2"/>
            <p:cNvSpPr txBox="1"/>
            <p:nvPr/>
          </p:nvSpPr>
          <p:spPr>
            <a:xfrm>
              <a:off x="873919" y="6054884"/>
              <a:ext cx="1661660" cy="738705"/>
            </a:xfrm>
            <a:prstGeom prst="rect">
              <a:avLst/>
            </a:prstGeom>
            <a:noFill/>
          </p:spPr>
          <p:txBody>
            <a:bodyPr wrap="square" lIns="0" tIns="0" rIns="0" bIns="0" rtlCol="0">
              <a:spAutoFit/>
            </a:bodyPr>
            <a:lstStyle/>
            <a:p>
              <a:pPr marL="289818" indent="-289818"/>
              <a:r>
                <a:rPr lang="en-US" sz="2448" dirty="0">
                  <a:gradFill>
                    <a:gsLst>
                      <a:gs pos="0">
                        <a:schemeClr val="tx1"/>
                      </a:gs>
                      <a:gs pos="86000">
                        <a:schemeClr val="tx1"/>
                      </a:gs>
                    </a:gsLst>
                    <a:lin ang="5400000" scaled="0"/>
                  </a:gradFill>
                  <a:latin typeface="Segoe UI" pitchFamily="34" charset="0"/>
                  <a:ea typeface="Segoe UI" pitchFamily="34" charset="0"/>
                  <a:cs typeface="Segoe UI" pitchFamily="34" charset="0"/>
                </a:rPr>
                <a:t>= Extensibility </a:t>
              </a:r>
              <a:br>
                <a:rPr lang="en-US" sz="2448" dirty="0">
                  <a:gradFill>
                    <a:gsLst>
                      <a:gs pos="0">
                        <a:schemeClr val="tx1"/>
                      </a:gs>
                      <a:gs pos="86000">
                        <a:schemeClr val="tx1"/>
                      </a:gs>
                    </a:gsLst>
                    <a:lin ang="5400000" scaled="0"/>
                  </a:gradFill>
                  <a:latin typeface="Segoe UI" pitchFamily="34" charset="0"/>
                  <a:ea typeface="Segoe UI" pitchFamily="34" charset="0"/>
                  <a:cs typeface="Segoe UI" pitchFamily="34" charset="0"/>
                </a:rPr>
              </a:br>
              <a:r>
                <a:rPr lang="en-US" sz="2448" dirty="0">
                  <a:gradFill>
                    <a:gsLst>
                      <a:gs pos="0">
                        <a:schemeClr val="tx1"/>
                      </a:gs>
                      <a:gs pos="86000">
                        <a:schemeClr val="tx1"/>
                      </a:gs>
                    </a:gsLst>
                    <a:lin ang="5400000" scaled="0"/>
                  </a:gradFill>
                  <a:latin typeface="Segoe UI" pitchFamily="34" charset="0"/>
                  <a:ea typeface="Segoe UI" pitchFamily="34" charset="0"/>
                  <a:cs typeface="Segoe UI" pitchFamily="34" charset="0"/>
                </a:rPr>
                <a:t>Points</a:t>
              </a:r>
            </a:p>
          </p:txBody>
        </p:sp>
        <p:sp>
          <p:nvSpPr>
            <p:cNvPr id="86" name="Freeform 88"/>
            <p:cNvSpPr>
              <a:spLocks noEditPoints="1"/>
            </p:cNvSpPr>
            <p:nvPr/>
          </p:nvSpPr>
          <p:spPr bwMode="black">
            <a:xfrm>
              <a:off x="433248" y="6029674"/>
              <a:ext cx="400562" cy="431349"/>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8200"/>
            </a:solidFill>
            <a:ln>
              <a:noFill/>
            </a:ln>
            <a:extLst/>
          </p:spPr>
          <p:txBody>
            <a:bodyPr vert="horz" wrap="square" lIns="93260" tIns="46630" rIns="93260" bIns="46630" numCol="1" anchor="t" anchorCtr="0" compatLnSpc="1">
              <a:prstTxWarp prst="textNoShape">
                <a:avLst/>
              </a:prstTxWarp>
            </a:bodyPr>
            <a:lstStyle/>
            <a:p>
              <a:endParaRPr lang="en-US" sz="1632" dirty="0"/>
            </a:p>
          </p:txBody>
        </p:sp>
      </p:grpSp>
      <p:grpSp>
        <p:nvGrpSpPr>
          <p:cNvPr id="95" name="Group 94"/>
          <p:cNvGrpSpPr/>
          <p:nvPr/>
        </p:nvGrpSpPr>
        <p:grpSpPr>
          <a:xfrm>
            <a:off x="4537871" y="1064343"/>
            <a:ext cx="3357372" cy="1010320"/>
            <a:chOff x="4842344" y="1083910"/>
            <a:chExt cx="3291840" cy="990600"/>
          </a:xfrm>
        </p:grpSpPr>
        <p:sp>
          <p:nvSpPr>
            <p:cNvPr id="27" name="Rectangle 26"/>
            <p:cNvSpPr/>
            <p:nvPr/>
          </p:nvSpPr>
          <p:spPr bwMode="auto">
            <a:xfrm>
              <a:off x="4842344" y="1083910"/>
              <a:ext cx="3291840" cy="990600"/>
            </a:xfrm>
            <a:prstGeom prst="rect">
              <a:avLst/>
            </a:prstGeom>
            <a:solidFill>
              <a:schemeClr val="accent2"/>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b"/>
            <a:lstStyle/>
            <a:p>
              <a:pPr algn="ctr" defTabSz="1118793" eaLnBrk="0" hangingPunct="0">
                <a:lnSpc>
                  <a:spcPct val="85000"/>
                </a:lnSpc>
                <a:defRPr sz="1050">
                  <a:latin typeface="+mj-lt"/>
                </a:defRPr>
              </a:pPr>
              <a:endParaRPr lang="en-US" sz="1071" dirty="0">
                <a:solidFill>
                  <a:schemeClr val="bg1"/>
                </a:solidFill>
                <a:latin typeface="Segoe UI" pitchFamily="34" charset="0"/>
                <a:ea typeface="Segoe UI" pitchFamily="34" charset="0"/>
                <a:cs typeface="Segoe UI" pitchFamily="34" charset="0"/>
              </a:endParaRPr>
            </a:p>
          </p:txBody>
        </p:sp>
        <p:grpSp>
          <p:nvGrpSpPr>
            <p:cNvPr id="51" name="Group 50"/>
            <p:cNvGrpSpPr/>
            <p:nvPr/>
          </p:nvGrpSpPr>
          <p:grpSpPr>
            <a:xfrm>
              <a:off x="6460806" y="1166474"/>
              <a:ext cx="830677" cy="894898"/>
              <a:chOff x="6522833" y="1166474"/>
              <a:chExt cx="830677" cy="894898"/>
            </a:xfrm>
          </p:grpSpPr>
          <p:sp>
            <p:nvSpPr>
              <p:cNvPr id="32" name="TextBox 31"/>
              <p:cNvSpPr txBox="1"/>
              <p:nvPr/>
            </p:nvSpPr>
            <p:spPr>
              <a:xfrm>
                <a:off x="6522833" y="1717880"/>
                <a:ext cx="830677" cy="343492"/>
              </a:xfrm>
              <a:prstGeom prst="rect">
                <a:avLst/>
              </a:prstGeom>
              <a:noFill/>
            </p:spPr>
            <p:txBody>
              <a:bodyPr wrap="none" rtlCol="0">
                <a:spAutoFit/>
              </a:bodyPr>
              <a:lstStyle/>
              <a:p>
                <a:r>
                  <a:rPr lang="en-US" sz="1632" dirty="0">
                    <a:solidFill>
                      <a:schemeClr val="bg1"/>
                    </a:solidFill>
                    <a:latin typeface="Segoe UI" pitchFamily="34" charset="0"/>
                    <a:ea typeface="Segoe UI" pitchFamily="34" charset="0"/>
                    <a:cs typeface="Segoe UI" pitchFamily="34" charset="0"/>
                  </a:rPr>
                  <a:t>Mobile</a:t>
                </a:r>
              </a:p>
            </p:txBody>
          </p:sp>
          <p:pic>
            <p:nvPicPr>
              <p:cNvPr id="73" name="Picture 72"/>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a:xfrm>
                <a:off x="6757688" y="1166474"/>
                <a:ext cx="304860" cy="585865"/>
              </a:xfrm>
              <a:prstGeom prst="rect">
                <a:avLst/>
              </a:prstGeom>
            </p:spPr>
          </p:pic>
        </p:grpSp>
        <p:grpSp>
          <p:nvGrpSpPr>
            <p:cNvPr id="60" name="Group 59"/>
            <p:cNvGrpSpPr/>
            <p:nvPr/>
          </p:nvGrpSpPr>
          <p:grpSpPr>
            <a:xfrm>
              <a:off x="7251793" y="1158269"/>
              <a:ext cx="731547" cy="903103"/>
              <a:chOff x="7251793" y="1158269"/>
              <a:chExt cx="731547" cy="903103"/>
            </a:xfrm>
          </p:grpSpPr>
          <p:sp>
            <p:nvSpPr>
              <p:cNvPr id="74" name="Freeform 107"/>
              <p:cNvSpPr>
                <a:spLocks noEditPoints="1"/>
              </p:cNvSpPr>
              <p:nvPr/>
            </p:nvSpPr>
            <p:spPr bwMode="auto">
              <a:xfrm rot="5400000">
                <a:off x="7299799" y="1244791"/>
                <a:ext cx="577280" cy="404235"/>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rgbClr val="FFFFFF"/>
              </a:solidFill>
              <a:extLst/>
            </p:spPr>
            <p:txBody>
              <a:bodyPr vert="horz" wrap="square" lIns="124326" tIns="62162" rIns="124326" bIns="62162" numCol="1" anchor="t" anchorCtr="0" compatLnSpc="1">
                <a:prstTxWarp prst="textNoShape">
                  <a:avLst/>
                </a:prstTxWarp>
              </a:bodyPr>
              <a:lstStyle/>
              <a:p>
                <a:pPr defTabSz="932597">
                  <a:defRPr/>
                </a:pPr>
                <a:endParaRPr lang="en-US" sz="1836" kern="0" dirty="0">
                  <a:solidFill>
                    <a:sysClr val="windowText" lastClr="000000"/>
                  </a:solidFill>
                  <a:latin typeface="Segoe UI" pitchFamily="34" charset="0"/>
                  <a:ea typeface="Segoe UI" pitchFamily="34" charset="0"/>
                  <a:cs typeface="Segoe UI" pitchFamily="34" charset="0"/>
                </a:endParaRPr>
              </a:p>
            </p:txBody>
          </p:sp>
          <p:sp>
            <p:nvSpPr>
              <p:cNvPr id="84" name="TextBox 83"/>
              <p:cNvSpPr txBox="1"/>
              <p:nvPr/>
            </p:nvSpPr>
            <p:spPr>
              <a:xfrm>
                <a:off x="7251793" y="1717880"/>
                <a:ext cx="731547" cy="343492"/>
              </a:xfrm>
              <a:prstGeom prst="rect">
                <a:avLst/>
              </a:prstGeom>
              <a:noFill/>
            </p:spPr>
            <p:txBody>
              <a:bodyPr wrap="none" rtlCol="0">
                <a:spAutoFit/>
              </a:bodyPr>
              <a:lstStyle/>
              <a:p>
                <a:r>
                  <a:rPr lang="en-US" sz="1632" dirty="0">
                    <a:solidFill>
                      <a:schemeClr val="bg1"/>
                    </a:solidFill>
                    <a:latin typeface="Segoe UI" pitchFamily="34" charset="0"/>
                    <a:ea typeface="Segoe UI" pitchFamily="34" charset="0"/>
                    <a:cs typeface="Segoe UI" pitchFamily="34" charset="0"/>
                  </a:rPr>
                  <a:t>Tablet</a:t>
                </a:r>
              </a:p>
            </p:txBody>
          </p:sp>
        </p:grpSp>
        <p:grpSp>
          <p:nvGrpSpPr>
            <p:cNvPr id="52" name="Group 51"/>
            <p:cNvGrpSpPr/>
            <p:nvPr/>
          </p:nvGrpSpPr>
          <p:grpSpPr>
            <a:xfrm>
              <a:off x="5607378" y="1223268"/>
              <a:ext cx="933269" cy="838104"/>
              <a:chOff x="5744908" y="1223268"/>
              <a:chExt cx="933269" cy="838104"/>
            </a:xfrm>
          </p:grpSpPr>
          <p:sp>
            <p:nvSpPr>
              <p:cNvPr id="29" name="TextBox 28"/>
              <p:cNvSpPr txBox="1"/>
              <p:nvPr/>
            </p:nvSpPr>
            <p:spPr>
              <a:xfrm>
                <a:off x="5744908" y="1717880"/>
                <a:ext cx="933269" cy="343492"/>
              </a:xfrm>
              <a:prstGeom prst="rect">
                <a:avLst/>
              </a:prstGeom>
              <a:noFill/>
            </p:spPr>
            <p:txBody>
              <a:bodyPr wrap="none" rtlCol="0">
                <a:spAutoFit/>
              </a:bodyPr>
              <a:lstStyle/>
              <a:p>
                <a:r>
                  <a:rPr lang="en-US" sz="1632" dirty="0">
                    <a:solidFill>
                      <a:schemeClr val="bg1"/>
                    </a:solidFill>
                    <a:latin typeface="Segoe UI" pitchFamily="34" charset="0"/>
                    <a:ea typeface="Segoe UI" pitchFamily="34" charset="0"/>
                    <a:cs typeface="Segoe UI" pitchFamily="34" charset="0"/>
                  </a:rPr>
                  <a:t>Outlook</a:t>
                </a:r>
              </a:p>
            </p:txBody>
          </p:sp>
          <p:grpSp>
            <p:nvGrpSpPr>
              <p:cNvPr id="88" name="Group 87"/>
              <p:cNvGrpSpPr/>
              <p:nvPr/>
            </p:nvGrpSpPr>
            <p:grpSpPr bwMode="black">
              <a:xfrm>
                <a:off x="5863927" y="1223268"/>
                <a:ext cx="637523" cy="425317"/>
                <a:chOff x="8672460" y="-1818199"/>
                <a:chExt cx="1811337" cy="1203325"/>
              </a:xfrm>
            </p:grpSpPr>
            <p:sp>
              <p:nvSpPr>
                <p:cNvPr id="89" name="Freeform 11"/>
                <p:cNvSpPr>
                  <a:spLocks/>
                </p:cNvSpPr>
                <p:nvPr/>
              </p:nvSpPr>
              <p:spPr bwMode="black">
                <a:xfrm>
                  <a:off x="8845497" y="-1576899"/>
                  <a:ext cx="1592262" cy="808038"/>
                </a:xfrm>
                <a:custGeom>
                  <a:avLst/>
                  <a:gdLst>
                    <a:gd name="T0" fmla="*/ 363 w 422"/>
                    <a:gd name="T1" fmla="*/ 1 h 213"/>
                    <a:gd name="T2" fmla="*/ 346 w 422"/>
                    <a:gd name="T3" fmla="*/ 0 h 213"/>
                    <a:gd name="T4" fmla="*/ 346 w 422"/>
                    <a:gd name="T5" fmla="*/ 0 h 213"/>
                    <a:gd name="T6" fmla="*/ 346 w 422"/>
                    <a:gd name="T7" fmla="*/ 0 h 213"/>
                    <a:gd name="T8" fmla="*/ 346 w 422"/>
                    <a:gd name="T9" fmla="*/ 0 h 213"/>
                    <a:gd name="T10" fmla="*/ 185 w 422"/>
                    <a:gd name="T11" fmla="*/ 98 h 213"/>
                    <a:gd name="T12" fmla="*/ 164 w 422"/>
                    <a:gd name="T13" fmla="*/ 105 h 213"/>
                    <a:gd name="T14" fmla="*/ 141 w 422"/>
                    <a:gd name="T15" fmla="*/ 96 h 213"/>
                    <a:gd name="T16" fmla="*/ 14 w 422"/>
                    <a:gd name="T17" fmla="*/ 2 h 213"/>
                    <a:gd name="T18" fmla="*/ 14 w 422"/>
                    <a:gd name="T19" fmla="*/ 2 h 213"/>
                    <a:gd name="T20" fmla="*/ 0 w 422"/>
                    <a:gd name="T21" fmla="*/ 1 h 213"/>
                    <a:gd name="T22" fmla="*/ 1 w 422"/>
                    <a:gd name="T23" fmla="*/ 100 h 213"/>
                    <a:gd name="T24" fmla="*/ 40 w 422"/>
                    <a:gd name="T25" fmla="*/ 98 h 213"/>
                    <a:gd name="T26" fmla="*/ 181 w 422"/>
                    <a:gd name="T27" fmla="*/ 149 h 213"/>
                    <a:gd name="T28" fmla="*/ 335 w 422"/>
                    <a:gd name="T29" fmla="*/ 211 h 213"/>
                    <a:gd name="T30" fmla="*/ 362 w 422"/>
                    <a:gd name="T31" fmla="*/ 213 h 213"/>
                    <a:gd name="T32" fmla="*/ 362 w 422"/>
                    <a:gd name="T33" fmla="*/ 169 h 213"/>
                    <a:gd name="T34" fmla="*/ 421 w 422"/>
                    <a:gd name="T35" fmla="*/ 114 h 213"/>
                    <a:gd name="T36" fmla="*/ 420 w 422"/>
                    <a:gd name="T37" fmla="*/ 111 h 213"/>
                    <a:gd name="T38" fmla="*/ 418 w 422"/>
                    <a:gd name="T39" fmla="*/ 115 h 213"/>
                    <a:gd name="T40" fmla="*/ 362 w 422"/>
                    <a:gd name="T41" fmla="*/ 155 h 213"/>
                    <a:gd name="T42" fmla="*/ 363 w 422"/>
                    <a:gd name="T43" fmla="*/ 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2" h="213">
                      <a:moveTo>
                        <a:pt x="363" y="1"/>
                      </a:moveTo>
                      <a:cubicBezTo>
                        <a:pt x="363" y="1"/>
                        <a:pt x="346" y="0"/>
                        <a:pt x="346" y="0"/>
                      </a:cubicBezTo>
                      <a:cubicBezTo>
                        <a:pt x="346" y="0"/>
                        <a:pt x="346" y="0"/>
                        <a:pt x="346" y="0"/>
                      </a:cubicBezTo>
                      <a:cubicBezTo>
                        <a:pt x="346" y="0"/>
                        <a:pt x="346" y="0"/>
                        <a:pt x="346" y="0"/>
                      </a:cubicBezTo>
                      <a:cubicBezTo>
                        <a:pt x="346" y="0"/>
                        <a:pt x="346" y="0"/>
                        <a:pt x="346" y="0"/>
                      </a:cubicBezTo>
                      <a:cubicBezTo>
                        <a:pt x="299" y="29"/>
                        <a:pt x="203" y="87"/>
                        <a:pt x="185" y="98"/>
                      </a:cubicBezTo>
                      <a:cubicBezTo>
                        <a:pt x="182" y="100"/>
                        <a:pt x="173" y="105"/>
                        <a:pt x="164" y="105"/>
                      </a:cubicBezTo>
                      <a:cubicBezTo>
                        <a:pt x="154" y="105"/>
                        <a:pt x="147" y="101"/>
                        <a:pt x="141" y="96"/>
                      </a:cubicBezTo>
                      <a:cubicBezTo>
                        <a:pt x="126" y="86"/>
                        <a:pt x="59" y="35"/>
                        <a:pt x="14" y="2"/>
                      </a:cubicBezTo>
                      <a:cubicBezTo>
                        <a:pt x="14" y="2"/>
                        <a:pt x="14" y="2"/>
                        <a:pt x="14" y="2"/>
                      </a:cubicBezTo>
                      <a:cubicBezTo>
                        <a:pt x="14" y="2"/>
                        <a:pt x="0" y="1"/>
                        <a:pt x="0" y="1"/>
                      </a:cubicBezTo>
                      <a:cubicBezTo>
                        <a:pt x="0" y="28"/>
                        <a:pt x="0" y="65"/>
                        <a:pt x="1" y="100"/>
                      </a:cubicBezTo>
                      <a:cubicBezTo>
                        <a:pt x="12" y="98"/>
                        <a:pt x="26" y="97"/>
                        <a:pt x="40" y="98"/>
                      </a:cubicBezTo>
                      <a:cubicBezTo>
                        <a:pt x="91" y="101"/>
                        <a:pt x="139" y="125"/>
                        <a:pt x="181" y="149"/>
                      </a:cubicBezTo>
                      <a:cubicBezTo>
                        <a:pt x="222" y="172"/>
                        <a:pt x="273" y="200"/>
                        <a:pt x="335" y="211"/>
                      </a:cubicBezTo>
                      <a:cubicBezTo>
                        <a:pt x="344" y="212"/>
                        <a:pt x="353" y="213"/>
                        <a:pt x="362" y="213"/>
                      </a:cubicBezTo>
                      <a:cubicBezTo>
                        <a:pt x="362" y="169"/>
                        <a:pt x="362" y="169"/>
                        <a:pt x="362" y="169"/>
                      </a:cubicBezTo>
                      <a:cubicBezTo>
                        <a:pt x="412" y="159"/>
                        <a:pt x="419" y="127"/>
                        <a:pt x="421" y="114"/>
                      </a:cubicBezTo>
                      <a:cubicBezTo>
                        <a:pt x="421" y="113"/>
                        <a:pt x="422" y="111"/>
                        <a:pt x="420" y="111"/>
                      </a:cubicBezTo>
                      <a:cubicBezTo>
                        <a:pt x="418" y="111"/>
                        <a:pt x="418" y="114"/>
                        <a:pt x="418" y="115"/>
                      </a:cubicBezTo>
                      <a:cubicBezTo>
                        <a:pt x="416" y="122"/>
                        <a:pt x="411" y="148"/>
                        <a:pt x="362" y="155"/>
                      </a:cubicBezTo>
                      <a:lnTo>
                        <a:pt x="363" y="1"/>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chemeClr val="tx1">
                        <a:lumMod val="50000"/>
                      </a:schemeClr>
                    </a:solidFill>
                    <a:latin typeface="Segoe UI" pitchFamily="34" charset="0"/>
                    <a:ea typeface="Segoe UI" pitchFamily="34" charset="0"/>
                    <a:cs typeface="Segoe UI" pitchFamily="34" charset="0"/>
                  </a:endParaRPr>
                </a:p>
              </p:txBody>
            </p:sp>
            <p:sp>
              <p:nvSpPr>
                <p:cNvPr id="90" name="Freeform 12"/>
                <p:cNvSpPr>
                  <a:spLocks noEditPoints="1"/>
                </p:cNvSpPr>
                <p:nvPr/>
              </p:nvSpPr>
              <p:spPr bwMode="black">
                <a:xfrm>
                  <a:off x="8672460" y="-1156212"/>
                  <a:ext cx="1811337" cy="541338"/>
                </a:xfrm>
                <a:custGeom>
                  <a:avLst/>
                  <a:gdLst>
                    <a:gd name="T0" fmla="*/ 480 w 480"/>
                    <a:gd name="T1" fmla="*/ 81 h 143"/>
                    <a:gd name="T2" fmla="*/ 478 w 480"/>
                    <a:gd name="T3" fmla="*/ 81 h 143"/>
                    <a:gd name="T4" fmla="*/ 430 w 480"/>
                    <a:gd name="T5" fmla="*/ 106 h 143"/>
                    <a:gd name="T6" fmla="*/ 390 w 480"/>
                    <a:gd name="T7" fmla="*/ 107 h 143"/>
                    <a:gd name="T8" fmla="*/ 242 w 480"/>
                    <a:gd name="T9" fmla="*/ 62 h 143"/>
                    <a:gd name="T10" fmla="*/ 74 w 480"/>
                    <a:gd name="T11" fmla="*/ 1 h 143"/>
                    <a:gd name="T12" fmla="*/ 11 w 480"/>
                    <a:gd name="T13" fmla="*/ 19 h 143"/>
                    <a:gd name="T14" fmla="*/ 0 w 480"/>
                    <a:gd name="T15" fmla="*/ 53 h 143"/>
                    <a:gd name="T16" fmla="*/ 34 w 480"/>
                    <a:gd name="T17" fmla="*/ 89 h 143"/>
                    <a:gd name="T18" fmla="*/ 47 w 480"/>
                    <a:gd name="T19" fmla="*/ 90 h 143"/>
                    <a:gd name="T20" fmla="*/ 47 w 480"/>
                    <a:gd name="T21" fmla="*/ 102 h 143"/>
                    <a:gd name="T22" fmla="*/ 59 w 480"/>
                    <a:gd name="T23" fmla="*/ 117 h 143"/>
                    <a:gd name="T24" fmla="*/ 375 w 480"/>
                    <a:gd name="T25" fmla="*/ 143 h 143"/>
                    <a:gd name="T26" fmla="*/ 396 w 480"/>
                    <a:gd name="T27" fmla="*/ 139 h 143"/>
                    <a:gd name="T28" fmla="*/ 408 w 480"/>
                    <a:gd name="T29" fmla="*/ 123 h 143"/>
                    <a:gd name="T30" fmla="*/ 408 w 480"/>
                    <a:gd name="T31" fmla="*/ 115 h 143"/>
                    <a:gd name="T32" fmla="*/ 454 w 480"/>
                    <a:gd name="T33" fmla="*/ 105 h 143"/>
                    <a:gd name="T34" fmla="*/ 480 w 480"/>
                    <a:gd name="T35" fmla="*/ 82 h 143"/>
                    <a:gd name="T36" fmla="*/ 480 w 480"/>
                    <a:gd name="T37" fmla="*/ 81 h 143"/>
                    <a:gd name="T38" fmla="*/ 47 w 480"/>
                    <a:gd name="T39" fmla="*/ 73 h 143"/>
                    <a:gd name="T40" fmla="*/ 11 w 480"/>
                    <a:gd name="T41" fmla="*/ 51 h 143"/>
                    <a:gd name="T42" fmla="*/ 21 w 480"/>
                    <a:gd name="T43" fmla="*/ 26 h 143"/>
                    <a:gd name="T44" fmla="*/ 47 w 480"/>
                    <a:gd name="T45" fmla="*/ 18 h 143"/>
                    <a:gd name="T46" fmla="*/ 47 w 480"/>
                    <a:gd name="T47"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143">
                      <a:moveTo>
                        <a:pt x="480" y="81"/>
                      </a:moveTo>
                      <a:cubicBezTo>
                        <a:pt x="479" y="80"/>
                        <a:pt x="478" y="81"/>
                        <a:pt x="478" y="81"/>
                      </a:cubicBezTo>
                      <a:cubicBezTo>
                        <a:pt x="463" y="97"/>
                        <a:pt x="443" y="103"/>
                        <a:pt x="430" y="106"/>
                      </a:cubicBezTo>
                      <a:cubicBezTo>
                        <a:pt x="420" y="108"/>
                        <a:pt x="408" y="108"/>
                        <a:pt x="390" y="107"/>
                      </a:cubicBezTo>
                      <a:cubicBezTo>
                        <a:pt x="350" y="103"/>
                        <a:pt x="301" y="91"/>
                        <a:pt x="242" y="62"/>
                      </a:cubicBezTo>
                      <a:cubicBezTo>
                        <a:pt x="169" y="25"/>
                        <a:pt x="119" y="3"/>
                        <a:pt x="74" y="1"/>
                      </a:cubicBezTo>
                      <a:cubicBezTo>
                        <a:pt x="54" y="0"/>
                        <a:pt x="26" y="1"/>
                        <a:pt x="11" y="19"/>
                      </a:cubicBezTo>
                      <a:cubicBezTo>
                        <a:pt x="3" y="27"/>
                        <a:pt x="0" y="40"/>
                        <a:pt x="0" y="53"/>
                      </a:cubicBezTo>
                      <a:cubicBezTo>
                        <a:pt x="1" y="80"/>
                        <a:pt x="23" y="88"/>
                        <a:pt x="34" y="89"/>
                      </a:cubicBezTo>
                      <a:cubicBezTo>
                        <a:pt x="38" y="90"/>
                        <a:pt x="43" y="91"/>
                        <a:pt x="47" y="90"/>
                      </a:cubicBezTo>
                      <a:cubicBezTo>
                        <a:pt x="47" y="97"/>
                        <a:pt x="47" y="101"/>
                        <a:pt x="47" y="102"/>
                      </a:cubicBezTo>
                      <a:cubicBezTo>
                        <a:pt x="47" y="112"/>
                        <a:pt x="50" y="116"/>
                        <a:pt x="59" y="117"/>
                      </a:cubicBezTo>
                      <a:cubicBezTo>
                        <a:pt x="68" y="117"/>
                        <a:pt x="371" y="143"/>
                        <a:pt x="375" y="143"/>
                      </a:cubicBezTo>
                      <a:cubicBezTo>
                        <a:pt x="380" y="143"/>
                        <a:pt x="391" y="142"/>
                        <a:pt x="396" y="139"/>
                      </a:cubicBezTo>
                      <a:cubicBezTo>
                        <a:pt x="401" y="136"/>
                        <a:pt x="408" y="133"/>
                        <a:pt x="408" y="123"/>
                      </a:cubicBezTo>
                      <a:cubicBezTo>
                        <a:pt x="408" y="115"/>
                        <a:pt x="408" y="115"/>
                        <a:pt x="408" y="115"/>
                      </a:cubicBezTo>
                      <a:cubicBezTo>
                        <a:pt x="425" y="115"/>
                        <a:pt x="441" y="111"/>
                        <a:pt x="454" y="105"/>
                      </a:cubicBezTo>
                      <a:cubicBezTo>
                        <a:pt x="464" y="100"/>
                        <a:pt x="473" y="92"/>
                        <a:pt x="480" y="82"/>
                      </a:cubicBezTo>
                      <a:cubicBezTo>
                        <a:pt x="480" y="82"/>
                        <a:pt x="480" y="81"/>
                        <a:pt x="480" y="81"/>
                      </a:cubicBezTo>
                      <a:close/>
                      <a:moveTo>
                        <a:pt x="47" y="73"/>
                      </a:moveTo>
                      <a:cubicBezTo>
                        <a:pt x="31" y="73"/>
                        <a:pt x="12" y="69"/>
                        <a:pt x="11" y="51"/>
                      </a:cubicBezTo>
                      <a:cubicBezTo>
                        <a:pt x="10" y="41"/>
                        <a:pt x="13" y="33"/>
                        <a:pt x="21" y="26"/>
                      </a:cubicBezTo>
                      <a:cubicBezTo>
                        <a:pt x="29" y="20"/>
                        <a:pt x="37" y="19"/>
                        <a:pt x="47" y="18"/>
                      </a:cubicBezTo>
                      <a:cubicBezTo>
                        <a:pt x="47" y="39"/>
                        <a:pt x="47" y="58"/>
                        <a:pt x="47" y="73"/>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chemeClr val="tx1">
                        <a:lumMod val="50000"/>
                      </a:schemeClr>
                    </a:solidFill>
                    <a:latin typeface="Segoe UI" pitchFamily="34" charset="0"/>
                    <a:ea typeface="Segoe UI" pitchFamily="34" charset="0"/>
                    <a:cs typeface="Segoe UI" pitchFamily="34" charset="0"/>
                  </a:endParaRPr>
                </a:p>
              </p:txBody>
            </p:sp>
            <p:sp>
              <p:nvSpPr>
                <p:cNvPr id="91" name="Freeform 13"/>
                <p:cNvSpPr>
                  <a:spLocks/>
                </p:cNvSpPr>
                <p:nvPr/>
              </p:nvSpPr>
              <p:spPr bwMode="black">
                <a:xfrm>
                  <a:off x="8845497" y="-1818199"/>
                  <a:ext cx="1370012" cy="560388"/>
                </a:xfrm>
                <a:custGeom>
                  <a:avLst/>
                  <a:gdLst>
                    <a:gd name="T0" fmla="*/ 137 w 363"/>
                    <a:gd name="T1" fmla="*/ 138 h 148"/>
                    <a:gd name="T2" fmla="*/ 163 w 363"/>
                    <a:gd name="T3" fmla="*/ 148 h 148"/>
                    <a:gd name="T4" fmla="*/ 189 w 363"/>
                    <a:gd name="T5" fmla="*/ 140 h 148"/>
                    <a:gd name="T6" fmla="*/ 363 w 363"/>
                    <a:gd name="T7" fmla="*/ 32 h 148"/>
                    <a:gd name="T8" fmla="*/ 363 w 363"/>
                    <a:gd name="T9" fmla="*/ 19 h 148"/>
                    <a:gd name="T10" fmla="*/ 348 w 363"/>
                    <a:gd name="T11" fmla="*/ 3 h 148"/>
                    <a:gd name="T12" fmla="*/ 335 w 363"/>
                    <a:gd name="T13" fmla="*/ 0 h 148"/>
                    <a:gd name="T14" fmla="*/ 330 w 363"/>
                    <a:gd name="T15" fmla="*/ 0 h 148"/>
                    <a:gd name="T16" fmla="*/ 13 w 363"/>
                    <a:gd name="T17" fmla="*/ 14 h 148"/>
                    <a:gd name="T18" fmla="*/ 0 w 363"/>
                    <a:gd name="T19" fmla="*/ 27 h 148"/>
                    <a:gd name="T20" fmla="*/ 0 w 363"/>
                    <a:gd name="T21" fmla="*/ 38 h 148"/>
                    <a:gd name="T22" fmla="*/ 137 w 363"/>
                    <a:gd name="T23" fmla="*/ 13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148">
                      <a:moveTo>
                        <a:pt x="137" y="138"/>
                      </a:moveTo>
                      <a:cubicBezTo>
                        <a:pt x="146" y="145"/>
                        <a:pt x="154" y="148"/>
                        <a:pt x="163" y="148"/>
                      </a:cubicBezTo>
                      <a:cubicBezTo>
                        <a:pt x="172" y="148"/>
                        <a:pt x="181" y="145"/>
                        <a:pt x="189" y="140"/>
                      </a:cubicBezTo>
                      <a:cubicBezTo>
                        <a:pt x="202" y="132"/>
                        <a:pt x="312" y="64"/>
                        <a:pt x="363" y="32"/>
                      </a:cubicBezTo>
                      <a:cubicBezTo>
                        <a:pt x="363" y="19"/>
                        <a:pt x="363" y="19"/>
                        <a:pt x="363" y="19"/>
                      </a:cubicBezTo>
                      <a:cubicBezTo>
                        <a:pt x="363" y="9"/>
                        <a:pt x="355" y="5"/>
                        <a:pt x="348" y="3"/>
                      </a:cubicBezTo>
                      <a:cubicBezTo>
                        <a:pt x="344" y="1"/>
                        <a:pt x="339" y="1"/>
                        <a:pt x="335" y="0"/>
                      </a:cubicBezTo>
                      <a:cubicBezTo>
                        <a:pt x="334" y="0"/>
                        <a:pt x="332" y="0"/>
                        <a:pt x="330" y="0"/>
                      </a:cubicBezTo>
                      <a:cubicBezTo>
                        <a:pt x="328" y="0"/>
                        <a:pt x="22" y="14"/>
                        <a:pt x="13" y="14"/>
                      </a:cubicBezTo>
                      <a:cubicBezTo>
                        <a:pt x="4" y="14"/>
                        <a:pt x="0" y="18"/>
                        <a:pt x="0" y="27"/>
                      </a:cubicBezTo>
                      <a:cubicBezTo>
                        <a:pt x="0" y="28"/>
                        <a:pt x="0" y="30"/>
                        <a:pt x="0" y="38"/>
                      </a:cubicBezTo>
                      <a:cubicBezTo>
                        <a:pt x="40" y="66"/>
                        <a:pt x="126" y="130"/>
                        <a:pt x="137" y="138"/>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defTabSz="755481"/>
                  <a:endParaRPr lang="en-US" sz="1836" spc="-124" dirty="0">
                    <a:solidFill>
                      <a:schemeClr val="tx1">
                        <a:lumMod val="50000"/>
                      </a:schemeClr>
                    </a:solidFill>
                    <a:latin typeface="Segoe UI" pitchFamily="34" charset="0"/>
                    <a:ea typeface="Segoe UI" pitchFamily="34" charset="0"/>
                    <a:cs typeface="Segoe UI" pitchFamily="34" charset="0"/>
                  </a:endParaRPr>
                </a:p>
              </p:txBody>
            </p:sp>
          </p:grpSp>
        </p:grpSp>
        <p:grpSp>
          <p:nvGrpSpPr>
            <p:cNvPr id="58" name="Group 57"/>
            <p:cNvGrpSpPr/>
            <p:nvPr/>
          </p:nvGrpSpPr>
          <p:grpSpPr>
            <a:xfrm>
              <a:off x="4961421" y="1083910"/>
              <a:ext cx="634060" cy="977462"/>
              <a:chOff x="4961421" y="1083910"/>
              <a:chExt cx="634060" cy="977462"/>
            </a:xfrm>
          </p:grpSpPr>
          <p:sp>
            <p:nvSpPr>
              <p:cNvPr id="28" name="TextBox 27"/>
              <p:cNvSpPr txBox="1"/>
              <p:nvPr/>
            </p:nvSpPr>
            <p:spPr>
              <a:xfrm>
                <a:off x="4987814" y="1717880"/>
                <a:ext cx="607667" cy="343492"/>
              </a:xfrm>
              <a:prstGeom prst="rect">
                <a:avLst/>
              </a:prstGeom>
              <a:noFill/>
            </p:spPr>
            <p:txBody>
              <a:bodyPr wrap="none" rtlCol="0">
                <a:spAutoFit/>
              </a:bodyPr>
              <a:lstStyle/>
              <a:p>
                <a:r>
                  <a:rPr lang="en-US" sz="1632" dirty="0">
                    <a:solidFill>
                      <a:schemeClr val="bg1"/>
                    </a:solidFill>
                    <a:latin typeface="Segoe UI" pitchFamily="34" charset="0"/>
                    <a:ea typeface="Segoe UI" pitchFamily="34" charset="0"/>
                    <a:cs typeface="Segoe UI" pitchFamily="34" charset="0"/>
                  </a:rPr>
                  <a:t>Web</a:t>
                </a:r>
              </a:p>
            </p:txBody>
          </p:sp>
          <p:pic>
            <p:nvPicPr>
              <p:cNvPr id="92" name="Picture 7" descr="\\MAGNUM\Projects\Microsoft\Cloud Power FY12\Design\ICONS_PNG\Instant_online_access.png"/>
              <p:cNvPicPr>
                <a:picLocks noChangeAspect="1" noChangeArrowheads="1"/>
              </p:cNvPicPr>
              <p:nvPr/>
            </p:nvPicPr>
            <p:blipFill>
              <a:blip r:embed="rId8" cstate="print">
                <a:biLevel thresh="25000"/>
              </a:blip>
              <a:stretch>
                <a:fillRect/>
              </a:stretch>
            </p:blipFill>
            <p:spPr bwMode="auto">
              <a:xfrm>
                <a:off x="4961421" y="1083910"/>
                <a:ext cx="633970" cy="633970"/>
              </a:xfrm>
              <a:prstGeom prst="rect">
                <a:avLst/>
              </a:prstGeom>
              <a:noFill/>
            </p:spPr>
          </p:pic>
        </p:grpSp>
      </p:grpSp>
      <p:sp>
        <p:nvSpPr>
          <p:cNvPr id="96" name="Freeform 88"/>
          <p:cNvSpPr>
            <a:spLocks noEditPoints="1"/>
          </p:cNvSpPr>
          <p:nvPr/>
        </p:nvSpPr>
        <p:spPr bwMode="black">
          <a:xfrm>
            <a:off x="4424677" y="2035251"/>
            <a:ext cx="408536" cy="439936"/>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8200"/>
          </a:solidFill>
          <a:ln>
            <a:noFill/>
          </a:ln>
          <a:extLst/>
        </p:spPr>
        <p:txBody>
          <a:bodyPr vert="horz" wrap="square" lIns="93260" tIns="46630" rIns="93260" bIns="46630" numCol="1" anchor="t" anchorCtr="0" compatLnSpc="1">
            <a:prstTxWarp prst="textNoShape">
              <a:avLst/>
            </a:prstTxWarp>
          </a:bodyPr>
          <a:lstStyle/>
          <a:p>
            <a:endParaRPr lang="en-US" sz="1632" dirty="0"/>
          </a:p>
        </p:txBody>
      </p:sp>
      <p:sp>
        <p:nvSpPr>
          <p:cNvPr id="98" name="Freeform 83"/>
          <p:cNvSpPr>
            <a:spLocks noEditPoints="1"/>
          </p:cNvSpPr>
          <p:nvPr/>
        </p:nvSpPr>
        <p:spPr bwMode="black">
          <a:xfrm>
            <a:off x="6514330" y="6120307"/>
            <a:ext cx="405629" cy="428194"/>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dirty="0"/>
          </a:p>
        </p:txBody>
      </p:sp>
      <p:grpSp>
        <p:nvGrpSpPr>
          <p:cNvPr id="13" name="Group 12"/>
          <p:cNvGrpSpPr/>
          <p:nvPr/>
        </p:nvGrpSpPr>
        <p:grpSpPr>
          <a:xfrm>
            <a:off x="8357739" y="4378611"/>
            <a:ext cx="440707" cy="1476622"/>
            <a:chOff x="8192153" y="4293146"/>
            <a:chExt cx="432105" cy="1447800"/>
          </a:xfrm>
        </p:grpSpPr>
        <p:sp>
          <p:nvSpPr>
            <p:cNvPr id="41" name="AutoShape 52"/>
            <p:cNvSpPr>
              <a:spLocks noChangeArrowheads="1"/>
            </p:cNvSpPr>
            <p:nvPr/>
          </p:nvSpPr>
          <p:spPr bwMode="auto">
            <a:xfrm rot="5400000">
              <a:off x="7690283" y="4834166"/>
              <a:ext cx="1447800" cy="365760"/>
            </a:xfrm>
            <a:prstGeom prst="rect">
              <a:avLst/>
            </a:prstGeom>
            <a:solidFill>
              <a:schemeClr val="accent1"/>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ctr"/>
            <a:lstStyle/>
            <a:p>
              <a:pPr algn="ctr" defTabSz="1118793" eaLnBrk="0" hangingPunct="0">
                <a:lnSpc>
                  <a:spcPct val="85000"/>
                </a:lnSpc>
                <a:defRPr sz="1000"/>
              </a:pPr>
              <a:r>
                <a:rPr lang="en-US" sz="1632" dirty="0">
                  <a:solidFill>
                    <a:schemeClr val="bg1"/>
                  </a:solidFill>
                  <a:latin typeface="Segoe UI" pitchFamily="34" charset="0"/>
                  <a:ea typeface="Segoe UI" pitchFamily="34" charset="0"/>
                  <a:cs typeface="Segoe UI" pitchFamily="34" charset="0"/>
                </a:rPr>
                <a:t>      Workflow</a:t>
              </a:r>
            </a:p>
          </p:txBody>
        </p:sp>
        <p:pic>
          <p:nvPicPr>
            <p:cNvPr id="99" name="Picture 2" descr="C:\Users\mitchellg\Desktop\Automated_2.png"/>
            <p:cNvPicPr>
              <a:picLocks noChangeAspect="1" noChangeArrowheads="1"/>
            </p:cNvPicPr>
            <p:nvPr/>
          </p:nvPicPr>
          <p:blipFill>
            <a:blip r:embed="rId9" cstate="print">
              <a:biLevel thresh="25000"/>
            </a:blip>
            <a:srcRect/>
            <a:stretch>
              <a:fillRect/>
            </a:stretch>
          </p:blipFill>
          <p:spPr bwMode="auto">
            <a:xfrm>
              <a:off x="8192153" y="4415069"/>
              <a:ext cx="432105" cy="432105"/>
            </a:xfrm>
            <a:prstGeom prst="rect">
              <a:avLst/>
            </a:prstGeom>
            <a:noFill/>
          </p:spPr>
        </p:pic>
      </p:grpSp>
      <p:sp>
        <p:nvSpPr>
          <p:cNvPr id="100" name="Freeform 88"/>
          <p:cNvSpPr>
            <a:spLocks noEditPoints="1"/>
          </p:cNvSpPr>
          <p:nvPr/>
        </p:nvSpPr>
        <p:spPr bwMode="black">
          <a:xfrm>
            <a:off x="8500911" y="4234415"/>
            <a:ext cx="408536" cy="439936"/>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8200"/>
          </a:solidFill>
          <a:ln>
            <a:noFill/>
          </a:ln>
          <a:extLst/>
        </p:spPr>
        <p:txBody>
          <a:bodyPr vert="horz" wrap="square" lIns="93260" tIns="46630" rIns="93260" bIns="46630" numCol="1" anchor="t" anchorCtr="0" compatLnSpc="1">
            <a:prstTxWarp prst="textNoShape">
              <a:avLst/>
            </a:prstTxWarp>
          </a:bodyPr>
          <a:lstStyle/>
          <a:p>
            <a:endParaRPr lang="en-US" sz="1632" dirty="0">
              <a:latin typeface="Segoe UI" pitchFamily="34" charset="0"/>
              <a:ea typeface="Segoe UI" pitchFamily="34" charset="0"/>
              <a:cs typeface="Segoe UI" pitchFamily="34" charset="0"/>
            </a:endParaRPr>
          </a:p>
        </p:txBody>
      </p:sp>
      <p:grpSp>
        <p:nvGrpSpPr>
          <p:cNvPr id="12" name="Group 11"/>
          <p:cNvGrpSpPr/>
          <p:nvPr/>
        </p:nvGrpSpPr>
        <p:grpSpPr>
          <a:xfrm>
            <a:off x="3435971" y="4378611"/>
            <a:ext cx="373041" cy="1476622"/>
            <a:chOff x="3366452" y="4293146"/>
            <a:chExt cx="365760" cy="1447800"/>
          </a:xfrm>
        </p:grpSpPr>
        <p:sp>
          <p:nvSpPr>
            <p:cNvPr id="39" name="AutoShape 29"/>
            <p:cNvSpPr>
              <a:spLocks noChangeArrowheads="1"/>
            </p:cNvSpPr>
            <p:nvPr/>
          </p:nvSpPr>
          <p:spPr bwMode="auto">
            <a:xfrm rot="5400000">
              <a:off x="2825432" y="4834166"/>
              <a:ext cx="1447800" cy="365760"/>
            </a:xfrm>
            <a:prstGeom prst="rect">
              <a:avLst/>
            </a:prstGeom>
            <a:solidFill>
              <a:schemeClr val="accent1"/>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lIns="111912" tIns="55956" rIns="111912" bIns="55956" anchor="ctr"/>
            <a:lstStyle/>
            <a:p>
              <a:pPr algn="ctr" defTabSz="1118793" eaLnBrk="0" hangingPunct="0">
                <a:lnSpc>
                  <a:spcPct val="85000"/>
                </a:lnSpc>
                <a:defRPr/>
              </a:pPr>
              <a:r>
                <a:rPr lang="en-US" sz="1632" dirty="0">
                  <a:solidFill>
                    <a:schemeClr val="bg1"/>
                  </a:solidFill>
                  <a:latin typeface="Segoe UI" pitchFamily="34" charset="0"/>
                  <a:ea typeface="Segoe UI" pitchFamily="34" charset="0"/>
                  <a:cs typeface="Segoe UI" pitchFamily="34" charset="0"/>
                </a:rPr>
                <a:t>     Security</a:t>
              </a:r>
            </a:p>
          </p:txBody>
        </p:sp>
        <p:grpSp>
          <p:nvGrpSpPr>
            <p:cNvPr id="101" name="Group 100"/>
            <p:cNvGrpSpPr/>
            <p:nvPr/>
          </p:nvGrpSpPr>
          <p:grpSpPr bwMode="black">
            <a:xfrm>
              <a:off x="3398850" y="4398598"/>
              <a:ext cx="295324" cy="332306"/>
              <a:chOff x="1752600" y="4267200"/>
              <a:chExt cx="1157286" cy="1302545"/>
            </a:xfrm>
          </p:grpSpPr>
          <p:sp>
            <p:nvSpPr>
              <p:cNvPr id="102" name="Freeform 219"/>
              <p:cNvSpPr>
                <a:spLocks/>
              </p:cNvSpPr>
              <p:nvPr/>
            </p:nvSpPr>
            <p:spPr bwMode="black">
              <a:xfrm>
                <a:off x="2573475" y="4995891"/>
                <a:ext cx="330824" cy="573854"/>
              </a:xfrm>
              <a:custGeom>
                <a:avLst/>
                <a:gdLst>
                  <a:gd name="T0" fmla="*/ 157 w 351"/>
                  <a:gd name="T1" fmla="*/ 2 h 609"/>
                  <a:gd name="T2" fmla="*/ 155 w 351"/>
                  <a:gd name="T3" fmla="*/ 104 h 609"/>
                  <a:gd name="T4" fmla="*/ 180 w 351"/>
                  <a:gd name="T5" fmla="*/ 99 h 609"/>
                  <a:gd name="T6" fmla="*/ 231 w 351"/>
                  <a:gd name="T7" fmla="*/ 121 h 609"/>
                  <a:gd name="T8" fmla="*/ 252 w 351"/>
                  <a:gd name="T9" fmla="*/ 174 h 609"/>
                  <a:gd name="T10" fmla="*/ 251 w 351"/>
                  <a:gd name="T11" fmla="*/ 212 h 609"/>
                  <a:gd name="T12" fmla="*/ 251 w 351"/>
                  <a:gd name="T13" fmla="*/ 212 h 609"/>
                  <a:gd name="T14" fmla="*/ 247 w 351"/>
                  <a:gd name="T15" fmla="*/ 387 h 609"/>
                  <a:gd name="T16" fmla="*/ 247 w 351"/>
                  <a:gd name="T17" fmla="*/ 387 h 609"/>
                  <a:gd name="T18" fmla="*/ 246 w 351"/>
                  <a:gd name="T19" fmla="*/ 438 h 609"/>
                  <a:gd name="T20" fmla="*/ 223 w 351"/>
                  <a:gd name="T21" fmla="*/ 489 h 609"/>
                  <a:gd name="T22" fmla="*/ 171 w 351"/>
                  <a:gd name="T23" fmla="*/ 510 h 609"/>
                  <a:gd name="T24" fmla="*/ 120 w 351"/>
                  <a:gd name="T25" fmla="*/ 487 h 609"/>
                  <a:gd name="T26" fmla="*/ 100 w 351"/>
                  <a:gd name="T27" fmla="*/ 435 h 609"/>
                  <a:gd name="T28" fmla="*/ 101 w 351"/>
                  <a:gd name="T29" fmla="*/ 395 h 609"/>
                  <a:gd name="T30" fmla="*/ 4 w 351"/>
                  <a:gd name="T31" fmla="*/ 311 h 609"/>
                  <a:gd name="T32" fmla="*/ 1 w 351"/>
                  <a:gd name="T33" fmla="*/ 433 h 609"/>
                  <a:gd name="T34" fmla="*/ 49 w 351"/>
                  <a:gd name="T35" fmla="*/ 555 h 609"/>
                  <a:gd name="T36" fmla="*/ 169 w 351"/>
                  <a:gd name="T37" fmla="*/ 608 h 609"/>
                  <a:gd name="T38" fmla="*/ 292 w 351"/>
                  <a:gd name="T39" fmla="*/ 561 h 609"/>
                  <a:gd name="T40" fmla="*/ 292 w 351"/>
                  <a:gd name="T41" fmla="*/ 561 h 609"/>
                  <a:gd name="T42" fmla="*/ 345 w 351"/>
                  <a:gd name="T43" fmla="*/ 441 h 609"/>
                  <a:gd name="T44" fmla="*/ 350 w 351"/>
                  <a:gd name="T45" fmla="*/ 176 h 609"/>
                  <a:gd name="T46" fmla="*/ 303 w 351"/>
                  <a:gd name="T47" fmla="*/ 53 h 609"/>
                  <a:gd name="T48" fmla="*/ 183 w 351"/>
                  <a:gd name="T49" fmla="*/ 0 h 609"/>
                  <a:gd name="T50" fmla="*/ 157 w 351"/>
                  <a:gd name="T51" fmla="*/ 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1" h="609">
                    <a:moveTo>
                      <a:pt x="157" y="2"/>
                    </a:moveTo>
                    <a:cubicBezTo>
                      <a:pt x="155" y="104"/>
                      <a:pt x="155" y="104"/>
                      <a:pt x="155" y="104"/>
                    </a:cubicBezTo>
                    <a:cubicBezTo>
                      <a:pt x="163" y="101"/>
                      <a:pt x="171" y="99"/>
                      <a:pt x="180" y="99"/>
                    </a:cubicBezTo>
                    <a:cubicBezTo>
                      <a:pt x="201" y="99"/>
                      <a:pt x="218" y="108"/>
                      <a:pt x="231" y="121"/>
                    </a:cubicBezTo>
                    <a:cubicBezTo>
                      <a:pt x="244" y="135"/>
                      <a:pt x="252" y="153"/>
                      <a:pt x="252" y="174"/>
                    </a:cubicBezTo>
                    <a:cubicBezTo>
                      <a:pt x="251" y="212"/>
                      <a:pt x="251" y="212"/>
                      <a:pt x="251" y="212"/>
                    </a:cubicBezTo>
                    <a:cubicBezTo>
                      <a:pt x="251" y="212"/>
                      <a:pt x="251" y="212"/>
                      <a:pt x="251" y="212"/>
                    </a:cubicBezTo>
                    <a:cubicBezTo>
                      <a:pt x="247" y="387"/>
                      <a:pt x="247" y="387"/>
                      <a:pt x="247" y="387"/>
                    </a:cubicBezTo>
                    <a:cubicBezTo>
                      <a:pt x="247" y="387"/>
                      <a:pt x="247" y="387"/>
                      <a:pt x="247" y="387"/>
                    </a:cubicBezTo>
                    <a:cubicBezTo>
                      <a:pt x="246" y="438"/>
                      <a:pt x="246" y="438"/>
                      <a:pt x="246" y="438"/>
                    </a:cubicBezTo>
                    <a:cubicBezTo>
                      <a:pt x="245" y="459"/>
                      <a:pt x="237" y="476"/>
                      <a:pt x="223" y="489"/>
                    </a:cubicBezTo>
                    <a:cubicBezTo>
                      <a:pt x="210" y="502"/>
                      <a:pt x="191" y="510"/>
                      <a:pt x="171" y="510"/>
                    </a:cubicBezTo>
                    <a:cubicBezTo>
                      <a:pt x="151" y="509"/>
                      <a:pt x="133" y="501"/>
                      <a:pt x="120" y="487"/>
                    </a:cubicBezTo>
                    <a:cubicBezTo>
                      <a:pt x="107" y="474"/>
                      <a:pt x="99" y="455"/>
                      <a:pt x="100" y="435"/>
                    </a:cubicBezTo>
                    <a:cubicBezTo>
                      <a:pt x="101" y="395"/>
                      <a:pt x="101" y="395"/>
                      <a:pt x="101" y="395"/>
                    </a:cubicBezTo>
                    <a:cubicBezTo>
                      <a:pt x="42" y="375"/>
                      <a:pt x="16" y="338"/>
                      <a:pt x="4" y="311"/>
                    </a:cubicBezTo>
                    <a:cubicBezTo>
                      <a:pt x="1" y="433"/>
                      <a:pt x="1" y="433"/>
                      <a:pt x="1" y="433"/>
                    </a:cubicBezTo>
                    <a:cubicBezTo>
                      <a:pt x="0" y="480"/>
                      <a:pt x="18" y="524"/>
                      <a:pt x="49" y="555"/>
                    </a:cubicBezTo>
                    <a:cubicBezTo>
                      <a:pt x="79" y="587"/>
                      <a:pt x="122" y="607"/>
                      <a:pt x="169" y="608"/>
                    </a:cubicBezTo>
                    <a:cubicBezTo>
                      <a:pt x="216" y="609"/>
                      <a:pt x="260" y="591"/>
                      <a:pt x="292" y="561"/>
                    </a:cubicBezTo>
                    <a:cubicBezTo>
                      <a:pt x="292" y="561"/>
                      <a:pt x="292" y="561"/>
                      <a:pt x="292" y="561"/>
                    </a:cubicBezTo>
                    <a:cubicBezTo>
                      <a:pt x="323" y="530"/>
                      <a:pt x="343" y="488"/>
                      <a:pt x="345" y="441"/>
                    </a:cubicBezTo>
                    <a:cubicBezTo>
                      <a:pt x="350" y="176"/>
                      <a:pt x="350" y="176"/>
                      <a:pt x="350" y="176"/>
                    </a:cubicBezTo>
                    <a:cubicBezTo>
                      <a:pt x="351" y="128"/>
                      <a:pt x="333" y="85"/>
                      <a:pt x="303" y="53"/>
                    </a:cubicBezTo>
                    <a:cubicBezTo>
                      <a:pt x="273" y="22"/>
                      <a:pt x="230" y="1"/>
                      <a:pt x="183" y="0"/>
                    </a:cubicBezTo>
                    <a:cubicBezTo>
                      <a:pt x="174" y="0"/>
                      <a:pt x="165" y="1"/>
                      <a:pt x="157"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latin typeface="Segoe UI" pitchFamily="34" charset="0"/>
                  <a:ea typeface="Segoe UI" pitchFamily="34" charset="0"/>
                  <a:cs typeface="Segoe UI" pitchFamily="34" charset="0"/>
                </a:endParaRPr>
              </a:p>
            </p:txBody>
          </p:sp>
          <p:sp>
            <p:nvSpPr>
              <p:cNvPr id="103" name="Freeform 220"/>
              <p:cNvSpPr>
                <a:spLocks/>
              </p:cNvSpPr>
              <p:nvPr/>
            </p:nvSpPr>
            <p:spPr bwMode="black">
              <a:xfrm>
                <a:off x="2579062" y="4756453"/>
                <a:ext cx="330824" cy="573854"/>
              </a:xfrm>
              <a:custGeom>
                <a:avLst/>
                <a:gdLst>
                  <a:gd name="T0" fmla="*/ 182 w 351"/>
                  <a:gd name="T1" fmla="*/ 1 h 609"/>
                  <a:gd name="T2" fmla="*/ 60 w 351"/>
                  <a:gd name="T3" fmla="*/ 48 h 609"/>
                  <a:gd name="T4" fmla="*/ 60 w 351"/>
                  <a:gd name="T5" fmla="*/ 49 h 609"/>
                  <a:gd name="T6" fmla="*/ 7 w 351"/>
                  <a:gd name="T7" fmla="*/ 169 h 609"/>
                  <a:gd name="T8" fmla="*/ 1 w 351"/>
                  <a:gd name="T9" fmla="*/ 433 h 609"/>
                  <a:gd name="T10" fmla="*/ 48 w 351"/>
                  <a:gd name="T11" fmla="*/ 556 h 609"/>
                  <a:gd name="T12" fmla="*/ 169 w 351"/>
                  <a:gd name="T13" fmla="*/ 609 h 609"/>
                  <a:gd name="T14" fmla="*/ 194 w 351"/>
                  <a:gd name="T15" fmla="*/ 607 h 609"/>
                  <a:gd name="T16" fmla="*/ 197 w 351"/>
                  <a:gd name="T17" fmla="*/ 505 h 609"/>
                  <a:gd name="T18" fmla="*/ 171 w 351"/>
                  <a:gd name="T19" fmla="*/ 510 h 609"/>
                  <a:gd name="T20" fmla="*/ 120 w 351"/>
                  <a:gd name="T21" fmla="*/ 488 h 609"/>
                  <a:gd name="T22" fmla="*/ 99 w 351"/>
                  <a:gd name="T23" fmla="*/ 436 h 609"/>
                  <a:gd name="T24" fmla="*/ 104 w 351"/>
                  <a:gd name="T25" fmla="*/ 227 h 609"/>
                  <a:gd name="T26" fmla="*/ 104 w 351"/>
                  <a:gd name="T27" fmla="*/ 220 h 609"/>
                  <a:gd name="T28" fmla="*/ 105 w 351"/>
                  <a:gd name="T29" fmla="*/ 171 h 609"/>
                  <a:gd name="T30" fmla="*/ 128 w 351"/>
                  <a:gd name="T31" fmla="*/ 120 h 609"/>
                  <a:gd name="T32" fmla="*/ 180 w 351"/>
                  <a:gd name="T33" fmla="*/ 99 h 609"/>
                  <a:gd name="T34" fmla="*/ 231 w 351"/>
                  <a:gd name="T35" fmla="*/ 122 h 609"/>
                  <a:gd name="T36" fmla="*/ 251 w 351"/>
                  <a:gd name="T37" fmla="*/ 174 h 609"/>
                  <a:gd name="T38" fmla="*/ 250 w 351"/>
                  <a:gd name="T39" fmla="*/ 214 h 609"/>
                  <a:gd name="T40" fmla="*/ 347 w 351"/>
                  <a:gd name="T41" fmla="*/ 299 h 609"/>
                  <a:gd name="T42" fmla="*/ 350 w 351"/>
                  <a:gd name="T43" fmla="*/ 176 h 609"/>
                  <a:gd name="T44" fmla="*/ 302 w 351"/>
                  <a:gd name="T45" fmla="*/ 54 h 609"/>
                  <a:gd name="T46" fmla="*/ 182 w 351"/>
                  <a:gd name="T47" fmla="*/ 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1" h="609">
                    <a:moveTo>
                      <a:pt x="182" y="1"/>
                    </a:moveTo>
                    <a:cubicBezTo>
                      <a:pt x="135" y="0"/>
                      <a:pt x="91" y="18"/>
                      <a:pt x="60" y="48"/>
                    </a:cubicBezTo>
                    <a:cubicBezTo>
                      <a:pt x="60" y="48"/>
                      <a:pt x="60" y="49"/>
                      <a:pt x="60" y="49"/>
                    </a:cubicBezTo>
                    <a:cubicBezTo>
                      <a:pt x="28" y="79"/>
                      <a:pt x="8" y="122"/>
                      <a:pt x="7" y="169"/>
                    </a:cubicBezTo>
                    <a:cubicBezTo>
                      <a:pt x="1" y="433"/>
                      <a:pt x="1" y="433"/>
                      <a:pt x="1" y="433"/>
                    </a:cubicBezTo>
                    <a:cubicBezTo>
                      <a:pt x="0" y="481"/>
                      <a:pt x="18" y="524"/>
                      <a:pt x="48" y="556"/>
                    </a:cubicBezTo>
                    <a:cubicBezTo>
                      <a:pt x="79" y="588"/>
                      <a:pt x="121" y="608"/>
                      <a:pt x="169" y="609"/>
                    </a:cubicBezTo>
                    <a:cubicBezTo>
                      <a:pt x="177" y="609"/>
                      <a:pt x="186" y="608"/>
                      <a:pt x="194" y="607"/>
                    </a:cubicBezTo>
                    <a:cubicBezTo>
                      <a:pt x="197" y="505"/>
                      <a:pt x="197" y="505"/>
                      <a:pt x="197" y="505"/>
                    </a:cubicBezTo>
                    <a:cubicBezTo>
                      <a:pt x="189" y="508"/>
                      <a:pt x="180" y="510"/>
                      <a:pt x="171" y="510"/>
                    </a:cubicBezTo>
                    <a:cubicBezTo>
                      <a:pt x="151" y="510"/>
                      <a:pt x="133" y="501"/>
                      <a:pt x="120" y="488"/>
                    </a:cubicBezTo>
                    <a:cubicBezTo>
                      <a:pt x="107" y="474"/>
                      <a:pt x="99" y="456"/>
                      <a:pt x="99" y="436"/>
                    </a:cubicBezTo>
                    <a:cubicBezTo>
                      <a:pt x="104" y="227"/>
                      <a:pt x="104" y="227"/>
                      <a:pt x="104" y="227"/>
                    </a:cubicBezTo>
                    <a:cubicBezTo>
                      <a:pt x="104" y="220"/>
                      <a:pt x="104" y="220"/>
                      <a:pt x="104" y="220"/>
                    </a:cubicBezTo>
                    <a:cubicBezTo>
                      <a:pt x="105" y="171"/>
                      <a:pt x="105" y="171"/>
                      <a:pt x="105" y="171"/>
                    </a:cubicBezTo>
                    <a:cubicBezTo>
                      <a:pt x="106" y="151"/>
                      <a:pt x="114" y="133"/>
                      <a:pt x="128" y="120"/>
                    </a:cubicBezTo>
                    <a:cubicBezTo>
                      <a:pt x="142" y="107"/>
                      <a:pt x="160" y="99"/>
                      <a:pt x="180" y="99"/>
                    </a:cubicBezTo>
                    <a:cubicBezTo>
                      <a:pt x="200" y="100"/>
                      <a:pt x="218" y="108"/>
                      <a:pt x="231" y="122"/>
                    </a:cubicBezTo>
                    <a:cubicBezTo>
                      <a:pt x="244" y="136"/>
                      <a:pt x="252" y="154"/>
                      <a:pt x="251" y="174"/>
                    </a:cubicBezTo>
                    <a:cubicBezTo>
                      <a:pt x="250" y="214"/>
                      <a:pt x="250" y="214"/>
                      <a:pt x="250" y="214"/>
                    </a:cubicBezTo>
                    <a:cubicBezTo>
                      <a:pt x="309" y="234"/>
                      <a:pt x="335" y="271"/>
                      <a:pt x="347" y="299"/>
                    </a:cubicBezTo>
                    <a:cubicBezTo>
                      <a:pt x="350" y="176"/>
                      <a:pt x="350" y="176"/>
                      <a:pt x="350" y="176"/>
                    </a:cubicBezTo>
                    <a:cubicBezTo>
                      <a:pt x="351" y="129"/>
                      <a:pt x="333" y="85"/>
                      <a:pt x="302" y="54"/>
                    </a:cubicBezTo>
                    <a:cubicBezTo>
                      <a:pt x="272" y="22"/>
                      <a:pt x="229" y="2"/>
                      <a:pt x="18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latin typeface="Segoe UI" pitchFamily="34" charset="0"/>
                  <a:ea typeface="Segoe UI" pitchFamily="34" charset="0"/>
                  <a:cs typeface="Segoe UI" pitchFamily="34" charset="0"/>
                </a:endParaRPr>
              </a:p>
            </p:txBody>
          </p:sp>
          <p:sp>
            <p:nvSpPr>
              <p:cNvPr id="104" name="Freeform 221"/>
              <p:cNvSpPr>
                <a:spLocks/>
              </p:cNvSpPr>
              <p:nvPr/>
            </p:nvSpPr>
            <p:spPr bwMode="black">
              <a:xfrm>
                <a:off x="1752600" y="4467929"/>
                <a:ext cx="670029" cy="926627"/>
              </a:xfrm>
              <a:custGeom>
                <a:avLst/>
                <a:gdLst>
                  <a:gd name="T0" fmla="*/ 678 w 711"/>
                  <a:gd name="T1" fmla="*/ 915 h 983"/>
                  <a:gd name="T2" fmla="*/ 154 w 711"/>
                  <a:gd name="T3" fmla="*/ 755 h 983"/>
                  <a:gd name="T4" fmla="*/ 69 w 711"/>
                  <a:gd name="T5" fmla="*/ 562 h 983"/>
                  <a:gd name="T6" fmla="*/ 69 w 711"/>
                  <a:gd name="T7" fmla="*/ 34 h 983"/>
                  <a:gd name="T8" fmla="*/ 34 w 711"/>
                  <a:gd name="T9" fmla="*/ 0 h 983"/>
                  <a:gd name="T10" fmla="*/ 0 w 711"/>
                  <a:gd name="T11" fmla="*/ 34 h 983"/>
                  <a:gd name="T12" fmla="*/ 0 w 711"/>
                  <a:gd name="T13" fmla="*/ 562 h 983"/>
                  <a:gd name="T14" fmla="*/ 0 w 711"/>
                  <a:gd name="T15" fmla="*/ 562 h 983"/>
                  <a:gd name="T16" fmla="*/ 108 w 711"/>
                  <a:gd name="T17" fmla="*/ 805 h 983"/>
                  <a:gd name="T18" fmla="*/ 676 w 711"/>
                  <a:gd name="T19" fmla="*/ 983 h 983"/>
                  <a:gd name="T20" fmla="*/ 677 w 711"/>
                  <a:gd name="T21" fmla="*/ 983 h 983"/>
                  <a:gd name="T22" fmla="*/ 711 w 711"/>
                  <a:gd name="T23" fmla="*/ 950 h 983"/>
                  <a:gd name="T24" fmla="*/ 678 w 711"/>
                  <a:gd name="T25" fmla="*/ 915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1" h="983">
                    <a:moveTo>
                      <a:pt x="678" y="915"/>
                    </a:moveTo>
                    <a:cubicBezTo>
                      <a:pt x="470" y="911"/>
                      <a:pt x="285" y="874"/>
                      <a:pt x="154" y="755"/>
                    </a:cubicBezTo>
                    <a:cubicBezTo>
                      <a:pt x="110" y="712"/>
                      <a:pt x="69" y="647"/>
                      <a:pt x="69" y="562"/>
                    </a:cubicBezTo>
                    <a:cubicBezTo>
                      <a:pt x="69" y="34"/>
                      <a:pt x="69" y="34"/>
                      <a:pt x="69" y="34"/>
                    </a:cubicBezTo>
                    <a:cubicBezTo>
                      <a:pt x="69" y="15"/>
                      <a:pt x="53" y="0"/>
                      <a:pt x="34" y="0"/>
                    </a:cubicBezTo>
                    <a:cubicBezTo>
                      <a:pt x="16" y="0"/>
                      <a:pt x="0" y="15"/>
                      <a:pt x="0" y="34"/>
                    </a:cubicBezTo>
                    <a:cubicBezTo>
                      <a:pt x="0" y="562"/>
                      <a:pt x="0" y="562"/>
                      <a:pt x="0" y="562"/>
                    </a:cubicBezTo>
                    <a:cubicBezTo>
                      <a:pt x="0" y="562"/>
                      <a:pt x="0" y="562"/>
                      <a:pt x="0" y="562"/>
                    </a:cubicBezTo>
                    <a:cubicBezTo>
                      <a:pt x="1" y="670"/>
                      <a:pt x="53" y="753"/>
                      <a:pt x="108" y="805"/>
                    </a:cubicBezTo>
                    <a:cubicBezTo>
                      <a:pt x="259" y="942"/>
                      <a:pt x="462" y="980"/>
                      <a:pt x="676" y="983"/>
                    </a:cubicBezTo>
                    <a:cubicBezTo>
                      <a:pt x="677" y="983"/>
                      <a:pt x="677" y="983"/>
                      <a:pt x="677" y="983"/>
                    </a:cubicBezTo>
                    <a:cubicBezTo>
                      <a:pt x="695" y="983"/>
                      <a:pt x="711" y="969"/>
                      <a:pt x="711" y="950"/>
                    </a:cubicBezTo>
                    <a:cubicBezTo>
                      <a:pt x="711" y="931"/>
                      <a:pt x="697" y="915"/>
                      <a:pt x="678" y="9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latin typeface="Segoe UI" pitchFamily="34" charset="0"/>
                  <a:ea typeface="Segoe UI" pitchFamily="34" charset="0"/>
                  <a:cs typeface="Segoe UI" pitchFamily="34" charset="0"/>
                </a:endParaRPr>
              </a:p>
            </p:txBody>
          </p:sp>
          <p:sp>
            <p:nvSpPr>
              <p:cNvPr id="105" name="Freeform 222"/>
              <p:cNvSpPr>
                <a:spLocks/>
              </p:cNvSpPr>
              <p:nvPr/>
            </p:nvSpPr>
            <p:spPr bwMode="black">
              <a:xfrm>
                <a:off x="1752600" y="4467929"/>
                <a:ext cx="670029" cy="926627"/>
              </a:xfrm>
              <a:custGeom>
                <a:avLst/>
                <a:gdLst>
                  <a:gd name="T0" fmla="*/ 678 w 711"/>
                  <a:gd name="T1" fmla="*/ 915 h 983"/>
                  <a:gd name="T2" fmla="*/ 154 w 711"/>
                  <a:gd name="T3" fmla="*/ 755 h 983"/>
                  <a:gd name="T4" fmla="*/ 69 w 711"/>
                  <a:gd name="T5" fmla="*/ 562 h 983"/>
                  <a:gd name="T6" fmla="*/ 69 w 711"/>
                  <a:gd name="T7" fmla="*/ 34 h 983"/>
                  <a:gd name="T8" fmla="*/ 34 w 711"/>
                  <a:gd name="T9" fmla="*/ 0 h 983"/>
                  <a:gd name="T10" fmla="*/ 0 w 711"/>
                  <a:gd name="T11" fmla="*/ 34 h 983"/>
                  <a:gd name="T12" fmla="*/ 0 w 711"/>
                  <a:gd name="T13" fmla="*/ 562 h 983"/>
                  <a:gd name="T14" fmla="*/ 0 w 711"/>
                  <a:gd name="T15" fmla="*/ 562 h 983"/>
                  <a:gd name="T16" fmla="*/ 108 w 711"/>
                  <a:gd name="T17" fmla="*/ 805 h 983"/>
                  <a:gd name="T18" fmla="*/ 676 w 711"/>
                  <a:gd name="T19" fmla="*/ 983 h 983"/>
                  <a:gd name="T20" fmla="*/ 677 w 711"/>
                  <a:gd name="T21" fmla="*/ 983 h 983"/>
                  <a:gd name="T22" fmla="*/ 711 w 711"/>
                  <a:gd name="T23" fmla="*/ 950 h 983"/>
                  <a:gd name="T24" fmla="*/ 678 w 711"/>
                  <a:gd name="T25" fmla="*/ 915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1" h="983">
                    <a:moveTo>
                      <a:pt x="678" y="915"/>
                    </a:moveTo>
                    <a:cubicBezTo>
                      <a:pt x="470" y="911"/>
                      <a:pt x="285" y="874"/>
                      <a:pt x="154" y="755"/>
                    </a:cubicBezTo>
                    <a:cubicBezTo>
                      <a:pt x="110" y="712"/>
                      <a:pt x="69" y="647"/>
                      <a:pt x="69" y="562"/>
                    </a:cubicBezTo>
                    <a:cubicBezTo>
                      <a:pt x="69" y="34"/>
                      <a:pt x="69" y="34"/>
                      <a:pt x="69" y="34"/>
                    </a:cubicBezTo>
                    <a:cubicBezTo>
                      <a:pt x="69" y="15"/>
                      <a:pt x="53" y="0"/>
                      <a:pt x="34" y="0"/>
                    </a:cubicBezTo>
                    <a:cubicBezTo>
                      <a:pt x="16" y="0"/>
                      <a:pt x="0" y="15"/>
                      <a:pt x="0" y="34"/>
                    </a:cubicBezTo>
                    <a:cubicBezTo>
                      <a:pt x="0" y="562"/>
                      <a:pt x="0" y="562"/>
                      <a:pt x="0" y="562"/>
                    </a:cubicBezTo>
                    <a:cubicBezTo>
                      <a:pt x="0" y="562"/>
                      <a:pt x="0" y="562"/>
                      <a:pt x="0" y="562"/>
                    </a:cubicBezTo>
                    <a:cubicBezTo>
                      <a:pt x="1" y="670"/>
                      <a:pt x="53" y="753"/>
                      <a:pt x="108" y="805"/>
                    </a:cubicBezTo>
                    <a:cubicBezTo>
                      <a:pt x="259" y="942"/>
                      <a:pt x="462" y="980"/>
                      <a:pt x="676" y="983"/>
                    </a:cubicBezTo>
                    <a:cubicBezTo>
                      <a:pt x="677" y="983"/>
                      <a:pt x="677" y="983"/>
                      <a:pt x="677" y="983"/>
                    </a:cubicBezTo>
                    <a:cubicBezTo>
                      <a:pt x="695" y="983"/>
                      <a:pt x="711" y="969"/>
                      <a:pt x="711" y="950"/>
                    </a:cubicBezTo>
                    <a:cubicBezTo>
                      <a:pt x="711" y="931"/>
                      <a:pt x="697" y="915"/>
                      <a:pt x="678" y="9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latin typeface="Segoe UI" pitchFamily="34" charset="0"/>
                  <a:ea typeface="Segoe UI" pitchFamily="34" charset="0"/>
                  <a:cs typeface="Segoe UI" pitchFamily="34" charset="0"/>
                </a:endParaRPr>
              </a:p>
            </p:txBody>
          </p:sp>
          <p:sp>
            <p:nvSpPr>
              <p:cNvPr id="106" name="Freeform 223"/>
              <p:cNvSpPr>
                <a:spLocks/>
              </p:cNvSpPr>
              <p:nvPr/>
            </p:nvSpPr>
            <p:spPr bwMode="black">
              <a:xfrm>
                <a:off x="1977672" y="4663072"/>
                <a:ext cx="606178" cy="195940"/>
              </a:xfrm>
              <a:custGeom>
                <a:avLst/>
                <a:gdLst>
                  <a:gd name="T0" fmla="*/ 643 w 643"/>
                  <a:gd name="T1" fmla="*/ 132 h 208"/>
                  <a:gd name="T2" fmla="*/ 438 w 643"/>
                  <a:gd name="T3" fmla="*/ 150 h 208"/>
                  <a:gd name="T4" fmla="*/ 0 w 643"/>
                  <a:gd name="T5" fmla="*/ 0 h 208"/>
                  <a:gd name="T6" fmla="*/ 0 w 643"/>
                  <a:gd name="T7" fmla="*/ 103 h 208"/>
                  <a:gd name="T8" fmla="*/ 39 w 643"/>
                  <a:gd name="T9" fmla="*/ 130 h 208"/>
                  <a:gd name="T10" fmla="*/ 438 w 643"/>
                  <a:gd name="T11" fmla="*/ 208 h 208"/>
                  <a:gd name="T12" fmla="*/ 606 w 643"/>
                  <a:gd name="T13" fmla="*/ 197 h 208"/>
                  <a:gd name="T14" fmla="*/ 643 w 643"/>
                  <a:gd name="T15" fmla="*/ 132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3" h="208">
                    <a:moveTo>
                      <a:pt x="643" y="132"/>
                    </a:moveTo>
                    <a:cubicBezTo>
                      <a:pt x="582" y="143"/>
                      <a:pt x="512" y="150"/>
                      <a:pt x="438" y="150"/>
                    </a:cubicBezTo>
                    <a:cubicBezTo>
                      <a:pt x="196" y="150"/>
                      <a:pt x="0" y="82"/>
                      <a:pt x="0" y="0"/>
                    </a:cubicBezTo>
                    <a:cubicBezTo>
                      <a:pt x="0" y="103"/>
                      <a:pt x="0" y="103"/>
                      <a:pt x="0" y="103"/>
                    </a:cubicBezTo>
                    <a:cubicBezTo>
                      <a:pt x="12" y="113"/>
                      <a:pt x="25" y="121"/>
                      <a:pt x="39" y="130"/>
                    </a:cubicBezTo>
                    <a:cubicBezTo>
                      <a:pt x="130" y="180"/>
                      <a:pt x="273" y="208"/>
                      <a:pt x="438" y="208"/>
                    </a:cubicBezTo>
                    <a:cubicBezTo>
                      <a:pt x="497" y="208"/>
                      <a:pt x="554" y="204"/>
                      <a:pt x="606" y="197"/>
                    </a:cubicBezTo>
                    <a:cubicBezTo>
                      <a:pt x="615" y="174"/>
                      <a:pt x="628" y="152"/>
                      <a:pt x="643" y="1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latin typeface="Segoe UI" pitchFamily="34" charset="0"/>
                  <a:ea typeface="Segoe UI" pitchFamily="34" charset="0"/>
                  <a:cs typeface="Segoe UI" pitchFamily="34" charset="0"/>
                </a:endParaRPr>
              </a:p>
            </p:txBody>
          </p:sp>
          <p:sp>
            <p:nvSpPr>
              <p:cNvPr id="107" name="Freeform 224"/>
              <p:cNvSpPr>
                <a:spLocks/>
              </p:cNvSpPr>
              <p:nvPr/>
            </p:nvSpPr>
            <p:spPr bwMode="black">
              <a:xfrm>
                <a:off x="1976076" y="4835467"/>
                <a:ext cx="555896" cy="196340"/>
              </a:xfrm>
              <a:custGeom>
                <a:avLst/>
                <a:gdLst>
                  <a:gd name="T0" fmla="*/ 590 w 590"/>
                  <a:gd name="T1" fmla="*/ 140 h 208"/>
                  <a:gd name="T2" fmla="*/ 438 w 590"/>
                  <a:gd name="T3" fmla="*/ 150 h 208"/>
                  <a:gd name="T4" fmla="*/ 0 w 590"/>
                  <a:gd name="T5" fmla="*/ 0 h 208"/>
                  <a:gd name="T6" fmla="*/ 0 w 590"/>
                  <a:gd name="T7" fmla="*/ 103 h 208"/>
                  <a:gd name="T8" fmla="*/ 39 w 590"/>
                  <a:gd name="T9" fmla="*/ 129 h 208"/>
                  <a:gd name="T10" fmla="*/ 438 w 590"/>
                  <a:gd name="T11" fmla="*/ 208 h 208"/>
                  <a:gd name="T12" fmla="*/ 589 w 590"/>
                  <a:gd name="T13" fmla="*/ 199 h 208"/>
                  <a:gd name="T14" fmla="*/ 590 w 590"/>
                  <a:gd name="T15" fmla="*/ 14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0" h="208">
                    <a:moveTo>
                      <a:pt x="590" y="140"/>
                    </a:moveTo>
                    <a:cubicBezTo>
                      <a:pt x="543" y="146"/>
                      <a:pt x="491" y="150"/>
                      <a:pt x="438" y="150"/>
                    </a:cubicBezTo>
                    <a:cubicBezTo>
                      <a:pt x="196" y="150"/>
                      <a:pt x="0" y="82"/>
                      <a:pt x="0" y="0"/>
                    </a:cubicBezTo>
                    <a:cubicBezTo>
                      <a:pt x="0" y="103"/>
                      <a:pt x="0" y="103"/>
                      <a:pt x="0" y="103"/>
                    </a:cubicBezTo>
                    <a:cubicBezTo>
                      <a:pt x="12" y="113"/>
                      <a:pt x="25" y="121"/>
                      <a:pt x="39" y="129"/>
                    </a:cubicBezTo>
                    <a:cubicBezTo>
                      <a:pt x="129" y="180"/>
                      <a:pt x="273" y="208"/>
                      <a:pt x="438" y="208"/>
                    </a:cubicBezTo>
                    <a:cubicBezTo>
                      <a:pt x="491" y="208"/>
                      <a:pt x="541" y="205"/>
                      <a:pt x="589" y="199"/>
                    </a:cubicBezTo>
                    <a:lnTo>
                      <a:pt x="590"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latin typeface="Segoe UI" pitchFamily="34" charset="0"/>
                  <a:ea typeface="Segoe UI" pitchFamily="34" charset="0"/>
                  <a:cs typeface="Segoe UI" pitchFamily="34" charset="0"/>
                </a:endParaRPr>
              </a:p>
            </p:txBody>
          </p:sp>
          <p:sp>
            <p:nvSpPr>
              <p:cNvPr id="108" name="Freeform 225"/>
              <p:cNvSpPr>
                <a:spLocks noEditPoints="1"/>
              </p:cNvSpPr>
              <p:nvPr/>
            </p:nvSpPr>
            <p:spPr bwMode="black">
              <a:xfrm>
                <a:off x="1886286" y="4267200"/>
                <a:ext cx="1011628" cy="995266"/>
              </a:xfrm>
              <a:custGeom>
                <a:avLst/>
                <a:gdLst>
                  <a:gd name="T0" fmla="*/ 683 w 1073"/>
                  <a:gd name="T1" fmla="*/ 951 h 1056"/>
                  <a:gd name="T2" fmla="*/ 683 w 1073"/>
                  <a:gd name="T3" fmla="*/ 947 h 1056"/>
                  <a:gd name="T4" fmla="*/ 537 w 1073"/>
                  <a:gd name="T5" fmla="*/ 957 h 1056"/>
                  <a:gd name="T6" fmla="*/ 99 w 1073"/>
                  <a:gd name="T7" fmla="*/ 776 h 1056"/>
                  <a:gd name="T8" fmla="*/ 99 w 1073"/>
                  <a:gd name="T9" fmla="*/ 623 h 1056"/>
                  <a:gd name="T10" fmla="*/ 99 w 1073"/>
                  <a:gd name="T11" fmla="*/ 520 h 1056"/>
                  <a:gd name="T12" fmla="*/ 99 w 1073"/>
                  <a:gd name="T13" fmla="*/ 352 h 1056"/>
                  <a:gd name="T14" fmla="*/ 137 w 1073"/>
                  <a:gd name="T15" fmla="*/ 379 h 1056"/>
                  <a:gd name="T16" fmla="*/ 537 w 1073"/>
                  <a:gd name="T17" fmla="*/ 458 h 1056"/>
                  <a:gd name="T18" fmla="*/ 862 w 1073"/>
                  <a:gd name="T19" fmla="*/ 411 h 1056"/>
                  <a:gd name="T20" fmla="*/ 972 w 1073"/>
                  <a:gd name="T21" fmla="*/ 355 h 1056"/>
                  <a:gd name="T22" fmla="*/ 975 w 1073"/>
                  <a:gd name="T23" fmla="*/ 352 h 1056"/>
                  <a:gd name="T24" fmla="*/ 975 w 1073"/>
                  <a:gd name="T25" fmla="*/ 460 h 1056"/>
                  <a:gd name="T26" fmla="*/ 1067 w 1073"/>
                  <a:gd name="T27" fmla="*/ 493 h 1056"/>
                  <a:gd name="T28" fmla="*/ 1073 w 1073"/>
                  <a:gd name="T29" fmla="*/ 494 h 1056"/>
                  <a:gd name="T30" fmla="*/ 1073 w 1073"/>
                  <a:gd name="T31" fmla="*/ 249 h 1056"/>
                  <a:gd name="T32" fmla="*/ 1002 w 1073"/>
                  <a:gd name="T33" fmla="*/ 114 h 1056"/>
                  <a:gd name="T34" fmla="*/ 537 w 1073"/>
                  <a:gd name="T35" fmla="*/ 0 h 1056"/>
                  <a:gd name="T36" fmla="*/ 195 w 1073"/>
                  <a:gd name="T37" fmla="*/ 49 h 1056"/>
                  <a:gd name="T38" fmla="*/ 71 w 1073"/>
                  <a:gd name="T39" fmla="*/ 114 h 1056"/>
                  <a:gd name="T40" fmla="*/ 0 w 1073"/>
                  <a:gd name="T41" fmla="*/ 249 h 1056"/>
                  <a:gd name="T42" fmla="*/ 0 w 1073"/>
                  <a:gd name="T43" fmla="*/ 776 h 1056"/>
                  <a:gd name="T44" fmla="*/ 64 w 1073"/>
                  <a:gd name="T45" fmla="*/ 917 h 1056"/>
                  <a:gd name="T46" fmla="*/ 537 w 1073"/>
                  <a:gd name="T47" fmla="*/ 1056 h 1056"/>
                  <a:gd name="T48" fmla="*/ 681 w 1073"/>
                  <a:gd name="T49" fmla="*/ 1047 h 1056"/>
                  <a:gd name="T50" fmla="*/ 683 w 1073"/>
                  <a:gd name="T51" fmla="*/ 951 h 1056"/>
                  <a:gd name="T52" fmla="*/ 537 w 1073"/>
                  <a:gd name="T53" fmla="*/ 99 h 1056"/>
                  <a:gd name="T54" fmla="*/ 975 w 1073"/>
                  <a:gd name="T55" fmla="*/ 249 h 1056"/>
                  <a:gd name="T56" fmla="*/ 537 w 1073"/>
                  <a:gd name="T57" fmla="*/ 399 h 1056"/>
                  <a:gd name="T58" fmla="*/ 99 w 1073"/>
                  <a:gd name="T59" fmla="*/ 249 h 1056"/>
                  <a:gd name="T60" fmla="*/ 537 w 1073"/>
                  <a:gd name="T61" fmla="*/ 99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73" h="1056">
                    <a:moveTo>
                      <a:pt x="683" y="951"/>
                    </a:moveTo>
                    <a:cubicBezTo>
                      <a:pt x="683" y="947"/>
                      <a:pt x="683" y="947"/>
                      <a:pt x="683" y="947"/>
                    </a:cubicBezTo>
                    <a:cubicBezTo>
                      <a:pt x="638" y="954"/>
                      <a:pt x="587" y="957"/>
                      <a:pt x="537" y="957"/>
                    </a:cubicBezTo>
                    <a:cubicBezTo>
                      <a:pt x="295" y="957"/>
                      <a:pt x="99" y="876"/>
                      <a:pt x="99" y="776"/>
                    </a:cubicBezTo>
                    <a:cubicBezTo>
                      <a:pt x="99" y="623"/>
                      <a:pt x="99" y="623"/>
                      <a:pt x="99" y="623"/>
                    </a:cubicBezTo>
                    <a:cubicBezTo>
                      <a:pt x="99" y="520"/>
                      <a:pt x="99" y="520"/>
                      <a:pt x="99" y="520"/>
                    </a:cubicBezTo>
                    <a:cubicBezTo>
                      <a:pt x="99" y="352"/>
                      <a:pt x="99" y="352"/>
                      <a:pt x="99" y="352"/>
                    </a:cubicBezTo>
                    <a:cubicBezTo>
                      <a:pt x="110" y="362"/>
                      <a:pt x="123" y="371"/>
                      <a:pt x="137" y="379"/>
                    </a:cubicBezTo>
                    <a:cubicBezTo>
                      <a:pt x="228" y="429"/>
                      <a:pt x="371" y="457"/>
                      <a:pt x="537" y="458"/>
                    </a:cubicBezTo>
                    <a:cubicBezTo>
                      <a:pt x="662" y="458"/>
                      <a:pt x="776" y="441"/>
                      <a:pt x="862" y="411"/>
                    </a:cubicBezTo>
                    <a:cubicBezTo>
                      <a:pt x="906" y="396"/>
                      <a:pt x="942" y="378"/>
                      <a:pt x="972" y="355"/>
                    </a:cubicBezTo>
                    <a:cubicBezTo>
                      <a:pt x="973" y="354"/>
                      <a:pt x="974" y="353"/>
                      <a:pt x="975" y="352"/>
                    </a:cubicBezTo>
                    <a:cubicBezTo>
                      <a:pt x="975" y="460"/>
                      <a:pt x="975" y="460"/>
                      <a:pt x="975" y="460"/>
                    </a:cubicBezTo>
                    <a:cubicBezTo>
                      <a:pt x="1008" y="465"/>
                      <a:pt x="1039" y="476"/>
                      <a:pt x="1067" y="493"/>
                    </a:cubicBezTo>
                    <a:cubicBezTo>
                      <a:pt x="1069" y="493"/>
                      <a:pt x="1071" y="493"/>
                      <a:pt x="1073" y="494"/>
                    </a:cubicBezTo>
                    <a:cubicBezTo>
                      <a:pt x="1073" y="249"/>
                      <a:pt x="1073" y="249"/>
                      <a:pt x="1073" y="249"/>
                    </a:cubicBezTo>
                    <a:cubicBezTo>
                      <a:pt x="1073" y="187"/>
                      <a:pt x="1037" y="141"/>
                      <a:pt x="1002" y="114"/>
                    </a:cubicBezTo>
                    <a:cubicBezTo>
                      <a:pt x="896" y="33"/>
                      <a:pt x="733" y="3"/>
                      <a:pt x="537" y="0"/>
                    </a:cubicBezTo>
                    <a:cubicBezTo>
                      <a:pt x="406" y="0"/>
                      <a:pt x="288" y="18"/>
                      <a:pt x="195" y="49"/>
                    </a:cubicBezTo>
                    <a:cubicBezTo>
                      <a:pt x="148" y="66"/>
                      <a:pt x="107" y="85"/>
                      <a:pt x="71" y="114"/>
                    </a:cubicBezTo>
                    <a:cubicBezTo>
                      <a:pt x="36" y="141"/>
                      <a:pt x="0" y="187"/>
                      <a:pt x="0" y="249"/>
                    </a:cubicBezTo>
                    <a:cubicBezTo>
                      <a:pt x="0" y="776"/>
                      <a:pt x="0" y="776"/>
                      <a:pt x="0" y="776"/>
                    </a:cubicBezTo>
                    <a:cubicBezTo>
                      <a:pt x="0" y="835"/>
                      <a:pt x="29" y="884"/>
                      <a:pt x="64" y="917"/>
                    </a:cubicBezTo>
                    <a:cubicBezTo>
                      <a:pt x="169" y="1014"/>
                      <a:pt x="338" y="1053"/>
                      <a:pt x="537" y="1056"/>
                    </a:cubicBezTo>
                    <a:cubicBezTo>
                      <a:pt x="586" y="1056"/>
                      <a:pt x="636" y="1053"/>
                      <a:pt x="681" y="1047"/>
                    </a:cubicBezTo>
                    <a:lnTo>
                      <a:pt x="683" y="951"/>
                    </a:lnTo>
                    <a:close/>
                    <a:moveTo>
                      <a:pt x="537" y="99"/>
                    </a:moveTo>
                    <a:cubicBezTo>
                      <a:pt x="778" y="99"/>
                      <a:pt x="975" y="166"/>
                      <a:pt x="975" y="249"/>
                    </a:cubicBezTo>
                    <a:cubicBezTo>
                      <a:pt x="975" y="332"/>
                      <a:pt x="778" y="399"/>
                      <a:pt x="537" y="399"/>
                    </a:cubicBezTo>
                    <a:cubicBezTo>
                      <a:pt x="295" y="399"/>
                      <a:pt x="99" y="332"/>
                      <a:pt x="99" y="249"/>
                    </a:cubicBezTo>
                    <a:cubicBezTo>
                      <a:pt x="99" y="166"/>
                      <a:pt x="295" y="99"/>
                      <a:pt x="537" y="9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dirty="0">
                  <a:latin typeface="Segoe UI" pitchFamily="34" charset="0"/>
                  <a:ea typeface="Segoe UI" pitchFamily="34" charset="0"/>
                  <a:cs typeface="Segoe UI" pitchFamily="34" charset="0"/>
                </a:endParaRPr>
              </a:p>
            </p:txBody>
          </p:sp>
        </p:grpSp>
      </p:grpSp>
      <p:cxnSp>
        <p:nvCxnSpPr>
          <p:cNvPr id="110" name="Elbow Connector 109"/>
          <p:cNvCxnSpPr/>
          <p:nvPr/>
        </p:nvCxnSpPr>
        <p:spPr>
          <a:xfrm rot="5400000">
            <a:off x="8758161" y="2060856"/>
            <a:ext cx="611666" cy="1590912"/>
          </a:xfrm>
          <a:prstGeom prst="bentConnector2">
            <a:avLst/>
          </a:prstGeom>
          <a:noFill/>
          <a:ln w="38100">
            <a:solidFill>
              <a:schemeClr val="accent1"/>
            </a:solidFill>
            <a:round/>
            <a:headEnd type="triangle" w="med" len="med"/>
            <a:tailEnd type="triangle" w="med" len="med"/>
          </a:ln>
          <a:effectLst/>
        </p:spPr>
      </p:cxnSp>
      <p:cxnSp>
        <p:nvCxnSpPr>
          <p:cNvPr id="112" name="Elbow Connector 111"/>
          <p:cNvCxnSpPr>
            <a:endCxn id="14" idx="0"/>
          </p:cNvCxnSpPr>
          <p:nvPr/>
        </p:nvCxnSpPr>
        <p:spPr>
          <a:xfrm>
            <a:off x="8268538" y="3360466"/>
            <a:ext cx="1301825" cy="315439"/>
          </a:xfrm>
          <a:prstGeom prst="bentConnector2">
            <a:avLst/>
          </a:prstGeom>
          <a:noFill/>
          <a:ln w="38100">
            <a:solidFill>
              <a:schemeClr val="accent1"/>
            </a:solidFill>
            <a:round/>
            <a:headEnd type="triangle" w="med" len="med"/>
            <a:tailEnd type="triangle" w="med" len="med"/>
          </a:ln>
          <a:effectLst/>
        </p:spPr>
      </p:cxnSp>
      <p:cxnSp>
        <p:nvCxnSpPr>
          <p:cNvPr id="119" name="Elbow Connector 118"/>
          <p:cNvCxnSpPr>
            <a:stCxn id="41" idx="0"/>
            <a:endCxn id="14" idx="2"/>
          </p:cNvCxnSpPr>
          <p:nvPr/>
        </p:nvCxnSpPr>
        <p:spPr>
          <a:xfrm flipV="1">
            <a:off x="8770710" y="4142207"/>
            <a:ext cx="799653" cy="974715"/>
          </a:xfrm>
          <a:prstGeom prst="bentConnector2">
            <a:avLst/>
          </a:prstGeom>
          <a:noFill/>
          <a:ln w="38100">
            <a:solidFill>
              <a:schemeClr val="accent1"/>
            </a:solidFill>
            <a:round/>
            <a:headEnd type="triangle" w="med" len="med"/>
            <a:tailEnd type="triangle" w="med" len="med"/>
          </a:ln>
          <a:effectLst/>
        </p:spPr>
      </p:cxnSp>
      <p:cxnSp>
        <p:nvCxnSpPr>
          <p:cNvPr id="123" name="Elbow Connector 122"/>
          <p:cNvCxnSpPr>
            <a:stCxn id="21" idx="2"/>
            <a:endCxn id="11" idx="1"/>
          </p:cNvCxnSpPr>
          <p:nvPr/>
        </p:nvCxnSpPr>
        <p:spPr>
          <a:xfrm rot="16200000" flipH="1">
            <a:off x="2908647" y="2275578"/>
            <a:ext cx="712693" cy="1243468"/>
          </a:xfrm>
          <a:prstGeom prst="bentConnector2">
            <a:avLst/>
          </a:prstGeom>
          <a:noFill/>
          <a:ln w="38100">
            <a:solidFill>
              <a:schemeClr val="accent1"/>
            </a:solidFill>
            <a:round/>
            <a:headEnd type="triangle" w="med" len="med"/>
            <a:tailEnd type="triangle" w="med" len="med"/>
          </a:ln>
          <a:effectLst/>
        </p:spPr>
      </p:cxnSp>
      <p:sp>
        <p:nvSpPr>
          <p:cNvPr id="129" name="Freeform 88"/>
          <p:cNvSpPr>
            <a:spLocks noEditPoints="1"/>
          </p:cNvSpPr>
          <p:nvPr/>
        </p:nvSpPr>
        <p:spPr bwMode="black">
          <a:xfrm>
            <a:off x="3767101" y="3568244"/>
            <a:ext cx="408536" cy="439936"/>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8200"/>
          </a:solidFill>
          <a:ln>
            <a:noFill/>
          </a:ln>
          <a:extLst/>
        </p:spPr>
        <p:txBody>
          <a:bodyPr vert="horz" wrap="square" lIns="93260" tIns="46630" rIns="93260" bIns="46630" numCol="1" anchor="t" anchorCtr="0" compatLnSpc="1">
            <a:prstTxWarp prst="textNoShape">
              <a:avLst/>
            </a:prstTxWarp>
          </a:bodyPr>
          <a:lstStyle/>
          <a:p>
            <a:endParaRPr lang="en-US" sz="1632" dirty="0">
              <a:latin typeface="Segoe UI" pitchFamily="34" charset="0"/>
              <a:ea typeface="Segoe UI" pitchFamily="34" charset="0"/>
              <a:cs typeface="Segoe UI" pitchFamily="34" charset="0"/>
            </a:endParaRPr>
          </a:p>
        </p:txBody>
      </p:sp>
      <p:sp>
        <p:nvSpPr>
          <p:cNvPr id="130" name="Freeform 88"/>
          <p:cNvSpPr>
            <a:spLocks noEditPoints="1"/>
          </p:cNvSpPr>
          <p:nvPr/>
        </p:nvSpPr>
        <p:spPr bwMode="black">
          <a:xfrm>
            <a:off x="3874789" y="4658863"/>
            <a:ext cx="408536" cy="439936"/>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8200"/>
          </a:solidFill>
          <a:ln>
            <a:noFill/>
          </a:ln>
          <a:extLst/>
        </p:spPr>
        <p:txBody>
          <a:bodyPr vert="horz" wrap="square" lIns="93260" tIns="46630" rIns="93260" bIns="46630" numCol="1" anchor="t" anchorCtr="0" compatLnSpc="1">
            <a:prstTxWarp prst="textNoShape">
              <a:avLst/>
            </a:prstTxWarp>
          </a:bodyPr>
          <a:lstStyle/>
          <a:p>
            <a:endParaRPr lang="en-US" sz="1632" dirty="0">
              <a:latin typeface="Segoe UI" pitchFamily="34" charset="0"/>
              <a:ea typeface="Segoe UI" pitchFamily="34" charset="0"/>
              <a:cs typeface="Segoe UI" pitchFamily="34" charset="0"/>
            </a:endParaRPr>
          </a:p>
        </p:txBody>
      </p:sp>
      <p:sp>
        <p:nvSpPr>
          <p:cNvPr id="131" name="Freeform 88"/>
          <p:cNvSpPr>
            <a:spLocks noEditPoints="1"/>
          </p:cNvSpPr>
          <p:nvPr/>
        </p:nvSpPr>
        <p:spPr bwMode="black">
          <a:xfrm>
            <a:off x="6045153" y="3568244"/>
            <a:ext cx="408536" cy="439936"/>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8200"/>
          </a:solidFill>
          <a:ln>
            <a:noFill/>
          </a:ln>
          <a:extLst/>
        </p:spPr>
        <p:txBody>
          <a:bodyPr vert="horz" wrap="square" lIns="93260" tIns="46630" rIns="93260" bIns="46630" numCol="1" anchor="t" anchorCtr="0" compatLnSpc="1">
            <a:prstTxWarp prst="textNoShape">
              <a:avLst/>
            </a:prstTxWarp>
          </a:bodyPr>
          <a:lstStyle/>
          <a:p>
            <a:endParaRPr lang="en-US" sz="1632" dirty="0">
              <a:latin typeface="Segoe UI" pitchFamily="34" charset="0"/>
              <a:ea typeface="Segoe UI" pitchFamily="34" charset="0"/>
              <a:cs typeface="Segoe UI" pitchFamily="34" charset="0"/>
            </a:endParaRPr>
          </a:p>
        </p:txBody>
      </p:sp>
      <p:sp>
        <p:nvSpPr>
          <p:cNvPr id="132" name="Freeform 88"/>
          <p:cNvSpPr>
            <a:spLocks noEditPoints="1"/>
          </p:cNvSpPr>
          <p:nvPr/>
        </p:nvSpPr>
        <p:spPr bwMode="black">
          <a:xfrm>
            <a:off x="8346424" y="3568244"/>
            <a:ext cx="408536" cy="439936"/>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8200"/>
          </a:solidFill>
          <a:ln>
            <a:noFill/>
          </a:ln>
          <a:extLst/>
        </p:spPr>
        <p:txBody>
          <a:bodyPr vert="horz" wrap="square" lIns="93260" tIns="46630" rIns="93260" bIns="46630" numCol="1" anchor="t" anchorCtr="0" compatLnSpc="1">
            <a:prstTxWarp prst="textNoShape">
              <a:avLst/>
            </a:prstTxWarp>
          </a:bodyPr>
          <a:lstStyle/>
          <a:p>
            <a:endParaRPr lang="en-US" sz="1632" dirty="0">
              <a:latin typeface="Segoe UI" pitchFamily="34" charset="0"/>
              <a:ea typeface="Segoe UI" pitchFamily="34" charset="0"/>
              <a:cs typeface="Segoe UI" pitchFamily="34" charset="0"/>
            </a:endParaRPr>
          </a:p>
        </p:txBody>
      </p:sp>
      <p:pic>
        <p:nvPicPr>
          <p:cNvPr id="109" name="Picture 4" descr="\\MAGNUM\Projects\Microsoft\Cloud Power FY12\Design\Icons\PNGs\IT_guy.png"/>
          <p:cNvPicPr>
            <a:picLocks noChangeAspect="1" noChangeArrowheads="1"/>
          </p:cNvPicPr>
          <p:nvPr/>
        </p:nvPicPr>
        <p:blipFill>
          <a:blip r:embed="rId10" cstate="print">
            <a:lum bright="100000"/>
          </a:blip>
          <a:stretch>
            <a:fillRect/>
          </a:stretch>
        </p:blipFill>
        <p:spPr bwMode="auto">
          <a:xfrm>
            <a:off x="5305910" y="5958429"/>
            <a:ext cx="735218" cy="735218"/>
          </a:xfrm>
          <a:prstGeom prst="rect">
            <a:avLst/>
          </a:prstGeom>
          <a:noFill/>
        </p:spPr>
      </p:pic>
    </p:spTree>
    <p:extLst>
      <p:ext uri="{BB962C8B-B14F-4D97-AF65-F5344CB8AC3E}">
        <p14:creationId xmlns:p14="http://schemas.microsoft.com/office/powerpoint/2010/main" val="178886988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500"/>
                                        <p:tgtEl>
                                          <p:spTgt spid="6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childTnLst>
                          </p:cTn>
                        </p:par>
                        <p:par>
                          <p:cTn id="29" fill="hold">
                            <p:stCondLst>
                              <p:cond delay="275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250"/>
                            </p:stCondLst>
                            <p:childTnLst>
                              <p:par>
                                <p:cTn id="34" presetID="10"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par>
                          <p:cTn id="45" fill="hold">
                            <p:stCondLst>
                              <p:cond delay="475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5250"/>
                            </p:stCondLst>
                            <p:childTnLst>
                              <p:par>
                                <p:cTn id="50" presetID="22" presetClass="entr" presetSubtype="1"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up)">
                                      <p:cBhvr>
                                        <p:cTn id="52" dur="500"/>
                                        <p:tgtEl>
                                          <p:spTgt spid="8"/>
                                        </p:tgtEl>
                                      </p:cBhvr>
                                    </p:animEffect>
                                  </p:childTnLst>
                                </p:cTn>
                              </p:par>
                            </p:childTnLst>
                          </p:cTn>
                        </p:par>
                        <p:par>
                          <p:cTn id="53" fill="hold">
                            <p:stCondLst>
                              <p:cond delay="5750"/>
                            </p:stCondLst>
                            <p:childTnLst>
                              <p:par>
                                <p:cTn id="54" presetID="16" presetClass="entr" presetSubtype="37" fill="hold" nodeType="afterEffect">
                                  <p:stCondLst>
                                    <p:cond delay="0"/>
                                  </p:stCondLst>
                                  <p:childTnLst>
                                    <p:set>
                                      <p:cBhvr>
                                        <p:cTn id="55" dur="1" fill="hold">
                                          <p:stCondLst>
                                            <p:cond delay="0"/>
                                          </p:stCondLst>
                                        </p:cTn>
                                        <p:tgtEl>
                                          <p:spTgt spid="119"/>
                                        </p:tgtEl>
                                        <p:attrNameLst>
                                          <p:attrName>style.visibility</p:attrName>
                                        </p:attrNameLst>
                                      </p:cBhvr>
                                      <p:to>
                                        <p:strVal val="visible"/>
                                      </p:to>
                                    </p:set>
                                    <p:animEffect transition="in" filter="barn(outVertical)">
                                      <p:cBhvr>
                                        <p:cTn id="56" dur="500"/>
                                        <p:tgtEl>
                                          <p:spTgt spid="119"/>
                                        </p:tgtEl>
                                      </p:cBhvr>
                                    </p:animEffect>
                                  </p:childTnLst>
                                </p:cTn>
                              </p:par>
                            </p:childTnLst>
                          </p:cTn>
                        </p:par>
                        <p:par>
                          <p:cTn id="57" fill="hold">
                            <p:stCondLst>
                              <p:cond delay="6250"/>
                            </p:stCondLst>
                            <p:childTnLst>
                              <p:par>
                                <p:cTn id="58" presetID="10" presetClass="entr" presetSubtype="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6750"/>
                            </p:stCondLst>
                            <p:childTnLst>
                              <p:par>
                                <p:cTn id="62" presetID="16" presetClass="entr" presetSubtype="37" fill="hold" nodeType="afterEffect">
                                  <p:stCondLst>
                                    <p:cond delay="0"/>
                                  </p:stCondLst>
                                  <p:childTnLst>
                                    <p:set>
                                      <p:cBhvr>
                                        <p:cTn id="63" dur="1" fill="hold">
                                          <p:stCondLst>
                                            <p:cond delay="0"/>
                                          </p:stCondLst>
                                        </p:cTn>
                                        <p:tgtEl>
                                          <p:spTgt spid="112"/>
                                        </p:tgtEl>
                                        <p:attrNameLst>
                                          <p:attrName>style.visibility</p:attrName>
                                        </p:attrNameLst>
                                      </p:cBhvr>
                                      <p:to>
                                        <p:strVal val="visible"/>
                                      </p:to>
                                    </p:set>
                                    <p:animEffect transition="in" filter="barn(outVertical)">
                                      <p:cBhvr>
                                        <p:cTn id="64" dur="500"/>
                                        <p:tgtEl>
                                          <p:spTgt spid="112"/>
                                        </p:tgtEl>
                                      </p:cBhvr>
                                    </p:animEffect>
                                  </p:childTnLst>
                                </p:cTn>
                              </p:par>
                            </p:childTnLst>
                          </p:cTn>
                        </p:par>
                        <p:par>
                          <p:cTn id="65" fill="hold">
                            <p:stCondLst>
                              <p:cond delay="7250"/>
                            </p:stCondLst>
                            <p:childTnLst>
                              <p:par>
                                <p:cTn id="66" presetID="22" presetClass="entr" presetSubtype="1" fill="hold" grpId="0" nodeType="after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wipe(up)">
                                      <p:cBhvr>
                                        <p:cTn id="68" dur="500"/>
                                        <p:tgtEl>
                                          <p:spTgt spid="9"/>
                                        </p:tgtEl>
                                      </p:cBhvr>
                                    </p:animEffect>
                                  </p:childTnLst>
                                </p:cTn>
                              </p:par>
                            </p:childTnLst>
                          </p:cTn>
                        </p:par>
                        <p:par>
                          <p:cTn id="69" fill="hold">
                            <p:stCondLst>
                              <p:cond delay="7750"/>
                            </p:stCondLst>
                            <p:childTnLst>
                              <p:par>
                                <p:cTn id="70" presetID="22" presetClass="entr" presetSubtype="4"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down)">
                                      <p:cBhvr>
                                        <p:cTn id="72" dur="500"/>
                                        <p:tgtEl>
                                          <p:spTgt spid="1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par>
                          <p:cTn id="78" fill="hold">
                            <p:stCondLst>
                              <p:cond delay="500"/>
                            </p:stCondLst>
                            <p:childTnLst>
                              <p:par>
                                <p:cTn id="79" presetID="10" presetClass="entr" presetSubtype="0" fill="hold" nodeType="afterEffect">
                                  <p:stCondLst>
                                    <p:cond delay="0"/>
                                  </p:stCondLst>
                                  <p:childTnLst>
                                    <p:set>
                                      <p:cBhvr>
                                        <p:cTn id="80" dur="1" fill="hold">
                                          <p:stCondLst>
                                            <p:cond delay="0"/>
                                          </p:stCondLst>
                                        </p:cTn>
                                        <p:tgtEl>
                                          <p:spTgt spid="94"/>
                                        </p:tgtEl>
                                        <p:attrNameLst>
                                          <p:attrName>style.visibility</p:attrName>
                                        </p:attrNameLst>
                                      </p:cBhvr>
                                      <p:to>
                                        <p:strVal val="visible"/>
                                      </p:to>
                                    </p:set>
                                    <p:animEffect transition="in" filter="fade">
                                      <p:cBhvr>
                                        <p:cTn id="81" dur="500"/>
                                        <p:tgtEl>
                                          <p:spTgt spid="94"/>
                                        </p:tgtEl>
                                      </p:cBhvr>
                                    </p:animEffect>
                                  </p:childTnLst>
                                </p:cTn>
                              </p:par>
                            </p:childTnLst>
                          </p:cTn>
                        </p:par>
                        <p:par>
                          <p:cTn id="82" fill="hold">
                            <p:stCondLst>
                              <p:cond delay="1000"/>
                            </p:stCondLst>
                            <p:childTnLst>
                              <p:par>
                                <p:cTn id="83" presetID="10" presetClass="entr" presetSubtype="0" fill="hold" nodeType="afterEffect">
                                  <p:stCondLst>
                                    <p:cond delay="0"/>
                                  </p:stCondLst>
                                  <p:childTnLst>
                                    <p:set>
                                      <p:cBhvr>
                                        <p:cTn id="84" dur="1" fill="hold">
                                          <p:stCondLst>
                                            <p:cond delay="0"/>
                                          </p:stCondLst>
                                        </p:cTn>
                                        <p:tgtEl>
                                          <p:spTgt spid="95"/>
                                        </p:tgtEl>
                                        <p:attrNameLst>
                                          <p:attrName>style.visibility</p:attrName>
                                        </p:attrNameLst>
                                      </p:cBhvr>
                                      <p:to>
                                        <p:strVal val="visible"/>
                                      </p:to>
                                    </p:set>
                                    <p:animEffect transition="in" filter="fade">
                                      <p:cBhvr>
                                        <p:cTn id="85" dur="500"/>
                                        <p:tgtEl>
                                          <p:spTgt spid="95"/>
                                        </p:tgtEl>
                                      </p:cBhvr>
                                    </p:animEffect>
                                  </p:childTnLst>
                                </p:cTn>
                              </p:par>
                            </p:childTnLst>
                          </p:cTn>
                        </p:par>
                        <p:par>
                          <p:cTn id="86" fill="hold">
                            <p:stCondLst>
                              <p:cond delay="1500"/>
                            </p:stCondLst>
                            <p:childTnLst>
                              <p:par>
                                <p:cTn id="87" presetID="10" presetClass="entr" presetSubtype="0"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fade">
                                      <p:cBhvr>
                                        <p:cTn id="89" dur="500"/>
                                        <p:tgtEl>
                                          <p:spTgt spid="20"/>
                                        </p:tgtEl>
                                      </p:cBhvr>
                                    </p:animEffect>
                                  </p:childTnLst>
                                </p:cTn>
                              </p:par>
                            </p:childTnLst>
                          </p:cTn>
                        </p:par>
                        <p:par>
                          <p:cTn id="90" fill="hold">
                            <p:stCondLst>
                              <p:cond delay="2000"/>
                            </p:stCondLst>
                            <p:childTnLst>
                              <p:par>
                                <p:cTn id="91" presetID="10" presetClass="entr" presetSubtype="0" fill="hold" nodeType="afterEffect">
                                  <p:stCondLst>
                                    <p:cond delay="0"/>
                                  </p:stCondLst>
                                  <p:childTnLst>
                                    <p:set>
                                      <p:cBhvr>
                                        <p:cTn id="92" dur="1" fill="hold">
                                          <p:stCondLst>
                                            <p:cond delay="0"/>
                                          </p:stCondLst>
                                        </p:cTn>
                                        <p:tgtEl>
                                          <p:spTgt spid="69"/>
                                        </p:tgtEl>
                                        <p:attrNameLst>
                                          <p:attrName>style.visibility</p:attrName>
                                        </p:attrNameLst>
                                      </p:cBhvr>
                                      <p:to>
                                        <p:strVal val="visible"/>
                                      </p:to>
                                    </p:set>
                                    <p:animEffect transition="in" filter="fade">
                                      <p:cBhvr>
                                        <p:cTn id="93" dur="500"/>
                                        <p:tgtEl>
                                          <p:spTgt spid="69"/>
                                        </p:tgtEl>
                                      </p:cBhvr>
                                    </p:animEffect>
                                  </p:childTnLst>
                                </p:cTn>
                              </p:par>
                            </p:childTnLst>
                          </p:cTn>
                        </p:par>
                        <p:par>
                          <p:cTn id="94" fill="hold">
                            <p:stCondLst>
                              <p:cond delay="2500"/>
                            </p:stCondLst>
                            <p:childTnLst>
                              <p:par>
                                <p:cTn id="95" presetID="16" presetClass="entr" presetSubtype="37" fill="hold" grpId="0" nodeType="after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arn(outVertical)">
                                      <p:cBhvr>
                                        <p:cTn id="97" dur="500"/>
                                        <p:tgtEl>
                                          <p:spTgt spid="23"/>
                                        </p:tgtEl>
                                      </p:cBhvr>
                                    </p:animEffect>
                                  </p:childTnLst>
                                </p:cTn>
                              </p:par>
                            </p:childTnLst>
                          </p:cTn>
                        </p:par>
                        <p:par>
                          <p:cTn id="98" fill="hold">
                            <p:stCondLst>
                              <p:cond delay="3000"/>
                            </p:stCondLst>
                            <p:childTnLst>
                              <p:par>
                                <p:cTn id="99" presetID="1"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childTnLst>
                                </p:cTn>
                              </p:par>
                            </p:childTnLst>
                          </p:cTn>
                        </p:par>
                        <p:par>
                          <p:cTn id="101" fill="hold">
                            <p:stCondLst>
                              <p:cond delay="3000"/>
                            </p:stCondLst>
                            <p:childTnLst>
                              <p:par>
                                <p:cTn id="102" presetID="22" presetClass="entr" presetSubtype="1" fill="hold" nodeType="afterEffect">
                                  <p:stCondLst>
                                    <p:cond delay="0"/>
                                  </p:stCondLst>
                                  <p:childTnLst>
                                    <p:set>
                                      <p:cBhvr>
                                        <p:cTn id="103" dur="1" fill="hold">
                                          <p:stCondLst>
                                            <p:cond delay="0"/>
                                          </p:stCondLst>
                                        </p:cTn>
                                        <p:tgtEl>
                                          <p:spTgt spid="123"/>
                                        </p:tgtEl>
                                        <p:attrNameLst>
                                          <p:attrName>style.visibility</p:attrName>
                                        </p:attrNameLst>
                                      </p:cBhvr>
                                      <p:to>
                                        <p:strVal val="visible"/>
                                      </p:to>
                                    </p:set>
                                    <p:animEffect transition="in" filter="wipe(up)">
                                      <p:cBhvr>
                                        <p:cTn id="104" dur="500"/>
                                        <p:tgtEl>
                                          <p:spTgt spid="123"/>
                                        </p:tgtEl>
                                      </p:cBhvr>
                                    </p:animEffect>
                                  </p:childTnLst>
                                </p:cTn>
                              </p:par>
                            </p:childTnLst>
                          </p:cTn>
                        </p:par>
                        <p:par>
                          <p:cTn id="105" fill="hold">
                            <p:stCondLst>
                              <p:cond delay="3500"/>
                            </p:stCondLst>
                            <p:childTnLst>
                              <p:par>
                                <p:cTn id="106" presetID="1" presetClass="entr" presetSubtype="0" fill="hold" grpId="0" nodeType="afterEffect">
                                  <p:stCondLst>
                                    <p:cond delay="0"/>
                                  </p:stCondLst>
                                  <p:childTnLst>
                                    <p:set>
                                      <p:cBhvr>
                                        <p:cTn id="107" dur="1" fill="hold">
                                          <p:stCondLst>
                                            <p:cond delay="0"/>
                                          </p:stCondLst>
                                        </p:cTn>
                                        <p:tgtEl>
                                          <p:spTgt spid="19"/>
                                        </p:tgtEl>
                                        <p:attrNameLst>
                                          <p:attrName>style.visibility</p:attrName>
                                        </p:attrNameLst>
                                      </p:cBhvr>
                                      <p:to>
                                        <p:strVal val="visible"/>
                                      </p:to>
                                    </p:set>
                                  </p:childTnLst>
                                </p:cTn>
                              </p:par>
                            </p:childTnLst>
                          </p:cTn>
                        </p:par>
                        <p:par>
                          <p:cTn id="108" fill="hold">
                            <p:stCondLst>
                              <p:cond delay="3500"/>
                            </p:stCondLst>
                            <p:childTnLst>
                              <p:par>
                                <p:cTn id="109" presetID="22" presetClass="entr" presetSubtype="1"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wipe(up)">
                                      <p:cBhvr>
                                        <p:cTn id="111" dur="500"/>
                                        <p:tgtEl>
                                          <p:spTgt spid="57"/>
                                        </p:tgtEl>
                                      </p:cBhvr>
                                    </p:animEffect>
                                  </p:childTnLst>
                                </p:cTn>
                              </p:par>
                            </p:childTnLst>
                          </p:cTn>
                        </p:par>
                        <p:par>
                          <p:cTn id="112" fill="hold">
                            <p:stCondLst>
                              <p:cond delay="4000"/>
                            </p:stCondLst>
                            <p:childTnLst>
                              <p:par>
                                <p:cTn id="113" presetID="22" presetClass="entr" presetSubtype="1" fill="hold" nodeType="afterEffect">
                                  <p:stCondLst>
                                    <p:cond delay="0"/>
                                  </p:stCondLst>
                                  <p:childTnLst>
                                    <p:set>
                                      <p:cBhvr>
                                        <p:cTn id="114" dur="1" fill="hold">
                                          <p:stCondLst>
                                            <p:cond delay="0"/>
                                          </p:stCondLst>
                                        </p:cTn>
                                        <p:tgtEl>
                                          <p:spTgt spid="110"/>
                                        </p:tgtEl>
                                        <p:attrNameLst>
                                          <p:attrName>style.visibility</p:attrName>
                                        </p:attrNameLst>
                                      </p:cBhvr>
                                      <p:to>
                                        <p:strVal val="visible"/>
                                      </p:to>
                                    </p:set>
                                    <p:animEffect transition="in" filter="wipe(up)">
                                      <p:cBhvr>
                                        <p:cTn id="115" dur="500"/>
                                        <p:tgtEl>
                                          <p:spTgt spid="110"/>
                                        </p:tgtEl>
                                      </p:cBhvr>
                                    </p:animEffect>
                                  </p:childTnLst>
                                </p:cTn>
                              </p:par>
                            </p:childTnLst>
                          </p:cTn>
                        </p:par>
                        <p:par>
                          <p:cTn id="116" fill="hold">
                            <p:stCondLst>
                              <p:cond delay="4500"/>
                            </p:stCondLst>
                            <p:childTnLst>
                              <p:par>
                                <p:cTn id="117" presetID="10" presetClass="entr" presetSubtype="0" fill="hold" grpId="0" nodeType="afterEffect">
                                  <p:stCondLst>
                                    <p:cond delay="0"/>
                                  </p:stCondLst>
                                  <p:childTnLst>
                                    <p:set>
                                      <p:cBhvr>
                                        <p:cTn id="118" dur="1" fill="hold">
                                          <p:stCondLst>
                                            <p:cond delay="0"/>
                                          </p:stCondLst>
                                        </p:cTn>
                                        <p:tgtEl>
                                          <p:spTgt spid="47"/>
                                        </p:tgtEl>
                                        <p:attrNameLst>
                                          <p:attrName>style.visibility</p:attrName>
                                        </p:attrNameLst>
                                      </p:cBhvr>
                                      <p:to>
                                        <p:strVal val="visible"/>
                                      </p:to>
                                    </p:set>
                                    <p:animEffect transition="in" filter="fade">
                                      <p:cBhvr>
                                        <p:cTn id="119" dur="500"/>
                                        <p:tgtEl>
                                          <p:spTgt spid="47"/>
                                        </p:tgtEl>
                                      </p:cBhvr>
                                    </p:animEffect>
                                  </p:childTnLst>
                                </p:cTn>
                              </p:par>
                            </p:childTnLst>
                          </p:cTn>
                        </p:par>
                        <p:par>
                          <p:cTn id="120" fill="hold">
                            <p:stCondLst>
                              <p:cond delay="5000"/>
                            </p:stCondLst>
                            <p:childTnLst>
                              <p:par>
                                <p:cTn id="121" presetID="22" presetClass="entr" presetSubtype="4" fill="hold" grpId="0" nodeType="afterEffect">
                                  <p:stCondLst>
                                    <p:cond delay="0"/>
                                  </p:stCondLst>
                                  <p:childTnLst>
                                    <p:set>
                                      <p:cBhvr>
                                        <p:cTn id="122" dur="1" fill="hold">
                                          <p:stCondLst>
                                            <p:cond delay="0"/>
                                          </p:stCondLst>
                                        </p:cTn>
                                        <p:tgtEl>
                                          <p:spTgt spid="35"/>
                                        </p:tgtEl>
                                        <p:attrNameLst>
                                          <p:attrName>style.visibility</p:attrName>
                                        </p:attrNameLst>
                                      </p:cBhvr>
                                      <p:to>
                                        <p:strVal val="visible"/>
                                      </p:to>
                                    </p:set>
                                    <p:animEffect transition="in" filter="wipe(down)">
                                      <p:cBhvr>
                                        <p:cTn id="123" dur="500"/>
                                        <p:tgtEl>
                                          <p:spTgt spid="35"/>
                                        </p:tgtEl>
                                      </p:cBhvr>
                                    </p:animEffect>
                                  </p:childTnLst>
                                </p:cTn>
                              </p:par>
                            </p:childTnLst>
                          </p:cTn>
                        </p:par>
                        <p:par>
                          <p:cTn id="124" fill="hold">
                            <p:stCondLst>
                              <p:cond delay="5500"/>
                            </p:stCondLst>
                            <p:childTnLst>
                              <p:par>
                                <p:cTn id="125" presetID="22" presetClass="entr" presetSubtype="2" fill="hold" grpId="0" nodeType="afterEffect">
                                  <p:stCondLst>
                                    <p:cond delay="0"/>
                                  </p:stCondLst>
                                  <p:childTnLst>
                                    <p:set>
                                      <p:cBhvr>
                                        <p:cTn id="126" dur="1" fill="hold">
                                          <p:stCondLst>
                                            <p:cond delay="0"/>
                                          </p:stCondLst>
                                        </p:cTn>
                                        <p:tgtEl>
                                          <p:spTgt spid="61"/>
                                        </p:tgtEl>
                                        <p:attrNameLst>
                                          <p:attrName>style.visibility</p:attrName>
                                        </p:attrNameLst>
                                      </p:cBhvr>
                                      <p:to>
                                        <p:strVal val="visible"/>
                                      </p:to>
                                    </p:set>
                                    <p:animEffect transition="in" filter="wipe(right)">
                                      <p:cBhvr>
                                        <p:cTn id="127" dur="500"/>
                                        <p:tgtEl>
                                          <p:spTgt spid="61"/>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nodeType="clickEffect">
                                  <p:stCondLst>
                                    <p:cond delay="0"/>
                                  </p:stCondLst>
                                  <p:childTnLst>
                                    <p:set>
                                      <p:cBhvr>
                                        <p:cTn id="131" dur="1" fill="hold">
                                          <p:stCondLst>
                                            <p:cond delay="0"/>
                                          </p:stCondLst>
                                        </p:cTn>
                                        <p:tgtEl>
                                          <p:spTgt spid="5"/>
                                        </p:tgtEl>
                                        <p:attrNameLst>
                                          <p:attrName>style.visibility</p:attrName>
                                        </p:attrNameLst>
                                      </p:cBhvr>
                                      <p:to>
                                        <p:strVal val="visible"/>
                                      </p:to>
                                    </p:set>
                                    <p:animEffect transition="in" filter="fade">
                                      <p:cBhvr>
                                        <p:cTn id="132" dur="500"/>
                                        <p:tgtEl>
                                          <p:spTgt spid="5"/>
                                        </p:tgtEl>
                                      </p:cBhvr>
                                    </p:animEffect>
                                  </p:childTnLst>
                                </p:cTn>
                              </p:par>
                            </p:childTnLst>
                          </p:cTn>
                        </p:par>
                        <p:par>
                          <p:cTn id="133" fill="hold">
                            <p:stCondLst>
                              <p:cond delay="500"/>
                            </p:stCondLst>
                            <p:childTnLst>
                              <p:par>
                                <p:cTn id="134" presetID="1" presetClass="entr" presetSubtype="0" fill="hold" grpId="0" nodeType="afterEffect">
                                  <p:stCondLst>
                                    <p:cond delay="0"/>
                                  </p:stCondLst>
                                  <p:childTnLst>
                                    <p:set>
                                      <p:cBhvr>
                                        <p:cTn id="135" dur="1" fill="hold">
                                          <p:stCondLst>
                                            <p:cond delay="0"/>
                                          </p:stCondLst>
                                        </p:cTn>
                                        <p:tgtEl>
                                          <p:spTgt spid="85"/>
                                        </p:tgtEl>
                                        <p:attrNameLst>
                                          <p:attrName>style.visibility</p:attrName>
                                        </p:attrNameLst>
                                      </p:cBhvr>
                                      <p:to>
                                        <p:strVal val="visible"/>
                                      </p:to>
                                    </p:set>
                                  </p:childTnLst>
                                </p:cTn>
                              </p:par>
                            </p:childTnLst>
                          </p:cTn>
                        </p:par>
                        <p:par>
                          <p:cTn id="136" fill="hold">
                            <p:stCondLst>
                              <p:cond delay="500"/>
                            </p:stCondLst>
                            <p:childTnLst>
                              <p:par>
                                <p:cTn id="137" presetID="1" presetClass="entr" presetSubtype="0" fill="hold" grpId="0" nodeType="afterEffect">
                                  <p:stCondLst>
                                    <p:cond delay="250"/>
                                  </p:stCondLst>
                                  <p:childTnLst>
                                    <p:set>
                                      <p:cBhvr>
                                        <p:cTn id="138" dur="1" fill="hold">
                                          <p:stCondLst>
                                            <p:cond delay="0"/>
                                          </p:stCondLst>
                                        </p:cTn>
                                        <p:tgtEl>
                                          <p:spTgt spid="96"/>
                                        </p:tgtEl>
                                        <p:attrNameLst>
                                          <p:attrName>style.visibility</p:attrName>
                                        </p:attrNameLst>
                                      </p:cBhvr>
                                      <p:to>
                                        <p:strVal val="visible"/>
                                      </p:to>
                                    </p:set>
                                  </p:childTnLst>
                                </p:cTn>
                              </p:par>
                            </p:childTnLst>
                          </p:cTn>
                        </p:par>
                        <p:par>
                          <p:cTn id="139" fill="hold">
                            <p:stCondLst>
                              <p:cond delay="750"/>
                            </p:stCondLst>
                            <p:childTnLst>
                              <p:par>
                                <p:cTn id="140" presetID="1" presetClass="entr" presetSubtype="0" fill="hold" grpId="0" nodeType="afterEffect">
                                  <p:stCondLst>
                                    <p:cond delay="0"/>
                                  </p:stCondLst>
                                  <p:childTnLst>
                                    <p:set>
                                      <p:cBhvr>
                                        <p:cTn id="141" dur="1" fill="hold">
                                          <p:stCondLst>
                                            <p:cond delay="0"/>
                                          </p:stCondLst>
                                        </p:cTn>
                                        <p:tgtEl>
                                          <p:spTgt spid="83"/>
                                        </p:tgtEl>
                                        <p:attrNameLst>
                                          <p:attrName>style.visibility</p:attrName>
                                        </p:attrNameLst>
                                      </p:cBhvr>
                                      <p:to>
                                        <p:strVal val="visible"/>
                                      </p:to>
                                    </p:set>
                                  </p:childTnLst>
                                </p:cTn>
                              </p:par>
                            </p:childTnLst>
                          </p:cTn>
                        </p:par>
                        <p:par>
                          <p:cTn id="142" fill="hold">
                            <p:stCondLst>
                              <p:cond delay="750"/>
                            </p:stCondLst>
                            <p:childTnLst>
                              <p:par>
                                <p:cTn id="143" presetID="1" presetClass="entr" presetSubtype="0" fill="hold" grpId="0" nodeType="afterEffect">
                                  <p:stCondLst>
                                    <p:cond delay="0"/>
                                  </p:stCondLst>
                                  <p:childTnLst>
                                    <p:set>
                                      <p:cBhvr>
                                        <p:cTn id="144" dur="1" fill="hold">
                                          <p:stCondLst>
                                            <p:cond delay="0"/>
                                          </p:stCondLst>
                                        </p:cTn>
                                        <p:tgtEl>
                                          <p:spTgt spid="129"/>
                                        </p:tgtEl>
                                        <p:attrNameLst>
                                          <p:attrName>style.visibility</p:attrName>
                                        </p:attrNameLst>
                                      </p:cBhvr>
                                      <p:to>
                                        <p:strVal val="visible"/>
                                      </p:to>
                                    </p:set>
                                  </p:childTnLst>
                                </p:cTn>
                              </p:par>
                            </p:childTnLst>
                          </p:cTn>
                        </p:par>
                        <p:par>
                          <p:cTn id="145" fill="hold">
                            <p:stCondLst>
                              <p:cond delay="750"/>
                            </p:stCondLst>
                            <p:childTnLst>
                              <p:par>
                                <p:cTn id="146" presetID="1" presetClass="entr" presetSubtype="0" fill="hold" grpId="0" nodeType="afterEffect">
                                  <p:stCondLst>
                                    <p:cond delay="250"/>
                                  </p:stCondLst>
                                  <p:childTnLst>
                                    <p:set>
                                      <p:cBhvr>
                                        <p:cTn id="147" dur="1" fill="hold">
                                          <p:stCondLst>
                                            <p:cond delay="0"/>
                                          </p:stCondLst>
                                        </p:cTn>
                                        <p:tgtEl>
                                          <p:spTgt spid="131"/>
                                        </p:tgtEl>
                                        <p:attrNameLst>
                                          <p:attrName>style.visibility</p:attrName>
                                        </p:attrNameLst>
                                      </p:cBhvr>
                                      <p:to>
                                        <p:strVal val="visible"/>
                                      </p:to>
                                    </p:set>
                                  </p:childTnLst>
                                </p:cTn>
                              </p:par>
                            </p:childTnLst>
                          </p:cTn>
                        </p:par>
                        <p:par>
                          <p:cTn id="148" fill="hold">
                            <p:stCondLst>
                              <p:cond delay="1000"/>
                            </p:stCondLst>
                            <p:childTnLst>
                              <p:par>
                                <p:cTn id="149" presetID="1" presetClass="entr" presetSubtype="0" fill="hold" grpId="0" nodeType="afterEffect">
                                  <p:stCondLst>
                                    <p:cond delay="0"/>
                                  </p:stCondLst>
                                  <p:childTnLst>
                                    <p:set>
                                      <p:cBhvr>
                                        <p:cTn id="150" dur="1" fill="hold">
                                          <p:stCondLst>
                                            <p:cond delay="0"/>
                                          </p:stCondLst>
                                        </p:cTn>
                                        <p:tgtEl>
                                          <p:spTgt spid="132"/>
                                        </p:tgtEl>
                                        <p:attrNameLst>
                                          <p:attrName>style.visibility</p:attrName>
                                        </p:attrNameLst>
                                      </p:cBhvr>
                                      <p:to>
                                        <p:strVal val="visible"/>
                                      </p:to>
                                    </p:set>
                                  </p:childTnLst>
                                </p:cTn>
                              </p:par>
                            </p:childTnLst>
                          </p:cTn>
                        </p:par>
                        <p:par>
                          <p:cTn id="151" fill="hold">
                            <p:stCondLst>
                              <p:cond delay="1000"/>
                            </p:stCondLst>
                            <p:childTnLst>
                              <p:par>
                                <p:cTn id="152" presetID="1" presetClass="entr" presetSubtype="0" fill="hold" grpId="0" nodeType="afterEffect">
                                  <p:stCondLst>
                                    <p:cond delay="250"/>
                                  </p:stCondLst>
                                  <p:childTnLst>
                                    <p:set>
                                      <p:cBhvr>
                                        <p:cTn id="153" dur="1" fill="hold">
                                          <p:stCondLst>
                                            <p:cond delay="0"/>
                                          </p:stCondLst>
                                        </p:cTn>
                                        <p:tgtEl>
                                          <p:spTgt spid="130"/>
                                        </p:tgtEl>
                                        <p:attrNameLst>
                                          <p:attrName>style.visibility</p:attrName>
                                        </p:attrNameLst>
                                      </p:cBhvr>
                                      <p:to>
                                        <p:strVal val="visible"/>
                                      </p:to>
                                    </p:set>
                                  </p:childTnLst>
                                </p:cTn>
                              </p:par>
                            </p:childTnLst>
                          </p:cTn>
                        </p:par>
                        <p:par>
                          <p:cTn id="154" fill="hold">
                            <p:stCondLst>
                              <p:cond delay="1250"/>
                            </p:stCondLst>
                            <p:childTnLst>
                              <p:par>
                                <p:cTn id="155" presetID="1" presetClass="entr" presetSubtype="0" fill="hold" grpId="0" nodeType="afterEffect">
                                  <p:stCondLst>
                                    <p:cond delay="0"/>
                                  </p:stCondLst>
                                  <p:childTnLst>
                                    <p:set>
                                      <p:cBhvr>
                                        <p:cTn id="15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65" grpId="0" animBg="1"/>
      <p:bldP spid="6" grpId="0" animBg="1"/>
      <p:bldP spid="7" grpId="0" animBg="1"/>
      <p:bldP spid="8" grpId="0" animBg="1"/>
      <p:bldP spid="9" grpId="0" animBg="1"/>
      <p:bldP spid="10" grpId="0" animBg="1"/>
      <p:bldP spid="11" grpId="0" animBg="1"/>
      <p:bldP spid="14" grpId="0" animBg="1"/>
      <p:bldP spid="19" grpId="0"/>
      <p:bldP spid="20" grpId="0" animBg="1"/>
      <p:bldP spid="23" grpId="0" animBg="1"/>
      <p:bldP spid="24" grpId="0"/>
      <p:bldP spid="31" grpId="0" animBg="1"/>
      <p:bldP spid="35" grpId="0" animBg="1"/>
      <p:bldP spid="36" grpId="0" animBg="1"/>
      <p:bldP spid="37" grpId="0" animBg="1"/>
      <p:bldP spid="38" grpId="0" animBg="1"/>
      <p:bldP spid="43" grpId="0" animBg="1"/>
      <p:bldP spid="47" grpId="0" animBg="1"/>
      <p:bldP spid="50" grpId="0" animBg="1"/>
      <p:bldP spid="57" grpId="0" animBg="1"/>
      <p:bldP spid="61" grpId="0" animBg="1"/>
      <p:bldP spid="83" grpId="0" animBg="1"/>
      <p:bldP spid="85" grpId="0" animBg="1"/>
      <p:bldP spid="96" grpId="0" animBg="1"/>
      <p:bldP spid="100" grpId="0" animBg="1"/>
      <p:bldP spid="129" grpId="0" animBg="1"/>
      <p:bldP spid="130" grpId="0" animBg="1"/>
      <p:bldP spid="131" grpId="0" animBg="1"/>
      <p:bldP spid="1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SharePoint </a:t>
            </a:r>
            <a:r>
              <a:rPr lang="en-US" dirty="0" smtClean="0"/>
              <a:t>&amp; CRM </a:t>
            </a:r>
            <a:r>
              <a:rPr lang="en-US" dirty="0"/>
              <a:t>are </a:t>
            </a:r>
            <a:r>
              <a:rPr lang="en-US" dirty="0" smtClean="0"/>
              <a:t>Complementary</a:t>
            </a:r>
            <a:r>
              <a:rPr lang="en-US" dirty="0"/>
              <a:t/>
            </a:r>
            <a:br>
              <a:rPr lang="en-US" dirty="0"/>
            </a:br>
            <a:endParaRPr lang="en-US" dirty="0"/>
          </a:p>
        </p:txBody>
      </p:sp>
      <p:sp>
        <p:nvSpPr>
          <p:cNvPr id="5" name="Rectangle 4"/>
          <p:cNvSpPr/>
          <p:nvPr/>
        </p:nvSpPr>
        <p:spPr>
          <a:xfrm>
            <a:off x="1503120" y="1808920"/>
            <a:ext cx="9144000" cy="1752600"/>
          </a:xfrm>
          <a:prstGeom prst="rect">
            <a:avLst/>
          </a:prstGeom>
          <a:solidFill>
            <a:srgbClr val="8064A2">
              <a:lumMod val="20000"/>
              <a:lumOff val="80000"/>
            </a:srgbClr>
          </a:solidFill>
          <a:ln w="28575" cap="flat" cmpd="sng" algn="ctr">
            <a:no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6" name="Rectangle 5"/>
          <p:cNvSpPr/>
          <p:nvPr/>
        </p:nvSpPr>
        <p:spPr>
          <a:xfrm>
            <a:off x="1503120" y="3637720"/>
            <a:ext cx="9144000" cy="1752600"/>
          </a:xfrm>
          <a:prstGeom prst="rect">
            <a:avLst/>
          </a:prstGeom>
          <a:solidFill>
            <a:srgbClr val="F79646">
              <a:lumMod val="20000"/>
              <a:lumOff val="80000"/>
            </a:srgbClr>
          </a:solidFill>
          <a:ln w="28575" cap="flat" cmpd="sng" algn="ctr">
            <a:no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7" name="Rectangle 6"/>
          <p:cNvSpPr/>
          <p:nvPr/>
        </p:nvSpPr>
        <p:spPr>
          <a:xfrm>
            <a:off x="3103319" y="1580321"/>
            <a:ext cx="1143000" cy="4038600"/>
          </a:xfrm>
          <a:prstGeom prst="rect">
            <a:avLst/>
          </a:prstGeom>
          <a:no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8" name="Rectangle 7"/>
          <p:cNvSpPr/>
          <p:nvPr/>
        </p:nvSpPr>
        <p:spPr>
          <a:xfrm>
            <a:off x="4246320" y="1580320"/>
            <a:ext cx="1143000" cy="4038600"/>
          </a:xfrm>
          <a:prstGeom prst="rect">
            <a:avLst/>
          </a:prstGeom>
          <a:no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9" name="Rectangle 8"/>
          <p:cNvSpPr/>
          <p:nvPr/>
        </p:nvSpPr>
        <p:spPr>
          <a:xfrm>
            <a:off x="5389320" y="1580320"/>
            <a:ext cx="1143000" cy="4038600"/>
          </a:xfrm>
          <a:prstGeom prst="rect">
            <a:avLst/>
          </a:prstGeom>
          <a:no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10" name="Rectangle 9"/>
          <p:cNvSpPr/>
          <p:nvPr/>
        </p:nvSpPr>
        <p:spPr>
          <a:xfrm>
            <a:off x="6532320" y="1580320"/>
            <a:ext cx="1143000" cy="4038600"/>
          </a:xfrm>
          <a:prstGeom prst="rect">
            <a:avLst/>
          </a:prstGeom>
          <a:no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11" name="Rectangle 10"/>
          <p:cNvSpPr/>
          <p:nvPr/>
        </p:nvSpPr>
        <p:spPr>
          <a:xfrm>
            <a:off x="7675320" y="1580320"/>
            <a:ext cx="1143000" cy="4038600"/>
          </a:xfrm>
          <a:prstGeom prst="rect">
            <a:avLst/>
          </a:prstGeom>
          <a:no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12" name="Rectangle 11"/>
          <p:cNvSpPr/>
          <p:nvPr/>
        </p:nvSpPr>
        <p:spPr>
          <a:xfrm>
            <a:off x="8818320" y="1580320"/>
            <a:ext cx="1143000" cy="4038600"/>
          </a:xfrm>
          <a:prstGeom prst="rect">
            <a:avLst/>
          </a:prstGeom>
          <a:no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13" name="Rectangle 12"/>
          <p:cNvSpPr/>
          <p:nvPr/>
        </p:nvSpPr>
        <p:spPr>
          <a:xfrm>
            <a:off x="3063173" y="1885120"/>
            <a:ext cx="1196593"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Calibri"/>
                <a:ea typeface="+mn-ea"/>
                <a:cs typeface="+mn-cs"/>
              </a:rPr>
              <a:t>Structured &amp; Semi-structured </a:t>
            </a:r>
            <a:r>
              <a:rPr kumimoji="0" lang="en-US" sz="1200" b="1" i="0" u="none" strike="noStrike" kern="0" cap="none" spc="0" normalizeH="0" baseline="0" noProof="0" dirty="0">
                <a:ln>
                  <a:noFill/>
                </a:ln>
                <a:solidFill>
                  <a:prstClr val="black"/>
                </a:solidFill>
                <a:effectLst/>
                <a:uLnTx/>
                <a:uFillTx/>
                <a:latin typeface="Calibri"/>
                <a:ea typeface="+mn-ea"/>
                <a:cs typeface="+mn-cs"/>
              </a:rPr>
              <a:t>Data</a:t>
            </a:r>
          </a:p>
        </p:txBody>
      </p:sp>
      <p:sp>
        <p:nvSpPr>
          <p:cNvPr id="14" name="Rectangle 13"/>
          <p:cNvSpPr/>
          <p:nvPr/>
        </p:nvSpPr>
        <p:spPr>
          <a:xfrm>
            <a:off x="4246320" y="1885120"/>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Social Engagement &amp; Collaboration</a:t>
            </a:r>
          </a:p>
        </p:txBody>
      </p:sp>
      <p:sp>
        <p:nvSpPr>
          <p:cNvPr id="15" name="Rectangle 14"/>
          <p:cNvSpPr/>
          <p:nvPr/>
        </p:nvSpPr>
        <p:spPr>
          <a:xfrm>
            <a:off x="5389320" y="1885120"/>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Information Evolution &amp; Storage</a:t>
            </a:r>
          </a:p>
        </p:txBody>
      </p:sp>
      <p:sp>
        <p:nvSpPr>
          <p:cNvPr id="16" name="Rectangle 15"/>
          <p:cNvSpPr/>
          <p:nvPr/>
        </p:nvSpPr>
        <p:spPr>
          <a:xfrm>
            <a:off x="6532320" y="1885120"/>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Informal Rules</a:t>
            </a:r>
          </a:p>
        </p:txBody>
      </p:sp>
      <p:sp>
        <p:nvSpPr>
          <p:cNvPr id="17" name="Rectangle 16"/>
          <p:cNvSpPr/>
          <p:nvPr/>
        </p:nvSpPr>
        <p:spPr>
          <a:xfrm>
            <a:off x="7675320" y="1885120"/>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Enterprise Search </a:t>
            </a:r>
          </a:p>
        </p:txBody>
      </p:sp>
      <p:sp>
        <p:nvSpPr>
          <p:cNvPr id="18" name="Rectangle 17"/>
          <p:cNvSpPr/>
          <p:nvPr/>
        </p:nvSpPr>
        <p:spPr>
          <a:xfrm>
            <a:off x="8818320" y="1885120"/>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Across Teams &amp; Domains</a:t>
            </a:r>
          </a:p>
        </p:txBody>
      </p:sp>
      <p:sp>
        <p:nvSpPr>
          <p:cNvPr id="19" name="Rectangle 18"/>
          <p:cNvSpPr/>
          <p:nvPr/>
        </p:nvSpPr>
        <p:spPr>
          <a:xfrm>
            <a:off x="3090068" y="3713920"/>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Structured Relational Data</a:t>
            </a:r>
          </a:p>
        </p:txBody>
      </p:sp>
      <p:sp>
        <p:nvSpPr>
          <p:cNvPr id="20" name="Rectangle 19"/>
          <p:cNvSpPr/>
          <p:nvPr/>
        </p:nvSpPr>
        <p:spPr>
          <a:xfrm>
            <a:off x="4246320" y="3713920"/>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Calibri"/>
                <a:ea typeface="+mn-ea"/>
                <a:cs typeface="+mn-cs"/>
              </a:rPr>
              <a:t>Social Interactions &amp; Tasks</a:t>
            </a:r>
            <a:endParaRPr kumimoji="0" lang="en-US" sz="1200" b="1" i="0" u="none" strike="noStrike" kern="0" cap="none" spc="0" normalizeH="0" baseline="0" noProof="0" dirty="0">
              <a:ln>
                <a:noFill/>
              </a:ln>
              <a:solidFill>
                <a:prstClr val="black"/>
              </a:solidFill>
              <a:effectLst/>
              <a:uLnTx/>
              <a:uFillTx/>
              <a:latin typeface="Calibri"/>
              <a:ea typeface="+mn-ea"/>
              <a:cs typeface="+mn-cs"/>
            </a:endParaRPr>
          </a:p>
        </p:txBody>
      </p:sp>
      <p:sp>
        <p:nvSpPr>
          <p:cNvPr id="21" name="Rectangle 20"/>
          <p:cNvSpPr/>
          <p:nvPr/>
        </p:nvSpPr>
        <p:spPr>
          <a:xfrm>
            <a:off x="5389320" y="3713920"/>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Information Generation &amp; Analytics</a:t>
            </a:r>
          </a:p>
        </p:txBody>
      </p:sp>
      <p:sp>
        <p:nvSpPr>
          <p:cNvPr id="22" name="Rectangle 21"/>
          <p:cNvSpPr/>
          <p:nvPr/>
        </p:nvSpPr>
        <p:spPr>
          <a:xfrm>
            <a:off x="6532320" y="3713920"/>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Formalized Processes</a:t>
            </a:r>
          </a:p>
        </p:txBody>
      </p:sp>
      <p:sp>
        <p:nvSpPr>
          <p:cNvPr id="23" name="Rectangle 22"/>
          <p:cNvSpPr/>
          <p:nvPr/>
        </p:nvSpPr>
        <p:spPr>
          <a:xfrm>
            <a:off x="7675320" y="3713920"/>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Data Query &amp; Filter</a:t>
            </a:r>
          </a:p>
        </p:txBody>
      </p:sp>
      <p:sp>
        <p:nvSpPr>
          <p:cNvPr id="24" name="Rectangle 23"/>
          <p:cNvSpPr/>
          <p:nvPr/>
        </p:nvSpPr>
        <p:spPr>
          <a:xfrm>
            <a:off x="8818320" y="3713920"/>
            <a:ext cx="1143000" cy="1600200"/>
          </a:xfrm>
          <a:prstGeom prst="rect">
            <a:avLst/>
          </a:prstGeom>
          <a:noFill/>
          <a:ln w="28575" cap="flat" cmpd="sng" algn="ctr">
            <a:no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200" b="1" i="0" u="none" strike="noStrike" kern="0" cap="none" spc="0" normalizeH="0" baseline="0" noProof="0" dirty="0">
                <a:ln>
                  <a:noFill/>
                </a:ln>
                <a:solidFill>
                  <a:prstClr val="black"/>
                </a:solidFill>
                <a:effectLst/>
                <a:uLnTx/>
                <a:uFillTx/>
                <a:latin typeface="Calibri"/>
                <a:ea typeface="+mn-ea"/>
                <a:cs typeface="+mn-cs"/>
              </a:rPr>
              <a:t>Within Teams &amp; Domains</a:t>
            </a:r>
          </a:p>
        </p:txBody>
      </p:sp>
      <p:grpSp>
        <p:nvGrpSpPr>
          <p:cNvPr id="25" name="Group 375"/>
          <p:cNvGrpSpPr/>
          <p:nvPr/>
        </p:nvGrpSpPr>
        <p:grpSpPr>
          <a:xfrm>
            <a:off x="3394868" y="2647120"/>
            <a:ext cx="609600" cy="609600"/>
            <a:chOff x="1905000" y="2514600"/>
            <a:chExt cx="609600" cy="609600"/>
          </a:xfrm>
        </p:grpSpPr>
        <p:sp>
          <p:nvSpPr>
            <p:cNvPr id="26" name="Folded Corner 25"/>
            <p:cNvSpPr/>
            <p:nvPr/>
          </p:nvSpPr>
          <p:spPr>
            <a:xfrm>
              <a:off x="1905000" y="2514600"/>
              <a:ext cx="304800" cy="304800"/>
            </a:xfrm>
            <a:prstGeom prst="foldedCorner">
              <a:avLst>
                <a:gd name="adj" fmla="val 50000"/>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7" name="Folded Corner 26"/>
            <p:cNvSpPr/>
            <p:nvPr/>
          </p:nvSpPr>
          <p:spPr>
            <a:xfrm>
              <a:off x="2057400" y="2667000"/>
              <a:ext cx="304800" cy="304800"/>
            </a:xfrm>
            <a:prstGeom prst="foldedCorner">
              <a:avLst>
                <a:gd name="adj" fmla="val 50000"/>
              </a:avLst>
            </a:prstGeom>
            <a:solidFill>
              <a:srgbClr val="8064A2">
                <a:lumMod val="60000"/>
                <a:lumOff val="40000"/>
              </a:srgbClr>
            </a:solid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28" name="Folded Corner 27"/>
            <p:cNvSpPr/>
            <p:nvPr/>
          </p:nvSpPr>
          <p:spPr>
            <a:xfrm>
              <a:off x="2209800" y="2819400"/>
              <a:ext cx="304800" cy="304800"/>
            </a:xfrm>
            <a:prstGeom prst="foldedCorner">
              <a:avLst>
                <a:gd name="adj" fmla="val 50000"/>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t"/>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9" name="Group 127"/>
          <p:cNvGrpSpPr/>
          <p:nvPr/>
        </p:nvGrpSpPr>
        <p:grpSpPr>
          <a:xfrm>
            <a:off x="3275538" y="4399720"/>
            <a:ext cx="838200" cy="762000"/>
            <a:chOff x="8343900" y="4419600"/>
            <a:chExt cx="1600200" cy="1371600"/>
          </a:xfrm>
        </p:grpSpPr>
        <p:grpSp>
          <p:nvGrpSpPr>
            <p:cNvPr id="30" name="Group 76"/>
            <p:cNvGrpSpPr/>
            <p:nvPr/>
          </p:nvGrpSpPr>
          <p:grpSpPr>
            <a:xfrm>
              <a:off x="8343900" y="4724400"/>
              <a:ext cx="426720" cy="381000"/>
              <a:chOff x="9144000" y="4038600"/>
              <a:chExt cx="914400" cy="762000"/>
            </a:xfrm>
          </p:grpSpPr>
          <p:sp>
            <p:nvSpPr>
              <p:cNvPr id="48" name="Rectangle 47"/>
              <p:cNvSpPr/>
              <p:nvPr/>
            </p:nvSpPr>
            <p:spPr>
              <a:xfrm>
                <a:off x="9144000" y="4038600"/>
                <a:ext cx="914400" cy="762000"/>
              </a:xfrm>
              <a:prstGeom prst="rect">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49" name="Rectangle 48"/>
              <p:cNvSpPr/>
              <p:nvPr/>
            </p:nvSpPr>
            <p:spPr>
              <a:xfrm>
                <a:off x="9144000" y="4038600"/>
                <a:ext cx="9144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31" name="Group 80"/>
            <p:cNvGrpSpPr/>
            <p:nvPr/>
          </p:nvGrpSpPr>
          <p:grpSpPr>
            <a:xfrm>
              <a:off x="9517380" y="4724400"/>
              <a:ext cx="426720" cy="381000"/>
              <a:chOff x="9144000" y="4038600"/>
              <a:chExt cx="914400" cy="762000"/>
            </a:xfrm>
          </p:grpSpPr>
          <p:sp>
            <p:nvSpPr>
              <p:cNvPr id="46" name="Rectangle 45"/>
              <p:cNvSpPr/>
              <p:nvPr/>
            </p:nvSpPr>
            <p:spPr>
              <a:xfrm>
                <a:off x="9144000" y="4038600"/>
                <a:ext cx="914400" cy="762000"/>
              </a:xfrm>
              <a:prstGeom prst="rect">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47" name="Rectangle 46"/>
              <p:cNvSpPr/>
              <p:nvPr/>
            </p:nvSpPr>
            <p:spPr>
              <a:xfrm>
                <a:off x="9144000" y="4038600"/>
                <a:ext cx="9144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32" name="Group 85"/>
            <p:cNvGrpSpPr/>
            <p:nvPr/>
          </p:nvGrpSpPr>
          <p:grpSpPr>
            <a:xfrm>
              <a:off x="8948420" y="5105400"/>
              <a:ext cx="426720" cy="381000"/>
              <a:chOff x="9144000" y="4038600"/>
              <a:chExt cx="914400" cy="762000"/>
            </a:xfrm>
          </p:grpSpPr>
          <p:sp>
            <p:nvSpPr>
              <p:cNvPr id="44" name="Rectangle 43"/>
              <p:cNvSpPr/>
              <p:nvPr/>
            </p:nvSpPr>
            <p:spPr>
              <a:xfrm>
                <a:off x="9144000" y="4038600"/>
                <a:ext cx="914400" cy="762000"/>
              </a:xfrm>
              <a:prstGeom prst="rect">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45" name="Rectangle 44"/>
              <p:cNvSpPr/>
              <p:nvPr/>
            </p:nvSpPr>
            <p:spPr>
              <a:xfrm>
                <a:off x="9144000" y="4038600"/>
                <a:ext cx="9144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33" name="Group 88"/>
            <p:cNvGrpSpPr/>
            <p:nvPr/>
          </p:nvGrpSpPr>
          <p:grpSpPr>
            <a:xfrm>
              <a:off x="8948420" y="4419600"/>
              <a:ext cx="426720" cy="381000"/>
              <a:chOff x="9144000" y="4038600"/>
              <a:chExt cx="914400" cy="762000"/>
            </a:xfrm>
          </p:grpSpPr>
          <p:sp>
            <p:nvSpPr>
              <p:cNvPr id="42" name="Rectangle 41"/>
              <p:cNvSpPr/>
              <p:nvPr/>
            </p:nvSpPr>
            <p:spPr>
              <a:xfrm>
                <a:off x="9144000" y="4038600"/>
                <a:ext cx="914400" cy="762000"/>
              </a:xfrm>
              <a:prstGeom prst="rect">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43" name="Rectangle 42"/>
              <p:cNvSpPr/>
              <p:nvPr/>
            </p:nvSpPr>
            <p:spPr>
              <a:xfrm>
                <a:off x="9144000" y="4038600"/>
                <a:ext cx="9144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cxnSp>
          <p:nvCxnSpPr>
            <p:cNvPr id="34" name="Elbow Connector 33"/>
            <p:cNvCxnSpPr>
              <a:stCxn id="48" idx="3"/>
              <a:endCxn id="42" idx="1"/>
            </p:cNvCxnSpPr>
            <p:nvPr/>
          </p:nvCxnSpPr>
          <p:spPr>
            <a:xfrm flipV="1">
              <a:off x="8770620" y="4610100"/>
              <a:ext cx="177800" cy="304800"/>
            </a:xfrm>
            <a:prstGeom prst="bentConnector3">
              <a:avLst>
                <a:gd name="adj1" fmla="val 50000"/>
              </a:avLst>
            </a:prstGeom>
            <a:noFill/>
            <a:ln w="28575" cap="flat" cmpd="sng" algn="ctr">
              <a:solidFill>
                <a:sysClr val="windowText" lastClr="000000"/>
              </a:solidFill>
              <a:prstDash val="solid"/>
              <a:headEnd type="none" w="med" len="med"/>
              <a:tailEnd type="none" w="med" len="med"/>
            </a:ln>
            <a:effectLst/>
          </p:spPr>
        </p:cxnSp>
        <p:cxnSp>
          <p:nvCxnSpPr>
            <p:cNvPr id="35" name="Elbow Connector 34"/>
            <p:cNvCxnSpPr>
              <a:stCxn id="48" idx="3"/>
              <a:endCxn id="44" idx="1"/>
            </p:cNvCxnSpPr>
            <p:nvPr/>
          </p:nvCxnSpPr>
          <p:spPr>
            <a:xfrm>
              <a:off x="8770620" y="4914900"/>
              <a:ext cx="177800" cy="381000"/>
            </a:xfrm>
            <a:prstGeom prst="bentConnector3">
              <a:avLst>
                <a:gd name="adj1" fmla="val 50000"/>
              </a:avLst>
            </a:prstGeom>
            <a:noFill/>
            <a:ln w="28575" cap="flat" cmpd="sng" algn="ctr">
              <a:solidFill>
                <a:sysClr val="windowText" lastClr="000000"/>
              </a:solidFill>
              <a:prstDash val="solid"/>
              <a:headEnd type="none" w="med" len="med"/>
              <a:tailEnd type="none" w="med" len="med"/>
            </a:ln>
            <a:effectLst/>
          </p:spPr>
        </p:cxnSp>
        <p:cxnSp>
          <p:nvCxnSpPr>
            <p:cNvPr id="36" name="Shape 134"/>
            <p:cNvCxnSpPr>
              <a:stCxn id="42" idx="2"/>
              <a:endCxn id="46" idx="1"/>
            </p:cNvCxnSpPr>
            <p:nvPr/>
          </p:nvCxnSpPr>
          <p:spPr>
            <a:xfrm rot="16200000" flipH="1">
              <a:off x="9282430" y="4679950"/>
              <a:ext cx="114300" cy="355600"/>
            </a:xfrm>
            <a:prstGeom prst="bentConnector2">
              <a:avLst/>
            </a:prstGeom>
            <a:noFill/>
            <a:ln w="28575" cap="flat" cmpd="sng" algn="ctr">
              <a:solidFill>
                <a:sysClr val="windowText" lastClr="000000"/>
              </a:solidFill>
              <a:prstDash val="solid"/>
              <a:headEnd type="none" w="med" len="med"/>
              <a:tailEnd type="none" w="med" len="med"/>
            </a:ln>
            <a:effectLst/>
          </p:spPr>
        </p:cxnSp>
        <p:grpSp>
          <p:nvGrpSpPr>
            <p:cNvPr id="37" name="Group 97"/>
            <p:cNvGrpSpPr/>
            <p:nvPr/>
          </p:nvGrpSpPr>
          <p:grpSpPr>
            <a:xfrm>
              <a:off x="8343900" y="5410200"/>
              <a:ext cx="426720" cy="381000"/>
              <a:chOff x="9144000" y="4038600"/>
              <a:chExt cx="914400" cy="762000"/>
            </a:xfrm>
          </p:grpSpPr>
          <p:sp>
            <p:nvSpPr>
              <p:cNvPr id="40" name="Rectangle 39"/>
              <p:cNvSpPr/>
              <p:nvPr/>
            </p:nvSpPr>
            <p:spPr>
              <a:xfrm>
                <a:off x="9144000" y="4038600"/>
                <a:ext cx="914400" cy="762000"/>
              </a:xfrm>
              <a:prstGeom prst="rect">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41" name="Rectangle 40"/>
              <p:cNvSpPr/>
              <p:nvPr/>
            </p:nvSpPr>
            <p:spPr>
              <a:xfrm>
                <a:off x="9144000" y="4038600"/>
                <a:ext cx="9144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cxnSp>
          <p:nvCxnSpPr>
            <p:cNvPr id="38" name="Straight Arrow Connector 37"/>
            <p:cNvCxnSpPr>
              <a:stCxn id="48" idx="2"/>
              <a:endCxn id="41" idx="0"/>
            </p:cNvCxnSpPr>
            <p:nvPr/>
          </p:nvCxnSpPr>
          <p:spPr>
            <a:xfrm rot="5400000">
              <a:off x="8404860" y="5257826"/>
              <a:ext cx="304800" cy="741"/>
            </a:xfrm>
            <a:prstGeom prst="straightConnector1">
              <a:avLst/>
            </a:prstGeom>
            <a:noFill/>
            <a:ln w="28575" cap="flat" cmpd="sng" algn="ctr">
              <a:solidFill>
                <a:sysClr val="windowText" lastClr="000000"/>
              </a:solidFill>
              <a:prstDash val="solid"/>
              <a:headEnd type="none" w="med" len="med"/>
              <a:tailEnd type="none" w="med" len="med"/>
            </a:ln>
            <a:effectLst/>
          </p:spPr>
        </p:cxnSp>
        <p:cxnSp>
          <p:nvCxnSpPr>
            <p:cNvPr id="39" name="Shape 137"/>
            <p:cNvCxnSpPr>
              <a:stCxn id="40" idx="3"/>
              <a:endCxn id="44" idx="2"/>
            </p:cNvCxnSpPr>
            <p:nvPr/>
          </p:nvCxnSpPr>
          <p:spPr>
            <a:xfrm flipV="1">
              <a:off x="8770620" y="5486400"/>
              <a:ext cx="391160" cy="114300"/>
            </a:xfrm>
            <a:prstGeom prst="bentConnector2">
              <a:avLst/>
            </a:prstGeom>
            <a:noFill/>
            <a:ln w="28575" cap="flat" cmpd="sng" algn="ctr">
              <a:solidFill>
                <a:sysClr val="windowText" lastClr="000000"/>
              </a:solidFill>
              <a:prstDash val="solid"/>
              <a:headEnd type="none" w="med" len="med"/>
              <a:tailEnd type="none" w="med" len="med"/>
            </a:ln>
            <a:effectLst/>
          </p:spPr>
        </p:cxnSp>
      </p:grpSp>
      <p:grpSp>
        <p:nvGrpSpPr>
          <p:cNvPr id="50" name="Group 171"/>
          <p:cNvGrpSpPr/>
          <p:nvPr/>
        </p:nvGrpSpPr>
        <p:grpSpPr>
          <a:xfrm>
            <a:off x="4398720" y="2579546"/>
            <a:ext cx="829574" cy="753374"/>
            <a:chOff x="4114800" y="2751826"/>
            <a:chExt cx="829574" cy="753374"/>
          </a:xfrm>
        </p:grpSpPr>
        <p:sp>
          <p:nvSpPr>
            <p:cNvPr id="51" name="Oval 50"/>
            <p:cNvSpPr/>
            <p:nvPr/>
          </p:nvSpPr>
          <p:spPr>
            <a:xfrm>
              <a:off x="4698522" y="3267974"/>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52" name="Oval 51"/>
            <p:cNvSpPr/>
            <p:nvPr/>
          </p:nvSpPr>
          <p:spPr>
            <a:xfrm>
              <a:off x="4791974" y="3048000"/>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53" name="Oval 52"/>
            <p:cNvSpPr/>
            <p:nvPr/>
          </p:nvSpPr>
          <p:spPr>
            <a:xfrm>
              <a:off x="4682704" y="2828026"/>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54" name="Oval 53"/>
            <p:cNvSpPr/>
            <p:nvPr/>
          </p:nvSpPr>
          <p:spPr>
            <a:xfrm>
              <a:off x="4454104" y="2751826"/>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55" name="Oval 54"/>
            <p:cNvSpPr/>
            <p:nvPr/>
          </p:nvSpPr>
          <p:spPr>
            <a:xfrm>
              <a:off x="4208252" y="2836652"/>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56" name="Oval 55"/>
            <p:cNvSpPr/>
            <p:nvPr/>
          </p:nvSpPr>
          <p:spPr>
            <a:xfrm>
              <a:off x="4225504" y="3276600"/>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57" name="Oval 56"/>
            <p:cNvSpPr/>
            <p:nvPr/>
          </p:nvSpPr>
          <p:spPr>
            <a:xfrm>
              <a:off x="4114800" y="3048000"/>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58" name="Oval 57"/>
            <p:cNvSpPr/>
            <p:nvPr/>
          </p:nvSpPr>
          <p:spPr>
            <a:xfrm>
              <a:off x="4454104" y="3352800"/>
              <a:ext cx="152400" cy="152400"/>
            </a:xfrm>
            <a:prstGeom prst="ellipse">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59" name="Straight Connector 58"/>
            <p:cNvCxnSpPr>
              <a:stCxn id="54" idx="4"/>
              <a:endCxn id="58" idx="0"/>
            </p:cNvCxnSpPr>
            <p:nvPr/>
          </p:nvCxnSpPr>
          <p:spPr>
            <a:xfrm rot="5400000">
              <a:off x="4306017" y="3128513"/>
              <a:ext cx="448574" cy="1588"/>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60" name="Straight Connector 59"/>
            <p:cNvCxnSpPr>
              <a:stCxn id="57" idx="6"/>
              <a:endCxn id="52" idx="2"/>
            </p:cNvCxnSpPr>
            <p:nvPr/>
          </p:nvCxnSpPr>
          <p:spPr>
            <a:xfrm>
              <a:off x="4267200" y="3124200"/>
              <a:ext cx="524774" cy="1588"/>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61" name="Straight Connector 60"/>
            <p:cNvCxnSpPr>
              <a:stCxn id="55" idx="5"/>
              <a:endCxn id="51" idx="1"/>
            </p:cNvCxnSpPr>
            <p:nvPr/>
          </p:nvCxnSpPr>
          <p:spPr>
            <a:xfrm rot="16200000" flipH="1">
              <a:off x="4367808" y="2937260"/>
              <a:ext cx="323558" cy="382506"/>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62" name="Straight Connector 61"/>
            <p:cNvCxnSpPr/>
            <p:nvPr/>
          </p:nvCxnSpPr>
          <p:spPr>
            <a:xfrm rot="5400000" flipH="1" flipV="1">
              <a:off x="4359899" y="2953795"/>
              <a:ext cx="340810" cy="332184"/>
            </a:xfrm>
            <a:prstGeom prst="line">
              <a:avLst/>
            </a:prstGeom>
            <a:noFill/>
            <a:ln w="28575" cap="flat" cmpd="sng" algn="ctr">
              <a:solidFill>
                <a:sysClr val="windowText" lastClr="000000"/>
              </a:solidFill>
              <a:prstDash val="solid"/>
              <a:headEnd type="triangle" w="med" len="med"/>
              <a:tailEnd type="triangle" w="med" len="med"/>
            </a:ln>
            <a:effectLst/>
          </p:spPr>
        </p:cxnSp>
      </p:grpSp>
      <p:grpSp>
        <p:nvGrpSpPr>
          <p:cNvPr id="63" name="Group 191"/>
          <p:cNvGrpSpPr/>
          <p:nvPr/>
        </p:nvGrpSpPr>
        <p:grpSpPr>
          <a:xfrm>
            <a:off x="4474920" y="4467294"/>
            <a:ext cx="694426" cy="618226"/>
            <a:chOff x="3048000" y="4639574"/>
            <a:chExt cx="694426" cy="618226"/>
          </a:xfrm>
        </p:grpSpPr>
        <p:sp>
          <p:nvSpPr>
            <p:cNvPr id="64" name="Oval 63"/>
            <p:cNvSpPr/>
            <p:nvPr/>
          </p:nvSpPr>
          <p:spPr>
            <a:xfrm>
              <a:off x="3056626" y="4639574"/>
              <a:ext cx="152400" cy="152400"/>
            </a:xfrm>
            <a:prstGeom prst="ellipse">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65" name="Straight Connector 64"/>
            <p:cNvCxnSpPr>
              <a:endCxn id="66" idx="2"/>
            </p:cNvCxnSpPr>
            <p:nvPr/>
          </p:nvCxnSpPr>
          <p:spPr>
            <a:xfrm>
              <a:off x="3209026" y="4715774"/>
              <a:ext cx="381000" cy="1588"/>
            </a:xfrm>
            <a:prstGeom prst="line">
              <a:avLst/>
            </a:prstGeom>
            <a:noFill/>
            <a:ln w="28575" cap="flat" cmpd="sng" algn="ctr">
              <a:solidFill>
                <a:sysClr val="windowText" lastClr="000000"/>
              </a:solidFill>
              <a:prstDash val="solid"/>
              <a:headEnd type="triangle" w="med" len="med"/>
              <a:tailEnd type="triangle" w="med" len="med"/>
            </a:ln>
            <a:effectLst/>
          </p:spPr>
        </p:cxnSp>
        <p:sp>
          <p:nvSpPr>
            <p:cNvPr id="66" name="Oval 65"/>
            <p:cNvSpPr/>
            <p:nvPr/>
          </p:nvSpPr>
          <p:spPr>
            <a:xfrm>
              <a:off x="3590026" y="4639574"/>
              <a:ext cx="152400" cy="152400"/>
            </a:xfrm>
            <a:prstGeom prst="ellipse">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67" name="Oval 66"/>
            <p:cNvSpPr/>
            <p:nvPr/>
          </p:nvSpPr>
          <p:spPr>
            <a:xfrm>
              <a:off x="3048000" y="4876800"/>
              <a:ext cx="152400" cy="152400"/>
            </a:xfrm>
            <a:prstGeom prst="ellipse">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68" name="Oval 67"/>
            <p:cNvSpPr/>
            <p:nvPr/>
          </p:nvSpPr>
          <p:spPr>
            <a:xfrm>
              <a:off x="3581400" y="4876800"/>
              <a:ext cx="152400" cy="152400"/>
            </a:xfrm>
            <a:prstGeom prst="ellipse">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69" name="Oval 68"/>
            <p:cNvSpPr/>
            <p:nvPr/>
          </p:nvSpPr>
          <p:spPr>
            <a:xfrm>
              <a:off x="3048000" y="5105400"/>
              <a:ext cx="152400" cy="152400"/>
            </a:xfrm>
            <a:prstGeom prst="ellipse">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70" name="Straight Connector 69"/>
            <p:cNvCxnSpPr>
              <a:endCxn id="71" idx="2"/>
            </p:cNvCxnSpPr>
            <p:nvPr/>
          </p:nvCxnSpPr>
          <p:spPr>
            <a:xfrm>
              <a:off x="3200400" y="5181600"/>
              <a:ext cx="381000" cy="1588"/>
            </a:xfrm>
            <a:prstGeom prst="line">
              <a:avLst/>
            </a:prstGeom>
            <a:noFill/>
            <a:ln w="28575" cap="flat" cmpd="sng" algn="ctr">
              <a:solidFill>
                <a:sysClr val="windowText" lastClr="000000"/>
              </a:solidFill>
              <a:prstDash val="solid"/>
              <a:headEnd type="triangle" w="med" len="med"/>
              <a:tailEnd type="triangle" w="med" len="med"/>
            </a:ln>
            <a:effectLst/>
          </p:spPr>
        </p:cxnSp>
        <p:sp>
          <p:nvSpPr>
            <p:cNvPr id="71" name="Oval 70"/>
            <p:cNvSpPr/>
            <p:nvPr/>
          </p:nvSpPr>
          <p:spPr>
            <a:xfrm>
              <a:off x="3581400" y="5105400"/>
              <a:ext cx="152400" cy="152400"/>
            </a:xfrm>
            <a:prstGeom prst="ellipse">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72" name="Shape 186"/>
            <p:cNvCxnSpPr>
              <a:endCxn id="68" idx="2"/>
            </p:cNvCxnSpPr>
            <p:nvPr/>
          </p:nvCxnSpPr>
          <p:spPr>
            <a:xfrm rot="16200000" flipH="1">
              <a:off x="3390900" y="4762500"/>
              <a:ext cx="228600" cy="152400"/>
            </a:xfrm>
            <a:prstGeom prst="bentConnector2">
              <a:avLst/>
            </a:prstGeom>
            <a:noFill/>
            <a:ln w="28575" cap="flat" cmpd="sng" algn="ctr">
              <a:solidFill>
                <a:sysClr val="windowText" lastClr="000000"/>
              </a:solidFill>
              <a:prstDash val="solid"/>
              <a:headEnd type="none" w="med" len="med"/>
              <a:tailEnd type="triangle" w="med" len="med"/>
            </a:ln>
            <a:effectLst/>
          </p:spPr>
        </p:cxnSp>
        <p:cxnSp>
          <p:nvCxnSpPr>
            <p:cNvPr id="73" name="Shape 188"/>
            <p:cNvCxnSpPr>
              <a:endCxn id="67" idx="6"/>
            </p:cNvCxnSpPr>
            <p:nvPr/>
          </p:nvCxnSpPr>
          <p:spPr>
            <a:xfrm rot="16200000" flipV="1">
              <a:off x="3162300" y="4991100"/>
              <a:ext cx="228600" cy="152400"/>
            </a:xfrm>
            <a:prstGeom prst="bentConnector2">
              <a:avLst/>
            </a:prstGeom>
            <a:noFill/>
            <a:ln w="28575" cap="flat" cmpd="sng" algn="ctr">
              <a:solidFill>
                <a:sysClr val="windowText" lastClr="000000"/>
              </a:solidFill>
              <a:prstDash val="solid"/>
              <a:headEnd type="none" w="med" len="med"/>
              <a:tailEnd type="triangle" w="med" len="med"/>
            </a:ln>
            <a:effectLst/>
          </p:spPr>
        </p:cxnSp>
      </p:grpSp>
      <p:grpSp>
        <p:nvGrpSpPr>
          <p:cNvPr id="74" name="Group 235"/>
          <p:cNvGrpSpPr/>
          <p:nvPr/>
        </p:nvGrpSpPr>
        <p:grpSpPr>
          <a:xfrm>
            <a:off x="6688530" y="4247320"/>
            <a:ext cx="758190" cy="922020"/>
            <a:chOff x="5261610" y="4572000"/>
            <a:chExt cx="758190" cy="922020"/>
          </a:xfrm>
        </p:grpSpPr>
        <p:sp>
          <p:nvSpPr>
            <p:cNvPr id="75" name="Rectangle 74"/>
            <p:cNvSpPr/>
            <p:nvPr/>
          </p:nvSpPr>
          <p:spPr>
            <a:xfrm>
              <a:off x="5261610" y="4572000"/>
              <a:ext cx="3048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76" name="Straight Connector 75"/>
            <p:cNvCxnSpPr>
              <a:stCxn id="75" idx="2"/>
              <a:endCxn id="77" idx="0"/>
            </p:cNvCxnSpPr>
            <p:nvPr/>
          </p:nvCxnSpPr>
          <p:spPr>
            <a:xfrm rot="5400000">
              <a:off x="5337703" y="4800493"/>
              <a:ext cx="152400" cy="214"/>
            </a:xfrm>
            <a:prstGeom prst="line">
              <a:avLst/>
            </a:prstGeom>
            <a:noFill/>
            <a:ln w="28575" cap="flat" cmpd="sng" algn="ctr">
              <a:solidFill>
                <a:sysClr val="windowText" lastClr="000000"/>
              </a:solidFill>
              <a:prstDash val="solid"/>
              <a:headEnd type="none" w="med" len="med"/>
              <a:tailEnd type="triangle" w="med" len="med"/>
            </a:ln>
            <a:effectLst/>
          </p:spPr>
        </p:cxnSp>
        <p:sp>
          <p:nvSpPr>
            <p:cNvPr id="77" name="Flowchart: Decision 76"/>
            <p:cNvSpPr/>
            <p:nvPr/>
          </p:nvSpPr>
          <p:spPr>
            <a:xfrm>
              <a:off x="5299496" y="4876800"/>
              <a:ext cx="228600" cy="228600"/>
            </a:xfrm>
            <a:prstGeom prst="flowChartDecision">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78" name="Straight Connector 77"/>
            <p:cNvCxnSpPr>
              <a:stCxn id="77" idx="2"/>
              <a:endCxn id="81" idx="0"/>
            </p:cNvCxnSpPr>
            <p:nvPr/>
          </p:nvCxnSpPr>
          <p:spPr>
            <a:xfrm rot="16200000" flipH="1">
              <a:off x="5335798" y="5183398"/>
              <a:ext cx="160020" cy="4024"/>
            </a:xfrm>
            <a:prstGeom prst="line">
              <a:avLst/>
            </a:prstGeom>
            <a:noFill/>
            <a:ln w="28575" cap="flat" cmpd="sng" algn="ctr">
              <a:solidFill>
                <a:sysClr val="windowText" lastClr="000000"/>
              </a:solidFill>
              <a:prstDash val="solid"/>
              <a:headEnd type="none" w="med" len="med"/>
              <a:tailEnd type="triangle" w="med" len="med"/>
            </a:ln>
            <a:effectLst/>
          </p:spPr>
        </p:cxnSp>
        <p:sp>
          <p:nvSpPr>
            <p:cNvPr id="79" name="Rectangle 78"/>
            <p:cNvSpPr/>
            <p:nvPr/>
          </p:nvSpPr>
          <p:spPr>
            <a:xfrm>
              <a:off x="5711190" y="4915114"/>
              <a:ext cx="3048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80" name="Straight Connector 79"/>
            <p:cNvCxnSpPr>
              <a:stCxn id="77" idx="3"/>
              <a:endCxn id="79" idx="1"/>
            </p:cNvCxnSpPr>
            <p:nvPr/>
          </p:nvCxnSpPr>
          <p:spPr>
            <a:xfrm>
              <a:off x="5528096" y="4991100"/>
              <a:ext cx="183094" cy="214"/>
            </a:xfrm>
            <a:prstGeom prst="line">
              <a:avLst/>
            </a:prstGeom>
            <a:noFill/>
            <a:ln w="28575" cap="flat" cmpd="sng" algn="ctr">
              <a:solidFill>
                <a:sysClr val="windowText" lastClr="000000"/>
              </a:solidFill>
              <a:prstDash val="solid"/>
              <a:headEnd type="none" w="med" len="med"/>
              <a:tailEnd type="triangle" w="med" len="med"/>
            </a:ln>
            <a:effectLst/>
          </p:spPr>
        </p:cxnSp>
        <p:sp>
          <p:nvSpPr>
            <p:cNvPr id="81" name="Flowchart: Decision 80"/>
            <p:cNvSpPr/>
            <p:nvPr/>
          </p:nvSpPr>
          <p:spPr>
            <a:xfrm>
              <a:off x="5303520" y="5265420"/>
              <a:ext cx="228600" cy="228600"/>
            </a:xfrm>
            <a:prstGeom prst="flowChartDecision">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82" name="Rectangle 81"/>
            <p:cNvSpPr/>
            <p:nvPr/>
          </p:nvSpPr>
          <p:spPr>
            <a:xfrm>
              <a:off x="5715000" y="5303520"/>
              <a:ext cx="304800" cy="152400"/>
            </a:xfrm>
            <a:prstGeom prst="rect">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83" name="Straight Connector 82"/>
            <p:cNvCxnSpPr>
              <a:stCxn id="81" idx="3"/>
              <a:endCxn id="82" idx="1"/>
            </p:cNvCxnSpPr>
            <p:nvPr/>
          </p:nvCxnSpPr>
          <p:spPr>
            <a:xfrm>
              <a:off x="5532120" y="5379720"/>
              <a:ext cx="182880" cy="1588"/>
            </a:xfrm>
            <a:prstGeom prst="line">
              <a:avLst/>
            </a:prstGeom>
            <a:noFill/>
            <a:ln w="28575" cap="flat" cmpd="sng" algn="ctr">
              <a:solidFill>
                <a:sysClr val="windowText" lastClr="000000"/>
              </a:solidFill>
              <a:prstDash val="solid"/>
              <a:headEnd type="none" w="med" len="med"/>
              <a:tailEnd type="triangle" w="med" len="med"/>
            </a:ln>
            <a:effectLst/>
          </p:spPr>
        </p:cxnSp>
      </p:grpSp>
      <p:grpSp>
        <p:nvGrpSpPr>
          <p:cNvPr id="84" name="Group 233"/>
          <p:cNvGrpSpPr/>
          <p:nvPr/>
        </p:nvGrpSpPr>
        <p:grpSpPr>
          <a:xfrm>
            <a:off x="5507430" y="2723320"/>
            <a:ext cx="914400" cy="457200"/>
            <a:chOff x="4038600" y="2895600"/>
            <a:chExt cx="914400" cy="457200"/>
          </a:xfrm>
        </p:grpSpPr>
        <p:sp>
          <p:nvSpPr>
            <p:cNvPr id="85" name="Folded Corner 84"/>
            <p:cNvSpPr/>
            <p:nvPr/>
          </p:nvSpPr>
          <p:spPr>
            <a:xfrm>
              <a:off x="4038600" y="3124200"/>
              <a:ext cx="228600" cy="228600"/>
            </a:xfrm>
            <a:prstGeom prst="foldedCorner">
              <a:avLst>
                <a:gd name="adj" fmla="val 38334"/>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86" name="Folded Corner 85"/>
            <p:cNvSpPr/>
            <p:nvPr/>
          </p:nvSpPr>
          <p:spPr>
            <a:xfrm>
              <a:off x="4267200" y="3048000"/>
              <a:ext cx="304800" cy="304800"/>
            </a:xfrm>
            <a:prstGeom prst="foldedCorner">
              <a:avLst>
                <a:gd name="adj" fmla="val 38334"/>
              </a:avLst>
            </a:prstGeom>
            <a:solidFill>
              <a:srgbClr val="8064A2">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87" name="Folded Corner 86"/>
            <p:cNvSpPr/>
            <p:nvPr/>
          </p:nvSpPr>
          <p:spPr>
            <a:xfrm>
              <a:off x="4572000" y="2895600"/>
              <a:ext cx="381000" cy="457200"/>
            </a:xfrm>
            <a:prstGeom prst="foldedCorner">
              <a:avLst>
                <a:gd name="adj" fmla="val 38334"/>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88" name="Group 352"/>
          <p:cNvGrpSpPr/>
          <p:nvPr/>
        </p:nvGrpSpPr>
        <p:grpSpPr>
          <a:xfrm>
            <a:off x="7868664" y="4267792"/>
            <a:ext cx="762000" cy="914400"/>
            <a:chOff x="6441744" y="4592472"/>
            <a:chExt cx="762000" cy="914400"/>
          </a:xfrm>
        </p:grpSpPr>
        <p:sp>
          <p:nvSpPr>
            <p:cNvPr id="89" name="Flowchart: Process 88"/>
            <p:cNvSpPr/>
            <p:nvPr/>
          </p:nvSpPr>
          <p:spPr>
            <a:xfrm>
              <a:off x="6441744" y="4592472"/>
              <a:ext cx="762000" cy="152400"/>
            </a:xfrm>
            <a:prstGeom prst="flowChartProcess">
              <a:avLst/>
            </a:prstGeom>
            <a:solidFill>
              <a:srgbClr val="F79646">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90" name="Flowchart: Process 89"/>
            <p:cNvSpPr/>
            <p:nvPr/>
          </p:nvSpPr>
          <p:spPr>
            <a:xfrm>
              <a:off x="6441744" y="4744872"/>
              <a:ext cx="762000" cy="152400"/>
            </a:xfrm>
            <a:prstGeom prst="flowChartProcess">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91" name="Flowchart: Process 90"/>
            <p:cNvSpPr/>
            <p:nvPr/>
          </p:nvSpPr>
          <p:spPr>
            <a:xfrm>
              <a:off x="6441744" y="4897272"/>
              <a:ext cx="762000" cy="152400"/>
            </a:xfrm>
            <a:prstGeom prst="flowChartProcess">
              <a:avLst/>
            </a:prstGeom>
            <a:solidFill>
              <a:srgbClr val="F79646"/>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92" name="Straight Connector 91"/>
            <p:cNvCxnSpPr>
              <a:stCxn id="91" idx="2"/>
              <a:endCxn id="93" idx="0"/>
            </p:cNvCxnSpPr>
            <p:nvPr/>
          </p:nvCxnSpPr>
          <p:spPr>
            <a:xfrm rot="5400000">
              <a:off x="6746544" y="5125872"/>
              <a:ext cx="152400" cy="1588"/>
            </a:xfrm>
            <a:prstGeom prst="line">
              <a:avLst/>
            </a:prstGeom>
            <a:noFill/>
            <a:ln w="28575" cap="flat" cmpd="sng" algn="ctr">
              <a:solidFill>
                <a:sysClr val="windowText" lastClr="000000"/>
              </a:solidFill>
              <a:prstDash val="solid"/>
              <a:headEnd type="none" w="med" len="med"/>
              <a:tailEnd type="triangle" w="med" len="med"/>
            </a:ln>
            <a:effectLst/>
          </p:spPr>
        </p:cxnSp>
        <p:sp>
          <p:nvSpPr>
            <p:cNvPr id="93" name="Flowchart: Process 92"/>
            <p:cNvSpPr/>
            <p:nvPr/>
          </p:nvSpPr>
          <p:spPr>
            <a:xfrm>
              <a:off x="6441744" y="5202072"/>
              <a:ext cx="762000" cy="304800"/>
            </a:xfrm>
            <a:prstGeom prst="flowChartProcess">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94" name="Group 389"/>
          <p:cNvGrpSpPr/>
          <p:nvPr/>
        </p:nvGrpSpPr>
        <p:grpSpPr>
          <a:xfrm>
            <a:off x="8970720" y="2556478"/>
            <a:ext cx="762000" cy="700242"/>
            <a:chOff x="7467600" y="2423958"/>
            <a:chExt cx="762000" cy="700242"/>
          </a:xfrm>
        </p:grpSpPr>
        <p:sp>
          <p:nvSpPr>
            <p:cNvPr id="95" name="Hexagon 94"/>
            <p:cNvSpPr/>
            <p:nvPr/>
          </p:nvSpPr>
          <p:spPr>
            <a:xfrm>
              <a:off x="7467600" y="2875128"/>
              <a:ext cx="297976" cy="249072"/>
            </a:xfrm>
            <a:prstGeom prst="hexagon">
              <a:avLst/>
            </a:prstGeom>
            <a:solidFill>
              <a:srgbClr val="8064A2">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96" name="Hexagon 95"/>
            <p:cNvSpPr/>
            <p:nvPr/>
          </p:nvSpPr>
          <p:spPr>
            <a:xfrm>
              <a:off x="7931624" y="2861480"/>
              <a:ext cx="297976" cy="249072"/>
            </a:xfrm>
            <a:prstGeom prst="hexagon">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97" name="Hexagon 96"/>
            <p:cNvSpPr/>
            <p:nvPr/>
          </p:nvSpPr>
          <p:spPr>
            <a:xfrm>
              <a:off x="7931624" y="2424752"/>
              <a:ext cx="297976" cy="249072"/>
            </a:xfrm>
            <a:prstGeom prst="hexagon">
              <a:avLst/>
            </a:prstGeom>
            <a:solidFill>
              <a:srgbClr val="8064A2">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98" name="Straight Connector 97"/>
            <p:cNvCxnSpPr>
              <a:stCxn id="96" idx="4"/>
              <a:endCxn id="101" idx="1"/>
            </p:cNvCxnSpPr>
            <p:nvPr/>
          </p:nvCxnSpPr>
          <p:spPr>
            <a:xfrm rot="16200000" flipV="1">
              <a:off x="7754772" y="2622360"/>
              <a:ext cx="187656" cy="290584"/>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99" name="Straight Connector 98"/>
            <p:cNvCxnSpPr>
              <a:stCxn id="97" idx="2"/>
              <a:endCxn id="95" idx="5"/>
            </p:cNvCxnSpPr>
            <p:nvPr/>
          </p:nvCxnSpPr>
          <p:spPr>
            <a:xfrm rot="5400000">
              <a:off x="7747948" y="2629184"/>
              <a:ext cx="201304" cy="290584"/>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100" name="Straight Connector 99"/>
            <p:cNvCxnSpPr>
              <a:stCxn id="97" idx="4"/>
              <a:endCxn id="101" idx="5"/>
            </p:cNvCxnSpPr>
            <p:nvPr/>
          </p:nvCxnSpPr>
          <p:spPr>
            <a:xfrm rot="16200000" flipV="1">
              <a:off x="7848600" y="2279460"/>
              <a:ext cx="1588" cy="290584"/>
            </a:xfrm>
            <a:prstGeom prst="line">
              <a:avLst/>
            </a:prstGeom>
            <a:noFill/>
            <a:ln w="28575" cap="flat" cmpd="sng" algn="ctr">
              <a:solidFill>
                <a:sysClr val="windowText" lastClr="000000"/>
              </a:solidFill>
              <a:prstDash val="solid"/>
              <a:headEnd type="triangle" w="med" len="med"/>
              <a:tailEnd type="triangle" w="med" len="med"/>
            </a:ln>
            <a:effectLst/>
          </p:spPr>
        </p:cxnSp>
        <p:sp>
          <p:nvSpPr>
            <p:cNvPr id="101" name="Hexagon 100"/>
            <p:cNvSpPr/>
            <p:nvPr/>
          </p:nvSpPr>
          <p:spPr>
            <a:xfrm>
              <a:off x="7467600" y="2424752"/>
              <a:ext cx="297976" cy="249072"/>
            </a:xfrm>
            <a:prstGeom prst="hexagon">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102" name="Straight Connector 101"/>
            <p:cNvCxnSpPr>
              <a:stCxn id="96" idx="2"/>
              <a:endCxn id="95" idx="1"/>
            </p:cNvCxnSpPr>
            <p:nvPr/>
          </p:nvCxnSpPr>
          <p:spPr>
            <a:xfrm rot="5400000">
              <a:off x="7841776" y="2972084"/>
              <a:ext cx="13648" cy="290584"/>
            </a:xfrm>
            <a:prstGeom prst="line">
              <a:avLst/>
            </a:prstGeom>
            <a:noFill/>
            <a:ln w="28575" cap="flat" cmpd="sng" algn="ctr">
              <a:solidFill>
                <a:sysClr val="windowText" lastClr="000000"/>
              </a:solidFill>
              <a:prstDash val="solid"/>
              <a:headEnd type="triangle" w="med" len="med"/>
              <a:tailEnd type="triangle" w="med" len="med"/>
            </a:ln>
            <a:effectLst/>
          </p:spPr>
        </p:cxnSp>
      </p:grpSp>
      <p:grpSp>
        <p:nvGrpSpPr>
          <p:cNvPr id="103" name="Group 349"/>
          <p:cNvGrpSpPr/>
          <p:nvPr/>
        </p:nvGrpSpPr>
        <p:grpSpPr>
          <a:xfrm>
            <a:off x="8970720" y="4323520"/>
            <a:ext cx="762000" cy="762000"/>
            <a:chOff x="7543800" y="4648200"/>
            <a:chExt cx="762000" cy="762000"/>
          </a:xfrm>
        </p:grpSpPr>
        <p:sp>
          <p:nvSpPr>
            <p:cNvPr id="104" name="Hexagon 103"/>
            <p:cNvSpPr/>
            <p:nvPr/>
          </p:nvSpPr>
          <p:spPr>
            <a:xfrm>
              <a:off x="7543800" y="4648200"/>
              <a:ext cx="323850" cy="304800"/>
            </a:xfrm>
            <a:prstGeom prst="hexagon">
              <a:avLst/>
            </a:prstGeom>
            <a:solidFill>
              <a:srgbClr val="F79646">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105" name="Straight Connector 104"/>
            <p:cNvCxnSpPr>
              <a:stCxn id="104" idx="0"/>
              <a:endCxn id="104" idx="3"/>
            </p:cNvCxnSpPr>
            <p:nvPr/>
          </p:nvCxnSpPr>
          <p:spPr>
            <a:xfrm flipH="1">
              <a:off x="7543800" y="4800600"/>
              <a:ext cx="323850" cy="1588"/>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106" name="Straight Connector 105"/>
            <p:cNvCxnSpPr>
              <a:stCxn id="104" idx="5"/>
              <a:endCxn id="104" idx="2"/>
            </p:cNvCxnSpPr>
            <p:nvPr/>
          </p:nvCxnSpPr>
          <p:spPr>
            <a:xfrm rot="16200000" flipH="1" flipV="1">
              <a:off x="7553325" y="47148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107" name="Straight Connector 106"/>
            <p:cNvCxnSpPr>
              <a:stCxn id="104" idx="1"/>
              <a:endCxn id="104" idx="4"/>
            </p:cNvCxnSpPr>
            <p:nvPr/>
          </p:nvCxnSpPr>
          <p:spPr>
            <a:xfrm rot="5400000" flipH="1">
              <a:off x="7553325" y="47148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sp>
          <p:nvSpPr>
            <p:cNvPr id="108" name="Hexagon 107"/>
            <p:cNvSpPr/>
            <p:nvPr/>
          </p:nvSpPr>
          <p:spPr>
            <a:xfrm>
              <a:off x="7545222" y="5105400"/>
              <a:ext cx="323850" cy="304800"/>
            </a:xfrm>
            <a:prstGeom prst="hexagon">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109" name="Straight Connector 108"/>
            <p:cNvCxnSpPr>
              <a:stCxn id="108" idx="0"/>
              <a:endCxn id="108" idx="3"/>
            </p:cNvCxnSpPr>
            <p:nvPr/>
          </p:nvCxnSpPr>
          <p:spPr>
            <a:xfrm flipH="1">
              <a:off x="7545222" y="5257800"/>
              <a:ext cx="323850" cy="1588"/>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110" name="Straight Connector 109"/>
            <p:cNvCxnSpPr>
              <a:stCxn id="108" idx="5"/>
              <a:endCxn id="108" idx="2"/>
            </p:cNvCxnSpPr>
            <p:nvPr/>
          </p:nvCxnSpPr>
          <p:spPr>
            <a:xfrm rot="16200000" flipH="1" flipV="1">
              <a:off x="7554747" y="51720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111" name="Straight Connector 110"/>
            <p:cNvCxnSpPr>
              <a:stCxn id="108" idx="1"/>
              <a:endCxn id="108" idx="4"/>
            </p:cNvCxnSpPr>
            <p:nvPr/>
          </p:nvCxnSpPr>
          <p:spPr>
            <a:xfrm rot="5400000" flipH="1">
              <a:off x="7554747" y="51720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sp>
          <p:nvSpPr>
            <p:cNvPr id="112" name="Hexagon 111"/>
            <p:cNvSpPr/>
            <p:nvPr/>
          </p:nvSpPr>
          <p:spPr>
            <a:xfrm>
              <a:off x="7980528" y="4648200"/>
              <a:ext cx="323850" cy="304800"/>
            </a:xfrm>
            <a:prstGeom prst="hexagon">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113" name="Straight Connector 112"/>
            <p:cNvCxnSpPr>
              <a:stCxn id="112" idx="0"/>
              <a:endCxn id="112" idx="3"/>
            </p:cNvCxnSpPr>
            <p:nvPr/>
          </p:nvCxnSpPr>
          <p:spPr>
            <a:xfrm flipH="1">
              <a:off x="7980528" y="4800600"/>
              <a:ext cx="323850" cy="1588"/>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114" name="Straight Connector 113"/>
            <p:cNvCxnSpPr>
              <a:stCxn id="112" idx="5"/>
              <a:endCxn id="112" idx="2"/>
            </p:cNvCxnSpPr>
            <p:nvPr/>
          </p:nvCxnSpPr>
          <p:spPr>
            <a:xfrm rot="16200000" flipH="1" flipV="1">
              <a:off x="7990053" y="47148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115" name="Straight Connector 114"/>
            <p:cNvCxnSpPr>
              <a:stCxn id="112" idx="1"/>
              <a:endCxn id="112" idx="4"/>
            </p:cNvCxnSpPr>
            <p:nvPr/>
          </p:nvCxnSpPr>
          <p:spPr>
            <a:xfrm rot="5400000" flipH="1">
              <a:off x="7990053" y="47148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sp>
          <p:nvSpPr>
            <p:cNvPr id="116" name="Hexagon 115"/>
            <p:cNvSpPr/>
            <p:nvPr/>
          </p:nvSpPr>
          <p:spPr>
            <a:xfrm>
              <a:off x="7981950" y="5105400"/>
              <a:ext cx="323850" cy="304800"/>
            </a:xfrm>
            <a:prstGeom prst="hexagon">
              <a:avLst/>
            </a:prstGeom>
            <a:solidFill>
              <a:srgbClr val="F79646"/>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117" name="Straight Connector 116"/>
            <p:cNvCxnSpPr>
              <a:stCxn id="116" idx="0"/>
              <a:endCxn id="116" idx="3"/>
            </p:cNvCxnSpPr>
            <p:nvPr/>
          </p:nvCxnSpPr>
          <p:spPr>
            <a:xfrm flipH="1">
              <a:off x="7981950" y="5257800"/>
              <a:ext cx="323850" cy="1588"/>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118" name="Straight Connector 117"/>
            <p:cNvCxnSpPr>
              <a:stCxn id="116" idx="5"/>
              <a:endCxn id="116" idx="2"/>
            </p:cNvCxnSpPr>
            <p:nvPr/>
          </p:nvCxnSpPr>
          <p:spPr>
            <a:xfrm rot="16200000" flipH="1" flipV="1">
              <a:off x="7991475" y="51720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cxnSp>
          <p:nvCxnSpPr>
            <p:cNvPr id="119" name="Straight Connector 118"/>
            <p:cNvCxnSpPr>
              <a:stCxn id="116" idx="1"/>
              <a:endCxn id="116" idx="4"/>
            </p:cNvCxnSpPr>
            <p:nvPr/>
          </p:nvCxnSpPr>
          <p:spPr>
            <a:xfrm rot="5400000" flipH="1">
              <a:off x="7991475" y="5172075"/>
              <a:ext cx="304800" cy="171450"/>
            </a:xfrm>
            <a:prstGeom prst="line">
              <a:avLst/>
            </a:prstGeom>
            <a:noFill/>
            <a:ln w="28575" cap="flat" cmpd="sng" algn="ctr">
              <a:solidFill>
                <a:sysClr val="windowText" lastClr="000000"/>
              </a:solidFill>
              <a:prstDash val="solid"/>
              <a:headEnd type="triangle" w="med" len="med"/>
              <a:tailEnd type="triangle" w="med" len="med"/>
            </a:ln>
            <a:effectLst/>
          </p:spPr>
        </p:cxnSp>
      </p:grpSp>
      <p:grpSp>
        <p:nvGrpSpPr>
          <p:cNvPr id="120" name="Group 351"/>
          <p:cNvGrpSpPr/>
          <p:nvPr/>
        </p:nvGrpSpPr>
        <p:grpSpPr>
          <a:xfrm>
            <a:off x="7881524" y="2494720"/>
            <a:ext cx="763924" cy="762000"/>
            <a:chOff x="6454604" y="2743200"/>
            <a:chExt cx="763924" cy="762000"/>
          </a:xfrm>
        </p:grpSpPr>
        <p:sp>
          <p:nvSpPr>
            <p:cNvPr id="121" name="Flowchart: Process 120"/>
            <p:cNvSpPr/>
            <p:nvPr/>
          </p:nvSpPr>
          <p:spPr>
            <a:xfrm>
              <a:off x="6454604" y="2743200"/>
              <a:ext cx="762000" cy="152400"/>
            </a:xfrm>
            <a:prstGeom prst="flowChartProcess">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122" name="Straight Connector 121"/>
            <p:cNvCxnSpPr>
              <a:stCxn id="121" idx="2"/>
              <a:endCxn id="123" idx="0"/>
            </p:cNvCxnSpPr>
            <p:nvPr/>
          </p:nvCxnSpPr>
          <p:spPr>
            <a:xfrm rot="16200000" flipH="1">
              <a:off x="6760366" y="2970838"/>
              <a:ext cx="152400" cy="1924"/>
            </a:xfrm>
            <a:prstGeom prst="line">
              <a:avLst/>
            </a:prstGeom>
            <a:noFill/>
            <a:ln w="28575" cap="flat" cmpd="sng" algn="ctr">
              <a:solidFill>
                <a:sysClr val="windowText" lastClr="000000"/>
              </a:solidFill>
              <a:prstDash val="solid"/>
              <a:headEnd type="none" w="med" len="med"/>
              <a:tailEnd type="triangle" w="med" len="med"/>
            </a:ln>
            <a:effectLst/>
          </p:spPr>
        </p:cxnSp>
        <p:sp>
          <p:nvSpPr>
            <p:cNvPr id="123" name="Flowchart: Process 122"/>
            <p:cNvSpPr/>
            <p:nvPr/>
          </p:nvSpPr>
          <p:spPr>
            <a:xfrm>
              <a:off x="6456528" y="3048000"/>
              <a:ext cx="762000" cy="152400"/>
            </a:xfrm>
            <a:prstGeom prst="flowChartProcess">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24" name="Flowchart: Process 123"/>
            <p:cNvSpPr/>
            <p:nvPr/>
          </p:nvSpPr>
          <p:spPr>
            <a:xfrm>
              <a:off x="6456528" y="3200400"/>
              <a:ext cx="762000" cy="152400"/>
            </a:xfrm>
            <a:prstGeom prst="flowChartProcess">
              <a:avLst/>
            </a:prstGeom>
            <a:solidFill>
              <a:srgbClr val="8064A2">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25" name="Flowchart: Process 124"/>
            <p:cNvSpPr/>
            <p:nvPr/>
          </p:nvSpPr>
          <p:spPr>
            <a:xfrm>
              <a:off x="6456528" y="3352800"/>
              <a:ext cx="762000" cy="152400"/>
            </a:xfrm>
            <a:prstGeom prst="flowChartProcess">
              <a:avLst/>
            </a:prstGeom>
            <a:solidFill>
              <a:srgbClr val="8064A2">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126" name="Group 374"/>
          <p:cNvGrpSpPr/>
          <p:nvPr/>
        </p:nvGrpSpPr>
        <p:grpSpPr>
          <a:xfrm>
            <a:off x="5465520" y="4450520"/>
            <a:ext cx="984250" cy="753110"/>
            <a:chOff x="3048000" y="4318000"/>
            <a:chExt cx="984250" cy="753110"/>
          </a:xfrm>
        </p:grpSpPr>
        <p:sp>
          <p:nvSpPr>
            <p:cNvPr id="127" name="Can 126"/>
            <p:cNvSpPr/>
            <p:nvPr/>
          </p:nvSpPr>
          <p:spPr>
            <a:xfrm>
              <a:off x="3352800" y="4690110"/>
              <a:ext cx="381000" cy="381000"/>
            </a:xfrm>
            <a:prstGeom prst="can">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128" name="Straight Arrow Connector 127"/>
            <p:cNvCxnSpPr>
              <a:stCxn id="129" idx="6"/>
              <a:endCxn id="127" idx="2"/>
            </p:cNvCxnSpPr>
            <p:nvPr/>
          </p:nvCxnSpPr>
          <p:spPr>
            <a:xfrm>
              <a:off x="3200400" y="4876800"/>
              <a:ext cx="152400" cy="3810"/>
            </a:xfrm>
            <a:prstGeom prst="straightConnector1">
              <a:avLst/>
            </a:prstGeom>
            <a:noFill/>
            <a:ln w="28575" cap="flat" cmpd="sng" algn="ctr">
              <a:solidFill>
                <a:sysClr val="windowText" lastClr="000000"/>
              </a:solidFill>
              <a:prstDash val="solid"/>
              <a:headEnd type="none" w="med" len="med"/>
              <a:tailEnd type="triangle" w="med" len="med"/>
            </a:ln>
            <a:effectLst/>
          </p:spPr>
        </p:cxnSp>
        <p:sp>
          <p:nvSpPr>
            <p:cNvPr id="129" name="Oval 128"/>
            <p:cNvSpPr/>
            <p:nvPr/>
          </p:nvSpPr>
          <p:spPr>
            <a:xfrm>
              <a:off x="3048000" y="4800600"/>
              <a:ext cx="152400" cy="152400"/>
            </a:xfrm>
            <a:prstGeom prst="ellipse">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130" name="Straight Arrow Connector 129"/>
            <p:cNvCxnSpPr>
              <a:stCxn id="131" idx="2"/>
              <a:endCxn id="127" idx="4"/>
            </p:cNvCxnSpPr>
            <p:nvPr/>
          </p:nvCxnSpPr>
          <p:spPr>
            <a:xfrm rot="10800000" flipV="1">
              <a:off x="3733800" y="4876800"/>
              <a:ext cx="146050" cy="3810"/>
            </a:xfrm>
            <a:prstGeom prst="straightConnector1">
              <a:avLst/>
            </a:prstGeom>
            <a:noFill/>
            <a:ln w="28575" cap="flat" cmpd="sng" algn="ctr">
              <a:solidFill>
                <a:sysClr val="windowText" lastClr="000000"/>
              </a:solidFill>
              <a:prstDash val="solid"/>
              <a:headEnd type="none" w="med" len="med"/>
              <a:tailEnd type="triangle" w="med" len="med"/>
            </a:ln>
            <a:effectLst/>
          </p:spPr>
        </p:cxnSp>
        <p:sp>
          <p:nvSpPr>
            <p:cNvPr id="131" name="Oval 130"/>
            <p:cNvSpPr/>
            <p:nvPr/>
          </p:nvSpPr>
          <p:spPr>
            <a:xfrm>
              <a:off x="3879850" y="4800600"/>
              <a:ext cx="152400" cy="152400"/>
            </a:xfrm>
            <a:prstGeom prst="ellipse">
              <a:avLst/>
            </a:prstGeom>
            <a:solidFill>
              <a:srgbClr val="F79646">
                <a:lumMod val="60000"/>
                <a:lumOff val="4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32" name="Cube 131"/>
            <p:cNvSpPr/>
            <p:nvPr/>
          </p:nvSpPr>
          <p:spPr>
            <a:xfrm>
              <a:off x="3454400" y="4318000"/>
              <a:ext cx="228600" cy="228600"/>
            </a:xfrm>
            <a:prstGeom prst="cube">
              <a:avLst/>
            </a:prstGeom>
            <a:solidFill>
              <a:srgbClr val="F79646">
                <a:lumMod val="75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133" name="Straight Arrow Connector 132"/>
            <p:cNvCxnSpPr/>
            <p:nvPr/>
          </p:nvCxnSpPr>
          <p:spPr>
            <a:xfrm rot="5400000" flipH="1" flipV="1">
              <a:off x="3442494" y="4641056"/>
              <a:ext cx="228600" cy="1588"/>
            </a:xfrm>
            <a:prstGeom prst="straightConnector1">
              <a:avLst/>
            </a:prstGeom>
            <a:noFill/>
            <a:ln w="28575" cap="flat" cmpd="sng" algn="ctr">
              <a:solidFill>
                <a:sysClr val="windowText" lastClr="000000"/>
              </a:solidFill>
              <a:prstDash val="solid"/>
              <a:headEnd type="none" w="med" len="med"/>
              <a:tailEnd type="triangle" w="med" len="med"/>
            </a:ln>
            <a:effectLst/>
          </p:spPr>
        </p:cxnSp>
      </p:grpSp>
      <p:grpSp>
        <p:nvGrpSpPr>
          <p:cNvPr id="134" name="Group 400"/>
          <p:cNvGrpSpPr/>
          <p:nvPr/>
        </p:nvGrpSpPr>
        <p:grpSpPr>
          <a:xfrm>
            <a:off x="6760920" y="2418520"/>
            <a:ext cx="762000" cy="838200"/>
            <a:chOff x="5257800" y="2286000"/>
            <a:chExt cx="762000" cy="838200"/>
          </a:xfrm>
        </p:grpSpPr>
        <p:sp>
          <p:nvSpPr>
            <p:cNvPr id="135" name="Flowchart: Decision 134"/>
            <p:cNvSpPr/>
            <p:nvPr/>
          </p:nvSpPr>
          <p:spPr>
            <a:xfrm>
              <a:off x="5295900" y="2590800"/>
              <a:ext cx="228600" cy="228600"/>
            </a:xfrm>
            <a:prstGeom prst="flowChartDecision">
              <a:avLst/>
            </a:prstGeom>
            <a:solidFill>
              <a:srgbClr val="8064A2"/>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136" name="Straight Connector 135"/>
            <p:cNvCxnSpPr>
              <a:stCxn id="135" idx="3"/>
              <a:endCxn id="141" idx="1"/>
            </p:cNvCxnSpPr>
            <p:nvPr/>
          </p:nvCxnSpPr>
          <p:spPr>
            <a:xfrm>
              <a:off x="5524500" y="2705100"/>
              <a:ext cx="190500" cy="1588"/>
            </a:xfrm>
            <a:prstGeom prst="line">
              <a:avLst/>
            </a:prstGeom>
            <a:noFill/>
            <a:ln w="28575" cap="flat" cmpd="sng" algn="ctr">
              <a:solidFill>
                <a:sysClr val="windowText" lastClr="000000"/>
              </a:solidFill>
              <a:prstDash val="solid"/>
              <a:headEnd type="none" w="med" len="med"/>
              <a:tailEnd type="triangle" w="med" len="med"/>
            </a:ln>
            <a:effectLst/>
          </p:spPr>
        </p:cxnSp>
        <p:cxnSp>
          <p:nvCxnSpPr>
            <p:cNvPr id="137" name="Straight Connector 136"/>
            <p:cNvCxnSpPr>
              <a:stCxn id="135" idx="2"/>
              <a:endCxn id="138" idx="0"/>
            </p:cNvCxnSpPr>
            <p:nvPr/>
          </p:nvCxnSpPr>
          <p:spPr>
            <a:xfrm rot="5400000">
              <a:off x="5334000" y="2895600"/>
              <a:ext cx="152400" cy="1588"/>
            </a:xfrm>
            <a:prstGeom prst="line">
              <a:avLst/>
            </a:prstGeom>
            <a:noFill/>
            <a:ln w="28575" cap="flat" cmpd="sng" algn="ctr">
              <a:solidFill>
                <a:sysClr val="windowText" lastClr="000000"/>
              </a:solidFill>
              <a:prstDash val="solid"/>
              <a:headEnd type="none" w="med" len="med"/>
              <a:tailEnd type="triangle" w="med" len="med"/>
            </a:ln>
            <a:effectLst/>
          </p:spPr>
        </p:cxnSp>
        <p:sp>
          <p:nvSpPr>
            <p:cNvPr id="138" name="Rectangle 137"/>
            <p:cNvSpPr/>
            <p:nvPr/>
          </p:nvSpPr>
          <p:spPr>
            <a:xfrm>
              <a:off x="5257800" y="2971800"/>
              <a:ext cx="304800" cy="152400"/>
            </a:xfrm>
            <a:prstGeom prst="rect">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39" name="Rectangle 138"/>
            <p:cNvSpPr/>
            <p:nvPr/>
          </p:nvSpPr>
          <p:spPr>
            <a:xfrm>
              <a:off x="5257800" y="2286000"/>
              <a:ext cx="304800" cy="152400"/>
            </a:xfrm>
            <a:prstGeom prst="rect">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140" name="Straight Connector 139"/>
            <p:cNvCxnSpPr>
              <a:stCxn id="135" idx="0"/>
              <a:endCxn id="139" idx="2"/>
            </p:cNvCxnSpPr>
            <p:nvPr/>
          </p:nvCxnSpPr>
          <p:spPr>
            <a:xfrm rot="5400000" flipH="1" flipV="1">
              <a:off x="5334000" y="2514600"/>
              <a:ext cx="152400" cy="1588"/>
            </a:xfrm>
            <a:prstGeom prst="line">
              <a:avLst/>
            </a:prstGeom>
            <a:noFill/>
            <a:ln w="28575" cap="flat" cmpd="sng" algn="ctr">
              <a:solidFill>
                <a:sysClr val="windowText" lastClr="000000"/>
              </a:solidFill>
              <a:prstDash val="solid"/>
              <a:headEnd type="none" w="med" len="med"/>
              <a:tailEnd type="triangle" w="med" len="med"/>
            </a:ln>
            <a:effectLst/>
          </p:spPr>
        </p:cxnSp>
        <p:sp>
          <p:nvSpPr>
            <p:cNvPr id="141" name="Rectangle 140"/>
            <p:cNvSpPr/>
            <p:nvPr/>
          </p:nvSpPr>
          <p:spPr>
            <a:xfrm>
              <a:off x="5715000" y="2628900"/>
              <a:ext cx="304800" cy="152400"/>
            </a:xfrm>
            <a:prstGeom prst="rect">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42" name="Rectangle 141"/>
            <p:cNvSpPr/>
            <p:nvPr/>
          </p:nvSpPr>
          <p:spPr>
            <a:xfrm>
              <a:off x="5646028" y="2387498"/>
              <a:ext cx="304800" cy="152400"/>
            </a:xfrm>
            <a:prstGeom prst="rect">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sp>
          <p:nvSpPr>
            <p:cNvPr id="143" name="Rectangle 142"/>
            <p:cNvSpPr/>
            <p:nvPr/>
          </p:nvSpPr>
          <p:spPr>
            <a:xfrm>
              <a:off x="5649642" y="2884758"/>
              <a:ext cx="304800" cy="152400"/>
            </a:xfrm>
            <a:prstGeom prst="rect">
              <a:avLst/>
            </a:prstGeom>
            <a:solidFill>
              <a:srgbClr val="8064A2">
                <a:lumMod val="40000"/>
                <a:lumOff val="60000"/>
              </a:srgbClr>
            </a:solidFill>
            <a:ln w="28575" cap="flat" cmpd="sng" algn="ctr">
              <a:solidFill>
                <a:sysClr val="windowText" lastClr="000000"/>
              </a:solidFill>
              <a:prstDash val="solid"/>
              <a:headEnd type="none" w="med" len="med"/>
              <a:tailEnd type="none" w="med" len="me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200" b="0" i="0" u="none" strike="noStrike" kern="0" cap="none" spc="0" normalizeH="0" baseline="0" noProof="0">
                <a:ln>
                  <a:noFill/>
                </a:ln>
                <a:solidFill>
                  <a:prstClr val="black"/>
                </a:solidFill>
                <a:effectLst/>
                <a:uLnTx/>
                <a:uFillTx/>
                <a:latin typeface="Calibri"/>
                <a:ea typeface="+mn-ea"/>
                <a:cs typeface="+mn-cs"/>
              </a:endParaRPr>
            </a:p>
          </p:txBody>
        </p:sp>
        <p:cxnSp>
          <p:nvCxnSpPr>
            <p:cNvPr id="144" name="Straight Connector 143"/>
            <p:cNvCxnSpPr/>
            <p:nvPr/>
          </p:nvCxnSpPr>
          <p:spPr>
            <a:xfrm rot="16200000" flipH="1">
              <a:off x="5486400" y="2743200"/>
              <a:ext cx="152400" cy="152400"/>
            </a:xfrm>
            <a:prstGeom prst="line">
              <a:avLst/>
            </a:prstGeom>
            <a:noFill/>
            <a:ln w="28575" cap="flat" cmpd="sng" algn="ctr">
              <a:solidFill>
                <a:sysClr val="windowText" lastClr="000000"/>
              </a:solidFill>
              <a:prstDash val="solid"/>
              <a:headEnd type="none" w="med" len="med"/>
              <a:tailEnd type="triangle" w="med" len="med"/>
            </a:ln>
            <a:effectLst/>
          </p:spPr>
        </p:cxnSp>
        <p:cxnSp>
          <p:nvCxnSpPr>
            <p:cNvPr id="145" name="Straight Connector 144"/>
            <p:cNvCxnSpPr/>
            <p:nvPr/>
          </p:nvCxnSpPr>
          <p:spPr>
            <a:xfrm rot="5400000" flipH="1" flipV="1">
              <a:off x="5486400" y="2514600"/>
              <a:ext cx="152400" cy="152400"/>
            </a:xfrm>
            <a:prstGeom prst="line">
              <a:avLst/>
            </a:prstGeom>
            <a:noFill/>
            <a:ln w="28575" cap="flat" cmpd="sng" algn="ctr">
              <a:solidFill>
                <a:sysClr val="windowText" lastClr="000000"/>
              </a:solidFill>
              <a:prstDash val="solid"/>
              <a:headEnd type="none" w="med" len="med"/>
              <a:tailEnd type="triangle" w="med" len="med"/>
            </a:ln>
            <a:effectLst/>
          </p:spPr>
        </p:cxnSp>
      </p:grpSp>
      <p:sp>
        <p:nvSpPr>
          <p:cNvPr id="146" name="TextBox 145"/>
          <p:cNvSpPr txBox="1"/>
          <p:nvPr/>
        </p:nvSpPr>
        <p:spPr>
          <a:xfrm>
            <a:off x="1588655" y="2494720"/>
            <a:ext cx="1474518" cy="369332"/>
          </a:xfrm>
          <a:prstGeom prst="rect">
            <a:avLst/>
          </a:prstGeom>
          <a:noFill/>
        </p:spPr>
        <p:txBody>
          <a:bodyPr wrap="square" rtlCol="0">
            <a:spAutoFit/>
          </a:bodyPr>
          <a:lstStyle/>
          <a:p>
            <a:pPr algn="r" fontAlgn="base">
              <a:spcBef>
                <a:spcPct val="0"/>
              </a:spcBef>
              <a:spcAft>
                <a:spcPct val="0"/>
              </a:spcAft>
            </a:pPr>
            <a:r>
              <a:rPr lang="en-US" b="1" dirty="0">
                <a:solidFill>
                  <a:srgbClr val="8064A2"/>
                </a:solidFill>
                <a:cs typeface="Arial" pitchFamily="34" charset="0"/>
              </a:rPr>
              <a:t>SharePoint</a:t>
            </a:r>
          </a:p>
        </p:txBody>
      </p:sp>
      <p:sp>
        <p:nvSpPr>
          <p:cNvPr id="147" name="TextBox 146"/>
          <p:cNvSpPr txBox="1"/>
          <p:nvPr/>
        </p:nvSpPr>
        <p:spPr>
          <a:xfrm>
            <a:off x="1656564" y="4335188"/>
            <a:ext cx="1143000" cy="369332"/>
          </a:xfrm>
          <a:prstGeom prst="rect">
            <a:avLst/>
          </a:prstGeom>
          <a:noFill/>
        </p:spPr>
        <p:txBody>
          <a:bodyPr wrap="square" rtlCol="0">
            <a:spAutoFit/>
          </a:bodyPr>
          <a:lstStyle/>
          <a:p>
            <a:pPr algn="ctr" fontAlgn="base">
              <a:spcBef>
                <a:spcPct val="0"/>
              </a:spcBef>
              <a:spcAft>
                <a:spcPct val="0"/>
              </a:spcAft>
            </a:pPr>
            <a:r>
              <a:rPr lang="en-US" b="1" dirty="0">
                <a:solidFill>
                  <a:srgbClr val="F79646">
                    <a:lumMod val="75000"/>
                  </a:srgbClr>
                </a:solidFill>
                <a:cs typeface="Arial" pitchFamily="34" charset="0"/>
              </a:rPr>
              <a:t>C</a:t>
            </a:r>
            <a:r>
              <a:rPr lang="en-US" b="1" dirty="0" smtClean="0">
                <a:solidFill>
                  <a:srgbClr val="F79646">
                    <a:lumMod val="75000"/>
                  </a:srgbClr>
                </a:solidFill>
                <a:cs typeface="Arial" pitchFamily="34" charset="0"/>
              </a:rPr>
              <a:t>RM</a:t>
            </a:r>
            <a:endParaRPr lang="en-US" b="1" dirty="0">
              <a:solidFill>
                <a:srgbClr val="F79646">
                  <a:lumMod val="75000"/>
                </a:srgbClr>
              </a:solidFill>
              <a:cs typeface="Arial" pitchFamily="34" charset="0"/>
            </a:endParaRPr>
          </a:p>
        </p:txBody>
      </p:sp>
    </p:spTree>
    <p:extLst>
      <p:ext uri="{BB962C8B-B14F-4D97-AF65-F5344CB8AC3E}">
        <p14:creationId xmlns:p14="http://schemas.microsoft.com/office/powerpoint/2010/main" val="25038195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88"/>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2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03"/>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71BC"/>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638" y="2125662"/>
            <a:ext cx="11887200" cy="1403461"/>
          </a:xfrm>
        </p:spPr>
        <p:txBody>
          <a:bodyPr/>
          <a:lstStyle/>
          <a:p>
            <a:r>
              <a:rPr lang="en-US" dirty="0">
                <a:solidFill>
                  <a:schemeClr val="bg1"/>
                </a:solidFill>
              </a:rPr>
              <a:t>Document </a:t>
            </a:r>
            <a:r>
              <a:rPr lang="en-US" dirty="0" smtClean="0">
                <a:solidFill>
                  <a:schemeClr val="bg1"/>
                </a:solidFill>
              </a:rPr>
              <a:t>Integration</a:t>
            </a:r>
            <a:endParaRPr lang="en-US" dirty="0">
              <a:solidFill>
                <a:schemeClr val="bg1"/>
              </a:solidFill>
            </a:endParaRPr>
          </a:p>
        </p:txBody>
      </p:sp>
    </p:spTree>
    <p:extLst>
      <p:ext uri="{BB962C8B-B14F-4D97-AF65-F5344CB8AC3E}">
        <p14:creationId xmlns:p14="http://schemas.microsoft.com/office/powerpoint/2010/main" val="1366397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9.6|10.1|46.8|29"/>
</p:tagLst>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DynamicsTemplate_LIGHT_16x9 v04">
  <a:themeElements>
    <a:clrScheme name="Custom 2">
      <a:dk1>
        <a:srgbClr val="292929"/>
      </a:dk1>
      <a:lt1>
        <a:srgbClr val="FFFFFF"/>
      </a:lt1>
      <a:dk2>
        <a:srgbClr val="00AEEF"/>
      </a:dk2>
      <a:lt2>
        <a:srgbClr val="DDDDDD"/>
      </a:lt2>
      <a:accent1>
        <a:srgbClr val="00AEEF"/>
      </a:accent1>
      <a:accent2>
        <a:srgbClr val="0071BC"/>
      </a:accent2>
      <a:accent3>
        <a:srgbClr val="00A600"/>
      </a:accent3>
      <a:accent4>
        <a:srgbClr val="8CC600"/>
      </a:accent4>
      <a:accent5>
        <a:srgbClr val="FFBE00"/>
      </a:accent5>
      <a:accent6>
        <a:srgbClr val="FF5300"/>
      </a:accent6>
      <a:hlink>
        <a:srgbClr val="00AEEF"/>
      </a:hlink>
      <a:folHlink>
        <a:srgbClr val="FF5300"/>
      </a:folHlink>
    </a:clrScheme>
    <a:fontScheme name="Custom 1">
      <a:majorFont>
        <a:latin typeface="Segoe UI Light"/>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2">
            <a:shade val="50000"/>
          </a:schemeClr>
        </a:lnRef>
        <a:fillRef idx="1">
          <a:schemeClr val="accent2"/>
        </a:fillRef>
        <a:effectRef idx="0">
          <a:schemeClr val="accent2"/>
        </a:effectRef>
        <a:fontRef idx="minor">
          <a:schemeClr val="lt1"/>
        </a:fontRef>
      </a:style>
    </a:spDef>
    <a:txDef>
      <a:spPr>
        <a:noFill/>
      </a:spPr>
      <a:bodyPr wrap="squar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MSVID_White_16x9_2012-08-18">
  <a:themeElements>
    <a:clrScheme name="MS Brand - White with blue accents">
      <a:dk1>
        <a:srgbClr val="505050"/>
      </a:dk1>
      <a:lt1>
        <a:srgbClr val="FFFFFF"/>
      </a:lt1>
      <a:dk2>
        <a:srgbClr val="0072C6"/>
      </a:dk2>
      <a:lt2>
        <a:srgbClr val="00BCF2"/>
      </a:lt2>
      <a:accent1>
        <a:srgbClr val="002050"/>
      </a:accent1>
      <a:accent2>
        <a:srgbClr val="B4009E"/>
      </a:accent2>
      <a:accent3>
        <a:srgbClr val="0072C6"/>
      </a:accent3>
      <a:accent4>
        <a:srgbClr val="008272"/>
      </a:accent4>
      <a:accent5>
        <a:srgbClr val="4668C5"/>
      </a:accent5>
      <a:accent6>
        <a:srgbClr val="68217A"/>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Girish Raja</External_x0020_Speaker>
    <Session_x0020_Code xmlns="2295e2e7-0eeb-498e-8716-217bb2ee6ee3">SPC085</Session_x0020_Code>
    <ProductTaxHTField0 xmlns="2295e2e7-0eeb-498e-8716-217bb2ee6ee3">
      <Terms xmlns="http://schemas.microsoft.com/office/infopath/2007/PartnerControls"/>
    </ProductTaxHTField0>
    <Presentation_x0020_Date xmlns="2295e2e7-0eeb-498e-8716-217bb2ee6ee3">2012-11-15T00:00:00-08:00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Girish Raja</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6D4E726-3666-4995-96AF-3060DF5466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microsoft.com/office/2006/metadata/properties"/>
    <ds:schemaRef ds:uri="230e9df3-be65-4c73-a93b-d1236ebd677e"/>
    <ds:schemaRef ds:uri="2295e2e7-0eeb-498e-8716-217bb2ee6ee3"/>
    <ds:schemaRef ds:uri="http://schemas.openxmlformats.org/package/2006/metadata/core-properties"/>
    <ds:schemaRef ds:uri="032d541b-1b4e-4d91-93c7-b10533c52f73"/>
    <ds:schemaRef ds:uri="http://schemas.microsoft.com/sharepoint/v3"/>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569</TotalTime>
  <Words>3060</Words>
  <Application>Microsoft Office PowerPoint</Application>
  <PresentationFormat>Custom</PresentationFormat>
  <Paragraphs>286</Paragraphs>
  <Slides>27</Slides>
  <Notes>23</Notes>
  <HiddenSlides>0</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27</vt:i4>
      </vt:variant>
    </vt:vector>
  </HeadingPairs>
  <TitlesOfParts>
    <vt:vector size="34" baseType="lpstr">
      <vt:lpstr>5-30072_SPC2012_Developer_Template_16x9</vt:lpstr>
      <vt:lpstr>5-30072_SPC2012_Developer_Template_16x9_Light</vt:lpstr>
      <vt:lpstr>DynamicsTemplate_LIGHT_16x9 v04</vt:lpstr>
      <vt:lpstr>MSVID_White_16x9_2012-08-18</vt:lpstr>
      <vt:lpstr>5-30072_SPC2012_IT-Pro_Template_16x9_Light</vt:lpstr>
      <vt:lpstr>5-30072_SPC2012_Business_Template_16x9_Light</vt:lpstr>
      <vt:lpstr>Visio</vt:lpstr>
      <vt:lpstr>PowerPoint Presentation</vt:lpstr>
      <vt:lpstr>Developer's Guide to Integrating  Microsoft Dynamics CRM &amp; SharePoint 2013</vt:lpstr>
      <vt:lpstr>PowerPoint Presentation</vt:lpstr>
      <vt:lpstr>Microsoft Unified Business Platform</vt:lpstr>
      <vt:lpstr>Agenda</vt:lpstr>
      <vt:lpstr>Customer Relationship Management</vt:lpstr>
      <vt:lpstr>CRM Architecture Drill Down</vt:lpstr>
      <vt:lpstr>SharePoint &amp; CRM are Complementary </vt:lpstr>
      <vt:lpstr>Document Integration</vt:lpstr>
      <vt:lpstr>PowerPoint Presentation</vt:lpstr>
      <vt:lpstr>PowerPoint Presentation</vt:lpstr>
      <vt:lpstr>But, but, I want ….</vt:lpstr>
      <vt:lpstr>Demo</vt:lpstr>
      <vt:lpstr>Analytics</vt:lpstr>
      <vt:lpstr>Business Intelligence in CRM</vt:lpstr>
      <vt:lpstr>PowerPoint Presentation</vt:lpstr>
      <vt:lpstr>PowerPoint Presentation</vt:lpstr>
      <vt:lpstr>Demo</vt:lpstr>
      <vt:lpstr>Business Connectivity Services</vt:lpstr>
      <vt:lpstr>BCS with  SP2010 &amp; CRM </vt:lpstr>
      <vt:lpstr>BCS in SharePoint 2013</vt:lpstr>
      <vt:lpstr>CRM-BCS Integration Approach</vt:lpstr>
      <vt:lpstr>Demo</vt:lpstr>
      <vt:lpstr>Related Session Recordings</vt:lpstr>
      <vt:lpstr>In Review</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Developer's Guide to Integrating Microsoft Dynamics CRM &amp; SharePoint 2013</dc:title>
  <dc:subject>SharePoint Conference 2012</dc:subject>
  <dc:creator>Girish Raja</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120</cp:revision>
  <dcterms:created xsi:type="dcterms:W3CDTF">2012-11-04T03:16:40Z</dcterms:created>
  <dcterms:modified xsi:type="dcterms:W3CDTF">2012-12-06T16:42:26Z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