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 id="2147484240" r:id="rId8"/>
  </p:sldMasterIdLst>
  <p:notesMasterIdLst>
    <p:notesMasterId r:id="rId117"/>
  </p:notesMasterIdLst>
  <p:handoutMasterIdLst>
    <p:handoutMasterId r:id="rId118"/>
  </p:handoutMasterIdLst>
  <p:sldIdLst>
    <p:sldId id="1055" r:id="rId9"/>
    <p:sldId id="1056" r:id="rId10"/>
    <p:sldId id="1057" r:id="rId11"/>
    <p:sldId id="1058" r:id="rId12"/>
    <p:sldId id="1059" r:id="rId13"/>
    <p:sldId id="1060" r:id="rId14"/>
    <p:sldId id="1061" r:id="rId15"/>
    <p:sldId id="1062" r:id="rId16"/>
    <p:sldId id="1063" r:id="rId17"/>
    <p:sldId id="1064" r:id="rId18"/>
    <p:sldId id="1065" r:id="rId19"/>
    <p:sldId id="1066" r:id="rId20"/>
    <p:sldId id="1067" r:id="rId21"/>
    <p:sldId id="1068" r:id="rId22"/>
    <p:sldId id="1069" r:id="rId23"/>
    <p:sldId id="1070" r:id="rId24"/>
    <p:sldId id="1071" r:id="rId25"/>
    <p:sldId id="1072" r:id="rId26"/>
    <p:sldId id="1073" r:id="rId27"/>
    <p:sldId id="1074" r:id="rId28"/>
    <p:sldId id="1075" r:id="rId29"/>
    <p:sldId id="1076" r:id="rId30"/>
    <p:sldId id="1077" r:id="rId31"/>
    <p:sldId id="1078" r:id="rId32"/>
    <p:sldId id="1079" r:id="rId33"/>
    <p:sldId id="1086" r:id="rId34"/>
    <p:sldId id="1087" r:id="rId35"/>
    <p:sldId id="1088" r:id="rId36"/>
    <p:sldId id="1089" r:id="rId37"/>
    <p:sldId id="1090" r:id="rId38"/>
    <p:sldId id="1091" r:id="rId39"/>
    <p:sldId id="1092" r:id="rId40"/>
    <p:sldId id="1093" r:id="rId41"/>
    <p:sldId id="1094" r:id="rId42"/>
    <p:sldId id="1095" r:id="rId43"/>
    <p:sldId id="1096" r:id="rId44"/>
    <p:sldId id="1097" r:id="rId45"/>
    <p:sldId id="1098" r:id="rId46"/>
    <p:sldId id="1099" r:id="rId47"/>
    <p:sldId id="1100" r:id="rId48"/>
    <p:sldId id="1101" r:id="rId49"/>
    <p:sldId id="1102" r:id="rId50"/>
    <p:sldId id="1103" r:id="rId51"/>
    <p:sldId id="1128" r:id="rId52"/>
    <p:sldId id="1129" r:id="rId53"/>
    <p:sldId id="1130" r:id="rId54"/>
    <p:sldId id="1131" r:id="rId55"/>
    <p:sldId id="1132" r:id="rId56"/>
    <p:sldId id="1133" r:id="rId57"/>
    <p:sldId id="1134" r:id="rId58"/>
    <p:sldId id="1169" r:id="rId59"/>
    <p:sldId id="1104" r:id="rId60"/>
    <p:sldId id="1105" r:id="rId61"/>
    <p:sldId id="1106" r:id="rId62"/>
    <p:sldId id="1107" r:id="rId63"/>
    <p:sldId id="1108" r:id="rId64"/>
    <p:sldId id="1109" r:id="rId65"/>
    <p:sldId id="1110" r:id="rId66"/>
    <p:sldId id="1147" r:id="rId67"/>
    <p:sldId id="1135" r:id="rId68"/>
    <p:sldId id="1136" r:id="rId69"/>
    <p:sldId id="1137" r:id="rId70"/>
    <p:sldId id="1138" r:id="rId71"/>
    <p:sldId id="1139" r:id="rId72"/>
    <p:sldId id="1140" r:id="rId73"/>
    <p:sldId id="1141" r:id="rId74"/>
    <p:sldId id="1142" r:id="rId75"/>
    <p:sldId id="1143" r:id="rId76"/>
    <p:sldId id="1144" r:id="rId77"/>
    <p:sldId id="1145" r:id="rId78"/>
    <p:sldId id="1146" r:id="rId79"/>
    <p:sldId id="1112" r:id="rId80"/>
    <p:sldId id="1113" r:id="rId81"/>
    <p:sldId id="1114" r:id="rId82"/>
    <p:sldId id="1115" r:id="rId83"/>
    <p:sldId id="1148" r:id="rId84"/>
    <p:sldId id="1149" r:id="rId85"/>
    <p:sldId id="1150" r:id="rId86"/>
    <p:sldId id="1151" r:id="rId87"/>
    <p:sldId id="1152" r:id="rId88"/>
    <p:sldId id="1153" r:id="rId89"/>
    <p:sldId id="1154" r:id="rId90"/>
    <p:sldId id="1155" r:id="rId91"/>
    <p:sldId id="1156" r:id="rId92"/>
    <p:sldId id="1157" r:id="rId93"/>
    <p:sldId id="1158" r:id="rId94"/>
    <p:sldId id="1159" r:id="rId95"/>
    <p:sldId id="1160" r:id="rId96"/>
    <p:sldId id="1161" r:id="rId97"/>
    <p:sldId id="1162" r:id="rId98"/>
    <p:sldId id="1163" r:id="rId99"/>
    <p:sldId id="1164" r:id="rId100"/>
    <p:sldId id="1165" r:id="rId101"/>
    <p:sldId id="1166" r:id="rId102"/>
    <p:sldId id="1167" r:id="rId103"/>
    <p:sldId id="1168" r:id="rId104"/>
    <p:sldId id="1116" r:id="rId105"/>
    <p:sldId id="1117" r:id="rId106"/>
    <p:sldId id="1118" r:id="rId107"/>
    <p:sldId id="1119" r:id="rId108"/>
    <p:sldId id="1120" r:id="rId109"/>
    <p:sldId id="1121" r:id="rId110"/>
    <p:sldId id="1122" r:id="rId111"/>
    <p:sldId id="1123" r:id="rId112"/>
    <p:sldId id="1124" r:id="rId113"/>
    <p:sldId id="1125" r:id="rId114"/>
    <p:sldId id="1126" r:id="rId115"/>
    <p:sldId id="1127" r:id="rId11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20" d="100"/>
          <a:sy n="120" d="100"/>
        </p:scale>
        <p:origin x="-72" y="47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24054"/>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117" Type="http://schemas.openxmlformats.org/officeDocument/2006/relationships/notesMaster" Target="notesMasters/notesMaster1.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12" Type="http://schemas.openxmlformats.org/officeDocument/2006/relationships/slide" Target="slides/slide104.xml"/><Relationship Id="rId16" Type="http://schemas.openxmlformats.org/officeDocument/2006/relationships/slide" Target="slides/slide8.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102" Type="http://schemas.openxmlformats.org/officeDocument/2006/relationships/slide" Target="slides/slide94.xml"/><Relationship Id="rId123"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slide" Target="slides/slide82.xml"/><Relationship Id="rId95" Type="http://schemas.openxmlformats.org/officeDocument/2006/relationships/slide" Target="slides/slide87.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13" Type="http://schemas.openxmlformats.org/officeDocument/2006/relationships/slide" Target="slides/slide105.xml"/><Relationship Id="rId118" Type="http://schemas.openxmlformats.org/officeDocument/2006/relationships/handoutMaster" Target="handoutMasters/handoutMaster1.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103" Type="http://schemas.openxmlformats.org/officeDocument/2006/relationships/slide" Target="slides/slide95.xml"/><Relationship Id="rId108" Type="http://schemas.openxmlformats.org/officeDocument/2006/relationships/slide" Target="slides/slide100.xml"/><Relationship Id="rId116" Type="http://schemas.openxmlformats.org/officeDocument/2006/relationships/slide" Target="slides/slide108.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slide" Target="slides/slide83.xml"/><Relationship Id="rId96" Type="http://schemas.openxmlformats.org/officeDocument/2006/relationships/slide" Target="slides/slide88.xml"/><Relationship Id="rId111" Type="http://schemas.openxmlformats.org/officeDocument/2006/relationships/slide" Target="slides/slide103.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6" Type="http://schemas.openxmlformats.org/officeDocument/2006/relationships/slide" Target="slides/slide98.xml"/><Relationship Id="rId114" Type="http://schemas.openxmlformats.org/officeDocument/2006/relationships/slide" Target="slides/slide106.xml"/><Relationship Id="rId119" Type="http://schemas.openxmlformats.org/officeDocument/2006/relationships/commentAuthors" Target="commentAuthor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customXml" Target="../customXml/item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slide" Target="slides/slide107.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C523B8-F8DB-449A-A7DF-A0A0A54F8BCA}" type="doc">
      <dgm:prSet loTypeId="urn:microsoft.com/office/officeart/2005/8/layout/funnel1" loCatId="relationship" qsTypeId="urn:microsoft.com/office/officeart/2005/8/quickstyle/3d2" qsCatId="3D" csTypeId="urn:microsoft.com/office/officeart/2005/8/colors/colorful5" csCatId="colorful" phldr="1"/>
      <dgm:spPr/>
      <dgm:t>
        <a:bodyPr/>
        <a:lstStyle/>
        <a:p>
          <a:endParaRPr lang="en-US"/>
        </a:p>
      </dgm:t>
    </dgm:pt>
    <dgm:pt modelId="{A88D8CB8-C75E-49E4-AA0E-5A79EF158B4F}">
      <dgm:prSet phldrT="[Text]" custT="1"/>
      <dgm:spPr/>
      <dgm:t>
        <a:bodyPr/>
        <a:lstStyle/>
        <a:p>
          <a:r>
            <a:rPr lang="en-US" sz="2400" dirty="0" smtClean="0"/>
            <a:t>Business Needs</a:t>
          </a:r>
          <a:endParaRPr lang="en-US" sz="2400" dirty="0"/>
        </a:p>
      </dgm:t>
    </dgm:pt>
    <dgm:pt modelId="{A6D941C9-DC55-42AD-B200-B55CE53420E6}" type="parTrans" cxnId="{BC3A548F-A33B-48B3-BCB6-0A6516E7F2D7}">
      <dgm:prSet/>
      <dgm:spPr/>
      <dgm:t>
        <a:bodyPr/>
        <a:lstStyle/>
        <a:p>
          <a:endParaRPr lang="en-US" sz="2400"/>
        </a:p>
      </dgm:t>
    </dgm:pt>
    <dgm:pt modelId="{825FB278-762C-4608-8A37-FBD176F5000D}" type="sibTrans" cxnId="{BC3A548F-A33B-48B3-BCB6-0A6516E7F2D7}">
      <dgm:prSet/>
      <dgm:spPr/>
      <dgm:t>
        <a:bodyPr/>
        <a:lstStyle/>
        <a:p>
          <a:endParaRPr lang="en-US" sz="2400"/>
        </a:p>
      </dgm:t>
    </dgm:pt>
    <dgm:pt modelId="{88C165E6-3585-42A2-961F-DA0D55D014CE}">
      <dgm:prSet phldrT="[Text]" custT="1"/>
      <dgm:spPr/>
      <dgm:t>
        <a:bodyPr/>
        <a:lstStyle/>
        <a:p>
          <a:r>
            <a:rPr lang="en-US" sz="2400" dirty="0" smtClean="0"/>
            <a:t>Tech</a:t>
          </a:r>
          <a:endParaRPr lang="en-US" sz="2400" dirty="0"/>
        </a:p>
      </dgm:t>
    </dgm:pt>
    <dgm:pt modelId="{BA8976AE-DE81-4324-807E-3321C80A74E5}" type="parTrans" cxnId="{DFE7A78F-A8C9-4623-B91F-C60E3050FA3C}">
      <dgm:prSet/>
      <dgm:spPr/>
      <dgm:t>
        <a:bodyPr/>
        <a:lstStyle/>
        <a:p>
          <a:endParaRPr lang="en-US" sz="2400"/>
        </a:p>
      </dgm:t>
    </dgm:pt>
    <dgm:pt modelId="{6B491E03-B388-4D3B-90B9-07855D7AC453}" type="sibTrans" cxnId="{DFE7A78F-A8C9-4623-B91F-C60E3050FA3C}">
      <dgm:prSet/>
      <dgm:spPr/>
      <dgm:t>
        <a:bodyPr/>
        <a:lstStyle/>
        <a:p>
          <a:endParaRPr lang="en-US" sz="2400"/>
        </a:p>
      </dgm:t>
    </dgm:pt>
    <dgm:pt modelId="{6E22D06B-B2E8-4920-9B9D-A50EFD552223}">
      <dgm:prSet phldrT="[Text]" custT="1"/>
      <dgm:spPr/>
      <dgm:t>
        <a:bodyPr/>
        <a:lstStyle/>
        <a:p>
          <a:r>
            <a:rPr lang="en-US" sz="2400" dirty="0" smtClean="0"/>
            <a:t>Cost</a:t>
          </a:r>
          <a:endParaRPr lang="en-US" sz="2400" dirty="0"/>
        </a:p>
      </dgm:t>
    </dgm:pt>
    <dgm:pt modelId="{E9ABC5F9-8DAA-4FC8-BD27-24E7651EC814}" type="parTrans" cxnId="{B32BE6A2-E358-4C98-8826-3DB4E85704A2}">
      <dgm:prSet/>
      <dgm:spPr/>
      <dgm:t>
        <a:bodyPr/>
        <a:lstStyle/>
        <a:p>
          <a:endParaRPr lang="en-US" sz="2400"/>
        </a:p>
      </dgm:t>
    </dgm:pt>
    <dgm:pt modelId="{93C92D41-1798-45A4-878A-008C9352D24E}" type="sibTrans" cxnId="{B32BE6A2-E358-4C98-8826-3DB4E85704A2}">
      <dgm:prSet/>
      <dgm:spPr/>
      <dgm:t>
        <a:bodyPr/>
        <a:lstStyle/>
        <a:p>
          <a:endParaRPr lang="en-US" sz="2400"/>
        </a:p>
      </dgm:t>
    </dgm:pt>
    <dgm:pt modelId="{CEC13219-2D7B-44F8-AC5D-47F0600E9A0C}">
      <dgm:prSet phldrT="[Text]" custT="1"/>
      <dgm:spPr/>
      <dgm:t>
        <a:bodyPr/>
        <a:lstStyle/>
        <a:p>
          <a:endParaRPr lang="en-US" sz="2400" dirty="0"/>
        </a:p>
      </dgm:t>
    </dgm:pt>
    <dgm:pt modelId="{862E24F6-19B2-4AAB-931A-0251F1A6BC41}" type="parTrans" cxnId="{AFCABFC3-0473-40AA-8416-9A97C1C5487F}">
      <dgm:prSet/>
      <dgm:spPr/>
      <dgm:t>
        <a:bodyPr/>
        <a:lstStyle/>
        <a:p>
          <a:endParaRPr lang="en-US" sz="2400"/>
        </a:p>
      </dgm:t>
    </dgm:pt>
    <dgm:pt modelId="{C94829E7-C81F-45E9-9D14-2163A7DA3017}" type="sibTrans" cxnId="{AFCABFC3-0473-40AA-8416-9A97C1C5487F}">
      <dgm:prSet/>
      <dgm:spPr/>
      <dgm:t>
        <a:bodyPr/>
        <a:lstStyle/>
        <a:p>
          <a:endParaRPr lang="en-US" sz="2400"/>
        </a:p>
      </dgm:t>
    </dgm:pt>
    <dgm:pt modelId="{33BD8B3C-5F39-4DD6-8446-426A96EFA006}" type="pres">
      <dgm:prSet presAssocID="{9CC523B8-F8DB-449A-A7DF-A0A0A54F8BCA}" presName="Name0" presStyleCnt="0">
        <dgm:presLayoutVars>
          <dgm:chMax val="4"/>
          <dgm:resizeHandles val="exact"/>
        </dgm:presLayoutVars>
      </dgm:prSet>
      <dgm:spPr/>
      <dgm:t>
        <a:bodyPr/>
        <a:lstStyle/>
        <a:p>
          <a:endParaRPr lang="en-US"/>
        </a:p>
      </dgm:t>
    </dgm:pt>
    <dgm:pt modelId="{508C478F-582C-4E4A-A967-81344306C635}" type="pres">
      <dgm:prSet presAssocID="{9CC523B8-F8DB-449A-A7DF-A0A0A54F8BCA}" presName="ellipse" presStyleLbl="trBgShp" presStyleIdx="0" presStyleCnt="1"/>
      <dgm:spPr/>
    </dgm:pt>
    <dgm:pt modelId="{5CC4B967-2E41-4FE4-A698-8435A3B4C827}" type="pres">
      <dgm:prSet presAssocID="{9CC523B8-F8DB-449A-A7DF-A0A0A54F8BCA}" presName="arrow1" presStyleLbl="fgShp" presStyleIdx="0" presStyleCnt="1"/>
      <dgm:spPr/>
    </dgm:pt>
    <dgm:pt modelId="{039AB70A-2151-45E7-B97C-C2AA19E95E60}" type="pres">
      <dgm:prSet presAssocID="{9CC523B8-F8DB-449A-A7DF-A0A0A54F8BCA}" presName="rectangle" presStyleLbl="revTx" presStyleIdx="0" presStyleCnt="1">
        <dgm:presLayoutVars>
          <dgm:bulletEnabled val="1"/>
        </dgm:presLayoutVars>
      </dgm:prSet>
      <dgm:spPr/>
      <dgm:t>
        <a:bodyPr/>
        <a:lstStyle/>
        <a:p>
          <a:endParaRPr lang="en-US"/>
        </a:p>
      </dgm:t>
    </dgm:pt>
    <dgm:pt modelId="{D3639942-341C-4C10-8736-C9E8A88C6FA0}" type="pres">
      <dgm:prSet presAssocID="{88C165E6-3585-42A2-961F-DA0D55D014CE}" presName="item1" presStyleLbl="node1" presStyleIdx="0" presStyleCnt="3">
        <dgm:presLayoutVars>
          <dgm:bulletEnabled val="1"/>
        </dgm:presLayoutVars>
      </dgm:prSet>
      <dgm:spPr/>
      <dgm:t>
        <a:bodyPr/>
        <a:lstStyle/>
        <a:p>
          <a:endParaRPr lang="en-US"/>
        </a:p>
      </dgm:t>
    </dgm:pt>
    <dgm:pt modelId="{9C790654-414F-4CA9-8B67-AB21E3983EA5}" type="pres">
      <dgm:prSet presAssocID="{6E22D06B-B2E8-4920-9B9D-A50EFD552223}" presName="item2" presStyleLbl="node1" presStyleIdx="1" presStyleCnt="3">
        <dgm:presLayoutVars>
          <dgm:bulletEnabled val="1"/>
        </dgm:presLayoutVars>
      </dgm:prSet>
      <dgm:spPr/>
      <dgm:t>
        <a:bodyPr/>
        <a:lstStyle/>
        <a:p>
          <a:endParaRPr lang="en-US"/>
        </a:p>
      </dgm:t>
    </dgm:pt>
    <dgm:pt modelId="{9E1922B0-2F1F-47BE-A968-CDF375FE28C0}" type="pres">
      <dgm:prSet presAssocID="{CEC13219-2D7B-44F8-AC5D-47F0600E9A0C}" presName="item3" presStyleLbl="node1" presStyleIdx="2" presStyleCnt="3">
        <dgm:presLayoutVars>
          <dgm:bulletEnabled val="1"/>
        </dgm:presLayoutVars>
      </dgm:prSet>
      <dgm:spPr/>
      <dgm:t>
        <a:bodyPr/>
        <a:lstStyle/>
        <a:p>
          <a:endParaRPr lang="en-US"/>
        </a:p>
      </dgm:t>
    </dgm:pt>
    <dgm:pt modelId="{C9E58ECA-204A-41B3-82B3-88E2816731B8}" type="pres">
      <dgm:prSet presAssocID="{9CC523B8-F8DB-449A-A7DF-A0A0A54F8BCA}" presName="funnel" presStyleLbl="trAlignAcc1" presStyleIdx="0" presStyleCnt="1"/>
      <dgm:spPr/>
    </dgm:pt>
  </dgm:ptLst>
  <dgm:cxnLst>
    <dgm:cxn modelId="{DFE7A78F-A8C9-4623-B91F-C60E3050FA3C}" srcId="{9CC523B8-F8DB-449A-A7DF-A0A0A54F8BCA}" destId="{88C165E6-3585-42A2-961F-DA0D55D014CE}" srcOrd="1" destOrd="0" parTransId="{BA8976AE-DE81-4324-807E-3321C80A74E5}" sibTransId="{6B491E03-B388-4D3B-90B9-07855D7AC453}"/>
    <dgm:cxn modelId="{BC3A548F-A33B-48B3-BCB6-0A6516E7F2D7}" srcId="{9CC523B8-F8DB-449A-A7DF-A0A0A54F8BCA}" destId="{A88D8CB8-C75E-49E4-AA0E-5A79EF158B4F}" srcOrd="0" destOrd="0" parTransId="{A6D941C9-DC55-42AD-B200-B55CE53420E6}" sibTransId="{825FB278-762C-4608-8A37-FBD176F5000D}"/>
    <dgm:cxn modelId="{B32BE6A2-E358-4C98-8826-3DB4E85704A2}" srcId="{9CC523B8-F8DB-449A-A7DF-A0A0A54F8BCA}" destId="{6E22D06B-B2E8-4920-9B9D-A50EFD552223}" srcOrd="2" destOrd="0" parTransId="{E9ABC5F9-8DAA-4FC8-BD27-24E7651EC814}" sibTransId="{93C92D41-1798-45A4-878A-008C9352D24E}"/>
    <dgm:cxn modelId="{69BE6E07-96D0-456E-82D5-03284F8EADF9}" type="presOf" srcId="{9CC523B8-F8DB-449A-A7DF-A0A0A54F8BCA}" destId="{33BD8B3C-5F39-4DD6-8446-426A96EFA006}" srcOrd="0" destOrd="0" presId="urn:microsoft.com/office/officeart/2005/8/layout/funnel1"/>
    <dgm:cxn modelId="{9BA918CC-DE20-4891-948D-88E035863E68}" type="presOf" srcId="{88C165E6-3585-42A2-961F-DA0D55D014CE}" destId="{9C790654-414F-4CA9-8B67-AB21E3983EA5}" srcOrd="0" destOrd="0" presId="urn:microsoft.com/office/officeart/2005/8/layout/funnel1"/>
    <dgm:cxn modelId="{BB3F6758-0EAA-488B-A9E5-4E5DC77E09AE}" type="presOf" srcId="{A88D8CB8-C75E-49E4-AA0E-5A79EF158B4F}" destId="{9E1922B0-2F1F-47BE-A968-CDF375FE28C0}" srcOrd="0" destOrd="0" presId="urn:microsoft.com/office/officeart/2005/8/layout/funnel1"/>
    <dgm:cxn modelId="{AFCABFC3-0473-40AA-8416-9A97C1C5487F}" srcId="{9CC523B8-F8DB-449A-A7DF-A0A0A54F8BCA}" destId="{CEC13219-2D7B-44F8-AC5D-47F0600E9A0C}" srcOrd="3" destOrd="0" parTransId="{862E24F6-19B2-4AAB-931A-0251F1A6BC41}" sibTransId="{C94829E7-C81F-45E9-9D14-2163A7DA3017}"/>
    <dgm:cxn modelId="{29758294-CBF5-4C64-B636-7361A68151D7}" type="presOf" srcId="{6E22D06B-B2E8-4920-9B9D-A50EFD552223}" destId="{D3639942-341C-4C10-8736-C9E8A88C6FA0}" srcOrd="0" destOrd="0" presId="urn:microsoft.com/office/officeart/2005/8/layout/funnel1"/>
    <dgm:cxn modelId="{C8B01E2A-2566-4D89-9C93-A33736E7DA00}" type="presOf" srcId="{CEC13219-2D7B-44F8-AC5D-47F0600E9A0C}" destId="{039AB70A-2151-45E7-B97C-C2AA19E95E60}" srcOrd="0" destOrd="0" presId="urn:microsoft.com/office/officeart/2005/8/layout/funnel1"/>
    <dgm:cxn modelId="{66050DA4-8C5A-413A-9D94-FDE68F4DA110}" type="presParOf" srcId="{33BD8B3C-5F39-4DD6-8446-426A96EFA006}" destId="{508C478F-582C-4E4A-A967-81344306C635}" srcOrd="0" destOrd="0" presId="urn:microsoft.com/office/officeart/2005/8/layout/funnel1"/>
    <dgm:cxn modelId="{1770FC0C-F683-44ED-86CC-4D3036F03510}" type="presParOf" srcId="{33BD8B3C-5F39-4DD6-8446-426A96EFA006}" destId="{5CC4B967-2E41-4FE4-A698-8435A3B4C827}" srcOrd="1" destOrd="0" presId="urn:microsoft.com/office/officeart/2005/8/layout/funnel1"/>
    <dgm:cxn modelId="{A8CB5339-468A-4559-BC0E-66823693F849}" type="presParOf" srcId="{33BD8B3C-5F39-4DD6-8446-426A96EFA006}" destId="{039AB70A-2151-45E7-B97C-C2AA19E95E60}" srcOrd="2" destOrd="0" presId="urn:microsoft.com/office/officeart/2005/8/layout/funnel1"/>
    <dgm:cxn modelId="{ED929412-480E-424C-B26D-78A0E950D990}" type="presParOf" srcId="{33BD8B3C-5F39-4DD6-8446-426A96EFA006}" destId="{D3639942-341C-4C10-8736-C9E8A88C6FA0}" srcOrd="3" destOrd="0" presId="urn:microsoft.com/office/officeart/2005/8/layout/funnel1"/>
    <dgm:cxn modelId="{7FD8A322-1666-45C9-B08A-E1DD3EF917A3}" type="presParOf" srcId="{33BD8B3C-5F39-4DD6-8446-426A96EFA006}" destId="{9C790654-414F-4CA9-8B67-AB21E3983EA5}" srcOrd="4" destOrd="0" presId="urn:microsoft.com/office/officeart/2005/8/layout/funnel1"/>
    <dgm:cxn modelId="{C6081C5A-82AF-4196-B4C0-0D9152D191DE}" type="presParOf" srcId="{33BD8B3C-5F39-4DD6-8446-426A96EFA006}" destId="{9E1922B0-2F1F-47BE-A968-CDF375FE28C0}" srcOrd="5" destOrd="0" presId="urn:microsoft.com/office/officeart/2005/8/layout/funnel1"/>
    <dgm:cxn modelId="{D2BF7142-391B-4879-986D-FD9B7F6D5D3E}" type="presParOf" srcId="{33BD8B3C-5F39-4DD6-8446-426A96EFA006}" destId="{C9E58ECA-204A-41B3-82B3-88E2816731B8}" srcOrd="6" destOrd="0" presId="urn:microsoft.com/office/officeart/2005/8/layout/funne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81EE1F-FE49-4DF1-A5C0-4B4DF43855A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8610129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81EE1F-FE49-4DF1-A5C0-4B4DF43855A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8567508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81EE1F-FE49-4DF1-A5C0-4B4DF43855A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0365672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81EE1F-FE49-4DF1-A5C0-4B4DF43855A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659198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pPr>
              <a:defRPr/>
            </a:pPr>
            <a:r>
              <a:rPr lang="en-US" smtClean="0">
                <a:solidFill>
                  <a:prstClr val="black"/>
                </a:solidFill>
              </a:rPr>
              <a:t>Module 1: Introducing SharePoint 2010</a:t>
            </a:r>
            <a:endParaRPr lang="en-US" dirty="0">
              <a:solidFill>
                <a:prstClr val="black"/>
              </a:solidFill>
            </a:endParaRPr>
          </a:p>
        </p:txBody>
      </p:sp>
      <p:sp>
        <p:nvSpPr>
          <p:cNvPr id="24579" name="Rectangle 3"/>
          <p:cNvSpPr>
            <a:spLocks noGrp="1" noChangeArrowheads="1"/>
          </p:cNvSpPr>
          <p:nvPr>
            <p:ph type="dt" sz="quarter" idx="1"/>
          </p:nvPr>
        </p:nvSpPr>
        <p:spPr/>
        <p:txBody>
          <a:bodyPr/>
          <a:lstStyle/>
          <a:p>
            <a:pPr>
              <a:defRPr/>
            </a:pPr>
            <a:r>
              <a:rPr lang="en-US" smtClean="0">
                <a:solidFill>
                  <a:prstClr val="black"/>
                </a:solidFill>
              </a:rPr>
              <a:t>Course 10174A</a:t>
            </a:r>
            <a:endParaRPr lang="en-US" dirty="0">
              <a:solidFill>
                <a:prstClr val="black"/>
              </a:solidFill>
            </a:endParaRPr>
          </a:p>
        </p:txBody>
      </p:sp>
      <p:sp>
        <p:nvSpPr>
          <p:cNvPr id="24580" name="Rectangle 7"/>
          <p:cNvSpPr>
            <a:spLocks noGrp="1" noChangeArrowheads="1"/>
          </p:cNvSpPr>
          <p:nvPr>
            <p:ph type="sldNum" sz="quarter" idx="5"/>
          </p:nvPr>
        </p:nvSpPr>
        <p:spPr/>
        <p:txBody>
          <a:bodyPr/>
          <a:lstStyle/>
          <a:p>
            <a:pPr>
              <a:defRPr/>
            </a:pPr>
            <a:fld id="{276F481E-59BF-4C09-BCDB-AFE327D47202}" type="slidenum">
              <a:rPr lang="en-US" smtClean="0">
                <a:solidFill>
                  <a:prstClr val="black"/>
                </a:solidFill>
              </a:rPr>
              <a:pPr>
                <a:defRPr/>
              </a:pPr>
              <a:t>24</a:t>
            </a:fld>
            <a:endParaRPr lang="en-US" smtClean="0">
              <a:solidFill>
                <a:prstClr val="black"/>
              </a:solidFill>
            </a:endParaRPr>
          </a:p>
        </p:txBody>
      </p:sp>
      <p:sp>
        <p:nvSpPr>
          <p:cNvPr id="156677" name="Slide Image Placeholder 5"/>
          <p:cNvSpPr>
            <a:spLocks noGrp="1" noRot="1" noChangeAspect="1" noTextEdit="1"/>
          </p:cNvSpPr>
          <p:nvPr>
            <p:ph type="sldImg"/>
          </p:nvPr>
        </p:nvSpPr>
        <p:spPr>
          <a:xfrm>
            <a:off x="915988" y="458788"/>
            <a:ext cx="4976812" cy="2800350"/>
          </a:xfrm>
          <a:ln/>
        </p:spPr>
      </p:sp>
      <p:sp>
        <p:nvSpPr>
          <p:cNvPr id="7" name="Notes Placeholder 6"/>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419120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pPr>
              <a:defRPr/>
            </a:pPr>
            <a:r>
              <a:rPr lang="en-US" smtClean="0">
                <a:solidFill>
                  <a:prstClr val="black"/>
                </a:solidFill>
              </a:rPr>
              <a:t>Module 1: Introducing SharePoint 2010</a:t>
            </a:r>
            <a:endParaRPr lang="en-US" dirty="0">
              <a:solidFill>
                <a:prstClr val="black"/>
              </a:solidFill>
            </a:endParaRPr>
          </a:p>
        </p:txBody>
      </p:sp>
      <p:sp>
        <p:nvSpPr>
          <p:cNvPr id="24579" name="Rectangle 3"/>
          <p:cNvSpPr>
            <a:spLocks noGrp="1" noChangeArrowheads="1"/>
          </p:cNvSpPr>
          <p:nvPr>
            <p:ph type="dt" sz="quarter" idx="1"/>
          </p:nvPr>
        </p:nvSpPr>
        <p:spPr/>
        <p:txBody>
          <a:bodyPr/>
          <a:lstStyle/>
          <a:p>
            <a:pPr>
              <a:defRPr/>
            </a:pPr>
            <a:r>
              <a:rPr lang="en-US" smtClean="0">
                <a:solidFill>
                  <a:prstClr val="black"/>
                </a:solidFill>
              </a:rPr>
              <a:t>Course 10174A</a:t>
            </a:r>
            <a:endParaRPr lang="en-US" dirty="0">
              <a:solidFill>
                <a:prstClr val="black"/>
              </a:solidFill>
            </a:endParaRPr>
          </a:p>
        </p:txBody>
      </p:sp>
      <p:sp>
        <p:nvSpPr>
          <p:cNvPr id="24580" name="Rectangle 7"/>
          <p:cNvSpPr>
            <a:spLocks noGrp="1" noChangeArrowheads="1"/>
          </p:cNvSpPr>
          <p:nvPr>
            <p:ph type="sldNum" sz="quarter" idx="5"/>
          </p:nvPr>
        </p:nvSpPr>
        <p:spPr/>
        <p:txBody>
          <a:bodyPr/>
          <a:lstStyle/>
          <a:p>
            <a:pPr>
              <a:defRPr/>
            </a:pPr>
            <a:fld id="{DBE7E4DD-27BD-4D1F-A563-47CB220675B5}" type="slidenum">
              <a:rPr lang="en-US" smtClean="0">
                <a:solidFill>
                  <a:prstClr val="black"/>
                </a:solidFill>
              </a:rPr>
              <a:pPr>
                <a:defRPr/>
              </a:pPr>
              <a:t>25</a:t>
            </a:fld>
            <a:endParaRPr lang="en-US" smtClean="0">
              <a:solidFill>
                <a:prstClr val="black"/>
              </a:solidFill>
            </a:endParaRPr>
          </a:p>
        </p:txBody>
      </p:sp>
      <p:sp>
        <p:nvSpPr>
          <p:cNvPr id="157701" name="Slide Image Placeholder 5"/>
          <p:cNvSpPr>
            <a:spLocks noGrp="1" noRot="1" noChangeAspect="1" noTextEdit="1"/>
          </p:cNvSpPr>
          <p:nvPr>
            <p:ph type="sldImg"/>
          </p:nvPr>
        </p:nvSpPr>
        <p:spPr>
          <a:xfrm>
            <a:off x="915988" y="458788"/>
            <a:ext cx="4976812" cy="2800350"/>
          </a:xfrm>
          <a:ln/>
        </p:spPr>
      </p:sp>
      <p:sp>
        <p:nvSpPr>
          <p:cNvPr id="7" name="Notes Placeholder 6"/>
          <p:cNvSpPr>
            <a:spLocks noGrp="1"/>
          </p:cNvSpPr>
          <p:nvPr>
            <p:ph type="body" idx="1"/>
          </p:nvPr>
        </p:nvSpPr>
        <p:spPr/>
        <p:txBody>
          <a:bodyPr/>
          <a:lstStyle/>
          <a:p>
            <a:pPr>
              <a:defRPr/>
            </a:pPr>
            <a:endParaRPr lang="en-US" dirty="0"/>
          </a:p>
        </p:txBody>
      </p:sp>
    </p:spTree>
    <p:extLst>
      <p:ext uri="{BB962C8B-B14F-4D97-AF65-F5344CB8AC3E}">
        <p14:creationId xmlns:p14="http://schemas.microsoft.com/office/powerpoint/2010/main" val="15942111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A677F61-C2F5-498A-AD12-F42770A5080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5461603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A677F61-C2F5-498A-AD12-F42770A5080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3932769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0B61F9-BFDA-4FE2-B21B-180E7A6B097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6362012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A677F61-C2F5-498A-AD12-F42770A5080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130607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2ABEB5D-D7F4-4C36-8935-F80EB2906CC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1586457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63DDFF6-BFFE-45FB-9FDE-2338CE7DAB5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16297134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63DDFF6-BFFE-45FB-9FDE-2338CE7DAB5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4232685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9306" lvl="1" inden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5437955-2EDC-465F-905D-306DC7AF437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31679959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pPr>
              <a:defRPr/>
            </a:pPr>
            <a:r>
              <a:rPr lang="en-US" smtClean="0">
                <a:solidFill>
                  <a:prstClr val="black"/>
                </a:solidFill>
              </a:rPr>
              <a:t>Module 1: Introducing SharePoint 2010</a:t>
            </a:r>
            <a:endParaRPr lang="en-US" dirty="0">
              <a:solidFill>
                <a:prstClr val="black"/>
              </a:solidFill>
            </a:endParaRPr>
          </a:p>
        </p:txBody>
      </p:sp>
      <p:sp>
        <p:nvSpPr>
          <p:cNvPr id="24579" name="Rectangle 3"/>
          <p:cNvSpPr>
            <a:spLocks noGrp="1" noChangeArrowheads="1"/>
          </p:cNvSpPr>
          <p:nvPr>
            <p:ph type="dt" sz="quarter" idx="1"/>
          </p:nvPr>
        </p:nvSpPr>
        <p:spPr/>
        <p:txBody>
          <a:bodyPr/>
          <a:lstStyle/>
          <a:p>
            <a:pPr>
              <a:defRPr/>
            </a:pPr>
            <a:r>
              <a:rPr lang="en-US" smtClean="0">
                <a:solidFill>
                  <a:prstClr val="black"/>
                </a:solidFill>
              </a:rPr>
              <a:t>Course 10174A</a:t>
            </a:r>
            <a:endParaRPr lang="en-US" dirty="0">
              <a:solidFill>
                <a:prstClr val="black"/>
              </a:solidFill>
            </a:endParaRPr>
          </a:p>
        </p:txBody>
      </p:sp>
      <p:sp>
        <p:nvSpPr>
          <p:cNvPr id="24580" name="Rectangle 7"/>
          <p:cNvSpPr>
            <a:spLocks noGrp="1" noChangeArrowheads="1"/>
          </p:cNvSpPr>
          <p:nvPr>
            <p:ph type="sldNum" sz="quarter" idx="5"/>
          </p:nvPr>
        </p:nvSpPr>
        <p:spPr/>
        <p:txBody>
          <a:bodyPr/>
          <a:lstStyle/>
          <a:p>
            <a:pPr>
              <a:defRPr/>
            </a:pPr>
            <a:fld id="{E71B5D9B-54B5-453C-B403-C3961A691826}" type="slidenum">
              <a:rPr lang="en-US" smtClean="0">
                <a:solidFill>
                  <a:prstClr val="black"/>
                </a:solidFill>
              </a:rPr>
              <a:pPr>
                <a:defRPr/>
              </a:pPr>
              <a:t>40</a:t>
            </a:fld>
            <a:endParaRPr lang="en-US" smtClean="0">
              <a:solidFill>
                <a:prstClr val="black"/>
              </a:solidFill>
            </a:endParaRPr>
          </a:p>
        </p:txBody>
      </p:sp>
      <p:sp>
        <p:nvSpPr>
          <p:cNvPr id="162821" name="Slide Image Placeholder 5"/>
          <p:cNvSpPr>
            <a:spLocks noGrp="1" noRot="1" noChangeAspect="1" noTextEdit="1"/>
          </p:cNvSpPr>
          <p:nvPr>
            <p:ph type="sldImg"/>
          </p:nvPr>
        </p:nvSpPr>
        <p:spPr>
          <a:ln/>
        </p:spPr>
      </p:sp>
      <p:sp>
        <p:nvSpPr>
          <p:cNvPr id="7" name="Notes Placeholder 6"/>
          <p:cNvSpPr>
            <a:spLocks noGrp="1"/>
          </p:cNvSpPr>
          <p:nvPr>
            <p:ph type="body" idx="1"/>
          </p:nvPr>
        </p:nvSpPr>
        <p:spPr/>
        <p:txBody>
          <a:bodyPr/>
          <a:lstStyle/>
          <a:p>
            <a:pPr>
              <a:defRPr/>
            </a:pPr>
            <a:endParaRPr lang="en-US" dirty="0"/>
          </a:p>
        </p:txBody>
      </p:sp>
    </p:spTree>
    <p:extLst>
      <p:ext uri="{BB962C8B-B14F-4D97-AF65-F5344CB8AC3E}">
        <p14:creationId xmlns:p14="http://schemas.microsoft.com/office/powerpoint/2010/main" val="32325622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493FE5-2476-46D9-A6A4-8ED9CE84FEF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34945746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p:nvPr>
        </p:nvSpPr>
        <p:spPr/>
        <p:txBody>
          <a:bodyPr/>
          <a:lstStyle/>
          <a:p>
            <a:pPr>
              <a:defRPr/>
            </a:pPr>
            <a:r>
              <a:rPr lang="en-US" smtClean="0">
                <a:solidFill>
                  <a:prstClr val="black"/>
                </a:solidFill>
              </a:rPr>
              <a:t>Module 1: Introducing SharePoint 2010</a:t>
            </a:r>
            <a:endParaRPr lang="en-US" dirty="0">
              <a:solidFill>
                <a:prstClr val="black"/>
              </a:solidFill>
            </a:endParaRPr>
          </a:p>
        </p:txBody>
      </p:sp>
      <p:sp>
        <p:nvSpPr>
          <p:cNvPr id="5" name="Date Placeholder 4"/>
          <p:cNvSpPr>
            <a:spLocks noGrp="1"/>
          </p:cNvSpPr>
          <p:nvPr>
            <p:ph type="dt" sz="quarter" idx="1"/>
          </p:nvPr>
        </p:nvSpPr>
        <p:spPr/>
        <p:txBody>
          <a:bodyPr/>
          <a:lstStyle/>
          <a:p>
            <a:pPr>
              <a:defRPr/>
            </a:pPr>
            <a:r>
              <a:rPr lang="en-US" smtClean="0">
                <a:solidFill>
                  <a:prstClr val="black"/>
                </a:solidFill>
              </a:rPr>
              <a:t>Course 10174A</a:t>
            </a:r>
            <a:endParaRPr lang="en-US" dirty="0">
              <a:solidFill>
                <a:prstClr val="black"/>
              </a:solidFill>
            </a:endParaRPr>
          </a:p>
        </p:txBody>
      </p:sp>
      <p:sp>
        <p:nvSpPr>
          <p:cNvPr id="6" name="Slide Number Placeholder 5"/>
          <p:cNvSpPr>
            <a:spLocks noGrp="1"/>
          </p:cNvSpPr>
          <p:nvPr>
            <p:ph type="sldNum" sz="quarter" idx="5"/>
          </p:nvPr>
        </p:nvSpPr>
        <p:spPr/>
        <p:txBody>
          <a:bodyPr/>
          <a:lstStyle/>
          <a:p>
            <a:pPr>
              <a:defRPr/>
            </a:pPr>
            <a:fld id="{6421AEA2-048C-40A1-ADD1-3E026A90F626}" type="slidenum">
              <a:rPr lang="en-US" smtClean="0">
                <a:solidFill>
                  <a:prstClr val="black"/>
                </a:solidFill>
              </a:rPr>
              <a:pPr>
                <a:defRPr/>
              </a:pPr>
              <a:t>52</a:t>
            </a:fld>
            <a:endParaRPr lang="en-US">
              <a:solidFill>
                <a:prstClr val="black"/>
              </a:solidFill>
            </a:endParaRPr>
          </a:p>
        </p:txBody>
      </p:sp>
      <p:sp>
        <p:nvSpPr>
          <p:cNvPr id="154629" name="Slide Image Placeholder 8"/>
          <p:cNvSpPr>
            <a:spLocks noGrp="1" noRot="1" noChangeAspect="1" noTextEdit="1"/>
          </p:cNvSpPr>
          <p:nvPr>
            <p:ph type="sldImg"/>
          </p:nvPr>
        </p:nvSpPr>
        <p:spPr>
          <a:xfrm>
            <a:off x="1017588" y="481013"/>
            <a:ext cx="5227637" cy="2941637"/>
          </a:xfrm>
          <a:ln/>
        </p:spPr>
      </p:sp>
      <p:sp>
        <p:nvSpPr>
          <p:cNvPr id="10" name="Notes Placeholder 9"/>
          <p:cNvSpPr>
            <a:spLocks noGrp="1"/>
          </p:cNvSpPr>
          <p:nvPr>
            <p:ph type="body" idx="1"/>
          </p:nvPr>
        </p:nvSpPr>
        <p:spPr/>
        <p:txBody>
          <a:bodyPr/>
          <a:lstStyle/>
          <a:p>
            <a:pPr marL="109306" lvl="1" indent="0">
              <a:buNone/>
            </a:pPr>
            <a:endParaRPr lang="en-US" b="0" dirty="0"/>
          </a:p>
        </p:txBody>
      </p:sp>
    </p:spTree>
    <p:extLst>
      <p:ext uri="{BB962C8B-B14F-4D97-AF65-F5344CB8AC3E}">
        <p14:creationId xmlns:p14="http://schemas.microsoft.com/office/powerpoint/2010/main" val="24851770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p:nvPr>
        </p:nvSpPr>
        <p:spPr/>
        <p:txBody>
          <a:bodyPr/>
          <a:lstStyle/>
          <a:p>
            <a:pPr>
              <a:defRPr/>
            </a:pPr>
            <a:r>
              <a:rPr lang="en-US" smtClean="0">
                <a:solidFill>
                  <a:prstClr val="black"/>
                </a:solidFill>
              </a:rPr>
              <a:t>Module 1: Introducing SharePoint 2010</a:t>
            </a:r>
            <a:endParaRPr lang="en-US" dirty="0">
              <a:solidFill>
                <a:prstClr val="black"/>
              </a:solidFill>
            </a:endParaRPr>
          </a:p>
        </p:txBody>
      </p:sp>
      <p:sp>
        <p:nvSpPr>
          <p:cNvPr id="5" name="Date Placeholder 4"/>
          <p:cNvSpPr>
            <a:spLocks noGrp="1"/>
          </p:cNvSpPr>
          <p:nvPr>
            <p:ph type="dt" sz="quarter" idx="1"/>
          </p:nvPr>
        </p:nvSpPr>
        <p:spPr/>
        <p:txBody>
          <a:bodyPr/>
          <a:lstStyle/>
          <a:p>
            <a:pPr>
              <a:defRPr/>
            </a:pPr>
            <a:r>
              <a:rPr lang="en-US" smtClean="0">
                <a:solidFill>
                  <a:prstClr val="black"/>
                </a:solidFill>
              </a:rPr>
              <a:t>Course 10174A</a:t>
            </a:r>
            <a:endParaRPr lang="en-US" dirty="0">
              <a:solidFill>
                <a:prstClr val="black"/>
              </a:solidFill>
            </a:endParaRPr>
          </a:p>
        </p:txBody>
      </p:sp>
      <p:sp>
        <p:nvSpPr>
          <p:cNvPr id="6" name="Slide Number Placeholder 5"/>
          <p:cNvSpPr>
            <a:spLocks noGrp="1"/>
          </p:cNvSpPr>
          <p:nvPr>
            <p:ph type="sldNum" sz="quarter" idx="5"/>
          </p:nvPr>
        </p:nvSpPr>
        <p:spPr/>
        <p:txBody>
          <a:bodyPr/>
          <a:lstStyle/>
          <a:p>
            <a:pPr>
              <a:defRPr/>
            </a:pPr>
            <a:fld id="{6421AEA2-048C-40A1-ADD1-3E026A90F626}" type="slidenum">
              <a:rPr lang="en-US" smtClean="0">
                <a:solidFill>
                  <a:prstClr val="black"/>
                </a:solidFill>
              </a:rPr>
              <a:pPr>
                <a:defRPr/>
              </a:pPr>
              <a:t>53</a:t>
            </a:fld>
            <a:endParaRPr lang="en-US">
              <a:solidFill>
                <a:prstClr val="black"/>
              </a:solidFill>
            </a:endParaRPr>
          </a:p>
        </p:txBody>
      </p:sp>
      <p:sp>
        <p:nvSpPr>
          <p:cNvPr id="154629" name="Slide Image Placeholder 8"/>
          <p:cNvSpPr>
            <a:spLocks noGrp="1" noRot="1" noChangeAspect="1" noTextEdit="1"/>
          </p:cNvSpPr>
          <p:nvPr>
            <p:ph type="sldImg"/>
          </p:nvPr>
        </p:nvSpPr>
        <p:spPr>
          <a:xfrm>
            <a:off x="1017588" y="481013"/>
            <a:ext cx="5227637" cy="2941637"/>
          </a:xfrm>
          <a:ln/>
        </p:spPr>
      </p:sp>
      <p:sp>
        <p:nvSpPr>
          <p:cNvPr id="10" name="Notes Placeholder 9"/>
          <p:cNvSpPr>
            <a:spLocks noGrp="1"/>
          </p:cNvSpPr>
          <p:nvPr>
            <p:ph type="body" idx="1"/>
          </p:nvPr>
        </p:nvSpPr>
        <p:spPr/>
        <p:txBody>
          <a:bodyPr/>
          <a:lstStyle/>
          <a:p>
            <a:pPr marL="109306" lvl="1" indent="0">
              <a:buNone/>
            </a:pPr>
            <a:endParaRPr lang="en-US" dirty="0"/>
          </a:p>
        </p:txBody>
      </p:sp>
    </p:spTree>
    <p:extLst>
      <p:ext uri="{BB962C8B-B14F-4D97-AF65-F5344CB8AC3E}">
        <p14:creationId xmlns:p14="http://schemas.microsoft.com/office/powerpoint/2010/main" val="17207670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E32AED0-56AF-4429-9F2D-205FEBB2531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30413712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C054FF0-D3E8-4050-85C2-28350BEE385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58</a:t>
            </a:fld>
            <a:endParaRPr lang="en-US" dirty="0">
              <a:solidFill>
                <a:prstClr val="black"/>
              </a:solidFill>
            </a:endParaRPr>
          </a:p>
        </p:txBody>
      </p:sp>
    </p:spTree>
    <p:extLst>
      <p:ext uri="{BB962C8B-B14F-4D97-AF65-F5344CB8AC3E}">
        <p14:creationId xmlns:p14="http://schemas.microsoft.com/office/powerpoint/2010/main" val="9057467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17588" y="481013"/>
            <a:ext cx="5227637" cy="2941637"/>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Module 1: Introducing SharePoint 2010</a:t>
            </a:r>
            <a:endParaRPr lang="en-US">
              <a:solidFill>
                <a:prstClr val="black"/>
              </a:solidFill>
            </a:endParaRPr>
          </a:p>
        </p:txBody>
      </p:sp>
      <p:sp>
        <p:nvSpPr>
          <p:cNvPr id="5" name="Date Placeholder 4"/>
          <p:cNvSpPr>
            <a:spLocks noGrp="1"/>
          </p:cNvSpPr>
          <p:nvPr>
            <p:ph type="dt" idx="11"/>
          </p:nvPr>
        </p:nvSpPr>
        <p:spPr/>
        <p:txBody>
          <a:bodyPr/>
          <a:lstStyle/>
          <a:p>
            <a:pPr>
              <a:defRPr/>
            </a:pPr>
            <a:r>
              <a:rPr lang="en-US" smtClean="0">
                <a:solidFill>
                  <a:prstClr val="black"/>
                </a:solidFill>
              </a:rPr>
              <a:t>Course 10174A</a:t>
            </a:r>
            <a:endParaRPr lang="en-US">
              <a:solidFill>
                <a:prstClr val="black"/>
              </a:solidFill>
            </a:endParaRPr>
          </a:p>
        </p:txBody>
      </p:sp>
      <p:sp>
        <p:nvSpPr>
          <p:cNvPr id="6" name="Slide Number Placeholder 5"/>
          <p:cNvSpPr>
            <a:spLocks noGrp="1"/>
          </p:cNvSpPr>
          <p:nvPr>
            <p:ph type="sldNum" sz="quarter" idx="12"/>
          </p:nvPr>
        </p:nvSpPr>
        <p:spPr/>
        <p:txBody>
          <a:bodyPr/>
          <a:lstStyle/>
          <a:p>
            <a:pPr>
              <a:defRPr/>
            </a:pPr>
            <a:fld id="{69E0EB58-AED4-460F-84C6-CEBAC6910764}" type="slidenum">
              <a:rPr lang="en-US" smtClean="0">
                <a:solidFill>
                  <a:prstClr val="black"/>
                </a:solidFill>
              </a:rPr>
              <a:pPr>
                <a:defRPr/>
              </a:pPr>
              <a:t>73</a:t>
            </a:fld>
            <a:endParaRPr lang="en-US">
              <a:solidFill>
                <a:prstClr val="black"/>
              </a:solidFill>
            </a:endParaRPr>
          </a:p>
        </p:txBody>
      </p:sp>
    </p:spTree>
    <p:extLst>
      <p:ext uri="{BB962C8B-B14F-4D97-AF65-F5344CB8AC3E}">
        <p14:creationId xmlns:p14="http://schemas.microsoft.com/office/powerpoint/2010/main" val="2016390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5104632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C054FF0-D3E8-4050-85C2-28350BEE385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74</a:t>
            </a:fld>
            <a:endParaRPr lang="en-US" dirty="0">
              <a:solidFill>
                <a:prstClr val="black"/>
              </a:solidFill>
            </a:endParaRPr>
          </a:p>
        </p:txBody>
      </p:sp>
    </p:spTree>
    <p:extLst>
      <p:ext uri="{BB962C8B-B14F-4D97-AF65-F5344CB8AC3E}">
        <p14:creationId xmlns:p14="http://schemas.microsoft.com/office/powerpoint/2010/main" val="40381481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1C0E862-79B0-4A3B-AA7A-CE7DBDFB280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85</a:t>
            </a:fld>
            <a:endParaRPr lang="en-US" dirty="0"/>
          </a:p>
        </p:txBody>
      </p:sp>
    </p:spTree>
    <p:extLst>
      <p:ext uri="{BB962C8B-B14F-4D97-AF65-F5344CB8AC3E}">
        <p14:creationId xmlns:p14="http://schemas.microsoft.com/office/powerpoint/2010/main" val="3948018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1C0E862-79B0-4A3B-AA7A-CE7DBDFB280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86</a:t>
            </a:fld>
            <a:endParaRPr lang="en-US" dirty="0"/>
          </a:p>
        </p:txBody>
      </p:sp>
    </p:spTree>
    <p:extLst>
      <p:ext uri="{BB962C8B-B14F-4D97-AF65-F5344CB8AC3E}">
        <p14:creationId xmlns:p14="http://schemas.microsoft.com/office/powerpoint/2010/main" val="9205192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E1A90E5-DD78-412A-90EF-EEBBB008AB0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101</a:t>
            </a:fld>
            <a:endParaRPr lang="en-US" dirty="0">
              <a:solidFill>
                <a:prstClr val="black"/>
              </a:solidFill>
            </a:endParaRPr>
          </a:p>
        </p:txBody>
      </p:sp>
    </p:spTree>
    <p:extLst>
      <p:ext uri="{BB962C8B-B14F-4D97-AF65-F5344CB8AC3E}">
        <p14:creationId xmlns:p14="http://schemas.microsoft.com/office/powerpoint/2010/main" val="14709749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12:45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108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81EE1F-FE49-4DF1-A5C0-4B4DF43855A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565193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81EE1F-FE49-4DF1-A5C0-4B4DF43855A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30092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81EE1F-FE49-4DF1-A5C0-4B4DF43855A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593483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81EE1F-FE49-4DF1-A5C0-4B4DF43855A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033053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81EE1F-FE49-4DF1-A5C0-4B4DF43855A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4379734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81EE1F-FE49-4DF1-A5C0-4B4DF43855A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2328832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5.xml"/><Relationship Id="rId4" Type="http://schemas.openxmlformats.org/officeDocument/2006/relationships/image" Target="../media/image3.emf"/></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62015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0473960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7866880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2913433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0877544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471415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0969770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866215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9774967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3693257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422046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61699699"/>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676039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61666637"/>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9499551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8984262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979349"/>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484633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415727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3889839"/>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63649597"/>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34946951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Content Heavy">
    <p:spTree>
      <p:nvGrpSpPr>
        <p:cNvPr id="1" name=""/>
        <p:cNvGrpSpPr/>
        <p:nvPr/>
      </p:nvGrpSpPr>
      <p:grpSpPr>
        <a:xfrm>
          <a:off x="0" y="0"/>
          <a:ext cx="0" cy="0"/>
          <a:chOff x="0" y="0"/>
          <a:chExt cx="0" cy="0"/>
        </a:xfrm>
      </p:grpSpPr>
      <p:sp>
        <p:nvSpPr>
          <p:cNvPr id="7" name="Rectangle 6"/>
          <p:cNvSpPr/>
          <p:nvPr userDrawn="1"/>
        </p:nvSpPr>
        <p:spPr bwMode="invGray">
          <a:xfrm>
            <a:off x="0" y="792713"/>
            <a:ext cx="12436475" cy="139891"/>
          </a:xfrm>
          <a:prstGeom prst="rect">
            <a:avLst/>
          </a:prstGeom>
          <a:gradFill>
            <a:gsLst>
              <a:gs pos="0">
                <a:schemeClr val="bg1"/>
              </a:gs>
              <a:gs pos="50000">
                <a:schemeClr val="bg1"/>
              </a:gs>
              <a:gs pos="100000">
                <a:schemeClr val="bg1">
                  <a:lumMod val="50000"/>
                  <a:lumOff val="50000"/>
                </a:schemeClr>
              </a:gs>
              <a:gs pos="81000">
                <a:schemeClr val="bg1">
                  <a:lumMod val="75000"/>
                  <a:lumOff val="25000"/>
                </a:schemeClr>
              </a:gs>
            </a:gsLst>
          </a:gradFill>
          <a:ln>
            <a:noFill/>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rot="0" spcFirstLastPara="0" vertOverflow="overflow" horzOverflow="overflow" vert="horz" wrap="square" lIns="93256" tIns="46628" rIns="93256" bIns="46628" numCol="1" spcCol="0" rtlCol="0" fromWordArt="0" anchor="ctr" anchorCtr="0" forceAA="0" compatLnSpc="1">
            <a:prstTxWarp prst="textNoShape">
              <a:avLst/>
            </a:prstTxWarp>
            <a:noAutofit/>
          </a:bodyPr>
          <a:lstStyle/>
          <a:p>
            <a:pPr algn="ctr" defTabSz="932290"/>
            <a:endParaRPr lang="en-US" sz="204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 name="Title 1"/>
          <p:cNvSpPr>
            <a:spLocks noGrp="1"/>
          </p:cNvSpPr>
          <p:nvPr>
            <p:ph type="title"/>
          </p:nvPr>
        </p:nvSpPr>
        <p:spPr>
          <a:xfrm>
            <a:off x="497459" y="233151"/>
            <a:ext cx="11441557" cy="452021"/>
          </a:xfrm>
        </p:spPr>
        <p:txBody>
          <a:bodyPr/>
          <a:lstStyle>
            <a:lvl1pPr>
              <a:defRPr lang="en-US" dirty="0"/>
            </a:lvl1pPr>
          </a:lstStyle>
          <a:p>
            <a:r>
              <a:rPr lang="en-US" smtClean="0"/>
              <a:t>Click to edit Master title style</a:t>
            </a:r>
            <a:endParaRPr lang="en-US" dirty="0"/>
          </a:p>
        </p:txBody>
      </p:sp>
      <p:sp>
        <p:nvSpPr>
          <p:cNvPr id="3" name="Slide Number Placeholder 2"/>
          <p:cNvSpPr>
            <a:spLocks noGrp="1"/>
          </p:cNvSpPr>
          <p:nvPr>
            <p:ph type="sldNum" sz="quarter" idx="10"/>
          </p:nvPr>
        </p:nvSpPr>
        <p:spPr>
          <a:xfrm>
            <a:off x="1" y="6658225"/>
            <a:ext cx="608557" cy="336307"/>
          </a:xfrm>
          <a:prstGeom prst="rect">
            <a:avLst/>
          </a:prstGeom>
        </p:spPr>
        <p:txBody>
          <a:bodyPr/>
          <a:lstStyle/>
          <a:p>
            <a:fld id="{A100C12A-BE20-4CC0-B3D0-D03847403E89}" type="slidenum">
              <a:rPr lang="en-US" smtClean="0">
                <a:solidFill>
                  <a:srgbClr val="FFFFFF"/>
                </a:solidFill>
              </a:rPr>
              <a:pPr/>
              <a:t>‹#›</a:t>
            </a:fld>
            <a:endParaRPr lang="en-US">
              <a:solidFill>
                <a:srgbClr val="FFFFFF"/>
              </a:solidFill>
            </a:endParaRPr>
          </a:p>
        </p:txBody>
      </p:sp>
      <p:sp>
        <p:nvSpPr>
          <p:cNvPr id="5" name="Content Placeholder 4"/>
          <p:cNvSpPr>
            <a:spLocks noGrp="1"/>
          </p:cNvSpPr>
          <p:nvPr>
            <p:ph sz="quarter" idx="11"/>
          </p:nvPr>
        </p:nvSpPr>
        <p:spPr>
          <a:xfrm>
            <a:off x="497459" y="1025868"/>
            <a:ext cx="11441557" cy="1801199"/>
          </a:xfrm>
        </p:spPr>
        <p:txBody>
          <a:bodyPr/>
          <a:lstStyle>
            <a:lvl1pPr>
              <a:defRPr sz="2448"/>
            </a:lvl1pPr>
            <a:lvl2pPr>
              <a:defRPr sz="2040"/>
            </a:lvl2pPr>
            <a:lvl3pPr>
              <a:defRPr sz="1836"/>
            </a:lvl3pPr>
            <a:lvl4pPr>
              <a:defRPr sz="1836"/>
            </a:lvl4pPr>
            <a:lvl5pPr>
              <a:defRPr sz="183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5723882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6029340"/>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0872908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1908240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296725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8711259"/>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77671806"/>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99814411"/>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87499921"/>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02156035"/>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7357620"/>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200589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16341043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4979166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4746757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31577796"/>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14618395"/>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43732379"/>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2307596"/>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45345972"/>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73673286"/>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49881282"/>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07760720"/>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4578235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47737587"/>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72962444"/>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12112804"/>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6964287"/>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6330717"/>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3801954"/>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1447602"/>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77363007"/>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3227445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theme" Target="../theme/theme3.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7.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3" Type="http://schemas.openxmlformats.org/officeDocument/2006/relationships/slideLayout" Target="../slideLayouts/slideLayout69.xml"/><Relationship Id="rId21" Type="http://schemas.openxmlformats.org/officeDocument/2006/relationships/slideLayout" Target="../slideLayouts/slideLayout87.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slideLayout" Target="../slideLayouts/slideLayout86.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image" Target="../media/image1.png"/><Relationship Id="rId5" Type="http://schemas.openxmlformats.org/officeDocument/2006/relationships/slideLayout" Target="../slideLayouts/slideLayout71.xml"/><Relationship Id="rId15" Type="http://schemas.openxmlformats.org/officeDocument/2006/relationships/slideLayout" Target="../slideLayouts/slideLayout81.xml"/><Relationship Id="rId23" Type="http://schemas.openxmlformats.org/officeDocument/2006/relationships/theme" Target="../theme/theme5.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3675520"/>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08659459"/>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45472216"/>
      </p:ext>
    </p:extLst>
  </p:cSld>
  <p:clrMap bg1="dk1" tx1="lt1" bg2="dk2" tx2="lt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 id="2147484251" r:id="rId11"/>
    <p:sldLayoutId id="2147484252" r:id="rId12"/>
    <p:sldLayoutId id="2147484253" r:id="rId13"/>
    <p:sldLayoutId id="2147484254" r:id="rId14"/>
    <p:sldLayoutId id="2147484255" r:id="rId15"/>
    <p:sldLayoutId id="2147484256" r:id="rId16"/>
    <p:sldLayoutId id="2147484257" r:id="rId17"/>
    <p:sldLayoutId id="2147484258" r:id="rId18"/>
    <p:sldLayoutId id="2147484259" r:id="rId19"/>
    <p:sldLayoutId id="2147484260" r:id="rId20"/>
    <p:sldLayoutId id="2147484261" r:id="rId21"/>
    <p:sldLayoutId id="2147484262"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3.xml"/><Relationship Id="rId5" Type="http://schemas.openxmlformats.org/officeDocument/2006/relationships/image" Target="../media/image23.png"/><Relationship Id="rId4" Type="http://schemas.openxmlformats.org/officeDocument/2006/relationships/image" Target="../media/image20.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0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10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10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4.xml"/><Relationship Id="rId1" Type="http://schemas.openxmlformats.org/officeDocument/2006/relationships/slideLayout" Target="../slideLayouts/slideLayout83.xml"/></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_rels/slide1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3.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3.xml"/><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3.xml"/><Relationship Id="rId6" Type="http://schemas.openxmlformats.org/officeDocument/2006/relationships/image" Target="../media/image26.png"/><Relationship Id="rId5" Type="http://schemas.openxmlformats.org/officeDocument/2006/relationships/image" Target="../media/image23.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23.xml"/><Relationship Id="rId5" Type="http://schemas.openxmlformats.org/officeDocument/2006/relationships/image" Target="../media/image26.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hyperlink" Target="http://technet.microsoft.com/en-us/library/ee683978.aspx" TargetMode="External"/><Relationship Id="rId2" Type="http://schemas.openxmlformats.org/officeDocument/2006/relationships/hyperlink" Target="http://technet.microsoft.com/en-us/library/cc262485.aspx" TargetMode="External"/><Relationship Id="rId1" Type="http://schemas.openxmlformats.org/officeDocument/2006/relationships/slideLayout" Target="../slideLayouts/slideLayout23.xml"/><Relationship Id="rId5" Type="http://schemas.openxmlformats.org/officeDocument/2006/relationships/hyperlink" Target="http://go.microsoft.com/fwlink/p/?LinkID=119416" TargetMode="External"/><Relationship Id="rId4" Type="http://schemas.openxmlformats.org/officeDocument/2006/relationships/hyperlink" Target="http://go.microsoft.com/fwlink/p/?LinkID=95812"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3" Type="http://schemas.openxmlformats.org/officeDocument/2006/relationships/hyperlink" Target="http://technet.microsoft.com/en-us/library/cc678863.aspx" TargetMode="External"/><Relationship Id="rId2" Type="http://schemas.openxmlformats.org/officeDocument/2006/relationships/hyperlink" Target="http://technet.microsoft.com/en-us/library/ee662513.aspx" TargetMode="Externa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3" Type="http://schemas.openxmlformats.org/officeDocument/2006/relationships/hyperlink" Target="http://technet.microsoft.com/en-us/library/bb500469.aspx" TargetMode="External"/><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10.png"/><Relationship Id="rId7" Type="http://schemas.openxmlformats.org/officeDocument/2006/relationships/image" Target="../media/image13.jpeg"/><Relationship Id="rId12"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hyperlink" Target="http://www.amazon.com/gp/product/images/0735638853/ref=dp_image_0?ie=UTF8&amp;n=283155&amp;s=books" TargetMode="External"/><Relationship Id="rId11" Type="http://schemas.openxmlformats.org/officeDocument/2006/relationships/image" Target="../media/image17.png"/><Relationship Id="rId5" Type="http://schemas.openxmlformats.org/officeDocument/2006/relationships/image" Target="../media/image12.png"/><Relationship Id="rId10" Type="http://schemas.openxmlformats.org/officeDocument/2006/relationships/image" Target="../media/image16.png"/><Relationship Id="rId4" Type="http://schemas.openxmlformats.org/officeDocument/2006/relationships/image" Target="../media/image11.jpeg"/><Relationship Id="rId9" Type="http://schemas.openxmlformats.org/officeDocument/2006/relationships/image" Target="../media/image15.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hyperlink" Target="http://support.microsoft.com/kb/2160720" TargetMode="External"/><Relationship Id="rId2" Type="http://schemas.openxmlformats.org/officeDocument/2006/relationships/notesSlide" Target="../notesSlides/notesSlide18.xml"/><Relationship Id="rId1" Type="http://schemas.openxmlformats.org/officeDocument/2006/relationships/slideLayout" Target="../slideLayouts/slideLayout23.xml"/><Relationship Id="rId4" Type="http://schemas.openxmlformats.org/officeDocument/2006/relationships/hyperlink" Target="http://technet.microsoft.com/en-us/library/ms143504.aspx"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hyperlink" Target="http://msdn.microsoft.com/en-us/library/cc646023.aspx" TargetMode="External"/><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3" Type="http://schemas.openxmlformats.org/officeDocument/2006/relationships/hyperlink" Target="http://download.microsoft.com/download/8/F/A/8FABACD7-803E-40FC-ADF8-355E7D218F4C/SQL_Server_2012_Security_Best_Practice_Whitepaper_Apr2012.docx" TargetMode="External"/><Relationship Id="rId2" Type="http://schemas.openxmlformats.org/officeDocument/2006/relationships/hyperlink" Target="http://technet.microsoft.com/en-us/library/ms144228.aspx" TargetMode="Externa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0.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0.xml"/></Relationships>
</file>

<file path=ppt/slides/_rels/slide4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0.xml"/></Relationships>
</file>

<file path=ppt/slides/_rels/slide4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0.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0.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0.xml"/><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54.xml.rels><?xml version="1.0" encoding="UTF-8" standalone="yes"?>
<Relationships xmlns="http://schemas.openxmlformats.org/package/2006/relationships"><Relationship Id="rId2" Type="http://schemas.openxmlformats.org/officeDocument/2006/relationships/hyperlink" Target="http://technet.microsoft.com/en-us/library/ff686793.aspx" TargetMode="External"/><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3" Type="http://schemas.openxmlformats.org/officeDocument/2006/relationships/hyperlink" Target="http://go.microsoft.com/fwlink/p/?LinkId=258851" TargetMode="External"/><Relationship Id="rId2" Type="http://schemas.openxmlformats.org/officeDocument/2006/relationships/hyperlink" Target="http://go.microsoft.com/fwlink/p/?LinkId=258850" TargetMode="External"/><Relationship Id="rId1" Type="http://schemas.openxmlformats.org/officeDocument/2006/relationships/slideLayout" Target="../slideLayouts/slideLayout23.xml"/><Relationship Id="rId4" Type="http://schemas.openxmlformats.org/officeDocument/2006/relationships/hyperlink" Target="http://go.microsoft.com/fwlink/p/?LinkId=267536" TargetMode="External"/></Relationships>
</file>

<file path=ppt/slides/_rels/slide57.xml.rels><?xml version="1.0" encoding="UTF-8" standalone="yes"?>
<Relationships xmlns="http://schemas.openxmlformats.org/package/2006/relationships"><Relationship Id="rId3" Type="http://schemas.openxmlformats.org/officeDocument/2006/relationships/hyperlink" Target="http://support.microsoft.com/kb/896861" TargetMode="External"/><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0.xml"/></Relationships>
</file>

<file path=ppt/slides/_rels/slide6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0.xml"/></Relationships>
</file>

<file path=ppt/slides/_rels/slide6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0.xml"/></Relationships>
</file>

<file path=ppt/slides/_rels/slide6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0.xml"/></Relationships>
</file>

<file path=ppt/slides/_rels/slide6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0.xml"/></Relationships>
</file>

<file path=ppt/slides/_rels/slide6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0.xml"/></Relationships>
</file>

<file path=ppt/slides/_rels/slide6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0.xml"/></Relationships>
</file>

<file path=ppt/slides/_rels/slide6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0.xml"/></Relationships>
</file>

<file path=ppt/slides/_rels/slide6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0.xml"/></Relationships>
</file>

<file path=ppt/slides/_rels/slide6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2.xml"/></Relationships>
</file>

<file path=ppt/slides/_rels/slide7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0.xml"/></Relationships>
</file>

<file path=ppt/slides/_rels/slide7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0.xml"/></Relationships>
</file>

<file path=ppt/slides/_rels/slide7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50.xml"/></Relationships>
</file>

<file path=ppt/slides/_rels/slide7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3.xml"/><Relationship Id="rId5" Type="http://schemas.openxmlformats.org/officeDocument/2006/relationships/image" Target="../media/image22.png"/><Relationship Id="rId4" Type="http://schemas.openxmlformats.org/officeDocument/2006/relationships/image" Target="../media/image21.png"/></Relationships>
</file>

<file path=ppt/slides/_rels/slide8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0.xml"/></Relationships>
</file>

<file path=ppt/slides/_rels/slide8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0.xml"/></Relationships>
</file>

<file path=ppt/slides/_rels/slide8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0.xml"/></Relationships>
</file>

<file path=ppt/slides/_rels/slide8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0.xml"/></Relationships>
</file>

<file path=ppt/slides/_rels/slide8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50.xml"/></Relationships>
</file>

<file path=ppt/slides/_rels/slide8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1.xml"/><Relationship Id="rId1" Type="http://schemas.openxmlformats.org/officeDocument/2006/relationships/slideLayout" Target="../slideLayouts/slideLayout50.xml"/></Relationships>
</file>

<file path=ppt/slides/_rels/slide8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2.xml"/><Relationship Id="rId1" Type="http://schemas.openxmlformats.org/officeDocument/2006/relationships/slideLayout" Target="../slideLayouts/slideLayout50.xml"/></Relationships>
</file>

<file path=ppt/slides/_rels/slide8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50.xml"/></Relationships>
</file>

<file path=ppt/slides/_rels/slide8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50.xml"/></Relationships>
</file>

<file path=ppt/slides/_rels/slide8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image" Target="../media/image21.png"/><Relationship Id="rId4" Type="http://schemas.openxmlformats.org/officeDocument/2006/relationships/image" Target="../media/image20.png"/></Relationships>
</file>

<file path=ppt/slides/_rels/slide9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50.xml"/></Relationships>
</file>

<file path=ppt/slides/_rels/slide9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50.xml"/></Relationships>
</file>

<file path=ppt/slides/_rels/slide9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50.xml"/></Relationships>
</file>

<file path=ppt/slides/_rels/slide9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50.xml"/></Relationships>
</file>

<file path=ppt/slides/_rels/slide9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50.xml"/></Relationships>
</file>

<file path=ppt/slides/_rels/slide9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50.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99.xml.rels><?xml version="1.0" encoding="UTF-8" standalone="yes"?>
<Relationships xmlns="http://schemas.openxmlformats.org/package/2006/relationships"><Relationship Id="rId3" Type="http://schemas.openxmlformats.org/officeDocument/2006/relationships/hyperlink" Target="http://www.toddklindt.com/blog" TargetMode="External"/><Relationship Id="rId2" Type="http://schemas.openxmlformats.org/officeDocument/2006/relationships/hyperlink" Target="http://blogs.falchionconsulting.com/" TargetMode="External"/><Relationship Id="rId1" Type="http://schemas.openxmlformats.org/officeDocument/2006/relationships/slideLayout" Target="../slideLayouts/slideLayout23.xml"/><Relationship Id="rId4" Type="http://schemas.openxmlformats.org/officeDocument/2006/relationships/hyperlink" Target="http://autospinstaller.codeplex.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2039598" cy="917575"/>
          </a:xfrm>
        </p:spPr>
        <p:txBody>
          <a:bodyPr/>
          <a:lstStyle/>
          <a:p>
            <a:r>
              <a:rPr lang="en-US" dirty="0" smtClean="0"/>
              <a:t>Minimal Fault-Tolerant Farm</a:t>
            </a:r>
            <a:endParaRPr lang="en-US" dirty="0"/>
          </a:p>
        </p:txBody>
      </p:sp>
      <p:sp>
        <p:nvSpPr>
          <p:cNvPr id="3" name="Text Placeholder 2"/>
          <p:cNvSpPr>
            <a:spLocks noGrp="1"/>
          </p:cNvSpPr>
          <p:nvPr>
            <p:ph type="body" sz="quarter" idx="10"/>
          </p:nvPr>
        </p:nvSpPr>
        <p:spPr>
          <a:xfrm>
            <a:off x="274637" y="1212850"/>
            <a:ext cx="7543799" cy="3447098"/>
          </a:xfrm>
        </p:spPr>
        <p:txBody>
          <a:bodyPr/>
          <a:lstStyle/>
          <a:p>
            <a:r>
              <a:rPr lang="en-US" dirty="0" smtClean="0"/>
              <a:t>Two SharePoint Servers</a:t>
            </a:r>
          </a:p>
          <a:p>
            <a:pPr lvl="1"/>
            <a:r>
              <a:rPr lang="en-US" dirty="0" smtClean="0"/>
              <a:t>Both are web servers (load balanced)</a:t>
            </a:r>
          </a:p>
          <a:p>
            <a:pPr lvl="1"/>
            <a:r>
              <a:rPr lang="en-US" dirty="0" smtClean="0"/>
              <a:t>All service application service instances are on both servers</a:t>
            </a:r>
          </a:p>
          <a:p>
            <a:pPr lvl="1"/>
            <a:r>
              <a:rPr lang="en-US" dirty="0" smtClean="0"/>
              <a:t>Central Administration on both servers</a:t>
            </a:r>
          </a:p>
          <a:p>
            <a:r>
              <a:rPr lang="en-US" dirty="0" smtClean="0"/>
              <a:t>Redundant SQL tier</a:t>
            </a:r>
          </a:p>
          <a:p>
            <a:pPr lvl="1"/>
            <a:r>
              <a:rPr lang="en-US" dirty="0" smtClean="0"/>
              <a:t>Clustering</a:t>
            </a:r>
          </a:p>
          <a:p>
            <a:pPr lvl="1"/>
            <a:r>
              <a:rPr lang="en-US" dirty="0" smtClean="0"/>
              <a:t>Mirroring</a:t>
            </a:r>
          </a:p>
          <a:p>
            <a:pPr lvl="1"/>
            <a:r>
              <a:rPr lang="en-US" dirty="0" err="1" smtClean="0"/>
              <a:t>AlwaysOn</a:t>
            </a:r>
            <a:r>
              <a:rPr lang="en-US" dirty="0" smtClean="0"/>
              <a:t> (SQL Server 2012)</a:t>
            </a:r>
          </a:p>
        </p:txBody>
      </p:sp>
      <p:grpSp>
        <p:nvGrpSpPr>
          <p:cNvPr id="6" name="Group 5"/>
          <p:cNvGrpSpPr/>
          <p:nvPr/>
        </p:nvGrpSpPr>
        <p:grpSpPr>
          <a:xfrm>
            <a:off x="8602201" y="1439862"/>
            <a:ext cx="3110851" cy="1995752"/>
            <a:chOff x="8602201" y="1439862"/>
            <a:chExt cx="3110851" cy="1995752"/>
          </a:xfrm>
        </p:grpSpPr>
        <p:grpSp>
          <p:nvGrpSpPr>
            <p:cNvPr id="4" name="Group 3"/>
            <p:cNvGrpSpPr/>
            <p:nvPr/>
          </p:nvGrpSpPr>
          <p:grpSpPr>
            <a:xfrm>
              <a:off x="8602201" y="1439862"/>
              <a:ext cx="1502236" cy="1995752"/>
              <a:chOff x="8961437" y="2639984"/>
              <a:chExt cx="2595429" cy="3448078"/>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1437" y="2639984"/>
                <a:ext cx="2335540" cy="3448078"/>
              </a:xfrm>
              <a:prstGeom prst="rect">
                <a:avLst/>
              </a:prstGeom>
            </p:spPr>
          </p:pic>
          <p:pic>
            <p:nvPicPr>
              <p:cNvPr id="19" name="Picture 18"/>
              <p:cNvPicPr>
                <a:picLocks noChangeAspect="1"/>
              </p:cNvPicPr>
              <p:nvPr/>
            </p:nvPicPr>
            <p:blipFill>
              <a:blip r:embed="rId4">
                <a:clrChange>
                  <a:clrFrom>
                    <a:srgbClr val="ED1C24"/>
                  </a:clrFrom>
                  <a:clrTo>
                    <a:srgbClr val="ED1C24">
                      <a:alpha val="0"/>
                    </a:srgbClr>
                  </a:clrTo>
                </a:clrChange>
              </a:blip>
              <a:stretch>
                <a:fillRect/>
              </a:stretch>
            </p:blipFill>
            <p:spPr>
              <a:xfrm>
                <a:off x="10236078" y="3643747"/>
                <a:ext cx="1320788" cy="1542976"/>
              </a:xfrm>
              <a:prstGeom prst="rect">
                <a:avLst/>
              </a:prstGeom>
            </p:spPr>
          </p:pic>
        </p:grpSp>
        <p:grpSp>
          <p:nvGrpSpPr>
            <p:cNvPr id="11" name="Group 10"/>
            <p:cNvGrpSpPr/>
            <p:nvPr/>
          </p:nvGrpSpPr>
          <p:grpSpPr>
            <a:xfrm>
              <a:off x="10210816" y="1439862"/>
              <a:ext cx="1502236" cy="1995752"/>
              <a:chOff x="8961437" y="2639984"/>
              <a:chExt cx="2595429" cy="3448078"/>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1437" y="2639984"/>
                <a:ext cx="2335540" cy="3448078"/>
              </a:xfrm>
              <a:prstGeom prst="rect">
                <a:avLst/>
              </a:prstGeom>
            </p:spPr>
          </p:pic>
          <p:pic>
            <p:nvPicPr>
              <p:cNvPr id="13" name="Picture 12"/>
              <p:cNvPicPr>
                <a:picLocks noChangeAspect="1"/>
              </p:cNvPicPr>
              <p:nvPr/>
            </p:nvPicPr>
            <p:blipFill>
              <a:blip r:embed="rId4">
                <a:clrChange>
                  <a:clrFrom>
                    <a:srgbClr val="ED1C24"/>
                  </a:clrFrom>
                  <a:clrTo>
                    <a:srgbClr val="ED1C24">
                      <a:alpha val="0"/>
                    </a:srgbClr>
                  </a:clrTo>
                </a:clrChange>
              </a:blip>
              <a:stretch>
                <a:fillRect/>
              </a:stretch>
            </p:blipFill>
            <p:spPr>
              <a:xfrm>
                <a:off x="10236078" y="3643747"/>
                <a:ext cx="1320788" cy="1542976"/>
              </a:xfrm>
              <a:prstGeom prst="rect">
                <a:avLst/>
              </a:prstGeom>
            </p:spPr>
          </p:pic>
        </p:grpSp>
      </p:grpSp>
      <p:grpSp>
        <p:nvGrpSpPr>
          <p:cNvPr id="5" name="Group 4"/>
          <p:cNvGrpSpPr/>
          <p:nvPr/>
        </p:nvGrpSpPr>
        <p:grpSpPr>
          <a:xfrm>
            <a:off x="8583366" y="4469424"/>
            <a:ext cx="2960428" cy="2000856"/>
            <a:chOff x="8583366" y="4469424"/>
            <a:chExt cx="2960428" cy="2000856"/>
          </a:xfrm>
        </p:grpSpPr>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83366" y="4469424"/>
              <a:ext cx="1351812" cy="2000856"/>
            </a:xfrm>
            <a:prstGeom prst="rect">
              <a:avLst/>
            </a:prstGeom>
            <a:noFill/>
            <a:ln>
              <a:noFill/>
            </a:ln>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91982" y="4469424"/>
              <a:ext cx="1351812" cy="2000856"/>
            </a:xfrm>
            <a:prstGeom prst="rect">
              <a:avLst/>
            </a:prstGeom>
            <a:noFill/>
            <a:ln>
              <a:noFill/>
            </a:ln>
          </p:spPr>
        </p:pic>
      </p:grpSp>
    </p:spTree>
    <p:extLst>
      <p:ext uri="{BB962C8B-B14F-4D97-AF65-F5344CB8AC3E}">
        <p14:creationId xmlns:p14="http://schemas.microsoft.com/office/powerpoint/2010/main" val="12059016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Turbocharge Deployment</a:t>
            </a:r>
            <a:endParaRPr lang="en-US" dirty="0"/>
          </a:p>
        </p:txBody>
      </p:sp>
    </p:spTree>
    <p:extLst>
      <p:ext uri="{BB962C8B-B14F-4D97-AF65-F5344CB8AC3E}">
        <p14:creationId xmlns:p14="http://schemas.microsoft.com/office/powerpoint/2010/main" val="3928802291"/>
      </p:ext>
    </p:extLst>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 SQL Server 2012 | </a:t>
            </a:r>
            <a:r>
              <a:rPr lang="en-US" dirty="0" smtClean="0"/>
              <a:t>SYSPREP SQL</a:t>
            </a:r>
            <a:endParaRPr lang="en-US" dirty="0"/>
          </a:p>
        </p:txBody>
      </p:sp>
      <p:sp>
        <p:nvSpPr>
          <p:cNvPr id="3" name="Text Placeholder 2"/>
          <p:cNvSpPr>
            <a:spLocks noGrp="1"/>
          </p:cNvSpPr>
          <p:nvPr>
            <p:ph type="body" sz="quarter" idx="10"/>
          </p:nvPr>
        </p:nvSpPr>
        <p:spPr>
          <a:xfrm>
            <a:off x="274638" y="1212850"/>
            <a:ext cx="11887200" cy="4462760"/>
          </a:xfrm>
        </p:spPr>
        <p:txBody>
          <a:bodyPr/>
          <a:lstStyle/>
          <a:p>
            <a:r>
              <a:rPr lang="en-US" dirty="0" smtClean="0"/>
              <a:t>From SETUP.EXE, click Advanced Installation</a:t>
            </a:r>
          </a:p>
          <a:p>
            <a:pPr lvl="1"/>
            <a:r>
              <a:rPr lang="en-US" dirty="0" smtClean="0"/>
              <a:t>Must run SETUP from a location (e.g. a share) which will be accessible when you complete the image</a:t>
            </a:r>
          </a:p>
          <a:p>
            <a:r>
              <a:rPr lang="en-US" dirty="0" smtClean="0"/>
              <a:t>Prepare installation</a:t>
            </a:r>
          </a:p>
          <a:p>
            <a:pPr lvl="1"/>
            <a:r>
              <a:rPr lang="en-US" dirty="0" smtClean="0"/>
              <a:t>Limited features can be preinstalled: Database Engine, Full Text</a:t>
            </a:r>
          </a:p>
          <a:p>
            <a:pPr lvl="1"/>
            <a:r>
              <a:rPr lang="en-US" dirty="0" smtClean="0"/>
              <a:t>Can capture ConfigurationFile.ini</a:t>
            </a:r>
          </a:p>
          <a:p>
            <a:r>
              <a:rPr lang="en-US" dirty="0" smtClean="0"/>
              <a:t>SYSPREP</a:t>
            </a:r>
          </a:p>
          <a:p>
            <a:endParaRPr lang="en-US" dirty="0" smtClean="0"/>
          </a:p>
          <a:p>
            <a:endParaRPr lang="en-US" dirty="0"/>
          </a:p>
        </p:txBody>
      </p:sp>
      <p:sp>
        <p:nvSpPr>
          <p:cNvPr id="10" name="Rectangle 9"/>
          <p:cNvSpPr/>
          <p:nvPr/>
        </p:nvSpPr>
        <p:spPr bwMode="auto">
          <a:xfrm rot="16200000">
            <a:off x="1818867" y="5286307"/>
            <a:ext cx="2440496" cy="54016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SYSPREP</a:t>
            </a:r>
            <a:endParaRPr lang="en-US" sz="2400" b="1" dirty="0">
              <a:gradFill>
                <a:gsLst>
                  <a:gs pos="0">
                    <a:srgbClr val="FFFFFF"/>
                  </a:gs>
                  <a:gs pos="100000">
                    <a:srgbClr val="FFFFFF"/>
                  </a:gs>
                </a:gsLst>
                <a:lin ang="5400000" scaled="0"/>
              </a:gradFill>
            </a:endParaRPr>
          </a:p>
        </p:txBody>
      </p:sp>
      <p:sp>
        <p:nvSpPr>
          <p:cNvPr id="11" name="Rectangle 10"/>
          <p:cNvSpPr/>
          <p:nvPr/>
        </p:nvSpPr>
        <p:spPr bwMode="auto">
          <a:xfrm rot="16200000">
            <a:off x="4114435" y="5286307"/>
            <a:ext cx="2440496" cy="54016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DEPLOY IMAGE</a:t>
            </a:r>
            <a:endParaRPr lang="en-US" sz="2400" b="1" dirty="0">
              <a:gradFill>
                <a:gsLst>
                  <a:gs pos="0">
                    <a:srgbClr val="FFFFFF"/>
                  </a:gs>
                  <a:gs pos="100000">
                    <a:srgbClr val="FFFFFF"/>
                  </a:gs>
                </a:gsLst>
                <a:lin ang="5400000" scaled="0"/>
              </a:gradFill>
            </a:endParaRPr>
          </a:p>
        </p:txBody>
      </p:sp>
      <p:sp>
        <p:nvSpPr>
          <p:cNvPr id="12" name="Rectangle 11"/>
          <p:cNvSpPr/>
          <p:nvPr/>
        </p:nvSpPr>
        <p:spPr bwMode="auto">
          <a:xfrm rot="16200000">
            <a:off x="5991529" y="5286307"/>
            <a:ext cx="2440496" cy="54016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MINI SETUP</a:t>
            </a:r>
            <a:endParaRPr lang="en-US" sz="2400" b="1" dirty="0">
              <a:gradFill>
                <a:gsLst>
                  <a:gs pos="0">
                    <a:srgbClr val="FFFFFF"/>
                  </a:gs>
                  <a:gs pos="100000">
                    <a:srgbClr val="FFFFFF"/>
                  </a:gs>
                </a:gsLst>
                <a:lin ang="5400000" scaled="0"/>
              </a:gradFill>
            </a:endParaRPr>
          </a:p>
        </p:txBody>
      </p:sp>
      <p:sp>
        <p:nvSpPr>
          <p:cNvPr id="13" name="Rectangle 12"/>
          <p:cNvSpPr/>
          <p:nvPr/>
        </p:nvSpPr>
        <p:spPr bwMode="auto">
          <a:xfrm rot="16200000">
            <a:off x="8287097" y="5286307"/>
            <a:ext cx="2440496" cy="54016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SERVER CONFIG</a:t>
            </a:r>
            <a:endParaRPr lang="en-US" sz="2400" b="1" dirty="0">
              <a:gradFill>
                <a:gsLst>
                  <a:gs pos="0">
                    <a:srgbClr val="FFFFFF"/>
                  </a:gs>
                  <a:gs pos="100000">
                    <a:srgbClr val="FFFFFF"/>
                  </a:gs>
                </a:gsLst>
                <a:lin ang="5400000" scaled="0"/>
              </a:gradFill>
            </a:endParaRPr>
          </a:p>
        </p:txBody>
      </p:sp>
      <p:sp>
        <p:nvSpPr>
          <p:cNvPr id="14" name="Rectangle 13"/>
          <p:cNvSpPr/>
          <p:nvPr/>
        </p:nvSpPr>
        <p:spPr bwMode="auto">
          <a:xfrm rot="16200000">
            <a:off x="9069487" y="5286307"/>
            <a:ext cx="2440496" cy="54016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COMPLETE SQL</a:t>
            </a:r>
            <a:endParaRPr lang="en-US" sz="2400" b="1" dirty="0">
              <a:gradFill>
                <a:gsLst>
                  <a:gs pos="0">
                    <a:srgbClr val="FFFFFF"/>
                  </a:gs>
                  <a:gs pos="100000">
                    <a:srgbClr val="FFFFFF"/>
                  </a:gs>
                </a:gsLst>
                <a:lin ang="5400000" scaled="0"/>
              </a:gradFill>
            </a:endParaRPr>
          </a:p>
        </p:txBody>
      </p:sp>
      <p:pic>
        <p:nvPicPr>
          <p:cNvPr id="24" name="Picture 23"/>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1282582" y="5007399"/>
            <a:ext cx="1213383" cy="1795966"/>
          </a:xfrm>
          <a:prstGeom prst="rect">
            <a:avLst/>
          </a:prstGeom>
          <a:noFill/>
          <a:ln>
            <a:noFill/>
          </a:ln>
        </p:spPr>
      </p:pic>
      <p:pic>
        <p:nvPicPr>
          <p:cNvPr id="25" name="Picture 24"/>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582265" y="5007399"/>
            <a:ext cx="1213383" cy="1795966"/>
          </a:xfrm>
          <a:prstGeom prst="rect">
            <a:avLst/>
          </a:prstGeom>
          <a:noFill/>
          <a:ln>
            <a:noFill/>
          </a:ln>
        </p:spPr>
      </p:pic>
      <p:pic>
        <p:nvPicPr>
          <p:cNvPr id="26" name="Picture 25"/>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7750812" y="5007399"/>
            <a:ext cx="1213383" cy="1795966"/>
          </a:xfrm>
          <a:prstGeom prst="rect">
            <a:avLst/>
          </a:prstGeom>
          <a:noFill/>
          <a:ln>
            <a:noFill/>
          </a:ln>
        </p:spPr>
      </p:pic>
      <p:pic>
        <p:nvPicPr>
          <p:cNvPr id="27" name="Picture 26"/>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956020" y="5863860"/>
            <a:ext cx="616688" cy="912779"/>
          </a:xfrm>
          <a:prstGeom prst="rect">
            <a:avLst/>
          </a:prstGeom>
          <a:noFill/>
          <a:ln>
            <a:noFill/>
          </a:ln>
        </p:spPr>
      </p:pic>
      <p:pic>
        <p:nvPicPr>
          <p:cNvPr id="28" name="Picture 27"/>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956020" y="4867303"/>
            <a:ext cx="616688" cy="912779"/>
          </a:xfrm>
          <a:prstGeom prst="rect">
            <a:avLst/>
          </a:prstGeom>
          <a:noFill/>
          <a:ln>
            <a:noFill/>
          </a:ln>
        </p:spPr>
      </p:pic>
      <p:pic>
        <p:nvPicPr>
          <p:cNvPr id="29" name="Picture 28"/>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956020" y="3870746"/>
            <a:ext cx="616688" cy="912779"/>
          </a:xfrm>
          <a:prstGeom prst="rect">
            <a:avLst/>
          </a:prstGeom>
          <a:noFill/>
          <a:ln>
            <a:noFill/>
          </a:ln>
        </p:spPr>
      </p:pic>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519" y="5007399"/>
            <a:ext cx="1213383" cy="1795966"/>
          </a:xfrm>
          <a:prstGeom prst="rect">
            <a:avLst/>
          </a:prstGeom>
          <a:noFill/>
          <a:ln>
            <a:noFill/>
          </a:ln>
        </p:spPr>
      </p:pic>
      <p:sp>
        <p:nvSpPr>
          <p:cNvPr id="31" name="Rectangle 30"/>
          <p:cNvSpPr/>
          <p:nvPr/>
        </p:nvSpPr>
        <p:spPr bwMode="auto">
          <a:xfrm rot="16200000">
            <a:off x="-477591" y="5286307"/>
            <a:ext cx="2440496" cy="54016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PREPARE SQL</a:t>
            </a:r>
            <a:endParaRPr lang="en-US" sz="2400" b="1"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7796242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par>
                          <p:cTn id="22" fill="hold">
                            <p:stCondLst>
                              <p:cond delay="0"/>
                            </p:stCondLst>
                            <p:childTnLst>
                              <p:par>
                                <p:cTn id="23" presetID="42"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42" presetClass="entr" presetSubtype="0"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anim calcmode="lin" valueType="num">
                                      <p:cBhvr>
                                        <p:cTn id="38" dur="1000" fill="hold"/>
                                        <p:tgtEl>
                                          <p:spTgt spid="29"/>
                                        </p:tgtEl>
                                        <p:attrNameLst>
                                          <p:attrName>ppt_x</p:attrName>
                                        </p:attrNameLst>
                                      </p:cBhvr>
                                      <p:tavLst>
                                        <p:tav tm="0">
                                          <p:val>
                                            <p:strVal val="#ppt_x"/>
                                          </p:val>
                                        </p:tav>
                                        <p:tav tm="100000">
                                          <p:val>
                                            <p:strVal val="#ppt_x"/>
                                          </p:val>
                                        </p:tav>
                                      </p:tavLst>
                                    </p:anim>
                                    <p:anim calcmode="lin" valueType="num">
                                      <p:cBhvr>
                                        <p:cTn id="3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26"/>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31"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Deploying an Image</a:t>
            </a:r>
            <a:endParaRPr lang="en-US" dirty="0"/>
          </a:p>
        </p:txBody>
      </p:sp>
      <p:sp>
        <p:nvSpPr>
          <p:cNvPr id="3" name="Text Placeholder 2"/>
          <p:cNvSpPr>
            <a:spLocks noGrp="1"/>
          </p:cNvSpPr>
          <p:nvPr>
            <p:ph type="body" sz="quarter" idx="10"/>
          </p:nvPr>
        </p:nvSpPr>
        <p:spPr>
          <a:xfrm>
            <a:off x="274638" y="1212850"/>
            <a:ext cx="11887200" cy="2092881"/>
          </a:xfrm>
        </p:spPr>
        <p:txBody>
          <a:bodyPr/>
          <a:lstStyle/>
          <a:p>
            <a:r>
              <a:rPr lang="en-US" dirty="0" smtClean="0"/>
              <a:t>IMAGEX /CAPTURE the </a:t>
            </a:r>
            <a:r>
              <a:rPr lang="en-US" dirty="0" err="1" smtClean="0"/>
              <a:t>sysprepped</a:t>
            </a:r>
            <a:r>
              <a:rPr lang="en-US" dirty="0" smtClean="0"/>
              <a:t> image</a:t>
            </a:r>
          </a:p>
          <a:p>
            <a:r>
              <a:rPr lang="en-US" dirty="0" smtClean="0"/>
              <a:t>Upload to Windows Deployment Services (WDS)</a:t>
            </a:r>
          </a:p>
          <a:p>
            <a:r>
              <a:rPr lang="en-US" dirty="0" smtClean="0"/>
              <a:t>PXE Boot (F12)</a:t>
            </a:r>
            <a:endParaRPr lang="en-US" dirty="0"/>
          </a:p>
        </p:txBody>
      </p:sp>
      <p:grpSp>
        <p:nvGrpSpPr>
          <p:cNvPr id="8" name="Group 7"/>
          <p:cNvGrpSpPr/>
          <p:nvPr/>
        </p:nvGrpSpPr>
        <p:grpSpPr>
          <a:xfrm>
            <a:off x="2462413" y="5532129"/>
            <a:ext cx="990600" cy="1295400"/>
            <a:chOff x="5684837" y="3954462"/>
            <a:chExt cx="990600" cy="1295400"/>
          </a:xfrm>
        </p:grpSpPr>
        <p:sp>
          <p:nvSpPr>
            <p:cNvPr id="9" name="Rounded Rectangle 8"/>
            <p:cNvSpPr/>
            <p:nvPr/>
          </p:nvSpPr>
          <p:spPr bwMode="auto">
            <a:xfrm>
              <a:off x="5684837" y="3954462"/>
              <a:ext cx="990600" cy="1295400"/>
            </a:xfrm>
            <a:prstGeom prst="roundRect">
              <a:avLst/>
            </a:prstGeom>
            <a:solidFill>
              <a:srgbClr val="C0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871793" y="4145772"/>
              <a:ext cx="616688" cy="912779"/>
            </a:xfrm>
            <a:prstGeom prst="rect">
              <a:avLst/>
            </a:prstGeom>
            <a:noFill/>
            <a:ln>
              <a:noFill/>
            </a:ln>
          </p:spPr>
        </p:pic>
      </p:grpSp>
      <p:sp>
        <p:nvSpPr>
          <p:cNvPr id="11" name="Rectangle 10"/>
          <p:cNvSpPr/>
          <p:nvPr/>
        </p:nvSpPr>
        <p:spPr bwMode="auto">
          <a:xfrm rot="16200000">
            <a:off x="292650" y="4931352"/>
            <a:ext cx="3252186" cy="54016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CAPTURE IMAGE</a:t>
            </a:r>
            <a:endParaRPr lang="en-US" sz="2400" b="1" dirty="0">
              <a:gradFill>
                <a:gsLst>
                  <a:gs pos="0">
                    <a:srgbClr val="FFFFFF"/>
                  </a:gs>
                  <a:gs pos="100000">
                    <a:srgbClr val="FFFFFF"/>
                  </a:gs>
                </a:gsLst>
                <a:lin ang="5400000" scaled="0"/>
              </a:gradFill>
            </a:endParaRPr>
          </a:p>
        </p:txBody>
      </p:sp>
      <p:pic>
        <p:nvPicPr>
          <p:cNvPr id="12" name="Picture 11"/>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66325" y="5031563"/>
            <a:ext cx="1213383" cy="1795966"/>
          </a:xfrm>
          <a:prstGeom prst="rect">
            <a:avLst/>
          </a:prstGeom>
          <a:noFill/>
          <a:ln>
            <a:noFill/>
          </a:ln>
        </p:spPr>
      </p:pic>
      <p:sp>
        <p:nvSpPr>
          <p:cNvPr id="13" name="Rectangle 12"/>
          <p:cNvSpPr/>
          <p:nvPr/>
        </p:nvSpPr>
        <p:spPr bwMode="auto">
          <a:xfrm rot="16200000">
            <a:off x="2384332" y="4931352"/>
            <a:ext cx="3252186" cy="54016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UPLOAD TO WDS</a:t>
            </a:r>
            <a:endParaRPr lang="en-US" sz="2400" b="1" dirty="0">
              <a:gradFill>
                <a:gsLst>
                  <a:gs pos="0">
                    <a:srgbClr val="FFFFFF"/>
                  </a:gs>
                  <a:gs pos="100000">
                    <a:srgbClr val="FFFFFF"/>
                  </a:gs>
                </a:gsLst>
                <a:lin ang="5400000" scaled="0"/>
              </a:gradFill>
            </a:endParaRPr>
          </a:p>
        </p:txBody>
      </p:sp>
      <p:grpSp>
        <p:nvGrpSpPr>
          <p:cNvPr id="17" name="Group 16"/>
          <p:cNvGrpSpPr/>
          <p:nvPr/>
        </p:nvGrpSpPr>
        <p:grpSpPr>
          <a:xfrm>
            <a:off x="4567838" y="4428039"/>
            <a:ext cx="990600" cy="1295400"/>
            <a:chOff x="5684837" y="3954462"/>
            <a:chExt cx="990600" cy="1295400"/>
          </a:xfrm>
        </p:grpSpPr>
        <p:sp>
          <p:nvSpPr>
            <p:cNvPr id="18" name="Rounded Rectangle 17"/>
            <p:cNvSpPr/>
            <p:nvPr/>
          </p:nvSpPr>
          <p:spPr bwMode="auto">
            <a:xfrm>
              <a:off x="5684837" y="3954462"/>
              <a:ext cx="990600" cy="1295400"/>
            </a:xfrm>
            <a:prstGeom prst="roundRect">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9" name="Picture 18"/>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871793" y="4145772"/>
              <a:ext cx="616688" cy="912779"/>
            </a:xfrm>
            <a:prstGeom prst="rect">
              <a:avLst/>
            </a:prstGeom>
            <a:noFill/>
            <a:ln>
              <a:noFill/>
            </a:ln>
          </p:spPr>
        </p:pic>
      </p:grpSp>
      <p:grpSp>
        <p:nvGrpSpPr>
          <p:cNvPr id="14" name="Group 13"/>
          <p:cNvGrpSpPr/>
          <p:nvPr/>
        </p:nvGrpSpPr>
        <p:grpSpPr>
          <a:xfrm>
            <a:off x="4994139" y="4980084"/>
            <a:ext cx="990600" cy="1295400"/>
            <a:chOff x="5684837" y="3954462"/>
            <a:chExt cx="990600" cy="1295400"/>
          </a:xfrm>
        </p:grpSpPr>
        <p:sp>
          <p:nvSpPr>
            <p:cNvPr id="15" name="Rounded Rectangle 14"/>
            <p:cNvSpPr/>
            <p:nvPr/>
          </p:nvSpPr>
          <p:spPr bwMode="auto">
            <a:xfrm>
              <a:off x="5684837" y="3954462"/>
              <a:ext cx="990600" cy="1295400"/>
            </a:xfrm>
            <a:prstGeom prst="round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6" name="Picture 15"/>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871793" y="4145772"/>
              <a:ext cx="616688" cy="912779"/>
            </a:xfrm>
            <a:prstGeom prst="rect">
              <a:avLst/>
            </a:prstGeom>
            <a:noFill/>
            <a:ln>
              <a:noFill/>
            </a:ln>
          </p:spPr>
        </p:pic>
      </p:grpSp>
      <p:sp>
        <p:nvSpPr>
          <p:cNvPr id="20" name="Rectangle 19"/>
          <p:cNvSpPr/>
          <p:nvPr/>
        </p:nvSpPr>
        <p:spPr bwMode="auto">
          <a:xfrm rot="16200000">
            <a:off x="5374245" y="4931352"/>
            <a:ext cx="3252186" cy="54016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PXE BOOT (F12)</a:t>
            </a:r>
            <a:endParaRPr lang="en-US" sz="2400" b="1" dirty="0">
              <a:gradFill>
                <a:gsLst>
                  <a:gs pos="0">
                    <a:srgbClr val="FFFFFF"/>
                  </a:gs>
                  <a:gs pos="100000">
                    <a:srgbClr val="FFFFFF"/>
                  </a:gs>
                </a:gsLst>
                <a:lin ang="5400000" scaled="0"/>
              </a:gradFill>
            </a:endParaRPr>
          </a:p>
        </p:txBody>
      </p:sp>
      <p:sp>
        <p:nvSpPr>
          <p:cNvPr id="21" name="Rectangle 20"/>
          <p:cNvSpPr/>
          <p:nvPr/>
        </p:nvSpPr>
        <p:spPr bwMode="auto">
          <a:xfrm rot="16200000">
            <a:off x="7931698" y="4905907"/>
            <a:ext cx="3201297" cy="54016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MINI SETUP</a:t>
            </a:r>
            <a:endParaRPr lang="en-US" sz="2400" b="1" dirty="0">
              <a:gradFill>
                <a:gsLst>
                  <a:gs pos="0">
                    <a:srgbClr val="FFFFFF"/>
                  </a:gs>
                  <a:gs pos="100000">
                    <a:srgbClr val="FFFFFF"/>
                  </a:gs>
                </a:gsLst>
                <a:lin ang="5400000" scaled="0"/>
              </a:gradFill>
            </a:endParaRPr>
          </a:p>
        </p:txBody>
      </p:sp>
      <p:pic>
        <p:nvPicPr>
          <p:cNvPr id="22" name="Picture 21"/>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10104437" y="5007399"/>
            <a:ext cx="1213383" cy="1795966"/>
          </a:xfrm>
          <a:prstGeom prst="rect">
            <a:avLst/>
          </a:prstGeom>
          <a:noFill/>
          <a:ln>
            <a:noFill/>
          </a:ln>
        </p:spPr>
      </p:pic>
      <p:pic>
        <p:nvPicPr>
          <p:cNvPr id="27" name="Picture 26"/>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747230" y="5031563"/>
            <a:ext cx="1213383" cy="1795966"/>
          </a:xfrm>
          <a:prstGeom prst="rect">
            <a:avLst/>
          </a:prstGeom>
          <a:noFill/>
          <a:ln>
            <a:noFill/>
          </a:ln>
        </p:spPr>
      </p:pic>
      <p:grpSp>
        <p:nvGrpSpPr>
          <p:cNvPr id="7" name="Group 6"/>
          <p:cNvGrpSpPr/>
          <p:nvPr/>
        </p:nvGrpSpPr>
        <p:grpSpPr>
          <a:xfrm>
            <a:off x="5558438" y="5526696"/>
            <a:ext cx="990600" cy="1295400"/>
            <a:chOff x="5684837" y="3954462"/>
            <a:chExt cx="990600" cy="1295400"/>
          </a:xfrm>
        </p:grpSpPr>
        <p:sp>
          <p:nvSpPr>
            <p:cNvPr id="6" name="Rounded Rectangle 5"/>
            <p:cNvSpPr/>
            <p:nvPr/>
          </p:nvSpPr>
          <p:spPr bwMode="auto">
            <a:xfrm>
              <a:off x="5684837" y="3954462"/>
              <a:ext cx="990600" cy="1295400"/>
            </a:xfrm>
            <a:prstGeom prst="roundRect">
              <a:avLst/>
            </a:prstGeom>
            <a:solidFill>
              <a:srgbClr val="C0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 name="Picture 3"/>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871793" y="4145772"/>
              <a:ext cx="616688" cy="912779"/>
            </a:xfrm>
            <a:prstGeom prst="rect">
              <a:avLst/>
            </a:prstGeom>
            <a:noFill/>
            <a:ln>
              <a:noFill/>
            </a:ln>
          </p:spPr>
        </p:pic>
      </p:grpSp>
    </p:spTree>
    <p:extLst>
      <p:ext uri="{BB962C8B-B14F-4D97-AF65-F5344CB8AC3E}">
        <p14:creationId xmlns:p14="http://schemas.microsoft.com/office/powerpoint/2010/main" val="39269702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37" presetClass="path" presetSubtype="0" accel="50000" decel="50000" fill="hold" nodeType="clickEffect">
                                  <p:stCondLst>
                                    <p:cond delay="0"/>
                                  </p:stCondLst>
                                  <p:childTnLst>
                                    <p:animMotion origin="layout" path="M -4.53408E-6 0.01453 L 0.04136 -0.04471 C 0.05004 -0.0581 0.06306 -0.06514 0.07659 -0.06514 C 0.09217 -0.06514 0.10455 -0.0581 0.11323 -0.04471 L 0.15471 0.01453 " pathEditMode="relative" rAng="0" ptsTypes="AAAAA">
                                      <p:cBhvr>
                                        <p:cTn id="45" dur="2000" fill="hold"/>
                                        <p:tgtEl>
                                          <p:spTgt spid="7"/>
                                        </p:tgtEl>
                                        <p:attrNameLst>
                                          <p:attrName>ppt_x</p:attrName>
                                          <p:attrName>ppt_y</p:attrName>
                                        </p:attrNameLst>
                                      </p:cBhvr>
                                      <p:rCtr x="7736" y="-3995"/>
                                    </p:animMotion>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20" grpId="0" animBg="1"/>
      <p:bldP spid="21"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to learn about</a:t>
            </a:r>
            <a:endParaRPr lang="en-US" dirty="0"/>
          </a:p>
        </p:txBody>
      </p:sp>
      <p:sp>
        <p:nvSpPr>
          <p:cNvPr id="3" name="Text Placeholder 2"/>
          <p:cNvSpPr>
            <a:spLocks noGrp="1"/>
          </p:cNvSpPr>
          <p:nvPr>
            <p:ph type="body" sz="quarter" idx="10"/>
          </p:nvPr>
        </p:nvSpPr>
        <p:spPr>
          <a:xfrm>
            <a:off x="274638" y="1212850"/>
            <a:ext cx="11887200" cy="2092881"/>
          </a:xfrm>
        </p:spPr>
        <p:txBody>
          <a:bodyPr/>
          <a:lstStyle/>
          <a:p>
            <a:r>
              <a:rPr lang="en-US" dirty="0" smtClean="0"/>
              <a:t>Windows Assessment and Deployment Kit (ADK)</a:t>
            </a:r>
          </a:p>
          <a:p>
            <a:r>
              <a:rPr lang="en-US" dirty="0" smtClean="0"/>
              <a:t>Microsoft Deployment Toolkit (MDT)</a:t>
            </a:r>
          </a:p>
          <a:p>
            <a:r>
              <a:rPr lang="en-US" dirty="0" smtClean="0"/>
              <a:t>Windows Deployment Services (WDS)</a:t>
            </a:r>
            <a:endParaRPr lang="en-US" dirty="0"/>
          </a:p>
        </p:txBody>
      </p:sp>
    </p:spTree>
    <p:extLst>
      <p:ext uri="{BB962C8B-B14F-4D97-AF65-F5344CB8AC3E}">
        <p14:creationId xmlns:p14="http://schemas.microsoft.com/office/powerpoint/2010/main" val="4126425872"/>
      </p:ext>
    </p:extLst>
  </p:cSld>
  <p:clrMapOvr>
    <a:masterClrMapping/>
  </p:clrMapOvr>
  <p:transition>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Mahalo!</a:t>
            </a:r>
            <a:br>
              <a:rPr lang="en-US" dirty="0" smtClean="0"/>
            </a:br>
            <a:r>
              <a:rPr lang="en-US" sz="4400" dirty="0" smtClean="0"/>
              <a:t>Thank you!</a:t>
            </a:r>
            <a:endParaRPr lang="en-US" dirty="0"/>
          </a:p>
        </p:txBody>
      </p:sp>
    </p:spTree>
    <p:extLst>
      <p:ext uri="{BB962C8B-B14F-4D97-AF65-F5344CB8AC3E}">
        <p14:creationId xmlns:p14="http://schemas.microsoft.com/office/powerpoint/2010/main" val="1452368758"/>
      </p:ext>
    </p:extLst>
  </p:cSld>
  <p:clrMapOvr>
    <a:masterClrMapping/>
  </p:clrMapOvr>
  <p:transition>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Shout Outs</a:t>
            </a:r>
            <a:endParaRPr lang="en-US" dirty="0"/>
          </a:p>
        </p:txBody>
      </p:sp>
      <p:sp>
        <p:nvSpPr>
          <p:cNvPr id="3" name="Text Placeholder 2"/>
          <p:cNvSpPr>
            <a:spLocks noGrp="1"/>
          </p:cNvSpPr>
          <p:nvPr>
            <p:ph type="body" sz="quarter" idx="10"/>
          </p:nvPr>
        </p:nvSpPr>
        <p:spPr>
          <a:xfrm>
            <a:off x="274638" y="1212850"/>
            <a:ext cx="11887200" cy="5626156"/>
          </a:xfrm>
        </p:spPr>
        <p:txBody>
          <a:bodyPr numCol="2"/>
          <a:lstStyle/>
          <a:p>
            <a:r>
              <a:rPr lang="en-US" sz="3600" dirty="0" smtClean="0"/>
              <a:t>Bill Baer</a:t>
            </a:r>
          </a:p>
          <a:p>
            <a:r>
              <a:rPr lang="en-US" sz="3600" dirty="0" smtClean="0"/>
              <a:t>Randy Williams</a:t>
            </a:r>
          </a:p>
          <a:p>
            <a:r>
              <a:rPr lang="en-US" sz="3600" dirty="0" smtClean="0"/>
              <a:t>Jeremy Thake</a:t>
            </a:r>
          </a:p>
          <a:p>
            <a:r>
              <a:rPr lang="en-US" sz="3600" dirty="0" smtClean="0"/>
              <a:t>Gary Lapointe</a:t>
            </a:r>
          </a:p>
          <a:p>
            <a:r>
              <a:rPr lang="en-US" sz="3600" dirty="0" smtClean="0"/>
              <a:t>Chris Givens</a:t>
            </a:r>
          </a:p>
          <a:p>
            <a:r>
              <a:rPr lang="en-US" sz="3600" dirty="0" smtClean="0"/>
              <a:t>Andrew Connell</a:t>
            </a:r>
          </a:p>
          <a:p>
            <a:r>
              <a:rPr lang="en-US" sz="3600" dirty="0" smtClean="0"/>
              <a:t>Spence Harbar</a:t>
            </a:r>
          </a:p>
          <a:p>
            <a:r>
              <a:rPr lang="en-US" sz="3600" dirty="0" smtClean="0"/>
              <a:t>Jason Himmelstein</a:t>
            </a:r>
          </a:p>
          <a:p>
            <a:r>
              <a:rPr lang="en-US" sz="3600" dirty="0" smtClean="0"/>
              <a:t>Todd Baginski</a:t>
            </a:r>
          </a:p>
          <a:p>
            <a:r>
              <a:rPr lang="en-US" sz="3600" dirty="0" smtClean="0"/>
              <a:t>Scot Hillier</a:t>
            </a:r>
          </a:p>
          <a:p>
            <a:r>
              <a:rPr lang="en-US" sz="3600" dirty="0" smtClean="0"/>
              <a:t>Matt McDermott</a:t>
            </a:r>
          </a:p>
          <a:p>
            <a:r>
              <a:rPr lang="en-US" sz="3600" dirty="0" smtClean="0"/>
              <a:t>Eric Shupps</a:t>
            </a:r>
          </a:p>
          <a:p>
            <a:r>
              <a:rPr lang="en-US" sz="3600" dirty="0" smtClean="0"/>
              <a:t>Paul Swider</a:t>
            </a:r>
          </a:p>
          <a:p>
            <a:r>
              <a:rPr lang="en-US" sz="3600" dirty="0" smtClean="0"/>
              <a:t>Shane Young</a:t>
            </a:r>
          </a:p>
          <a:p>
            <a:r>
              <a:rPr lang="en-US" sz="3600" dirty="0" smtClean="0"/>
              <a:t>Todd Klindt</a:t>
            </a:r>
          </a:p>
          <a:p>
            <a:r>
              <a:rPr lang="en-US" sz="3600" dirty="0" smtClean="0"/>
              <a:t>Wictor Wilén</a:t>
            </a:r>
          </a:p>
          <a:p>
            <a:r>
              <a:rPr lang="en-US" sz="3600" dirty="0" smtClean="0"/>
              <a:t>Asif Rehmani</a:t>
            </a:r>
          </a:p>
          <a:p>
            <a:r>
              <a:rPr lang="en-US" sz="3600" dirty="0" smtClean="0"/>
              <a:t>Rob Bogue</a:t>
            </a:r>
            <a:endParaRPr lang="en-US" sz="3600" dirty="0"/>
          </a:p>
        </p:txBody>
      </p:sp>
    </p:spTree>
    <p:extLst>
      <p:ext uri="{BB962C8B-B14F-4D97-AF65-F5344CB8AC3E}">
        <p14:creationId xmlns:p14="http://schemas.microsoft.com/office/powerpoint/2010/main" val="781088860"/>
      </p:ext>
    </p:extLst>
  </p:cSld>
  <p:clrMapOvr>
    <a:masterClrMapping/>
  </p:clrMapOvr>
  <p:transition>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a:t>
            </a:r>
            <a:r>
              <a:rPr lang="en-US" dirty="0" err="1" smtClean="0"/>
              <a:t>Hui</a:t>
            </a:r>
            <a:r>
              <a:rPr lang="en-US" dirty="0" smtClean="0"/>
              <a:t> Ho (‘til next time!)</a:t>
            </a:r>
            <a:endParaRPr lang="en-US" dirty="0"/>
          </a:p>
        </p:txBody>
      </p:sp>
      <p:sp>
        <p:nvSpPr>
          <p:cNvPr id="6" name="Text Placeholder 5"/>
          <p:cNvSpPr>
            <a:spLocks noGrp="1"/>
          </p:cNvSpPr>
          <p:nvPr>
            <p:ph type="body" sz="quarter" idx="10"/>
          </p:nvPr>
        </p:nvSpPr>
        <p:spPr>
          <a:xfrm>
            <a:off x="274638" y="1212850"/>
            <a:ext cx="11887200" cy="5247590"/>
          </a:xfrm>
        </p:spPr>
        <p:txBody>
          <a:bodyPr/>
          <a:lstStyle/>
          <a:p>
            <a:pPr>
              <a:spcBef>
                <a:spcPts val="600"/>
              </a:spcBef>
            </a:pPr>
            <a:r>
              <a:rPr lang="en-US" dirty="0" smtClean="0"/>
              <a:t>http://tiny.cc/danholmespc2012</a:t>
            </a:r>
          </a:p>
          <a:p>
            <a:pPr>
              <a:spcBef>
                <a:spcPts val="600"/>
              </a:spcBef>
            </a:pPr>
            <a:r>
              <a:rPr lang="en-US" dirty="0" smtClean="0"/>
              <a:t>http://bit.ly/danholmearticles</a:t>
            </a:r>
          </a:p>
          <a:p>
            <a:pPr>
              <a:spcBef>
                <a:spcPts val="600"/>
              </a:spcBef>
            </a:pPr>
            <a:r>
              <a:rPr lang="en-US" dirty="0" smtClean="0"/>
              <a:t>http://bit.ly/danholmebooks</a:t>
            </a:r>
          </a:p>
          <a:p>
            <a:pPr>
              <a:spcBef>
                <a:spcPts val="600"/>
              </a:spcBef>
            </a:pPr>
            <a:endParaRPr lang="en-US" dirty="0" smtClean="0"/>
          </a:p>
          <a:p>
            <a:pPr>
              <a:spcBef>
                <a:spcPts val="600"/>
              </a:spcBef>
            </a:pPr>
            <a:r>
              <a:rPr lang="en-US" dirty="0" smtClean="0"/>
              <a:t>dan.holme@intelliem.com</a:t>
            </a:r>
          </a:p>
          <a:p>
            <a:pPr>
              <a:spcBef>
                <a:spcPts val="600"/>
              </a:spcBef>
            </a:pPr>
            <a:r>
              <a:rPr lang="en-US" dirty="0" smtClean="0"/>
              <a:t>@</a:t>
            </a:r>
            <a:r>
              <a:rPr lang="en-US" dirty="0" err="1" smtClean="0"/>
              <a:t>danholme</a:t>
            </a:r>
            <a:endParaRPr lang="en-US" dirty="0" smtClean="0"/>
          </a:p>
          <a:p>
            <a:endParaRPr lang="en-US" dirty="0" smtClean="0"/>
          </a:p>
          <a:p>
            <a:endParaRPr lang="en-US" dirty="0"/>
          </a:p>
        </p:txBody>
      </p:sp>
    </p:spTree>
    <p:extLst>
      <p:ext uri="{BB962C8B-B14F-4D97-AF65-F5344CB8AC3E}">
        <p14:creationId xmlns:p14="http://schemas.microsoft.com/office/powerpoint/2010/main" val="210708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869282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938167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2103437" y="1498568"/>
            <a:ext cx="3429000" cy="532639"/>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0" rIns="186521" bIns="0" numCol="1" rtlCol="0" anchor="ctr" anchorCtr="0" compatLnSpc="1">
            <a:prstTxWarp prst="textNoShape">
              <a:avLst/>
            </a:prstTxWarp>
          </a:bodyPr>
          <a:lstStyle/>
          <a:p>
            <a:pPr defTabSz="932290" fontAlgn="base">
              <a:spcBef>
                <a:spcPct val="0"/>
              </a:spcBef>
              <a:spcAft>
                <a:spcPct val="0"/>
              </a:spcAft>
            </a:pPr>
            <a:r>
              <a:rPr lang="fi-FI" sz="1836" dirty="0" smtClean="0">
                <a:solidFill>
                  <a:srgbClr val="000000"/>
                </a:solidFill>
                <a:latin typeface="Segoe UI Light"/>
              </a:rPr>
              <a:t>Load balancer</a:t>
            </a:r>
            <a:endParaRPr lang="en-US" sz="1836" dirty="0">
              <a:solidFill>
                <a:srgbClr val="000000"/>
              </a:solidFill>
              <a:latin typeface="Segoe UI Light"/>
            </a:endParaRPr>
          </a:p>
        </p:txBody>
      </p:sp>
      <p:sp>
        <p:nvSpPr>
          <p:cNvPr id="2" name="Title 1"/>
          <p:cNvSpPr>
            <a:spLocks noGrp="1"/>
          </p:cNvSpPr>
          <p:nvPr>
            <p:ph type="title"/>
          </p:nvPr>
        </p:nvSpPr>
        <p:spPr/>
        <p:txBody>
          <a:bodyPr/>
          <a:lstStyle/>
          <a:p>
            <a:r>
              <a:rPr lang="en-US" dirty="0"/>
              <a:t>Architectural elements</a:t>
            </a:r>
          </a:p>
        </p:txBody>
      </p:sp>
      <p:sp>
        <p:nvSpPr>
          <p:cNvPr id="3" name="Text Placeholder 2"/>
          <p:cNvSpPr>
            <a:spLocks noGrp="1"/>
          </p:cNvSpPr>
          <p:nvPr>
            <p:ph type="body" sz="quarter" idx="10"/>
          </p:nvPr>
        </p:nvSpPr>
        <p:spPr>
          <a:xfrm>
            <a:off x="5847550" y="1212850"/>
            <a:ext cx="6316653" cy="3785652"/>
          </a:xfrm>
        </p:spPr>
        <p:txBody>
          <a:bodyPr/>
          <a:lstStyle/>
          <a:p>
            <a:r>
              <a:rPr lang="en-US" dirty="0" smtClean="0"/>
              <a:t>Load Balancer</a:t>
            </a:r>
          </a:p>
          <a:p>
            <a:pPr lvl="1"/>
            <a:r>
              <a:rPr lang="en-US" dirty="0" smtClean="0"/>
              <a:t>No longer necessary to configure stickiness</a:t>
            </a:r>
          </a:p>
          <a:p>
            <a:r>
              <a:rPr lang="en-US" dirty="0" smtClean="0"/>
              <a:t>Request Management</a:t>
            </a:r>
          </a:p>
          <a:p>
            <a:pPr lvl="1"/>
            <a:r>
              <a:rPr lang="en-US" dirty="0" smtClean="0"/>
              <a:t>Runs on web servers by default</a:t>
            </a:r>
          </a:p>
          <a:p>
            <a:pPr lvl="1"/>
            <a:r>
              <a:rPr lang="en-US" dirty="0" smtClean="0"/>
              <a:t>Does not replace load balancer</a:t>
            </a:r>
          </a:p>
          <a:p>
            <a:pPr lvl="1"/>
            <a:r>
              <a:rPr lang="en-US" dirty="0" smtClean="0"/>
              <a:t>Fault tolerance: 2+ web servers</a:t>
            </a:r>
          </a:p>
          <a:p>
            <a:pPr lvl="1"/>
            <a:r>
              <a:rPr lang="en-US" dirty="0" smtClean="0"/>
              <a:t>Scale: Dedicated request management farm</a:t>
            </a:r>
          </a:p>
          <a:p>
            <a:r>
              <a:rPr lang="en-US" dirty="0" smtClean="0"/>
              <a:t>Web Tier</a:t>
            </a:r>
          </a:p>
        </p:txBody>
      </p:sp>
      <p:pic>
        <p:nvPicPr>
          <p:cNvPr id="19" name="Picture 18"/>
          <p:cNvPicPr>
            <a:picLocks noChangeAspect="1"/>
          </p:cNvPicPr>
          <p:nvPr/>
        </p:nvPicPr>
        <p:blipFill>
          <a:blip r:embed="rId3">
            <a:clrChange>
              <a:clrFrom>
                <a:srgbClr val="ED1C24"/>
              </a:clrFrom>
              <a:clrTo>
                <a:srgbClr val="ED1C24">
                  <a:alpha val="0"/>
                </a:srgbClr>
              </a:clrTo>
            </a:clrChange>
          </a:blip>
          <a:stretch>
            <a:fillRect/>
          </a:stretch>
        </p:blipFill>
        <p:spPr>
          <a:xfrm>
            <a:off x="540268" y="3489158"/>
            <a:ext cx="1320788" cy="1542976"/>
          </a:xfrm>
          <a:prstGeom prst="rect">
            <a:avLst/>
          </a:prstGeom>
        </p:spPr>
      </p:pic>
      <p:pic>
        <p:nvPicPr>
          <p:cNvPr id="21" name="Picture 20"/>
          <p:cNvPicPr>
            <a:picLocks noChangeAspect="1"/>
          </p:cNvPicPr>
          <p:nvPr/>
        </p:nvPicPr>
        <p:blipFill>
          <a:blip r:embed="rId4">
            <a:clrChange>
              <a:clrFrom>
                <a:srgbClr val="ED1C24"/>
              </a:clrFrom>
              <a:clrTo>
                <a:srgbClr val="ED1C24">
                  <a:alpha val="0"/>
                </a:srgbClr>
              </a:clrTo>
            </a:clrChange>
          </a:blip>
          <a:stretch>
            <a:fillRect/>
          </a:stretch>
        </p:blipFill>
        <p:spPr>
          <a:xfrm>
            <a:off x="503237" y="1958185"/>
            <a:ext cx="1394850" cy="1456570"/>
          </a:xfrm>
          <a:prstGeom prst="rect">
            <a:avLst/>
          </a:prstGeom>
        </p:spPr>
      </p:pic>
      <p:pic>
        <p:nvPicPr>
          <p:cNvPr id="39" name="Picture 38"/>
          <p:cNvPicPr>
            <a:picLocks noChangeAspect="1"/>
          </p:cNvPicPr>
          <p:nvPr/>
        </p:nvPicPr>
        <p:blipFill>
          <a:blip r:embed="rId5">
            <a:clrChange>
              <a:clrFrom>
                <a:srgbClr val="ED1C24"/>
              </a:clrFrom>
              <a:clrTo>
                <a:srgbClr val="ED1C24">
                  <a:alpha val="0"/>
                </a:srgbClr>
              </a:clrTo>
            </a:clrChange>
          </a:blip>
          <a:stretch>
            <a:fillRect/>
          </a:stretch>
        </p:blipFill>
        <p:spPr>
          <a:xfrm>
            <a:off x="613000" y="5097462"/>
            <a:ext cx="1175324" cy="1433636"/>
          </a:xfrm>
          <a:prstGeom prst="rect">
            <a:avLst/>
          </a:prstGeom>
        </p:spPr>
      </p:pic>
      <p:sp>
        <p:nvSpPr>
          <p:cNvPr id="7" name="Rectangle 6"/>
          <p:cNvSpPr/>
          <p:nvPr/>
        </p:nvSpPr>
        <p:spPr bwMode="auto">
          <a:xfrm>
            <a:off x="2103437" y="2216752"/>
            <a:ext cx="3429000" cy="1271414"/>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Web tier</a:t>
            </a:r>
            <a:endParaRPr lang="en-US" sz="1836" dirty="0">
              <a:solidFill>
                <a:srgbClr val="000000"/>
              </a:solidFill>
              <a:latin typeface="Segoe UI Light"/>
            </a:endParaRPr>
          </a:p>
        </p:txBody>
      </p:sp>
      <p:sp>
        <p:nvSpPr>
          <p:cNvPr id="8" name="Rectangle 7"/>
          <p:cNvSpPr/>
          <p:nvPr/>
        </p:nvSpPr>
        <p:spPr bwMode="auto">
          <a:xfrm>
            <a:off x="2103438" y="3709135"/>
            <a:ext cx="3432604" cy="1137454"/>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Application tier</a:t>
            </a:r>
            <a:endParaRPr lang="en-US" sz="1836" dirty="0">
              <a:solidFill>
                <a:srgbClr val="000000"/>
              </a:solidFill>
              <a:latin typeface="Segoe UI Light"/>
            </a:endParaRPr>
          </a:p>
        </p:txBody>
      </p:sp>
      <p:sp>
        <p:nvSpPr>
          <p:cNvPr id="9" name="Rectangle 8"/>
          <p:cNvSpPr/>
          <p:nvPr/>
        </p:nvSpPr>
        <p:spPr bwMode="auto">
          <a:xfrm>
            <a:off x="2103437" y="5032134"/>
            <a:ext cx="3429000" cy="1637077"/>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Database tier</a:t>
            </a:r>
            <a:endParaRPr lang="en-US" sz="1836" dirty="0">
              <a:solidFill>
                <a:srgbClr val="000000"/>
              </a:solidFill>
              <a:latin typeface="Segoe UI Light"/>
            </a:endParaRP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18037" y="3882912"/>
            <a:ext cx="574265" cy="881200"/>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78665" y="2413626"/>
            <a:ext cx="596877" cy="881200"/>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18037" y="5353530"/>
            <a:ext cx="595353" cy="881200"/>
          </a:xfrm>
          <a:prstGeom prst="rect">
            <a:avLst/>
          </a:prstGeom>
          <a:noFill/>
          <a:ln>
            <a:noFill/>
          </a:ln>
        </p:spPr>
      </p:pic>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13237" y="1561695"/>
            <a:ext cx="548875" cy="419630"/>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20662" y="2411858"/>
            <a:ext cx="596877" cy="881200"/>
          </a:xfrm>
          <a:prstGeom prst="rect">
            <a:avLst/>
          </a:prstGeom>
        </p:spPr>
      </p:pic>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92529" y="3882912"/>
            <a:ext cx="574265" cy="881200"/>
          </a:xfrm>
          <a:prstGeom prst="rect">
            <a:avLst/>
          </a:prstGeom>
        </p:spPr>
      </p:pic>
      <p:pic>
        <p:nvPicPr>
          <p:cNvPr id="36" name="Picture 3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92529" y="5353530"/>
            <a:ext cx="595353" cy="881200"/>
          </a:xfrm>
          <a:prstGeom prst="rect">
            <a:avLst/>
          </a:prstGeom>
          <a:noFill/>
          <a:ln>
            <a:noFill/>
          </a:ln>
        </p:spPr>
      </p:pic>
    </p:spTree>
    <p:extLst>
      <p:ext uri="{BB962C8B-B14F-4D97-AF65-F5344CB8AC3E}">
        <p14:creationId xmlns:p14="http://schemas.microsoft.com/office/powerpoint/2010/main" val="31780586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2103437" y="1498568"/>
            <a:ext cx="3429000" cy="532639"/>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0" rIns="186521" bIns="0" numCol="1" rtlCol="0" anchor="ctr" anchorCtr="0" compatLnSpc="1">
            <a:prstTxWarp prst="textNoShape">
              <a:avLst/>
            </a:prstTxWarp>
          </a:bodyPr>
          <a:lstStyle/>
          <a:p>
            <a:pPr defTabSz="932290" fontAlgn="base">
              <a:spcBef>
                <a:spcPct val="0"/>
              </a:spcBef>
              <a:spcAft>
                <a:spcPct val="0"/>
              </a:spcAft>
            </a:pPr>
            <a:r>
              <a:rPr lang="fi-FI" sz="1836" dirty="0" smtClean="0">
                <a:solidFill>
                  <a:srgbClr val="000000"/>
                </a:solidFill>
                <a:latin typeface="Segoe UI Light"/>
              </a:rPr>
              <a:t>Load balancer</a:t>
            </a:r>
            <a:endParaRPr lang="en-US" sz="1836" dirty="0">
              <a:solidFill>
                <a:srgbClr val="000000"/>
              </a:solidFill>
              <a:latin typeface="Segoe UI Light"/>
            </a:endParaRPr>
          </a:p>
        </p:txBody>
      </p:sp>
      <p:sp>
        <p:nvSpPr>
          <p:cNvPr id="2" name="Title 1"/>
          <p:cNvSpPr>
            <a:spLocks noGrp="1"/>
          </p:cNvSpPr>
          <p:nvPr>
            <p:ph type="title"/>
          </p:nvPr>
        </p:nvSpPr>
        <p:spPr/>
        <p:txBody>
          <a:bodyPr/>
          <a:lstStyle/>
          <a:p>
            <a:r>
              <a:rPr lang="en-US" dirty="0"/>
              <a:t>Architectural elements</a:t>
            </a:r>
          </a:p>
        </p:txBody>
      </p:sp>
      <p:sp>
        <p:nvSpPr>
          <p:cNvPr id="3" name="Text Placeholder 2"/>
          <p:cNvSpPr>
            <a:spLocks noGrp="1"/>
          </p:cNvSpPr>
          <p:nvPr>
            <p:ph type="body" sz="quarter" idx="10"/>
          </p:nvPr>
        </p:nvSpPr>
        <p:spPr>
          <a:xfrm>
            <a:off x="5847550" y="1212850"/>
            <a:ext cx="6316653" cy="4801314"/>
          </a:xfrm>
        </p:spPr>
        <p:txBody>
          <a:bodyPr/>
          <a:lstStyle/>
          <a:p>
            <a:r>
              <a:rPr lang="en-US" dirty="0" smtClean="0"/>
              <a:t>Web Tier</a:t>
            </a:r>
          </a:p>
          <a:p>
            <a:pPr lvl="1"/>
            <a:r>
              <a:rPr lang="en-US" dirty="0" smtClean="0"/>
              <a:t>100 users on a single server limited deployment</a:t>
            </a:r>
          </a:p>
          <a:p>
            <a:pPr lvl="1"/>
            <a:r>
              <a:rPr lang="en-US" dirty="0" smtClean="0"/>
              <a:t>10,000 users per web server in a 3-tier farm</a:t>
            </a:r>
          </a:p>
          <a:p>
            <a:pPr lvl="1"/>
            <a:r>
              <a:rPr lang="en-US" dirty="0" smtClean="0"/>
              <a:t>Redundancy: 2+ web servers with load balancing</a:t>
            </a:r>
          </a:p>
          <a:p>
            <a:pPr lvl="1"/>
            <a:r>
              <a:rPr lang="en-US" dirty="0" smtClean="0"/>
              <a:t>Scale: Additional servers</a:t>
            </a:r>
          </a:p>
          <a:p>
            <a:r>
              <a:rPr lang="en-US" dirty="0" smtClean="0"/>
              <a:t>Distributed Cache</a:t>
            </a:r>
          </a:p>
          <a:p>
            <a:pPr lvl="1"/>
            <a:r>
              <a:rPr lang="en-US" dirty="0" smtClean="0"/>
              <a:t>Social data (activity feeds) and authentication tokens</a:t>
            </a:r>
          </a:p>
          <a:p>
            <a:pPr lvl="1"/>
            <a:r>
              <a:rPr lang="en-US" dirty="0" smtClean="0"/>
              <a:t>Runs on all web and application servers by default</a:t>
            </a:r>
          </a:p>
          <a:p>
            <a:pPr lvl="1"/>
            <a:r>
              <a:rPr lang="en-US" dirty="0" smtClean="0"/>
              <a:t>Redundancy: “It’s complicated”</a:t>
            </a:r>
          </a:p>
          <a:p>
            <a:pPr lvl="1"/>
            <a:r>
              <a:rPr lang="en-US" dirty="0" smtClean="0"/>
              <a:t>Scale: Dedicated servers</a:t>
            </a:r>
          </a:p>
          <a:p>
            <a:r>
              <a:rPr lang="en-US" dirty="0" smtClean="0"/>
              <a:t>Application Tier</a:t>
            </a:r>
          </a:p>
        </p:txBody>
      </p:sp>
      <p:pic>
        <p:nvPicPr>
          <p:cNvPr id="19" name="Picture 18"/>
          <p:cNvPicPr>
            <a:picLocks noChangeAspect="1"/>
          </p:cNvPicPr>
          <p:nvPr/>
        </p:nvPicPr>
        <p:blipFill>
          <a:blip r:embed="rId3">
            <a:clrChange>
              <a:clrFrom>
                <a:srgbClr val="ED1C24"/>
              </a:clrFrom>
              <a:clrTo>
                <a:srgbClr val="ED1C24">
                  <a:alpha val="0"/>
                </a:srgbClr>
              </a:clrTo>
            </a:clrChange>
          </a:blip>
          <a:stretch>
            <a:fillRect/>
          </a:stretch>
        </p:blipFill>
        <p:spPr>
          <a:xfrm>
            <a:off x="540268" y="3489158"/>
            <a:ext cx="1320788" cy="1542976"/>
          </a:xfrm>
          <a:prstGeom prst="rect">
            <a:avLst/>
          </a:prstGeom>
        </p:spPr>
      </p:pic>
      <p:pic>
        <p:nvPicPr>
          <p:cNvPr id="21" name="Picture 20"/>
          <p:cNvPicPr>
            <a:picLocks noChangeAspect="1"/>
          </p:cNvPicPr>
          <p:nvPr/>
        </p:nvPicPr>
        <p:blipFill>
          <a:blip r:embed="rId4">
            <a:clrChange>
              <a:clrFrom>
                <a:srgbClr val="ED1C24"/>
              </a:clrFrom>
              <a:clrTo>
                <a:srgbClr val="ED1C24">
                  <a:alpha val="0"/>
                </a:srgbClr>
              </a:clrTo>
            </a:clrChange>
          </a:blip>
          <a:stretch>
            <a:fillRect/>
          </a:stretch>
        </p:blipFill>
        <p:spPr>
          <a:xfrm>
            <a:off x="503237" y="1958185"/>
            <a:ext cx="1394850" cy="1456570"/>
          </a:xfrm>
          <a:prstGeom prst="rect">
            <a:avLst/>
          </a:prstGeom>
        </p:spPr>
      </p:pic>
      <p:pic>
        <p:nvPicPr>
          <p:cNvPr id="39" name="Picture 38"/>
          <p:cNvPicPr>
            <a:picLocks noChangeAspect="1"/>
          </p:cNvPicPr>
          <p:nvPr/>
        </p:nvPicPr>
        <p:blipFill>
          <a:blip r:embed="rId5">
            <a:clrChange>
              <a:clrFrom>
                <a:srgbClr val="ED1C24"/>
              </a:clrFrom>
              <a:clrTo>
                <a:srgbClr val="ED1C24">
                  <a:alpha val="0"/>
                </a:srgbClr>
              </a:clrTo>
            </a:clrChange>
          </a:blip>
          <a:stretch>
            <a:fillRect/>
          </a:stretch>
        </p:blipFill>
        <p:spPr>
          <a:xfrm>
            <a:off x="613000" y="5097462"/>
            <a:ext cx="1175324" cy="1433636"/>
          </a:xfrm>
          <a:prstGeom prst="rect">
            <a:avLst/>
          </a:prstGeom>
        </p:spPr>
      </p:pic>
      <p:sp>
        <p:nvSpPr>
          <p:cNvPr id="7" name="Rectangle 6"/>
          <p:cNvSpPr/>
          <p:nvPr/>
        </p:nvSpPr>
        <p:spPr bwMode="auto">
          <a:xfrm>
            <a:off x="2103437" y="2216752"/>
            <a:ext cx="3429000" cy="1271414"/>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Web tier</a:t>
            </a:r>
            <a:endParaRPr lang="en-US" sz="1836" dirty="0">
              <a:solidFill>
                <a:srgbClr val="000000"/>
              </a:solidFill>
              <a:latin typeface="Segoe UI Light"/>
            </a:endParaRPr>
          </a:p>
        </p:txBody>
      </p:sp>
      <p:sp>
        <p:nvSpPr>
          <p:cNvPr id="8" name="Rectangle 7"/>
          <p:cNvSpPr/>
          <p:nvPr/>
        </p:nvSpPr>
        <p:spPr bwMode="auto">
          <a:xfrm>
            <a:off x="2103438" y="3709135"/>
            <a:ext cx="3432604" cy="1137454"/>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Application tier</a:t>
            </a:r>
            <a:endParaRPr lang="en-US" sz="1836" dirty="0">
              <a:solidFill>
                <a:srgbClr val="000000"/>
              </a:solidFill>
              <a:latin typeface="Segoe UI Light"/>
            </a:endParaRPr>
          </a:p>
        </p:txBody>
      </p:sp>
      <p:sp>
        <p:nvSpPr>
          <p:cNvPr id="9" name="Rectangle 8"/>
          <p:cNvSpPr/>
          <p:nvPr/>
        </p:nvSpPr>
        <p:spPr bwMode="auto">
          <a:xfrm>
            <a:off x="2103437" y="5032134"/>
            <a:ext cx="3429000" cy="1637077"/>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Database tier</a:t>
            </a:r>
            <a:endParaRPr lang="en-US" sz="1836" dirty="0">
              <a:solidFill>
                <a:srgbClr val="000000"/>
              </a:solidFill>
              <a:latin typeface="Segoe UI Light"/>
            </a:endParaRP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18037" y="3882912"/>
            <a:ext cx="574265" cy="881200"/>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78665" y="2413626"/>
            <a:ext cx="596877" cy="881200"/>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18037" y="5353530"/>
            <a:ext cx="595353" cy="881200"/>
          </a:xfrm>
          <a:prstGeom prst="rect">
            <a:avLst/>
          </a:prstGeom>
          <a:noFill/>
          <a:ln>
            <a:noFill/>
          </a:ln>
        </p:spPr>
      </p:pic>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13237" y="1561695"/>
            <a:ext cx="548875" cy="419630"/>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20662" y="2411858"/>
            <a:ext cx="596877" cy="881200"/>
          </a:xfrm>
          <a:prstGeom prst="rect">
            <a:avLst/>
          </a:prstGeom>
        </p:spPr>
      </p:pic>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92529" y="3882912"/>
            <a:ext cx="574265" cy="881200"/>
          </a:xfrm>
          <a:prstGeom prst="rect">
            <a:avLst/>
          </a:prstGeom>
        </p:spPr>
      </p:pic>
      <p:pic>
        <p:nvPicPr>
          <p:cNvPr id="36" name="Picture 3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92529" y="5353530"/>
            <a:ext cx="595353" cy="881200"/>
          </a:xfrm>
          <a:prstGeom prst="rect">
            <a:avLst/>
          </a:prstGeom>
          <a:noFill/>
          <a:ln>
            <a:noFill/>
          </a:ln>
        </p:spPr>
      </p:pic>
    </p:spTree>
    <p:extLst>
      <p:ext uri="{BB962C8B-B14F-4D97-AF65-F5344CB8AC3E}">
        <p14:creationId xmlns:p14="http://schemas.microsoft.com/office/powerpoint/2010/main" val="6021024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2103437" y="1498568"/>
            <a:ext cx="3429000" cy="532639"/>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0" rIns="186521" bIns="0" numCol="1" rtlCol="0" anchor="ctr" anchorCtr="0" compatLnSpc="1">
            <a:prstTxWarp prst="textNoShape">
              <a:avLst/>
            </a:prstTxWarp>
          </a:bodyPr>
          <a:lstStyle/>
          <a:p>
            <a:pPr defTabSz="932290" fontAlgn="base">
              <a:spcBef>
                <a:spcPct val="0"/>
              </a:spcBef>
              <a:spcAft>
                <a:spcPct val="0"/>
              </a:spcAft>
            </a:pPr>
            <a:r>
              <a:rPr lang="fi-FI" sz="1836" dirty="0" smtClean="0">
                <a:solidFill>
                  <a:srgbClr val="000000"/>
                </a:solidFill>
                <a:latin typeface="Segoe UI Light"/>
              </a:rPr>
              <a:t>Load balancer</a:t>
            </a:r>
            <a:endParaRPr lang="en-US" sz="1836" dirty="0">
              <a:solidFill>
                <a:srgbClr val="000000"/>
              </a:solidFill>
              <a:latin typeface="Segoe UI Light"/>
            </a:endParaRPr>
          </a:p>
        </p:txBody>
      </p:sp>
      <p:sp>
        <p:nvSpPr>
          <p:cNvPr id="2" name="Title 1"/>
          <p:cNvSpPr>
            <a:spLocks noGrp="1"/>
          </p:cNvSpPr>
          <p:nvPr>
            <p:ph type="title"/>
          </p:nvPr>
        </p:nvSpPr>
        <p:spPr/>
        <p:txBody>
          <a:bodyPr/>
          <a:lstStyle/>
          <a:p>
            <a:r>
              <a:rPr lang="en-US" dirty="0"/>
              <a:t>Architectural elements</a:t>
            </a:r>
          </a:p>
        </p:txBody>
      </p:sp>
      <p:sp>
        <p:nvSpPr>
          <p:cNvPr id="3" name="Text Placeholder 2"/>
          <p:cNvSpPr>
            <a:spLocks noGrp="1"/>
          </p:cNvSpPr>
          <p:nvPr>
            <p:ph type="body" sz="quarter" idx="10"/>
          </p:nvPr>
        </p:nvSpPr>
        <p:spPr>
          <a:xfrm>
            <a:off x="5847550" y="1212850"/>
            <a:ext cx="6316653" cy="5478423"/>
          </a:xfrm>
        </p:spPr>
        <p:txBody>
          <a:bodyPr/>
          <a:lstStyle/>
          <a:p>
            <a:r>
              <a:rPr lang="en-US" dirty="0" smtClean="0"/>
              <a:t>Application Tier</a:t>
            </a:r>
          </a:p>
          <a:p>
            <a:pPr lvl="1"/>
            <a:r>
              <a:rPr lang="en-US" dirty="0" smtClean="0"/>
              <a:t>Redundancy: Service instances on 2+ servers</a:t>
            </a:r>
          </a:p>
          <a:p>
            <a:pPr lvl="1"/>
            <a:r>
              <a:rPr lang="en-US" dirty="0" smtClean="0"/>
              <a:t>Scale: Additional servers, dedicated workloads</a:t>
            </a:r>
          </a:p>
          <a:p>
            <a:r>
              <a:rPr lang="en-US" dirty="0" smtClean="0"/>
              <a:t>Query Component</a:t>
            </a:r>
          </a:p>
          <a:p>
            <a:pPr lvl="1"/>
            <a:r>
              <a:rPr lang="en-US" dirty="0" smtClean="0"/>
              <a:t>Significantly greater requirements</a:t>
            </a:r>
          </a:p>
          <a:p>
            <a:pPr lvl="1"/>
            <a:r>
              <a:rPr lang="en-US" dirty="0" smtClean="0"/>
              <a:t>Decreased burden on SQL</a:t>
            </a:r>
          </a:p>
          <a:p>
            <a:pPr lvl="1"/>
            <a:r>
              <a:rPr lang="en-US" dirty="0" smtClean="0"/>
              <a:t>Redundancy: 2+ servers with query component</a:t>
            </a:r>
          </a:p>
          <a:p>
            <a:pPr lvl="1"/>
            <a:r>
              <a:rPr lang="en-US" dirty="0" smtClean="0"/>
              <a:t>Index fault tolerance: Index partition replicas</a:t>
            </a:r>
          </a:p>
          <a:p>
            <a:pPr lvl="1"/>
            <a:r>
              <a:rPr lang="en-US" dirty="0" smtClean="0"/>
              <a:t>Scale: Dedicated server(s) with indexing</a:t>
            </a:r>
          </a:p>
          <a:p>
            <a:r>
              <a:rPr lang="en-US" dirty="0" smtClean="0"/>
              <a:t>Office Web Apps</a:t>
            </a:r>
          </a:p>
          <a:p>
            <a:pPr lvl="1"/>
            <a:r>
              <a:rPr lang="en-US" dirty="0" smtClean="0"/>
              <a:t>Separate farm</a:t>
            </a:r>
          </a:p>
          <a:p>
            <a:pPr lvl="1"/>
            <a:r>
              <a:rPr lang="en-US" dirty="0" smtClean="0"/>
              <a:t>Redundancy: 2+ servers</a:t>
            </a:r>
          </a:p>
          <a:p>
            <a:pPr lvl="1"/>
            <a:r>
              <a:rPr lang="en-US" dirty="0" smtClean="0"/>
              <a:t>Scale: Additional servers</a:t>
            </a:r>
          </a:p>
        </p:txBody>
      </p:sp>
      <p:pic>
        <p:nvPicPr>
          <p:cNvPr id="19" name="Picture 18"/>
          <p:cNvPicPr>
            <a:picLocks noChangeAspect="1"/>
          </p:cNvPicPr>
          <p:nvPr/>
        </p:nvPicPr>
        <p:blipFill>
          <a:blip r:embed="rId3">
            <a:clrChange>
              <a:clrFrom>
                <a:srgbClr val="ED1C24"/>
              </a:clrFrom>
              <a:clrTo>
                <a:srgbClr val="ED1C24">
                  <a:alpha val="0"/>
                </a:srgbClr>
              </a:clrTo>
            </a:clrChange>
          </a:blip>
          <a:stretch>
            <a:fillRect/>
          </a:stretch>
        </p:blipFill>
        <p:spPr>
          <a:xfrm>
            <a:off x="540268" y="3489158"/>
            <a:ext cx="1320788" cy="1542976"/>
          </a:xfrm>
          <a:prstGeom prst="rect">
            <a:avLst/>
          </a:prstGeom>
        </p:spPr>
      </p:pic>
      <p:pic>
        <p:nvPicPr>
          <p:cNvPr id="21" name="Picture 20"/>
          <p:cNvPicPr>
            <a:picLocks noChangeAspect="1"/>
          </p:cNvPicPr>
          <p:nvPr/>
        </p:nvPicPr>
        <p:blipFill>
          <a:blip r:embed="rId4">
            <a:clrChange>
              <a:clrFrom>
                <a:srgbClr val="ED1C24"/>
              </a:clrFrom>
              <a:clrTo>
                <a:srgbClr val="ED1C24">
                  <a:alpha val="0"/>
                </a:srgbClr>
              </a:clrTo>
            </a:clrChange>
          </a:blip>
          <a:stretch>
            <a:fillRect/>
          </a:stretch>
        </p:blipFill>
        <p:spPr>
          <a:xfrm>
            <a:off x="503237" y="1958185"/>
            <a:ext cx="1394850" cy="1456570"/>
          </a:xfrm>
          <a:prstGeom prst="rect">
            <a:avLst/>
          </a:prstGeom>
        </p:spPr>
      </p:pic>
      <p:pic>
        <p:nvPicPr>
          <p:cNvPr id="39" name="Picture 38"/>
          <p:cNvPicPr>
            <a:picLocks noChangeAspect="1"/>
          </p:cNvPicPr>
          <p:nvPr/>
        </p:nvPicPr>
        <p:blipFill>
          <a:blip r:embed="rId5">
            <a:clrChange>
              <a:clrFrom>
                <a:srgbClr val="ED1C24"/>
              </a:clrFrom>
              <a:clrTo>
                <a:srgbClr val="ED1C24">
                  <a:alpha val="0"/>
                </a:srgbClr>
              </a:clrTo>
            </a:clrChange>
          </a:blip>
          <a:stretch>
            <a:fillRect/>
          </a:stretch>
        </p:blipFill>
        <p:spPr>
          <a:xfrm>
            <a:off x="613000" y="5097462"/>
            <a:ext cx="1175324" cy="1433636"/>
          </a:xfrm>
          <a:prstGeom prst="rect">
            <a:avLst/>
          </a:prstGeom>
        </p:spPr>
      </p:pic>
      <p:sp>
        <p:nvSpPr>
          <p:cNvPr id="7" name="Rectangle 6"/>
          <p:cNvSpPr/>
          <p:nvPr/>
        </p:nvSpPr>
        <p:spPr bwMode="auto">
          <a:xfrm>
            <a:off x="2103437" y="2216752"/>
            <a:ext cx="3429000" cy="1271414"/>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Web tier</a:t>
            </a:r>
            <a:endParaRPr lang="en-US" sz="1836" dirty="0">
              <a:solidFill>
                <a:srgbClr val="000000"/>
              </a:solidFill>
              <a:latin typeface="Segoe UI Light"/>
            </a:endParaRPr>
          </a:p>
        </p:txBody>
      </p:sp>
      <p:sp>
        <p:nvSpPr>
          <p:cNvPr id="8" name="Rectangle 7"/>
          <p:cNvSpPr/>
          <p:nvPr/>
        </p:nvSpPr>
        <p:spPr bwMode="auto">
          <a:xfrm>
            <a:off x="2103438" y="3709135"/>
            <a:ext cx="3432604" cy="1137454"/>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Application tier</a:t>
            </a:r>
            <a:endParaRPr lang="en-US" sz="1836" dirty="0">
              <a:solidFill>
                <a:srgbClr val="000000"/>
              </a:solidFill>
              <a:latin typeface="Segoe UI Light"/>
            </a:endParaRPr>
          </a:p>
        </p:txBody>
      </p:sp>
      <p:sp>
        <p:nvSpPr>
          <p:cNvPr id="9" name="Rectangle 8"/>
          <p:cNvSpPr/>
          <p:nvPr/>
        </p:nvSpPr>
        <p:spPr bwMode="auto">
          <a:xfrm>
            <a:off x="2103437" y="5032134"/>
            <a:ext cx="3429000" cy="1637077"/>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Database tier</a:t>
            </a:r>
            <a:endParaRPr lang="en-US" sz="1836" dirty="0">
              <a:solidFill>
                <a:srgbClr val="000000"/>
              </a:solidFill>
              <a:latin typeface="Segoe UI Light"/>
            </a:endParaRP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18037" y="3882912"/>
            <a:ext cx="574265" cy="881200"/>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78665" y="2413626"/>
            <a:ext cx="596877" cy="881200"/>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18037" y="5353530"/>
            <a:ext cx="595353" cy="881200"/>
          </a:xfrm>
          <a:prstGeom prst="rect">
            <a:avLst/>
          </a:prstGeom>
          <a:noFill/>
          <a:ln>
            <a:noFill/>
          </a:ln>
        </p:spPr>
      </p:pic>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13237" y="1561695"/>
            <a:ext cx="548875" cy="419630"/>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20662" y="2411858"/>
            <a:ext cx="596877" cy="881200"/>
          </a:xfrm>
          <a:prstGeom prst="rect">
            <a:avLst/>
          </a:prstGeom>
        </p:spPr>
      </p:pic>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92529" y="3882912"/>
            <a:ext cx="574265" cy="881200"/>
          </a:xfrm>
          <a:prstGeom prst="rect">
            <a:avLst/>
          </a:prstGeom>
        </p:spPr>
      </p:pic>
      <p:pic>
        <p:nvPicPr>
          <p:cNvPr id="36" name="Picture 3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92529" y="5353530"/>
            <a:ext cx="595353" cy="881200"/>
          </a:xfrm>
          <a:prstGeom prst="rect">
            <a:avLst/>
          </a:prstGeom>
          <a:noFill/>
          <a:ln>
            <a:noFill/>
          </a:ln>
        </p:spPr>
      </p:pic>
    </p:spTree>
    <p:extLst>
      <p:ext uri="{BB962C8B-B14F-4D97-AF65-F5344CB8AC3E}">
        <p14:creationId xmlns:p14="http://schemas.microsoft.com/office/powerpoint/2010/main" val="3142060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2103437" y="1498568"/>
            <a:ext cx="3429000" cy="532639"/>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0" rIns="186521" bIns="0" numCol="1" rtlCol="0" anchor="ctr" anchorCtr="0" compatLnSpc="1">
            <a:prstTxWarp prst="textNoShape">
              <a:avLst/>
            </a:prstTxWarp>
          </a:bodyPr>
          <a:lstStyle/>
          <a:p>
            <a:pPr defTabSz="932290" fontAlgn="base">
              <a:spcBef>
                <a:spcPct val="0"/>
              </a:spcBef>
              <a:spcAft>
                <a:spcPct val="0"/>
              </a:spcAft>
            </a:pPr>
            <a:r>
              <a:rPr lang="fi-FI" sz="1836" dirty="0" smtClean="0">
                <a:solidFill>
                  <a:srgbClr val="000000"/>
                </a:solidFill>
                <a:latin typeface="Segoe UI Light"/>
              </a:rPr>
              <a:t>Load balancer</a:t>
            </a:r>
            <a:endParaRPr lang="en-US" sz="1836" dirty="0">
              <a:solidFill>
                <a:srgbClr val="000000"/>
              </a:solidFill>
              <a:latin typeface="Segoe UI Light"/>
            </a:endParaRPr>
          </a:p>
        </p:txBody>
      </p:sp>
      <p:sp>
        <p:nvSpPr>
          <p:cNvPr id="2" name="Title 1"/>
          <p:cNvSpPr>
            <a:spLocks noGrp="1"/>
          </p:cNvSpPr>
          <p:nvPr>
            <p:ph type="title"/>
          </p:nvPr>
        </p:nvSpPr>
        <p:spPr/>
        <p:txBody>
          <a:bodyPr/>
          <a:lstStyle/>
          <a:p>
            <a:r>
              <a:rPr lang="en-US" dirty="0" smtClean="0"/>
              <a:t>Architectural elements</a:t>
            </a:r>
            <a:endParaRPr lang="en-US" dirty="0"/>
          </a:p>
        </p:txBody>
      </p:sp>
      <p:sp>
        <p:nvSpPr>
          <p:cNvPr id="3" name="Text Placeholder 2"/>
          <p:cNvSpPr>
            <a:spLocks noGrp="1"/>
          </p:cNvSpPr>
          <p:nvPr>
            <p:ph type="body" sz="quarter" idx="10"/>
          </p:nvPr>
        </p:nvSpPr>
        <p:spPr>
          <a:xfrm>
            <a:off x="5847550" y="1212850"/>
            <a:ext cx="6461773" cy="2431435"/>
          </a:xfrm>
        </p:spPr>
        <p:txBody>
          <a:bodyPr/>
          <a:lstStyle/>
          <a:p>
            <a:r>
              <a:rPr lang="en-US" dirty="0" smtClean="0"/>
              <a:t>Database Tier</a:t>
            </a:r>
          </a:p>
          <a:p>
            <a:pPr lvl="1"/>
            <a:r>
              <a:rPr lang="en-US" dirty="0" smtClean="0"/>
              <a:t>Redundancy: clustering, mirroring, </a:t>
            </a:r>
            <a:r>
              <a:rPr lang="en-US" dirty="0" err="1" smtClean="0"/>
              <a:t>AlwaysOn</a:t>
            </a:r>
            <a:r>
              <a:rPr lang="en-US" dirty="0" smtClean="0"/>
              <a:t> (2012)</a:t>
            </a:r>
          </a:p>
          <a:p>
            <a:pPr lvl="1"/>
            <a:r>
              <a:rPr lang="en-US" dirty="0" smtClean="0"/>
              <a:t>Scale: Additional servers hosting workloads</a:t>
            </a:r>
          </a:p>
          <a:p>
            <a:pPr marL="342900" lvl="1" indent="-342900">
              <a:buFont typeface="Arial" panose="020B0604020202020204" pitchFamily="34" charset="0"/>
              <a:buChar char="•"/>
            </a:pPr>
            <a:r>
              <a:rPr lang="en-US" dirty="0" smtClean="0"/>
              <a:t>Content databases &amp; configuration databases</a:t>
            </a:r>
          </a:p>
          <a:p>
            <a:pPr marL="342900" lvl="1" indent="-342900">
              <a:buFont typeface="Arial" panose="020B0604020202020204" pitchFamily="34" charset="0"/>
              <a:buChar char="•"/>
            </a:pPr>
            <a:r>
              <a:rPr lang="en-US" dirty="0" smtClean="0"/>
              <a:t>Search databases</a:t>
            </a:r>
            <a:endParaRPr lang="en-US" dirty="0"/>
          </a:p>
          <a:p>
            <a:pPr lvl="1"/>
            <a:endParaRPr lang="en-US" dirty="0" smtClean="0"/>
          </a:p>
        </p:txBody>
      </p:sp>
      <p:pic>
        <p:nvPicPr>
          <p:cNvPr id="19" name="Picture 18"/>
          <p:cNvPicPr>
            <a:picLocks noChangeAspect="1"/>
          </p:cNvPicPr>
          <p:nvPr/>
        </p:nvPicPr>
        <p:blipFill>
          <a:blip r:embed="rId3">
            <a:clrChange>
              <a:clrFrom>
                <a:srgbClr val="ED1C24"/>
              </a:clrFrom>
              <a:clrTo>
                <a:srgbClr val="ED1C24">
                  <a:alpha val="0"/>
                </a:srgbClr>
              </a:clrTo>
            </a:clrChange>
          </a:blip>
          <a:stretch>
            <a:fillRect/>
          </a:stretch>
        </p:blipFill>
        <p:spPr>
          <a:xfrm>
            <a:off x="540268" y="3489158"/>
            <a:ext cx="1320788" cy="1542976"/>
          </a:xfrm>
          <a:prstGeom prst="rect">
            <a:avLst/>
          </a:prstGeom>
        </p:spPr>
      </p:pic>
      <p:pic>
        <p:nvPicPr>
          <p:cNvPr id="21" name="Picture 20"/>
          <p:cNvPicPr>
            <a:picLocks noChangeAspect="1"/>
          </p:cNvPicPr>
          <p:nvPr/>
        </p:nvPicPr>
        <p:blipFill>
          <a:blip r:embed="rId4">
            <a:clrChange>
              <a:clrFrom>
                <a:srgbClr val="ED1C24"/>
              </a:clrFrom>
              <a:clrTo>
                <a:srgbClr val="ED1C24">
                  <a:alpha val="0"/>
                </a:srgbClr>
              </a:clrTo>
            </a:clrChange>
          </a:blip>
          <a:stretch>
            <a:fillRect/>
          </a:stretch>
        </p:blipFill>
        <p:spPr>
          <a:xfrm>
            <a:off x="503237" y="1958185"/>
            <a:ext cx="1394850" cy="1456570"/>
          </a:xfrm>
          <a:prstGeom prst="rect">
            <a:avLst/>
          </a:prstGeom>
        </p:spPr>
      </p:pic>
      <p:pic>
        <p:nvPicPr>
          <p:cNvPr id="39" name="Picture 38"/>
          <p:cNvPicPr>
            <a:picLocks noChangeAspect="1"/>
          </p:cNvPicPr>
          <p:nvPr/>
        </p:nvPicPr>
        <p:blipFill>
          <a:blip r:embed="rId5">
            <a:clrChange>
              <a:clrFrom>
                <a:srgbClr val="ED1C24"/>
              </a:clrFrom>
              <a:clrTo>
                <a:srgbClr val="ED1C24">
                  <a:alpha val="0"/>
                </a:srgbClr>
              </a:clrTo>
            </a:clrChange>
          </a:blip>
          <a:stretch>
            <a:fillRect/>
          </a:stretch>
        </p:blipFill>
        <p:spPr>
          <a:xfrm>
            <a:off x="613000" y="5097462"/>
            <a:ext cx="1175324" cy="1433636"/>
          </a:xfrm>
          <a:prstGeom prst="rect">
            <a:avLst/>
          </a:prstGeom>
        </p:spPr>
      </p:pic>
      <p:sp>
        <p:nvSpPr>
          <p:cNvPr id="7" name="Rectangle 6"/>
          <p:cNvSpPr/>
          <p:nvPr/>
        </p:nvSpPr>
        <p:spPr bwMode="auto">
          <a:xfrm>
            <a:off x="2103437" y="2216752"/>
            <a:ext cx="3429000" cy="1271414"/>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Web tier</a:t>
            </a:r>
            <a:endParaRPr lang="en-US" sz="1836" dirty="0">
              <a:solidFill>
                <a:srgbClr val="000000"/>
              </a:solidFill>
              <a:latin typeface="Segoe UI Light"/>
            </a:endParaRPr>
          </a:p>
        </p:txBody>
      </p:sp>
      <p:sp>
        <p:nvSpPr>
          <p:cNvPr id="8" name="Rectangle 7"/>
          <p:cNvSpPr/>
          <p:nvPr/>
        </p:nvSpPr>
        <p:spPr bwMode="auto">
          <a:xfrm>
            <a:off x="2103438" y="3709135"/>
            <a:ext cx="3432604" cy="1137454"/>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Application tier</a:t>
            </a:r>
            <a:endParaRPr lang="en-US" sz="1836" dirty="0">
              <a:solidFill>
                <a:srgbClr val="000000"/>
              </a:solidFill>
              <a:latin typeface="Segoe UI Light"/>
            </a:endParaRPr>
          </a:p>
        </p:txBody>
      </p:sp>
      <p:sp>
        <p:nvSpPr>
          <p:cNvPr id="9" name="Rectangle 8"/>
          <p:cNvSpPr/>
          <p:nvPr/>
        </p:nvSpPr>
        <p:spPr bwMode="auto">
          <a:xfrm>
            <a:off x="2103437" y="5032134"/>
            <a:ext cx="3429000" cy="1637077"/>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Database tier</a:t>
            </a:r>
            <a:endParaRPr lang="en-US" sz="1836" dirty="0">
              <a:solidFill>
                <a:srgbClr val="000000"/>
              </a:solidFill>
              <a:latin typeface="Segoe UI Light"/>
            </a:endParaRP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18037" y="3882912"/>
            <a:ext cx="574265" cy="881200"/>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78665" y="2413626"/>
            <a:ext cx="596877" cy="881200"/>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18037" y="5353530"/>
            <a:ext cx="595353" cy="881200"/>
          </a:xfrm>
          <a:prstGeom prst="rect">
            <a:avLst/>
          </a:prstGeom>
          <a:noFill/>
          <a:ln>
            <a:noFill/>
          </a:ln>
        </p:spPr>
      </p:pic>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13237" y="1561695"/>
            <a:ext cx="548875" cy="419630"/>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20662" y="2411858"/>
            <a:ext cx="596877" cy="881200"/>
          </a:xfrm>
          <a:prstGeom prst="rect">
            <a:avLst/>
          </a:prstGeom>
        </p:spPr>
      </p:pic>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92529" y="3882912"/>
            <a:ext cx="574265" cy="881200"/>
          </a:xfrm>
          <a:prstGeom prst="rect">
            <a:avLst/>
          </a:prstGeom>
        </p:spPr>
      </p:pic>
      <p:pic>
        <p:nvPicPr>
          <p:cNvPr id="36" name="Picture 3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92529" y="5353530"/>
            <a:ext cx="595353" cy="881200"/>
          </a:xfrm>
          <a:prstGeom prst="rect">
            <a:avLst/>
          </a:prstGeom>
          <a:noFill/>
          <a:ln>
            <a:noFill/>
          </a:ln>
        </p:spPr>
      </p:pic>
    </p:spTree>
    <p:extLst>
      <p:ext uri="{BB962C8B-B14F-4D97-AF65-F5344CB8AC3E}">
        <p14:creationId xmlns:p14="http://schemas.microsoft.com/office/powerpoint/2010/main" val="50012542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Physical vs. virtual</a:t>
            </a:r>
            <a:endParaRPr lang="en-US" dirty="0"/>
          </a:p>
        </p:txBody>
      </p:sp>
      <p:sp>
        <p:nvSpPr>
          <p:cNvPr id="3" name="Text Placeholder 2"/>
          <p:cNvSpPr>
            <a:spLocks noGrp="1"/>
          </p:cNvSpPr>
          <p:nvPr>
            <p:ph type="body" sz="quarter" idx="10"/>
          </p:nvPr>
        </p:nvSpPr>
        <p:spPr>
          <a:xfrm>
            <a:off x="274638" y="1212850"/>
            <a:ext cx="11887200" cy="4462760"/>
          </a:xfrm>
        </p:spPr>
        <p:txBody>
          <a:bodyPr/>
          <a:lstStyle/>
          <a:p>
            <a:r>
              <a:rPr lang="en-US" dirty="0" smtClean="0"/>
              <a:t>Performance, performance, performance</a:t>
            </a:r>
          </a:p>
          <a:p>
            <a:pPr lvl="1"/>
            <a:r>
              <a:rPr lang="en-US" dirty="0" smtClean="0"/>
              <a:t>Resources: RAM, cores, I/O, network</a:t>
            </a:r>
          </a:p>
          <a:p>
            <a:r>
              <a:rPr lang="en-US" dirty="0" smtClean="0"/>
              <a:t>Virtualization</a:t>
            </a:r>
          </a:p>
          <a:p>
            <a:pPr lvl="1"/>
            <a:r>
              <a:rPr lang="en-US" dirty="0" smtClean="0"/>
              <a:t>Reduced cost of hardware</a:t>
            </a:r>
          </a:p>
          <a:p>
            <a:pPr lvl="1"/>
            <a:r>
              <a:rPr lang="en-US" dirty="0" smtClean="0"/>
              <a:t>Manageability</a:t>
            </a:r>
          </a:p>
          <a:p>
            <a:r>
              <a:rPr lang="en-US" dirty="0" smtClean="0"/>
              <a:t>Windows Server 2012 &amp; Hyper-V 3.0</a:t>
            </a:r>
          </a:p>
          <a:p>
            <a:pPr lvl="1"/>
            <a:r>
              <a:rPr lang="en-US" dirty="0" smtClean="0"/>
              <a:t>Performance</a:t>
            </a:r>
          </a:p>
          <a:p>
            <a:pPr lvl="1"/>
            <a:r>
              <a:rPr lang="en-US" dirty="0" smtClean="0"/>
              <a:t>Manageability</a:t>
            </a:r>
          </a:p>
          <a:p>
            <a:endParaRPr lang="en-US" dirty="0" smtClean="0"/>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94371" y="3040062"/>
            <a:ext cx="2378312" cy="3511224"/>
          </a:xfrm>
          <a:prstGeom prst="rect">
            <a:avLst/>
          </a:prstGeom>
        </p:spPr>
      </p:pic>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3527" y="3334823"/>
            <a:ext cx="2478379" cy="1877817"/>
          </a:xfrm>
          <a:prstGeom prst="rect">
            <a:avLst/>
          </a:prstGeom>
          <a:noFill/>
          <a:ln>
            <a:noFill/>
          </a:ln>
        </p:spPr>
      </p:pic>
    </p:spTree>
    <p:extLst>
      <p:ext uri="{BB962C8B-B14F-4D97-AF65-F5344CB8AC3E}">
        <p14:creationId xmlns:p14="http://schemas.microsoft.com/office/powerpoint/2010/main" val="37384437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Architecture in a nutshell</a:t>
            </a:r>
            <a:endParaRPr lang="en-US" dirty="0"/>
          </a:p>
        </p:txBody>
      </p:sp>
      <p:sp>
        <p:nvSpPr>
          <p:cNvPr id="6" name="Text Placeholder 5"/>
          <p:cNvSpPr>
            <a:spLocks noGrp="1"/>
          </p:cNvSpPr>
          <p:nvPr>
            <p:ph type="body" sz="quarter" idx="10"/>
          </p:nvPr>
        </p:nvSpPr>
        <p:spPr>
          <a:xfrm>
            <a:off x="274638" y="1212850"/>
            <a:ext cx="11887200" cy="3447098"/>
          </a:xfrm>
        </p:spPr>
        <p:txBody>
          <a:bodyPr/>
          <a:lstStyle/>
          <a:p>
            <a:r>
              <a:rPr lang="en-US" dirty="0" smtClean="0"/>
              <a:t>Business needs</a:t>
            </a:r>
          </a:p>
          <a:p>
            <a:r>
              <a:rPr lang="en-US" dirty="0" smtClean="0"/>
              <a:t>Technical considerations</a:t>
            </a:r>
          </a:p>
          <a:p>
            <a:pPr lvl="1"/>
            <a:r>
              <a:rPr lang="en-US" dirty="0" smtClean="0"/>
              <a:t>Performance</a:t>
            </a:r>
          </a:p>
          <a:p>
            <a:pPr lvl="1"/>
            <a:r>
              <a:rPr lang="en-US" dirty="0" smtClean="0"/>
              <a:t>Scalability</a:t>
            </a:r>
          </a:p>
          <a:p>
            <a:pPr lvl="1"/>
            <a:r>
              <a:rPr lang="en-US" dirty="0" smtClean="0"/>
              <a:t>Redundancy</a:t>
            </a:r>
          </a:p>
          <a:p>
            <a:pPr lvl="1"/>
            <a:r>
              <a:rPr lang="en-US" dirty="0" smtClean="0"/>
              <a:t>Manageability</a:t>
            </a:r>
          </a:p>
          <a:p>
            <a:r>
              <a:rPr lang="en-US" dirty="0" smtClean="0"/>
              <a:t>Cost</a:t>
            </a:r>
            <a:endParaRPr lang="en-US" dirty="0"/>
          </a:p>
        </p:txBody>
      </p:sp>
      <p:graphicFrame>
        <p:nvGraphicFramePr>
          <p:cNvPr id="4" name="Diagram 3"/>
          <p:cNvGraphicFramePr/>
          <p:nvPr>
            <p:extLst>
              <p:ext uri="{D42A27DB-BD31-4B8C-83A1-F6EECF244321}">
                <p14:modId xmlns:p14="http://schemas.microsoft.com/office/powerpoint/2010/main" val="1496036062"/>
              </p:ext>
            </p:extLst>
          </p:nvPr>
        </p:nvGraphicFramePr>
        <p:xfrm>
          <a:off x="4922837" y="907731"/>
          <a:ext cx="9509713" cy="63661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ctangle 8"/>
          <p:cNvSpPr/>
          <p:nvPr/>
        </p:nvSpPr>
        <p:spPr>
          <a:xfrm>
            <a:off x="274638" y="6164262"/>
            <a:ext cx="12247520" cy="646331"/>
          </a:xfrm>
          <a:prstGeom prst="rect">
            <a:avLst/>
          </a:prstGeom>
        </p:spPr>
        <p:txBody>
          <a:bodyPr wrap="none">
            <a:spAutoFit/>
          </a:bodyPr>
          <a:lstStyle/>
          <a:p>
            <a:r>
              <a:rPr lang="en-US" sz="3600" dirty="0" smtClean="0">
                <a:solidFill>
                  <a:srgbClr val="505050"/>
                </a:solidFill>
              </a:rPr>
              <a:t>Architecture = </a:t>
            </a:r>
            <a:r>
              <a:rPr lang="en-US" sz="3600" dirty="0" smtClean="0">
                <a:solidFill>
                  <a:srgbClr val="505050"/>
                </a:solidFill>
                <a:sym typeface="Symbol" panose="05050102010706020507" pitchFamily="18" charset="2"/>
              </a:rPr>
              <a:t>(Technical Expertise, Process, Compromise!)</a:t>
            </a:r>
            <a:endParaRPr lang="en-US" sz="3600" dirty="0">
              <a:solidFill>
                <a:srgbClr val="505050"/>
              </a:solidFill>
            </a:endParaRPr>
          </a:p>
        </p:txBody>
      </p:sp>
      <p:sp>
        <p:nvSpPr>
          <p:cNvPr id="10" name="Rectangle 9"/>
          <p:cNvSpPr/>
          <p:nvPr/>
        </p:nvSpPr>
        <p:spPr>
          <a:xfrm>
            <a:off x="8428037" y="6164261"/>
            <a:ext cx="2647135" cy="646331"/>
          </a:xfrm>
          <a:prstGeom prst="rect">
            <a:avLst/>
          </a:prstGeom>
        </p:spPr>
        <p:txBody>
          <a:bodyPr wrap="none">
            <a:spAutoFit/>
          </a:bodyPr>
          <a:lstStyle/>
          <a:p>
            <a:r>
              <a:rPr lang="en-US" sz="3600" dirty="0" smtClean="0">
                <a:solidFill>
                  <a:srgbClr val="505050"/>
                </a:solidFill>
              </a:rPr>
              <a:t>Architecture</a:t>
            </a:r>
            <a:endParaRPr lang="en-US" sz="3600" dirty="0">
              <a:solidFill>
                <a:srgbClr val="505050"/>
              </a:solidFill>
            </a:endParaRPr>
          </a:p>
        </p:txBody>
      </p:sp>
    </p:spTree>
    <p:extLst>
      <p:ext uri="{BB962C8B-B14F-4D97-AF65-F5344CB8AC3E}">
        <p14:creationId xmlns:p14="http://schemas.microsoft.com/office/powerpoint/2010/main" val="38762079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7" presetClass="entr" presetSubtype="0" fill="hold" grpId="2"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grpId="0" nodeType="clickEffect">
                                  <p:stCondLst>
                                    <p:cond delay="0"/>
                                  </p:stCondLst>
                                  <p:childTnLst>
                                    <p:animMotion origin="layout" path="M 1.61859E-6 -1.76577E-6 L -0.65535 0.00681 " pathEditMode="relative" rAng="0" ptsTypes="AA">
                                      <p:cBhvr>
                                        <p:cTn id="38" dur="2000" fill="hold"/>
                                        <p:tgtEl>
                                          <p:spTgt spid="10"/>
                                        </p:tgtEl>
                                        <p:attrNameLst>
                                          <p:attrName>ppt_x</p:attrName>
                                          <p:attrName>ppt_y</p:attrName>
                                        </p:attrNameLst>
                                      </p:cBhvr>
                                      <p:rCtr x="-32767" y="340"/>
                                    </p:animMotion>
                                  </p:childTnLst>
                                </p:cTn>
                              </p:par>
                            </p:childTnLst>
                          </p:cTn>
                        </p:par>
                        <p:par>
                          <p:cTn id="39" fill="hold">
                            <p:stCondLst>
                              <p:cond delay="2000"/>
                            </p:stCondLst>
                            <p:childTnLst>
                              <p:par>
                                <p:cTn id="40" presetID="10"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2500"/>
                            </p:stCondLst>
                            <p:childTnLst>
                              <p:par>
                                <p:cTn id="44" presetID="1" presetClass="exit" presetSubtype="0" fill="hold" grpId="1" nodeType="afterEffect">
                                  <p:stCondLst>
                                    <p:cond delay="0"/>
                                  </p:stCondLst>
                                  <p:childTnLst>
                                    <p:set>
                                      <p:cBhvr>
                                        <p:cTn id="45"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Graphic spid="4" grpId="0">
        <p:bldAsOne/>
      </p:bldGraphic>
      <p:bldP spid="9" grpId="0"/>
      <p:bldP spid="10" grpId="0"/>
      <p:bldP spid="10" grpId="1"/>
      <p:bldP spid="10" grpId="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Hardware Requirements</a:t>
            </a:r>
            <a:endParaRPr lang="en-US" dirty="0"/>
          </a:p>
        </p:txBody>
      </p:sp>
    </p:spTree>
    <p:extLst>
      <p:ext uri="{BB962C8B-B14F-4D97-AF65-F5344CB8AC3E}">
        <p14:creationId xmlns:p14="http://schemas.microsoft.com/office/powerpoint/2010/main" val="195911035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2039598" cy="917575"/>
          </a:xfrm>
        </p:spPr>
        <p:txBody>
          <a:bodyPr/>
          <a:lstStyle/>
          <a:p>
            <a:r>
              <a:rPr lang="en-US" dirty="0" smtClean="0"/>
              <a:t>Development or Evaluation | Single-Server</a:t>
            </a:r>
            <a:endParaRPr lang="en-US" dirty="0"/>
          </a:p>
        </p:txBody>
      </p:sp>
      <p:sp>
        <p:nvSpPr>
          <p:cNvPr id="3" name="Text Placeholder 2"/>
          <p:cNvSpPr>
            <a:spLocks noGrp="1"/>
          </p:cNvSpPr>
          <p:nvPr>
            <p:ph type="body" sz="quarter" idx="10"/>
          </p:nvPr>
        </p:nvSpPr>
        <p:spPr>
          <a:xfrm>
            <a:off x="274638" y="1212850"/>
            <a:ext cx="6598766" cy="4124206"/>
          </a:xfrm>
        </p:spPr>
        <p:txBody>
          <a:bodyPr/>
          <a:lstStyle/>
          <a:p>
            <a:r>
              <a:rPr lang="en-US" u="sng" dirty="0" smtClean="0"/>
              <a:t>Minimum Requirements</a:t>
            </a:r>
          </a:p>
          <a:p>
            <a:r>
              <a:rPr lang="en-US" dirty="0" smtClean="0"/>
              <a:t>Processor</a:t>
            </a:r>
          </a:p>
          <a:p>
            <a:pPr lvl="1"/>
            <a:r>
              <a:rPr lang="en-US" dirty="0" smtClean="0"/>
              <a:t>64-bit, 4 cores</a:t>
            </a:r>
          </a:p>
          <a:p>
            <a:r>
              <a:rPr lang="en-US" dirty="0" smtClean="0"/>
              <a:t>RAM</a:t>
            </a:r>
          </a:p>
          <a:p>
            <a:pPr lvl="1"/>
            <a:r>
              <a:rPr lang="en-US" dirty="0" smtClean="0"/>
              <a:t>8 GB 	SharePoint Foundation</a:t>
            </a:r>
          </a:p>
          <a:p>
            <a:pPr lvl="1"/>
            <a:r>
              <a:rPr lang="en-US" dirty="0" smtClean="0"/>
              <a:t>24 GB 	SharePoint Server</a:t>
            </a:r>
          </a:p>
          <a:p>
            <a:r>
              <a:rPr lang="en-US" dirty="0" smtClean="0"/>
              <a:t>Hard disk</a:t>
            </a:r>
          </a:p>
          <a:p>
            <a:pPr lvl="1"/>
            <a:r>
              <a:rPr lang="en-US" dirty="0" smtClean="0"/>
              <a:t>80 GB free for system drive</a:t>
            </a:r>
          </a:p>
        </p:txBody>
      </p:sp>
      <p:grpSp>
        <p:nvGrpSpPr>
          <p:cNvPr id="22" name="Group 21"/>
          <p:cNvGrpSpPr/>
          <p:nvPr/>
        </p:nvGrpSpPr>
        <p:grpSpPr>
          <a:xfrm>
            <a:off x="8961437" y="2620501"/>
            <a:ext cx="2669491" cy="3552502"/>
            <a:chOff x="6967129" y="2934374"/>
            <a:chExt cx="2059891" cy="2741259"/>
          </a:xfrm>
        </p:grpSpPr>
        <p:pic>
          <p:nvPicPr>
            <p:cNvPr id="38" name="Picture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7129" y="2934374"/>
              <a:ext cx="1852039" cy="2741259"/>
            </a:xfrm>
            <a:prstGeom prst="rect">
              <a:avLst/>
            </a:prstGeom>
            <a:noFill/>
            <a:ln>
              <a:noFill/>
            </a:ln>
          </p:spPr>
        </p:pic>
        <p:pic>
          <p:nvPicPr>
            <p:cNvPr id="19" name="Picture 18"/>
            <p:cNvPicPr>
              <a:picLocks noChangeAspect="1"/>
            </p:cNvPicPr>
            <p:nvPr/>
          </p:nvPicPr>
          <p:blipFill>
            <a:blip r:embed="rId4">
              <a:clrChange>
                <a:clrFrom>
                  <a:srgbClr val="ED1C24"/>
                </a:clrFrom>
                <a:clrTo>
                  <a:srgbClr val="ED1C24">
                    <a:alpha val="0"/>
                  </a:srgbClr>
                </a:clrTo>
              </a:clrChange>
            </a:blip>
            <a:stretch>
              <a:fillRect/>
            </a:stretch>
          </p:blipFill>
          <p:spPr>
            <a:xfrm>
              <a:off x="7950695" y="3723953"/>
              <a:ext cx="1019175" cy="1190625"/>
            </a:xfrm>
            <a:prstGeom prst="rect">
              <a:avLst/>
            </a:prstGeom>
          </p:spPr>
        </p:pic>
        <p:pic>
          <p:nvPicPr>
            <p:cNvPr id="21" name="Picture 20"/>
            <p:cNvPicPr>
              <a:picLocks noChangeAspect="1"/>
            </p:cNvPicPr>
            <p:nvPr/>
          </p:nvPicPr>
          <p:blipFill>
            <a:blip r:embed="rId5">
              <a:clrChange>
                <a:clrFrom>
                  <a:srgbClr val="ED1C24"/>
                </a:clrFrom>
                <a:clrTo>
                  <a:srgbClr val="ED1C24">
                    <a:alpha val="0"/>
                  </a:srgbClr>
                </a:clrTo>
              </a:clrChange>
            </a:blip>
            <a:stretch>
              <a:fillRect/>
            </a:stretch>
          </p:blipFill>
          <p:spPr>
            <a:xfrm>
              <a:off x="7950695" y="2934374"/>
              <a:ext cx="1076325" cy="1123950"/>
            </a:xfrm>
            <a:prstGeom prst="rect">
              <a:avLst/>
            </a:prstGeom>
          </p:spPr>
        </p:pic>
      </p:grpSp>
    </p:spTree>
    <p:extLst>
      <p:ext uri="{BB962C8B-B14F-4D97-AF65-F5344CB8AC3E}">
        <p14:creationId xmlns:p14="http://schemas.microsoft.com/office/powerpoint/2010/main" val="400047220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Placeholder 2"/>
          <p:cNvSpPr txBox="1">
            <a:spLocks/>
          </p:cNvSpPr>
          <p:nvPr/>
        </p:nvSpPr>
        <p:spPr>
          <a:xfrm>
            <a:off x="778050" y="1554337"/>
            <a:ext cx="10958090" cy="4469987"/>
          </a:xfrm>
          <a:prstGeom prst="rect">
            <a:avLst/>
          </a:prstGeom>
        </p:spPr>
        <p:txBody>
          <a:bodyPr/>
          <a:lstStyle>
            <a:lvl1pPr marL="460375" indent="-460375" algn="l" defTabSz="914363" rtl="0" eaLnBrk="1" latinLnBrk="0" hangingPunct="1">
              <a:lnSpc>
                <a:spcPct val="90000"/>
              </a:lnSpc>
              <a:spcBef>
                <a:spcPct val="20000"/>
              </a:spcBef>
              <a:buSzPct val="90000"/>
              <a:buFont typeface="Wingdings" pitchFamily="2" charset="2"/>
              <a:buChar char="§"/>
              <a:defRPr sz="3200" kern="1200">
                <a:gradFill>
                  <a:gsLst>
                    <a:gs pos="0">
                      <a:schemeClr val="tx1"/>
                    </a:gs>
                    <a:gs pos="86000">
                      <a:schemeClr val="tx1"/>
                    </a:gs>
                  </a:gsLst>
                  <a:lin ang="5400000" scaled="0"/>
                </a:gradFill>
                <a:latin typeface="Segoe UI Light" pitchFamily="34" charset="0"/>
                <a:ea typeface="+mn-ea"/>
                <a:cs typeface="+mn-cs"/>
              </a:defRPr>
            </a:lvl1pPr>
            <a:lvl2pPr marL="855663" indent="-395288" algn="l" defTabSz="914363" rtl="0" eaLnBrk="1" latinLnBrk="0" hangingPunct="1">
              <a:lnSpc>
                <a:spcPct val="90000"/>
              </a:lnSpc>
              <a:spcBef>
                <a:spcPct val="20000"/>
              </a:spcBef>
              <a:buSzPct val="90000"/>
              <a:buFont typeface="Wingdings" pitchFamily="2" charset="2"/>
              <a:buChar char="§"/>
              <a:defRPr sz="2800" kern="1200">
                <a:gradFill>
                  <a:gsLst>
                    <a:gs pos="0">
                      <a:schemeClr val="tx1"/>
                    </a:gs>
                    <a:gs pos="86000">
                      <a:schemeClr val="tx1"/>
                    </a:gs>
                  </a:gsLst>
                  <a:lin ang="5400000" scaled="0"/>
                </a:gradFill>
                <a:latin typeface="Segoe UI Light" pitchFamily="34" charset="0"/>
                <a:ea typeface="+mn-ea"/>
                <a:cs typeface="+mn-cs"/>
              </a:defRPr>
            </a:lvl2pPr>
            <a:lvl3pPr marL="1258888" indent="-403225" algn="l" defTabSz="914363" rtl="0" eaLnBrk="1" latinLnBrk="0" hangingPunct="1">
              <a:lnSpc>
                <a:spcPct val="90000"/>
              </a:lnSpc>
              <a:spcBef>
                <a:spcPct val="20000"/>
              </a:spcBef>
              <a:buSzPct val="90000"/>
              <a:buFont typeface="Wingdings" pitchFamily="2" charset="2"/>
              <a:buChar char="§"/>
              <a:defRPr sz="2400" kern="1200">
                <a:gradFill>
                  <a:gsLst>
                    <a:gs pos="0">
                      <a:schemeClr val="tx1"/>
                    </a:gs>
                    <a:gs pos="86000">
                      <a:schemeClr val="tx1"/>
                    </a:gs>
                  </a:gsLst>
                  <a:lin ang="5400000" scaled="0"/>
                </a:gradFill>
                <a:latin typeface="Segoe UI Light" pitchFamily="34" charset="0"/>
                <a:ea typeface="+mn-ea"/>
                <a:cs typeface="+mn-cs"/>
              </a:defRPr>
            </a:lvl3pPr>
            <a:lvl4pPr marL="1604963" indent="-346075"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4pPr>
            <a:lvl5pPr marL="1941513" indent="-3365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856" dirty="0">
              <a:gradFill>
                <a:gsLst>
                  <a:gs pos="0">
                    <a:srgbClr val="000000"/>
                  </a:gs>
                  <a:gs pos="86000">
                    <a:srgbClr val="000000"/>
                  </a:gs>
                </a:gsLst>
                <a:lin ang="5400000" scaled="0"/>
              </a:gradFill>
            </a:endParaRPr>
          </a:p>
        </p:txBody>
      </p:sp>
      <p:sp>
        <p:nvSpPr>
          <p:cNvPr id="9" name="Rectangle 8"/>
          <p:cNvSpPr/>
          <p:nvPr/>
        </p:nvSpPr>
        <p:spPr bwMode="auto">
          <a:xfrm>
            <a:off x="7160535" y="1783304"/>
            <a:ext cx="4575606" cy="1271414"/>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Web tier</a:t>
            </a:r>
            <a:endParaRPr lang="en-US" sz="1836" dirty="0">
              <a:solidFill>
                <a:srgbClr val="000000"/>
              </a:solidFill>
              <a:latin typeface="Segoe UI Light"/>
            </a:endParaRPr>
          </a:p>
        </p:txBody>
      </p:sp>
      <p:sp>
        <p:nvSpPr>
          <p:cNvPr id="10" name="Rectangle 9"/>
          <p:cNvSpPr/>
          <p:nvPr/>
        </p:nvSpPr>
        <p:spPr bwMode="auto">
          <a:xfrm>
            <a:off x="7160536" y="3275687"/>
            <a:ext cx="4580414" cy="1137454"/>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Application tier</a:t>
            </a:r>
            <a:endParaRPr lang="en-US" sz="1836" dirty="0">
              <a:solidFill>
                <a:srgbClr val="000000"/>
              </a:solidFill>
              <a:latin typeface="Segoe UI Light"/>
            </a:endParaRPr>
          </a:p>
        </p:txBody>
      </p:sp>
      <p:sp>
        <p:nvSpPr>
          <p:cNvPr id="11" name="Rectangle 10"/>
          <p:cNvSpPr/>
          <p:nvPr/>
        </p:nvSpPr>
        <p:spPr bwMode="auto">
          <a:xfrm>
            <a:off x="7160535" y="4598686"/>
            <a:ext cx="4575606" cy="1637077"/>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Database tier</a:t>
            </a:r>
            <a:endParaRPr lang="en-US" sz="1836" dirty="0">
              <a:solidFill>
                <a:srgbClr val="000000"/>
              </a:solidFill>
              <a:latin typeface="Segoe UI Light"/>
            </a:endParaRPr>
          </a:p>
        </p:txBody>
      </p:sp>
      <p:sp>
        <p:nvSpPr>
          <p:cNvPr id="2" name="Title 1"/>
          <p:cNvSpPr>
            <a:spLocks noGrp="1"/>
          </p:cNvSpPr>
          <p:nvPr>
            <p:ph type="title"/>
          </p:nvPr>
        </p:nvSpPr>
        <p:spPr/>
        <p:txBody>
          <a:bodyPr/>
          <a:lstStyle/>
          <a:p>
            <a:r>
              <a:rPr lang="en-US" dirty="0" smtClean="0"/>
              <a:t>Farm | Web &amp; Application Servers</a:t>
            </a:r>
            <a:endParaRPr lang="en-US" dirty="0"/>
          </a:p>
        </p:txBody>
      </p:sp>
      <p:sp>
        <p:nvSpPr>
          <p:cNvPr id="3" name="Text Placeholder 2"/>
          <p:cNvSpPr>
            <a:spLocks noGrp="1"/>
          </p:cNvSpPr>
          <p:nvPr>
            <p:ph type="body" sz="quarter" idx="10"/>
          </p:nvPr>
        </p:nvSpPr>
        <p:spPr>
          <a:xfrm>
            <a:off x="274638" y="1212850"/>
            <a:ext cx="6598766" cy="4124206"/>
          </a:xfrm>
        </p:spPr>
        <p:txBody>
          <a:bodyPr/>
          <a:lstStyle/>
          <a:p>
            <a:r>
              <a:rPr lang="en-US" u="sng" dirty="0" smtClean="0"/>
              <a:t>Minimum Requirements</a:t>
            </a:r>
          </a:p>
          <a:p>
            <a:r>
              <a:rPr lang="en-US" dirty="0" smtClean="0"/>
              <a:t>Processor</a:t>
            </a:r>
          </a:p>
          <a:p>
            <a:pPr lvl="1"/>
            <a:r>
              <a:rPr lang="en-US" dirty="0" smtClean="0"/>
              <a:t>64-bit, 4 cores</a:t>
            </a:r>
          </a:p>
          <a:p>
            <a:r>
              <a:rPr lang="en-US" dirty="0" smtClean="0"/>
              <a:t>RAM</a:t>
            </a:r>
          </a:p>
          <a:p>
            <a:pPr lvl="1"/>
            <a:r>
              <a:rPr lang="en-US" dirty="0" smtClean="0"/>
              <a:t>12 GB</a:t>
            </a:r>
          </a:p>
          <a:p>
            <a:r>
              <a:rPr lang="en-US" dirty="0" smtClean="0"/>
              <a:t>Hard disk</a:t>
            </a:r>
          </a:p>
          <a:p>
            <a:pPr lvl="1"/>
            <a:r>
              <a:rPr lang="en-US" dirty="0" smtClean="0"/>
              <a:t>80 GB free for system drive</a:t>
            </a:r>
          </a:p>
          <a:p>
            <a:pPr lvl="1"/>
            <a:r>
              <a:rPr lang="en-US" dirty="0" smtClean="0"/>
              <a:t>Maintain free space = 2 x RAM</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8505" y="3449464"/>
            <a:ext cx="574265" cy="8812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6909" y="1980178"/>
            <a:ext cx="596877" cy="881200"/>
          </a:xfrm>
          <a:prstGeom prst="rect">
            <a:avLst/>
          </a:prstGeom>
        </p:spPr>
      </p:pic>
      <p:pic>
        <p:nvPicPr>
          <p:cNvPr id="7" name="Picture 6"/>
          <p:cNvPicPr>
            <a:picLocks noChangeAspect="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974302" y="4920082"/>
            <a:ext cx="595353" cy="88120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07904" y="1318123"/>
            <a:ext cx="548875" cy="41963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67787" y="1978410"/>
            <a:ext cx="596877" cy="881200"/>
          </a:xfrm>
          <a:prstGeom prst="rect">
            <a:avLst/>
          </a:prstGeom>
        </p:spPr>
      </p:pic>
      <p:cxnSp>
        <p:nvCxnSpPr>
          <p:cNvPr id="15" name="Elbow Connector 14"/>
          <p:cNvCxnSpPr>
            <a:stCxn id="8" idx="1"/>
            <a:endCxn id="6" idx="0"/>
          </p:cNvCxnSpPr>
          <p:nvPr/>
        </p:nvCxnSpPr>
        <p:spPr>
          <a:xfrm rot="10800000" flipV="1">
            <a:off x="8765348" y="1527938"/>
            <a:ext cx="242556" cy="452240"/>
          </a:xfrm>
          <a:prstGeom prst="bentConnector2">
            <a:avLst/>
          </a:prstGeom>
        </p:spPr>
        <p:style>
          <a:lnRef idx="3">
            <a:schemeClr val="dk1"/>
          </a:lnRef>
          <a:fillRef idx="0">
            <a:schemeClr val="dk1"/>
          </a:fillRef>
          <a:effectRef idx="2">
            <a:schemeClr val="dk1"/>
          </a:effectRef>
          <a:fontRef idx="minor">
            <a:schemeClr val="tx1"/>
          </a:fontRef>
        </p:style>
      </p:cxnSp>
      <p:cxnSp>
        <p:nvCxnSpPr>
          <p:cNvPr id="16" name="Elbow Connector 15"/>
          <p:cNvCxnSpPr>
            <a:stCxn id="8" idx="3"/>
            <a:endCxn id="12" idx="0"/>
          </p:cNvCxnSpPr>
          <p:nvPr/>
        </p:nvCxnSpPr>
        <p:spPr>
          <a:xfrm>
            <a:off x="9556780" y="1527938"/>
            <a:ext cx="209446" cy="450472"/>
          </a:xfrm>
          <a:prstGeom prst="bentConnector2">
            <a:avLst/>
          </a:prstGeom>
        </p:spPr>
        <p:style>
          <a:lnRef idx="3">
            <a:schemeClr val="dk1"/>
          </a:lnRef>
          <a:fillRef idx="0">
            <a:schemeClr val="dk1"/>
          </a:fillRef>
          <a:effectRef idx="2">
            <a:schemeClr val="dk1"/>
          </a:effectRef>
          <a:fontRef idx="minor">
            <a:schemeClr val="tx1"/>
          </a:fontRef>
        </p:style>
      </p:cxnSp>
      <p:cxnSp>
        <p:nvCxnSpPr>
          <p:cNvPr id="20" name="Elbow Connector 19"/>
          <p:cNvCxnSpPr>
            <a:stCxn id="12" idx="2"/>
            <a:endCxn id="5" idx="0"/>
          </p:cNvCxnSpPr>
          <p:nvPr/>
        </p:nvCxnSpPr>
        <p:spPr>
          <a:xfrm rot="5400000">
            <a:off x="9226006" y="2909242"/>
            <a:ext cx="589854" cy="490588"/>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23" name="Elbow Connector 22"/>
          <p:cNvCxnSpPr>
            <a:stCxn id="6" idx="2"/>
            <a:endCxn id="5" idx="0"/>
          </p:cNvCxnSpPr>
          <p:nvPr/>
        </p:nvCxnSpPr>
        <p:spPr>
          <a:xfrm rot="16200000" flipH="1">
            <a:off x="8726451" y="2900276"/>
            <a:ext cx="588086" cy="510290"/>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26" name="Elbow Connector 25"/>
          <p:cNvCxnSpPr>
            <a:stCxn id="5" idx="2"/>
            <a:endCxn id="7" idx="0"/>
          </p:cNvCxnSpPr>
          <p:nvPr/>
        </p:nvCxnSpPr>
        <p:spPr>
          <a:xfrm rot="5400000">
            <a:off x="8979100" y="4623543"/>
            <a:ext cx="589418" cy="3659"/>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sp>
        <p:nvSpPr>
          <p:cNvPr id="31" name="TextBox 30"/>
          <p:cNvSpPr txBox="1"/>
          <p:nvPr/>
        </p:nvSpPr>
        <p:spPr>
          <a:xfrm>
            <a:off x="9696835" y="4793792"/>
            <a:ext cx="1643365" cy="881199"/>
          </a:xfrm>
          <a:prstGeom prst="rect">
            <a:avLst/>
          </a:prstGeom>
          <a:noFill/>
        </p:spPr>
        <p:txBody>
          <a:bodyPr wrap="none" lIns="0" tIns="0" rIns="0" bIns="0" rtlCol="0">
            <a:noAutofit/>
          </a:bodyPr>
          <a:lstStyle/>
          <a:p>
            <a:pPr defTabSz="932559"/>
            <a:r>
              <a:rPr lang="fi-FI" sz="1071" dirty="0">
                <a:solidFill>
                  <a:srgbClr val="000000"/>
                </a:solidFill>
                <a:latin typeface="Segoe UI Light" pitchFamily="34" charset="0"/>
              </a:rPr>
              <a:t>Database server with:</a:t>
            </a:r>
          </a:p>
          <a:p>
            <a:pPr marL="174862" indent="-174862" defTabSz="932559">
              <a:buFont typeface="Arial" pitchFamily="34" charset="0"/>
              <a:buChar char="•"/>
            </a:pPr>
            <a:r>
              <a:rPr lang="fi-FI" sz="1071" dirty="0" smtClean="0">
                <a:solidFill>
                  <a:srgbClr val="000000"/>
                </a:solidFill>
                <a:latin typeface="Segoe UI Light" pitchFamily="34" charset="0"/>
              </a:rPr>
              <a:t>Farm configuration database</a:t>
            </a:r>
            <a:endParaRPr lang="fi-FI" sz="1071" dirty="0">
              <a:solidFill>
                <a:srgbClr val="000000"/>
              </a:solidFill>
              <a:latin typeface="Segoe UI Light" pitchFamily="34" charset="0"/>
            </a:endParaRPr>
          </a:p>
          <a:p>
            <a:pPr marL="174862" indent="-174862" defTabSz="932559">
              <a:buFont typeface="Arial" pitchFamily="34" charset="0"/>
              <a:buChar char="•"/>
            </a:pPr>
            <a:r>
              <a:rPr lang="fi-FI" sz="1071" dirty="0" smtClean="0">
                <a:solidFill>
                  <a:srgbClr val="000000"/>
                </a:solidFill>
                <a:latin typeface="Segoe UI Light" pitchFamily="34" charset="0"/>
              </a:rPr>
              <a:t>Content </a:t>
            </a:r>
            <a:r>
              <a:rPr lang="fi-FI" sz="1071" dirty="0">
                <a:solidFill>
                  <a:srgbClr val="000000"/>
                </a:solidFill>
                <a:latin typeface="Segoe UI Light" pitchFamily="34" charset="0"/>
              </a:rPr>
              <a:t>database</a:t>
            </a:r>
          </a:p>
          <a:p>
            <a:pPr marL="174862" indent="-174862" defTabSz="932559">
              <a:buFont typeface="Arial" pitchFamily="34" charset="0"/>
              <a:buChar char="•"/>
            </a:pPr>
            <a:r>
              <a:rPr lang="fi-FI" sz="1071" dirty="0" smtClean="0">
                <a:solidFill>
                  <a:srgbClr val="000000"/>
                </a:solidFill>
                <a:latin typeface="Segoe UI Light" pitchFamily="34" charset="0"/>
              </a:rPr>
              <a:t>Service application databases</a:t>
            </a:r>
            <a:endParaRPr lang="en-US" sz="1071" dirty="0">
              <a:solidFill>
                <a:srgbClr val="000000"/>
              </a:solidFill>
              <a:latin typeface="Segoe UI Light" pitchFamily="34" charset="0"/>
            </a:endParaRPr>
          </a:p>
        </p:txBody>
      </p:sp>
      <p:sp>
        <p:nvSpPr>
          <p:cNvPr id="32" name="TextBox 31"/>
          <p:cNvSpPr txBox="1"/>
          <p:nvPr/>
        </p:nvSpPr>
        <p:spPr>
          <a:xfrm>
            <a:off x="8421299" y="1116656"/>
            <a:ext cx="1643365" cy="209814"/>
          </a:xfrm>
          <a:prstGeom prst="rect">
            <a:avLst/>
          </a:prstGeom>
          <a:noFill/>
        </p:spPr>
        <p:txBody>
          <a:bodyPr wrap="none" lIns="0" tIns="0" rIns="0" bIns="0" rtlCol="0">
            <a:noAutofit/>
          </a:bodyPr>
          <a:lstStyle/>
          <a:p>
            <a:pPr algn="ctr" defTabSz="932559"/>
            <a:r>
              <a:rPr lang="fi-FI" sz="1428" dirty="0">
                <a:solidFill>
                  <a:srgbClr val="000000"/>
                </a:solidFill>
                <a:latin typeface="Segoe UI Light" pitchFamily="34" charset="0"/>
              </a:rPr>
              <a:t>Load balanced or routed requests</a:t>
            </a:r>
            <a:endParaRPr lang="en-US" sz="1428" dirty="0">
              <a:solidFill>
                <a:srgbClr val="000000"/>
              </a:solidFill>
              <a:latin typeface="Segoe UI Light" pitchFamily="34" charset="0"/>
            </a:endParaRPr>
          </a:p>
        </p:txBody>
      </p:sp>
      <p:sp>
        <p:nvSpPr>
          <p:cNvPr id="24" name="Rectangle 23"/>
          <p:cNvSpPr/>
          <p:nvPr/>
        </p:nvSpPr>
        <p:spPr bwMode="auto">
          <a:xfrm>
            <a:off x="6975120" y="4548747"/>
            <a:ext cx="5151225" cy="1748851"/>
          </a:xfrm>
          <a:prstGeom prst="rect">
            <a:avLst/>
          </a:prstGeom>
          <a:solidFill>
            <a:schemeClr val="bg1">
              <a:alpha val="7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96475785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Deployment </a:t>
            </a:r>
            <a:r>
              <a:rPr lang="en-US" dirty="0" smtClean="0"/>
              <a:t>Wizard</a:t>
            </a:r>
            <a:br>
              <a:rPr lang="en-US" dirty="0" smtClean="0"/>
            </a:br>
            <a:r>
              <a:rPr lang="en-US" sz="2800" dirty="0" smtClean="0"/>
              <a:t>SharePoint </a:t>
            </a:r>
            <a:r>
              <a:rPr lang="en-US" sz="2800" dirty="0"/>
              <a:t>2013 Installation Tips, Tricks and Scripts</a:t>
            </a:r>
          </a:p>
        </p:txBody>
      </p:sp>
      <p:sp>
        <p:nvSpPr>
          <p:cNvPr id="3" name="Text Placeholder 2"/>
          <p:cNvSpPr>
            <a:spLocks noGrp="1"/>
          </p:cNvSpPr>
          <p:nvPr>
            <p:ph type="body" sz="quarter" idx="12"/>
          </p:nvPr>
        </p:nvSpPr>
        <p:spPr/>
        <p:txBody>
          <a:bodyPr/>
          <a:lstStyle/>
          <a:p>
            <a:r>
              <a:rPr lang="en-US" dirty="0" smtClean="0"/>
              <a:t>Dan Holme</a:t>
            </a:r>
          </a:p>
          <a:p>
            <a:r>
              <a:rPr lang="en-US" dirty="0" smtClean="0"/>
              <a:t>dan.holme@intelliem.com</a:t>
            </a:r>
            <a:endParaRPr lang="en-US" dirty="0"/>
          </a:p>
        </p:txBody>
      </p:sp>
      <p:sp>
        <p:nvSpPr>
          <p:cNvPr id="4" name="Text Placeholder 3"/>
          <p:cNvSpPr>
            <a:spLocks noGrp="1"/>
          </p:cNvSpPr>
          <p:nvPr>
            <p:ph type="body" sz="quarter" idx="13"/>
          </p:nvPr>
        </p:nvSpPr>
        <p:spPr/>
        <p:txBody>
          <a:bodyPr/>
          <a:lstStyle/>
          <a:p>
            <a:r>
              <a:rPr lang="en-US" dirty="0" smtClean="0"/>
              <a:t>SPC083</a:t>
            </a:r>
            <a:endParaRPr lang="en-US" dirty="0"/>
          </a:p>
        </p:txBody>
      </p:sp>
    </p:spTree>
    <p:extLst>
      <p:ext uri="{BB962C8B-B14F-4D97-AF65-F5344CB8AC3E}">
        <p14:creationId xmlns:p14="http://schemas.microsoft.com/office/powerpoint/2010/main" val="4922300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Placeholder 2"/>
          <p:cNvSpPr txBox="1">
            <a:spLocks/>
          </p:cNvSpPr>
          <p:nvPr/>
        </p:nvSpPr>
        <p:spPr>
          <a:xfrm>
            <a:off x="778050" y="1554337"/>
            <a:ext cx="10958090" cy="4469987"/>
          </a:xfrm>
          <a:prstGeom prst="rect">
            <a:avLst/>
          </a:prstGeom>
        </p:spPr>
        <p:txBody>
          <a:bodyPr/>
          <a:lstStyle>
            <a:lvl1pPr marL="460375" indent="-460375" algn="l" defTabSz="914363" rtl="0" eaLnBrk="1" latinLnBrk="0" hangingPunct="1">
              <a:lnSpc>
                <a:spcPct val="90000"/>
              </a:lnSpc>
              <a:spcBef>
                <a:spcPct val="20000"/>
              </a:spcBef>
              <a:buSzPct val="90000"/>
              <a:buFont typeface="Wingdings" pitchFamily="2" charset="2"/>
              <a:buChar char="§"/>
              <a:defRPr sz="3200" kern="1200">
                <a:gradFill>
                  <a:gsLst>
                    <a:gs pos="0">
                      <a:schemeClr val="tx1"/>
                    </a:gs>
                    <a:gs pos="86000">
                      <a:schemeClr val="tx1"/>
                    </a:gs>
                  </a:gsLst>
                  <a:lin ang="5400000" scaled="0"/>
                </a:gradFill>
                <a:latin typeface="Segoe UI Light" pitchFamily="34" charset="0"/>
                <a:ea typeface="+mn-ea"/>
                <a:cs typeface="+mn-cs"/>
              </a:defRPr>
            </a:lvl1pPr>
            <a:lvl2pPr marL="855663" indent="-395288" algn="l" defTabSz="914363" rtl="0" eaLnBrk="1" latinLnBrk="0" hangingPunct="1">
              <a:lnSpc>
                <a:spcPct val="90000"/>
              </a:lnSpc>
              <a:spcBef>
                <a:spcPct val="20000"/>
              </a:spcBef>
              <a:buSzPct val="90000"/>
              <a:buFont typeface="Wingdings" pitchFamily="2" charset="2"/>
              <a:buChar char="§"/>
              <a:defRPr sz="2800" kern="1200">
                <a:gradFill>
                  <a:gsLst>
                    <a:gs pos="0">
                      <a:schemeClr val="tx1"/>
                    </a:gs>
                    <a:gs pos="86000">
                      <a:schemeClr val="tx1"/>
                    </a:gs>
                  </a:gsLst>
                  <a:lin ang="5400000" scaled="0"/>
                </a:gradFill>
                <a:latin typeface="Segoe UI Light" pitchFamily="34" charset="0"/>
                <a:ea typeface="+mn-ea"/>
                <a:cs typeface="+mn-cs"/>
              </a:defRPr>
            </a:lvl2pPr>
            <a:lvl3pPr marL="1258888" indent="-403225" algn="l" defTabSz="914363" rtl="0" eaLnBrk="1" latinLnBrk="0" hangingPunct="1">
              <a:lnSpc>
                <a:spcPct val="90000"/>
              </a:lnSpc>
              <a:spcBef>
                <a:spcPct val="20000"/>
              </a:spcBef>
              <a:buSzPct val="90000"/>
              <a:buFont typeface="Wingdings" pitchFamily="2" charset="2"/>
              <a:buChar char="§"/>
              <a:defRPr sz="2400" kern="1200">
                <a:gradFill>
                  <a:gsLst>
                    <a:gs pos="0">
                      <a:schemeClr val="tx1"/>
                    </a:gs>
                    <a:gs pos="86000">
                      <a:schemeClr val="tx1"/>
                    </a:gs>
                  </a:gsLst>
                  <a:lin ang="5400000" scaled="0"/>
                </a:gradFill>
                <a:latin typeface="Segoe UI Light" pitchFamily="34" charset="0"/>
                <a:ea typeface="+mn-ea"/>
                <a:cs typeface="+mn-cs"/>
              </a:defRPr>
            </a:lvl3pPr>
            <a:lvl4pPr marL="1604963" indent="-346075"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4pPr>
            <a:lvl5pPr marL="1941513" indent="-3365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448" dirty="0">
              <a:gradFill>
                <a:gsLst>
                  <a:gs pos="0">
                    <a:srgbClr val="000000"/>
                  </a:gs>
                  <a:gs pos="86000">
                    <a:srgbClr val="000000"/>
                  </a:gs>
                </a:gsLst>
                <a:lin ang="5400000" scaled="0"/>
              </a:gradFill>
            </a:endParaRPr>
          </a:p>
        </p:txBody>
      </p:sp>
      <p:sp>
        <p:nvSpPr>
          <p:cNvPr id="2" name="Title 1"/>
          <p:cNvSpPr>
            <a:spLocks noGrp="1"/>
          </p:cNvSpPr>
          <p:nvPr>
            <p:ph type="title"/>
          </p:nvPr>
        </p:nvSpPr>
        <p:spPr/>
        <p:txBody>
          <a:bodyPr/>
          <a:lstStyle/>
          <a:p>
            <a:r>
              <a:rPr lang="en-US" dirty="0" smtClean="0"/>
              <a:t>Farm | Database Servers</a:t>
            </a:r>
            <a:endParaRPr lang="en-US" dirty="0"/>
          </a:p>
        </p:txBody>
      </p:sp>
      <p:sp>
        <p:nvSpPr>
          <p:cNvPr id="4" name="Text Placeholder 3"/>
          <p:cNvSpPr>
            <a:spLocks noGrp="1"/>
          </p:cNvSpPr>
          <p:nvPr>
            <p:ph type="body" sz="quarter" idx="10"/>
          </p:nvPr>
        </p:nvSpPr>
        <p:spPr>
          <a:xfrm>
            <a:off x="274638" y="1212850"/>
            <a:ext cx="6682440" cy="5478423"/>
          </a:xfrm>
        </p:spPr>
        <p:txBody>
          <a:bodyPr/>
          <a:lstStyle/>
          <a:p>
            <a:r>
              <a:rPr lang="en-US" u="sng" dirty="0" smtClean="0"/>
              <a:t>Minimum Requirements</a:t>
            </a:r>
          </a:p>
          <a:p>
            <a:r>
              <a:rPr lang="en-US" dirty="0" smtClean="0"/>
              <a:t>Processor</a:t>
            </a:r>
          </a:p>
          <a:p>
            <a:pPr lvl="1"/>
            <a:r>
              <a:rPr lang="en-US" dirty="0" smtClean="0"/>
              <a:t>64-bit, 4 cores for “small” deployments</a:t>
            </a:r>
          </a:p>
          <a:p>
            <a:pPr lvl="1"/>
            <a:r>
              <a:rPr lang="en-US" dirty="0" smtClean="0"/>
              <a:t>64-bit, 8 cores for “medium” deployments</a:t>
            </a:r>
          </a:p>
          <a:p>
            <a:r>
              <a:rPr lang="en-US" dirty="0" smtClean="0"/>
              <a:t>RAM</a:t>
            </a:r>
          </a:p>
          <a:p>
            <a:pPr lvl="1"/>
            <a:r>
              <a:rPr lang="en-US" dirty="0" smtClean="0"/>
              <a:t>8 GB for “small” deployments</a:t>
            </a:r>
          </a:p>
          <a:p>
            <a:pPr lvl="1"/>
            <a:r>
              <a:rPr lang="en-US" dirty="0" smtClean="0"/>
              <a:t>16 GB for “medium” deployments</a:t>
            </a:r>
          </a:p>
          <a:p>
            <a:r>
              <a:rPr lang="en-US" dirty="0" smtClean="0"/>
              <a:t>Hard disk </a:t>
            </a:r>
          </a:p>
          <a:p>
            <a:pPr lvl="1"/>
            <a:r>
              <a:rPr lang="en-US" dirty="0" smtClean="0"/>
              <a:t>80 GB free for system drive</a:t>
            </a:r>
          </a:p>
          <a:p>
            <a:pPr lvl="1"/>
            <a:r>
              <a:rPr lang="en-US" dirty="0" smtClean="0"/>
              <a:t>Storage size and architecture dependent on corpus, performance requirements, etc.</a:t>
            </a:r>
          </a:p>
          <a:p>
            <a:endParaRPr lang="en-US" dirty="0"/>
          </a:p>
        </p:txBody>
      </p:sp>
      <p:sp>
        <p:nvSpPr>
          <p:cNvPr id="22" name="Rectangle 21"/>
          <p:cNvSpPr/>
          <p:nvPr/>
        </p:nvSpPr>
        <p:spPr bwMode="auto">
          <a:xfrm>
            <a:off x="7160535" y="1783304"/>
            <a:ext cx="4575606" cy="1271414"/>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Web tier</a:t>
            </a:r>
            <a:endParaRPr lang="en-US" sz="1836" dirty="0">
              <a:solidFill>
                <a:srgbClr val="000000"/>
              </a:solidFill>
              <a:latin typeface="Segoe UI Light"/>
            </a:endParaRPr>
          </a:p>
        </p:txBody>
      </p:sp>
      <p:sp>
        <p:nvSpPr>
          <p:cNvPr id="24" name="Rectangle 23"/>
          <p:cNvSpPr/>
          <p:nvPr/>
        </p:nvSpPr>
        <p:spPr bwMode="auto">
          <a:xfrm>
            <a:off x="7160536" y="3275687"/>
            <a:ext cx="4580414" cy="1137454"/>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Application tier</a:t>
            </a:r>
            <a:endParaRPr lang="en-US" sz="1836" dirty="0">
              <a:solidFill>
                <a:srgbClr val="000000"/>
              </a:solidFill>
              <a:latin typeface="Segoe UI Light"/>
            </a:endParaRPr>
          </a:p>
        </p:txBody>
      </p:sp>
      <p:sp>
        <p:nvSpPr>
          <p:cNvPr id="25" name="Rectangle 24"/>
          <p:cNvSpPr/>
          <p:nvPr/>
        </p:nvSpPr>
        <p:spPr bwMode="auto">
          <a:xfrm>
            <a:off x="7160535" y="4598686"/>
            <a:ext cx="4575606" cy="1637077"/>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defTabSz="932290" fontAlgn="base">
              <a:spcBef>
                <a:spcPct val="0"/>
              </a:spcBef>
              <a:spcAft>
                <a:spcPct val="0"/>
              </a:spcAft>
            </a:pPr>
            <a:r>
              <a:rPr lang="fi-FI" sz="1836" dirty="0">
                <a:solidFill>
                  <a:srgbClr val="000000"/>
                </a:solidFill>
                <a:latin typeface="Segoe UI Light"/>
              </a:rPr>
              <a:t>Database tier</a:t>
            </a:r>
            <a:endParaRPr lang="en-US" sz="1836" dirty="0">
              <a:solidFill>
                <a:srgbClr val="000000"/>
              </a:solidFill>
              <a:latin typeface="Segoe UI Light"/>
            </a:endParaRPr>
          </a:p>
        </p:txBody>
      </p:sp>
      <p:pic>
        <p:nvPicPr>
          <p:cNvPr id="27" name="Picture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8505" y="3449464"/>
            <a:ext cx="574265" cy="881200"/>
          </a:xfrm>
          <a:prstGeom prst="rect">
            <a:avLst/>
          </a:prstGeom>
        </p:spPr>
      </p:pic>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6909" y="1980178"/>
            <a:ext cx="596877" cy="881200"/>
          </a:xfrm>
          <a:prstGeom prst="rect">
            <a:avLst/>
          </a:prstGeom>
        </p:spPr>
      </p:pic>
      <p:pic>
        <p:nvPicPr>
          <p:cNvPr id="34" name="Picture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74302" y="4920082"/>
            <a:ext cx="595353" cy="881200"/>
          </a:xfrm>
          <a:prstGeom prst="rect">
            <a:avLst/>
          </a:prstGeom>
          <a:noFill/>
          <a:ln>
            <a:noFill/>
          </a:ln>
        </p:spPr>
      </p:pic>
      <p:pic>
        <p:nvPicPr>
          <p:cNvPr id="35"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07904" y="1318123"/>
            <a:ext cx="548875" cy="419630"/>
          </a:xfrm>
          <a:prstGeom prst="rect">
            <a:avLst/>
          </a:prstGeom>
        </p:spPr>
      </p:pic>
      <p:pic>
        <p:nvPicPr>
          <p:cNvPr id="36" name="Picture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67787" y="1978410"/>
            <a:ext cx="596877" cy="881200"/>
          </a:xfrm>
          <a:prstGeom prst="rect">
            <a:avLst/>
          </a:prstGeom>
        </p:spPr>
      </p:pic>
      <p:cxnSp>
        <p:nvCxnSpPr>
          <p:cNvPr id="37" name="Elbow Connector 36"/>
          <p:cNvCxnSpPr>
            <a:stCxn id="35" idx="1"/>
            <a:endCxn id="28" idx="0"/>
          </p:cNvCxnSpPr>
          <p:nvPr/>
        </p:nvCxnSpPr>
        <p:spPr>
          <a:xfrm rot="10800000" flipV="1">
            <a:off x="8765348" y="1527938"/>
            <a:ext cx="242556" cy="452240"/>
          </a:xfrm>
          <a:prstGeom prst="bentConnector2">
            <a:avLst/>
          </a:prstGeom>
        </p:spPr>
        <p:style>
          <a:lnRef idx="3">
            <a:schemeClr val="dk1"/>
          </a:lnRef>
          <a:fillRef idx="0">
            <a:schemeClr val="dk1"/>
          </a:fillRef>
          <a:effectRef idx="2">
            <a:schemeClr val="dk1"/>
          </a:effectRef>
          <a:fontRef idx="minor">
            <a:schemeClr val="tx1"/>
          </a:fontRef>
        </p:style>
      </p:cxnSp>
      <p:cxnSp>
        <p:nvCxnSpPr>
          <p:cNvPr id="38" name="Elbow Connector 37"/>
          <p:cNvCxnSpPr>
            <a:stCxn id="35" idx="3"/>
            <a:endCxn id="36" idx="0"/>
          </p:cNvCxnSpPr>
          <p:nvPr/>
        </p:nvCxnSpPr>
        <p:spPr>
          <a:xfrm>
            <a:off x="9556780" y="1527938"/>
            <a:ext cx="209446" cy="450472"/>
          </a:xfrm>
          <a:prstGeom prst="bentConnector2">
            <a:avLst/>
          </a:prstGeom>
        </p:spPr>
        <p:style>
          <a:lnRef idx="3">
            <a:schemeClr val="dk1"/>
          </a:lnRef>
          <a:fillRef idx="0">
            <a:schemeClr val="dk1"/>
          </a:fillRef>
          <a:effectRef idx="2">
            <a:schemeClr val="dk1"/>
          </a:effectRef>
          <a:fontRef idx="minor">
            <a:schemeClr val="tx1"/>
          </a:fontRef>
        </p:style>
      </p:cxnSp>
      <p:cxnSp>
        <p:nvCxnSpPr>
          <p:cNvPr id="39" name="Elbow Connector 38"/>
          <p:cNvCxnSpPr>
            <a:stCxn id="36" idx="2"/>
            <a:endCxn id="27" idx="0"/>
          </p:cNvCxnSpPr>
          <p:nvPr/>
        </p:nvCxnSpPr>
        <p:spPr>
          <a:xfrm rot="5400000">
            <a:off x="9226006" y="2909242"/>
            <a:ext cx="589854" cy="490588"/>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40" name="Elbow Connector 39"/>
          <p:cNvCxnSpPr>
            <a:stCxn id="28" idx="2"/>
            <a:endCxn id="27" idx="0"/>
          </p:cNvCxnSpPr>
          <p:nvPr/>
        </p:nvCxnSpPr>
        <p:spPr>
          <a:xfrm rot="16200000" flipH="1">
            <a:off x="8726451" y="2900276"/>
            <a:ext cx="588086" cy="510290"/>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41" name="Elbow Connector 40"/>
          <p:cNvCxnSpPr>
            <a:stCxn id="27" idx="2"/>
            <a:endCxn id="34" idx="0"/>
          </p:cNvCxnSpPr>
          <p:nvPr/>
        </p:nvCxnSpPr>
        <p:spPr>
          <a:xfrm rot="5400000">
            <a:off x="8979100" y="4623543"/>
            <a:ext cx="589418" cy="3659"/>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sp>
        <p:nvSpPr>
          <p:cNvPr id="45" name="TextBox 44"/>
          <p:cNvSpPr txBox="1"/>
          <p:nvPr/>
        </p:nvSpPr>
        <p:spPr>
          <a:xfrm>
            <a:off x="8421299" y="1116656"/>
            <a:ext cx="1643365" cy="209814"/>
          </a:xfrm>
          <a:prstGeom prst="rect">
            <a:avLst/>
          </a:prstGeom>
          <a:noFill/>
        </p:spPr>
        <p:txBody>
          <a:bodyPr wrap="none" lIns="0" tIns="0" rIns="0" bIns="0" rtlCol="0">
            <a:noAutofit/>
          </a:bodyPr>
          <a:lstStyle/>
          <a:p>
            <a:pPr algn="ctr" defTabSz="932559"/>
            <a:r>
              <a:rPr lang="fi-FI" sz="1428" dirty="0">
                <a:solidFill>
                  <a:srgbClr val="000000"/>
                </a:solidFill>
                <a:latin typeface="Segoe UI Light" pitchFamily="34" charset="0"/>
              </a:rPr>
              <a:t>Load balanced or routed requests</a:t>
            </a:r>
            <a:endParaRPr lang="en-US" sz="1428" dirty="0">
              <a:solidFill>
                <a:srgbClr val="000000"/>
              </a:solidFill>
              <a:latin typeface="Segoe UI Light" pitchFamily="34" charset="0"/>
            </a:endParaRPr>
          </a:p>
        </p:txBody>
      </p:sp>
      <p:sp>
        <p:nvSpPr>
          <p:cNvPr id="46" name="Rectangle 45"/>
          <p:cNvSpPr/>
          <p:nvPr/>
        </p:nvSpPr>
        <p:spPr bwMode="auto">
          <a:xfrm>
            <a:off x="6872724" y="1073654"/>
            <a:ext cx="5151225" cy="3497096"/>
          </a:xfrm>
          <a:prstGeom prst="rect">
            <a:avLst/>
          </a:prstGeom>
          <a:solidFill>
            <a:schemeClr val="bg1">
              <a:alpha val="7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317373841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Hardware Requirements</a:t>
            </a:r>
            <a:endParaRPr lang="en-US" dirty="0"/>
          </a:p>
        </p:txBody>
      </p:sp>
      <p:sp>
        <p:nvSpPr>
          <p:cNvPr id="3" name="Text Placeholder 2"/>
          <p:cNvSpPr>
            <a:spLocks noGrp="1"/>
          </p:cNvSpPr>
          <p:nvPr>
            <p:ph type="body" sz="quarter" idx="10"/>
          </p:nvPr>
        </p:nvSpPr>
        <p:spPr/>
        <p:txBody>
          <a:bodyPr/>
          <a:lstStyle/>
          <a:p>
            <a:r>
              <a:rPr lang="en-US" dirty="0" smtClean="0"/>
              <a:t>Hardware and software requirements</a:t>
            </a:r>
          </a:p>
          <a:p>
            <a:pPr lvl="1"/>
            <a:r>
              <a:rPr lang="en-US" dirty="0" smtClean="0">
                <a:hlinkClick r:id="rId2"/>
              </a:rPr>
              <a:t>http://technet.microsoft.com/en-us/library/cc262485.aspx</a:t>
            </a:r>
            <a:endParaRPr lang="en-US" dirty="0" smtClean="0"/>
          </a:p>
          <a:p>
            <a:r>
              <a:rPr lang="en-US" dirty="0" smtClean="0"/>
              <a:t>Hardware and software requirements (Project Server)</a:t>
            </a:r>
          </a:p>
          <a:p>
            <a:pPr lvl="1"/>
            <a:r>
              <a:rPr lang="en-US" dirty="0">
                <a:hlinkClick r:id="rId3"/>
              </a:rPr>
              <a:t>http://</a:t>
            </a:r>
            <a:r>
              <a:rPr lang="en-US" dirty="0" smtClean="0">
                <a:hlinkClick r:id="rId3"/>
              </a:rPr>
              <a:t>technet.microsoft.com/en-us/library/ee683978.aspx</a:t>
            </a:r>
            <a:endParaRPr lang="en-US" dirty="0" smtClean="0"/>
          </a:p>
          <a:p>
            <a:r>
              <a:rPr lang="en-US" dirty="0" smtClean="0"/>
              <a:t>Capacity management and sizing (2010/2013)</a:t>
            </a:r>
          </a:p>
          <a:p>
            <a:pPr lvl="1"/>
            <a:r>
              <a:rPr lang="en-US" dirty="0">
                <a:hlinkClick r:id="rId4"/>
              </a:rPr>
              <a:t>http://go.microsoft.com/fwlink/p/?</a:t>
            </a:r>
            <a:r>
              <a:rPr lang="en-US" dirty="0" smtClean="0">
                <a:hlinkClick r:id="rId4"/>
              </a:rPr>
              <a:t>LinkID=95812</a:t>
            </a:r>
            <a:endParaRPr lang="en-US" dirty="0" smtClean="0"/>
          </a:p>
          <a:p>
            <a:r>
              <a:rPr lang="en-US" dirty="0"/>
              <a:t>Storage and SQL Server capacity planning </a:t>
            </a:r>
            <a:r>
              <a:rPr lang="en-US" dirty="0" smtClean="0"/>
              <a:t>(2010/2013)</a:t>
            </a:r>
          </a:p>
          <a:p>
            <a:pPr lvl="1"/>
            <a:r>
              <a:rPr lang="en-US" dirty="0">
                <a:hlinkClick r:id="rId5"/>
              </a:rPr>
              <a:t>http://go.microsoft.com/fwlink/p/?</a:t>
            </a:r>
            <a:r>
              <a:rPr lang="en-US" dirty="0" smtClean="0">
                <a:hlinkClick r:id="rId5"/>
              </a:rPr>
              <a:t>LinkID=119416</a:t>
            </a:r>
            <a:endParaRPr lang="en-US" dirty="0" smtClean="0"/>
          </a:p>
          <a:p>
            <a:endParaRPr lang="en-US" dirty="0"/>
          </a:p>
        </p:txBody>
      </p:sp>
    </p:spTree>
    <p:extLst>
      <p:ext uri="{BB962C8B-B14F-4D97-AF65-F5344CB8AC3E}">
        <p14:creationId xmlns:p14="http://schemas.microsoft.com/office/powerpoint/2010/main" val="154437222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Service Accounts</a:t>
            </a:r>
            <a:endParaRPr lang="en-US" dirty="0"/>
          </a:p>
        </p:txBody>
      </p:sp>
    </p:spTree>
    <p:extLst>
      <p:ext uri="{BB962C8B-B14F-4D97-AF65-F5344CB8AC3E}">
        <p14:creationId xmlns:p14="http://schemas.microsoft.com/office/powerpoint/2010/main" val="127113909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Directory Services Prerequisites</a:t>
            </a:r>
            <a:endParaRPr lang="en-US" dirty="0"/>
          </a:p>
        </p:txBody>
      </p:sp>
      <p:sp>
        <p:nvSpPr>
          <p:cNvPr id="3" name="Text Placeholder 2"/>
          <p:cNvSpPr>
            <a:spLocks noGrp="1"/>
          </p:cNvSpPr>
          <p:nvPr>
            <p:ph type="body" sz="quarter" idx="10"/>
          </p:nvPr>
        </p:nvSpPr>
        <p:spPr/>
        <p:txBody>
          <a:bodyPr/>
          <a:lstStyle/>
          <a:p>
            <a:r>
              <a:rPr lang="en-US" dirty="0" smtClean="0"/>
              <a:t>Resources</a:t>
            </a:r>
          </a:p>
          <a:p>
            <a:pPr lvl="1"/>
            <a:r>
              <a:rPr lang="en-US" dirty="0" smtClean="0"/>
              <a:t>Initial </a:t>
            </a:r>
            <a:r>
              <a:rPr lang="en-US" dirty="0"/>
              <a:t>deployment administrative and service accounts in SharePoint </a:t>
            </a:r>
            <a:r>
              <a:rPr lang="en-US" dirty="0" smtClean="0"/>
              <a:t>2013</a:t>
            </a:r>
          </a:p>
          <a:p>
            <a:pPr lvl="2"/>
            <a:r>
              <a:rPr lang="en-US" dirty="0">
                <a:hlinkClick r:id="rId2"/>
              </a:rPr>
              <a:t>http://</a:t>
            </a:r>
            <a:r>
              <a:rPr lang="en-US" dirty="0" smtClean="0">
                <a:hlinkClick r:id="rId2"/>
              </a:rPr>
              <a:t>technet.microsoft.com/en-us/library/ee662513.aspx</a:t>
            </a:r>
            <a:endParaRPr lang="en-US" dirty="0" smtClean="0"/>
          </a:p>
          <a:p>
            <a:pPr lvl="1"/>
            <a:r>
              <a:rPr lang="en-US" dirty="0"/>
              <a:t>Account permissions and security settings in SharePoint </a:t>
            </a:r>
            <a:r>
              <a:rPr lang="en-US" dirty="0" smtClean="0"/>
              <a:t>2013</a:t>
            </a:r>
          </a:p>
          <a:p>
            <a:pPr lvl="2"/>
            <a:r>
              <a:rPr lang="en-US" dirty="0">
                <a:hlinkClick r:id="rId3"/>
              </a:rPr>
              <a:t>http://</a:t>
            </a:r>
            <a:r>
              <a:rPr lang="en-US" dirty="0" smtClean="0">
                <a:hlinkClick r:id="rId3"/>
              </a:rPr>
              <a:t>technet.microsoft.com/en-us/library/cc678863.aspx</a:t>
            </a:r>
            <a:endParaRPr lang="en-US" dirty="0" smtClean="0"/>
          </a:p>
          <a:p>
            <a:pPr lvl="2"/>
            <a:endParaRPr lang="en-US" dirty="0"/>
          </a:p>
        </p:txBody>
      </p:sp>
    </p:spTree>
    <p:extLst>
      <p:ext uri="{BB962C8B-B14F-4D97-AF65-F5344CB8AC3E}">
        <p14:creationId xmlns:p14="http://schemas.microsoft.com/office/powerpoint/2010/main" val="45437620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smtClean="0"/>
              <a:t>Service Accounts</a:t>
            </a:r>
            <a:endParaRPr lang="en-US" dirty="0" smtClean="0"/>
          </a:p>
        </p:txBody>
      </p:sp>
      <p:sp>
        <p:nvSpPr>
          <p:cNvPr id="49155" name="Rectangle 3"/>
          <p:cNvSpPr>
            <a:spLocks noGrp="1" noChangeArrowheads="1"/>
          </p:cNvSpPr>
          <p:nvPr>
            <p:ph type="body" sz="quarter" idx="10"/>
          </p:nvPr>
        </p:nvSpPr>
        <p:spPr>
          <a:xfrm>
            <a:off x="274638" y="1212850"/>
            <a:ext cx="11887200" cy="5478423"/>
          </a:xfrm>
          <a:prstGeom prst="rect">
            <a:avLst/>
          </a:prstGeom>
        </p:spPr>
        <p:txBody>
          <a:bodyPr/>
          <a:lstStyle/>
          <a:p>
            <a:r>
              <a:rPr lang="en-US" dirty="0"/>
              <a:t>SQL Server service: </a:t>
            </a:r>
            <a:r>
              <a:rPr lang="en-US" b="1" dirty="0" err="1">
                <a:solidFill>
                  <a:schemeClr val="accent3"/>
                </a:solidFill>
              </a:rPr>
              <a:t>SQL_Service</a:t>
            </a:r>
            <a:endParaRPr lang="en-US" b="1" dirty="0">
              <a:solidFill>
                <a:schemeClr val="accent3"/>
              </a:solidFill>
            </a:endParaRPr>
          </a:p>
          <a:p>
            <a:r>
              <a:rPr lang="en-US" dirty="0"/>
              <a:t>SQL </a:t>
            </a:r>
            <a:r>
              <a:rPr lang="en-US" dirty="0" smtClean="0"/>
              <a:t>administrator: </a:t>
            </a:r>
            <a:r>
              <a:rPr lang="en-US" b="1" dirty="0" err="1" smtClean="0">
                <a:solidFill>
                  <a:schemeClr val="accent3"/>
                </a:solidFill>
              </a:rPr>
              <a:t>SQL_Admin</a:t>
            </a:r>
            <a:endParaRPr lang="en-US" b="1" dirty="0">
              <a:solidFill>
                <a:schemeClr val="accent3"/>
              </a:solidFill>
            </a:endParaRPr>
          </a:p>
          <a:p>
            <a:r>
              <a:rPr lang="en-US" dirty="0" smtClean="0"/>
              <a:t>SharePoint Administrator and Setup User: </a:t>
            </a:r>
            <a:r>
              <a:rPr lang="en-US" b="1" dirty="0" err="1" smtClean="0">
                <a:solidFill>
                  <a:schemeClr val="accent3"/>
                </a:solidFill>
              </a:rPr>
              <a:t>SP_Admin</a:t>
            </a:r>
            <a:endParaRPr lang="en-US" b="1" dirty="0" smtClean="0">
              <a:solidFill>
                <a:schemeClr val="accent3"/>
              </a:solidFill>
            </a:endParaRPr>
          </a:p>
          <a:p>
            <a:r>
              <a:rPr lang="en-US" dirty="0" smtClean="0"/>
              <a:t>SharePoint Farm Service: </a:t>
            </a:r>
            <a:r>
              <a:rPr lang="en-US" b="1" dirty="0" err="1" smtClean="0">
                <a:solidFill>
                  <a:schemeClr val="accent3"/>
                </a:solidFill>
              </a:rPr>
              <a:t>SP_Farm</a:t>
            </a:r>
            <a:endParaRPr lang="en-US" b="1" dirty="0" smtClean="0">
              <a:solidFill>
                <a:schemeClr val="accent3"/>
              </a:solidFill>
            </a:endParaRPr>
          </a:p>
          <a:p>
            <a:r>
              <a:rPr lang="en-US" dirty="0" smtClean="0"/>
              <a:t>Application pool accounts</a:t>
            </a:r>
          </a:p>
          <a:p>
            <a:pPr lvl="1"/>
            <a:r>
              <a:rPr lang="en-US" dirty="0" smtClean="0"/>
              <a:t>User-facing web application app pool: </a:t>
            </a:r>
            <a:r>
              <a:rPr lang="en-US" b="1" dirty="0" err="1" smtClean="0">
                <a:solidFill>
                  <a:schemeClr val="accent3"/>
                </a:solidFill>
              </a:rPr>
              <a:t>SP_WebApps</a:t>
            </a:r>
            <a:r>
              <a:rPr lang="en-US" dirty="0">
                <a:solidFill>
                  <a:schemeClr val="accent3"/>
                </a:solidFill>
              </a:rPr>
              <a:t> </a:t>
            </a:r>
            <a:endParaRPr lang="en-US" dirty="0" smtClean="0">
              <a:solidFill>
                <a:schemeClr val="accent3"/>
              </a:solidFill>
            </a:endParaRPr>
          </a:p>
          <a:p>
            <a:pPr lvl="1"/>
            <a:r>
              <a:rPr lang="en-US" dirty="0"/>
              <a:t>Service </a:t>
            </a:r>
            <a:r>
              <a:rPr lang="en-US" dirty="0" smtClean="0"/>
              <a:t>application app pool:</a:t>
            </a:r>
            <a:r>
              <a:rPr lang="en-US" dirty="0" smtClean="0">
                <a:solidFill>
                  <a:schemeClr val="tx2"/>
                </a:solidFill>
              </a:rPr>
              <a:t> </a:t>
            </a:r>
            <a:r>
              <a:rPr lang="en-US" b="1" dirty="0" err="1" smtClean="0">
                <a:solidFill>
                  <a:schemeClr val="accent3"/>
                </a:solidFill>
              </a:rPr>
              <a:t>SP_ServiceApps</a:t>
            </a:r>
            <a:endParaRPr lang="en-US" b="1" dirty="0" smtClean="0">
              <a:solidFill>
                <a:schemeClr val="accent3"/>
              </a:solidFill>
            </a:endParaRPr>
          </a:p>
          <a:p>
            <a:r>
              <a:rPr lang="en-US" dirty="0" smtClean="0"/>
              <a:t>Default content access (crawl) account: </a:t>
            </a:r>
            <a:r>
              <a:rPr lang="en-US" b="1" dirty="0" err="1" smtClean="0">
                <a:solidFill>
                  <a:schemeClr val="accent3"/>
                </a:solidFill>
              </a:rPr>
              <a:t>SP_Crawl</a:t>
            </a:r>
            <a:endParaRPr lang="en-US" b="1" dirty="0" smtClean="0">
              <a:solidFill>
                <a:schemeClr val="accent3"/>
              </a:solidFill>
            </a:endParaRPr>
          </a:p>
          <a:p>
            <a:r>
              <a:rPr lang="en-US" dirty="0" smtClean="0"/>
              <a:t>User Profile Synchronization account: </a:t>
            </a:r>
            <a:r>
              <a:rPr lang="en-US" b="1" dirty="0" err="1" smtClean="0">
                <a:solidFill>
                  <a:schemeClr val="accent3"/>
                </a:solidFill>
              </a:rPr>
              <a:t>SP_UserSync</a:t>
            </a:r>
            <a:endParaRPr lang="en-US" b="1" dirty="0" smtClean="0">
              <a:solidFill>
                <a:schemeClr val="accent3"/>
              </a:solidFill>
            </a:endParaRPr>
          </a:p>
        </p:txBody>
      </p:sp>
    </p:spTree>
    <p:extLst>
      <p:ext uri="{BB962C8B-B14F-4D97-AF65-F5344CB8AC3E}">
        <p14:creationId xmlns:p14="http://schemas.microsoft.com/office/powerpoint/2010/main" val="42928597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5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15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15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155">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9155">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915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915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915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smtClean="0"/>
              <a:t>SP_Admin</a:t>
            </a:r>
            <a:endParaRPr lang="en-US" dirty="0" smtClean="0"/>
          </a:p>
        </p:txBody>
      </p:sp>
      <p:sp>
        <p:nvSpPr>
          <p:cNvPr id="50179" name="Rectangle 3"/>
          <p:cNvSpPr>
            <a:spLocks noGrp="1" noChangeArrowheads="1"/>
          </p:cNvSpPr>
          <p:nvPr>
            <p:ph type="body" sz="quarter" idx="10"/>
          </p:nvPr>
        </p:nvSpPr>
        <p:spPr>
          <a:xfrm>
            <a:off x="274638" y="1212850"/>
            <a:ext cx="11887200" cy="6155531"/>
          </a:xfrm>
        </p:spPr>
        <p:txBody>
          <a:bodyPr/>
          <a:lstStyle/>
          <a:p>
            <a:r>
              <a:rPr lang="en-US" dirty="0" smtClean="0"/>
              <a:t>SharePoint Administrator and Setup User</a:t>
            </a:r>
          </a:p>
          <a:p>
            <a:r>
              <a:rPr lang="en-US" dirty="0" smtClean="0"/>
              <a:t>Used by a service admin to perform bit-level changes</a:t>
            </a:r>
          </a:p>
          <a:p>
            <a:pPr lvl="1"/>
            <a:r>
              <a:rPr lang="en-US" dirty="0" smtClean="0"/>
              <a:t>Install SharePoint prerequisites </a:t>
            </a:r>
          </a:p>
          <a:p>
            <a:pPr lvl="1"/>
            <a:r>
              <a:rPr lang="en-US" dirty="0" smtClean="0"/>
              <a:t>Install SharePoint products</a:t>
            </a:r>
          </a:p>
          <a:p>
            <a:pPr lvl="1"/>
            <a:r>
              <a:rPr lang="en-US" dirty="0" smtClean="0"/>
              <a:t>Configure SharePoint (SharePoint Products Configuration Wizard)</a:t>
            </a:r>
          </a:p>
          <a:p>
            <a:pPr lvl="1"/>
            <a:r>
              <a:rPr lang="en-US" dirty="0" smtClean="0"/>
              <a:t>Update, patch, add/remove servers, etc.</a:t>
            </a:r>
          </a:p>
          <a:p>
            <a:r>
              <a:rPr lang="en-US" dirty="0" smtClean="0"/>
              <a:t>Unique, “generic” SharePoint administrative account</a:t>
            </a:r>
          </a:p>
          <a:p>
            <a:pPr lvl="1"/>
            <a:r>
              <a:rPr lang="en-US" dirty="0" smtClean="0">
                <a:solidFill>
                  <a:schemeClr val="accent3"/>
                </a:solidFill>
              </a:rPr>
              <a:t>Not your “normal” user or admin account</a:t>
            </a:r>
          </a:p>
          <a:p>
            <a:pPr lvl="1"/>
            <a:r>
              <a:rPr lang="en-US" dirty="0" smtClean="0"/>
              <a:t>Represents enterprise service administration</a:t>
            </a:r>
          </a:p>
          <a:p>
            <a:pPr lvl="1"/>
            <a:r>
              <a:rPr lang="en-US" dirty="0" smtClean="0"/>
              <a:t>Can be locked down (password, disabled) after installation, until needed</a:t>
            </a:r>
          </a:p>
          <a:p>
            <a:r>
              <a:rPr lang="en-US" dirty="0" smtClean="0"/>
              <a:t>Delegate service to administrators</a:t>
            </a:r>
          </a:p>
          <a:p>
            <a:pPr lvl="1"/>
            <a:r>
              <a:rPr lang="en-US" dirty="0" smtClean="0">
                <a:solidFill>
                  <a:schemeClr val="accent3"/>
                </a:solidFill>
              </a:rPr>
              <a:t>After setup, add your admin user accounts to Farm Administrators</a:t>
            </a:r>
          </a:p>
          <a:p>
            <a:endParaRPr lang="en-US" dirty="0"/>
          </a:p>
        </p:txBody>
      </p:sp>
    </p:spTree>
    <p:extLst>
      <p:ext uri="{BB962C8B-B14F-4D97-AF65-F5344CB8AC3E}">
        <p14:creationId xmlns:p14="http://schemas.microsoft.com/office/powerpoint/2010/main" val="37733409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17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0179">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0179">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0179">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0179">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0179">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0179">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0179">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0179">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0179">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017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Über Admin Account</a:t>
            </a:r>
            <a:endParaRPr lang="en-US" dirty="0"/>
          </a:p>
        </p:txBody>
      </p:sp>
      <p:sp>
        <p:nvSpPr>
          <p:cNvPr id="3" name="Content Placeholder 2"/>
          <p:cNvSpPr>
            <a:spLocks noGrp="1"/>
          </p:cNvSpPr>
          <p:nvPr>
            <p:ph type="body" sz="quarter" idx="10"/>
          </p:nvPr>
        </p:nvSpPr>
        <p:spPr>
          <a:xfrm>
            <a:off x="274638" y="1212850"/>
            <a:ext cx="11887200" cy="4678204"/>
          </a:xfrm>
        </p:spPr>
        <p:txBody>
          <a:bodyPr/>
          <a:lstStyle/>
          <a:p>
            <a:r>
              <a:rPr lang="en-US" dirty="0" smtClean="0"/>
              <a:t>SharePoint Enterprise Administrator: </a:t>
            </a:r>
            <a:r>
              <a:rPr lang="en-US" dirty="0" err="1" smtClean="0"/>
              <a:t>SP_EnterpriseAdmin</a:t>
            </a:r>
            <a:endParaRPr lang="en-US" dirty="0" smtClean="0"/>
          </a:p>
          <a:p>
            <a:pPr lvl="1"/>
            <a:r>
              <a:rPr lang="en-US" dirty="0" smtClean="0">
                <a:solidFill>
                  <a:schemeClr val="accent3"/>
                </a:solidFill>
              </a:rPr>
              <a:t>Least privilege not always possible</a:t>
            </a:r>
          </a:p>
          <a:p>
            <a:pPr lvl="2"/>
            <a:r>
              <a:rPr lang="en-US" dirty="0" smtClean="0"/>
              <a:t>Delegate to administrators privilege to use PowerShell</a:t>
            </a:r>
          </a:p>
          <a:p>
            <a:pPr lvl="2"/>
            <a:r>
              <a:rPr lang="en-US" dirty="0" smtClean="0"/>
              <a:t>Patch/update</a:t>
            </a:r>
          </a:p>
          <a:p>
            <a:pPr lvl="2"/>
            <a:r>
              <a:rPr lang="en-US" dirty="0" smtClean="0"/>
              <a:t>Upgrade</a:t>
            </a:r>
          </a:p>
          <a:p>
            <a:pPr lvl="1"/>
            <a:r>
              <a:rPr lang="en-US" dirty="0" smtClean="0">
                <a:solidFill>
                  <a:schemeClr val="accent3"/>
                </a:solidFill>
              </a:rPr>
              <a:t>SQL Administrator </a:t>
            </a:r>
            <a:r>
              <a:rPr lang="en-US" dirty="0" smtClean="0"/>
              <a:t>or </a:t>
            </a:r>
            <a:r>
              <a:rPr lang="en-US" dirty="0" err="1"/>
              <a:t>db_owner</a:t>
            </a:r>
            <a:r>
              <a:rPr lang="en-US" dirty="0"/>
              <a:t> of all SharePoint databases</a:t>
            </a:r>
            <a:endParaRPr lang="en-US" dirty="0" smtClean="0">
              <a:solidFill>
                <a:schemeClr val="accent3"/>
              </a:solidFill>
            </a:endParaRPr>
          </a:p>
          <a:p>
            <a:pPr lvl="1"/>
            <a:r>
              <a:rPr lang="en-US" dirty="0" smtClean="0">
                <a:solidFill>
                  <a:schemeClr val="accent3"/>
                </a:solidFill>
              </a:rPr>
              <a:t>Local Administrators </a:t>
            </a:r>
            <a:r>
              <a:rPr lang="en-US" dirty="0" smtClean="0"/>
              <a:t>group </a:t>
            </a:r>
            <a:r>
              <a:rPr lang="en-US" dirty="0"/>
              <a:t>of all SharePoint servers</a:t>
            </a:r>
          </a:p>
          <a:p>
            <a:pPr lvl="1"/>
            <a:r>
              <a:rPr lang="en-US" dirty="0" smtClean="0">
                <a:solidFill>
                  <a:schemeClr val="accent3"/>
                </a:solidFill>
              </a:rPr>
              <a:t>Farm Administrators </a:t>
            </a:r>
            <a:r>
              <a:rPr lang="en-US" dirty="0" smtClean="0"/>
              <a:t>group</a:t>
            </a:r>
          </a:p>
          <a:p>
            <a:pPr lvl="1"/>
            <a:r>
              <a:rPr lang="en-US" dirty="0" smtClean="0">
                <a:solidFill>
                  <a:schemeClr val="accent3"/>
                </a:solidFill>
              </a:rPr>
              <a:t>Disabled until needed</a:t>
            </a:r>
          </a:p>
          <a:p>
            <a:endParaRPr lang="en-US" dirty="0"/>
          </a:p>
        </p:txBody>
      </p:sp>
    </p:spTree>
    <p:extLst>
      <p:ext uri="{BB962C8B-B14F-4D97-AF65-F5344CB8AC3E}">
        <p14:creationId xmlns:p14="http://schemas.microsoft.com/office/powerpoint/2010/main" val="21665686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Accounts for Multiple Farms</a:t>
            </a:r>
            <a:endParaRPr lang="en-US" dirty="0"/>
          </a:p>
        </p:txBody>
      </p:sp>
      <p:sp>
        <p:nvSpPr>
          <p:cNvPr id="3" name="Content Placeholder 2"/>
          <p:cNvSpPr>
            <a:spLocks noGrp="1"/>
          </p:cNvSpPr>
          <p:nvPr>
            <p:ph type="body" sz="quarter" idx="10"/>
          </p:nvPr>
        </p:nvSpPr>
        <p:spPr>
          <a:xfrm>
            <a:off x="274638" y="1212850"/>
            <a:ext cx="11887200" cy="4801314"/>
          </a:xfrm>
          <a:prstGeom prst="rect">
            <a:avLst/>
          </a:prstGeom>
        </p:spPr>
        <p:txBody>
          <a:bodyPr/>
          <a:lstStyle/>
          <a:p>
            <a:r>
              <a:rPr lang="en-US" dirty="0" smtClean="0"/>
              <a:t>Each farm…</a:t>
            </a:r>
          </a:p>
          <a:p>
            <a:pPr lvl="1"/>
            <a:r>
              <a:rPr lang="en-US" dirty="0" err="1" smtClean="0"/>
              <a:t>Dev</a:t>
            </a:r>
            <a:r>
              <a:rPr lang="en-US" dirty="0" smtClean="0"/>
              <a:t>, test, QA, production</a:t>
            </a:r>
          </a:p>
          <a:p>
            <a:r>
              <a:rPr lang="en-US" dirty="0" smtClean="0"/>
              <a:t>… needs its own “set” of accounts</a:t>
            </a:r>
          </a:p>
          <a:p>
            <a:pPr lvl="1"/>
            <a:r>
              <a:rPr lang="en-US" dirty="0" smtClean="0"/>
              <a:t>Consider multiple farms in your </a:t>
            </a:r>
            <a:r>
              <a:rPr lang="en-US" dirty="0" smtClean="0">
                <a:solidFill>
                  <a:schemeClr val="accent3"/>
                </a:solidFill>
              </a:rPr>
              <a:t>naming convention</a:t>
            </a:r>
          </a:p>
          <a:p>
            <a:pPr lvl="2"/>
            <a:r>
              <a:rPr lang="en-US" dirty="0" err="1" smtClean="0">
                <a:solidFill>
                  <a:schemeClr val="accent3"/>
                </a:solidFill>
              </a:rPr>
              <a:t>SP_Farm</a:t>
            </a:r>
            <a:r>
              <a:rPr lang="en-US" dirty="0" smtClean="0">
                <a:solidFill>
                  <a:schemeClr val="accent3"/>
                </a:solidFill>
              </a:rPr>
              <a:t> </a:t>
            </a:r>
            <a:r>
              <a:rPr lang="en-US" dirty="0" smtClean="0"/>
              <a:t>– Production</a:t>
            </a:r>
          </a:p>
          <a:p>
            <a:pPr lvl="2"/>
            <a:r>
              <a:rPr lang="en-US" dirty="0" err="1" smtClean="0">
                <a:solidFill>
                  <a:schemeClr val="accent3"/>
                </a:solidFill>
              </a:rPr>
              <a:t>SP_Farm_Dev</a:t>
            </a:r>
            <a:endParaRPr lang="en-US" dirty="0" smtClean="0">
              <a:solidFill>
                <a:schemeClr val="accent3"/>
              </a:solidFill>
            </a:endParaRPr>
          </a:p>
          <a:p>
            <a:pPr lvl="2"/>
            <a:r>
              <a:rPr lang="en-US" dirty="0" err="1" smtClean="0">
                <a:solidFill>
                  <a:schemeClr val="accent3"/>
                </a:solidFill>
              </a:rPr>
              <a:t>SP_Farm_Test</a:t>
            </a:r>
            <a:endParaRPr lang="en-US" dirty="0">
              <a:solidFill>
                <a:schemeClr val="accent3"/>
              </a:solidFill>
            </a:endParaRPr>
          </a:p>
          <a:p>
            <a:r>
              <a:rPr lang="en-US" dirty="0" smtClean="0"/>
              <a:t>Why?</a:t>
            </a:r>
          </a:p>
          <a:p>
            <a:pPr lvl="1"/>
            <a:r>
              <a:rPr lang="en-US" dirty="0" smtClean="0"/>
              <a:t>Least privilege</a:t>
            </a:r>
          </a:p>
          <a:p>
            <a:pPr lvl="1"/>
            <a:r>
              <a:rPr lang="en-US" dirty="0" smtClean="0"/>
              <a:t>Monitoring &amp; auditing</a:t>
            </a:r>
          </a:p>
          <a:p>
            <a:pPr lvl="1"/>
            <a:r>
              <a:rPr lang="en-US" dirty="0" smtClean="0"/>
              <a:t>Automatic password management</a:t>
            </a:r>
          </a:p>
        </p:txBody>
      </p:sp>
    </p:spTree>
    <p:extLst>
      <p:ext uri="{BB962C8B-B14F-4D97-AF65-F5344CB8AC3E}">
        <p14:creationId xmlns:p14="http://schemas.microsoft.com/office/powerpoint/2010/main" val="19548018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Deploy SQL Server</a:t>
            </a:r>
            <a:endParaRPr lang="en-US" dirty="0"/>
          </a:p>
        </p:txBody>
      </p:sp>
    </p:spTree>
    <p:extLst>
      <p:ext uri="{BB962C8B-B14F-4D97-AF65-F5344CB8AC3E}">
        <p14:creationId xmlns:p14="http://schemas.microsoft.com/office/powerpoint/2010/main" val="396241263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 SQL </a:t>
            </a:r>
            <a:r>
              <a:rPr lang="en-US" dirty="0"/>
              <a:t>Server </a:t>
            </a:r>
            <a:r>
              <a:rPr lang="en-US" dirty="0" smtClean="0"/>
              <a:t>2012 | Prepare</a:t>
            </a:r>
            <a:endParaRPr lang="en-US" dirty="0"/>
          </a:p>
        </p:txBody>
      </p:sp>
      <p:sp>
        <p:nvSpPr>
          <p:cNvPr id="3" name="Text Placeholder 2"/>
          <p:cNvSpPr>
            <a:spLocks noGrp="1"/>
          </p:cNvSpPr>
          <p:nvPr>
            <p:ph type="body" sz="quarter" idx="10"/>
          </p:nvPr>
        </p:nvSpPr>
        <p:spPr>
          <a:xfrm>
            <a:off x="274638" y="1212850"/>
            <a:ext cx="11887200" cy="5478423"/>
          </a:xfrm>
        </p:spPr>
        <p:txBody>
          <a:bodyPr/>
          <a:lstStyle/>
          <a:p>
            <a:r>
              <a:rPr lang="en-US" dirty="0" smtClean="0"/>
              <a:t>SQL Server 2012 with SP1 released 8 Nov 2012</a:t>
            </a:r>
          </a:p>
          <a:p>
            <a:r>
              <a:rPr lang="en-US" dirty="0" smtClean="0"/>
              <a:t>Log on as SQL </a:t>
            </a:r>
            <a:r>
              <a:rPr lang="en-US" u="sng" dirty="0" smtClean="0"/>
              <a:t>service administrator</a:t>
            </a:r>
            <a:r>
              <a:rPr lang="en-US" dirty="0"/>
              <a:t> </a:t>
            </a:r>
            <a:r>
              <a:rPr lang="en-US" dirty="0" smtClean="0"/>
              <a:t>(</a:t>
            </a:r>
            <a:r>
              <a:rPr lang="en-US" dirty="0" err="1" smtClean="0"/>
              <a:t>SQL_Admin</a:t>
            </a:r>
            <a:r>
              <a:rPr lang="en-US" dirty="0" smtClean="0"/>
              <a:t>)</a:t>
            </a:r>
          </a:p>
          <a:p>
            <a:pPr lvl="1"/>
            <a:r>
              <a:rPr lang="en-US" dirty="0" smtClean="0"/>
              <a:t>Owns the bits and the default roles &amp; permissions</a:t>
            </a:r>
          </a:p>
          <a:p>
            <a:pPr lvl="1"/>
            <a:r>
              <a:rPr lang="en-US" dirty="0" smtClean="0"/>
              <a:t>Represents the enterprise ownership of the service</a:t>
            </a:r>
          </a:p>
          <a:p>
            <a:pPr lvl="1"/>
            <a:r>
              <a:rPr lang="en-US" dirty="0" smtClean="0"/>
              <a:t>Must be a member of the local Administrators group on the server</a:t>
            </a:r>
          </a:p>
          <a:p>
            <a:r>
              <a:rPr lang="en-US" dirty="0" smtClean="0"/>
              <a:t>Install .NET Framework 3.5.1</a:t>
            </a:r>
          </a:p>
          <a:p>
            <a:pPr lvl="1"/>
            <a:r>
              <a:rPr lang="en-US" dirty="0" smtClean="0"/>
              <a:t>Server Manager – Add Features</a:t>
            </a:r>
          </a:p>
          <a:p>
            <a:pPr lvl="1"/>
            <a:r>
              <a:rPr lang="en-US" dirty="0" smtClean="0">
                <a:latin typeface="Consolas" panose="020B0609020204030204" pitchFamily="49" charset="0"/>
                <a:cs typeface="Consolas" panose="020B0609020204030204" pitchFamily="49" charset="0"/>
              </a:rPr>
              <a:t>Import-Module </a:t>
            </a:r>
            <a:r>
              <a:rPr lang="en-US" dirty="0" err="1" smtClean="0">
                <a:latin typeface="Consolas" panose="020B0609020204030204" pitchFamily="49" charset="0"/>
                <a:cs typeface="Consolas" panose="020B0609020204030204" pitchFamily="49" charset="0"/>
              </a:rPr>
              <a:t>ServerManager</a:t>
            </a:r>
            <a:endParaRPr lang="en-US" dirty="0" smtClean="0">
              <a:latin typeface="Consolas" panose="020B0609020204030204" pitchFamily="49" charset="0"/>
              <a:cs typeface="Consolas" panose="020B0609020204030204" pitchFamily="49" charset="0"/>
            </a:endParaRPr>
          </a:p>
          <a:p>
            <a:pPr lvl="1"/>
            <a:r>
              <a:rPr lang="en-US" dirty="0" smtClean="0">
                <a:latin typeface="Consolas" panose="020B0609020204030204" pitchFamily="49" charset="0"/>
                <a:cs typeface="Consolas" panose="020B0609020204030204" pitchFamily="49" charset="0"/>
              </a:rPr>
              <a:t>Add-</a:t>
            </a:r>
            <a:r>
              <a:rPr lang="en-US" dirty="0" err="1" smtClean="0">
                <a:latin typeface="Consolas" panose="020B0609020204030204" pitchFamily="49" charset="0"/>
                <a:cs typeface="Consolas" panose="020B0609020204030204" pitchFamily="49" charset="0"/>
              </a:rPr>
              <a:t>WindowsFeature</a:t>
            </a:r>
            <a:r>
              <a:rPr lang="en-US" dirty="0" smtClean="0">
                <a:latin typeface="Consolas" panose="020B0609020204030204" pitchFamily="49" charset="0"/>
                <a:cs typeface="Consolas" panose="020B0609020204030204" pitchFamily="49" charset="0"/>
              </a:rPr>
              <a:t> NET-FRAMEWORK</a:t>
            </a:r>
          </a:p>
          <a:p>
            <a:r>
              <a:rPr lang="en-US" dirty="0" smtClean="0"/>
              <a:t>Resources</a:t>
            </a:r>
          </a:p>
          <a:p>
            <a:pPr lvl="1"/>
            <a:r>
              <a:rPr lang="en-US" dirty="0"/>
              <a:t>Installation for SQL 2012</a:t>
            </a:r>
          </a:p>
          <a:p>
            <a:pPr lvl="2"/>
            <a:r>
              <a:rPr lang="en-US" dirty="0">
                <a:hlinkClick r:id="rId3"/>
              </a:rPr>
              <a:t>http://technet.microsoft.com/en-us/library/bb500469.aspx</a:t>
            </a:r>
            <a:r>
              <a:rPr lang="en-US" dirty="0"/>
              <a:t> </a:t>
            </a:r>
          </a:p>
        </p:txBody>
      </p:sp>
    </p:spTree>
    <p:extLst>
      <p:ext uri="{BB962C8B-B14F-4D97-AF65-F5344CB8AC3E}">
        <p14:creationId xmlns:p14="http://schemas.microsoft.com/office/powerpoint/2010/main" val="27958269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bwMode="auto">
          <a:xfrm>
            <a:off x="9404634" y="1388589"/>
            <a:ext cx="1914504" cy="19145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Consultant</a:t>
            </a:r>
          </a:p>
        </p:txBody>
      </p:sp>
      <p:sp>
        <p:nvSpPr>
          <p:cNvPr id="27" name="Rectangle 26"/>
          <p:cNvSpPr/>
          <p:nvPr/>
        </p:nvSpPr>
        <p:spPr bwMode="auto">
          <a:xfrm>
            <a:off x="1205093" y="1388589"/>
            <a:ext cx="1914504" cy="19145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Dan Holme</a:t>
            </a:r>
          </a:p>
        </p:txBody>
      </p:sp>
      <p:sp>
        <p:nvSpPr>
          <p:cNvPr id="13" name="Title 12"/>
          <p:cNvSpPr>
            <a:spLocks noGrp="1"/>
          </p:cNvSpPr>
          <p:nvPr>
            <p:ph type="title" idx="4294967295"/>
          </p:nvPr>
        </p:nvSpPr>
        <p:spPr>
          <a:xfrm>
            <a:off x="974725" y="415925"/>
            <a:ext cx="11461750" cy="763588"/>
          </a:xfrm>
        </p:spPr>
        <p:txBody>
          <a:bodyPr/>
          <a:lstStyle/>
          <a:p>
            <a:pPr>
              <a:tabLst>
                <a:tab pos="11310971" algn="r"/>
              </a:tabLst>
            </a:pPr>
            <a:r>
              <a:rPr lang="en-US" sz="5507" dirty="0">
                <a:latin typeface="Segoe UI Light" pitchFamily="34" charset="0"/>
                <a:ea typeface="Segoe UI" pitchFamily="34" charset="0"/>
              </a:rPr>
              <a:t>Dan Holme</a:t>
            </a:r>
          </a:p>
        </p:txBody>
      </p:sp>
      <p:grpSp>
        <p:nvGrpSpPr>
          <p:cNvPr id="22" name="Group 21"/>
          <p:cNvGrpSpPr/>
          <p:nvPr/>
        </p:nvGrpSpPr>
        <p:grpSpPr>
          <a:xfrm>
            <a:off x="9404632" y="1388589"/>
            <a:ext cx="1914504" cy="1914504"/>
            <a:chOff x="9218612" y="1361485"/>
            <a:chExt cx="1877135" cy="1877135"/>
          </a:xfrm>
          <a:solidFill>
            <a:schemeClr val="accent1"/>
          </a:solidFill>
        </p:grpSpPr>
        <p:sp>
          <p:nvSpPr>
            <p:cNvPr id="44" name="Rectangle 43"/>
            <p:cNvSpPr/>
            <p:nvPr/>
          </p:nvSpPr>
          <p:spPr bwMode="auto">
            <a:xfrm>
              <a:off x="9218612" y="1361485"/>
              <a:ext cx="1877135" cy="187713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pic>
          <p:nvPicPr>
            <p:cNvPr id="35"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481379" y="1475906"/>
              <a:ext cx="1351602" cy="1648294"/>
            </a:xfrm>
            <a:prstGeom prst="rect">
              <a:avLst/>
            </a:prstGeom>
            <a:grpFill/>
            <a:extLst/>
          </p:spPr>
        </p:pic>
      </p:grpSp>
      <p:grpSp>
        <p:nvGrpSpPr>
          <p:cNvPr id="17" name="Group 16"/>
          <p:cNvGrpSpPr/>
          <p:nvPr/>
        </p:nvGrpSpPr>
        <p:grpSpPr>
          <a:xfrm>
            <a:off x="1205092" y="1388588"/>
            <a:ext cx="1914504" cy="1914504"/>
            <a:chOff x="1179117" y="1361484"/>
            <a:chExt cx="1877135" cy="1877135"/>
          </a:xfrm>
        </p:grpSpPr>
        <p:pic>
          <p:nvPicPr>
            <p:cNvPr id="25" name="Picture 2" descr="C:\Users\Dan\Pictures\Dan Headshots\Dan_Lync_100K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9117" y="1361484"/>
              <a:ext cx="1877135" cy="1877135"/>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http://www.ashwinkini.com/blog/wp-content/uploads/2008/01/mvp_horizontal_fullcolo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51437" y="2860620"/>
              <a:ext cx="904815" cy="365406"/>
            </a:xfrm>
            <a:prstGeom prst="rect">
              <a:avLst/>
            </a:prstGeom>
            <a:noFill/>
            <a:extLst>
              <a:ext uri="{909E8E84-426E-40DD-AFC4-6F175D3DCCD1}">
                <a14:hiddenFill xmlns:a14="http://schemas.microsoft.com/office/drawing/2010/main">
                  <a:solidFill>
                    <a:srgbClr val="FFFFFF"/>
                  </a:solidFill>
                </a14:hiddenFill>
              </a:ext>
            </a:extLst>
          </p:spPr>
        </p:pic>
      </p:grpSp>
      <p:sp>
        <p:nvSpPr>
          <p:cNvPr id="45" name="Rectangle 44"/>
          <p:cNvSpPr/>
          <p:nvPr/>
        </p:nvSpPr>
        <p:spPr bwMode="auto">
          <a:xfrm>
            <a:off x="2502" y="3305412"/>
            <a:ext cx="12431473" cy="2022485"/>
          </a:xfrm>
          <a:prstGeom prst="rect">
            <a:avLst/>
          </a:prstGeom>
          <a:solidFill>
            <a:schemeClr val="bg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ea typeface="Segoe UI" pitchFamily="34" charset="0"/>
              <a:cs typeface="Segoe UI" pitchFamily="34" charset="0"/>
            </a:endParaRPr>
          </a:p>
        </p:txBody>
      </p:sp>
      <p:sp>
        <p:nvSpPr>
          <p:cNvPr id="38" name="Rectangle 37"/>
          <p:cNvSpPr/>
          <p:nvPr/>
        </p:nvSpPr>
        <p:spPr bwMode="auto">
          <a:xfrm>
            <a:off x="1205093" y="3413392"/>
            <a:ext cx="1914504" cy="191450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INTELLIEM</a:t>
            </a:r>
          </a:p>
        </p:txBody>
      </p:sp>
      <p:sp>
        <p:nvSpPr>
          <p:cNvPr id="29" name="Rectangle 28"/>
          <p:cNvSpPr/>
          <p:nvPr/>
        </p:nvSpPr>
        <p:spPr bwMode="auto">
          <a:xfrm>
            <a:off x="9404634" y="3413392"/>
            <a:ext cx="1914504" cy="191450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Author</a:t>
            </a:r>
          </a:p>
        </p:txBody>
      </p:sp>
      <p:grpSp>
        <p:nvGrpSpPr>
          <p:cNvPr id="26" name="Group 25"/>
          <p:cNvGrpSpPr/>
          <p:nvPr/>
        </p:nvGrpSpPr>
        <p:grpSpPr>
          <a:xfrm>
            <a:off x="9404634" y="3413393"/>
            <a:ext cx="1914504" cy="1914504"/>
            <a:chOff x="5467126" y="4430310"/>
            <a:chExt cx="1877135" cy="1877135"/>
          </a:xfrm>
          <a:solidFill>
            <a:srgbClr val="00B0F0"/>
          </a:solidFill>
        </p:grpSpPr>
        <p:sp>
          <p:nvSpPr>
            <p:cNvPr id="33" name="Rectangle 32"/>
            <p:cNvSpPr/>
            <p:nvPr/>
          </p:nvSpPr>
          <p:spPr bwMode="auto">
            <a:xfrm>
              <a:off x="5467126" y="4430310"/>
              <a:ext cx="1877135" cy="187713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pic>
          <p:nvPicPr>
            <p:cNvPr id="34" name="Picture 4" descr="MCTS Self-Paced Training Kit (Exam 70-667): Configuring Microsoft SharePoint 2010 (Training Kits)">
              <a:hlinkClick r:id="rId6"/>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5744063" y="4533908"/>
              <a:ext cx="1323262" cy="1669938"/>
            </a:xfrm>
            <a:prstGeom prst="rect">
              <a:avLst/>
            </a:prstGeom>
            <a:grpFill/>
            <a:extLst/>
          </p:spPr>
        </p:pic>
      </p:grpSp>
      <p:sp>
        <p:nvSpPr>
          <p:cNvPr id="5" name="Rectangle 4"/>
          <p:cNvSpPr/>
          <p:nvPr/>
        </p:nvSpPr>
        <p:spPr bwMode="auto">
          <a:xfrm>
            <a:off x="3300203" y="1388586"/>
            <a:ext cx="5950010" cy="393931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MAUI, HAWAII</a:t>
            </a:r>
          </a:p>
        </p:txBody>
      </p:sp>
      <p:pic>
        <p:nvPicPr>
          <p:cNvPr id="2" name="Picture 1"/>
          <p:cNvPicPr>
            <a:picLocks noChangeAspect="1"/>
          </p:cNvPicPr>
          <p:nvPr/>
        </p:nvPicPr>
        <p:blipFill rotWithShape="1">
          <a:blip r:embed="rId8">
            <a:extLst>
              <a:ext uri="{28A0092B-C50C-407E-A947-70E740481C1C}">
                <a14:useLocalDpi xmlns:a14="http://schemas.microsoft.com/office/drawing/2010/main" val="0"/>
              </a:ext>
            </a:extLst>
          </a:blip>
          <a:srcRect l="5135" t="473" r="2588" b="5134"/>
          <a:stretch/>
        </p:blipFill>
        <p:spPr>
          <a:xfrm>
            <a:off x="3300204" y="1388589"/>
            <a:ext cx="5950009" cy="3939308"/>
          </a:xfrm>
          <a:prstGeom prst="rect">
            <a:avLst/>
          </a:prstGeom>
        </p:spPr>
      </p:pic>
      <p:pic>
        <p:nvPicPr>
          <p:cNvPr id="36" name="Picture 35"/>
          <p:cNvPicPr>
            <a:picLocks noChangeAspect="1"/>
          </p:cNvPicPr>
          <p:nvPr/>
        </p:nvPicPr>
        <p:blipFill rotWithShape="1">
          <a:blip r:embed="rId9">
            <a:extLst>
              <a:ext uri="{28A0092B-C50C-407E-A947-70E740481C1C}">
                <a14:useLocalDpi xmlns:a14="http://schemas.microsoft.com/office/drawing/2010/main" val="0"/>
              </a:ext>
            </a:extLst>
          </a:blip>
          <a:srcRect l="4059" t="15308"/>
          <a:stretch/>
        </p:blipFill>
        <p:spPr>
          <a:xfrm>
            <a:off x="3300204" y="1388588"/>
            <a:ext cx="5950009" cy="3939309"/>
          </a:xfrm>
          <a:prstGeom prst="rect">
            <a:avLst/>
          </a:prstGeom>
        </p:spPr>
      </p:pic>
      <p:grpSp>
        <p:nvGrpSpPr>
          <p:cNvPr id="11" name="Group 10"/>
          <p:cNvGrpSpPr/>
          <p:nvPr/>
        </p:nvGrpSpPr>
        <p:grpSpPr>
          <a:xfrm>
            <a:off x="1205093" y="3408257"/>
            <a:ext cx="1914504" cy="1914504"/>
            <a:chOff x="1179118" y="3346767"/>
            <a:chExt cx="1877135" cy="1877135"/>
          </a:xfrm>
        </p:grpSpPr>
        <p:sp>
          <p:nvSpPr>
            <p:cNvPr id="32" name="Rectangle 31"/>
            <p:cNvSpPr/>
            <p:nvPr/>
          </p:nvSpPr>
          <p:spPr bwMode="auto">
            <a:xfrm>
              <a:off x="1179118" y="3346767"/>
              <a:ext cx="1877135" cy="187713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AvePoint</a:t>
              </a:r>
            </a:p>
          </p:txBody>
        </p:sp>
        <p:pic>
          <p:nvPicPr>
            <p:cNvPr id="37" name="Picture 36"/>
            <p:cNvPicPr>
              <a:picLocks noChangeAspect="1"/>
            </p:cNvPicPr>
            <p:nvPr/>
          </p:nvPicPr>
          <p:blipFill rotWithShape="1">
            <a:blip r:embed="rId10">
              <a:extLst>
                <a:ext uri="{28A0092B-C50C-407E-A947-70E740481C1C}">
                  <a14:useLocalDpi xmlns:a14="http://schemas.microsoft.com/office/drawing/2010/main" val="0"/>
                </a:ext>
              </a:extLst>
            </a:blip>
            <a:srcRect l="1" r="77989"/>
            <a:stretch/>
          </p:blipFill>
          <p:spPr>
            <a:xfrm>
              <a:off x="1569558" y="3721495"/>
              <a:ext cx="1016458" cy="1307705"/>
            </a:xfrm>
            <a:prstGeom prst="rect">
              <a:avLst/>
            </a:prstGeom>
          </p:spPr>
        </p:pic>
      </p:grpSp>
      <p:sp>
        <p:nvSpPr>
          <p:cNvPr id="20" name="Rectangle 19"/>
          <p:cNvSpPr/>
          <p:nvPr/>
        </p:nvSpPr>
        <p:spPr bwMode="auto">
          <a:xfrm>
            <a:off x="2502" y="5327896"/>
            <a:ext cx="12431473" cy="1666628"/>
          </a:xfrm>
          <a:prstGeom prst="rect">
            <a:avLst/>
          </a:prstGeom>
          <a:solidFill>
            <a:schemeClr val="bg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ea typeface="Segoe UI" pitchFamily="34" charset="0"/>
              <a:cs typeface="Segoe UI" pitchFamily="34" charset="0"/>
            </a:endParaRPr>
          </a:p>
        </p:txBody>
      </p:sp>
      <p:grpSp>
        <p:nvGrpSpPr>
          <p:cNvPr id="9" name="Group 8"/>
          <p:cNvGrpSpPr/>
          <p:nvPr/>
        </p:nvGrpSpPr>
        <p:grpSpPr>
          <a:xfrm>
            <a:off x="457701" y="5831799"/>
            <a:ext cx="11449695" cy="356984"/>
            <a:chOff x="446315" y="5717970"/>
            <a:chExt cx="11226210" cy="350016"/>
          </a:xfrm>
        </p:grpSpPr>
        <p:sp>
          <p:nvSpPr>
            <p:cNvPr id="31" name="Title 12"/>
            <p:cNvSpPr txBox="1">
              <a:spLocks/>
            </p:cNvSpPr>
            <p:nvPr/>
          </p:nvSpPr>
          <p:spPr>
            <a:xfrm>
              <a:off x="446315" y="5717970"/>
              <a:ext cx="11226210" cy="33906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tabLst>
                  <a:tab pos="3149133" algn="l"/>
                  <a:tab pos="11310971" algn="r"/>
                </a:tabLst>
              </a:pPr>
              <a:r>
                <a:rPr sz="2448" err="1">
                  <a:gradFill flip="none" rotWithShape="1">
                    <a:gsLst>
                      <a:gs pos="0">
                        <a:srgbClr val="FFFFFF">
                          <a:lumMod val="65000"/>
                          <a:lumOff val="35000"/>
                        </a:srgbClr>
                      </a:gs>
                      <a:gs pos="86000">
                        <a:srgbClr val="FFFFFF">
                          <a:lumMod val="65000"/>
                          <a:lumOff val="35000"/>
                        </a:srgbClr>
                      </a:gs>
                    </a:gsLst>
                    <a:lin ang="5400000" scaled="0"/>
                    <a:tileRect/>
                  </a:gradFill>
                  <a:ea typeface="Segoe UI" pitchFamily="34" charset="0"/>
                  <a:cs typeface="Segoe UI" pitchFamily="34" charset="0"/>
                </a:rPr>
                <a:t>danholme</a:t>
              </a:r>
              <a:r>
                <a:rPr sz="2448">
                  <a:gradFill flip="none" rotWithShape="1">
                    <a:gsLst>
                      <a:gs pos="0">
                        <a:srgbClr val="FFFFFF">
                          <a:lumMod val="65000"/>
                          <a:lumOff val="35000"/>
                        </a:srgbClr>
                      </a:gs>
                      <a:gs pos="86000">
                        <a:srgbClr val="FFFFFF">
                          <a:lumMod val="65000"/>
                          <a:lumOff val="35000"/>
                        </a:srgbClr>
                      </a:gs>
                    </a:gsLst>
                    <a:lin ang="5400000" scaled="0"/>
                    <a:tileRect/>
                  </a:gradFill>
                  <a:ea typeface="Segoe UI" pitchFamily="34" charset="0"/>
                  <a:cs typeface="Segoe UI" pitchFamily="34" charset="0"/>
                </a:rPr>
                <a:t>	http://tiny.cc/danholmespc2012	dan.holme@intelliem.com</a:t>
              </a:r>
            </a:p>
          </p:txBody>
        </p:sp>
        <p:pic>
          <p:nvPicPr>
            <p:cNvPr id="3" name="Picture 2" descr="t_logo-a.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97736" y="5725085"/>
              <a:ext cx="342900" cy="3429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Dan\Pictures\facebook_logo (36x36).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34887" y="5725086"/>
              <a:ext cx="342900" cy="3429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8418516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25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randombar(horizontal)">
                                      <p:cBhvr>
                                        <p:cTn id="7" dur="500"/>
                                        <p:tgtEl>
                                          <p:spTgt spid="27">
                                            <p:txEl>
                                              <p:pRg st="0" end="0"/>
                                            </p:txEl>
                                          </p:spTgt>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38">
                                            <p:txEl>
                                              <p:pRg st="0" end="0"/>
                                            </p:txEl>
                                          </p:spTgt>
                                        </p:tgtEl>
                                        <p:attrNameLst>
                                          <p:attrName>style.visibility</p:attrName>
                                        </p:attrNameLst>
                                      </p:cBhvr>
                                      <p:to>
                                        <p:strVal val="visible"/>
                                      </p:to>
                                    </p:set>
                                    <p:animEffect transition="in" filter="randombar(horizontal)">
                                      <p:cBhvr>
                                        <p:cTn id="11" dur="500"/>
                                        <p:tgtEl>
                                          <p:spTgt spid="38">
                                            <p:txEl>
                                              <p:pRg st="0" end="0"/>
                                            </p:txEl>
                                          </p:spTgt>
                                        </p:tgtEl>
                                      </p:cBhvr>
                                    </p:animEffect>
                                  </p:childTnLst>
                                </p:cTn>
                              </p:par>
                            </p:childTnLst>
                          </p:cTn>
                        </p:par>
                        <p:par>
                          <p:cTn id="12" fill="hold">
                            <p:stCondLst>
                              <p:cond delay="1250"/>
                            </p:stCondLst>
                            <p:childTnLst>
                              <p:par>
                                <p:cTn id="13" presetID="14" presetClass="entr" presetSubtype="10" fill="hold" nodeType="afterEffect">
                                  <p:stCondLst>
                                    <p:cond delay="25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5" dur="500"/>
                                        <p:tgtEl>
                                          <p:spTgt spid="5">
                                            <p:txEl>
                                              <p:pRg st="0" end="0"/>
                                            </p:txEl>
                                          </p:spTgt>
                                        </p:tgtEl>
                                      </p:cBhvr>
                                    </p:animEffect>
                                  </p:childTnLst>
                                </p:cTn>
                              </p:par>
                            </p:childTnLst>
                          </p:cTn>
                        </p:par>
                        <p:par>
                          <p:cTn id="16" fill="hold">
                            <p:stCondLst>
                              <p:cond delay="2000"/>
                            </p:stCondLst>
                            <p:childTnLst>
                              <p:par>
                                <p:cTn id="17" presetID="14" presetClass="entr" presetSubtype="10" fill="hold" nodeType="afterEffect">
                                  <p:stCondLst>
                                    <p:cond delay="250"/>
                                  </p:stCondLst>
                                  <p:childTnLst>
                                    <p:set>
                                      <p:cBhvr>
                                        <p:cTn id="18" dur="1" fill="hold">
                                          <p:stCondLst>
                                            <p:cond delay="0"/>
                                          </p:stCondLst>
                                        </p:cTn>
                                        <p:tgtEl>
                                          <p:spTgt spid="30">
                                            <p:txEl>
                                              <p:pRg st="0" end="0"/>
                                            </p:txEl>
                                          </p:spTgt>
                                        </p:tgtEl>
                                        <p:attrNameLst>
                                          <p:attrName>style.visibility</p:attrName>
                                        </p:attrNameLst>
                                      </p:cBhvr>
                                      <p:to>
                                        <p:strVal val="visible"/>
                                      </p:to>
                                    </p:set>
                                    <p:animEffect transition="in" filter="randombar(horizontal)">
                                      <p:cBhvr>
                                        <p:cTn id="19" dur="500"/>
                                        <p:tgtEl>
                                          <p:spTgt spid="30">
                                            <p:txEl>
                                              <p:pRg st="0" end="0"/>
                                            </p:txEl>
                                          </p:spTgt>
                                        </p:tgtEl>
                                      </p:cBhvr>
                                    </p:animEffect>
                                  </p:childTnLst>
                                </p:cTn>
                              </p:par>
                            </p:childTnLst>
                          </p:cTn>
                        </p:par>
                        <p:par>
                          <p:cTn id="20" fill="hold">
                            <p:stCondLst>
                              <p:cond delay="2750"/>
                            </p:stCondLst>
                            <p:childTnLst>
                              <p:par>
                                <p:cTn id="21" presetID="14" presetClass="entr" presetSubtype="10" fill="hold" nodeType="afterEffect">
                                  <p:stCondLst>
                                    <p:cond delay="250"/>
                                  </p:stCondLst>
                                  <p:childTnLst>
                                    <p:set>
                                      <p:cBhvr>
                                        <p:cTn id="22" dur="1" fill="hold">
                                          <p:stCondLst>
                                            <p:cond delay="0"/>
                                          </p:stCondLst>
                                        </p:cTn>
                                        <p:tgtEl>
                                          <p:spTgt spid="29">
                                            <p:txEl>
                                              <p:pRg st="0" end="0"/>
                                            </p:txEl>
                                          </p:spTgt>
                                        </p:tgtEl>
                                        <p:attrNameLst>
                                          <p:attrName>style.visibility</p:attrName>
                                        </p:attrNameLst>
                                      </p:cBhvr>
                                      <p:to>
                                        <p:strVal val="visible"/>
                                      </p:to>
                                    </p:set>
                                    <p:animEffect transition="in" filter="randombar(horizontal)">
                                      <p:cBhvr>
                                        <p:cTn id="23" dur="500"/>
                                        <p:tgtEl>
                                          <p:spTgt spid="29">
                                            <p:txEl>
                                              <p:pRg st="0" end="0"/>
                                            </p:txEl>
                                          </p:spTgt>
                                        </p:tgtEl>
                                      </p:cBhvr>
                                    </p:animEffect>
                                  </p:childTnLst>
                                </p:cTn>
                              </p:par>
                            </p:childTnLst>
                          </p:cTn>
                        </p:par>
                        <p:par>
                          <p:cTn id="24" fill="hold">
                            <p:stCondLst>
                              <p:cond delay="3500"/>
                            </p:stCondLst>
                            <p:childTnLst>
                              <p:par>
                                <p:cTn id="25" presetID="1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ppt_y</p:attrName>
                                        </p:attrNameLst>
                                      </p:cBhvr>
                                      <p:tavLst>
                                        <p:tav tm="0">
                                          <p:val>
                                            <p:strVal val="#ppt_y+#ppt_h*1.125000"/>
                                          </p:val>
                                        </p:tav>
                                        <p:tav tm="100000">
                                          <p:val>
                                            <p:strVal val="#ppt_y"/>
                                          </p:val>
                                        </p:tav>
                                      </p:tavLst>
                                    </p:anim>
                                    <p:animEffect transition="in" filter="wipe(up)">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ppt_y</p:attrName>
                                        </p:attrNameLst>
                                      </p:cBhvr>
                                      <p:tavLst>
                                        <p:tav tm="0">
                                          <p:val>
                                            <p:strVal val="#ppt_y+#ppt_h*1.125000"/>
                                          </p:val>
                                        </p:tav>
                                        <p:tav tm="100000">
                                          <p:val>
                                            <p:strVal val="#ppt_y"/>
                                          </p:val>
                                        </p:tav>
                                      </p:tavLst>
                                    </p:anim>
                                    <p:animEffect transition="in" filter="wipe(up)">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p:tgtEl>
                                          <p:spTgt spid="22"/>
                                        </p:tgtEl>
                                        <p:attrNameLst>
                                          <p:attrName>ppt_y</p:attrName>
                                        </p:attrNameLst>
                                      </p:cBhvr>
                                      <p:tavLst>
                                        <p:tav tm="0">
                                          <p:val>
                                            <p:strVal val="#ppt_y+#ppt_h*1.125000"/>
                                          </p:val>
                                        </p:tav>
                                        <p:tav tm="100000">
                                          <p:val>
                                            <p:strVal val="#ppt_y"/>
                                          </p:val>
                                        </p:tav>
                                      </p:tavLst>
                                    </p:anim>
                                    <p:animEffect transition="in" filter="wipe(up)">
                                      <p:cBhvr>
                                        <p:cTn id="40" dur="5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1000"/>
                                        <p:tgtEl>
                                          <p:spTgt spid="26"/>
                                        </p:tgtEl>
                                        <p:attrNameLst>
                                          <p:attrName>ppt_y</p:attrName>
                                        </p:attrNameLst>
                                      </p:cBhvr>
                                      <p:tavLst>
                                        <p:tav tm="0">
                                          <p:val>
                                            <p:strVal val="#ppt_y+#ppt_h*1.125000"/>
                                          </p:val>
                                        </p:tav>
                                        <p:tav tm="100000">
                                          <p:val>
                                            <p:strVal val="#ppt_y"/>
                                          </p:val>
                                        </p:tav>
                                      </p:tavLst>
                                    </p:anim>
                                    <p:animEffect transition="in" filter="wipe(up)">
                                      <p:cBhvr>
                                        <p:cTn id="46" dur="10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1000"/>
                                        <p:tgtEl>
                                          <p:spTgt spid="2"/>
                                        </p:tgtEl>
                                        <p:attrNameLst>
                                          <p:attrName>ppt_y</p:attrName>
                                        </p:attrNameLst>
                                      </p:cBhvr>
                                      <p:tavLst>
                                        <p:tav tm="0">
                                          <p:val>
                                            <p:strVal val="#ppt_y+#ppt_h*1.125000"/>
                                          </p:val>
                                        </p:tav>
                                        <p:tav tm="100000">
                                          <p:val>
                                            <p:strVal val="#ppt_y"/>
                                          </p:val>
                                        </p:tav>
                                      </p:tavLst>
                                    </p:anim>
                                    <p:animEffect transition="in" filter="wipe(up)">
                                      <p:cBhvr>
                                        <p:cTn id="52" dur="10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nodeType="click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1000"/>
                                        <p:tgtEl>
                                          <p:spTgt spid="36"/>
                                        </p:tgtEl>
                                        <p:attrNameLst>
                                          <p:attrName>ppt_y</p:attrName>
                                        </p:attrNameLst>
                                      </p:cBhvr>
                                      <p:tavLst>
                                        <p:tav tm="0">
                                          <p:val>
                                            <p:strVal val="#ppt_y+#ppt_h*1.125000"/>
                                          </p:val>
                                        </p:tav>
                                        <p:tav tm="100000">
                                          <p:val>
                                            <p:strVal val="#ppt_y"/>
                                          </p:val>
                                        </p:tav>
                                      </p:tavLst>
                                    </p:anim>
                                    <p:animEffect transition="in" filter="wipe(up)">
                                      <p:cBhvr>
                                        <p:cTn id="58" dur="10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nodeType="click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randombar(horizontal)">
                                      <p:cBhvr>
                                        <p:cTn id="6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 SQL </a:t>
            </a:r>
            <a:r>
              <a:rPr lang="en-US" dirty="0"/>
              <a:t>Server </a:t>
            </a:r>
            <a:r>
              <a:rPr lang="en-US" dirty="0" smtClean="0"/>
              <a:t>2012 | Features</a:t>
            </a:r>
            <a:endParaRPr lang="en-US" dirty="0"/>
          </a:p>
        </p:txBody>
      </p:sp>
      <p:sp>
        <p:nvSpPr>
          <p:cNvPr id="3" name="Text Placeholder 2"/>
          <p:cNvSpPr>
            <a:spLocks noGrp="1"/>
          </p:cNvSpPr>
          <p:nvPr>
            <p:ph type="body" sz="quarter" idx="10"/>
          </p:nvPr>
        </p:nvSpPr>
        <p:spPr>
          <a:xfrm>
            <a:off x="274638" y="1212850"/>
            <a:ext cx="11887200" cy="4101123"/>
          </a:xfrm>
        </p:spPr>
        <p:txBody>
          <a:bodyPr/>
          <a:lstStyle/>
          <a:p>
            <a:r>
              <a:rPr lang="en-US" dirty="0"/>
              <a:t>Run SETUP.EXE</a:t>
            </a:r>
          </a:p>
          <a:p>
            <a:r>
              <a:rPr lang="en-US" dirty="0" smtClean="0"/>
              <a:t>Core features</a:t>
            </a:r>
          </a:p>
          <a:p>
            <a:pPr lvl="1"/>
            <a:r>
              <a:rPr lang="en-US" dirty="0" smtClean="0"/>
              <a:t>Database Engine</a:t>
            </a:r>
          </a:p>
          <a:p>
            <a:pPr lvl="1"/>
            <a:r>
              <a:rPr lang="en-US" dirty="0" smtClean="0"/>
              <a:t>Management Tools – Basic</a:t>
            </a:r>
          </a:p>
          <a:p>
            <a:pPr lvl="1"/>
            <a:r>
              <a:rPr lang="en-US" dirty="0" smtClean="0"/>
              <a:t>Management Tools – Complete</a:t>
            </a:r>
          </a:p>
          <a:p>
            <a:r>
              <a:rPr lang="en-US" dirty="0" smtClean="0"/>
              <a:t>Additional features based on workloads*</a:t>
            </a:r>
          </a:p>
          <a:p>
            <a:pPr lvl="1">
              <a:spcBef>
                <a:spcPts val="0"/>
              </a:spcBef>
              <a:spcAft>
                <a:spcPts val="340"/>
              </a:spcAft>
              <a:buSzTx/>
              <a:defRPr/>
            </a:pPr>
            <a:r>
              <a:rPr lang="en-US" dirty="0"/>
              <a:t>Full-Text and Semantic </a:t>
            </a:r>
            <a:r>
              <a:rPr lang="en-US" dirty="0" smtClean="0"/>
              <a:t>Extractions</a:t>
            </a:r>
            <a:endParaRPr lang="en-US" dirty="0"/>
          </a:p>
          <a:p>
            <a:pPr lvl="1"/>
            <a:r>
              <a:rPr lang="en-US" dirty="0"/>
              <a:t>Client Tools </a:t>
            </a:r>
            <a:r>
              <a:rPr lang="en-US" dirty="0" smtClean="0"/>
              <a:t>Connectivity</a:t>
            </a:r>
          </a:p>
          <a:p>
            <a:pPr lvl="1"/>
            <a:r>
              <a:rPr lang="en-US" dirty="0" smtClean="0"/>
              <a:t>Data </a:t>
            </a:r>
            <a:r>
              <a:rPr lang="en-US" dirty="0"/>
              <a:t>Quality </a:t>
            </a:r>
            <a:r>
              <a:rPr lang="en-US" dirty="0" smtClean="0"/>
              <a:t>Services</a:t>
            </a:r>
          </a:p>
        </p:txBody>
      </p:sp>
    </p:spTree>
    <p:extLst>
      <p:ext uri="{BB962C8B-B14F-4D97-AF65-F5344CB8AC3E}">
        <p14:creationId xmlns:p14="http://schemas.microsoft.com/office/powerpoint/2010/main" val="238775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 SQL Server 2012 | Service Accounts</a:t>
            </a:r>
            <a:endParaRPr lang="en-US" dirty="0"/>
          </a:p>
        </p:txBody>
      </p:sp>
      <p:sp>
        <p:nvSpPr>
          <p:cNvPr id="3" name="Text Placeholder 2"/>
          <p:cNvSpPr>
            <a:spLocks noGrp="1"/>
          </p:cNvSpPr>
          <p:nvPr>
            <p:ph type="body" sz="quarter" idx="10"/>
          </p:nvPr>
        </p:nvSpPr>
        <p:spPr>
          <a:xfrm>
            <a:off x="274638" y="1212850"/>
            <a:ext cx="11887200" cy="5139869"/>
          </a:xfrm>
        </p:spPr>
        <p:txBody>
          <a:bodyPr/>
          <a:lstStyle/>
          <a:p>
            <a:r>
              <a:rPr lang="en-US" dirty="0" smtClean="0"/>
              <a:t>Least Privilege</a:t>
            </a:r>
          </a:p>
          <a:p>
            <a:r>
              <a:rPr lang="en-US" dirty="0" smtClean="0"/>
              <a:t>Single server</a:t>
            </a:r>
          </a:p>
          <a:p>
            <a:pPr lvl="1"/>
            <a:r>
              <a:rPr lang="en-US" dirty="0" smtClean="0"/>
              <a:t>Virtual Accounts (defaults) or </a:t>
            </a:r>
          </a:p>
          <a:p>
            <a:pPr lvl="1"/>
            <a:r>
              <a:rPr lang="en-US" dirty="0" smtClean="0"/>
              <a:t>Managed Service Accounts (MSAs) if virtual account not possible</a:t>
            </a:r>
          </a:p>
          <a:p>
            <a:r>
              <a:rPr lang="en-US" dirty="0" smtClean="0"/>
              <a:t>Cluster</a:t>
            </a:r>
          </a:p>
          <a:p>
            <a:pPr lvl="1"/>
            <a:r>
              <a:rPr lang="en-US" dirty="0" smtClean="0"/>
              <a:t>Domain accounts for Database Engine, SQL Server Agent, SSAS</a:t>
            </a:r>
          </a:p>
          <a:p>
            <a:r>
              <a:rPr lang="en-US" dirty="0" smtClean="0"/>
              <a:t>References</a:t>
            </a:r>
          </a:p>
          <a:p>
            <a:pPr lvl="1"/>
            <a:r>
              <a:rPr lang="en-US" dirty="0" smtClean="0"/>
              <a:t>Guidelines </a:t>
            </a:r>
            <a:r>
              <a:rPr lang="en-US" dirty="0"/>
              <a:t>on choosing Service Accounts for SQL Server Services</a:t>
            </a:r>
          </a:p>
          <a:p>
            <a:pPr lvl="2"/>
            <a:r>
              <a:rPr lang="en-US" dirty="0" smtClean="0">
                <a:hlinkClick r:id="rId3"/>
              </a:rPr>
              <a:t>http</a:t>
            </a:r>
            <a:r>
              <a:rPr lang="en-US" dirty="0">
                <a:hlinkClick r:id="rId3"/>
              </a:rPr>
              <a:t>://</a:t>
            </a:r>
            <a:r>
              <a:rPr lang="en-US" dirty="0" smtClean="0">
                <a:hlinkClick r:id="rId3"/>
              </a:rPr>
              <a:t>support.microsoft.com/kb/2160720</a:t>
            </a:r>
            <a:endParaRPr lang="en-US" dirty="0" smtClean="0"/>
          </a:p>
          <a:p>
            <a:pPr lvl="1"/>
            <a:r>
              <a:rPr lang="en-US" dirty="0"/>
              <a:t>Configure Windows Service Accounts and Permissions</a:t>
            </a:r>
          </a:p>
          <a:p>
            <a:pPr lvl="2"/>
            <a:r>
              <a:rPr lang="en-US" dirty="0">
                <a:hlinkClick r:id="rId4"/>
              </a:rPr>
              <a:t>http://</a:t>
            </a:r>
            <a:r>
              <a:rPr lang="en-US" dirty="0" smtClean="0">
                <a:hlinkClick r:id="rId4"/>
              </a:rPr>
              <a:t>technet.microsoft.com/en-us/library/ms143504.aspx</a:t>
            </a:r>
            <a:endParaRPr lang="en-US" dirty="0"/>
          </a:p>
        </p:txBody>
      </p:sp>
    </p:spTree>
    <p:extLst>
      <p:ext uri="{BB962C8B-B14F-4D97-AF65-F5344CB8AC3E}">
        <p14:creationId xmlns:p14="http://schemas.microsoft.com/office/powerpoint/2010/main" val="32850362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 SQL </a:t>
            </a:r>
            <a:r>
              <a:rPr lang="en-US" dirty="0"/>
              <a:t>Server </a:t>
            </a:r>
            <a:r>
              <a:rPr lang="en-US" dirty="0" smtClean="0"/>
              <a:t>2012 | Automated</a:t>
            </a:r>
            <a:endParaRPr lang="en-US" dirty="0"/>
          </a:p>
        </p:txBody>
      </p:sp>
      <p:sp>
        <p:nvSpPr>
          <p:cNvPr id="3" name="Text Placeholder 2"/>
          <p:cNvSpPr>
            <a:spLocks noGrp="1"/>
          </p:cNvSpPr>
          <p:nvPr>
            <p:ph type="body" sz="quarter" idx="10"/>
          </p:nvPr>
        </p:nvSpPr>
        <p:spPr>
          <a:xfrm>
            <a:off x="274638" y="1212850"/>
            <a:ext cx="11887200" cy="5478423"/>
          </a:xfrm>
        </p:spPr>
        <p:txBody>
          <a:bodyPr/>
          <a:lstStyle/>
          <a:p>
            <a:r>
              <a:rPr lang="en-US" dirty="0" smtClean="0"/>
              <a:t>Setup configuration file</a:t>
            </a:r>
          </a:p>
          <a:p>
            <a:pPr lvl="1"/>
            <a:r>
              <a:rPr lang="en-US" dirty="0" smtClean="0"/>
              <a:t>Created by SETUP.EXE</a:t>
            </a:r>
          </a:p>
          <a:p>
            <a:pPr lvl="1"/>
            <a:r>
              <a:rPr lang="en-US" dirty="0" smtClean="0"/>
              <a:t>Proceed through wizard then click Cancel at the “Install” step</a:t>
            </a:r>
          </a:p>
          <a:p>
            <a:pPr lvl="1"/>
            <a:r>
              <a:rPr lang="en-US" dirty="0" smtClean="0"/>
              <a:t>Locate file</a:t>
            </a:r>
          </a:p>
          <a:p>
            <a:pPr lvl="2"/>
            <a:r>
              <a:rPr lang="en-US" dirty="0" smtClean="0"/>
              <a:t>C</a:t>
            </a:r>
            <a:r>
              <a:rPr lang="en-US" dirty="0"/>
              <a:t>:\Program Files\Microsoft SQL Server\110\Setup Bootstrap\Log</a:t>
            </a:r>
            <a:r>
              <a:rPr lang="en-US" dirty="0" smtClean="0"/>
              <a:t>\&lt;DATE&gt;\ConfigurationFile.ini</a:t>
            </a:r>
          </a:p>
          <a:p>
            <a:r>
              <a:rPr lang="en-US" dirty="0" smtClean="0"/>
              <a:t>Modify</a:t>
            </a:r>
          </a:p>
          <a:p>
            <a:pPr lvl="1"/>
            <a:r>
              <a:rPr lang="en-US" dirty="0"/>
              <a:t>ADD	</a:t>
            </a:r>
            <a:r>
              <a:rPr lang="en-US" dirty="0" smtClean="0"/>
              <a:t>		</a:t>
            </a:r>
            <a:r>
              <a:rPr lang="en-US" dirty="0" err="1" smtClean="0"/>
              <a:t>IAcceptSQLServerLicenseTerms</a:t>
            </a:r>
            <a:r>
              <a:rPr lang="en-US" dirty="0"/>
              <a:t>="</a:t>
            </a:r>
            <a:r>
              <a:rPr lang="en-US" dirty="0" smtClean="0"/>
              <a:t>True“</a:t>
            </a:r>
          </a:p>
          <a:p>
            <a:pPr lvl="1"/>
            <a:r>
              <a:rPr lang="en-US" dirty="0" smtClean="0"/>
              <a:t>ADD			PID="&lt;your product key&gt;"</a:t>
            </a:r>
          </a:p>
          <a:p>
            <a:pPr lvl="1"/>
            <a:r>
              <a:rPr lang="en-US" dirty="0"/>
              <a:t>COMMENT OUT		 ; UIMODE="</a:t>
            </a:r>
            <a:r>
              <a:rPr lang="en-US" dirty="0" smtClean="0"/>
              <a:t>Normal"</a:t>
            </a:r>
          </a:p>
          <a:p>
            <a:pPr lvl="1"/>
            <a:r>
              <a:rPr lang="en-US" dirty="0" smtClean="0"/>
              <a:t>CHANGE		QUIET=“TRUE"</a:t>
            </a:r>
          </a:p>
          <a:p>
            <a:pPr lvl="1"/>
            <a:endParaRPr lang="en-US" dirty="0" smtClean="0"/>
          </a:p>
          <a:p>
            <a:r>
              <a:rPr lang="en-US" dirty="0" smtClean="0"/>
              <a:t>Run Setup with configuration file</a:t>
            </a:r>
          </a:p>
          <a:p>
            <a:pPr lvl="1"/>
            <a:r>
              <a:rPr lang="en-US" dirty="0" smtClean="0"/>
              <a:t>SETUP.EXE /</a:t>
            </a:r>
            <a:r>
              <a:rPr lang="en-US" dirty="0" err="1" smtClean="0"/>
              <a:t>ConfigurationFile</a:t>
            </a:r>
            <a:r>
              <a:rPr lang="en-US" dirty="0" smtClean="0"/>
              <a:t>="&lt;Path to ConfigurationFile.ini&gt;" </a:t>
            </a:r>
          </a:p>
        </p:txBody>
      </p:sp>
    </p:spTree>
    <p:extLst>
      <p:ext uri="{BB962C8B-B14F-4D97-AF65-F5344CB8AC3E}">
        <p14:creationId xmlns:p14="http://schemas.microsoft.com/office/powerpoint/2010/main" val="39791104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 SQL Server 2012 | </a:t>
            </a:r>
            <a:r>
              <a:rPr lang="en-US" dirty="0" smtClean="0"/>
              <a:t>Firewall</a:t>
            </a:r>
            <a:endParaRPr lang="en-US" dirty="0"/>
          </a:p>
        </p:txBody>
      </p:sp>
      <p:sp>
        <p:nvSpPr>
          <p:cNvPr id="3" name="Text Placeholder 2"/>
          <p:cNvSpPr>
            <a:spLocks noGrp="1"/>
          </p:cNvSpPr>
          <p:nvPr>
            <p:ph type="body" sz="quarter" idx="10"/>
          </p:nvPr>
        </p:nvSpPr>
        <p:spPr/>
        <p:txBody>
          <a:bodyPr/>
          <a:lstStyle/>
          <a:p>
            <a:r>
              <a:rPr lang="en-US" dirty="0"/>
              <a:t>Allow Network Access to SQL Server </a:t>
            </a:r>
            <a:endParaRPr lang="en-US" dirty="0" smtClean="0"/>
          </a:p>
          <a:p>
            <a:r>
              <a:rPr lang="en-US" dirty="0" smtClean="0"/>
              <a:t>Windows Firewall</a:t>
            </a:r>
          </a:p>
          <a:p>
            <a:pPr lvl="1"/>
            <a:r>
              <a:rPr lang="en-US" dirty="0" err="1" smtClean="0">
                <a:latin typeface="Consolas" panose="020B0609020204030204" pitchFamily="49" charset="0"/>
                <a:cs typeface="Consolas" panose="020B0609020204030204" pitchFamily="49" charset="0"/>
              </a:rPr>
              <a:t>netsh</a:t>
            </a:r>
            <a:r>
              <a:rPr lang="en-US" dirty="0" smtClean="0">
                <a:latin typeface="Consolas" panose="020B0609020204030204" pitchFamily="49" charset="0"/>
                <a:cs typeface="Consolas" panose="020B0609020204030204" pitchFamily="49" charset="0"/>
              </a:rPr>
              <a:t> </a:t>
            </a:r>
            <a:r>
              <a:rPr lang="en-US" dirty="0">
                <a:latin typeface="Consolas" panose="020B0609020204030204" pitchFamily="49" charset="0"/>
                <a:cs typeface="Consolas" panose="020B0609020204030204" pitchFamily="49" charset="0"/>
              </a:rPr>
              <a:t>firewall set </a:t>
            </a:r>
            <a:r>
              <a:rPr lang="en-US" dirty="0" err="1">
                <a:latin typeface="Consolas" panose="020B0609020204030204" pitchFamily="49" charset="0"/>
                <a:cs typeface="Consolas" panose="020B0609020204030204" pitchFamily="49" charset="0"/>
              </a:rPr>
              <a:t>portopening</a:t>
            </a:r>
            <a:r>
              <a:rPr lang="en-US" dirty="0">
                <a:latin typeface="Consolas" panose="020B0609020204030204" pitchFamily="49" charset="0"/>
                <a:cs typeface="Consolas" panose="020B0609020204030204" pitchFamily="49" charset="0"/>
              </a:rPr>
              <a:t> </a:t>
            </a:r>
            <a:r>
              <a:rPr lang="en-US" dirty="0" smtClean="0">
                <a:latin typeface="Consolas" panose="020B0609020204030204" pitchFamily="49" charset="0"/>
                <a:cs typeface="Consolas" panose="020B0609020204030204" pitchFamily="49" charset="0"/>
              </a:rPr>
              <a:t>protocol=TCP port=1433 name=</a:t>
            </a:r>
            <a:r>
              <a:rPr lang="en-US" dirty="0" err="1" smtClean="0">
                <a:latin typeface="Consolas" panose="020B0609020204030204" pitchFamily="49" charset="0"/>
                <a:cs typeface="Consolas" panose="020B0609020204030204" pitchFamily="49" charset="0"/>
              </a:rPr>
              <a:t>SQLPort</a:t>
            </a:r>
            <a:r>
              <a:rPr lang="en-US" dirty="0" smtClean="0">
                <a:latin typeface="Consolas" panose="020B0609020204030204" pitchFamily="49" charset="0"/>
                <a:cs typeface="Consolas" panose="020B0609020204030204" pitchFamily="49" charset="0"/>
              </a:rPr>
              <a:t> mode=ENABLE scope=SUBNET profile=CURRENT</a:t>
            </a:r>
          </a:p>
          <a:p>
            <a:pPr lvl="1"/>
            <a:r>
              <a:rPr lang="en-US" dirty="0" smtClean="0"/>
              <a:t>NETSH FIREWALL is deprecated but still works. NETSH ADVFIREWALL can be used.</a:t>
            </a:r>
          </a:p>
          <a:p>
            <a:endParaRPr lang="en-US" dirty="0" smtClean="0"/>
          </a:p>
          <a:p>
            <a:endParaRPr lang="en-US" dirty="0"/>
          </a:p>
          <a:p>
            <a:endParaRPr lang="en-US" dirty="0" smtClean="0"/>
          </a:p>
          <a:p>
            <a:r>
              <a:rPr lang="en-US" dirty="0" smtClean="0"/>
              <a:t>Resources</a:t>
            </a:r>
            <a:endParaRPr lang="en-US" dirty="0"/>
          </a:p>
          <a:p>
            <a:pPr lvl="1"/>
            <a:r>
              <a:rPr lang="en-US" dirty="0"/>
              <a:t>Configure the Windows Firewall to Allow SQL Server </a:t>
            </a:r>
            <a:r>
              <a:rPr lang="en-US" dirty="0" smtClean="0"/>
              <a:t>Access</a:t>
            </a:r>
          </a:p>
          <a:p>
            <a:pPr lvl="2"/>
            <a:r>
              <a:rPr lang="en-US" dirty="0">
                <a:hlinkClick r:id="rId3"/>
              </a:rPr>
              <a:t>http://</a:t>
            </a:r>
            <a:r>
              <a:rPr lang="en-US" dirty="0" smtClean="0">
                <a:hlinkClick r:id="rId3"/>
              </a:rPr>
              <a:t>msdn.microsoft.com/en-us/library/cc646023.aspx</a:t>
            </a:r>
            <a:endParaRPr lang="en-US" dirty="0"/>
          </a:p>
        </p:txBody>
      </p:sp>
    </p:spTree>
    <p:extLst>
      <p:ext uri="{BB962C8B-B14F-4D97-AF65-F5344CB8AC3E}">
        <p14:creationId xmlns:p14="http://schemas.microsoft.com/office/powerpoint/2010/main" val="125321204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 SQL Server 2012 | </a:t>
            </a:r>
            <a:r>
              <a:rPr lang="en-US" dirty="0" smtClean="0"/>
              <a:t>Security</a:t>
            </a:r>
            <a:endParaRPr lang="en-US" dirty="0"/>
          </a:p>
        </p:txBody>
      </p:sp>
      <p:sp>
        <p:nvSpPr>
          <p:cNvPr id="3" name="Text Placeholder 2"/>
          <p:cNvSpPr>
            <a:spLocks noGrp="1"/>
          </p:cNvSpPr>
          <p:nvPr>
            <p:ph type="body" sz="quarter" idx="10"/>
          </p:nvPr>
        </p:nvSpPr>
        <p:spPr/>
        <p:txBody>
          <a:bodyPr/>
          <a:lstStyle/>
          <a:p>
            <a:r>
              <a:rPr lang="en-US" dirty="0" smtClean="0"/>
              <a:t>Security </a:t>
            </a:r>
            <a:r>
              <a:rPr lang="en-US" dirty="0"/>
              <a:t>Considerations for a SQL Server Installation</a:t>
            </a:r>
            <a:endParaRPr lang="en-US" dirty="0">
              <a:hlinkClick r:id="rId2"/>
            </a:endParaRPr>
          </a:p>
          <a:p>
            <a:pPr lvl="1"/>
            <a:r>
              <a:rPr lang="en-US" dirty="0" smtClean="0">
                <a:hlinkClick r:id="rId2"/>
              </a:rPr>
              <a:t>http</a:t>
            </a:r>
            <a:r>
              <a:rPr lang="en-US" dirty="0">
                <a:hlinkClick r:id="rId2"/>
              </a:rPr>
              <a:t>://</a:t>
            </a:r>
            <a:r>
              <a:rPr lang="en-US" dirty="0" smtClean="0">
                <a:hlinkClick r:id="rId2"/>
              </a:rPr>
              <a:t>technet.microsoft.com/en-us/library/ms144228.aspx</a:t>
            </a:r>
            <a:endParaRPr lang="en-US" dirty="0" smtClean="0"/>
          </a:p>
          <a:p>
            <a:r>
              <a:rPr lang="en-US" dirty="0" smtClean="0"/>
              <a:t>SQL Server 2012 Security Best Practice Whitepaper</a:t>
            </a:r>
          </a:p>
          <a:p>
            <a:pPr lvl="1"/>
            <a:r>
              <a:rPr lang="en-US" dirty="0" smtClean="0">
                <a:hlinkClick r:id="rId3"/>
              </a:rPr>
              <a:t>http://download.microsoft.com/download/8/F/A/8FABACD7-803E-40FC-ADF8-355E7D218F4C/SQL_Server_2012_Security_Best_Practice_Whitepaper_Apr2012.docx</a:t>
            </a:r>
            <a:r>
              <a:rPr lang="en-US" dirty="0" smtClean="0"/>
              <a:t> </a:t>
            </a:r>
          </a:p>
        </p:txBody>
      </p:sp>
    </p:spTree>
    <p:extLst>
      <p:ext uri="{BB962C8B-B14F-4D97-AF65-F5344CB8AC3E}">
        <p14:creationId xmlns:p14="http://schemas.microsoft.com/office/powerpoint/2010/main" val="338460818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 SQL Server 2012 | </a:t>
            </a:r>
            <a:r>
              <a:rPr lang="en-US" sz="3600" dirty="0" smtClean="0"/>
              <a:t>Max Degrees of Parallelism</a:t>
            </a:r>
            <a:endParaRPr lang="en-US" dirty="0"/>
          </a:p>
        </p:txBody>
      </p:sp>
      <p:sp>
        <p:nvSpPr>
          <p:cNvPr id="3" name="Text Placeholder 2"/>
          <p:cNvSpPr>
            <a:spLocks noGrp="1"/>
          </p:cNvSpPr>
          <p:nvPr>
            <p:ph type="body" sz="quarter" idx="10"/>
          </p:nvPr>
        </p:nvSpPr>
        <p:spPr/>
        <p:txBody>
          <a:bodyPr/>
          <a:lstStyle/>
          <a:p>
            <a:r>
              <a:rPr lang="en-US" dirty="0" smtClean="0"/>
              <a:t>SQL resource utilization</a:t>
            </a:r>
          </a:p>
          <a:p>
            <a:pPr lvl="1"/>
            <a:r>
              <a:rPr lang="en-US" dirty="0" smtClean="0"/>
              <a:t>Cores</a:t>
            </a:r>
          </a:p>
          <a:p>
            <a:pPr lvl="1"/>
            <a:r>
              <a:rPr lang="en-US" dirty="0" smtClean="0"/>
              <a:t>Queries</a:t>
            </a:r>
          </a:p>
          <a:p>
            <a:r>
              <a:rPr lang="en-US" dirty="0" smtClean="0"/>
              <a:t>Default is 0</a:t>
            </a:r>
          </a:p>
          <a:p>
            <a:r>
              <a:rPr lang="en-US" dirty="0" smtClean="0"/>
              <a:t>SharePoint 2010: Should be set to 1</a:t>
            </a:r>
          </a:p>
          <a:p>
            <a:pPr lvl="1"/>
            <a:r>
              <a:rPr lang="en-US" dirty="0" smtClean="0"/>
              <a:t>Is your SQL Server configured correctly </a:t>
            </a:r>
            <a:r>
              <a:rPr lang="en-US" i="1" dirty="0" smtClean="0"/>
              <a:t>now</a:t>
            </a:r>
            <a:r>
              <a:rPr lang="en-US" dirty="0" smtClean="0"/>
              <a:t>?</a:t>
            </a:r>
          </a:p>
          <a:p>
            <a:r>
              <a:rPr lang="en-US" dirty="0" smtClean="0"/>
              <a:t>SharePoint 2013: Required</a:t>
            </a:r>
          </a:p>
          <a:p>
            <a:pPr lvl="1"/>
            <a:r>
              <a:rPr lang="en-US" dirty="0" smtClean="0"/>
              <a:t>SharePoint Products Configuration Wizard (PSCONFIG / PSCONFIGUI) fails if MDOP is 0</a:t>
            </a:r>
            <a:endParaRPr lang="en-US" dirty="0"/>
          </a:p>
        </p:txBody>
      </p:sp>
    </p:spTree>
    <p:extLst>
      <p:ext uri="{BB962C8B-B14F-4D97-AF65-F5344CB8AC3E}">
        <p14:creationId xmlns:p14="http://schemas.microsoft.com/office/powerpoint/2010/main" val="15424391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Script max degrees of parallelism</a:t>
            </a:r>
            <a:endParaRPr lang="en-US" dirty="0"/>
          </a:p>
        </p:txBody>
      </p:sp>
      <p:sp>
        <p:nvSpPr>
          <p:cNvPr id="3" name="Text Placeholder 2"/>
          <p:cNvSpPr>
            <a:spLocks noGrp="1"/>
          </p:cNvSpPr>
          <p:nvPr>
            <p:ph type="body" sz="quarter" idx="10"/>
          </p:nvPr>
        </p:nvSpPr>
        <p:spPr/>
        <p:txBody>
          <a:bodyPr/>
          <a:lstStyle/>
          <a:p>
            <a:r>
              <a:rPr lang="en-US" dirty="0" smtClean="0"/>
              <a:t>PowerShell script</a:t>
            </a:r>
          </a:p>
          <a:p>
            <a:pPr lvl="1"/>
            <a:r>
              <a:rPr lang="en-US" dirty="0" smtClean="0"/>
              <a:t>Run As Administrator. Set-</a:t>
            </a:r>
            <a:r>
              <a:rPr lang="en-US" dirty="0" err="1" smtClean="0"/>
              <a:t>ExecutionPolicy</a:t>
            </a:r>
            <a:r>
              <a:rPr lang="en-US" dirty="0" smtClean="0"/>
              <a:t> to allow local script (e.g. </a:t>
            </a:r>
            <a:r>
              <a:rPr lang="en-US" dirty="0" err="1" smtClean="0"/>
              <a:t>RemoteSigned</a:t>
            </a:r>
            <a:r>
              <a:rPr lang="en-US" dirty="0" smtClean="0"/>
              <a:t>).</a:t>
            </a:r>
          </a:p>
          <a:p>
            <a:pPr lvl="1"/>
            <a:r>
              <a:rPr lang="en-US" dirty="0" smtClean="0">
                <a:latin typeface="Consolas" panose="020B0609020204030204" pitchFamily="49" charset="0"/>
                <a:cs typeface="Consolas" panose="020B0609020204030204" pitchFamily="49" charset="0"/>
              </a:rPr>
              <a:t>#### </a:t>
            </a:r>
            <a:r>
              <a:rPr lang="en-US" dirty="0">
                <a:latin typeface="Consolas" panose="020B0609020204030204" pitchFamily="49" charset="0"/>
                <a:cs typeface="Consolas" panose="020B0609020204030204" pitchFamily="49" charset="0"/>
              </a:rPr>
              <a:t>Set MDOP to </a:t>
            </a:r>
            <a:r>
              <a:rPr lang="en-US" dirty="0" smtClean="0">
                <a:latin typeface="Consolas" panose="020B0609020204030204" pitchFamily="49" charset="0"/>
                <a:cs typeface="Consolas" panose="020B0609020204030204" pitchFamily="49" charset="0"/>
              </a:rPr>
              <a:t>1</a:t>
            </a:r>
            <a:endParaRPr lang="en-US" dirty="0">
              <a:latin typeface="Consolas" panose="020B0609020204030204" pitchFamily="49" charset="0"/>
              <a:cs typeface="Consolas" panose="020B0609020204030204" pitchFamily="49" charset="0"/>
            </a:endParaRPr>
          </a:p>
          <a:p>
            <a:pPr lvl="1"/>
            <a:r>
              <a:rPr lang="en-US" dirty="0">
                <a:latin typeface="Consolas" panose="020B0609020204030204" pitchFamily="49" charset="0"/>
                <a:cs typeface="Consolas" panose="020B0609020204030204" pitchFamily="49" charset="0"/>
              </a:rPr>
              <a:t>Import-Module "</a:t>
            </a:r>
            <a:r>
              <a:rPr lang="en-US" dirty="0" err="1">
                <a:latin typeface="Consolas" panose="020B0609020204030204" pitchFamily="49" charset="0"/>
                <a:cs typeface="Consolas" panose="020B0609020204030204" pitchFamily="49" charset="0"/>
              </a:rPr>
              <a:t>sqlps</a:t>
            </a:r>
            <a:r>
              <a:rPr lang="en-US" dirty="0">
                <a:latin typeface="Consolas" panose="020B0609020204030204" pitchFamily="49" charset="0"/>
                <a:cs typeface="Consolas" panose="020B0609020204030204" pitchFamily="49" charset="0"/>
              </a:rPr>
              <a:t>" -</a:t>
            </a:r>
            <a:r>
              <a:rPr lang="en-US" dirty="0" err="1">
                <a:latin typeface="Consolas" panose="020B0609020204030204" pitchFamily="49" charset="0"/>
                <a:cs typeface="Consolas" panose="020B0609020204030204" pitchFamily="49" charset="0"/>
              </a:rPr>
              <a:t>DisableNameChecking</a:t>
            </a:r>
            <a:endParaRPr lang="en-US" dirty="0">
              <a:latin typeface="Consolas" panose="020B0609020204030204" pitchFamily="49" charset="0"/>
              <a:cs typeface="Consolas" panose="020B0609020204030204" pitchFamily="49" charset="0"/>
            </a:endParaRPr>
          </a:p>
          <a:p>
            <a:pPr lvl="1"/>
            <a:r>
              <a:rPr lang="en-US" dirty="0">
                <a:latin typeface="Consolas" panose="020B0609020204030204" pitchFamily="49" charset="0"/>
                <a:cs typeface="Consolas" panose="020B0609020204030204" pitchFamily="49" charset="0"/>
              </a:rPr>
              <a:t> </a:t>
            </a:r>
          </a:p>
          <a:p>
            <a:pPr lvl="1"/>
            <a:r>
              <a:rPr lang="en-US" dirty="0">
                <a:latin typeface="Consolas" panose="020B0609020204030204" pitchFamily="49" charset="0"/>
                <a:cs typeface="Consolas" panose="020B0609020204030204" pitchFamily="49" charset="0"/>
              </a:rPr>
              <a:t>$</a:t>
            </a:r>
            <a:r>
              <a:rPr lang="en-US" dirty="0" err="1">
                <a:latin typeface="Consolas" panose="020B0609020204030204" pitchFamily="49" charset="0"/>
                <a:cs typeface="Consolas" panose="020B0609020204030204" pitchFamily="49" charset="0"/>
              </a:rPr>
              <a:t>sql</a:t>
            </a:r>
            <a:r>
              <a:rPr lang="en-US" dirty="0">
                <a:latin typeface="Consolas" panose="020B0609020204030204" pitchFamily="49" charset="0"/>
                <a:cs typeface="Consolas" panose="020B0609020204030204" pitchFamily="49" charset="0"/>
              </a:rPr>
              <a:t> = "EXEC </a:t>
            </a:r>
            <a:r>
              <a:rPr lang="en-US" dirty="0" err="1">
                <a:latin typeface="Consolas" panose="020B0609020204030204" pitchFamily="49" charset="0"/>
                <a:cs typeface="Consolas" panose="020B0609020204030204" pitchFamily="49" charset="0"/>
              </a:rPr>
              <a:t>sys.sp_configure</a:t>
            </a:r>
            <a:r>
              <a:rPr lang="en-US" dirty="0">
                <a:latin typeface="Consolas" panose="020B0609020204030204" pitchFamily="49" charset="0"/>
                <a:cs typeface="Consolas" panose="020B0609020204030204" pitchFamily="49" charset="0"/>
              </a:rPr>
              <a:t> </a:t>
            </a:r>
            <a:r>
              <a:rPr lang="en-US" dirty="0" err="1">
                <a:latin typeface="Consolas" panose="020B0609020204030204" pitchFamily="49" charset="0"/>
                <a:cs typeface="Consolas" panose="020B0609020204030204" pitchFamily="49" charset="0"/>
              </a:rPr>
              <a:t>N'show</a:t>
            </a:r>
            <a:r>
              <a:rPr lang="en-US" dirty="0">
                <a:latin typeface="Consolas" panose="020B0609020204030204" pitchFamily="49" charset="0"/>
                <a:cs typeface="Consolas" panose="020B0609020204030204" pitchFamily="49" charset="0"/>
              </a:rPr>
              <a:t> advanced options', N'1'  RECONFIGURE WITH OVERRIDE</a:t>
            </a:r>
          </a:p>
          <a:p>
            <a:pPr lvl="1"/>
            <a:r>
              <a:rPr lang="en-US" dirty="0">
                <a:latin typeface="Consolas" panose="020B0609020204030204" pitchFamily="49" charset="0"/>
                <a:cs typeface="Consolas" panose="020B0609020204030204" pitchFamily="49" charset="0"/>
              </a:rPr>
              <a:t>GO</a:t>
            </a:r>
          </a:p>
          <a:p>
            <a:pPr lvl="1"/>
            <a:r>
              <a:rPr lang="en-US" dirty="0">
                <a:latin typeface="Consolas" panose="020B0609020204030204" pitchFamily="49" charset="0"/>
                <a:cs typeface="Consolas" panose="020B0609020204030204" pitchFamily="49" charset="0"/>
              </a:rPr>
              <a:t>EXEC </a:t>
            </a:r>
            <a:r>
              <a:rPr lang="en-US" dirty="0" err="1">
                <a:latin typeface="Consolas" panose="020B0609020204030204" pitchFamily="49" charset="0"/>
                <a:cs typeface="Consolas" panose="020B0609020204030204" pitchFamily="49" charset="0"/>
              </a:rPr>
              <a:t>sys.sp_configure</a:t>
            </a:r>
            <a:r>
              <a:rPr lang="en-US" dirty="0">
                <a:latin typeface="Consolas" panose="020B0609020204030204" pitchFamily="49" charset="0"/>
                <a:cs typeface="Consolas" panose="020B0609020204030204" pitchFamily="49" charset="0"/>
              </a:rPr>
              <a:t> </a:t>
            </a:r>
            <a:r>
              <a:rPr lang="en-US" dirty="0" err="1">
                <a:latin typeface="Consolas" panose="020B0609020204030204" pitchFamily="49" charset="0"/>
                <a:cs typeface="Consolas" panose="020B0609020204030204" pitchFamily="49" charset="0"/>
              </a:rPr>
              <a:t>N'max</a:t>
            </a:r>
            <a:r>
              <a:rPr lang="en-US" dirty="0">
                <a:latin typeface="Consolas" panose="020B0609020204030204" pitchFamily="49" charset="0"/>
                <a:cs typeface="Consolas" panose="020B0609020204030204" pitchFamily="49" charset="0"/>
              </a:rPr>
              <a:t> degree of parallelism', </a:t>
            </a:r>
            <a:r>
              <a:rPr lang="en-US" dirty="0" smtClean="0">
                <a:latin typeface="Consolas" panose="020B0609020204030204" pitchFamily="49" charset="0"/>
                <a:cs typeface="Consolas" panose="020B0609020204030204" pitchFamily="49" charset="0"/>
              </a:rPr>
              <a:t>N'</a:t>
            </a:r>
            <a:r>
              <a:rPr lang="en-US" b="1" dirty="0" smtClean="0">
                <a:solidFill>
                  <a:srgbClr val="FF0000"/>
                </a:solidFill>
                <a:latin typeface="Consolas" panose="020B0609020204030204" pitchFamily="49" charset="0"/>
                <a:cs typeface="Consolas" panose="020B0609020204030204" pitchFamily="49" charset="0"/>
              </a:rPr>
              <a:t>1</a:t>
            </a:r>
            <a:r>
              <a:rPr lang="en-US" dirty="0" smtClean="0">
                <a:latin typeface="Consolas" panose="020B0609020204030204" pitchFamily="49" charset="0"/>
                <a:cs typeface="Consolas" panose="020B0609020204030204" pitchFamily="49" charset="0"/>
              </a:rPr>
              <a:t>'</a:t>
            </a:r>
            <a:endParaRPr lang="en-US" dirty="0">
              <a:latin typeface="Consolas" panose="020B0609020204030204" pitchFamily="49" charset="0"/>
              <a:cs typeface="Consolas" panose="020B0609020204030204" pitchFamily="49" charset="0"/>
            </a:endParaRPr>
          </a:p>
          <a:p>
            <a:pPr lvl="1"/>
            <a:r>
              <a:rPr lang="en-US" dirty="0">
                <a:latin typeface="Consolas" panose="020B0609020204030204" pitchFamily="49" charset="0"/>
                <a:cs typeface="Consolas" panose="020B0609020204030204" pitchFamily="49" charset="0"/>
              </a:rPr>
              <a:t>GO</a:t>
            </a:r>
          </a:p>
          <a:p>
            <a:pPr lvl="1"/>
            <a:r>
              <a:rPr lang="en-US" dirty="0">
                <a:latin typeface="Consolas" panose="020B0609020204030204" pitchFamily="49" charset="0"/>
                <a:cs typeface="Consolas" panose="020B0609020204030204" pitchFamily="49" charset="0"/>
              </a:rPr>
              <a:t>RECONFIGURE WITH OVERRIDE</a:t>
            </a:r>
          </a:p>
          <a:p>
            <a:pPr lvl="1"/>
            <a:r>
              <a:rPr lang="en-US" dirty="0">
                <a:latin typeface="Consolas" panose="020B0609020204030204" pitchFamily="49" charset="0"/>
                <a:cs typeface="Consolas" panose="020B0609020204030204" pitchFamily="49" charset="0"/>
              </a:rPr>
              <a:t>GO</a:t>
            </a:r>
          </a:p>
          <a:p>
            <a:pPr lvl="1"/>
            <a:r>
              <a:rPr lang="en-US" dirty="0">
                <a:latin typeface="Consolas" panose="020B0609020204030204" pitchFamily="49" charset="0"/>
                <a:cs typeface="Consolas" panose="020B0609020204030204" pitchFamily="49" charset="0"/>
              </a:rPr>
              <a:t>EXEC</a:t>
            </a:r>
            <a:r>
              <a:rPr lang="en-US" dirty="0" smtClean="0">
                <a:latin typeface="Consolas" panose="020B0609020204030204" pitchFamily="49" charset="0"/>
                <a:cs typeface="Consolas" panose="020B0609020204030204" pitchFamily="49" charset="0"/>
              </a:rPr>
              <a:t> </a:t>
            </a:r>
            <a:r>
              <a:rPr lang="en-US" dirty="0" err="1" smtClean="0">
                <a:latin typeface="Consolas" panose="020B0609020204030204" pitchFamily="49" charset="0"/>
                <a:cs typeface="Consolas" panose="020B0609020204030204" pitchFamily="49" charset="0"/>
              </a:rPr>
              <a:t>sys.sp_configure</a:t>
            </a:r>
            <a:r>
              <a:rPr lang="en-US" dirty="0" smtClean="0">
                <a:latin typeface="Consolas" panose="020B0609020204030204" pitchFamily="49" charset="0"/>
                <a:cs typeface="Consolas" panose="020B0609020204030204" pitchFamily="49" charset="0"/>
              </a:rPr>
              <a:t> </a:t>
            </a:r>
            <a:r>
              <a:rPr lang="en-US" dirty="0" err="1" smtClean="0">
                <a:latin typeface="Consolas" panose="020B0609020204030204" pitchFamily="49" charset="0"/>
                <a:cs typeface="Consolas" panose="020B0609020204030204" pitchFamily="49" charset="0"/>
              </a:rPr>
              <a:t>N'show</a:t>
            </a:r>
            <a:r>
              <a:rPr lang="en-US" dirty="0" smtClean="0">
                <a:latin typeface="Consolas" panose="020B0609020204030204" pitchFamily="49" charset="0"/>
                <a:cs typeface="Consolas" panose="020B0609020204030204" pitchFamily="49" charset="0"/>
              </a:rPr>
              <a:t> advanced options', N'0'  RECONFIGURE WITH OVERRIDE</a:t>
            </a:r>
          </a:p>
          <a:p>
            <a:pPr lvl="1"/>
            <a:r>
              <a:rPr lang="en-US" dirty="0" smtClean="0">
                <a:latin typeface="Consolas" panose="020B0609020204030204" pitchFamily="49" charset="0"/>
                <a:cs typeface="Consolas" panose="020B0609020204030204" pitchFamily="49" charset="0"/>
              </a:rPr>
              <a:t>GO"</a:t>
            </a:r>
          </a:p>
          <a:p>
            <a:pPr lvl="1"/>
            <a:r>
              <a:rPr lang="en-US" sz="2000" dirty="0" smtClean="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Invoke-</a:t>
            </a:r>
            <a:r>
              <a:rPr lang="en-US" sz="2000" dirty="0" err="1" smtClean="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Sqlcmd</a:t>
            </a:r>
            <a:r>
              <a:rPr lang="en-US" sz="2000" dirty="0" smtClean="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 –Query $</a:t>
            </a:r>
            <a:r>
              <a:rPr lang="en-US" sz="2000" dirty="0" err="1" smtClean="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sql</a:t>
            </a:r>
            <a:r>
              <a:rPr lang="en-US" sz="2000" dirty="0" smtClean="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 </a:t>
            </a:r>
            <a:r>
              <a:rPr lang="en-US" sz="2000" dirty="0" smtClean="0">
                <a:solidFill>
                  <a:srgbClr val="FF0000"/>
                </a:solidFill>
                <a:latin typeface="Consolas" panose="020B0609020204030204" pitchFamily="49" charset="0"/>
                <a:cs typeface="Consolas" panose="020B0609020204030204" pitchFamily="49" charset="0"/>
              </a:rPr>
              <a:t>[</a:t>
            </a:r>
            <a:r>
              <a:rPr lang="en-US" dirty="0">
                <a:solidFill>
                  <a:srgbClr val="FF0000"/>
                </a:solidFill>
              </a:rPr>
              <a:t>-</a:t>
            </a:r>
            <a:r>
              <a:rPr lang="en-US" dirty="0" err="1">
                <a:solidFill>
                  <a:srgbClr val="FF0000"/>
                </a:solidFill>
              </a:rPr>
              <a:t>ServerInstance</a:t>
            </a:r>
            <a:r>
              <a:rPr lang="en-US" dirty="0">
                <a:solidFill>
                  <a:srgbClr val="FF0000"/>
                </a:solidFill>
              </a:rPr>
              <a:t> </a:t>
            </a:r>
            <a:r>
              <a:rPr lang="en-US" dirty="0" smtClean="0">
                <a:solidFill>
                  <a:srgbClr val="FF0000"/>
                </a:solidFill>
              </a:rPr>
              <a:t>“</a:t>
            </a:r>
            <a:r>
              <a:rPr lang="en-US" i="1" dirty="0" smtClean="0">
                <a:solidFill>
                  <a:srgbClr val="FF0000"/>
                </a:solidFill>
              </a:rPr>
              <a:t>SERVER</a:t>
            </a:r>
            <a:r>
              <a:rPr lang="en-US" dirty="0" smtClean="0">
                <a:solidFill>
                  <a:srgbClr val="FF0000"/>
                </a:solidFill>
              </a:rPr>
              <a:t>\</a:t>
            </a:r>
            <a:r>
              <a:rPr lang="en-US" i="1" dirty="0" smtClean="0">
                <a:solidFill>
                  <a:srgbClr val="FF0000"/>
                </a:solidFill>
              </a:rPr>
              <a:t>instance</a:t>
            </a:r>
            <a:r>
              <a:rPr lang="en-US" dirty="0" smtClean="0">
                <a:solidFill>
                  <a:srgbClr val="FF0000"/>
                </a:solidFill>
              </a:rPr>
              <a:t>“]</a:t>
            </a:r>
            <a:endParaRPr lang="en-US" sz="2000" dirty="0">
              <a:solidFill>
                <a:srgbClr val="FF0000"/>
              </a:solidFill>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282683322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Delegate permissions</a:t>
            </a:r>
            <a:endParaRPr lang="en-US" dirty="0"/>
          </a:p>
        </p:txBody>
      </p:sp>
      <p:sp>
        <p:nvSpPr>
          <p:cNvPr id="5" name="Text Placeholder 4"/>
          <p:cNvSpPr>
            <a:spLocks noGrp="1"/>
          </p:cNvSpPr>
          <p:nvPr>
            <p:ph type="body" sz="quarter" idx="10"/>
          </p:nvPr>
        </p:nvSpPr>
        <p:spPr>
          <a:xfrm>
            <a:off x="274639" y="1212849"/>
            <a:ext cx="11887200" cy="2431435"/>
          </a:xfrm>
        </p:spPr>
        <p:txBody>
          <a:bodyPr/>
          <a:lstStyle/>
          <a:p>
            <a:r>
              <a:rPr lang="en-US" dirty="0" smtClean="0"/>
              <a:t>Create SQL login for </a:t>
            </a:r>
            <a:r>
              <a:rPr lang="en-US" dirty="0" err="1" smtClean="0"/>
              <a:t>SP_Admin</a:t>
            </a:r>
            <a:endParaRPr lang="en-US" dirty="0" smtClean="0"/>
          </a:p>
          <a:p>
            <a:pPr lvl="1"/>
            <a:r>
              <a:rPr lang="en-US" dirty="0" smtClean="0"/>
              <a:t>SharePoint administrator and setup user account</a:t>
            </a:r>
          </a:p>
          <a:p>
            <a:r>
              <a:rPr lang="en-US" dirty="0" smtClean="0"/>
              <a:t>Assign server roles</a:t>
            </a:r>
          </a:p>
          <a:p>
            <a:pPr lvl="1"/>
            <a:r>
              <a:rPr lang="en-US" dirty="0" err="1" smtClean="0"/>
              <a:t>dbcreator</a:t>
            </a:r>
            <a:endParaRPr lang="en-US" dirty="0" smtClean="0"/>
          </a:p>
          <a:p>
            <a:pPr lvl="1"/>
            <a:r>
              <a:rPr lang="en-US" dirty="0" err="1" smtClean="0"/>
              <a:t>securityadmin</a:t>
            </a:r>
            <a:endParaRPr lang="en-US" dirty="0"/>
          </a:p>
        </p:txBody>
      </p:sp>
    </p:spTree>
    <p:extLst>
      <p:ext uri="{BB962C8B-B14F-4D97-AF65-F5344CB8AC3E}">
        <p14:creationId xmlns:p14="http://schemas.microsoft.com/office/powerpoint/2010/main" val="3699390571"/>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Install SharePoint</a:t>
            </a:r>
            <a:endParaRPr lang="en-US" dirty="0"/>
          </a:p>
        </p:txBody>
      </p:sp>
    </p:spTree>
    <p:extLst>
      <p:ext uri="{BB962C8B-B14F-4D97-AF65-F5344CB8AC3E}">
        <p14:creationId xmlns:p14="http://schemas.microsoft.com/office/powerpoint/2010/main" val="1305492237"/>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Get Ready</a:t>
            </a:r>
            <a:endParaRPr lang="en-US" dirty="0"/>
          </a:p>
        </p:txBody>
      </p:sp>
      <p:sp>
        <p:nvSpPr>
          <p:cNvPr id="3" name="Text Placeholder 2"/>
          <p:cNvSpPr>
            <a:spLocks noGrp="1"/>
          </p:cNvSpPr>
          <p:nvPr>
            <p:ph type="body" sz="quarter" idx="10"/>
          </p:nvPr>
        </p:nvSpPr>
        <p:spPr>
          <a:xfrm>
            <a:off x="274638" y="1212850"/>
            <a:ext cx="11887200" cy="2308324"/>
          </a:xfrm>
        </p:spPr>
        <p:txBody>
          <a:bodyPr/>
          <a:lstStyle/>
          <a:p>
            <a:r>
              <a:rPr lang="en-US" dirty="0" smtClean="0"/>
              <a:t>Log on to SharePoint server </a:t>
            </a:r>
            <a:br>
              <a:rPr lang="en-US" dirty="0" smtClean="0"/>
            </a:br>
            <a:r>
              <a:rPr lang="en-US" dirty="0" smtClean="0"/>
              <a:t>as SharePoint service administrator (</a:t>
            </a:r>
            <a:r>
              <a:rPr lang="en-US" dirty="0" err="1" smtClean="0"/>
              <a:t>SP_Admin</a:t>
            </a:r>
            <a:r>
              <a:rPr lang="en-US" dirty="0" smtClean="0"/>
              <a:t>)</a:t>
            </a:r>
          </a:p>
          <a:p>
            <a:pPr lvl="1"/>
            <a:r>
              <a:rPr lang="en-US" dirty="0" smtClean="0"/>
              <a:t>Administrators group on the SharePoint server</a:t>
            </a:r>
          </a:p>
          <a:p>
            <a:pPr lvl="1"/>
            <a:r>
              <a:rPr lang="en-US" dirty="0" err="1" smtClean="0"/>
              <a:t>dbcreator</a:t>
            </a:r>
            <a:r>
              <a:rPr lang="en-US" dirty="0" smtClean="0"/>
              <a:t> and </a:t>
            </a:r>
            <a:r>
              <a:rPr lang="en-US" dirty="0" err="1" smtClean="0"/>
              <a:t>securityadmin</a:t>
            </a:r>
            <a:r>
              <a:rPr lang="en-US" dirty="0" smtClean="0"/>
              <a:t> server roles on SQL server</a:t>
            </a:r>
          </a:p>
          <a:p>
            <a:pPr lvl="1"/>
            <a:endParaRPr lang="en-US" dirty="0"/>
          </a:p>
        </p:txBody>
      </p:sp>
    </p:spTree>
    <p:extLst>
      <p:ext uri="{BB962C8B-B14F-4D97-AF65-F5344CB8AC3E}">
        <p14:creationId xmlns:p14="http://schemas.microsoft.com/office/powerpoint/2010/main" val="260343387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a:xfrm>
            <a:off x="274638" y="1212850"/>
            <a:ext cx="11887200" cy="5139869"/>
          </a:xfrm>
        </p:spPr>
        <p:txBody>
          <a:bodyPr/>
          <a:lstStyle/>
          <a:p>
            <a:r>
              <a:rPr lang="en-US" dirty="0" smtClean="0"/>
              <a:t>Architecture in a nutshell</a:t>
            </a:r>
          </a:p>
          <a:p>
            <a:r>
              <a:rPr lang="en-US" dirty="0" smtClean="0"/>
              <a:t>Hardware requirements</a:t>
            </a:r>
          </a:p>
          <a:p>
            <a:r>
              <a:rPr lang="en-US" dirty="0" smtClean="0"/>
              <a:t>SQL deployment</a:t>
            </a:r>
          </a:p>
          <a:p>
            <a:r>
              <a:rPr lang="en-US" dirty="0" smtClean="0"/>
              <a:t>SharePoint deployment</a:t>
            </a:r>
          </a:p>
          <a:p>
            <a:pPr lvl="1"/>
            <a:r>
              <a:rPr lang="en-US" dirty="0" smtClean="0"/>
              <a:t>Prerequisites</a:t>
            </a:r>
          </a:p>
          <a:p>
            <a:pPr lvl="1"/>
            <a:r>
              <a:rPr lang="en-US" dirty="0" smtClean="0"/>
              <a:t>Setup</a:t>
            </a:r>
          </a:p>
          <a:p>
            <a:pPr lvl="1"/>
            <a:r>
              <a:rPr lang="en-US" dirty="0" smtClean="0"/>
              <a:t>Configuration</a:t>
            </a:r>
          </a:p>
          <a:p>
            <a:r>
              <a:rPr lang="en-US" dirty="0" smtClean="0"/>
              <a:t>Automated deployment</a:t>
            </a:r>
          </a:p>
          <a:p>
            <a:r>
              <a:rPr lang="en-US" dirty="0" smtClean="0"/>
              <a:t>Turbocharged Deployment</a:t>
            </a:r>
            <a:endParaRPr lang="en-US" dirty="0"/>
          </a:p>
        </p:txBody>
      </p:sp>
    </p:spTree>
    <p:extLst>
      <p:ext uri="{BB962C8B-B14F-4D97-AF65-F5344CB8AC3E}">
        <p14:creationId xmlns:p14="http://schemas.microsoft.com/office/powerpoint/2010/main" val="41049447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smtClean="0"/>
              <a:t>Installing and Configuring SharePoint</a:t>
            </a:r>
            <a:endParaRPr lang="en-US" dirty="0" smtClean="0"/>
          </a:p>
        </p:txBody>
      </p:sp>
      <p:sp>
        <p:nvSpPr>
          <p:cNvPr id="55299" name="Rectangle 3"/>
          <p:cNvSpPr>
            <a:spLocks noGrp="1" noChangeArrowheads="1"/>
          </p:cNvSpPr>
          <p:nvPr>
            <p:ph type="body" sz="quarter" idx="10"/>
          </p:nvPr>
        </p:nvSpPr>
        <p:spPr>
          <a:xfrm>
            <a:off x="274638" y="1212850"/>
            <a:ext cx="11887200" cy="5816977"/>
          </a:xfrm>
        </p:spPr>
        <p:txBody>
          <a:bodyPr/>
          <a:lstStyle/>
          <a:p>
            <a:r>
              <a:rPr lang="en-US" dirty="0" smtClean="0"/>
              <a:t>Install prerequisites</a:t>
            </a:r>
          </a:p>
          <a:p>
            <a:pPr lvl="1"/>
            <a:r>
              <a:rPr lang="en-US" dirty="0" smtClean="0"/>
              <a:t>Install SharePoint Prerequisites: PrerequisiteInstaller.exe</a:t>
            </a:r>
          </a:p>
          <a:p>
            <a:pPr lvl="1"/>
            <a:r>
              <a:rPr lang="en-US" dirty="0" smtClean="0"/>
              <a:t>Command-line switches or PrerequisiteInstaller.Arguments.txt file</a:t>
            </a:r>
          </a:p>
          <a:p>
            <a:pPr lvl="1"/>
            <a:r>
              <a:rPr lang="en-US" dirty="0" smtClean="0"/>
              <a:t>Post Prerequisite Installer prerequisites</a:t>
            </a:r>
          </a:p>
          <a:p>
            <a:r>
              <a:rPr lang="en-US" dirty="0" smtClean="0"/>
              <a:t>Install SharePoint binaries</a:t>
            </a:r>
          </a:p>
          <a:p>
            <a:pPr lvl="1"/>
            <a:r>
              <a:rPr lang="en-US" dirty="0" smtClean="0"/>
              <a:t>Setup: setup.exe</a:t>
            </a:r>
          </a:p>
          <a:p>
            <a:pPr lvl="1"/>
            <a:r>
              <a:rPr lang="en-US" dirty="0" smtClean="0"/>
              <a:t>config.xml</a:t>
            </a:r>
          </a:p>
          <a:p>
            <a:r>
              <a:rPr lang="en-US" dirty="0" smtClean="0"/>
              <a:t>Configure SharePoint</a:t>
            </a:r>
          </a:p>
          <a:p>
            <a:pPr lvl="1"/>
            <a:r>
              <a:rPr lang="en-US" dirty="0" smtClean="0"/>
              <a:t>SharePoint Products Configuration Wizard: psconfig.exe</a:t>
            </a:r>
          </a:p>
          <a:p>
            <a:pPr lvl="1"/>
            <a:r>
              <a:rPr lang="en-US" dirty="0" smtClean="0"/>
              <a:t>Windows PowerShell</a:t>
            </a:r>
          </a:p>
          <a:p>
            <a:r>
              <a:rPr lang="en-US" dirty="0" smtClean="0"/>
              <a:t>Configure Farm</a:t>
            </a:r>
          </a:p>
          <a:p>
            <a:pPr lvl="1"/>
            <a:r>
              <a:rPr lang="en-US" dirty="0" smtClean="0"/>
              <a:t>Farm configuration wizard or Central Administration</a:t>
            </a:r>
          </a:p>
          <a:p>
            <a:pPr lvl="1"/>
            <a:r>
              <a:rPr lang="en-US" dirty="0" smtClean="0"/>
              <a:t>Windows PowerShell</a:t>
            </a:r>
            <a:endParaRPr lang="en-US" dirty="0"/>
          </a:p>
        </p:txBody>
      </p:sp>
    </p:spTree>
    <p:extLst>
      <p:ext uri="{BB962C8B-B14F-4D97-AF65-F5344CB8AC3E}">
        <p14:creationId xmlns:p14="http://schemas.microsoft.com/office/powerpoint/2010/main" val="23773666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529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529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529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5299">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5299">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5299">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5299">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5299">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5299">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5299">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5299">
                                            <p:txEl>
                                              <p:pRg st="11" end="11"/>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5299">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 SharePoint Prerequisites</a:t>
            </a:r>
          </a:p>
        </p:txBody>
      </p:sp>
    </p:spTree>
    <p:extLst>
      <p:ext uri="{BB962C8B-B14F-4D97-AF65-F5344CB8AC3E}">
        <p14:creationId xmlns:p14="http://schemas.microsoft.com/office/powerpoint/2010/main" val="2975161732"/>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Prerequisites</a:t>
            </a:r>
            <a:endParaRPr lang="en-US" dirty="0"/>
          </a:p>
        </p:txBody>
      </p:sp>
      <p:sp>
        <p:nvSpPr>
          <p:cNvPr id="3" name="Text Placeholder 2"/>
          <p:cNvSpPr>
            <a:spLocks noGrp="1"/>
          </p:cNvSpPr>
          <p:nvPr>
            <p:ph type="body" sz="quarter" idx="10"/>
          </p:nvPr>
        </p:nvSpPr>
        <p:spPr/>
        <p:txBody>
          <a:bodyPr/>
          <a:lstStyle/>
          <a:p>
            <a:r>
              <a:rPr lang="en-US" dirty="0" err="1" smtClean="0"/>
              <a:t>Prereqs</a:t>
            </a:r>
            <a:endParaRPr lang="en-US" dirty="0" smtClean="0"/>
          </a:p>
          <a:p>
            <a:pPr lvl="1"/>
            <a:r>
              <a:rPr lang="en-US" dirty="0"/>
              <a:t>Web Server (IIS) role</a:t>
            </a:r>
          </a:p>
          <a:p>
            <a:pPr lvl="1"/>
            <a:r>
              <a:rPr lang="en-US" dirty="0"/>
              <a:t>Application Server </a:t>
            </a:r>
            <a:r>
              <a:rPr lang="en-US" dirty="0" smtClean="0"/>
              <a:t>role</a:t>
            </a:r>
          </a:p>
          <a:p>
            <a:pPr lvl="1"/>
            <a:r>
              <a:rPr lang="en-US" dirty="0" smtClean="0"/>
              <a:t>Microsoft </a:t>
            </a:r>
            <a:r>
              <a:rPr lang="en-US" dirty="0"/>
              <a:t>.NET Framework version 4.5</a:t>
            </a:r>
          </a:p>
          <a:p>
            <a:pPr lvl="1"/>
            <a:r>
              <a:rPr lang="en-US" dirty="0"/>
              <a:t>SQL Server 2008 R2 SP1 Native Client</a:t>
            </a:r>
          </a:p>
          <a:p>
            <a:pPr lvl="1"/>
            <a:r>
              <a:rPr lang="en-US" dirty="0"/>
              <a:t>Microsoft WCF Data Services 5.0</a:t>
            </a:r>
          </a:p>
          <a:p>
            <a:pPr lvl="1"/>
            <a:r>
              <a:rPr lang="en-US" dirty="0"/>
              <a:t>Microsoft Information Protection and Control Client (MSIPC)</a:t>
            </a:r>
          </a:p>
          <a:p>
            <a:pPr lvl="1"/>
            <a:r>
              <a:rPr lang="en-US" dirty="0"/>
              <a:t>Microsoft Sync Framework Runtime v1.0 SP1 (x64)</a:t>
            </a:r>
          </a:p>
          <a:p>
            <a:pPr lvl="1"/>
            <a:r>
              <a:rPr lang="en-US" dirty="0"/>
              <a:t>Windows Management Framework 3.0 which includes Windows PowerShell 3.0</a:t>
            </a:r>
          </a:p>
          <a:p>
            <a:pPr lvl="1"/>
            <a:r>
              <a:rPr lang="en-US" dirty="0"/>
              <a:t>Windows Identity Foundation (WIF) </a:t>
            </a:r>
            <a:r>
              <a:rPr lang="en-US" dirty="0" smtClean="0"/>
              <a:t>1.0</a:t>
            </a:r>
          </a:p>
          <a:p>
            <a:pPr lvl="1"/>
            <a:r>
              <a:rPr lang="en-US" dirty="0" smtClean="0"/>
              <a:t>Microsoft </a:t>
            </a:r>
            <a:r>
              <a:rPr lang="en-US" dirty="0"/>
              <a:t>Identity Extensions (previously named WIF 1.1)</a:t>
            </a:r>
          </a:p>
          <a:p>
            <a:pPr lvl="1"/>
            <a:r>
              <a:rPr lang="en-US" dirty="0"/>
              <a:t>Windows Server </a:t>
            </a:r>
            <a:r>
              <a:rPr lang="en-US" dirty="0" err="1"/>
              <a:t>AppFabric</a:t>
            </a:r>
            <a:endParaRPr lang="en-US" dirty="0"/>
          </a:p>
          <a:p>
            <a:pPr lvl="1"/>
            <a:r>
              <a:rPr lang="en-US" dirty="0"/>
              <a:t>Cumulative Update Package 1 for Microsoft </a:t>
            </a:r>
            <a:r>
              <a:rPr lang="en-US" dirty="0" err="1"/>
              <a:t>AppFabric</a:t>
            </a:r>
            <a:r>
              <a:rPr lang="en-US" dirty="0"/>
              <a:t> 1.1 for Windows Server (KB 2671763</a:t>
            </a:r>
            <a:r>
              <a:rPr lang="en-US" dirty="0" smtClean="0"/>
              <a:t>)</a:t>
            </a:r>
          </a:p>
          <a:p>
            <a:r>
              <a:rPr lang="en-US" dirty="0" smtClean="0"/>
              <a:t>PrerequisiteInstaller.exe</a:t>
            </a:r>
            <a:endParaRPr lang="en-US" dirty="0"/>
          </a:p>
        </p:txBody>
      </p:sp>
    </p:spTree>
    <p:extLst>
      <p:ext uri="{BB962C8B-B14F-4D97-AF65-F5344CB8AC3E}">
        <p14:creationId xmlns:p14="http://schemas.microsoft.com/office/powerpoint/2010/main" val="3621078576"/>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Pseudo-Demo</a:t>
            </a:r>
            <a:endParaRPr lang="en-US" dirty="0"/>
          </a:p>
        </p:txBody>
      </p:sp>
    </p:spTree>
    <p:extLst>
      <p:ext uri="{BB962C8B-B14F-4D97-AF65-F5344CB8AC3E}">
        <p14:creationId xmlns:p14="http://schemas.microsoft.com/office/powerpoint/2010/main" val="20460155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737388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21232183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679291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26660891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1401194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4273909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this session</a:t>
            </a:r>
            <a:endParaRPr lang="en-US" dirty="0"/>
          </a:p>
        </p:txBody>
      </p:sp>
      <p:sp>
        <p:nvSpPr>
          <p:cNvPr id="3" name="Text Placeholder 2"/>
          <p:cNvSpPr>
            <a:spLocks noGrp="1"/>
          </p:cNvSpPr>
          <p:nvPr>
            <p:ph type="body" sz="quarter" idx="10"/>
          </p:nvPr>
        </p:nvSpPr>
        <p:spPr>
          <a:xfrm>
            <a:off x="274638" y="1212850"/>
            <a:ext cx="11887200" cy="5478423"/>
          </a:xfrm>
        </p:spPr>
        <p:txBody>
          <a:bodyPr/>
          <a:lstStyle/>
          <a:p>
            <a:r>
              <a:rPr lang="en-US" dirty="0" smtClean="0"/>
              <a:t>Setup hasn’t changed much</a:t>
            </a:r>
          </a:p>
          <a:p>
            <a:r>
              <a:rPr lang="en-US" dirty="0" smtClean="0"/>
              <a:t>Slick-ness</a:t>
            </a:r>
          </a:p>
          <a:p>
            <a:pPr lvl="1"/>
            <a:r>
              <a:rPr lang="en-US" dirty="0" smtClean="0"/>
              <a:t>Scripted</a:t>
            </a:r>
          </a:p>
          <a:p>
            <a:pPr lvl="1"/>
            <a:r>
              <a:rPr lang="en-US" dirty="0" smtClean="0"/>
              <a:t>Tested</a:t>
            </a:r>
          </a:p>
          <a:p>
            <a:r>
              <a:rPr lang="en-US" dirty="0" smtClean="0"/>
              <a:t>Wonky-ness</a:t>
            </a:r>
          </a:p>
          <a:p>
            <a:pPr lvl="1"/>
            <a:r>
              <a:rPr lang="en-US" dirty="0" smtClean="0"/>
              <a:t>Under-documented</a:t>
            </a:r>
          </a:p>
          <a:p>
            <a:pPr lvl="1"/>
            <a:r>
              <a:rPr lang="en-US" dirty="0" err="1" smtClean="0"/>
              <a:t>Misdocumented</a:t>
            </a:r>
            <a:endParaRPr lang="en-US" dirty="0" smtClean="0"/>
          </a:p>
          <a:p>
            <a:pPr lvl="1"/>
            <a:r>
              <a:rPr lang="en-US" dirty="0" smtClean="0"/>
              <a:t>Conflicting documentation</a:t>
            </a:r>
          </a:p>
          <a:p>
            <a:pPr lvl="1"/>
            <a:r>
              <a:rPr lang="en-US" dirty="0" smtClean="0"/>
              <a:t>Simply not working</a:t>
            </a:r>
          </a:p>
          <a:p>
            <a:r>
              <a:rPr lang="en-US" dirty="0" smtClean="0"/>
              <a:t>Demos</a:t>
            </a:r>
          </a:p>
          <a:p>
            <a:pPr lvl="1"/>
            <a:r>
              <a:rPr lang="en-US" dirty="0" smtClean="0"/>
              <a:t>SharePoint 2013 on Windows Server 2008 R2</a:t>
            </a:r>
          </a:p>
          <a:p>
            <a:pPr lvl="1"/>
            <a:r>
              <a:rPr lang="en-US" dirty="0" smtClean="0"/>
              <a:t>Pseudo-Demos</a:t>
            </a:r>
            <a:endParaRPr lang="en-US" dirty="0"/>
          </a:p>
        </p:txBody>
      </p:sp>
    </p:spTree>
    <p:extLst>
      <p:ext uri="{BB962C8B-B14F-4D97-AF65-F5344CB8AC3E}">
        <p14:creationId xmlns:p14="http://schemas.microsoft.com/office/powerpoint/2010/main" val="27513807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20632704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Tree>
    <p:extLst>
      <p:ext uri="{BB962C8B-B14F-4D97-AF65-F5344CB8AC3E}">
        <p14:creationId xmlns:p14="http://schemas.microsoft.com/office/powerpoint/2010/main" val="3930702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eaLnBrk="1" hangingPunct="1"/>
            <a:r>
              <a:rPr lang="en-US" dirty="0" smtClean="0"/>
              <a:t>Scripted Installation of Prerequisites</a:t>
            </a:r>
          </a:p>
        </p:txBody>
      </p:sp>
      <p:sp>
        <p:nvSpPr>
          <p:cNvPr id="47107" name="Content Placeholder 2"/>
          <p:cNvSpPr>
            <a:spLocks noGrp="1"/>
          </p:cNvSpPr>
          <p:nvPr>
            <p:ph type="body" sz="quarter" idx="10"/>
          </p:nvPr>
        </p:nvSpPr>
        <p:spPr>
          <a:xfrm>
            <a:off x="274638" y="1212850"/>
            <a:ext cx="11887200" cy="4524315"/>
          </a:xfrm>
          <a:prstGeom prst="rect">
            <a:avLst/>
          </a:prstGeom>
        </p:spPr>
        <p:txBody>
          <a:bodyPr/>
          <a:lstStyle/>
          <a:p>
            <a:pPr eaLnBrk="1" hangingPunct="1"/>
            <a:r>
              <a:rPr lang="en-US" dirty="0" smtClean="0"/>
              <a:t>PrerequisiteInstaller.exe switches</a:t>
            </a:r>
          </a:p>
          <a:p>
            <a:pPr lvl="1"/>
            <a:r>
              <a:rPr lang="en-US" dirty="0" smtClean="0"/>
              <a:t>/</a:t>
            </a:r>
            <a:r>
              <a:rPr lang="en-US" b="1" dirty="0" smtClean="0"/>
              <a:t>unattended</a:t>
            </a:r>
            <a:r>
              <a:rPr lang="en-US" dirty="0" smtClean="0"/>
              <a:t/>
            </a:r>
            <a:br>
              <a:rPr lang="en-US" dirty="0" smtClean="0"/>
            </a:br>
            <a:r>
              <a:rPr lang="en-US" dirty="0" smtClean="0"/>
              <a:t>/</a:t>
            </a:r>
            <a:r>
              <a:rPr lang="en-US" b="1" dirty="0" smtClean="0"/>
              <a:t>NETFX</a:t>
            </a:r>
            <a:r>
              <a:rPr lang="en-US" dirty="0"/>
              <a:t>:&lt;path&gt;\SP2013_Prereqs\dotnetfx45_full_x86_x64.exe </a:t>
            </a:r>
            <a:r>
              <a:rPr lang="en-US" dirty="0" smtClean="0"/>
              <a:t/>
            </a:r>
            <a:br>
              <a:rPr lang="en-US" dirty="0" smtClean="0"/>
            </a:br>
            <a:r>
              <a:rPr lang="en-US" dirty="0" smtClean="0"/>
              <a:t>/</a:t>
            </a:r>
            <a:r>
              <a:rPr lang="en-US" b="1" dirty="0"/>
              <a:t>PowerShell</a:t>
            </a:r>
            <a:r>
              <a:rPr lang="en-US" dirty="0"/>
              <a:t>:&lt;path&gt;\SP2013_Prereqs\Windows6.1-KB2506143-x64.msu </a:t>
            </a:r>
            <a:r>
              <a:rPr lang="en-US" dirty="0" smtClean="0"/>
              <a:t/>
            </a:r>
            <a:br>
              <a:rPr lang="en-US" dirty="0" smtClean="0"/>
            </a:br>
            <a:r>
              <a:rPr lang="en-US" dirty="0" smtClean="0"/>
              <a:t>/</a:t>
            </a:r>
            <a:r>
              <a:rPr lang="en-US" b="1" dirty="0" err="1" smtClean="0"/>
              <a:t>SQLNCli</a:t>
            </a:r>
            <a:r>
              <a:rPr lang="en-US" dirty="0"/>
              <a:t>:&lt;path&gt;\SP2013_Prereqs\sqlncli.msi </a:t>
            </a:r>
            <a:r>
              <a:rPr lang="en-US" dirty="0" smtClean="0"/>
              <a:t/>
            </a:r>
            <a:br>
              <a:rPr lang="en-US" dirty="0" smtClean="0"/>
            </a:br>
            <a:r>
              <a:rPr lang="en-US" dirty="0" smtClean="0"/>
              <a:t>/</a:t>
            </a:r>
            <a:r>
              <a:rPr lang="en-US" b="1" dirty="0"/>
              <a:t>IDFX</a:t>
            </a:r>
            <a:r>
              <a:rPr lang="en-US" dirty="0"/>
              <a:t>:&lt;path&gt;\SP2013_Prereqs\Windows6.1-KB974405-x64.msu </a:t>
            </a:r>
            <a:r>
              <a:rPr lang="en-US" dirty="0" smtClean="0"/>
              <a:t/>
            </a:r>
            <a:br>
              <a:rPr lang="en-US" dirty="0" smtClean="0"/>
            </a:br>
            <a:r>
              <a:rPr lang="en-US" dirty="0" smtClean="0"/>
              <a:t>/</a:t>
            </a:r>
            <a:r>
              <a:rPr lang="en-US" b="1" dirty="0" smtClean="0"/>
              <a:t>Sync</a:t>
            </a:r>
            <a:r>
              <a:rPr lang="en-US" dirty="0"/>
              <a:t>:&lt;path&gt;\SP2013_Prereqs\Synchronization.msi </a:t>
            </a:r>
            <a:r>
              <a:rPr lang="en-US" dirty="0" smtClean="0"/>
              <a:t/>
            </a:r>
            <a:br>
              <a:rPr lang="en-US" dirty="0" smtClean="0"/>
            </a:br>
            <a:r>
              <a:rPr lang="en-US" dirty="0" smtClean="0"/>
              <a:t>/</a:t>
            </a:r>
            <a:r>
              <a:rPr lang="en-US" b="1" dirty="0" err="1"/>
              <a:t>AppFabric</a:t>
            </a:r>
            <a:r>
              <a:rPr lang="en-US" dirty="0"/>
              <a:t>:&lt;path&gt;\SP2013_Prereqs\WindowsServerAppFabricSetup_x64.exe </a:t>
            </a:r>
            <a:r>
              <a:rPr lang="en-US" dirty="0" smtClean="0"/>
              <a:t/>
            </a:r>
            <a:br>
              <a:rPr lang="en-US" dirty="0" smtClean="0"/>
            </a:br>
            <a:r>
              <a:rPr lang="en-US" dirty="0" smtClean="0"/>
              <a:t>/</a:t>
            </a:r>
            <a:r>
              <a:rPr lang="en-US" b="1" dirty="0"/>
              <a:t>IDFX11</a:t>
            </a:r>
            <a:r>
              <a:rPr lang="en-US" dirty="0"/>
              <a:t>:&lt;path&gt;\SP2013_Prereqs\MicrosoftIdentityExtensions-64.msi </a:t>
            </a:r>
            <a:r>
              <a:rPr lang="en-US" dirty="0" smtClean="0"/>
              <a:t/>
            </a:r>
            <a:br>
              <a:rPr lang="en-US" dirty="0" smtClean="0"/>
            </a:br>
            <a:r>
              <a:rPr lang="en-US" dirty="0" smtClean="0"/>
              <a:t>/</a:t>
            </a:r>
            <a:r>
              <a:rPr lang="en-US" b="1" dirty="0" err="1"/>
              <a:t>MSIPCClient</a:t>
            </a:r>
            <a:r>
              <a:rPr lang="en-US" dirty="0"/>
              <a:t>:&lt;path&gt;\SP2013_Prereqs\setup_msipc_x64.msi </a:t>
            </a:r>
            <a:r>
              <a:rPr lang="en-US" dirty="0" smtClean="0"/>
              <a:t/>
            </a:r>
            <a:br>
              <a:rPr lang="en-US" dirty="0" smtClean="0"/>
            </a:br>
            <a:r>
              <a:rPr lang="en-US" dirty="0" smtClean="0"/>
              <a:t>/</a:t>
            </a:r>
            <a:r>
              <a:rPr lang="en-US" b="1" dirty="0" err="1"/>
              <a:t>WCFDataServices</a:t>
            </a:r>
            <a:r>
              <a:rPr lang="en-US" dirty="0"/>
              <a:t>:&lt;path&gt;\SP2013_Prereqs\WcfDataServices.exe </a:t>
            </a:r>
            <a:r>
              <a:rPr lang="en-US" dirty="0" smtClean="0"/>
              <a:t/>
            </a:r>
            <a:br>
              <a:rPr lang="en-US" dirty="0" smtClean="0"/>
            </a:br>
            <a:r>
              <a:rPr lang="en-US" dirty="0" smtClean="0"/>
              <a:t>/</a:t>
            </a:r>
            <a:r>
              <a:rPr lang="en-US" b="1" dirty="0"/>
              <a:t>KB2671763</a:t>
            </a:r>
            <a:r>
              <a:rPr lang="en-US" dirty="0"/>
              <a:t>:&lt;path&gt;\SP2013_Prereqs\AppFabric1.1-RTM-KB2671763-x64-ENU.exe</a:t>
            </a:r>
          </a:p>
          <a:p>
            <a:pPr eaLnBrk="1" hangingPunct="1"/>
            <a:r>
              <a:rPr lang="en-US" dirty="0" smtClean="0"/>
              <a:t>Add to command line </a:t>
            </a:r>
            <a:r>
              <a:rPr lang="en-US" i="1" dirty="0" smtClean="0"/>
              <a:t>or</a:t>
            </a:r>
            <a:endParaRPr lang="en-US" dirty="0" smtClean="0"/>
          </a:p>
        </p:txBody>
      </p:sp>
    </p:spTree>
    <p:extLst>
      <p:ext uri="{BB962C8B-B14F-4D97-AF65-F5344CB8AC3E}">
        <p14:creationId xmlns:p14="http://schemas.microsoft.com/office/powerpoint/2010/main" val="4191369979"/>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eaLnBrk="1" hangingPunct="1"/>
            <a:r>
              <a:rPr lang="en-US" dirty="0" smtClean="0"/>
              <a:t>Scripted Installation of Prerequisites</a:t>
            </a:r>
          </a:p>
        </p:txBody>
      </p:sp>
      <p:sp>
        <p:nvSpPr>
          <p:cNvPr id="47107" name="Content Placeholder 2"/>
          <p:cNvSpPr>
            <a:spLocks noGrp="1"/>
          </p:cNvSpPr>
          <p:nvPr>
            <p:ph type="body" sz="quarter" idx="10"/>
          </p:nvPr>
        </p:nvSpPr>
        <p:spPr>
          <a:xfrm>
            <a:off x="274638" y="1212850"/>
            <a:ext cx="11887200" cy="5693866"/>
          </a:xfrm>
          <a:prstGeom prst="rect">
            <a:avLst/>
          </a:prstGeom>
        </p:spPr>
        <p:txBody>
          <a:bodyPr/>
          <a:lstStyle/>
          <a:p>
            <a:pPr eaLnBrk="1" hangingPunct="1"/>
            <a:r>
              <a:rPr lang="en-US" dirty="0" smtClean="0"/>
              <a:t>Create a </a:t>
            </a:r>
            <a:r>
              <a:rPr lang="en-US" b="1" dirty="0" smtClean="0"/>
              <a:t>PrequisiteInstaller.Arguments.txt</a:t>
            </a:r>
            <a:r>
              <a:rPr lang="en-US" dirty="0" smtClean="0"/>
              <a:t> </a:t>
            </a:r>
            <a:br>
              <a:rPr lang="en-US" dirty="0" smtClean="0"/>
            </a:br>
            <a:r>
              <a:rPr lang="en-US" dirty="0" smtClean="0"/>
              <a:t>file with all switches</a:t>
            </a:r>
          </a:p>
          <a:p>
            <a:pPr eaLnBrk="1" hangingPunct="1"/>
            <a:endParaRPr lang="en-US" dirty="0"/>
          </a:p>
          <a:p>
            <a:pPr eaLnBrk="1" hangingPunct="1"/>
            <a:endParaRPr lang="en-US" dirty="0" smtClean="0"/>
          </a:p>
          <a:p>
            <a:pPr eaLnBrk="1" hangingPunct="1"/>
            <a:endParaRPr lang="en-US" dirty="0"/>
          </a:p>
          <a:p>
            <a:pPr eaLnBrk="1" hangingPunct="1"/>
            <a:endParaRPr lang="en-US" dirty="0" smtClean="0"/>
          </a:p>
          <a:p>
            <a:pPr eaLnBrk="1" hangingPunct="1"/>
            <a:r>
              <a:rPr lang="en-US" dirty="0" smtClean="0"/>
              <a:t>Notes</a:t>
            </a:r>
          </a:p>
          <a:p>
            <a:pPr lvl="1"/>
            <a:r>
              <a:rPr lang="en-US" dirty="0" smtClean="0"/>
              <a:t>All switches are on </a:t>
            </a:r>
            <a:r>
              <a:rPr lang="en-US" i="1" dirty="0" smtClean="0"/>
              <a:t>one line </a:t>
            </a:r>
            <a:r>
              <a:rPr lang="en-US" dirty="0" smtClean="0"/>
              <a:t>[example above has word wrap on]</a:t>
            </a:r>
          </a:p>
          <a:p>
            <a:pPr lvl="1"/>
            <a:r>
              <a:rPr lang="en-US" dirty="0" smtClean="0"/>
              <a:t>The file has </a:t>
            </a:r>
            <a:r>
              <a:rPr lang="en-US" i="1" dirty="0" smtClean="0"/>
              <a:t>two</a:t>
            </a:r>
            <a:r>
              <a:rPr lang="en-US" dirty="0" smtClean="0"/>
              <a:t> extensions: .Arguments.txt</a:t>
            </a:r>
          </a:p>
          <a:p>
            <a:pPr lvl="1"/>
            <a:r>
              <a:rPr lang="en-US" dirty="0" smtClean="0"/>
              <a:t>Put the file in the same folder as PrerequisiteInstaller.exe</a:t>
            </a:r>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770937" y="2278062"/>
            <a:ext cx="3398838" cy="3715009"/>
          </a:xfrm>
          <a:prstGeom prst="rect">
            <a:avLst/>
          </a:prstGeom>
        </p:spPr>
      </p:pic>
      <p:sp>
        <p:nvSpPr>
          <p:cNvPr id="3" name="TextBox 2"/>
          <p:cNvSpPr txBox="1"/>
          <p:nvPr/>
        </p:nvSpPr>
        <p:spPr>
          <a:xfrm>
            <a:off x="272273" y="2278062"/>
            <a:ext cx="8765364" cy="3065455"/>
          </a:xfrm>
          <a:prstGeom prst="rect">
            <a:avLst/>
          </a:prstGeom>
          <a:noFill/>
        </p:spPr>
        <p:txBody>
          <a:bodyPr wrap="square" lIns="182880" tIns="146304" rIns="182880" bIns="146304" rtlCol="0">
            <a:spAutoFit/>
          </a:bodyPr>
          <a:lstStyle/>
          <a:p>
            <a:pPr marL="109306" lvl="1"/>
            <a:r>
              <a:rPr lang="en-US" dirty="0">
                <a:solidFill>
                  <a:srgbClr val="505050"/>
                </a:solidFill>
              </a:rPr>
              <a:t>/unattended /NETFX:&lt;path&gt;\SP2013_Prereqs\dotnetfx45_full_x86_x64.exe /PowerShell:&lt;path&gt;\SP2013_Prereqs\Windows6.1-KB2506143-x64.msu /</a:t>
            </a:r>
            <a:r>
              <a:rPr lang="en-US" dirty="0" err="1">
                <a:solidFill>
                  <a:srgbClr val="505050"/>
                </a:solidFill>
              </a:rPr>
              <a:t>SQLNCli</a:t>
            </a:r>
            <a:r>
              <a:rPr lang="en-US" dirty="0">
                <a:solidFill>
                  <a:srgbClr val="505050"/>
                </a:solidFill>
              </a:rPr>
              <a:t>:&lt;path&gt;\SP2013_Prereqs\sqlncli.msi /IDFX:&lt;path&gt;\SP2013_Prereqs\Windows6.1-KB974405-x64.msu /Sync:&lt;path&gt;\SP2013_Prereqs\Synchronization.msi /</a:t>
            </a:r>
            <a:r>
              <a:rPr lang="en-US" dirty="0" err="1">
                <a:solidFill>
                  <a:srgbClr val="505050"/>
                </a:solidFill>
              </a:rPr>
              <a:t>AppFabric</a:t>
            </a:r>
            <a:r>
              <a:rPr lang="en-US" dirty="0">
                <a:solidFill>
                  <a:srgbClr val="505050"/>
                </a:solidFill>
              </a:rPr>
              <a:t>:&lt;path&gt;\SP2013_Prereqs\WindowsServerAppFabricSetup_x64.exe /IDFX11:&lt;path&gt;\SP2013_Prereqs\MicrosoftIdentityExtensions-64.msi /</a:t>
            </a:r>
            <a:r>
              <a:rPr lang="en-US" dirty="0" err="1">
                <a:solidFill>
                  <a:srgbClr val="505050"/>
                </a:solidFill>
              </a:rPr>
              <a:t>MSIPCClient</a:t>
            </a:r>
            <a:r>
              <a:rPr lang="en-US" dirty="0">
                <a:solidFill>
                  <a:srgbClr val="505050"/>
                </a:solidFill>
              </a:rPr>
              <a:t>:&lt;path&gt;\SP2013_Prereqs\setup_msipc_x64.msi /</a:t>
            </a:r>
            <a:r>
              <a:rPr lang="en-US" dirty="0" err="1">
                <a:solidFill>
                  <a:srgbClr val="505050"/>
                </a:solidFill>
              </a:rPr>
              <a:t>WCFDataServices</a:t>
            </a:r>
            <a:r>
              <a:rPr lang="en-US" dirty="0">
                <a:solidFill>
                  <a:srgbClr val="505050"/>
                </a:solidFill>
              </a:rPr>
              <a:t>:&lt;path&gt;\SP2013_Prereqs\WcfDataServices.exe /KB2671763:&lt;path&gt;\SP2013_Prereqs\AppFabric1.1-RTM-KB2671763-x64-ENU.exe</a:t>
            </a:r>
          </a:p>
        </p:txBody>
      </p:sp>
      <p:sp>
        <p:nvSpPr>
          <p:cNvPr id="5" name="Rounded Rectangle 4"/>
          <p:cNvSpPr/>
          <p:nvPr/>
        </p:nvSpPr>
        <p:spPr bwMode="auto">
          <a:xfrm>
            <a:off x="10196511" y="4297362"/>
            <a:ext cx="2057401" cy="571500"/>
          </a:xfrm>
          <a:prstGeom prst="roundRect">
            <a:avLst/>
          </a:prstGeom>
          <a:noFill/>
          <a:ln w="5715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379421949"/>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Scripted Installation of Prerequisites</a:t>
            </a:r>
          </a:p>
        </p:txBody>
      </p:sp>
      <p:sp>
        <p:nvSpPr>
          <p:cNvPr id="3" name="Text Placeholder 2"/>
          <p:cNvSpPr>
            <a:spLocks noGrp="1"/>
          </p:cNvSpPr>
          <p:nvPr>
            <p:ph type="body" sz="quarter" idx="10"/>
          </p:nvPr>
        </p:nvSpPr>
        <p:spPr/>
        <p:txBody>
          <a:bodyPr/>
          <a:lstStyle/>
          <a:p>
            <a:r>
              <a:rPr lang="en-US" dirty="0" smtClean="0"/>
              <a:t>Resources</a:t>
            </a:r>
          </a:p>
          <a:p>
            <a:pPr lvl="1"/>
            <a:r>
              <a:rPr lang="en-US" dirty="0"/>
              <a:t>Install prerequisites for SharePoint 2013 from a network </a:t>
            </a:r>
            <a:r>
              <a:rPr lang="en-US" dirty="0" smtClean="0"/>
              <a:t>share</a:t>
            </a:r>
          </a:p>
          <a:p>
            <a:pPr lvl="2"/>
            <a:r>
              <a:rPr lang="en-US" dirty="0">
                <a:hlinkClick r:id="rId2"/>
              </a:rPr>
              <a:t>http://</a:t>
            </a:r>
            <a:r>
              <a:rPr lang="en-US" dirty="0" smtClean="0">
                <a:hlinkClick r:id="rId2"/>
              </a:rPr>
              <a:t>technet.microsoft.com/en-us/library/ff686793.aspx</a:t>
            </a:r>
            <a:endParaRPr lang="en-US" dirty="0" smtClean="0"/>
          </a:p>
          <a:p>
            <a:pPr lvl="2"/>
            <a:endParaRPr lang="en-US" dirty="0"/>
          </a:p>
        </p:txBody>
      </p:sp>
    </p:spTree>
    <p:extLst>
      <p:ext uri="{BB962C8B-B14F-4D97-AF65-F5344CB8AC3E}">
        <p14:creationId xmlns:p14="http://schemas.microsoft.com/office/powerpoint/2010/main" val="2586470246"/>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a:t>
            </a:r>
            <a:endParaRPr lang="en-US" dirty="0"/>
          </a:p>
        </p:txBody>
      </p:sp>
      <p:sp>
        <p:nvSpPr>
          <p:cNvPr id="3" name="Text Placeholder 2"/>
          <p:cNvSpPr>
            <a:spLocks noGrp="1"/>
          </p:cNvSpPr>
          <p:nvPr>
            <p:ph type="body" sz="quarter" idx="10"/>
          </p:nvPr>
        </p:nvSpPr>
        <p:spPr>
          <a:xfrm>
            <a:off x="274637" y="1212850"/>
            <a:ext cx="5333999" cy="5561012"/>
          </a:xfrm>
        </p:spPr>
        <p:txBody>
          <a:bodyPr/>
          <a:lstStyle/>
          <a:p>
            <a:r>
              <a:rPr lang="en-US" dirty="0" smtClean="0"/>
              <a:t>Buggy restart</a:t>
            </a:r>
          </a:p>
          <a:p>
            <a:pPr lvl="1"/>
            <a:r>
              <a:rPr lang="en-US" dirty="0" smtClean="0"/>
              <a:t>If prompted to restart:</a:t>
            </a:r>
          </a:p>
          <a:p>
            <a:pPr marL="685800" lvl="2" indent="-457200">
              <a:buFont typeface="+mj-lt"/>
              <a:buAutoNum type="arabicPeriod"/>
            </a:pPr>
            <a:r>
              <a:rPr lang="en-US" dirty="0" smtClean="0"/>
              <a:t>Click CANCEL instead of FINISH.</a:t>
            </a:r>
          </a:p>
          <a:p>
            <a:pPr marL="685800" lvl="2" indent="-457200">
              <a:buFont typeface="+mj-lt"/>
              <a:buAutoNum type="arabicPeriod"/>
            </a:pPr>
            <a:r>
              <a:rPr lang="en-US" dirty="0" smtClean="0"/>
              <a:t>Delete startup task in %</a:t>
            </a:r>
            <a:r>
              <a:rPr lang="en-US" dirty="0" err="1" smtClean="0"/>
              <a:t>ProgramData</a:t>
            </a:r>
            <a:r>
              <a:rPr lang="en-US" dirty="0" smtClean="0"/>
              <a:t>%\Microsoft\Windows\Start Menu\Programs\Startup</a:t>
            </a:r>
          </a:p>
          <a:p>
            <a:pPr marL="685800" lvl="2" indent="-457200">
              <a:buFont typeface="+mj-lt"/>
              <a:buAutoNum type="arabicPeriod"/>
            </a:pPr>
            <a:r>
              <a:rPr lang="en-US" dirty="0" smtClean="0"/>
              <a:t>Restart machine.</a:t>
            </a:r>
          </a:p>
          <a:p>
            <a:pPr marL="685800" lvl="2" indent="-457200">
              <a:buFont typeface="+mj-lt"/>
              <a:buAutoNum type="arabicPeriod"/>
            </a:pPr>
            <a:r>
              <a:rPr lang="en-US" dirty="0" smtClean="0"/>
              <a:t>Restart PrerequisiteInstaller.exe.</a:t>
            </a:r>
          </a:p>
          <a:p>
            <a:r>
              <a:rPr lang="en-US" dirty="0" smtClean="0"/>
              <a:t>WCF Data Services 5.0 certificate is bad</a:t>
            </a:r>
          </a:p>
          <a:p>
            <a:pPr lvl="1"/>
            <a:r>
              <a:rPr lang="en-US" dirty="0" smtClean="0"/>
              <a:t>Security dialog prompts: Blocker</a:t>
            </a:r>
          </a:p>
          <a:p>
            <a:pPr lvl="1"/>
            <a:r>
              <a:rPr lang="en-US" dirty="0" smtClean="0"/>
              <a:t>Server </a:t>
            </a:r>
            <a:r>
              <a:rPr lang="en-US" i="1" dirty="0" smtClean="0"/>
              <a:t>must</a:t>
            </a:r>
            <a:r>
              <a:rPr lang="en-US" dirty="0" smtClean="0"/>
              <a:t> have Internet access to install it successfully</a:t>
            </a:r>
          </a:p>
        </p:txBody>
      </p:sp>
      <p:grpSp>
        <p:nvGrpSpPr>
          <p:cNvPr id="9" name="Group 8"/>
          <p:cNvGrpSpPr/>
          <p:nvPr/>
        </p:nvGrpSpPr>
        <p:grpSpPr>
          <a:xfrm>
            <a:off x="8233088" y="1516062"/>
            <a:ext cx="3931115" cy="3090463"/>
            <a:chOff x="5978525" y="306385"/>
            <a:chExt cx="6191250" cy="4867277"/>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444"/>
            <a:stretch/>
          </p:blipFill>
          <p:spPr>
            <a:xfrm>
              <a:off x="5978525" y="306385"/>
              <a:ext cx="6191250" cy="4627565"/>
            </a:xfrm>
            <a:prstGeom prst="rect">
              <a:avLst/>
            </a:prstGeom>
          </p:spPr>
        </p:pic>
        <p:sp>
          <p:nvSpPr>
            <p:cNvPr id="5" name="Oval 4"/>
            <p:cNvSpPr/>
            <p:nvPr/>
          </p:nvSpPr>
          <p:spPr bwMode="auto">
            <a:xfrm>
              <a:off x="7056437" y="410367"/>
              <a:ext cx="4648200" cy="687387"/>
            </a:xfrm>
            <a:prstGeom prst="ellipse">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quot;No&quot; Symbol 5"/>
            <p:cNvSpPr/>
            <p:nvPr/>
          </p:nvSpPr>
          <p:spPr bwMode="auto">
            <a:xfrm>
              <a:off x="10485437" y="4335462"/>
              <a:ext cx="838200" cy="838200"/>
            </a:xfrm>
            <a:prstGeom prst="noSmoking">
              <a:avLst/>
            </a:prstGeom>
            <a:noFill/>
            <a:ln>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Down Arrow 6"/>
            <p:cNvSpPr/>
            <p:nvPr/>
          </p:nvSpPr>
          <p:spPr bwMode="auto">
            <a:xfrm>
              <a:off x="11552237" y="4030662"/>
              <a:ext cx="304800" cy="609600"/>
            </a:xfrm>
            <a:prstGeom prst="downArrow">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12" name="Group 11"/>
          <p:cNvGrpSpPr/>
          <p:nvPr/>
        </p:nvGrpSpPr>
        <p:grpSpPr>
          <a:xfrm>
            <a:off x="6827837" y="4749596"/>
            <a:ext cx="5336366" cy="1087292"/>
            <a:chOff x="5020306" y="5312282"/>
            <a:chExt cx="7227888" cy="1472692"/>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020306" y="5312282"/>
              <a:ext cx="7227888" cy="1372809"/>
            </a:xfrm>
            <a:prstGeom prst="rect">
              <a:avLst/>
            </a:prstGeom>
          </p:spPr>
        </p:pic>
        <p:sp>
          <p:nvSpPr>
            <p:cNvPr id="11" name="&quot;No&quot; Symbol 10"/>
            <p:cNvSpPr/>
            <p:nvPr/>
          </p:nvSpPr>
          <p:spPr bwMode="auto">
            <a:xfrm>
              <a:off x="7349428" y="6130489"/>
              <a:ext cx="654485" cy="654485"/>
            </a:xfrm>
            <a:prstGeom prst="noSmoking">
              <a:avLst/>
            </a:prstGeom>
            <a:solidFill>
              <a:srgbClr val="FF0000"/>
            </a:solidFill>
            <a:ln>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24654535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 Prerequisite Installer prerequisites</a:t>
            </a:r>
          </a:p>
        </p:txBody>
      </p:sp>
      <p:sp>
        <p:nvSpPr>
          <p:cNvPr id="3" name="Text Placeholder 2"/>
          <p:cNvSpPr>
            <a:spLocks noGrp="1"/>
          </p:cNvSpPr>
          <p:nvPr>
            <p:ph type="body" sz="quarter" idx="10"/>
          </p:nvPr>
        </p:nvSpPr>
        <p:spPr>
          <a:xfrm>
            <a:off x="274638" y="1212850"/>
            <a:ext cx="11887200" cy="4739759"/>
          </a:xfrm>
        </p:spPr>
        <p:txBody>
          <a:bodyPr/>
          <a:lstStyle/>
          <a:p>
            <a:r>
              <a:rPr lang="en-US" dirty="0" err="1" smtClean="0"/>
              <a:t>Prereqs</a:t>
            </a:r>
            <a:r>
              <a:rPr lang="en-US" dirty="0" smtClean="0"/>
              <a:t> NOT INSTALLED by the </a:t>
            </a:r>
            <a:r>
              <a:rPr lang="en-US" dirty="0" err="1" smtClean="0"/>
              <a:t>prereq</a:t>
            </a:r>
            <a:r>
              <a:rPr lang="en-US" dirty="0" smtClean="0"/>
              <a:t> installer</a:t>
            </a:r>
          </a:p>
          <a:p>
            <a:pPr marL="342900" lvl="1" indent="-342900">
              <a:buFont typeface="Arial" panose="020B0604020202020204" pitchFamily="34" charset="0"/>
              <a:buChar char="•"/>
            </a:pPr>
            <a:r>
              <a:rPr lang="en-US" dirty="0" smtClean="0">
                <a:hlinkClick r:id="rId2"/>
              </a:rPr>
              <a:t>The </a:t>
            </a:r>
            <a:r>
              <a:rPr lang="en-US" dirty="0">
                <a:hlinkClick r:id="rId2"/>
              </a:rPr>
              <a:t>SharePoint parsing process crashes in Windows Server 2008 R2 (KB 2554876)</a:t>
            </a:r>
            <a:r>
              <a:rPr lang="en-US" dirty="0"/>
              <a:t> </a:t>
            </a:r>
          </a:p>
          <a:p>
            <a:pPr marL="342900" lvl="1" indent="-342900">
              <a:buFont typeface="Arial" panose="020B0604020202020204" pitchFamily="34" charset="0"/>
              <a:buChar char="•"/>
            </a:pPr>
            <a:r>
              <a:rPr lang="en-US" dirty="0">
                <a:hlinkClick r:id="rId3"/>
              </a:rPr>
              <a:t>FIX: IIS 7.5 configurations are not updated when you use the </a:t>
            </a:r>
            <a:r>
              <a:rPr lang="en-US" dirty="0" err="1">
                <a:hlinkClick r:id="rId3"/>
              </a:rPr>
              <a:t>ServerManager</a:t>
            </a:r>
            <a:r>
              <a:rPr lang="en-US" dirty="0">
                <a:hlinkClick r:id="rId3"/>
              </a:rPr>
              <a:t> class to commit configuration changes (KB 2708075)</a:t>
            </a:r>
            <a:r>
              <a:rPr lang="en-US" dirty="0"/>
              <a:t> </a:t>
            </a:r>
          </a:p>
          <a:p>
            <a:pPr marL="342900" lvl="1" indent="-342900">
              <a:buFont typeface="Arial" panose="020B0604020202020204" pitchFamily="34" charset="0"/>
              <a:buChar char="•"/>
            </a:pPr>
            <a:r>
              <a:rPr lang="en-US" dirty="0">
                <a:hlinkClick r:id="rId4"/>
              </a:rPr>
              <a:t>Hotfix: ASP.NET (SharePoint) race condition in .NET 4.5 RTM (KB 2759112)</a:t>
            </a:r>
            <a:r>
              <a:rPr lang="en-US" dirty="0"/>
              <a:t> </a:t>
            </a:r>
            <a:endParaRPr lang="en-US" dirty="0" smtClean="0"/>
          </a:p>
          <a:p>
            <a:pPr lvl="1"/>
            <a:r>
              <a:rPr lang="en-US" dirty="0" smtClean="0"/>
              <a:t>Must install </a:t>
            </a:r>
            <a:r>
              <a:rPr lang="en-US" i="1" dirty="0" smtClean="0"/>
              <a:t>after</a:t>
            </a:r>
            <a:r>
              <a:rPr lang="en-US" dirty="0" smtClean="0"/>
              <a:t> SharePoint Prerequisite Installer prerequisites</a:t>
            </a:r>
          </a:p>
          <a:p>
            <a:r>
              <a:rPr lang="en-US" dirty="0" smtClean="0"/>
              <a:t>Automated installation</a:t>
            </a:r>
          </a:p>
          <a:p>
            <a:pPr lvl="1"/>
            <a:r>
              <a:rPr lang="en-US" u="sng" dirty="0" smtClean="0"/>
              <a:t>PowerShell</a:t>
            </a:r>
            <a:r>
              <a:rPr lang="en-US" dirty="0" smtClean="0"/>
              <a:t> (Run As Administrator. Set-</a:t>
            </a:r>
            <a:r>
              <a:rPr lang="en-US" dirty="0" err="1" smtClean="0"/>
              <a:t>ExecutionPolicy</a:t>
            </a:r>
            <a:r>
              <a:rPr lang="en-US" dirty="0" smtClean="0"/>
              <a:t> appropriately.)</a:t>
            </a:r>
            <a:endParaRPr lang="en-US" u="sng" dirty="0" smtClean="0"/>
          </a:p>
          <a:p>
            <a:pPr lvl="1"/>
            <a:r>
              <a:rPr lang="en-US" dirty="0" smtClean="0"/>
              <a:t>.\</a:t>
            </a:r>
            <a:r>
              <a:rPr lang="en-US" dirty="0"/>
              <a:t>NDP45-KB2759112-x64.exe /passive /</a:t>
            </a:r>
            <a:r>
              <a:rPr lang="en-US" dirty="0" err="1"/>
              <a:t>norestart</a:t>
            </a:r>
            <a:endParaRPr lang="en-US" dirty="0"/>
          </a:p>
          <a:p>
            <a:pPr lvl="1"/>
            <a:r>
              <a:rPr lang="en-US" dirty="0"/>
              <a:t>wusa.exe .\Windows6.1-KB2554876-v2-x64.msu /quiet /</a:t>
            </a:r>
            <a:r>
              <a:rPr lang="en-US" dirty="0" err="1"/>
              <a:t>norestart</a:t>
            </a:r>
            <a:endParaRPr lang="en-US" dirty="0"/>
          </a:p>
          <a:p>
            <a:pPr lvl="1"/>
            <a:r>
              <a:rPr lang="en-US" dirty="0"/>
              <a:t>wusa.exe .\Windows6.1-KB2708075-x64.msu /quiet /</a:t>
            </a:r>
            <a:r>
              <a:rPr lang="en-US" dirty="0" err="1"/>
              <a:t>norestart</a:t>
            </a:r>
            <a:endParaRPr lang="en-US" dirty="0"/>
          </a:p>
          <a:p>
            <a:pPr lvl="1"/>
            <a:r>
              <a:rPr lang="en-US" dirty="0"/>
              <a:t># </a:t>
            </a:r>
            <a:r>
              <a:rPr lang="en-US" dirty="0" smtClean="0"/>
              <a:t>Restart-Computer</a:t>
            </a:r>
          </a:p>
        </p:txBody>
      </p:sp>
    </p:spTree>
    <p:extLst>
      <p:ext uri="{BB962C8B-B14F-4D97-AF65-F5344CB8AC3E}">
        <p14:creationId xmlns:p14="http://schemas.microsoft.com/office/powerpoint/2010/main" val="35561484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Disable Loopback</a:t>
            </a:r>
            <a:endParaRPr lang="en-US" dirty="0"/>
          </a:p>
        </p:txBody>
      </p:sp>
      <p:sp>
        <p:nvSpPr>
          <p:cNvPr id="3" name="Text Placeholder 2"/>
          <p:cNvSpPr>
            <a:spLocks noGrp="1"/>
          </p:cNvSpPr>
          <p:nvPr>
            <p:ph type="body" sz="quarter" idx="10"/>
          </p:nvPr>
        </p:nvSpPr>
        <p:spPr>
          <a:xfrm>
            <a:off x="274638" y="1212850"/>
            <a:ext cx="11887200" cy="3724096"/>
          </a:xfrm>
        </p:spPr>
        <p:txBody>
          <a:bodyPr/>
          <a:lstStyle/>
          <a:p>
            <a:r>
              <a:rPr lang="en-US" dirty="0" smtClean="0"/>
              <a:t>Explanation</a:t>
            </a:r>
          </a:p>
          <a:p>
            <a:pPr lvl="1"/>
            <a:r>
              <a:rPr lang="en-US" dirty="0" smtClean="0">
                <a:hlinkClick r:id="rId3"/>
              </a:rPr>
              <a:t>http</a:t>
            </a:r>
            <a:r>
              <a:rPr lang="en-US" dirty="0">
                <a:hlinkClick r:id="rId3"/>
              </a:rPr>
              <a:t>://support.microsoft.com/kb/896861</a:t>
            </a:r>
            <a:endParaRPr lang="en-US" dirty="0"/>
          </a:p>
          <a:p>
            <a:pPr lvl="2"/>
            <a:r>
              <a:rPr lang="en-US" dirty="0"/>
              <a:t>Production: Method 1 only (more secure)</a:t>
            </a:r>
          </a:p>
          <a:p>
            <a:pPr lvl="2"/>
            <a:r>
              <a:rPr lang="en-US" dirty="0"/>
              <a:t>Development/Testing: Method 2 is </a:t>
            </a:r>
            <a:r>
              <a:rPr lang="en-US" dirty="0" smtClean="0"/>
              <a:t>OK</a:t>
            </a:r>
          </a:p>
          <a:p>
            <a:r>
              <a:rPr lang="en-US" dirty="0" smtClean="0"/>
              <a:t>Script</a:t>
            </a:r>
          </a:p>
          <a:p>
            <a:pPr lvl="1"/>
            <a:r>
              <a:rPr lang="en-US" u="sng" dirty="0" smtClean="0"/>
              <a:t>PowerShell</a:t>
            </a:r>
            <a:r>
              <a:rPr lang="en-US" dirty="0" smtClean="0"/>
              <a:t> (Run as Administrator. Enter command on one line.)</a:t>
            </a:r>
            <a:endParaRPr lang="en-US" u="sng" dirty="0" smtClean="0"/>
          </a:p>
          <a:p>
            <a:pPr lvl="1"/>
            <a:r>
              <a:rPr lang="en-US" dirty="0" smtClean="0"/>
              <a:t>New-</a:t>
            </a:r>
            <a:r>
              <a:rPr lang="en-US" dirty="0" err="1" smtClean="0"/>
              <a:t>ItemProperty</a:t>
            </a:r>
            <a:r>
              <a:rPr lang="en-US" dirty="0" smtClean="0"/>
              <a:t> </a:t>
            </a:r>
            <a:r>
              <a:rPr lang="en-US" dirty="0"/>
              <a:t>HKLM:\System\</a:t>
            </a:r>
            <a:r>
              <a:rPr lang="en-US" dirty="0" err="1"/>
              <a:t>CurrentControlSet</a:t>
            </a:r>
            <a:r>
              <a:rPr lang="en-US" dirty="0"/>
              <a:t>\Control\</a:t>
            </a:r>
            <a:r>
              <a:rPr lang="en-US" dirty="0" err="1"/>
              <a:t>Lsa</a:t>
            </a:r>
            <a:r>
              <a:rPr lang="en-US" dirty="0"/>
              <a:t> </a:t>
            </a:r>
            <a:r>
              <a:rPr lang="en-US" dirty="0" smtClean="0"/>
              <a:t/>
            </a:r>
            <a:br>
              <a:rPr lang="en-US" dirty="0" smtClean="0"/>
            </a:br>
            <a:r>
              <a:rPr lang="en-US" dirty="0" smtClean="0"/>
              <a:t>-</a:t>
            </a:r>
            <a:r>
              <a:rPr lang="en-US" dirty="0"/>
              <a:t>Name "</a:t>
            </a:r>
            <a:r>
              <a:rPr lang="en-US" dirty="0" err="1"/>
              <a:t>DisableLoopbackCheck</a:t>
            </a:r>
            <a:r>
              <a:rPr lang="en-US" dirty="0"/>
              <a:t>" -Value "1" -</a:t>
            </a:r>
            <a:r>
              <a:rPr lang="en-US" dirty="0" err="1"/>
              <a:t>PropertyType</a:t>
            </a:r>
            <a:r>
              <a:rPr lang="en-US" dirty="0"/>
              <a:t> </a:t>
            </a:r>
            <a:r>
              <a:rPr lang="en-US" dirty="0" smtClean="0"/>
              <a:t>DWORD</a:t>
            </a:r>
            <a:endParaRPr lang="en-US" dirty="0"/>
          </a:p>
          <a:p>
            <a:pPr lvl="1"/>
            <a:endParaRPr lang="en-US" dirty="0"/>
          </a:p>
        </p:txBody>
      </p:sp>
    </p:spTree>
    <p:extLst>
      <p:ext uri="{BB962C8B-B14F-4D97-AF65-F5344CB8AC3E}">
        <p14:creationId xmlns:p14="http://schemas.microsoft.com/office/powerpoint/2010/main" val="12633262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Install SharePoint Binaries</a:t>
            </a:r>
            <a:endParaRPr lang="en-US" dirty="0"/>
          </a:p>
        </p:txBody>
      </p:sp>
    </p:spTree>
    <p:extLst>
      <p:ext uri="{BB962C8B-B14F-4D97-AF65-F5344CB8AC3E}">
        <p14:creationId xmlns:p14="http://schemas.microsoft.com/office/powerpoint/2010/main" val="3559685740"/>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Pseudo-Demo</a:t>
            </a:r>
            <a:endParaRPr lang="en-US" dirty="0"/>
          </a:p>
        </p:txBody>
      </p:sp>
    </p:spTree>
    <p:extLst>
      <p:ext uri="{BB962C8B-B14F-4D97-AF65-F5344CB8AC3E}">
        <p14:creationId xmlns:p14="http://schemas.microsoft.com/office/powerpoint/2010/main" val="14857465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Architecture</a:t>
            </a:r>
            <a:endParaRPr lang="en-US" dirty="0"/>
          </a:p>
        </p:txBody>
      </p:sp>
    </p:spTree>
    <p:extLst>
      <p:ext uri="{BB962C8B-B14F-4D97-AF65-F5344CB8AC3E}">
        <p14:creationId xmlns:p14="http://schemas.microsoft.com/office/powerpoint/2010/main" val="2028114870"/>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1612606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28833086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789735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8857586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38089226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305114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37057276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31025995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1169270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40848244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332038" y="272751"/>
            <a:ext cx="7772400" cy="6352442"/>
          </a:xfrm>
          <a:prstGeom prst="rect">
            <a:avLst/>
          </a:prstGeom>
        </p:spPr>
      </p:pic>
      <p:sp>
        <p:nvSpPr>
          <p:cNvPr id="7" name="Rectangle 6"/>
          <p:cNvSpPr/>
          <p:nvPr/>
        </p:nvSpPr>
        <p:spPr>
          <a:xfrm>
            <a:off x="5518151" y="6625193"/>
            <a:ext cx="6918324" cy="369332"/>
          </a:xfrm>
          <a:prstGeom prst="rect">
            <a:avLst/>
          </a:prstGeom>
        </p:spPr>
        <p:txBody>
          <a:bodyPr wrap="square">
            <a:spAutoFit/>
          </a:bodyPr>
          <a:lstStyle/>
          <a:p>
            <a:r>
              <a:rPr lang="en-US" dirty="0">
                <a:solidFill>
                  <a:srgbClr val="505050"/>
                </a:solidFill>
              </a:rPr>
              <a:t>http://www.microsoft.com/en-us/download/details.aspx?id=30377</a:t>
            </a:r>
          </a:p>
        </p:txBody>
      </p:sp>
    </p:spTree>
    <p:extLst>
      <p:ext uri="{BB962C8B-B14F-4D97-AF65-F5344CB8AC3E}">
        <p14:creationId xmlns:p14="http://schemas.microsoft.com/office/powerpoint/2010/main" val="3559297054"/>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30577275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Tree>
    <p:extLst>
      <p:ext uri="{BB962C8B-B14F-4D97-AF65-F5344CB8AC3E}">
        <p14:creationId xmlns:p14="http://schemas.microsoft.com/office/powerpoint/2010/main" val="3025937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After Setup</a:t>
            </a:r>
            <a:endParaRPr lang="en-US" dirty="0"/>
          </a:p>
        </p:txBody>
      </p:sp>
      <p:sp>
        <p:nvSpPr>
          <p:cNvPr id="3" name="Text Placeholder 2"/>
          <p:cNvSpPr>
            <a:spLocks noGrp="1"/>
          </p:cNvSpPr>
          <p:nvPr>
            <p:ph type="body" sz="quarter" idx="10"/>
          </p:nvPr>
        </p:nvSpPr>
        <p:spPr>
          <a:xfrm>
            <a:off x="274638" y="1212850"/>
            <a:ext cx="11887200" cy="738664"/>
          </a:xfrm>
        </p:spPr>
        <p:txBody>
          <a:bodyPr/>
          <a:lstStyle/>
          <a:p>
            <a:r>
              <a:rPr lang="en-US" dirty="0" smtClean="0"/>
              <a:t>Install the latest Cumulative Updates</a:t>
            </a:r>
            <a:endParaRPr lang="en-US" dirty="0"/>
          </a:p>
        </p:txBody>
      </p:sp>
    </p:spTree>
    <p:extLst>
      <p:ext uri="{BB962C8B-B14F-4D97-AF65-F5344CB8AC3E}">
        <p14:creationId xmlns:p14="http://schemas.microsoft.com/office/powerpoint/2010/main" val="2754729911"/>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r>
              <a:rPr lang="en-US" dirty="0"/>
              <a:t>Scripted Installation of SharePoint Server</a:t>
            </a:r>
          </a:p>
        </p:txBody>
      </p:sp>
      <p:sp>
        <p:nvSpPr>
          <p:cNvPr id="3" name="Content Placeholder 2"/>
          <p:cNvSpPr>
            <a:spLocks noGrp="1"/>
          </p:cNvSpPr>
          <p:nvPr>
            <p:ph type="body" sz="quarter" idx="10"/>
          </p:nvPr>
        </p:nvSpPr>
        <p:spPr>
          <a:xfrm>
            <a:off x="274638" y="1212850"/>
            <a:ext cx="11887200" cy="4124206"/>
          </a:xfrm>
          <a:prstGeom prst="rect">
            <a:avLst/>
          </a:prstGeom>
        </p:spPr>
        <p:txBody>
          <a:bodyPr/>
          <a:lstStyle/>
          <a:p>
            <a:r>
              <a:rPr lang="en-US" dirty="0" smtClean="0"/>
              <a:t>Create or modify config.xml</a:t>
            </a:r>
          </a:p>
          <a:p>
            <a:pPr lvl="1"/>
            <a:r>
              <a:rPr lang="en-US" dirty="0" smtClean="0"/>
              <a:t>See samples in the FILES folder in the SharePoint distribution</a:t>
            </a:r>
          </a:p>
          <a:p>
            <a:pPr lvl="1"/>
            <a:r>
              <a:rPr lang="en-US" dirty="0" smtClean="0"/>
              <a:t>Remove comment tags (&lt;!-- and --&gt;) from the PIDKEY value</a:t>
            </a:r>
          </a:p>
          <a:p>
            <a:r>
              <a:rPr lang="en-US" dirty="0" smtClean="0"/>
              <a:t>setup.exe /</a:t>
            </a:r>
            <a:r>
              <a:rPr lang="en-US" dirty="0" err="1" smtClean="0"/>
              <a:t>config</a:t>
            </a:r>
            <a:r>
              <a:rPr lang="en-US" dirty="0" smtClean="0"/>
              <a:t> </a:t>
            </a:r>
            <a:r>
              <a:rPr lang="en-US" i="1" dirty="0" smtClean="0"/>
              <a:t>path</a:t>
            </a:r>
            <a:r>
              <a:rPr lang="en-US" dirty="0" smtClean="0"/>
              <a:t>\config.xml</a:t>
            </a:r>
          </a:p>
          <a:p>
            <a:endParaRPr lang="en-US" dirty="0"/>
          </a:p>
          <a:p>
            <a:r>
              <a:rPr lang="en-US" dirty="0" smtClean="0"/>
              <a:t>Monitoring unattended installation</a:t>
            </a:r>
          </a:p>
          <a:p>
            <a:pPr lvl="1"/>
            <a:r>
              <a:rPr lang="en-US" dirty="0" smtClean="0"/>
              <a:t>Monitor %temp%\SharePoint Server Setup*.log</a:t>
            </a:r>
          </a:p>
          <a:p>
            <a:pPr lvl="1"/>
            <a:r>
              <a:rPr lang="en-US" dirty="0" smtClean="0"/>
              <a:t>Task Manager processes including msiexec.exe, setup.exe, mscorsvw.exe, psconfig.exe</a:t>
            </a:r>
            <a:endParaRPr lang="en-US" dirty="0"/>
          </a:p>
        </p:txBody>
      </p:sp>
    </p:spTree>
    <p:extLst>
      <p:ext uri="{BB962C8B-B14F-4D97-AF65-F5344CB8AC3E}">
        <p14:creationId xmlns:p14="http://schemas.microsoft.com/office/powerpoint/2010/main" val="19851472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Configure the Server</a:t>
            </a:r>
            <a:endParaRPr lang="en-US" dirty="0"/>
          </a:p>
        </p:txBody>
      </p:sp>
    </p:spTree>
    <p:extLst>
      <p:ext uri="{BB962C8B-B14F-4D97-AF65-F5344CB8AC3E}">
        <p14:creationId xmlns:p14="http://schemas.microsoft.com/office/powerpoint/2010/main" val="3969359350"/>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Pseudo-Demo</a:t>
            </a:r>
            <a:endParaRPr lang="en-US" dirty="0"/>
          </a:p>
        </p:txBody>
      </p:sp>
    </p:spTree>
    <p:extLst>
      <p:ext uri="{BB962C8B-B14F-4D97-AF65-F5344CB8AC3E}">
        <p14:creationId xmlns:p14="http://schemas.microsoft.com/office/powerpoint/2010/main" val="26333136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1784201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284100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29580569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13928318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Server Roles</a:t>
            </a:r>
            <a:endParaRPr lang="en-US" dirty="0"/>
          </a:p>
        </p:txBody>
      </p:sp>
      <p:sp>
        <p:nvSpPr>
          <p:cNvPr id="3" name="Text Placeholder 2"/>
          <p:cNvSpPr>
            <a:spLocks noGrp="1"/>
          </p:cNvSpPr>
          <p:nvPr>
            <p:ph type="body" sz="quarter" idx="10"/>
          </p:nvPr>
        </p:nvSpPr>
        <p:spPr>
          <a:xfrm>
            <a:off x="2126684" y="1212850"/>
            <a:ext cx="10035153" cy="5478423"/>
          </a:xfrm>
        </p:spPr>
        <p:txBody>
          <a:bodyPr/>
          <a:lstStyle/>
          <a:p>
            <a:r>
              <a:rPr lang="en-US" dirty="0" smtClean="0"/>
              <a:t>Web server</a:t>
            </a:r>
          </a:p>
          <a:p>
            <a:pPr lvl="1"/>
            <a:r>
              <a:rPr lang="en-US" dirty="0" smtClean="0"/>
              <a:t>User requests</a:t>
            </a:r>
          </a:p>
          <a:p>
            <a:pPr lvl="1"/>
            <a:r>
              <a:rPr lang="en-US" dirty="0" smtClean="0"/>
              <a:t>Dedicated for crawling</a:t>
            </a:r>
          </a:p>
          <a:p>
            <a:pPr lvl="1"/>
            <a:endParaRPr lang="en-US" dirty="0"/>
          </a:p>
          <a:p>
            <a:r>
              <a:rPr lang="en-US" dirty="0" smtClean="0"/>
              <a:t>Application server</a:t>
            </a:r>
          </a:p>
          <a:p>
            <a:pPr lvl="1"/>
            <a:r>
              <a:rPr lang="en-US" dirty="0" smtClean="0"/>
              <a:t>Query and Index</a:t>
            </a:r>
          </a:p>
          <a:p>
            <a:pPr lvl="1"/>
            <a:r>
              <a:rPr lang="en-US" dirty="0" smtClean="0"/>
              <a:t>Other search components</a:t>
            </a:r>
          </a:p>
          <a:p>
            <a:pPr lvl="1"/>
            <a:r>
              <a:rPr lang="en-US" dirty="0" smtClean="0"/>
              <a:t>Other service applications</a:t>
            </a:r>
          </a:p>
          <a:p>
            <a:r>
              <a:rPr lang="en-US" dirty="0" smtClean="0"/>
              <a:t>Database server</a:t>
            </a:r>
          </a:p>
          <a:p>
            <a:pPr lvl="1"/>
            <a:r>
              <a:rPr lang="en-US" dirty="0" smtClean="0"/>
              <a:t>Content</a:t>
            </a:r>
          </a:p>
          <a:p>
            <a:pPr lvl="1"/>
            <a:r>
              <a:rPr lang="en-US" dirty="0" smtClean="0"/>
              <a:t>Search</a:t>
            </a:r>
          </a:p>
          <a:p>
            <a:pPr lvl="1"/>
            <a:r>
              <a:rPr lang="en-US" dirty="0" smtClean="0"/>
              <a:t>Configuration</a:t>
            </a:r>
          </a:p>
          <a:p>
            <a:pPr lvl="1"/>
            <a:r>
              <a:rPr lang="en-US" dirty="0" smtClean="0"/>
              <a:t>All others</a:t>
            </a:r>
          </a:p>
        </p:txBody>
      </p:sp>
      <p:pic>
        <p:nvPicPr>
          <p:cNvPr id="19" name="Picture 18"/>
          <p:cNvPicPr>
            <a:picLocks noChangeAspect="1"/>
          </p:cNvPicPr>
          <p:nvPr/>
        </p:nvPicPr>
        <p:blipFill>
          <a:blip r:embed="rId3">
            <a:clrChange>
              <a:clrFrom>
                <a:srgbClr val="ED1C24"/>
              </a:clrFrom>
              <a:clrTo>
                <a:srgbClr val="ED1C24">
                  <a:alpha val="0"/>
                </a:srgbClr>
              </a:clrTo>
            </a:clrChange>
          </a:blip>
          <a:stretch>
            <a:fillRect/>
          </a:stretch>
        </p:blipFill>
        <p:spPr>
          <a:xfrm>
            <a:off x="540268" y="2875062"/>
            <a:ext cx="1320788" cy="1542976"/>
          </a:xfrm>
          <a:prstGeom prst="rect">
            <a:avLst/>
          </a:prstGeom>
        </p:spPr>
      </p:pic>
      <p:pic>
        <p:nvPicPr>
          <p:cNvPr id="21" name="Picture 20"/>
          <p:cNvPicPr>
            <a:picLocks noChangeAspect="1"/>
          </p:cNvPicPr>
          <p:nvPr/>
        </p:nvPicPr>
        <p:blipFill>
          <a:blip r:embed="rId4">
            <a:clrChange>
              <a:clrFrom>
                <a:srgbClr val="ED1C24"/>
              </a:clrFrom>
              <a:clrTo>
                <a:srgbClr val="ED1C24">
                  <a:alpha val="0"/>
                </a:srgbClr>
              </a:clrTo>
            </a:clrChange>
          </a:blip>
          <a:stretch>
            <a:fillRect/>
          </a:stretch>
        </p:blipFill>
        <p:spPr>
          <a:xfrm>
            <a:off x="503237" y="1163931"/>
            <a:ext cx="1394850" cy="1456570"/>
          </a:xfrm>
          <a:prstGeom prst="rect">
            <a:avLst/>
          </a:prstGeom>
        </p:spPr>
      </p:pic>
      <p:pic>
        <p:nvPicPr>
          <p:cNvPr id="39" name="Picture 38"/>
          <p:cNvPicPr>
            <a:picLocks noChangeAspect="1"/>
          </p:cNvPicPr>
          <p:nvPr/>
        </p:nvPicPr>
        <p:blipFill>
          <a:blip r:embed="rId5">
            <a:clrChange>
              <a:clrFrom>
                <a:srgbClr val="ED1C24"/>
              </a:clrFrom>
              <a:clrTo>
                <a:srgbClr val="ED1C24">
                  <a:alpha val="0"/>
                </a:srgbClr>
              </a:clrTo>
            </a:clrChange>
          </a:blip>
          <a:stretch>
            <a:fillRect/>
          </a:stretch>
        </p:blipFill>
        <p:spPr>
          <a:xfrm>
            <a:off x="613000" y="4672599"/>
            <a:ext cx="1175324" cy="1433636"/>
          </a:xfrm>
          <a:prstGeom prst="rect">
            <a:avLst/>
          </a:prstGeom>
        </p:spPr>
      </p:pic>
    </p:spTree>
    <p:extLst>
      <p:ext uri="{BB962C8B-B14F-4D97-AF65-F5344CB8AC3E}">
        <p14:creationId xmlns:p14="http://schemas.microsoft.com/office/powerpoint/2010/main" val="9738633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28711591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23492894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19621893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
        <p:nvSpPr>
          <p:cNvPr id="3" name="Rounded Rectangle 5"/>
          <p:cNvSpPr>
            <a:spLocks noChangeArrowheads="1"/>
          </p:cNvSpPr>
          <p:nvPr/>
        </p:nvSpPr>
        <p:spPr bwMode="auto">
          <a:xfrm>
            <a:off x="6065837" y="2270125"/>
            <a:ext cx="2718991" cy="539750"/>
          </a:xfrm>
          <a:prstGeom prst="roundRect">
            <a:avLst>
              <a:gd name="adj" fmla="val 16667"/>
            </a:avLst>
          </a:prstGeom>
          <a:solidFill>
            <a:srgbClr val="FFFF00">
              <a:alpha val="25098"/>
            </a:srgbClr>
          </a:solidFill>
          <a:ln w="38100" algn="ctr">
            <a:solidFill>
              <a:srgbClr val="FF0000"/>
            </a:solidFill>
            <a:round/>
            <a:headEnd/>
            <a:tailEnd/>
          </a:ln>
        </p:spPr>
        <p:txBody>
          <a:bodyPr lIns="182880" rIns="182880" anchor="ctr"/>
          <a:lstStyle/>
          <a:p>
            <a:pPr algn="ctr" eaLnBrk="0" hangingPunct="0"/>
            <a:endParaRPr lang="en-US"/>
          </a:p>
        </p:txBody>
      </p:sp>
      <p:grpSp>
        <p:nvGrpSpPr>
          <p:cNvPr id="4" name="Group 16"/>
          <p:cNvGrpSpPr>
            <a:grpSpLocks/>
          </p:cNvGrpSpPr>
          <p:nvPr/>
        </p:nvGrpSpPr>
        <p:grpSpPr bwMode="auto">
          <a:xfrm>
            <a:off x="7151141" y="1216304"/>
            <a:ext cx="1396536" cy="1053821"/>
            <a:chOff x="1701831" y="1482702"/>
            <a:chExt cx="1289341" cy="1054039"/>
          </a:xfrm>
        </p:grpSpPr>
        <p:cxnSp>
          <p:nvCxnSpPr>
            <p:cNvPr id="5" name="Straight Arrow Connector 10"/>
            <p:cNvCxnSpPr>
              <a:cxnSpLocks noChangeShapeType="1"/>
              <a:stCxn id="6" idx="2"/>
              <a:endCxn id="3" idx="0"/>
            </p:cNvCxnSpPr>
            <p:nvPr/>
          </p:nvCxnSpPr>
          <p:spPr bwMode="auto">
            <a:xfrm flipH="1">
              <a:off x="1954978" y="1852111"/>
              <a:ext cx="391524" cy="68463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6" name="TextBox 13"/>
            <p:cNvSpPr txBox="1">
              <a:spLocks noChangeArrowheads="1"/>
            </p:cNvSpPr>
            <p:nvPr/>
          </p:nvSpPr>
          <p:spPr bwMode="auto">
            <a:xfrm>
              <a:off x="1701831" y="1482702"/>
              <a:ext cx="1289341" cy="369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r>
                <a:rPr lang="en-US" dirty="0" smtClean="0">
                  <a:solidFill>
                    <a:srgbClr val="FF0000"/>
                  </a:solidFill>
                </a:rPr>
                <a:t>SQL Alias</a:t>
              </a:r>
              <a:endParaRPr lang="en-US" dirty="0">
                <a:solidFill>
                  <a:srgbClr val="FF0000"/>
                </a:solidFill>
              </a:endParaRPr>
            </a:p>
          </p:txBody>
        </p:sp>
      </p:grpSp>
    </p:spTree>
    <p:extLst>
      <p:ext uri="{BB962C8B-B14F-4D97-AF65-F5344CB8AC3E}">
        <p14:creationId xmlns:p14="http://schemas.microsoft.com/office/powerpoint/2010/main" val="39423077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1122387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22207071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
        <p:nvSpPr>
          <p:cNvPr id="10" name="Rounded Rectangle 9"/>
          <p:cNvSpPr>
            <a:spLocks noChangeArrowheads="1"/>
          </p:cNvSpPr>
          <p:nvPr/>
        </p:nvSpPr>
        <p:spPr bwMode="auto">
          <a:xfrm>
            <a:off x="5937646" y="3649662"/>
            <a:ext cx="2718991" cy="539750"/>
          </a:xfrm>
          <a:prstGeom prst="roundRect">
            <a:avLst>
              <a:gd name="adj" fmla="val 16667"/>
            </a:avLst>
          </a:prstGeom>
          <a:solidFill>
            <a:srgbClr val="FFFF00">
              <a:alpha val="25098"/>
            </a:srgbClr>
          </a:solidFill>
          <a:ln w="38100" algn="ctr">
            <a:solidFill>
              <a:srgbClr val="FF0000"/>
            </a:solidFill>
            <a:round/>
            <a:headEnd/>
            <a:tailEnd/>
          </a:ln>
        </p:spPr>
        <p:txBody>
          <a:bodyPr lIns="182880" rIns="182880" anchor="ctr"/>
          <a:lstStyle/>
          <a:p>
            <a:pPr algn="ctr" eaLnBrk="0" hangingPunct="0"/>
            <a:endParaRPr lang="en-US"/>
          </a:p>
        </p:txBody>
      </p:sp>
      <p:grpSp>
        <p:nvGrpSpPr>
          <p:cNvPr id="11" name="Group 16"/>
          <p:cNvGrpSpPr>
            <a:grpSpLocks/>
          </p:cNvGrpSpPr>
          <p:nvPr/>
        </p:nvGrpSpPr>
        <p:grpSpPr bwMode="auto">
          <a:xfrm>
            <a:off x="4103956" y="2949576"/>
            <a:ext cx="1973617" cy="2027314"/>
            <a:chOff x="2355748" y="3068664"/>
            <a:chExt cx="1822127" cy="2027734"/>
          </a:xfrm>
        </p:grpSpPr>
        <p:cxnSp>
          <p:nvCxnSpPr>
            <p:cNvPr id="12" name="Straight Arrow Connector 10"/>
            <p:cNvCxnSpPr>
              <a:cxnSpLocks noChangeShapeType="1"/>
            </p:cNvCxnSpPr>
            <p:nvPr/>
          </p:nvCxnSpPr>
          <p:spPr bwMode="auto">
            <a:xfrm flipH="1" flipV="1">
              <a:off x="2882685" y="3208149"/>
              <a:ext cx="216976" cy="1534332"/>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3" name="TextBox 13"/>
            <p:cNvSpPr txBox="1">
              <a:spLocks noChangeArrowheads="1"/>
            </p:cNvSpPr>
            <p:nvPr/>
          </p:nvSpPr>
          <p:spPr bwMode="auto">
            <a:xfrm>
              <a:off x="2355748" y="4726989"/>
              <a:ext cx="1822127" cy="369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Verdana" pitchFamily="34" charset="0"/>
                  <a:cs typeface="Arial" charset="0"/>
                </a:defRPr>
              </a:lvl1pPr>
              <a:lvl2pPr marL="742950" indent="-285750" eaLnBrk="0" hangingPunct="0">
                <a:defRPr b="1">
                  <a:solidFill>
                    <a:schemeClr val="tx1"/>
                  </a:solidFill>
                  <a:latin typeface="Verdana" pitchFamily="34" charset="0"/>
                  <a:cs typeface="Arial" charset="0"/>
                </a:defRPr>
              </a:lvl2pPr>
              <a:lvl3pPr marL="1143000" indent="-228600" eaLnBrk="0" hangingPunct="0">
                <a:defRPr b="1">
                  <a:solidFill>
                    <a:schemeClr val="tx1"/>
                  </a:solidFill>
                  <a:latin typeface="Verdana" pitchFamily="34" charset="0"/>
                  <a:cs typeface="Arial" charset="0"/>
                </a:defRPr>
              </a:lvl3pPr>
              <a:lvl4pPr marL="1600200" indent="-228600" eaLnBrk="0" hangingPunct="0">
                <a:defRPr b="1">
                  <a:solidFill>
                    <a:schemeClr val="tx1"/>
                  </a:solidFill>
                  <a:latin typeface="Verdana" pitchFamily="34" charset="0"/>
                  <a:cs typeface="Arial" charset="0"/>
                </a:defRPr>
              </a:lvl4pPr>
              <a:lvl5pPr marL="2057400" indent="-228600" eaLnBrk="0" hangingPunct="0">
                <a:defRPr b="1">
                  <a:solidFill>
                    <a:schemeClr val="tx1"/>
                  </a:solidFill>
                  <a:latin typeface="Verdana" pitchFamily="34" charset="0"/>
                  <a:cs typeface="Arial" charset="0"/>
                </a:defRPr>
              </a:lvl5pPr>
              <a:lvl6pPr marL="2514600" indent="-228600" eaLnBrk="0" fontAlgn="base" hangingPunct="0">
                <a:spcBef>
                  <a:spcPct val="0"/>
                </a:spcBef>
                <a:spcAft>
                  <a:spcPct val="0"/>
                </a:spcAft>
                <a:defRPr b="1">
                  <a:solidFill>
                    <a:schemeClr val="tx1"/>
                  </a:solidFill>
                  <a:latin typeface="Verdana" pitchFamily="34" charset="0"/>
                  <a:cs typeface="Arial" charset="0"/>
                </a:defRPr>
              </a:lvl6pPr>
              <a:lvl7pPr marL="2971800" indent="-228600" eaLnBrk="0" fontAlgn="base" hangingPunct="0">
                <a:spcBef>
                  <a:spcPct val="0"/>
                </a:spcBef>
                <a:spcAft>
                  <a:spcPct val="0"/>
                </a:spcAft>
                <a:defRPr b="1">
                  <a:solidFill>
                    <a:schemeClr val="tx1"/>
                  </a:solidFill>
                  <a:latin typeface="Verdana" pitchFamily="34" charset="0"/>
                  <a:cs typeface="Arial" charset="0"/>
                </a:defRPr>
              </a:lvl7pPr>
              <a:lvl8pPr marL="3429000" indent="-228600" eaLnBrk="0" fontAlgn="base" hangingPunct="0">
                <a:spcBef>
                  <a:spcPct val="0"/>
                </a:spcBef>
                <a:spcAft>
                  <a:spcPct val="0"/>
                </a:spcAft>
                <a:defRPr b="1">
                  <a:solidFill>
                    <a:schemeClr val="tx1"/>
                  </a:solidFill>
                  <a:latin typeface="Verdana" pitchFamily="34" charset="0"/>
                  <a:cs typeface="Arial" charset="0"/>
                </a:defRPr>
              </a:lvl8pPr>
              <a:lvl9pPr marL="3886200" indent="-228600" eaLnBrk="0" fontAlgn="base" hangingPunct="0">
                <a:spcBef>
                  <a:spcPct val="0"/>
                </a:spcBef>
                <a:spcAft>
                  <a:spcPct val="0"/>
                </a:spcAft>
                <a:defRPr b="1">
                  <a:solidFill>
                    <a:schemeClr val="tx1"/>
                  </a:solidFill>
                  <a:latin typeface="Verdana" pitchFamily="34" charset="0"/>
                  <a:cs typeface="Arial" charset="0"/>
                </a:defRPr>
              </a:lvl9pPr>
            </a:lstStyle>
            <a:p>
              <a:pPr eaLnBrk="1" hangingPunct="1"/>
              <a:r>
                <a:rPr lang="en-US">
                  <a:solidFill>
                    <a:srgbClr val="FF0000"/>
                  </a:solidFill>
                </a:rPr>
                <a:t>Farm Account</a:t>
              </a:r>
            </a:p>
          </p:txBody>
        </p:sp>
        <p:cxnSp>
          <p:nvCxnSpPr>
            <p:cNvPr id="14" name="Straight Connector 15"/>
            <p:cNvCxnSpPr>
              <a:cxnSpLocks noChangeShapeType="1"/>
            </p:cNvCxnSpPr>
            <p:nvPr/>
          </p:nvCxnSpPr>
          <p:spPr bwMode="auto">
            <a:xfrm>
              <a:off x="2526224" y="3068664"/>
              <a:ext cx="1651651" cy="15498"/>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10340446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1676540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6940312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11700149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2039598" cy="917575"/>
          </a:xfrm>
        </p:spPr>
        <p:txBody>
          <a:bodyPr/>
          <a:lstStyle/>
          <a:p>
            <a:r>
              <a:rPr lang="en-US" dirty="0" smtClean="0"/>
              <a:t>Single Server</a:t>
            </a:r>
            <a:endParaRPr lang="en-US" dirty="0"/>
          </a:p>
        </p:txBody>
      </p:sp>
      <p:sp>
        <p:nvSpPr>
          <p:cNvPr id="3" name="Text Placeholder 2"/>
          <p:cNvSpPr>
            <a:spLocks noGrp="1"/>
          </p:cNvSpPr>
          <p:nvPr>
            <p:ph type="body" sz="quarter" idx="10"/>
          </p:nvPr>
        </p:nvSpPr>
        <p:spPr>
          <a:xfrm>
            <a:off x="274638" y="1212850"/>
            <a:ext cx="6598766" cy="3785652"/>
          </a:xfrm>
        </p:spPr>
        <p:txBody>
          <a:bodyPr/>
          <a:lstStyle/>
          <a:p>
            <a:r>
              <a:rPr lang="en-US" dirty="0" smtClean="0"/>
              <a:t>All elements on one server</a:t>
            </a:r>
          </a:p>
          <a:p>
            <a:pPr lvl="1"/>
            <a:r>
              <a:rPr lang="en-US" dirty="0" smtClean="0"/>
              <a:t>Performance will be constrained</a:t>
            </a:r>
          </a:p>
          <a:p>
            <a:pPr lvl="1"/>
            <a:r>
              <a:rPr lang="en-US" dirty="0" smtClean="0"/>
              <a:t>No fault tolerance</a:t>
            </a:r>
          </a:p>
          <a:p>
            <a:r>
              <a:rPr lang="en-US" dirty="0" smtClean="0"/>
              <a:t>Development</a:t>
            </a:r>
          </a:p>
          <a:p>
            <a:r>
              <a:rPr lang="en-US" dirty="0" smtClean="0"/>
              <a:t>Evaluation</a:t>
            </a:r>
          </a:p>
          <a:p>
            <a:r>
              <a:rPr lang="en-US" dirty="0" smtClean="0"/>
              <a:t>Limited deployment</a:t>
            </a:r>
          </a:p>
          <a:p>
            <a:pPr lvl="1"/>
            <a:r>
              <a:rPr lang="en-US" dirty="0" smtClean="0"/>
              <a:t>100 users</a:t>
            </a:r>
          </a:p>
        </p:txBody>
      </p:sp>
      <p:grpSp>
        <p:nvGrpSpPr>
          <p:cNvPr id="22" name="Group 21"/>
          <p:cNvGrpSpPr/>
          <p:nvPr/>
        </p:nvGrpSpPr>
        <p:grpSpPr>
          <a:xfrm>
            <a:off x="8961437" y="2620501"/>
            <a:ext cx="2669491" cy="3552502"/>
            <a:chOff x="6967129" y="2934374"/>
            <a:chExt cx="2059891" cy="2741259"/>
          </a:xfrm>
        </p:grpSpPr>
        <p:pic>
          <p:nvPicPr>
            <p:cNvPr id="38" name="Picture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7129" y="2934374"/>
              <a:ext cx="1852039" cy="2741259"/>
            </a:xfrm>
            <a:prstGeom prst="rect">
              <a:avLst/>
            </a:prstGeom>
            <a:noFill/>
            <a:ln>
              <a:noFill/>
            </a:ln>
          </p:spPr>
        </p:pic>
        <p:pic>
          <p:nvPicPr>
            <p:cNvPr id="19" name="Picture 18"/>
            <p:cNvPicPr>
              <a:picLocks noChangeAspect="1"/>
            </p:cNvPicPr>
            <p:nvPr/>
          </p:nvPicPr>
          <p:blipFill>
            <a:blip r:embed="rId4">
              <a:clrChange>
                <a:clrFrom>
                  <a:srgbClr val="ED1C24"/>
                </a:clrFrom>
                <a:clrTo>
                  <a:srgbClr val="ED1C24">
                    <a:alpha val="0"/>
                  </a:srgbClr>
                </a:clrTo>
              </a:clrChange>
            </a:blip>
            <a:stretch>
              <a:fillRect/>
            </a:stretch>
          </p:blipFill>
          <p:spPr>
            <a:xfrm>
              <a:off x="7950695" y="3723953"/>
              <a:ext cx="1019175" cy="1190625"/>
            </a:xfrm>
            <a:prstGeom prst="rect">
              <a:avLst/>
            </a:prstGeom>
          </p:spPr>
        </p:pic>
        <p:pic>
          <p:nvPicPr>
            <p:cNvPr id="21" name="Picture 20"/>
            <p:cNvPicPr>
              <a:picLocks noChangeAspect="1"/>
            </p:cNvPicPr>
            <p:nvPr/>
          </p:nvPicPr>
          <p:blipFill>
            <a:blip r:embed="rId5">
              <a:clrChange>
                <a:clrFrom>
                  <a:srgbClr val="ED1C24"/>
                </a:clrFrom>
                <a:clrTo>
                  <a:srgbClr val="ED1C24">
                    <a:alpha val="0"/>
                  </a:srgbClr>
                </a:clrTo>
              </a:clrChange>
            </a:blip>
            <a:stretch>
              <a:fillRect/>
            </a:stretch>
          </p:blipFill>
          <p:spPr>
            <a:xfrm>
              <a:off x="7950695" y="2934374"/>
              <a:ext cx="1076325" cy="1123950"/>
            </a:xfrm>
            <a:prstGeom prst="rect">
              <a:avLst/>
            </a:prstGeom>
          </p:spPr>
        </p:pic>
      </p:grpSp>
    </p:spTree>
    <p:extLst>
      <p:ext uri="{BB962C8B-B14F-4D97-AF65-F5344CB8AC3E}">
        <p14:creationId xmlns:p14="http://schemas.microsoft.com/office/powerpoint/2010/main" val="3733283766"/>
      </p:ext>
    </p:extLst>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186570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421423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
        <p:nvSpPr>
          <p:cNvPr id="4" name="Rounded Rectangle 5"/>
          <p:cNvSpPr>
            <a:spLocks noChangeArrowheads="1"/>
          </p:cNvSpPr>
          <p:nvPr/>
        </p:nvSpPr>
        <p:spPr bwMode="auto">
          <a:xfrm>
            <a:off x="5227637" y="2324100"/>
            <a:ext cx="1098946" cy="223838"/>
          </a:xfrm>
          <a:prstGeom prst="roundRect">
            <a:avLst>
              <a:gd name="adj" fmla="val 16667"/>
            </a:avLst>
          </a:prstGeom>
          <a:solidFill>
            <a:srgbClr val="FFFF00">
              <a:alpha val="25098"/>
            </a:srgbClr>
          </a:solidFill>
          <a:ln w="38100" algn="ctr">
            <a:solidFill>
              <a:srgbClr val="FF0000"/>
            </a:solidFill>
            <a:round/>
            <a:headEnd/>
            <a:tailEnd/>
          </a:ln>
        </p:spPr>
        <p:txBody>
          <a:bodyPr lIns="182880" rIns="182880" anchor="ctr"/>
          <a:lstStyle/>
          <a:p>
            <a:pPr algn="ctr" eaLnBrk="0" hangingPunct="0"/>
            <a:endParaRPr lang="en-US"/>
          </a:p>
        </p:txBody>
      </p:sp>
      <p:sp>
        <p:nvSpPr>
          <p:cNvPr id="5" name="Rounded Rectangle 6"/>
          <p:cNvSpPr>
            <a:spLocks noChangeArrowheads="1"/>
          </p:cNvSpPr>
          <p:nvPr/>
        </p:nvSpPr>
        <p:spPr bwMode="auto">
          <a:xfrm>
            <a:off x="3941762" y="3535363"/>
            <a:ext cx="877094" cy="222250"/>
          </a:xfrm>
          <a:prstGeom prst="roundRect">
            <a:avLst>
              <a:gd name="adj" fmla="val 16667"/>
            </a:avLst>
          </a:prstGeom>
          <a:solidFill>
            <a:srgbClr val="FFFF00">
              <a:alpha val="25098"/>
            </a:srgbClr>
          </a:solidFill>
          <a:ln w="38100" algn="ctr">
            <a:solidFill>
              <a:srgbClr val="FF0000"/>
            </a:solidFill>
            <a:round/>
            <a:headEnd/>
            <a:tailEnd/>
          </a:ln>
        </p:spPr>
        <p:txBody>
          <a:bodyPr lIns="182880" rIns="182880" anchor="ctr"/>
          <a:lstStyle/>
          <a:p>
            <a:pPr algn="ctr" eaLnBrk="0" hangingPunct="0"/>
            <a:endParaRPr lang="en-US"/>
          </a:p>
        </p:txBody>
      </p:sp>
      <p:cxnSp>
        <p:nvCxnSpPr>
          <p:cNvPr id="6" name="Straight Arrow Connector 5"/>
          <p:cNvCxnSpPr/>
          <p:nvPr/>
        </p:nvCxnSpPr>
        <p:spPr>
          <a:xfrm flipH="1">
            <a:off x="4818857" y="3646488"/>
            <a:ext cx="1165219"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938153" y="3454041"/>
            <a:ext cx="2509341" cy="369332"/>
          </a:xfrm>
          <a:prstGeom prst="rect">
            <a:avLst/>
          </a:prstGeom>
          <a:noFill/>
        </p:spPr>
        <p:txBody>
          <a:bodyPr wrap="none" rtlCol="0">
            <a:spAutoFit/>
          </a:bodyPr>
          <a:lstStyle/>
          <a:p>
            <a:r>
              <a:rPr lang="en-US" b="1" dirty="0" smtClean="0">
                <a:solidFill>
                  <a:srgbClr val="FF0000"/>
                </a:solidFill>
              </a:rPr>
              <a:t>Configure Kerberos later</a:t>
            </a:r>
            <a:endParaRPr lang="en-US" b="1" dirty="0">
              <a:solidFill>
                <a:srgbClr val="FF0000"/>
              </a:solidFill>
            </a:endParaRPr>
          </a:p>
        </p:txBody>
      </p:sp>
    </p:spTree>
    <p:extLst>
      <p:ext uri="{BB962C8B-B14F-4D97-AF65-F5344CB8AC3E}">
        <p14:creationId xmlns:p14="http://schemas.microsoft.com/office/powerpoint/2010/main" val="32517695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35824704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20826928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Tree>
    <p:extLst>
      <p:ext uri="{BB962C8B-B14F-4D97-AF65-F5344CB8AC3E}">
        <p14:creationId xmlns:p14="http://schemas.microsoft.com/office/powerpoint/2010/main" val="38588165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Tree>
    <p:extLst>
      <p:ext uri="{BB962C8B-B14F-4D97-AF65-F5344CB8AC3E}">
        <p14:creationId xmlns:p14="http://schemas.microsoft.com/office/powerpoint/2010/main" val="3350718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Automate Configure the Server (</a:t>
            </a:r>
            <a:r>
              <a:rPr lang="en-US" dirty="0" err="1" smtClean="0"/>
              <a:t>psconfig</a:t>
            </a:r>
            <a:r>
              <a:rPr lang="en-US" dirty="0" smtClean="0"/>
              <a:t>)</a:t>
            </a:r>
            <a:endParaRPr lang="en-US" dirty="0"/>
          </a:p>
        </p:txBody>
      </p:sp>
      <p:sp>
        <p:nvSpPr>
          <p:cNvPr id="3" name="Text Placeholder 2"/>
          <p:cNvSpPr>
            <a:spLocks noGrp="1"/>
          </p:cNvSpPr>
          <p:nvPr>
            <p:ph type="body" sz="quarter" idx="10"/>
          </p:nvPr>
        </p:nvSpPr>
        <p:spPr>
          <a:xfrm>
            <a:off x="274638" y="1212850"/>
            <a:ext cx="11887200" cy="5016758"/>
          </a:xfrm>
        </p:spPr>
        <p:txBody>
          <a:bodyPr/>
          <a:lstStyle/>
          <a:p>
            <a:r>
              <a:rPr lang="en-US" dirty="0" smtClean="0"/>
              <a:t>Windows PowerShell</a:t>
            </a:r>
          </a:p>
          <a:p>
            <a:pPr lvl="1"/>
            <a:r>
              <a:rPr lang="en-US" dirty="0">
                <a:latin typeface="Consolas" panose="020B0609020204030204" pitchFamily="49" charset="0"/>
                <a:cs typeface="Consolas" panose="020B0609020204030204" pitchFamily="49" charset="0"/>
              </a:rPr>
              <a:t>New-</a:t>
            </a:r>
            <a:r>
              <a:rPr lang="en-US" dirty="0" err="1">
                <a:latin typeface="Consolas" panose="020B0609020204030204" pitchFamily="49" charset="0"/>
                <a:cs typeface="Consolas" panose="020B0609020204030204" pitchFamily="49" charset="0"/>
              </a:rPr>
              <a:t>SPConfigurationDatabase</a:t>
            </a:r>
            <a:r>
              <a:rPr lang="en-US" dirty="0">
                <a:latin typeface="Consolas" panose="020B0609020204030204" pitchFamily="49" charset="0"/>
                <a:cs typeface="Consolas" panose="020B0609020204030204" pitchFamily="49" charset="0"/>
              </a:rPr>
              <a:t> -</a:t>
            </a:r>
            <a:r>
              <a:rPr lang="en-US" dirty="0" err="1">
                <a:latin typeface="Consolas" panose="020B0609020204030204" pitchFamily="49" charset="0"/>
                <a:cs typeface="Consolas" panose="020B0609020204030204" pitchFamily="49" charset="0"/>
              </a:rPr>
              <a:t>DatabaseName</a:t>
            </a:r>
            <a:r>
              <a:rPr lang="en-US" dirty="0">
                <a:latin typeface="Consolas" panose="020B0609020204030204" pitchFamily="49" charset="0"/>
                <a:cs typeface="Consolas" panose="020B0609020204030204" pitchFamily="49" charset="0"/>
              </a:rPr>
              <a:t> $</a:t>
            </a:r>
            <a:r>
              <a:rPr lang="en-US" dirty="0" err="1">
                <a:latin typeface="Consolas" panose="020B0609020204030204" pitchFamily="49" charset="0"/>
                <a:cs typeface="Consolas" panose="020B0609020204030204" pitchFamily="49" charset="0"/>
              </a:rPr>
              <a:t>ConfigDB</a:t>
            </a:r>
            <a:r>
              <a:rPr lang="en-US" dirty="0">
                <a:latin typeface="Consolas" panose="020B0609020204030204" pitchFamily="49" charset="0"/>
                <a:cs typeface="Consolas" panose="020B0609020204030204" pitchFamily="49" charset="0"/>
              </a:rPr>
              <a:t>  </a:t>
            </a:r>
            <a:r>
              <a:rPr lang="en-US" dirty="0" smtClean="0">
                <a:latin typeface="Consolas" panose="020B0609020204030204" pitchFamily="49" charset="0"/>
                <a:cs typeface="Consolas" panose="020B0609020204030204" pitchFamily="49" charset="0"/>
              </a:rPr>
              <a:t/>
            </a:r>
            <a:br>
              <a:rPr lang="en-US" dirty="0" smtClean="0">
                <a:latin typeface="Consolas" panose="020B0609020204030204" pitchFamily="49" charset="0"/>
                <a:cs typeface="Consolas" panose="020B0609020204030204" pitchFamily="49" charset="0"/>
              </a:rPr>
            </a:br>
            <a:r>
              <a:rPr lang="en-US" dirty="0" smtClean="0">
                <a:latin typeface="Consolas" panose="020B0609020204030204" pitchFamily="49" charset="0"/>
                <a:cs typeface="Consolas" panose="020B0609020204030204" pitchFamily="49" charset="0"/>
              </a:rPr>
              <a:t>-</a:t>
            </a:r>
            <a:r>
              <a:rPr lang="en-US" dirty="0" err="1">
                <a:latin typeface="Consolas" panose="020B0609020204030204" pitchFamily="49" charset="0"/>
                <a:cs typeface="Consolas" panose="020B0609020204030204" pitchFamily="49" charset="0"/>
              </a:rPr>
              <a:t>DatabaseServer</a:t>
            </a:r>
            <a:r>
              <a:rPr lang="en-US" dirty="0">
                <a:latin typeface="Consolas" panose="020B0609020204030204" pitchFamily="49" charset="0"/>
                <a:cs typeface="Consolas" panose="020B0609020204030204" pitchFamily="49" charset="0"/>
              </a:rPr>
              <a:t> $</a:t>
            </a:r>
            <a:r>
              <a:rPr lang="en-US" dirty="0" err="1">
                <a:latin typeface="Consolas" panose="020B0609020204030204" pitchFamily="49" charset="0"/>
                <a:cs typeface="Consolas" panose="020B0609020204030204" pitchFamily="49" charset="0"/>
              </a:rPr>
              <a:t>DatabaseServer</a:t>
            </a:r>
            <a:r>
              <a:rPr lang="en-US" dirty="0">
                <a:latin typeface="Consolas" panose="020B0609020204030204" pitchFamily="49" charset="0"/>
                <a:cs typeface="Consolas" panose="020B0609020204030204" pitchFamily="49" charset="0"/>
              </a:rPr>
              <a:t> -</a:t>
            </a:r>
            <a:r>
              <a:rPr lang="en-US" dirty="0" err="1">
                <a:latin typeface="Consolas" panose="020B0609020204030204" pitchFamily="49" charset="0"/>
                <a:cs typeface="Consolas" panose="020B0609020204030204" pitchFamily="49" charset="0"/>
              </a:rPr>
              <a:t>AdministrationContentDatabaseName</a:t>
            </a:r>
            <a:r>
              <a:rPr lang="en-US" dirty="0">
                <a:latin typeface="Consolas" panose="020B0609020204030204" pitchFamily="49" charset="0"/>
                <a:cs typeface="Consolas" panose="020B0609020204030204" pitchFamily="49" charset="0"/>
              </a:rPr>
              <a:t> $</a:t>
            </a:r>
            <a:r>
              <a:rPr lang="en-US" dirty="0" err="1">
                <a:latin typeface="Consolas" panose="020B0609020204030204" pitchFamily="49" charset="0"/>
                <a:cs typeface="Consolas" panose="020B0609020204030204" pitchFamily="49" charset="0"/>
              </a:rPr>
              <a:t>AdminContentDB</a:t>
            </a:r>
            <a:r>
              <a:rPr lang="en-US" dirty="0">
                <a:latin typeface="Consolas" panose="020B0609020204030204" pitchFamily="49" charset="0"/>
                <a:cs typeface="Consolas" panose="020B0609020204030204" pitchFamily="49" charset="0"/>
              </a:rPr>
              <a:t> -Passphrase $Passphrase -</a:t>
            </a:r>
            <a:r>
              <a:rPr lang="en-US" dirty="0" err="1">
                <a:latin typeface="Consolas" panose="020B0609020204030204" pitchFamily="49" charset="0"/>
                <a:cs typeface="Consolas" panose="020B0609020204030204" pitchFamily="49" charset="0"/>
              </a:rPr>
              <a:t>FarmCredentials</a:t>
            </a:r>
            <a:r>
              <a:rPr lang="en-US" dirty="0">
                <a:latin typeface="Consolas" panose="020B0609020204030204" pitchFamily="49" charset="0"/>
                <a:cs typeface="Consolas" panose="020B0609020204030204" pitchFamily="49" charset="0"/>
              </a:rPr>
              <a:t> $</a:t>
            </a:r>
            <a:r>
              <a:rPr lang="en-US" dirty="0" err="1">
                <a:latin typeface="Consolas" panose="020B0609020204030204" pitchFamily="49" charset="0"/>
                <a:cs typeface="Consolas" panose="020B0609020204030204" pitchFamily="49" charset="0"/>
              </a:rPr>
              <a:t>FarmAcct</a:t>
            </a:r>
            <a:endParaRPr lang="en-US" dirty="0">
              <a:latin typeface="Consolas" panose="020B0609020204030204" pitchFamily="49" charset="0"/>
              <a:cs typeface="Consolas" panose="020B0609020204030204" pitchFamily="49" charset="0"/>
            </a:endParaRPr>
          </a:p>
          <a:p>
            <a:pPr lvl="1"/>
            <a:endParaRPr lang="en-US" dirty="0">
              <a:latin typeface="Consolas" panose="020B0609020204030204" pitchFamily="49" charset="0"/>
              <a:cs typeface="Consolas" panose="020B0609020204030204" pitchFamily="49" charset="0"/>
            </a:endParaRPr>
          </a:p>
          <a:p>
            <a:pPr lvl="1"/>
            <a:r>
              <a:rPr lang="en-US" dirty="0" smtClean="0">
                <a:latin typeface="Consolas" panose="020B0609020204030204" pitchFamily="49" charset="0"/>
                <a:cs typeface="Consolas" panose="020B0609020204030204" pitchFamily="49" charset="0"/>
              </a:rPr>
              <a:t>Initialize-</a:t>
            </a:r>
            <a:r>
              <a:rPr lang="en-US" dirty="0" err="1" smtClean="0">
                <a:latin typeface="Consolas" panose="020B0609020204030204" pitchFamily="49" charset="0"/>
                <a:cs typeface="Consolas" panose="020B0609020204030204" pitchFamily="49" charset="0"/>
              </a:rPr>
              <a:t>SPResourceSecurity</a:t>
            </a:r>
            <a:endParaRPr lang="en-US" dirty="0">
              <a:latin typeface="Consolas" panose="020B0609020204030204" pitchFamily="49" charset="0"/>
              <a:cs typeface="Consolas" panose="020B0609020204030204" pitchFamily="49" charset="0"/>
            </a:endParaRPr>
          </a:p>
          <a:p>
            <a:pPr lvl="1"/>
            <a:r>
              <a:rPr lang="en-US" dirty="0" smtClean="0">
                <a:latin typeface="Consolas" panose="020B0609020204030204" pitchFamily="49" charset="0"/>
                <a:cs typeface="Consolas" panose="020B0609020204030204" pitchFamily="49" charset="0"/>
              </a:rPr>
              <a:t>Install-</a:t>
            </a:r>
            <a:r>
              <a:rPr lang="en-US" dirty="0" err="1" smtClean="0">
                <a:latin typeface="Consolas" panose="020B0609020204030204" pitchFamily="49" charset="0"/>
                <a:cs typeface="Consolas" panose="020B0609020204030204" pitchFamily="49" charset="0"/>
              </a:rPr>
              <a:t>SPService</a:t>
            </a:r>
            <a:endParaRPr lang="en-US" dirty="0">
              <a:latin typeface="Consolas" panose="020B0609020204030204" pitchFamily="49" charset="0"/>
              <a:cs typeface="Consolas" panose="020B0609020204030204" pitchFamily="49" charset="0"/>
            </a:endParaRPr>
          </a:p>
          <a:p>
            <a:pPr lvl="1"/>
            <a:r>
              <a:rPr lang="en-US" dirty="0">
                <a:latin typeface="Consolas" panose="020B0609020204030204" pitchFamily="49" charset="0"/>
                <a:cs typeface="Consolas" panose="020B0609020204030204" pitchFamily="49" charset="0"/>
              </a:rPr>
              <a:t>Install-</a:t>
            </a:r>
            <a:r>
              <a:rPr lang="en-US" dirty="0" err="1">
                <a:latin typeface="Consolas" panose="020B0609020204030204" pitchFamily="49" charset="0"/>
                <a:cs typeface="Consolas" panose="020B0609020204030204" pitchFamily="49" charset="0"/>
              </a:rPr>
              <a:t>SPFeature</a:t>
            </a:r>
            <a:r>
              <a:rPr lang="en-US" dirty="0">
                <a:latin typeface="Consolas" panose="020B0609020204030204" pitchFamily="49" charset="0"/>
                <a:cs typeface="Consolas" panose="020B0609020204030204" pitchFamily="49" charset="0"/>
              </a:rPr>
              <a:t> -</a:t>
            </a:r>
            <a:r>
              <a:rPr lang="en-US" dirty="0" err="1" smtClean="0">
                <a:latin typeface="Consolas" panose="020B0609020204030204" pitchFamily="49" charset="0"/>
                <a:cs typeface="Consolas" panose="020B0609020204030204" pitchFamily="49" charset="0"/>
              </a:rPr>
              <a:t>AllExistingFeatures</a:t>
            </a:r>
            <a:endParaRPr lang="en-US" dirty="0" smtClean="0">
              <a:latin typeface="Consolas" panose="020B0609020204030204" pitchFamily="49" charset="0"/>
              <a:cs typeface="Consolas" panose="020B0609020204030204" pitchFamily="49" charset="0"/>
            </a:endParaRPr>
          </a:p>
          <a:p>
            <a:pPr lvl="1"/>
            <a:r>
              <a:rPr lang="en-US" dirty="0" smtClean="0">
                <a:latin typeface="Consolas" panose="020B0609020204030204" pitchFamily="49" charset="0"/>
                <a:cs typeface="Consolas" panose="020B0609020204030204" pitchFamily="49" charset="0"/>
              </a:rPr>
              <a:t>New-</a:t>
            </a:r>
            <a:r>
              <a:rPr lang="en-US" dirty="0" err="1" smtClean="0">
                <a:latin typeface="Consolas" panose="020B0609020204030204" pitchFamily="49" charset="0"/>
                <a:cs typeface="Consolas" panose="020B0609020204030204" pitchFamily="49" charset="0"/>
              </a:rPr>
              <a:t>SPCentralAdministration</a:t>
            </a:r>
            <a:r>
              <a:rPr lang="en-US" dirty="0" smtClean="0">
                <a:latin typeface="Consolas" panose="020B0609020204030204" pitchFamily="49" charset="0"/>
                <a:cs typeface="Consolas" panose="020B0609020204030204" pitchFamily="49" charset="0"/>
              </a:rPr>
              <a:t> </a:t>
            </a:r>
            <a:r>
              <a:rPr lang="en-US" dirty="0">
                <a:latin typeface="Consolas" panose="020B0609020204030204" pitchFamily="49" charset="0"/>
                <a:cs typeface="Consolas" panose="020B0609020204030204" pitchFamily="49" charset="0"/>
              </a:rPr>
              <a:t>-Port $</a:t>
            </a:r>
            <a:r>
              <a:rPr lang="en-US" dirty="0" err="1">
                <a:latin typeface="Consolas" panose="020B0609020204030204" pitchFamily="49" charset="0"/>
                <a:cs typeface="Consolas" panose="020B0609020204030204" pitchFamily="49" charset="0"/>
              </a:rPr>
              <a:t>CAPort</a:t>
            </a:r>
            <a:r>
              <a:rPr lang="en-US" dirty="0">
                <a:latin typeface="Consolas" panose="020B0609020204030204" pitchFamily="49" charset="0"/>
                <a:cs typeface="Consolas" panose="020B0609020204030204" pitchFamily="49" charset="0"/>
              </a:rPr>
              <a:t> -</a:t>
            </a:r>
            <a:r>
              <a:rPr lang="en-US" dirty="0" err="1">
                <a:latin typeface="Consolas" panose="020B0609020204030204" pitchFamily="49" charset="0"/>
                <a:cs typeface="Consolas" panose="020B0609020204030204" pitchFamily="49" charset="0"/>
              </a:rPr>
              <a:t>WindowsAuthProvider</a:t>
            </a:r>
            <a:r>
              <a:rPr lang="en-US" dirty="0">
                <a:latin typeface="Consolas" panose="020B0609020204030204" pitchFamily="49" charset="0"/>
                <a:cs typeface="Consolas" panose="020B0609020204030204" pitchFamily="49" charset="0"/>
              </a:rPr>
              <a:t> $</a:t>
            </a:r>
            <a:r>
              <a:rPr lang="en-US" dirty="0" err="1" smtClean="0">
                <a:latin typeface="Consolas" panose="020B0609020204030204" pitchFamily="49" charset="0"/>
                <a:cs typeface="Consolas" panose="020B0609020204030204" pitchFamily="49" charset="0"/>
              </a:rPr>
              <a:t>WinAuthProvider</a:t>
            </a:r>
            <a:endParaRPr lang="en-US" dirty="0">
              <a:latin typeface="Consolas" panose="020B0609020204030204" pitchFamily="49" charset="0"/>
              <a:cs typeface="Consolas" panose="020B0609020204030204" pitchFamily="49" charset="0"/>
            </a:endParaRPr>
          </a:p>
          <a:p>
            <a:pPr lvl="1"/>
            <a:r>
              <a:rPr lang="en-US" dirty="0">
                <a:latin typeface="Consolas" panose="020B0609020204030204" pitchFamily="49" charset="0"/>
                <a:cs typeface="Consolas" panose="020B0609020204030204" pitchFamily="49" charset="0"/>
              </a:rPr>
              <a:t>Install-</a:t>
            </a:r>
            <a:r>
              <a:rPr lang="en-US" dirty="0" err="1">
                <a:latin typeface="Consolas" panose="020B0609020204030204" pitchFamily="49" charset="0"/>
                <a:cs typeface="Consolas" panose="020B0609020204030204" pitchFamily="49" charset="0"/>
              </a:rPr>
              <a:t>SPHelpCollection</a:t>
            </a:r>
            <a:r>
              <a:rPr lang="en-US" dirty="0">
                <a:latin typeface="Consolas" panose="020B0609020204030204" pitchFamily="49" charset="0"/>
                <a:cs typeface="Consolas" panose="020B0609020204030204" pitchFamily="49" charset="0"/>
              </a:rPr>
              <a:t> -</a:t>
            </a:r>
            <a:r>
              <a:rPr lang="en-US" dirty="0" smtClean="0">
                <a:latin typeface="Consolas" panose="020B0609020204030204" pitchFamily="49" charset="0"/>
                <a:cs typeface="Consolas" panose="020B0609020204030204" pitchFamily="49" charset="0"/>
              </a:rPr>
              <a:t>All</a:t>
            </a:r>
            <a:endParaRPr lang="en-US" dirty="0">
              <a:latin typeface="Consolas" panose="020B0609020204030204" pitchFamily="49" charset="0"/>
              <a:cs typeface="Consolas" panose="020B0609020204030204" pitchFamily="49" charset="0"/>
            </a:endParaRPr>
          </a:p>
          <a:p>
            <a:pPr lvl="1"/>
            <a:r>
              <a:rPr lang="en-US" dirty="0" smtClean="0">
                <a:latin typeface="Consolas" panose="020B0609020204030204" pitchFamily="49" charset="0"/>
                <a:cs typeface="Consolas" panose="020B0609020204030204" pitchFamily="49" charset="0"/>
              </a:rPr>
              <a:t>Install-</a:t>
            </a:r>
            <a:r>
              <a:rPr lang="en-US" dirty="0" err="1" smtClean="0">
                <a:latin typeface="Consolas" panose="020B0609020204030204" pitchFamily="49" charset="0"/>
                <a:cs typeface="Consolas" panose="020B0609020204030204" pitchFamily="49" charset="0"/>
              </a:rPr>
              <a:t>SPApplicationContent</a:t>
            </a:r>
            <a:endParaRPr lang="en-US" dirty="0">
              <a:latin typeface="Consolas" panose="020B0609020204030204" pitchFamily="49" charset="0"/>
              <a:cs typeface="Consolas" panose="020B0609020204030204" pitchFamily="49" charset="0"/>
            </a:endParaRPr>
          </a:p>
          <a:p>
            <a:r>
              <a:rPr lang="en-US" dirty="0" smtClean="0"/>
              <a:t>Script</a:t>
            </a:r>
          </a:p>
          <a:p>
            <a:pPr lvl="1"/>
            <a:r>
              <a:rPr lang="en-US" dirty="0" smtClean="0"/>
              <a:t>http://tiny.cc/danholmespc2012</a:t>
            </a:r>
            <a:endParaRPr lang="en-US" dirty="0"/>
          </a:p>
        </p:txBody>
      </p:sp>
    </p:spTree>
    <p:extLst>
      <p:ext uri="{BB962C8B-B14F-4D97-AF65-F5344CB8AC3E}">
        <p14:creationId xmlns:p14="http://schemas.microsoft.com/office/powerpoint/2010/main" val="1430684324"/>
      </p:ext>
    </p:extLst>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Configure the Farm</a:t>
            </a:r>
            <a:endParaRPr lang="en-US" dirty="0"/>
          </a:p>
        </p:txBody>
      </p:sp>
    </p:spTree>
    <p:extLst>
      <p:ext uri="{BB962C8B-B14F-4D97-AF65-F5344CB8AC3E}">
        <p14:creationId xmlns:p14="http://schemas.microsoft.com/office/powerpoint/2010/main" val="3568436481"/>
      </p:ext>
    </p:extLst>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Configure service apps &amp; web apps</a:t>
            </a:r>
            <a:endParaRPr lang="en-US" dirty="0"/>
          </a:p>
        </p:txBody>
      </p:sp>
      <p:sp>
        <p:nvSpPr>
          <p:cNvPr id="3" name="Text Placeholder 2"/>
          <p:cNvSpPr>
            <a:spLocks noGrp="1"/>
          </p:cNvSpPr>
          <p:nvPr>
            <p:ph type="body" sz="quarter" idx="10"/>
          </p:nvPr>
        </p:nvSpPr>
        <p:spPr>
          <a:xfrm>
            <a:off x="274638" y="1212850"/>
            <a:ext cx="11887200" cy="4124206"/>
          </a:xfrm>
        </p:spPr>
        <p:txBody>
          <a:bodyPr/>
          <a:lstStyle/>
          <a:p>
            <a:r>
              <a:rPr lang="en-US" dirty="0" smtClean="0"/>
              <a:t>SharePoint </a:t>
            </a:r>
            <a:r>
              <a:rPr lang="en-US" smtClean="0"/>
              <a:t>Conference Sessions</a:t>
            </a:r>
            <a:endParaRPr lang="en-US" dirty="0" smtClean="0"/>
          </a:p>
          <a:p>
            <a:r>
              <a:rPr lang="en-US" dirty="0" smtClean="0"/>
              <a:t>PowerShell Resources</a:t>
            </a:r>
          </a:p>
          <a:p>
            <a:pPr lvl="1"/>
            <a:r>
              <a:rPr lang="en-US" dirty="0" smtClean="0"/>
              <a:t>Gary </a:t>
            </a:r>
            <a:r>
              <a:rPr lang="en-US" dirty="0" err="1" smtClean="0"/>
              <a:t>Lapointe’s</a:t>
            </a:r>
            <a:r>
              <a:rPr lang="en-US" dirty="0" smtClean="0"/>
              <a:t> Blog</a:t>
            </a:r>
          </a:p>
          <a:p>
            <a:pPr lvl="2"/>
            <a:r>
              <a:rPr lang="en-US" dirty="0" smtClean="0">
                <a:hlinkClick r:id="rId2"/>
              </a:rPr>
              <a:t>http://blogs.falchionconsulting.com</a:t>
            </a:r>
            <a:endParaRPr lang="en-US" dirty="0" smtClean="0"/>
          </a:p>
          <a:p>
            <a:pPr lvl="1"/>
            <a:r>
              <a:rPr lang="en-US" dirty="0" smtClean="0"/>
              <a:t>Todd </a:t>
            </a:r>
            <a:r>
              <a:rPr lang="en-US" dirty="0" err="1" smtClean="0"/>
              <a:t>Klindt’s</a:t>
            </a:r>
            <a:r>
              <a:rPr lang="en-US" dirty="0" smtClean="0"/>
              <a:t> Blog</a:t>
            </a:r>
          </a:p>
          <a:p>
            <a:pPr lvl="2"/>
            <a:r>
              <a:rPr lang="en-US" dirty="0">
                <a:hlinkClick r:id="rId3"/>
              </a:rPr>
              <a:t>http://</a:t>
            </a:r>
            <a:r>
              <a:rPr lang="en-US" dirty="0" smtClean="0">
                <a:hlinkClick r:id="rId3"/>
              </a:rPr>
              <a:t>www.toddklindt.com/blog</a:t>
            </a:r>
            <a:r>
              <a:rPr lang="en-US" dirty="0" smtClean="0"/>
              <a:t> </a:t>
            </a:r>
          </a:p>
          <a:p>
            <a:r>
              <a:rPr lang="en-US" dirty="0" err="1" smtClean="0"/>
              <a:t>AutoSPInstaller</a:t>
            </a:r>
            <a:endParaRPr lang="en-US" dirty="0" smtClean="0"/>
          </a:p>
          <a:p>
            <a:pPr lvl="1"/>
            <a:r>
              <a:rPr lang="en-US" dirty="0">
                <a:hlinkClick r:id="rId4"/>
              </a:rPr>
              <a:t>http://autospinstaller.codeplex.com/</a:t>
            </a:r>
            <a:endParaRPr lang="en-US" dirty="0"/>
          </a:p>
          <a:p>
            <a:pPr lvl="1"/>
            <a:endParaRPr lang="en-US" dirty="0"/>
          </a:p>
        </p:txBody>
      </p:sp>
    </p:spTree>
    <p:extLst>
      <p:ext uri="{BB962C8B-B14F-4D97-AF65-F5344CB8AC3E}">
        <p14:creationId xmlns:p14="http://schemas.microsoft.com/office/powerpoint/2010/main" val="263154720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IT-Pro_Template_NOSLIDES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Dan Holme</External_x0020_Speaker>
    <Session_x0020_Code xmlns="2295e2e7-0eeb-498e-8716-217bb2ee6ee3">SPC083</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Dan Holme</Speaker>
    <AverageRating xmlns="http://schemas.microsoft.com/sharepoint/v3" xsi:nil="true"/>
  </documentManagement>
</p:properties>
</file>

<file path=customXml/itemProps1.xml><?xml version="1.0" encoding="utf-8"?>
<ds:datastoreItem xmlns:ds="http://schemas.openxmlformats.org/officeDocument/2006/customXml" ds:itemID="{F70F54A7-D6FC-4B46-B628-559120E02A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2295e2e7-0eeb-498e-8716-217bb2ee6ee3"/>
    <ds:schemaRef ds:uri="http://schemas.microsoft.com/sharepoint/v3"/>
    <ds:schemaRef ds:uri="http://purl.org/dc/elements/1.1/"/>
    <ds:schemaRef ds:uri="032d541b-1b4e-4d91-93c7-b10533c52f73"/>
    <ds:schemaRef ds:uri="http://www.w3.org/XML/1998/namespace"/>
    <ds:schemaRef ds:uri="http://purl.org/dc/terms/"/>
    <ds:schemaRef ds:uri="http://schemas.microsoft.com/office/infopath/2007/PartnerControls"/>
    <ds:schemaRef ds:uri="http://schemas.microsoft.com/office/2006/documentManagement/types"/>
    <ds:schemaRef ds:uri="http://purl.org/dc/dcmitype/"/>
    <ds:schemaRef ds:uri="http://schemas.openxmlformats.org/package/2006/metadata/core-properties"/>
    <ds:schemaRef ds:uri="230e9df3-be65-4c73-a93b-d1236ebd677e"/>
  </ds:schemaRefs>
</ds:datastoreItem>
</file>

<file path=docProps/app.xml><?xml version="1.0" encoding="utf-8"?>
<Properties xmlns="http://schemas.openxmlformats.org/officeDocument/2006/extended-properties" xmlns:vt="http://schemas.openxmlformats.org/officeDocument/2006/docPropsVTypes">
  <Template>SPC2012_IT-Pro_Template_NOSLIDES_16x9</Template>
  <TotalTime>68</TotalTime>
  <Words>5505</Words>
  <Application>Microsoft Office PowerPoint</Application>
  <PresentationFormat>Custom</PresentationFormat>
  <Paragraphs>681</Paragraphs>
  <Slides>108</Slides>
  <Notes>34</Notes>
  <HiddenSlides>0</HiddenSlides>
  <MMClips>0</MMClips>
  <ScaleCrop>false</ScaleCrop>
  <HeadingPairs>
    <vt:vector size="4" baseType="variant">
      <vt:variant>
        <vt:lpstr>Theme</vt:lpstr>
      </vt:variant>
      <vt:variant>
        <vt:i4>5</vt:i4>
      </vt:variant>
      <vt:variant>
        <vt:lpstr>Slide Titles</vt:lpstr>
      </vt:variant>
      <vt:variant>
        <vt:i4>108</vt:i4>
      </vt:variant>
    </vt:vector>
  </HeadingPairs>
  <TitlesOfParts>
    <vt:vector size="113" baseType="lpstr">
      <vt:lpstr>SPC2012_IT-Pro_Template_NOSLIDES_16x9</vt:lpstr>
      <vt:lpstr>5-30072_SPC2012_IT-Pro_Template_16x9_Light</vt:lpstr>
      <vt:lpstr>5-30072_SPC2012_IT-Pro_Template_16x9</vt:lpstr>
      <vt:lpstr>5-30072_SPC2012_Business_Template_16x9_Light</vt:lpstr>
      <vt:lpstr>5-30072_SPC2012_Business_Template_16x9</vt:lpstr>
      <vt:lpstr>PowerPoint Presentation</vt:lpstr>
      <vt:lpstr>Deployment Wizard SharePoint 2013 Installation Tips, Tricks and Scripts</vt:lpstr>
      <vt:lpstr>Dan Holme</vt:lpstr>
      <vt:lpstr>Agenda</vt:lpstr>
      <vt:lpstr>About this session</vt:lpstr>
      <vt:lpstr>SharePoint Architecture</vt:lpstr>
      <vt:lpstr>PowerPoint Presentation</vt:lpstr>
      <vt:lpstr>Server Roles</vt:lpstr>
      <vt:lpstr>Single Server</vt:lpstr>
      <vt:lpstr>Minimal Fault-Tolerant Farm</vt:lpstr>
      <vt:lpstr>Architectural elements</vt:lpstr>
      <vt:lpstr>Architectural elements</vt:lpstr>
      <vt:lpstr>Architectural elements</vt:lpstr>
      <vt:lpstr>Architectural elements</vt:lpstr>
      <vt:lpstr>Physical vs. virtual</vt:lpstr>
      <vt:lpstr>Architecture in a nutshell</vt:lpstr>
      <vt:lpstr>Hardware Requirements</vt:lpstr>
      <vt:lpstr>Development or Evaluation | Single-Server</vt:lpstr>
      <vt:lpstr>Farm | Web &amp; Application Servers</vt:lpstr>
      <vt:lpstr>Farm | Database Servers</vt:lpstr>
      <vt:lpstr>Hardware Requirements</vt:lpstr>
      <vt:lpstr>Service Accounts</vt:lpstr>
      <vt:lpstr>Directory Services Prerequisites</vt:lpstr>
      <vt:lpstr>Service Accounts</vt:lpstr>
      <vt:lpstr>SP_Admin</vt:lpstr>
      <vt:lpstr>Über Admin Account</vt:lpstr>
      <vt:lpstr>Accounts for Multiple Farms</vt:lpstr>
      <vt:lpstr>Deploy SQL Server</vt:lpstr>
      <vt:lpstr>Install SQL Server 2012 | Prepare</vt:lpstr>
      <vt:lpstr>Install SQL Server 2012 | Features</vt:lpstr>
      <vt:lpstr>Install SQL Server 2012 | Service Accounts</vt:lpstr>
      <vt:lpstr>Install SQL Server 2012 | Automated</vt:lpstr>
      <vt:lpstr>Install SQL Server 2012 | Firewall</vt:lpstr>
      <vt:lpstr>Install SQL Server 2012 | Security</vt:lpstr>
      <vt:lpstr>Install SQL Server 2012 | Max Degrees of Parallelism</vt:lpstr>
      <vt:lpstr>Script max degrees of parallelism</vt:lpstr>
      <vt:lpstr>Delegate permissions</vt:lpstr>
      <vt:lpstr>Install SharePoint</vt:lpstr>
      <vt:lpstr>Get Ready</vt:lpstr>
      <vt:lpstr>Installing and Configuring SharePoint</vt:lpstr>
      <vt:lpstr>Install SharePoint Prerequisites</vt:lpstr>
      <vt:lpstr>Prerequisites</vt:lpstr>
      <vt:lpstr>Pseudo-Demo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Scripted Installation of Prerequisites</vt:lpstr>
      <vt:lpstr>Scripted Installation of Prerequisites</vt:lpstr>
      <vt:lpstr>Scripted Installation of Prerequisites</vt:lpstr>
      <vt:lpstr>Problems*</vt:lpstr>
      <vt:lpstr>Post Prerequisite Installer prerequisites</vt:lpstr>
      <vt:lpstr>Disable Loopback</vt:lpstr>
      <vt:lpstr>Install SharePoint Binaries</vt:lpstr>
      <vt:lpstr>Pseudo-Demo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After Setup</vt:lpstr>
      <vt:lpstr>Scripted Installation of SharePoint Server</vt:lpstr>
      <vt:lpstr>Configure the Server</vt:lpstr>
      <vt:lpstr>Pseudo-Demo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Automate Configure the Server (psconfig)</vt:lpstr>
      <vt:lpstr>Configure the Farm</vt:lpstr>
      <vt:lpstr>Configure service apps &amp; web apps</vt:lpstr>
      <vt:lpstr>Turbocharge Deployment</vt:lpstr>
      <vt:lpstr>Install SQL Server 2012 | SYSPREP SQL</vt:lpstr>
      <vt:lpstr>Deploying an Image</vt:lpstr>
      <vt:lpstr>Tools to learn about</vt:lpstr>
      <vt:lpstr>Mahalo! Thank you!</vt:lpstr>
      <vt:lpstr>Shout Outs</vt:lpstr>
      <vt:lpstr>A Hui Ho (‘til next time!)</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Deployment Wizard SharePoint 2013 Installation Tips, Tricks and Scripts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7</cp:revision>
  <dcterms:created xsi:type="dcterms:W3CDTF">2012-11-12T19:21:19Z</dcterms:created>
  <dcterms:modified xsi:type="dcterms:W3CDTF">2012-12-06T20:46:50Z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