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30" r:id="rId7"/>
  </p:sldMasterIdLst>
  <p:notesMasterIdLst>
    <p:notesMasterId r:id="rId53"/>
  </p:notesMasterIdLst>
  <p:handoutMasterIdLst>
    <p:handoutMasterId r:id="rId54"/>
  </p:handoutMasterIdLst>
  <p:sldIdLst>
    <p:sldId id="1055" r:id="rId8"/>
    <p:sldId id="1054" r:id="rId9"/>
    <p:sldId id="1090" r:id="rId10"/>
    <p:sldId id="1095" r:id="rId11"/>
    <p:sldId id="1093" r:id="rId12"/>
    <p:sldId id="1096" r:id="rId13"/>
    <p:sldId id="1097" r:id="rId14"/>
    <p:sldId id="1102" r:id="rId15"/>
    <p:sldId id="1109" r:id="rId16"/>
    <p:sldId id="1111" r:id="rId17"/>
    <p:sldId id="1105" r:id="rId18"/>
    <p:sldId id="1125" r:id="rId19"/>
    <p:sldId id="1099" r:id="rId20"/>
    <p:sldId id="1100" r:id="rId21"/>
    <p:sldId id="1132" r:id="rId22"/>
    <p:sldId id="1129" r:id="rId23"/>
    <p:sldId id="1130" r:id="rId24"/>
    <p:sldId id="1131" r:id="rId25"/>
    <p:sldId id="1123" r:id="rId26"/>
    <p:sldId id="1143" r:id="rId27"/>
    <p:sldId id="1144" r:id="rId28"/>
    <p:sldId id="1145" r:id="rId29"/>
    <p:sldId id="1119" r:id="rId30"/>
    <p:sldId id="1139" r:id="rId31"/>
    <p:sldId id="1118" r:id="rId32"/>
    <p:sldId id="1140" r:id="rId33"/>
    <p:sldId id="1141" r:id="rId34"/>
    <p:sldId id="1142" r:id="rId35"/>
    <p:sldId id="1114" r:id="rId36"/>
    <p:sldId id="1115" r:id="rId37"/>
    <p:sldId id="1112" r:id="rId38"/>
    <p:sldId id="1113" r:id="rId39"/>
    <p:sldId id="1124" r:id="rId40"/>
    <p:sldId id="1120" r:id="rId41"/>
    <p:sldId id="1121" r:id="rId42"/>
    <p:sldId id="1127" r:id="rId43"/>
    <p:sldId id="1133" r:id="rId44"/>
    <p:sldId id="1134" r:id="rId45"/>
    <p:sldId id="1135" r:id="rId46"/>
    <p:sldId id="1137" r:id="rId47"/>
    <p:sldId id="1136" r:id="rId48"/>
    <p:sldId id="1138" r:id="rId49"/>
    <p:sldId id="1146" r:id="rId50"/>
    <p:sldId id="1148" r:id="rId51"/>
    <p:sldId id="1147" r:id="rId5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55"/>
            <p14:sldId id="1054"/>
            <p14:sldId id="1090"/>
            <p14:sldId id="1095"/>
            <p14:sldId id="1093"/>
          </p14:sldIdLst>
        </p14:section>
        <p14:section name="What's new?" id="{BB7EF6EE-2954-4A0D-AEAB-78F9FA414DB6}">
          <p14:sldIdLst>
            <p14:sldId id="1096"/>
            <p14:sldId id="1097"/>
            <p14:sldId id="1102"/>
            <p14:sldId id="1109"/>
            <p14:sldId id="1111"/>
            <p14:sldId id="1105"/>
            <p14:sldId id="1125"/>
            <p14:sldId id="1099"/>
          </p14:sldIdLst>
        </p14:section>
        <p14:section name="Planning" id="{46BEA9A7-B3BF-4856-98D1-CE9E42EFC8C3}">
          <p14:sldIdLst>
            <p14:sldId id="1100"/>
            <p14:sldId id="1132"/>
            <p14:sldId id="1129"/>
            <p14:sldId id="1130"/>
            <p14:sldId id="1131"/>
            <p14:sldId id="1123"/>
            <p14:sldId id="1143"/>
            <p14:sldId id="1144"/>
            <p14:sldId id="1145"/>
            <p14:sldId id="1119"/>
            <p14:sldId id="1139"/>
            <p14:sldId id="1118"/>
            <p14:sldId id="1140"/>
            <p14:sldId id="1141"/>
            <p14:sldId id="1142"/>
            <p14:sldId id="1114"/>
            <p14:sldId id="1115"/>
            <p14:sldId id="1112"/>
            <p14:sldId id="1113"/>
            <p14:sldId id="1124"/>
          </p14:sldIdLst>
        </p14:section>
        <p14:section name="Deploying Personal Site Infrastructure" id="{FFBC03CE-F131-4F65-8F19-70A399DBD7C5}">
          <p14:sldIdLst>
            <p14:sldId id="1120"/>
            <p14:sldId id="1121"/>
            <p14:sldId id="1127"/>
            <p14:sldId id="1133"/>
            <p14:sldId id="1134"/>
            <p14:sldId id="1135"/>
            <p14:sldId id="1137"/>
            <p14:sldId id="1136"/>
            <p14:sldId id="1138"/>
            <p14:sldId id="1146"/>
            <p14:sldId id="1148"/>
            <p14:sldId id="1147"/>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46" autoAdjust="0"/>
    <p:restoredTop sz="94800" autoAdjust="0"/>
  </p:normalViewPr>
  <p:slideViewPr>
    <p:cSldViewPr>
      <p:cViewPr>
        <p:scale>
          <a:sx n="116" d="100"/>
          <a:sy n="116"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5:05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 typeface="Arial" charset="0"/>
              <a:buNone/>
            </a:pPr>
            <a:endParaRPr lang="en-US" dirty="0"/>
          </a:p>
        </p:txBody>
      </p:sp>
    </p:spTree>
    <p:extLst>
      <p:ext uri="{BB962C8B-B14F-4D97-AF65-F5344CB8AC3E}">
        <p14:creationId xmlns:p14="http://schemas.microsoft.com/office/powerpoint/2010/main" val="1769189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04806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48218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056753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952273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15978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554333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334111"/>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0" y="1476621"/>
            <a:ext cx="11375536" cy="2130904"/>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77490030"/>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6952066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8107423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500119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994511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4446362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9317129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7911854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528958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2868306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3814654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9323439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031678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4472820"/>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079065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73897615"/>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3371172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925229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670658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334108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563303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1901067"/>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8388455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495529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73592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2759976"/>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7523586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048188"/>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8960224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2239015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7143533"/>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0198278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079324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6.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image" Target="../media/image7.png"/><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6.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6"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464579"/>
      </p:ext>
    </p:extLst>
  </p:cSld>
  <p:clrMap bg1="dk1" tx1="lt1" bg2="dk2" tx2="lt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 id="2147484227" r:id="rId20"/>
    <p:sldLayoutId id="2147484228" r:id="rId21"/>
    <p:sldLayoutId id="214748422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556160"/>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slideLayout" Target="../slideLayouts/slideLayout45.xml"/><Relationship Id="rId4" Type="http://schemas.openxmlformats.org/officeDocument/2006/relationships/tags" Target="../tags/tag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5.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5.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5.xml"/><Relationship Id="rId5" Type="http://schemas.openxmlformats.org/officeDocument/2006/relationships/image" Target="../media/image37.png"/><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8.png"/><Relationship Id="rId1" Type="http://schemas.openxmlformats.org/officeDocument/2006/relationships/slideLayout" Target="../slideLayouts/slideLayout45.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3.xml"/><Relationship Id="rId7" Type="http://schemas.openxmlformats.org/officeDocument/2006/relationships/image" Target="../media/image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45.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8.xml"/><Relationship Id="rId7" Type="http://schemas.openxmlformats.org/officeDocument/2006/relationships/image" Target="../media/image13.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2448" dirty="0"/>
              <a:t>Provides quick and easy access to Document Libraries in the familiar Windows Explorer experience</a:t>
            </a:r>
          </a:p>
          <a:p>
            <a:pPr lvl="1"/>
            <a:r>
              <a:rPr lang="en-US" sz="1428" dirty="0"/>
              <a:t>Works for any SharePoint 2013 Document Libraries.</a:t>
            </a:r>
          </a:p>
          <a:p>
            <a:r>
              <a:rPr lang="en-US" sz="2448" dirty="0"/>
              <a:t>Makes your documents accessible online, offline or in-between and your changes are automatically synced</a:t>
            </a:r>
          </a:p>
          <a:p>
            <a:pPr lvl="1"/>
            <a:r>
              <a:rPr lang="en-US" sz="1428" dirty="0"/>
              <a:t>Syncs libraries across multiple devices</a:t>
            </a:r>
          </a:p>
          <a:p>
            <a:r>
              <a:rPr lang="en-US" sz="2448" dirty="0"/>
              <a:t>Fully integrated with Office Document Center: every file that gets uploaded through </a:t>
            </a:r>
            <a:r>
              <a:rPr lang="en-US" sz="2448" dirty="0" err="1"/>
              <a:t>SKyDrive</a:t>
            </a:r>
            <a:r>
              <a:rPr lang="en-US" sz="2448" dirty="0"/>
              <a:t> Pro is shredded</a:t>
            </a:r>
          </a:p>
          <a:p>
            <a:r>
              <a:rPr lang="en-US" sz="2448" b="1" u="sng" dirty="0" smtClean="0"/>
              <a:t>Replaces</a:t>
            </a:r>
            <a:r>
              <a:rPr lang="en-US" sz="2448" dirty="0" smtClean="0"/>
              <a:t> </a:t>
            </a:r>
            <a:r>
              <a:rPr lang="en-US" sz="2448" dirty="0"/>
              <a:t>SharePoint Workspaces</a:t>
            </a:r>
            <a:endParaRPr lang="en-US" dirty="0"/>
          </a:p>
        </p:txBody>
      </p:sp>
      <p:sp>
        <p:nvSpPr>
          <p:cNvPr id="3" name="Title 2"/>
          <p:cNvSpPr>
            <a:spLocks noGrp="1"/>
          </p:cNvSpPr>
          <p:nvPr>
            <p:ph type="title"/>
          </p:nvPr>
        </p:nvSpPr>
        <p:spPr/>
        <p:txBody>
          <a:bodyPr/>
          <a:lstStyle/>
          <a:p>
            <a:r>
              <a:rPr lang="en-US" dirty="0"/>
              <a:t>Offline Libraries: SkyDrive Pro</a:t>
            </a:r>
          </a:p>
        </p:txBody>
      </p:sp>
      <p:pic>
        <p:nvPicPr>
          <p:cNvPr id="4" name="Picture 3"/>
          <p:cNvPicPr>
            <a:picLocks noChangeAspect="1"/>
          </p:cNvPicPr>
          <p:nvPr/>
        </p:nvPicPr>
        <p:blipFill>
          <a:blip r:embed="rId2"/>
          <a:stretch>
            <a:fillRect/>
          </a:stretch>
        </p:blipFill>
        <p:spPr>
          <a:xfrm>
            <a:off x="531947" y="4541017"/>
            <a:ext cx="8412859" cy="2156645"/>
          </a:xfrm>
          <a:prstGeom prst="rect">
            <a:avLst/>
          </a:prstGeom>
        </p:spPr>
      </p:pic>
      <p:pic>
        <p:nvPicPr>
          <p:cNvPr id="5" name="Picture 4"/>
          <p:cNvPicPr>
            <a:picLocks noChangeAspect="1"/>
          </p:cNvPicPr>
          <p:nvPr/>
        </p:nvPicPr>
        <p:blipFill>
          <a:blip r:embed="rId3"/>
          <a:stretch>
            <a:fillRect/>
          </a:stretch>
        </p:blipFill>
        <p:spPr>
          <a:xfrm>
            <a:off x="9638580" y="4244333"/>
            <a:ext cx="2554945" cy="2049784"/>
          </a:xfrm>
          <a:prstGeom prst="rect">
            <a:avLst/>
          </a:prstGeom>
        </p:spPr>
      </p:pic>
    </p:spTree>
    <p:extLst>
      <p:ext uri="{BB962C8B-B14F-4D97-AF65-F5344CB8AC3E}">
        <p14:creationId xmlns:p14="http://schemas.microsoft.com/office/powerpoint/2010/main" val="108821994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My Tasks</a:t>
            </a:r>
            <a:endParaRPr lang="en-US" dirty="0"/>
          </a:p>
        </p:txBody>
      </p:sp>
      <p:sp>
        <p:nvSpPr>
          <p:cNvPr id="7" name="Rectangle 6"/>
          <p:cNvSpPr/>
          <p:nvPr/>
        </p:nvSpPr>
        <p:spPr>
          <a:xfrm>
            <a:off x="7225396" y="1676600"/>
            <a:ext cx="3775226" cy="1253195"/>
          </a:xfrm>
          <a:prstGeom prst="rect">
            <a:avLst/>
          </a:prstGeom>
        </p:spPr>
        <p:txBody>
          <a:bodyPr wrap="square">
            <a:spAutoFit/>
          </a:bodyPr>
          <a:lstStyle/>
          <a:p>
            <a:pPr indent="-236387">
              <a:lnSpc>
                <a:spcPct val="90000"/>
              </a:lnSpc>
              <a:spcBef>
                <a:spcPts val="2448"/>
              </a:spcBef>
              <a:buSzPct val="90000"/>
            </a:pPr>
            <a:r>
              <a:rPr lang="en-US" sz="3672" spc="-71" dirty="0">
                <a:solidFill>
                  <a:schemeClr val="tx1">
                    <a:lumMod val="85000"/>
                  </a:schemeClr>
                </a:solidFill>
                <a:latin typeface="+mj-lt"/>
              </a:rPr>
              <a:t>Personal Timeline</a:t>
            </a:r>
          </a:p>
          <a:p>
            <a:pPr marL="0" lvl="1">
              <a:lnSpc>
                <a:spcPct val="90000"/>
              </a:lnSpc>
              <a:spcBef>
                <a:spcPct val="20000"/>
              </a:spcBef>
              <a:buSzPct val="90000"/>
            </a:pPr>
            <a:r>
              <a:rPr lang="en-US" sz="2040" dirty="0">
                <a:solidFill>
                  <a:schemeClr val="tx1">
                    <a:lumMod val="85000"/>
                  </a:schemeClr>
                </a:solidFill>
              </a:rPr>
              <a:t>Editable and automatically color coded by project</a:t>
            </a:r>
          </a:p>
        </p:txBody>
      </p:sp>
      <p:sp>
        <p:nvSpPr>
          <p:cNvPr id="8" name="Rectangle 7"/>
          <p:cNvSpPr/>
          <p:nvPr/>
        </p:nvSpPr>
        <p:spPr>
          <a:xfrm>
            <a:off x="7225396" y="3241136"/>
            <a:ext cx="3775226" cy="1829470"/>
          </a:xfrm>
          <a:prstGeom prst="rect">
            <a:avLst/>
          </a:prstGeom>
        </p:spPr>
        <p:txBody>
          <a:bodyPr wrap="square">
            <a:spAutoFit/>
          </a:bodyPr>
          <a:lstStyle/>
          <a:p>
            <a:pPr indent="-236387">
              <a:lnSpc>
                <a:spcPct val="90000"/>
              </a:lnSpc>
              <a:spcBef>
                <a:spcPts val="2448"/>
              </a:spcBef>
              <a:buSzPct val="90000"/>
            </a:pPr>
            <a:r>
              <a:rPr lang="en-US" sz="3672" spc="-71" dirty="0">
                <a:solidFill>
                  <a:schemeClr val="tx1">
                    <a:lumMod val="85000"/>
                  </a:schemeClr>
                </a:solidFill>
                <a:latin typeface="+mj-lt"/>
              </a:rPr>
              <a:t>Important tasks</a:t>
            </a:r>
          </a:p>
          <a:p>
            <a:pPr marL="0" lvl="1">
              <a:lnSpc>
                <a:spcPct val="90000"/>
              </a:lnSpc>
              <a:spcBef>
                <a:spcPct val="20000"/>
              </a:spcBef>
              <a:buSzPct val="90000"/>
            </a:pPr>
            <a:r>
              <a:rPr lang="en-US" sz="2040" dirty="0">
                <a:solidFill>
                  <a:schemeClr val="tx1">
                    <a:lumMod val="85000"/>
                  </a:schemeClr>
                </a:solidFill>
              </a:rPr>
              <a:t>Tasks you’ve marked as top of mind. These automatically fade out to keep your list from getting out of hand</a:t>
            </a:r>
          </a:p>
        </p:txBody>
      </p:sp>
      <p:sp>
        <p:nvSpPr>
          <p:cNvPr id="9" name="Rectangle 8"/>
          <p:cNvSpPr/>
          <p:nvPr/>
        </p:nvSpPr>
        <p:spPr>
          <a:xfrm>
            <a:off x="7225396" y="5297720"/>
            <a:ext cx="3775226" cy="1253195"/>
          </a:xfrm>
          <a:prstGeom prst="rect">
            <a:avLst/>
          </a:prstGeom>
        </p:spPr>
        <p:txBody>
          <a:bodyPr wrap="square">
            <a:spAutoFit/>
          </a:bodyPr>
          <a:lstStyle/>
          <a:p>
            <a:pPr indent="-236387">
              <a:lnSpc>
                <a:spcPct val="90000"/>
              </a:lnSpc>
              <a:spcBef>
                <a:spcPts val="2448"/>
              </a:spcBef>
              <a:buSzPct val="90000"/>
            </a:pPr>
            <a:r>
              <a:rPr lang="en-US" sz="3672" spc="-71" dirty="0">
                <a:solidFill>
                  <a:schemeClr val="tx1">
                    <a:lumMod val="85000"/>
                  </a:schemeClr>
                </a:solidFill>
                <a:latin typeface="+mj-lt"/>
              </a:rPr>
              <a:t>Upcoming tasks</a:t>
            </a:r>
          </a:p>
          <a:p>
            <a:pPr marL="0" lvl="1">
              <a:lnSpc>
                <a:spcPct val="90000"/>
              </a:lnSpc>
              <a:spcBef>
                <a:spcPct val="20000"/>
              </a:spcBef>
              <a:buSzPct val="90000"/>
            </a:pPr>
            <a:r>
              <a:rPr lang="en-US" sz="2040" dirty="0">
                <a:solidFill>
                  <a:schemeClr val="tx1">
                    <a:lumMod val="85000"/>
                  </a:schemeClr>
                </a:solidFill>
              </a:rPr>
              <a:t>Tasks due recently or in the near future.</a:t>
            </a:r>
          </a:p>
        </p:txBody>
      </p:sp>
      <p:pic>
        <p:nvPicPr>
          <p:cNvPr id="10" name="Picture 9"/>
          <p:cNvPicPr>
            <a:picLocks noChangeAspect="1"/>
          </p:cNvPicPr>
          <p:nvPr/>
        </p:nvPicPr>
        <p:blipFill>
          <a:blip r:embed="rId2"/>
          <a:stretch>
            <a:fillRect/>
          </a:stretch>
        </p:blipFill>
        <p:spPr>
          <a:xfrm>
            <a:off x="241656" y="2125662"/>
            <a:ext cx="6953577" cy="3489659"/>
          </a:xfrm>
          <a:prstGeom prst="rect">
            <a:avLst/>
          </a:prstGeom>
        </p:spPr>
      </p:pic>
    </p:spTree>
    <p:extLst>
      <p:ext uri="{BB962C8B-B14F-4D97-AF65-F5344CB8AC3E}">
        <p14:creationId xmlns:p14="http://schemas.microsoft.com/office/powerpoint/2010/main" val="19764874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914996" y="3734022"/>
            <a:ext cx="9460211" cy="3116040"/>
          </a:xfrm>
          <a:prstGeom prst="rect">
            <a:avLst/>
          </a:prstGeom>
        </p:spPr>
      </p:pic>
      <p:sp>
        <p:nvSpPr>
          <p:cNvPr id="3" name="Content Placeholder 2"/>
          <p:cNvSpPr>
            <a:spLocks noGrp="1"/>
          </p:cNvSpPr>
          <p:nvPr>
            <p:ph type="body" sz="quarter" idx="10"/>
          </p:nvPr>
        </p:nvSpPr>
        <p:spPr/>
        <p:txBody>
          <a:bodyPr/>
          <a:lstStyle/>
          <a:p>
            <a:r>
              <a:rPr lang="en-US" sz="3264" dirty="0"/>
              <a:t>Team Sites have the site feed feature enabled during provisioning</a:t>
            </a:r>
          </a:p>
          <a:p>
            <a:pPr lvl="1"/>
            <a:r>
              <a:rPr lang="en-US" dirty="0" smtClean="0"/>
              <a:t>Provides a Site Feed page in the site that shows microblogging posts related to that site</a:t>
            </a:r>
          </a:p>
          <a:p>
            <a:pPr lvl="1"/>
            <a:r>
              <a:rPr lang="en-US" dirty="0" smtClean="0"/>
              <a:t>It also provisions a Microfeed list within the site and the Newsfeed web part</a:t>
            </a:r>
          </a:p>
          <a:p>
            <a:pPr lvl="1"/>
            <a:r>
              <a:rPr lang="en-US" dirty="0" smtClean="0"/>
              <a:t>Can also be activated on other sites</a:t>
            </a:r>
          </a:p>
          <a:p>
            <a:endParaRPr lang="en-US" sz="2448" dirty="0"/>
          </a:p>
        </p:txBody>
      </p:sp>
      <p:sp>
        <p:nvSpPr>
          <p:cNvPr id="2" name="Title 1"/>
          <p:cNvSpPr>
            <a:spLocks noGrp="1"/>
          </p:cNvSpPr>
          <p:nvPr>
            <p:ph type="title"/>
          </p:nvPr>
        </p:nvSpPr>
        <p:spPr/>
        <p:txBody>
          <a:bodyPr/>
          <a:lstStyle/>
          <a:p>
            <a:r>
              <a:rPr lang="it-IT" dirty="0" smtClean="0">
                <a:solidFill>
                  <a:schemeClr val="tx1">
                    <a:lumMod val="85000"/>
                  </a:schemeClr>
                </a:solidFill>
              </a:rPr>
              <a:t>Newsfeed in Team Sites</a:t>
            </a:r>
            <a:endParaRPr lang="en-US" dirty="0">
              <a:solidFill>
                <a:schemeClr val="tx1">
                  <a:lumMod val="85000"/>
                </a:schemeClr>
              </a:solidFill>
            </a:endParaRPr>
          </a:p>
        </p:txBody>
      </p:sp>
    </p:spTree>
    <p:extLst>
      <p:ext uri="{BB962C8B-B14F-4D97-AF65-F5344CB8AC3E}">
        <p14:creationId xmlns:p14="http://schemas.microsoft.com/office/powerpoint/2010/main" val="132594045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Communities</a:t>
            </a:r>
            <a:endParaRPr lang="en-US" dirty="0"/>
          </a:p>
        </p:txBody>
      </p:sp>
      <p:pic>
        <p:nvPicPr>
          <p:cNvPr id="4" name="Picture 3"/>
          <p:cNvPicPr>
            <a:picLocks noChangeAspect="1"/>
          </p:cNvPicPr>
          <p:nvPr/>
        </p:nvPicPr>
        <p:blipFill>
          <a:blip r:embed="rId2"/>
          <a:stretch>
            <a:fillRect/>
          </a:stretch>
        </p:blipFill>
        <p:spPr>
          <a:xfrm>
            <a:off x="1388043" y="1439862"/>
            <a:ext cx="9662755" cy="5043487"/>
          </a:xfrm>
          <a:prstGeom prst="rect">
            <a:avLst/>
          </a:prstGeom>
        </p:spPr>
      </p:pic>
    </p:spTree>
    <p:extLst>
      <p:ext uri="{BB962C8B-B14F-4D97-AF65-F5344CB8AC3E}">
        <p14:creationId xmlns:p14="http://schemas.microsoft.com/office/powerpoint/2010/main" val="339336526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a:t>
            </a:r>
            <a:endParaRPr lang="en-US" dirty="0"/>
          </a:p>
        </p:txBody>
      </p:sp>
    </p:spTree>
    <p:extLst>
      <p:ext uri="{BB962C8B-B14F-4D97-AF65-F5344CB8AC3E}">
        <p14:creationId xmlns:p14="http://schemas.microsoft.com/office/powerpoint/2010/main" val="409629595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Where is your people data stored?</a:t>
            </a:r>
          </a:p>
          <a:p>
            <a:r>
              <a:rPr lang="en-US" dirty="0" smtClean="0"/>
              <a:t>Is the people data fresh?</a:t>
            </a:r>
          </a:p>
          <a:p>
            <a:r>
              <a:rPr lang="en-US" dirty="0" smtClean="0"/>
              <a:t>How will you import the data?</a:t>
            </a:r>
          </a:p>
          <a:p>
            <a:pPr lvl="1"/>
            <a:r>
              <a:rPr lang="en-US" dirty="0" smtClean="0"/>
              <a:t>You have options now</a:t>
            </a:r>
          </a:p>
        </p:txBody>
      </p:sp>
      <p:sp>
        <p:nvSpPr>
          <p:cNvPr id="3" name="Title 2"/>
          <p:cNvSpPr>
            <a:spLocks noGrp="1"/>
          </p:cNvSpPr>
          <p:nvPr>
            <p:ph type="title"/>
          </p:nvPr>
        </p:nvSpPr>
        <p:spPr/>
        <p:txBody>
          <a:bodyPr/>
          <a:lstStyle/>
          <a:p>
            <a:r>
              <a:rPr lang="en-US" dirty="0" smtClean="0"/>
              <a:t>Identity</a:t>
            </a:r>
            <a:endParaRPr lang="en-US" dirty="0"/>
          </a:p>
        </p:txBody>
      </p:sp>
    </p:spTree>
    <p:extLst>
      <p:ext uri="{BB962C8B-B14F-4D97-AF65-F5344CB8AC3E}">
        <p14:creationId xmlns:p14="http://schemas.microsoft.com/office/powerpoint/2010/main" val="185137914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85000"/>
                  </a:schemeClr>
                </a:solidFill>
              </a:rPr>
              <a:t>Profile Sync Performance Improvements</a:t>
            </a:r>
            <a:endParaRPr lang="en-US" dirty="0">
              <a:solidFill>
                <a:schemeClr val="tx1">
                  <a:lumMod val="85000"/>
                </a:schemeClr>
              </a:solidFill>
            </a:endParaRPr>
          </a:p>
        </p:txBody>
      </p:sp>
      <p:sp>
        <p:nvSpPr>
          <p:cNvPr id="3" name="Content Placeholder 2"/>
          <p:cNvSpPr>
            <a:spLocks noGrp="1"/>
          </p:cNvSpPr>
          <p:nvPr>
            <p:ph type="body" sz="quarter" idx="10"/>
          </p:nvPr>
        </p:nvSpPr>
        <p:spPr/>
        <p:txBody>
          <a:bodyPr>
            <a:noAutofit/>
          </a:bodyPr>
          <a:lstStyle/>
          <a:p>
            <a:r>
              <a:rPr lang="en-US" sz="3264" dirty="0">
                <a:solidFill>
                  <a:schemeClr val="tx1">
                    <a:lumMod val="85000"/>
                  </a:schemeClr>
                </a:solidFill>
              </a:rPr>
              <a:t>Performance improvement goals are to reduce full import time from 2 weeks down to 60 hours for very large directories (i.e. 200K users, 600K groups)</a:t>
            </a:r>
          </a:p>
          <a:p>
            <a:pPr lvl="1"/>
            <a:r>
              <a:rPr lang="en-US" dirty="0" smtClean="0">
                <a:solidFill>
                  <a:schemeClr val="tx1">
                    <a:lumMod val="85000"/>
                  </a:schemeClr>
                </a:solidFill>
              </a:rPr>
              <a:t>Recent anecdotal evidence:  300K users, less than 7 hours for full import</a:t>
            </a:r>
          </a:p>
          <a:p>
            <a:r>
              <a:rPr lang="en-US" sz="3264" dirty="0">
                <a:solidFill>
                  <a:schemeClr val="tx1">
                    <a:lumMod val="85000"/>
                  </a:schemeClr>
                </a:solidFill>
              </a:rPr>
              <a:t>Some of those improvements included:</a:t>
            </a:r>
          </a:p>
          <a:p>
            <a:pPr lvl="1"/>
            <a:r>
              <a:rPr lang="en-US" dirty="0">
                <a:solidFill>
                  <a:schemeClr val="tx1">
                    <a:lumMod val="85000"/>
                  </a:schemeClr>
                </a:solidFill>
              </a:rPr>
              <a:t>A</a:t>
            </a:r>
            <a:r>
              <a:rPr lang="en-US" dirty="0" smtClean="0">
                <a:solidFill>
                  <a:schemeClr val="tx1">
                    <a:lumMod val="85000"/>
                  </a:schemeClr>
                </a:solidFill>
              </a:rPr>
              <a:t>dding </a:t>
            </a:r>
            <a:r>
              <a:rPr lang="en-US" dirty="0">
                <a:solidFill>
                  <a:schemeClr val="tx1">
                    <a:lumMod val="85000"/>
                  </a:schemeClr>
                </a:solidFill>
              </a:rPr>
              <a:t>indexes to certain user properties that eliminated full table </a:t>
            </a:r>
            <a:r>
              <a:rPr lang="en-US" dirty="0" smtClean="0">
                <a:solidFill>
                  <a:schemeClr val="tx1">
                    <a:lumMod val="85000"/>
                  </a:schemeClr>
                </a:solidFill>
              </a:rPr>
              <a:t>scans</a:t>
            </a:r>
          </a:p>
          <a:p>
            <a:pPr lvl="1"/>
            <a:r>
              <a:rPr lang="en-US" dirty="0">
                <a:solidFill>
                  <a:schemeClr val="tx1">
                    <a:lumMod val="85000"/>
                  </a:schemeClr>
                </a:solidFill>
              </a:rPr>
              <a:t>I</a:t>
            </a:r>
            <a:r>
              <a:rPr lang="en-US" dirty="0" smtClean="0">
                <a:solidFill>
                  <a:schemeClr val="tx1">
                    <a:lumMod val="85000"/>
                  </a:schemeClr>
                </a:solidFill>
              </a:rPr>
              <a:t>mporting </a:t>
            </a:r>
            <a:r>
              <a:rPr lang="en-US" dirty="0">
                <a:solidFill>
                  <a:schemeClr val="tx1">
                    <a:lumMod val="85000"/>
                  </a:schemeClr>
                </a:solidFill>
              </a:rPr>
              <a:t>data from BDC in batches rather than one by </a:t>
            </a:r>
            <a:r>
              <a:rPr lang="en-US" dirty="0" smtClean="0">
                <a:solidFill>
                  <a:schemeClr val="tx1">
                    <a:lumMod val="85000"/>
                  </a:schemeClr>
                </a:solidFill>
              </a:rPr>
              <a:t>one</a:t>
            </a:r>
          </a:p>
          <a:p>
            <a:pPr lvl="1"/>
            <a:r>
              <a:rPr lang="en-US" dirty="0">
                <a:solidFill>
                  <a:schemeClr val="tx1">
                    <a:lumMod val="85000"/>
                  </a:schemeClr>
                </a:solidFill>
              </a:rPr>
              <a:t>R</a:t>
            </a:r>
            <a:r>
              <a:rPr lang="en-US" dirty="0" smtClean="0">
                <a:solidFill>
                  <a:schemeClr val="tx1">
                    <a:lumMod val="85000"/>
                  </a:schemeClr>
                </a:solidFill>
              </a:rPr>
              <a:t>emoving </a:t>
            </a:r>
            <a:r>
              <a:rPr lang="en-US" dirty="0">
                <a:solidFill>
                  <a:schemeClr val="tx1">
                    <a:lumMod val="85000"/>
                  </a:schemeClr>
                </a:solidFill>
              </a:rPr>
              <a:t>unused provisioning </a:t>
            </a:r>
            <a:r>
              <a:rPr lang="en-US" dirty="0" smtClean="0">
                <a:solidFill>
                  <a:schemeClr val="tx1">
                    <a:lumMod val="85000"/>
                  </a:schemeClr>
                </a:solidFill>
              </a:rPr>
              <a:t>steps</a:t>
            </a:r>
          </a:p>
          <a:p>
            <a:pPr lvl="1"/>
            <a:r>
              <a:rPr lang="en-US" dirty="0">
                <a:solidFill>
                  <a:schemeClr val="tx1">
                    <a:lumMod val="85000"/>
                  </a:schemeClr>
                </a:solidFill>
              </a:rPr>
              <a:t>C</a:t>
            </a:r>
            <a:r>
              <a:rPr lang="en-US" dirty="0" smtClean="0">
                <a:solidFill>
                  <a:schemeClr val="tx1">
                    <a:lumMod val="85000"/>
                  </a:schemeClr>
                </a:solidFill>
              </a:rPr>
              <a:t>leaning up unused historical data</a:t>
            </a:r>
          </a:p>
          <a:p>
            <a:pPr lvl="1"/>
            <a:r>
              <a:rPr lang="en-US" dirty="0">
                <a:solidFill>
                  <a:schemeClr val="tx1">
                    <a:lumMod val="85000"/>
                  </a:schemeClr>
                </a:solidFill>
              </a:rPr>
              <a:t>M</a:t>
            </a:r>
            <a:r>
              <a:rPr lang="en-US" dirty="0" smtClean="0">
                <a:solidFill>
                  <a:schemeClr val="tx1">
                    <a:lumMod val="85000"/>
                  </a:schemeClr>
                </a:solidFill>
              </a:rPr>
              <a:t>ove </a:t>
            </a:r>
            <a:r>
              <a:rPr lang="en-US" dirty="0">
                <a:solidFill>
                  <a:schemeClr val="tx1">
                    <a:lumMod val="85000"/>
                  </a:schemeClr>
                </a:solidFill>
              </a:rPr>
              <a:t>resolution of some </a:t>
            </a:r>
            <a:r>
              <a:rPr lang="en-US" dirty="0" smtClean="0">
                <a:solidFill>
                  <a:schemeClr val="tx1">
                    <a:lumMod val="85000"/>
                  </a:schemeClr>
                </a:solidFill>
              </a:rPr>
              <a:t>objects out of SharePoint and into </a:t>
            </a:r>
            <a:r>
              <a:rPr lang="en-US" dirty="0">
                <a:solidFill>
                  <a:schemeClr val="tx1">
                    <a:lumMod val="85000"/>
                  </a:schemeClr>
                </a:solidFill>
              </a:rPr>
              <a:t>the sync </a:t>
            </a:r>
            <a:r>
              <a:rPr lang="en-US" dirty="0" smtClean="0">
                <a:solidFill>
                  <a:schemeClr val="tx1">
                    <a:lumMod val="85000"/>
                  </a:schemeClr>
                </a:solidFill>
              </a:rPr>
              <a:t>system</a:t>
            </a:r>
          </a:p>
        </p:txBody>
      </p:sp>
    </p:spTree>
    <p:extLst>
      <p:ext uri="{BB962C8B-B14F-4D97-AF65-F5344CB8AC3E}">
        <p14:creationId xmlns:p14="http://schemas.microsoft.com/office/powerpoint/2010/main" val="392833982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85000"/>
                  </a:schemeClr>
                </a:solidFill>
              </a:rPr>
              <a:t>New Profile Synchronization Option</a:t>
            </a:r>
            <a:endParaRPr lang="en-US" dirty="0">
              <a:solidFill>
                <a:schemeClr val="tx1">
                  <a:lumMod val="85000"/>
                </a:schemeClr>
              </a:solidFill>
            </a:endParaRPr>
          </a:p>
        </p:txBody>
      </p:sp>
      <p:sp>
        <p:nvSpPr>
          <p:cNvPr id="3" name="Content Placeholder 2"/>
          <p:cNvSpPr>
            <a:spLocks noGrp="1"/>
          </p:cNvSpPr>
          <p:nvPr>
            <p:ph type="body" sz="quarter" idx="10"/>
          </p:nvPr>
        </p:nvSpPr>
        <p:spPr/>
        <p:txBody>
          <a:bodyPr>
            <a:noAutofit/>
          </a:bodyPr>
          <a:lstStyle/>
          <a:p>
            <a:r>
              <a:rPr lang="en-US" sz="3672" dirty="0">
                <a:solidFill>
                  <a:schemeClr val="tx1">
                    <a:lumMod val="85000"/>
                  </a:schemeClr>
                </a:solidFill>
              </a:rPr>
              <a:t>Active Directory Direct Import</a:t>
            </a:r>
          </a:p>
          <a:p>
            <a:pPr lvl="1"/>
            <a:r>
              <a:rPr lang="en-US" sz="2856" dirty="0">
                <a:solidFill>
                  <a:schemeClr val="tx1">
                    <a:lumMod val="85000"/>
                  </a:schemeClr>
                </a:solidFill>
              </a:rPr>
              <a:t>Active Directory forest with multiple domains, </a:t>
            </a:r>
            <a:r>
              <a:rPr lang="en-US" sz="2856" i="1" dirty="0">
                <a:solidFill>
                  <a:schemeClr val="tx1">
                    <a:lumMod val="85000"/>
                  </a:schemeClr>
                </a:solidFill>
              </a:rPr>
              <a:t>one connection per domain</a:t>
            </a:r>
          </a:p>
          <a:p>
            <a:pPr lvl="1"/>
            <a:r>
              <a:rPr lang="en-US" sz="2856" dirty="0">
                <a:solidFill>
                  <a:schemeClr val="tx1">
                    <a:lumMod val="85000"/>
                  </a:schemeClr>
                </a:solidFill>
              </a:rPr>
              <a:t>Selection of OUs from which to import</a:t>
            </a:r>
          </a:p>
          <a:p>
            <a:pPr lvl="1"/>
            <a:r>
              <a:rPr lang="en-US" sz="2856" dirty="0">
                <a:solidFill>
                  <a:schemeClr val="tx1">
                    <a:lumMod val="85000"/>
                  </a:schemeClr>
                </a:solidFill>
              </a:rPr>
              <a:t>Import User and Group objects</a:t>
            </a:r>
          </a:p>
          <a:p>
            <a:pPr lvl="1"/>
            <a:r>
              <a:rPr lang="en-US" sz="2856" dirty="0">
                <a:solidFill>
                  <a:schemeClr val="tx1">
                    <a:lumMod val="85000"/>
                  </a:schemeClr>
                </a:solidFill>
              </a:rPr>
              <a:t>Simple text-filters written in LDAP syntax</a:t>
            </a:r>
          </a:p>
          <a:p>
            <a:pPr lvl="1"/>
            <a:r>
              <a:rPr lang="en-US" sz="2856" dirty="0">
                <a:solidFill>
                  <a:schemeClr val="tx1">
                    <a:lumMod val="85000"/>
                  </a:schemeClr>
                </a:solidFill>
              </a:rPr>
              <a:t>Full and incremental import</a:t>
            </a:r>
          </a:p>
          <a:p>
            <a:pPr lvl="1"/>
            <a:r>
              <a:rPr lang="en-US" sz="2856" dirty="0">
                <a:solidFill>
                  <a:schemeClr val="tx1">
                    <a:lumMod val="85000"/>
                  </a:schemeClr>
                </a:solidFill>
              </a:rPr>
              <a:t>You can switch back between FIM and AD Direct</a:t>
            </a:r>
          </a:p>
        </p:txBody>
      </p:sp>
      <p:pic>
        <p:nvPicPr>
          <p:cNvPr id="6146" name="Picture 2" descr="C:\Users\jpetros\Desktop\users people persons man woma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35491" y="3065035"/>
            <a:ext cx="1620337" cy="1500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3138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600" dirty="0"/>
              <a:t>We do not process links across forests via the AD contact object</a:t>
            </a:r>
          </a:p>
          <a:p>
            <a:r>
              <a:rPr lang="en-US" sz="3600" dirty="0"/>
              <a:t>Mapping multi value to single value or vice versa is not supported</a:t>
            </a:r>
          </a:p>
          <a:p>
            <a:r>
              <a:rPr lang="en-US" sz="3600" dirty="0"/>
              <a:t>Mapping to system SharePoint properties (those that begin with SPS-) is not supported</a:t>
            </a:r>
          </a:p>
          <a:p>
            <a:r>
              <a:rPr lang="en-US" sz="3600" dirty="0"/>
              <a:t>Mapping two different AD attributes to the same SharePoint property is not supported</a:t>
            </a:r>
          </a:p>
          <a:p>
            <a:r>
              <a:rPr lang="en-US" sz="3600" dirty="0"/>
              <a:t>It does </a:t>
            </a:r>
            <a:r>
              <a:rPr lang="en-US" sz="3600" b="1" dirty="0"/>
              <a:t>not</a:t>
            </a:r>
            <a:r>
              <a:rPr lang="en-US" sz="3600" dirty="0"/>
              <a:t> support importing additional user properties from BDC</a:t>
            </a:r>
            <a:r>
              <a:rPr lang="en-US" sz="3600" dirty="0" smtClean="0"/>
              <a:t>!</a:t>
            </a:r>
            <a:endParaRPr lang="en-US" sz="3600" dirty="0"/>
          </a:p>
        </p:txBody>
      </p:sp>
      <p:sp>
        <p:nvSpPr>
          <p:cNvPr id="3" name="Title 2"/>
          <p:cNvSpPr>
            <a:spLocks noGrp="1"/>
          </p:cNvSpPr>
          <p:nvPr>
            <p:ph type="title"/>
          </p:nvPr>
        </p:nvSpPr>
        <p:spPr/>
        <p:txBody>
          <a:bodyPr/>
          <a:lstStyle/>
          <a:p>
            <a:r>
              <a:rPr lang="en-US" dirty="0" err="1" smtClean="0"/>
              <a:t>ADImport</a:t>
            </a:r>
            <a:r>
              <a:rPr lang="en-US" dirty="0" smtClean="0"/>
              <a:t> Limitations</a:t>
            </a:r>
            <a:endParaRPr lang="en-US" dirty="0"/>
          </a:p>
        </p:txBody>
      </p:sp>
    </p:spTree>
    <p:extLst>
      <p:ext uri="{BB962C8B-B14F-4D97-AF65-F5344CB8AC3E}">
        <p14:creationId xmlns:p14="http://schemas.microsoft.com/office/powerpoint/2010/main" val="254544170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Social Feature Architecture</a:t>
            </a:r>
            <a:endParaRPr lang="en-US" dirty="0"/>
          </a:p>
        </p:txBody>
      </p:sp>
      <p:sp>
        <p:nvSpPr>
          <p:cNvPr id="21" name="Rectangle 20"/>
          <p:cNvSpPr/>
          <p:nvPr>
            <p:custDataLst>
              <p:tags r:id="rId1"/>
            </p:custDataLst>
          </p:nvPr>
        </p:nvSpPr>
        <p:spPr bwMode="auto">
          <a:xfrm>
            <a:off x="5480240" y="1516062"/>
            <a:ext cx="2743200" cy="1524000"/>
          </a:xfrm>
          <a:prstGeom prst="rect">
            <a:avLst/>
          </a:prstGeom>
          <a:solidFill>
            <a:srgbClr val="55D45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500" dirty="0" smtClean="0">
                <a:gradFill flip="none" rotWithShape="1">
                  <a:gsLst>
                    <a:gs pos="0">
                      <a:srgbClr val="000000"/>
                    </a:gs>
                    <a:gs pos="100000">
                      <a:srgbClr val="000000"/>
                    </a:gs>
                  </a:gsLst>
                  <a:lin ang="5400000" scaled="0"/>
                  <a:tileRect/>
                </a:gradFill>
                <a:ea typeface="Segoe UI" pitchFamily="34" charset="0"/>
                <a:cs typeface="Segoe UI" pitchFamily="34" charset="0"/>
              </a:rPr>
              <a:t>Activity</a:t>
            </a:r>
          </a:p>
        </p:txBody>
      </p:sp>
      <p:sp>
        <p:nvSpPr>
          <p:cNvPr id="22" name="Rectangle 21"/>
          <p:cNvSpPr/>
          <p:nvPr>
            <p:custDataLst>
              <p:tags r:id="rId2"/>
            </p:custDataLst>
          </p:nvPr>
        </p:nvSpPr>
        <p:spPr bwMode="auto">
          <a:xfrm>
            <a:off x="8309413" y="1516062"/>
            <a:ext cx="3700024" cy="1524000"/>
          </a:xfrm>
          <a:prstGeom prst="rect">
            <a:avLst/>
          </a:prstGeom>
          <a:solidFill>
            <a:schemeClr val="bg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500" dirty="0" smtClean="0">
                <a:gradFill flip="none" rotWithShape="1">
                  <a:gsLst>
                    <a:gs pos="0">
                      <a:srgbClr val="000000"/>
                    </a:gs>
                    <a:gs pos="100000">
                      <a:srgbClr val="000000"/>
                    </a:gs>
                  </a:gsLst>
                  <a:lin ang="5400000" scaled="0"/>
                  <a:tileRect/>
                </a:gradFill>
                <a:ea typeface="Segoe UI" pitchFamily="34" charset="0"/>
                <a:cs typeface="Segoe UI" pitchFamily="34" charset="0"/>
              </a:rPr>
              <a:t>Feeds</a:t>
            </a:r>
          </a:p>
        </p:txBody>
      </p:sp>
      <p:sp>
        <p:nvSpPr>
          <p:cNvPr id="24" name="Rectangle 23"/>
          <p:cNvSpPr/>
          <p:nvPr>
            <p:custDataLst>
              <p:tags r:id="rId3"/>
            </p:custDataLst>
          </p:nvPr>
        </p:nvSpPr>
        <p:spPr bwMode="auto">
          <a:xfrm>
            <a:off x="5456237" y="4852986"/>
            <a:ext cx="6503893" cy="1524000"/>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500" dirty="0" smtClean="0">
                <a:gradFill flip="none" rotWithShape="1">
                  <a:gsLst>
                    <a:gs pos="0">
                      <a:srgbClr val="FFFFFF"/>
                    </a:gs>
                    <a:gs pos="100000">
                      <a:srgbClr val="FFFFFF"/>
                    </a:gs>
                  </a:gsLst>
                  <a:lin ang="5400000" scaled="0"/>
                  <a:tileRect/>
                </a:gradFill>
                <a:ea typeface="Segoe UI" pitchFamily="34" charset="0"/>
                <a:cs typeface="Segoe UI" pitchFamily="34" charset="0"/>
              </a:rPr>
              <a:t>Content Databases</a:t>
            </a:r>
          </a:p>
        </p:txBody>
      </p:sp>
      <p:sp>
        <p:nvSpPr>
          <p:cNvPr id="25" name="Flowchart: Magnetic Disk 24"/>
          <p:cNvSpPr/>
          <p:nvPr/>
        </p:nvSpPr>
        <p:spPr bwMode="auto">
          <a:xfrm>
            <a:off x="5913436" y="5081586"/>
            <a:ext cx="2160961" cy="762000"/>
          </a:xfrm>
          <a:prstGeom prst="flowChartMagneticDisk">
            <a:avLst/>
          </a:prstGeom>
          <a:solidFill>
            <a:schemeClr val="bg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Personal</a:t>
            </a:r>
          </a:p>
        </p:txBody>
      </p:sp>
      <p:sp>
        <p:nvSpPr>
          <p:cNvPr id="26" name="Flowchart: Magnetic Disk 25"/>
          <p:cNvSpPr/>
          <p:nvPr/>
        </p:nvSpPr>
        <p:spPr bwMode="auto">
          <a:xfrm>
            <a:off x="9218229" y="5081586"/>
            <a:ext cx="1955156" cy="762000"/>
          </a:xfrm>
          <a:prstGeom prst="flowChartMagneticDisk">
            <a:avLst/>
          </a:prstGeom>
          <a:solidFill>
            <a:schemeClr val="bg2">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Sites</a:t>
            </a:r>
          </a:p>
        </p:txBody>
      </p:sp>
      <p:sp>
        <p:nvSpPr>
          <p:cNvPr id="30" name="TextBox 29"/>
          <p:cNvSpPr txBox="1"/>
          <p:nvPr/>
        </p:nvSpPr>
        <p:spPr>
          <a:xfrm>
            <a:off x="5608637" y="1957386"/>
            <a:ext cx="97847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User</a:t>
            </a:r>
          </a:p>
        </p:txBody>
      </p:sp>
      <p:sp>
        <p:nvSpPr>
          <p:cNvPr id="31" name="TextBox 30"/>
          <p:cNvSpPr txBox="1"/>
          <p:nvPr/>
        </p:nvSpPr>
        <p:spPr>
          <a:xfrm>
            <a:off x="6664954" y="1957386"/>
            <a:ext cx="133126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System</a:t>
            </a:r>
          </a:p>
        </p:txBody>
      </p:sp>
      <p:sp>
        <p:nvSpPr>
          <p:cNvPr id="32" name="TextBox 31"/>
          <p:cNvSpPr txBox="1"/>
          <p:nvPr/>
        </p:nvSpPr>
        <p:spPr>
          <a:xfrm>
            <a:off x="8301284" y="1544015"/>
            <a:ext cx="171104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Newsfeed</a:t>
            </a:r>
          </a:p>
        </p:txBody>
      </p:sp>
      <p:sp>
        <p:nvSpPr>
          <p:cNvPr id="33" name="TextBox 32"/>
          <p:cNvSpPr txBox="1"/>
          <p:nvPr/>
        </p:nvSpPr>
        <p:spPr>
          <a:xfrm>
            <a:off x="8351837" y="2091704"/>
            <a:ext cx="102521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Likes</a:t>
            </a:r>
          </a:p>
        </p:txBody>
      </p:sp>
      <p:sp>
        <p:nvSpPr>
          <p:cNvPr id="34" name="TextBox 33"/>
          <p:cNvSpPr txBox="1"/>
          <p:nvPr/>
        </p:nvSpPr>
        <p:spPr>
          <a:xfrm>
            <a:off x="9263351" y="2086547"/>
            <a:ext cx="1582806"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Activities</a:t>
            </a:r>
          </a:p>
        </p:txBody>
      </p:sp>
      <p:sp>
        <p:nvSpPr>
          <p:cNvPr id="35" name="TextBox 34"/>
          <p:cNvSpPr txBox="1"/>
          <p:nvPr/>
        </p:nvSpPr>
        <p:spPr>
          <a:xfrm>
            <a:off x="10006037" y="1544015"/>
            <a:ext cx="164532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Mentions</a:t>
            </a:r>
          </a:p>
        </p:txBody>
      </p:sp>
      <p:sp>
        <p:nvSpPr>
          <p:cNvPr id="36" name="TextBox 35"/>
          <p:cNvSpPr txBox="1"/>
          <p:nvPr/>
        </p:nvSpPr>
        <p:spPr>
          <a:xfrm>
            <a:off x="10757589" y="2081390"/>
            <a:ext cx="1000082"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Sites</a:t>
            </a:r>
          </a:p>
        </p:txBody>
      </p:sp>
      <p:grpSp>
        <p:nvGrpSpPr>
          <p:cNvPr id="41" name="Group 40"/>
          <p:cNvGrpSpPr/>
          <p:nvPr/>
        </p:nvGrpSpPr>
        <p:grpSpPr>
          <a:xfrm>
            <a:off x="5456237" y="3184524"/>
            <a:ext cx="6608604" cy="1524000"/>
            <a:chOff x="3856037" y="3429000"/>
            <a:chExt cx="4893696" cy="1524000"/>
          </a:xfrm>
        </p:grpSpPr>
        <p:sp>
          <p:nvSpPr>
            <p:cNvPr id="23" name="Rectangle 22"/>
            <p:cNvSpPr/>
            <p:nvPr>
              <p:custDataLst>
                <p:tags r:id="rId4"/>
              </p:custDataLst>
            </p:nvPr>
          </p:nvSpPr>
          <p:spPr bwMode="auto">
            <a:xfrm>
              <a:off x="3856037" y="3429000"/>
              <a:ext cx="4816157" cy="15240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500" dirty="0" smtClean="0">
                  <a:gradFill flip="none" rotWithShape="1">
                    <a:gsLst>
                      <a:gs pos="0">
                        <a:srgbClr val="FFFFFF"/>
                      </a:gs>
                      <a:gs pos="100000">
                        <a:srgbClr val="FFFFFF"/>
                      </a:gs>
                    </a:gsLst>
                    <a:lin ang="5400000" scaled="0"/>
                    <a:tileRect/>
                  </a:gradFill>
                  <a:ea typeface="Segoe UI" pitchFamily="34" charset="0"/>
                  <a:cs typeface="Segoe UI" pitchFamily="34" charset="0"/>
                </a:rPr>
                <a:t>Distributed Cache</a:t>
              </a:r>
            </a:p>
          </p:txBody>
        </p:sp>
        <p:cxnSp>
          <p:nvCxnSpPr>
            <p:cNvPr id="38" name="Straight Connector 37"/>
            <p:cNvCxnSpPr>
              <a:stCxn id="23" idx="0"/>
              <a:endCxn id="23" idx="2"/>
            </p:cNvCxnSpPr>
            <p:nvPr/>
          </p:nvCxnSpPr>
          <p:spPr>
            <a:xfrm>
              <a:off x="6264116" y="3429000"/>
              <a:ext cx="0" cy="1524000"/>
            </a:xfrm>
            <a:prstGeom prst="line">
              <a:avLst/>
            </a:prstGeom>
            <a:ln w="28575">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6492715" y="3802062"/>
              <a:ext cx="2257018"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Last Modified Time</a:t>
              </a:r>
            </a:p>
          </p:txBody>
        </p:sp>
        <p:sp>
          <p:nvSpPr>
            <p:cNvPr id="40" name="TextBox 39"/>
            <p:cNvSpPr txBox="1"/>
            <p:nvPr/>
          </p:nvSpPr>
          <p:spPr>
            <a:xfrm>
              <a:off x="3973415" y="3802062"/>
              <a:ext cx="2062103"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Feeds Cache</a:t>
              </a:r>
            </a:p>
          </p:txBody>
        </p:sp>
      </p:grpSp>
      <p:sp>
        <p:nvSpPr>
          <p:cNvPr id="42" name="TextBox 41"/>
          <p:cNvSpPr txBox="1"/>
          <p:nvPr/>
        </p:nvSpPr>
        <p:spPr>
          <a:xfrm>
            <a:off x="155198" y="1490957"/>
            <a:ext cx="5194728" cy="4235006"/>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Activities</a:t>
            </a: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Microblog</a:t>
            </a:r>
          </a:p>
          <a:p>
            <a:pPr marL="809271" lvl="1" indent="-342900">
              <a:lnSpc>
                <a:spcPct val="90000"/>
              </a:lnSpc>
              <a:spcAft>
                <a:spcPts val="600"/>
              </a:spcAft>
              <a:buFont typeface="Arial" panose="020B0604020202020204" pitchFamily="34" charset="0"/>
              <a:buChar char="•"/>
            </a:pPr>
            <a:r>
              <a:rPr lang="en-US" sz="2400" dirty="0"/>
              <a:t>Likes, Posts, Replies, @</a:t>
            </a:r>
            <a:r>
              <a:rPr lang="en-US" sz="2400" dirty="0" smtClean="0"/>
              <a:t>mentions</a:t>
            </a:r>
            <a:endParaRPr lang="en-US" sz="2400" dirty="0" smtClean="0">
              <a:gradFill>
                <a:gsLst>
                  <a:gs pos="2917">
                    <a:schemeClr val="tx1"/>
                  </a:gs>
                  <a:gs pos="30000">
                    <a:schemeClr val="tx1"/>
                  </a:gs>
                </a:gsLst>
                <a:lin ang="5400000" scaled="0"/>
              </a:gradFill>
            </a:endParaRP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Following</a:t>
            </a:r>
          </a:p>
          <a:p>
            <a:pPr marL="342900" indent="-342900">
              <a:lnSpc>
                <a:spcPct val="90000"/>
              </a:lnSpc>
              <a:spcAft>
                <a:spcPts val="600"/>
              </a:spcAft>
              <a:buFont typeface="Arial" panose="020B0604020202020204" pitchFamily="34" charset="0"/>
              <a:buChar char="•"/>
            </a:pPr>
            <a:r>
              <a:rPr lang="en-US" sz="2400" dirty="0" smtClean="0">
                <a:gradFill>
                  <a:gsLst>
                    <a:gs pos="2917">
                      <a:schemeClr val="tx1"/>
                    </a:gs>
                    <a:gs pos="30000">
                      <a:schemeClr val="tx1"/>
                    </a:gs>
                  </a:gsLst>
                  <a:lin ang="5400000" scaled="0"/>
                </a:gradFill>
              </a:rPr>
              <a:t>User Profile</a:t>
            </a:r>
          </a:p>
          <a:p>
            <a:pPr marL="809271" lvl="1" indent="-342900">
              <a:lnSpc>
                <a:spcPct val="90000"/>
              </a:lnSpc>
              <a:spcAft>
                <a:spcPts val="600"/>
              </a:spcAft>
              <a:buFont typeface="Arial" panose="020B0604020202020204" pitchFamily="34" charset="0"/>
              <a:buChar char="•"/>
            </a:pPr>
            <a:r>
              <a:rPr lang="en-US" sz="2400" dirty="0" smtClean="0"/>
              <a:t>Birthdays</a:t>
            </a:r>
            <a:endParaRPr lang="en-US" sz="2400" dirty="0" smtClean="0">
              <a:gradFill>
                <a:gsLst>
                  <a:gs pos="2917">
                    <a:schemeClr val="tx1"/>
                  </a:gs>
                  <a:gs pos="30000">
                    <a:schemeClr val="tx1"/>
                  </a:gs>
                </a:gsLst>
                <a:lin ang="5400000" scaled="0"/>
              </a:gradFill>
            </a:endParaRPr>
          </a:p>
          <a:p>
            <a:pPr marL="342900" indent="-342900">
              <a:lnSpc>
                <a:spcPct val="90000"/>
              </a:lnSpc>
              <a:spcAft>
                <a:spcPts val="600"/>
              </a:spcAft>
              <a:buFont typeface="Arial" panose="020B0604020202020204" pitchFamily="34" charset="0"/>
              <a:buChar char="•"/>
            </a:pPr>
            <a:r>
              <a:rPr lang="en-US" sz="2400" dirty="0">
                <a:gradFill>
                  <a:gsLst>
                    <a:gs pos="2917">
                      <a:schemeClr val="tx1"/>
                    </a:gs>
                    <a:gs pos="30000">
                      <a:schemeClr val="tx1"/>
                    </a:gs>
                  </a:gsLst>
                  <a:lin ang="5400000" scaled="0"/>
                </a:gradFill>
              </a:rPr>
              <a:t>Document Edits and </a:t>
            </a:r>
            <a:r>
              <a:rPr lang="en-US" sz="2400" dirty="0" smtClean="0">
                <a:gradFill>
                  <a:gsLst>
                    <a:gs pos="2917">
                      <a:schemeClr val="tx1"/>
                    </a:gs>
                    <a:gs pos="30000">
                      <a:schemeClr val="tx1"/>
                    </a:gs>
                  </a:gsLst>
                  <a:lin ang="5400000" scaled="0"/>
                </a:gradFill>
              </a:rPr>
              <a:t>Sharing</a:t>
            </a:r>
          </a:p>
          <a:p>
            <a:pPr marL="342900" indent="-342900">
              <a:lnSpc>
                <a:spcPct val="90000"/>
              </a:lnSpc>
              <a:spcAft>
                <a:spcPts val="600"/>
              </a:spcAft>
              <a:buFont typeface="Arial" panose="020B0604020202020204" pitchFamily="34" charset="0"/>
              <a:buChar char="•"/>
            </a:pPr>
            <a:r>
              <a:rPr lang="en-US" sz="2400" dirty="0"/>
              <a:t>Community </a:t>
            </a:r>
            <a:r>
              <a:rPr lang="en-US" sz="2400" dirty="0" smtClean="0"/>
              <a:t>Posts</a:t>
            </a:r>
            <a:endParaRPr lang="en-US" sz="2400" dirty="0">
              <a:gradFill>
                <a:gsLst>
                  <a:gs pos="2917">
                    <a:schemeClr val="tx1"/>
                  </a:gs>
                  <a:gs pos="30000">
                    <a:schemeClr val="tx1"/>
                  </a:gs>
                </a:gsLst>
                <a:lin ang="5400000" scaled="0"/>
              </a:gradFill>
            </a:endParaRPr>
          </a:p>
          <a:p>
            <a:pPr>
              <a:lnSpc>
                <a:spcPct val="90000"/>
              </a:lnSpc>
              <a:spcAft>
                <a:spcPts val="600"/>
              </a:spcAft>
            </a:pP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6212965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Deploying Social in the Enterprise </a:t>
            </a:r>
          </a:p>
        </p:txBody>
      </p:sp>
      <p:sp>
        <p:nvSpPr>
          <p:cNvPr id="5" name="Text Placeholder 4"/>
          <p:cNvSpPr>
            <a:spLocks noGrp="1"/>
          </p:cNvSpPr>
          <p:nvPr>
            <p:ph type="body" sz="quarter" idx="12"/>
          </p:nvPr>
        </p:nvSpPr>
        <p:spPr/>
        <p:txBody>
          <a:bodyPr/>
          <a:lstStyle/>
          <a:p>
            <a:r>
              <a:rPr lang="en-US" dirty="0" smtClean="0"/>
              <a:t>Chris Gideon</a:t>
            </a:r>
          </a:p>
          <a:p>
            <a:r>
              <a:rPr lang="en-US" dirty="0" smtClean="0"/>
              <a:t>Solution Architect</a:t>
            </a:r>
          </a:p>
        </p:txBody>
      </p:sp>
      <p:sp>
        <p:nvSpPr>
          <p:cNvPr id="2" name="Text Placeholder 1"/>
          <p:cNvSpPr>
            <a:spLocks noGrp="1"/>
          </p:cNvSpPr>
          <p:nvPr>
            <p:ph type="body" sz="quarter" idx="13"/>
          </p:nvPr>
        </p:nvSpPr>
        <p:spPr/>
        <p:txBody>
          <a:bodyPr/>
          <a:lstStyle/>
          <a:p>
            <a:r>
              <a:rPr lang="en-US" dirty="0" smtClean="0"/>
              <a:t>SPC082</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rmAutofit fontScale="77500" lnSpcReduction="20000"/>
          </a:bodyPr>
          <a:lstStyle/>
          <a:p>
            <a:r>
              <a:rPr lang="en-US" dirty="0" smtClean="0"/>
              <a:t>Dedicated vs. Collocated Mode</a:t>
            </a:r>
          </a:p>
          <a:p>
            <a:r>
              <a:rPr lang="en-US" dirty="0" smtClean="0"/>
              <a:t>Feed cache vs. Last Modified Time Cache</a:t>
            </a:r>
          </a:p>
          <a:p>
            <a:pPr lvl="1"/>
            <a:r>
              <a:rPr lang="en-US" dirty="0"/>
              <a:t>recent conversations and activities of </a:t>
            </a:r>
            <a:r>
              <a:rPr lang="en-US" dirty="0" smtClean="0"/>
              <a:t>entities</a:t>
            </a:r>
          </a:p>
          <a:p>
            <a:pPr lvl="1"/>
            <a:r>
              <a:rPr lang="en-US" dirty="0" smtClean="0"/>
              <a:t>maintains </a:t>
            </a:r>
            <a:r>
              <a:rPr lang="en-US" dirty="0"/>
              <a:t>the last modified time for all items in the Feed Cache.</a:t>
            </a:r>
            <a:endParaRPr lang="en-US" dirty="0" smtClean="0"/>
          </a:p>
          <a:p>
            <a:r>
              <a:rPr lang="en-US" dirty="0" smtClean="0"/>
              <a:t>Installation should be done by Prerequisite installer</a:t>
            </a:r>
          </a:p>
          <a:p>
            <a:r>
              <a:rPr lang="en-US" dirty="0" smtClean="0"/>
              <a:t>10 Percent of Total Physical Memory (doesn’t recalculate)</a:t>
            </a:r>
          </a:p>
          <a:p>
            <a:pPr lvl="1"/>
            <a:r>
              <a:rPr lang="en-US" dirty="0" smtClean="0"/>
              <a:t>Set-</a:t>
            </a:r>
            <a:r>
              <a:rPr lang="en-US" dirty="0" err="1" smtClean="0"/>
              <a:t>CacheHostConfig</a:t>
            </a:r>
            <a:r>
              <a:rPr lang="en-US" dirty="0" smtClean="0"/>
              <a:t> </a:t>
            </a:r>
            <a:r>
              <a:rPr lang="en-US" dirty="0" err="1" smtClean="0"/>
              <a:t>cmdlet</a:t>
            </a:r>
            <a:endParaRPr lang="en-US" dirty="0" smtClean="0"/>
          </a:p>
          <a:p>
            <a:pPr lvl="1"/>
            <a:r>
              <a:rPr lang="en-US" dirty="0" smtClean="0"/>
              <a:t>Why is the number divided by 2?</a:t>
            </a:r>
          </a:p>
          <a:p>
            <a:r>
              <a:rPr lang="en-US" dirty="0" smtClean="0"/>
              <a:t>No greater than 16GB</a:t>
            </a:r>
          </a:p>
          <a:p>
            <a:r>
              <a:rPr lang="en-US" dirty="0" smtClean="0"/>
              <a:t>Why stop it?</a:t>
            </a:r>
          </a:p>
          <a:p>
            <a:pPr lvl="1"/>
            <a:r>
              <a:rPr lang="en-US" dirty="0" smtClean="0"/>
              <a:t>Installation reconfiguration</a:t>
            </a:r>
          </a:p>
          <a:p>
            <a:pPr lvl="1"/>
            <a:r>
              <a:rPr lang="en-US" dirty="0" smtClean="0"/>
              <a:t>Updating Server and only one cache box?</a:t>
            </a:r>
            <a:endParaRPr lang="en-US" dirty="0"/>
          </a:p>
        </p:txBody>
      </p:sp>
      <p:sp>
        <p:nvSpPr>
          <p:cNvPr id="2" name="Title 1"/>
          <p:cNvSpPr>
            <a:spLocks noGrp="1"/>
          </p:cNvSpPr>
          <p:nvPr>
            <p:ph type="title"/>
          </p:nvPr>
        </p:nvSpPr>
        <p:spPr/>
        <p:txBody>
          <a:bodyPr/>
          <a:lstStyle/>
          <a:p>
            <a:r>
              <a:rPr lang="en-US" dirty="0" smtClean="0"/>
              <a:t>Distributed Cache</a:t>
            </a:r>
            <a:endParaRPr lang="en-US" dirty="0"/>
          </a:p>
        </p:txBody>
      </p:sp>
    </p:spTree>
    <p:extLst>
      <p:ext uri="{BB962C8B-B14F-4D97-AF65-F5344CB8AC3E}">
        <p14:creationId xmlns:p14="http://schemas.microsoft.com/office/powerpoint/2010/main" val="102642998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r>
              <a:rPr lang="en-US" dirty="0" smtClean="0"/>
              <a:t>Collocated Mode Services that should not be running</a:t>
            </a:r>
          </a:p>
          <a:p>
            <a:pPr lvl="1"/>
            <a:r>
              <a:rPr lang="en-US" dirty="0"/>
              <a:t>SQL Server 2008 or SQL Server 2012</a:t>
            </a:r>
          </a:p>
          <a:p>
            <a:pPr lvl="1"/>
            <a:r>
              <a:rPr lang="en-US" dirty="0"/>
              <a:t>Search service</a:t>
            </a:r>
          </a:p>
          <a:p>
            <a:pPr lvl="1"/>
            <a:r>
              <a:rPr lang="en-US" dirty="0"/>
              <a:t>Excel Services in SharePoint </a:t>
            </a:r>
          </a:p>
          <a:p>
            <a:pPr lvl="1"/>
            <a:r>
              <a:rPr lang="en-US" dirty="0"/>
              <a:t>Project Server </a:t>
            </a:r>
            <a:r>
              <a:rPr lang="en-US" dirty="0" smtClean="0"/>
              <a:t>services</a:t>
            </a:r>
          </a:p>
          <a:p>
            <a:r>
              <a:rPr lang="en-US" dirty="0" smtClean="0"/>
              <a:t>Do not use Dynamic Memory when running Virtual</a:t>
            </a:r>
          </a:p>
          <a:p>
            <a:r>
              <a:rPr lang="en-US" dirty="0" smtClean="0"/>
              <a:t>Can skip it with PowerShell during deployment</a:t>
            </a:r>
          </a:p>
          <a:p>
            <a:pPr lvl="1"/>
            <a:r>
              <a:rPr lang="en-US" dirty="0" err="1" smtClean="0"/>
              <a:t>skipRegisterAsDistributedCachehost</a:t>
            </a:r>
            <a:endParaRPr lang="en-US" dirty="0"/>
          </a:p>
          <a:p>
            <a:pPr lvl="1"/>
            <a:endParaRPr lang="en-US" dirty="0"/>
          </a:p>
        </p:txBody>
      </p:sp>
      <p:sp>
        <p:nvSpPr>
          <p:cNvPr id="2" name="Title 1"/>
          <p:cNvSpPr>
            <a:spLocks noGrp="1"/>
          </p:cNvSpPr>
          <p:nvPr>
            <p:ph type="title"/>
          </p:nvPr>
        </p:nvSpPr>
        <p:spPr/>
        <p:txBody>
          <a:bodyPr/>
          <a:lstStyle/>
          <a:p>
            <a:r>
              <a:rPr lang="en-US" dirty="0" smtClean="0"/>
              <a:t>Distributed Cache</a:t>
            </a:r>
            <a:endParaRPr lang="en-US" dirty="0"/>
          </a:p>
        </p:txBody>
      </p:sp>
    </p:spTree>
    <p:extLst>
      <p:ext uri="{BB962C8B-B14F-4D97-AF65-F5344CB8AC3E}">
        <p14:creationId xmlns:p14="http://schemas.microsoft.com/office/powerpoint/2010/main" val="81877355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normAutofit fontScale="85000" lnSpcReduction="20000"/>
          </a:bodyPr>
          <a:lstStyle/>
          <a:p>
            <a:r>
              <a:rPr lang="en-US" dirty="0" smtClean="0"/>
              <a:t>What happens when you stop it?</a:t>
            </a:r>
          </a:p>
          <a:p>
            <a:pPr lvl="1"/>
            <a:r>
              <a:rPr lang="en-US" dirty="0" smtClean="0"/>
              <a:t>Tags and Documents are only saved to Feed Cache.</a:t>
            </a:r>
          </a:p>
          <a:p>
            <a:pPr lvl="1"/>
            <a:r>
              <a:rPr lang="en-US" dirty="0" smtClean="0"/>
              <a:t>Repopulation Timer Jobs, how often do they run?</a:t>
            </a:r>
          </a:p>
          <a:p>
            <a:pPr lvl="2"/>
            <a:r>
              <a:rPr lang="en-US" dirty="0"/>
              <a:t>Load last modified time information for recent conversations and activities</a:t>
            </a:r>
            <a:r>
              <a:rPr lang="en-US" dirty="0" smtClean="0"/>
              <a:t>.</a:t>
            </a:r>
          </a:p>
          <a:p>
            <a:pPr lvl="2"/>
            <a:r>
              <a:rPr lang="en-US" dirty="0"/>
              <a:t>Load recent conversations and activities</a:t>
            </a:r>
            <a:r>
              <a:rPr lang="en-US" dirty="0" smtClean="0"/>
              <a:t>.</a:t>
            </a:r>
          </a:p>
          <a:p>
            <a:r>
              <a:rPr lang="en-US" dirty="0"/>
              <a:t>Feed Cache Repopulation Job timer </a:t>
            </a:r>
            <a:r>
              <a:rPr lang="en-US" dirty="0" smtClean="0"/>
              <a:t>job runs every 5 Minutes</a:t>
            </a:r>
          </a:p>
          <a:p>
            <a:r>
              <a:rPr lang="en-US" dirty="0" smtClean="0"/>
              <a:t>Run the Jobs first but if force is necessary</a:t>
            </a:r>
            <a:endParaRPr lang="en-US" dirty="0"/>
          </a:p>
          <a:p>
            <a:pPr lvl="1"/>
            <a:r>
              <a:rPr lang="en-US" dirty="0"/>
              <a:t>Update-</a:t>
            </a:r>
            <a:r>
              <a:rPr lang="en-US" dirty="0" err="1"/>
              <a:t>SPRepopulateMicroblogLMTCache</a:t>
            </a:r>
            <a:r>
              <a:rPr lang="en-US" dirty="0"/>
              <a:t>. This </a:t>
            </a:r>
            <a:r>
              <a:rPr lang="en-US" dirty="0" err="1"/>
              <a:t>cmdlet</a:t>
            </a:r>
            <a:r>
              <a:rPr lang="en-US" dirty="0"/>
              <a:t> must be run first</a:t>
            </a:r>
            <a:r>
              <a:rPr lang="en-US" dirty="0" smtClean="0"/>
              <a:t>.</a:t>
            </a:r>
            <a:endParaRPr lang="en-US" dirty="0"/>
          </a:p>
          <a:p>
            <a:pPr lvl="1"/>
            <a:r>
              <a:rPr lang="en-US" dirty="0"/>
              <a:t>Update-</a:t>
            </a:r>
            <a:r>
              <a:rPr lang="en-US" dirty="0" err="1"/>
              <a:t>SPRepopulateMicroblogFeedCache</a:t>
            </a:r>
            <a:r>
              <a:rPr lang="en-US" dirty="0" smtClean="0"/>
              <a:t>.</a:t>
            </a:r>
          </a:p>
          <a:p>
            <a:r>
              <a:rPr lang="en-US" dirty="0" smtClean="0"/>
              <a:t>Graceful Shutdown (Takes up to 15 Minutes)</a:t>
            </a:r>
          </a:p>
          <a:p>
            <a:pPr lvl="1"/>
            <a:r>
              <a:rPr lang="en-US" dirty="0"/>
              <a:t>Stop-</a:t>
            </a:r>
            <a:r>
              <a:rPr lang="en-US" dirty="0" err="1"/>
              <a:t>SPDistributedCacheServiceInstanceGracefullyOnLocalServer</a:t>
            </a:r>
            <a:endParaRPr lang="en-US" dirty="0"/>
          </a:p>
          <a:p>
            <a:pPr lvl="1"/>
            <a:r>
              <a:rPr lang="en-US" dirty="0"/>
              <a:t>Remove-</a:t>
            </a:r>
            <a:r>
              <a:rPr lang="en-US" dirty="0" err="1"/>
              <a:t>SPDistributedCacheServiceInstanceOnLocalServer</a:t>
            </a:r>
            <a:endParaRPr lang="en-US" dirty="0"/>
          </a:p>
          <a:p>
            <a:endParaRPr lang="en-US" dirty="0"/>
          </a:p>
          <a:p>
            <a:endParaRPr lang="en-US" dirty="0" smtClean="0"/>
          </a:p>
        </p:txBody>
      </p:sp>
      <p:sp>
        <p:nvSpPr>
          <p:cNvPr id="2" name="Title 1"/>
          <p:cNvSpPr>
            <a:spLocks noGrp="1"/>
          </p:cNvSpPr>
          <p:nvPr>
            <p:ph type="title"/>
          </p:nvPr>
        </p:nvSpPr>
        <p:spPr/>
        <p:txBody>
          <a:bodyPr/>
          <a:lstStyle/>
          <a:p>
            <a:r>
              <a:rPr lang="en-US" dirty="0" smtClean="0"/>
              <a:t>Distributed Cache</a:t>
            </a:r>
            <a:endParaRPr lang="en-US" dirty="0"/>
          </a:p>
        </p:txBody>
      </p:sp>
    </p:spTree>
    <p:extLst>
      <p:ext uri="{BB962C8B-B14F-4D97-AF65-F5344CB8AC3E}">
        <p14:creationId xmlns:p14="http://schemas.microsoft.com/office/powerpoint/2010/main" val="114535465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sz="2448" dirty="0"/>
              <a:t>SP2013 social features mostly rely on data on the person’s personal site and in the  </a:t>
            </a:r>
            <a:r>
              <a:rPr lang="en-US" sz="2448" dirty="0" smtClean="0"/>
              <a:t>Distributed Cache</a:t>
            </a:r>
            <a:endParaRPr lang="en-US" sz="2448" dirty="0"/>
          </a:p>
          <a:p>
            <a:r>
              <a:rPr lang="en-US" sz="2448" dirty="0"/>
              <a:t>Two lists </a:t>
            </a:r>
            <a:r>
              <a:rPr lang="en-US" sz="2448" dirty="0" smtClean="0"/>
              <a:t>provide </a:t>
            </a:r>
            <a:r>
              <a:rPr lang="en-US" sz="2448" dirty="0"/>
              <a:t>social features: </a:t>
            </a:r>
            <a:r>
              <a:rPr lang="en-US" sz="2448" dirty="0" err="1" smtClean="0"/>
              <a:t>Microfeed</a:t>
            </a:r>
            <a:r>
              <a:rPr lang="en-US" sz="2448" dirty="0" smtClean="0"/>
              <a:t> and Social </a:t>
            </a:r>
            <a:r>
              <a:rPr lang="en-US" sz="2448" dirty="0"/>
              <a:t>List</a:t>
            </a:r>
          </a:p>
          <a:p>
            <a:r>
              <a:rPr lang="en-US" sz="2448" dirty="0" smtClean="0"/>
              <a:t>My Documents (SkyDrive Pro)</a:t>
            </a:r>
            <a:endParaRPr lang="en-US" sz="2448" dirty="0"/>
          </a:p>
          <a:p>
            <a:r>
              <a:rPr lang="en-US" sz="2448" dirty="0"/>
              <a:t>Profile Database is still used for following peoples and tags as it was in 2010</a:t>
            </a:r>
          </a:p>
        </p:txBody>
      </p:sp>
      <p:sp>
        <p:nvSpPr>
          <p:cNvPr id="2" name="Title 1"/>
          <p:cNvSpPr>
            <a:spLocks noGrp="1"/>
          </p:cNvSpPr>
          <p:nvPr>
            <p:ph type="title"/>
          </p:nvPr>
        </p:nvSpPr>
        <p:spPr/>
        <p:txBody>
          <a:bodyPr/>
          <a:lstStyle/>
          <a:p>
            <a:r>
              <a:rPr lang="en-US" sz="4896" dirty="0">
                <a:solidFill>
                  <a:schemeClr val="tx1">
                    <a:lumMod val="85000"/>
                  </a:schemeClr>
                </a:solidFill>
              </a:rPr>
              <a:t>Public Page, Personal Site, Social Features</a:t>
            </a:r>
          </a:p>
        </p:txBody>
      </p:sp>
      <p:grpSp>
        <p:nvGrpSpPr>
          <p:cNvPr id="8" name="Group 7"/>
          <p:cNvGrpSpPr/>
          <p:nvPr/>
        </p:nvGrpSpPr>
        <p:grpSpPr>
          <a:xfrm>
            <a:off x="1624795" y="3802134"/>
            <a:ext cx="8726431" cy="3021597"/>
            <a:chOff x="1624795" y="3802134"/>
            <a:chExt cx="8726431" cy="3021597"/>
          </a:xfrm>
        </p:grpSpPr>
        <p:grpSp>
          <p:nvGrpSpPr>
            <p:cNvPr id="34" name="Group 33"/>
            <p:cNvGrpSpPr/>
            <p:nvPr/>
          </p:nvGrpSpPr>
          <p:grpSpPr>
            <a:xfrm>
              <a:off x="2688845" y="3802134"/>
              <a:ext cx="7662381" cy="3021597"/>
              <a:chOff x="551793" y="2782614"/>
              <a:chExt cx="8742202" cy="3565634"/>
            </a:xfrm>
          </p:grpSpPr>
          <p:sp>
            <p:nvSpPr>
              <p:cNvPr id="4" name="Rectangle 3"/>
              <p:cNvSpPr/>
              <p:nvPr/>
            </p:nvSpPr>
            <p:spPr bwMode="auto">
              <a:xfrm>
                <a:off x="4259350" y="2782614"/>
                <a:ext cx="2995448" cy="804041"/>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836" dirty="0">
                    <a:gradFill>
                      <a:gsLst>
                        <a:gs pos="0">
                          <a:srgbClr val="FFFFFF"/>
                        </a:gs>
                        <a:gs pos="100000">
                          <a:srgbClr val="FFFFFF"/>
                        </a:gs>
                      </a:gsLst>
                      <a:lin ang="5400000" scaled="0"/>
                    </a:gradFill>
                    <a:latin typeface="Segoe Condensed" pitchFamily="34" charset="0"/>
                  </a:rPr>
                  <a:t>Personal Site</a:t>
                </a:r>
                <a:endParaRPr lang="en-US" sz="1836" dirty="0">
                  <a:gradFill>
                    <a:gsLst>
                      <a:gs pos="0">
                        <a:srgbClr val="FFFFFF"/>
                      </a:gs>
                      <a:gs pos="100000">
                        <a:srgbClr val="FFFFFF"/>
                      </a:gs>
                    </a:gsLst>
                    <a:lin ang="5400000" scaled="0"/>
                  </a:gradFill>
                  <a:latin typeface="Segoe Condensed" pitchFamily="34" charset="0"/>
                </a:endParaRPr>
              </a:p>
            </p:txBody>
          </p:sp>
          <p:sp>
            <p:nvSpPr>
              <p:cNvPr id="5" name="Flowchart: Document 4"/>
              <p:cNvSpPr/>
              <p:nvPr/>
            </p:nvSpPr>
            <p:spPr bwMode="auto">
              <a:xfrm>
                <a:off x="2471103" y="4146331"/>
                <a:ext cx="1328349" cy="819807"/>
              </a:xfrm>
              <a:prstGeom prst="flowChartDocumen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224" b="1" dirty="0">
                    <a:gradFill>
                      <a:gsLst>
                        <a:gs pos="0">
                          <a:srgbClr val="FFFFFF"/>
                        </a:gs>
                        <a:gs pos="100000">
                          <a:srgbClr val="FFFFFF"/>
                        </a:gs>
                      </a:gsLst>
                      <a:lin ang="5400000" scaled="0"/>
                    </a:gradFill>
                    <a:latin typeface="Segoe Condensed" pitchFamily="34" charset="0"/>
                  </a:rPr>
                  <a:t>Microfeed</a:t>
                </a:r>
                <a:endParaRPr lang="en-US" sz="1224" b="1" dirty="0">
                  <a:gradFill>
                    <a:gsLst>
                      <a:gs pos="0">
                        <a:srgbClr val="FFFFFF"/>
                      </a:gs>
                      <a:gs pos="100000">
                        <a:srgbClr val="FFFFFF"/>
                      </a:gs>
                    </a:gsLst>
                    <a:lin ang="5400000" scaled="0"/>
                  </a:gradFill>
                  <a:latin typeface="Segoe Condensed" pitchFamily="34" charset="0"/>
                </a:endParaRPr>
              </a:p>
            </p:txBody>
          </p:sp>
          <p:sp>
            <p:nvSpPr>
              <p:cNvPr id="6" name="Round Same Side Corner Rectangle 5"/>
              <p:cNvSpPr/>
              <p:nvPr/>
            </p:nvSpPr>
            <p:spPr bwMode="auto">
              <a:xfrm>
                <a:off x="1876043" y="5423346"/>
                <a:ext cx="1158819" cy="693683"/>
              </a:xfrm>
              <a:prstGeom prst="round2Same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224" dirty="0">
                    <a:gradFill>
                      <a:gsLst>
                        <a:gs pos="0">
                          <a:srgbClr val="FFFFFF"/>
                        </a:gs>
                        <a:gs pos="100000">
                          <a:srgbClr val="FFFFFF"/>
                        </a:gs>
                      </a:gsLst>
                      <a:lin ang="5400000" scaled="0"/>
                    </a:gradFill>
                    <a:latin typeface="Segoe Condensed" pitchFamily="34" charset="0"/>
                  </a:rPr>
                  <a:t>Private</a:t>
                </a:r>
                <a:endParaRPr lang="en-US" sz="1224" dirty="0">
                  <a:gradFill>
                    <a:gsLst>
                      <a:gs pos="0">
                        <a:srgbClr val="FFFFFF"/>
                      </a:gs>
                      <a:gs pos="100000">
                        <a:srgbClr val="FFFFFF"/>
                      </a:gs>
                    </a:gsLst>
                    <a:lin ang="5400000" scaled="0"/>
                  </a:gradFill>
                  <a:latin typeface="Segoe Condensed" pitchFamily="34" charset="0"/>
                </a:endParaRPr>
              </a:p>
            </p:txBody>
          </p:sp>
          <p:sp>
            <p:nvSpPr>
              <p:cNvPr id="11" name="Round Same Side Corner Rectangle 10"/>
              <p:cNvSpPr/>
              <p:nvPr/>
            </p:nvSpPr>
            <p:spPr bwMode="auto">
              <a:xfrm>
                <a:off x="3132085" y="5423346"/>
                <a:ext cx="1016876" cy="693683"/>
              </a:xfrm>
              <a:prstGeom prst="round2Same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224" dirty="0">
                    <a:gradFill>
                      <a:gsLst>
                        <a:gs pos="0">
                          <a:srgbClr val="FFFFFF"/>
                        </a:gs>
                        <a:gs pos="100000">
                          <a:srgbClr val="FFFFFF"/>
                        </a:gs>
                      </a:gsLst>
                      <a:lin ang="5400000" scaled="0"/>
                    </a:gradFill>
                    <a:latin typeface="Segoe Condensed" pitchFamily="34" charset="0"/>
                  </a:rPr>
                  <a:t>Public</a:t>
                </a:r>
                <a:endParaRPr lang="en-US" sz="1224" dirty="0">
                  <a:gradFill>
                    <a:gsLst>
                      <a:gs pos="0">
                        <a:srgbClr val="FFFFFF"/>
                      </a:gs>
                      <a:gs pos="100000">
                        <a:srgbClr val="FFFFFF"/>
                      </a:gs>
                    </a:gsLst>
                    <a:lin ang="5400000" scaled="0"/>
                  </a:gradFill>
                  <a:latin typeface="Segoe Condensed" pitchFamily="34" charset="0"/>
                </a:endParaRPr>
              </a:p>
            </p:txBody>
          </p:sp>
          <p:sp>
            <p:nvSpPr>
              <p:cNvPr id="12" name="Flowchart: Document 11"/>
              <p:cNvSpPr/>
              <p:nvPr/>
            </p:nvSpPr>
            <p:spPr bwMode="auto">
              <a:xfrm>
                <a:off x="5181633" y="4141071"/>
                <a:ext cx="1150883" cy="819807"/>
              </a:xfrm>
              <a:prstGeom prst="flowChartDocumen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224" b="1" dirty="0">
                    <a:gradFill>
                      <a:gsLst>
                        <a:gs pos="0">
                          <a:srgbClr val="FFFFFF"/>
                        </a:gs>
                        <a:gs pos="100000">
                          <a:srgbClr val="FFFFFF"/>
                        </a:gs>
                      </a:gsLst>
                      <a:lin ang="5400000" scaled="0"/>
                    </a:gradFill>
                    <a:latin typeface="Segoe Condensed" pitchFamily="34" charset="0"/>
                  </a:rPr>
                  <a:t>Social</a:t>
                </a:r>
                <a:endParaRPr lang="en-US" sz="1224" b="1" dirty="0">
                  <a:gradFill>
                    <a:gsLst>
                      <a:gs pos="0">
                        <a:srgbClr val="FFFFFF"/>
                      </a:gs>
                      <a:gs pos="100000">
                        <a:srgbClr val="FFFFFF"/>
                      </a:gs>
                    </a:gsLst>
                    <a:lin ang="5400000" scaled="0"/>
                  </a:gradFill>
                  <a:latin typeface="Segoe Condensed" pitchFamily="34" charset="0"/>
                </a:endParaRPr>
              </a:p>
            </p:txBody>
          </p:sp>
          <p:sp>
            <p:nvSpPr>
              <p:cNvPr id="13" name="Round Same Side Corner Rectangle 12"/>
              <p:cNvSpPr/>
              <p:nvPr/>
            </p:nvSpPr>
            <p:spPr bwMode="auto">
              <a:xfrm>
                <a:off x="4334261" y="5370788"/>
                <a:ext cx="847372" cy="693683"/>
              </a:xfrm>
              <a:prstGeom prst="round2Same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071" dirty="0">
                    <a:gradFill>
                      <a:gsLst>
                        <a:gs pos="0">
                          <a:srgbClr val="FFFFFF"/>
                        </a:gs>
                        <a:gs pos="100000">
                          <a:srgbClr val="FFFFFF"/>
                        </a:gs>
                      </a:gsLst>
                      <a:lin ang="5400000" scaled="0"/>
                    </a:gradFill>
                    <a:latin typeface="Segoe Condensed" pitchFamily="34" charset="0"/>
                  </a:rPr>
                  <a:t>Sites</a:t>
                </a:r>
                <a:endParaRPr lang="en-US" sz="1071" dirty="0">
                  <a:gradFill>
                    <a:gsLst>
                      <a:gs pos="0">
                        <a:srgbClr val="FFFFFF"/>
                      </a:gs>
                      <a:gs pos="100000">
                        <a:srgbClr val="FFFFFF"/>
                      </a:gs>
                    </a:gsLst>
                    <a:lin ang="5400000" scaled="0"/>
                  </a:gradFill>
                  <a:latin typeface="Segoe Condensed" pitchFamily="34" charset="0"/>
                </a:endParaRPr>
              </a:p>
            </p:txBody>
          </p:sp>
          <p:sp>
            <p:nvSpPr>
              <p:cNvPr id="14" name="Round Same Side Corner Rectangle 13"/>
              <p:cNvSpPr/>
              <p:nvPr/>
            </p:nvSpPr>
            <p:spPr bwMode="auto">
              <a:xfrm>
                <a:off x="5331495" y="5370788"/>
                <a:ext cx="948559" cy="693683"/>
              </a:xfrm>
              <a:prstGeom prst="round2Same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071" dirty="0">
                    <a:gradFill>
                      <a:gsLst>
                        <a:gs pos="0">
                          <a:srgbClr val="FFFFFF"/>
                        </a:gs>
                        <a:gs pos="100000">
                          <a:srgbClr val="FFFFFF"/>
                        </a:gs>
                      </a:gsLst>
                      <a:lin ang="5400000" scaled="0"/>
                    </a:gradFill>
                    <a:latin typeface="Segoe Condensed" pitchFamily="34" charset="0"/>
                  </a:rPr>
                  <a:t>Docs</a:t>
                </a:r>
                <a:endParaRPr lang="en-US" sz="1071" dirty="0">
                  <a:gradFill>
                    <a:gsLst>
                      <a:gs pos="0">
                        <a:srgbClr val="FFFFFF"/>
                      </a:gs>
                      <a:gs pos="100000">
                        <a:srgbClr val="FFFFFF"/>
                      </a:gs>
                    </a:gsLst>
                    <a:lin ang="5400000" scaled="0"/>
                  </a:gradFill>
                  <a:latin typeface="Segoe Condensed" pitchFamily="34" charset="0"/>
                </a:endParaRPr>
              </a:p>
            </p:txBody>
          </p:sp>
          <p:sp>
            <p:nvSpPr>
              <p:cNvPr id="17" name="Flowchart: Document 16"/>
              <p:cNvSpPr/>
              <p:nvPr/>
            </p:nvSpPr>
            <p:spPr bwMode="auto">
              <a:xfrm>
                <a:off x="7717325" y="4128017"/>
                <a:ext cx="1484968" cy="811833"/>
              </a:xfrm>
              <a:prstGeom prst="flowChartDocumen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071" b="1" dirty="0">
                    <a:gradFill>
                      <a:gsLst>
                        <a:gs pos="0">
                          <a:srgbClr val="FFFFFF"/>
                        </a:gs>
                        <a:gs pos="100000">
                          <a:srgbClr val="FFFFFF"/>
                        </a:gs>
                      </a:gsLst>
                      <a:lin ang="5400000" scaled="0"/>
                    </a:gradFill>
                    <a:latin typeface="Segoe Condensed" pitchFamily="34" charset="0"/>
                  </a:rPr>
                  <a:t>My Documents</a:t>
                </a:r>
                <a:endParaRPr lang="en-US" sz="1071" b="1" dirty="0">
                  <a:gradFill>
                    <a:gsLst>
                      <a:gs pos="0">
                        <a:srgbClr val="FFFFFF"/>
                      </a:gs>
                      <a:gs pos="100000">
                        <a:srgbClr val="FFFFFF"/>
                      </a:gs>
                    </a:gsLst>
                    <a:lin ang="5400000" scaled="0"/>
                  </a:gradFill>
                  <a:latin typeface="Segoe Condensed" pitchFamily="34" charset="0"/>
                </a:endParaRPr>
              </a:p>
            </p:txBody>
          </p:sp>
          <p:sp>
            <p:nvSpPr>
              <p:cNvPr id="18" name="Round Same Side Corner Rectangle 17"/>
              <p:cNvSpPr/>
              <p:nvPr/>
            </p:nvSpPr>
            <p:spPr bwMode="auto">
              <a:xfrm>
                <a:off x="7725261" y="5381293"/>
                <a:ext cx="772510" cy="693683"/>
              </a:xfrm>
              <a:prstGeom prst="round2Same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latin typeface="Segoe Condensed" pitchFamily="34" charset="0"/>
                </a:endParaRPr>
              </a:p>
            </p:txBody>
          </p:sp>
          <p:sp>
            <p:nvSpPr>
              <p:cNvPr id="19" name="Round Same Side Corner Rectangle 18"/>
              <p:cNvSpPr/>
              <p:nvPr/>
            </p:nvSpPr>
            <p:spPr bwMode="auto">
              <a:xfrm>
                <a:off x="8135230" y="5475893"/>
                <a:ext cx="772510" cy="693683"/>
              </a:xfrm>
              <a:prstGeom prst="round2Same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latin typeface="Segoe Condensed" pitchFamily="34" charset="0"/>
                </a:endParaRPr>
              </a:p>
            </p:txBody>
          </p:sp>
          <p:cxnSp>
            <p:nvCxnSpPr>
              <p:cNvPr id="10" name="Straight Connector 9"/>
              <p:cNvCxnSpPr>
                <a:stCxn id="4" idx="1"/>
              </p:cNvCxnSpPr>
              <p:nvPr/>
            </p:nvCxnSpPr>
            <p:spPr>
              <a:xfrm flipH="1" flipV="1">
                <a:off x="3126871" y="3184634"/>
                <a:ext cx="1132479" cy="1"/>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5" idx="0"/>
              </p:cNvCxnSpPr>
              <p:nvPr/>
            </p:nvCxnSpPr>
            <p:spPr>
              <a:xfrm>
                <a:off x="3132086" y="3184634"/>
                <a:ext cx="3192" cy="961697"/>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743896" y="3568251"/>
                <a:ext cx="0" cy="572820"/>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flipV="1">
                <a:off x="7257425" y="3184635"/>
                <a:ext cx="1035342" cy="1"/>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297981" y="3184636"/>
                <a:ext cx="1" cy="961696"/>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sp>
            <p:nvSpPr>
              <p:cNvPr id="28" name="Round Same Side Corner Rectangle 27"/>
              <p:cNvSpPr/>
              <p:nvPr/>
            </p:nvSpPr>
            <p:spPr bwMode="auto">
              <a:xfrm>
                <a:off x="8521485" y="5654565"/>
                <a:ext cx="772510" cy="693683"/>
              </a:xfrm>
              <a:prstGeom prst="round2Same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1836" dirty="0">
                  <a:gradFill>
                    <a:gsLst>
                      <a:gs pos="0">
                        <a:srgbClr val="FFFFFF"/>
                      </a:gs>
                      <a:gs pos="100000">
                        <a:srgbClr val="FFFFFF"/>
                      </a:gs>
                    </a:gsLst>
                    <a:lin ang="5400000" scaled="0"/>
                  </a:gradFill>
                  <a:latin typeface="Segoe Condensed" pitchFamily="34" charset="0"/>
                </a:endParaRPr>
              </a:p>
            </p:txBody>
          </p:sp>
          <p:sp>
            <p:nvSpPr>
              <p:cNvPr id="30" name="Round Same Side Corner Rectangle 29"/>
              <p:cNvSpPr/>
              <p:nvPr/>
            </p:nvSpPr>
            <p:spPr bwMode="auto">
              <a:xfrm>
                <a:off x="6445594" y="5376048"/>
                <a:ext cx="811897" cy="693683"/>
              </a:xfrm>
              <a:prstGeom prst="round2SameRect">
                <a:avLst/>
              </a:pr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071" dirty="0">
                    <a:gradFill>
                      <a:gsLst>
                        <a:gs pos="0">
                          <a:srgbClr val="FFFFFF"/>
                        </a:gs>
                        <a:gs pos="100000">
                          <a:srgbClr val="FFFFFF"/>
                        </a:gs>
                      </a:gsLst>
                      <a:lin ang="5400000" scaled="0"/>
                    </a:gradFill>
                    <a:latin typeface="Segoe Condensed" pitchFamily="34" charset="0"/>
                  </a:rPr>
                  <a:t>MFs</a:t>
                </a:r>
                <a:endParaRPr lang="en-US" sz="1071" dirty="0">
                  <a:gradFill>
                    <a:gsLst>
                      <a:gs pos="0">
                        <a:srgbClr val="FFFFFF"/>
                      </a:gs>
                      <a:gs pos="100000">
                        <a:srgbClr val="FFFFFF"/>
                      </a:gs>
                    </a:gsLst>
                    <a:lin ang="5400000" scaled="0"/>
                  </a:gradFill>
                  <a:latin typeface="Segoe Condensed" pitchFamily="34" charset="0"/>
                </a:endParaRPr>
              </a:p>
            </p:txBody>
          </p:sp>
          <p:cxnSp>
            <p:nvCxnSpPr>
              <p:cNvPr id="31" name="Straight Connector 30"/>
              <p:cNvCxnSpPr/>
              <p:nvPr/>
            </p:nvCxnSpPr>
            <p:spPr>
              <a:xfrm>
                <a:off x="3224008" y="4953004"/>
                <a:ext cx="1" cy="2299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444813" y="5182914"/>
                <a:ext cx="12968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6" idx="3"/>
              </p:cNvCxnSpPr>
              <p:nvPr/>
            </p:nvCxnSpPr>
            <p:spPr>
              <a:xfrm flipH="1" flipV="1">
                <a:off x="2455428" y="5150097"/>
                <a:ext cx="26" cy="2732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3736424" y="5199997"/>
                <a:ext cx="0" cy="2023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endCxn id="14" idx="3"/>
              </p:cNvCxnSpPr>
              <p:nvPr/>
            </p:nvCxnSpPr>
            <p:spPr>
              <a:xfrm flipH="1">
                <a:off x="5805775" y="4903104"/>
                <a:ext cx="5178" cy="467684"/>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755991" y="5155356"/>
                <a:ext cx="2125706" cy="0"/>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4769090" y="5155357"/>
                <a:ext cx="0" cy="202323"/>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6881697" y="5150097"/>
                <a:ext cx="0" cy="202323"/>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8111516" y="5089714"/>
                <a:ext cx="7962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8135230" y="5089715"/>
                <a:ext cx="0" cy="262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a:stCxn id="28" idx="3"/>
              </p:cNvCxnSpPr>
              <p:nvPr/>
            </p:nvCxnSpPr>
            <p:spPr>
              <a:xfrm flipV="1">
                <a:off x="8907740" y="5089714"/>
                <a:ext cx="0" cy="564851"/>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a:stCxn id="19" idx="3"/>
              </p:cNvCxnSpPr>
              <p:nvPr/>
            </p:nvCxnSpPr>
            <p:spPr>
              <a:xfrm flipH="1" flipV="1">
                <a:off x="8521485" y="4903104"/>
                <a:ext cx="1" cy="572788"/>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sp>
            <p:nvSpPr>
              <p:cNvPr id="7" name="Flowchart: Magnetic Disk 6"/>
              <p:cNvSpPr/>
              <p:nvPr/>
            </p:nvSpPr>
            <p:spPr bwMode="auto">
              <a:xfrm>
                <a:off x="551793" y="5294616"/>
                <a:ext cx="993228" cy="990568"/>
              </a:xfrm>
              <a:prstGeom prst="flowChartMagneticDisk">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224" dirty="0">
                    <a:gradFill>
                      <a:gsLst>
                        <a:gs pos="0">
                          <a:srgbClr val="FFFFFF"/>
                        </a:gs>
                        <a:gs pos="100000">
                          <a:srgbClr val="FFFFFF"/>
                        </a:gs>
                      </a:gsLst>
                      <a:lin ang="5400000" scaled="0"/>
                    </a:gradFill>
                    <a:latin typeface="Segoe Condensed" pitchFamily="34" charset="0"/>
                  </a:rPr>
                  <a:t>Profile DB</a:t>
                </a:r>
                <a:endParaRPr lang="en-US" sz="1224" dirty="0">
                  <a:gradFill>
                    <a:gsLst>
                      <a:gs pos="0">
                        <a:srgbClr val="FFFFFF"/>
                      </a:gs>
                      <a:gs pos="100000">
                        <a:srgbClr val="FFFFFF"/>
                      </a:gs>
                    </a:gsLst>
                    <a:lin ang="5400000" scaled="0"/>
                  </a:gradFill>
                  <a:latin typeface="Segoe Condensed" pitchFamily="34" charset="0"/>
                </a:endParaRPr>
              </a:p>
            </p:txBody>
          </p:sp>
          <p:cxnSp>
            <p:nvCxnSpPr>
              <p:cNvPr id="37" name="Straight Connector 36"/>
              <p:cNvCxnSpPr/>
              <p:nvPr/>
            </p:nvCxnSpPr>
            <p:spPr>
              <a:xfrm flipH="1" flipV="1">
                <a:off x="3103157" y="3221380"/>
                <a:ext cx="1132479"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108372" y="3221380"/>
                <a:ext cx="3192" cy="96169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720182" y="3604996"/>
                <a:ext cx="0" cy="5728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7233710" y="3221380"/>
                <a:ext cx="1035342" cy="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8274267" y="3221381"/>
                <a:ext cx="1" cy="9616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5782061" y="4939849"/>
                <a:ext cx="5178" cy="46768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732277" y="5192102"/>
                <a:ext cx="212570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4745376" y="5192103"/>
                <a:ext cx="0" cy="2023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6857983" y="5186842"/>
                <a:ext cx="0" cy="2023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8884026" y="5126459"/>
                <a:ext cx="0" cy="56485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flipV="1">
                <a:off x="8497771" y="4939849"/>
                <a:ext cx="1" cy="5727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Flowchart: Magnetic Disk 35"/>
            <p:cNvSpPr/>
            <p:nvPr/>
          </p:nvSpPr>
          <p:spPr bwMode="auto">
            <a:xfrm>
              <a:off x="1624795" y="5911164"/>
              <a:ext cx="870546" cy="839430"/>
            </a:xfrm>
            <a:prstGeom prst="flowChartMagneticDisk">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r>
                <a:rPr lang="it-IT" sz="1224" dirty="0">
                  <a:gradFill>
                    <a:gsLst>
                      <a:gs pos="0">
                        <a:srgbClr val="FFFFFF"/>
                      </a:gs>
                      <a:gs pos="100000">
                        <a:srgbClr val="FFFFFF"/>
                      </a:gs>
                    </a:gsLst>
                    <a:lin ang="5400000" scaled="0"/>
                  </a:gradFill>
                  <a:latin typeface="Segoe Condensed" pitchFamily="34" charset="0"/>
                </a:rPr>
                <a:t>Social DB</a:t>
              </a:r>
              <a:endParaRPr lang="en-US" sz="1224" dirty="0">
                <a:gradFill>
                  <a:gsLst>
                    <a:gs pos="0">
                      <a:srgbClr val="FFFFFF"/>
                    </a:gs>
                    <a:gs pos="100000">
                      <a:srgbClr val="FFFFFF"/>
                    </a:gs>
                  </a:gsLst>
                  <a:lin ang="5400000" scaled="0"/>
                </a:gradFill>
                <a:latin typeface="Segoe Condensed" pitchFamily="34" charset="0"/>
              </a:endParaRPr>
            </a:p>
          </p:txBody>
        </p:sp>
      </p:grpSp>
    </p:spTree>
    <p:extLst>
      <p:ext uri="{BB962C8B-B14F-4D97-AF65-F5344CB8AC3E}">
        <p14:creationId xmlns:p14="http://schemas.microsoft.com/office/powerpoint/2010/main" val="353889364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r>
              <a:rPr lang="en-US" dirty="0" smtClean="0"/>
              <a:t>My Site web app and Team Sites Web App</a:t>
            </a:r>
          </a:p>
          <a:p>
            <a:pPr lvl="1"/>
            <a:r>
              <a:rPr lang="en-US" dirty="0" smtClean="0"/>
              <a:t>Same App Account</a:t>
            </a:r>
          </a:p>
          <a:p>
            <a:pPr lvl="1"/>
            <a:r>
              <a:rPr lang="en-US" dirty="0" smtClean="0"/>
              <a:t>Same Farm</a:t>
            </a:r>
          </a:p>
          <a:p>
            <a:r>
              <a:rPr lang="en-US" dirty="0" smtClean="0"/>
              <a:t>Following Content Feature for Site Feeds</a:t>
            </a:r>
          </a:p>
          <a:p>
            <a:pPr lvl="1"/>
            <a:r>
              <a:rPr lang="en-US" dirty="0" smtClean="0"/>
              <a:t>Stop following and re-follow post upgrade</a:t>
            </a:r>
          </a:p>
          <a:p>
            <a:r>
              <a:rPr lang="en-US" dirty="0" smtClean="0"/>
              <a:t>Notifications require Outgoing Email Configuration</a:t>
            </a:r>
          </a:p>
        </p:txBody>
      </p:sp>
      <p:sp>
        <p:nvSpPr>
          <p:cNvPr id="2" name="Title 1"/>
          <p:cNvSpPr>
            <a:spLocks noGrp="1"/>
          </p:cNvSpPr>
          <p:nvPr>
            <p:ph type="title"/>
          </p:nvPr>
        </p:nvSpPr>
        <p:spPr/>
        <p:txBody>
          <a:bodyPr/>
          <a:lstStyle/>
          <a:p>
            <a:r>
              <a:rPr lang="en-US" dirty="0" smtClean="0"/>
              <a:t>Site Feeds</a:t>
            </a:r>
            <a:endParaRPr lang="en-US" dirty="0"/>
          </a:p>
        </p:txBody>
      </p:sp>
    </p:spTree>
    <p:extLst>
      <p:ext uri="{BB962C8B-B14F-4D97-AF65-F5344CB8AC3E}">
        <p14:creationId xmlns:p14="http://schemas.microsoft.com/office/powerpoint/2010/main" val="292708950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type="body" sz="quarter" idx="10"/>
          </p:nvPr>
        </p:nvSpPr>
        <p:spPr/>
        <p:txBody>
          <a:bodyPr/>
          <a:lstStyle/>
          <a:p>
            <a:r>
              <a:rPr lang="en-US" sz="2448" dirty="0" smtClean="0"/>
              <a:t>A single User Profile Application provides the best Social experience</a:t>
            </a:r>
            <a:endParaRPr lang="en-US" sz="2448" dirty="0"/>
          </a:p>
          <a:p>
            <a:pPr lvl="1"/>
            <a:r>
              <a:rPr lang="en-US" sz="1632" dirty="0" smtClean="0"/>
              <a:t>Multiple User Profile Applications may cause delays </a:t>
            </a:r>
            <a:r>
              <a:rPr lang="en-US" sz="1632" dirty="0"/>
              <a:t>in notifications</a:t>
            </a:r>
          </a:p>
          <a:p>
            <a:pPr lvl="0"/>
            <a:endParaRPr lang="en-US" sz="2448" dirty="0">
              <a:gradFill>
                <a:gsLst>
                  <a:gs pos="1250">
                    <a:srgbClr val="797A7D"/>
                  </a:gs>
                  <a:gs pos="100000">
                    <a:srgbClr val="797A7D"/>
                  </a:gs>
                </a:gsLst>
                <a:lin ang="5400000" scaled="0"/>
              </a:gradFill>
            </a:endParaRPr>
          </a:p>
          <a:p>
            <a:pPr lvl="0"/>
            <a:r>
              <a:rPr lang="en-US" sz="2448" dirty="0">
                <a:solidFill>
                  <a:schemeClr val="tx1">
                    <a:lumMod val="85000"/>
                  </a:schemeClr>
                </a:solidFill>
              </a:rPr>
              <a:t>Community sites need to live in the same farm where My Site Host and Personal Sites are provisioned</a:t>
            </a:r>
          </a:p>
          <a:p>
            <a:pPr lvl="1"/>
            <a:r>
              <a:rPr lang="en-US" sz="1836" dirty="0"/>
              <a:t>They can live in different web applications</a:t>
            </a:r>
          </a:p>
          <a:p>
            <a:r>
              <a:rPr lang="en-US" sz="2448" dirty="0">
                <a:solidFill>
                  <a:schemeClr val="tx1">
                    <a:lumMod val="85000"/>
                  </a:schemeClr>
                </a:solidFill>
              </a:rPr>
              <a:t>If in different farms, community notifications in the Newsfeed will not happen</a:t>
            </a:r>
          </a:p>
          <a:p>
            <a:pPr marL="0" indent="0">
              <a:buNone/>
            </a:pPr>
            <a:endParaRPr lang="en-US" sz="2040" i="1" u="sng" dirty="0"/>
          </a:p>
          <a:p>
            <a:pPr marL="0" indent="0">
              <a:buNone/>
            </a:pPr>
            <a:endParaRPr lang="en-US" sz="2040" i="1" u="sng" dirty="0"/>
          </a:p>
          <a:p>
            <a:pPr marL="0" indent="0">
              <a:buNone/>
            </a:pPr>
            <a:r>
              <a:rPr lang="en-US" sz="2040" i="1" u="sng" dirty="0"/>
              <a:t>* This is a temporary constraint that might be removed in the future</a:t>
            </a:r>
          </a:p>
        </p:txBody>
      </p:sp>
      <p:sp>
        <p:nvSpPr>
          <p:cNvPr id="2" name="Title 1"/>
          <p:cNvSpPr>
            <a:spLocks noGrp="1"/>
          </p:cNvSpPr>
          <p:nvPr>
            <p:ph type="title"/>
          </p:nvPr>
        </p:nvSpPr>
        <p:spPr/>
        <p:txBody>
          <a:bodyPr/>
          <a:lstStyle/>
          <a:p>
            <a:r>
              <a:rPr lang="en-US" dirty="0" smtClean="0">
                <a:solidFill>
                  <a:schemeClr val="tx1">
                    <a:lumMod val="85000"/>
                  </a:schemeClr>
                </a:solidFill>
              </a:rPr>
              <a:t>Topology Considerations*</a:t>
            </a:r>
            <a:endParaRPr lang="en-US" dirty="0">
              <a:solidFill>
                <a:schemeClr val="tx1">
                  <a:lumMod val="85000"/>
                </a:schemeClr>
              </a:solidFill>
            </a:endParaRPr>
          </a:p>
        </p:txBody>
      </p:sp>
    </p:spTree>
    <p:extLst>
      <p:ext uri="{BB962C8B-B14F-4D97-AF65-F5344CB8AC3E}">
        <p14:creationId xmlns:p14="http://schemas.microsoft.com/office/powerpoint/2010/main" val="109257785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r>
              <a:rPr lang="en-US" dirty="0" smtClean="0"/>
              <a:t>2010 Newsfeeds are deprecated</a:t>
            </a:r>
          </a:p>
          <a:p>
            <a:r>
              <a:rPr lang="en-US" dirty="0" smtClean="0"/>
              <a:t>Can be made available by … during upgrade?</a:t>
            </a:r>
          </a:p>
          <a:p>
            <a:r>
              <a:rPr lang="en-US" dirty="0" smtClean="0"/>
              <a:t>Not migrated to the new format</a:t>
            </a:r>
            <a:endParaRPr lang="en-US" dirty="0"/>
          </a:p>
        </p:txBody>
      </p:sp>
      <p:sp>
        <p:nvSpPr>
          <p:cNvPr id="2" name="Title 1"/>
          <p:cNvSpPr>
            <a:spLocks noGrp="1"/>
          </p:cNvSpPr>
          <p:nvPr>
            <p:ph type="title"/>
          </p:nvPr>
        </p:nvSpPr>
        <p:spPr/>
        <p:txBody>
          <a:bodyPr/>
          <a:lstStyle/>
          <a:p>
            <a:r>
              <a:rPr lang="en-US" dirty="0" smtClean="0"/>
              <a:t>2010 Newsfeeds</a:t>
            </a:r>
            <a:endParaRPr lang="en-US" dirty="0"/>
          </a:p>
        </p:txBody>
      </p:sp>
    </p:spTree>
    <p:extLst>
      <p:ext uri="{BB962C8B-B14F-4D97-AF65-F5344CB8AC3E}">
        <p14:creationId xmlns:p14="http://schemas.microsoft.com/office/powerpoint/2010/main" val="77657012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r>
              <a:rPr lang="en-US" dirty="0" smtClean="0"/>
              <a:t>Connects to the My Site</a:t>
            </a:r>
          </a:p>
          <a:p>
            <a:r>
              <a:rPr lang="en-US" dirty="0" smtClean="0"/>
              <a:t>Implications on performance</a:t>
            </a:r>
            <a:endParaRPr lang="en-US" dirty="0"/>
          </a:p>
        </p:txBody>
      </p:sp>
      <p:sp>
        <p:nvSpPr>
          <p:cNvPr id="2" name="Title 1"/>
          <p:cNvSpPr>
            <a:spLocks noGrp="1"/>
          </p:cNvSpPr>
          <p:nvPr>
            <p:ph type="title"/>
          </p:nvPr>
        </p:nvSpPr>
        <p:spPr/>
        <p:txBody>
          <a:bodyPr/>
          <a:lstStyle/>
          <a:p>
            <a:r>
              <a:rPr lang="en-US" dirty="0" smtClean="0"/>
              <a:t>Outlook Social Connector</a:t>
            </a:r>
            <a:endParaRPr lang="en-US" dirty="0"/>
          </a:p>
        </p:txBody>
      </p:sp>
    </p:spTree>
    <p:extLst>
      <p:ext uri="{BB962C8B-B14F-4D97-AF65-F5344CB8AC3E}">
        <p14:creationId xmlns:p14="http://schemas.microsoft.com/office/powerpoint/2010/main" val="187305090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prstGeom prst="rect">
            <a:avLst/>
          </a:prstGeom>
        </p:spPr>
        <p:txBody>
          <a:bodyPr/>
          <a:lstStyle/>
          <a:p>
            <a:r>
              <a:rPr lang="en-US" dirty="0" smtClean="0"/>
              <a:t>Conversations are Public and show up in Search Results</a:t>
            </a:r>
          </a:p>
          <a:p>
            <a:r>
              <a:rPr lang="en-US" dirty="0" smtClean="0"/>
              <a:t>Site Feeds can be used and follow team site permissions</a:t>
            </a:r>
          </a:p>
          <a:p>
            <a:r>
              <a:rPr lang="en-US" dirty="0" smtClean="0"/>
              <a:t>Incremental Crawl frequency impacts conversations in results.</a:t>
            </a:r>
            <a:endParaRPr lang="en-US" dirty="0"/>
          </a:p>
        </p:txBody>
      </p:sp>
      <p:sp>
        <p:nvSpPr>
          <p:cNvPr id="2" name="Title 1"/>
          <p:cNvSpPr>
            <a:spLocks noGrp="1"/>
          </p:cNvSpPr>
          <p:nvPr>
            <p:ph type="title"/>
          </p:nvPr>
        </p:nvSpPr>
        <p:spPr/>
        <p:txBody>
          <a:bodyPr/>
          <a:lstStyle/>
          <a:p>
            <a:r>
              <a:rPr lang="en-US" dirty="0" smtClean="0"/>
              <a:t>Search and Security Trimming</a:t>
            </a:r>
            <a:endParaRPr lang="en-US" dirty="0"/>
          </a:p>
        </p:txBody>
      </p:sp>
    </p:spTree>
    <p:extLst>
      <p:ext uri="{BB962C8B-B14F-4D97-AF65-F5344CB8AC3E}">
        <p14:creationId xmlns:p14="http://schemas.microsoft.com/office/powerpoint/2010/main" val="334664870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type="body" sz="quarter" idx="10"/>
          </p:nvPr>
        </p:nvSpPr>
        <p:spPr/>
        <p:txBody>
          <a:bodyPr/>
          <a:lstStyle/>
          <a:p>
            <a:r>
              <a:rPr lang="en-US" sz="2040" dirty="0"/>
              <a:t>Enable activities in My Site newsfeed flag</a:t>
            </a:r>
          </a:p>
          <a:p>
            <a:pPr lvl="1"/>
            <a:r>
              <a:rPr lang="en-US" sz="1632" dirty="0" smtClean="0"/>
              <a:t>Enables </a:t>
            </a:r>
            <a:r>
              <a:rPr lang="en-US" sz="1632" dirty="0"/>
              <a:t>activity gatherer (timer job) that consolidates following activities for followed people:</a:t>
            </a:r>
          </a:p>
          <a:p>
            <a:pPr lvl="2"/>
            <a:r>
              <a:rPr lang="en-US" sz="1428" dirty="0"/>
              <a:t>Status Message (About me)</a:t>
            </a:r>
          </a:p>
          <a:p>
            <a:pPr lvl="2"/>
            <a:r>
              <a:rPr lang="en-US" sz="1428" dirty="0"/>
              <a:t>Note Board post</a:t>
            </a:r>
          </a:p>
          <a:p>
            <a:pPr lvl="2"/>
            <a:r>
              <a:rPr lang="en-US" sz="1428" dirty="0"/>
              <a:t>Tagging content (tagging posts is real-time)</a:t>
            </a:r>
          </a:p>
          <a:p>
            <a:pPr lvl="2"/>
            <a:r>
              <a:rPr lang="en-US" sz="1428" dirty="0"/>
              <a:t>Job title change</a:t>
            </a:r>
          </a:p>
          <a:p>
            <a:pPr lvl="2"/>
            <a:r>
              <a:rPr lang="en-US" sz="1428" dirty="0"/>
              <a:t>Workplace anniversary</a:t>
            </a:r>
          </a:p>
          <a:p>
            <a:pPr lvl="2"/>
            <a:r>
              <a:rPr lang="en-US" sz="1428" dirty="0"/>
              <a:t>Now following person</a:t>
            </a:r>
          </a:p>
          <a:p>
            <a:pPr lvl="2"/>
            <a:r>
              <a:rPr lang="en-US" sz="1428" dirty="0"/>
              <a:t>Birthday</a:t>
            </a:r>
            <a:endParaRPr lang="en-US" sz="1632" dirty="0"/>
          </a:p>
          <a:p>
            <a:pPr lvl="1"/>
            <a:r>
              <a:rPr lang="en-US" sz="1632" dirty="0"/>
              <a:t>Activities above get consolidated and written in the Microfeed </a:t>
            </a:r>
            <a:r>
              <a:rPr lang="en-US" sz="1632" b="1" dirty="0"/>
              <a:t>list</a:t>
            </a:r>
          </a:p>
          <a:p>
            <a:pPr lvl="1"/>
            <a:r>
              <a:rPr lang="en-US" sz="1632" dirty="0"/>
              <a:t>Activities provided by custom 2010 gatherers is still written in the </a:t>
            </a:r>
            <a:r>
              <a:rPr lang="en-US" sz="1632" dirty="0" err="1"/>
              <a:t>SocialDB</a:t>
            </a:r>
            <a:r>
              <a:rPr lang="en-US" sz="1632" dirty="0"/>
              <a:t> / </a:t>
            </a:r>
            <a:r>
              <a:rPr lang="en-US" sz="1632" dirty="0" err="1"/>
              <a:t>ConsolidatedFeeds</a:t>
            </a:r>
            <a:r>
              <a:rPr lang="en-US" sz="1632" dirty="0"/>
              <a:t> </a:t>
            </a:r>
            <a:r>
              <a:rPr lang="en-US" sz="1632" b="1" dirty="0"/>
              <a:t>Table</a:t>
            </a:r>
          </a:p>
          <a:p>
            <a:pPr lvl="2"/>
            <a:r>
              <a:rPr lang="en-US" sz="1632" dirty="0"/>
              <a:t>“Enable SharePoint 2010 Activity Migration” option, makes those “custom” activities to show up in Microfeed List too</a:t>
            </a:r>
          </a:p>
          <a:p>
            <a:pPr lvl="2"/>
            <a:r>
              <a:rPr lang="en-US" sz="1632" dirty="0"/>
              <a:t>potentially impacts performances because it forces Newsfeed WP to query </a:t>
            </a:r>
            <a:r>
              <a:rPr lang="en-US" sz="1632" dirty="0" err="1"/>
              <a:t>SocialDB</a:t>
            </a:r>
            <a:r>
              <a:rPr lang="en-US" sz="1632" dirty="0"/>
              <a:t> / </a:t>
            </a:r>
            <a:r>
              <a:rPr lang="en-US" sz="1632" dirty="0" err="1"/>
              <a:t>ConsolidatedFeeds</a:t>
            </a:r>
            <a:r>
              <a:rPr lang="en-US" sz="1632" dirty="0"/>
              <a:t> Table EVERY REFRESH</a:t>
            </a:r>
          </a:p>
        </p:txBody>
      </p:sp>
      <p:sp>
        <p:nvSpPr>
          <p:cNvPr id="2" name="Title 1"/>
          <p:cNvSpPr>
            <a:spLocks noGrp="1"/>
          </p:cNvSpPr>
          <p:nvPr>
            <p:ph type="title"/>
          </p:nvPr>
        </p:nvSpPr>
        <p:spPr/>
        <p:txBody>
          <a:bodyPr/>
          <a:lstStyle/>
          <a:p>
            <a:r>
              <a:rPr lang="en-US" dirty="0" smtClean="0">
                <a:solidFill>
                  <a:schemeClr val="tx1">
                    <a:lumMod val="85000"/>
                  </a:schemeClr>
                </a:solidFill>
              </a:rPr>
              <a:t>Activities Integration</a:t>
            </a:r>
            <a:endParaRPr lang="en-US" dirty="0">
              <a:solidFill>
                <a:schemeClr val="tx1">
                  <a:lumMod val="85000"/>
                </a:schemeClr>
              </a:solidFill>
            </a:endParaRPr>
          </a:p>
        </p:txBody>
      </p:sp>
      <p:pic>
        <p:nvPicPr>
          <p:cNvPr id="7" name="Picture 6"/>
          <p:cNvPicPr>
            <a:picLocks noChangeAspect="1"/>
          </p:cNvPicPr>
          <p:nvPr/>
        </p:nvPicPr>
        <p:blipFill>
          <a:blip r:embed="rId2"/>
          <a:stretch>
            <a:fillRect/>
          </a:stretch>
        </p:blipFill>
        <p:spPr>
          <a:xfrm>
            <a:off x="2713037" y="5273840"/>
            <a:ext cx="5738039" cy="1140897"/>
          </a:xfrm>
          <a:prstGeom prst="rect">
            <a:avLst/>
          </a:prstGeom>
        </p:spPr>
      </p:pic>
    </p:spTree>
    <p:extLst>
      <p:ext uri="{BB962C8B-B14F-4D97-AF65-F5344CB8AC3E}">
        <p14:creationId xmlns:p14="http://schemas.microsoft.com/office/powerpoint/2010/main" val="114355133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69989"/>
          </a:xfrm>
        </p:spPr>
        <p:txBody>
          <a:bodyPr/>
          <a:lstStyle/>
          <a:p>
            <a:r>
              <a:rPr lang="en-US" dirty="0" smtClean="0"/>
              <a:t>What is “Social”?</a:t>
            </a:r>
          </a:p>
          <a:p>
            <a:r>
              <a:rPr lang="en-US" dirty="0" smtClean="0"/>
              <a:t>What’s new in SharePoint 2013 Social Computing?</a:t>
            </a:r>
          </a:p>
          <a:p>
            <a:r>
              <a:rPr lang="en-US" dirty="0" smtClean="0"/>
              <a:t>Planning</a:t>
            </a:r>
          </a:p>
          <a:p>
            <a:r>
              <a:rPr lang="en-US" dirty="0" smtClean="0"/>
              <a:t>Deploying Personal Site Infrastructure</a:t>
            </a: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88518092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sz="3264" dirty="0" smtClean="0"/>
              <a:t>Permissions </a:t>
            </a:r>
            <a:r>
              <a:rPr lang="en-US" sz="3264" dirty="0"/>
              <a:t>to create Personal </a:t>
            </a:r>
            <a:r>
              <a:rPr lang="en-US" sz="3264" dirty="0" smtClean="0"/>
              <a:t>Sites</a:t>
            </a:r>
            <a:endParaRPr lang="en-US" sz="3264" dirty="0"/>
          </a:p>
          <a:p>
            <a:r>
              <a:rPr lang="en-US" sz="3264" dirty="0" smtClean="0"/>
              <a:t>No Permission to </a:t>
            </a:r>
            <a:r>
              <a:rPr lang="en-US" sz="3264" dirty="0"/>
              <a:t>create Personal Sites will have a ‘profile only’ experience</a:t>
            </a:r>
            <a:r>
              <a:rPr lang="en-US" sz="3264" dirty="0" smtClean="0"/>
              <a:t>.</a:t>
            </a:r>
            <a:endParaRPr lang="en-US" sz="3264" dirty="0"/>
          </a:p>
          <a:p>
            <a:pPr lvl="1"/>
            <a:r>
              <a:rPr lang="en-US" sz="1836" dirty="0"/>
              <a:t>They </a:t>
            </a:r>
            <a:r>
              <a:rPr lang="en-US" sz="1836" u="sng" dirty="0"/>
              <a:t>CAN</a:t>
            </a:r>
            <a:r>
              <a:rPr lang="en-US" sz="1836" dirty="0"/>
              <a:t>:</a:t>
            </a:r>
          </a:p>
          <a:p>
            <a:pPr lvl="2"/>
            <a:r>
              <a:rPr lang="en-US" sz="1836" dirty="0"/>
              <a:t>Visit and edit their profile, and enter any information about themselves that they want, including adding a photo.</a:t>
            </a:r>
          </a:p>
          <a:p>
            <a:pPr lvl="2"/>
            <a:r>
              <a:rPr lang="en-US" sz="1836" dirty="0"/>
              <a:t>Follow people, and through their People page can see and reply to the latest Microblog posts *</a:t>
            </a:r>
          </a:p>
          <a:p>
            <a:pPr lvl="2"/>
            <a:r>
              <a:rPr lang="en-US" sz="1836" dirty="0"/>
              <a:t>Visit other people’s profiles</a:t>
            </a:r>
          </a:p>
          <a:p>
            <a:pPr lvl="2"/>
            <a:r>
              <a:rPr lang="en-US" sz="1836" dirty="0"/>
              <a:t>Have people @mention them (which will result in them getting an email</a:t>
            </a:r>
            <a:r>
              <a:rPr lang="en-US" sz="1836" dirty="0" smtClean="0"/>
              <a:t>).</a:t>
            </a:r>
          </a:p>
          <a:p>
            <a:pPr lvl="1"/>
            <a:r>
              <a:rPr lang="en-US" sz="1836" dirty="0"/>
              <a:t>They </a:t>
            </a:r>
            <a:r>
              <a:rPr lang="en-US" sz="1836" u="sng" dirty="0"/>
              <a:t>CANNOT</a:t>
            </a:r>
            <a:r>
              <a:rPr lang="en-US" sz="1836" dirty="0"/>
              <a:t>:</a:t>
            </a:r>
          </a:p>
          <a:p>
            <a:pPr lvl="2"/>
            <a:r>
              <a:rPr lang="en-US" sz="1400" dirty="0"/>
              <a:t>Create any root Microblog Posts</a:t>
            </a:r>
          </a:p>
          <a:p>
            <a:pPr lvl="2"/>
            <a:r>
              <a:rPr lang="en-US" sz="1400" dirty="0"/>
              <a:t>View Microblog posts of people they following in the consolidated feeds web part</a:t>
            </a:r>
          </a:p>
          <a:p>
            <a:pPr lvl="3"/>
            <a:r>
              <a:rPr lang="en-US" sz="1200" dirty="0"/>
              <a:t>they will be redirected from the Newsfeed page to their Profile page</a:t>
            </a:r>
          </a:p>
          <a:p>
            <a:pPr lvl="2"/>
            <a:r>
              <a:rPr lang="en-US" sz="1400" dirty="0"/>
              <a:t>Follow content</a:t>
            </a:r>
          </a:p>
          <a:p>
            <a:pPr lvl="2"/>
            <a:r>
              <a:rPr lang="en-US" sz="1400" dirty="0"/>
              <a:t>Follow tags*</a:t>
            </a:r>
          </a:p>
          <a:p>
            <a:pPr lvl="2"/>
            <a:r>
              <a:rPr lang="en-US" sz="1400" dirty="0"/>
              <a:t>Aggregate tasks</a:t>
            </a:r>
          </a:p>
          <a:p>
            <a:pPr lvl="2"/>
            <a:r>
              <a:rPr lang="en-US" sz="1400" dirty="0"/>
              <a:t>Upload documents (or do any Personal Site activities)</a:t>
            </a:r>
          </a:p>
          <a:p>
            <a:pPr lvl="2"/>
            <a:r>
              <a:rPr lang="en-US" sz="1400" dirty="0"/>
              <a:t>@mention </a:t>
            </a:r>
            <a:r>
              <a:rPr lang="en-US" sz="1400" dirty="0" smtClean="0"/>
              <a:t>somebody</a:t>
            </a:r>
            <a:endParaRPr lang="en-US" sz="1400" dirty="0"/>
          </a:p>
        </p:txBody>
      </p:sp>
      <p:sp>
        <p:nvSpPr>
          <p:cNvPr id="4" name="Title 1"/>
          <p:cNvSpPr>
            <a:spLocks noGrp="1"/>
          </p:cNvSpPr>
          <p:nvPr>
            <p:ph type="title"/>
          </p:nvPr>
        </p:nvSpPr>
        <p:spPr/>
        <p:txBody>
          <a:bodyPr/>
          <a:lstStyle/>
          <a:p>
            <a:r>
              <a:rPr lang="en-US" sz="4488" dirty="0">
                <a:solidFill>
                  <a:schemeClr val="tx1">
                    <a:lumMod val="85000"/>
                  </a:schemeClr>
                </a:solidFill>
              </a:rPr>
              <a:t>Permission Management (Central Administration)</a:t>
            </a:r>
          </a:p>
        </p:txBody>
      </p:sp>
    </p:spTree>
    <p:extLst>
      <p:ext uri="{BB962C8B-B14F-4D97-AF65-F5344CB8AC3E}">
        <p14:creationId xmlns:p14="http://schemas.microsoft.com/office/powerpoint/2010/main" val="401280304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4335462"/>
            <a:ext cx="11887200" cy="2025170"/>
          </a:xfrm>
        </p:spPr>
        <p:txBody>
          <a:bodyPr/>
          <a:lstStyle/>
          <a:p>
            <a:r>
              <a:rPr lang="en-US" sz="2040" dirty="0" smtClean="0"/>
              <a:t>Central </a:t>
            </a:r>
            <a:r>
              <a:rPr lang="en-US" sz="2040" dirty="0"/>
              <a:t>Administration in the </a:t>
            </a:r>
            <a:r>
              <a:rPr lang="en-US" sz="2040" dirty="0" smtClean="0"/>
              <a:t>User Profile Service Application</a:t>
            </a:r>
            <a:endParaRPr lang="en-US" sz="2040" dirty="0"/>
          </a:p>
          <a:p>
            <a:r>
              <a:rPr lang="en-US" sz="2040" dirty="0" smtClean="0"/>
              <a:t>Administrators govern </a:t>
            </a:r>
            <a:r>
              <a:rPr lang="en-US" sz="2040" dirty="0"/>
              <a:t>profile </a:t>
            </a:r>
            <a:r>
              <a:rPr lang="en-US" sz="2040" dirty="0" smtClean="0"/>
              <a:t>information</a:t>
            </a:r>
            <a:endParaRPr lang="en-US" sz="2040" dirty="0"/>
          </a:p>
          <a:p>
            <a:pPr lvl="1"/>
            <a:r>
              <a:rPr lang="en-US" sz="1224" dirty="0"/>
              <a:t>Users can </a:t>
            </a:r>
            <a:r>
              <a:rPr lang="en-US" sz="1224" i="1" u="sng" dirty="0"/>
              <a:t>always</a:t>
            </a:r>
            <a:r>
              <a:rPr lang="en-US" sz="1224" dirty="0"/>
              <a:t> override Admin settings regarding activities and following people privacy settings.</a:t>
            </a:r>
          </a:p>
          <a:p>
            <a:r>
              <a:rPr lang="en-US" sz="2040" dirty="0" smtClean="0"/>
              <a:t>Simplified </a:t>
            </a:r>
            <a:r>
              <a:rPr lang="en-US" sz="2040" dirty="0"/>
              <a:t>compared to SharePoint 2010 Policy settings:</a:t>
            </a:r>
          </a:p>
          <a:p>
            <a:pPr lvl="1"/>
            <a:r>
              <a:rPr lang="en-US" sz="1224" dirty="0"/>
              <a:t>Privacy setting is now “Only me” or “Everyone”</a:t>
            </a:r>
          </a:p>
        </p:txBody>
      </p:sp>
      <p:sp>
        <p:nvSpPr>
          <p:cNvPr id="9" name="Title 2"/>
          <p:cNvSpPr>
            <a:spLocks noGrp="1"/>
          </p:cNvSpPr>
          <p:nvPr>
            <p:ph type="title"/>
          </p:nvPr>
        </p:nvSpPr>
        <p:spPr/>
        <p:txBody>
          <a:bodyPr/>
          <a:lstStyle/>
          <a:p>
            <a:r>
              <a:rPr lang="en-US" dirty="0" smtClean="0">
                <a:solidFill>
                  <a:schemeClr val="tx1">
                    <a:lumMod val="85000"/>
                  </a:schemeClr>
                </a:solidFill>
              </a:rPr>
              <a:t>Privacy Settings</a:t>
            </a:r>
            <a:endParaRPr lang="en-US" dirty="0">
              <a:solidFill>
                <a:schemeClr val="tx1">
                  <a:lumMod val="85000"/>
                </a:schemeClr>
              </a:solidFill>
            </a:endParaRPr>
          </a:p>
        </p:txBody>
      </p:sp>
      <p:pic>
        <p:nvPicPr>
          <p:cNvPr id="4" name="Picture 3"/>
          <p:cNvPicPr>
            <a:picLocks noChangeAspect="1"/>
          </p:cNvPicPr>
          <p:nvPr/>
        </p:nvPicPr>
        <p:blipFill>
          <a:blip r:embed="rId3"/>
          <a:stretch>
            <a:fillRect/>
          </a:stretch>
        </p:blipFill>
        <p:spPr>
          <a:xfrm>
            <a:off x="1976826" y="1511338"/>
            <a:ext cx="3065356" cy="2644921"/>
          </a:xfrm>
          <a:prstGeom prst="rect">
            <a:avLst/>
          </a:prstGeom>
        </p:spPr>
      </p:pic>
      <p:pic>
        <p:nvPicPr>
          <p:cNvPr id="7" name="Picture 6"/>
          <p:cNvPicPr>
            <a:picLocks noChangeAspect="1"/>
          </p:cNvPicPr>
          <p:nvPr/>
        </p:nvPicPr>
        <p:blipFill>
          <a:blip r:embed="rId4"/>
          <a:stretch>
            <a:fillRect/>
          </a:stretch>
        </p:blipFill>
        <p:spPr>
          <a:xfrm>
            <a:off x="5456142" y="1502741"/>
            <a:ext cx="4876249" cy="2681069"/>
          </a:xfrm>
          <a:prstGeom prst="rect">
            <a:avLst/>
          </a:prstGeom>
        </p:spPr>
      </p:pic>
      <p:sp>
        <p:nvSpPr>
          <p:cNvPr id="5" name="TextBox 4"/>
          <p:cNvSpPr txBox="1"/>
          <p:nvPr/>
        </p:nvSpPr>
        <p:spPr>
          <a:xfrm>
            <a:off x="6827871" y="1143587"/>
            <a:ext cx="2172732" cy="359154"/>
          </a:xfrm>
          <a:prstGeom prst="rect">
            <a:avLst/>
          </a:prstGeom>
          <a:noFill/>
        </p:spPr>
        <p:txBody>
          <a:bodyPr wrap="square" lIns="0" tIns="0" rIns="0" bIns="0" rtlCol="0">
            <a:noAutofit/>
          </a:bodyPr>
          <a:lstStyle/>
          <a:p>
            <a:r>
              <a:rPr lang="en-US" sz="1836" i="1" dirty="0">
                <a:gradFill>
                  <a:gsLst>
                    <a:gs pos="0">
                      <a:schemeClr val="tx1"/>
                    </a:gs>
                    <a:gs pos="86000">
                      <a:schemeClr val="tx1"/>
                    </a:gs>
                  </a:gsLst>
                  <a:lin ang="5400000" scaled="0"/>
                </a:gradFill>
                <a:effectLst>
                  <a:outerShdw blurRad="38100" dist="38100" dir="2700000" algn="tl">
                    <a:srgbClr val="000000">
                      <a:alpha val="43137"/>
                    </a:srgbClr>
                  </a:outerShdw>
                </a:effectLst>
                <a:latin typeface="Segoe UI Light" pitchFamily="34" charset="0"/>
              </a:rPr>
              <a:t>Personal Site Settings </a:t>
            </a:r>
          </a:p>
        </p:txBody>
      </p:sp>
      <p:sp>
        <p:nvSpPr>
          <p:cNvPr id="8" name="TextBox 7"/>
          <p:cNvSpPr txBox="1"/>
          <p:nvPr/>
        </p:nvSpPr>
        <p:spPr>
          <a:xfrm>
            <a:off x="1976826" y="1143588"/>
            <a:ext cx="3479316" cy="359154"/>
          </a:xfrm>
          <a:prstGeom prst="rect">
            <a:avLst/>
          </a:prstGeom>
          <a:noFill/>
        </p:spPr>
        <p:txBody>
          <a:bodyPr wrap="square" lIns="0" tIns="0" rIns="0" bIns="0" rtlCol="0">
            <a:noAutofit/>
          </a:bodyPr>
          <a:lstStyle/>
          <a:p>
            <a:r>
              <a:rPr lang="en-US" sz="1836" i="1" dirty="0">
                <a:gradFill>
                  <a:gsLst>
                    <a:gs pos="0">
                      <a:schemeClr val="tx1"/>
                    </a:gs>
                    <a:gs pos="86000">
                      <a:schemeClr val="tx1"/>
                    </a:gs>
                  </a:gsLst>
                  <a:lin ang="5400000" scaled="0"/>
                </a:gradFill>
                <a:effectLst>
                  <a:outerShdw blurRad="38100" dist="38100" dir="2700000" algn="tl">
                    <a:srgbClr val="000000">
                      <a:alpha val="43137"/>
                    </a:srgbClr>
                  </a:outerShdw>
                </a:effectLst>
                <a:latin typeface="Segoe UI Light" pitchFamily="34" charset="0"/>
              </a:rPr>
              <a:t>Central Administration Settings</a:t>
            </a:r>
          </a:p>
        </p:txBody>
      </p:sp>
    </p:spTree>
    <p:extLst>
      <p:ext uri="{BB962C8B-B14F-4D97-AF65-F5344CB8AC3E}">
        <p14:creationId xmlns:p14="http://schemas.microsoft.com/office/powerpoint/2010/main" val="66886339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r>
              <a:rPr lang="en-US" sz="2856" dirty="0"/>
              <a:t>Admins can also enable a “default“ privacy setting to make people following information and activities public.</a:t>
            </a:r>
          </a:p>
          <a:p>
            <a:r>
              <a:rPr lang="en-US" sz="2856" dirty="0"/>
              <a:t>When enabled this blocks administrators in CA to control privacy settings of newsfeed activities in policies</a:t>
            </a:r>
          </a:p>
          <a:p>
            <a:pPr lvl="1"/>
            <a:r>
              <a:rPr lang="en-US" dirty="0" smtClean="0"/>
              <a:t>Message informs that policy control is override</a:t>
            </a:r>
          </a:p>
          <a:p>
            <a:r>
              <a:rPr lang="en-US" sz="2856" dirty="0"/>
              <a:t>If unchecked there are basically no system activities in Microfeed.</a:t>
            </a:r>
          </a:p>
        </p:txBody>
      </p:sp>
      <p:sp>
        <p:nvSpPr>
          <p:cNvPr id="2" name="Title 1"/>
          <p:cNvSpPr>
            <a:spLocks noGrp="1"/>
          </p:cNvSpPr>
          <p:nvPr>
            <p:ph type="title"/>
          </p:nvPr>
        </p:nvSpPr>
        <p:spPr/>
        <p:txBody>
          <a:bodyPr/>
          <a:lstStyle/>
          <a:p>
            <a:r>
              <a:rPr lang="en-US" dirty="0" smtClean="0">
                <a:solidFill>
                  <a:schemeClr val="tx1">
                    <a:lumMod val="85000"/>
                  </a:schemeClr>
                </a:solidFill>
              </a:rPr>
              <a:t>Privacy Settings </a:t>
            </a:r>
            <a:endParaRPr lang="en-US" dirty="0">
              <a:solidFill>
                <a:schemeClr val="tx1">
                  <a:lumMod val="85000"/>
                </a:schemeClr>
              </a:solidFill>
            </a:endParaRPr>
          </a:p>
        </p:txBody>
      </p:sp>
      <p:pic>
        <p:nvPicPr>
          <p:cNvPr id="5" name="Picture 4"/>
          <p:cNvPicPr>
            <a:picLocks noChangeAspect="1"/>
          </p:cNvPicPr>
          <p:nvPr/>
        </p:nvPicPr>
        <p:blipFill>
          <a:blip r:embed="rId3"/>
          <a:stretch>
            <a:fillRect/>
          </a:stretch>
        </p:blipFill>
        <p:spPr>
          <a:xfrm>
            <a:off x="1650878" y="4617357"/>
            <a:ext cx="9718520" cy="1533939"/>
          </a:xfrm>
          <a:prstGeom prst="rect">
            <a:avLst/>
          </a:prstGeom>
        </p:spPr>
      </p:pic>
    </p:spTree>
    <p:extLst>
      <p:ext uri="{BB962C8B-B14F-4D97-AF65-F5344CB8AC3E}">
        <p14:creationId xmlns:p14="http://schemas.microsoft.com/office/powerpoint/2010/main" val="400235981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Privacy Notification</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0221" y="1250631"/>
            <a:ext cx="10058400" cy="5330233"/>
          </a:xfrm>
          <a:prstGeom prst="rect">
            <a:avLst/>
          </a:prstGeom>
        </p:spPr>
      </p:pic>
    </p:spTree>
    <p:extLst>
      <p:ext uri="{BB962C8B-B14F-4D97-AF65-F5344CB8AC3E}">
        <p14:creationId xmlns:p14="http://schemas.microsoft.com/office/powerpoint/2010/main" val="731140105"/>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Deploying Personal Site Infrastructure</a:t>
            </a:r>
          </a:p>
        </p:txBody>
      </p:sp>
    </p:spTree>
    <p:extLst>
      <p:ext uri="{BB962C8B-B14F-4D97-AF65-F5344CB8AC3E}">
        <p14:creationId xmlns:p14="http://schemas.microsoft.com/office/powerpoint/2010/main" val="164932135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Managed Metadata Service Application</a:t>
            </a:r>
          </a:p>
          <a:p>
            <a:pPr lvl="1"/>
            <a:r>
              <a:rPr lang="en-US" dirty="0" smtClean="0"/>
              <a:t>Used for # Tags and interests</a:t>
            </a:r>
          </a:p>
          <a:p>
            <a:r>
              <a:rPr lang="en-US" dirty="0" smtClean="0"/>
              <a:t>Search Service Application</a:t>
            </a:r>
          </a:p>
          <a:p>
            <a:pPr lvl="1"/>
            <a:r>
              <a:rPr lang="en-US" dirty="0" smtClean="0"/>
              <a:t>Activities</a:t>
            </a:r>
          </a:p>
          <a:p>
            <a:pPr lvl="1"/>
            <a:r>
              <a:rPr lang="en-US" dirty="0" smtClean="0"/>
              <a:t>Trending </a:t>
            </a:r>
            <a:r>
              <a:rPr lang="en-US" dirty="0"/>
              <a:t>#Tags </a:t>
            </a:r>
            <a:endParaRPr lang="en-US" dirty="0" smtClean="0"/>
          </a:p>
          <a:p>
            <a:pPr lvl="1"/>
            <a:r>
              <a:rPr lang="en-US" dirty="0"/>
              <a:t>"Suggested Documents to </a:t>
            </a:r>
            <a:r>
              <a:rPr lang="en-US" dirty="0" smtClean="0"/>
              <a:t>follow“</a:t>
            </a:r>
          </a:p>
          <a:p>
            <a:pPr lvl="1"/>
            <a:r>
              <a:rPr lang="en-US" dirty="0" smtClean="0"/>
              <a:t>“Existing Tasks”</a:t>
            </a:r>
          </a:p>
          <a:p>
            <a:r>
              <a:rPr lang="en-US" dirty="0" smtClean="0"/>
              <a:t>Web Application</a:t>
            </a:r>
          </a:p>
          <a:p>
            <a:r>
              <a:rPr lang="en-US" dirty="0" smtClean="0"/>
              <a:t>User Profile Service Application</a:t>
            </a:r>
            <a:endParaRPr lang="en-US" dirty="0"/>
          </a:p>
          <a:p>
            <a:pPr lvl="1"/>
            <a:endParaRPr lang="en-US" dirty="0"/>
          </a:p>
        </p:txBody>
      </p:sp>
      <p:sp>
        <p:nvSpPr>
          <p:cNvPr id="3" name="Title 2"/>
          <p:cNvSpPr>
            <a:spLocks noGrp="1"/>
          </p:cNvSpPr>
          <p:nvPr>
            <p:ph type="title"/>
          </p:nvPr>
        </p:nvSpPr>
        <p:spPr/>
        <p:txBody>
          <a:bodyPr/>
          <a:lstStyle/>
          <a:p>
            <a:r>
              <a:rPr lang="en-US" dirty="0" smtClean="0"/>
              <a:t>Prerequisites</a:t>
            </a:r>
            <a:endParaRPr lang="en-US" dirty="0"/>
          </a:p>
        </p:txBody>
      </p:sp>
    </p:spTree>
    <p:extLst>
      <p:ext uri="{BB962C8B-B14F-4D97-AF65-F5344CB8AC3E}">
        <p14:creationId xmlns:p14="http://schemas.microsoft.com/office/powerpoint/2010/main" val="354105008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b="1" dirty="0"/>
              <a:t>Create a My Site host site collection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437" y="1363662"/>
            <a:ext cx="4016088" cy="211092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7637" y="4106862"/>
            <a:ext cx="4801016" cy="1836579"/>
          </a:xfrm>
          <a:prstGeom prst="rect">
            <a:avLst/>
          </a:prstGeom>
        </p:spPr>
      </p:pic>
    </p:spTree>
    <p:extLst>
      <p:ext uri="{BB962C8B-B14F-4D97-AF65-F5344CB8AC3E}">
        <p14:creationId xmlns:p14="http://schemas.microsoft.com/office/powerpoint/2010/main" val="3465471556"/>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Web Application Configuration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196" y="1516062"/>
            <a:ext cx="4945809" cy="145554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39" y="3116262"/>
            <a:ext cx="5043759" cy="359417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23037" y="1516062"/>
            <a:ext cx="4831499" cy="2697714"/>
          </a:xfrm>
          <a:prstGeom prst="rect">
            <a:avLst/>
          </a:prstGeom>
        </p:spPr>
      </p:pic>
    </p:spTree>
    <p:extLst>
      <p:ext uri="{BB962C8B-B14F-4D97-AF65-F5344CB8AC3E}">
        <p14:creationId xmlns:p14="http://schemas.microsoft.com/office/powerpoint/2010/main" val="3004853546"/>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Configure My Site settings for the User Profile service application</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237" y="1810185"/>
            <a:ext cx="2979678" cy="937341"/>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2887662"/>
            <a:ext cx="4778154" cy="298729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237" y="6015097"/>
            <a:ext cx="4884843" cy="89161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5880" y="1802247"/>
            <a:ext cx="5578323" cy="1432684"/>
          </a:xfrm>
          <a:prstGeom prst="rect">
            <a:avLst/>
          </a:prstGeom>
        </p:spPr>
      </p:pic>
    </p:spTree>
    <p:extLst>
      <p:ext uri="{BB962C8B-B14F-4D97-AF65-F5344CB8AC3E}">
        <p14:creationId xmlns:p14="http://schemas.microsoft.com/office/powerpoint/2010/main" val="75677049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Configure My Site settings for the User Profile service application</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382" y="1820862"/>
            <a:ext cx="5723116" cy="3040643"/>
          </a:xfrm>
          <a:prstGeom prst="rect">
            <a:avLst/>
          </a:prstGeom>
        </p:spPr>
      </p:pic>
      <p:pic>
        <p:nvPicPr>
          <p:cNvPr id="5" name="Picture 4"/>
          <p:cNvPicPr>
            <a:picLocks noChangeAspect="1"/>
          </p:cNvPicPr>
          <p:nvPr/>
        </p:nvPicPr>
        <p:blipFill>
          <a:blip r:embed="rId3"/>
          <a:stretch>
            <a:fillRect/>
          </a:stretch>
        </p:blipFill>
        <p:spPr>
          <a:xfrm>
            <a:off x="481382" y="5208245"/>
            <a:ext cx="5738039" cy="114089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2855" y="2021391"/>
            <a:ext cx="5601185" cy="3734124"/>
          </a:xfrm>
          <a:prstGeom prst="rect">
            <a:avLst/>
          </a:prstGeom>
        </p:spPr>
      </p:pic>
    </p:spTree>
    <p:extLst>
      <p:ext uri="{BB962C8B-B14F-4D97-AF65-F5344CB8AC3E}">
        <p14:creationId xmlns:p14="http://schemas.microsoft.com/office/powerpoint/2010/main" val="290191231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What is “social”?</a:t>
            </a:r>
            <a:endParaRPr lang="en-US" dirty="0"/>
          </a:p>
        </p:txBody>
      </p:sp>
      <p:pic>
        <p:nvPicPr>
          <p:cNvPr id="4" name="Picture 3"/>
          <p:cNvPicPr>
            <a:picLocks noChangeAspect="1"/>
          </p:cNvPicPr>
          <p:nvPr/>
        </p:nvPicPr>
        <p:blipFill>
          <a:blip r:embed="rId7"/>
          <a:stretch>
            <a:fillRect/>
          </a:stretch>
        </p:blipFill>
        <p:spPr>
          <a:xfrm>
            <a:off x="1918387" y="1174112"/>
            <a:ext cx="8056556" cy="3871018"/>
          </a:xfrm>
          <a:prstGeom prst="rect">
            <a:avLst/>
          </a:prstGeom>
        </p:spPr>
      </p:pic>
      <p:grpSp>
        <p:nvGrpSpPr>
          <p:cNvPr id="16" name="Group 15"/>
          <p:cNvGrpSpPr/>
          <p:nvPr/>
        </p:nvGrpSpPr>
        <p:grpSpPr>
          <a:xfrm>
            <a:off x="3551526" y="5139839"/>
            <a:ext cx="1524000" cy="1524000"/>
            <a:chOff x="3779837" y="5095875"/>
            <a:chExt cx="1524000" cy="1524000"/>
          </a:xfrm>
        </p:grpSpPr>
        <p:sp>
          <p:nvSpPr>
            <p:cNvPr id="6" name="Rectangle 5"/>
            <p:cNvSpPr/>
            <p:nvPr>
              <p:custDataLst>
                <p:tags r:id="rId5"/>
              </p:custDataLst>
            </p:nvPr>
          </p:nvSpPr>
          <p:spPr bwMode="auto">
            <a:xfrm>
              <a:off x="3779837" y="5095875"/>
              <a:ext cx="1524000" cy="1524000"/>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500" dirty="0" smtClean="0">
                  <a:gradFill flip="none" rotWithShape="1">
                    <a:gsLst>
                      <a:gs pos="0">
                        <a:srgbClr val="FFFFFF"/>
                      </a:gs>
                      <a:gs pos="100000">
                        <a:srgbClr val="FFFFFF"/>
                      </a:gs>
                    </a:gsLst>
                    <a:lin ang="5400000" scaled="0"/>
                    <a:tileRect/>
                  </a:gradFill>
                  <a:ea typeface="Segoe UI" pitchFamily="34" charset="0"/>
                  <a:cs typeface="Segoe UI" pitchFamily="34" charset="0"/>
                </a:rPr>
                <a:t>Strategy</a:t>
              </a:r>
            </a:p>
          </p:txBody>
        </p:sp>
        <p:sp>
          <p:nvSpPr>
            <p:cNvPr id="10" name="Freeform 21"/>
            <p:cNvSpPr>
              <a:spLocks noEditPoints="1"/>
            </p:cNvSpPr>
            <p:nvPr/>
          </p:nvSpPr>
          <p:spPr bwMode="black">
            <a:xfrm>
              <a:off x="4267446" y="5583555"/>
              <a:ext cx="548782" cy="548639"/>
            </a:xfrm>
            <a:custGeom>
              <a:avLst/>
              <a:gdLst>
                <a:gd name="T0" fmla="*/ 75 w 300"/>
                <a:gd name="T1" fmla="*/ 60 h 300"/>
                <a:gd name="T2" fmla="*/ 37 w 300"/>
                <a:gd name="T3" fmla="*/ 52 h 300"/>
                <a:gd name="T4" fmla="*/ 0 w 300"/>
                <a:gd name="T5" fmla="*/ 60 h 300"/>
                <a:gd name="T6" fmla="*/ 0 w 300"/>
                <a:gd name="T7" fmla="*/ 15 h 300"/>
                <a:gd name="T8" fmla="*/ 37 w 300"/>
                <a:gd name="T9" fmla="*/ 22 h 300"/>
                <a:gd name="T10" fmla="*/ 75 w 300"/>
                <a:gd name="T11" fmla="*/ 15 h 300"/>
                <a:gd name="T12" fmla="*/ 300 w 300"/>
                <a:gd name="T13" fmla="*/ 15 h 300"/>
                <a:gd name="T14" fmla="*/ 262 w 300"/>
                <a:gd name="T15" fmla="*/ 22 h 300"/>
                <a:gd name="T16" fmla="*/ 225 w 300"/>
                <a:gd name="T17" fmla="*/ 15 h 300"/>
                <a:gd name="T18" fmla="*/ 225 w 300"/>
                <a:gd name="T19" fmla="*/ 60 h 300"/>
                <a:gd name="T20" fmla="*/ 262 w 300"/>
                <a:gd name="T21" fmla="*/ 52 h 300"/>
                <a:gd name="T22" fmla="*/ 300 w 300"/>
                <a:gd name="T23" fmla="*/ 60 h 300"/>
                <a:gd name="T24" fmla="*/ 300 w 300"/>
                <a:gd name="T25" fmla="*/ 15 h 300"/>
                <a:gd name="T26" fmla="*/ 173 w 300"/>
                <a:gd name="T27" fmla="*/ 0 h 300"/>
                <a:gd name="T28" fmla="*/ 128 w 300"/>
                <a:gd name="T29" fmla="*/ 0 h 300"/>
                <a:gd name="T30" fmla="*/ 135 w 300"/>
                <a:gd name="T31" fmla="*/ 37 h 300"/>
                <a:gd name="T32" fmla="*/ 128 w 300"/>
                <a:gd name="T33" fmla="*/ 75 h 300"/>
                <a:gd name="T34" fmla="*/ 173 w 300"/>
                <a:gd name="T35" fmla="*/ 75 h 300"/>
                <a:gd name="T36" fmla="*/ 165 w 300"/>
                <a:gd name="T37" fmla="*/ 37 h 300"/>
                <a:gd name="T38" fmla="*/ 38 w 300"/>
                <a:gd name="T39" fmla="*/ 225 h 300"/>
                <a:gd name="T40" fmla="*/ 38 w 300"/>
                <a:gd name="T41" fmla="*/ 300 h 300"/>
                <a:gd name="T42" fmla="*/ 38 w 300"/>
                <a:gd name="T43" fmla="*/ 225 h 300"/>
                <a:gd name="T44" fmla="*/ 38 w 300"/>
                <a:gd name="T45" fmla="*/ 277 h 300"/>
                <a:gd name="T46" fmla="*/ 38 w 300"/>
                <a:gd name="T47" fmla="*/ 247 h 300"/>
                <a:gd name="T48" fmla="*/ 150 w 300"/>
                <a:gd name="T49" fmla="*/ 225 h 300"/>
                <a:gd name="T50" fmla="*/ 150 w 300"/>
                <a:gd name="T51" fmla="*/ 300 h 300"/>
                <a:gd name="T52" fmla="*/ 150 w 300"/>
                <a:gd name="T53" fmla="*/ 225 h 300"/>
                <a:gd name="T54" fmla="*/ 150 w 300"/>
                <a:gd name="T55" fmla="*/ 277 h 300"/>
                <a:gd name="T56" fmla="*/ 150 w 300"/>
                <a:gd name="T57" fmla="*/ 247 h 300"/>
                <a:gd name="T58" fmla="*/ 263 w 300"/>
                <a:gd name="T59" fmla="*/ 225 h 300"/>
                <a:gd name="T60" fmla="*/ 263 w 300"/>
                <a:gd name="T61" fmla="*/ 300 h 300"/>
                <a:gd name="T62" fmla="*/ 263 w 300"/>
                <a:gd name="T63" fmla="*/ 225 h 300"/>
                <a:gd name="T64" fmla="*/ 263 w 300"/>
                <a:gd name="T65" fmla="*/ 277 h 300"/>
                <a:gd name="T66" fmla="*/ 263 w 300"/>
                <a:gd name="T67" fmla="*/ 247 h 300"/>
                <a:gd name="T68" fmla="*/ 162 w 300"/>
                <a:gd name="T69" fmla="*/ 162 h 300"/>
                <a:gd name="T70" fmla="*/ 257 w 300"/>
                <a:gd name="T71" fmla="*/ 174 h 300"/>
                <a:gd name="T72" fmla="*/ 269 w 300"/>
                <a:gd name="T73" fmla="*/ 207 h 300"/>
                <a:gd name="T74" fmla="*/ 162 w 300"/>
                <a:gd name="T75" fmla="*/ 162 h 300"/>
                <a:gd name="T76" fmla="*/ 60 w 300"/>
                <a:gd name="T77" fmla="*/ 166 h 300"/>
                <a:gd name="T78" fmla="*/ 138 w 300"/>
                <a:gd name="T79" fmla="*/ 174 h 300"/>
                <a:gd name="T80" fmla="*/ 65 w 300"/>
                <a:gd name="T81" fmla="*/ 162 h 300"/>
                <a:gd name="T82" fmla="*/ 9 w 300"/>
                <a:gd name="T83" fmla="*/ 105 h 300"/>
                <a:gd name="T84" fmla="*/ 32 w 300"/>
                <a:gd name="T85" fmla="*/ 167 h 300"/>
                <a:gd name="T86" fmla="*/ 44 w 300"/>
                <a:gd name="T87" fmla="*/ 148 h 300"/>
                <a:gd name="T88" fmla="*/ 66 w 300"/>
                <a:gd name="T89" fmla="*/ 105 h 300"/>
                <a:gd name="T90" fmla="*/ 215 w 300"/>
                <a:gd name="T91" fmla="*/ 85 h 300"/>
                <a:gd name="T92" fmla="*/ 231 w 300"/>
                <a:gd name="T93" fmla="*/ 101 h 300"/>
                <a:gd name="T94" fmla="*/ 162 w 300"/>
                <a:gd name="T95" fmla="*/ 149 h 300"/>
                <a:gd name="T96" fmla="*/ 255 w 300"/>
                <a:gd name="T97" fmla="*/ 125 h 300"/>
                <a:gd name="T98" fmla="*/ 215 w 300"/>
                <a:gd name="T99" fmla="*/ 85 h 300"/>
                <a:gd name="T100" fmla="*/ 47 w 300"/>
                <a:gd name="T101" fmla="*/ 153 h 300"/>
                <a:gd name="T102" fmla="*/ 35 w 300"/>
                <a:gd name="T103" fmla="*/ 174 h 300"/>
                <a:gd name="T104" fmla="*/ 44 w 300"/>
                <a:gd name="T105" fmla="*/ 207 h 300"/>
                <a:gd name="T106" fmla="*/ 55 w 300"/>
                <a:gd name="T107" fmla="*/ 162 h 300"/>
                <a:gd name="T108" fmla="*/ 110 w 300"/>
                <a:gd name="T109" fmla="*/ 151 h 300"/>
                <a:gd name="T110" fmla="*/ 138 w 300"/>
                <a:gd name="T111" fmla="*/ 139 h 300"/>
                <a:gd name="T112" fmla="*/ 179 w 300"/>
                <a:gd name="T113" fmla="*/ 105 h 300"/>
                <a:gd name="T114" fmla="*/ 122 w 300"/>
                <a:gd name="T115" fmla="*/ 105 h 300"/>
                <a:gd name="T116" fmla="*/ 144 w 300"/>
                <a:gd name="T117" fmla="*/ 207 h 300"/>
                <a:gd name="T118" fmla="*/ 156 w 300"/>
                <a:gd name="T119" fmla="*/ 10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0" h="300">
                  <a:moveTo>
                    <a:pt x="52" y="37"/>
                  </a:moveTo>
                  <a:cubicBezTo>
                    <a:pt x="75" y="60"/>
                    <a:pt x="75" y="60"/>
                    <a:pt x="75" y="60"/>
                  </a:cubicBezTo>
                  <a:cubicBezTo>
                    <a:pt x="60" y="75"/>
                    <a:pt x="60" y="75"/>
                    <a:pt x="60" y="75"/>
                  </a:cubicBezTo>
                  <a:cubicBezTo>
                    <a:pt x="37" y="52"/>
                    <a:pt x="37" y="52"/>
                    <a:pt x="37" y="52"/>
                  </a:cubicBezTo>
                  <a:cubicBezTo>
                    <a:pt x="15" y="75"/>
                    <a:pt x="15" y="75"/>
                    <a:pt x="15" y="75"/>
                  </a:cubicBezTo>
                  <a:cubicBezTo>
                    <a:pt x="0" y="60"/>
                    <a:pt x="0" y="60"/>
                    <a:pt x="0" y="60"/>
                  </a:cubicBezTo>
                  <a:cubicBezTo>
                    <a:pt x="23" y="37"/>
                    <a:pt x="23" y="37"/>
                    <a:pt x="23" y="37"/>
                  </a:cubicBezTo>
                  <a:cubicBezTo>
                    <a:pt x="0" y="15"/>
                    <a:pt x="0" y="15"/>
                    <a:pt x="0" y="15"/>
                  </a:cubicBezTo>
                  <a:cubicBezTo>
                    <a:pt x="15" y="0"/>
                    <a:pt x="15" y="0"/>
                    <a:pt x="15" y="0"/>
                  </a:cubicBezTo>
                  <a:cubicBezTo>
                    <a:pt x="37" y="22"/>
                    <a:pt x="37" y="22"/>
                    <a:pt x="37" y="22"/>
                  </a:cubicBezTo>
                  <a:cubicBezTo>
                    <a:pt x="60" y="0"/>
                    <a:pt x="60" y="0"/>
                    <a:pt x="60" y="0"/>
                  </a:cubicBezTo>
                  <a:cubicBezTo>
                    <a:pt x="75" y="15"/>
                    <a:pt x="75" y="15"/>
                    <a:pt x="75" y="15"/>
                  </a:cubicBezTo>
                  <a:lnTo>
                    <a:pt x="52" y="37"/>
                  </a:lnTo>
                  <a:close/>
                  <a:moveTo>
                    <a:pt x="300" y="15"/>
                  </a:moveTo>
                  <a:cubicBezTo>
                    <a:pt x="285" y="0"/>
                    <a:pt x="285" y="0"/>
                    <a:pt x="285" y="0"/>
                  </a:cubicBezTo>
                  <a:cubicBezTo>
                    <a:pt x="262" y="22"/>
                    <a:pt x="262" y="22"/>
                    <a:pt x="262" y="22"/>
                  </a:cubicBezTo>
                  <a:cubicBezTo>
                    <a:pt x="240" y="0"/>
                    <a:pt x="240" y="0"/>
                    <a:pt x="240" y="0"/>
                  </a:cubicBezTo>
                  <a:cubicBezTo>
                    <a:pt x="225" y="15"/>
                    <a:pt x="225" y="15"/>
                    <a:pt x="225" y="15"/>
                  </a:cubicBezTo>
                  <a:cubicBezTo>
                    <a:pt x="248" y="37"/>
                    <a:pt x="248" y="37"/>
                    <a:pt x="248" y="37"/>
                  </a:cubicBezTo>
                  <a:cubicBezTo>
                    <a:pt x="225" y="60"/>
                    <a:pt x="225" y="60"/>
                    <a:pt x="225" y="60"/>
                  </a:cubicBezTo>
                  <a:cubicBezTo>
                    <a:pt x="240" y="75"/>
                    <a:pt x="240" y="75"/>
                    <a:pt x="240" y="75"/>
                  </a:cubicBezTo>
                  <a:cubicBezTo>
                    <a:pt x="262" y="52"/>
                    <a:pt x="262" y="52"/>
                    <a:pt x="262" y="52"/>
                  </a:cubicBezTo>
                  <a:cubicBezTo>
                    <a:pt x="285" y="75"/>
                    <a:pt x="285" y="75"/>
                    <a:pt x="285" y="75"/>
                  </a:cubicBezTo>
                  <a:cubicBezTo>
                    <a:pt x="300" y="60"/>
                    <a:pt x="300" y="60"/>
                    <a:pt x="300" y="60"/>
                  </a:cubicBezTo>
                  <a:cubicBezTo>
                    <a:pt x="277" y="37"/>
                    <a:pt x="277" y="37"/>
                    <a:pt x="277" y="37"/>
                  </a:cubicBezTo>
                  <a:lnTo>
                    <a:pt x="300" y="15"/>
                  </a:lnTo>
                  <a:close/>
                  <a:moveTo>
                    <a:pt x="188" y="15"/>
                  </a:moveTo>
                  <a:cubicBezTo>
                    <a:pt x="173" y="0"/>
                    <a:pt x="173" y="0"/>
                    <a:pt x="173" y="0"/>
                  </a:cubicBezTo>
                  <a:cubicBezTo>
                    <a:pt x="150" y="22"/>
                    <a:pt x="150" y="22"/>
                    <a:pt x="150" y="22"/>
                  </a:cubicBezTo>
                  <a:cubicBezTo>
                    <a:pt x="128" y="0"/>
                    <a:pt x="128" y="0"/>
                    <a:pt x="128" y="0"/>
                  </a:cubicBezTo>
                  <a:cubicBezTo>
                    <a:pt x="113" y="15"/>
                    <a:pt x="113" y="15"/>
                    <a:pt x="113" y="15"/>
                  </a:cubicBezTo>
                  <a:cubicBezTo>
                    <a:pt x="135" y="37"/>
                    <a:pt x="135" y="37"/>
                    <a:pt x="135" y="37"/>
                  </a:cubicBezTo>
                  <a:cubicBezTo>
                    <a:pt x="113" y="60"/>
                    <a:pt x="113" y="60"/>
                    <a:pt x="113" y="60"/>
                  </a:cubicBezTo>
                  <a:cubicBezTo>
                    <a:pt x="128" y="75"/>
                    <a:pt x="128" y="75"/>
                    <a:pt x="128" y="75"/>
                  </a:cubicBezTo>
                  <a:cubicBezTo>
                    <a:pt x="150" y="52"/>
                    <a:pt x="150" y="52"/>
                    <a:pt x="150" y="52"/>
                  </a:cubicBezTo>
                  <a:cubicBezTo>
                    <a:pt x="173" y="75"/>
                    <a:pt x="173" y="75"/>
                    <a:pt x="173" y="75"/>
                  </a:cubicBezTo>
                  <a:cubicBezTo>
                    <a:pt x="188" y="60"/>
                    <a:pt x="188" y="60"/>
                    <a:pt x="188" y="60"/>
                  </a:cubicBezTo>
                  <a:cubicBezTo>
                    <a:pt x="165" y="37"/>
                    <a:pt x="165" y="37"/>
                    <a:pt x="165" y="37"/>
                  </a:cubicBezTo>
                  <a:lnTo>
                    <a:pt x="188" y="15"/>
                  </a:lnTo>
                  <a:close/>
                  <a:moveTo>
                    <a:pt x="38" y="225"/>
                  </a:moveTo>
                  <a:cubicBezTo>
                    <a:pt x="17" y="225"/>
                    <a:pt x="0" y="242"/>
                    <a:pt x="0" y="262"/>
                  </a:cubicBezTo>
                  <a:cubicBezTo>
                    <a:pt x="0" y="283"/>
                    <a:pt x="17" y="300"/>
                    <a:pt x="38" y="300"/>
                  </a:cubicBezTo>
                  <a:cubicBezTo>
                    <a:pt x="58" y="300"/>
                    <a:pt x="75" y="283"/>
                    <a:pt x="75" y="262"/>
                  </a:cubicBezTo>
                  <a:cubicBezTo>
                    <a:pt x="75" y="242"/>
                    <a:pt x="58" y="225"/>
                    <a:pt x="38" y="225"/>
                  </a:cubicBezTo>
                  <a:close/>
                  <a:moveTo>
                    <a:pt x="53" y="262"/>
                  </a:moveTo>
                  <a:cubicBezTo>
                    <a:pt x="53" y="271"/>
                    <a:pt x="46" y="277"/>
                    <a:pt x="38" y="277"/>
                  </a:cubicBezTo>
                  <a:cubicBezTo>
                    <a:pt x="29" y="277"/>
                    <a:pt x="23" y="271"/>
                    <a:pt x="23" y="262"/>
                  </a:cubicBezTo>
                  <a:cubicBezTo>
                    <a:pt x="23" y="254"/>
                    <a:pt x="29" y="247"/>
                    <a:pt x="38" y="247"/>
                  </a:cubicBezTo>
                  <a:cubicBezTo>
                    <a:pt x="46" y="247"/>
                    <a:pt x="53" y="254"/>
                    <a:pt x="53" y="262"/>
                  </a:cubicBezTo>
                  <a:close/>
                  <a:moveTo>
                    <a:pt x="150" y="225"/>
                  </a:moveTo>
                  <a:cubicBezTo>
                    <a:pt x="129" y="225"/>
                    <a:pt x="113" y="242"/>
                    <a:pt x="113" y="262"/>
                  </a:cubicBezTo>
                  <a:cubicBezTo>
                    <a:pt x="113" y="283"/>
                    <a:pt x="129" y="300"/>
                    <a:pt x="150" y="300"/>
                  </a:cubicBezTo>
                  <a:cubicBezTo>
                    <a:pt x="171" y="300"/>
                    <a:pt x="188" y="283"/>
                    <a:pt x="188" y="262"/>
                  </a:cubicBezTo>
                  <a:cubicBezTo>
                    <a:pt x="188" y="242"/>
                    <a:pt x="171" y="225"/>
                    <a:pt x="150" y="225"/>
                  </a:cubicBezTo>
                  <a:close/>
                  <a:moveTo>
                    <a:pt x="165" y="262"/>
                  </a:moveTo>
                  <a:cubicBezTo>
                    <a:pt x="165" y="271"/>
                    <a:pt x="158" y="277"/>
                    <a:pt x="150" y="277"/>
                  </a:cubicBezTo>
                  <a:cubicBezTo>
                    <a:pt x="142" y="277"/>
                    <a:pt x="135" y="271"/>
                    <a:pt x="135" y="262"/>
                  </a:cubicBezTo>
                  <a:cubicBezTo>
                    <a:pt x="135" y="254"/>
                    <a:pt x="142" y="247"/>
                    <a:pt x="150" y="247"/>
                  </a:cubicBezTo>
                  <a:cubicBezTo>
                    <a:pt x="158" y="247"/>
                    <a:pt x="165" y="254"/>
                    <a:pt x="165" y="262"/>
                  </a:cubicBezTo>
                  <a:close/>
                  <a:moveTo>
                    <a:pt x="263" y="225"/>
                  </a:moveTo>
                  <a:cubicBezTo>
                    <a:pt x="242" y="225"/>
                    <a:pt x="225" y="242"/>
                    <a:pt x="225" y="262"/>
                  </a:cubicBezTo>
                  <a:cubicBezTo>
                    <a:pt x="225" y="283"/>
                    <a:pt x="242" y="300"/>
                    <a:pt x="263" y="300"/>
                  </a:cubicBezTo>
                  <a:cubicBezTo>
                    <a:pt x="283" y="300"/>
                    <a:pt x="300" y="283"/>
                    <a:pt x="300" y="262"/>
                  </a:cubicBezTo>
                  <a:cubicBezTo>
                    <a:pt x="300" y="242"/>
                    <a:pt x="283" y="225"/>
                    <a:pt x="263" y="225"/>
                  </a:cubicBezTo>
                  <a:close/>
                  <a:moveTo>
                    <a:pt x="278" y="262"/>
                  </a:moveTo>
                  <a:cubicBezTo>
                    <a:pt x="278" y="271"/>
                    <a:pt x="271" y="277"/>
                    <a:pt x="263" y="277"/>
                  </a:cubicBezTo>
                  <a:cubicBezTo>
                    <a:pt x="254" y="277"/>
                    <a:pt x="248" y="271"/>
                    <a:pt x="248" y="262"/>
                  </a:cubicBezTo>
                  <a:cubicBezTo>
                    <a:pt x="248" y="254"/>
                    <a:pt x="254" y="247"/>
                    <a:pt x="263" y="247"/>
                  </a:cubicBezTo>
                  <a:cubicBezTo>
                    <a:pt x="271" y="247"/>
                    <a:pt x="278" y="254"/>
                    <a:pt x="278" y="262"/>
                  </a:cubicBezTo>
                  <a:close/>
                  <a:moveTo>
                    <a:pt x="162" y="162"/>
                  </a:moveTo>
                  <a:cubicBezTo>
                    <a:pt x="162" y="174"/>
                    <a:pt x="162" y="174"/>
                    <a:pt x="162" y="174"/>
                  </a:cubicBezTo>
                  <a:cubicBezTo>
                    <a:pt x="257" y="174"/>
                    <a:pt x="257" y="174"/>
                    <a:pt x="257" y="174"/>
                  </a:cubicBezTo>
                  <a:cubicBezTo>
                    <a:pt x="257" y="207"/>
                    <a:pt x="257" y="207"/>
                    <a:pt x="257" y="207"/>
                  </a:cubicBezTo>
                  <a:cubicBezTo>
                    <a:pt x="269" y="207"/>
                    <a:pt x="269" y="207"/>
                    <a:pt x="269" y="207"/>
                  </a:cubicBezTo>
                  <a:cubicBezTo>
                    <a:pt x="269" y="162"/>
                    <a:pt x="269" y="162"/>
                    <a:pt x="269" y="162"/>
                  </a:cubicBezTo>
                  <a:lnTo>
                    <a:pt x="162" y="162"/>
                  </a:lnTo>
                  <a:close/>
                  <a:moveTo>
                    <a:pt x="65" y="162"/>
                  </a:moveTo>
                  <a:cubicBezTo>
                    <a:pt x="63" y="163"/>
                    <a:pt x="62" y="164"/>
                    <a:pt x="60" y="166"/>
                  </a:cubicBezTo>
                  <a:cubicBezTo>
                    <a:pt x="58" y="168"/>
                    <a:pt x="56" y="171"/>
                    <a:pt x="55" y="174"/>
                  </a:cubicBezTo>
                  <a:cubicBezTo>
                    <a:pt x="138" y="174"/>
                    <a:pt x="138" y="174"/>
                    <a:pt x="138" y="174"/>
                  </a:cubicBezTo>
                  <a:cubicBezTo>
                    <a:pt x="138" y="162"/>
                    <a:pt x="138" y="162"/>
                    <a:pt x="138" y="162"/>
                  </a:cubicBezTo>
                  <a:lnTo>
                    <a:pt x="65" y="162"/>
                  </a:lnTo>
                  <a:close/>
                  <a:moveTo>
                    <a:pt x="38" y="76"/>
                  </a:moveTo>
                  <a:cubicBezTo>
                    <a:pt x="9" y="105"/>
                    <a:pt x="9" y="105"/>
                    <a:pt x="9" y="105"/>
                  </a:cubicBezTo>
                  <a:cubicBezTo>
                    <a:pt x="32" y="105"/>
                    <a:pt x="32" y="105"/>
                    <a:pt x="32" y="105"/>
                  </a:cubicBezTo>
                  <a:cubicBezTo>
                    <a:pt x="32" y="167"/>
                    <a:pt x="32" y="167"/>
                    <a:pt x="32" y="167"/>
                  </a:cubicBezTo>
                  <a:cubicBezTo>
                    <a:pt x="34" y="160"/>
                    <a:pt x="38" y="154"/>
                    <a:pt x="43" y="149"/>
                  </a:cubicBezTo>
                  <a:cubicBezTo>
                    <a:pt x="43" y="149"/>
                    <a:pt x="43" y="148"/>
                    <a:pt x="44" y="148"/>
                  </a:cubicBezTo>
                  <a:cubicBezTo>
                    <a:pt x="44" y="105"/>
                    <a:pt x="44" y="105"/>
                    <a:pt x="44" y="105"/>
                  </a:cubicBezTo>
                  <a:cubicBezTo>
                    <a:pt x="66" y="105"/>
                    <a:pt x="66" y="105"/>
                    <a:pt x="66" y="105"/>
                  </a:cubicBezTo>
                  <a:lnTo>
                    <a:pt x="38" y="76"/>
                  </a:lnTo>
                  <a:close/>
                  <a:moveTo>
                    <a:pt x="215" y="85"/>
                  </a:moveTo>
                  <a:cubicBezTo>
                    <a:pt x="235" y="105"/>
                    <a:pt x="235" y="105"/>
                    <a:pt x="235" y="105"/>
                  </a:cubicBezTo>
                  <a:cubicBezTo>
                    <a:pt x="231" y="101"/>
                    <a:pt x="231" y="101"/>
                    <a:pt x="231" y="101"/>
                  </a:cubicBezTo>
                  <a:cubicBezTo>
                    <a:pt x="208" y="123"/>
                    <a:pt x="185" y="133"/>
                    <a:pt x="162" y="137"/>
                  </a:cubicBezTo>
                  <a:cubicBezTo>
                    <a:pt x="162" y="149"/>
                    <a:pt x="162" y="149"/>
                    <a:pt x="162" y="149"/>
                  </a:cubicBezTo>
                  <a:cubicBezTo>
                    <a:pt x="187" y="145"/>
                    <a:pt x="214" y="135"/>
                    <a:pt x="239" y="109"/>
                  </a:cubicBezTo>
                  <a:cubicBezTo>
                    <a:pt x="255" y="125"/>
                    <a:pt x="255" y="125"/>
                    <a:pt x="255" y="125"/>
                  </a:cubicBezTo>
                  <a:cubicBezTo>
                    <a:pt x="255" y="85"/>
                    <a:pt x="255" y="85"/>
                    <a:pt x="255" y="85"/>
                  </a:cubicBezTo>
                  <a:lnTo>
                    <a:pt x="215" y="85"/>
                  </a:lnTo>
                  <a:close/>
                  <a:moveTo>
                    <a:pt x="111" y="139"/>
                  </a:moveTo>
                  <a:cubicBezTo>
                    <a:pt x="85" y="139"/>
                    <a:pt x="62" y="138"/>
                    <a:pt x="47" y="153"/>
                  </a:cubicBezTo>
                  <a:cubicBezTo>
                    <a:pt x="46" y="154"/>
                    <a:pt x="45" y="156"/>
                    <a:pt x="44" y="157"/>
                  </a:cubicBezTo>
                  <a:cubicBezTo>
                    <a:pt x="40" y="162"/>
                    <a:pt x="37" y="167"/>
                    <a:pt x="35" y="174"/>
                  </a:cubicBezTo>
                  <a:cubicBezTo>
                    <a:pt x="33" y="183"/>
                    <a:pt x="32" y="194"/>
                    <a:pt x="32" y="207"/>
                  </a:cubicBezTo>
                  <a:cubicBezTo>
                    <a:pt x="44" y="207"/>
                    <a:pt x="44" y="207"/>
                    <a:pt x="44" y="207"/>
                  </a:cubicBezTo>
                  <a:cubicBezTo>
                    <a:pt x="44" y="193"/>
                    <a:pt x="45" y="182"/>
                    <a:pt x="48" y="174"/>
                  </a:cubicBezTo>
                  <a:cubicBezTo>
                    <a:pt x="50" y="169"/>
                    <a:pt x="52" y="165"/>
                    <a:pt x="55" y="162"/>
                  </a:cubicBezTo>
                  <a:cubicBezTo>
                    <a:pt x="56" y="162"/>
                    <a:pt x="56" y="162"/>
                    <a:pt x="56" y="161"/>
                  </a:cubicBezTo>
                  <a:cubicBezTo>
                    <a:pt x="67" y="150"/>
                    <a:pt x="86" y="151"/>
                    <a:pt x="110" y="151"/>
                  </a:cubicBezTo>
                  <a:cubicBezTo>
                    <a:pt x="119" y="151"/>
                    <a:pt x="128" y="152"/>
                    <a:pt x="138" y="151"/>
                  </a:cubicBezTo>
                  <a:cubicBezTo>
                    <a:pt x="138" y="139"/>
                    <a:pt x="138" y="139"/>
                    <a:pt x="138" y="139"/>
                  </a:cubicBezTo>
                  <a:cubicBezTo>
                    <a:pt x="128" y="140"/>
                    <a:pt x="119" y="139"/>
                    <a:pt x="111" y="139"/>
                  </a:cubicBezTo>
                  <a:close/>
                  <a:moveTo>
                    <a:pt x="179" y="105"/>
                  </a:moveTo>
                  <a:cubicBezTo>
                    <a:pt x="150" y="76"/>
                    <a:pt x="150" y="76"/>
                    <a:pt x="150" y="76"/>
                  </a:cubicBezTo>
                  <a:cubicBezTo>
                    <a:pt x="122" y="105"/>
                    <a:pt x="122" y="105"/>
                    <a:pt x="122" y="105"/>
                  </a:cubicBezTo>
                  <a:cubicBezTo>
                    <a:pt x="144" y="105"/>
                    <a:pt x="144" y="105"/>
                    <a:pt x="144" y="105"/>
                  </a:cubicBezTo>
                  <a:cubicBezTo>
                    <a:pt x="144" y="207"/>
                    <a:pt x="144" y="207"/>
                    <a:pt x="144" y="207"/>
                  </a:cubicBezTo>
                  <a:cubicBezTo>
                    <a:pt x="156" y="207"/>
                    <a:pt x="156" y="207"/>
                    <a:pt x="156" y="207"/>
                  </a:cubicBezTo>
                  <a:cubicBezTo>
                    <a:pt x="156" y="105"/>
                    <a:pt x="156" y="105"/>
                    <a:pt x="156" y="105"/>
                  </a:cubicBezTo>
                  <a:lnTo>
                    <a:pt x="179"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600"/>
            </a:p>
          </p:txBody>
        </p:sp>
      </p:grpSp>
      <p:grpSp>
        <p:nvGrpSpPr>
          <p:cNvPr id="15" name="Group 14"/>
          <p:cNvGrpSpPr/>
          <p:nvPr/>
        </p:nvGrpSpPr>
        <p:grpSpPr>
          <a:xfrm>
            <a:off x="1918387" y="5135516"/>
            <a:ext cx="1524000" cy="1524000"/>
            <a:chOff x="2103437" y="5095875"/>
            <a:chExt cx="1524000" cy="1524000"/>
          </a:xfrm>
        </p:grpSpPr>
        <p:sp>
          <p:nvSpPr>
            <p:cNvPr id="5" name="Rectangle 4"/>
            <p:cNvSpPr/>
            <p:nvPr>
              <p:custDataLst>
                <p:tags r:id="rId4"/>
              </p:custDataLst>
            </p:nvPr>
          </p:nvSpPr>
          <p:spPr bwMode="auto">
            <a:xfrm>
              <a:off x="2103437" y="5095875"/>
              <a:ext cx="1524000" cy="1524000"/>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500" dirty="0" smtClean="0">
                  <a:gradFill flip="none" rotWithShape="1">
                    <a:gsLst>
                      <a:gs pos="0">
                        <a:srgbClr val="FFFFFF"/>
                      </a:gs>
                      <a:gs pos="100000">
                        <a:srgbClr val="FFFFFF"/>
                      </a:gs>
                    </a:gsLst>
                    <a:lin ang="5400000" scaled="0"/>
                    <a:tileRect/>
                  </a:gradFill>
                  <a:ea typeface="Segoe UI" pitchFamily="34" charset="0"/>
                  <a:cs typeface="Segoe UI" pitchFamily="34" charset="0"/>
                </a:rPr>
                <a:t>Vision</a:t>
              </a:r>
            </a:p>
          </p:txBody>
        </p:sp>
        <p:sp>
          <p:nvSpPr>
            <p:cNvPr id="11" name="Freeform 11"/>
            <p:cNvSpPr>
              <a:spLocks noEditPoints="1"/>
            </p:cNvSpPr>
            <p:nvPr/>
          </p:nvSpPr>
          <p:spPr bwMode="black">
            <a:xfrm>
              <a:off x="2654586" y="5579345"/>
              <a:ext cx="421701" cy="557057"/>
            </a:xfrm>
            <a:custGeom>
              <a:avLst/>
              <a:gdLst>
                <a:gd name="T0" fmla="*/ 65 w 300"/>
                <a:gd name="T1" fmla="*/ 2 h 297"/>
                <a:gd name="T2" fmla="*/ 113 w 300"/>
                <a:gd name="T3" fmla="*/ 0 h 297"/>
                <a:gd name="T4" fmla="*/ 115 w 300"/>
                <a:gd name="T5" fmla="*/ 12 h 297"/>
                <a:gd name="T6" fmla="*/ 235 w 300"/>
                <a:gd name="T7" fmla="*/ 12 h 297"/>
                <a:gd name="T8" fmla="*/ 232 w 300"/>
                <a:gd name="T9" fmla="*/ 0 h 297"/>
                <a:gd name="T10" fmla="*/ 185 w 300"/>
                <a:gd name="T11" fmla="*/ 2 h 297"/>
                <a:gd name="T12" fmla="*/ 235 w 300"/>
                <a:gd name="T13" fmla="*/ 12 h 297"/>
                <a:gd name="T14" fmla="*/ 98 w 300"/>
                <a:gd name="T15" fmla="*/ 273 h 297"/>
                <a:gd name="T16" fmla="*/ 0 w 300"/>
                <a:gd name="T17" fmla="*/ 295 h 297"/>
                <a:gd name="T18" fmla="*/ 95 w 300"/>
                <a:gd name="T19" fmla="*/ 297 h 297"/>
                <a:gd name="T20" fmla="*/ 205 w 300"/>
                <a:gd name="T21" fmla="*/ 297 h 297"/>
                <a:gd name="T22" fmla="*/ 300 w 300"/>
                <a:gd name="T23" fmla="*/ 295 h 297"/>
                <a:gd name="T24" fmla="*/ 202 w 300"/>
                <a:gd name="T25" fmla="*/ 273 h 297"/>
                <a:gd name="T26" fmla="*/ 205 w 300"/>
                <a:gd name="T27" fmla="*/ 297 h 297"/>
                <a:gd name="T28" fmla="*/ 271 w 300"/>
                <a:gd name="T29" fmla="*/ 83 h 297"/>
                <a:gd name="T30" fmla="*/ 299 w 300"/>
                <a:gd name="T31" fmla="*/ 268 h 297"/>
                <a:gd name="T32" fmla="*/ 227 w 300"/>
                <a:gd name="T33" fmla="*/ 169 h 297"/>
                <a:gd name="T34" fmla="*/ 182 w 300"/>
                <a:gd name="T35" fmla="*/ 166 h 297"/>
                <a:gd name="T36" fmla="*/ 155 w 300"/>
                <a:gd name="T37" fmla="*/ 152 h 297"/>
                <a:gd name="T38" fmla="*/ 154 w 300"/>
                <a:gd name="T39" fmla="*/ 159 h 297"/>
                <a:gd name="T40" fmla="*/ 145 w 300"/>
                <a:gd name="T41" fmla="*/ 158 h 297"/>
                <a:gd name="T42" fmla="*/ 119 w 300"/>
                <a:gd name="T43" fmla="*/ 152 h 297"/>
                <a:gd name="T44" fmla="*/ 115 w 300"/>
                <a:gd name="T45" fmla="*/ 169 h 297"/>
                <a:gd name="T46" fmla="*/ 96 w 300"/>
                <a:gd name="T47" fmla="*/ 268 h 297"/>
                <a:gd name="T48" fmla="*/ 25 w 300"/>
                <a:gd name="T49" fmla="*/ 169 h 297"/>
                <a:gd name="T50" fmla="*/ 42 w 300"/>
                <a:gd name="T51" fmla="*/ 76 h 297"/>
                <a:gd name="T52" fmla="*/ 73 w 300"/>
                <a:gd name="T53" fmla="*/ 59 h 297"/>
                <a:gd name="T54" fmla="*/ 61 w 300"/>
                <a:gd name="T55" fmla="*/ 57 h 297"/>
                <a:gd name="T56" fmla="*/ 120 w 300"/>
                <a:gd name="T57" fmla="*/ 15 h 297"/>
                <a:gd name="T58" fmla="*/ 118 w 300"/>
                <a:gd name="T59" fmla="*/ 59 h 297"/>
                <a:gd name="T60" fmla="*/ 108 w 300"/>
                <a:gd name="T61" fmla="*/ 68 h 297"/>
                <a:gd name="T62" fmla="*/ 145 w 300"/>
                <a:gd name="T63" fmla="*/ 62 h 297"/>
                <a:gd name="T64" fmla="*/ 140 w 300"/>
                <a:gd name="T65" fmla="*/ 61 h 297"/>
                <a:gd name="T66" fmla="*/ 142 w 300"/>
                <a:gd name="T67" fmla="*/ 55 h 297"/>
                <a:gd name="T68" fmla="*/ 160 w 300"/>
                <a:gd name="T69" fmla="*/ 56 h 297"/>
                <a:gd name="T70" fmla="*/ 158 w 300"/>
                <a:gd name="T71" fmla="*/ 62 h 297"/>
                <a:gd name="T72" fmla="*/ 155 w 300"/>
                <a:gd name="T73" fmla="*/ 68 h 297"/>
                <a:gd name="T74" fmla="*/ 192 w 300"/>
                <a:gd name="T75" fmla="*/ 59 h 297"/>
                <a:gd name="T76" fmla="*/ 180 w 300"/>
                <a:gd name="T77" fmla="*/ 57 h 297"/>
                <a:gd name="T78" fmla="*/ 239 w 300"/>
                <a:gd name="T79" fmla="*/ 15 h 297"/>
                <a:gd name="T80" fmla="*/ 237 w 300"/>
                <a:gd name="T81" fmla="*/ 59 h 297"/>
                <a:gd name="T82" fmla="*/ 227 w 300"/>
                <a:gd name="T83" fmla="*/ 76 h 297"/>
                <a:gd name="T84" fmla="*/ 122 w 300"/>
                <a:gd name="T85" fmla="*/ 83 h 297"/>
                <a:gd name="T86" fmla="*/ 145 w 300"/>
                <a:gd name="T87" fmla="*/ 72 h 297"/>
                <a:gd name="T88" fmla="*/ 108 w 300"/>
                <a:gd name="T89" fmla="*/ 76 h 297"/>
                <a:gd name="T90" fmla="*/ 123 w 300"/>
                <a:gd name="T91" fmla="*/ 78 h 297"/>
                <a:gd name="T92" fmla="*/ 180 w 300"/>
                <a:gd name="T93" fmla="*/ 76 h 297"/>
                <a:gd name="T94" fmla="*/ 192 w 300"/>
                <a:gd name="T95" fmla="*/ 72 h 297"/>
                <a:gd name="T96" fmla="*/ 155 w 300"/>
                <a:gd name="T97" fmla="*/ 83 h 297"/>
                <a:gd name="T98" fmla="*/ 178 w 300"/>
                <a:gd name="T99" fmla="*/ 78 h 297"/>
                <a:gd name="T100" fmla="*/ 158 w 300"/>
                <a:gd name="T101" fmla="*/ 101 h 297"/>
                <a:gd name="T102" fmla="*/ 142 w 300"/>
                <a:gd name="T103" fmla="*/ 118 h 297"/>
                <a:gd name="T104" fmla="*/ 158 w 300"/>
                <a:gd name="T105" fmla="*/ 101 h 297"/>
                <a:gd name="T106" fmla="*/ 129 w 300"/>
                <a:gd name="T107" fmla="*/ 91 h 297"/>
                <a:gd name="T108" fmla="*/ 133 w 300"/>
                <a:gd name="T109" fmla="*/ 141 h 297"/>
                <a:gd name="T110" fmla="*/ 171 w 300"/>
                <a:gd name="T111" fmla="*/ 91 h 297"/>
                <a:gd name="T112" fmla="*/ 167 w 300"/>
                <a:gd name="T113" fmla="*/ 141 h 297"/>
                <a:gd name="T114" fmla="*/ 171 w 300"/>
                <a:gd name="T115" fmla="*/ 9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0" h="297">
                  <a:moveTo>
                    <a:pt x="65" y="12"/>
                  </a:moveTo>
                  <a:cubicBezTo>
                    <a:pt x="65" y="2"/>
                    <a:pt x="65" y="2"/>
                    <a:pt x="65" y="2"/>
                  </a:cubicBezTo>
                  <a:cubicBezTo>
                    <a:pt x="65" y="1"/>
                    <a:pt x="67" y="0"/>
                    <a:pt x="68" y="0"/>
                  </a:cubicBezTo>
                  <a:cubicBezTo>
                    <a:pt x="113" y="0"/>
                    <a:pt x="113" y="0"/>
                    <a:pt x="113" y="0"/>
                  </a:cubicBezTo>
                  <a:cubicBezTo>
                    <a:pt x="114" y="0"/>
                    <a:pt x="115" y="1"/>
                    <a:pt x="115" y="2"/>
                  </a:cubicBezTo>
                  <a:cubicBezTo>
                    <a:pt x="115" y="12"/>
                    <a:pt x="115" y="12"/>
                    <a:pt x="115" y="12"/>
                  </a:cubicBezTo>
                  <a:lnTo>
                    <a:pt x="65" y="12"/>
                  </a:lnTo>
                  <a:close/>
                  <a:moveTo>
                    <a:pt x="235" y="12"/>
                  </a:moveTo>
                  <a:cubicBezTo>
                    <a:pt x="235" y="2"/>
                    <a:pt x="235" y="2"/>
                    <a:pt x="235" y="2"/>
                  </a:cubicBezTo>
                  <a:cubicBezTo>
                    <a:pt x="235" y="1"/>
                    <a:pt x="233" y="0"/>
                    <a:pt x="232" y="0"/>
                  </a:cubicBezTo>
                  <a:cubicBezTo>
                    <a:pt x="187" y="0"/>
                    <a:pt x="187" y="0"/>
                    <a:pt x="187" y="0"/>
                  </a:cubicBezTo>
                  <a:cubicBezTo>
                    <a:pt x="186" y="0"/>
                    <a:pt x="185" y="1"/>
                    <a:pt x="185" y="2"/>
                  </a:cubicBezTo>
                  <a:cubicBezTo>
                    <a:pt x="185" y="12"/>
                    <a:pt x="185" y="12"/>
                    <a:pt x="185" y="12"/>
                  </a:cubicBezTo>
                  <a:lnTo>
                    <a:pt x="235" y="12"/>
                  </a:lnTo>
                  <a:close/>
                  <a:moveTo>
                    <a:pt x="98" y="295"/>
                  </a:moveTo>
                  <a:cubicBezTo>
                    <a:pt x="98" y="273"/>
                    <a:pt x="98" y="273"/>
                    <a:pt x="98" y="273"/>
                  </a:cubicBezTo>
                  <a:cubicBezTo>
                    <a:pt x="0" y="273"/>
                    <a:pt x="0" y="273"/>
                    <a:pt x="0" y="273"/>
                  </a:cubicBezTo>
                  <a:cubicBezTo>
                    <a:pt x="0" y="295"/>
                    <a:pt x="0" y="295"/>
                    <a:pt x="0" y="295"/>
                  </a:cubicBezTo>
                  <a:cubicBezTo>
                    <a:pt x="0" y="296"/>
                    <a:pt x="1" y="297"/>
                    <a:pt x="2" y="297"/>
                  </a:cubicBezTo>
                  <a:cubicBezTo>
                    <a:pt x="95" y="297"/>
                    <a:pt x="95" y="297"/>
                    <a:pt x="95" y="297"/>
                  </a:cubicBezTo>
                  <a:cubicBezTo>
                    <a:pt x="97" y="297"/>
                    <a:pt x="98" y="296"/>
                    <a:pt x="98" y="295"/>
                  </a:cubicBezTo>
                  <a:close/>
                  <a:moveTo>
                    <a:pt x="205" y="297"/>
                  </a:moveTo>
                  <a:cubicBezTo>
                    <a:pt x="298" y="297"/>
                    <a:pt x="298" y="297"/>
                    <a:pt x="298" y="297"/>
                  </a:cubicBezTo>
                  <a:cubicBezTo>
                    <a:pt x="299" y="297"/>
                    <a:pt x="300" y="296"/>
                    <a:pt x="300" y="295"/>
                  </a:cubicBezTo>
                  <a:cubicBezTo>
                    <a:pt x="300" y="273"/>
                    <a:pt x="300" y="273"/>
                    <a:pt x="300" y="273"/>
                  </a:cubicBezTo>
                  <a:cubicBezTo>
                    <a:pt x="202" y="273"/>
                    <a:pt x="202" y="273"/>
                    <a:pt x="202" y="273"/>
                  </a:cubicBezTo>
                  <a:cubicBezTo>
                    <a:pt x="202" y="295"/>
                    <a:pt x="202" y="295"/>
                    <a:pt x="202" y="295"/>
                  </a:cubicBezTo>
                  <a:cubicBezTo>
                    <a:pt x="202" y="296"/>
                    <a:pt x="203" y="297"/>
                    <a:pt x="205" y="297"/>
                  </a:cubicBezTo>
                  <a:close/>
                  <a:moveTo>
                    <a:pt x="263" y="76"/>
                  </a:moveTo>
                  <a:cubicBezTo>
                    <a:pt x="267" y="76"/>
                    <a:pt x="270" y="79"/>
                    <a:pt x="271" y="83"/>
                  </a:cubicBezTo>
                  <a:cubicBezTo>
                    <a:pt x="275" y="169"/>
                    <a:pt x="275" y="169"/>
                    <a:pt x="275" y="169"/>
                  </a:cubicBezTo>
                  <a:cubicBezTo>
                    <a:pt x="299" y="268"/>
                    <a:pt x="299" y="268"/>
                    <a:pt x="299" y="268"/>
                  </a:cubicBezTo>
                  <a:cubicBezTo>
                    <a:pt x="204" y="268"/>
                    <a:pt x="204" y="268"/>
                    <a:pt x="204" y="268"/>
                  </a:cubicBezTo>
                  <a:cubicBezTo>
                    <a:pt x="227" y="169"/>
                    <a:pt x="227" y="169"/>
                    <a:pt x="227" y="169"/>
                  </a:cubicBezTo>
                  <a:cubicBezTo>
                    <a:pt x="185" y="169"/>
                    <a:pt x="185" y="169"/>
                    <a:pt x="185" y="169"/>
                  </a:cubicBezTo>
                  <a:cubicBezTo>
                    <a:pt x="183" y="169"/>
                    <a:pt x="182" y="168"/>
                    <a:pt x="182" y="166"/>
                  </a:cubicBezTo>
                  <a:cubicBezTo>
                    <a:pt x="181" y="152"/>
                    <a:pt x="181" y="152"/>
                    <a:pt x="181" y="152"/>
                  </a:cubicBezTo>
                  <a:cubicBezTo>
                    <a:pt x="155" y="152"/>
                    <a:pt x="155" y="152"/>
                    <a:pt x="155" y="152"/>
                  </a:cubicBezTo>
                  <a:cubicBezTo>
                    <a:pt x="155" y="158"/>
                    <a:pt x="155" y="158"/>
                    <a:pt x="155" y="158"/>
                  </a:cubicBezTo>
                  <a:cubicBezTo>
                    <a:pt x="155" y="159"/>
                    <a:pt x="154" y="159"/>
                    <a:pt x="154" y="159"/>
                  </a:cubicBezTo>
                  <a:cubicBezTo>
                    <a:pt x="146" y="159"/>
                    <a:pt x="146" y="159"/>
                    <a:pt x="146" y="159"/>
                  </a:cubicBezTo>
                  <a:cubicBezTo>
                    <a:pt x="146" y="159"/>
                    <a:pt x="145" y="159"/>
                    <a:pt x="145" y="158"/>
                  </a:cubicBezTo>
                  <a:cubicBezTo>
                    <a:pt x="145" y="152"/>
                    <a:pt x="145" y="152"/>
                    <a:pt x="145" y="152"/>
                  </a:cubicBezTo>
                  <a:cubicBezTo>
                    <a:pt x="119" y="152"/>
                    <a:pt x="119" y="152"/>
                    <a:pt x="119" y="152"/>
                  </a:cubicBezTo>
                  <a:cubicBezTo>
                    <a:pt x="118" y="166"/>
                    <a:pt x="118" y="166"/>
                    <a:pt x="118" y="166"/>
                  </a:cubicBezTo>
                  <a:cubicBezTo>
                    <a:pt x="118" y="168"/>
                    <a:pt x="117" y="169"/>
                    <a:pt x="115" y="169"/>
                  </a:cubicBezTo>
                  <a:cubicBezTo>
                    <a:pt x="73" y="169"/>
                    <a:pt x="73" y="169"/>
                    <a:pt x="73" y="169"/>
                  </a:cubicBezTo>
                  <a:cubicBezTo>
                    <a:pt x="96" y="268"/>
                    <a:pt x="96" y="268"/>
                    <a:pt x="96" y="268"/>
                  </a:cubicBezTo>
                  <a:cubicBezTo>
                    <a:pt x="1" y="268"/>
                    <a:pt x="1" y="268"/>
                    <a:pt x="1" y="268"/>
                  </a:cubicBezTo>
                  <a:cubicBezTo>
                    <a:pt x="25" y="169"/>
                    <a:pt x="25" y="169"/>
                    <a:pt x="25" y="169"/>
                  </a:cubicBezTo>
                  <a:cubicBezTo>
                    <a:pt x="34" y="83"/>
                    <a:pt x="34" y="83"/>
                    <a:pt x="34" y="83"/>
                  </a:cubicBezTo>
                  <a:cubicBezTo>
                    <a:pt x="34" y="79"/>
                    <a:pt x="38" y="76"/>
                    <a:pt x="42" y="76"/>
                  </a:cubicBezTo>
                  <a:cubicBezTo>
                    <a:pt x="73" y="76"/>
                    <a:pt x="73" y="76"/>
                    <a:pt x="73" y="76"/>
                  </a:cubicBezTo>
                  <a:cubicBezTo>
                    <a:pt x="73" y="59"/>
                    <a:pt x="73" y="59"/>
                    <a:pt x="73" y="59"/>
                  </a:cubicBezTo>
                  <a:cubicBezTo>
                    <a:pt x="63" y="59"/>
                    <a:pt x="63" y="59"/>
                    <a:pt x="63" y="59"/>
                  </a:cubicBezTo>
                  <a:cubicBezTo>
                    <a:pt x="62" y="59"/>
                    <a:pt x="61" y="58"/>
                    <a:pt x="61" y="57"/>
                  </a:cubicBezTo>
                  <a:cubicBezTo>
                    <a:pt x="61" y="15"/>
                    <a:pt x="61" y="15"/>
                    <a:pt x="61" y="15"/>
                  </a:cubicBezTo>
                  <a:cubicBezTo>
                    <a:pt x="120" y="15"/>
                    <a:pt x="120" y="15"/>
                    <a:pt x="120" y="15"/>
                  </a:cubicBezTo>
                  <a:cubicBezTo>
                    <a:pt x="120" y="57"/>
                    <a:pt x="120" y="57"/>
                    <a:pt x="120" y="57"/>
                  </a:cubicBezTo>
                  <a:cubicBezTo>
                    <a:pt x="120" y="58"/>
                    <a:pt x="119" y="59"/>
                    <a:pt x="118" y="59"/>
                  </a:cubicBezTo>
                  <a:cubicBezTo>
                    <a:pt x="108" y="59"/>
                    <a:pt x="108" y="59"/>
                    <a:pt x="108" y="59"/>
                  </a:cubicBezTo>
                  <a:cubicBezTo>
                    <a:pt x="108" y="68"/>
                    <a:pt x="108" y="68"/>
                    <a:pt x="108" y="68"/>
                  </a:cubicBezTo>
                  <a:cubicBezTo>
                    <a:pt x="145" y="68"/>
                    <a:pt x="145" y="68"/>
                    <a:pt x="145" y="68"/>
                  </a:cubicBezTo>
                  <a:cubicBezTo>
                    <a:pt x="145" y="62"/>
                    <a:pt x="145" y="62"/>
                    <a:pt x="145" y="62"/>
                  </a:cubicBezTo>
                  <a:cubicBezTo>
                    <a:pt x="142" y="62"/>
                    <a:pt x="142" y="62"/>
                    <a:pt x="142" y="62"/>
                  </a:cubicBezTo>
                  <a:cubicBezTo>
                    <a:pt x="141" y="62"/>
                    <a:pt x="140" y="61"/>
                    <a:pt x="140" y="61"/>
                  </a:cubicBezTo>
                  <a:cubicBezTo>
                    <a:pt x="140" y="56"/>
                    <a:pt x="140" y="56"/>
                    <a:pt x="140" y="56"/>
                  </a:cubicBezTo>
                  <a:cubicBezTo>
                    <a:pt x="140" y="55"/>
                    <a:pt x="141" y="55"/>
                    <a:pt x="142" y="55"/>
                  </a:cubicBezTo>
                  <a:cubicBezTo>
                    <a:pt x="158" y="55"/>
                    <a:pt x="158" y="55"/>
                    <a:pt x="158" y="55"/>
                  </a:cubicBezTo>
                  <a:cubicBezTo>
                    <a:pt x="159" y="55"/>
                    <a:pt x="160" y="55"/>
                    <a:pt x="160" y="56"/>
                  </a:cubicBezTo>
                  <a:cubicBezTo>
                    <a:pt x="160" y="61"/>
                    <a:pt x="160" y="61"/>
                    <a:pt x="160" y="61"/>
                  </a:cubicBezTo>
                  <a:cubicBezTo>
                    <a:pt x="160" y="61"/>
                    <a:pt x="159" y="62"/>
                    <a:pt x="158" y="62"/>
                  </a:cubicBezTo>
                  <a:cubicBezTo>
                    <a:pt x="155" y="62"/>
                    <a:pt x="155" y="62"/>
                    <a:pt x="155" y="62"/>
                  </a:cubicBezTo>
                  <a:cubicBezTo>
                    <a:pt x="155" y="68"/>
                    <a:pt x="155" y="68"/>
                    <a:pt x="155" y="68"/>
                  </a:cubicBezTo>
                  <a:cubicBezTo>
                    <a:pt x="192" y="68"/>
                    <a:pt x="192" y="68"/>
                    <a:pt x="192" y="68"/>
                  </a:cubicBezTo>
                  <a:cubicBezTo>
                    <a:pt x="192" y="59"/>
                    <a:pt x="192" y="59"/>
                    <a:pt x="192" y="59"/>
                  </a:cubicBezTo>
                  <a:cubicBezTo>
                    <a:pt x="182" y="59"/>
                    <a:pt x="182" y="59"/>
                    <a:pt x="182" y="59"/>
                  </a:cubicBezTo>
                  <a:cubicBezTo>
                    <a:pt x="181" y="59"/>
                    <a:pt x="180" y="58"/>
                    <a:pt x="180" y="57"/>
                  </a:cubicBezTo>
                  <a:cubicBezTo>
                    <a:pt x="180" y="15"/>
                    <a:pt x="180" y="15"/>
                    <a:pt x="180" y="15"/>
                  </a:cubicBezTo>
                  <a:cubicBezTo>
                    <a:pt x="239" y="15"/>
                    <a:pt x="239" y="15"/>
                    <a:pt x="239" y="15"/>
                  </a:cubicBezTo>
                  <a:cubicBezTo>
                    <a:pt x="239" y="57"/>
                    <a:pt x="239" y="57"/>
                    <a:pt x="239" y="57"/>
                  </a:cubicBezTo>
                  <a:cubicBezTo>
                    <a:pt x="239" y="58"/>
                    <a:pt x="238" y="59"/>
                    <a:pt x="237" y="59"/>
                  </a:cubicBezTo>
                  <a:cubicBezTo>
                    <a:pt x="227" y="59"/>
                    <a:pt x="227" y="59"/>
                    <a:pt x="227" y="59"/>
                  </a:cubicBezTo>
                  <a:cubicBezTo>
                    <a:pt x="227" y="76"/>
                    <a:pt x="227" y="76"/>
                    <a:pt x="227" y="76"/>
                  </a:cubicBezTo>
                  <a:lnTo>
                    <a:pt x="263" y="76"/>
                  </a:lnTo>
                  <a:close/>
                  <a:moveTo>
                    <a:pt x="122" y="83"/>
                  </a:moveTo>
                  <a:cubicBezTo>
                    <a:pt x="145" y="83"/>
                    <a:pt x="145" y="83"/>
                    <a:pt x="145" y="83"/>
                  </a:cubicBezTo>
                  <a:cubicBezTo>
                    <a:pt x="145" y="72"/>
                    <a:pt x="145" y="72"/>
                    <a:pt x="145" y="72"/>
                  </a:cubicBezTo>
                  <a:cubicBezTo>
                    <a:pt x="108" y="72"/>
                    <a:pt x="108" y="72"/>
                    <a:pt x="108" y="72"/>
                  </a:cubicBezTo>
                  <a:cubicBezTo>
                    <a:pt x="108" y="76"/>
                    <a:pt x="108" y="76"/>
                    <a:pt x="108" y="76"/>
                  </a:cubicBezTo>
                  <a:cubicBezTo>
                    <a:pt x="120" y="76"/>
                    <a:pt x="120" y="76"/>
                    <a:pt x="120" y="76"/>
                  </a:cubicBezTo>
                  <a:cubicBezTo>
                    <a:pt x="122" y="76"/>
                    <a:pt x="123" y="77"/>
                    <a:pt x="123" y="78"/>
                  </a:cubicBezTo>
                  <a:lnTo>
                    <a:pt x="122" y="83"/>
                  </a:lnTo>
                  <a:close/>
                  <a:moveTo>
                    <a:pt x="180" y="76"/>
                  </a:moveTo>
                  <a:cubicBezTo>
                    <a:pt x="192" y="76"/>
                    <a:pt x="192" y="76"/>
                    <a:pt x="192" y="76"/>
                  </a:cubicBezTo>
                  <a:cubicBezTo>
                    <a:pt x="192" y="72"/>
                    <a:pt x="192" y="72"/>
                    <a:pt x="192" y="72"/>
                  </a:cubicBezTo>
                  <a:cubicBezTo>
                    <a:pt x="155" y="72"/>
                    <a:pt x="155" y="72"/>
                    <a:pt x="155" y="72"/>
                  </a:cubicBezTo>
                  <a:cubicBezTo>
                    <a:pt x="155" y="83"/>
                    <a:pt x="155" y="83"/>
                    <a:pt x="155" y="83"/>
                  </a:cubicBezTo>
                  <a:cubicBezTo>
                    <a:pt x="178" y="83"/>
                    <a:pt x="178" y="83"/>
                    <a:pt x="178" y="83"/>
                  </a:cubicBezTo>
                  <a:cubicBezTo>
                    <a:pt x="178" y="78"/>
                    <a:pt x="178" y="78"/>
                    <a:pt x="178" y="78"/>
                  </a:cubicBezTo>
                  <a:cubicBezTo>
                    <a:pt x="177" y="77"/>
                    <a:pt x="178" y="76"/>
                    <a:pt x="180" y="76"/>
                  </a:cubicBezTo>
                  <a:close/>
                  <a:moveTo>
                    <a:pt x="158" y="101"/>
                  </a:moveTo>
                  <a:cubicBezTo>
                    <a:pt x="142" y="101"/>
                    <a:pt x="142" y="101"/>
                    <a:pt x="142" y="101"/>
                  </a:cubicBezTo>
                  <a:cubicBezTo>
                    <a:pt x="142" y="118"/>
                    <a:pt x="142" y="118"/>
                    <a:pt x="142" y="118"/>
                  </a:cubicBezTo>
                  <a:cubicBezTo>
                    <a:pt x="158" y="118"/>
                    <a:pt x="158" y="118"/>
                    <a:pt x="158" y="118"/>
                  </a:cubicBezTo>
                  <a:lnTo>
                    <a:pt x="158" y="101"/>
                  </a:lnTo>
                  <a:close/>
                  <a:moveTo>
                    <a:pt x="133" y="91"/>
                  </a:moveTo>
                  <a:cubicBezTo>
                    <a:pt x="129" y="91"/>
                    <a:pt x="129" y="91"/>
                    <a:pt x="129" y="91"/>
                  </a:cubicBezTo>
                  <a:cubicBezTo>
                    <a:pt x="129" y="141"/>
                    <a:pt x="129" y="141"/>
                    <a:pt x="129" y="141"/>
                  </a:cubicBezTo>
                  <a:cubicBezTo>
                    <a:pt x="133" y="141"/>
                    <a:pt x="133" y="141"/>
                    <a:pt x="133" y="141"/>
                  </a:cubicBezTo>
                  <a:lnTo>
                    <a:pt x="133" y="91"/>
                  </a:lnTo>
                  <a:close/>
                  <a:moveTo>
                    <a:pt x="171" y="91"/>
                  </a:moveTo>
                  <a:cubicBezTo>
                    <a:pt x="167" y="91"/>
                    <a:pt x="167" y="91"/>
                    <a:pt x="167" y="91"/>
                  </a:cubicBezTo>
                  <a:cubicBezTo>
                    <a:pt x="167" y="141"/>
                    <a:pt x="167" y="141"/>
                    <a:pt x="167" y="141"/>
                  </a:cubicBezTo>
                  <a:cubicBezTo>
                    <a:pt x="171" y="141"/>
                    <a:pt x="171" y="141"/>
                    <a:pt x="171" y="141"/>
                  </a:cubicBezTo>
                  <a:lnTo>
                    <a:pt x="171" y="91"/>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grpSp>
        <p:nvGrpSpPr>
          <p:cNvPr id="17" name="Group 16"/>
          <p:cNvGrpSpPr/>
          <p:nvPr/>
        </p:nvGrpSpPr>
        <p:grpSpPr>
          <a:xfrm>
            <a:off x="5184665" y="5139838"/>
            <a:ext cx="1524000" cy="1524000"/>
            <a:chOff x="5456237" y="5095875"/>
            <a:chExt cx="1524000" cy="1524000"/>
          </a:xfrm>
        </p:grpSpPr>
        <p:sp>
          <p:nvSpPr>
            <p:cNvPr id="7" name="Rectangle 6"/>
            <p:cNvSpPr/>
            <p:nvPr>
              <p:custDataLst>
                <p:tags r:id="rId3"/>
              </p:custDataLst>
            </p:nvPr>
          </p:nvSpPr>
          <p:spPr bwMode="auto">
            <a:xfrm>
              <a:off x="5456237" y="5095875"/>
              <a:ext cx="1524000" cy="1524000"/>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500" dirty="0" smtClean="0">
                  <a:gradFill flip="none" rotWithShape="1">
                    <a:gsLst>
                      <a:gs pos="0">
                        <a:srgbClr val="FFFFFF"/>
                      </a:gs>
                      <a:gs pos="100000">
                        <a:srgbClr val="FFFFFF"/>
                      </a:gs>
                    </a:gsLst>
                    <a:lin ang="5400000" scaled="0"/>
                    <a:tileRect/>
                  </a:gradFill>
                  <a:ea typeface="Segoe UI" pitchFamily="34" charset="0"/>
                  <a:cs typeface="Segoe UI" pitchFamily="34" charset="0"/>
                </a:rPr>
                <a:t>Analytics</a:t>
              </a:r>
            </a:p>
          </p:txBody>
        </p:sp>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13437" y="5579345"/>
              <a:ext cx="634001" cy="552849"/>
            </a:xfrm>
            <a:prstGeom prst="rect">
              <a:avLst/>
            </a:prstGeom>
          </p:spPr>
        </p:pic>
      </p:grpSp>
      <p:grpSp>
        <p:nvGrpSpPr>
          <p:cNvPr id="18" name="Group 17"/>
          <p:cNvGrpSpPr/>
          <p:nvPr/>
        </p:nvGrpSpPr>
        <p:grpSpPr>
          <a:xfrm>
            <a:off x="6817804" y="5139838"/>
            <a:ext cx="1524000" cy="1524000"/>
            <a:chOff x="7133820" y="5095875"/>
            <a:chExt cx="1524000" cy="1524000"/>
          </a:xfrm>
        </p:grpSpPr>
        <p:sp>
          <p:nvSpPr>
            <p:cNvPr id="8" name="Rectangle 7"/>
            <p:cNvSpPr/>
            <p:nvPr>
              <p:custDataLst>
                <p:tags r:id="rId2"/>
              </p:custDataLst>
            </p:nvPr>
          </p:nvSpPr>
          <p:spPr bwMode="auto">
            <a:xfrm>
              <a:off x="7133820" y="5095875"/>
              <a:ext cx="1524000" cy="1524000"/>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500" dirty="0" smtClean="0">
                  <a:gradFill flip="none" rotWithShape="1">
                    <a:gsLst>
                      <a:gs pos="0">
                        <a:srgbClr val="FFFFFF"/>
                      </a:gs>
                      <a:gs pos="100000">
                        <a:srgbClr val="FFFFFF"/>
                      </a:gs>
                    </a:gsLst>
                    <a:lin ang="5400000" scaled="0"/>
                    <a:tileRect/>
                  </a:gradFill>
                  <a:ea typeface="Segoe UI" pitchFamily="34" charset="0"/>
                  <a:cs typeface="Segoe UI" pitchFamily="34" charset="0"/>
                </a:rPr>
                <a:t>ROI</a:t>
              </a:r>
            </a:p>
          </p:txBody>
        </p:sp>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89837" y="5579345"/>
              <a:ext cx="680139" cy="552849"/>
            </a:xfrm>
            <a:prstGeom prst="rect">
              <a:avLst/>
            </a:prstGeom>
          </p:spPr>
        </p:pic>
      </p:grpSp>
      <p:grpSp>
        <p:nvGrpSpPr>
          <p:cNvPr id="19" name="Group 18"/>
          <p:cNvGrpSpPr/>
          <p:nvPr/>
        </p:nvGrpSpPr>
        <p:grpSpPr>
          <a:xfrm>
            <a:off x="8450943" y="5135516"/>
            <a:ext cx="1524000" cy="1524000"/>
            <a:chOff x="8811403" y="5095875"/>
            <a:chExt cx="1524000" cy="1524000"/>
          </a:xfrm>
        </p:grpSpPr>
        <p:sp>
          <p:nvSpPr>
            <p:cNvPr id="9" name="Rectangle 8"/>
            <p:cNvSpPr/>
            <p:nvPr>
              <p:custDataLst>
                <p:tags r:id="rId1"/>
              </p:custDataLst>
            </p:nvPr>
          </p:nvSpPr>
          <p:spPr bwMode="auto">
            <a:xfrm>
              <a:off x="8811403" y="5095875"/>
              <a:ext cx="1524000" cy="1524000"/>
            </a:xfrm>
            <a:prstGeom prst="rect">
              <a:avLst/>
            </a:prstGeom>
            <a:solidFill>
              <a:srgbClr val="4668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500" dirty="0" smtClean="0">
                  <a:gradFill flip="none" rotWithShape="1">
                    <a:gsLst>
                      <a:gs pos="0">
                        <a:srgbClr val="FFFFFF"/>
                      </a:gs>
                      <a:gs pos="100000">
                        <a:srgbClr val="FFFFFF"/>
                      </a:gs>
                    </a:gsLst>
                    <a:lin ang="5400000" scaled="0"/>
                    <a:tileRect/>
                  </a:gradFill>
                  <a:ea typeface="Segoe UI" pitchFamily="34" charset="0"/>
                  <a:cs typeface="Segoe UI" pitchFamily="34" charset="0"/>
                </a:rPr>
                <a:t>Governance</a:t>
              </a:r>
            </a:p>
          </p:txBody>
        </p:sp>
        <p:sp>
          <p:nvSpPr>
            <p:cNvPr id="14" name="Freeform 18"/>
            <p:cNvSpPr>
              <a:spLocks noChangeAspect="1" noEditPoints="1"/>
            </p:cNvSpPr>
            <p:nvPr/>
          </p:nvSpPr>
          <p:spPr bwMode="black">
            <a:xfrm>
              <a:off x="9377161" y="5579344"/>
              <a:ext cx="453158" cy="552849"/>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smtClean="0">
                <a:ln>
                  <a:noFill/>
                </a:ln>
                <a:solidFill>
                  <a:prstClr val="black"/>
                </a:solidFill>
                <a:effectLst/>
                <a:uLnTx/>
                <a:uFillTx/>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260034366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Activity Timer Job</a:t>
            </a:r>
            <a:endParaRPr lang="en-US" dirty="0"/>
          </a:p>
        </p:txBody>
      </p:sp>
      <p:pic>
        <p:nvPicPr>
          <p:cNvPr id="4" name="Picture 3"/>
          <p:cNvPicPr>
            <a:picLocks noChangeAspect="1"/>
          </p:cNvPicPr>
          <p:nvPr/>
        </p:nvPicPr>
        <p:blipFill>
          <a:blip r:embed="rId2"/>
          <a:stretch>
            <a:fillRect/>
          </a:stretch>
        </p:blipFill>
        <p:spPr>
          <a:xfrm>
            <a:off x="1417637" y="1212849"/>
            <a:ext cx="5372100" cy="5429250"/>
          </a:xfrm>
          <a:prstGeom prst="rect">
            <a:avLst/>
          </a:prstGeom>
        </p:spPr>
      </p:pic>
    </p:spTree>
    <p:extLst>
      <p:ext uri="{BB962C8B-B14F-4D97-AF65-F5344CB8AC3E}">
        <p14:creationId xmlns:p14="http://schemas.microsoft.com/office/powerpoint/2010/main" val="34712902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Trusted My Site Host</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4437" y="1973262"/>
            <a:ext cx="5989839" cy="3452159"/>
          </a:xfrm>
          <a:prstGeom prst="rect">
            <a:avLst/>
          </a:prstGeom>
        </p:spPr>
      </p:pic>
    </p:spTree>
    <p:extLst>
      <p:ext uri="{BB962C8B-B14F-4D97-AF65-F5344CB8AC3E}">
        <p14:creationId xmlns:p14="http://schemas.microsoft.com/office/powerpoint/2010/main" val="2890066535"/>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Manage Following</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7363" y="2125662"/>
            <a:ext cx="5944115" cy="2903472"/>
          </a:xfrm>
          <a:prstGeom prst="rect">
            <a:avLst/>
          </a:prstGeom>
        </p:spPr>
      </p:pic>
    </p:spTree>
    <p:extLst>
      <p:ext uri="{BB962C8B-B14F-4D97-AF65-F5344CB8AC3E}">
        <p14:creationId xmlns:p14="http://schemas.microsoft.com/office/powerpoint/2010/main" val="1499741330"/>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Vision and Strategy</a:t>
            </a:r>
          </a:p>
          <a:p>
            <a:r>
              <a:rPr lang="en-US" dirty="0" smtClean="0"/>
              <a:t>Planning makes it easier</a:t>
            </a:r>
          </a:p>
          <a:p>
            <a:r>
              <a:rPr lang="en-US" dirty="0" smtClean="0"/>
              <a:t>Other Sessions coming up this week</a:t>
            </a:r>
          </a:p>
          <a:p>
            <a:r>
              <a:rPr lang="en-US" dirty="0"/>
              <a:t>SPC187, </a:t>
            </a:r>
            <a:r>
              <a:rPr lang="en-US" dirty="0" smtClean="0"/>
              <a:t>SPC169 and several more Yammer Sessions </a:t>
            </a:r>
            <a:endParaRPr lang="en-US" b="1" dirty="0" smtClean="0"/>
          </a:p>
          <a:p>
            <a:endParaRPr lang="en-US" dirty="0" smtClean="0"/>
          </a:p>
          <a:p>
            <a:endParaRPr lang="en-US" dirty="0" smtClean="0"/>
          </a:p>
        </p:txBody>
      </p:sp>
      <p:sp>
        <p:nvSpPr>
          <p:cNvPr id="3" name="Title 2"/>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val="226106762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519789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6407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My Sites in 2010</a:t>
            </a:r>
            <a:endParaRPr lang="en-US" dirty="0"/>
          </a:p>
        </p:txBody>
      </p:sp>
      <p:pic>
        <p:nvPicPr>
          <p:cNvPr id="1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47152" b="32230"/>
          <a:stretch/>
        </p:blipFill>
        <p:spPr bwMode="auto">
          <a:xfrm>
            <a:off x="482230" y="1363662"/>
            <a:ext cx="3217675"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noChangeArrowheads="1"/>
          </p:cNvPicPr>
          <p:nvPr>
            <p:custDataLst>
              <p:tags r:id="rId1"/>
            </p:custDataLst>
          </p:nvPr>
        </p:nvPicPr>
        <p:blipFill rotWithShape="1">
          <a:blip r:embed="rId6">
            <a:extLst>
              <a:ext uri="{28A0092B-C50C-407E-A947-70E740481C1C}">
                <a14:useLocalDpi xmlns:a14="http://schemas.microsoft.com/office/drawing/2010/main" val="0"/>
              </a:ext>
            </a:extLst>
          </a:blip>
          <a:srcRect r="28061"/>
          <a:stretch/>
        </p:blipFill>
        <p:spPr bwMode="auto">
          <a:xfrm>
            <a:off x="3835028" y="3884569"/>
            <a:ext cx="3694600" cy="2683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bwMode="auto">
          <a:xfrm>
            <a:off x="3835028" y="1560614"/>
            <a:ext cx="3447619" cy="1976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bwMode="auto">
          <a:xfrm>
            <a:off x="7645028" y="1362758"/>
            <a:ext cx="4364409" cy="27038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958471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new in SharePoint 2013 Social Computing?</a:t>
            </a:r>
            <a:endParaRPr lang="en-US" dirty="0"/>
          </a:p>
        </p:txBody>
      </p:sp>
    </p:spTree>
    <p:extLst>
      <p:ext uri="{BB962C8B-B14F-4D97-AF65-F5344CB8AC3E}">
        <p14:creationId xmlns:p14="http://schemas.microsoft.com/office/powerpoint/2010/main" val="86496544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Personal Sites- The landing page</a:t>
            </a:r>
            <a:endParaRPr lang="en-US" dirty="0"/>
          </a:p>
        </p:txBody>
      </p:sp>
      <p:pic>
        <p:nvPicPr>
          <p:cNvPr id="4" name="Picture 3"/>
          <p:cNvPicPr>
            <a:picLocks noChangeAspect="1"/>
          </p:cNvPicPr>
          <p:nvPr/>
        </p:nvPicPr>
        <p:blipFill>
          <a:blip r:embed="rId2"/>
          <a:stretch>
            <a:fillRect/>
          </a:stretch>
        </p:blipFill>
        <p:spPr>
          <a:xfrm>
            <a:off x="1314070" y="1516062"/>
            <a:ext cx="9810701" cy="4539432"/>
          </a:xfrm>
          <a:prstGeom prst="rect">
            <a:avLst/>
          </a:prstGeom>
        </p:spPr>
      </p:pic>
    </p:spTree>
    <p:extLst>
      <p:ext uri="{BB962C8B-B14F-4D97-AF65-F5344CB8AC3E}">
        <p14:creationId xmlns:p14="http://schemas.microsoft.com/office/powerpoint/2010/main" val="344889080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Personal Sites- What others see?</a:t>
            </a:r>
            <a:endParaRPr lang="en-US" dirty="0"/>
          </a:p>
        </p:txBody>
      </p:sp>
      <p:pic>
        <p:nvPicPr>
          <p:cNvPr id="6" name="Picture 5"/>
          <p:cNvPicPr>
            <a:picLocks noChangeAspect="1"/>
          </p:cNvPicPr>
          <p:nvPr/>
        </p:nvPicPr>
        <p:blipFill>
          <a:blip r:embed="rId2"/>
          <a:stretch>
            <a:fillRect/>
          </a:stretch>
        </p:blipFill>
        <p:spPr>
          <a:xfrm>
            <a:off x="1159105" y="1516062"/>
            <a:ext cx="10120631" cy="4936249"/>
          </a:xfrm>
          <a:prstGeom prst="rect">
            <a:avLst/>
          </a:prstGeom>
        </p:spPr>
      </p:pic>
    </p:spTree>
    <p:extLst>
      <p:ext uri="{BB962C8B-B14F-4D97-AF65-F5344CB8AC3E}">
        <p14:creationId xmlns:p14="http://schemas.microsoft.com/office/powerpoint/2010/main" val="146878247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218238" y="1663690"/>
            <a:ext cx="5943600" cy="2025170"/>
          </a:xfrm>
        </p:spPr>
        <p:txBody>
          <a:bodyPr/>
          <a:lstStyle/>
          <a:p>
            <a:r>
              <a:rPr lang="en-US" sz="2448" dirty="0"/>
              <a:t>One place to create, share, collaborate and follow important documents</a:t>
            </a:r>
          </a:p>
          <a:p>
            <a:endParaRPr lang="en-US" sz="2448" dirty="0"/>
          </a:p>
          <a:p>
            <a:r>
              <a:rPr lang="en-US" sz="2448" dirty="0"/>
              <a:t>It is “the” document library for private documents and documents shared with others</a:t>
            </a:r>
          </a:p>
          <a:p>
            <a:endParaRPr lang="en-US" sz="2448" dirty="0"/>
          </a:p>
          <a:p>
            <a:r>
              <a:rPr lang="en-US" sz="2448" dirty="0"/>
              <a:t>It is a set of views that show content and whom has access:</a:t>
            </a:r>
          </a:p>
          <a:p>
            <a:pPr lvl="1"/>
            <a:r>
              <a:rPr lang="en-US" sz="1428" b="1" dirty="0"/>
              <a:t>All: provides an overall view of documents in the My Documents</a:t>
            </a:r>
          </a:p>
        </p:txBody>
      </p:sp>
      <p:sp>
        <p:nvSpPr>
          <p:cNvPr id="2" name="Title 1"/>
          <p:cNvSpPr>
            <a:spLocks noGrp="1"/>
          </p:cNvSpPr>
          <p:nvPr>
            <p:ph type="title"/>
          </p:nvPr>
        </p:nvSpPr>
        <p:spPr/>
        <p:txBody>
          <a:bodyPr/>
          <a:lstStyle/>
          <a:p>
            <a:r>
              <a:rPr lang="it-IT" dirty="0" smtClean="0">
                <a:solidFill>
                  <a:schemeClr val="tx1">
                    <a:lumMod val="85000"/>
                  </a:schemeClr>
                </a:solidFill>
              </a:rPr>
              <a:t>SkyDrive Pro</a:t>
            </a:r>
            <a:endParaRPr lang="en-US" dirty="0">
              <a:solidFill>
                <a:schemeClr val="tx1">
                  <a:lumMod val="85000"/>
                </a:schemeClr>
              </a:solidFill>
            </a:endParaRPr>
          </a:p>
        </p:txBody>
      </p:sp>
      <p:pic>
        <p:nvPicPr>
          <p:cNvPr id="4" name="Picture 3"/>
          <p:cNvPicPr>
            <a:picLocks noChangeAspect="1"/>
          </p:cNvPicPr>
          <p:nvPr/>
        </p:nvPicPr>
        <p:blipFill>
          <a:blip r:embed="rId2"/>
          <a:stretch>
            <a:fillRect/>
          </a:stretch>
        </p:blipFill>
        <p:spPr>
          <a:xfrm>
            <a:off x="531948" y="1655151"/>
            <a:ext cx="4944741" cy="4187000"/>
          </a:xfrm>
          <a:prstGeom prst="rect">
            <a:avLst/>
          </a:prstGeom>
        </p:spPr>
      </p:pic>
    </p:spTree>
    <p:extLst>
      <p:ext uri="{BB962C8B-B14F-4D97-AF65-F5344CB8AC3E}">
        <p14:creationId xmlns:p14="http://schemas.microsoft.com/office/powerpoint/2010/main" val="2868197672"/>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ags/tag10.xml><?xml version="1.0" encoding="utf-8"?>
<p:tagLst xmlns:a="http://schemas.openxmlformats.org/drawingml/2006/main" xmlns:r="http://schemas.openxmlformats.org/officeDocument/2006/relationships" xmlns:p="http://schemas.openxmlformats.org/presentationml/2006/main">
  <p:tag name="MT_TILE" val="YES"/>
</p:tagLst>
</file>

<file path=ppt/tags/tag11.xml><?xml version="1.0" encoding="utf-8"?>
<p:tagLst xmlns:a="http://schemas.openxmlformats.org/drawingml/2006/main" xmlns:r="http://schemas.openxmlformats.org/officeDocument/2006/relationships" xmlns:p="http://schemas.openxmlformats.org/presentationml/2006/main">
  <p:tag name="MT_TILE" val="YES"/>
</p:tagLst>
</file>

<file path=ppt/tags/tag12.xml><?xml version="1.0" encoding="utf-8"?>
<p:tagLst xmlns:a="http://schemas.openxmlformats.org/drawingml/2006/main" xmlns:r="http://schemas.openxmlformats.org/officeDocument/2006/relationships" xmlns:p="http://schemas.openxmlformats.org/presentationml/2006/main">
  <p:tag name="MT_TILE" val="YES"/>
</p:tagLst>
</file>

<file path=ppt/tags/tag2.xml><?xml version="1.0" encoding="utf-8"?>
<p:tagLst xmlns:a="http://schemas.openxmlformats.org/drawingml/2006/main" xmlns:r="http://schemas.openxmlformats.org/officeDocument/2006/relationships" xmlns:p="http://schemas.openxmlformats.org/presentationml/2006/main">
  <p:tag name="MT_TILE" val="YES"/>
</p:tagLst>
</file>

<file path=ppt/tags/tag3.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MT_TILE" val="YES"/>
</p:tagLst>
</file>

<file path=ppt/tags/tag5.xml><?xml version="1.0" encoding="utf-8"?>
<p:tagLst xmlns:a="http://schemas.openxmlformats.org/drawingml/2006/main" xmlns:r="http://schemas.openxmlformats.org/officeDocument/2006/relationships" xmlns:p="http://schemas.openxmlformats.org/presentationml/2006/main">
  <p:tag name="MT_TILE" val="YES"/>
</p:tagLst>
</file>

<file path=ppt/tags/tag6.xml><?xml version="1.0" encoding="utf-8"?>
<p:tagLst xmlns:a="http://schemas.openxmlformats.org/drawingml/2006/main" xmlns:r="http://schemas.openxmlformats.org/officeDocument/2006/relationships" xmlns:p="http://schemas.openxmlformats.org/presentationml/2006/main">
  <p:tag name="MT_TILE" val="YES"/>
</p:tagLst>
</file>

<file path=ppt/tags/tag7.xml><?xml version="1.0" encoding="utf-8"?>
<p:tagLst xmlns:a="http://schemas.openxmlformats.org/drawingml/2006/main" xmlns:r="http://schemas.openxmlformats.org/officeDocument/2006/relationships" xmlns:p="http://schemas.openxmlformats.org/presentationml/2006/main">
  <p:tag name="MT_TILE" val="YES"/>
</p:tagLst>
</file>

<file path=ppt/tags/tag8.xml><?xml version="1.0" encoding="utf-8"?>
<p:tagLst xmlns:a="http://schemas.openxmlformats.org/drawingml/2006/main" xmlns:r="http://schemas.openxmlformats.org/officeDocument/2006/relationships" xmlns:p="http://schemas.openxmlformats.org/presentationml/2006/main">
  <p:tag name="MT_TILE" val="YES"/>
</p:tagLst>
</file>

<file path=ppt/tags/tag9.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Chris Gideon </External_x0020_Speaker>
    <Session_x0020_Code xmlns="2295e2e7-0eeb-498e-8716-217bb2ee6ee3">SPC082</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Gideon</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2006/documentManagement/types"/>
    <ds:schemaRef ds:uri="http://purl.org/dc/elements/1.1/"/>
    <ds:schemaRef ds:uri="230e9df3-be65-4c73-a93b-d1236ebd677e"/>
    <ds:schemaRef ds:uri="2295e2e7-0eeb-498e-8716-217bb2ee6ee3"/>
    <ds:schemaRef ds:uri="032d541b-1b4e-4d91-93c7-b10533c52f73"/>
    <ds:schemaRef ds:uri="http://purl.org/dc/terms/"/>
    <ds:schemaRef ds:uri="http://schemas.microsoft.com/office/infopath/2007/PartnerControls"/>
    <ds:schemaRef ds:uri="http://schemas.microsoft.com/sharepoint/v3"/>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4E7E84A6-0227-418C-A007-9180789939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1553</TotalTime>
  <Words>1945</Words>
  <Application>Microsoft Office PowerPoint</Application>
  <PresentationFormat>Custom</PresentationFormat>
  <Paragraphs>264</Paragraphs>
  <Slides>45</Slides>
  <Notes>10</Notes>
  <HiddenSlides>0</HiddenSlides>
  <MMClips>0</MMClips>
  <ScaleCrop>false</ScaleCrop>
  <HeadingPairs>
    <vt:vector size="4" baseType="variant">
      <vt:variant>
        <vt:lpstr>Theme</vt:lpstr>
      </vt:variant>
      <vt:variant>
        <vt:i4>4</vt:i4>
      </vt:variant>
      <vt:variant>
        <vt:lpstr>Slide Titles</vt:lpstr>
      </vt:variant>
      <vt:variant>
        <vt:i4>45</vt:i4>
      </vt:variant>
    </vt:vector>
  </HeadingPairs>
  <TitlesOfParts>
    <vt:vector size="49" baseType="lpstr">
      <vt:lpstr>5-30072_SPC2012_IT-Pro_Template_16x9</vt:lpstr>
      <vt:lpstr>5-30072_SPC2012_IT-Pro_Template_16x9_Light</vt:lpstr>
      <vt:lpstr>SPC2012_IT-Pro_Template_16x9</vt:lpstr>
      <vt:lpstr>5-30072_SPC2012_Business_Template_16x9_Light</vt:lpstr>
      <vt:lpstr>PowerPoint Presentation</vt:lpstr>
      <vt:lpstr>Deploying Social in the Enterprise </vt:lpstr>
      <vt:lpstr>Agenda</vt:lpstr>
      <vt:lpstr>What is “social”?</vt:lpstr>
      <vt:lpstr>My Sites in 2010</vt:lpstr>
      <vt:lpstr>What’s new in SharePoint 2013 Social Computing?</vt:lpstr>
      <vt:lpstr>Personal Sites- The landing page</vt:lpstr>
      <vt:lpstr>Personal Sites- What others see?</vt:lpstr>
      <vt:lpstr>SkyDrive Pro</vt:lpstr>
      <vt:lpstr>Offline Libraries: SkyDrive Pro</vt:lpstr>
      <vt:lpstr>My Tasks</vt:lpstr>
      <vt:lpstr>Newsfeed in Team Sites</vt:lpstr>
      <vt:lpstr>Communities</vt:lpstr>
      <vt:lpstr>Planning</vt:lpstr>
      <vt:lpstr>Identity</vt:lpstr>
      <vt:lpstr>Profile Sync Performance Improvements</vt:lpstr>
      <vt:lpstr>New Profile Synchronization Option</vt:lpstr>
      <vt:lpstr>ADImport Limitations</vt:lpstr>
      <vt:lpstr>Social Feature Architecture</vt:lpstr>
      <vt:lpstr>Distributed Cache</vt:lpstr>
      <vt:lpstr>Distributed Cache</vt:lpstr>
      <vt:lpstr>Distributed Cache</vt:lpstr>
      <vt:lpstr>Public Page, Personal Site, Social Features</vt:lpstr>
      <vt:lpstr>Site Feeds</vt:lpstr>
      <vt:lpstr>Topology Considerations*</vt:lpstr>
      <vt:lpstr>2010 Newsfeeds</vt:lpstr>
      <vt:lpstr>Outlook Social Connector</vt:lpstr>
      <vt:lpstr>Search and Security Trimming</vt:lpstr>
      <vt:lpstr>Activities Integration</vt:lpstr>
      <vt:lpstr>Permission Management (Central Administration)</vt:lpstr>
      <vt:lpstr>Privacy Settings</vt:lpstr>
      <vt:lpstr>Privacy Settings </vt:lpstr>
      <vt:lpstr>Privacy Notification</vt:lpstr>
      <vt:lpstr>Deploying Personal Site Infrastructure</vt:lpstr>
      <vt:lpstr>Prerequisites</vt:lpstr>
      <vt:lpstr>Create a My Site host site collection</vt:lpstr>
      <vt:lpstr>Web Application Configuration </vt:lpstr>
      <vt:lpstr>Configure My Site settings for the User Profile service application</vt:lpstr>
      <vt:lpstr>Configure My Site settings for the User Profile service application</vt:lpstr>
      <vt:lpstr>Activity Timer Job</vt:lpstr>
      <vt:lpstr>Trusted My Site Host</vt:lpstr>
      <vt:lpstr>Manage Following</vt:lpstr>
      <vt:lpstr>Summary</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Deploying Social in the Enterprise</dc:title>
  <dc:subject>SharePoint Conference 2012</dc:subject>
  <dc:creator>Chris Gideon</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81</cp:revision>
  <dcterms:created xsi:type="dcterms:W3CDTF">2012-11-06T14:24:38Z</dcterms:created>
  <dcterms:modified xsi:type="dcterms:W3CDTF">2012-12-07T01:06:42Z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