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36"/>
  </p:notesMasterIdLst>
  <p:handoutMasterIdLst>
    <p:handoutMasterId r:id="rId37"/>
  </p:handoutMasterIdLst>
  <p:sldIdLst>
    <p:sldId id="1055" r:id="rId6"/>
    <p:sldId id="1054" r:id="rId7"/>
    <p:sldId id="1116" r:id="rId8"/>
    <p:sldId id="1115" r:id="rId9"/>
    <p:sldId id="1118" r:id="rId10"/>
    <p:sldId id="1117" r:id="rId11"/>
    <p:sldId id="1119" r:id="rId12"/>
    <p:sldId id="1104" r:id="rId13"/>
    <p:sldId id="1090" r:id="rId14"/>
    <p:sldId id="1089" r:id="rId15"/>
    <p:sldId id="1093" r:id="rId16"/>
    <p:sldId id="1094" r:id="rId17"/>
    <p:sldId id="1095" r:id="rId18"/>
    <p:sldId id="1096" r:id="rId19"/>
    <p:sldId id="1097" r:id="rId20"/>
    <p:sldId id="1098" r:id="rId21"/>
    <p:sldId id="1099" r:id="rId22"/>
    <p:sldId id="1100" r:id="rId23"/>
    <p:sldId id="1103" r:id="rId24"/>
    <p:sldId id="1108" r:id="rId25"/>
    <p:sldId id="1109" r:id="rId26"/>
    <p:sldId id="1101" r:id="rId27"/>
    <p:sldId id="1110" r:id="rId28"/>
    <p:sldId id="1113" r:id="rId29"/>
    <p:sldId id="1114" r:id="rId30"/>
    <p:sldId id="1111" r:id="rId31"/>
    <p:sldId id="1106" r:id="rId32"/>
    <p:sldId id="1112" r:id="rId33"/>
    <p:sldId id="1120" r:id="rId34"/>
    <p:sldId id="1107" r:id="rId3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6DD5C800-9A2C-4823-B056-4AFFC9A97500}">
          <p14:sldIdLst>
            <p14:sldId id="1055"/>
            <p14:sldId id="1054"/>
            <p14:sldId id="1116"/>
            <p14:sldId id="1115"/>
            <p14:sldId id="1118"/>
            <p14:sldId id="1117"/>
            <p14:sldId id="1119"/>
          </p14:sldIdLst>
        </p14:section>
        <p14:section name="Overview SharePoint on IaaS" id="{D8F2241C-48F7-45D5-8287-3F88EB63011E}">
          <p14:sldIdLst>
            <p14:sldId id="1104"/>
            <p14:sldId id="1090"/>
            <p14:sldId id="1089"/>
            <p14:sldId id="1093"/>
            <p14:sldId id="1094"/>
            <p14:sldId id="1095"/>
          </p14:sldIdLst>
        </p14:section>
        <p14:section name="Dev Test Staging" id="{B1EF8CA0-C76C-41C9-B723-257BBACDDC87}">
          <p14:sldIdLst>
            <p14:sldId id="1096"/>
            <p14:sldId id="1097"/>
            <p14:sldId id="1098"/>
            <p14:sldId id="1099"/>
            <p14:sldId id="1100"/>
          </p14:sldIdLst>
        </p14:section>
        <p14:section name="Production Farm" id="{E4C9DD9B-2410-47F4-A4C8-734A50E2C74E}">
          <p14:sldIdLst>
            <p14:sldId id="1103"/>
            <p14:sldId id="1108"/>
            <p14:sldId id="1109"/>
            <p14:sldId id="1101"/>
          </p14:sldIdLst>
        </p14:section>
        <p14:section name="Costing" id="{93091534-60DA-4685-8E6A-24F4DA5694EA}">
          <p14:sldIdLst>
            <p14:sldId id="1110"/>
            <p14:sldId id="1113"/>
            <p14:sldId id="1114"/>
            <p14:sldId id="1111"/>
          </p14:sldIdLst>
        </p14:section>
        <p14:section name="Closing" id="{6AEEE650-E19B-4913-8D1B-7E9AEC105A10}">
          <p14:sldIdLst>
            <p14:sldId id="1106"/>
            <p14:sldId id="1112"/>
            <p14:sldId id="1120"/>
            <p14:sldId id="1107"/>
          </p14:sldIdLst>
        </p14:section>
        <p14:section name="* * * END * * *" id="{6E9E44F6-62A6-4B80-8445-566DBBE42C83}">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54" autoAdjust="0"/>
    <p:restoredTop sz="95203" autoAdjust="0"/>
  </p:normalViewPr>
  <p:slideViewPr>
    <p:cSldViewPr>
      <p:cViewPr>
        <p:scale>
          <a:sx n="125" d="100"/>
          <a:sy n="125" d="100"/>
        </p:scale>
        <p:origin x="-72" y="-3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7:16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848605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09046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13</a:t>
            </a:fld>
            <a:endParaRPr lang="en-US"/>
          </a:p>
        </p:txBody>
      </p:sp>
    </p:spTree>
    <p:extLst>
      <p:ext uri="{BB962C8B-B14F-4D97-AF65-F5344CB8AC3E}">
        <p14:creationId xmlns:p14="http://schemas.microsoft.com/office/powerpoint/2010/main" val="3649781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15</a:t>
            </a:fld>
            <a:endParaRPr lang="en-US"/>
          </a:p>
        </p:txBody>
      </p:sp>
    </p:spTree>
    <p:extLst>
      <p:ext uri="{BB962C8B-B14F-4D97-AF65-F5344CB8AC3E}">
        <p14:creationId xmlns:p14="http://schemas.microsoft.com/office/powerpoint/2010/main" val="3729069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16</a:t>
            </a:fld>
            <a:endParaRPr lang="en-US"/>
          </a:p>
        </p:txBody>
      </p:sp>
    </p:spTree>
    <p:extLst>
      <p:ext uri="{BB962C8B-B14F-4D97-AF65-F5344CB8AC3E}">
        <p14:creationId xmlns:p14="http://schemas.microsoft.com/office/powerpoint/2010/main" val="1862613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17</a:t>
            </a:fld>
            <a:endParaRPr lang="en-US"/>
          </a:p>
        </p:txBody>
      </p:sp>
    </p:spTree>
    <p:extLst>
      <p:ext uri="{BB962C8B-B14F-4D97-AF65-F5344CB8AC3E}">
        <p14:creationId xmlns:p14="http://schemas.microsoft.com/office/powerpoint/2010/main" val="22460949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20</a:t>
            </a:fld>
            <a:endParaRPr lang="en-US"/>
          </a:p>
        </p:txBody>
      </p:sp>
    </p:spTree>
    <p:extLst>
      <p:ext uri="{BB962C8B-B14F-4D97-AF65-F5344CB8AC3E}">
        <p14:creationId xmlns:p14="http://schemas.microsoft.com/office/powerpoint/2010/main" val="1762987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69172E-B92E-4064-85D5-FF16863C544D}" type="slidenum">
              <a:rPr lang="en-US" smtClean="0"/>
              <a:t>21</a:t>
            </a:fld>
            <a:endParaRPr lang="en-US"/>
          </a:p>
        </p:txBody>
      </p:sp>
    </p:spTree>
    <p:extLst>
      <p:ext uri="{BB962C8B-B14F-4D97-AF65-F5344CB8AC3E}">
        <p14:creationId xmlns:p14="http://schemas.microsoft.com/office/powerpoint/2010/main" val="2959437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6608424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4689986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6.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 id="2147484206"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3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1.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1.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SharePoint Workloads</a:t>
            </a:r>
          </a:p>
        </p:txBody>
      </p:sp>
      <p:sp>
        <p:nvSpPr>
          <p:cNvPr id="6" name="Text Placeholder 5"/>
          <p:cNvSpPr>
            <a:spLocks noGrp="1"/>
          </p:cNvSpPr>
          <p:nvPr>
            <p:ph type="body" sz="quarter" idx="10"/>
          </p:nvPr>
        </p:nvSpPr>
        <p:spPr>
          <a:xfrm>
            <a:off x="274638" y="1212850"/>
            <a:ext cx="11887200" cy="4801314"/>
          </a:xfrm>
        </p:spPr>
        <p:txBody>
          <a:bodyPr/>
          <a:lstStyle/>
          <a:p>
            <a:r>
              <a:rPr lang="en-US" dirty="0" smtClean="0"/>
              <a:t>SharePoint for Internet Sites</a:t>
            </a:r>
          </a:p>
          <a:p>
            <a:pPr lvl="1"/>
            <a:r>
              <a:rPr lang="en-US" dirty="0" smtClean="0"/>
              <a:t>Public facing, anonymous access sites</a:t>
            </a:r>
          </a:p>
          <a:p>
            <a:r>
              <a:rPr lang="en-US" dirty="0" smtClean="0"/>
              <a:t>Developer, Testing, and Staging</a:t>
            </a:r>
          </a:p>
          <a:p>
            <a:pPr lvl="1"/>
            <a:r>
              <a:rPr lang="en-US" dirty="0" smtClean="0"/>
              <a:t>Quickly provision and un-provision entire environments</a:t>
            </a:r>
          </a:p>
          <a:p>
            <a:pPr lvl="1"/>
            <a:r>
              <a:rPr lang="en-US" dirty="0" smtClean="0"/>
              <a:t>Pay only for running instances</a:t>
            </a:r>
          </a:p>
          <a:p>
            <a:r>
              <a:rPr lang="en-US" dirty="0" smtClean="0"/>
              <a:t>Hybrid Applications</a:t>
            </a:r>
          </a:p>
          <a:p>
            <a:pPr lvl="1"/>
            <a:r>
              <a:rPr lang="en-US" dirty="0" smtClean="0"/>
              <a:t>Applications that span your datacenter and the cloud</a:t>
            </a:r>
          </a:p>
          <a:p>
            <a:r>
              <a:rPr lang="en-US" dirty="0" smtClean="0"/>
              <a:t>Disaster Recovery</a:t>
            </a:r>
            <a:endParaRPr lang="en-US" dirty="0"/>
          </a:p>
          <a:p>
            <a:pPr lvl="1"/>
            <a:r>
              <a:rPr lang="en-US" dirty="0" smtClean="0"/>
              <a:t>Quickly recover from a disaster, only pay for use</a:t>
            </a:r>
            <a:endParaRPr lang="en-US" dirty="0"/>
          </a:p>
          <a:p>
            <a:pPr lvl="1"/>
            <a:endParaRPr lang="en-US" dirty="0"/>
          </a:p>
        </p:txBody>
      </p:sp>
    </p:spTree>
    <p:extLst>
      <p:ext uri="{BB962C8B-B14F-4D97-AF65-F5344CB8AC3E}">
        <p14:creationId xmlns:p14="http://schemas.microsoft.com/office/powerpoint/2010/main" val="55137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Migration Considerations</a:t>
            </a:r>
          </a:p>
        </p:txBody>
      </p:sp>
      <p:sp>
        <p:nvSpPr>
          <p:cNvPr id="6" name="Text Placeholder 5"/>
          <p:cNvSpPr>
            <a:spLocks noGrp="1"/>
          </p:cNvSpPr>
          <p:nvPr>
            <p:ph type="body" sz="quarter" idx="10"/>
          </p:nvPr>
        </p:nvSpPr>
        <p:spPr>
          <a:xfrm>
            <a:off x="274638" y="1212850"/>
            <a:ext cx="11887200" cy="3108543"/>
          </a:xfrm>
        </p:spPr>
        <p:txBody>
          <a:bodyPr/>
          <a:lstStyle/>
          <a:p>
            <a:r>
              <a:rPr lang="en-US" dirty="0"/>
              <a:t>Software Requirements</a:t>
            </a:r>
            <a:endParaRPr lang="en-US" dirty="0" smtClean="0"/>
          </a:p>
          <a:p>
            <a:pPr lvl="1"/>
            <a:r>
              <a:rPr lang="en-US" dirty="0"/>
              <a:t>Dependency on non-supported OS or application?</a:t>
            </a:r>
          </a:p>
          <a:p>
            <a:r>
              <a:rPr lang="en-US" dirty="0"/>
              <a:t>Licensing</a:t>
            </a:r>
            <a:endParaRPr lang="en-US" dirty="0" smtClean="0"/>
          </a:p>
          <a:p>
            <a:pPr lvl="1"/>
            <a:r>
              <a:rPr lang="en-US" dirty="0"/>
              <a:t>Do your software licenses transfer to the cloud?</a:t>
            </a:r>
          </a:p>
          <a:p>
            <a:r>
              <a:rPr lang="en-US" dirty="0"/>
              <a:t>Hardware Requirements</a:t>
            </a:r>
            <a:endParaRPr lang="en-US" dirty="0" smtClean="0"/>
          </a:p>
          <a:p>
            <a:pPr lvl="1"/>
            <a:r>
              <a:rPr lang="en-US" dirty="0"/>
              <a:t>Multiple network cards or other hardware </a:t>
            </a:r>
            <a:r>
              <a:rPr lang="en-US" dirty="0" smtClean="0"/>
              <a:t>requirements</a:t>
            </a:r>
            <a:endParaRPr lang="en-US" dirty="0"/>
          </a:p>
        </p:txBody>
      </p:sp>
    </p:spTree>
    <p:extLst>
      <p:ext uri="{BB962C8B-B14F-4D97-AF65-F5344CB8AC3E}">
        <p14:creationId xmlns:p14="http://schemas.microsoft.com/office/powerpoint/2010/main" val="291203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Migration Approaches</a:t>
            </a:r>
            <a:endParaRPr lang="en-US" dirty="0"/>
          </a:p>
        </p:txBody>
      </p:sp>
      <p:sp>
        <p:nvSpPr>
          <p:cNvPr id="3" name="Text Placeholder 2"/>
          <p:cNvSpPr>
            <a:spLocks noGrp="1"/>
          </p:cNvSpPr>
          <p:nvPr>
            <p:ph idx="4294967295"/>
          </p:nvPr>
        </p:nvSpPr>
        <p:spPr>
          <a:xfrm>
            <a:off x="274639" y="1212849"/>
            <a:ext cx="10724938" cy="4437962"/>
          </a:xfrm>
          <a:prstGeom prst="rect">
            <a:avLst/>
          </a:prstGeom>
        </p:spPr>
        <p:txBody>
          <a:bodyPr/>
          <a:lstStyle/>
          <a:p>
            <a:pPr marL="0" indent="0">
              <a:spcBef>
                <a:spcPts val="480"/>
              </a:spcBef>
              <a:buNone/>
            </a:pPr>
            <a:r>
              <a:rPr lang="en-US" dirty="0">
                <a:gradFill>
                  <a:gsLst>
                    <a:gs pos="1250">
                      <a:schemeClr val="tx2"/>
                    </a:gs>
                    <a:gs pos="99000">
                      <a:schemeClr val="tx2"/>
                    </a:gs>
                  </a:gsLst>
                  <a:lin ang="5400000" scaled="0"/>
                </a:gradFill>
              </a:rPr>
              <a:t>Migrating an Existing Virtual Machine</a:t>
            </a:r>
            <a:r>
              <a:rPr lang="en-US" dirty="0" smtClean="0"/>
              <a:t/>
            </a:r>
            <a:br>
              <a:rPr lang="en-US" dirty="0" smtClean="0"/>
            </a:br>
            <a:r>
              <a:rPr lang="en-US" sz="2000" dirty="0">
                <a:latin typeface="+mn-lt"/>
              </a:rPr>
              <a:t>Application, Configuration and Data in an installed Working State. </a:t>
            </a:r>
            <a:br>
              <a:rPr lang="en-US" sz="2000" dirty="0">
                <a:latin typeface="+mn-lt"/>
              </a:rPr>
            </a:br>
            <a:r>
              <a:rPr lang="en-US" sz="2000" dirty="0">
                <a:latin typeface="+mn-lt"/>
              </a:rPr>
              <a:t>Requires uploading a large amount of data</a:t>
            </a:r>
            <a:br>
              <a:rPr lang="en-US" sz="2000" dirty="0">
                <a:latin typeface="+mn-lt"/>
              </a:rPr>
            </a:br>
            <a:r>
              <a:rPr lang="en-US" sz="2000" dirty="0">
                <a:latin typeface="+mn-lt"/>
              </a:rPr>
              <a:t>higher risk of drivers or other hardware dependencies on VM not available in the cloud.</a:t>
            </a:r>
          </a:p>
          <a:p>
            <a:pPr marL="0" indent="0">
              <a:spcBef>
                <a:spcPts val="480"/>
              </a:spcBef>
              <a:buNone/>
            </a:pPr>
            <a:r>
              <a:rPr lang="en-US" dirty="0">
                <a:gradFill>
                  <a:gsLst>
                    <a:gs pos="1250">
                      <a:schemeClr val="tx2"/>
                    </a:gs>
                    <a:gs pos="99000">
                      <a:schemeClr val="tx2"/>
                    </a:gs>
                  </a:gsLst>
                  <a:lin ang="5400000" scaled="0"/>
                </a:gradFill>
              </a:rPr>
              <a:t>Build VMs in the Cloud</a:t>
            </a:r>
            <a:r>
              <a:rPr lang="en-US" dirty="0" smtClean="0"/>
              <a:t/>
            </a:r>
            <a:br>
              <a:rPr lang="en-US" dirty="0" smtClean="0"/>
            </a:br>
            <a:r>
              <a:rPr lang="en-US" sz="2000" dirty="0">
                <a:latin typeface="+mn-lt"/>
              </a:rPr>
              <a:t>Lowers upload time and dependency risk.</a:t>
            </a:r>
            <a:br>
              <a:rPr lang="en-US" sz="2000" dirty="0">
                <a:latin typeface="+mn-lt"/>
              </a:rPr>
            </a:br>
            <a:r>
              <a:rPr lang="en-US" sz="2000" dirty="0">
                <a:latin typeface="+mn-lt"/>
              </a:rPr>
              <a:t>Invest in PowerShell automation.</a:t>
            </a:r>
            <a:br>
              <a:rPr lang="en-US" sz="2000" dirty="0">
                <a:latin typeface="+mn-lt"/>
              </a:rPr>
            </a:br>
            <a:r>
              <a:rPr lang="en-US" sz="2000" dirty="0">
                <a:latin typeface="+mn-lt"/>
              </a:rPr>
              <a:t>Requires upload and installation of application and data. </a:t>
            </a:r>
          </a:p>
        </p:txBody>
      </p:sp>
    </p:spTree>
    <p:extLst>
      <p:ext uri="{BB962C8B-B14F-4D97-AF65-F5344CB8AC3E}">
        <p14:creationId xmlns:p14="http://schemas.microsoft.com/office/powerpoint/2010/main" val="100265399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Virtual Machines 101</a:t>
            </a:r>
            <a:endParaRPr lang="en-US" dirty="0"/>
          </a:p>
        </p:txBody>
      </p:sp>
      <p:sp>
        <p:nvSpPr>
          <p:cNvPr id="4" name="Rectangle 3"/>
          <p:cNvSpPr/>
          <p:nvPr/>
        </p:nvSpPr>
        <p:spPr bwMode="auto">
          <a:xfrm>
            <a:off x="5875693" y="1864964"/>
            <a:ext cx="2096332" cy="2127324"/>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2290" fontAlgn="base">
              <a:spcBef>
                <a:spcPct val="0"/>
              </a:spcBef>
              <a:spcAft>
                <a:spcPct val="0"/>
              </a:spcAft>
            </a:pPr>
            <a:endParaRPr lang="en-US" sz="2000" dirty="0">
              <a:solidFill>
                <a:schemeClr val="tx1"/>
              </a:solidFill>
            </a:endParaRPr>
          </a:p>
        </p:txBody>
      </p:sp>
      <p:sp>
        <p:nvSpPr>
          <p:cNvPr id="5" name="Rectangle 4"/>
          <p:cNvSpPr/>
          <p:nvPr/>
        </p:nvSpPr>
        <p:spPr bwMode="auto">
          <a:xfrm>
            <a:off x="1822528" y="1724345"/>
            <a:ext cx="7035608" cy="2799477"/>
          </a:xfrm>
          <a:prstGeom prst="rect">
            <a:avLst/>
          </a:prstGeom>
          <a:noFill/>
          <a:ln w="38100">
            <a:solidFill>
              <a:schemeClr val="accent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2290" fontAlgn="base">
              <a:spcBef>
                <a:spcPct val="0"/>
              </a:spcBef>
              <a:spcAft>
                <a:spcPct val="0"/>
              </a:spcAft>
            </a:pPr>
            <a:endParaRPr lang="en-US" sz="2000" dirty="0">
              <a:solidFill>
                <a:schemeClr val="tx1"/>
              </a:solidFill>
            </a:endParaRPr>
          </a:p>
        </p:txBody>
      </p:sp>
      <p:sp>
        <p:nvSpPr>
          <p:cNvPr id="9" name="TextBox 67"/>
          <p:cNvSpPr txBox="1"/>
          <p:nvPr/>
        </p:nvSpPr>
        <p:spPr>
          <a:xfrm>
            <a:off x="6776332" y="3643146"/>
            <a:ext cx="1109663" cy="276999"/>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t>Cloud Svc</a:t>
            </a:r>
          </a:p>
        </p:txBody>
      </p:sp>
      <p:sp>
        <p:nvSpPr>
          <p:cNvPr id="10" name="TextBox 68"/>
          <p:cNvSpPr txBox="1"/>
          <p:nvPr/>
        </p:nvSpPr>
        <p:spPr>
          <a:xfrm>
            <a:off x="6997400" y="4226092"/>
            <a:ext cx="1781129" cy="276999"/>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t>Virtual Network</a:t>
            </a:r>
          </a:p>
        </p:txBody>
      </p:sp>
      <p:sp>
        <p:nvSpPr>
          <p:cNvPr id="11" name="Rectangle 10"/>
          <p:cNvSpPr/>
          <p:nvPr/>
        </p:nvSpPr>
        <p:spPr bwMode="auto">
          <a:xfrm>
            <a:off x="2689521" y="1850058"/>
            <a:ext cx="2096332" cy="2127324"/>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2290" fontAlgn="base">
              <a:spcBef>
                <a:spcPct val="0"/>
              </a:spcBef>
              <a:spcAft>
                <a:spcPct val="0"/>
              </a:spcAft>
            </a:pPr>
            <a:endParaRPr lang="en-US" sz="2000" dirty="0">
              <a:solidFill>
                <a:schemeClr val="tx1"/>
              </a:solidFill>
            </a:endParaRPr>
          </a:p>
        </p:txBody>
      </p:sp>
      <p:sp>
        <p:nvSpPr>
          <p:cNvPr id="12" name="TextBox 67"/>
          <p:cNvSpPr txBox="1"/>
          <p:nvPr/>
        </p:nvSpPr>
        <p:spPr>
          <a:xfrm>
            <a:off x="3590159" y="3628240"/>
            <a:ext cx="1109663" cy="276999"/>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t>Cloud Svc</a:t>
            </a:r>
          </a:p>
        </p:txBody>
      </p:sp>
      <p:sp>
        <p:nvSpPr>
          <p:cNvPr id="15" name="Rectangle 14"/>
          <p:cNvSpPr/>
          <p:nvPr/>
        </p:nvSpPr>
        <p:spPr bwMode="auto">
          <a:xfrm>
            <a:off x="1822529" y="4941405"/>
            <a:ext cx="3398148" cy="1615071"/>
          </a:xfrm>
          <a:prstGeom prst="rect">
            <a:avLst/>
          </a:prstGeom>
          <a:noFill/>
          <a:ln w="38100">
            <a:solidFill>
              <a:schemeClr val="accent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2290" fontAlgn="base">
              <a:spcBef>
                <a:spcPct val="0"/>
              </a:spcBef>
              <a:spcAft>
                <a:spcPct val="0"/>
              </a:spcAft>
            </a:pPr>
            <a:endParaRPr lang="en-US" sz="2000" dirty="0">
              <a:solidFill>
                <a:schemeClr val="tx1"/>
              </a:solidFill>
            </a:endParaRPr>
          </a:p>
        </p:txBody>
      </p:sp>
      <p:sp>
        <p:nvSpPr>
          <p:cNvPr id="16" name="Rectangle 15"/>
          <p:cNvSpPr/>
          <p:nvPr/>
        </p:nvSpPr>
        <p:spPr bwMode="auto">
          <a:xfrm>
            <a:off x="5459989" y="4962934"/>
            <a:ext cx="3398148" cy="1615071"/>
          </a:xfrm>
          <a:prstGeom prst="rect">
            <a:avLst/>
          </a:prstGeom>
          <a:noFill/>
          <a:ln w="38100">
            <a:solidFill>
              <a:schemeClr val="accent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2290" fontAlgn="base">
              <a:spcBef>
                <a:spcPct val="0"/>
              </a:spcBef>
              <a:spcAft>
                <a:spcPct val="0"/>
              </a:spcAft>
            </a:pPr>
            <a:endParaRPr lang="en-US" sz="2000" dirty="0">
              <a:solidFill>
                <a:schemeClr val="tx1"/>
              </a:solidFill>
            </a:endParaRPr>
          </a:p>
        </p:txBody>
      </p:sp>
      <p:sp>
        <p:nvSpPr>
          <p:cNvPr id="17" name="TextBox 68"/>
          <p:cNvSpPr txBox="1"/>
          <p:nvPr/>
        </p:nvSpPr>
        <p:spPr>
          <a:xfrm>
            <a:off x="6218237" y="6273963"/>
            <a:ext cx="2588016" cy="276999"/>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t>Azure Storage Account</a:t>
            </a:r>
          </a:p>
        </p:txBody>
      </p:sp>
      <p:sp>
        <p:nvSpPr>
          <p:cNvPr id="18" name="TextBox 68"/>
          <p:cNvSpPr txBox="1"/>
          <p:nvPr/>
        </p:nvSpPr>
        <p:spPr>
          <a:xfrm>
            <a:off x="2560677" y="6273961"/>
            <a:ext cx="2588016" cy="276999"/>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t>Azure Storage Account</a:t>
            </a:r>
          </a:p>
        </p:txBody>
      </p:sp>
      <p:sp>
        <p:nvSpPr>
          <p:cNvPr id="19" name="TextBox 67"/>
          <p:cNvSpPr txBox="1"/>
          <p:nvPr/>
        </p:nvSpPr>
        <p:spPr>
          <a:xfrm>
            <a:off x="229184" y="2723243"/>
            <a:ext cx="1728165" cy="276999"/>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err="1"/>
              <a:t>EndPoint</a:t>
            </a:r>
            <a:r>
              <a:rPr lang="en-US" sz="2000" dirty="0"/>
              <a:t> 80/80</a:t>
            </a:r>
          </a:p>
        </p:txBody>
      </p:sp>
      <p:sp>
        <p:nvSpPr>
          <p:cNvPr id="20" name="TextBox 67"/>
          <p:cNvSpPr txBox="1"/>
          <p:nvPr/>
        </p:nvSpPr>
        <p:spPr>
          <a:xfrm>
            <a:off x="252486" y="2023148"/>
            <a:ext cx="2279598" cy="276999"/>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err="1"/>
              <a:t>EndPoint</a:t>
            </a:r>
            <a:r>
              <a:rPr lang="en-US" sz="2000" dirty="0"/>
              <a:t> 5123/3389</a:t>
            </a:r>
          </a:p>
        </p:txBody>
      </p:sp>
      <p:sp>
        <p:nvSpPr>
          <p:cNvPr id="21" name="Rectangle 20"/>
          <p:cNvSpPr/>
          <p:nvPr/>
        </p:nvSpPr>
        <p:spPr>
          <a:xfrm>
            <a:off x="2880267" y="2182788"/>
            <a:ext cx="709892" cy="815873"/>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VM</a:t>
            </a:r>
          </a:p>
        </p:txBody>
      </p:sp>
      <p:sp>
        <p:nvSpPr>
          <p:cNvPr id="23" name="Rectangle 22"/>
          <p:cNvSpPr/>
          <p:nvPr/>
        </p:nvSpPr>
        <p:spPr>
          <a:xfrm>
            <a:off x="3845086" y="2603576"/>
            <a:ext cx="709892" cy="815873"/>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VM</a:t>
            </a:r>
          </a:p>
        </p:txBody>
      </p:sp>
      <p:sp>
        <p:nvSpPr>
          <p:cNvPr id="24" name="Rectangle 23"/>
          <p:cNvSpPr/>
          <p:nvPr/>
        </p:nvSpPr>
        <p:spPr>
          <a:xfrm>
            <a:off x="6076730" y="2140977"/>
            <a:ext cx="709892" cy="815873"/>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VM</a:t>
            </a:r>
          </a:p>
        </p:txBody>
      </p:sp>
      <p:sp>
        <p:nvSpPr>
          <p:cNvPr id="25" name="Rectangle 24"/>
          <p:cNvSpPr/>
          <p:nvPr/>
        </p:nvSpPr>
        <p:spPr>
          <a:xfrm>
            <a:off x="7041549" y="2561765"/>
            <a:ext cx="709892" cy="815873"/>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VM</a:t>
            </a:r>
          </a:p>
        </p:txBody>
      </p:sp>
      <p:sp>
        <p:nvSpPr>
          <p:cNvPr id="26" name="Rectangle 25"/>
          <p:cNvSpPr/>
          <p:nvPr/>
        </p:nvSpPr>
        <p:spPr>
          <a:xfrm>
            <a:off x="3230469" y="5309938"/>
            <a:ext cx="709892" cy="815873"/>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VHD</a:t>
            </a:r>
          </a:p>
        </p:txBody>
      </p:sp>
      <p:sp>
        <p:nvSpPr>
          <p:cNvPr id="27" name="Rectangle 26"/>
          <p:cNvSpPr/>
          <p:nvPr/>
        </p:nvSpPr>
        <p:spPr>
          <a:xfrm>
            <a:off x="4290563" y="5280998"/>
            <a:ext cx="709892" cy="815873"/>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VHD</a:t>
            </a:r>
          </a:p>
        </p:txBody>
      </p:sp>
      <p:sp>
        <p:nvSpPr>
          <p:cNvPr id="31" name="Rectangle 30"/>
          <p:cNvSpPr/>
          <p:nvPr/>
        </p:nvSpPr>
        <p:spPr>
          <a:xfrm>
            <a:off x="2170375" y="5309938"/>
            <a:ext cx="709892" cy="815873"/>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VHD</a:t>
            </a:r>
          </a:p>
        </p:txBody>
      </p:sp>
      <p:sp>
        <p:nvSpPr>
          <p:cNvPr id="32" name="TextBox 67"/>
          <p:cNvSpPr txBox="1"/>
          <p:nvPr/>
        </p:nvSpPr>
        <p:spPr>
          <a:xfrm>
            <a:off x="252485" y="3215627"/>
            <a:ext cx="1728165" cy="276999"/>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err="1"/>
              <a:t>EndPoint</a:t>
            </a:r>
            <a:r>
              <a:rPr lang="en-US" sz="2000" dirty="0"/>
              <a:t> 80/80</a:t>
            </a:r>
          </a:p>
        </p:txBody>
      </p:sp>
      <p:sp>
        <p:nvSpPr>
          <p:cNvPr id="44" name="TextBox 67"/>
          <p:cNvSpPr txBox="1"/>
          <p:nvPr/>
        </p:nvSpPr>
        <p:spPr>
          <a:xfrm>
            <a:off x="8899143" y="3154015"/>
            <a:ext cx="276999" cy="964623"/>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t>Gateway</a:t>
            </a:r>
          </a:p>
        </p:txBody>
      </p:sp>
      <p:sp>
        <p:nvSpPr>
          <p:cNvPr id="45" name="TextBox 68"/>
          <p:cNvSpPr txBox="1"/>
          <p:nvPr/>
        </p:nvSpPr>
        <p:spPr>
          <a:xfrm>
            <a:off x="9201862" y="3553611"/>
            <a:ext cx="1312988" cy="276999"/>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t>VPN Tunnel</a:t>
            </a:r>
          </a:p>
        </p:txBody>
      </p:sp>
      <p:sp>
        <p:nvSpPr>
          <p:cNvPr id="46" name="TextBox 67"/>
          <p:cNvSpPr txBox="1"/>
          <p:nvPr/>
        </p:nvSpPr>
        <p:spPr>
          <a:xfrm>
            <a:off x="10470508" y="3260033"/>
            <a:ext cx="276999" cy="752065"/>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a:t>Router</a:t>
            </a:r>
          </a:p>
        </p:txBody>
      </p:sp>
      <p:cxnSp>
        <p:nvCxnSpPr>
          <p:cNvPr id="48" name="Straight Connector 47"/>
          <p:cNvCxnSpPr/>
          <p:nvPr/>
        </p:nvCxnSpPr>
        <p:spPr>
          <a:xfrm>
            <a:off x="9201862" y="3377638"/>
            <a:ext cx="1226316" cy="22528"/>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9201862" y="3989569"/>
            <a:ext cx="1226316" cy="22528"/>
          </a:xfrm>
          <a:prstGeom prst="line">
            <a:avLst/>
          </a:prstGeom>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6847991" y="5309938"/>
            <a:ext cx="709892" cy="815873"/>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VHD</a:t>
            </a:r>
          </a:p>
        </p:txBody>
      </p:sp>
      <p:sp>
        <p:nvSpPr>
          <p:cNvPr id="51" name="Rectangle 50"/>
          <p:cNvSpPr/>
          <p:nvPr/>
        </p:nvSpPr>
        <p:spPr>
          <a:xfrm>
            <a:off x="7908085" y="5280998"/>
            <a:ext cx="709892" cy="815873"/>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VHD</a:t>
            </a:r>
          </a:p>
        </p:txBody>
      </p:sp>
      <p:sp>
        <p:nvSpPr>
          <p:cNvPr id="52" name="Rectangle 51"/>
          <p:cNvSpPr/>
          <p:nvPr/>
        </p:nvSpPr>
        <p:spPr>
          <a:xfrm>
            <a:off x="5787896" y="5309938"/>
            <a:ext cx="709892" cy="815873"/>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VHD</a:t>
            </a:r>
          </a:p>
        </p:txBody>
      </p:sp>
    </p:spTree>
    <p:extLst>
      <p:ext uri="{BB962C8B-B14F-4D97-AF65-F5344CB8AC3E}">
        <p14:creationId xmlns:p14="http://schemas.microsoft.com/office/powerpoint/2010/main" val="279971451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smtClean="0"/>
              <a:t>Dev</a:t>
            </a:r>
            <a:r>
              <a:rPr lang="en-US" dirty="0" smtClean="0"/>
              <a:t> and Test Farms</a:t>
            </a:r>
            <a:endParaRPr lang="en-US" dirty="0"/>
          </a:p>
        </p:txBody>
      </p:sp>
    </p:spTree>
    <p:extLst>
      <p:ext uri="{BB962C8B-B14F-4D97-AF65-F5344CB8AC3E}">
        <p14:creationId xmlns:p14="http://schemas.microsoft.com/office/powerpoint/2010/main" val="3703813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Migrating to Windows Azure</a:t>
            </a:r>
            <a:endParaRPr lang="en-US" dirty="0"/>
          </a:p>
        </p:txBody>
      </p:sp>
      <p:sp>
        <p:nvSpPr>
          <p:cNvPr id="3" name="Rectangle 2"/>
          <p:cNvSpPr/>
          <p:nvPr/>
        </p:nvSpPr>
        <p:spPr bwMode="auto">
          <a:xfrm>
            <a:off x="7948889" y="1947057"/>
            <a:ext cx="3492622" cy="2547502"/>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56" tIns="46628" rIns="93256" bIns="46628"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2290" fontAlgn="base">
              <a:spcBef>
                <a:spcPct val="0"/>
              </a:spcBef>
              <a:spcAft>
                <a:spcPct val="0"/>
              </a:spcAft>
            </a:pPr>
            <a:endParaRPr lang="en-US" sz="2244" dirty="0">
              <a:solidFill>
                <a:schemeClr val="tx1"/>
              </a:solidFill>
            </a:endParaRPr>
          </a:p>
        </p:txBody>
      </p:sp>
      <p:sp>
        <p:nvSpPr>
          <p:cNvPr id="4" name="TextBox 66"/>
          <p:cNvSpPr txBox="1"/>
          <p:nvPr/>
        </p:nvSpPr>
        <p:spPr>
          <a:xfrm>
            <a:off x="10306264" y="2039986"/>
            <a:ext cx="1152811"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Cloud Svc</a:t>
            </a:r>
          </a:p>
        </p:txBody>
      </p:sp>
      <p:pic>
        <p:nvPicPr>
          <p:cNvPr id="5" name="Picture 4" descr="C:\Users\mitchellg\AppData\Local\Microsoft\Windows\Temporary Internet Files\Content.Outlook\DRES7FCJ\Storage_white (2).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3181800" y="2727707"/>
            <a:ext cx="790728" cy="790728"/>
          </a:xfrm>
          <a:prstGeom prst="rect">
            <a:avLst/>
          </a:prstGeom>
          <a:noFill/>
        </p:spPr>
      </p:pic>
      <p:pic>
        <p:nvPicPr>
          <p:cNvPr id="6" name="Picture 5" descr="\\MAGNUM\Projects\Microsoft\Cloud Power FY12\Design\ICONS_PNG\Tower.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716573" y="2576510"/>
            <a:ext cx="941925" cy="941925"/>
          </a:xfrm>
          <a:prstGeom prst="rect">
            <a:avLst/>
          </a:prstGeom>
          <a:noFill/>
        </p:spPr>
      </p:pic>
      <p:pic>
        <p:nvPicPr>
          <p:cNvPr id="7" name="Picture 6" descr="\\MAGNUM\Projects\Microsoft\Cloud Power FY12\Design\ICONS_PNG\Tower.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1658498" y="2576510"/>
            <a:ext cx="941925" cy="941925"/>
          </a:xfrm>
          <a:prstGeom prst="rect">
            <a:avLst/>
          </a:prstGeom>
          <a:noFill/>
        </p:spPr>
      </p:pic>
      <p:pic>
        <p:nvPicPr>
          <p:cNvPr id="8" name="Picture 7" descr="\\MAGNUM\Projects\Microsoft\Cloud Power FY12\Design\ICONS_PNG\Tower.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2420150" y="2576510"/>
            <a:ext cx="941925" cy="941925"/>
          </a:xfrm>
          <a:prstGeom prst="rect">
            <a:avLst/>
          </a:prstGeom>
          <a:noFill/>
        </p:spPr>
      </p:pic>
      <p:sp>
        <p:nvSpPr>
          <p:cNvPr id="9" name="TextBox 66"/>
          <p:cNvSpPr txBox="1"/>
          <p:nvPr/>
        </p:nvSpPr>
        <p:spPr>
          <a:xfrm>
            <a:off x="794338" y="3620348"/>
            <a:ext cx="866505"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SP2013</a:t>
            </a:r>
          </a:p>
        </p:txBody>
      </p:sp>
      <p:sp>
        <p:nvSpPr>
          <p:cNvPr id="10" name="TextBox 66"/>
          <p:cNvSpPr txBox="1"/>
          <p:nvPr/>
        </p:nvSpPr>
        <p:spPr>
          <a:xfrm>
            <a:off x="1874774" y="3620348"/>
            <a:ext cx="572155"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WAC</a:t>
            </a:r>
          </a:p>
        </p:txBody>
      </p:sp>
      <p:sp>
        <p:nvSpPr>
          <p:cNvPr id="11" name="TextBox 66"/>
          <p:cNvSpPr txBox="1"/>
          <p:nvPr/>
        </p:nvSpPr>
        <p:spPr>
          <a:xfrm>
            <a:off x="2657486" y="3620348"/>
            <a:ext cx="358047"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AD</a:t>
            </a:r>
          </a:p>
        </p:txBody>
      </p:sp>
      <p:sp>
        <p:nvSpPr>
          <p:cNvPr id="12" name="TextBox 66"/>
          <p:cNvSpPr txBox="1"/>
          <p:nvPr/>
        </p:nvSpPr>
        <p:spPr>
          <a:xfrm>
            <a:off x="3421030" y="3620347"/>
            <a:ext cx="469221"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SQL</a:t>
            </a:r>
          </a:p>
        </p:txBody>
      </p:sp>
      <p:pic>
        <p:nvPicPr>
          <p:cNvPr id="13" name="Picture 12" descr="C:\Users\mitchellg\AppData\Local\Microsoft\Windows\Temporary Internet Files\Content.Outlook\DRES7FCJ\Storage_white (2).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0585215" y="2585053"/>
            <a:ext cx="790728" cy="790728"/>
          </a:xfrm>
          <a:prstGeom prst="rect">
            <a:avLst/>
          </a:prstGeom>
          <a:noFill/>
        </p:spPr>
      </p:pic>
      <p:pic>
        <p:nvPicPr>
          <p:cNvPr id="14" name="Picture 13" descr="\\MAGNUM\Projects\Microsoft\Cloud Power FY12\Design\ICONS_PNG\Tower.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8119988" y="2433856"/>
            <a:ext cx="941925" cy="941925"/>
          </a:xfrm>
          <a:prstGeom prst="rect">
            <a:avLst/>
          </a:prstGeom>
          <a:noFill/>
        </p:spPr>
      </p:pic>
      <p:pic>
        <p:nvPicPr>
          <p:cNvPr id="15" name="Picture 14" descr="\\MAGNUM\Projects\Microsoft\Cloud Power FY12\Design\ICONS_PNG\Tower.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9061913" y="2433856"/>
            <a:ext cx="941925" cy="941925"/>
          </a:xfrm>
          <a:prstGeom prst="rect">
            <a:avLst/>
          </a:prstGeom>
          <a:noFill/>
        </p:spPr>
      </p:pic>
      <p:pic>
        <p:nvPicPr>
          <p:cNvPr id="16" name="Picture 15" descr="\\MAGNUM\Projects\Microsoft\Cloud Power FY12\Design\ICONS_PNG\Tower.png"/>
          <p:cNvPicPr>
            <a:picLocks noChangeAspect="1" noChangeArrowheads="1"/>
          </p:cNvPicPr>
          <p:nvPr/>
        </p:nvPicPr>
        <p:blipFill>
          <a:blip r:embed="rId4" cstate="email">
            <a:grayscl/>
            <a:extLst>
              <a:ext uri="{28A0092B-C50C-407E-A947-70E740481C1C}">
                <a14:useLocalDpi xmlns:a14="http://schemas.microsoft.com/office/drawing/2010/main"/>
              </a:ext>
            </a:extLst>
          </a:blip>
          <a:stretch>
            <a:fillRect/>
          </a:stretch>
        </p:blipFill>
        <p:spPr bwMode="auto">
          <a:xfrm>
            <a:off x="9823565" y="2433856"/>
            <a:ext cx="941925" cy="941925"/>
          </a:xfrm>
          <a:prstGeom prst="rect">
            <a:avLst/>
          </a:prstGeom>
          <a:noFill/>
        </p:spPr>
      </p:pic>
      <p:sp>
        <p:nvSpPr>
          <p:cNvPr id="17" name="TextBox 66"/>
          <p:cNvSpPr txBox="1"/>
          <p:nvPr/>
        </p:nvSpPr>
        <p:spPr>
          <a:xfrm>
            <a:off x="8197753" y="3477694"/>
            <a:ext cx="866505"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SP2013</a:t>
            </a:r>
          </a:p>
        </p:txBody>
      </p:sp>
      <p:sp>
        <p:nvSpPr>
          <p:cNvPr id="18" name="TextBox 66"/>
          <p:cNvSpPr txBox="1"/>
          <p:nvPr/>
        </p:nvSpPr>
        <p:spPr>
          <a:xfrm>
            <a:off x="9278189" y="3477694"/>
            <a:ext cx="572155"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WAC</a:t>
            </a:r>
          </a:p>
        </p:txBody>
      </p:sp>
      <p:sp>
        <p:nvSpPr>
          <p:cNvPr id="19" name="TextBox 66"/>
          <p:cNvSpPr txBox="1"/>
          <p:nvPr/>
        </p:nvSpPr>
        <p:spPr>
          <a:xfrm>
            <a:off x="10060901" y="3477694"/>
            <a:ext cx="358047"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AD</a:t>
            </a:r>
          </a:p>
        </p:txBody>
      </p:sp>
      <p:sp>
        <p:nvSpPr>
          <p:cNvPr id="20" name="TextBox 66"/>
          <p:cNvSpPr txBox="1"/>
          <p:nvPr/>
        </p:nvSpPr>
        <p:spPr>
          <a:xfrm>
            <a:off x="10824445" y="3477693"/>
            <a:ext cx="469221"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SQL</a:t>
            </a:r>
          </a:p>
        </p:txBody>
      </p:sp>
      <p:sp>
        <p:nvSpPr>
          <p:cNvPr id="21" name="TextBox 66"/>
          <p:cNvSpPr txBox="1"/>
          <p:nvPr/>
        </p:nvSpPr>
        <p:spPr>
          <a:xfrm>
            <a:off x="1874774" y="1471204"/>
            <a:ext cx="1370058" cy="40343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856" dirty="0"/>
              <a:t>Hyper-V</a:t>
            </a:r>
          </a:p>
        </p:txBody>
      </p:sp>
      <p:sp>
        <p:nvSpPr>
          <p:cNvPr id="22" name="TextBox 66"/>
          <p:cNvSpPr txBox="1"/>
          <p:nvPr/>
        </p:nvSpPr>
        <p:spPr>
          <a:xfrm>
            <a:off x="7948888" y="1471205"/>
            <a:ext cx="3664249" cy="395558"/>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856" dirty="0"/>
              <a:t>Azure Virtual Machine</a:t>
            </a:r>
          </a:p>
        </p:txBody>
      </p:sp>
      <p:sp>
        <p:nvSpPr>
          <p:cNvPr id="23" name="TextBox 66"/>
          <p:cNvSpPr txBox="1"/>
          <p:nvPr/>
        </p:nvSpPr>
        <p:spPr>
          <a:xfrm>
            <a:off x="963552" y="4807930"/>
            <a:ext cx="282513" cy="1332096"/>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SP2013.vhd</a:t>
            </a:r>
          </a:p>
        </p:txBody>
      </p:sp>
      <p:sp>
        <p:nvSpPr>
          <p:cNvPr id="24" name="TextBox 66"/>
          <p:cNvSpPr txBox="1"/>
          <p:nvPr/>
        </p:nvSpPr>
        <p:spPr>
          <a:xfrm>
            <a:off x="1936699" y="5096535"/>
            <a:ext cx="282513" cy="1043491"/>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err="1"/>
              <a:t>WAC.vhd</a:t>
            </a:r>
            <a:endParaRPr lang="en-US" sz="2040" dirty="0"/>
          </a:p>
        </p:txBody>
      </p:sp>
      <p:sp>
        <p:nvSpPr>
          <p:cNvPr id="25" name="TextBox 66"/>
          <p:cNvSpPr txBox="1"/>
          <p:nvPr/>
        </p:nvSpPr>
        <p:spPr>
          <a:xfrm>
            <a:off x="2660521" y="5322943"/>
            <a:ext cx="282513" cy="817083"/>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err="1"/>
              <a:t>AD.vhd</a:t>
            </a:r>
            <a:endParaRPr lang="en-US" sz="2040" dirty="0"/>
          </a:p>
        </p:txBody>
      </p:sp>
      <p:sp>
        <p:nvSpPr>
          <p:cNvPr id="26" name="TextBox 66"/>
          <p:cNvSpPr txBox="1"/>
          <p:nvPr/>
        </p:nvSpPr>
        <p:spPr>
          <a:xfrm>
            <a:off x="3520424" y="5093265"/>
            <a:ext cx="282513" cy="1046761"/>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SQL.VHD</a:t>
            </a:r>
          </a:p>
        </p:txBody>
      </p:sp>
      <p:sp>
        <p:nvSpPr>
          <p:cNvPr id="27" name="Rectangle 26"/>
          <p:cNvSpPr/>
          <p:nvPr/>
        </p:nvSpPr>
        <p:spPr>
          <a:xfrm>
            <a:off x="362788" y="4704775"/>
            <a:ext cx="3911366" cy="17399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28" name="TextBox 66"/>
          <p:cNvSpPr txBox="1"/>
          <p:nvPr/>
        </p:nvSpPr>
        <p:spPr>
          <a:xfrm>
            <a:off x="8432644" y="4799813"/>
            <a:ext cx="282513" cy="1332096"/>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SP2013.vhd</a:t>
            </a:r>
          </a:p>
        </p:txBody>
      </p:sp>
      <p:sp>
        <p:nvSpPr>
          <p:cNvPr id="29" name="TextBox 66"/>
          <p:cNvSpPr txBox="1"/>
          <p:nvPr/>
        </p:nvSpPr>
        <p:spPr>
          <a:xfrm>
            <a:off x="9405791" y="5088419"/>
            <a:ext cx="282513" cy="1043491"/>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err="1"/>
              <a:t>WAC.vhd</a:t>
            </a:r>
            <a:endParaRPr lang="en-US" sz="2040" dirty="0"/>
          </a:p>
        </p:txBody>
      </p:sp>
      <p:sp>
        <p:nvSpPr>
          <p:cNvPr id="30" name="TextBox 66"/>
          <p:cNvSpPr txBox="1"/>
          <p:nvPr/>
        </p:nvSpPr>
        <p:spPr>
          <a:xfrm>
            <a:off x="10129613" y="5314827"/>
            <a:ext cx="282513" cy="817083"/>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err="1"/>
              <a:t>AD.vhd</a:t>
            </a:r>
            <a:endParaRPr lang="en-US" sz="2040" dirty="0"/>
          </a:p>
        </p:txBody>
      </p:sp>
      <p:sp>
        <p:nvSpPr>
          <p:cNvPr id="31" name="TextBox 66"/>
          <p:cNvSpPr txBox="1"/>
          <p:nvPr/>
        </p:nvSpPr>
        <p:spPr>
          <a:xfrm>
            <a:off x="10989516" y="5085149"/>
            <a:ext cx="282513" cy="1046761"/>
          </a:xfrm>
          <a:prstGeom prst="rect">
            <a:avLst/>
          </a:prstGeom>
          <a:noFill/>
        </p:spPr>
        <p:txBody>
          <a:bodyPr vert="vert270"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SQL.VHD</a:t>
            </a:r>
          </a:p>
        </p:txBody>
      </p:sp>
      <p:sp>
        <p:nvSpPr>
          <p:cNvPr id="32" name="Rectangle 31"/>
          <p:cNvSpPr/>
          <p:nvPr/>
        </p:nvSpPr>
        <p:spPr>
          <a:xfrm>
            <a:off x="7831880" y="4696659"/>
            <a:ext cx="3911366" cy="17399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33" name="TextBox 66"/>
          <p:cNvSpPr txBox="1"/>
          <p:nvPr/>
        </p:nvSpPr>
        <p:spPr>
          <a:xfrm>
            <a:off x="1936699" y="6498865"/>
            <a:ext cx="1309501"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File System</a:t>
            </a:r>
          </a:p>
        </p:txBody>
      </p:sp>
      <p:sp>
        <p:nvSpPr>
          <p:cNvPr id="34" name="TextBox 66"/>
          <p:cNvSpPr txBox="1"/>
          <p:nvPr/>
        </p:nvSpPr>
        <p:spPr>
          <a:xfrm>
            <a:off x="9172848" y="6498865"/>
            <a:ext cx="1648517"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a:t>Azure Storage</a:t>
            </a:r>
          </a:p>
        </p:txBody>
      </p:sp>
      <p:cxnSp>
        <p:nvCxnSpPr>
          <p:cNvPr id="36" name="Straight Connector 35"/>
          <p:cNvCxnSpPr/>
          <p:nvPr/>
        </p:nvCxnSpPr>
        <p:spPr>
          <a:xfrm>
            <a:off x="1086598" y="4129693"/>
            <a:ext cx="0" cy="728196"/>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2131780" y="4129693"/>
            <a:ext cx="0" cy="728196"/>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816066" y="4129693"/>
            <a:ext cx="0" cy="728196"/>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3624577" y="4129693"/>
            <a:ext cx="0" cy="728196"/>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8490013" y="4048109"/>
            <a:ext cx="0" cy="728196"/>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9535195" y="4048109"/>
            <a:ext cx="0" cy="728196"/>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0219481" y="4048109"/>
            <a:ext cx="0" cy="728196"/>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11027992" y="4048109"/>
            <a:ext cx="0" cy="728196"/>
          </a:xfrm>
          <a:prstGeom prst="line">
            <a:avLst/>
          </a:prstGeom>
        </p:spPr>
        <p:style>
          <a:lnRef idx="1">
            <a:schemeClr val="accent1"/>
          </a:lnRef>
          <a:fillRef idx="0">
            <a:schemeClr val="accent1"/>
          </a:fillRef>
          <a:effectRef idx="0">
            <a:schemeClr val="accent1"/>
          </a:effectRef>
          <a:fontRef idx="minor">
            <a:schemeClr val="tx1"/>
          </a:fontRef>
        </p:style>
      </p:cxnSp>
      <p:sp>
        <p:nvSpPr>
          <p:cNvPr id="44" name="TextBox 66"/>
          <p:cNvSpPr txBox="1"/>
          <p:nvPr/>
        </p:nvSpPr>
        <p:spPr>
          <a:xfrm>
            <a:off x="5279687" y="5433482"/>
            <a:ext cx="1158893" cy="288137"/>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40" dirty="0" err="1"/>
              <a:t>CSUpload</a:t>
            </a:r>
            <a:endParaRPr lang="en-US" sz="2040" dirty="0"/>
          </a:p>
        </p:txBody>
      </p:sp>
      <p:cxnSp>
        <p:nvCxnSpPr>
          <p:cNvPr id="46" name="Straight Arrow Connector 45"/>
          <p:cNvCxnSpPr/>
          <p:nvPr/>
        </p:nvCxnSpPr>
        <p:spPr>
          <a:xfrm>
            <a:off x="6442781" y="5566623"/>
            <a:ext cx="1116363" cy="81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4410522" y="5574738"/>
            <a:ext cx="691342" cy="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984703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Developer and Testing Tips</a:t>
            </a:r>
            <a:endParaRPr lang="en-US" dirty="0"/>
          </a:p>
        </p:txBody>
      </p:sp>
      <p:sp>
        <p:nvSpPr>
          <p:cNvPr id="4" name="Content Placeholder 3"/>
          <p:cNvSpPr>
            <a:spLocks noGrp="1"/>
          </p:cNvSpPr>
          <p:nvPr>
            <p:ph type="body" sz="quarter" idx="10"/>
          </p:nvPr>
        </p:nvSpPr>
        <p:spPr>
          <a:prstGeom prst="rect">
            <a:avLst/>
          </a:prstGeom>
        </p:spPr>
        <p:txBody>
          <a:bodyPr>
            <a:normAutofit fontScale="25000" lnSpcReduction="20000"/>
          </a:bodyPr>
          <a:lstStyle/>
          <a:p>
            <a:pPr>
              <a:spcBef>
                <a:spcPts val="960"/>
              </a:spcBef>
            </a:pPr>
            <a:r>
              <a:rPr lang="en-US" sz="12300" dirty="0"/>
              <a:t>Upload Sys-</a:t>
            </a:r>
            <a:r>
              <a:rPr lang="en-US" sz="12300" dirty="0" err="1"/>
              <a:t>preped</a:t>
            </a:r>
            <a:r>
              <a:rPr lang="en-US" sz="12300" dirty="0"/>
              <a:t> SharePoint images</a:t>
            </a:r>
          </a:p>
          <a:p>
            <a:pPr lvl="1">
              <a:lnSpc>
                <a:spcPct val="110000"/>
              </a:lnSpc>
              <a:spcBef>
                <a:spcPts val="480"/>
              </a:spcBef>
            </a:pPr>
            <a:r>
              <a:rPr lang="en-US" sz="8000" dirty="0"/>
              <a:t>Install everything short of running </a:t>
            </a:r>
            <a:r>
              <a:rPr lang="en-US" sz="8000" dirty="0" err="1"/>
              <a:t>config</a:t>
            </a:r>
            <a:r>
              <a:rPr lang="en-US" sz="8000" dirty="0"/>
              <a:t> wizard</a:t>
            </a:r>
          </a:p>
          <a:p>
            <a:pPr lvl="1">
              <a:lnSpc>
                <a:spcPct val="110000"/>
              </a:lnSpc>
              <a:spcBef>
                <a:spcPts val="480"/>
              </a:spcBef>
            </a:pPr>
            <a:r>
              <a:rPr lang="en-US" sz="8000" dirty="0" smtClean="0"/>
              <a:t>Load any tools or software on </a:t>
            </a:r>
            <a:r>
              <a:rPr lang="en-US" sz="8000" dirty="0" err="1" smtClean="0"/>
              <a:t>vhd</a:t>
            </a:r>
            <a:r>
              <a:rPr lang="en-US" sz="8000" dirty="0" smtClean="0"/>
              <a:t> to install later</a:t>
            </a:r>
          </a:p>
          <a:p>
            <a:pPr>
              <a:spcBef>
                <a:spcPts val="960"/>
              </a:spcBef>
            </a:pPr>
            <a:r>
              <a:rPr lang="en-US" sz="12300" dirty="0" smtClean="0"/>
              <a:t>Stopping </a:t>
            </a:r>
            <a:r>
              <a:rPr lang="en-US" sz="12300" dirty="0"/>
              <a:t>VM does not stop billing</a:t>
            </a:r>
          </a:p>
          <a:p>
            <a:pPr lvl="1">
              <a:lnSpc>
                <a:spcPct val="110000"/>
              </a:lnSpc>
              <a:spcBef>
                <a:spcPts val="480"/>
              </a:spcBef>
            </a:pPr>
            <a:r>
              <a:rPr lang="en-US" sz="8000" dirty="0"/>
              <a:t>Only Deleting the VM will stop billing</a:t>
            </a:r>
          </a:p>
          <a:p>
            <a:pPr lvl="1">
              <a:lnSpc>
                <a:spcPct val="110000"/>
              </a:lnSpc>
              <a:spcBef>
                <a:spcPts val="480"/>
              </a:spcBef>
            </a:pPr>
            <a:r>
              <a:rPr lang="en-US" sz="8000" dirty="0"/>
              <a:t>Use PowerShell Export/Import to “turn off” a farm</a:t>
            </a:r>
          </a:p>
          <a:p>
            <a:pPr>
              <a:spcBef>
                <a:spcPts val="960"/>
              </a:spcBef>
            </a:pPr>
            <a:r>
              <a:rPr lang="en-US" sz="12300" dirty="0"/>
              <a:t>PowerShell Tips</a:t>
            </a:r>
          </a:p>
          <a:p>
            <a:pPr lvl="1">
              <a:lnSpc>
                <a:spcPct val="110000"/>
              </a:lnSpc>
              <a:spcBef>
                <a:spcPts val="480"/>
              </a:spcBef>
            </a:pPr>
            <a:r>
              <a:rPr lang="en-US" sz="8000" dirty="0"/>
              <a:t>Enable remote PowerShell via group policy</a:t>
            </a:r>
          </a:p>
          <a:p>
            <a:pPr lvl="1">
              <a:lnSpc>
                <a:spcPct val="110000"/>
              </a:lnSpc>
              <a:spcBef>
                <a:spcPts val="480"/>
              </a:spcBef>
            </a:pPr>
            <a:r>
              <a:rPr lang="en-US" sz="8000" dirty="0"/>
              <a:t>Use Remove-</a:t>
            </a:r>
            <a:r>
              <a:rPr lang="en-US" sz="8000" dirty="0" err="1"/>
              <a:t>AzureDeployment</a:t>
            </a:r>
            <a:r>
              <a:rPr lang="en-US" sz="8000" dirty="0"/>
              <a:t> to quickly delete a farm</a:t>
            </a:r>
            <a:br>
              <a:rPr lang="en-US" sz="8000" dirty="0"/>
            </a:br>
            <a:r>
              <a:rPr lang="en-US" sz="8000" b="1" dirty="0">
                <a:solidFill>
                  <a:srgbClr val="5F9EA0"/>
                </a:solidFill>
                <a:latin typeface="Segoe UI" panose="020B0502040204020203" pitchFamily="34" charset="0"/>
              </a:rPr>
              <a:t>Remove-</a:t>
            </a:r>
            <a:r>
              <a:rPr lang="en-US" sz="8000" b="1" dirty="0" err="1">
                <a:solidFill>
                  <a:srgbClr val="5F9EA0"/>
                </a:solidFill>
                <a:latin typeface="Segoe UI" panose="020B0502040204020203" pitchFamily="34" charset="0"/>
              </a:rPr>
              <a:t>AzureDeployment</a:t>
            </a:r>
            <a:r>
              <a:rPr lang="en-US" sz="8000" dirty="0">
                <a:solidFill>
                  <a:srgbClr val="000000"/>
                </a:solidFill>
                <a:latin typeface="Segoe UI" panose="020B0502040204020203" pitchFamily="34" charset="0"/>
              </a:rPr>
              <a:t> </a:t>
            </a:r>
            <a:r>
              <a:rPr lang="en-US" sz="8000" i="1" dirty="0">
                <a:solidFill>
                  <a:srgbClr val="5F9EA0"/>
                </a:solidFill>
                <a:latin typeface="Segoe UI" panose="020B0502040204020203" pitchFamily="34" charset="0"/>
              </a:rPr>
              <a:t>-</a:t>
            </a:r>
            <a:r>
              <a:rPr lang="en-US" sz="8000" i="1" dirty="0" err="1">
                <a:solidFill>
                  <a:srgbClr val="5F9EA0"/>
                </a:solidFill>
                <a:latin typeface="Segoe UI" panose="020B0502040204020203" pitchFamily="34" charset="0"/>
              </a:rPr>
              <a:t>ServiceName</a:t>
            </a:r>
            <a:r>
              <a:rPr lang="en-US" sz="8000" dirty="0">
                <a:solidFill>
                  <a:srgbClr val="000000"/>
                </a:solidFill>
                <a:latin typeface="Segoe UI" panose="020B0502040204020203" pitchFamily="34" charset="0"/>
              </a:rPr>
              <a:t> </a:t>
            </a:r>
            <a:r>
              <a:rPr lang="en-US" sz="8000" dirty="0">
                <a:solidFill>
                  <a:srgbClr val="800000"/>
                </a:solidFill>
                <a:latin typeface="Segoe UI" panose="020B0502040204020203" pitchFamily="34" charset="0"/>
              </a:rPr>
              <a:t>'&lt;cloud service&gt;'</a:t>
            </a:r>
            <a:r>
              <a:rPr lang="en-US" sz="8000" dirty="0">
                <a:solidFill>
                  <a:srgbClr val="000000"/>
                </a:solidFill>
                <a:latin typeface="Segoe UI" panose="020B0502040204020203" pitchFamily="34" charset="0"/>
              </a:rPr>
              <a:t> </a:t>
            </a:r>
            <a:r>
              <a:rPr lang="en-US" sz="8000" i="1" dirty="0">
                <a:solidFill>
                  <a:srgbClr val="5F9EA0"/>
                </a:solidFill>
                <a:latin typeface="Segoe UI" panose="020B0502040204020203" pitchFamily="34" charset="0"/>
              </a:rPr>
              <a:t>-Slot</a:t>
            </a:r>
            <a:r>
              <a:rPr lang="en-US" sz="8000" dirty="0">
                <a:solidFill>
                  <a:srgbClr val="000000"/>
                </a:solidFill>
                <a:latin typeface="Segoe UI" panose="020B0502040204020203" pitchFamily="34" charset="0"/>
              </a:rPr>
              <a:t> </a:t>
            </a:r>
            <a:r>
              <a:rPr lang="en-US" sz="8000" dirty="0">
                <a:solidFill>
                  <a:srgbClr val="800000"/>
                </a:solidFill>
                <a:latin typeface="Segoe UI" panose="020B0502040204020203" pitchFamily="34" charset="0"/>
              </a:rPr>
              <a:t>Production</a:t>
            </a:r>
            <a:r>
              <a:rPr lang="en-US" sz="8000" dirty="0">
                <a:solidFill>
                  <a:srgbClr val="000000"/>
                </a:solidFill>
                <a:latin typeface="Segoe UI" panose="020B0502040204020203" pitchFamily="34" charset="0"/>
              </a:rPr>
              <a:t> </a:t>
            </a:r>
            <a:r>
              <a:rPr lang="en-US" sz="8000" i="1" dirty="0">
                <a:solidFill>
                  <a:srgbClr val="5F9EA0"/>
                </a:solidFill>
                <a:latin typeface="Segoe UI" panose="020B0502040204020203" pitchFamily="34" charset="0"/>
              </a:rPr>
              <a:t>-Force</a:t>
            </a:r>
            <a:endParaRPr lang="en-US" sz="8000" dirty="0"/>
          </a:p>
        </p:txBody>
      </p:sp>
    </p:spTree>
    <p:extLst>
      <p:ext uri="{BB962C8B-B14F-4D97-AF65-F5344CB8AC3E}">
        <p14:creationId xmlns:p14="http://schemas.microsoft.com/office/powerpoint/2010/main" val="321409398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Exporting and Importing a Farm</a:t>
            </a:r>
            <a:endParaRPr lang="en-US" dirty="0"/>
          </a:p>
        </p:txBody>
      </p:sp>
      <p:sp>
        <p:nvSpPr>
          <p:cNvPr id="4" name="TextBox 3"/>
          <p:cNvSpPr txBox="1"/>
          <p:nvPr/>
        </p:nvSpPr>
        <p:spPr>
          <a:xfrm>
            <a:off x="640458" y="1615520"/>
            <a:ext cx="10731898" cy="1938992"/>
          </a:xfrm>
          <a:prstGeom prst="rect">
            <a:avLst/>
          </a:prstGeom>
          <a:noFill/>
        </p:spPr>
        <p:txBody>
          <a:bodyPr wrap="square" rtlCol="0">
            <a:spAutoFit/>
          </a:bodyPr>
          <a:lstStyle/>
          <a:p>
            <a:r>
              <a:rPr lang="en-US" sz="2000" b="1" dirty="0">
                <a:solidFill>
                  <a:srgbClr val="5F9EA0"/>
                </a:solidFill>
              </a:rPr>
              <a:t>Get-</a:t>
            </a:r>
            <a:r>
              <a:rPr lang="en-US" sz="2000" b="1" dirty="0" err="1">
                <a:solidFill>
                  <a:srgbClr val="5F9EA0"/>
                </a:solidFill>
              </a:rPr>
              <a:t>AzureVM</a:t>
            </a:r>
            <a:r>
              <a:rPr lang="en-US" sz="2000" dirty="0">
                <a:solidFill>
                  <a:srgbClr val="000000"/>
                </a:solidFill>
              </a:rPr>
              <a:t> </a:t>
            </a:r>
            <a:r>
              <a:rPr lang="en-US" sz="2000" i="1" dirty="0">
                <a:solidFill>
                  <a:srgbClr val="5F9EA0"/>
                </a:solidFill>
              </a:rPr>
              <a:t>-</a:t>
            </a:r>
            <a:r>
              <a:rPr lang="en-US" sz="2000" i="1" dirty="0" err="1">
                <a:solidFill>
                  <a:srgbClr val="5F9EA0"/>
                </a:solidFill>
              </a:rPr>
              <a:t>ServiceName</a:t>
            </a:r>
            <a:r>
              <a:rPr lang="en-US" sz="2000" dirty="0">
                <a:solidFill>
                  <a:srgbClr val="000000"/>
                </a:solidFill>
              </a:rPr>
              <a:t> </a:t>
            </a:r>
            <a:r>
              <a:rPr lang="en-US" sz="2000" dirty="0">
                <a:solidFill>
                  <a:srgbClr val="800000"/>
                </a:solidFill>
              </a:rPr>
              <a:t>'&lt;cloud service&gt;'</a:t>
            </a:r>
            <a:r>
              <a:rPr lang="en-US" sz="2000" dirty="0">
                <a:solidFill>
                  <a:srgbClr val="000000"/>
                </a:solidFill>
              </a:rPr>
              <a:t> | </a:t>
            </a:r>
            <a:r>
              <a:rPr lang="en-US" sz="2000" b="1" dirty="0" err="1">
                <a:solidFill>
                  <a:srgbClr val="5F9EA0"/>
                </a:solidFill>
              </a:rPr>
              <a:t>foreach</a:t>
            </a:r>
            <a:r>
              <a:rPr lang="en-US" sz="2000" dirty="0">
                <a:solidFill>
                  <a:srgbClr val="000000"/>
                </a:solidFill>
              </a:rPr>
              <a:t> { </a:t>
            </a:r>
          </a:p>
          <a:p>
            <a:r>
              <a:rPr lang="en-US" sz="2000" dirty="0">
                <a:solidFill>
                  <a:srgbClr val="000000"/>
                </a:solidFill>
              </a:rPr>
              <a:t>    </a:t>
            </a:r>
            <a:r>
              <a:rPr lang="en-US" sz="2000" dirty="0">
                <a:solidFill>
                  <a:srgbClr val="800080"/>
                </a:solidFill>
              </a:rPr>
              <a:t>$path</a:t>
            </a:r>
            <a:r>
              <a:rPr lang="en-US" sz="2000" dirty="0">
                <a:solidFill>
                  <a:srgbClr val="000000"/>
                </a:solidFill>
              </a:rPr>
              <a:t> </a:t>
            </a:r>
            <a:r>
              <a:rPr lang="en-US" sz="2000" dirty="0">
                <a:solidFill>
                  <a:srgbClr val="FF0000"/>
                </a:solidFill>
              </a:rPr>
              <a:t>=</a:t>
            </a:r>
            <a:r>
              <a:rPr lang="en-US" sz="2000" dirty="0">
                <a:solidFill>
                  <a:srgbClr val="000000"/>
                </a:solidFill>
              </a:rPr>
              <a:t> </a:t>
            </a:r>
            <a:r>
              <a:rPr lang="en-US" sz="2000" dirty="0">
                <a:solidFill>
                  <a:srgbClr val="800000"/>
                </a:solidFill>
              </a:rPr>
              <a:t>'c:\</a:t>
            </a:r>
            <a:r>
              <a:rPr lang="en-US" sz="2000" dirty="0" err="1">
                <a:solidFill>
                  <a:srgbClr val="800000"/>
                </a:solidFill>
              </a:rPr>
              <a:t>vms</a:t>
            </a:r>
            <a:r>
              <a:rPr lang="en-US" sz="2000" dirty="0">
                <a:solidFill>
                  <a:srgbClr val="800000"/>
                </a:solidFill>
              </a:rPr>
              <a:t>\'</a:t>
            </a:r>
            <a:r>
              <a:rPr lang="en-US" sz="2000" dirty="0">
                <a:solidFill>
                  <a:srgbClr val="000000"/>
                </a:solidFill>
              </a:rPr>
              <a:t> </a:t>
            </a:r>
            <a:r>
              <a:rPr lang="en-US" sz="2000" dirty="0">
                <a:solidFill>
                  <a:srgbClr val="FF0000"/>
                </a:solidFill>
              </a:rPr>
              <a:t>+</a:t>
            </a:r>
            <a:r>
              <a:rPr lang="en-US" sz="2000" dirty="0">
                <a:solidFill>
                  <a:srgbClr val="000000"/>
                </a:solidFill>
              </a:rPr>
              <a:t> </a:t>
            </a:r>
            <a:r>
              <a:rPr lang="en-US" sz="2000" dirty="0">
                <a:solidFill>
                  <a:srgbClr val="800080"/>
                </a:solidFill>
              </a:rPr>
              <a:t>$_</a:t>
            </a:r>
            <a:r>
              <a:rPr lang="en-US" sz="2000" dirty="0">
                <a:solidFill>
                  <a:srgbClr val="000000"/>
                </a:solidFill>
              </a:rPr>
              <a:t>.Name </a:t>
            </a:r>
            <a:r>
              <a:rPr lang="en-US" sz="2000" dirty="0">
                <a:solidFill>
                  <a:srgbClr val="FF0000"/>
                </a:solidFill>
              </a:rPr>
              <a:t>+</a:t>
            </a:r>
            <a:r>
              <a:rPr lang="en-US" sz="2000" dirty="0">
                <a:solidFill>
                  <a:srgbClr val="000000"/>
                </a:solidFill>
              </a:rPr>
              <a:t> </a:t>
            </a:r>
            <a:r>
              <a:rPr lang="en-US" sz="2000" dirty="0">
                <a:solidFill>
                  <a:srgbClr val="800000"/>
                </a:solidFill>
              </a:rPr>
              <a:t>'.xml'</a:t>
            </a:r>
            <a:endParaRPr lang="en-US" sz="2000" dirty="0">
              <a:solidFill>
                <a:srgbClr val="000000"/>
              </a:solidFill>
            </a:endParaRPr>
          </a:p>
          <a:p>
            <a:r>
              <a:rPr lang="en-US" sz="2000" dirty="0">
                <a:solidFill>
                  <a:srgbClr val="000000"/>
                </a:solidFill>
              </a:rPr>
              <a:t>    </a:t>
            </a:r>
            <a:r>
              <a:rPr lang="en-US" sz="2000" b="1" dirty="0">
                <a:solidFill>
                  <a:srgbClr val="5F9EA0"/>
                </a:solidFill>
              </a:rPr>
              <a:t>Export-</a:t>
            </a:r>
            <a:r>
              <a:rPr lang="en-US" sz="2000" b="1" dirty="0" err="1">
                <a:solidFill>
                  <a:srgbClr val="5F9EA0"/>
                </a:solidFill>
              </a:rPr>
              <a:t>AzureVM</a:t>
            </a:r>
            <a:r>
              <a:rPr lang="en-US" sz="2000" dirty="0">
                <a:solidFill>
                  <a:srgbClr val="000000"/>
                </a:solidFill>
              </a:rPr>
              <a:t> </a:t>
            </a:r>
            <a:r>
              <a:rPr lang="en-US" sz="2000" i="1" dirty="0">
                <a:solidFill>
                  <a:srgbClr val="5F9EA0"/>
                </a:solidFill>
              </a:rPr>
              <a:t>-</a:t>
            </a:r>
            <a:r>
              <a:rPr lang="en-US" sz="2000" i="1" dirty="0" err="1">
                <a:solidFill>
                  <a:srgbClr val="5F9EA0"/>
                </a:solidFill>
              </a:rPr>
              <a:t>ServiceName</a:t>
            </a:r>
            <a:r>
              <a:rPr lang="en-US" sz="2000" dirty="0">
                <a:solidFill>
                  <a:srgbClr val="000000"/>
                </a:solidFill>
              </a:rPr>
              <a:t> </a:t>
            </a:r>
            <a:r>
              <a:rPr lang="en-US" sz="2000" dirty="0">
                <a:solidFill>
                  <a:srgbClr val="800000"/>
                </a:solidFill>
              </a:rPr>
              <a:t>'&lt;cloud service&gt;'</a:t>
            </a:r>
            <a:r>
              <a:rPr lang="en-US" sz="2000" dirty="0">
                <a:solidFill>
                  <a:srgbClr val="000000"/>
                </a:solidFill>
              </a:rPr>
              <a:t> </a:t>
            </a:r>
            <a:r>
              <a:rPr lang="en-US" sz="2000" i="1" dirty="0">
                <a:solidFill>
                  <a:srgbClr val="5F9EA0"/>
                </a:solidFill>
              </a:rPr>
              <a:t>-Name</a:t>
            </a:r>
            <a:r>
              <a:rPr lang="en-US" sz="2000" dirty="0">
                <a:solidFill>
                  <a:srgbClr val="000000"/>
                </a:solidFill>
              </a:rPr>
              <a:t> </a:t>
            </a:r>
            <a:r>
              <a:rPr lang="en-US" sz="2000" dirty="0">
                <a:solidFill>
                  <a:srgbClr val="800080"/>
                </a:solidFill>
              </a:rPr>
              <a:t>$_</a:t>
            </a:r>
            <a:r>
              <a:rPr lang="en-US" sz="2000" dirty="0">
                <a:solidFill>
                  <a:srgbClr val="000000"/>
                </a:solidFill>
              </a:rPr>
              <a:t>.Name </a:t>
            </a:r>
            <a:r>
              <a:rPr lang="en-US" sz="2000" i="1" dirty="0">
                <a:solidFill>
                  <a:srgbClr val="5F9EA0"/>
                </a:solidFill>
              </a:rPr>
              <a:t>-Path</a:t>
            </a:r>
            <a:r>
              <a:rPr lang="en-US" sz="2000" dirty="0">
                <a:solidFill>
                  <a:srgbClr val="000000"/>
                </a:solidFill>
              </a:rPr>
              <a:t> </a:t>
            </a:r>
            <a:r>
              <a:rPr lang="en-US" sz="2000" dirty="0">
                <a:solidFill>
                  <a:srgbClr val="800080"/>
                </a:solidFill>
              </a:rPr>
              <a:t>$path</a:t>
            </a:r>
            <a:endParaRPr lang="en-US" sz="2000" dirty="0">
              <a:solidFill>
                <a:srgbClr val="000000"/>
              </a:solidFill>
            </a:endParaRPr>
          </a:p>
          <a:p>
            <a:r>
              <a:rPr lang="en-US" sz="2000" dirty="0">
                <a:solidFill>
                  <a:srgbClr val="000000"/>
                </a:solidFill>
              </a:rPr>
              <a:t>}</a:t>
            </a:r>
          </a:p>
          <a:p>
            <a:r>
              <a:rPr lang="en-US" sz="2000" dirty="0">
                <a:solidFill>
                  <a:srgbClr val="008000"/>
                </a:solidFill>
              </a:rPr>
              <a:t># Faster way of removing all VMs while keeping the cloud service/DNS name </a:t>
            </a:r>
          </a:p>
          <a:p>
            <a:r>
              <a:rPr lang="en-US" sz="2000" b="1" dirty="0">
                <a:solidFill>
                  <a:srgbClr val="5F9EA0"/>
                </a:solidFill>
              </a:rPr>
              <a:t>Remove-</a:t>
            </a:r>
            <a:r>
              <a:rPr lang="en-US" sz="2000" b="1" dirty="0" err="1">
                <a:solidFill>
                  <a:srgbClr val="5F9EA0"/>
                </a:solidFill>
              </a:rPr>
              <a:t>AzureDeployment</a:t>
            </a:r>
            <a:r>
              <a:rPr lang="en-US" sz="2000" dirty="0">
                <a:solidFill>
                  <a:srgbClr val="000000"/>
                </a:solidFill>
              </a:rPr>
              <a:t> </a:t>
            </a:r>
            <a:r>
              <a:rPr lang="en-US" sz="2000" i="1" dirty="0">
                <a:solidFill>
                  <a:srgbClr val="5F9EA0"/>
                </a:solidFill>
              </a:rPr>
              <a:t>-</a:t>
            </a:r>
            <a:r>
              <a:rPr lang="en-US" sz="2000" i="1" dirty="0" err="1">
                <a:solidFill>
                  <a:srgbClr val="5F9EA0"/>
                </a:solidFill>
              </a:rPr>
              <a:t>ServiceName</a:t>
            </a:r>
            <a:r>
              <a:rPr lang="en-US" sz="2000" dirty="0">
                <a:solidFill>
                  <a:srgbClr val="000000"/>
                </a:solidFill>
              </a:rPr>
              <a:t> </a:t>
            </a:r>
            <a:r>
              <a:rPr lang="en-US" sz="2000" dirty="0">
                <a:solidFill>
                  <a:srgbClr val="800000"/>
                </a:solidFill>
              </a:rPr>
              <a:t>'&lt;cloud service&gt;'</a:t>
            </a:r>
            <a:r>
              <a:rPr lang="en-US" sz="2000" dirty="0">
                <a:solidFill>
                  <a:srgbClr val="000000"/>
                </a:solidFill>
              </a:rPr>
              <a:t> </a:t>
            </a:r>
            <a:r>
              <a:rPr lang="en-US" sz="2000" i="1" dirty="0">
                <a:solidFill>
                  <a:srgbClr val="5F9EA0"/>
                </a:solidFill>
              </a:rPr>
              <a:t>-Slot</a:t>
            </a:r>
            <a:r>
              <a:rPr lang="en-US" sz="2000" dirty="0">
                <a:solidFill>
                  <a:srgbClr val="000000"/>
                </a:solidFill>
              </a:rPr>
              <a:t> </a:t>
            </a:r>
            <a:r>
              <a:rPr lang="en-US" sz="2000" dirty="0">
                <a:solidFill>
                  <a:srgbClr val="800000"/>
                </a:solidFill>
              </a:rPr>
              <a:t>Production</a:t>
            </a:r>
            <a:r>
              <a:rPr lang="en-US" sz="2000" dirty="0">
                <a:solidFill>
                  <a:srgbClr val="000000"/>
                </a:solidFill>
              </a:rPr>
              <a:t> </a:t>
            </a:r>
            <a:r>
              <a:rPr lang="en-US" sz="2000" i="1" dirty="0">
                <a:solidFill>
                  <a:srgbClr val="5F9EA0"/>
                </a:solidFill>
              </a:rPr>
              <a:t>-Force</a:t>
            </a:r>
            <a:endParaRPr lang="en-US" sz="2000" dirty="0"/>
          </a:p>
        </p:txBody>
      </p:sp>
      <p:sp>
        <p:nvSpPr>
          <p:cNvPr id="5" name="TextBox 66"/>
          <p:cNvSpPr txBox="1"/>
          <p:nvPr/>
        </p:nvSpPr>
        <p:spPr>
          <a:xfrm>
            <a:off x="342915" y="1220001"/>
            <a:ext cx="1078629" cy="429348"/>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3100" dirty="0">
                <a:gradFill>
                  <a:gsLst>
                    <a:gs pos="1250">
                      <a:schemeClr val="tx2"/>
                    </a:gs>
                    <a:gs pos="99000">
                      <a:schemeClr val="tx2"/>
                    </a:gs>
                  </a:gsLst>
                  <a:lin ang="5400000" scaled="0"/>
                </a:gradFill>
                <a:latin typeface="+mj-lt"/>
              </a:rPr>
              <a:t>Export</a:t>
            </a:r>
          </a:p>
        </p:txBody>
      </p:sp>
      <p:sp>
        <p:nvSpPr>
          <p:cNvPr id="6" name="TextBox 5"/>
          <p:cNvSpPr txBox="1"/>
          <p:nvPr/>
        </p:nvSpPr>
        <p:spPr>
          <a:xfrm>
            <a:off x="640458" y="4053744"/>
            <a:ext cx="10731898" cy="1938992"/>
          </a:xfrm>
          <a:prstGeom prst="rect">
            <a:avLst/>
          </a:prstGeom>
          <a:noFill/>
        </p:spPr>
        <p:txBody>
          <a:bodyPr wrap="square" rtlCol="0">
            <a:spAutoFit/>
          </a:bodyPr>
          <a:lstStyle/>
          <a:p>
            <a:r>
              <a:rPr lang="en-US" sz="2000" dirty="0">
                <a:solidFill>
                  <a:srgbClr val="800080"/>
                </a:solidFill>
              </a:rPr>
              <a:t>$</a:t>
            </a:r>
            <a:r>
              <a:rPr lang="en-US" sz="2000" dirty="0" err="1">
                <a:solidFill>
                  <a:srgbClr val="800080"/>
                </a:solidFill>
              </a:rPr>
              <a:t>vms</a:t>
            </a:r>
            <a:r>
              <a:rPr lang="en-US" sz="2000" dirty="0">
                <a:solidFill>
                  <a:srgbClr val="000000"/>
                </a:solidFill>
              </a:rPr>
              <a:t> </a:t>
            </a:r>
            <a:r>
              <a:rPr lang="en-US" sz="2000" dirty="0">
                <a:solidFill>
                  <a:srgbClr val="FF0000"/>
                </a:solidFill>
              </a:rPr>
              <a:t>=</a:t>
            </a:r>
            <a:r>
              <a:rPr lang="en-US" sz="2000" dirty="0">
                <a:solidFill>
                  <a:srgbClr val="000000"/>
                </a:solidFill>
              </a:rPr>
              <a:t> @()</a:t>
            </a:r>
          </a:p>
          <a:p>
            <a:r>
              <a:rPr lang="en-US" sz="2000" b="1" dirty="0">
                <a:solidFill>
                  <a:srgbClr val="5F9EA0"/>
                </a:solidFill>
              </a:rPr>
              <a:t>Get-</a:t>
            </a:r>
            <a:r>
              <a:rPr lang="en-US" sz="2000" b="1" dirty="0" err="1">
                <a:solidFill>
                  <a:srgbClr val="5F9EA0"/>
                </a:solidFill>
              </a:rPr>
              <a:t>ChildItem</a:t>
            </a:r>
            <a:r>
              <a:rPr lang="en-US" sz="2000" dirty="0">
                <a:solidFill>
                  <a:srgbClr val="000000"/>
                </a:solidFill>
              </a:rPr>
              <a:t> </a:t>
            </a:r>
            <a:r>
              <a:rPr lang="en-US" sz="2000" dirty="0">
                <a:solidFill>
                  <a:srgbClr val="800000"/>
                </a:solidFill>
              </a:rPr>
              <a:t>'c:\</a:t>
            </a:r>
            <a:r>
              <a:rPr lang="en-US" sz="2000" dirty="0" err="1">
                <a:solidFill>
                  <a:srgbClr val="800000"/>
                </a:solidFill>
              </a:rPr>
              <a:t>vms</a:t>
            </a:r>
            <a:r>
              <a:rPr lang="en-US" sz="2000" dirty="0">
                <a:solidFill>
                  <a:srgbClr val="800000"/>
                </a:solidFill>
              </a:rPr>
              <a:t>\'</a:t>
            </a:r>
            <a:r>
              <a:rPr lang="en-US" sz="2000" dirty="0">
                <a:solidFill>
                  <a:srgbClr val="000000"/>
                </a:solidFill>
              </a:rPr>
              <a:t> | </a:t>
            </a:r>
            <a:r>
              <a:rPr lang="en-US" sz="2000" b="1" dirty="0" err="1">
                <a:solidFill>
                  <a:srgbClr val="5F9EA0"/>
                </a:solidFill>
              </a:rPr>
              <a:t>foreach</a:t>
            </a:r>
            <a:r>
              <a:rPr lang="en-US" sz="2000" dirty="0">
                <a:solidFill>
                  <a:srgbClr val="000000"/>
                </a:solidFill>
              </a:rPr>
              <a:t> {</a:t>
            </a:r>
          </a:p>
          <a:p>
            <a:r>
              <a:rPr lang="en-US" sz="2000" dirty="0">
                <a:solidFill>
                  <a:srgbClr val="800080"/>
                </a:solidFill>
              </a:rPr>
              <a:t>$path</a:t>
            </a:r>
            <a:r>
              <a:rPr lang="en-US" sz="2000" dirty="0">
                <a:solidFill>
                  <a:srgbClr val="000000"/>
                </a:solidFill>
              </a:rPr>
              <a:t> </a:t>
            </a:r>
            <a:r>
              <a:rPr lang="en-US" sz="2000" dirty="0">
                <a:solidFill>
                  <a:srgbClr val="FF0000"/>
                </a:solidFill>
              </a:rPr>
              <a:t>=</a:t>
            </a:r>
            <a:r>
              <a:rPr lang="en-US" sz="2000" dirty="0">
                <a:solidFill>
                  <a:srgbClr val="000000"/>
                </a:solidFill>
              </a:rPr>
              <a:t> </a:t>
            </a:r>
            <a:r>
              <a:rPr lang="en-US" sz="2000" dirty="0">
                <a:solidFill>
                  <a:srgbClr val="800000"/>
                </a:solidFill>
              </a:rPr>
              <a:t>'c:\</a:t>
            </a:r>
            <a:r>
              <a:rPr lang="en-US" sz="2000" dirty="0" err="1">
                <a:solidFill>
                  <a:srgbClr val="800000"/>
                </a:solidFill>
              </a:rPr>
              <a:t>vms</a:t>
            </a:r>
            <a:r>
              <a:rPr lang="en-US" sz="2000" dirty="0">
                <a:solidFill>
                  <a:srgbClr val="800000"/>
                </a:solidFill>
              </a:rPr>
              <a:t>\'</a:t>
            </a:r>
            <a:r>
              <a:rPr lang="en-US" sz="2000" dirty="0">
                <a:solidFill>
                  <a:srgbClr val="000000"/>
                </a:solidFill>
              </a:rPr>
              <a:t> </a:t>
            </a:r>
            <a:r>
              <a:rPr lang="en-US" sz="2000" dirty="0">
                <a:solidFill>
                  <a:srgbClr val="FF0000"/>
                </a:solidFill>
              </a:rPr>
              <a:t>+</a:t>
            </a:r>
            <a:r>
              <a:rPr lang="en-US" sz="2000" dirty="0">
                <a:solidFill>
                  <a:srgbClr val="000000"/>
                </a:solidFill>
              </a:rPr>
              <a:t> </a:t>
            </a:r>
            <a:r>
              <a:rPr lang="en-US" sz="2000" dirty="0">
                <a:solidFill>
                  <a:srgbClr val="800080"/>
                </a:solidFill>
              </a:rPr>
              <a:t>$_</a:t>
            </a:r>
            <a:endParaRPr lang="en-US" sz="2000" dirty="0">
              <a:solidFill>
                <a:srgbClr val="000000"/>
              </a:solidFill>
            </a:endParaRPr>
          </a:p>
          <a:p>
            <a:r>
              <a:rPr lang="en-US" sz="2000" dirty="0">
                <a:solidFill>
                  <a:srgbClr val="800080"/>
                </a:solidFill>
              </a:rPr>
              <a:t>$</a:t>
            </a:r>
            <a:r>
              <a:rPr lang="en-US" sz="2000" dirty="0" err="1">
                <a:solidFill>
                  <a:srgbClr val="800080"/>
                </a:solidFill>
              </a:rPr>
              <a:t>vms</a:t>
            </a:r>
            <a:r>
              <a:rPr lang="en-US" sz="2000" dirty="0">
                <a:solidFill>
                  <a:srgbClr val="000000"/>
                </a:solidFill>
              </a:rPr>
              <a:t> </a:t>
            </a:r>
            <a:r>
              <a:rPr lang="en-US" sz="2000" dirty="0">
                <a:solidFill>
                  <a:srgbClr val="FF0000"/>
                </a:solidFill>
              </a:rPr>
              <a:t>+=</a:t>
            </a:r>
            <a:r>
              <a:rPr lang="en-US" sz="2000" dirty="0">
                <a:solidFill>
                  <a:srgbClr val="000000"/>
                </a:solidFill>
              </a:rPr>
              <a:t> </a:t>
            </a:r>
            <a:r>
              <a:rPr lang="en-US" sz="2000" b="1" dirty="0">
                <a:solidFill>
                  <a:srgbClr val="5F9EA0"/>
                </a:solidFill>
              </a:rPr>
              <a:t>Import-</a:t>
            </a:r>
            <a:r>
              <a:rPr lang="en-US" sz="2000" b="1" dirty="0" err="1">
                <a:solidFill>
                  <a:srgbClr val="5F9EA0"/>
                </a:solidFill>
              </a:rPr>
              <a:t>AzureVM</a:t>
            </a:r>
            <a:r>
              <a:rPr lang="en-US" sz="2000" dirty="0">
                <a:solidFill>
                  <a:srgbClr val="000000"/>
                </a:solidFill>
              </a:rPr>
              <a:t> </a:t>
            </a:r>
            <a:r>
              <a:rPr lang="en-US" sz="2000" i="1" dirty="0">
                <a:solidFill>
                  <a:srgbClr val="5F9EA0"/>
                </a:solidFill>
              </a:rPr>
              <a:t>-Path</a:t>
            </a:r>
            <a:r>
              <a:rPr lang="en-US" sz="2000" dirty="0">
                <a:solidFill>
                  <a:srgbClr val="000000"/>
                </a:solidFill>
              </a:rPr>
              <a:t> </a:t>
            </a:r>
            <a:r>
              <a:rPr lang="en-US" sz="2000" dirty="0">
                <a:solidFill>
                  <a:srgbClr val="800080"/>
                </a:solidFill>
              </a:rPr>
              <a:t>$path</a:t>
            </a:r>
            <a:endParaRPr lang="en-US" sz="2000" dirty="0">
              <a:solidFill>
                <a:srgbClr val="000000"/>
              </a:solidFill>
            </a:endParaRPr>
          </a:p>
          <a:p>
            <a:r>
              <a:rPr lang="en-US" sz="2000" dirty="0">
                <a:solidFill>
                  <a:srgbClr val="000000"/>
                </a:solidFill>
              </a:rPr>
              <a:t>}</a:t>
            </a:r>
          </a:p>
          <a:p>
            <a:r>
              <a:rPr lang="en-US" sz="2000" b="1" dirty="0">
                <a:solidFill>
                  <a:srgbClr val="5F9EA0"/>
                </a:solidFill>
              </a:rPr>
              <a:t>New-</a:t>
            </a:r>
            <a:r>
              <a:rPr lang="en-US" sz="2000" b="1" dirty="0" err="1">
                <a:solidFill>
                  <a:srgbClr val="5F9EA0"/>
                </a:solidFill>
              </a:rPr>
              <a:t>AzureVM</a:t>
            </a:r>
            <a:r>
              <a:rPr lang="en-US" sz="2000" dirty="0">
                <a:solidFill>
                  <a:srgbClr val="000000"/>
                </a:solidFill>
              </a:rPr>
              <a:t> </a:t>
            </a:r>
            <a:r>
              <a:rPr lang="en-US" sz="2000" i="1" dirty="0">
                <a:solidFill>
                  <a:srgbClr val="5F9EA0"/>
                </a:solidFill>
              </a:rPr>
              <a:t>-</a:t>
            </a:r>
            <a:r>
              <a:rPr lang="en-US" sz="2000" i="1" dirty="0" err="1">
                <a:solidFill>
                  <a:srgbClr val="5F9EA0"/>
                </a:solidFill>
              </a:rPr>
              <a:t>ServiceName</a:t>
            </a:r>
            <a:r>
              <a:rPr lang="en-US" sz="2000" dirty="0">
                <a:solidFill>
                  <a:srgbClr val="000000"/>
                </a:solidFill>
              </a:rPr>
              <a:t> </a:t>
            </a:r>
            <a:r>
              <a:rPr lang="en-US" sz="2000" dirty="0">
                <a:solidFill>
                  <a:srgbClr val="800000"/>
                </a:solidFill>
              </a:rPr>
              <a:t>'&lt;cloud service&gt;'</a:t>
            </a:r>
            <a:r>
              <a:rPr lang="en-US" sz="2000" dirty="0">
                <a:solidFill>
                  <a:srgbClr val="000000"/>
                </a:solidFill>
              </a:rPr>
              <a:t> </a:t>
            </a:r>
            <a:r>
              <a:rPr lang="en-US" sz="2000" i="1" dirty="0">
                <a:solidFill>
                  <a:srgbClr val="5F9EA0"/>
                </a:solidFill>
              </a:rPr>
              <a:t>-VMs</a:t>
            </a:r>
            <a:r>
              <a:rPr lang="en-US" sz="2000" dirty="0">
                <a:solidFill>
                  <a:srgbClr val="000000"/>
                </a:solidFill>
              </a:rPr>
              <a:t> </a:t>
            </a:r>
            <a:r>
              <a:rPr lang="en-US" sz="2000" dirty="0">
                <a:solidFill>
                  <a:srgbClr val="800080"/>
                </a:solidFill>
              </a:rPr>
              <a:t>$</a:t>
            </a:r>
            <a:r>
              <a:rPr lang="en-US" sz="2000" dirty="0" err="1">
                <a:solidFill>
                  <a:srgbClr val="800080"/>
                </a:solidFill>
              </a:rPr>
              <a:t>vms</a:t>
            </a:r>
            <a:endParaRPr lang="en-US" sz="2000" dirty="0"/>
          </a:p>
        </p:txBody>
      </p:sp>
      <p:sp>
        <p:nvSpPr>
          <p:cNvPr id="7" name="TextBox 66"/>
          <p:cNvSpPr txBox="1"/>
          <p:nvPr/>
        </p:nvSpPr>
        <p:spPr>
          <a:xfrm>
            <a:off x="342915" y="3658226"/>
            <a:ext cx="1131528" cy="429348"/>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3100" dirty="0">
                <a:gradFill>
                  <a:gsLst>
                    <a:gs pos="1250">
                      <a:schemeClr val="tx2"/>
                    </a:gs>
                    <a:gs pos="99000">
                      <a:schemeClr val="tx2"/>
                    </a:gs>
                  </a:gsLst>
                  <a:lin ang="5400000" scaled="0"/>
                </a:gradFill>
                <a:latin typeface="+mj-lt"/>
              </a:rPr>
              <a:t>Import</a:t>
            </a:r>
          </a:p>
        </p:txBody>
      </p:sp>
    </p:spTree>
    <p:extLst>
      <p:ext uri="{BB962C8B-B14F-4D97-AF65-F5344CB8AC3E}">
        <p14:creationId xmlns:p14="http://schemas.microsoft.com/office/powerpoint/2010/main" val="111298634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Developer Farm</a:t>
            </a:r>
            <a:endParaRPr lang="en-US" dirty="0"/>
          </a:p>
        </p:txBody>
      </p:sp>
    </p:spTree>
    <p:extLst>
      <p:ext uri="{BB962C8B-B14F-4D97-AF65-F5344CB8AC3E}">
        <p14:creationId xmlns:p14="http://schemas.microsoft.com/office/powerpoint/2010/main" val="1546296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Production Farms</a:t>
            </a:r>
            <a:endParaRPr lang="en-US" dirty="0">
              <a:solidFill>
                <a:schemeClr val="bg1"/>
              </a:solidFill>
            </a:endParaRPr>
          </a:p>
        </p:txBody>
      </p:sp>
    </p:spTree>
    <p:extLst>
      <p:ext uri="{BB962C8B-B14F-4D97-AF65-F5344CB8AC3E}">
        <p14:creationId xmlns:p14="http://schemas.microsoft.com/office/powerpoint/2010/main" val="1040153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46638" y="3863018"/>
            <a:ext cx="7315200" cy="2103097"/>
          </a:xfrm>
        </p:spPr>
        <p:txBody>
          <a:bodyPr/>
          <a:lstStyle/>
          <a:p>
            <a:r>
              <a:rPr lang="en-US" b="1" dirty="0"/>
              <a:t>Deploying SharePoint Farms on Windows Azure Virtual Machines</a:t>
            </a:r>
            <a:endParaRPr lang="en-US" dirty="0"/>
          </a:p>
        </p:txBody>
      </p:sp>
      <p:sp>
        <p:nvSpPr>
          <p:cNvPr id="3" name="Text Placeholder 2"/>
          <p:cNvSpPr>
            <a:spLocks noGrp="1"/>
          </p:cNvSpPr>
          <p:nvPr>
            <p:ph type="body" sz="quarter" idx="12"/>
          </p:nvPr>
        </p:nvSpPr>
        <p:spPr>
          <a:xfrm>
            <a:off x="4846637" y="5966115"/>
            <a:ext cx="7315201" cy="732078"/>
          </a:xfrm>
        </p:spPr>
        <p:txBody>
          <a:bodyPr/>
          <a:lstStyle/>
          <a:p>
            <a:r>
              <a:rPr lang="en-US" dirty="0" smtClean="0"/>
              <a:t>Paul Stubbs – Microsoft</a:t>
            </a:r>
            <a:endParaRPr lang="en-US" dirty="0"/>
          </a:p>
        </p:txBody>
      </p:sp>
      <p:sp>
        <p:nvSpPr>
          <p:cNvPr id="5" name="Text Placeholder 11"/>
          <p:cNvSpPr txBox="1">
            <a:spLocks/>
          </p:cNvSpPr>
          <p:nvPr/>
        </p:nvSpPr>
        <p:spPr>
          <a:xfrm>
            <a:off x="10058401" y="1028409"/>
            <a:ext cx="2103437" cy="461665"/>
          </a:xfrm>
          <a:prstGeom prst="rect">
            <a:avLst/>
          </a:prstGeom>
        </p:spPr>
        <p:txBody>
          <a:bodyPr/>
          <a:lstStyle>
            <a:lvl1pPr marL="0" marR="0" indent="0" algn="r" defTabSz="932742" rtl="0" eaLnBrk="1" fontAlgn="auto" latinLnBrk="0" hangingPunct="1">
              <a:lnSpc>
                <a:spcPct val="90000"/>
              </a:lnSpc>
              <a:spcBef>
                <a:spcPct val="0"/>
              </a:spcBef>
              <a:spcAft>
                <a:spcPts val="0"/>
              </a:spcAft>
              <a:buClrTx/>
              <a:buSzPct val="90000"/>
              <a:buFont typeface="Arial" pitchFamily="34" charset="0"/>
              <a:buNone/>
              <a:tabLst/>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SPC081</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Farm Configuration</a:t>
            </a:r>
            <a:endParaRPr lang="en-US" dirty="0"/>
          </a:p>
        </p:txBody>
      </p:sp>
      <p:pic>
        <p:nvPicPr>
          <p:cNvPr id="8" name="Picture 7"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259723" y="3215111"/>
            <a:ext cx="932228" cy="932228"/>
          </a:xfrm>
          <a:prstGeom prst="rect">
            <a:avLst/>
          </a:prstGeom>
          <a:noFill/>
        </p:spPr>
      </p:pic>
      <p:cxnSp>
        <p:nvCxnSpPr>
          <p:cNvPr id="9" name="Elbow Connector 8"/>
          <p:cNvCxnSpPr>
            <a:stCxn id="8" idx="3"/>
          </p:cNvCxnSpPr>
          <p:nvPr/>
        </p:nvCxnSpPr>
        <p:spPr>
          <a:xfrm>
            <a:off x="2191952" y="3681225"/>
            <a:ext cx="939657" cy="1640689"/>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10" name="Elbow Connector 9"/>
          <p:cNvCxnSpPr/>
          <p:nvPr/>
        </p:nvCxnSpPr>
        <p:spPr>
          <a:xfrm rot="10800000">
            <a:off x="3942446" y="2255074"/>
            <a:ext cx="438175" cy="1573788"/>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13" name="TextBox 16"/>
          <p:cNvSpPr txBox="1"/>
          <p:nvPr/>
        </p:nvSpPr>
        <p:spPr>
          <a:xfrm>
            <a:off x="7997651" y="1357971"/>
            <a:ext cx="1417471"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AD/DC/DNS</a:t>
            </a:r>
          </a:p>
        </p:txBody>
      </p:sp>
      <p:cxnSp>
        <p:nvCxnSpPr>
          <p:cNvPr id="15" name="Straight Connector 14"/>
          <p:cNvCxnSpPr/>
          <p:nvPr/>
        </p:nvCxnSpPr>
        <p:spPr>
          <a:xfrm>
            <a:off x="1704892" y="1836902"/>
            <a:ext cx="2396" cy="1566802"/>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1681139" y="4193495"/>
            <a:ext cx="12989" cy="1352592"/>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17" name="TextBox 20"/>
          <p:cNvSpPr txBox="1"/>
          <p:nvPr/>
        </p:nvSpPr>
        <p:spPr>
          <a:xfrm>
            <a:off x="10466982" y="6312424"/>
            <a:ext cx="889067"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spc="-71" dirty="0" err="1">
                <a:gradFill>
                  <a:gsLst>
                    <a:gs pos="100000">
                      <a:schemeClr val="tx2"/>
                    </a:gs>
                    <a:gs pos="0">
                      <a:schemeClr val="tx2"/>
                    </a:gs>
                  </a:gsLst>
                  <a:lin ang="5400000" scaled="0"/>
                </a:gradFill>
              </a:rPr>
              <a:t>OnPrem</a:t>
            </a:r>
            <a:endParaRPr lang="en-US" sz="1999" spc="-71" dirty="0">
              <a:gradFill>
                <a:gsLst>
                  <a:gs pos="100000">
                    <a:schemeClr val="tx2"/>
                  </a:gs>
                  <a:gs pos="0">
                    <a:schemeClr val="tx2"/>
                  </a:gs>
                </a:gsLst>
                <a:lin ang="5400000" scaled="0"/>
              </a:gradFill>
            </a:endParaRPr>
          </a:p>
        </p:txBody>
      </p:sp>
      <p:sp>
        <p:nvSpPr>
          <p:cNvPr id="18" name="TextBox 21"/>
          <p:cNvSpPr txBox="1"/>
          <p:nvPr/>
        </p:nvSpPr>
        <p:spPr>
          <a:xfrm>
            <a:off x="1612795" y="1414469"/>
            <a:ext cx="273031"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LB</a:t>
            </a:r>
          </a:p>
        </p:txBody>
      </p:sp>
      <p:sp>
        <p:nvSpPr>
          <p:cNvPr id="19" name="TextBox 22"/>
          <p:cNvSpPr txBox="1"/>
          <p:nvPr/>
        </p:nvSpPr>
        <p:spPr>
          <a:xfrm>
            <a:off x="3256089" y="1351260"/>
            <a:ext cx="503554"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WFE</a:t>
            </a:r>
          </a:p>
        </p:txBody>
      </p:sp>
      <p:sp>
        <p:nvSpPr>
          <p:cNvPr id="20" name="TextBox 23"/>
          <p:cNvSpPr txBox="1"/>
          <p:nvPr/>
        </p:nvSpPr>
        <p:spPr>
          <a:xfrm>
            <a:off x="6367543" y="1336943"/>
            <a:ext cx="459411"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SQL</a:t>
            </a:r>
          </a:p>
        </p:txBody>
      </p:sp>
      <p:cxnSp>
        <p:nvCxnSpPr>
          <p:cNvPr id="22" name="Elbow Connector 21"/>
          <p:cNvCxnSpPr>
            <a:stCxn id="43" idx="3"/>
            <a:endCxn id="8" idx="1"/>
          </p:cNvCxnSpPr>
          <p:nvPr/>
        </p:nvCxnSpPr>
        <p:spPr>
          <a:xfrm>
            <a:off x="1029217" y="3354239"/>
            <a:ext cx="230506" cy="326986"/>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23" name="TextBox 26"/>
          <p:cNvSpPr txBox="1"/>
          <p:nvPr/>
        </p:nvSpPr>
        <p:spPr>
          <a:xfrm>
            <a:off x="4822644" y="1336784"/>
            <a:ext cx="825893"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AppSvr</a:t>
            </a:r>
          </a:p>
        </p:txBody>
      </p:sp>
      <p:cxnSp>
        <p:nvCxnSpPr>
          <p:cNvPr id="24" name="Straight Connector 23"/>
          <p:cNvCxnSpPr/>
          <p:nvPr/>
        </p:nvCxnSpPr>
        <p:spPr>
          <a:xfrm flipH="1">
            <a:off x="10173061" y="1775550"/>
            <a:ext cx="9514" cy="3047901"/>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8" idx="3"/>
          </p:cNvCxnSpPr>
          <p:nvPr/>
        </p:nvCxnSpPr>
        <p:spPr>
          <a:xfrm>
            <a:off x="2191952" y="3681225"/>
            <a:ext cx="939657" cy="618410"/>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2" name="Elbow Connector 31"/>
          <p:cNvCxnSpPr>
            <a:stCxn id="8" idx="3"/>
          </p:cNvCxnSpPr>
          <p:nvPr/>
        </p:nvCxnSpPr>
        <p:spPr>
          <a:xfrm flipV="1">
            <a:off x="2191952" y="3277356"/>
            <a:ext cx="939657" cy="403870"/>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3" name="Elbow Connector 32"/>
          <p:cNvCxnSpPr>
            <a:stCxn id="8" idx="3"/>
          </p:cNvCxnSpPr>
          <p:nvPr/>
        </p:nvCxnSpPr>
        <p:spPr>
          <a:xfrm flipV="1">
            <a:off x="2191952" y="2255075"/>
            <a:ext cx="939657" cy="1426151"/>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34" name="TextBox 39"/>
          <p:cNvSpPr txBox="1"/>
          <p:nvPr/>
        </p:nvSpPr>
        <p:spPr>
          <a:xfrm>
            <a:off x="1342604" y="3928755"/>
            <a:ext cx="804378"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80/443</a:t>
            </a:r>
          </a:p>
        </p:txBody>
      </p:sp>
      <p:cxnSp>
        <p:nvCxnSpPr>
          <p:cNvPr id="35" name="Elbow Connector 34"/>
          <p:cNvCxnSpPr/>
          <p:nvPr/>
        </p:nvCxnSpPr>
        <p:spPr>
          <a:xfrm rot="10800000">
            <a:off x="3942446" y="3277354"/>
            <a:ext cx="438175" cy="551507"/>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6" name="Elbow Connector 35"/>
          <p:cNvCxnSpPr/>
          <p:nvPr/>
        </p:nvCxnSpPr>
        <p:spPr>
          <a:xfrm rot="10800000" flipV="1">
            <a:off x="3942446" y="3828861"/>
            <a:ext cx="438175" cy="470774"/>
          </a:xfrm>
          <a:prstGeom prst="bentConnector3">
            <a:avLst>
              <a:gd name="adj1" fmla="val 50000"/>
            </a:avLst>
          </a:prstGeom>
          <a:ln>
            <a:solidFill>
              <a:schemeClr val="accent2"/>
            </a:solidFill>
          </a:ln>
        </p:spPr>
        <p:style>
          <a:lnRef idx="1">
            <a:schemeClr val="dk1"/>
          </a:lnRef>
          <a:fillRef idx="0">
            <a:schemeClr val="dk1"/>
          </a:fillRef>
          <a:effectRef idx="0">
            <a:schemeClr val="dk1"/>
          </a:effectRef>
          <a:fontRef idx="minor">
            <a:schemeClr val="tx1"/>
          </a:fontRef>
        </p:style>
      </p:cxnSp>
      <p:cxnSp>
        <p:nvCxnSpPr>
          <p:cNvPr id="37" name="Elbow Connector 36"/>
          <p:cNvCxnSpPr/>
          <p:nvPr/>
        </p:nvCxnSpPr>
        <p:spPr>
          <a:xfrm rot="10800000" flipV="1">
            <a:off x="3942446" y="3828861"/>
            <a:ext cx="438175" cy="1493054"/>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8" name="Elbow Connector 37"/>
          <p:cNvCxnSpPr/>
          <p:nvPr/>
        </p:nvCxnSpPr>
        <p:spPr>
          <a:xfrm rot="10800000" flipV="1">
            <a:off x="3942446" y="3828861"/>
            <a:ext cx="438175" cy="470774"/>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pic>
        <p:nvPicPr>
          <p:cNvPr id="39" name="Picture 38" descr="\\MAGNUM\Projects\Microsoft\Cloud Power FY12\Design\ICONS_PNG\Agilit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1259723" y="5380195"/>
            <a:ext cx="932228" cy="932228"/>
          </a:xfrm>
          <a:prstGeom prst="rect">
            <a:avLst/>
          </a:prstGeom>
          <a:noFill/>
        </p:spPr>
      </p:pic>
      <p:sp>
        <p:nvSpPr>
          <p:cNvPr id="40" name="TextBox 45"/>
          <p:cNvSpPr txBox="1"/>
          <p:nvPr/>
        </p:nvSpPr>
        <p:spPr>
          <a:xfrm>
            <a:off x="1400727" y="6103954"/>
            <a:ext cx="562411"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2013</a:t>
            </a:r>
          </a:p>
        </p:txBody>
      </p:sp>
      <p:cxnSp>
        <p:nvCxnSpPr>
          <p:cNvPr id="41" name="Elbow Connector 40"/>
          <p:cNvCxnSpPr/>
          <p:nvPr/>
        </p:nvCxnSpPr>
        <p:spPr>
          <a:xfrm flipV="1">
            <a:off x="2149405" y="4340142"/>
            <a:ext cx="3036718" cy="1534607"/>
          </a:xfrm>
          <a:prstGeom prst="bentConnector3">
            <a:avLst>
              <a:gd name="adj1" fmla="val 99521"/>
            </a:avLst>
          </a:prstGeom>
          <a:ln w="28575">
            <a:solidFill>
              <a:schemeClr val="tx1"/>
            </a:solidFill>
          </a:ln>
        </p:spPr>
        <p:style>
          <a:lnRef idx="1">
            <a:schemeClr val="dk1"/>
          </a:lnRef>
          <a:fillRef idx="0">
            <a:schemeClr val="dk1"/>
          </a:fillRef>
          <a:effectRef idx="0">
            <a:schemeClr val="dk1"/>
          </a:effectRef>
          <a:fontRef idx="minor">
            <a:schemeClr val="tx1"/>
          </a:fontRef>
        </p:style>
      </p:cxnSp>
      <p:pic>
        <p:nvPicPr>
          <p:cNvPr id="42" name="Picture 41"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136395" y="2775485"/>
            <a:ext cx="1005314" cy="1005314"/>
          </a:xfrm>
          <a:prstGeom prst="rect">
            <a:avLst/>
          </a:prstGeom>
          <a:noFill/>
        </p:spPr>
      </p:pic>
      <p:pic>
        <p:nvPicPr>
          <p:cNvPr id="43" name="Picture 42"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23902" y="2851581"/>
            <a:ext cx="1005314" cy="1005314"/>
          </a:xfrm>
          <a:prstGeom prst="rect">
            <a:avLst/>
          </a:prstGeom>
          <a:noFill/>
          <a:ln>
            <a:noFill/>
          </a:ln>
        </p:spPr>
      </p:pic>
      <p:pic>
        <p:nvPicPr>
          <p:cNvPr id="44" name="Picture 43" descr="\\MAGNUM\Projects\Microsoft\Cloud Power FY12\Design\Icons\PNGs\IT_gu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3383" y="4877537"/>
            <a:ext cx="1005314" cy="1005314"/>
          </a:xfrm>
          <a:prstGeom prst="rect">
            <a:avLst/>
          </a:prstGeom>
          <a:noFill/>
          <a:ln>
            <a:noFill/>
          </a:ln>
        </p:spPr>
      </p:pic>
      <p:cxnSp>
        <p:nvCxnSpPr>
          <p:cNvPr id="45" name="Elbow Connector 44"/>
          <p:cNvCxnSpPr>
            <a:stCxn id="44" idx="3"/>
            <a:endCxn id="39" idx="1"/>
          </p:cNvCxnSpPr>
          <p:nvPr/>
        </p:nvCxnSpPr>
        <p:spPr>
          <a:xfrm>
            <a:off x="1008697" y="5380194"/>
            <a:ext cx="251026" cy="466114"/>
          </a:xfrm>
          <a:prstGeom prst="bentConnector3">
            <a:avLst>
              <a:gd name="adj1" fmla="val 50000"/>
            </a:avLst>
          </a:prstGeom>
          <a:ln w="28575">
            <a:solidFill>
              <a:schemeClr val="tx2"/>
            </a:solidFill>
          </a:ln>
        </p:spPr>
        <p:style>
          <a:lnRef idx="1">
            <a:schemeClr val="dk1"/>
          </a:lnRef>
          <a:fillRef idx="0">
            <a:schemeClr val="dk1"/>
          </a:fillRef>
          <a:effectRef idx="0">
            <a:schemeClr val="dk1"/>
          </a:effectRef>
          <a:fontRef idx="minor">
            <a:schemeClr val="tx1"/>
          </a:fontRef>
        </p:style>
      </p:cxnSp>
      <p:cxnSp>
        <p:nvCxnSpPr>
          <p:cNvPr id="46" name="Elbow Connector 45"/>
          <p:cNvCxnSpPr/>
          <p:nvPr/>
        </p:nvCxnSpPr>
        <p:spPr>
          <a:xfrm rot="10800000" flipV="1">
            <a:off x="6398805" y="3541454"/>
            <a:ext cx="180562" cy="621457"/>
          </a:xfrm>
          <a:prstGeom prst="bentConnector2">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47" name="Elbow Connector 46"/>
          <p:cNvCxnSpPr/>
          <p:nvPr/>
        </p:nvCxnSpPr>
        <p:spPr>
          <a:xfrm rot="10800000">
            <a:off x="6218238" y="3847261"/>
            <a:ext cx="361127" cy="435591"/>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52" name="Rectangle 51"/>
          <p:cNvSpPr/>
          <p:nvPr/>
        </p:nvSpPr>
        <p:spPr bwMode="auto">
          <a:xfrm>
            <a:off x="2402881" y="1838210"/>
            <a:ext cx="5174352" cy="4241634"/>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9" tIns="46609" rIns="93219" bIns="46609"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20" fontAlgn="base">
              <a:spcBef>
                <a:spcPct val="0"/>
              </a:spcBef>
              <a:spcAft>
                <a:spcPct val="0"/>
              </a:spcAft>
            </a:pPr>
            <a:endParaRPr lang="en-US" sz="1999" dirty="0">
              <a:solidFill>
                <a:schemeClr val="tx1"/>
              </a:solidFill>
            </a:endParaRPr>
          </a:p>
        </p:txBody>
      </p:sp>
      <p:sp>
        <p:nvSpPr>
          <p:cNvPr id="53" name="Rectangle 52"/>
          <p:cNvSpPr/>
          <p:nvPr/>
        </p:nvSpPr>
        <p:spPr bwMode="auto">
          <a:xfrm>
            <a:off x="7740288" y="1838210"/>
            <a:ext cx="2095489" cy="2126468"/>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9" tIns="46609" rIns="93219" bIns="46609"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20" fontAlgn="base">
              <a:spcBef>
                <a:spcPct val="0"/>
              </a:spcBef>
              <a:spcAft>
                <a:spcPct val="0"/>
              </a:spcAft>
            </a:pPr>
            <a:endParaRPr lang="en-US" sz="1999" dirty="0">
              <a:solidFill>
                <a:schemeClr val="tx1"/>
              </a:solidFill>
            </a:endParaRPr>
          </a:p>
        </p:txBody>
      </p:sp>
      <p:sp>
        <p:nvSpPr>
          <p:cNvPr id="54" name="Rectangle 53"/>
          <p:cNvSpPr/>
          <p:nvPr/>
        </p:nvSpPr>
        <p:spPr bwMode="auto">
          <a:xfrm>
            <a:off x="2325195" y="1758917"/>
            <a:ext cx="7629134" cy="4491206"/>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9" tIns="46609" rIns="93219" bIns="46609"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20" fontAlgn="base">
              <a:spcBef>
                <a:spcPct val="0"/>
              </a:spcBef>
              <a:spcAft>
                <a:spcPct val="0"/>
              </a:spcAft>
            </a:pPr>
            <a:endParaRPr lang="en-US" sz="1999" dirty="0">
              <a:solidFill>
                <a:schemeClr val="tx1"/>
              </a:solidFill>
            </a:endParaRPr>
          </a:p>
        </p:txBody>
      </p:sp>
      <p:sp>
        <p:nvSpPr>
          <p:cNvPr id="55" name="Rectangle 54"/>
          <p:cNvSpPr/>
          <p:nvPr/>
        </p:nvSpPr>
        <p:spPr bwMode="auto">
          <a:xfrm>
            <a:off x="8967448" y="4578214"/>
            <a:ext cx="1821409" cy="8333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9" tIns="46609" rIns="93219" bIns="46609"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920" fontAlgn="base">
              <a:spcBef>
                <a:spcPct val="0"/>
              </a:spcBef>
              <a:spcAft>
                <a:spcPct val="0"/>
              </a:spcAft>
            </a:pPr>
            <a:endParaRPr lang="en-US" sz="1999" dirty="0">
              <a:solidFill>
                <a:schemeClr val="tx1"/>
              </a:solidFill>
            </a:endParaRPr>
          </a:p>
        </p:txBody>
      </p:sp>
      <p:cxnSp>
        <p:nvCxnSpPr>
          <p:cNvPr id="56" name="Straight Connector 55"/>
          <p:cNvCxnSpPr/>
          <p:nvPr/>
        </p:nvCxnSpPr>
        <p:spPr>
          <a:xfrm>
            <a:off x="8942378" y="4876221"/>
            <a:ext cx="1821409" cy="8324"/>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8942378" y="5237356"/>
            <a:ext cx="1821409" cy="8324"/>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TextBox 65"/>
          <p:cNvSpPr txBox="1"/>
          <p:nvPr/>
        </p:nvSpPr>
        <p:spPr>
          <a:xfrm>
            <a:off x="9290939" y="4922508"/>
            <a:ext cx="1339191" cy="282383"/>
          </a:xfrm>
          <a:prstGeom prst="rect">
            <a:avLst/>
          </a:prstGeom>
          <a:solidFill>
            <a:schemeClr val="bg1"/>
          </a:solid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VPN Tunnel</a:t>
            </a:r>
          </a:p>
        </p:txBody>
      </p:sp>
      <p:sp>
        <p:nvSpPr>
          <p:cNvPr id="59" name="TextBox 66"/>
          <p:cNvSpPr txBox="1"/>
          <p:nvPr/>
        </p:nvSpPr>
        <p:spPr>
          <a:xfrm>
            <a:off x="6371888" y="5715126"/>
            <a:ext cx="1131754"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Cloud Svc</a:t>
            </a:r>
          </a:p>
        </p:txBody>
      </p:sp>
      <p:sp>
        <p:nvSpPr>
          <p:cNvPr id="60" name="TextBox 67"/>
          <p:cNvSpPr txBox="1"/>
          <p:nvPr/>
        </p:nvSpPr>
        <p:spPr>
          <a:xfrm>
            <a:off x="8640564" y="3615679"/>
            <a:ext cx="1131754"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Cloud Svc</a:t>
            </a:r>
          </a:p>
        </p:txBody>
      </p:sp>
      <p:sp>
        <p:nvSpPr>
          <p:cNvPr id="61" name="TextBox 68"/>
          <p:cNvSpPr txBox="1"/>
          <p:nvPr/>
        </p:nvSpPr>
        <p:spPr>
          <a:xfrm>
            <a:off x="8074591" y="5923465"/>
            <a:ext cx="1814952"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Virtual Network</a:t>
            </a:r>
          </a:p>
        </p:txBody>
      </p:sp>
      <p:sp>
        <p:nvSpPr>
          <p:cNvPr id="62" name="TextBox 69"/>
          <p:cNvSpPr txBox="1"/>
          <p:nvPr/>
        </p:nvSpPr>
        <p:spPr>
          <a:xfrm>
            <a:off x="5256597" y="6319560"/>
            <a:ext cx="613878"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spc="-71" dirty="0">
                <a:gradFill>
                  <a:gsLst>
                    <a:gs pos="100000">
                      <a:schemeClr val="tx2"/>
                    </a:gs>
                    <a:gs pos="0">
                      <a:schemeClr val="tx2"/>
                    </a:gs>
                  </a:gsLst>
                  <a:lin ang="5400000" scaled="0"/>
                </a:gradFill>
              </a:rPr>
              <a:t>Azure</a:t>
            </a:r>
          </a:p>
        </p:txBody>
      </p:sp>
      <p:cxnSp>
        <p:nvCxnSpPr>
          <p:cNvPr id="69" name="Straight Connector 68"/>
          <p:cNvCxnSpPr/>
          <p:nvPr/>
        </p:nvCxnSpPr>
        <p:spPr>
          <a:xfrm flipH="1">
            <a:off x="10163991" y="5367453"/>
            <a:ext cx="18142" cy="832900"/>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bwMode="auto">
          <a:xfrm>
            <a:off x="10402643" y="1740698"/>
            <a:ext cx="1856144" cy="4491206"/>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9" tIns="46609" rIns="93219" bIns="46609"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20" fontAlgn="base">
              <a:spcBef>
                <a:spcPct val="0"/>
              </a:spcBef>
              <a:spcAft>
                <a:spcPct val="0"/>
              </a:spcAft>
            </a:pPr>
            <a:endParaRPr lang="en-US" sz="1999" dirty="0">
              <a:solidFill>
                <a:schemeClr val="tx1"/>
              </a:solidFill>
            </a:endParaRPr>
          </a:p>
        </p:txBody>
      </p:sp>
      <p:sp>
        <p:nvSpPr>
          <p:cNvPr id="71" name="TextBox 68"/>
          <p:cNvSpPr txBox="1"/>
          <p:nvPr/>
        </p:nvSpPr>
        <p:spPr>
          <a:xfrm>
            <a:off x="11222858" y="5678129"/>
            <a:ext cx="1056957" cy="564765"/>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err="1"/>
              <a:t>OnPrem</a:t>
            </a:r>
            <a:r>
              <a:rPr lang="en-US" sz="1999" dirty="0"/>
              <a:t> Network</a:t>
            </a:r>
          </a:p>
        </p:txBody>
      </p:sp>
      <p:sp>
        <p:nvSpPr>
          <p:cNvPr id="72" name="Rectangle 71"/>
          <p:cNvSpPr/>
          <p:nvPr/>
        </p:nvSpPr>
        <p:spPr>
          <a:xfrm>
            <a:off x="4556412" y="2074344"/>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WAC</a:t>
            </a:r>
            <a:r>
              <a:rPr lang="en-US" sz="1999" dirty="0">
                <a:solidFill>
                  <a:schemeClr val="tx1"/>
                </a:solidFill>
              </a:rPr>
              <a:t/>
            </a:r>
            <a:br>
              <a:rPr lang="en-US" sz="1999" dirty="0">
                <a:solidFill>
                  <a:schemeClr val="tx1"/>
                </a:solidFill>
              </a:rPr>
            </a:br>
            <a:r>
              <a:rPr lang="en-US" sz="1999" dirty="0">
                <a:solidFill>
                  <a:schemeClr val="tx1"/>
                </a:solidFill>
              </a:rPr>
              <a:t>1</a:t>
            </a:r>
          </a:p>
        </p:txBody>
      </p:sp>
      <p:sp>
        <p:nvSpPr>
          <p:cNvPr id="73" name="Rectangle 72"/>
          <p:cNvSpPr/>
          <p:nvPr/>
        </p:nvSpPr>
        <p:spPr>
          <a:xfrm>
            <a:off x="3184923" y="2917162"/>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WFE</a:t>
            </a:r>
            <a:br>
              <a:rPr lang="en-US" sz="1999" dirty="0">
                <a:solidFill>
                  <a:schemeClr val="tx1"/>
                </a:solidFill>
              </a:rPr>
            </a:br>
            <a:r>
              <a:rPr lang="en-US" sz="1999" dirty="0">
                <a:solidFill>
                  <a:schemeClr val="tx1"/>
                </a:solidFill>
              </a:rPr>
              <a:t>2</a:t>
            </a:r>
          </a:p>
        </p:txBody>
      </p:sp>
      <p:sp>
        <p:nvSpPr>
          <p:cNvPr id="74" name="Rectangle 73"/>
          <p:cNvSpPr/>
          <p:nvPr/>
        </p:nvSpPr>
        <p:spPr>
          <a:xfrm>
            <a:off x="3184923" y="3892527"/>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WFE</a:t>
            </a:r>
            <a:br>
              <a:rPr lang="en-US" sz="1999" dirty="0">
                <a:solidFill>
                  <a:schemeClr val="tx1"/>
                </a:solidFill>
              </a:rPr>
            </a:br>
            <a:r>
              <a:rPr lang="en-US" sz="1999" dirty="0">
                <a:solidFill>
                  <a:schemeClr val="tx1"/>
                </a:solidFill>
              </a:rPr>
              <a:t>3</a:t>
            </a:r>
          </a:p>
        </p:txBody>
      </p:sp>
      <p:sp>
        <p:nvSpPr>
          <p:cNvPr id="75" name="Rectangle 74"/>
          <p:cNvSpPr/>
          <p:nvPr/>
        </p:nvSpPr>
        <p:spPr>
          <a:xfrm>
            <a:off x="3184923" y="4867892"/>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WFE</a:t>
            </a:r>
            <a:br>
              <a:rPr lang="en-US" sz="1999" dirty="0">
                <a:solidFill>
                  <a:schemeClr val="tx1"/>
                </a:solidFill>
              </a:rPr>
            </a:br>
            <a:r>
              <a:rPr lang="en-US" sz="1999" dirty="0">
                <a:solidFill>
                  <a:schemeClr val="tx1"/>
                </a:solidFill>
              </a:rPr>
              <a:t>4</a:t>
            </a:r>
          </a:p>
        </p:txBody>
      </p:sp>
      <p:sp>
        <p:nvSpPr>
          <p:cNvPr id="76" name="Rectangle 75"/>
          <p:cNvSpPr/>
          <p:nvPr/>
        </p:nvSpPr>
        <p:spPr>
          <a:xfrm>
            <a:off x="3177848" y="1950811"/>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WFE</a:t>
            </a:r>
            <a:br>
              <a:rPr lang="en-US" sz="1999" dirty="0">
                <a:solidFill>
                  <a:schemeClr val="tx1"/>
                </a:solidFill>
              </a:rPr>
            </a:br>
            <a:r>
              <a:rPr lang="en-US" sz="1999" dirty="0">
                <a:solidFill>
                  <a:schemeClr val="tx1"/>
                </a:solidFill>
              </a:rPr>
              <a:t>1</a:t>
            </a:r>
          </a:p>
        </p:txBody>
      </p:sp>
      <p:sp>
        <p:nvSpPr>
          <p:cNvPr id="77" name="Rectangle 76"/>
          <p:cNvSpPr/>
          <p:nvPr/>
        </p:nvSpPr>
        <p:spPr>
          <a:xfrm>
            <a:off x="5377540" y="2074344"/>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WAC</a:t>
            </a:r>
            <a:r>
              <a:rPr lang="en-US" sz="1999" dirty="0">
                <a:solidFill>
                  <a:schemeClr val="tx1"/>
                </a:solidFill>
              </a:rPr>
              <a:t/>
            </a:r>
            <a:br>
              <a:rPr lang="en-US" sz="1999" dirty="0">
                <a:solidFill>
                  <a:schemeClr val="tx1"/>
                </a:solidFill>
              </a:rPr>
            </a:br>
            <a:r>
              <a:rPr lang="en-US" sz="1999" dirty="0">
                <a:solidFill>
                  <a:schemeClr val="tx1"/>
                </a:solidFill>
              </a:rPr>
              <a:t>2</a:t>
            </a:r>
          </a:p>
        </p:txBody>
      </p:sp>
      <p:sp>
        <p:nvSpPr>
          <p:cNvPr id="78" name="Rectangle 77"/>
          <p:cNvSpPr/>
          <p:nvPr/>
        </p:nvSpPr>
        <p:spPr>
          <a:xfrm>
            <a:off x="4571290" y="3336358"/>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APP</a:t>
            </a:r>
            <a:r>
              <a:rPr lang="en-US" sz="1999" dirty="0">
                <a:solidFill>
                  <a:schemeClr val="tx1"/>
                </a:solidFill>
              </a:rPr>
              <a:t/>
            </a:r>
            <a:br>
              <a:rPr lang="en-US" sz="1999" dirty="0">
                <a:solidFill>
                  <a:schemeClr val="tx1"/>
                </a:solidFill>
              </a:rPr>
            </a:br>
            <a:r>
              <a:rPr lang="en-US" sz="1999" dirty="0">
                <a:solidFill>
                  <a:schemeClr val="tx1"/>
                </a:solidFill>
              </a:rPr>
              <a:t>1</a:t>
            </a:r>
          </a:p>
        </p:txBody>
      </p:sp>
      <p:sp>
        <p:nvSpPr>
          <p:cNvPr id="79" name="Rectangle 78"/>
          <p:cNvSpPr/>
          <p:nvPr/>
        </p:nvSpPr>
        <p:spPr>
          <a:xfrm>
            <a:off x="5392419" y="3336358"/>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APP</a:t>
            </a:r>
            <a:r>
              <a:rPr lang="en-US" sz="1999" dirty="0">
                <a:solidFill>
                  <a:schemeClr val="tx1"/>
                </a:solidFill>
              </a:rPr>
              <a:t/>
            </a:r>
            <a:br>
              <a:rPr lang="en-US" sz="1999" dirty="0">
                <a:solidFill>
                  <a:schemeClr val="tx1"/>
                </a:solidFill>
              </a:rPr>
            </a:br>
            <a:r>
              <a:rPr lang="en-US" sz="1999" dirty="0">
                <a:solidFill>
                  <a:schemeClr val="tx1"/>
                </a:solidFill>
              </a:rPr>
              <a:t>2</a:t>
            </a:r>
          </a:p>
        </p:txBody>
      </p:sp>
      <p:sp>
        <p:nvSpPr>
          <p:cNvPr id="80" name="Rectangle 79"/>
          <p:cNvSpPr/>
          <p:nvPr/>
        </p:nvSpPr>
        <p:spPr>
          <a:xfrm>
            <a:off x="6719684" y="4006624"/>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SQL</a:t>
            </a:r>
            <a:br>
              <a:rPr lang="en-US" sz="1999" dirty="0">
                <a:solidFill>
                  <a:schemeClr val="tx1"/>
                </a:solidFill>
              </a:rPr>
            </a:br>
            <a:r>
              <a:rPr lang="en-US" sz="1999" dirty="0">
                <a:solidFill>
                  <a:schemeClr val="tx1"/>
                </a:solidFill>
              </a:rPr>
              <a:t>2</a:t>
            </a:r>
          </a:p>
        </p:txBody>
      </p:sp>
      <p:sp>
        <p:nvSpPr>
          <p:cNvPr id="81" name="Rectangle 80"/>
          <p:cNvSpPr/>
          <p:nvPr/>
        </p:nvSpPr>
        <p:spPr>
          <a:xfrm>
            <a:off x="6712608" y="3040273"/>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SQL</a:t>
            </a:r>
            <a:br>
              <a:rPr lang="en-US" sz="1999" dirty="0">
                <a:solidFill>
                  <a:schemeClr val="tx1"/>
                </a:solidFill>
              </a:rPr>
            </a:br>
            <a:r>
              <a:rPr lang="en-US" sz="1999" dirty="0">
                <a:solidFill>
                  <a:schemeClr val="tx1"/>
                </a:solidFill>
              </a:rPr>
              <a:t>1</a:t>
            </a:r>
          </a:p>
        </p:txBody>
      </p:sp>
      <p:sp>
        <p:nvSpPr>
          <p:cNvPr id="82" name="Rectangle 81"/>
          <p:cNvSpPr/>
          <p:nvPr/>
        </p:nvSpPr>
        <p:spPr>
          <a:xfrm>
            <a:off x="8023544" y="2357452"/>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AD</a:t>
            </a:r>
            <a:r>
              <a:rPr lang="en-US" sz="1999" dirty="0">
                <a:solidFill>
                  <a:schemeClr val="tx1"/>
                </a:solidFill>
              </a:rPr>
              <a:t/>
            </a:r>
            <a:br>
              <a:rPr lang="en-US" sz="1999" dirty="0">
                <a:solidFill>
                  <a:schemeClr val="tx1"/>
                </a:solidFill>
              </a:rPr>
            </a:br>
            <a:r>
              <a:rPr lang="en-US" sz="1999" dirty="0">
                <a:solidFill>
                  <a:schemeClr val="tx1"/>
                </a:solidFill>
              </a:rPr>
              <a:t>1</a:t>
            </a:r>
          </a:p>
        </p:txBody>
      </p:sp>
      <p:sp>
        <p:nvSpPr>
          <p:cNvPr id="83" name="Rectangle 82"/>
          <p:cNvSpPr/>
          <p:nvPr/>
        </p:nvSpPr>
        <p:spPr>
          <a:xfrm>
            <a:off x="8844673" y="2357452"/>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AD</a:t>
            </a:r>
            <a:r>
              <a:rPr lang="en-US" sz="1999" dirty="0">
                <a:solidFill>
                  <a:schemeClr val="tx1"/>
                </a:solidFill>
              </a:rPr>
              <a:t/>
            </a:r>
            <a:br>
              <a:rPr lang="en-US" sz="1999" dirty="0">
                <a:solidFill>
                  <a:schemeClr val="tx1"/>
                </a:solidFill>
              </a:rPr>
            </a:br>
            <a:r>
              <a:rPr lang="en-US" sz="1999" dirty="0">
                <a:solidFill>
                  <a:schemeClr val="tx1"/>
                </a:solidFill>
              </a:rPr>
              <a:t>2</a:t>
            </a:r>
          </a:p>
        </p:txBody>
      </p:sp>
      <p:sp>
        <p:nvSpPr>
          <p:cNvPr id="84" name="Rectangle 83"/>
          <p:cNvSpPr/>
          <p:nvPr/>
        </p:nvSpPr>
        <p:spPr>
          <a:xfrm>
            <a:off x="10975911" y="2325692"/>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AD</a:t>
            </a:r>
            <a:r>
              <a:rPr lang="en-US" sz="1999" dirty="0">
                <a:solidFill>
                  <a:schemeClr val="tx1"/>
                </a:solidFill>
              </a:rPr>
              <a:t/>
            </a:r>
            <a:br>
              <a:rPr lang="en-US" sz="1999" dirty="0">
                <a:solidFill>
                  <a:schemeClr val="tx1"/>
                </a:solidFill>
              </a:rPr>
            </a:br>
            <a:r>
              <a:rPr lang="en-US" sz="1999" dirty="0">
                <a:solidFill>
                  <a:schemeClr val="tx1"/>
                </a:solidFill>
              </a:rPr>
              <a:t>1</a:t>
            </a:r>
          </a:p>
        </p:txBody>
      </p:sp>
      <p:grpSp>
        <p:nvGrpSpPr>
          <p:cNvPr id="49" name="Group 48"/>
          <p:cNvGrpSpPr/>
          <p:nvPr/>
        </p:nvGrpSpPr>
        <p:grpSpPr>
          <a:xfrm>
            <a:off x="10913534" y="4241040"/>
            <a:ext cx="1020474" cy="1126412"/>
            <a:chOff x="10698062" y="4158260"/>
            <a:chExt cx="1000556" cy="1104426"/>
          </a:xfrm>
        </p:grpSpPr>
        <p:sp>
          <p:nvSpPr>
            <p:cNvPr id="86" name="Rectangle 85"/>
            <p:cNvSpPr/>
            <p:nvPr/>
          </p:nvSpPr>
          <p:spPr>
            <a:xfrm>
              <a:off x="11002862" y="44630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u="sng" dirty="0">
                  <a:solidFill>
                    <a:schemeClr val="tx1"/>
                  </a:solidFill>
                </a:rPr>
                <a:t>DATA</a:t>
              </a:r>
            </a:p>
          </p:txBody>
        </p:sp>
        <p:sp>
          <p:nvSpPr>
            <p:cNvPr id="87" name="Rectangle 86"/>
            <p:cNvSpPr/>
            <p:nvPr/>
          </p:nvSpPr>
          <p:spPr>
            <a:xfrm>
              <a:off x="10850462" y="43106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u="sng" dirty="0">
                  <a:solidFill>
                    <a:schemeClr val="tx1"/>
                  </a:solidFill>
                </a:rPr>
                <a:t>DATA</a:t>
              </a:r>
            </a:p>
          </p:txBody>
        </p:sp>
        <p:sp>
          <p:nvSpPr>
            <p:cNvPr id="88" name="Rectangle 87"/>
            <p:cNvSpPr/>
            <p:nvPr/>
          </p:nvSpPr>
          <p:spPr>
            <a:xfrm>
              <a:off x="10698062" y="41582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solidFill>
                    <a:schemeClr val="tx1"/>
                  </a:solidFill>
                </a:rPr>
                <a:t>APPS</a:t>
              </a:r>
            </a:p>
          </p:txBody>
        </p:sp>
      </p:grpSp>
    </p:spTree>
    <p:extLst>
      <p:ext uri="{BB962C8B-B14F-4D97-AF65-F5344CB8AC3E}">
        <p14:creationId xmlns:p14="http://schemas.microsoft.com/office/powerpoint/2010/main" val="349827695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Farm Configuration</a:t>
            </a:r>
            <a:endParaRPr lang="en-US" dirty="0"/>
          </a:p>
        </p:txBody>
      </p:sp>
      <p:cxnSp>
        <p:nvCxnSpPr>
          <p:cNvPr id="10" name="Elbow Connector 9"/>
          <p:cNvCxnSpPr/>
          <p:nvPr/>
        </p:nvCxnSpPr>
        <p:spPr>
          <a:xfrm rot="10800000">
            <a:off x="1894054" y="2164639"/>
            <a:ext cx="438175" cy="1573788"/>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13" name="TextBox 16"/>
          <p:cNvSpPr txBox="1"/>
          <p:nvPr/>
        </p:nvSpPr>
        <p:spPr>
          <a:xfrm>
            <a:off x="5949259" y="1267536"/>
            <a:ext cx="1417471"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AD/DC/DNS</a:t>
            </a:r>
          </a:p>
        </p:txBody>
      </p:sp>
      <p:sp>
        <p:nvSpPr>
          <p:cNvPr id="17" name="TextBox 20"/>
          <p:cNvSpPr txBox="1"/>
          <p:nvPr/>
        </p:nvSpPr>
        <p:spPr>
          <a:xfrm>
            <a:off x="8418590" y="6221989"/>
            <a:ext cx="889067"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spc="-71" dirty="0" err="1">
                <a:gradFill>
                  <a:gsLst>
                    <a:gs pos="100000">
                      <a:schemeClr val="tx2"/>
                    </a:gs>
                    <a:gs pos="0">
                      <a:schemeClr val="tx2"/>
                    </a:gs>
                  </a:gsLst>
                  <a:lin ang="5400000" scaled="0"/>
                </a:gradFill>
              </a:rPr>
              <a:t>OnPrem</a:t>
            </a:r>
            <a:endParaRPr lang="en-US" sz="1999" spc="-71" dirty="0">
              <a:gradFill>
                <a:gsLst>
                  <a:gs pos="100000">
                    <a:schemeClr val="tx2"/>
                  </a:gs>
                  <a:gs pos="0">
                    <a:schemeClr val="tx2"/>
                  </a:gs>
                </a:gsLst>
                <a:lin ang="5400000" scaled="0"/>
              </a:gradFill>
            </a:endParaRPr>
          </a:p>
        </p:txBody>
      </p:sp>
      <p:sp>
        <p:nvSpPr>
          <p:cNvPr id="19" name="TextBox 22"/>
          <p:cNvSpPr txBox="1"/>
          <p:nvPr/>
        </p:nvSpPr>
        <p:spPr>
          <a:xfrm>
            <a:off x="1207697" y="1260825"/>
            <a:ext cx="503554"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WFE</a:t>
            </a:r>
          </a:p>
        </p:txBody>
      </p:sp>
      <p:sp>
        <p:nvSpPr>
          <p:cNvPr id="20" name="TextBox 23"/>
          <p:cNvSpPr txBox="1"/>
          <p:nvPr/>
        </p:nvSpPr>
        <p:spPr>
          <a:xfrm>
            <a:off x="4319151" y="1246508"/>
            <a:ext cx="459411"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SQL</a:t>
            </a:r>
          </a:p>
        </p:txBody>
      </p:sp>
      <p:sp>
        <p:nvSpPr>
          <p:cNvPr id="23" name="TextBox 26"/>
          <p:cNvSpPr txBox="1"/>
          <p:nvPr/>
        </p:nvSpPr>
        <p:spPr>
          <a:xfrm>
            <a:off x="2774252" y="1246349"/>
            <a:ext cx="825893"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AppSvr</a:t>
            </a:r>
          </a:p>
        </p:txBody>
      </p:sp>
      <p:cxnSp>
        <p:nvCxnSpPr>
          <p:cNvPr id="24" name="Straight Connector 23"/>
          <p:cNvCxnSpPr/>
          <p:nvPr/>
        </p:nvCxnSpPr>
        <p:spPr>
          <a:xfrm flipH="1">
            <a:off x="8124669" y="1685115"/>
            <a:ext cx="9514" cy="3047901"/>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35" name="Elbow Connector 34"/>
          <p:cNvCxnSpPr/>
          <p:nvPr/>
        </p:nvCxnSpPr>
        <p:spPr>
          <a:xfrm rot="10800000">
            <a:off x="1894054" y="3186919"/>
            <a:ext cx="438175" cy="551507"/>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6" name="Elbow Connector 35"/>
          <p:cNvCxnSpPr/>
          <p:nvPr/>
        </p:nvCxnSpPr>
        <p:spPr>
          <a:xfrm rot="10800000" flipV="1">
            <a:off x="1894054" y="3738426"/>
            <a:ext cx="438175" cy="470774"/>
          </a:xfrm>
          <a:prstGeom prst="bentConnector3">
            <a:avLst>
              <a:gd name="adj1" fmla="val 50000"/>
            </a:avLst>
          </a:prstGeom>
          <a:ln>
            <a:solidFill>
              <a:schemeClr val="accent2"/>
            </a:solidFill>
          </a:ln>
        </p:spPr>
        <p:style>
          <a:lnRef idx="1">
            <a:schemeClr val="dk1"/>
          </a:lnRef>
          <a:fillRef idx="0">
            <a:schemeClr val="dk1"/>
          </a:fillRef>
          <a:effectRef idx="0">
            <a:schemeClr val="dk1"/>
          </a:effectRef>
          <a:fontRef idx="minor">
            <a:schemeClr val="tx1"/>
          </a:fontRef>
        </p:style>
      </p:cxnSp>
      <p:cxnSp>
        <p:nvCxnSpPr>
          <p:cNvPr id="37" name="Elbow Connector 36"/>
          <p:cNvCxnSpPr/>
          <p:nvPr/>
        </p:nvCxnSpPr>
        <p:spPr>
          <a:xfrm rot="10800000" flipV="1">
            <a:off x="1894054" y="3738426"/>
            <a:ext cx="438175" cy="1493054"/>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38" name="Elbow Connector 37"/>
          <p:cNvCxnSpPr/>
          <p:nvPr/>
        </p:nvCxnSpPr>
        <p:spPr>
          <a:xfrm rot="10800000" flipV="1">
            <a:off x="1894054" y="3738426"/>
            <a:ext cx="438175" cy="470774"/>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46" name="Elbow Connector 45"/>
          <p:cNvCxnSpPr/>
          <p:nvPr/>
        </p:nvCxnSpPr>
        <p:spPr>
          <a:xfrm rot="10800000" flipV="1">
            <a:off x="4350413" y="3451019"/>
            <a:ext cx="180562" cy="621457"/>
          </a:xfrm>
          <a:prstGeom prst="bentConnector2">
            <a:avLst/>
          </a:prstGeom>
          <a:ln w="28575">
            <a:solidFill>
              <a:schemeClr val="tx1"/>
            </a:solidFill>
          </a:ln>
        </p:spPr>
        <p:style>
          <a:lnRef idx="1">
            <a:schemeClr val="dk1"/>
          </a:lnRef>
          <a:fillRef idx="0">
            <a:schemeClr val="dk1"/>
          </a:fillRef>
          <a:effectRef idx="0">
            <a:schemeClr val="dk1"/>
          </a:effectRef>
          <a:fontRef idx="minor">
            <a:schemeClr val="tx1"/>
          </a:fontRef>
        </p:style>
      </p:cxnSp>
      <p:cxnSp>
        <p:nvCxnSpPr>
          <p:cNvPr id="47" name="Elbow Connector 46"/>
          <p:cNvCxnSpPr/>
          <p:nvPr/>
        </p:nvCxnSpPr>
        <p:spPr>
          <a:xfrm rot="10800000">
            <a:off x="4169846" y="3756826"/>
            <a:ext cx="361127" cy="435591"/>
          </a:xfrm>
          <a:prstGeom prst="bentConnector3">
            <a:avLst>
              <a:gd name="adj1" fmla="val 50000"/>
            </a:avLst>
          </a:prstGeom>
          <a:ln w="28575">
            <a:solidFill>
              <a:schemeClr val="tx1"/>
            </a:solidFill>
          </a:ln>
        </p:spPr>
        <p:style>
          <a:lnRef idx="1">
            <a:schemeClr val="dk1"/>
          </a:lnRef>
          <a:fillRef idx="0">
            <a:schemeClr val="dk1"/>
          </a:fillRef>
          <a:effectRef idx="0">
            <a:schemeClr val="dk1"/>
          </a:effectRef>
          <a:fontRef idx="minor">
            <a:schemeClr val="tx1"/>
          </a:fontRef>
        </p:style>
      </p:cxnSp>
      <p:sp>
        <p:nvSpPr>
          <p:cNvPr id="52" name="Rectangle 51"/>
          <p:cNvSpPr/>
          <p:nvPr/>
        </p:nvSpPr>
        <p:spPr bwMode="auto">
          <a:xfrm>
            <a:off x="354489" y="1747775"/>
            <a:ext cx="5174352" cy="4241634"/>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9" tIns="46609" rIns="93219" bIns="46609"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20" fontAlgn="base">
              <a:spcBef>
                <a:spcPct val="0"/>
              </a:spcBef>
              <a:spcAft>
                <a:spcPct val="0"/>
              </a:spcAft>
            </a:pPr>
            <a:endParaRPr lang="en-US" sz="1999" dirty="0">
              <a:solidFill>
                <a:schemeClr val="tx1"/>
              </a:solidFill>
            </a:endParaRPr>
          </a:p>
        </p:txBody>
      </p:sp>
      <p:sp>
        <p:nvSpPr>
          <p:cNvPr id="53" name="Rectangle 52"/>
          <p:cNvSpPr/>
          <p:nvPr/>
        </p:nvSpPr>
        <p:spPr bwMode="auto">
          <a:xfrm>
            <a:off x="5691896" y="1747775"/>
            <a:ext cx="2095489" cy="2126468"/>
          </a:xfrm>
          <a:prstGeom prst="rect">
            <a:avLst/>
          </a:prstGeom>
          <a:noFill/>
          <a:ln w="38100">
            <a:solidFill>
              <a:schemeClr val="tx2"/>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9" tIns="46609" rIns="93219" bIns="46609"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20" fontAlgn="base">
              <a:spcBef>
                <a:spcPct val="0"/>
              </a:spcBef>
              <a:spcAft>
                <a:spcPct val="0"/>
              </a:spcAft>
            </a:pPr>
            <a:endParaRPr lang="en-US" sz="1999" dirty="0">
              <a:solidFill>
                <a:schemeClr val="tx1"/>
              </a:solidFill>
            </a:endParaRPr>
          </a:p>
        </p:txBody>
      </p:sp>
      <p:sp>
        <p:nvSpPr>
          <p:cNvPr id="54" name="Rectangle 53"/>
          <p:cNvSpPr/>
          <p:nvPr/>
        </p:nvSpPr>
        <p:spPr bwMode="auto">
          <a:xfrm>
            <a:off x="276803" y="1668482"/>
            <a:ext cx="7629134" cy="4491206"/>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9" tIns="46609" rIns="93219" bIns="46609"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20" fontAlgn="base">
              <a:spcBef>
                <a:spcPct val="0"/>
              </a:spcBef>
              <a:spcAft>
                <a:spcPct val="0"/>
              </a:spcAft>
            </a:pPr>
            <a:endParaRPr lang="en-US" sz="1999" dirty="0">
              <a:solidFill>
                <a:schemeClr val="tx1"/>
              </a:solidFill>
            </a:endParaRPr>
          </a:p>
        </p:txBody>
      </p:sp>
      <p:sp>
        <p:nvSpPr>
          <p:cNvPr id="55" name="Rectangle 54"/>
          <p:cNvSpPr/>
          <p:nvPr/>
        </p:nvSpPr>
        <p:spPr bwMode="auto">
          <a:xfrm>
            <a:off x="6919056" y="4487779"/>
            <a:ext cx="1821409" cy="83331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19" tIns="46609" rIns="93219" bIns="46609"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931920" fontAlgn="base">
              <a:spcBef>
                <a:spcPct val="0"/>
              </a:spcBef>
              <a:spcAft>
                <a:spcPct val="0"/>
              </a:spcAft>
            </a:pPr>
            <a:endParaRPr lang="en-US" sz="1999" dirty="0">
              <a:solidFill>
                <a:schemeClr val="tx1"/>
              </a:solidFill>
            </a:endParaRPr>
          </a:p>
        </p:txBody>
      </p:sp>
      <p:cxnSp>
        <p:nvCxnSpPr>
          <p:cNvPr id="56" name="Straight Connector 55"/>
          <p:cNvCxnSpPr/>
          <p:nvPr/>
        </p:nvCxnSpPr>
        <p:spPr>
          <a:xfrm>
            <a:off x="6893986" y="4785786"/>
            <a:ext cx="1821409" cy="8324"/>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893986" y="5146921"/>
            <a:ext cx="1821409" cy="8324"/>
          </a:xfrm>
          <a:prstGeom prst="line">
            <a:avLst/>
          </a:prstGeom>
          <a:solidFill>
            <a:schemeClr val="bg2"/>
          </a:solidFill>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TextBox 65"/>
          <p:cNvSpPr txBox="1"/>
          <p:nvPr/>
        </p:nvSpPr>
        <p:spPr>
          <a:xfrm>
            <a:off x="7242547" y="4832073"/>
            <a:ext cx="1339191" cy="282383"/>
          </a:xfrm>
          <a:prstGeom prst="rect">
            <a:avLst/>
          </a:prstGeom>
          <a:solidFill>
            <a:schemeClr val="bg1"/>
          </a:solid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VPN Tunnel</a:t>
            </a:r>
          </a:p>
        </p:txBody>
      </p:sp>
      <p:sp>
        <p:nvSpPr>
          <p:cNvPr id="59" name="TextBox 66"/>
          <p:cNvSpPr txBox="1"/>
          <p:nvPr/>
        </p:nvSpPr>
        <p:spPr>
          <a:xfrm>
            <a:off x="4323496" y="5624691"/>
            <a:ext cx="1131754"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Cloud Svc</a:t>
            </a:r>
          </a:p>
        </p:txBody>
      </p:sp>
      <p:sp>
        <p:nvSpPr>
          <p:cNvPr id="60" name="TextBox 67"/>
          <p:cNvSpPr txBox="1"/>
          <p:nvPr/>
        </p:nvSpPr>
        <p:spPr>
          <a:xfrm>
            <a:off x="6592172" y="3525244"/>
            <a:ext cx="1131754"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Cloud Svc</a:t>
            </a:r>
          </a:p>
        </p:txBody>
      </p:sp>
      <p:sp>
        <p:nvSpPr>
          <p:cNvPr id="61" name="TextBox 68"/>
          <p:cNvSpPr txBox="1"/>
          <p:nvPr/>
        </p:nvSpPr>
        <p:spPr>
          <a:xfrm>
            <a:off x="6026199" y="5833030"/>
            <a:ext cx="1814952"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a:t>Virtual Network</a:t>
            </a:r>
          </a:p>
        </p:txBody>
      </p:sp>
      <p:sp>
        <p:nvSpPr>
          <p:cNvPr id="62" name="TextBox 69"/>
          <p:cNvSpPr txBox="1"/>
          <p:nvPr/>
        </p:nvSpPr>
        <p:spPr>
          <a:xfrm>
            <a:off x="3208205" y="6229125"/>
            <a:ext cx="613878" cy="28238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spc="-71" dirty="0">
                <a:gradFill>
                  <a:gsLst>
                    <a:gs pos="100000">
                      <a:schemeClr val="tx2"/>
                    </a:gs>
                    <a:gs pos="0">
                      <a:schemeClr val="tx2"/>
                    </a:gs>
                  </a:gsLst>
                  <a:lin ang="5400000" scaled="0"/>
                </a:gradFill>
              </a:rPr>
              <a:t>Azure</a:t>
            </a:r>
          </a:p>
        </p:txBody>
      </p:sp>
      <p:cxnSp>
        <p:nvCxnSpPr>
          <p:cNvPr id="69" name="Straight Connector 68"/>
          <p:cNvCxnSpPr/>
          <p:nvPr/>
        </p:nvCxnSpPr>
        <p:spPr>
          <a:xfrm flipH="1">
            <a:off x="8115599" y="5277018"/>
            <a:ext cx="18142" cy="832900"/>
          </a:xfrm>
          <a:prstGeom prst="line">
            <a:avLst/>
          </a:prstGeom>
          <a:ln w="28575">
            <a:solidFill>
              <a:schemeClr val="accent3"/>
            </a:solidFill>
            <a:prstDash val="lgDash"/>
          </a:ln>
        </p:spPr>
        <p:style>
          <a:lnRef idx="1">
            <a:schemeClr val="accent1"/>
          </a:lnRef>
          <a:fillRef idx="0">
            <a:schemeClr val="accent1"/>
          </a:fillRef>
          <a:effectRef idx="0">
            <a:schemeClr val="accent1"/>
          </a:effectRef>
          <a:fontRef idx="minor">
            <a:schemeClr val="tx1"/>
          </a:fontRef>
        </p:style>
      </p:cxnSp>
      <p:sp>
        <p:nvSpPr>
          <p:cNvPr id="70" name="Rectangle 69"/>
          <p:cNvSpPr/>
          <p:nvPr/>
        </p:nvSpPr>
        <p:spPr bwMode="auto">
          <a:xfrm>
            <a:off x="8354251" y="1650263"/>
            <a:ext cx="3350326" cy="4491206"/>
          </a:xfrm>
          <a:prstGeom prst="rect">
            <a:avLst/>
          </a:prstGeom>
          <a:noFill/>
          <a:ln w="38100">
            <a:solidFill>
              <a:schemeClr val="tx2">
                <a:lumMod val="50000"/>
                <a:lumOff val="50000"/>
              </a:schemeClr>
            </a:solidFill>
            <a:prstDash val="dash"/>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3219" tIns="46609" rIns="93219" bIns="46609" numCol="1" rtlCol="0" anchor="ctr" anchorCtr="0" compatLnSpc="1">
            <a:prstTxWarp prst="textNoShape">
              <a:avLst/>
            </a:prstTxWarp>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gn="ctr" defTabSz="931920" fontAlgn="base">
              <a:spcBef>
                <a:spcPct val="0"/>
              </a:spcBef>
              <a:spcAft>
                <a:spcPct val="0"/>
              </a:spcAft>
            </a:pPr>
            <a:endParaRPr lang="en-US" sz="1999" dirty="0">
              <a:solidFill>
                <a:schemeClr val="tx1"/>
              </a:solidFill>
            </a:endParaRPr>
          </a:p>
        </p:txBody>
      </p:sp>
      <p:sp>
        <p:nvSpPr>
          <p:cNvPr id="71" name="TextBox 68"/>
          <p:cNvSpPr txBox="1"/>
          <p:nvPr/>
        </p:nvSpPr>
        <p:spPr>
          <a:xfrm>
            <a:off x="10647620" y="5535651"/>
            <a:ext cx="1056957" cy="564765"/>
          </a:xfrm>
          <a:prstGeom prst="rect">
            <a:avLst/>
          </a:prstGeom>
          <a:noFill/>
        </p:spPr>
        <p:txBody>
          <a:bodyPr wrap="squar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1999" dirty="0" err="1"/>
              <a:t>OnPrem</a:t>
            </a:r>
            <a:r>
              <a:rPr lang="en-US" sz="1999" dirty="0"/>
              <a:t> Network</a:t>
            </a:r>
          </a:p>
        </p:txBody>
      </p:sp>
      <p:sp>
        <p:nvSpPr>
          <p:cNvPr id="72" name="Rectangle 71"/>
          <p:cNvSpPr/>
          <p:nvPr/>
        </p:nvSpPr>
        <p:spPr>
          <a:xfrm>
            <a:off x="2508020" y="1983909"/>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WAC</a:t>
            </a:r>
            <a:r>
              <a:rPr lang="en-US" sz="1999" dirty="0">
                <a:solidFill>
                  <a:schemeClr val="tx1"/>
                </a:solidFill>
              </a:rPr>
              <a:t/>
            </a:r>
            <a:br>
              <a:rPr lang="en-US" sz="1999" dirty="0">
                <a:solidFill>
                  <a:schemeClr val="tx1"/>
                </a:solidFill>
              </a:rPr>
            </a:br>
            <a:r>
              <a:rPr lang="en-US" sz="1999" dirty="0">
                <a:solidFill>
                  <a:schemeClr val="tx1"/>
                </a:solidFill>
              </a:rPr>
              <a:t>1</a:t>
            </a:r>
          </a:p>
        </p:txBody>
      </p:sp>
      <p:sp>
        <p:nvSpPr>
          <p:cNvPr id="73" name="Rectangle 72"/>
          <p:cNvSpPr/>
          <p:nvPr/>
        </p:nvSpPr>
        <p:spPr>
          <a:xfrm>
            <a:off x="1136531" y="2826727"/>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WFE</a:t>
            </a:r>
            <a:br>
              <a:rPr lang="en-US" sz="1999" dirty="0">
                <a:solidFill>
                  <a:schemeClr val="tx1"/>
                </a:solidFill>
              </a:rPr>
            </a:br>
            <a:r>
              <a:rPr lang="en-US" sz="1999" dirty="0">
                <a:solidFill>
                  <a:schemeClr val="tx1"/>
                </a:solidFill>
              </a:rPr>
              <a:t>2</a:t>
            </a:r>
          </a:p>
        </p:txBody>
      </p:sp>
      <p:sp>
        <p:nvSpPr>
          <p:cNvPr id="74" name="Rectangle 73"/>
          <p:cNvSpPr/>
          <p:nvPr/>
        </p:nvSpPr>
        <p:spPr>
          <a:xfrm>
            <a:off x="1136531" y="3802092"/>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WFE</a:t>
            </a:r>
            <a:br>
              <a:rPr lang="en-US" sz="1999" dirty="0">
                <a:solidFill>
                  <a:schemeClr val="tx1"/>
                </a:solidFill>
              </a:rPr>
            </a:br>
            <a:r>
              <a:rPr lang="en-US" sz="1999" dirty="0">
                <a:solidFill>
                  <a:schemeClr val="tx1"/>
                </a:solidFill>
              </a:rPr>
              <a:t>3</a:t>
            </a:r>
          </a:p>
        </p:txBody>
      </p:sp>
      <p:sp>
        <p:nvSpPr>
          <p:cNvPr id="75" name="Rectangle 74"/>
          <p:cNvSpPr/>
          <p:nvPr/>
        </p:nvSpPr>
        <p:spPr>
          <a:xfrm>
            <a:off x="1136531" y="4777457"/>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WFE</a:t>
            </a:r>
            <a:br>
              <a:rPr lang="en-US" sz="1999" dirty="0">
                <a:solidFill>
                  <a:schemeClr val="tx1"/>
                </a:solidFill>
              </a:rPr>
            </a:br>
            <a:r>
              <a:rPr lang="en-US" sz="1999" dirty="0">
                <a:solidFill>
                  <a:schemeClr val="tx1"/>
                </a:solidFill>
              </a:rPr>
              <a:t>4</a:t>
            </a:r>
          </a:p>
        </p:txBody>
      </p:sp>
      <p:sp>
        <p:nvSpPr>
          <p:cNvPr id="76" name="Rectangle 75"/>
          <p:cNvSpPr/>
          <p:nvPr/>
        </p:nvSpPr>
        <p:spPr>
          <a:xfrm>
            <a:off x="1129456" y="1860376"/>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WFE</a:t>
            </a:r>
            <a:br>
              <a:rPr lang="en-US" sz="1999" dirty="0">
                <a:solidFill>
                  <a:schemeClr val="tx1"/>
                </a:solidFill>
              </a:rPr>
            </a:br>
            <a:r>
              <a:rPr lang="en-US" sz="1999" dirty="0">
                <a:solidFill>
                  <a:schemeClr val="tx1"/>
                </a:solidFill>
              </a:rPr>
              <a:t>1</a:t>
            </a:r>
          </a:p>
        </p:txBody>
      </p:sp>
      <p:sp>
        <p:nvSpPr>
          <p:cNvPr id="77" name="Rectangle 76"/>
          <p:cNvSpPr/>
          <p:nvPr/>
        </p:nvSpPr>
        <p:spPr>
          <a:xfrm>
            <a:off x="3329148" y="1983909"/>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WAC</a:t>
            </a:r>
            <a:r>
              <a:rPr lang="en-US" sz="1999" dirty="0">
                <a:solidFill>
                  <a:schemeClr val="tx1"/>
                </a:solidFill>
              </a:rPr>
              <a:t/>
            </a:r>
            <a:br>
              <a:rPr lang="en-US" sz="1999" dirty="0">
                <a:solidFill>
                  <a:schemeClr val="tx1"/>
                </a:solidFill>
              </a:rPr>
            </a:br>
            <a:r>
              <a:rPr lang="en-US" sz="1999" dirty="0">
                <a:solidFill>
                  <a:schemeClr val="tx1"/>
                </a:solidFill>
              </a:rPr>
              <a:t>2</a:t>
            </a:r>
          </a:p>
        </p:txBody>
      </p:sp>
      <p:sp>
        <p:nvSpPr>
          <p:cNvPr id="78" name="Rectangle 77"/>
          <p:cNvSpPr/>
          <p:nvPr/>
        </p:nvSpPr>
        <p:spPr>
          <a:xfrm>
            <a:off x="2522898" y="3245923"/>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APP</a:t>
            </a:r>
            <a:r>
              <a:rPr lang="en-US" sz="1999" dirty="0">
                <a:solidFill>
                  <a:schemeClr val="tx1"/>
                </a:solidFill>
              </a:rPr>
              <a:t/>
            </a:r>
            <a:br>
              <a:rPr lang="en-US" sz="1999" dirty="0">
                <a:solidFill>
                  <a:schemeClr val="tx1"/>
                </a:solidFill>
              </a:rPr>
            </a:br>
            <a:r>
              <a:rPr lang="en-US" sz="1999" dirty="0">
                <a:solidFill>
                  <a:schemeClr val="tx1"/>
                </a:solidFill>
              </a:rPr>
              <a:t>1</a:t>
            </a:r>
          </a:p>
        </p:txBody>
      </p:sp>
      <p:sp>
        <p:nvSpPr>
          <p:cNvPr id="79" name="Rectangle 78"/>
          <p:cNvSpPr/>
          <p:nvPr/>
        </p:nvSpPr>
        <p:spPr>
          <a:xfrm>
            <a:off x="3344027" y="3245923"/>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APP</a:t>
            </a:r>
            <a:r>
              <a:rPr lang="en-US" sz="1999" dirty="0">
                <a:solidFill>
                  <a:schemeClr val="tx1"/>
                </a:solidFill>
              </a:rPr>
              <a:t/>
            </a:r>
            <a:br>
              <a:rPr lang="en-US" sz="1999" dirty="0">
                <a:solidFill>
                  <a:schemeClr val="tx1"/>
                </a:solidFill>
              </a:rPr>
            </a:br>
            <a:r>
              <a:rPr lang="en-US" sz="1999" dirty="0">
                <a:solidFill>
                  <a:schemeClr val="tx1"/>
                </a:solidFill>
              </a:rPr>
              <a:t>2</a:t>
            </a:r>
          </a:p>
        </p:txBody>
      </p:sp>
      <p:sp>
        <p:nvSpPr>
          <p:cNvPr id="80" name="Rectangle 79"/>
          <p:cNvSpPr/>
          <p:nvPr/>
        </p:nvSpPr>
        <p:spPr>
          <a:xfrm>
            <a:off x="4671292" y="3916189"/>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SQL</a:t>
            </a:r>
            <a:br>
              <a:rPr lang="en-US" sz="1999" dirty="0">
                <a:solidFill>
                  <a:schemeClr val="tx1"/>
                </a:solidFill>
              </a:rPr>
            </a:br>
            <a:r>
              <a:rPr lang="en-US" sz="1999" dirty="0">
                <a:solidFill>
                  <a:schemeClr val="tx1"/>
                </a:solidFill>
              </a:rPr>
              <a:t>2</a:t>
            </a:r>
          </a:p>
        </p:txBody>
      </p:sp>
      <p:sp>
        <p:nvSpPr>
          <p:cNvPr id="81" name="Rectangle 80"/>
          <p:cNvSpPr/>
          <p:nvPr/>
        </p:nvSpPr>
        <p:spPr>
          <a:xfrm>
            <a:off x="4664216" y="2949838"/>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9" dirty="0">
                <a:solidFill>
                  <a:schemeClr val="tx1"/>
                </a:solidFill>
              </a:rPr>
              <a:t>SQL</a:t>
            </a:r>
            <a:br>
              <a:rPr lang="en-US" sz="1999" dirty="0">
                <a:solidFill>
                  <a:schemeClr val="tx1"/>
                </a:solidFill>
              </a:rPr>
            </a:br>
            <a:r>
              <a:rPr lang="en-US" sz="1999" dirty="0">
                <a:solidFill>
                  <a:schemeClr val="tx1"/>
                </a:solidFill>
              </a:rPr>
              <a:t>1</a:t>
            </a:r>
          </a:p>
        </p:txBody>
      </p:sp>
      <p:sp>
        <p:nvSpPr>
          <p:cNvPr id="82" name="Rectangle 81"/>
          <p:cNvSpPr/>
          <p:nvPr/>
        </p:nvSpPr>
        <p:spPr>
          <a:xfrm>
            <a:off x="5975152" y="2267017"/>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AD</a:t>
            </a:r>
            <a:r>
              <a:rPr lang="en-US" sz="1999" dirty="0">
                <a:solidFill>
                  <a:schemeClr val="tx1"/>
                </a:solidFill>
              </a:rPr>
              <a:t/>
            </a:r>
            <a:br>
              <a:rPr lang="en-US" sz="1999" dirty="0">
                <a:solidFill>
                  <a:schemeClr val="tx1"/>
                </a:solidFill>
              </a:rPr>
            </a:br>
            <a:r>
              <a:rPr lang="en-US" sz="1999" dirty="0">
                <a:solidFill>
                  <a:schemeClr val="tx1"/>
                </a:solidFill>
              </a:rPr>
              <a:t>1</a:t>
            </a:r>
          </a:p>
        </p:txBody>
      </p:sp>
      <p:sp>
        <p:nvSpPr>
          <p:cNvPr id="83" name="Rectangle 82"/>
          <p:cNvSpPr/>
          <p:nvPr/>
        </p:nvSpPr>
        <p:spPr>
          <a:xfrm>
            <a:off x="6796281" y="2267017"/>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AD</a:t>
            </a:r>
            <a:r>
              <a:rPr lang="en-US" sz="1999" dirty="0">
                <a:solidFill>
                  <a:schemeClr val="tx1"/>
                </a:solidFill>
              </a:rPr>
              <a:t/>
            </a:r>
            <a:br>
              <a:rPr lang="en-US" sz="1999" dirty="0">
                <a:solidFill>
                  <a:schemeClr val="tx1"/>
                </a:solidFill>
              </a:rPr>
            </a:br>
            <a:r>
              <a:rPr lang="en-US" sz="1999" dirty="0">
                <a:solidFill>
                  <a:schemeClr val="tx1"/>
                </a:solidFill>
              </a:rPr>
              <a:t>2</a:t>
            </a:r>
          </a:p>
        </p:txBody>
      </p:sp>
      <p:sp>
        <p:nvSpPr>
          <p:cNvPr id="84" name="Rectangle 83"/>
          <p:cNvSpPr/>
          <p:nvPr/>
        </p:nvSpPr>
        <p:spPr>
          <a:xfrm>
            <a:off x="8927519" y="2235257"/>
            <a:ext cx="709607" cy="815544"/>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36" dirty="0">
                <a:solidFill>
                  <a:schemeClr val="tx1"/>
                </a:solidFill>
              </a:rPr>
              <a:t>AD</a:t>
            </a:r>
            <a:r>
              <a:rPr lang="en-US" sz="1999" dirty="0">
                <a:solidFill>
                  <a:schemeClr val="tx1"/>
                </a:solidFill>
              </a:rPr>
              <a:t/>
            </a:r>
            <a:br>
              <a:rPr lang="en-US" sz="1999" dirty="0">
                <a:solidFill>
                  <a:schemeClr val="tx1"/>
                </a:solidFill>
              </a:rPr>
            </a:br>
            <a:r>
              <a:rPr lang="en-US" sz="1999" dirty="0">
                <a:solidFill>
                  <a:schemeClr val="tx1"/>
                </a:solidFill>
              </a:rPr>
              <a:t>1</a:t>
            </a:r>
          </a:p>
        </p:txBody>
      </p:sp>
      <p:grpSp>
        <p:nvGrpSpPr>
          <p:cNvPr id="49" name="Group 48"/>
          <p:cNvGrpSpPr/>
          <p:nvPr/>
        </p:nvGrpSpPr>
        <p:grpSpPr>
          <a:xfrm>
            <a:off x="10332992" y="2287108"/>
            <a:ext cx="1020474" cy="1126412"/>
            <a:chOff x="10698062" y="4158260"/>
            <a:chExt cx="1000556" cy="1104426"/>
          </a:xfrm>
        </p:grpSpPr>
        <p:sp>
          <p:nvSpPr>
            <p:cNvPr id="86" name="Rectangle 85"/>
            <p:cNvSpPr/>
            <p:nvPr/>
          </p:nvSpPr>
          <p:spPr>
            <a:xfrm>
              <a:off x="11002862" y="44630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u="sng" dirty="0">
                  <a:solidFill>
                    <a:schemeClr val="tx1"/>
                  </a:solidFill>
                </a:rPr>
                <a:t>DATA</a:t>
              </a:r>
            </a:p>
          </p:txBody>
        </p:sp>
        <p:sp>
          <p:nvSpPr>
            <p:cNvPr id="87" name="Rectangle 86"/>
            <p:cNvSpPr/>
            <p:nvPr/>
          </p:nvSpPr>
          <p:spPr>
            <a:xfrm>
              <a:off x="10850462" y="43106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u="sng" dirty="0">
                  <a:solidFill>
                    <a:schemeClr val="tx1"/>
                  </a:solidFill>
                </a:rPr>
                <a:t>DATA</a:t>
              </a:r>
            </a:p>
          </p:txBody>
        </p:sp>
        <p:sp>
          <p:nvSpPr>
            <p:cNvPr id="88" name="Rectangle 87"/>
            <p:cNvSpPr/>
            <p:nvPr/>
          </p:nvSpPr>
          <p:spPr>
            <a:xfrm>
              <a:off x="10698062" y="4158260"/>
              <a:ext cx="695756" cy="799626"/>
            </a:xfrm>
            <a:prstGeom prst="rect">
              <a:avLst/>
            </a:prstGeom>
            <a:solidFill>
              <a:schemeClr val="bg1"/>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32" dirty="0">
                  <a:solidFill>
                    <a:schemeClr val="tx1"/>
                  </a:solidFill>
                </a:rPr>
                <a:t>APPS</a:t>
              </a:r>
            </a:p>
          </p:txBody>
        </p:sp>
      </p:grpSp>
      <p:pic>
        <p:nvPicPr>
          <p:cNvPr id="64" name="Picture 63" descr="\\MAGNUM\Projects\Microsoft\Cloud Power FY12\Design\Icons\PNGs\IT_gu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9389239" y="4354854"/>
            <a:ext cx="1005718" cy="1005718"/>
          </a:xfrm>
          <a:prstGeom prst="rect">
            <a:avLst/>
          </a:prstGeom>
          <a:noFill/>
          <a:ln>
            <a:noFill/>
          </a:ln>
        </p:spPr>
      </p:pic>
      <p:pic>
        <p:nvPicPr>
          <p:cNvPr id="65" name="Picture 64" descr="\\MAGNUM\Projects\Microsoft\Cloud Power FY12\Design\Icons\PNGs\IT_guy.png"/>
          <p:cNvPicPr>
            <a:picLocks noChangeAspect="1" noChangeArrowheads="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9134267" y="4192418"/>
            <a:ext cx="1005718" cy="1005718"/>
          </a:xfrm>
          <a:prstGeom prst="rect">
            <a:avLst/>
          </a:prstGeom>
          <a:noFill/>
          <a:ln>
            <a:noFill/>
          </a:ln>
        </p:spPr>
      </p:pic>
      <p:pic>
        <p:nvPicPr>
          <p:cNvPr id="66" name="Picture 65" descr="\\MAGNUM\Projects\Microsoft\Cloud Power FY12\Design\ICONS_PNG\Agility.png"/>
          <p:cNvPicPr>
            <a:picLocks noChangeAspect="1" noChangeArrowheads="1"/>
          </p:cNvPicPr>
          <p:nvPr/>
        </p:nvPicPr>
        <p:blipFill>
          <a:blip r:embed="rId4" cstate="email">
            <a:grayscl/>
            <a:extLst>
              <a:ext uri="{28A0092B-C50C-407E-A947-70E740481C1C}">
                <a14:useLocalDpi xmlns:a14="http://schemas.microsoft.com/office/drawing/2010/main"/>
              </a:ext>
            </a:extLst>
          </a:blip>
          <a:srcRect/>
          <a:stretch>
            <a:fillRect/>
          </a:stretch>
        </p:blipFill>
        <p:spPr bwMode="auto">
          <a:xfrm>
            <a:off x="8647761" y="4487091"/>
            <a:ext cx="932603" cy="932603"/>
          </a:xfrm>
          <a:prstGeom prst="rect">
            <a:avLst/>
          </a:prstGeom>
          <a:noFill/>
        </p:spPr>
      </p:pic>
      <p:sp>
        <p:nvSpPr>
          <p:cNvPr id="67" name="TextBox 66"/>
          <p:cNvSpPr txBox="1"/>
          <p:nvPr/>
        </p:nvSpPr>
        <p:spPr>
          <a:xfrm>
            <a:off x="8952158" y="5153721"/>
            <a:ext cx="267702" cy="276999"/>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smtClean="0"/>
              <a:t>LB</a:t>
            </a:r>
            <a:endParaRPr lang="en-US" sz="2000" dirty="0"/>
          </a:p>
        </p:txBody>
      </p:sp>
      <p:sp>
        <p:nvSpPr>
          <p:cNvPr id="68" name="TextBox 66"/>
          <p:cNvSpPr txBox="1"/>
          <p:nvPr/>
        </p:nvSpPr>
        <p:spPr>
          <a:xfrm>
            <a:off x="9375034" y="5323572"/>
            <a:ext cx="1240853" cy="276999"/>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90000"/>
              </a:lnSpc>
              <a:spcBef>
                <a:spcPct val="20000"/>
              </a:spcBef>
              <a:buSzPct val="80000"/>
            </a:pPr>
            <a:r>
              <a:rPr lang="en-US" sz="2000" dirty="0" smtClean="0"/>
              <a:t>Corp Users</a:t>
            </a:r>
            <a:endParaRPr lang="en-US" sz="2000" dirty="0"/>
          </a:p>
        </p:txBody>
      </p:sp>
    </p:spTree>
    <p:extLst>
      <p:ext uri="{BB962C8B-B14F-4D97-AF65-F5344CB8AC3E}">
        <p14:creationId xmlns:p14="http://schemas.microsoft.com/office/powerpoint/2010/main" val="370098855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Production Farm</a:t>
            </a:r>
            <a:endParaRPr lang="en-US" dirty="0"/>
          </a:p>
        </p:txBody>
      </p:sp>
    </p:spTree>
    <p:extLst>
      <p:ext uri="{BB962C8B-B14F-4D97-AF65-F5344CB8AC3E}">
        <p14:creationId xmlns:p14="http://schemas.microsoft.com/office/powerpoint/2010/main" val="48312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Costing</a:t>
            </a:r>
            <a:endParaRPr lang="en-US" dirty="0">
              <a:solidFill>
                <a:schemeClr val="bg1"/>
              </a:solidFill>
            </a:endParaRPr>
          </a:p>
        </p:txBody>
      </p:sp>
    </p:spTree>
    <p:extLst>
      <p:ext uri="{BB962C8B-B14F-4D97-AF65-F5344CB8AC3E}">
        <p14:creationId xmlns:p14="http://schemas.microsoft.com/office/powerpoint/2010/main" val="2489372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 y="-44963"/>
            <a:ext cx="12436475" cy="7039488"/>
          </a:xfrm>
          <a:prstGeom prst="rect">
            <a:avLst/>
          </a:prstGeom>
        </p:spPr>
      </p:pic>
      <p:sp>
        <p:nvSpPr>
          <p:cNvPr id="4" name="Rectangle 3"/>
          <p:cNvSpPr/>
          <p:nvPr/>
        </p:nvSpPr>
        <p:spPr bwMode="auto">
          <a:xfrm>
            <a:off x="379412" y="434340"/>
            <a:ext cx="4419600" cy="3581400"/>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377824" y="701044"/>
            <a:ext cx="4390708" cy="2704779"/>
          </a:xfrm>
          <a:prstGeom prst="rect">
            <a:avLst/>
          </a:prstGeom>
          <a:noFill/>
        </p:spPr>
        <p:txBody>
          <a:bodyPr wrap="square" lIns="182880" tIns="146304" rIns="182880" bIns="146304" rtlCol="0">
            <a:noAutofit/>
          </a:bodyPr>
          <a:lstStyle/>
          <a:p>
            <a:pPr>
              <a:lnSpc>
                <a:spcPct val="90000"/>
              </a:lnSpc>
              <a:spcBef>
                <a:spcPct val="20000"/>
              </a:spcBef>
              <a:buSzPct val="90000"/>
            </a:pPr>
            <a:r>
              <a:rPr lang="en-US" sz="4800" dirty="0" smtClean="0">
                <a:solidFill>
                  <a:schemeClr val="bg1"/>
                </a:solidFill>
                <a:latin typeface="+mj-lt"/>
              </a:rPr>
              <a:t>How much does it cost?</a:t>
            </a:r>
            <a:br>
              <a:rPr lang="en-US" sz="4800" dirty="0" smtClean="0">
                <a:solidFill>
                  <a:schemeClr val="bg1"/>
                </a:solidFill>
                <a:latin typeface="+mj-lt"/>
              </a:rPr>
            </a:br>
            <a:r>
              <a:rPr lang="en-US" sz="4800" dirty="0" smtClean="0">
                <a:solidFill>
                  <a:schemeClr val="bg1"/>
                </a:solidFill>
                <a:latin typeface="+mj-lt"/>
              </a:rPr>
              <a:t>I run a tight data center.</a:t>
            </a:r>
            <a:endParaRPr lang="en-US" sz="4800" dirty="0">
              <a:solidFill>
                <a:schemeClr val="bg1"/>
              </a:solidFill>
              <a:latin typeface="+mj-lt"/>
            </a:endParaRPr>
          </a:p>
          <a:p>
            <a:pPr>
              <a:lnSpc>
                <a:spcPct val="90000"/>
              </a:lnSpc>
              <a:spcBef>
                <a:spcPct val="20000"/>
              </a:spcBef>
              <a:buSzPct val="90000"/>
            </a:pPr>
            <a:endParaRPr lang="en-US" sz="4000"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250823296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clrChange>
              <a:clrFrom>
                <a:srgbClr val="FFFFFF"/>
              </a:clrFrom>
              <a:clrTo>
                <a:srgbClr val="FFFFFF">
                  <a:alpha val="0"/>
                </a:srgbClr>
              </a:clrTo>
            </a:clrChange>
          </a:blip>
          <a:stretch>
            <a:fillRect/>
          </a:stretch>
        </p:blipFill>
        <p:spPr>
          <a:xfrm>
            <a:off x="285870" y="1176617"/>
            <a:ext cx="11693024" cy="5690863"/>
          </a:xfrm>
          <a:prstGeom prst="rect">
            <a:avLst/>
          </a:prstGeom>
        </p:spPr>
      </p:pic>
      <p:sp>
        <p:nvSpPr>
          <p:cNvPr id="3" name="Title 2"/>
          <p:cNvSpPr>
            <a:spLocks noGrp="1"/>
          </p:cNvSpPr>
          <p:nvPr>
            <p:ph type="title"/>
          </p:nvPr>
        </p:nvSpPr>
        <p:spPr/>
        <p:txBody>
          <a:bodyPr/>
          <a:lstStyle/>
          <a:p>
            <a:r>
              <a:rPr lang="en-US" dirty="0" smtClean="0"/>
              <a:t>Sample SharePoint Farm Cost</a:t>
            </a:r>
            <a:endParaRPr lang="en-US" dirty="0"/>
          </a:p>
        </p:txBody>
      </p:sp>
    </p:spTree>
    <p:extLst>
      <p:ext uri="{BB962C8B-B14F-4D97-AF65-F5344CB8AC3E}">
        <p14:creationId xmlns:p14="http://schemas.microsoft.com/office/powerpoint/2010/main" val="331812110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Costing SharePoint</a:t>
            </a:r>
            <a:endParaRPr lang="en-US" dirty="0"/>
          </a:p>
        </p:txBody>
      </p:sp>
    </p:spTree>
    <p:extLst>
      <p:ext uri="{BB962C8B-B14F-4D97-AF65-F5344CB8AC3E}">
        <p14:creationId xmlns:p14="http://schemas.microsoft.com/office/powerpoint/2010/main" val="125151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a:t>
            </a:r>
            <a:endParaRPr lang="en-US" dirty="0"/>
          </a:p>
        </p:txBody>
      </p:sp>
      <p:sp>
        <p:nvSpPr>
          <p:cNvPr id="5" name="Text Placeholder 4"/>
          <p:cNvSpPr>
            <a:spLocks noGrp="1"/>
          </p:cNvSpPr>
          <p:nvPr>
            <p:ph type="body" sz="quarter" idx="10"/>
          </p:nvPr>
        </p:nvSpPr>
        <p:spPr>
          <a:xfrm>
            <a:off x="274638" y="1212850"/>
            <a:ext cx="11887200" cy="3508653"/>
          </a:xfrm>
        </p:spPr>
        <p:txBody>
          <a:bodyPr/>
          <a:lstStyle/>
          <a:p>
            <a:r>
              <a:rPr lang="en-US" sz="3100" dirty="0">
                <a:gradFill>
                  <a:gsLst>
                    <a:gs pos="1250">
                      <a:schemeClr val="tx2"/>
                    </a:gs>
                    <a:gs pos="99000">
                      <a:schemeClr val="tx2"/>
                    </a:gs>
                  </a:gsLst>
                  <a:lin ang="5400000" scaled="0"/>
                </a:gradFill>
              </a:rPr>
              <a:t>SharePoint Deployment on Windows Azure Virtual Machines</a:t>
            </a:r>
          </a:p>
          <a:p>
            <a:r>
              <a:rPr lang="en-US" sz="2000" dirty="0" smtClean="0">
                <a:gradFill>
                  <a:gsLst>
                    <a:gs pos="1250">
                      <a:schemeClr val="tx1"/>
                    </a:gs>
                    <a:gs pos="100000">
                      <a:schemeClr val="tx1"/>
                    </a:gs>
                  </a:gsLst>
                  <a:lin ang="5400000" scaled="0"/>
                </a:gradFill>
                <a:latin typeface="+mn-lt"/>
              </a:rPr>
              <a:t>Preview</a:t>
            </a:r>
          </a:p>
          <a:p>
            <a:r>
              <a:rPr lang="en-US" sz="2000" dirty="0" smtClean="0">
                <a:gradFill>
                  <a:gsLst>
                    <a:gs pos="1250">
                      <a:schemeClr val="tx1"/>
                    </a:gs>
                    <a:gs pos="100000">
                      <a:schemeClr val="tx1"/>
                    </a:gs>
                  </a:gsLst>
                  <a:lin ang="5400000" scaled="0"/>
                </a:gradFill>
                <a:latin typeface="+mn-lt"/>
              </a:rPr>
              <a:t>Developer and Test scenarios</a:t>
            </a:r>
          </a:p>
          <a:p>
            <a:r>
              <a:rPr lang="en-US" sz="2000" dirty="0" smtClean="0">
                <a:gradFill>
                  <a:gsLst>
                    <a:gs pos="1250">
                      <a:schemeClr val="tx1"/>
                    </a:gs>
                    <a:gs pos="100000">
                      <a:schemeClr val="tx1"/>
                    </a:gs>
                  </a:gsLst>
                  <a:lin ang="5400000" scaled="0"/>
                </a:gradFill>
                <a:latin typeface="+mn-lt"/>
              </a:rPr>
              <a:t>Production testing</a:t>
            </a:r>
            <a:endParaRPr lang="en-US" sz="2000" dirty="0">
              <a:gradFill>
                <a:gsLst>
                  <a:gs pos="1250">
                    <a:schemeClr val="tx1"/>
                  </a:gs>
                  <a:gs pos="100000">
                    <a:schemeClr val="tx1"/>
                  </a:gs>
                </a:gsLst>
                <a:lin ang="5400000" scaled="0"/>
              </a:gradFill>
              <a:latin typeface="+mn-lt"/>
            </a:endParaRPr>
          </a:p>
          <a:p>
            <a:r>
              <a:rPr lang="en-US" sz="3100" dirty="0" smtClean="0">
                <a:gradFill>
                  <a:gsLst>
                    <a:gs pos="1250">
                      <a:schemeClr val="tx2"/>
                    </a:gs>
                    <a:gs pos="99000">
                      <a:schemeClr val="tx2"/>
                    </a:gs>
                  </a:gsLst>
                  <a:lin ang="5400000" scaled="0"/>
                </a:gradFill>
              </a:rPr>
              <a:t>SharePoint Costing</a:t>
            </a:r>
          </a:p>
          <a:p>
            <a:r>
              <a:rPr lang="en-US" sz="2000" dirty="0" smtClean="0">
                <a:gradFill>
                  <a:gsLst>
                    <a:gs pos="1250">
                      <a:schemeClr val="tx1"/>
                    </a:gs>
                    <a:gs pos="100000">
                      <a:schemeClr val="tx1"/>
                    </a:gs>
                  </a:gsLst>
                  <a:lin ang="5400000" scaled="0"/>
                </a:gradFill>
                <a:latin typeface="+mn-lt"/>
              </a:rPr>
              <a:t>VM run costs</a:t>
            </a:r>
          </a:p>
          <a:p>
            <a:r>
              <a:rPr lang="en-US" sz="2000" dirty="0" smtClean="0">
                <a:gradFill>
                  <a:gsLst>
                    <a:gs pos="1250">
                      <a:schemeClr val="tx1"/>
                    </a:gs>
                    <a:gs pos="100000">
                      <a:schemeClr val="tx1"/>
                    </a:gs>
                  </a:gsLst>
                  <a:lin ang="5400000" scaled="0"/>
                </a:gradFill>
                <a:latin typeface="+mn-lt"/>
              </a:rPr>
              <a:t>Storage costs</a:t>
            </a:r>
          </a:p>
          <a:p>
            <a:r>
              <a:rPr lang="en-US" sz="2000" dirty="0" smtClean="0">
                <a:gradFill>
                  <a:gsLst>
                    <a:gs pos="1250">
                      <a:schemeClr val="tx1"/>
                    </a:gs>
                    <a:gs pos="100000">
                      <a:schemeClr val="tx1"/>
                    </a:gs>
                  </a:gsLst>
                  <a:lin ang="5400000" scaled="0"/>
                </a:gradFill>
                <a:latin typeface="+mn-lt"/>
              </a:rPr>
              <a:t>Transaction costs</a:t>
            </a:r>
          </a:p>
          <a:p>
            <a:r>
              <a:rPr lang="en-US" sz="2000" dirty="0" smtClean="0">
                <a:gradFill>
                  <a:gsLst>
                    <a:gs pos="1250">
                      <a:schemeClr val="tx1"/>
                    </a:gs>
                    <a:gs pos="100000">
                      <a:schemeClr val="tx1"/>
                    </a:gs>
                  </a:gsLst>
                  <a:lin ang="5400000" scaled="0"/>
                </a:gradFill>
                <a:latin typeface="+mn-lt"/>
              </a:rPr>
              <a:t>Bring your own licenses</a:t>
            </a:r>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363333566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Resources</a:t>
            </a:r>
            <a:endParaRPr lang="en-US" dirty="0"/>
          </a:p>
        </p:txBody>
      </p:sp>
      <p:sp>
        <p:nvSpPr>
          <p:cNvPr id="5" name="Text Placeholder 4"/>
          <p:cNvSpPr>
            <a:spLocks noGrp="1"/>
          </p:cNvSpPr>
          <p:nvPr>
            <p:ph type="body" sz="quarter" idx="10"/>
          </p:nvPr>
        </p:nvSpPr>
        <p:spPr>
          <a:xfrm>
            <a:off x="274638" y="1212850"/>
            <a:ext cx="11887200" cy="2092881"/>
          </a:xfrm>
        </p:spPr>
        <p:txBody>
          <a:bodyPr/>
          <a:lstStyle/>
          <a:p>
            <a:r>
              <a:rPr lang="en-US" sz="3100" dirty="0">
                <a:gradFill>
                  <a:gsLst>
                    <a:gs pos="1250">
                      <a:schemeClr val="tx2"/>
                    </a:gs>
                    <a:gs pos="99000">
                      <a:schemeClr val="tx2"/>
                    </a:gs>
                  </a:gsLst>
                  <a:lin ang="5400000" scaled="0"/>
                </a:gradFill>
              </a:rPr>
              <a:t>SharePoint Deployment on Windows Azure Virtual Machines</a:t>
            </a:r>
          </a:p>
          <a:p>
            <a:r>
              <a:rPr lang="en-US" sz="2000" dirty="0">
                <a:gradFill>
                  <a:gsLst>
                    <a:gs pos="1250">
                      <a:schemeClr val="tx1"/>
                    </a:gs>
                    <a:gs pos="100000">
                      <a:schemeClr val="tx1"/>
                    </a:gs>
                  </a:gsLst>
                  <a:lin ang="5400000" scaled="0"/>
                </a:gradFill>
                <a:latin typeface="+mn-lt"/>
              </a:rPr>
              <a:t>http://www.microsoft.com/en-us/download/details.aspx?id=34598 </a:t>
            </a:r>
          </a:p>
          <a:p>
            <a:r>
              <a:rPr lang="en-US" sz="3100" dirty="0">
                <a:gradFill>
                  <a:gsLst>
                    <a:gs pos="1250">
                      <a:schemeClr val="tx2"/>
                    </a:gs>
                    <a:gs pos="99000">
                      <a:schemeClr val="tx2"/>
                    </a:gs>
                  </a:gsLst>
                  <a:lin ang="5400000" scaled="0"/>
                </a:gradFill>
              </a:rPr>
              <a:t>SQL on Azure Cookbook</a:t>
            </a:r>
          </a:p>
          <a:p>
            <a:r>
              <a:rPr lang="en-US" sz="2000" dirty="0">
                <a:gradFill>
                  <a:gsLst>
                    <a:gs pos="1250">
                      <a:schemeClr val="tx1"/>
                    </a:gs>
                    <a:gs pos="100000">
                      <a:schemeClr val="tx1"/>
                    </a:gs>
                  </a:gsLst>
                  <a:lin ang="5400000" scaled="0"/>
                </a:gradFill>
                <a:latin typeface="+mn-lt"/>
              </a:rPr>
              <a:t>http://social.technet.microsoft.com/wiki/contents/articles/11554.sql-server-in-windows-azure-virtual-machine-early-adoption-cook-book-en-us.aspx</a:t>
            </a:r>
          </a:p>
        </p:txBody>
      </p:sp>
    </p:spTree>
    <p:extLst>
      <p:ext uri="{BB962C8B-B14F-4D97-AF65-F5344CB8AC3E}">
        <p14:creationId xmlns:p14="http://schemas.microsoft.com/office/powerpoint/2010/main" val="3040265376"/>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191161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436475" cy="6994525"/>
          </a:xfrm>
          <a:prstGeom prst="rect">
            <a:avLst/>
          </a:prstGeom>
        </p:spPr>
      </p:pic>
      <p:sp>
        <p:nvSpPr>
          <p:cNvPr id="3" name="Rectangle 2"/>
          <p:cNvSpPr/>
          <p:nvPr/>
        </p:nvSpPr>
        <p:spPr bwMode="auto">
          <a:xfrm>
            <a:off x="379412" y="434340"/>
            <a:ext cx="4419600" cy="3581400"/>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377823" y="388336"/>
            <a:ext cx="4560267" cy="3474682"/>
          </a:xfrm>
          <a:prstGeom prst="rect">
            <a:avLst/>
          </a:prstGeom>
          <a:noFill/>
        </p:spPr>
        <p:txBody>
          <a:bodyPr wrap="square" lIns="182880" tIns="146304" rIns="182880" bIns="146304" rtlCol="0">
            <a:noAutofit/>
          </a:bodyPr>
          <a:lstStyle/>
          <a:p>
            <a:pPr>
              <a:lnSpc>
                <a:spcPct val="90000"/>
              </a:lnSpc>
              <a:spcBef>
                <a:spcPct val="20000"/>
              </a:spcBef>
              <a:buSzPct val="90000"/>
            </a:pPr>
            <a:r>
              <a:rPr lang="en-US" sz="4800" dirty="0" smtClean="0">
                <a:solidFill>
                  <a:schemeClr val="bg1"/>
                </a:solidFill>
                <a:latin typeface="+mj-lt"/>
              </a:rPr>
              <a:t>Does your SharePoint Farm live in a world class data center?</a:t>
            </a:r>
            <a:endParaRPr lang="en-US" sz="4800" dirty="0">
              <a:solidFill>
                <a:schemeClr val="bg1"/>
              </a:solidFill>
              <a:latin typeface="+mj-lt"/>
            </a:endParaRPr>
          </a:p>
          <a:p>
            <a:pPr>
              <a:lnSpc>
                <a:spcPct val="90000"/>
              </a:lnSpc>
              <a:spcBef>
                <a:spcPct val="20000"/>
              </a:spcBef>
              <a:buSzPct val="90000"/>
            </a:pPr>
            <a:endParaRPr lang="en-US" sz="4000"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428618716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5443" y="6077994"/>
            <a:ext cx="10969974" cy="624946"/>
          </a:xfrm>
          <a:prstGeom prst="rect">
            <a:avLst/>
          </a:prstGeom>
          <a:noFill/>
          <a:ln w="12700">
            <a:noFill/>
            <a:miter lim="800000"/>
            <a:headEnd type="none" w="sm" len="sm"/>
            <a:tailEnd type="none" w="sm" len="sm"/>
          </a:ln>
          <a:effectLst/>
        </p:spPr>
        <p:txBody>
          <a:bodyPr vert="horz" wrap="square" lIns="182806" tIns="146246" rIns="182806" bIns="146246" numCol="1" anchor="t" anchorCtr="0" compatLnSpc="1">
            <a:prstTxWarp prst="textNoShape">
              <a:avLst/>
            </a:prstTxWarp>
            <a:spAutoFit/>
          </a:bodyPr>
          <a:lstStyle/>
          <a:p>
            <a:pPr defTabSz="931920" eaLnBrk="0" hangingPunct="0"/>
            <a:r>
              <a:rPr lang="en-US" sz="700" dirty="0">
                <a:solidFill>
                  <a:schemeClr val="tx2"/>
                </a:solidFill>
                <a:cs typeface="Segoe UI" pitchFamily="34" charset="0"/>
              </a:rPr>
              <a:t>© 2012 Microsoft Corporation. All rights reserved. Microsoft, Windows, Windows Vista and other product names are or may be registered trademarks and/or trademarks in the U.S. and/or other countries.</a:t>
            </a:r>
          </a:p>
          <a:p>
            <a:pPr defTabSz="931920" eaLnBrk="0" hangingPunct="0"/>
            <a:r>
              <a:rPr lang="en-US" sz="700" dirty="0">
                <a:solidFill>
                  <a:schemeClr val="tx2"/>
                </a:soli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2" name="Picture 1"/>
          <p:cNvPicPr>
            <a:picLocks/>
          </p:cNvPicPr>
          <p:nvPr/>
        </p:nvPicPr>
        <p:blipFill>
          <a:blip r:embed="rId3">
            <a:extLst>
              <a:ext uri="{28A0092B-C50C-407E-A947-70E740481C1C}">
                <a14:useLocalDpi xmlns:a14="http://schemas.microsoft.com/office/drawing/2010/main" val="0"/>
              </a:ext>
            </a:extLst>
          </a:blip>
          <a:stretch>
            <a:fillRect/>
          </a:stretch>
        </p:blipFill>
        <p:spPr>
          <a:xfrm>
            <a:off x="49403" y="2700665"/>
            <a:ext cx="3963564" cy="1528110"/>
          </a:xfrm>
          <a:prstGeom prst="rect">
            <a:avLst/>
          </a:prstGeom>
          <a:noFill/>
          <a:ln>
            <a:noFill/>
          </a:ln>
        </p:spPr>
      </p:pic>
    </p:spTree>
    <p:extLst>
      <p:ext uri="{BB962C8B-B14F-4D97-AF65-F5344CB8AC3E}">
        <p14:creationId xmlns:p14="http://schemas.microsoft.com/office/powerpoint/2010/main" val="3205688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33" y="-1"/>
            <a:ext cx="12418742" cy="6994525"/>
          </a:xfrm>
          <a:prstGeom prst="rect">
            <a:avLst/>
          </a:prstGeom>
        </p:spPr>
      </p:pic>
      <p:sp>
        <p:nvSpPr>
          <p:cNvPr id="3" name="Rectangle 2"/>
          <p:cNvSpPr/>
          <p:nvPr/>
        </p:nvSpPr>
        <p:spPr bwMode="auto">
          <a:xfrm>
            <a:off x="379412" y="434340"/>
            <a:ext cx="4419600" cy="3581400"/>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377823" y="701044"/>
            <a:ext cx="4560267" cy="2704779"/>
          </a:xfrm>
          <a:prstGeom prst="rect">
            <a:avLst/>
          </a:prstGeom>
          <a:noFill/>
        </p:spPr>
        <p:txBody>
          <a:bodyPr wrap="square" lIns="182880" tIns="146304" rIns="182880" bIns="146304" rtlCol="0">
            <a:noAutofit/>
          </a:bodyPr>
          <a:lstStyle/>
          <a:p>
            <a:pPr>
              <a:lnSpc>
                <a:spcPct val="90000"/>
              </a:lnSpc>
              <a:spcBef>
                <a:spcPct val="20000"/>
              </a:spcBef>
              <a:buSzPct val="90000"/>
            </a:pPr>
            <a:r>
              <a:rPr lang="en-US" sz="4800" dirty="0" smtClean="0">
                <a:solidFill>
                  <a:schemeClr val="bg1"/>
                </a:solidFill>
                <a:latin typeface="+mj-lt"/>
              </a:rPr>
              <a:t>Does your SharePoint Farm have global scale?</a:t>
            </a:r>
            <a:endParaRPr lang="en-US" sz="4800" dirty="0">
              <a:solidFill>
                <a:schemeClr val="bg1"/>
              </a:solidFill>
              <a:latin typeface="+mj-lt"/>
            </a:endParaRPr>
          </a:p>
          <a:p>
            <a:pPr>
              <a:lnSpc>
                <a:spcPct val="90000"/>
              </a:lnSpc>
              <a:spcBef>
                <a:spcPct val="20000"/>
              </a:spcBef>
              <a:buSzPct val="90000"/>
            </a:pPr>
            <a:endParaRPr lang="en-US" sz="4000"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284999068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436475" cy="6991904"/>
          </a:xfrm>
          <a:prstGeom prst="rect">
            <a:avLst/>
          </a:prstGeom>
        </p:spPr>
      </p:pic>
      <p:sp>
        <p:nvSpPr>
          <p:cNvPr id="3" name="Rectangle 2"/>
          <p:cNvSpPr/>
          <p:nvPr/>
        </p:nvSpPr>
        <p:spPr bwMode="auto">
          <a:xfrm>
            <a:off x="379412" y="434340"/>
            <a:ext cx="4419600" cy="3581400"/>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377823" y="335288"/>
            <a:ext cx="4560267" cy="3436291"/>
          </a:xfrm>
          <a:prstGeom prst="rect">
            <a:avLst/>
          </a:prstGeom>
          <a:noFill/>
        </p:spPr>
        <p:txBody>
          <a:bodyPr wrap="square" lIns="182880" tIns="146304" rIns="182880" bIns="146304" rtlCol="0">
            <a:noAutofit/>
          </a:bodyPr>
          <a:lstStyle/>
          <a:p>
            <a:pPr>
              <a:lnSpc>
                <a:spcPct val="90000"/>
              </a:lnSpc>
              <a:spcBef>
                <a:spcPct val="20000"/>
              </a:spcBef>
              <a:buSzPct val="90000"/>
            </a:pPr>
            <a:r>
              <a:rPr lang="en-US" sz="4800" dirty="0" smtClean="0">
                <a:solidFill>
                  <a:schemeClr val="bg1"/>
                </a:solidFill>
                <a:latin typeface="+mj-lt"/>
              </a:rPr>
              <a:t>Does your SharePoint Farm have global presence and reach?</a:t>
            </a:r>
            <a:endParaRPr lang="en-US" sz="4800" dirty="0">
              <a:solidFill>
                <a:schemeClr val="bg1"/>
              </a:solidFill>
              <a:latin typeface="+mj-lt"/>
            </a:endParaRPr>
          </a:p>
          <a:p>
            <a:pPr>
              <a:lnSpc>
                <a:spcPct val="90000"/>
              </a:lnSpc>
              <a:spcBef>
                <a:spcPct val="20000"/>
              </a:spcBef>
              <a:buSzPct val="90000"/>
            </a:pPr>
            <a:endParaRPr lang="en-US" sz="4000" dirty="0">
              <a:gradFill>
                <a:gsLst>
                  <a:gs pos="0">
                    <a:srgbClr val="FFFFFF"/>
                  </a:gs>
                  <a:gs pos="100000">
                    <a:srgbClr val="FFFFFF"/>
                  </a:gs>
                </a:gsLst>
                <a:lin ang="5400000" scaled="0"/>
              </a:gradFill>
              <a:latin typeface="+mj-lt"/>
            </a:endParaRPr>
          </a:p>
        </p:txBody>
      </p:sp>
    </p:spTree>
    <p:extLst>
      <p:ext uri="{BB962C8B-B14F-4D97-AF65-F5344CB8AC3E}">
        <p14:creationId xmlns:p14="http://schemas.microsoft.com/office/powerpoint/2010/main" val="38074533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412" y="1648711"/>
            <a:ext cx="10058400" cy="4750659"/>
          </a:xfrm>
          <a:prstGeom prst="rect">
            <a:avLst/>
          </a:prstGeom>
        </p:spPr>
      </p:pic>
      <p:sp>
        <p:nvSpPr>
          <p:cNvPr id="3" name="TextBox 9"/>
          <p:cNvSpPr txBox="1">
            <a:spLocks noChangeArrowheads="1"/>
          </p:cNvSpPr>
          <p:nvPr/>
        </p:nvSpPr>
        <p:spPr bwMode="auto">
          <a:xfrm>
            <a:off x="727557" y="1258454"/>
            <a:ext cx="4681059" cy="461275"/>
          </a:xfrm>
          <a:prstGeom prst="rect">
            <a:avLst/>
          </a:prstGeom>
          <a:noFill/>
          <a:ln w="9525">
            <a:noFill/>
            <a:miter lim="800000"/>
            <a:headEnd/>
            <a:tailEnd/>
          </a:ln>
        </p:spPr>
        <p:txBody>
          <a:bodyPr wrap="square" lIns="91033" tIns="45519" rIns="91033" bIns="45519">
            <a:spAutoFit/>
          </a:bodyPr>
          <a:lstStyle/>
          <a:p>
            <a:pPr algn="ctr" eaLnBrk="0" hangingPunct="0"/>
            <a:r>
              <a:rPr lang="en-US" sz="2400" dirty="0">
                <a:solidFill>
                  <a:schemeClr val="accent2">
                    <a:alpha val="99000"/>
                  </a:schemeClr>
                </a:solidFill>
                <a:latin typeface="+mj-lt"/>
              </a:rPr>
              <a:t>North America Region </a:t>
            </a:r>
          </a:p>
        </p:txBody>
      </p:sp>
      <p:sp>
        <p:nvSpPr>
          <p:cNvPr id="4" name="TextBox 9"/>
          <p:cNvSpPr txBox="1">
            <a:spLocks noChangeArrowheads="1"/>
          </p:cNvSpPr>
          <p:nvPr/>
        </p:nvSpPr>
        <p:spPr bwMode="auto">
          <a:xfrm>
            <a:off x="4941899" y="1267699"/>
            <a:ext cx="2600327" cy="461275"/>
          </a:xfrm>
          <a:prstGeom prst="rect">
            <a:avLst/>
          </a:prstGeom>
          <a:noFill/>
          <a:ln w="9525">
            <a:noFill/>
            <a:miter lim="800000"/>
            <a:headEnd/>
            <a:tailEnd/>
          </a:ln>
        </p:spPr>
        <p:txBody>
          <a:bodyPr wrap="square" lIns="91033" tIns="45519" rIns="91033" bIns="45519">
            <a:spAutoFit/>
          </a:bodyPr>
          <a:lstStyle/>
          <a:p>
            <a:pPr algn="ctr" eaLnBrk="0" hangingPunct="0"/>
            <a:r>
              <a:rPr lang="en-US" sz="2400" dirty="0">
                <a:solidFill>
                  <a:schemeClr val="accent2">
                    <a:alpha val="99000"/>
                  </a:schemeClr>
                </a:solidFill>
                <a:latin typeface="+mj-lt"/>
              </a:rPr>
              <a:t>Europe Region </a:t>
            </a:r>
          </a:p>
        </p:txBody>
      </p:sp>
      <p:sp>
        <p:nvSpPr>
          <p:cNvPr id="5" name="TextBox 9"/>
          <p:cNvSpPr txBox="1">
            <a:spLocks noChangeArrowheads="1"/>
          </p:cNvSpPr>
          <p:nvPr/>
        </p:nvSpPr>
        <p:spPr bwMode="auto">
          <a:xfrm>
            <a:off x="7161226" y="1267699"/>
            <a:ext cx="4778373" cy="461275"/>
          </a:xfrm>
          <a:prstGeom prst="rect">
            <a:avLst/>
          </a:prstGeom>
          <a:noFill/>
          <a:ln w="9525">
            <a:noFill/>
            <a:miter lim="800000"/>
            <a:headEnd/>
            <a:tailEnd/>
          </a:ln>
        </p:spPr>
        <p:txBody>
          <a:bodyPr wrap="square" lIns="91033" tIns="45519" rIns="91033" bIns="45519">
            <a:spAutoFit/>
          </a:bodyPr>
          <a:lstStyle/>
          <a:p>
            <a:pPr algn="ctr" eaLnBrk="0" hangingPunct="0"/>
            <a:r>
              <a:rPr lang="en-US" sz="2400" dirty="0">
                <a:solidFill>
                  <a:schemeClr val="accent2">
                    <a:alpha val="99000"/>
                  </a:schemeClr>
                </a:solidFill>
                <a:latin typeface="+mj-lt"/>
              </a:rPr>
              <a:t>Asia Pacific Region </a:t>
            </a:r>
          </a:p>
        </p:txBody>
      </p:sp>
      <p:sp>
        <p:nvSpPr>
          <p:cNvPr id="6" name="Rounded Rectangle 5"/>
          <p:cNvSpPr/>
          <p:nvPr/>
        </p:nvSpPr>
        <p:spPr bwMode="auto">
          <a:xfrm>
            <a:off x="815544" y="5010661"/>
            <a:ext cx="2154669" cy="1572647"/>
          </a:xfrm>
          <a:prstGeom prst="roundRect">
            <a:avLst>
              <a:gd name="adj" fmla="val 0"/>
            </a:avLst>
          </a:prstGeom>
          <a:noFill/>
          <a:ln w="12700" cap="flat" cmpd="sng" algn="ctr">
            <a:noFill/>
            <a:prstDash val="solid"/>
            <a:round/>
            <a:headEnd type="none" w="med" len="med"/>
            <a:tailEnd type="none" w="med" len="med"/>
          </a:ln>
          <a:effectLst>
            <a:outerShdw blurRad="63500" sx="102000" sy="102000" algn="ctr" rotWithShape="0">
              <a:prstClr val="black">
                <a:alpha val="40000"/>
              </a:prstClr>
            </a:outerShdw>
            <a:reflection blurRad="6350" stA="50000" endA="300" endPos="38500" dist="50800" dir="5400000" sy="-100000" algn="bl" rotWithShape="0"/>
          </a:effectLst>
        </p:spPr>
        <p:txBody>
          <a:bodyPr vert="horz" wrap="square" lIns="121357" tIns="121357" rIns="121357" bIns="0" numCol="1" rtlCol="0" anchor="t" anchorCtr="0" compatLnSpc="1">
            <a:prstTxWarp prst="textNoShape">
              <a:avLst/>
            </a:prstTxWarp>
          </a:bodyPr>
          <a:lstStyle/>
          <a:p>
            <a:pPr defTabSz="910267" fontAlgn="base">
              <a:lnSpc>
                <a:spcPct val="80000"/>
              </a:lnSpc>
              <a:spcBef>
                <a:spcPct val="0"/>
              </a:spcBef>
              <a:spcAft>
                <a:spcPct val="0"/>
              </a:spcAft>
            </a:pPr>
            <a:r>
              <a:rPr lang="en-US" dirty="0">
                <a:solidFill>
                  <a:schemeClr val="accent2">
                    <a:alpha val="99000"/>
                  </a:schemeClr>
                </a:solidFill>
                <a:latin typeface="+mj-lt"/>
              </a:rPr>
              <a:t>Major datacenter</a:t>
            </a:r>
          </a:p>
          <a:p>
            <a:pPr defTabSz="910267" fontAlgn="base">
              <a:lnSpc>
                <a:spcPct val="80000"/>
              </a:lnSpc>
              <a:spcBef>
                <a:spcPct val="0"/>
              </a:spcBef>
              <a:spcAft>
                <a:spcPct val="0"/>
              </a:spcAft>
            </a:pPr>
            <a:endParaRPr lang="en-US" dirty="0">
              <a:solidFill>
                <a:srgbClr val="92D050">
                  <a:alpha val="99000"/>
                </a:srgbClr>
              </a:solidFill>
              <a:latin typeface="+mj-lt"/>
            </a:endParaRPr>
          </a:p>
          <a:p>
            <a:pPr defTabSz="910267" fontAlgn="base">
              <a:lnSpc>
                <a:spcPct val="80000"/>
              </a:lnSpc>
              <a:spcBef>
                <a:spcPct val="0"/>
              </a:spcBef>
              <a:spcAft>
                <a:spcPct val="0"/>
              </a:spcAft>
            </a:pPr>
            <a:r>
              <a:rPr lang="en-US" dirty="0">
                <a:solidFill>
                  <a:schemeClr val="accent2">
                    <a:alpha val="99000"/>
                  </a:schemeClr>
                </a:solidFill>
                <a:latin typeface="+mj-lt"/>
              </a:rPr>
              <a:t>CDN node</a:t>
            </a:r>
          </a:p>
        </p:txBody>
      </p:sp>
      <p:sp>
        <p:nvSpPr>
          <p:cNvPr id="7" name="Rectangle 6"/>
          <p:cNvSpPr/>
          <p:nvPr/>
        </p:nvSpPr>
        <p:spPr>
          <a:xfrm>
            <a:off x="14" y="4838316"/>
            <a:ext cx="3068155" cy="344709"/>
          </a:xfrm>
          <a:prstGeom prst="rect">
            <a:avLst/>
          </a:prstGeom>
        </p:spPr>
        <p:txBody>
          <a:bodyPr wrap="square" lIns="121357" tIns="60679" rIns="121357" bIns="60679">
            <a:spAutoFit/>
          </a:bodyPr>
          <a:lstStyle/>
          <a:p>
            <a:pPr marL="0" lvl="1" algn="ctr" defTabSz="910154" fontAlgn="base">
              <a:lnSpc>
                <a:spcPct val="90000"/>
              </a:lnSpc>
              <a:spcBef>
                <a:spcPct val="0"/>
              </a:spcBef>
              <a:spcAft>
                <a:spcPct val="0"/>
              </a:spcAft>
              <a:buClr>
                <a:srgbClr val="FFC000"/>
              </a:buClr>
            </a:pPr>
            <a:endParaRPr lang="en-US" sz="1600" spc="-51" dirty="0">
              <a:effectLst>
                <a:outerShdw blurRad="38100" dist="38100" dir="2700000" algn="tl">
                  <a:srgbClr val="000000">
                    <a:alpha val="43137"/>
                  </a:srgbClr>
                </a:outerShdw>
              </a:effectLst>
            </a:endParaRPr>
          </a:p>
        </p:txBody>
      </p:sp>
      <p:sp>
        <p:nvSpPr>
          <p:cNvPr id="8" name="Isosceles Triangle 7"/>
          <p:cNvSpPr/>
          <p:nvPr/>
        </p:nvSpPr>
        <p:spPr bwMode="auto">
          <a:xfrm>
            <a:off x="447785" y="5475506"/>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cxnSp>
        <p:nvCxnSpPr>
          <p:cNvPr id="9" name="Straight Connector 8"/>
          <p:cNvCxnSpPr>
            <a:endCxn id="39" idx="1"/>
          </p:cNvCxnSpPr>
          <p:nvPr/>
        </p:nvCxnSpPr>
        <p:spPr>
          <a:xfrm>
            <a:off x="2824075" y="3337541"/>
            <a:ext cx="786660" cy="441653"/>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931003" y="2510109"/>
            <a:ext cx="917730" cy="36115"/>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3"/>
          <p:cNvSpPr txBox="1">
            <a:spLocks noChangeArrowheads="1"/>
          </p:cNvSpPr>
          <p:nvPr/>
        </p:nvSpPr>
        <p:spPr bwMode="auto">
          <a:xfrm>
            <a:off x="1989435" y="2015009"/>
            <a:ext cx="1440731" cy="430601"/>
          </a:xfrm>
          <a:prstGeom prst="rect">
            <a:avLst/>
          </a:prstGeom>
          <a:solidFill>
            <a:schemeClr val="accent1"/>
          </a:solidFill>
          <a:ln w="6350">
            <a:solidFill>
              <a:schemeClr val="tx1"/>
            </a:solidFill>
            <a:miter lim="800000"/>
            <a:headEnd/>
            <a:tailEnd/>
          </a:ln>
        </p:spPr>
        <p:txBody>
          <a:bodyPr wrap="square" lIns="91033" tIns="45519" rIns="91033" bIns="45519">
            <a:spAutoFit/>
          </a:bodyPr>
          <a:lstStyle/>
          <a:p>
            <a:r>
              <a:rPr lang="en-US" sz="1100" dirty="0">
                <a:solidFill>
                  <a:schemeClr val="bg1">
                    <a:alpha val="99000"/>
                  </a:schemeClr>
                </a:solidFill>
              </a:rPr>
              <a:t>N. Central </a:t>
            </a:r>
            <a:br>
              <a:rPr lang="en-US" sz="1100" dirty="0">
                <a:solidFill>
                  <a:schemeClr val="bg1">
                    <a:alpha val="99000"/>
                  </a:schemeClr>
                </a:solidFill>
              </a:rPr>
            </a:br>
            <a:r>
              <a:rPr lang="en-US" sz="1100" dirty="0">
                <a:solidFill>
                  <a:schemeClr val="bg1">
                    <a:alpha val="99000"/>
                  </a:schemeClr>
                </a:solidFill>
              </a:rPr>
              <a:t>– U.S. Sub-Region</a:t>
            </a:r>
          </a:p>
        </p:txBody>
      </p:sp>
      <p:sp>
        <p:nvSpPr>
          <p:cNvPr id="12" name="TextBox 13"/>
          <p:cNvSpPr txBox="1">
            <a:spLocks noChangeArrowheads="1"/>
          </p:cNvSpPr>
          <p:nvPr/>
        </p:nvSpPr>
        <p:spPr bwMode="auto">
          <a:xfrm>
            <a:off x="9935337" y="3992112"/>
            <a:ext cx="1102244" cy="430601"/>
          </a:xfrm>
          <a:prstGeom prst="rect">
            <a:avLst/>
          </a:prstGeom>
          <a:solidFill>
            <a:schemeClr val="accent1"/>
          </a:solidFill>
          <a:ln w="6350">
            <a:solidFill>
              <a:schemeClr val="tx1"/>
            </a:solidFill>
            <a:miter lim="800000"/>
            <a:headEnd/>
            <a:tailEnd/>
          </a:ln>
        </p:spPr>
        <p:txBody>
          <a:bodyPr wrap="square" lIns="91033" tIns="45519" rIns="91033" bIns="45519">
            <a:spAutoFit/>
          </a:bodyPr>
          <a:lstStyle/>
          <a:p>
            <a:r>
              <a:rPr lang="en-US" sz="1100" dirty="0">
                <a:solidFill>
                  <a:schemeClr val="bg1">
                    <a:alpha val="99000"/>
                  </a:schemeClr>
                </a:solidFill>
              </a:rPr>
              <a:t>S.E. Asia</a:t>
            </a:r>
          </a:p>
          <a:p>
            <a:r>
              <a:rPr lang="en-US" sz="1100" dirty="0">
                <a:solidFill>
                  <a:schemeClr val="bg1">
                    <a:alpha val="99000"/>
                  </a:schemeClr>
                </a:solidFill>
              </a:rPr>
              <a:t>Sub-Region  </a:t>
            </a:r>
          </a:p>
        </p:txBody>
      </p:sp>
      <p:cxnSp>
        <p:nvCxnSpPr>
          <p:cNvPr id="13" name="Straight Connector 12"/>
          <p:cNvCxnSpPr>
            <a:endCxn id="12" idx="1"/>
          </p:cNvCxnSpPr>
          <p:nvPr/>
        </p:nvCxnSpPr>
        <p:spPr>
          <a:xfrm flipV="1">
            <a:off x="9060090" y="4207413"/>
            <a:ext cx="875247" cy="537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a:spLocks noChangeArrowheads="1"/>
          </p:cNvSpPr>
          <p:nvPr/>
        </p:nvSpPr>
        <p:spPr bwMode="auto">
          <a:xfrm>
            <a:off x="9935336" y="3477499"/>
            <a:ext cx="1112078" cy="430601"/>
          </a:xfrm>
          <a:prstGeom prst="rect">
            <a:avLst/>
          </a:prstGeom>
          <a:solidFill>
            <a:schemeClr val="accent1"/>
          </a:solidFill>
          <a:ln w="6350">
            <a:solidFill>
              <a:schemeClr val="tx1"/>
            </a:solidFill>
            <a:miter lim="800000"/>
            <a:headEnd/>
            <a:tailEnd/>
          </a:ln>
        </p:spPr>
        <p:txBody>
          <a:bodyPr wrap="square" lIns="91033" tIns="45519" rIns="91033" bIns="45519">
            <a:spAutoFit/>
          </a:bodyPr>
          <a:lstStyle/>
          <a:p>
            <a:r>
              <a:rPr lang="en-US" sz="1100" dirty="0">
                <a:solidFill>
                  <a:schemeClr val="bg1">
                    <a:alpha val="99000"/>
                  </a:schemeClr>
                </a:solidFill>
              </a:rPr>
              <a:t>E. Asia</a:t>
            </a:r>
            <a:br>
              <a:rPr lang="en-US" sz="1100" dirty="0">
                <a:solidFill>
                  <a:schemeClr val="bg1">
                    <a:alpha val="99000"/>
                  </a:schemeClr>
                </a:solidFill>
              </a:rPr>
            </a:br>
            <a:r>
              <a:rPr lang="en-US" sz="1100" dirty="0">
                <a:solidFill>
                  <a:schemeClr val="bg1">
                    <a:alpha val="99000"/>
                  </a:schemeClr>
                </a:solidFill>
              </a:rPr>
              <a:t>Sub-Region </a:t>
            </a:r>
          </a:p>
        </p:txBody>
      </p:sp>
      <p:cxnSp>
        <p:nvCxnSpPr>
          <p:cNvPr id="15" name="Straight Connector 14"/>
          <p:cNvCxnSpPr>
            <a:stCxn id="66" idx="3"/>
            <a:endCxn id="14" idx="1"/>
          </p:cNvCxnSpPr>
          <p:nvPr/>
        </p:nvCxnSpPr>
        <p:spPr>
          <a:xfrm>
            <a:off x="9252496" y="3677904"/>
            <a:ext cx="682840" cy="1489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Isosceles Triangle 15"/>
          <p:cNvSpPr/>
          <p:nvPr/>
        </p:nvSpPr>
        <p:spPr bwMode="auto">
          <a:xfrm>
            <a:off x="4037016" y="5180157"/>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17" name="Isosceles Triangle 16"/>
          <p:cNvSpPr/>
          <p:nvPr/>
        </p:nvSpPr>
        <p:spPr bwMode="auto">
          <a:xfrm>
            <a:off x="2543935" y="2699097"/>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18" name="Isosceles Triangle 17"/>
          <p:cNvSpPr/>
          <p:nvPr/>
        </p:nvSpPr>
        <p:spPr bwMode="auto">
          <a:xfrm>
            <a:off x="2315336" y="2841198"/>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19" name="Isosceles Triangle 18"/>
          <p:cNvSpPr/>
          <p:nvPr/>
        </p:nvSpPr>
        <p:spPr bwMode="auto">
          <a:xfrm>
            <a:off x="2222762" y="3069686"/>
            <a:ext cx="185148" cy="185195"/>
          </a:xfrm>
          <a:prstGeom prst="triangle">
            <a:avLst/>
          </a:prstGeom>
          <a:solidFill>
            <a:srgbClr val="16A2D9"/>
          </a:solidFill>
          <a:ln>
            <a:solidFill>
              <a:srgbClr val="16A2D9"/>
            </a:solid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20" name="Isosceles Triangle 19"/>
          <p:cNvSpPr/>
          <p:nvPr/>
        </p:nvSpPr>
        <p:spPr bwMode="auto">
          <a:xfrm>
            <a:off x="3255816" y="3054642"/>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21" name="Isosceles Triangle 20"/>
          <p:cNvSpPr/>
          <p:nvPr/>
        </p:nvSpPr>
        <p:spPr bwMode="auto">
          <a:xfrm>
            <a:off x="3077335" y="3232497"/>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22" name="Isosceles Triangle 21"/>
          <p:cNvSpPr/>
          <p:nvPr/>
        </p:nvSpPr>
        <p:spPr bwMode="auto">
          <a:xfrm>
            <a:off x="1939499" y="2907657"/>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23" name="Isosceles Triangle 22"/>
          <p:cNvSpPr/>
          <p:nvPr/>
        </p:nvSpPr>
        <p:spPr bwMode="auto">
          <a:xfrm>
            <a:off x="1959527" y="3123746"/>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24" name="Isosceles Triangle 23"/>
          <p:cNvSpPr/>
          <p:nvPr/>
        </p:nvSpPr>
        <p:spPr bwMode="auto">
          <a:xfrm>
            <a:off x="2053987" y="2622897"/>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25" name="Isosceles Triangle 24"/>
          <p:cNvSpPr/>
          <p:nvPr/>
        </p:nvSpPr>
        <p:spPr bwMode="auto">
          <a:xfrm>
            <a:off x="6180416" y="2666302"/>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26" name="Isosceles Triangle 25"/>
          <p:cNvSpPr/>
          <p:nvPr/>
        </p:nvSpPr>
        <p:spPr bwMode="auto">
          <a:xfrm>
            <a:off x="6012558" y="2532782"/>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27" name="Isosceles Triangle 26"/>
          <p:cNvSpPr/>
          <p:nvPr/>
        </p:nvSpPr>
        <p:spPr bwMode="auto">
          <a:xfrm>
            <a:off x="6018214" y="2708962"/>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28" name="Isosceles Triangle 27"/>
          <p:cNvSpPr/>
          <p:nvPr/>
        </p:nvSpPr>
        <p:spPr bwMode="auto">
          <a:xfrm>
            <a:off x="5845654" y="2565577"/>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29" name="Isosceles Triangle 28"/>
          <p:cNvSpPr/>
          <p:nvPr/>
        </p:nvSpPr>
        <p:spPr bwMode="auto">
          <a:xfrm>
            <a:off x="6137867" y="2453627"/>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30" name="Isosceles Triangle 29"/>
          <p:cNvSpPr/>
          <p:nvPr/>
        </p:nvSpPr>
        <p:spPr bwMode="auto">
          <a:xfrm>
            <a:off x="5593697" y="2825662"/>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31" name="Isosceles Triangle 30"/>
          <p:cNvSpPr/>
          <p:nvPr/>
        </p:nvSpPr>
        <p:spPr bwMode="auto">
          <a:xfrm>
            <a:off x="10240136" y="5366097"/>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32" name="Isosceles Triangle 31"/>
          <p:cNvSpPr/>
          <p:nvPr/>
        </p:nvSpPr>
        <p:spPr bwMode="auto">
          <a:xfrm>
            <a:off x="9782935" y="3003897"/>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33" name="Isosceles Triangle 32"/>
          <p:cNvSpPr/>
          <p:nvPr/>
        </p:nvSpPr>
        <p:spPr bwMode="auto">
          <a:xfrm>
            <a:off x="9249535" y="3242362"/>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34" name="Isosceles Triangle 33"/>
          <p:cNvSpPr/>
          <p:nvPr/>
        </p:nvSpPr>
        <p:spPr bwMode="auto">
          <a:xfrm>
            <a:off x="9033466" y="4309162"/>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35" name="TextBox 13"/>
          <p:cNvSpPr txBox="1">
            <a:spLocks noChangeArrowheads="1"/>
          </p:cNvSpPr>
          <p:nvPr/>
        </p:nvSpPr>
        <p:spPr bwMode="auto">
          <a:xfrm>
            <a:off x="6105132" y="1880150"/>
            <a:ext cx="967579" cy="430601"/>
          </a:xfrm>
          <a:prstGeom prst="rect">
            <a:avLst/>
          </a:prstGeom>
          <a:solidFill>
            <a:schemeClr val="accent1"/>
          </a:solidFill>
          <a:ln w="6350">
            <a:solidFill>
              <a:schemeClr val="tx1"/>
            </a:solidFill>
            <a:miter lim="800000"/>
            <a:headEnd/>
            <a:tailEnd/>
          </a:ln>
        </p:spPr>
        <p:txBody>
          <a:bodyPr wrap="square" lIns="91033" tIns="45519" rIns="91033" bIns="45519">
            <a:spAutoFit/>
          </a:bodyPr>
          <a:lstStyle/>
          <a:p>
            <a:r>
              <a:rPr lang="en-US" sz="1100" dirty="0">
                <a:solidFill>
                  <a:schemeClr val="bg1">
                    <a:alpha val="99000"/>
                  </a:schemeClr>
                </a:solidFill>
              </a:rPr>
              <a:t>N. Europe </a:t>
            </a:r>
          </a:p>
          <a:p>
            <a:r>
              <a:rPr lang="en-US" sz="1100" dirty="0">
                <a:solidFill>
                  <a:schemeClr val="bg1">
                    <a:alpha val="99000"/>
                  </a:schemeClr>
                </a:solidFill>
              </a:rPr>
              <a:t>Sub-Region </a:t>
            </a:r>
          </a:p>
        </p:txBody>
      </p:sp>
      <p:cxnSp>
        <p:nvCxnSpPr>
          <p:cNvPr id="36" name="Straight Connector 35"/>
          <p:cNvCxnSpPr>
            <a:endCxn id="35" idx="1"/>
          </p:cNvCxnSpPr>
          <p:nvPr/>
        </p:nvCxnSpPr>
        <p:spPr>
          <a:xfrm flipV="1">
            <a:off x="5496406" y="2095451"/>
            <a:ext cx="608726" cy="342251"/>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13"/>
          <p:cNvSpPr txBox="1">
            <a:spLocks noChangeArrowheads="1"/>
          </p:cNvSpPr>
          <p:nvPr/>
        </p:nvSpPr>
        <p:spPr bwMode="auto">
          <a:xfrm>
            <a:off x="6848733" y="2430866"/>
            <a:ext cx="967579" cy="430601"/>
          </a:xfrm>
          <a:prstGeom prst="rect">
            <a:avLst/>
          </a:prstGeom>
          <a:solidFill>
            <a:schemeClr val="accent1"/>
          </a:solidFill>
          <a:ln w="6350">
            <a:solidFill>
              <a:schemeClr val="tx1"/>
            </a:solidFill>
            <a:miter lim="800000"/>
            <a:headEnd/>
            <a:tailEnd/>
          </a:ln>
        </p:spPr>
        <p:txBody>
          <a:bodyPr wrap="square" lIns="91033" tIns="45519" rIns="91033" bIns="45519">
            <a:spAutoFit/>
          </a:bodyPr>
          <a:lstStyle/>
          <a:p>
            <a:r>
              <a:rPr lang="en-US" sz="1100" dirty="0">
                <a:solidFill>
                  <a:schemeClr val="bg1">
                    <a:alpha val="99000"/>
                  </a:schemeClr>
                </a:solidFill>
              </a:rPr>
              <a:t>W. Europe </a:t>
            </a:r>
          </a:p>
          <a:p>
            <a:r>
              <a:rPr lang="en-US" sz="1100" dirty="0">
                <a:solidFill>
                  <a:schemeClr val="bg1">
                    <a:alpha val="99000"/>
                  </a:schemeClr>
                </a:solidFill>
              </a:rPr>
              <a:t>Sub-Region </a:t>
            </a:r>
          </a:p>
        </p:txBody>
      </p:sp>
      <p:cxnSp>
        <p:nvCxnSpPr>
          <p:cNvPr id="38" name="Straight Connector 37"/>
          <p:cNvCxnSpPr/>
          <p:nvPr/>
        </p:nvCxnSpPr>
        <p:spPr>
          <a:xfrm>
            <a:off x="2600074" y="2445610"/>
            <a:ext cx="320373" cy="46204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13"/>
          <p:cNvSpPr txBox="1">
            <a:spLocks noChangeArrowheads="1"/>
          </p:cNvSpPr>
          <p:nvPr/>
        </p:nvSpPr>
        <p:spPr bwMode="auto">
          <a:xfrm>
            <a:off x="3610735" y="3563893"/>
            <a:ext cx="1436686" cy="430601"/>
          </a:xfrm>
          <a:prstGeom prst="rect">
            <a:avLst/>
          </a:prstGeom>
          <a:solidFill>
            <a:schemeClr val="accent1"/>
          </a:solidFill>
          <a:ln w="6350">
            <a:solidFill>
              <a:schemeClr val="tx1"/>
            </a:solidFill>
            <a:miter lim="800000"/>
            <a:headEnd/>
            <a:tailEnd/>
          </a:ln>
        </p:spPr>
        <p:txBody>
          <a:bodyPr wrap="square" lIns="91033" tIns="45519" rIns="91033" bIns="45519">
            <a:spAutoFit/>
          </a:bodyPr>
          <a:lstStyle/>
          <a:p>
            <a:r>
              <a:rPr lang="en-US" sz="1100" dirty="0">
                <a:solidFill>
                  <a:schemeClr val="bg1">
                    <a:alpha val="99000"/>
                  </a:schemeClr>
                </a:solidFill>
              </a:rPr>
              <a:t>S. Central </a:t>
            </a:r>
            <a:br>
              <a:rPr lang="en-US" sz="1100" dirty="0">
                <a:solidFill>
                  <a:schemeClr val="bg1">
                    <a:alpha val="99000"/>
                  </a:schemeClr>
                </a:solidFill>
              </a:rPr>
            </a:br>
            <a:r>
              <a:rPr lang="en-US" sz="1100" dirty="0">
                <a:solidFill>
                  <a:schemeClr val="bg1">
                    <a:alpha val="99000"/>
                  </a:schemeClr>
                </a:solidFill>
              </a:rPr>
              <a:t>– U.S. Sub-Region</a:t>
            </a:r>
          </a:p>
        </p:txBody>
      </p:sp>
      <p:sp>
        <p:nvSpPr>
          <p:cNvPr id="40" name="TextBox 13"/>
          <p:cNvSpPr txBox="1">
            <a:spLocks noChangeArrowheads="1"/>
          </p:cNvSpPr>
          <p:nvPr/>
        </p:nvSpPr>
        <p:spPr bwMode="auto">
          <a:xfrm>
            <a:off x="3630562" y="2310751"/>
            <a:ext cx="1358918" cy="430481"/>
          </a:xfrm>
          <a:prstGeom prst="rect">
            <a:avLst/>
          </a:prstGeom>
          <a:solidFill>
            <a:schemeClr val="accent1"/>
          </a:solidFill>
          <a:ln w="6350">
            <a:solidFill>
              <a:schemeClr val="tx1"/>
            </a:solidFill>
            <a:miter lim="800000"/>
            <a:headEnd/>
            <a:tailEnd/>
          </a:ln>
        </p:spPr>
        <p:txBody>
          <a:bodyPr wrap="square" lIns="91033" tIns="45519" rIns="91033" bIns="45519">
            <a:spAutoFit/>
          </a:bodyPr>
          <a:lstStyle/>
          <a:p>
            <a:r>
              <a:rPr lang="en-US" sz="1100" dirty="0">
                <a:solidFill>
                  <a:schemeClr val="bg1">
                    <a:alpha val="99000"/>
                  </a:schemeClr>
                </a:solidFill>
              </a:rPr>
              <a:t>East </a:t>
            </a:r>
            <a:br>
              <a:rPr lang="en-US" sz="1100" dirty="0">
                <a:solidFill>
                  <a:schemeClr val="bg1">
                    <a:alpha val="99000"/>
                  </a:schemeClr>
                </a:solidFill>
              </a:rPr>
            </a:br>
            <a:r>
              <a:rPr lang="en-US" sz="1100" dirty="0">
                <a:solidFill>
                  <a:schemeClr val="bg1">
                    <a:alpha val="99000"/>
                  </a:schemeClr>
                </a:solidFill>
              </a:rPr>
              <a:t>– U.S. Sub-Region</a:t>
            </a:r>
          </a:p>
        </p:txBody>
      </p:sp>
      <p:cxnSp>
        <p:nvCxnSpPr>
          <p:cNvPr id="41" name="Straight Connector 40"/>
          <p:cNvCxnSpPr>
            <a:stCxn id="56" idx="19"/>
          </p:cNvCxnSpPr>
          <p:nvPr/>
        </p:nvCxnSpPr>
        <p:spPr>
          <a:xfrm flipV="1">
            <a:off x="3309356" y="2750773"/>
            <a:ext cx="564487" cy="27280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13"/>
          <p:cNvSpPr txBox="1">
            <a:spLocks noChangeArrowheads="1"/>
          </p:cNvSpPr>
          <p:nvPr/>
        </p:nvSpPr>
        <p:spPr bwMode="auto">
          <a:xfrm>
            <a:off x="266883" y="2268495"/>
            <a:ext cx="1440731" cy="430601"/>
          </a:xfrm>
          <a:prstGeom prst="rect">
            <a:avLst/>
          </a:prstGeom>
          <a:solidFill>
            <a:schemeClr val="accent1"/>
          </a:solidFill>
          <a:ln w="6350">
            <a:solidFill>
              <a:schemeClr val="tx1"/>
            </a:solidFill>
            <a:miter lim="800000"/>
            <a:headEnd/>
            <a:tailEnd/>
          </a:ln>
        </p:spPr>
        <p:txBody>
          <a:bodyPr wrap="square" lIns="91033" tIns="45519" rIns="91033" bIns="45519">
            <a:spAutoFit/>
          </a:bodyPr>
          <a:lstStyle/>
          <a:p>
            <a:r>
              <a:rPr lang="en-US" sz="1100" dirty="0">
                <a:solidFill>
                  <a:schemeClr val="bg1">
                    <a:alpha val="99000"/>
                  </a:schemeClr>
                </a:solidFill>
              </a:rPr>
              <a:t>West </a:t>
            </a:r>
            <a:br>
              <a:rPr lang="en-US" sz="1100" dirty="0">
                <a:solidFill>
                  <a:schemeClr val="bg1">
                    <a:alpha val="99000"/>
                  </a:schemeClr>
                </a:solidFill>
              </a:rPr>
            </a:br>
            <a:r>
              <a:rPr lang="en-US" sz="1100" dirty="0">
                <a:solidFill>
                  <a:schemeClr val="bg1">
                    <a:alpha val="99000"/>
                  </a:schemeClr>
                </a:solidFill>
              </a:rPr>
              <a:t>– U.S. Sub-Region</a:t>
            </a:r>
          </a:p>
        </p:txBody>
      </p:sp>
      <p:cxnSp>
        <p:nvCxnSpPr>
          <p:cNvPr id="43" name="Straight Connector 42"/>
          <p:cNvCxnSpPr/>
          <p:nvPr/>
        </p:nvCxnSpPr>
        <p:spPr>
          <a:xfrm>
            <a:off x="987249" y="2713166"/>
            <a:ext cx="1031772" cy="38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2019021" y="3039751"/>
            <a:ext cx="192744" cy="192746"/>
            <a:chOff x="1581719" y="5197873"/>
            <a:chExt cx="349941" cy="349851"/>
          </a:xfrm>
        </p:grpSpPr>
        <p:sp>
          <p:nvSpPr>
            <p:cNvPr id="45" name="Oval 44"/>
            <p:cNvSpPr/>
            <p:nvPr/>
          </p:nvSpPr>
          <p:spPr bwMode="auto">
            <a:xfrm>
              <a:off x="1587267" y="5203376"/>
              <a:ext cx="338844" cy="3388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760925" fontAlgn="base">
                <a:spcBef>
                  <a:spcPct val="0"/>
                </a:spcBef>
                <a:spcAft>
                  <a:spcPct val="0"/>
                </a:spcAft>
              </a:pPr>
              <a:endParaRPr lang="en-US" spc="-4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6" name="Freeform 62"/>
            <p:cNvSpPr>
              <a:spLocks noEditPoints="1"/>
            </p:cNvSpPr>
            <p:nvPr/>
          </p:nvSpPr>
          <p:spPr bwMode="black">
            <a:xfrm>
              <a:off x="1581719" y="5197873"/>
              <a:ext cx="349941" cy="34985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300" dirty="0"/>
            </a:p>
          </p:txBody>
        </p:sp>
      </p:grpSp>
      <p:sp>
        <p:nvSpPr>
          <p:cNvPr id="47" name="TextBox 33"/>
          <p:cNvSpPr txBox="1">
            <a:spLocks noChangeArrowheads="1"/>
          </p:cNvSpPr>
          <p:nvPr/>
        </p:nvSpPr>
        <p:spPr bwMode="auto">
          <a:xfrm>
            <a:off x="300575" y="6435605"/>
            <a:ext cx="11540078" cy="353461"/>
          </a:xfrm>
          <a:prstGeom prst="rect">
            <a:avLst/>
          </a:prstGeom>
          <a:noFill/>
          <a:ln w="9525">
            <a:noFill/>
            <a:miter lim="800000"/>
            <a:headEnd/>
            <a:tailEnd/>
          </a:ln>
        </p:spPr>
        <p:txBody>
          <a:bodyPr wrap="square" lIns="130578" tIns="65290" rIns="130578" bIns="65290">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456638"/>
            <a:r>
              <a:rPr lang="en-US" sz="1400" b="1" i="1" dirty="0" smtClean="0">
                <a:solidFill>
                  <a:schemeClr val="tx2"/>
                </a:solidFill>
                <a:latin typeface="Arial"/>
                <a:ea typeface="Verdana" pitchFamily="34" charset="0"/>
                <a:cs typeface="Arial"/>
              </a:rPr>
              <a:t>West US, North </a:t>
            </a:r>
            <a:r>
              <a:rPr lang="en-US" sz="1400" b="1" i="1" dirty="0">
                <a:solidFill>
                  <a:schemeClr val="tx2"/>
                </a:solidFill>
                <a:latin typeface="Arial"/>
                <a:ea typeface="Verdana" pitchFamily="34" charset="0"/>
                <a:cs typeface="Arial"/>
              </a:rPr>
              <a:t>Central  US, S. Central US, </a:t>
            </a:r>
            <a:r>
              <a:rPr lang="en-US" sz="1400" b="1" i="1" dirty="0" smtClean="0">
                <a:solidFill>
                  <a:schemeClr val="tx2"/>
                </a:solidFill>
                <a:latin typeface="Arial"/>
                <a:ea typeface="Verdana" pitchFamily="34" charset="0"/>
                <a:cs typeface="Arial"/>
              </a:rPr>
              <a:t>East US, N</a:t>
            </a:r>
            <a:r>
              <a:rPr lang="en-US" sz="1400" b="1" i="1" dirty="0">
                <a:solidFill>
                  <a:schemeClr val="tx2"/>
                </a:solidFill>
                <a:latin typeface="Arial"/>
                <a:ea typeface="Verdana" pitchFamily="34" charset="0"/>
                <a:cs typeface="Arial"/>
              </a:rPr>
              <a:t>. Europe, W. Europe, E. Asia, S.E. Asia  + 24 Edge CDN Locations</a:t>
            </a:r>
          </a:p>
        </p:txBody>
      </p:sp>
      <p:grpSp>
        <p:nvGrpSpPr>
          <p:cNvPr id="48" name="Group 47"/>
          <p:cNvGrpSpPr/>
          <p:nvPr/>
        </p:nvGrpSpPr>
        <p:grpSpPr>
          <a:xfrm>
            <a:off x="2613429" y="3189092"/>
            <a:ext cx="192744" cy="192746"/>
            <a:chOff x="1581719" y="5197873"/>
            <a:chExt cx="349941" cy="349851"/>
          </a:xfrm>
        </p:grpSpPr>
        <p:sp>
          <p:nvSpPr>
            <p:cNvPr id="49" name="Oval 48"/>
            <p:cNvSpPr/>
            <p:nvPr/>
          </p:nvSpPr>
          <p:spPr bwMode="auto">
            <a:xfrm>
              <a:off x="1587267" y="5203376"/>
              <a:ext cx="338844" cy="3388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760925" fontAlgn="base">
                <a:spcBef>
                  <a:spcPct val="0"/>
                </a:spcBef>
                <a:spcAft>
                  <a:spcPct val="0"/>
                </a:spcAft>
              </a:pPr>
              <a:endParaRPr lang="en-US" spc="-4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0" name="Freeform 62"/>
            <p:cNvSpPr>
              <a:spLocks noEditPoints="1"/>
            </p:cNvSpPr>
            <p:nvPr/>
          </p:nvSpPr>
          <p:spPr bwMode="black">
            <a:xfrm>
              <a:off x="1581719" y="5197873"/>
              <a:ext cx="349941" cy="34985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300" dirty="0"/>
            </a:p>
          </p:txBody>
        </p:sp>
      </p:grpSp>
      <p:grpSp>
        <p:nvGrpSpPr>
          <p:cNvPr id="51" name="Group 50"/>
          <p:cNvGrpSpPr/>
          <p:nvPr/>
        </p:nvGrpSpPr>
        <p:grpSpPr>
          <a:xfrm>
            <a:off x="2824075" y="2930020"/>
            <a:ext cx="192744" cy="192746"/>
            <a:chOff x="1581719" y="5197873"/>
            <a:chExt cx="349941" cy="349851"/>
          </a:xfrm>
        </p:grpSpPr>
        <p:sp>
          <p:nvSpPr>
            <p:cNvPr id="52" name="Oval 51"/>
            <p:cNvSpPr/>
            <p:nvPr/>
          </p:nvSpPr>
          <p:spPr bwMode="auto">
            <a:xfrm>
              <a:off x="1587267" y="5203376"/>
              <a:ext cx="338844" cy="3388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760925" fontAlgn="base">
                <a:spcBef>
                  <a:spcPct val="0"/>
                </a:spcBef>
                <a:spcAft>
                  <a:spcPct val="0"/>
                </a:spcAft>
              </a:pPr>
              <a:endParaRPr lang="en-US" spc="-4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3" name="Freeform 62"/>
            <p:cNvSpPr>
              <a:spLocks noEditPoints="1"/>
            </p:cNvSpPr>
            <p:nvPr/>
          </p:nvSpPr>
          <p:spPr bwMode="black">
            <a:xfrm>
              <a:off x="1581719" y="5197873"/>
              <a:ext cx="349941" cy="34985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300" dirty="0"/>
            </a:p>
          </p:txBody>
        </p:sp>
      </p:grpSp>
      <p:grpSp>
        <p:nvGrpSpPr>
          <p:cNvPr id="54" name="Group 53"/>
          <p:cNvGrpSpPr/>
          <p:nvPr/>
        </p:nvGrpSpPr>
        <p:grpSpPr>
          <a:xfrm>
            <a:off x="3159444" y="2995024"/>
            <a:ext cx="192744" cy="192746"/>
            <a:chOff x="1581719" y="5197873"/>
            <a:chExt cx="349941" cy="349851"/>
          </a:xfrm>
        </p:grpSpPr>
        <p:sp>
          <p:nvSpPr>
            <p:cNvPr id="55" name="Oval 54"/>
            <p:cNvSpPr/>
            <p:nvPr/>
          </p:nvSpPr>
          <p:spPr bwMode="auto">
            <a:xfrm>
              <a:off x="1587267" y="5203376"/>
              <a:ext cx="338844" cy="3388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760925" fontAlgn="base">
                <a:spcBef>
                  <a:spcPct val="0"/>
                </a:spcBef>
                <a:spcAft>
                  <a:spcPct val="0"/>
                </a:spcAft>
              </a:pPr>
              <a:endParaRPr lang="en-US" spc="-4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6" name="Freeform 62"/>
            <p:cNvSpPr>
              <a:spLocks noEditPoints="1"/>
            </p:cNvSpPr>
            <p:nvPr/>
          </p:nvSpPr>
          <p:spPr bwMode="black">
            <a:xfrm>
              <a:off x="1581719" y="5197873"/>
              <a:ext cx="349941" cy="34985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300" dirty="0"/>
            </a:p>
          </p:txBody>
        </p:sp>
      </p:grpSp>
      <p:grpSp>
        <p:nvGrpSpPr>
          <p:cNvPr id="57" name="Group 56"/>
          <p:cNvGrpSpPr/>
          <p:nvPr/>
        </p:nvGrpSpPr>
        <p:grpSpPr>
          <a:xfrm>
            <a:off x="5384364" y="2437702"/>
            <a:ext cx="192744" cy="192746"/>
            <a:chOff x="1581719" y="5197873"/>
            <a:chExt cx="349941" cy="349851"/>
          </a:xfrm>
        </p:grpSpPr>
        <p:sp>
          <p:nvSpPr>
            <p:cNvPr id="58" name="Oval 57"/>
            <p:cNvSpPr/>
            <p:nvPr/>
          </p:nvSpPr>
          <p:spPr bwMode="auto">
            <a:xfrm>
              <a:off x="1587267" y="5203376"/>
              <a:ext cx="338844" cy="3388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760925" fontAlgn="base">
                <a:spcBef>
                  <a:spcPct val="0"/>
                </a:spcBef>
                <a:spcAft>
                  <a:spcPct val="0"/>
                </a:spcAft>
              </a:pPr>
              <a:endParaRPr lang="en-US" spc="-4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9" name="Freeform 62"/>
            <p:cNvSpPr>
              <a:spLocks noEditPoints="1"/>
            </p:cNvSpPr>
            <p:nvPr/>
          </p:nvSpPr>
          <p:spPr bwMode="black">
            <a:xfrm>
              <a:off x="1581719" y="5197873"/>
              <a:ext cx="349941" cy="34985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300" dirty="0"/>
            </a:p>
          </p:txBody>
        </p:sp>
      </p:grpSp>
      <p:sp>
        <p:nvSpPr>
          <p:cNvPr id="60" name="Isosceles Triangle 59"/>
          <p:cNvSpPr/>
          <p:nvPr/>
        </p:nvSpPr>
        <p:spPr bwMode="auto">
          <a:xfrm>
            <a:off x="5577108" y="2437702"/>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grpSp>
        <p:nvGrpSpPr>
          <p:cNvPr id="61" name="Group 60"/>
          <p:cNvGrpSpPr/>
          <p:nvPr/>
        </p:nvGrpSpPr>
        <p:grpSpPr>
          <a:xfrm>
            <a:off x="5749282" y="2465428"/>
            <a:ext cx="192744" cy="192746"/>
            <a:chOff x="1581719" y="5197873"/>
            <a:chExt cx="349941" cy="349851"/>
          </a:xfrm>
        </p:grpSpPr>
        <p:sp>
          <p:nvSpPr>
            <p:cNvPr id="62" name="Oval 61"/>
            <p:cNvSpPr/>
            <p:nvPr/>
          </p:nvSpPr>
          <p:spPr bwMode="auto">
            <a:xfrm>
              <a:off x="1587267" y="5203376"/>
              <a:ext cx="338844" cy="3388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760925" fontAlgn="base">
                <a:spcBef>
                  <a:spcPct val="0"/>
                </a:spcBef>
                <a:spcAft>
                  <a:spcPct val="0"/>
                </a:spcAft>
              </a:pPr>
              <a:endParaRPr lang="en-US" spc="-4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3" name="Freeform 62"/>
            <p:cNvSpPr>
              <a:spLocks noEditPoints="1"/>
            </p:cNvSpPr>
            <p:nvPr/>
          </p:nvSpPr>
          <p:spPr bwMode="black">
            <a:xfrm>
              <a:off x="1581719" y="5197873"/>
              <a:ext cx="349941" cy="34985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300" dirty="0"/>
            </a:p>
          </p:txBody>
        </p:sp>
      </p:grpSp>
      <p:grpSp>
        <p:nvGrpSpPr>
          <p:cNvPr id="64" name="Group 63"/>
          <p:cNvGrpSpPr/>
          <p:nvPr/>
        </p:nvGrpSpPr>
        <p:grpSpPr>
          <a:xfrm>
            <a:off x="9126040" y="3552466"/>
            <a:ext cx="192744" cy="192746"/>
            <a:chOff x="1581719" y="5197873"/>
            <a:chExt cx="349941" cy="349851"/>
          </a:xfrm>
        </p:grpSpPr>
        <p:sp>
          <p:nvSpPr>
            <p:cNvPr id="65" name="Oval 64"/>
            <p:cNvSpPr/>
            <p:nvPr/>
          </p:nvSpPr>
          <p:spPr bwMode="auto">
            <a:xfrm>
              <a:off x="1587267" y="5203376"/>
              <a:ext cx="338844" cy="3388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760925" fontAlgn="base">
                <a:spcBef>
                  <a:spcPct val="0"/>
                </a:spcBef>
                <a:spcAft>
                  <a:spcPct val="0"/>
                </a:spcAft>
              </a:pPr>
              <a:endParaRPr lang="en-US" spc="-4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6" name="Freeform 62"/>
            <p:cNvSpPr>
              <a:spLocks noEditPoints="1"/>
            </p:cNvSpPr>
            <p:nvPr/>
          </p:nvSpPr>
          <p:spPr bwMode="black">
            <a:xfrm>
              <a:off x="1581719" y="5197873"/>
              <a:ext cx="349941" cy="34985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300" dirty="0"/>
            </a:p>
          </p:txBody>
        </p:sp>
      </p:grpSp>
      <p:grpSp>
        <p:nvGrpSpPr>
          <p:cNvPr id="67" name="Group 66"/>
          <p:cNvGrpSpPr/>
          <p:nvPr/>
        </p:nvGrpSpPr>
        <p:grpSpPr>
          <a:xfrm>
            <a:off x="8867346" y="4116416"/>
            <a:ext cx="192744" cy="192746"/>
            <a:chOff x="1581719" y="5197873"/>
            <a:chExt cx="349941" cy="349851"/>
          </a:xfrm>
        </p:grpSpPr>
        <p:sp>
          <p:nvSpPr>
            <p:cNvPr id="68" name="Oval 67"/>
            <p:cNvSpPr/>
            <p:nvPr/>
          </p:nvSpPr>
          <p:spPr bwMode="auto">
            <a:xfrm>
              <a:off x="1587267" y="5203376"/>
              <a:ext cx="338844" cy="3388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760925" fontAlgn="base">
                <a:spcBef>
                  <a:spcPct val="0"/>
                </a:spcBef>
                <a:spcAft>
                  <a:spcPct val="0"/>
                </a:spcAft>
              </a:pPr>
              <a:endParaRPr lang="en-US" spc="-4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9" name="Freeform 62"/>
            <p:cNvSpPr>
              <a:spLocks noEditPoints="1"/>
            </p:cNvSpPr>
            <p:nvPr/>
          </p:nvSpPr>
          <p:spPr bwMode="black">
            <a:xfrm>
              <a:off x="1581719" y="5197873"/>
              <a:ext cx="349941" cy="34985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300" dirty="0"/>
            </a:p>
          </p:txBody>
        </p:sp>
      </p:grpSp>
      <p:grpSp>
        <p:nvGrpSpPr>
          <p:cNvPr id="70" name="Group 69"/>
          <p:cNvGrpSpPr/>
          <p:nvPr/>
        </p:nvGrpSpPr>
        <p:grpSpPr>
          <a:xfrm>
            <a:off x="447785" y="5080008"/>
            <a:ext cx="192744" cy="192746"/>
            <a:chOff x="1581719" y="5197873"/>
            <a:chExt cx="349941" cy="349851"/>
          </a:xfrm>
        </p:grpSpPr>
        <p:sp>
          <p:nvSpPr>
            <p:cNvPr id="71" name="Oval 70"/>
            <p:cNvSpPr/>
            <p:nvPr/>
          </p:nvSpPr>
          <p:spPr bwMode="auto">
            <a:xfrm>
              <a:off x="1587267" y="5203376"/>
              <a:ext cx="338844" cy="338844"/>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760925" fontAlgn="base">
                <a:spcBef>
                  <a:spcPct val="0"/>
                </a:spcBef>
                <a:spcAft>
                  <a:spcPct val="0"/>
                </a:spcAft>
              </a:pPr>
              <a:endParaRPr lang="en-US" spc="-4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2" name="Freeform 62"/>
            <p:cNvSpPr>
              <a:spLocks noEditPoints="1"/>
            </p:cNvSpPr>
            <p:nvPr/>
          </p:nvSpPr>
          <p:spPr bwMode="black">
            <a:xfrm>
              <a:off x="1581719" y="5197873"/>
              <a:ext cx="349941" cy="349851"/>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chemeClr val="accent2"/>
            </a:solidFill>
            <a:ln>
              <a:noFill/>
            </a:ln>
          </p:spPr>
          <p:txBody>
            <a:bodyPr vert="horz" wrap="square" lIns="82305" tIns="41153" rIns="82305" bIns="41153" numCol="1" anchor="t" anchorCtr="0" compatLnSpc="1">
              <a:prstTxWarp prst="textNoShape">
                <a:avLst/>
              </a:prstTxWarp>
            </a:bodyPr>
            <a:lstStyle/>
            <a:p>
              <a:endParaRPr lang="en-US" sz="1300" dirty="0"/>
            </a:p>
          </p:txBody>
        </p:sp>
      </p:grpSp>
      <p:sp>
        <p:nvSpPr>
          <p:cNvPr id="73" name="Isosceles Triangle 72"/>
          <p:cNvSpPr/>
          <p:nvPr/>
        </p:nvSpPr>
        <p:spPr bwMode="auto">
          <a:xfrm>
            <a:off x="3382136" y="2894902"/>
            <a:ext cx="185148" cy="185195"/>
          </a:xfrm>
          <a:prstGeom prst="triangle">
            <a:avLst/>
          </a:prstGeom>
          <a:solidFill>
            <a:srgbClr val="16A2D9"/>
          </a:solidFill>
          <a:ln>
            <a:noFill/>
            <a:headEnd type="none" w="med" len="med"/>
            <a:tailEnd type="none" w="med" len="med"/>
          </a:ln>
          <a:effectLst/>
          <a:scene3d>
            <a:camera prst="orthographicFront"/>
            <a:lightRig rig="threePt" dir="t"/>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vert="horz" wrap="square" lIns="455198" tIns="45519" rIns="91033" bIns="45519" numCol="1" rtlCol="0" anchor="ctr" anchorCtr="0" compatLnSpc="1">
            <a:prstTxWarp prst="textNoShape">
              <a:avLst/>
            </a:prstTxWarp>
          </a:bodyPr>
          <a:lstStyle/>
          <a:p>
            <a:pPr defTabSz="1114162" fontAlgn="base">
              <a:lnSpc>
                <a:spcPct val="80000"/>
              </a:lnSpc>
              <a:spcBef>
                <a:spcPct val="0"/>
              </a:spcBef>
              <a:spcAft>
                <a:spcPts val="600"/>
              </a:spcAft>
              <a:defRPr/>
            </a:pPr>
            <a:endParaRPr lang="en-US" sz="2000" kern="0" spc="-100" dirty="0">
              <a:ln>
                <a:solidFill>
                  <a:srgbClr val="FFFFFF">
                    <a:alpha val="0"/>
                  </a:srgbClr>
                </a:solidFill>
              </a:ln>
              <a:gradFill>
                <a:gsLst>
                  <a:gs pos="0">
                    <a:schemeClr val="tx1"/>
                  </a:gs>
                  <a:gs pos="86000">
                    <a:schemeClr val="tx1"/>
                  </a:gs>
                </a:gsLst>
                <a:lin ang="5400000" scaled="0"/>
              </a:gradFill>
              <a:latin typeface="Segoe Semibold" pitchFamily="34" charset="0"/>
            </a:endParaRPr>
          </a:p>
        </p:txBody>
      </p:sp>
      <p:sp>
        <p:nvSpPr>
          <p:cNvPr id="74" name="Title 73"/>
          <p:cNvSpPr>
            <a:spLocks noGrp="1"/>
          </p:cNvSpPr>
          <p:nvPr>
            <p:ph type="title"/>
          </p:nvPr>
        </p:nvSpPr>
        <p:spPr/>
        <p:txBody>
          <a:bodyPr/>
          <a:lstStyle/>
          <a:p>
            <a:r>
              <a:rPr lang="en-US" dirty="0" smtClean="0"/>
              <a:t>Azure </a:t>
            </a:r>
            <a:r>
              <a:rPr lang="en-US" dirty="0"/>
              <a:t>global presence and reach</a:t>
            </a:r>
          </a:p>
        </p:txBody>
      </p:sp>
    </p:spTree>
    <p:extLst>
      <p:ext uri="{BB962C8B-B14F-4D97-AF65-F5344CB8AC3E}">
        <p14:creationId xmlns:p14="http://schemas.microsoft.com/office/powerpoint/2010/main" val="305890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274641" y="3038493"/>
            <a:ext cx="274319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Developer Farm</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274638" y="2122514"/>
            <a:ext cx="182880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Overview</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274639" y="3954471"/>
            <a:ext cx="3383305"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Production Farm</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6" name="Rectangle 35"/>
          <p:cNvSpPr/>
          <p:nvPr/>
        </p:nvSpPr>
        <p:spPr bwMode="auto">
          <a:xfrm>
            <a:off x="274638" y="4870450"/>
            <a:ext cx="1828800"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b="1" dirty="0" smtClean="0">
                <a:gradFill>
                  <a:gsLst>
                    <a:gs pos="0">
                      <a:srgbClr val="FFFFFF"/>
                    </a:gs>
                    <a:gs pos="100000">
                      <a:srgbClr val="FFFFFF"/>
                    </a:gs>
                  </a:gsLst>
                  <a:lin ang="5400000" scaled="0"/>
                </a:gradFill>
                <a:ea typeface="Segoe UI" pitchFamily="34" charset="0"/>
                <a:cs typeface="Segoe UI" pitchFamily="34" charset="0"/>
              </a:rPr>
              <a:t>Costing</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Agenda</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9350" b="25768"/>
          <a:stretch/>
        </p:blipFill>
        <p:spPr>
          <a:xfrm>
            <a:off x="3932238" y="2135532"/>
            <a:ext cx="8229534" cy="3647705"/>
          </a:xfrm>
          <a:prstGeom prst="rect">
            <a:avLst/>
          </a:prstGeom>
        </p:spPr>
      </p:pic>
    </p:spTree>
    <p:extLst>
      <p:ext uri="{BB962C8B-B14F-4D97-AF65-F5344CB8AC3E}">
        <p14:creationId xmlns:p14="http://schemas.microsoft.com/office/powerpoint/2010/main" val="1169156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Overview</a:t>
            </a:r>
            <a:br>
              <a:rPr lang="en-US" dirty="0" smtClean="0">
                <a:solidFill>
                  <a:schemeClr val="bg1"/>
                </a:solidFill>
              </a:rPr>
            </a:br>
            <a:r>
              <a:rPr lang="en-US" dirty="0" smtClean="0">
                <a:solidFill>
                  <a:schemeClr val="bg1"/>
                </a:solidFill>
              </a:rPr>
              <a:t>SharePoint on </a:t>
            </a:r>
            <a:r>
              <a:rPr lang="en-US" dirty="0" err="1" smtClean="0">
                <a:solidFill>
                  <a:schemeClr val="bg1"/>
                </a:solidFill>
              </a:rPr>
              <a:t>IaaS</a:t>
            </a:r>
            <a:endParaRPr lang="en-US" dirty="0">
              <a:solidFill>
                <a:schemeClr val="bg1"/>
              </a:solidFill>
            </a:endParaRPr>
          </a:p>
        </p:txBody>
      </p:sp>
    </p:spTree>
    <p:extLst>
      <p:ext uri="{BB962C8B-B14F-4D97-AF65-F5344CB8AC3E}">
        <p14:creationId xmlns:p14="http://schemas.microsoft.com/office/powerpoint/2010/main" val="3418532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Cloud Continuum</a:t>
            </a:r>
            <a:endParaRPr lang="en-US" dirty="0"/>
          </a:p>
        </p:txBody>
      </p:sp>
      <p:sp>
        <p:nvSpPr>
          <p:cNvPr id="3" name="Rectangle 2"/>
          <p:cNvSpPr/>
          <p:nvPr/>
        </p:nvSpPr>
        <p:spPr bwMode="auto">
          <a:xfrm rot="5400000" flipV="1">
            <a:off x="3005229" y="-1684691"/>
            <a:ext cx="4750526" cy="10211579"/>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776691"/>
            <a:endParaRPr lang="en-US" sz="1530" dirty="0">
              <a:solidFill>
                <a:prstClr val="white"/>
              </a:solidFill>
            </a:endParaRPr>
          </a:p>
        </p:txBody>
      </p:sp>
      <p:pic>
        <p:nvPicPr>
          <p:cNvPr id="4" name="Picture 3" descr="\\eventsql\dvd\Online_ART\DVD_Art_Sept-2-2010\Artwork_Imagery\Shapes\Arrows\White Collection 25 percent opaque - soft shadow\curved arrow 5.png"/>
          <p:cNvPicPr>
            <a:picLocks noChangeAspect="1" noChangeArrowheads="1"/>
          </p:cNvPicPr>
          <p:nvPr/>
        </p:nvPicPr>
        <p:blipFill>
          <a:blip r:embed="rId3" cstate="email">
            <a:duotone>
              <a:schemeClr val="accent1">
                <a:shade val="45000"/>
                <a:satMod val="135000"/>
              </a:schemeClr>
              <a:prstClr val="white"/>
            </a:duotone>
            <a:extLst>
              <a:ext uri="{BEBA8EAE-BF5A-486C-A8C5-ECC9F3942E4B}">
                <a14:imgProps xmlns:a14="http://schemas.microsoft.com/office/drawing/2010/main">
                  <a14:imgLayer r:embed="rId4">
                    <a14:imgEffect>
                      <a14:artisticGlowEdges/>
                    </a14:imgEffect>
                  </a14:imgLayer>
                </a14:imgProps>
              </a:ext>
              <a:ext uri="{28A0092B-C50C-407E-A947-70E740481C1C}">
                <a14:useLocalDpi xmlns:a14="http://schemas.microsoft.com/office/drawing/2010/main"/>
              </a:ext>
            </a:extLst>
          </a:blip>
          <a:srcRect/>
          <a:stretch>
            <a:fillRect/>
          </a:stretch>
        </p:blipFill>
        <p:spPr bwMode="auto">
          <a:xfrm rot="604224">
            <a:off x="1488225" y="289960"/>
            <a:ext cx="8279451" cy="556053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6"/>
          <p:cNvSpPr txBox="1"/>
          <p:nvPr/>
        </p:nvSpPr>
        <p:spPr>
          <a:xfrm>
            <a:off x="4966855" y="5885598"/>
            <a:ext cx="1703320" cy="448228"/>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2856" spc="272" dirty="0">
                <a:solidFill>
                  <a:prstClr val="black"/>
                </a:solidFill>
                <a:latin typeface="Calibri Light" panose="020F0302020204030204"/>
              </a:rPr>
              <a:t>CONTROL</a:t>
            </a:r>
          </a:p>
        </p:txBody>
      </p:sp>
      <p:cxnSp>
        <p:nvCxnSpPr>
          <p:cNvPr id="6" name="Straight Arrow Connector 5"/>
          <p:cNvCxnSpPr/>
          <p:nvPr/>
        </p:nvCxnSpPr>
        <p:spPr>
          <a:xfrm flipV="1">
            <a:off x="10486283" y="1045836"/>
            <a:ext cx="1" cy="4934500"/>
          </a:xfrm>
          <a:prstGeom prst="straightConnector1">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sp>
        <p:nvSpPr>
          <p:cNvPr id="7" name="TextBox 8"/>
          <p:cNvSpPr txBox="1"/>
          <p:nvPr/>
        </p:nvSpPr>
        <p:spPr>
          <a:xfrm rot="5400000">
            <a:off x="9392686" y="3014971"/>
            <a:ext cx="3607341" cy="528273"/>
          </a:xfrm>
          <a:prstGeom prst="rect">
            <a:avLst/>
          </a:prstGeom>
          <a:noFill/>
        </p:spPr>
        <p:txBody>
          <a:bodyPr wrap="none" lIns="0" tIns="0" rIns="0" bIns="0"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3366" spc="272" dirty="0">
                <a:solidFill>
                  <a:prstClr val="black"/>
                </a:solidFill>
                <a:latin typeface="Calibri Light" panose="020F0302020204030204"/>
              </a:rPr>
              <a:t>COST-EFFICIENCY</a:t>
            </a:r>
          </a:p>
        </p:txBody>
      </p:sp>
      <p:cxnSp>
        <p:nvCxnSpPr>
          <p:cNvPr id="8" name="Straight Connector 7"/>
          <p:cNvCxnSpPr/>
          <p:nvPr/>
        </p:nvCxnSpPr>
        <p:spPr>
          <a:xfrm>
            <a:off x="10486282" y="5718588"/>
            <a:ext cx="0" cy="491155"/>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9" name="Straight Connector 8"/>
          <p:cNvCxnSpPr/>
          <p:nvPr/>
        </p:nvCxnSpPr>
        <p:spPr>
          <a:xfrm>
            <a:off x="1989607" y="5734935"/>
            <a:ext cx="0" cy="229231"/>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0" name="Straight Connector 9"/>
          <p:cNvCxnSpPr/>
          <p:nvPr/>
        </p:nvCxnSpPr>
        <p:spPr>
          <a:xfrm rot="5400000">
            <a:off x="4234218" y="5850962"/>
            <a:ext cx="232055"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1" name="Straight Connector 10"/>
          <p:cNvCxnSpPr/>
          <p:nvPr/>
        </p:nvCxnSpPr>
        <p:spPr>
          <a:xfrm rot="5400000">
            <a:off x="5461426" y="5850962"/>
            <a:ext cx="232055"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2" name="Straight Connector 11"/>
          <p:cNvCxnSpPr/>
          <p:nvPr/>
        </p:nvCxnSpPr>
        <p:spPr>
          <a:xfrm rot="5400000">
            <a:off x="7915839" y="5850962"/>
            <a:ext cx="232055"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3" name="Straight Connector 12"/>
          <p:cNvCxnSpPr/>
          <p:nvPr/>
        </p:nvCxnSpPr>
        <p:spPr>
          <a:xfrm rot="5400000">
            <a:off x="9143046" y="5850962"/>
            <a:ext cx="232055"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4" name="Straight Connector 13"/>
          <p:cNvCxnSpPr/>
          <p:nvPr/>
        </p:nvCxnSpPr>
        <p:spPr>
          <a:xfrm rot="5400000">
            <a:off x="3007012" y="5850962"/>
            <a:ext cx="232055"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15" name="Straight Arrow Connector 14"/>
          <p:cNvCxnSpPr/>
          <p:nvPr/>
        </p:nvCxnSpPr>
        <p:spPr>
          <a:xfrm>
            <a:off x="1208380" y="5790443"/>
            <a:ext cx="9622393" cy="0"/>
          </a:xfrm>
          <a:prstGeom prst="straightConnector1">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grpSp>
        <p:nvGrpSpPr>
          <p:cNvPr id="16" name="Group 15"/>
          <p:cNvGrpSpPr/>
          <p:nvPr/>
        </p:nvGrpSpPr>
        <p:grpSpPr>
          <a:xfrm>
            <a:off x="274702" y="2113303"/>
            <a:ext cx="10126773" cy="2458284"/>
            <a:chOff x="374210" y="2876654"/>
            <a:chExt cx="12805067" cy="2892211"/>
          </a:xfrm>
        </p:grpSpPr>
        <p:cxnSp>
          <p:nvCxnSpPr>
            <p:cNvPr id="34" name="Straight Arrow Connector 33"/>
            <p:cNvCxnSpPr/>
            <p:nvPr/>
          </p:nvCxnSpPr>
          <p:spPr>
            <a:xfrm flipV="1">
              <a:off x="374210" y="2876654"/>
              <a:ext cx="12805067" cy="11559"/>
            </a:xfrm>
            <a:prstGeom prst="straightConnector1">
              <a:avLst/>
            </a:prstGeom>
            <a:ln w="952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374210" y="5757306"/>
              <a:ext cx="12805067" cy="11559"/>
            </a:xfrm>
            <a:prstGeom prst="straightConnector1">
              <a:avLst/>
            </a:prstGeom>
            <a:ln w="9525">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374210" y="4309375"/>
              <a:ext cx="12805067" cy="11559"/>
            </a:xfrm>
            <a:prstGeom prst="straightConnector1">
              <a:avLst/>
            </a:prstGeom>
            <a:ln w="9525">
              <a:solidFill>
                <a:schemeClr val="accent3"/>
              </a:solidFill>
              <a:prstDash val="lgDash"/>
            </a:ln>
          </p:spPr>
          <p:style>
            <a:lnRef idx="1">
              <a:schemeClr val="accent1"/>
            </a:lnRef>
            <a:fillRef idx="0">
              <a:schemeClr val="accent1"/>
            </a:fillRef>
            <a:effectRef idx="0">
              <a:schemeClr val="accent1"/>
            </a:effectRef>
            <a:fontRef idx="minor">
              <a:schemeClr val="tx1"/>
            </a:fontRef>
          </p:style>
        </p:cxnSp>
      </p:grpSp>
      <p:cxnSp>
        <p:nvCxnSpPr>
          <p:cNvPr id="17" name="Straight Connector 16"/>
          <p:cNvCxnSpPr/>
          <p:nvPr/>
        </p:nvCxnSpPr>
        <p:spPr>
          <a:xfrm rot="5400000">
            <a:off x="6688633" y="5850962"/>
            <a:ext cx="232055"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sp>
        <p:nvSpPr>
          <p:cNvPr id="18" name="Diamond 17"/>
          <p:cNvSpPr/>
          <p:nvPr/>
        </p:nvSpPr>
        <p:spPr bwMode="auto">
          <a:xfrm>
            <a:off x="5346237" y="4435414"/>
            <a:ext cx="244055" cy="262011"/>
          </a:xfrm>
          <a:prstGeom prst="diamond">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776691"/>
            <a:endParaRPr lang="en-US" sz="1530" dirty="0">
              <a:solidFill>
                <a:prstClr val="white"/>
              </a:solidFill>
            </a:endParaRPr>
          </a:p>
        </p:txBody>
      </p:sp>
      <p:cxnSp>
        <p:nvCxnSpPr>
          <p:cNvPr id="19" name="Straight Connector 18"/>
          <p:cNvCxnSpPr/>
          <p:nvPr/>
        </p:nvCxnSpPr>
        <p:spPr>
          <a:xfrm>
            <a:off x="10465058" y="3330878"/>
            <a:ext cx="231995"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20" name="Straight Connector 19"/>
          <p:cNvCxnSpPr/>
          <p:nvPr/>
        </p:nvCxnSpPr>
        <p:spPr>
          <a:xfrm>
            <a:off x="10465058" y="2103352"/>
            <a:ext cx="231995"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21" name="Straight Connector 20"/>
          <p:cNvCxnSpPr/>
          <p:nvPr/>
        </p:nvCxnSpPr>
        <p:spPr>
          <a:xfrm>
            <a:off x="10465058" y="4558405"/>
            <a:ext cx="231995"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cxnSp>
        <p:nvCxnSpPr>
          <p:cNvPr id="22" name="Straight Connector 21"/>
          <p:cNvCxnSpPr/>
          <p:nvPr/>
        </p:nvCxnSpPr>
        <p:spPr>
          <a:xfrm>
            <a:off x="10438264" y="1122754"/>
            <a:ext cx="231995" cy="0"/>
          </a:xfrm>
          <a:prstGeom prst="line">
            <a:avLst/>
          </a:prstGeom>
          <a:ln>
            <a:solidFill>
              <a:schemeClr val="tx2">
                <a:lumMod val="75000"/>
              </a:schemeClr>
            </a:solidFill>
          </a:ln>
        </p:spPr>
        <p:style>
          <a:lnRef idx="1">
            <a:schemeClr val="accent6"/>
          </a:lnRef>
          <a:fillRef idx="0">
            <a:schemeClr val="accent6"/>
          </a:fillRef>
          <a:effectRef idx="0">
            <a:schemeClr val="accent6"/>
          </a:effectRef>
          <a:fontRef idx="minor">
            <a:schemeClr val="tx1"/>
          </a:fontRef>
        </p:style>
      </p:cxnSp>
      <p:sp>
        <p:nvSpPr>
          <p:cNvPr id="23" name="TextBox 28"/>
          <p:cNvSpPr txBox="1"/>
          <p:nvPr/>
        </p:nvSpPr>
        <p:spPr>
          <a:xfrm>
            <a:off x="845127" y="4408759"/>
            <a:ext cx="3067788" cy="382308"/>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836" b="1" dirty="0">
                <a:solidFill>
                  <a:prstClr val="black"/>
                </a:solidFill>
              </a:rPr>
              <a:t>SharePoint (On-premise)</a:t>
            </a:r>
          </a:p>
        </p:txBody>
      </p:sp>
      <p:sp>
        <p:nvSpPr>
          <p:cNvPr id="24" name="TextBox 29"/>
          <p:cNvSpPr txBox="1"/>
          <p:nvPr/>
        </p:nvSpPr>
        <p:spPr>
          <a:xfrm>
            <a:off x="957181" y="5214847"/>
            <a:ext cx="2980279" cy="267080"/>
          </a:xfrm>
          <a:prstGeom prst="rect">
            <a:avLst/>
          </a:prstGeom>
          <a:noFill/>
          <a:ln>
            <a:noFill/>
          </a:ln>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defRPr/>
            </a:pPr>
            <a:r>
              <a:rPr lang="en-US" sz="1224" b="1" dirty="0">
                <a:solidFill>
                  <a:prstClr val="black"/>
                </a:solidFill>
              </a:rPr>
              <a:t> SharePoint</a:t>
            </a:r>
          </a:p>
        </p:txBody>
      </p:sp>
      <p:sp>
        <p:nvSpPr>
          <p:cNvPr id="25" name="TextBox 30"/>
          <p:cNvSpPr txBox="1"/>
          <p:nvPr/>
        </p:nvSpPr>
        <p:spPr>
          <a:xfrm>
            <a:off x="1236230" y="3555753"/>
            <a:ext cx="2298024" cy="737870"/>
          </a:xfrm>
          <a:prstGeom prst="rect">
            <a:avLst/>
          </a:prstGeom>
          <a:noFill/>
          <a:ln>
            <a:solidFill>
              <a:schemeClr val="tx2">
                <a:lumMod val="50000"/>
              </a:schemeClr>
            </a:solidFill>
          </a:ln>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1632" b="1" dirty="0">
                <a:solidFill>
                  <a:prstClr val="black"/>
                </a:solidFill>
              </a:rPr>
              <a:t>Value Prop:</a:t>
            </a:r>
          </a:p>
          <a:p>
            <a:pPr marL="0" lvl="1">
              <a:lnSpc>
                <a:spcPct val="90000"/>
              </a:lnSpc>
              <a:spcBef>
                <a:spcPct val="20000"/>
              </a:spcBef>
              <a:tabLst>
                <a:tab pos="59907" algn="l"/>
              </a:tabLst>
              <a:defRPr/>
            </a:pPr>
            <a:r>
              <a:rPr lang="en-US" sz="1122" dirty="0">
                <a:solidFill>
                  <a:prstClr val="black"/>
                </a:solidFill>
              </a:rPr>
              <a:t>Full h/w control – size/scale</a:t>
            </a:r>
          </a:p>
          <a:p>
            <a:pPr marL="0" lvl="1">
              <a:lnSpc>
                <a:spcPct val="90000"/>
              </a:lnSpc>
              <a:spcBef>
                <a:spcPct val="20000"/>
              </a:spcBef>
              <a:tabLst>
                <a:tab pos="59907" algn="l"/>
              </a:tabLst>
              <a:defRPr/>
            </a:pPr>
            <a:r>
              <a:rPr lang="en-US" sz="1122" dirty="0">
                <a:solidFill>
                  <a:prstClr val="black"/>
                </a:solidFill>
              </a:rPr>
              <a:t>Roll-your-own HA/DR/scale</a:t>
            </a:r>
          </a:p>
        </p:txBody>
      </p:sp>
      <p:sp>
        <p:nvSpPr>
          <p:cNvPr id="26" name="Diamond 25"/>
          <p:cNvSpPr/>
          <p:nvPr/>
        </p:nvSpPr>
        <p:spPr bwMode="auto">
          <a:xfrm>
            <a:off x="2325292" y="4928754"/>
            <a:ext cx="244055" cy="262011"/>
          </a:xfrm>
          <a:prstGeom prst="diamond">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776691"/>
            <a:endParaRPr lang="en-US" sz="1530" dirty="0">
              <a:solidFill>
                <a:prstClr val="white"/>
              </a:solidFill>
            </a:endParaRPr>
          </a:p>
        </p:txBody>
      </p:sp>
      <p:sp>
        <p:nvSpPr>
          <p:cNvPr id="27" name="TextBox 33"/>
          <p:cNvSpPr txBox="1"/>
          <p:nvPr/>
        </p:nvSpPr>
        <p:spPr>
          <a:xfrm>
            <a:off x="4167641" y="3028339"/>
            <a:ext cx="2425699" cy="931640"/>
          </a:xfrm>
          <a:prstGeom prst="rect">
            <a:avLst/>
          </a:prstGeom>
          <a:noFill/>
          <a:ln>
            <a:solidFill>
              <a:schemeClr val="tx2">
                <a:lumMod val="50000"/>
              </a:schemeClr>
            </a:solidFill>
          </a:ln>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1632" b="1" dirty="0">
                <a:solidFill>
                  <a:prstClr val="black"/>
                </a:solidFill>
              </a:rPr>
              <a:t>Value Prop:</a:t>
            </a:r>
          </a:p>
          <a:p>
            <a:pPr marL="0" lvl="1">
              <a:lnSpc>
                <a:spcPct val="90000"/>
              </a:lnSpc>
              <a:spcBef>
                <a:spcPct val="20000"/>
              </a:spcBef>
              <a:tabLst>
                <a:tab pos="59907" algn="l"/>
              </a:tabLst>
              <a:defRPr/>
            </a:pPr>
            <a:r>
              <a:rPr lang="en-US" sz="1122" dirty="0">
                <a:solidFill>
                  <a:prstClr val="black"/>
                </a:solidFill>
              </a:rPr>
              <a:t>100% of API surface area</a:t>
            </a:r>
          </a:p>
          <a:p>
            <a:pPr marL="0" lvl="1">
              <a:lnSpc>
                <a:spcPct val="90000"/>
              </a:lnSpc>
              <a:spcBef>
                <a:spcPct val="20000"/>
              </a:spcBef>
              <a:tabLst>
                <a:tab pos="59907" algn="l"/>
              </a:tabLst>
              <a:defRPr/>
            </a:pPr>
            <a:r>
              <a:rPr lang="en-US" sz="1122" dirty="0">
                <a:solidFill>
                  <a:prstClr val="black"/>
                </a:solidFill>
              </a:rPr>
              <a:t>Easy migration of existing apps</a:t>
            </a:r>
          </a:p>
          <a:p>
            <a:pPr marL="0" lvl="1">
              <a:lnSpc>
                <a:spcPct val="90000"/>
              </a:lnSpc>
              <a:spcBef>
                <a:spcPct val="20000"/>
              </a:spcBef>
              <a:tabLst>
                <a:tab pos="59907" algn="l"/>
              </a:tabLst>
              <a:defRPr/>
            </a:pPr>
            <a:r>
              <a:rPr lang="en-US" sz="1122" dirty="0">
                <a:solidFill>
                  <a:prstClr val="black"/>
                </a:solidFill>
              </a:rPr>
              <a:t>Roll-your-own HA/DR/scale</a:t>
            </a:r>
          </a:p>
        </p:txBody>
      </p:sp>
      <p:sp>
        <p:nvSpPr>
          <p:cNvPr id="28" name="TextBox 34"/>
          <p:cNvSpPr txBox="1"/>
          <p:nvPr/>
        </p:nvSpPr>
        <p:spPr>
          <a:xfrm>
            <a:off x="3837341" y="4000684"/>
            <a:ext cx="3846870" cy="414353"/>
          </a:xfrm>
          <a:prstGeom prst="rect">
            <a:avLst/>
          </a:prstGeom>
          <a:noFill/>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2040" b="1" dirty="0">
                <a:solidFill>
                  <a:prstClr val="black"/>
                </a:solidFill>
              </a:rPr>
              <a:t>SharePoint (IaaS)</a:t>
            </a:r>
            <a:endParaRPr lang="en-US" sz="1836" b="1" dirty="0">
              <a:solidFill>
                <a:prstClr val="black"/>
              </a:solidFill>
            </a:endParaRPr>
          </a:p>
        </p:txBody>
      </p:sp>
      <p:sp>
        <p:nvSpPr>
          <p:cNvPr id="29" name="TextBox 35"/>
          <p:cNvSpPr txBox="1"/>
          <p:nvPr/>
        </p:nvSpPr>
        <p:spPr>
          <a:xfrm>
            <a:off x="4064624" y="4715576"/>
            <a:ext cx="2822992" cy="267080"/>
          </a:xfrm>
          <a:prstGeom prst="rect">
            <a:avLst/>
          </a:prstGeom>
          <a:noFill/>
          <a:ln>
            <a:noFill/>
          </a:ln>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defRPr/>
            </a:pPr>
            <a:r>
              <a:rPr lang="en-US" sz="1224" b="1" dirty="0">
                <a:solidFill>
                  <a:prstClr val="black"/>
                </a:solidFill>
              </a:rPr>
              <a:t> Hosted SharePoint</a:t>
            </a:r>
          </a:p>
        </p:txBody>
      </p:sp>
      <p:sp>
        <p:nvSpPr>
          <p:cNvPr id="30" name="TextBox 37"/>
          <p:cNvSpPr txBox="1"/>
          <p:nvPr/>
        </p:nvSpPr>
        <p:spPr>
          <a:xfrm>
            <a:off x="6514093" y="1409635"/>
            <a:ext cx="2594372" cy="1069452"/>
          </a:xfrm>
          <a:prstGeom prst="rect">
            <a:avLst/>
          </a:prstGeom>
          <a:noFill/>
          <a:ln>
            <a:solidFill>
              <a:schemeClr val="tx2">
                <a:lumMod val="50000"/>
              </a:schemeClr>
            </a:solidFill>
          </a:ln>
        </p:spPr>
        <p:txBody>
          <a:bodyPr wrap="square" lIns="72752" tIns="36376" rIns="72752" bIns="36376"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r>
              <a:rPr lang="en-US" sz="1632" b="1" dirty="0">
                <a:solidFill>
                  <a:prstClr val="black"/>
                </a:solidFill>
              </a:rPr>
              <a:t>Value Prop:</a:t>
            </a:r>
          </a:p>
          <a:p>
            <a:pPr marL="0" lvl="1">
              <a:lnSpc>
                <a:spcPct val="90000"/>
              </a:lnSpc>
              <a:spcBef>
                <a:spcPct val="20000"/>
              </a:spcBef>
              <a:tabLst>
                <a:tab pos="59907" algn="l"/>
              </a:tabLst>
              <a:defRPr/>
            </a:pPr>
            <a:r>
              <a:rPr lang="en-US" sz="1122" dirty="0">
                <a:solidFill>
                  <a:prstClr val="black"/>
                </a:solidFill>
              </a:rPr>
              <a:t>Auto HA, Fault-Tolerance</a:t>
            </a:r>
          </a:p>
          <a:p>
            <a:pPr marL="0" lvl="1">
              <a:lnSpc>
                <a:spcPct val="90000"/>
              </a:lnSpc>
              <a:spcBef>
                <a:spcPct val="20000"/>
              </a:spcBef>
              <a:tabLst>
                <a:tab pos="59907" algn="l"/>
              </a:tabLst>
              <a:defRPr/>
            </a:pPr>
            <a:r>
              <a:rPr lang="en-US" sz="1122" dirty="0">
                <a:solidFill>
                  <a:prstClr val="black"/>
                </a:solidFill>
              </a:rPr>
              <a:t>Friction-free scale</a:t>
            </a:r>
          </a:p>
          <a:p>
            <a:pPr marL="0" lvl="1">
              <a:lnSpc>
                <a:spcPct val="90000"/>
              </a:lnSpc>
              <a:spcBef>
                <a:spcPct val="20000"/>
              </a:spcBef>
              <a:tabLst>
                <a:tab pos="59907" algn="l"/>
              </a:tabLst>
              <a:defRPr/>
            </a:pPr>
            <a:r>
              <a:rPr lang="en-US" sz="1122" dirty="0">
                <a:solidFill>
                  <a:prstClr val="black"/>
                </a:solidFill>
              </a:rPr>
              <a:t>Self-provisioning, </a:t>
            </a:r>
            <a:br>
              <a:rPr lang="en-US" sz="1122" dirty="0">
                <a:solidFill>
                  <a:prstClr val="black"/>
                </a:solidFill>
              </a:rPr>
            </a:br>
            <a:r>
              <a:rPr lang="en-US" sz="1122" dirty="0">
                <a:solidFill>
                  <a:prstClr val="black"/>
                </a:solidFill>
              </a:rPr>
              <a:t>management at scale</a:t>
            </a:r>
          </a:p>
        </p:txBody>
      </p:sp>
      <p:sp>
        <p:nvSpPr>
          <p:cNvPr id="31" name="TextBox 38"/>
          <p:cNvSpPr txBox="1"/>
          <p:nvPr/>
        </p:nvSpPr>
        <p:spPr>
          <a:xfrm>
            <a:off x="6943130" y="3267139"/>
            <a:ext cx="2710564" cy="267080"/>
          </a:xfrm>
          <a:prstGeom prst="rect">
            <a:avLst/>
          </a:prstGeom>
          <a:noFill/>
          <a:ln>
            <a:noFill/>
          </a:ln>
        </p:spPr>
        <p:txBody>
          <a:bodyPr wrap="square" rtlCol="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lnSpc>
                <a:spcPct val="90000"/>
              </a:lnSpc>
              <a:spcBef>
                <a:spcPct val="20000"/>
              </a:spcBef>
              <a:defRPr/>
            </a:pPr>
            <a:r>
              <a:rPr lang="en-US" sz="1224" b="1" dirty="0">
                <a:solidFill>
                  <a:prstClr val="black"/>
                </a:solidFill>
              </a:rPr>
              <a:t> SharePoint Service</a:t>
            </a:r>
          </a:p>
        </p:txBody>
      </p:sp>
      <p:sp>
        <p:nvSpPr>
          <p:cNvPr id="32" name="Rectangle 31"/>
          <p:cNvSpPr/>
          <p:nvPr/>
        </p:nvSpPr>
        <p:spPr>
          <a:xfrm>
            <a:off x="6894416" y="2456926"/>
            <a:ext cx="2060319" cy="414353"/>
          </a:xfrm>
          <a:prstGeom prst="rect">
            <a:avLst/>
          </a:prstGeom>
        </p:spPr>
        <p:txBody>
          <a:bodyPr wrap="none">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2040" b="1" dirty="0">
                <a:solidFill>
                  <a:prstClr val="black"/>
                </a:solidFill>
              </a:rPr>
              <a:t>Office 365 (</a:t>
            </a:r>
            <a:r>
              <a:rPr lang="en-US" sz="2040" b="1" dirty="0" err="1">
                <a:solidFill>
                  <a:prstClr val="black"/>
                </a:solidFill>
              </a:rPr>
              <a:t>SaaS</a:t>
            </a:r>
            <a:r>
              <a:rPr lang="en-US" sz="2040" b="1" dirty="0">
                <a:solidFill>
                  <a:prstClr val="black"/>
                </a:solidFill>
              </a:rPr>
              <a:t>)</a:t>
            </a:r>
          </a:p>
        </p:txBody>
      </p:sp>
      <p:sp>
        <p:nvSpPr>
          <p:cNvPr id="33" name="Diamond 32"/>
          <p:cNvSpPr/>
          <p:nvPr/>
        </p:nvSpPr>
        <p:spPr bwMode="auto">
          <a:xfrm>
            <a:off x="8166667" y="2911224"/>
            <a:ext cx="244055" cy="262011"/>
          </a:xfrm>
          <a:prstGeom prst="diamond">
            <a:avLst/>
          </a:prstGeom>
          <a:solidFill>
            <a:schemeClr val="tx1"/>
          </a:solidFill>
          <a:ln>
            <a:noFill/>
            <a:headEnd type="none" w="med" len="med"/>
            <a:tailEnd type="none" w="med" len="med"/>
          </a:ln>
          <a:effectLst>
            <a:outerShdw blurRad="50800" dist="38100" dir="2700000" algn="tl" rotWithShape="0">
              <a:prstClr val="black">
                <a:alpha val="40000"/>
              </a:prstClr>
            </a:outerShdw>
          </a:effectLst>
        </p:spPr>
        <p:style>
          <a:lnRef idx="1">
            <a:schemeClr val="accent4"/>
          </a:lnRef>
          <a:fillRef idx="3">
            <a:schemeClr val="accent4"/>
          </a:fillRef>
          <a:effectRef idx="2">
            <a:schemeClr val="accent4"/>
          </a:effectRef>
          <a:fontRef idx="minor">
            <a:schemeClr val="lt1"/>
          </a:fontRef>
        </p:style>
        <p:txBody>
          <a:bodyPr vert="horz" wrap="square" lIns="77691" tIns="38846" rIns="77691" bIns="38846"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defTabSz="776691"/>
            <a:endParaRPr lang="en-US" sz="1530" dirty="0">
              <a:solidFill>
                <a:prstClr val="white"/>
              </a:solidFill>
            </a:endParaRPr>
          </a:p>
        </p:txBody>
      </p:sp>
    </p:spTree>
    <p:extLst>
      <p:ext uri="{BB962C8B-B14F-4D97-AF65-F5344CB8AC3E}">
        <p14:creationId xmlns:p14="http://schemas.microsoft.com/office/powerpoint/2010/main" val="248831410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Paul Stubbs</External_x0020_Speaker>
    <Session_x0020_Code xmlns="2295e2e7-0eeb-498e-8716-217bb2ee6ee3">SPC081</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Paul Stubbs</Speaker>
    <AverageRating xmlns="http://schemas.microsoft.com/sharepoint/v3" xsi:nil="true"/>
  </documentManagement>
</p:properties>
</file>

<file path=customXml/itemProps1.xml><?xml version="1.0" encoding="utf-8"?>
<ds:datastoreItem xmlns:ds="http://schemas.openxmlformats.org/officeDocument/2006/customXml" ds:itemID="{533B8ACE-063F-4B9B-A9AC-9C580A199D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2295e2e7-0eeb-498e-8716-217bb2ee6ee3"/>
    <ds:schemaRef ds:uri="230e9df3-be65-4c73-a93b-d1236ebd677e"/>
    <ds:schemaRef ds:uri="http://schemas.microsoft.com/office/2006/documentManagement/types"/>
    <ds:schemaRef ds:uri="032d541b-1b4e-4d91-93c7-b10533c52f73"/>
    <ds:schemaRef ds:uri="http://www.w3.org/XML/1998/namespace"/>
    <ds:schemaRef ds:uri="http://purl.org/dc/terms/"/>
    <ds:schemaRef ds:uri="http://schemas.microsoft.com/sharepoint/v3"/>
    <ds:schemaRef ds:uri="http://purl.org/dc/dcmitype/"/>
    <ds:schemaRef ds:uri="http://schemas.microsoft.com/office/infopath/2007/PartnerControls"/>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206</TotalTime>
  <Words>1149</Words>
  <Application>Microsoft Office PowerPoint</Application>
  <PresentationFormat>Custom</PresentationFormat>
  <Paragraphs>253</Paragraphs>
  <Slides>30</Slides>
  <Notes>10</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5-30072_SPC2012_IT-Pro_Template_16x9</vt:lpstr>
      <vt:lpstr>5-30072_SPC2012_IT-Pro_Template_16x9_Light</vt:lpstr>
      <vt:lpstr>PowerPoint Presentation</vt:lpstr>
      <vt:lpstr>Deploying SharePoint Farms on Windows Azure Virtual Machines</vt:lpstr>
      <vt:lpstr>PowerPoint Presentation</vt:lpstr>
      <vt:lpstr>PowerPoint Presentation</vt:lpstr>
      <vt:lpstr>PowerPoint Presentation</vt:lpstr>
      <vt:lpstr>Azure global presence and reach</vt:lpstr>
      <vt:lpstr>Agenda</vt:lpstr>
      <vt:lpstr>Overview SharePoint on IaaS</vt:lpstr>
      <vt:lpstr>SharePoint Cloud Continuum</vt:lpstr>
      <vt:lpstr>SharePoint Workloads</vt:lpstr>
      <vt:lpstr>Migration Considerations</vt:lpstr>
      <vt:lpstr>Migration Approaches</vt:lpstr>
      <vt:lpstr>Azure Virtual Machines 101</vt:lpstr>
      <vt:lpstr>Dev and Test Farms</vt:lpstr>
      <vt:lpstr>Migrating to Windows Azure</vt:lpstr>
      <vt:lpstr>Developer and Testing Tips</vt:lpstr>
      <vt:lpstr>Exporting and Importing a Farm</vt:lpstr>
      <vt:lpstr>Demo</vt:lpstr>
      <vt:lpstr>Production Farms</vt:lpstr>
      <vt:lpstr>SharePoint Farm Configuration</vt:lpstr>
      <vt:lpstr>SharePoint Farm Configuration</vt:lpstr>
      <vt:lpstr>Demo</vt:lpstr>
      <vt:lpstr>Costing</vt:lpstr>
      <vt:lpstr>PowerPoint Presentation</vt:lpstr>
      <vt:lpstr>Sample SharePoint Farm Cost</vt:lpstr>
      <vt:lpstr>Demo</vt:lpstr>
      <vt:lpstr>Summary</vt:lpstr>
      <vt:lpstr>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Deploying SharePoint Farms on Windows Azure Virtual Machines</dc:title>
  <dc:subject>SharePoint Conference 2012</dc:subject>
  <dc:creator>Paul Stubbs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23</cp:revision>
  <dcterms:created xsi:type="dcterms:W3CDTF">2012-10-19T05:30:34Z</dcterms:created>
  <dcterms:modified xsi:type="dcterms:W3CDTF">2012-12-07T03:18:51Z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