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83" r:id="rId4"/>
    <p:sldMasterId id="2147484205" r:id="rId5"/>
  </p:sldMasterIdLst>
  <p:notesMasterIdLst>
    <p:notesMasterId r:id="rId33"/>
  </p:notesMasterIdLst>
  <p:handoutMasterIdLst>
    <p:handoutMasterId r:id="rId34"/>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18" d="100"/>
          <a:sy n="118" d="100"/>
        </p:scale>
        <p:origin x="-72" y="54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A044EE4-2A2F-4463-94BC-35B4D42C4DE9}" type="doc">
      <dgm:prSet loTypeId="urn:microsoft.com/office/officeart/2005/8/layout/funnel1" loCatId="relationship" qsTypeId="urn:microsoft.com/office/officeart/2005/8/quickstyle/3d3" qsCatId="3D" csTypeId="urn:microsoft.com/office/officeart/2005/8/colors/accent1_2" csCatId="accent1" phldr="1"/>
      <dgm:spPr/>
      <dgm:t>
        <a:bodyPr/>
        <a:lstStyle/>
        <a:p>
          <a:endParaRPr lang="en-US"/>
        </a:p>
      </dgm:t>
    </dgm:pt>
    <dgm:pt modelId="{ED19D9DB-B697-4562-95FD-0559C6ABEC89}">
      <dgm:prSet/>
      <dgm:spPr/>
      <dgm:t>
        <a:bodyPr/>
        <a:lstStyle/>
        <a:p>
          <a:r>
            <a:rPr lang="en-US" dirty="0" smtClean="0"/>
            <a:t>Krister </a:t>
          </a:r>
          <a:r>
            <a:rPr lang="en-US" b="1" dirty="0" smtClean="0"/>
            <a:t>Viewed</a:t>
          </a:r>
          <a:r>
            <a:rPr lang="en-US" dirty="0" smtClean="0"/>
            <a:t> Camera</a:t>
          </a:r>
          <a:endParaRPr lang="en-US" dirty="0"/>
        </a:p>
      </dgm:t>
    </dgm:pt>
    <dgm:pt modelId="{4FE41663-A482-4432-84C1-7BC5A861BCF3}" type="parTrans" cxnId="{B7C0C262-99A5-4E1A-A77E-25C897F898F5}">
      <dgm:prSet/>
      <dgm:spPr/>
      <dgm:t>
        <a:bodyPr/>
        <a:lstStyle/>
        <a:p>
          <a:endParaRPr lang="en-US"/>
        </a:p>
      </dgm:t>
    </dgm:pt>
    <dgm:pt modelId="{5D65CF07-B4FC-46E1-BCB8-D7C47E734881}" type="sibTrans" cxnId="{B7C0C262-99A5-4E1A-A77E-25C897F898F5}">
      <dgm:prSet/>
      <dgm:spPr/>
      <dgm:t>
        <a:bodyPr/>
        <a:lstStyle/>
        <a:p>
          <a:endParaRPr lang="en-US"/>
        </a:p>
      </dgm:t>
    </dgm:pt>
    <dgm:pt modelId="{FAAF4FB8-13A5-495F-A575-BE4BBBB5D07D}">
      <dgm:prSet/>
      <dgm:spPr/>
      <dgm:t>
        <a:bodyPr/>
        <a:lstStyle/>
        <a:p>
          <a:r>
            <a:rPr lang="en-US" dirty="0" smtClean="0"/>
            <a:t>Dag </a:t>
          </a:r>
          <a:r>
            <a:rPr lang="en-US" b="1" dirty="0" smtClean="0"/>
            <a:t>Bought</a:t>
          </a:r>
          <a:r>
            <a:rPr lang="en-US" dirty="0" smtClean="0"/>
            <a:t> Camera</a:t>
          </a:r>
          <a:endParaRPr lang="en-US" dirty="0"/>
        </a:p>
      </dgm:t>
    </dgm:pt>
    <dgm:pt modelId="{453F1816-DEC7-4127-A4BA-A1A412D571F5}" type="parTrans" cxnId="{0A7FC6AF-EE8C-47EA-9285-6A765874470B}">
      <dgm:prSet/>
      <dgm:spPr/>
      <dgm:t>
        <a:bodyPr/>
        <a:lstStyle/>
        <a:p>
          <a:endParaRPr lang="en-US"/>
        </a:p>
      </dgm:t>
    </dgm:pt>
    <dgm:pt modelId="{47B70D8D-3A24-41C5-9402-0C55124BBA49}" type="sibTrans" cxnId="{0A7FC6AF-EE8C-47EA-9285-6A765874470B}">
      <dgm:prSet/>
      <dgm:spPr/>
      <dgm:t>
        <a:bodyPr/>
        <a:lstStyle/>
        <a:p>
          <a:endParaRPr lang="en-US"/>
        </a:p>
      </dgm:t>
    </dgm:pt>
    <dgm:pt modelId="{FF0EA222-B68C-4394-9E7F-39FFB491C505}">
      <dgm:prSet/>
      <dgm:spPr/>
      <dgm:t>
        <a:bodyPr/>
        <a:lstStyle/>
        <a:p>
          <a:r>
            <a:rPr lang="en-US" dirty="0" smtClean="0"/>
            <a:t>Dag </a:t>
          </a:r>
          <a:r>
            <a:rPr lang="en-US" b="1" dirty="0" smtClean="0"/>
            <a:t>Viewed</a:t>
          </a:r>
          <a:r>
            <a:rPr lang="en-US" dirty="0" smtClean="0"/>
            <a:t> Camera Bag</a:t>
          </a:r>
          <a:endParaRPr lang="en-US" dirty="0"/>
        </a:p>
      </dgm:t>
    </dgm:pt>
    <dgm:pt modelId="{AB2C5FDA-3884-4A5D-B7F9-43549173CE70}" type="parTrans" cxnId="{FBE32A6C-C42E-4447-A15F-448C26E49F00}">
      <dgm:prSet/>
      <dgm:spPr/>
      <dgm:t>
        <a:bodyPr/>
        <a:lstStyle/>
        <a:p>
          <a:endParaRPr lang="en-US"/>
        </a:p>
      </dgm:t>
    </dgm:pt>
    <dgm:pt modelId="{3AACDDFB-F0FC-4EDD-9ECB-4A40731C24BE}" type="sibTrans" cxnId="{FBE32A6C-C42E-4447-A15F-448C26E49F00}">
      <dgm:prSet/>
      <dgm:spPr/>
      <dgm:t>
        <a:bodyPr/>
        <a:lstStyle/>
        <a:p>
          <a:endParaRPr lang="en-US"/>
        </a:p>
      </dgm:t>
    </dgm:pt>
    <dgm:pt modelId="{20279D45-180A-4B87-A113-B7068A6E0358}">
      <dgm:prSet/>
      <dgm:spPr/>
      <dgm:t>
        <a:bodyPr/>
        <a:lstStyle/>
        <a:p>
          <a:r>
            <a:rPr lang="en-US" dirty="0" smtClean="0"/>
            <a:t>Item relationships </a:t>
          </a:r>
          <a:br>
            <a:rPr lang="en-US" dirty="0" smtClean="0"/>
          </a:br>
          <a:r>
            <a:rPr lang="en-US" dirty="0" smtClean="0"/>
            <a:t>(Camera and Bag)</a:t>
          </a:r>
          <a:endParaRPr lang="en-US" dirty="0"/>
        </a:p>
      </dgm:t>
    </dgm:pt>
    <dgm:pt modelId="{70D6FDC2-4105-4208-907E-234EC3242D08}" type="parTrans" cxnId="{215BAD3E-DF3D-4EC5-893A-918CD76A8C98}">
      <dgm:prSet/>
      <dgm:spPr/>
      <dgm:t>
        <a:bodyPr/>
        <a:lstStyle/>
        <a:p>
          <a:endParaRPr lang="en-US"/>
        </a:p>
      </dgm:t>
    </dgm:pt>
    <dgm:pt modelId="{E86F7DF4-04E7-47E2-9EED-4408AA42E303}" type="sibTrans" cxnId="{215BAD3E-DF3D-4EC5-893A-918CD76A8C98}">
      <dgm:prSet/>
      <dgm:spPr/>
      <dgm:t>
        <a:bodyPr/>
        <a:lstStyle/>
        <a:p>
          <a:endParaRPr lang="en-US"/>
        </a:p>
      </dgm:t>
    </dgm:pt>
    <dgm:pt modelId="{51E56AF6-EDB5-4D22-9C83-04F33C67F5E4}">
      <dgm:prSet/>
      <dgm:spPr/>
      <dgm:t>
        <a:bodyPr/>
        <a:lstStyle/>
        <a:p>
          <a:endParaRPr lang="en-US"/>
        </a:p>
      </dgm:t>
    </dgm:pt>
    <dgm:pt modelId="{2DB27F5F-9706-44B4-A849-A76C12FC5DC1}" type="parTrans" cxnId="{B54DF4C4-52C4-434D-9F1A-3177A454872A}">
      <dgm:prSet/>
      <dgm:spPr/>
      <dgm:t>
        <a:bodyPr/>
        <a:lstStyle/>
        <a:p>
          <a:endParaRPr lang="en-US"/>
        </a:p>
      </dgm:t>
    </dgm:pt>
    <dgm:pt modelId="{3B55C250-B087-4C8A-8722-44C215E99EBB}" type="sibTrans" cxnId="{B54DF4C4-52C4-434D-9F1A-3177A454872A}">
      <dgm:prSet/>
      <dgm:spPr/>
      <dgm:t>
        <a:bodyPr/>
        <a:lstStyle/>
        <a:p>
          <a:endParaRPr lang="en-US"/>
        </a:p>
      </dgm:t>
    </dgm:pt>
    <dgm:pt modelId="{8D598CEF-DE80-46C4-B147-646E9B63900D}" type="pres">
      <dgm:prSet presAssocID="{9A044EE4-2A2F-4463-94BC-35B4D42C4DE9}" presName="Name0" presStyleCnt="0">
        <dgm:presLayoutVars>
          <dgm:chMax val="4"/>
          <dgm:resizeHandles val="exact"/>
        </dgm:presLayoutVars>
      </dgm:prSet>
      <dgm:spPr/>
      <dgm:t>
        <a:bodyPr/>
        <a:lstStyle/>
        <a:p>
          <a:endParaRPr lang="en-US"/>
        </a:p>
      </dgm:t>
    </dgm:pt>
    <dgm:pt modelId="{FD34A7CB-43D5-439C-9C10-E85B36FE8B9C}" type="pres">
      <dgm:prSet presAssocID="{9A044EE4-2A2F-4463-94BC-35B4D42C4DE9}" presName="ellipse" presStyleLbl="trBgShp" presStyleIdx="0" presStyleCnt="1"/>
      <dgm:spPr/>
      <dgm:t>
        <a:bodyPr/>
        <a:lstStyle/>
        <a:p>
          <a:endParaRPr lang="en-US"/>
        </a:p>
      </dgm:t>
    </dgm:pt>
    <dgm:pt modelId="{E7D4C9AE-9ED0-4DF8-8FE2-BAFBD1ABE495}" type="pres">
      <dgm:prSet presAssocID="{9A044EE4-2A2F-4463-94BC-35B4D42C4DE9}" presName="arrow1" presStyleLbl="fgShp" presStyleIdx="0" presStyleCnt="1"/>
      <dgm:spPr/>
      <dgm:t>
        <a:bodyPr/>
        <a:lstStyle/>
        <a:p>
          <a:endParaRPr lang="en-US"/>
        </a:p>
      </dgm:t>
    </dgm:pt>
    <dgm:pt modelId="{8CD90355-48C9-4105-BCD9-5AE12DB92577}" type="pres">
      <dgm:prSet presAssocID="{9A044EE4-2A2F-4463-94BC-35B4D42C4DE9}" presName="rectangle" presStyleLbl="revTx" presStyleIdx="0" presStyleCnt="1">
        <dgm:presLayoutVars>
          <dgm:bulletEnabled val="1"/>
        </dgm:presLayoutVars>
      </dgm:prSet>
      <dgm:spPr/>
      <dgm:t>
        <a:bodyPr/>
        <a:lstStyle/>
        <a:p>
          <a:endParaRPr lang="en-US"/>
        </a:p>
      </dgm:t>
    </dgm:pt>
    <dgm:pt modelId="{9EC2443D-ACEA-454A-B943-4C86A9524990}" type="pres">
      <dgm:prSet presAssocID="{FAAF4FB8-13A5-495F-A575-BE4BBBB5D07D}" presName="item1" presStyleLbl="node1" presStyleIdx="0" presStyleCnt="3">
        <dgm:presLayoutVars>
          <dgm:bulletEnabled val="1"/>
        </dgm:presLayoutVars>
      </dgm:prSet>
      <dgm:spPr/>
      <dgm:t>
        <a:bodyPr/>
        <a:lstStyle/>
        <a:p>
          <a:endParaRPr lang="en-US"/>
        </a:p>
      </dgm:t>
    </dgm:pt>
    <dgm:pt modelId="{917E91BC-5537-44F8-AB3D-CA99CFB2EBB8}" type="pres">
      <dgm:prSet presAssocID="{FF0EA222-B68C-4394-9E7F-39FFB491C505}" presName="item2" presStyleLbl="node1" presStyleIdx="1" presStyleCnt="3">
        <dgm:presLayoutVars>
          <dgm:bulletEnabled val="1"/>
        </dgm:presLayoutVars>
      </dgm:prSet>
      <dgm:spPr/>
      <dgm:t>
        <a:bodyPr/>
        <a:lstStyle/>
        <a:p>
          <a:endParaRPr lang="en-US"/>
        </a:p>
      </dgm:t>
    </dgm:pt>
    <dgm:pt modelId="{8CA82705-127A-45A2-A96B-9B7A7429F17E}" type="pres">
      <dgm:prSet presAssocID="{20279D45-180A-4B87-A113-B7068A6E0358}" presName="item3" presStyleLbl="node1" presStyleIdx="2" presStyleCnt="3">
        <dgm:presLayoutVars>
          <dgm:bulletEnabled val="1"/>
        </dgm:presLayoutVars>
      </dgm:prSet>
      <dgm:spPr/>
      <dgm:t>
        <a:bodyPr/>
        <a:lstStyle/>
        <a:p>
          <a:endParaRPr lang="en-US"/>
        </a:p>
      </dgm:t>
    </dgm:pt>
    <dgm:pt modelId="{B71F2E8B-9127-4644-8982-0465709E72E8}" type="pres">
      <dgm:prSet presAssocID="{9A044EE4-2A2F-4463-94BC-35B4D42C4DE9}" presName="funnel" presStyleLbl="trAlignAcc1" presStyleIdx="0" presStyleCnt="1"/>
      <dgm:spPr/>
      <dgm:t>
        <a:bodyPr/>
        <a:lstStyle/>
        <a:p>
          <a:endParaRPr lang="en-US"/>
        </a:p>
      </dgm:t>
    </dgm:pt>
  </dgm:ptLst>
  <dgm:cxnLst>
    <dgm:cxn modelId="{B7C0C262-99A5-4E1A-A77E-25C897F898F5}" srcId="{9A044EE4-2A2F-4463-94BC-35B4D42C4DE9}" destId="{ED19D9DB-B697-4562-95FD-0559C6ABEC89}" srcOrd="0" destOrd="0" parTransId="{4FE41663-A482-4432-84C1-7BC5A861BCF3}" sibTransId="{5D65CF07-B4FC-46E1-BCB8-D7C47E734881}"/>
    <dgm:cxn modelId="{D8F83243-6F56-4FD1-816D-6B69727CAFE6}" type="presOf" srcId="{9A044EE4-2A2F-4463-94BC-35B4D42C4DE9}" destId="{8D598CEF-DE80-46C4-B147-646E9B63900D}" srcOrd="0" destOrd="0" presId="urn:microsoft.com/office/officeart/2005/8/layout/funnel1"/>
    <dgm:cxn modelId="{E9064A9E-7FCA-43A2-A9FF-3671D5377EC8}" type="presOf" srcId="{FAAF4FB8-13A5-495F-A575-BE4BBBB5D07D}" destId="{917E91BC-5537-44F8-AB3D-CA99CFB2EBB8}" srcOrd="0" destOrd="0" presId="urn:microsoft.com/office/officeart/2005/8/layout/funnel1"/>
    <dgm:cxn modelId="{783D19B8-6B15-40F5-9ACC-973464C42785}" type="presOf" srcId="{ED19D9DB-B697-4562-95FD-0559C6ABEC89}" destId="{8CA82705-127A-45A2-A96B-9B7A7429F17E}" srcOrd="0" destOrd="0" presId="urn:microsoft.com/office/officeart/2005/8/layout/funnel1"/>
    <dgm:cxn modelId="{B54DF4C4-52C4-434D-9F1A-3177A454872A}" srcId="{9A044EE4-2A2F-4463-94BC-35B4D42C4DE9}" destId="{51E56AF6-EDB5-4D22-9C83-04F33C67F5E4}" srcOrd="4" destOrd="0" parTransId="{2DB27F5F-9706-44B4-A849-A76C12FC5DC1}" sibTransId="{3B55C250-B087-4C8A-8722-44C215E99EBB}"/>
    <dgm:cxn modelId="{215BAD3E-DF3D-4EC5-893A-918CD76A8C98}" srcId="{9A044EE4-2A2F-4463-94BC-35B4D42C4DE9}" destId="{20279D45-180A-4B87-A113-B7068A6E0358}" srcOrd="3" destOrd="0" parTransId="{70D6FDC2-4105-4208-907E-234EC3242D08}" sibTransId="{E86F7DF4-04E7-47E2-9EED-4408AA42E303}"/>
    <dgm:cxn modelId="{0A7FC6AF-EE8C-47EA-9285-6A765874470B}" srcId="{9A044EE4-2A2F-4463-94BC-35B4D42C4DE9}" destId="{FAAF4FB8-13A5-495F-A575-BE4BBBB5D07D}" srcOrd="1" destOrd="0" parTransId="{453F1816-DEC7-4127-A4BA-A1A412D571F5}" sibTransId="{47B70D8D-3A24-41C5-9402-0C55124BBA49}"/>
    <dgm:cxn modelId="{E18E94EB-67B5-4279-AC0C-2C4EF9ED4D5E}" type="presOf" srcId="{20279D45-180A-4B87-A113-B7068A6E0358}" destId="{8CD90355-48C9-4105-BCD9-5AE12DB92577}" srcOrd="0" destOrd="0" presId="urn:microsoft.com/office/officeart/2005/8/layout/funnel1"/>
    <dgm:cxn modelId="{4A9693C6-785D-465E-8759-85CC5A19DEA2}" type="presOf" srcId="{FF0EA222-B68C-4394-9E7F-39FFB491C505}" destId="{9EC2443D-ACEA-454A-B943-4C86A9524990}" srcOrd="0" destOrd="0" presId="urn:microsoft.com/office/officeart/2005/8/layout/funnel1"/>
    <dgm:cxn modelId="{FBE32A6C-C42E-4447-A15F-448C26E49F00}" srcId="{9A044EE4-2A2F-4463-94BC-35B4D42C4DE9}" destId="{FF0EA222-B68C-4394-9E7F-39FFB491C505}" srcOrd="2" destOrd="0" parTransId="{AB2C5FDA-3884-4A5D-B7F9-43549173CE70}" sibTransId="{3AACDDFB-F0FC-4EDD-9ECB-4A40731C24BE}"/>
    <dgm:cxn modelId="{EEB4F40C-CB6D-44FD-90D7-EAAC4BC1C1A4}" type="presParOf" srcId="{8D598CEF-DE80-46C4-B147-646E9B63900D}" destId="{FD34A7CB-43D5-439C-9C10-E85B36FE8B9C}" srcOrd="0" destOrd="0" presId="urn:microsoft.com/office/officeart/2005/8/layout/funnel1"/>
    <dgm:cxn modelId="{027E351B-0060-441F-A0C6-B3347F106958}" type="presParOf" srcId="{8D598CEF-DE80-46C4-B147-646E9B63900D}" destId="{E7D4C9AE-9ED0-4DF8-8FE2-BAFBD1ABE495}" srcOrd="1" destOrd="0" presId="urn:microsoft.com/office/officeart/2005/8/layout/funnel1"/>
    <dgm:cxn modelId="{091526E4-9B53-4D44-8F6E-E80622794FAD}" type="presParOf" srcId="{8D598CEF-DE80-46C4-B147-646E9B63900D}" destId="{8CD90355-48C9-4105-BCD9-5AE12DB92577}" srcOrd="2" destOrd="0" presId="urn:microsoft.com/office/officeart/2005/8/layout/funnel1"/>
    <dgm:cxn modelId="{F1E3FE5A-C906-4A4A-A467-DC47728225A5}" type="presParOf" srcId="{8D598CEF-DE80-46C4-B147-646E9B63900D}" destId="{9EC2443D-ACEA-454A-B943-4C86A9524990}" srcOrd="3" destOrd="0" presId="urn:microsoft.com/office/officeart/2005/8/layout/funnel1"/>
    <dgm:cxn modelId="{44B7F4E6-8964-4D94-8A32-AC4C942C3ADE}" type="presParOf" srcId="{8D598CEF-DE80-46C4-B147-646E9B63900D}" destId="{917E91BC-5537-44F8-AB3D-CA99CFB2EBB8}" srcOrd="4" destOrd="0" presId="urn:microsoft.com/office/officeart/2005/8/layout/funnel1"/>
    <dgm:cxn modelId="{EC7208A7-623C-4E26-A4F0-6B845B83EDE3}" type="presParOf" srcId="{8D598CEF-DE80-46C4-B147-646E9B63900D}" destId="{8CA82705-127A-45A2-A96B-9B7A7429F17E}" srcOrd="5" destOrd="0" presId="urn:microsoft.com/office/officeart/2005/8/layout/funnel1"/>
    <dgm:cxn modelId="{9CB41C39-9FF3-492D-8B65-2F9DF3046E9D}" type="presParOf" srcId="{8D598CEF-DE80-46C4-B147-646E9B63900D}" destId="{B71F2E8B-9127-4644-8982-0465709E72E8}" srcOrd="6" destOrd="0" presId="urn:microsoft.com/office/officeart/2005/8/layout/funnel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34A7CB-43D5-439C-9C10-E85B36FE8B9C}">
      <dsp:nvSpPr>
        <dsp:cNvPr id="0" name=""/>
        <dsp:cNvSpPr/>
      </dsp:nvSpPr>
      <dsp:spPr>
        <a:xfrm>
          <a:off x="1910380" y="224547"/>
          <a:ext cx="4456403" cy="1547650"/>
        </a:xfrm>
        <a:prstGeom prst="ellipse">
          <a:avLst/>
        </a:prstGeom>
        <a:solidFill>
          <a:schemeClr val="accent1">
            <a:tint val="50000"/>
            <a:alpha val="40000"/>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rot lat="0" lon="0" rev="0"/>
          </a:camera>
          <a:lightRig rig="contrasting" dir="t">
            <a:rot lat="0" lon="0" rev="1200000"/>
          </a:lightRig>
        </a:scene3d>
        <a:sp3d z="-152400" prstMaterial="matte"/>
      </dsp:spPr>
      <dsp:style>
        <a:lnRef idx="1">
          <a:scrgbClr r="0" g="0" b="0"/>
        </a:lnRef>
        <a:fillRef idx="1">
          <a:scrgbClr r="0" g="0" b="0"/>
        </a:fillRef>
        <a:effectRef idx="0">
          <a:scrgbClr r="0" g="0" b="0"/>
        </a:effectRef>
        <a:fontRef idx="minor"/>
      </dsp:style>
    </dsp:sp>
    <dsp:sp modelId="{E7D4C9AE-9ED0-4DF8-8FE2-BAFBD1ABE495}">
      <dsp:nvSpPr>
        <dsp:cNvPr id="0" name=""/>
        <dsp:cNvSpPr/>
      </dsp:nvSpPr>
      <dsp:spPr>
        <a:xfrm>
          <a:off x="3713669" y="4014217"/>
          <a:ext cx="863644" cy="552732"/>
        </a:xfrm>
        <a:prstGeom prst="downArrow">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8CD90355-48C9-4105-BCD9-5AE12DB92577}">
      <dsp:nvSpPr>
        <dsp:cNvPr id="0" name=""/>
        <dsp:cNvSpPr/>
      </dsp:nvSpPr>
      <dsp:spPr>
        <a:xfrm>
          <a:off x="2072745" y="4456403"/>
          <a:ext cx="4145491" cy="1036372"/>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63576" tIns="163576" rIns="163576" bIns="163576" numCol="1" spcCol="1270" anchor="ctr" anchorCtr="0">
          <a:noAutofit/>
        </a:bodyPr>
        <a:lstStyle/>
        <a:p>
          <a:pPr lvl="0" algn="ctr" defTabSz="1022350">
            <a:lnSpc>
              <a:spcPct val="90000"/>
            </a:lnSpc>
            <a:spcBef>
              <a:spcPct val="0"/>
            </a:spcBef>
            <a:spcAft>
              <a:spcPct val="35000"/>
            </a:spcAft>
          </a:pPr>
          <a:r>
            <a:rPr lang="en-US" sz="2300" kern="1200" dirty="0" smtClean="0"/>
            <a:t>Item relationships </a:t>
          </a:r>
          <a:br>
            <a:rPr lang="en-US" sz="2300" kern="1200" dirty="0" smtClean="0"/>
          </a:br>
          <a:r>
            <a:rPr lang="en-US" sz="2300" kern="1200" dirty="0" smtClean="0"/>
            <a:t>(Camera and Bag)</a:t>
          </a:r>
          <a:endParaRPr lang="en-US" sz="2300" kern="1200" dirty="0"/>
        </a:p>
      </dsp:txBody>
      <dsp:txXfrm>
        <a:off x="2072745" y="4456403"/>
        <a:ext cx="4145491" cy="1036372"/>
      </dsp:txXfrm>
    </dsp:sp>
    <dsp:sp modelId="{9EC2443D-ACEA-454A-B943-4C86A9524990}">
      <dsp:nvSpPr>
        <dsp:cNvPr id="0" name=""/>
        <dsp:cNvSpPr/>
      </dsp:nvSpPr>
      <dsp:spPr>
        <a:xfrm>
          <a:off x="3530576" y="1891725"/>
          <a:ext cx="1554559" cy="1554559"/>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Dag </a:t>
          </a:r>
          <a:r>
            <a:rPr lang="en-US" sz="1700" b="1" kern="1200" dirty="0" smtClean="0"/>
            <a:t>Viewed</a:t>
          </a:r>
          <a:r>
            <a:rPr lang="en-US" sz="1700" kern="1200" dirty="0" smtClean="0"/>
            <a:t> Camera Bag</a:t>
          </a:r>
          <a:endParaRPr lang="en-US" sz="1700" kern="1200" dirty="0"/>
        </a:p>
      </dsp:txBody>
      <dsp:txXfrm>
        <a:off x="3758236" y="2119385"/>
        <a:ext cx="1099239" cy="1099239"/>
      </dsp:txXfrm>
    </dsp:sp>
    <dsp:sp modelId="{917E91BC-5537-44F8-AB3D-CA99CFB2EBB8}">
      <dsp:nvSpPr>
        <dsp:cNvPr id="0" name=""/>
        <dsp:cNvSpPr/>
      </dsp:nvSpPr>
      <dsp:spPr>
        <a:xfrm>
          <a:off x="2418203" y="725461"/>
          <a:ext cx="1554559" cy="1554559"/>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Dag </a:t>
          </a:r>
          <a:r>
            <a:rPr lang="en-US" sz="1700" b="1" kern="1200" dirty="0" smtClean="0"/>
            <a:t>Bought</a:t>
          </a:r>
          <a:r>
            <a:rPr lang="en-US" sz="1700" kern="1200" dirty="0" smtClean="0"/>
            <a:t> Camera</a:t>
          </a:r>
          <a:endParaRPr lang="en-US" sz="1700" kern="1200" dirty="0"/>
        </a:p>
      </dsp:txBody>
      <dsp:txXfrm>
        <a:off x="2645863" y="953121"/>
        <a:ext cx="1099239" cy="1099239"/>
      </dsp:txXfrm>
    </dsp:sp>
    <dsp:sp modelId="{8CA82705-127A-45A2-A96B-9B7A7429F17E}">
      <dsp:nvSpPr>
        <dsp:cNvPr id="0" name=""/>
        <dsp:cNvSpPr/>
      </dsp:nvSpPr>
      <dsp:spPr>
        <a:xfrm>
          <a:off x="4007308" y="349603"/>
          <a:ext cx="1554559" cy="1554559"/>
        </a:xfrm>
        <a:prstGeom prst="ellipse">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Krister </a:t>
          </a:r>
          <a:r>
            <a:rPr lang="en-US" sz="1700" b="1" kern="1200" dirty="0" smtClean="0"/>
            <a:t>Viewed</a:t>
          </a:r>
          <a:r>
            <a:rPr lang="en-US" sz="1700" kern="1200" dirty="0" smtClean="0"/>
            <a:t> Camera</a:t>
          </a:r>
          <a:endParaRPr lang="en-US" sz="1700" kern="1200" dirty="0"/>
        </a:p>
      </dsp:txBody>
      <dsp:txXfrm>
        <a:off x="4234968" y="577263"/>
        <a:ext cx="1099239" cy="1099239"/>
      </dsp:txXfrm>
    </dsp:sp>
    <dsp:sp modelId="{B71F2E8B-9127-4644-8982-0465709E72E8}">
      <dsp:nvSpPr>
        <dsp:cNvPr id="0" name=""/>
        <dsp:cNvSpPr/>
      </dsp:nvSpPr>
      <dsp:spPr>
        <a:xfrm>
          <a:off x="1727288" y="34545"/>
          <a:ext cx="4836406" cy="3869125"/>
        </a:xfrm>
        <a:prstGeom prst="funnel">
          <a:avLst/>
        </a:prstGeom>
        <a:solidFill>
          <a:schemeClr val="lt1">
            <a:alpha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A232AC4-9D35-4C63-8F45-F54A2959689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40914074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D27D370-224E-4158-AD4F-FCE2F66A77A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20211280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355B08E-B35E-4B18-BF71-85D8CAA6E24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4052455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720" y="686202"/>
            <a:ext cx="6672562" cy="3428087"/>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1"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6:12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B377593-3939-47F9-B05C-5EAE958C2D26}"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443856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78EE107-FD19-4D04-B1EE-D69DB3327BF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8274254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ADA825D-428E-409F-9E94-B76A1D69B45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4099653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904118-0004-4DCA-80F1-E16731BFA8C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813315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07E9DA6-2B72-4A49-9952-6B676B2EC6E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0221566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A75B8C8-22C2-4EEE-BD02-7FBDD58BF7F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169102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D27D370-224E-4158-AD4F-FCE2F66A77A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9617738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D27D370-224E-4158-AD4F-FCE2F66A77A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021128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1394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9007474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41313518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5380317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641727939"/>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6637376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88635140"/>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23557114"/>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49336329"/>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46569112"/>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43641070"/>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4623200"/>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30631463"/>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06005641"/>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40681426"/>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86946637"/>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8028786"/>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217354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466915"/>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4217937"/>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51310083"/>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69871441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image" Target="../media/image2.png"/><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heme" Target="../theme/theme2.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00362813"/>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Layout" Target="../slideLayouts/slideLayout9.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5.png"/><Relationship Id="rId1" Type="http://schemas.openxmlformats.org/officeDocument/2006/relationships/slideLayout" Target="../slideLayouts/slideLayout9.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4.png"/><Relationship Id="rId1" Type="http://schemas.openxmlformats.org/officeDocument/2006/relationships/slideLayout" Target="../slideLayouts/slideLayout10.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myspc.sharepointconference.com/" TargetMode="External"/><Relationship Id="rId1" Type="http://schemas.openxmlformats.org/officeDocument/2006/relationships/slideLayout" Target="../slideLayouts/slideLayout10.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8.xml"/><Relationship Id="rId5" Type="http://schemas.openxmlformats.org/officeDocument/2006/relationships/image" Target="../media/image10.JP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11.pn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15.png"/><Relationship Id="rId5" Type="http://schemas.openxmlformats.org/officeDocument/2006/relationships/image" Target="../media/image9.pn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32980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 architecture</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8591" y="1668482"/>
            <a:ext cx="1520647" cy="1698041"/>
          </a:xfrm>
          <a:prstGeom prst="rect">
            <a:avLst/>
          </a:prstGeom>
        </p:spPr>
      </p:pic>
      <p:grpSp>
        <p:nvGrpSpPr>
          <p:cNvPr id="6" name="Group 5"/>
          <p:cNvGrpSpPr/>
          <p:nvPr/>
        </p:nvGrpSpPr>
        <p:grpSpPr>
          <a:xfrm>
            <a:off x="805279" y="5638747"/>
            <a:ext cx="1871090" cy="990022"/>
            <a:chOff x="527864" y="5234603"/>
            <a:chExt cx="1871090" cy="990022"/>
          </a:xfrm>
        </p:grpSpPr>
        <p:sp>
          <p:nvSpPr>
            <p:cNvPr id="4" name="Can 3"/>
            <p:cNvSpPr/>
            <p:nvPr/>
          </p:nvSpPr>
          <p:spPr bwMode="auto">
            <a:xfrm>
              <a:off x="823336" y="5234603"/>
              <a:ext cx="1280146" cy="365756"/>
            </a:xfrm>
            <a:prstGeom prst="can">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p:cNvSpPr txBox="1"/>
            <p:nvPr/>
          </p:nvSpPr>
          <p:spPr>
            <a:xfrm>
              <a:off x="527864" y="5596761"/>
              <a:ext cx="187109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Event store</a:t>
              </a:r>
            </a:p>
          </p:txBody>
        </p:sp>
      </p:grpSp>
      <p:cxnSp>
        <p:nvCxnSpPr>
          <p:cNvPr id="8" name="Straight Arrow Connector 7"/>
          <p:cNvCxnSpPr>
            <a:stCxn id="3" idx="2"/>
            <a:endCxn id="4" idx="1"/>
          </p:cNvCxnSpPr>
          <p:nvPr/>
        </p:nvCxnSpPr>
        <p:spPr>
          <a:xfrm>
            <a:off x="1708915" y="3366523"/>
            <a:ext cx="31909" cy="2272224"/>
          </a:xfrm>
          <a:prstGeom prst="straightConnector1">
            <a:avLst/>
          </a:prstGeom>
          <a:ln w="57150">
            <a:solidFill>
              <a:schemeClr val="accent2"/>
            </a:solidFill>
            <a:headEnd type="none"/>
            <a:tailEnd type="triangle"/>
          </a:ln>
        </p:spPr>
        <p:style>
          <a:lnRef idx="1">
            <a:schemeClr val="accent2"/>
          </a:lnRef>
          <a:fillRef idx="0">
            <a:schemeClr val="accent2"/>
          </a:fillRef>
          <a:effectRef idx="0">
            <a:schemeClr val="accent2"/>
          </a:effectRef>
          <a:fontRef idx="minor">
            <a:schemeClr val="tx1"/>
          </a:fontRef>
        </p:style>
      </p:cxnSp>
      <p:sp>
        <p:nvSpPr>
          <p:cNvPr id="9" name="TextBox 8"/>
          <p:cNvSpPr txBox="1"/>
          <p:nvPr/>
        </p:nvSpPr>
        <p:spPr>
          <a:xfrm>
            <a:off x="1652015" y="4005825"/>
            <a:ext cx="515378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Krister VIEWS http://contosodemo/</a:t>
            </a:r>
          </a:p>
        </p:txBody>
      </p:sp>
      <p:cxnSp>
        <p:nvCxnSpPr>
          <p:cNvPr id="10" name="Straight Arrow Connector 9"/>
          <p:cNvCxnSpPr>
            <a:endCxn id="4" idx="1"/>
          </p:cNvCxnSpPr>
          <p:nvPr/>
        </p:nvCxnSpPr>
        <p:spPr>
          <a:xfrm>
            <a:off x="1699886" y="3276405"/>
            <a:ext cx="40938" cy="2362342"/>
          </a:xfrm>
          <a:prstGeom prst="straightConnector1">
            <a:avLst/>
          </a:prstGeom>
          <a:ln w="57150">
            <a:solidFill>
              <a:schemeClr val="accent2"/>
            </a:solidFill>
            <a:headEnd type="none"/>
            <a:tailEnd type="triangle"/>
          </a:ln>
        </p:spPr>
        <p:style>
          <a:lnRef idx="1">
            <a:schemeClr val="accent2"/>
          </a:lnRef>
          <a:fillRef idx="0">
            <a:schemeClr val="accent2"/>
          </a:fillRef>
          <a:effectRef idx="0">
            <a:schemeClr val="accent2"/>
          </a:effectRef>
          <a:fontRef idx="minor">
            <a:schemeClr val="tx1"/>
          </a:fontRef>
        </p:style>
      </p:cxnSp>
      <p:sp>
        <p:nvSpPr>
          <p:cNvPr id="11" name="TextBox 10"/>
          <p:cNvSpPr txBox="1"/>
          <p:nvPr/>
        </p:nvSpPr>
        <p:spPr>
          <a:xfrm>
            <a:off x="1672270" y="4005825"/>
            <a:ext cx="484844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Dag VIEWS http://contosodemo/</a:t>
            </a:r>
          </a:p>
        </p:txBody>
      </p:sp>
      <p:grpSp>
        <p:nvGrpSpPr>
          <p:cNvPr id="14" name="Group 13"/>
          <p:cNvGrpSpPr/>
          <p:nvPr/>
        </p:nvGrpSpPr>
        <p:grpSpPr>
          <a:xfrm>
            <a:off x="3712835" y="5593028"/>
            <a:ext cx="4133247" cy="1000951"/>
            <a:chOff x="3365136" y="5958784"/>
            <a:chExt cx="4133247" cy="1000951"/>
          </a:xfrm>
        </p:grpSpPr>
        <p:sp>
          <p:nvSpPr>
            <p:cNvPr id="12" name="Rectangle 11"/>
            <p:cNvSpPr/>
            <p:nvPr/>
          </p:nvSpPr>
          <p:spPr bwMode="auto">
            <a:xfrm>
              <a:off x="4279526" y="5958784"/>
              <a:ext cx="2103097" cy="41147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3365136" y="6331871"/>
              <a:ext cx="413324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Analytics processing engine</a:t>
              </a:r>
            </a:p>
          </p:txBody>
        </p:sp>
      </p:grpSp>
      <p:sp>
        <p:nvSpPr>
          <p:cNvPr id="7" name="Striped Right Arrow 6"/>
          <p:cNvSpPr/>
          <p:nvPr/>
        </p:nvSpPr>
        <p:spPr bwMode="auto">
          <a:xfrm>
            <a:off x="2634651" y="5461974"/>
            <a:ext cx="1645310" cy="687019"/>
          </a:xfrm>
          <a:prstGeom prst="striped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Striped Right Arrow 14"/>
          <p:cNvSpPr/>
          <p:nvPr/>
        </p:nvSpPr>
        <p:spPr bwMode="auto">
          <a:xfrm>
            <a:off x="7206009" y="5455255"/>
            <a:ext cx="1645310" cy="687019"/>
          </a:xfrm>
          <a:prstGeom prst="striped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Striped Right Arrow 15"/>
          <p:cNvSpPr/>
          <p:nvPr/>
        </p:nvSpPr>
        <p:spPr bwMode="auto">
          <a:xfrm>
            <a:off x="7213040" y="3954457"/>
            <a:ext cx="1645310" cy="687019"/>
          </a:xfrm>
          <a:prstGeom prst="striped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p:cNvGrpSpPr/>
          <p:nvPr/>
        </p:nvGrpSpPr>
        <p:grpSpPr>
          <a:xfrm>
            <a:off x="8673294" y="5616166"/>
            <a:ext cx="2939844" cy="977813"/>
            <a:chOff x="166369" y="5234603"/>
            <a:chExt cx="2939844" cy="977813"/>
          </a:xfrm>
        </p:grpSpPr>
        <p:sp>
          <p:nvSpPr>
            <p:cNvPr id="18" name="Can 17"/>
            <p:cNvSpPr/>
            <p:nvPr/>
          </p:nvSpPr>
          <p:spPr bwMode="auto">
            <a:xfrm>
              <a:off x="823336" y="5234603"/>
              <a:ext cx="1280146" cy="365756"/>
            </a:xfrm>
            <a:prstGeom prst="can">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TextBox 18"/>
            <p:cNvSpPr txBox="1"/>
            <p:nvPr/>
          </p:nvSpPr>
          <p:spPr>
            <a:xfrm>
              <a:off x="166369" y="5584552"/>
              <a:ext cx="293984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Analytics reporting</a:t>
              </a:r>
            </a:p>
          </p:txBody>
        </p:sp>
      </p:grpSp>
      <p:grpSp>
        <p:nvGrpSpPr>
          <p:cNvPr id="20" name="Group 19"/>
          <p:cNvGrpSpPr/>
          <p:nvPr/>
        </p:nvGrpSpPr>
        <p:grpSpPr>
          <a:xfrm>
            <a:off x="9095750" y="4061703"/>
            <a:ext cx="2094932" cy="990022"/>
            <a:chOff x="527864" y="5234603"/>
            <a:chExt cx="2094932" cy="990022"/>
          </a:xfrm>
        </p:grpSpPr>
        <p:sp>
          <p:nvSpPr>
            <p:cNvPr id="21" name="Can 20"/>
            <p:cNvSpPr/>
            <p:nvPr/>
          </p:nvSpPr>
          <p:spPr bwMode="auto">
            <a:xfrm>
              <a:off x="823336" y="5234603"/>
              <a:ext cx="1280146" cy="365756"/>
            </a:xfrm>
            <a:prstGeom prst="can">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extBox 21"/>
            <p:cNvSpPr txBox="1"/>
            <p:nvPr/>
          </p:nvSpPr>
          <p:spPr>
            <a:xfrm>
              <a:off x="527864" y="5596761"/>
              <a:ext cx="209493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Search Index</a:t>
              </a:r>
            </a:p>
          </p:txBody>
        </p:sp>
      </p:grpSp>
      <p:cxnSp>
        <p:nvCxnSpPr>
          <p:cNvPr id="23" name="Straight Arrow Connector 22"/>
          <p:cNvCxnSpPr>
            <a:stCxn id="21" idx="1"/>
          </p:cNvCxnSpPr>
          <p:nvPr/>
        </p:nvCxnSpPr>
        <p:spPr>
          <a:xfrm rot="16200000" flipV="1">
            <a:off x="5251118" y="-718474"/>
            <a:ext cx="1909956" cy="7650398"/>
          </a:xfrm>
          <a:prstGeom prst="bentConnector2">
            <a:avLst/>
          </a:prstGeom>
          <a:ln w="57150">
            <a:solidFill>
              <a:schemeClr val="accent2"/>
            </a:solidFill>
            <a:headEnd type="none"/>
            <a:tailEnd type="triangle"/>
          </a:ln>
        </p:spPr>
        <p:style>
          <a:lnRef idx="1">
            <a:schemeClr val="accent2"/>
          </a:lnRef>
          <a:fillRef idx="0">
            <a:schemeClr val="accent2"/>
          </a:fillRef>
          <a:effectRef idx="0">
            <a:schemeClr val="accent2"/>
          </a:effectRef>
          <a:fontRef idx="minor">
            <a:schemeClr val="tx1"/>
          </a:fontRef>
        </p:style>
      </p:cxnSp>
      <p:sp>
        <p:nvSpPr>
          <p:cNvPr id="28" name="Cloud Callout 27"/>
          <p:cNvSpPr/>
          <p:nvPr/>
        </p:nvSpPr>
        <p:spPr bwMode="auto">
          <a:xfrm>
            <a:off x="4115140" y="1362158"/>
            <a:ext cx="4675055" cy="3689567"/>
          </a:xfrm>
          <a:prstGeom prst="cloudCallou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Usage counts</a:t>
            </a:r>
          </a:p>
          <a:p>
            <a:pPr defTabSz="932472" fontAlgn="base">
              <a:lnSpc>
                <a:spcPct val="90000"/>
              </a:lnSpc>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Recommendations</a:t>
            </a:r>
          </a:p>
          <a:p>
            <a:pPr defTabSz="932472" fontAlgn="base">
              <a:lnSpc>
                <a:spcPct val="90000"/>
              </a:lnSpc>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Popularity trend</a:t>
            </a:r>
          </a:p>
        </p:txBody>
      </p:sp>
      <p:sp>
        <p:nvSpPr>
          <p:cNvPr id="25" name="TextBox 24"/>
          <p:cNvSpPr txBox="1"/>
          <p:nvPr/>
        </p:nvSpPr>
        <p:spPr>
          <a:xfrm>
            <a:off x="1652015" y="3590266"/>
            <a:ext cx="5644750" cy="849463"/>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Krister </a:t>
            </a:r>
            <a:r>
              <a:rPr lang="en-US" sz="4000" b="1" dirty="0" smtClean="0">
                <a:gradFill>
                  <a:gsLst>
                    <a:gs pos="2917">
                      <a:srgbClr val="505050"/>
                    </a:gs>
                    <a:gs pos="30000">
                      <a:srgbClr val="505050"/>
                    </a:gs>
                  </a:gsLst>
                  <a:lin ang="5400000" scaled="0"/>
                </a:gradFill>
              </a:rPr>
              <a:t>LIKES</a:t>
            </a:r>
            <a:r>
              <a:rPr lang="en-US" sz="4000" dirty="0" smtClean="0">
                <a:gradFill>
                  <a:gsLst>
                    <a:gs pos="2917">
                      <a:srgbClr val="505050"/>
                    </a:gs>
                    <a:gs pos="30000">
                      <a:srgbClr val="505050"/>
                    </a:gs>
                  </a:gsLst>
                  <a:lin ang="5400000" scaled="0"/>
                </a:gradFill>
              </a:rPr>
              <a:t> </a:t>
            </a:r>
            <a:r>
              <a:rPr lang="en-US" sz="2400" dirty="0" smtClean="0">
                <a:gradFill>
                  <a:gsLst>
                    <a:gs pos="2917">
                      <a:srgbClr val="505050"/>
                    </a:gs>
                    <a:gs pos="30000">
                      <a:srgbClr val="505050"/>
                    </a:gs>
                  </a:gsLst>
                  <a:lin ang="5400000" scaled="0"/>
                </a:gradFill>
              </a:rPr>
              <a:t>http://contosodemo/</a:t>
            </a:r>
          </a:p>
        </p:txBody>
      </p:sp>
    </p:spTree>
    <p:extLst>
      <p:ext uri="{BB962C8B-B14F-4D97-AF65-F5344CB8AC3E}">
        <p14:creationId xmlns:p14="http://schemas.microsoft.com/office/powerpoint/2010/main" val="21622207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8"/>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par>
                                <p:cTn id="22" presetID="22" presetClass="entr" presetSubtype="4"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1"/>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10"/>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4"/>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grpId="1" nodeType="clickEffect">
                                  <p:stCondLst>
                                    <p:cond delay="0"/>
                                  </p:stCondLst>
                                  <p:childTnLst>
                                    <p:set>
                                      <p:cBhvr>
                                        <p:cTn id="48" dur="1" fill="hold">
                                          <p:stCondLst>
                                            <p:cond delay="0"/>
                                          </p:stCondLst>
                                        </p:cTn>
                                        <p:tgtEl>
                                          <p:spTgt spid="28"/>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down)">
                                      <p:cBhvr>
                                        <p:cTn id="53" dur="500"/>
                                        <p:tgtEl>
                                          <p:spTgt spid="15"/>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down)">
                                      <p:cBhvr>
                                        <p:cTn id="56" dur="500"/>
                                        <p:tgtEl>
                                          <p:spTgt spid="16"/>
                                        </p:tgtEl>
                                      </p:cBhvr>
                                    </p:animEffect>
                                  </p:childTnLst>
                                </p:cTn>
                              </p:par>
                              <p:par>
                                <p:cTn id="57" presetID="22" presetClass="entr" presetSubtype="4"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down)">
                                      <p:cBhvr>
                                        <p:cTn id="59" dur="500"/>
                                        <p:tgtEl>
                                          <p:spTgt spid="20"/>
                                        </p:tgtEl>
                                      </p:cBhvr>
                                    </p:animEffect>
                                  </p:childTnLst>
                                </p:cTn>
                              </p:par>
                              <p:par>
                                <p:cTn id="60" presetID="22" presetClass="entr" presetSubtype="4" fill="hold"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wipe(down)">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1000"/>
                                        <p:tgtEl>
                                          <p:spTgt spid="23"/>
                                        </p:tgtEl>
                                      </p:cBhvr>
                                    </p:animEffect>
                                    <p:anim calcmode="lin" valueType="num">
                                      <p:cBhvr>
                                        <p:cTn id="68" dur="1000" fill="hold"/>
                                        <p:tgtEl>
                                          <p:spTgt spid="23"/>
                                        </p:tgtEl>
                                        <p:attrNameLst>
                                          <p:attrName>ppt_x</p:attrName>
                                        </p:attrNameLst>
                                      </p:cBhvr>
                                      <p:tavLst>
                                        <p:tav tm="0">
                                          <p:val>
                                            <p:strVal val="#ppt_x"/>
                                          </p:val>
                                        </p:tav>
                                        <p:tav tm="100000">
                                          <p:val>
                                            <p:strVal val="#ppt_x"/>
                                          </p:val>
                                        </p:tav>
                                      </p:tavLst>
                                    </p:anim>
                                    <p:anim calcmode="lin" valueType="num">
                                      <p:cBhvr>
                                        <p:cTn id="6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nodeType="click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wipe(down)">
                                      <p:cBhvr>
                                        <p:cTn id="74" dur="500"/>
                                        <p:tgtEl>
                                          <p:spTgt spid="10"/>
                                        </p:tgtEl>
                                      </p:cBhvr>
                                    </p:animEffec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P spid="7" grpId="0" animBg="1"/>
      <p:bldP spid="15" grpId="0" animBg="1"/>
      <p:bldP spid="16" grpId="0" animBg="1"/>
      <p:bldP spid="28" grpId="0" animBg="1"/>
      <p:bldP spid="28" grpId="1" animBg="1"/>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Track Facebook Likes</a:t>
            </a:r>
            <a:endParaRPr lang="en-US" dirty="0"/>
          </a:p>
        </p:txBody>
      </p:sp>
      <p:pic>
        <p:nvPicPr>
          <p:cNvPr id="3" name="Picture 2"/>
          <p:cNvPicPr>
            <a:picLocks noChangeAspect="1"/>
          </p:cNvPicPr>
          <p:nvPr/>
        </p:nvPicPr>
        <p:blipFill>
          <a:blip r:embed="rId2"/>
          <a:stretch>
            <a:fillRect/>
          </a:stretch>
        </p:blipFill>
        <p:spPr>
          <a:xfrm>
            <a:off x="624636" y="1485604"/>
            <a:ext cx="11189570" cy="4571950"/>
          </a:xfrm>
          <a:prstGeom prst="rect">
            <a:avLst/>
          </a:prstGeom>
          <a:ln w="28575">
            <a:solidFill>
              <a:schemeClr val="accent5"/>
            </a:solidFill>
          </a:ln>
        </p:spPr>
      </p:pic>
    </p:spTree>
    <p:extLst>
      <p:ext uri="{BB962C8B-B14F-4D97-AF65-F5344CB8AC3E}">
        <p14:creationId xmlns:p14="http://schemas.microsoft.com/office/powerpoint/2010/main" val="101734886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 are processed daily</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8591" y="1668482"/>
            <a:ext cx="1520647" cy="1698041"/>
          </a:xfrm>
          <a:prstGeom prst="rect">
            <a:avLst/>
          </a:prstGeom>
        </p:spPr>
      </p:pic>
      <p:grpSp>
        <p:nvGrpSpPr>
          <p:cNvPr id="6" name="Group 5"/>
          <p:cNvGrpSpPr/>
          <p:nvPr/>
        </p:nvGrpSpPr>
        <p:grpSpPr>
          <a:xfrm>
            <a:off x="805279" y="5638747"/>
            <a:ext cx="1871090" cy="990022"/>
            <a:chOff x="527864" y="5234603"/>
            <a:chExt cx="1871090" cy="990022"/>
          </a:xfrm>
        </p:grpSpPr>
        <p:sp>
          <p:nvSpPr>
            <p:cNvPr id="4" name="Can 3"/>
            <p:cNvSpPr/>
            <p:nvPr/>
          </p:nvSpPr>
          <p:spPr bwMode="auto">
            <a:xfrm>
              <a:off x="823336" y="5234603"/>
              <a:ext cx="1280146" cy="365756"/>
            </a:xfrm>
            <a:prstGeom prst="can">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p:cNvSpPr txBox="1"/>
            <p:nvPr/>
          </p:nvSpPr>
          <p:spPr>
            <a:xfrm>
              <a:off x="527864" y="5596761"/>
              <a:ext cx="187109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Event store</a:t>
              </a:r>
            </a:p>
          </p:txBody>
        </p:sp>
      </p:grpSp>
      <p:cxnSp>
        <p:nvCxnSpPr>
          <p:cNvPr id="8" name="Straight Arrow Connector 7"/>
          <p:cNvCxnSpPr>
            <a:stCxn id="3" idx="2"/>
            <a:endCxn id="4" idx="1"/>
          </p:cNvCxnSpPr>
          <p:nvPr/>
        </p:nvCxnSpPr>
        <p:spPr>
          <a:xfrm>
            <a:off x="1708915" y="3366523"/>
            <a:ext cx="31909" cy="2272224"/>
          </a:xfrm>
          <a:prstGeom prst="straightConnector1">
            <a:avLst/>
          </a:prstGeom>
          <a:ln w="57150">
            <a:solidFill>
              <a:schemeClr val="accent2"/>
            </a:solidFill>
            <a:headEnd type="none"/>
            <a:tailEnd type="triangle"/>
          </a:ln>
        </p:spPr>
        <p:style>
          <a:lnRef idx="1">
            <a:schemeClr val="accent2"/>
          </a:lnRef>
          <a:fillRef idx="0">
            <a:schemeClr val="accent2"/>
          </a:fillRef>
          <a:effectRef idx="0">
            <a:schemeClr val="accent2"/>
          </a:effectRef>
          <a:fontRef idx="minor">
            <a:schemeClr val="tx1"/>
          </a:fontRef>
        </p:style>
      </p:cxnSp>
      <p:grpSp>
        <p:nvGrpSpPr>
          <p:cNvPr id="14" name="Group 13"/>
          <p:cNvGrpSpPr/>
          <p:nvPr/>
        </p:nvGrpSpPr>
        <p:grpSpPr>
          <a:xfrm>
            <a:off x="3712835" y="5593028"/>
            <a:ext cx="4133247" cy="1000951"/>
            <a:chOff x="3365136" y="5958784"/>
            <a:chExt cx="4133247" cy="1000951"/>
          </a:xfrm>
        </p:grpSpPr>
        <p:sp>
          <p:nvSpPr>
            <p:cNvPr id="12" name="Rectangle 11"/>
            <p:cNvSpPr/>
            <p:nvPr/>
          </p:nvSpPr>
          <p:spPr bwMode="auto">
            <a:xfrm>
              <a:off x="4279526" y="5958784"/>
              <a:ext cx="2103097" cy="41147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3365136" y="6331871"/>
              <a:ext cx="413324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Analytics processing engine</a:t>
              </a:r>
            </a:p>
          </p:txBody>
        </p:sp>
      </p:grpSp>
      <p:sp>
        <p:nvSpPr>
          <p:cNvPr id="7" name="Striped Right Arrow 6"/>
          <p:cNvSpPr/>
          <p:nvPr/>
        </p:nvSpPr>
        <p:spPr bwMode="auto">
          <a:xfrm>
            <a:off x="2634651" y="5461974"/>
            <a:ext cx="1645310" cy="687019"/>
          </a:xfrm>
          <a:prstGeom prst="striped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Striped Right Arrow 14"/>
          <p:cNvSpPr/>
          <p:nvPr/>
        </p:nvSpPr>
        <p:spPr bwMode="auto">
          <a:xfrm>
            <a:off x="7206009" y="5455255"/>
            <a:ext cx="1645310" cy="687019"/>
          </a:xfrm>
          <a:prstGeom prst="striped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Striped Right Arrow 15"/>
          <p:cNvSpPr/>
          <p:nvPr/>
        </p:nvSpPr>
        <p:spPr bwMode="auto">
          <a:xfrm>
            <a:off x="7213040" y="3954457"/>
            <a:ext cx="1645310" cy="687019"/>
          </a:xfrm>
          <a:prstGeom prst="striped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p:cNvGrpSpPr/>
          <p:nvPr/>
        </p:nvGrpSpPr>
        <p:grpSpPr>
          <a:xfrm>
            <a:off x="8673294" y="5616166"/>
            <a:ext cx="2939844" cy="977813"/>
            <a:chOff x="166369" y="5234603"/>
            <a:chExt cx="2939844" cy="977813"/>
          </a:xfrm>
        </p:grpSpPr>
        <p:sp>
          <p:nvSpPr>
            <p:cNvPr id="18" name="Can 17"/>
            <p:cNvSpPr/>
            <p:nvPr/>
          </p:nvSpPr>
          <p:spPr bwMode="auto">
            <a:xfrm>
              <a:off x="823336" y="5234603"/>
              <a:ext cx="1280146" cy="365756"/>
            </a:xfrm>
            <a:prstGeom prst="can">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TextBox 18"/>
            <p:cNvSpPr txBox="1"/>
            <p:nvPr/>
          </p:nvSpPr>
          <p:spPr>
            <a:xfrm>
              <a:off x="166369" y="5584552"/>
              <a:ext cx="293984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Analytics reporting</a:t>
              </a:r>
            </a:p>
          </p:txBody>
        </p:sp>
      </p:grpSp>
      <p:grpSp>
        <p:nvGrpSpPr>
          <p:cNvPr id="20" name="Group 19"/>
          <p:cNvGrpSpPr/>
          <p:nvPr/>
        </p:nvGrpSpPr>
        <p:grpSpPr>
          <a:xfrm>
            <a:off x="9095750" y="4061703"/>
            <a:ext cx="2094932" cy="990022"/>
            <a:chOff x="527864" y="5234603"/>
            <a:chExt cx="2094932" cy="990022"/>
          </a:xfrm>
        </p:grpSpPr>
        <p:sp>
          <p:nvSpPr>
            <p:cNvPr id="21" name="Can 20"/>
            <p:cNvSpPr/>
            <p:nvPr/>
          </p:nvSpPr>
          <p:spPr bwMode="auto">
            <a:xfrm>
              <a:off x="823336" y="5234603"/>
              <a:ext cx="1280146" cy="365756"/>
            </a:xfrm>
            <a:prstGeom prst="can">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extBox 21"/>
            <p:cNvSpPr txBox="1"/>
            <p:nvPr/>
          </p:nvSpPr>
          <p:spPr>
            <a:xfrm>
              <a:off x="527864" y="5596761"/>
              <a:ext cx="209493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Search Index</a:t>
              </a:r>
            </a:p>
          </p:txBody>
        </p:sp>
      </p:grpSp>
      <p:cxnSp>
        <p:nvCxnSpPr>
          <p:cNvPr id="23" name="Straight Arrow Connector 22"/>
          <p:cNvCxnSpPr>
            <a:stCxn id="21" idx="1"/>
          </p:cNvCxnSpPr>
          <p:nvPr/>
        </p:nvCxnSpPr>
        <p:spPr>
          <a:xfrm rot="16200000" flipV="1">
            <a:off x="5251118" y="-718474"/>
            <a:ext cx="1909956" cy="7650398"/>
          </a:xfrm>
          <a:prstGeom prst="bentConnector2">
            <a:avLst/>
          </a:prstGeom>
          <a:ln w="57150">
            <a:solidFill>
              <a:schemeClr val="accent2"/>
            </a:solidFill>
            <a:headEnd type="none"/>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51467467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Loading historic events</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8591" y="1668482"/>
            <a:ext cx="1520647" cy="1698041"/>
          </a:xfrm>
          <a:prstGeom prst="rect">
            <a:avLst/>
          </a:prstGeom>
        </p:spPr>
      </p:pic>
      <p:grpSp>
        <p:nvGrpSpPr>
          <p:cNvPr id="6" name="Group 5"/>
          <p:cNvGrpSpPr/>
          <p:nvPr/>
        </p:nvGrpSpPr>
        <p:grpSpPr>
          <a:xfrm>
            <a:off x="805279" y="5638747"/>
            <a:ext cx="1871090" cy="990022"/>
            <a:chOff x="527864" y="5234603"/>
            <a:chExt cx="1871090" cy="990022"/>
          </a:xfrm>
        </p:grpSpPr>
        <p:sp>
          <p:nvSpPr>
            <p:cNvPr id="4" name="Can 3"/>
            <p:cNvSpPr/>
            <p:nvPr/>
          </p:nvSpPr>
          <p:spPr bwMode="auto">
            <a:xfrm>
              <a:off x="823336" y="5234603"/>
              <a:ext cx="1280146" cy="365756"/>
            </a:xfrm>
            <a:prstGeom prst="can">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p:cNvSpPr txBox="1"/>
            <p:nvPr/>
          </p:nvSpPr>
          <p:spPr>
            <a:xfrm>
              <a:off x="527864" y="5596761"/>
              <a:ext cx="1871090"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Event store</a:t>
              </a:r>
            </a:p>
          </p:txBody>
        </p:sp>
      </p:grpSp>
      <p:grpSp>
        <p:nvGrpSpPr>
          <p:cNvPr id="14" name="Group 13"/>
          <p:cNvGrpSpPr/>
          <p:nvPr/>
        </p:nvGrpSpPr>
        <p:grpSpPr>
          <a:xfrm>
            <a:off x="3712835" y="5593028"/>
            <a:ext cx="4133247" cy="1000951"/>
            <a:chOff x="3365136" y="5958784"/>
            <a:chExt cx="4133247" cy="1000951"/>
          </a:xfrm>
        </p:grpSpPr>
        <p:sp>
          <p:nvSpPr>
            <p:cNvPr id="12" name="Rectangle 11"/>
            <p:cNvSpPr/>
            <p:nvPr/>
          </p:nvSpPr>
          <p:spPr bwMode="auto">
            <a:xfrm>
              <a:off x="4279526" y="5958784"/>
              <a:ext cx="2103097" cy="41147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3365136" y="6331871"/>
              <a:ext cx="413324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Analytics processing engine</a:t>
              </a:r>
            </a:p>
          </p:txBody>
        </p:sp>
      </p:grpSp>
      <p:sp>
        <p:nvSpPr>
          <p:cNvPr id="7" name="Striped Right Arrow 6"/>
          <p:cNvSpPr/>
          <p:nvPr/>
        </p:nvSpPr>
        <p:spPr bwMode="auto">
          <a:xfrm rot="1469050">
            <a:off x="2767197" y="5087461"/>
            <a:ext cx="1645310" cy="687019"/>
          </a:xfrm>
          <a:prstGeom prst="striped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Striped Right Arrow 14"/>
          <p:cNvSpPr/>
          <p:nvPr/>
        </p:nvSpPr>
        <p:spPr bwMode="auto">
          <a:xfrm>
            <a:off x="7206009" y="5455255"/>
            <a:ext cx="1645310" cy="687019"/>
          </a:xfrm>
          <a:prstGeom prst="striped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Striped Right Arrow 15"/>
          <p:cNvSpPr/>
          <p:nvPr/>
        </p:nvSpPr>
        <p:spPr bwMode="auto">
          <a:xfrm>
            <a:off x="7213040" y="3954457"/>
            <a:ext cx="1645310" cy="687019"/>
          </a:xfrm>
          <a:prstGeom prst="striped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p:cNvGrpSpPr/>
          <p:nvPr/>
        </p:nvGrpSpPr>
        <p:grpSpPr>
          <a:xfrm>
            <a:off x="8673294" y="5616166"/>
            <a:ext cx="2939844" cy="977813"/>
            <a:chOff x="166369" y="5234603"/>
            <a:chExt cx="2939844" cy="977813"/>
          </a:xfrm>
        </p:grpSpPr>
        <p:sp>
          <p:nvSpPr>
            <p:cNvPr id="18" name="Can 17"/>
            <p:cNvSpPr/>
            <p:nvPr/>
          </p:nvSpPr>
          <p:spPr bwMode="auto">
            <a:xfrm>
              <a:off x="823336" y="5234603"/>
              <a:ext cx="1280146" cy="365756"/>
            </a:xfrm>
            <a:prstGeom prst="can">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TextBox 18"/>
            <p:cNvSpPr txBox="1"/>
            <p:nvPr/>
          </p:nvSpPr>
          <p:spPr>
            <a:xfrm>
              <a:off x="166369" y="5584552"/>
              <a:ext cx="293984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Analytics reporting</a:t>
              </a:r>
            </a:p>
          </p:txBody>
        </p:sp>
      </p:grpSp>
      <p:grpSp>
        <p:nvGrpSpPr>
          <p:cNvPr id="20" name="Group 19"/>
          <p:cNvGrpSpPr/>
          <p:nvPr/>
        </p:nvGrpSpPr>
        <p:grpSpPr>
          <a:xfrm>
            <a:off x="9095750" y="4061703"/>
            <a:ext cx="2094932" cy="990022"/>
            <a:chOff x="527864" y="5234603"/>
            <a:chExt cx="2094932" cy="990022"/>
          </a:xfrm>
        </p:grpSpPr>
        <p:sp>
          <p:nvSpPr>
            <p:cNvPr id="21" name="Can 20"/>
            <p:cNvSpPr/>
            <p:nvPr/>
          </p:nvSpPr>
          <p:spPr bwMode="auto">
            <a:xfrm>
              <a:off x="823336" y="5234603"/>
              <a:ext cx="1280146" cy="365756"/>
            </a:xfrm>
            <a:prstGeom prst="can">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TextBox 21"/>
            <p:cNvSpPr txBox="1"/>
            <p:nvPr/>
          </p:nvSpPr>
          <p:spPr>
            <a:xfrm>
              <a:off x="527864" y="5596761"/>
              <a:ext cx="209493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Search Index</a:t>
              </a:r>
            </a:p>
          </p:txBody>
        </p:sp>
      </p:grpSp>
      <p:cxnSp>
        <p:nvCxnSpPr>
          <p:cNvPr id="23" name="Straight Arrow Connector 22"/>
          <p:cNvCxnSpPr>
            <a:stCxn id="21" idx="1"/>
          </p:cNvCxnSpPr>
          <p:nvPr/>
        </p:nvCxnSpPr>
        <p:spPr>
          <a:xfrm rot="16200000" flipV="1">
            <a:off x="5251118" y="-718474"/>
            <a:ext cx="1909956" cy="7650398"/>
          </a:xfrm>
          <a:prstGeom prst="bentConnector2">
            <a:avLst/>
          </a:prstGeom>
          <a:ln w="57150">
            <a:solidFill>
              <a:schemeClr val="accent2"/>
            </a:solidFill>
            <a:headEnd type="none"/>
            <a:tailEnd type="triangle"/>
          </a:ln>
        </p:spPr>
        <p:style>
          <a:lnRef idx="1">
            <a:schemeClr val="accent2"/>
          </a:lnRef>
          <a:fillRef idx="0">
            <a:schemeClr val="accent2"/>
          </a:fillRef>
          <a:effectRef idx="0">
            <a:schemeClr val="accent2"/>
          </a:effectRef>
          <a:fontRef idx="minor">
            <a:schemeClr val="tx1"/>
          </a:fontRef>
        </p:style>
      </p:cxnSp>
      <p:grpSp>
        <p:nvGrpSpPr>
          <p:cNvPr id="24" name="Group 23"/>
          <p:cNvGrpSpPr/>
          <p:nvPr/>
        </p:nvGrpSpPr>
        <p:grpSpPr>
          <a:xfrm>
            <a:off x="640458" y="4137335"/>
            <a:ext cx="2360839" cy="990022"/>
            <a:chOff x="380046" y="5234603"/>
            <a:chExt cx="2360839" cy="990022"/>
          </a:xfrm>
        </p:grpSpPr>
        <p:sp>
          <p:nvSpPr>
            <p:cNvPr id="25" name="Can 24"/>
            <p:cNvSpPr/>
            <p:nvPr/>
          </p:nvSpPr>
          <p:spPr bwMode="auto">
            <a:xfrm>
              <a:off x="823336" y="5234603"/>
              <a:ext cx="1280146" cy="365756"/>
            </a:xfrm>
            <a:prstGeom prst="can">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TextBox 25"/>
            <p:cNvSpPr txBox="1"/>
            <p:nvPr/>
          </p:nvSpPr>
          <p:spPr>
            <a:xfrm>
              <a:off x="380046" y="5596761"/>
              <a:ext cx="2360839"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Historic events</a:t>
              </a:r>
            </a:p>
          </p:txBody>
        </p:sp>
      </p:grpSp>
    </p:spTree>
    <p:extLst>
      <p:ext uri="{BB962C8B-B14F-4D97-AF65-F5344CB8AC3E}">
        <p14:creationId xmlns:p14="http://schemas.microsoft.com/office/powerpoint/2010/main" val="121810835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Capture User Behavior: Summary</a:t>
            </a:r>
            <a:endParaRPr lang="en-US" dirty="0"/>
          </a:p>
        </p:txBody>
      </p:sp>
      <p:pic>
        <p:nvPicPr>
          <p:cNvPr id="6" name="Picture 5"/>
          <p:cNvPicPr>
            <a:picLocks noChangeAspect="1"/>
          </p:cNvPicPr>
          <p:nvPr/>
        </p:nvPicPr>
        <p:blipFill>
          <a:blip r:embed="rId2"/>
          <a:stretch>
            <a:fillRect/>
          </a:stretch>
        </p:blipFill>
        <p:spPr>
          <a:xfrm>
            <a:off x="640458" y="1256702"/>
            <a:ext cx="7307807" cy="2985899"/>
          </a:xfrm>
          <a:prstGeom prst="rect">
            <a:avLst/>
          </a:prstGeom>
          <a:ln w="28575">
            <a:solidFill>
              <a:schemeClr val="tx1"/>
            </a:solidFill>
          </a:ln>
        </p:spPr>
      </p:pic>
      <p:sp>
        <p:nvSpPr>
          <p:cNvPr id="7" name="Rectangle 6"/>
          <p:cNvSpPr/>
          <p:nvPr/>
        </p:nvSpPr>
        <p:spPr bwMode="auto">
          <a:xfrm>
            <a:off x="3840823" y="1805640"/>
            <a:ext cx="3383243" cy="868671"/>
          </a:xfrm>
          <a:prstGeom prst="rect">
            <a:avLst/>
          </a:prstGeom>
          <a:noFill/>
          <a:ln w="5715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a:blip r:embed="rId3"/>
          <a:stretch>
            <a:fillRect/>
          </a:stretch>
        </p:blipFill>
        <p:spPr>
          <a:xfrm>
            <a:off x="640458" y="4411652"/>
            <a:ext cx="9448800" cy="2466975"/>
          </a:xfrm>
          <a:prstGeom prst="rect">
            <a:avLst/>
          </a:prstGeom>
          <a:ln w="28575">
            <a:solidFill>
              <a:schemeClr val="tx1"/>
            </a:solidFill>
          </a:ln>
        </p:spPr>
      </p:pic>
      <p:sp>
        <p:nvSpPr>
          <p:cNvPr id="2" name="TextBox 1"/>
          <p:cNvSpPr txBox="1"/>
          <p:nvPr/>
        </p:nvSpPr>
        <p:spPr>
          <a:xfrm>
            <a:off x="640458" y="4391938"/>
            <a:ext cx="3088666" cy="627864"/>
          </a:xfrm>
          <a:prstGeom prst="rect">
            <a:avLst/>
          </a:prstGeom>
          <a:solidFill>
            <a:schemeClr val="accent5"/>
          </a:solidFill>
        </p:spPr>
        <p:txBody>
          <a:bodyPr wrap="none" lIns="182880" tIns="146304" rIns="182880" bIns="146304" rtlCol="0">
            <a:spAutoFit/>
          </a:bodyPr>
          <a:lstStyle/>
          <a:p>
            <a:pPr>
              <a:lnSpc>
                <a:spcPct val="90000"/>
              </a:lnSpc>
              <a:spcAft>
                <a:spcPts val="600"/>
              </a:spcAft>
            </a:pPr>
            <a:r>
              <a:rPr lang="en-US" sz="2400" b="1" dirty="0" smtClean="0">
                <a:solidFill>
                  <a:srgbClr val="FFFFFF"/>
                </a:solidFill>
              </a:rPr>
              <a:t>Facebook favorites</a:t>
            </a:r>
          </a:p>
        </p:txBody>
      </p:sp>
    </p:spTree>
    <p:extLst>
      <p:ext uri="{BB962C8B-B14F-4D97-AF65-F5344CB8AC3E}">
        <p14:creationId xmlns:p14="http://schemas.microsoft.com/office/powerpoint/2010/main" val="9381427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Recommendations</a:t>
            </a:r>
            <a:endParaRPr lang="en-US" dirty="0"/>
          </a:p>
        </p:txBody>
      </p:sp>
      <p:sp>
        <p:nvSpPr>
          <p:cNvPr id="4" name="TextBox 3"/>
          <p:cNvSpPr txBox="1"/>
          <p:nvPr/>
        </p:nvSpPr>
        <p:spPr>
          <a:xfrm>
            <a:off x="366141" y="4230753"/>
            <a:ext cx="8631209" cy="1369606"/>
          </a:xfrm>
          <a:prstGeom prst="rect">
            <a:avLst/>
          </a:prstGeom>
          <a:noFill/>
        </p:spPr>
        <p:txBody>
          <a:bodyPr wrap="none" lIns="182880" tIns="146304" rIns="182880" bIns="146304" rtlCol="0">
            <a:spAutoFit/>
          </a:bodyPr>
          <a:lstStyle/>
          <a:p>
            <a:pPr>
              <a:lnSpc>
                <a:spcPct val="90000"/>
              </a:lnSpc>
              <a:spcAft>
                <a:spcPts val="600"/>
              </a:spcAft>
            </a:pPr>
            <a:r>
              <a:rPr lang="en-US" sz="3600" dirty="0" smtClean="0">
                <a:gradFill>
                  <a:gsLst>
                    <a:gs pos="2917">
                      <a:srgbClr val="FFFFFF"/>
                    </a:gs>
                    <a:gs pos="30000">
                      <a:srgbClr val="FFFFFF"/>
                    </a:gs>
                  </a:gsLst>
                  <a:lin ang="5400000" scaled="0"/>
                </a:gradFill>
              </a:rPr>
              <a:t>People who liked this product also liked..</a:t>
            </a:r>
          </a:p>
          <a:p>
            <a:pPr>
              <a:lnSpc>
                <a:spcPct val="90000"/>
              </a:lnSpc>
              <a:spcAft>
                <a:spcPts val="600"/>
              </a:spcAft>
            </a:pPr>
            <a:r>
              <a:rPr lang="en-US" sz="3600" dirty="0" smtClean="0">
                <a:gradFill>
                  <a:gsLst>
                    <a:gs pos="2917">
                      <a:srgbClr val="FFFFFF"/>
                    </a:gs>
                    <a:gs pos="30000">
                      <a:srgbClr val="FFFFFF"/>
                    </a:gs>
                  </a:gsLst>
                  <a:lin ang="5400000" scaled="0"/>
                </a:gradFill>
              </a:rPr>
              <a:t>Personalized recommendations</a:t>
            </a:r>
          </a:p>
        </p:txBody>
      </p:sp>
    </p:spTree>
    <p:extLst>
      <p:ext uri="{BB962C8B-B14F-4D97-AF65-F5344CB8AC3E}">
        <p14:creationId xmlns:p14="http://schemas.microsoft.com/office/powerpoint/2010/main" val="222429599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People who liked this product, also liked..</a:t>
            </a:r>
            <a:endParaRPr lang="en-US" dirty="0"/>
          </a:p>
        </p:txBody>
      </p:sp>
      <p:graphicFrame>
        <p:nvGraphicFramePr>
          <p:cNvPr id="4" name="Diagram 3"/>
          <p:cNvGraphicFramePr/>
          <p:nvPr>
            <p:extLst>
              <p:ext uri="{D42A27DB-BD31-4B8C-83A1-F6EECF244321}">
                <p14:modId xmlns:p14="http://schemas.microsoft.com/office/powerpoint/2010/main" val="3736271272"/>
              </p:ext>
            </p:extLst>
          </p:nvPr>
        </p:nvGraphicFramePr>
        <p:xfrm>
          <a:off x="91824" y="1353183"/>
          <a:ext cx="8290983" cy="5527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194" name="Picture 2" descr="C:\Users\Kristerm\AppData\Local\Microsoft\Windows\Temporary Internet Files\Content.IE5\O6SE9M4O\MP900438755.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29896" y="1325517"/>
            <a:ext cx="7399244" cy="55549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400233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Personalized recommendations</a:t>
            </a:r>
            <a:endParaRPr lang="en-US" dirty="0"/>
          </a:p>
        </p:txBody>
      </p:sp>
      <p:pic>
        <p:nvPicPr>
          <p:cNvPr id="4" name="Picture 3"/>
          <p:cNvPicPr>
            <a:picLocks noChangeAspect="1"/>
          </p:cNvPicPr>
          <p:nvPr/>
        </p:nvPicPr>
        <p:blipFill>
          <a:blip r:embed="rId2"/>
          <a:stretch>
            <a:fillRect/>
          </a:stretch>
        </p:blipFill>
        <p:spPr>
          <a:xfrm>
            <a:off x="457580" y="2663044"/>
            <a:ext cx="3670183" cy="1499601"/>
          </a:xfrm>
          <a:prstGeom prst="rect">
            <a:avLst/>
          </a:prstGeom>
          <a:ln w="19050">
            <a:solidFill>
              <a:schemeClr val="accent4"/>
            </a:solidFill>
          </a:ln>
        </p:spPr>
      </p:pic>
      <p:sp>
        <p:nvSpPr>
          <p:cNvPr id="2" name="TextBox 1"/>
          <p:cNvSpPr txBox="1"/>
          <p:nvPr/>
        </p:nvSpPr>
        <p:spPr>
          <a:xfrm>
            <a:off x="423235" y="4685969"/>
            <a:ext cx="4063100" cy="1446550"/>
          </a:xfrm>
          <a:prstGeom prst="rect">
            <a:avLst/>
          </a:prstGeom>
          <a:noFill/>
          <a:ln w="12700">
            <a:solidFill>
              <a:schemeClr val="tx1"/>
            </a:solidFill>
          </a:ln>
        </p:spPr>
        <p:txBody>
          <a:bodyPr wrap="none" lIns="182880" tIns="146304" rIns="182880" bIns="146304" rtlCol="0">
            <a:spAutoFit/>
          </a:bodyPr>
          <a:lstStyle/>
          <a:p>
            <a:pPr>
              <a:lnSpc>
                <a:spcPct val="90000"/>
              </a:lnSpc>
              <a:spcAft>
                <a:spcPts val="600"/>
              </a:spcAft>
            </a:pPr>
            <a:r>
              <a:rPr lang="en-US" sz="2400" b="1" dirty="0" err="1" smtClean="0">
                <a:gradFill>
                  <a:gsLst>
                    <a:gs pos="2917">
                      <a:srgbClr val="505050"/>
                    </a:gs>
                    <a:gs pos="30000">
                      <a:srgbClr val="505050"/>
                    </a:gs>
                  </a:gsLst>
                  <a:lin ang="5400000" scaled="0"/>
                </a:gradFill>
              </a:rPr>
              <a:t>UserHistoryWebPart</a:t>
            </a:r>
            <a:r>
              <a:rPr lang="en-US" sz="2400" dirty="0" smtClean="0">
                <a:gradFill>
                  <a:gsLst>
                    <a:gs pos="2917">
                      <a:srgbClr val="505050"/>
                    </a:gs>
                    <a:gs pos="30000">
                      <a:srgbClr val="505050"/>
                    </a:gs>
                  </a:gsLst>
                  <a:lin ang="5400000" scaled="0"/>
                </a:gradFill>
              </a:rPr>
              <a:t>: </a:t>
            </a:r>
          </a:p>
          <a:p>
            <a:pPr>
              <a:lnSpc>
                <a:spcPct val="90000"/>
              </a:lnSpc>
              <a:spcAft>
                <a:spcPts val="600"/>
              </a:spcAft>
            </a:pPr>
            <a:r>
              <a:rPr lang="en-US" sz="2400" dirty="0" smtClean="0">
                <a:gradFill>
                  <a:gsLst>
                    <a:gs pos="2917">
                      <a:srgbClr val="505050"/>
                    </a:gs>
                    <a:gs pos="30000">
                      <a:srgbClr val="505050"/>
                    </a:gs>
                  </a:gsLst>
                  <a:lin ang="5400000" scaled="0"/>
                </a:gradFill>
              </a:rPr>
              <a:t>Tracks users browse history</a:t>
            </a:r>
            <a:endParaRPr lang="en-US" sz="2400" dirty="0">
              <a:gradFill>
                <a:gsLst>
                  <a:gs pos="2917">
                    <a:srgbClr val="505050"/>
                  </a:gs>
                  <a:gs pos="30000">
                    <a:srgbClr val="505050"/>
                  </a:gs>
                </a:gsLst>
                <a:lin ang="5400000" scaled="0"/>
              </a:gradFill>
            </a:endParaRPr>
          </a:p>
          <a:p>
            <a:pPr>
              <a:lnSpc>
                <a:spcPct val="90000"/>
              </a:lnSpc>
              <a:spcAft>
                <a:spcPts val="600"/>
              </a:spcAft>
            </a:pPr>
            <a:r>
              <a:rPr lang="en-US" sz="2400" dirty="0" smtClean="0">
                <a:gradFill>
                  <a:gsLst>
                    <a:gs pos="2917">
                      <a:srgbClr val="505050"/>
                    </a:gs>
                    <a:gs pos="30000">
                      <a:srgbClr val="505050"/>
                    </a:gs>
                  </a:gsLst>
                  <a:lin ang="5400000" scaled="0"/>
                </a:gradFill>
              </a:rPr>
              <a:t>keyboard, camera, TV,..</a:t>
            </a:r>
          </a:p>
        </p:txBody>
      </p:sp>
      <p:pic>
        <p:nvPicPr>
          <p:cNvPr id="3" name="Picture 2"/>
          <p:cNvPicPr>
            <a:picLocks noChangeAspect="1"/>
          </p:cNvPicPr>
          <p:nvPr/>
        </p:nvPicPr>
        <p:blipFill>
          <a:blip r:embed="rId3"/>
          <a:stretch>
            <a:fillRect/>
          </a:stretch>
        </p:blipFill>
        <p:spPr>
          <a:xfrm>
            <a:off x="4480896" y="1611667"/>
            <a:ext cx="2286687" cy="2550978"/>
          </a:xfrm>
          <a:prstGeom prst="rect">
            <a:avLst/>
          </a:prstGeom>
          <a:ln w="12700">
            <a:solidFill>
              <a:schemeClr val="tx1"/>
            </a:solidFill>
          </a:ln>
        </p:spPr>
      </p:pic>
      <p:pic>
        <p:nvPicPr>
          <p:cNvPr id="6" name="Picture 5"/>
          <p:cNvPicPr>
            <a:picLocks noChangeAspect="1"/>
          </p:cNvPicPr>
          <p:nvPr/>
        </p:nvPicPr>
        <p:blipFill>
          <a:blip r:embed="rId4"/>
          <a:stretch>
            <a:fillRect/>
          </a:stretch>
        </p:blipFill>
        <p:spPr>
          <a:xfrm>
            <a:off x="7379833" y="2450502"/>
            <a:ext cx="2953159" cy="1712143"/>
          </a:xfrm>
          <a:prstGeom prst="rect">
            <a:avLst/>
          </a:prstGeom>
          <a:ln w="12700">
            <a:solidFill>
              <a:schemeClr val="tx1"/>
            </a:solidFill>
          </a:ln>
        </p:spPr>
      </p:pic>
      <p:sp>
        <p:nvSpPr>
          <p:cNvPr id="7" name="Oval 6"/>
          <p:cNvSpPr/>
          <p:nvPr/>
        </p:nvSpPr>
        <p:spPr bwMode="auto">
          <a:xfrm>
            <a:off x="423235" y="2125677"/>
            <a:ext cx="640073" cy="640073"/>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1</a:t>
            </a:r>
          </a:p>
        </p:txBody>
      </p:sp>
      <p:sp>
        <p:nvSpPr>
          <p:cNvPr id="11" name="Oval 10"/>
          <p:cNvSpPr/>
          <p:nvPr/>
        </p:nvSpPr>
        <p:spPr bwMode="auto">
          <a:xfrm>
            <a:off x="4409087" y="1297873"/>
            <a:ext cx="640073" cy="640073"/>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2</a:t>
            </a:r>
            <a:endParaRPr lang="en-US" sz="3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Oval 11"/>
          <p:cNvSpPr/>
          <p:nvPr/>
        </p:nvSpPr>
        <p:spPr bwMode="auto">
          <a:xfrm>
            <a:off x="7224066" y="2125677"/>
            <a:ext cx="640073" cy="640073"/>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ea typeface="Segoe UI" pitchFamily="34" charset="0"/>
                <a:cs typeface="Segoe UI" pitchFamily="34" charset="0"/>
              </a:rPr>
              <a:t>3</a:t>
            </a:r>
          </a:p>
        </p:txBody>
      </p:sp>
    </p:spTree>
    <p:extLst>
      <p:ext uri="{BB962C8B-B14F-4D97-AF65-F5344CB8AC3E}">
        <p14:creationId xmlns:p14="http://schemas.microsoft.com/office/powerpoint/2010/main" val="3576987350"/>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Personalized recommendations</a:t>
            </a:r>
            <a:endParaRPr lang="en-US" dirty="0"/>
          </a:p>
        </p:txBody>
      </p:sp>
      <p:pic>
        <p:nvPicPr>
          <p:cNvPr id="3" name="Picture 2"/>
          <p:cNvPicPr>
            <a:picLocks noChangeAspect="1"/>
          </p:cNvPicPr>
          <p:nvPr/>
        </p:nvPicPr>
        <p:blipFill>
          <a:blip r:embed="rId2"/>
          <a:stretch>
            <a:fillRect/>
          </a:stretch>
        </p:blipFill>
        <p:spPr>
          <a:xfrm>
            <a:off x="1006214" y="1577043"/>
            <a:ext cx="9420225" cy="2752725"/>
          </a:xfrm>
          <a:prstGeom prst="rect">
            <a:avLst/>
          </a:prstGeom>
          <a:ln w="28575">
            <a:solidFill>
              <a:schemeClr val="tx1"/>
            </a:solidFill>
          </a:ln>
        </p:spPr>
      </p:pic>
      <p:sp>
        <p:nvSpPr>
          <p:cNvPr id="4" name="TextBox 3"/>
          <p:cNvSpPr txBox="1"/>
          <p:nvPr/>
        </p:nvSpPr>
        <p:spPr>
          <a:xfrm>
            <a:off x="3017872" y="1477688"/>
            <a:ext cx="3314049" cy="544765"/>
          </a:xfrm>
          <a:prstGeom prst="rect">
            <a:avLst/>
          </a:prstGeom>
          <a:noFill/>
        </p:spPr>
        <p:txBody>
          <a:bodyPr wrap="none" lIns="182880" tIns="146304" rIns="182880" bIns="146304" rtlCol="0">
            <a:spAutoFit/>
          </a:bodyPr>
          <a:lstStyle/>
          <a:p>
            <a:pPr>
              <a:lnSpc>
                <a:spcPct val="90000"/>
              </a:lnSpc>
              <a:spcAft>
                <a:spcPts val="600"/>
              </a:spcAft>
            </a:pPr>
            <a:r>
              <a:rPr lang="en-US" b="1" dirty="0" smtClean="0">
                <a:solidFill>
                  <a:srgbClr val="505050"/>
                </a:solidFill>
              </a:rPr>
              <a:t>Personal recommendations</a:t>
            </a:r>
            <a:endParaRPr lang="en-US" sz="2400" b="1" dirty="0" smtClean="0">
              <a:solidFill>
                <a:srgbClr val="505050"/>
              </a:solidFill>
            </a:endParaRPr>
          </a:p>
        </p:txBody>
      </p:sp>
      <p:cxnSp>
        <p:nvCxnSpPr>
          <p:cNvPr id="6" name="Straight Connector 5"/>
          <p:cNvCxnSpPr/>
          <p:nvPr/>
        </p:nvCxnSpPr>
        <p:spPr>
          <a:xfrm>
            <a:off x="3657945" y="2022453"/>
            <a:ext cx="1828780" cy="0"/>
          </a:xfrm>
          <a:prstGeom prst="line">
            <a:avLst/>
          </a:prstGeom>
          <a:ln w="127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06214" y="4868847"/>
            <a:ext cx="4564839" cy="1778949"/>
          </a:xfrm>
          <a:prstGeom prst="rect">
            <a:avLst/>
          </a:prstGeom>
          <a:noFill/>
          <a:ln w="38100">
            <a:solidFill>
              <a:schemeClr val="tx1"/>
            </a:solidFill>
          </a:ln>
        </p:spPr>
        <p:txBody>
          <a:bodyPr wrap="none" lIns="182880" tIns="146304" rIns="182880" bIns="146304" rtlCol="0">
            <a:spAutoFit/>
          </a:bodyPr>
          <a:lstStyle/>
          <a:p>
            <a:pPr>
              <a:lnSpc>
                <a:spcPct val="90000"/>
              </a:lnSpc>
              <a:spcAft>
                <a:spcPts val="600"/>
              </a:spcAft>
            </a:pPr>
            <a:r>
              <a:rPr lang="en-US" sz="2400" b="1" dirty="0" smtClean="0">
                <a:gradFill>
                  <a:gsLst>
                    <a:gs pos="2917">
                      <a:srgbClr val="505050"/>
                    </a:gs>
                    <a:gs pos="30000">
                      <a:srgbClr val="505050"/>
                    </a:gs>
                  </a:gsLst>
                  <a:lin ang="5400000" scaled="0"/>
                </a:gradFill>
              </a:rPr>
              <a:t>Custom CBS with query</a:t>
            </a:r>
            <a:r>
              <a:rPr lang="en-US" sz="2400" dirty="0" smtClean="0">
                <a:gradFill>
                  <a:gsLst>
                    <a:gs pos="2917">
                      <a:srgbClr val="505050"/>
                    </a:gs>
                    <a:gs pos="30000">
                      <a:srgbClr val="505050"/>
                    </a:gs>
                  </a:gsLst>
                  <a:lin ang="5400000" scaled="0"/>
                </a:gradFill>
              </a:rPr>
              <a:t/>
            </a:r>
            <a:br>
              <a:rPr lang="en-US" sz="2400" dirty="0" smtClean="0">
                <a:gradFill>
                  <a:gsLst>
                    <a:gs pos="2917">
                      <a:srgbClr val="505050"/>
                    </a:gs>
                    <a:gs pos="30000">
                      <a:srgbClr val="505050"/>
                    </a:gs>
                  </a:gsLst>
                  <a:lin ang="5400000" scaled="0"/>
                </a:gradFill>
              </a:rPr>
            </a:br>
            <a:r>
              <a:rPr lang="en-US" sz="2400" dirty="0" err="1" smtClean="0">
                <a:gradFill>
                  <a:gsLst>
                    <a:gs pos="2917">
                      <a:srgbClr val="505050"/>
                    </a:gs>
                    <a:gs pos="30000">
                      <a:srgbClr val="505050"/>
                    </a:gs>
                  </a:gsLst>
                  <a:lin ang="5400000" scaled="0"/>
                </a:gradFill>
              </a:rPr>
              <a:t>recommendedfor:keyboard</a:t>
            </a:r>
            <a:r>
              <a:rPr lang="en-US" sz="2400" dirty="0" smtClean="0">
                <a:gradFill>
                  <a:gsLst>
                    <a:gs pos="2917">
                      <a:srgbClr val="505050"/>
                    </a:gs>
                    <a:gs pos="30000">
                      <a:srgbClr val="505050"/>
                    </a:gs>
                  </a:gsLst>
                  <a:lin ang="5400000" scaled="0"/>
                </a:gradFill>
              </a:rPr>
              <a:t> OR</a:t>
            </a:r>
          </a:p>
          <a:p>
            <a:pPr>
              <a:lnSpc>
                <a:spcPct val="90000"/>
              </a:lnSpc>
              <a:spcAft>
                <a:spcPts val="600"/>
              </a:spcAft>
            </a:pPr>
            <a:r>
              <a:rPr lang="en-US" sz="2400" dirty="0" err="1" smtClean="0">
                <a:gradFill>
                  <a:gsLst>
                    <a:gs pos="2917">
                      <a:srgbClr val="505050"/>
                    </a:gs>
                    <a:gs pos="30000">
                      <a:srgbClr val="505050"/>
                    </a:gs>
                  </a:gsLst>
                  <a:lin ang="5400000" scaled="0"/>
                </a:gradFill>
              </a:rPr>
              <a:t>recommendedfor:camera</a:t>
            </a:r>
            <a:r>
              <a:rPr lang="en-US" sz="2400" dirty="0" smtClean="0">
                <a:gradFill>
                  <a:gsLst>
                    <a:gs pos="2917">
                      <a:srgbClr val="505050"/>
                    </a:gs>
                    <a:gs pos="30000">
                      <a:srgbClr val="505050"/>
                    </a:gs>
                  </a:gsLst>
                  <a:lin ang="5400000" scaled="0"/>
                </a:gradFill>
              </a:rPr>
              <a:t> OR</a:t>
            </a:r>
          </a:p>
          <a:p>
            <a:pPr>
              <a:lnSpc>
                <a:spcPct val="90000"/>
              </a:lnSpc>
              <a:spcAft>
                <a:spcPts val="600"/>
              </a:spcAft>
            </a:pPr>
            <a:r>
              <a:rPr lang="en-US" sz="2400" dirty="0" err="1" smtClean="0">
                <a:gradFill>
                  <a:gsLst>
                    <a:gs pos="2917">
                      <a:srgbClr val="505050"/>
                    </a:gs>
                    <a:gs pos="30000">
                      <a:srgbClr val="505050"/>
                    </a:gs>
                  </a:gsLst>
                  <a:lin ang="5400000" scaled="0"/>
                </a:gradFill>
              </a:rPr>
              <a:t>recommendedfor:TV</a:t>
            </a:r>
            <a:r>
              <a:rPr lang="en-US" sz="2400" dirty="0" smtClean="0">
                <a:gradFill>
                  <a:gsLst>
                    <a:gs pos="2917">
                      <a:srgbClr val="505050"/>
                    </a:gs>
                    <a:gs pos="30000">
                      <a:srgbClr val="505050"/>
                    </a:gs>
                  </a:gsLst>
                  <a:lin ang="5400000" scaled="0"/>
                </a:gradFill>
              </a:rPr>
              <a:t> OR..</a:t>
            </a:r>
          </a:p>
        </p:txBody>
      </p:sp>
      <p:sp>
        <p:nvSpPr>
          <p:cNvPr id="8" name="TextBox 7"/>
          <p:cNvSpPr txBox="1"/>
          <p:nvPr/>
        </p:nvSpPr>
        <p:spPr>
          <a:xfrm>
            <a:off x="7406944" y="5035046"/>
            <a:ext cx="3487943" cy="1446550"/>
          </a:xfrm>
          <a:prstGeom prst="rect">
            <a:avLst/>
          </a:prstGeom>
          <a:noFill/>
          <a:ln w="19050">
            <a:solidFill>
              <a:schemeClr val="tx1"/>
            </a:solidFill>
            <a:prstDash val="sysDash"/>
          </a:ln>
        </p:spPr>
        <p:txBody>
          <a:bodyPr wrap="none" lIns="182880" tIns="146304" rIns="182880" bIns="146304" rtlCol="0">
            <a:spAutoFit/>
          </a:bodyPr>
          <a:lstStyle/>
          <a:p>
            <a:pPr>
              <a:lnSpc>
                <a:spcPct val="90000"/>
              </a:lnSpc>
              <a:spcAft>
                <a:spcPts val="600"/>
              </a:spcAft>
            </a:pPr>
            <a:r>
              <a:rPr lang="en-US" sz="2400" b="1" dirty="0" err="1" smtClean="0">
                <a:gradFill>
                  <a:gsLst>
                    <a:gs pos="2917">
                      <a:srgbClr val="505050"/>
                    </a:gs>
                    <a:gs pos="30000">
                      <a:srgbClr val="505050"/>
                    </a:gs>
                  </a:gsLst>
                  <a:lin ang="5400000" scaled="0"/>
                </a:gradFill>
              </a:rPr>
              <a:t>UserHistoryWebPart</a:t>
            </a:r>
            <a:r>
              <a:rPr lang="en-US" sz="2400" dirty="0" smtClean="0">
                <a:gradFill>
                  <a:gsLst>
                    <a:gs pos="2917">
                      <a:srgbClr val="505050"/>
                    </a:gs>
                    <a:gs pos="30000">
                      <a:srgbClr val="505050"/>
                    </a:gs>
                  </a:gsLst>
                  <a:lin ang="5400000" scaled="0"/>
                </a:gradFill>
              </a:rPr>
              <a:t>: </a:t>
            </a:r>
          </a:p>
          <a:p>
            <a:pPr>
              <a:lnSpc>
                <a:spcPct val="90000"/>
              </a:lnSpc>
              <a:spcAft>
                <a:spcPts val="600"/>
              </a:spcAft>
            </a:pPr>
            <a:r>
              <a:rPr lang="en-US" sz="2400" dirty="0" smtClean="0">
                <a:gradFill>
                  <a:gsLst>
                    <a:gs pos="2917">
                      <a:srgbClr val="505050"/>
                    </a:gs>
                    <a:gs pos="30000">
                      <a:srgbClr val="505050"/>
                    </a:gs>
                  </a:gsLst>
                  <a:lin ang="5400000" scaled="0"/>
                </a:gradFill>
              </a:rPr>
              <a:t>User browse history</a:t>
            </a:r>
            <a:endParaRPr lang="en-US" sz="2400" dirty="0">
              <a:gradFill>
                <a:gsLst>
                  <a:gs pos="2917">
                    <a:srgbClr val="505050"/>
                  </a:gs>
                  <a:gs pos="30000">
                    <a:srgbClr val="505050"/>
                  </a:gs>
                </a:gsLst>
                <a:lin ang="5400000" scaled="0"/>
              </a:gradFill>
            </a:endParaRPr>
          </a:p>
          <a:p>
            <a:pPr>
              <a:lnSpc>
                <a:spcPct val="90000"/>
              </a:lnSpc>
              <a:spcAft>
                <a:spcPts val="600"/>
              </a:spcAft>
            </a:pPr>
            <a:r>
              <a:rPr lang="en-US" sz="2400" dirty="0" smtClean="0">
                <a:gradFill>
                  <a:gsLst>
                    <a:gs pos="2917">
                      <a:srgbClr val="505050"/>
                    </a:gs>
                    <a:gs pos="30000">
                      <a:srgbClr val="505050"/>
                    </a:gs>
                  </a:gsLst>
                  <a:lin ang="5400000" scaled="0"/>
                </a:gradFill>
              </a:rPr>
              <a:t>keyboard, camera, TV,..</a:t>
            </a:r>
          </a:p>
        </p:txBody>
      </p:sp>
      <p:cxnSp>
        <p:nvCxnSpPr>
          <p:cNvPr id="10" name="Elbow Connector 9"/>
          <p:cNvCxnSpPr>
            <a:stCxn id="3" idx="1"/>
            <a:endCxn id="7" idx="1"/>
          </p:cNvCxnSpPr>
          <p:nvPr/>
        </p:nvCxnSpPr>
        <p:spPr>
          <a:xfrm rot="10800000" flipV="1">
            <a:off x="1006214" y="2953406"/>
            <a:ext cx="12700" cy="2804916"/>
          </a:xfrm>
          <a:prstGeom prst="bentConnector3">
            <a:avLst>
              <a:gd name="adj1" fmla="val 1800000"/>
            </a:avLst>
          </a:prstGeom>
          <a:ln w="38100">
            <a:solidFill>
              <a:schemeClr val="accent2"/>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33558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Recommendations: Summary</a:t>
            </a:r>
            <a:endParaRPr lang="en-US" dirty="0"/>
          </a:p>
        </p:txBody>
      </p:sp>
      <p:pic>
        <p:nvPicPr>
          <p:cNvPr id="6" name="Picture 5"/>
          <p:cNvPicPr>
            <a:picLocks noChangeAspect="1"/>
          </p:cNvPicPr>
          <p:nvPr/>
        </p:nvPicPr>
        <p:blipFill>
          <a:blip r:embed="rId2"/>
          <a:stretch>
            <a:fillRect/>
          </a:stretch>
        </p:blipFill>
        <p:spPr>
          <a:xfrm>
            <a:off x="1280531" y="1704974"/>
            <a:ext cx="9258300" cy="1724025"/>
          </a:xfrm>
          <a:prstGeom prst="rect">
            <a:avLst/>
          </a:prstGeom>
          <a:ln w="19050">
            <a:solidFill>
              <a:schemeClr val="tx1"/>
            </a:solidFill>
          </a:ln>
        </p:spPr>
      </p:pic>
      <p:pic>
        <p:nvPicPr>
          <p:cNvPr id="7" name="Picture 6"/>
          <p:cNvPicPr>
            <a:picLocks noChangeAspect="1"/>
          </p:cNvPicPr>
          <p:nvPr/>
        </p:nvPicPr>
        <p:blipFill>
          <a:blip r:embed="rId3"/>
          <a:stretch>
            <a:fillRect/>
          </a:stretch>
        </p:blipFill>
        <p:spPr>
          <a:xfrm>
            <a:off x="1280531" y="3863018"/>
            <a:ext cx="9420225" cy="2752725"/>
          </a:xfrm>
          <a:prstGeom prst="rect">
            <a:avLst/>
          </a:prstGeom>
          <a:ln w="19050">
            <a:solidFill>
              <a:schemeClr val="tx1"/>
            </a:solidFill>
          </a:ln>
        </p:spPr>
      </p:pic>
      <p:sp>
        <p:nvSpPr>
          <p:cNvPr id="8" name="TextBox 7"/>
          <p:cNvSpPr txBox="1"/>
          <p:nvPr/>
        </p:nvSpPr>
        <p:spPr>
          <a:xfrm>
            <a:off x="3109311" y="3921124"/>
            <a:ext cx="4890826" cy="627864"/>
          </a:xfrm>
          <a:prstGeom prst="rect">
            <a:avLst/>
          </a:prstGeom>
          <a:solidFill>
            <a:schemeClr val="accent5"/>
          </a:solidFill>
        </p:spPr>
        <p:txBody>
          <a:bodyPr wrap="none" lIns="182880" tIns="146304" rIns="182880" bIns="146304" rtlCol="0">
            <a:spAutoFit/>
          </a:bodyPr>
          <a:lstStyle/>
          <a:p>
            <a:pPr>
              <a:lnSpc>
                <a:spcPct val="90000"/>
              </a:lnSpc>
              <a:spcAft>
                <a:spcPts val="600"/>
              </a:spcAft>
            </a:pPr>
            <a:r>
              <a:rPr lang="en-US" sz="2400" b="1" dirty="0" smtClean="0">
                <a:solidFill>
                  <a:srgbClr val="FFFFFF"/>
                </a:solidFill>
              </a:rPr>
              <a:t>Personalized recommendations</a:t>
            </a:r>
          </a:p>
        </p:txBody>
      </p:sp>
    </p:spTree>
    <p:extLst>
      <p:ext uri="{BB962C8B-B14F-4D97-AF65-F5344CB8AC3E}">
        <p14:creationId xmlns:p14="http://schemas.microsoft.com/office/powerpoint/2010/main" val="396589139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Deliver Adaptive and Personalized Experiences with SharePoint 2013</a:t>
            </a:r>
            <a:endParaRPr lang="en-US" sz="4000" dirty="0"/>
          </a:p>
        </p:txBody>
      </p:sp>
      <p:sp>
        <p:nvSpPr>
          <p:cNvPr id="3" name="Text Placeholder 2"/>
          <p:cNvSpPr>
            <a:spLocks noGrp="1"/>
          </p:cNvSpPr>
          <p:nvPr>
            <p:ph type="body" sz="quarter" idx="12"/>
          </p:nvPr>
        </p:nvSpPr>
        <p:spPr/>
        <p:txBody>
          <a:bodyPr/>
          <a:lstStyle/>
          <a:p>
            <a:r>
              <a:rPr lang="en-US" dirty="0" smtClean="0"/>
              <a:t>Krister Mikalsen &amp; Dag </a:t>
            </a:r>
            <a:r>
              <a:rPr lang="en-US" dirty="0" err="1" smtClean="0"/>
              <a:t>Eidesen</a:t>
            </a:r>
            <a:endParaRPr lang="en-US" b="1" dirty="0"/>
          </a:p>
        </p:txBody>
      </p:sp>
      <p:sp>
        <p:nvSpPr>
          <p:cNvPr id="4" name="Text Placeholder 11"/>
          <p:cNvSpPr txBox="1">
            <a:spLocks/>
          </p:cNvSpPr>
          <p:nvPr/>
        </p:nvSpPr>
        <p:spPr>
          <a:xfrm>
            <a:off x="10058401" y="1028409"/>
            <a:ext cx="2103437" cy="461665"/>
          </a:xfrm>
          <a:prstGeom prst="rect">
            <a:avLst/>
          </a:prstGeom>
        </p:spPr>
        <p:txBody>
          <a:bodyPr/>
          <a:lstStyle>
            <a:lvl1pPr marL="0" marR="0" indent="0" algn="r" defTabSz="932742" rtl="0" eaLnBrk="1" fontAlgn="auto" latinLnBrk="0" hangingPunct="1">
              <a:lnSpc>
                <a:spcPct val="90000"/>
              </a:lnSpc>
              <a:spcBef>
                <a:spcPct val="0"/>
              </a:spcBef>
              <a:spcAft>
                <a:spcPts val="0"/>
              </a:spcAft>
              <a:buClrTx/>
              <a:buSzPct val="90000"/>
              <a:buFont typeface="Arial" pitchFamily="34" charset="0"/>
              <a:buNone/>
              <a:tabLst/>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smtClean="0">
                <a:gradFill>
                  <a:gsLst>
                    <a:gs pos="5833">
                      <a:srgbClr val="505050"/>
                    </a:gs>
                    <a:gs pos="18000">
                      <a:srgbClr val="505050"/>
                    </a:gs>
                  </a:gsLst>
                  <a:lin ang="5400000" scaled="0"/>
                </a:gradFill>
              </a:rPr>
              <a:t>SPC076</a:t>
            </a:r>
            <a:endParaRPr>
              <a:gradFill>
                <a:gsLst>
                  <a:gs pos="5833">
                    <a:srgbClr val="505050"/>
                  </a:gs>
                  <a:gs pos="18000">
                    <a:srgbClr val="505050"/>
                  </a:gs>
                </a:gsLst>
                <a:lin ang="5400000" scaled="0"/>
              </a:gradFill>
            </a:endParaRPr>
          </a:p>
        </p:txBody>
      </p:sp>
    </p:spTree>
    <p:extLst>
      <p:ext uri="{BB962C8B-B14F-4D97-AF65-F5344CB8AC3E}">
        <p14:creationId xmlns:p14="http://schemas.microsoft.com/office/powerpoint/2010/main" val="1337474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Target user segments</a:t>
            </a:r>
            <a:endParaRPr lang="en-US" dirty="0"/>
          </a:p>
        </p:txBody>
      </p:sp>
      <p:sp>
        <p:nvSpPr>
          <p:cNvPr id="4" name="TextBox 3"/>
          <p:cNvSpPr txBox="1"/>
          <p:nvPr/>
        </p:nvSpPr>
        <p:spPr>
          <a:xfrm>
            <a:off x="366141" y="4230753"/>
            <a:ext cx="9675726" cy="794064"/>
          </a:xfrm>
          <a:prstGeom prst="rect">
            <a:avLst/>
          </a:prstGeom>
          <a:noFill/>
        </p:spPr>
        <p:txBody>
          <a:bodyPr wrap="none" lIns="182880" tIns="146304" rIns="182880" bIns="146304" rtlCol="0">
            <a:spAutoFit/>
          </a:bodyPr>
          <a:lstStyle/>
          <a:p>
            <a:pPr>
              <a:lnSpc>
                <a:spcPct val="90000"/>
              </a:lnSpc>
              <a:spcAft>
                <a:spcPts val="600"/>
              </a:spcAft>
            </a:pPr>
            <a:r>
              <a:rPr lang="en-US" sz="3600" dirty="0" smtClean="0">
                <a:gradFill>
                  <a:gsLst>
                    <a:gs pos="2917">
                      <a:srgbClr val="FFFFFF"/>
                    </a:gs>
                    <a:gs pos="30000">
                      <a:srgbClr val="FFFFFF"/>
                    </a:gs>
                  </a:gsLst>
                  <a:lin ang="5400000" scaled="0"/>
                </a:gradFill>
              </a:rPr>
              <a:t>Target content based on users home location</a:t>
            </a:r>
          </a:p>
        </p:txBody>
      </p:sp>
    </p:spTree>
    <p:extLst>
      <p:ext uri="{BB962C8B-B14F-4D97-AF65-F5344CB8AC3E}">
        <p14:creationId xmlns:p14="http://schemas.microsoft.com/office/powerpoint/2010/main" val="142617086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 user location from Facebook</a:t>
            </a:r>
            <a:endParaRPr lang="en-US" dirty="0"/>
          </a:p>
        </p:txBody>
      </p:sp>
      <p:pic>
        <p:nvPicPr>
          <p:cNvPr id="3" name="Picture 2"/>
          <p:cNvPicPr>
            <a:picLocks noChangeAspect="1"/>
          </p:cNvPicPr>
          <p:nvPr/>
        </p:nvPicPr>
        <p:blipFill>
          <a:blip r:embed="rId2"/>
          <a:stretch>
            <a:fillRect/>
          </a:stretch>
        </p:blipFill>
        <p:spPr>
          <a:xfrm>
            <a:off x="5696997" y="1211287"/>
            <a:ext cx="6770222" cy="3148541"/>
          </a:xfrm>
          <a:prstGeom prst="rect">
            <a:avLst/>
          </a:prstGeom>
          <a:ln w="28575">
            <a:solidFill>
              <a:schemeClr val="accent5"/>
            </a:solidFill>
          </a:ln>
        </p:spPr>
      </p:pic>
      <p:sp>
        <p:nvSpPr>
          <p:cNvPr id="4" name="TextBox 3"/>
          <p:cNvSpPr txBox="1"/>
          <p:nvPr/>
        </p:nvSpPr>
        <p:spPr>
          <a:xfrm>
            <a:off x="1463409" y="5600359"/>
            <a:ext cx="3840438" cy="627864"/>
          </a:xfrm>
          <a:prstGeom prst="rect">
            <a:avLst/>
          </a:prstGeom>
          <a:noFill/>
          <a:ln w="19050">
            <a:solidFill>
              <a:schemeClr val="tx1"/>
            </a:solidFill>
          </a:ln>
        </p:spPr>
        <p:txBody>
          <a:bodyPr wrap="squar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Custom Facebook App</a:t>
            </a:r>
          </a:p>
        </p:txBody>
      </p:sp>
      <p:sp>
        <p:nvSpPr>
          <p:cNvPr id="5" name="TextBox 4"/>
          <p:cNvSpPr txBox="1"/>
          <p:nvPr/>
        </p:nvSpPr>
        <p:spPr>
          <a:xfrm>
            <a:off x="1537303" y="3588701"/>
            <a:ext cx="3766544" cy="627864"/>
          </a:xfrm>
          <a:prstGeom prst="rect">
            <a:avLst/>
          </a:prstGeom>
          <a:noFill/>
          <a:ln w="19050">
            <a:solidFill>
              <a:schemeClr val="tx1"/>
            </a:solidFill>
          </a:ln>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Facebook Login </a:t>
            </a:r>
            <a:r>
              <a:rPr lang="en-US" sz="2400" dirty="0" err="1" smtClean="0">
                <a:gradFill>
                  <a:gsLst>
                    <a:gs pos="2917">
                      <a:srgbClr val="505050"/>
                    </a:gs>
                    <a:gs pos="30000">
                      <a:srgbClr val="505050"/>
                    </a:gs>
                  </a:gsLst>
                  <a:lin ang="5400000" scaled="0"/>
                </a:gradFill>
              </a:rPr>
              <a:t>Webpart</a:t>
            </a:r>
            <a:endParaRPr lang="en-US" sz="2400" dirty="0" smtClean="0">
              <a:gradFill>
                <a:gsLst>
                  <a:gs pos="2917">
                    <a:srgbClr val="505050"/>
                  </a:gs>
                  <a:gs pos="30000">
                    <a:srgbClr val="505050"/>
                  </a:gs>
                </a:gsLst>
                <a:lin ang="5400000" scaled="0"/>
              </a:gradFill>
            </a:endParaRPr>
          </a:p>
        </p:txBody>
      </p:sp>
      <p:cxnSp>
        <p:nvCxnSpPr>
          <p:cNvPr id="7" name="Straight Connector 6"/>
          <p:cNvCxnSpPr>
            <a:stCxn id="5" idx="3"/>
          </p:cNvCxnSpPr>
          <p:nvPr/>
        </p:nvCxnSpPr>
        <p:spPr>
          <a:xfrm>
            <a:off x="5303847" y="3902633"/>
            <a:ext cx="914390" cy="0"/>
          </a:xfrm>
          <a:prstGeom prst="line">
            <a:avLst/>
          </a:prstGeom>
          <a:ln w="38100">
            <a:solidFill>
              <a:schemeClr val="accent2"/>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8" name="Straight Connector 7"/>
          <p:cNvCxnSpPr>
            <a:stCxn id="5" idx="2"/>
            <a:endCxn id="4" idx="0"/>
          </p:cNvCxnSpPr>
          <p:nvPr/>
        </p:nvCxnSpPr>
        <p:spPr>
          <a:xfrm flipH="1">
            <a:off x="3383628" y="4216565"/>
            <a:ext cx="36947" cy="1383794"/>
          </a:xfrm>
          <a:prstGeom prst="line">
            <a:avLst/>
          </a:prstGeom>
          <a:ln w="3810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428528" y="4503091"/>
            <a:ext cx="4584204"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1. Authenticates Facebook user</a:t>
            </a:r>
          </a:p>
        </p:txBody>
      </p:sp>
      <p:sp>
        <p:nvSpPr>
          <p:cNvPr id="13" name="TextBox 12"/>
          <p:cNvSpPr txBox="1"/>
          <p:nvPr/>
        </p:nvSpPr>
        <p:spPr>
          <a:xfrm>
            <a:off x="3383628" y="4868847"/>
            <a:ext cx="543270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2. Returns </a:t>
            </a:r>
            <a:r>
              <a:rPr lang="en-US" sz="2400" b="1" dirty="0" smtClean="0">
                <a:gradFill>
                  <a:gsLst>
                    <a:gs pos="2917">
                      <a:srgbClr val="505050"/>
                    </a:gs>
                    <a:gs pos="30000">
                      <a:srgbClr val="505050"/>
                    </a:gs>
                  </a:gsLst>
                  <a:lin ang="5400000" scaled="0"/>
                </a:gradFill>
              </a:rPr>
              <a:t>Location</a:t>
            </a:r>
            <a:r>
              <a:rPr lang="en-US" sz="2400" dirty="0" smtClean="0">
                <a:gradFill>
                  <a:gsLst>
                    <a:gs pos="2917">
                      <a:srgbClr val="505050"/>
                    </a:gs>
                    <a:gs pos="30000">
                      <a:srgbClr val="505050"/>
                    </a:gs>
                  </a:gsLst>
                  <a:lin ang="5400000" scaled="0"/>
                </a:gradFill>
              </a:rPr>
              <a:t> of Facebook user</a:t>
            </a:r>
          </a:p>
        </p:txBody>
      </p:sp>
      <p:cxnSp>
        <p:nvCxnSpPr>
          <p:cNvPr id="14" name="Straight Connector 13"/>
          <p:cNvCxnSpPr/>
          <p:nvPr/>
        </p:nvCxnSpPr>
        <p:spPr>
          <a:xfrm flipV="1">
            <a:off x="3200750" y="4216565"/>
            <a:ext cx="0" cy="1383794"/>
          </a:xfrm>
          <a:prstGeom prst="line">
            <a:avLst/>
          </a:prstGeom>
          <a:ln w="3810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1909166" y="1215588"/>
            <a:ext cx="3414633" cy="2007357"/>
            <a:chOff x="8321334" y="4503090"/>
            <a:chExt cx="3602507" cy="2285976"/>
          </a:xfrm>
        </p:grpSpPr>
        <p:pic>
          <p:nvPicPr>
            <p:cNvPr id="15" name="Picture 14"/>
            <p:cNvPicPr>
              <a:picLocks noChangeAspect="1"/>
            </p:cNvPicPr>
            <p:nvPr/>
          </p:nvPicPr>
          <p:blipFill>
            <a:blip r:embed="rId3"/>
            <a:stretch>
              <a:fillRect/>
            </a:stretch>
          </p:blipFill>
          <p:spPr>
            <a:xfrm>
              <a:off x="8321334" y="4503090"/>
              <a:ext cx="3602507" cy="2285976"/>
            </a:xfrm>
            <a:prstGeom prst="rect">
              <a:avLst/>
            </a:prstGeom>
          </p:spPr>
        </p:pic>
        <p:sp>
          <p:nvSpPr>
            <p:cNvPr id="16" name="TextBox 15"/>
            <p:cNvSpPr txBox="1"/>
            <p:nvPr/>
          </p:nvSpPr>
          <p:spPr>
            <a:xfrm>
              <a:off x="8961048" y="5692675"/>
              <a:ext cx="1435158" cy="395488"/>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solidFill>
                    <a:srgbClr val="FFFFFF"/>
                  </a:solidFill>
                </a:rPr>
                <a:t>Dag </a:t>
              </a:r>
              <a:r>
                <a:rPr lang="en-US" sz="2400" b="1" dirty="0" err="1" smtClean="0">
                  <a:solidFill>
                    <a:srgbClr val="FFFFFF"/>
                  </a:solidFill>
                </a:rPr>
                <a:t>Eidesen</a:t>
              </a:r>
              <a:endParaRPr lang="en-US" sz="2400" b="1" dirty="0" smtClean="0">
                <a:solidFill>
                  <a:srgbClr val="FFFFFF"/>
                </a:solidFill>
              </a:endParaRPr>
            </a:p>
          </p:txBody>
        </p:sp>
      </p:grpSp>
      <p:pic>
        <p:nvPicPr>
          <p:cNvPr id="18" name="Picture 17"/>
          <p:cNvPicPr>
            <a:picLocks noChangeAspect="1"/>
          </p:cNvPicPr>
          <p:nvPr/>
        </p:nvPicPr>
        <p:blipFill>
          <a:blip r:embed="rId4"/>
          <a:stretch>
            <a:fillRect/>
          </a:stretch>
        </p:blipFill>
        <p:spPr>
          <a:xfrm>
            <a:off x="1948475" y="2217328"/>
            <a:ext cx="719091" cy="719091"/>
          </a:xfrm>
          <a:prstGeom prst="rect">
            <a:avLst/>
          </a:prstGeom>
        </p:spPr>
      </p:pic>
    </p:spTree>
    <p:extLst>
      <p:ext uri="{BB962C8B-B14F-4D97-AF65-F5344CB8AC3E}">
        <p14:creationId xmlns:p14="http://schemas.microsoft.com/office/powerpoint/2010/main" val="30744868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Target camera for arctic users</a:t>
            </a:r>
            <a:endParaRPr lang="en-US" dirty="0"/>
          </a:p>
        </p:txBody>
      </p:sp>
      <p:pic>
        <p:nvPicPr>
          <p:cNvPr id="3" name="Picture 2"/>
          <p:cNvPicPr>
            <a:picLocks noChangeAspect="1"/>
          </p:cNvPicPr>
          <p:nvPr/>
        </p:nvPicPr>
        <p:blipFill>
          <a:blip r:embed="rId2"/>
          <a:stretch>
            <a:fillRect/>
          </a:stretch>
        </p:blipFill>
        <p:spPr>
          <a:xfrm>
            <a:off x="640458" y="1394165"/>
            <a:ext cx="7195004" cy="3867150"/>
          </a:xfrm>
          <a:prstGeom prst="rect">
            <a:avLst/>
          </a:prstGeom>
          <a:ln w="57150">
            <a:solidFill>
              <a:schemeClr val="tx1"/>
            </a:solidFill>
          </a:ln>
        </p:spPr>
      </p:pic>
      <p:sp>
        <p:nvSpPr>
          <p:cNvPr id="4" name="TextBox 3"/>
          <p:cNvSpPr txBox="1"/>
          <p:nvPr/>
        </p:nvSpPr>
        <p:spPr>
          <a:xfrm>
            <a:off x="7955578" y="1355724"/>
            <a:ext cx="3840438" cy="1702004"/>
          </a:xfrm>
          <a:prstGeom prst="rect">
            <a:avLst/>
          </a:prstGeom>
          <a:noFill/>
          <a:ln w="19050">
            <a:solidFill>
              <a:schemeClr val="tx1"/>
            </a:solidFill>
          </a:ln>
        </p:spPr>
        <p:txBody>
          <a:bodyPr wrap="square" lIns="182880" tIns="146304" rIns="182880" bIns="146304" rtlCol="0">
            <a:spAutoFit/>
          </a:bodyPr>
          <a:lstStyle/>
          <a:p>
            <a:pPr>
              <a:lnSpc>
                <a:spcPct val="90000"/>
              </a:lnSpc>
              <a:spcAft>
                <a:spcPts val="600"/>
              </a:spcAft>
            </a:pPr>
            <a:r>
              <a:rPr lang="en-US" sz="2400" b="1" dirty="0" smtClean="0">
                <a:gradFill>
                  <a:gsLst>
                    <a:gs pos="2917">
                      <a:srgbClr val="505050"/>
                    </a:gs>
                    <a:gs pos="30000">
                      <a:srgbClr val="505050"/>
                    </a:gs>
                  </a:gsLst>
                  <a:lin ang="5400000" scaled="0"/>
                </a:gradFill>
              </a:rPr>
              <a:t>Custom CBS web part</a:t>
            </a:r>
            <a:r>
              <a:rPr lang="en-US" sz="2400" dirty="0" smtClean="0">
                <a:gradFill>
                  <a:gsLst>
                    <a:gs pos="2917">
                      <a:srgbClr val="505050"/>
                    </a:gs>
                    <a:gs pos="30000">
                      <a:srgbClr val="505050"/>
                    </a:gs>
                  </a:gsLst>
                  <a:lin ang="5400000" scaled="0"/>
                </a:gradFill>
              </a:rPr>
              <a:t>:</a:t>
            </a:r>
          </a:p>
          <a:p>
            <a:pPr>
              <a:lnSpc>
                <a:spcPct val="90000"/>
              </a:lnSpc>
              <a:spcAft>
                <a:spcPts val="600"/>
              </a:spcAft>
            </a:pPr>
            <a:r>
              <a:rPr lang="en-US" sz="2400" dirty="0" smtClean="0">
                <a:gradFill>
                  <a:gsLst>
                    <a:gs pos="2917">
                      <a:srgbClr val="505050"/>
                    </a:gs>
                    <a:gs pos="30000">
                      <a:srgbClr val="505050"/>
                    </a:gs>
                  </a:gsLst>
                  <a:lin ang="5400000" scaled="0"/>
                </a:gradFill>
              </a:rPr>
              <a:t>Sets the property </a:t>
            </a:r>
            <a:r>
              <a:rPr lang="en-US" sz="2400" b="1" dirty="0" err="1" smtClean="0">
                <a:gradFill>
                  <a:gsLst>
                    <a:gs pos="2917">
                      <a:srgbClr val="505050"/>
                    </a:gs>
                    <a:gs pos="30000">
                      <a:srgbClr val="505050"/>
                    </a:gs>
                  </a:gsLst>
                  <a:lin ang="5400000" scaled="0"/>
                </a:gradFill>
              </a:rPr>
              <a:t>UserSegmentTerms</a:t>
            </a:r>
            <a:r>
              <a:rPr lang="en-US" sz="2400" dirty="0" smtClean="0">
                <a:gradFill>
                  <a:gsLst>
                    <a:gs pos="2917">
                      <a:srgbClr val="505050"/>
                    </a:gs>
                    <a:gs pos="30000">
                      <a:srgbClr val="505050"/>
                    </a:gs>
                  </a:gsLst>
                  <a:lin ang="5400000" scaled="0"/>
                </a:gradFill>
              </a:rPr>
              <a:t> to users location</a:t>
            </a:r>
          </a:p>
        </p:txBody>
      </p:sp>
      <p:cxnSp>
        <p:nvCxnSpPr>
          <p:cNvPr id="5" name="Straight Connector 4"/>
          <p:cNvCxnSpPr>
            <a:endCxn id="4" idx="1"/>
          </p:cNvCxnSpPr>
          <p:nvPr/>
        </p:nvCxnSpPr>
        <p:spPr>
          <a:xfrm flipV="1">
            <a:off x="5570864" y="2206726"/>
            <a:ext cx="2384714" cy="1"/>
          </a:xfrm>
          <a:prstGeom prst="line">
            <a:avLst/>
          </a:prstGeom>
          <a:ln w="38100">
            <a:solidFill>
              <a:schemeClr val="accent2"/>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9" name="Straight Connector 8"/>
          <p:cNvCxnSpPr>
            <a:endCxn id="14" idx="1"/>
          </p:cNvCxnSpPr>
          <p:nvPr/>
        </p:nvCxnSpPr>
        <p:spPr>
          <a:xfrm rot="5400000">
            <a:off x="949029" y="4194521"/>
            <a:ext cx="3223302" cy="182883"/>
          </a:xfrm>
          <a:prstGeom prst="bentConnector4">
            <a:avLst>
              <a:gd name="adj1" fmla="val 42552"/>
              <a:gd name="adj2" fmla="val 224998"/>
            </a:avLst>
          </a:prstGeom>
          <a:ln w="38100">
            <a:solidFill>
              <a:schemeClr val="accent2"/>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469238" y="5417481"/>
            <a:ext cx="5029145" cy="960263"/>
          </a:xfrm>
          <a:prstGeom prst="rect">
            <a:avLst/>
          </a:prstGeom>
          <a:noFill/>
          <a:ln w="28575">
            <a:solidFill>
              <a:schemeClr val="tx1"/>
            </a:solidFill>
            <a:prstDash val="dash"/>
          </a:ln>
        </p:spPr>
        <p:txBody>
          <a:bodyPr wrap="square" lIns="182880" tIns="146304" rIns="182880" bIns="146304" rtlCol="0">
            <a:spAutoFit/>
          </a:bodyPr>
          <a:lstStyle/>
          <a:p>
            <a:pPr>
              <a:lnSpc>
                <a:spcPct val="90000"/>
              </a:lnSpc>
              <a:spcAft>
                <a:spcPts val="600"/>
              </a:spcAft>
            </a:pPr>
            <a:r>
              <a:rPr lang="en-US" sz="2400" b="1" dirty="0" smtClean="0">
                <a:gradFill>
                  <a:gsLst>
                    <a:gs pos="2917">
                      <a:srgbClr val="505050"/>
                    </a:gs>
                    <a:gs pos="30000">
                      <a:srgbClr val="505050"/>
                    </a:gs>
                  </a:gsLst>
                  <a:lin ang="5400000" scaled="0"/>
                </a:gradFill>
              </a:rPr>
              <a:t>Query Rule condition:</a:t>
            </a:r>
            <a:r>
              <a:rPr lang="en-US" sz="2400" dirty="0" smtClean="0">
                <a:gradFill>
                  <a:gsLst>
                    <a:gs pos="2917">
                      <a:srgbClr val="505050"/>
                    </a:gs>
                    <a:gs pos="30000">
                      <a:srgbClr val="505050"/>
                    </a:gs>
                  </a:gsLst>
                  <a:lin ang="5400000" scaled="0"/>
                </a:gradFill>
              </a:rPr>
              <a:t>                                      </a:t>
            </a:r>
            <a:r>
              <a:rPr lang="en-US" sz="2400" dirty="0" err="1" smtClean="0">
                <a:gradFill>
                  <a:gsLst>
                    <a:gs pos="2917">
                      <a:srgbClr val="505050"/>
                    </a:gs>
                    <a:gs pos="30000">
                      <a:srgbClr val="505050"/>
                    </a:gs>
                  </a:gsLst>
                  <a:lin ang="5400000" scaled="0"/>
                </a:gradFill>
              </a:rPr>
              <a:t>UserSegmentTerms</a:t>
            </a:r>
            <a:r>
              <a:rPr lang="en-US" sz="2400" dirty="0" smtClean="0">
                <a:gradFill>
                  <a:gsLst>
                    <a:gs pos="2917">
                      <a:srgbClr val="505050"/>
                    </a:gs>
                    <a:gs pos="30000">
                      <a:srgbClr val="505050"/>
                    </a:gs>
                  </a:gsLst>
                  <a:lin ang="5400000" scaled="0"/>
                </a:gradFill>
              </a:rPr>
              <a:t>==Norway</a:t>
            </a:r>
          </a:p>
        </p:txBody>
      </p:sp>
      <p:sp>
        <p:nvSpPr>
          <p:cNvPr id="6" name="Rectangle 5"/>
          <p:cNvSpPr/>
          <p:nvPr/>
        </p:nvSpPr>
        <p:spPr bwMode="auto">
          <a:xfrm>
            <a:off x="2469238" y="2034238"/>
            <a:ext cx="3200365" cy="1538364"/>
          </a:xfrm>
          <a:prstGeom prst="rect">
            <a:avLst/>
          </a:prstGeom>
          <a:solidFill>
            <a:schemeClr val="bg1"/>
          </a:solidFill>
          <a:ln w="38100">
            <a:solidFill>
              <a:schemeClr val="accent5"/>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369473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Target user segments: Summary</a:t>
            </a:r>
            <a:endParaRPr lang="en-US" dirty="0"/>
          </a:p>
        </p:txBody>
      </p:sp>
      <p:pic>
        <p:nvPicPr>
          <p:cNvPr id="6" name="Picture 5"/>
          <p:cNvPicPr>
            <a:picLocks noChangeAspect="1"/>
          </p:cNvPicPr>
          <p:nvPr/>
        </p:nvPicPr>
        <p:blipFill>
          <a:blip r:embed="rId2"/>
          <a:stretch>
            <a:fillRect/>
          </a:stretch>
        </p:blipFill>
        <p:spPr>
          <a:xfrm>
            <a:off x="195985" y="2166216"/>
            <a:ext cx="10137007" cy="4714289"/>
          </a:xfrm>
          <a:prstGeom prst="rect">
            <a:avLst/>
          </a:prstGeom>
        </p:spPr>
      </p:pic>
      <p:pic>
        <p:nvPicPr>
          <p:cNvPr id="7" name="Picture 6"/>
          <p:cNvPicPr>
            <a:picLocks noChangeAspect="1"/>
          </p:cNvPicPr>
          <p:nvPr/>
        </p:nvPicPr>
        <p:blipFill>
          <a:blip r:embed="rId3"/>
          <a:stretch>
            <a:fillRect/>
          </a:stretch>
        </p:blipFill>
        <p:spPr>
          <a:xfrm>
            <a:off x="3292188" y="1526142"/>
            <a:ext cx="9354041" cy="5027583"/>
          </a:xfrm>
          <a:prstGeom prst="rect">
            <a:avLst/>
          </a:prstGeom>
          <a:ln w="57150">
            <a:solidFill>
              <a:schemeClr val="accent5"/>
            </a:solidFill>
          </a:ln>
        </p:spPr>
      </p:pic>
    </p:spTree>
    <p:extLst>
      <p:ext uri="{BB962C8B-B14F-4D97-AF65-F5344CB8AC3E}">
        <p14:creationId xmlns:p14="http://schemas.microsoft.com/office/powerpoint/2010/main" val="158214211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a:stretch>
            <a:fillRect/>
          </a:stretch>
        </p:blipFill>
        <p:spPr>
          <a:xfrm>
            <a:off x="118769" y="2217116"/>
            <a:ext cx="9258300" cy="1724025"/>
          </a:xfrm>
          <a:prstGeom prst="rect">
            <a:avLst/>
          </a:prstGeom>
          <a:ln w="28575">
            <a:solidFill>
              <a:schemeClr val="accent4"/>
            </a:solidFill>
          </a:ln>
        </p:spPr>
      </p:pic>
      <p:grpSp>
        <p:nvGrpSpPr>
          <p:cNvPr id="2" name="Group 1"/>
          <p:cNvGrpSpPr/>
          <p:nvPr/>
        </p:nvGrpSpPr>
        <p:grpSpPr>
          <a:xfrm>
            <a:off x="1290282" y="4210705"/>
            <a:ext cx="9448800" cy="2466975"/>
            <a:chOff x="1463409" y="4320213"/>
            <a:chExt cx="9448800" cy="2466975"/>
          </a:xfrm>
        </p:grpSpPr>
        <p:pic>
          <p:nvPicPr>
            <p:cNvPr id="13" name="Picture 12"/>
            <p:cNvPicPr>
              <a:picLocks noChangeAspect="1"/>
            </p:cNvPicPr>
            <p:nvPr/>
          </p:nvPicPr>
          <p:blipFill>
            <a:blip r:embed="rId3"/>
            <a:stretch>
              <a:fillRect/>
            </a:stretch>
          </p:blipFill>
          <p:spPr>
            <a:xfrm>
              <a:off x="1463409" y="4320213"/>
              <a:ext cx="9448800" cy="2466975"/>
            </a:xfrm>
            <a:prstGeom prst="rect">
              <a:avLst/>
            </a:prstGeom>
            <a:ln w="28575">
              <a:solidFill>
                <a:schemeClr val="accent4"/>
              </a:solidFill>
            </a:ln>
          </p:spPr>
        </p:pic>
        <p:sp>
          <p:nvSpPr>
            <p:cNvPr id="9" name="TextBox 8"/>
            <p:cNvSpPr txBox="1"/>
            <p:nvPr/>
          </p:nvSpPr>
          <p:spPr>
            <a:xfrm>
              <a:off x="4480896" y="6057554"/>
              <a:ext cx="2075248" cy="627864"/>
            </a:xfrm>
            <a:prstGeom prst="rect">
              <a:avLst/>
            </a:prstGeom>
            <a:solidFill>
              <a:schemeClr val="accent4"/>
            </a:solidFill>
          </p:spPr>
          <p:txBody>
            <a:bodyPr wrap="none" lIns="182880" tIns="146304" rIns="182880" bIns="146304" rtlCol="0">
              <a:spAutoFit/>
            </a:bodyPr>
            <a:lstStyle/>
            <a:p>
              <a:pPr>
                <a:lnSpc>
                  <a:spcPct val="90000"/>
                </a:lnSpc>
                <a:spcAft>
                  <a:spcPts val="600"/>
                </a:spcAft>
              </a:pPr>
              <a:r>
                <a:rPr lang="en-US" sz="2400" dirty="0" smtClean="0">
                  <a:solidFill>
                    <a:srgbClr val="FFFFFF"/>
                  </a:solidFill>
                </a:rPr>
                <a:t>Personalized</a:t>
              </a:r>
            </a:p>
          </p:txBody>
        </p:sp>
      </p:grpSp>
      <p:sp>
        <p:nvSpPr>
          <p:cNvPr id="16" name="TextBox 15"/>
          <p:cNvSpPr txBox="1"/>
          <p:nvPr/>
        </p:nvSpPr>
        <p:spPr>
          <a:xfrm>
            <a:off x="1006214" y="3222945"/>
            <a:ext cx="1572995" cy="627864"/>
          </a:xfrm>
          <a:prstGeom prst="rect">
            <a:avLst/>
          </a:prstGeom>
          <a:solidFill>
            <a:schemeClr val="accent4"/>
          </a:solidFill>
        </p:spPr>
        <p:txBody>
          <a:bodyPr wrap="none" lIns="182880" tIns="146304" rIns="182880" bIns="146304" rtlCol="0">
            <a:spAutoFit/>
          </a:bodyPr>
          <a:lstStyle/>
          <a:p>
            <a:pPr>
              <a:lnSpc>
                <a:spcPct val="90000"/>
              </a:lnSpc>
              <a:spcAft>
                <a:spcPts val="600"/>
              </a:spcAft>
            </a:pPr>
            <a:r>
              <a:rPr lang="en-US" sz="2400" dirty="0" smtClean="0">
                <a:solidFill>
                  <a:srgbClr val="FFFFFF"/>
                </a:solidFill>
              </a:rPr>
              <a:t>Adaptive</a:t>
            </a:r>
          </a:p>
        </p:txBody>
      </p:sp>
      <p:grpSp>
        <p:nvGrpSpPr>
          <p:cNvPr id="3" name="Group 2"/>
          <p:cNvGrpSpPr/>
          <p:nvPr/>
        </p:nvGrpSpPr>
        <p:grpSpPr>
          <a:xfrm>
            <a:off x="4747919" y="571214"/>
            <a:ext cx="7195004" cy="3867150"/>
            <a:chOff x="4747919" y="571214"/>
            <a:chExt cx="7195004" cy="3867150"/>
          </a:xfrm>
        </p:grpSpPr>
        <p:pic>
          <p:nvPicPr>
            <p:cNvPr id="11" name="Picture 10"/>
            <p:cNvPicPr>
              <a:picLocks noChangeAspect="1"/>
            </p:cNvPicPr>
            <p:nvPr/>
          </p:nvPicPr>
          <p:blipFill>
            <a:blip r:embed="rId4"/>
            <a:stretch>
              <a:fillRect/>
            </a:stretch>
          </p:blipFill>
          <p:spPr>
            <a:xfrm>
              <a:off x="4747919" y="571214"/>
              <a:ext cx="7195004" cy="3867150"/>
            </a:xfrm>
            <a:prstGeom prst="rect">
              <a:avLst/>
            </a:prstGeom>
            <a:ln w="57150">
              <a:solidFill>
                <a:schemeClr val="accent4"/>
              </a:solidFill>
            </a:ln>
          </p:spPr>
        </p:pic>
        <p:sp>
          <p:nvSpPr>
            <p:cNvPr id="17" name="TextBox 16"/>
            <p:cNvSpPr txBox="1"/>
            <p:nvPr/>
          </p:nvSpPr>
          <p:spPr>
            <a:xfrm>
              <a:off x="9967236" y="2034238"/>
              <a:ext cx="1543692" cy="627864"/>
            </a:xfrm>
            <a:prstGeom prst="rect">
              <a:avLst/>
            </a:prstGeom>
            <a:solidFill>
              <a:schemeClr val="accent4"/>
            </a:solidFill>
          </p:spPr>
          <p:txBody>
            <a:bodyPr wrap="none" lIns="182880" tIns="146304" rIns="182880" bIns="146304" rtlCol="0">
              <a:spAutoFit/>
            </a:bodyPr>
            <a:lstStyle/>
            <a:p>
              <a:pPr>
                <a:lnSpc>
                  <a:spcPct val="90000"/>
                </a:lnSpc>
                <a:spcAft>
                  <a:spcPts val="600"/>
                </a:spcAft>
              </a:pPr>
              <a:r>
                <a:rPr lang="en-US" sz="2400" dirty="0" smtClean="0">
                  <a:solidFill>
                    <a:srgbClr val="FFFFFF"/>
                  </a:solidFill>
                </a:rPr>
                <a:t>Targeted</a:t>
              </a:r>
            </a:p>
          </p:txBody>
        </p:sp>
      </p:grpSp>
    </p:spTree>
    <p:extLst>
      <p:ext uri="{BB962C8B-B14F-4D97-AF65-F5344CB8AC3E}">
        <p14:creationId xmlns:p14="http://schemas.microsoft.com/office/powerpoint/2010/main" val="5995121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screen">
            <a:extLst>
              <a:ext uri="{28A0092B-C50C-407E-A947-70E740481C1C}">
                <a14:useLocalDpi xmlns:a14="http://schemas.microsoft.com/office/drawing/2010/main"/>
              </a:ext>
            </a:extLst>
          </a:blip>
          <a:srcRect l="50005"/>
          <a:stretch/>
        </p:blipFill>
        <p:spPr bwMode="ltGray">
          <a:xfrm>
            <a:off x="9418185" y="1213173"/>
            <a:ext cx="2720741" cy="5439909"/>
          </a:xfrm>
          <a:prstGeom prst="rect">
            <a:avLst/>
          </a:prstGeom>
        </p:spPr>
      </p:pic>
      <p:sp>
        <p:nvSpPr>
          <p:cNvPr id="17" name="Title 16"/>
          <p:cNvSpPr>
            <a:spLocks noGrp="1"/>
          </p:cNvSpPr>
          <p:nvPr>
            <p:ph type="title"/>
          </p:nvPr>
        </p:nvSpPr>
        <p:spPr/>
        <p:txBody>
          <a:bodyPr/>
          <a:lstStyle/>
          <a:p>
            <a:r>
              <a:rPr lang="en-US" dirty="0" smtClean="0"/>
              <a:t>Related </a:t>
            </a:r>
            <a:r>
              <a:rPr lang="en-US" dirty="0"/>
              <a:t>s</a:t>
            </a:r>
            <a:r>
              <a:rPr lang="en-US" dirty="0" smtClean="0"/>
              <a:t>essions</a:t>
            </a:r>
            <a:endParaRPr lang="en-US" dirty="0"/>
          </a:p>
        </p:txBody>
      </p:sp>
      <p:sp>
        <p:nvSpPr>
          <p:cNvPr id="22" name="Rectangle 21"/>
          <p:cNvSpPr/>
          <p:nvPr/>
        </p:nvSpPr>
        <p:spPr bwMode="auto">
          <a:xfrm>
            <a:off x="184119" y="1343874"/>
            <a:ext cx="9096987" cy="8685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0" tIns="146283" rIns="186530" bIns="146283" numCol="1" spcCol="0" rtlCol="0" fromWordArt="0" anchor="t" anchorCtr="0" forceAA="0" compatLnSpc="1">
            <a:prstTxWarp prst="textNoShape">
              <a:avLst/>
            </a:prstTxWarp>
            <a:noAutofit/>
          </a:bodyPr>
          <a:lstStyle/>
          <a:p>
            <a:pPr defTabSz="932563" fontAlgn="b">
              <a:spcAft>
                <a:spcPts val="400"/>
              </a:spcAft>
            </a:pPr>
            <a:r>
              <a:rPr lang="en-US" dirty="0">
                <a:solidFill>
                  <a:srgbClr val="FFFFFF"/>
                </a:solidFill>
              </a:rPr>
              <a:t>Wed 9:00am - SPC110 - Grow your Business Online with SharePoint's Adaptive Experiences - Speakers: Fredrik Holm, Stefan Debald</a:t>
            </a:r>
            <a:br>
              <a:rPr lang="en-US" dirty="0">
                <a:solidFill>
                  <a:srgbClr val="FFFFFF"/>
                </a:solidFill>
              </a:rPr>
            </a:br>
            <a:r>
              <a:rPr lang="en-US" dirty="0">
                <a:solidFill>
                  <a:srgbClr val="FFFFFF"/>
                </a:solidFill>
              </a:rPr>
              <a:t> </a:t>
            </a:r>
            <a:endParaRPr lang="en-US" dirty="0">
              <a:solidFill>
                <a:srgbClr val="505050"/>
              </a:solidFill>
            </a:endParaRPr>
          </a:p>
        </p:txBody>
      </p:sp>
      <p:sp>
        <p:nvSpPr>
          <p:cNvPr id="24" name="Rectangle 23"/>
          <p:cNvSpPr/>
          <p:nvPr/>
        </p:nvSpPr>
        <p:spPr bwMode="auto">
          <a:xfrm>
            <a:off x="184118" y="2320920"/>
            <a:ext cx="9096988" cy="8685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0" tIns="146283" rIns="186530" bIns="146283" numCol="1" spcCol="0" rtlCol="0" fromWordArt="0" anchor="t" anchorCtr="0" forceAA="0" compatLnSpc="1">
            <a:prstTxWarp prst="textNoShape">
              <a:avLst/>
            </a:prstTxWarp>
            <a:noAutofit/>
          </a:bodyPr>
          <a:lstStyle/>
          <a:p>
            <a:pPr defTabSz="932563" fontAlgn="b">
              <a:spcAft>
                <a:spcPts val="400"/>
              </a:spcAft>
            </a:pPr>
            <a:r>
              <a:rPr lang="en-US" dirty="0">
                <a:solidFill>
                  <a:srgbClr val="FFFFFF"/>
                </a:solidFill>
              </a:rPr>
              <a:t>Wed 9:00am - SPC255 - Step-by-Step: Building Adaptive Companion Apps for Devices using SharePoint 2013 - Speakers: Manfred Berry, Rune Zakariassen </a:t>
            </a:r>
            <a:endParaRPr lang="en-US" dirty="0">
              <a:solidFill>
                <a:srgbClr val="505050"/>
              </a:solidFill>
            </a:endParaRPr>
          </a:p>
        </p:txBody>
      </p:sp>
      <p:sp>
        <p:nvSpPr>
          <p:cNvPr id="26" name="Rectangle 25"/>
          <p:cNvSpPr/>
          <p:nvPr/>
        </p:nvSpPr>
        <p:spPr bwMode="auto">
          <a:xfrm>
            <a:off x="184119" y="4286772"/>
            <a:ext cx="9096987" cy="8685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0" tIns="146283" rIns="186530" bIns="146283" numCol="1" spcCol="0" rtlCol="0" fromWordArt="0" anchor="t" anchorCtr="0" forceAA="0" compatLnSpc="1">
            <a:prstTxWarp prst="textNoShape">
              <a:avLst/>
            </a:prstTxWarp>
            <a:noAutofit/>
          </a:bodyPr>
          <a:lstStyle/>
          <a:p>
            <a:pPr defTabSz="932563" fontAlgn="b">
              <a:spcAft>
                <a:spcPts val="400"/>
              </a:spcAft>
            </a:pPr>
            <a:r>
              <a:rPr lang="en-US" dirty="0">
                <a:solidFill>
                  <a:srgbClr val="FFFFFF"/>
                </a:solidFill>
              </a:rPr>
              <a:t>Wed 1:45pm - SPC246 - Using </a:t>
            </a:r>
            <a:r>
              <a:rPr lang="en-US" dirty="0" err="1">
                <a:solidFill>
                  <a:srgbClr val="FFFFFF"/>
                </a:solidFill>
              </a:rPr>
              <a:t>jQuery</a:t>
            </a:r>
            <a:r>
              <a:rPr lang="en-US" dirty="0">
                <a:solidFill>
                  <a:srgbClr val="FFFFFF"/>
                </a:solidFill>
              </a:rPr>
              <a:t> and Display Templates to create modern Web Sites - Speakers: Ethan Gur-esh, Jeremy Kelley</a:t>
            </a:r>
            <a:br>
              <a:rPr lang="en-US" dirty="0">
                <a:solidFill>
                  <a:srgbClr val="FFFFFF"/>
                </a:solidFill>
              </a:rPr>
            </a:br>
            <a:endParaRPr lang="en-US" dirty="0">
              <a:solidFill>
                <a:srgbClr val="505050"/>
              </a:solidFill>
            </a:endParaRPr>
          </a:p>
        </p:txBody>
      </p:sp>
      <p:sp>
        <p:nvSpPr>
          <p:cNvPr id="27" name="Rectangle 26"/>
          <p:cNvSpPr/>
          <p:nvPr/>
        </p:nvSpPr>
        <p:spPr bwMode="auto">
          <a:xfrm>
            <a:off x="184116" y="3295202"/>
            <a:ext cx="9096990" cy="8685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0" tIns="146283" rIns="186530" bIns="146283" numCol="1" spcCol="0" rtlCol="0" fromWordArt="0" anchor="t" anchorCtr="0" forceAA="0" compatLnSpc="1">
            <a:prstTxWarp prst="textNoShape">
              <a:avLst/>
            </a:prstTxWarp>
            <a:noAutofit/>
          </a:bodyPr>
          <a:lstStyle/>
          <a:p>
            <a:pPr defTabSz="932563" fontAlgn="b">
              <a:spcAft>
                <a:spcPts val="400"/>
              </a:spcAft>
            </a:pPr>
            <a:r>
              <a:rPr lang="en-US" dirty="0">
                <a:solidFill>
                  <a:srgbClr val="FFFFFF"/>
                </a:solidFill>
              </a:rPr>
              <a:t>Wed 1:45pm - SPC094 - Ecommerce solutions with Dynamics for Retail and SharePoint 2013 - Speakers: </a:t>
            </a:r>
            <a:r>
              <a:rPr lang="en-US" dirty="0" err="1">
                <a:solidFill>
                  <a:srgbClr val="FFFFFF"/>
                </a:solidFill>
              </a:rPr>
              <a:t>Meera</a:t>
            </a:r>
            <a:r>
              <a:rPr lang="en-US" dirty="0">
                <a:solidFill>
                  <a:srgbClr val="FFFFFF"/>
                </a:solidFill>
              </a:rPr>
              <a:t> </a:t>
            </a:r>
            <a:r>
              <a:rPr lang="en-US" dirty="0" err="1">
                <a:solidFill>
                  <a:srgbClr val="FFFFFF"/>
                </a:solidFill>
              </a:rPr>
              <a:t>Mahabala</a:t>
            </a:r>
            <a:r>
              <a:rPr lang="en-US" dirty="0">
                <a:solidFill>
                  <a:srgbClr val="FFFFFF"/>
                </a:solidFill>
              </a:rPr>
              <a:t>, </a:t>
            </a:r>
            <a:r>
              <a:rPr lang="en-US" dirty="0" err="1">
                <a:solidFill>
                  <a:srgbClr val="FFFFFF"/>
                </a:solidFill>
              </a:rPr>
              <a:t>Balaji</a:t>
            </a:r>
            <a:r>
              <a:rPr lang="en-US" dirty="0">
                <a:solidFill>
                  <a:srgbClr val="FFFFFF"/>
                </a:solidFill>
              </a:rPr>
              <a:t> </a:t>
            </a:r>
            <a:r>
              <a:rPr lang="en-US" dirty="0" err="1">
                <a:solidFill>
                  <a:srgbClr val="FFFFFF"/>
                </a:solidFill>
              </a:rPr>
              <a:t>Balasubramanian</a:t>
            </a:r>
            <a:r>
              <a:rPr lang="en-US" dirty="0">
                <a:solidFill>
                  <a:srgbClr val="FFFFFF"/>
                </a:solidFill>
              </a:rPr>
              <a:t/>
            </a:r>
            <a:br>
              <a:rPr lang="en-US" dirty="0">
                <a:solidFill>
                  <a:srgbClr val="FFFFFF"/>
                </a:solidFill>
              </a:rPr>
            </a:br>
            <a:r>
              <a:rPr lang="en-US" dirty="0">
                <a:solidFill>
                  <a:srgbClr val="FFFFFF"/>
                </a:solidFill>
              </a:rPr>
              <a:t> </a:t>
            </a:r>
            <a:br>
              <a:rPr lang="en-US" dirty="0">
                <a:solidFill>
                  <a:srgbClr val="FFFFFF"/>
                </a:solidFill>
              </a:rPr>
            </a:br>
            <a:endParaRPr lang="en-US" dirty="0">
              <a:solidFill>
                <a:srgbClr val="505050"/>
              </a:solidFill>
            </a:endParaRPr>
          </a:p>
        </p:txBody>
      </p:sp>
      <p:sp>
        <p:nvSpPr>
          <p:cNvPr id="30" name="Rectangle 29"/>
          <p:cNvSpPr/>
          <p:nvPr/>
        </p:nvSpPr>
        <p:spPr bwMode="auto">
          <a:xfrm>
            <a:off x="184118" y="5278343"/>
            <a:ext cx="9096988" cy="8685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0" tIns="146283" rIns="186530" bIns="146283" numCol="1" spcCol="0" rtlCol="0" fromWordArt="0" anchor="t" anchorCtr="0" forceAA="0" compatLnSpc="1">
            <a:prstTxWarp prst="textNoShape">
              <a:avLst/>
            </a:prstTxWarp>
            <a:noAutofit/>
          </a:bodyPr>
          <a:lstStyle/>
          <a:p>
            <a:pPr defTabSz="932563" fontAlgn="b">
              <a:spcAft>
                <a:spcPts val="400"/>
              </a:spcAft>
            </a:pPr>
            <a:r>
              <a:rPr lang="en-US" dirty="0">
                <a:solidFill>
                  <a:srgbClr val="FFFFFF"/>
                </a:solidFill>
              </a:rPr>
              <a:t>Thu 9:00am - SPC190 - Overview of Website Architecture in SharePoint 2013 </a:t>
            </a:r>
            <a:br>
              <a:rPr lang="en-US" dirty="0">
                <a:solidFill>
                  <a:srgbClr val="FFFFFF"/>
                </a:solidFill>
              </a:rPr>
            </a:br>
            <a:r>
              <a:rPr lang="en-US" dirty="0">
                <a:solidFill>
                  <a:srgbClr val="FFFFFF"/>
                </a:solidFill>
              </a:rPr>
              <a:t>Speaker: Ethan Gur-esh </a:t>
            </a:r>
            <a:endParaRPr lang="en-US" dirty="0">
              <a:solidFill>
                <a:srgbClr val="505050"/>
              </a:solidFill>
            </a:endParaRPr>
          </a:p>
        </p:txBody>
      </p:sp>
    </p:spTree>
    <p:extLst>
      <p:ext uri="{BB962C8B-B14F-4D97-AF65-F5344CB8AC3E}">
        <p14:creationId xmlns:p14="http://schemas.microsoft.com/office/powerpoint/2010/main" val="257208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000459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71446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689" y="-31864"/>
            <a:ext cx="14603167" cy="7696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bwMode="auto">
          <a:xfrm>
            <a:off x="8321334" y="2765750"/>
            <a:ext cx="3635495" cy="1737341"/>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nSpc>
                <a:spcPct val="90000"/>
              </a:lnSpc>
              <a:spcAft>
                <a:spcPts val="600"/>
              </a:spcAft>
            </a:pPr>
            <a:r>
              <a:rPr lang="en-US" sz="2400" b="1" dirty="0">
                <a:gradFill>
                  <a:gsLst>
                    <a:gs pos="2917">
                      <a:srgbClr val="FFFFFF"/>
                    </a:gs>
                    <a:gs pos="30000">
                      <a:srgbClr val="FFFFFF"/>
                    </a:gs>
                  </a:gsLst>
                  <a:lin ang="5400000" scaled="0"/>
                </a:gradFill>
              </a:rPr>
              <a:t>Tromsø, Norway</a:t>
            </a:r>
          </a:p>
          <a:p>
            <a:pPr>
              <a:lnSpc>
                <a:spcPct val="90000"/>
              </a:lnSpc>
              <a:spcAft>
                <a:spcPts val="600"/>
              </a:spcAft>
            </a:pPr>
            <a:r>
              <a:rPr lang="en-US" sz="2400" dirty="0">
                <a:gradFill>
                  <a:gsLst>
                    <a:gs pos="2917">
                      <a:srgbClr val="FFFFFF"/>
                    </a:gs>
                    <a:gs pos="30000">
                      <a:srgbClr val="FFFFFF"/>
                    </a:gs>
                  </a:gsLst>
                  <a:lin ang="5400000" scaled="0"/>
                </a:gradFill>
              </a:rPr>
              <a:t>Population: 70.000</a:t>
            </a:r>
          </a:p>
          <a:p>
            <a:pPr>
              <a:lnSpc>
                <a:spcPct val="90000"/>
              </a:lnSpc>
              <a:spcAft>
                <a:spcPts val="600"/>
              </a:spcAft>
            </a:pPr>
            <a:r>
              <a:rPr lang="en-US" sz="2400" dirty="0" smtClean="0">
                <a:gradFill>
                  <a:gsLst>
                    <a:gs pos="2917">
                      <a:srgbClr val="FFFFFF"/>
                    </a:gs>
                    <a:gs pos="30000">
                      <a:srgbClr val="FFFFFF"/>
                    </a:gs>
                  </a:gsLst>
                  <a:lin ang="5400000" scaled="0"/>
                </a:gradFill>
              </a:rPr>
              <a:t>33.3°F (0.7°C) in Nov</a:t>
            </a:r>
            <a:endParaRPr lang="en-US" sz="2400" dirty="0">
              <a:gradFill>
                <a:gsLst>
                  <a:gs pos="2917">
                    <a:srgbClr val="FFFFFF"/>
                  </a:gs>
                  <a:gs pos="30000">
                    <a:srgbClr val="FFFFFF"/>
                  </a:gs>
                </a:gsLst>
                <a:lin ang="5400000" scaled="0"/>
              </a:gradFill>
            </a:endParaRPr>
          </a:p>
        </p:txBody>
      </p:sp>
      <p:sp>
        <p:nvSpPr>
          <p:cNvPr id="5" name="Rectangle 4"/>
          <p:cNvSpPr/>
          <p:nvPr/>
        </p:nvSpPr>
        <p:spPr bwMode="auto">
          <a:xfrm>
            <a:off x="1050344" y="2765749"/>
            <a:ext cx="3635495" cy="1737341"/>
          </a:xfrm>
          <a:prstGeom prst="rect">
            <a:avLst/>
          </a:prstGeom>
          <a:solidFill>
            <a:schemeClr val="accent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nSpc>
                <a:spcPct val="90000"/>
              </a:lnSpc>
              <a:spcAft>
                <a:spcPts val="600"/>
              </a:spcAft>
            </a:pPr>
            <a:r>
              <a:rPr lang="en-US" sz="2400" b="1" dirty="0" smtClean="0">
                <a:gradFill>
                  <a:gsLst>
                    <a:gs pos="2917">
                      <a:srgbClr val="FFFFFF"/>
                    </a:gs>
                    <a:gs pos="30000">
                      <a:srgbClr val="FFFFFF"/>
                    </a:gs>
                  </a:gsLst>
                  <a:lin ang="5400000" scaled="0"/>
                </a:gradFill>
              </a:rPr>
              <a:t>Las Vegas</a:t>
            </a:r>
            <a:endParaRPr lang="en-US" sz="2400" b="1" dirty="0">
              <a:gradFill>
                <a:gsLst>
                  <a:gs pos="2917">
                    <a:srgbClr val="FFFFFF"/>
                  </a:gs>
                  <a:gs pos="30000">
                    <a:srgbClr val="FFFFFF"/>
                  </a:gs>
                </a:gsLst>
                <a:lin ang="5400000" scaled="0"/>
              </a:gradFill>
            </a:endParaRPr>
          </a:p>
          <a:p>
            <a:pPr>
              <a:lnSpc>
                <a:spcPct val="90000"/>
              </a:lnSpc>
              <a:spcAft>
                <a:spcPts val="600"/>
              </a:spcAft>
            </a:pPr>
            <a:r>
              <a:rPr lang="en-US" sz="2400" dirty="0">
                <a:gradFill>
                  <a:gsLst>
                    <a:gs pos="2917">
                      <a:srgbClr val="FFFFFF"/>
                    </a:gs>
                    <a:gs pos="30000">
                      <a:srgbClr val="FFFFFF"/>
                    </a:gs>
                  </a:gsLst>
                  <a:lin ang="5400000" scaled="0"/>
                </a:gradFill>
              </a:rPr>
              <a:t>Population: </a:t>
            </a:r>
            <a:r>
              <a:rPr lang="en-US" sz="2400" dirty="0" smtClean="0">
                <a:gradFill>
                  <a:gsLst>
                    <a:gs pos="2917">
                      <a:srgbClr val="FFFFFF"/>
                    </a:gs>
                    <a:gs pos="30000">
                      <a:srgbClr val="FFFFFF"/>
                    </a:gs>
                  </a:gsLst>
                  <a:lin ang="5400000" scaled="0"/>
                </a:gradFill>
              </a:rPr>
              <a:t>2.000.000</a:t>
            </a:r>
            <a:endParaRPr lang="en-US" sz="2400" dirty="0">
              <a:gradFill>
                <a:gsLst>
                  <a:gs pos="2917">
                    <a:srgbClr val="FFFFFF"/>
                  </a:gs>
                  <a:gs pos="30000">
                    <a:srgbClr val="FFFFFF"/>
                  </a:gs>
                </a:gsLst>
                <a:lin ang="5400000" scaled="0"/>
              </a:gradFill>
            </a:endParaRPr>
          </a:p>
          <a:p>
            <a:pPr>
              <a:lnSpc>
                <a:spcPct val="90000"/>
              </a:lnSpc>
              <a:spcAft>
                <a:spcPts val="600"/>
              </a:spcAft>
            </a:pPr>
            <a:r>
              <a:rPr lang="en-US" sz="2400" dirty="0" smtClean="0">
                <a:gradFill>
                  <a:gsLst>
                    <a:gs pos="2917">
                      <a:srgbClr val="FFFFFF"/>
                    </a:gs>
                    <a:gs pos="30000">
                      <a:srgbClr val="FFFFFF"/>
                    </a:gs>
                  </a:gsLst>
                  <a:lin ang="5400000" scaled="0"/>
                </a:gradFill>
              </a:rPr>
              <a:t>57°F (14°C) in Nov</a:t>
            </a:r>
            <a:endParaRPr lang="en-US" sz="2400" dirty="0">
              <a:gradFill>
                <a:gsLst>
                  <a:gs pos="2917">
                    <a:srgbClr val="FFFFFF"/>
                  </a:gs>
                  <a:gs pos="30000">
                    <a:srgbClr val="FFFFFF"/>
                  </a:gs>
                </a:gsLst>
                <a:lin ang="5400000" scaled="0"/>
              </a:gradFill>
            </a:endParaRPr>
          </a:p>
        </p:txBody>
      </p:sp>
      <p:sp>
        <p:nvSpPr>
          <p:cNvPr id="6" name="Rectangle 5"/>
          <p:cNvSpPr/>
          <p:nvPr/>
        </p:nvSpPr>
        <p:spPr bwMode="auto">
          <a:xfrm>
            <a:off x="4685839" y="2765751"/>
            <a:ext cx="3635495" cy="1737340"/>
          </a:xfrm>
          <a:prstGeom prst="rect">
            <a:avLst/>
          </a:prstGeom>
          <a:solidFill>
            <a:schemeClr val="accent3">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nSpc>
                <a:spcPct val="90000"/>
              </a:lnSpc>
              <a:spcAft>
                <a:spcPts val="600"/>
              </a:spcAft>
            </a:pPr>
            <a:r>
              <a:rPr lang="en-US" sz="2400" b="1" dirty="0" smtClean="0">
                <a:gradFill>
                  <a:gsLst>
                    <a:gs pos="2917">
                      <a:srgbClr val="FFFFFF"/>
                    </a:gs>
                    <a:gs pos="30000">
                      <a:srgbClr val="FFFFFF"/>
                    </a:gs>
                  </a:gsLst>
                  <a:lin ang="5400000" scaled="0"/>
                </a:gradFill>
              </a:rPr>
              <a:t>Barrow, Alaska</a:t>
            </a:r>
          </a:p>
          <a:p>
            <a:pPr>
              <a:lnSpc>
                <a:spcPct val="90000"/>
              </a:lnSpc>
              <a:spcAft>
                <a:spcPts val="600"/>
              </a:spcAft>
            </a:pPr>
            <a:r>
              <a:rPr lang="en-US" sz="2400" dirty="0" smtClean="0">
                <a:gradFill>
                  <a:gsLst>
                    <a:gs pos="2917">
                      <a:srgbClr val="FFFFFF"/>
                    </a:gs>
                    <a:gs pos="30000">
                      <a:srgbClr val="FFFFFF"/>
                    </a:gs>
                  </a:gsLst>
                  <a:lin ang="5400000" scaled="0"/>
                </a:gradFill>
              </a:rPr>
              <a:t>Population: 4.500</a:t>
            </a:r>
            <a:endParaRPr lang="en-US" sz="2400" dirty="0">
              <a:gradFill>
                <a:gsLst>
                  <a:gs pos="2917">
                    <a:srgbClr val="FFFFFF"/>
                  </a:gs>
                  <a:gs pos="30000">
                    <a:srgbClr val="FFFFFF"/>
                  </a:gs>
                </a:gsLst>
                <a:lin ang="5400000" scaled="0"/>
              </a:gradFill>
            </a:endParaRPr>
          </a:p>
          <a:p>
            <a:pPr>
              <a:lnSpc>
                <a:spcPct val="90000"/>
              </a:lnSpc>
              <a:spcAft>
                <a:spcPts val="600"/>
              </a:spcAft>
            </a:pPr>
            <a:r>
              <a:rPr lang="en-US" sz="2400" dirty="0" smtClean="0">
                <a:gradFill>
                  <a:gsLst>
                    <a:gs pos="2917">
                      <a:srgbClr val="FFFFFF"/>
                    </a:gs>
                    <a:gs pos="30000">
                      <a:srgbClr val="FFFFFF"/>
                    </a:gs>
                  </a:gsLst>
                  <a:lin ang="5400000" scaled="0"/>
                </a:gradFill>
              </a:rPr>
              <a:t>6.2°F (-14.3°C) in Nov</a:t>
            </a:r>
            <a:endParaRPr lang="en-US" sz="2400" dirty="0">
              <a:gradFill>
                <a:gsLst>
                  <a:gs pos="2917">
                    <a:srgbClr val="FFFFFF"/>
                  </a:gs>
                  <a:gs pos="30000">
                    <a:srgbClr val="FFFFFF"/>
                  </a:gs>
                </a:gsLst>
                <a:lin ang="5400000" scaled="0"/>
              </a:gradFill>
            </a:endParaRPr>
          </a:p>
        </p:txBody>
      </p:sp>
      <p:cxnSp>
        <p:nvCxnSpPr>
          <p:cNvPr id="9" name="Elbow Connector 8"/>
          <p:cNvCxnSpPr>
            <a:stCxn id="5" idx="2"/>
          </p:cNvCxnSpPr>
          <p:nvPr/>
        </p:nvCxnSpPr>
        <p:spPr>
          <a:xfrm rot="16200000" flipH="1">
            <a:off x="2897262" y="4473919"/>
            <a:ext cx="731513" cy="789853"/>
          </a:xfrm>
          <a:prstGeom prst="bentConnector2">
            <a:avLst/>
          </a:prstGeom>
          <a:ln w="57150">
            <a:solidFill>
              <a:schemeClr val="accent2"/>
            </a:solidFill>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Elbow Connector 10"/>
          <p:cNvCxnSpPr>
            <a:stCxn id="6" idx="0"/>
          </p:cNvCxnSpPr>
          <p:nvPr/>
        </p:nvCxnSpPr>
        <p:spPr>
          <a:xfrm rot="16200000" flipV="1">
            <a:off x="3663464" y="-74373"/>
            <a:ext cx="914389" cy="4765859"/>
          </a:xfrm>
          <a:prstGeom prst="bentConnector2">
            <a:avLst/>
          </a:prstGeom>
          <a:ln w="57150">
            <a:solidFill>
              <a:schemeClr val="accent3"/>
            </a:solidFill>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3" idx="0"/>
          </p:cNvCxnSpPr>
          <p:nvPr/>
        </p:nvCxnSpPr>
        <p:spPr>
          <a:xfrm rot="5400000" flipH="1" flipV="1">
            <a:off x="10007439" y="2165881"/>
            <a:ext cx="731512" cy="468227"/>
          </a:xfrm>
          <a:prstGeom prst="bentConnector3">
            <a:avLst>
              <a:gd name="adj1" fmla="val 99108"/>
            </a:avLst>
          </a:prstGeom>
          <a:ln w="57150">
            <a:solidFill>
              <a:schemeClr val="accent3"/>
            </a:solidFill>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8238956" y="4503090"/>
            <a:ext cx="3684885" cy="2409824"/>
            <a:chOff x="8238956" y="4503090"/>
            <a:chExt cx="3684885" cy="2409824"/>
          </a:xfrm>
        </p:grpSpPr>
        <p:pic>
          <p:nvPicPr>
            <p:cNvPr id="4" name="Picture 3"/>
            <p:cNvPicPr>
              <a:picLocks noChangeAspect="1"/>
            </p:cNvPicPr>
            <p:nvPr/>
          </p:nvPicPr>
          <p:blipFill>
            <a:blip r:embed="rId4"/>
            <a:stretch>
              <a:fillRect/>
            </a:stretch>
          </p:blipFill>
          <p:spPr>
            <a:xfrm>
              <a:off x="8321334" y="4503090"/>
              <a:ext cx="3602507" cy="2285976"/>
            </a:xfrm>
            <a:prstGeom prst="rect">
              <a:avLst/>
            </a:prstGeom>
          </p:spPr>
        </p:pic>
        <p:sp>
          <p:nvSpPr>
            <p:cNvPr id="7" name="TextBox 6"/>
            <p:cNvSpPr txBox="1"/>
            <p:nvPr/>
          </p:nvSpPr>
          <p:spPr>
            <a:xfrm>
              <a:off x="8238956" y="6285050"/>
              <a:ext cx="2134239"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gradFill>
                    <a:gsLst>
                      <a:gs pos="2917">
                        <a:srgbClr val="FFFFFF"/>
                      </a:gs>
                      <a:gs pos="30000">
                        <a:srgbClr val="FFFFFF"/>
                      </a:gs>
                    </a:gsLst>
                    <a:lin ang="5400000" scaled="0"/>
                  </a:gradFill>
                </a:rPr>
                <a:t>Dag </a:t>
              </a:r>
              <a:r>
                <a:rPr lang="en-US" sz="2400" b="1" dirty="0" err="1" smtClean="0">
                  <a:gradFill>
                    <a:gsLst>
                      <a:gs pos="2917">
                        <a:srgbClr val="FFFFFF"/>
                      </a:gs>
                      <a:gs pos="30000">
                        <a:srgbClr val="FFFFFF"/>
                      </a:gs>
                    </a:gsLst>
                    <a:lin ang="5400000" scaled="0"/>
                  </a:gradFill>
                </a:rPr>
                <a:t>Eidesen</a:t>
              </a:r>
              <a:endParaRPr lang="en-US" sz="2400" b="1" dirty="0" smtClean="0">
                <a:gradFill>
                  <a:gsLst>
                    <a:gs pos="2917">
                      <a:srgbClr val="FFFFFF"/>
                    </a:gs>
                    <a:gs pos="30000">
                      <a:srgbClr val="FFFFFF"/>
                    </a:gs>
                  </a:gsLst>
                  <a:lin ang="5400000" scaled="0"/>
                </a:gradFill>
              </a:endParaRPr>
            </a:p>
          </p:txBody>
        </p:sp>
      </p:grpSp>
      <p:grpSp>
        <p:nvGrpSpPr>
          <p:cNvPr id="13" name="Group 12"/>
          <p:cNvGrpSpPr/>
          <p:nvPr/>
        </p:nvGrpSpPr>
        <p:grpSpPr>
          <a:xfrm>
            <a:off x="1017355" y="4503088"/>
            <a:ext cx="3668484" cy="2491437"/>
            <a:chOff x="1017355" y="4503088"/>
            <a:chExt cx="3668484" cy="2491437"/>
          </a:xfrm>
        </p:grpSpPr>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0343" y="4503088"/>
              <a:ext cx="3635496" cy="2419382"/>
            </a:xfrm>
            <a:prstGeom prst="rect">
              <a:avLst/>
            </a:prstGeom>
          </p:spPr>
        </p:pic>
        <p:sp>
          <p:nvSpPr>
            <p:cNvPr id="15" name="TextBox 14"/>
            <p:cNvSpPr txBox="1"/>
            <p:nvPr/>
          </p:nvSpPr>
          <p:spPr>
            <a:xfrm>
              <a:off x="1017355" y="6366661"/>
              <a:ext cx="2825453"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gradFill>
                    <a:gsLst>
                      <a:gs pos="2917">
                        <a:srgbClr val="FFFFFF"/>
                      </a:gs>
                      <a:gs pos="30000">
                        <a:srgbClr val="FFFFFF"/>
                      </a:gs>
                    </a:gsLst>
                    <a:lin ang="5400000" scaled="0"/>
                  </a:gradFill>
                </a:rPr>
                <a:t>Donna </a:t>
              </a:r>
              <a:r>
                <a:rPr lang="en-US" sz="2400" b="1" dirty="0" err="1" smtClean="0">
                  <a:gradFill>
                    <a:gsLst>
                      <a:gs pos="2917">
                        <a:srgbClr val="FFFFFF"/>
                      </a:gs>
                      <a:gs pos="30000">
                        <a:srgbClr val="FFFFFF"/>
                      </a:gs>
                    </a:gsLst>
                    <a:lin ang="5400000" scaled="0"/>
                  </a:gradFill>
                </a:rPr>
                <a:t>Panditsen</a:t>
              </a:r>
              <a:endParaRPr lang="en-US" sz="2400" b="1" dirty="0" smtClean="0">
                <a:gradFill>
                  <a:gsLst>
                    <a:gs pos="2917">
                      <a:srgbClr val="FFFFFF"/>
                    </a:gs>
                    <a:gs pos="30000">
                      <a:srgbClr val="FFFFFF"/>
                    </a:gs>
                  </a:gsLst>
                  <a:lin ang="5400000" scaled="0"/>
                </a:gradFill>
              </a:endParaRPr>
            </a:p>
          </p:txBody>
        </p:sp>
      </p:grpSp>
    </p:spTree>
    <p:extLst>
      <p:ext uri="{BB962C8B-B14F-4D97-AF65-F5344CB8AC3E}">
        <p14:creationId xmlns:p14="http://schemas.microsoft.com/office/powerpoint/2010/main" val="12303194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Search-driven sites</a:t>
            </a:r>
            <a:endParaRPr lang="en-US" dirty="0"/>
          </a:p>
        </p:txBody>
      </p:sp>
      <p:pic>
        <p:nvPicPr>
          <p:cNvPr id="3" name="Picture 2"/>
          <p:cNvPicPr>
            <a:picLocks noChangeAspect="1"/>
          </p:cNvPicPr>
          <p:nvPr/>
        </p:nvPicPr>
        <p:blipFill>
          <a:blip r:embed="rId2"/>
          <a:stretch>
            <a:fillRect/>
          </a:stretch>
        </p:blipFill>
        <p:spPr>
          <a:xfrm>
            <a:off x="1595223" y="1394165"/>
            <a:ext cx="8829208" cy="5120584"/>
          </a:xfrm>
          <a:prstGeom prst="rect">
            <a:avLst/>
          </a:prstGeom>
        </p:spPr>
      </p:pic>
    </p:spTree>
    <p:extLst>
      <p:ext uri="{BB962C8B-B14F-4D97-AF65-F5344CB8AC3E}">
        <p14:creationId xmlns:p14="http://schemas.microsoft.com/office/powerpoint/2010/main" val="48008166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ltGray">
          <a:xfrm>
            <a:off x="274637" y="2125662"/>
            <a:ext cx="3657600" cy="3657600"/>
          </a:xfrm>
          <a:prstGeom prst="rect">
            <a:avLst/>
          </a:prstGeom>
        </p:spPr>
      </p:pic>
      <p:sp>
        <p:nvSpPr>
          <p:cNvPr id="4" name="Rectangle 3"/>
          <p:cNvSpPr>
            <a:spLocks noChangeAspect="1"/>
          </p:cNvSpPr>
          <p:nvPr/>
        </p:nvSpPr>
        <p:spPr bwMode="auto">
          <a:xfrm>
            <a:off x="274637" y="2125662"/>
            <a:ext cx="3657600" cy="3655277"/>
          </a:xfrm>
          <a:prstGeom prst="rect">
            <a:avLst/>
          </a:prstGeom>
          <a:gradFill>
            <a:gsLst>
              <a:gs pos="9000">
                <a:srgbClr val="000000">
                  <a:alpha val="49000"/>
                </a:srgbClr>
              </a:gs>
              <a:gs pos="32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Align text </a:t>
            </a:r>
            <a:r>
              <a:rPr lang="en-US" sz="2000" dirty="0" smtClean="0">
                <a:gradFill>
                  <a:gsLst>
                    <a:gs pos="0">
                      <a:srgbClr val="FFFFFF"/>
                    </a:gs>
                    <a:gs pos="100000">
                      <a:srgbClr val="FFFFFF"/>
                    </a:gs>
                  </a:gsLst>
                  <a:lin ang="5400000" scaled="0"/>
                </a:gradFill>
                <a:ea typeface="Segoe UI" pitchFamily="34" charset="0"/>
                <a:cs typeface="Segoe UI" pitchFamily="34" charset="0"/>
              </a:rPr>
              <a:t>to upper </a:t>
            </a:r>
            <a:r>
              <a:rPr lang="en-US" sz="2000" dirty="0">
                <a:gradFill>
                  <a:gsLst>
                    <a:gs pos="0">
                      <a:srgbClr val="FFFFFF"/>
                    </a:gs>
                    <a:gs pos="100000">
                      <a:srgbClr val="FFFFFF"/>
                    </a:gs>
                  </a:gsLst>
                  <a:lin ang="5400000" scaled="0"/>
                </a:gradFill>
                <a:ea typeface="Segoe UI" pitchFamily="34" charset="0"/>
                <a:cs typeface="Segoe UI" pitchFamily="34" charset="0"/>
              </a:rPr>
              <a:t>left </a:t>
            </a:r>
            <a:r>
              <a:rPr lang="en-US" sz="2000" dirty="0" smtClean="0">
                <a:gradFill>
                  <a:gsLst>
                    <a:gs pos="0">
                      <a:srgbClr val="FFFFFF"/>
                    </a:gs>
                    <a:gs pos="100000">
                      <a:srgbClr val="FFFFFF"/>
                    </a:gs>
                  </a:gsLst>
                  <a:lin ang="5400000" scaled="0"/>
                </a:gradFill>
                <a:ea typeface="Segoe UI" pitchFamily="34" charset="0"/>
                <a:cs typeface="Segoe UI" pitchFamily="34" charset="0"/>
              </a:rPr>
              <a:t>corner</a:t>
            </a:r>
          </a:p>
        </p:txBody>
      </p:sp>
      <p:sp>
        <p:nvSpPr>
          <p:cNvPr id="23" name="Rectangle 22"/>
          <p:cNvSpPr>
            <a:spLocks/>
          </p:cNvSpPr>
          <p:nvPr/>
        </p:nvSpPr>
        <p:spPr bwMode="auto">
          <a:xfrm>
            <a:off x="274702" y="2125278"/>
            <a:ext cx="3657600" cy="3657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400" b="1" dirty="0">
                <a:gradFill>
                  <a:gsLst>
                    <a:gs pos="0">
                      <a:srgbClr val="FFFFFF"/>
                    </a:gs>
                    <a:gs pos="100000">
                      <a:srgbClr val="FFFFFF"/>
                    </a:gs>
                  </a:gsLst>
                  <a:lin ang="5400000" scaled="0"/>
                </a:gradFill>
                <a:ea typeface="Segoe UI" pitchFamily="34" charset="0"/>
                <a:cs typeface="Segoe UI" pitchFamily="34" charset="0"/>
              </a:rPr>
              <a:t>P</a:t>
            </a:r>
            <a:r>
              <a:rPr lang="en-US" sz="4400" b="1" dirty="0" smtClean="0">
                <a:gradFill>
                  <a:gsLst>
                    <a:gs pos="0">
                      <a:srgbClr val="FFFFFF"/>
                    </a:gs>
                    <a:gs pos="100000">
                      <a:srgbClr val="FFFFFF"/>
                    </a:gs>
                  </a:gsLst>
                  <a:lin ang="5400000" scaled="0"/>
                </a:gradFill>
                <a:ea typeface="Segoe UI" pitchFamily="34" charset="0"/>
                <a:cs typeface="Segoe UI" pitchFamily="34" charset="0"/>
              </a:rPr>
              <a:t>roduct catalog</a:t>
            </a:r>
          </a:p>
          <a:p>
            <a:pPr defTabSz="932472" fontAlgn="base">
              <a:lnSpc>
                <a:spcPct val="90000"/>
              </a:lnSpc>
              <a:spcBef>
                <a:spcPct val="0"/>
              </a:spcBef>
              <a:spcAft>
                <a:spcPct val="0"/>
              </a:spcAft>
            </a:pPr>
            <a:r>
              <a:rPr lang="en-US" sz="4400" dirty="0" smtClean="0">
                <a:gradFill>
                  <a:gsLst>
                    <a:gs pos="0">
                      <a:srgbClr val="FFFFFF"/>
                    </a:gs>
                    <a:gs pos="100000">
                      <a:srgbClr val="FFFFFF"/>
                    </a:gs>
                  </a:gsLst>
                  <a:lin ang="5400000" scaled="0"/>
                </a:gradFill>
                <a:ea typeface="Segoe UI" pitchFamily="34" charset="0"/>
                <a:cs typeface="Segoe UI" pitchFamily="34" charset="0"/>
              </a:rPr>
              <a:t>Inventory changes over time</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
        <p:nvSpPr>
          <p:cNvPr id="34" name="Title 33"/>
          <p:cNvSpPr>
            <a:spLocks noGrp="1"/>
          </p:cNvSpPr>
          <p:nvPr>
            <p:ph type="title"/>
          </p:nvPr>
        </p:nvSpPr>
        <p:spPr/>
        <p:txBody>
          <a:bodyPr/>
          <a:lstStyle/>
          <a:p>
            <a:r>
              <a:rPr lang="en-US" dirty="0" smtClean="0">
                <a:gradFill>
                  <a:gsLst>
                    <a:gs pos="1250">
                      <a:schemeClr val="tx1"/>
                    </a:gs>
                    <a:gs pos="99000">
                      <a:schemeClr val="tx1"/>
                    </a:gs>
                  </a:gsLst>
                  <a:lin ang="5400000" scaled="0"/>
                </a:gradFill>
              </a:rPr>
              <a:t>We start with a </a:t>
            </a:r>
            <a:r>
              <a:rPr lang="en-US" b="1" dirty="0" smtClean="0">
                <a:gradFill>
                  <a:gsLst>
                    <a:gs pos="1250">
                      <a:schemeClr val="tx1"/>
                    </a:gs>
                    <a:gs pos="99000">
                      <a:schemeClr val="tx1"/>
                    </a:gs>
                  </a:gsLst>
                  <a:lin ang="5400000" scaled="0"/>
                </a:gradFill>
              </a:rPr>
              <a:t>search </a:t>
            </a:r>
            <a:r>
              <a:rPr lang="en-US" b="1" dirty="0">
                <a:gradFill>
                  <a:gsLst>
                    <a:gs pos="1250">
                      <a:schemeClr val="tx1"/>
                    </a:gs>
                    <a:gs pos="99000">
                      <a:schemeClr val="tx1"/>
                    </a:gs>
                  </a:gsLst>
                  <a:lin ang="5400000" scaled="0"/>
                </a:gradFill>
              </a:rPr>
              <a:t>driven site</a:t>
            </a:r>
            <a:br>
              <a:rPr lang="en-US" b="1" dirty="0">
                <a:gradFill>
                  <a:gsLst>
                    <a:gs pos="1250">
                      <a:schemeClr val="tx1"/>
                    </a:gs>
                    <a:gs pos="99000">
                      <a:schemeClr val="tx1"/>
                    </a:gs>
                  </a:gsLst>
                  <a:lin ang="5400000" scaled="0"/>
                </a:gradFill>
              </a:rPr>
            </a:br>
            <a:r>
              <a:rPr lang="en-US" dirty="0" smtClean="0"/>
              <a:t/>
            </a:r>
            <a:br>
              <a:rPr lang="en-US" dirty="0" smtClean="0"/>
            </a:br>
            <a:endParaRPr lang="en-US" sz="3200" dirty="0">
              <a:gradFill>
                <a:gsLst>
                  <a:gs pos="1250">
                    <a:schemeClr val="tx1"/>
                  </a:gs>
                  <a:gs pos="100000">
                    <a:schemeClr val="tx1"/>
                  </a:gs>
                </a:gsLst>
                <a:lin ang="5400000" scaled="0"/>
              </a:gradFill>
            </a:endParaRPr>
          </a:p>
        </p:txBody>
      </p:sp>
      <p:sp>
        <p:nvSpPr>
          <p:cNvPr id="12" name="TextBox 11"/>
          <p:cNvSpPr txBox="1"/>
          <p:nvPr/>
        </p:nvSpPr>
        <p:spPr>
          <a:xfrm>
            <a:off x="273048" y="1212850"/>
            <a:ext cx="7315202" cy="912428"/>
          </a:xfrm>
          <a:prstGeom prst="rect">
            <a:avLst/>
          </a:prstGeom>
          <a:noFill/>
        </p:spPr>
        <p:txBody>
          <a:bodyPr wrap="square" lIns="182880" tIns="146304" rIns="182880" bIns="146304" rtlCol="0">
            <a:noAutofit/>
          </a:bodyPr>
          <a:lstStyle/>
          <a:p>
            <a:endParaRPr lang="en-US" sz="2000" b="1" dirty="0">
              <a:gradFill>
                <a:gsLst>
                  <a:gs pos="1250">
                    <a:srgbClr val="505050"/>
                  </a:gs>
                  <a:gs pos="99000">
                    <a:srgbClr val="505050"/>
                  </a:gs>
                </a:gsLst>
                <a:lin ang="5400000" scaled="0"/>
              </a:gradFill>
            </a:endParaRPr>
          </a:p>
        </p:txBody>
      </p:sp>
      <p:pic>
        <p:nvPicPr>
          <p:cNvPr id="3074" name="Picture 2" descr="C:\Users\Kristerm\AppData\Local\Microsoft\Windows\Temporary Internet Files\Content.IE5\VDKPW1IX\MP90044222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2262" y="2125662"/>
            <a:ext cx="5487989" cy="365865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5"/>
          <a:stretch>
            <a:fillRect/>
          </a:stretch>
        </p:blipFill>
        <p:spPr>
          <a:xfrm>
            <a:off x="3927824" y="2120651"/>
            <a:ext cx="6311281" cy="3660288"/>
          </a:xfrm>
          <a:prstGeom prst="rect">
            <a:avLst/>
          </a:prstGeom>
        </p:spPr>
      </p:pic>
    </p:spTree>
    <p:extLst>
      <p:ext uri="{BB962C8B-B14F-4D97-AF65-F5344CB8AC3E}">
        <p14:creationId xmlns:p14="http://schemas.microsoft.com/office/powerpoint/2010/main" val="1767110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ltGray">
          <a:xfrm>
            <a:off x="274637" y="2125662"/>
            <a:ext cx="3657600" cy="3657600"/>
          </a:xfrm>
          <a:prstGeom prst="rect">
            <a:avLst/>
          </a:prstGeom>
        </p:spPr>
      </p:pic>
      <p:sp>
        <p:nvSpPr>
          <p:cNvPr id="4" name="Rectangle 3"/>
          <p:cNvSpPr>
            <a:spLocks noChangeAspect="1"/>
          </p:cNvSpPr>
          <p:nvPr/>
        </p:nvSpPr>
        <p:spPr bwMode="auto">
          <a:xfrm>
            <a:off x="274637" y="2125662"/>
            <a:ext cx="3657600" cy="3655277"/>
          </a:xfrm>
          <a:prstGeom prst="rect">
            <a:avLst/>
          </a:prstGeom>
          <a:gradFill>
            <a:gsLst>
              <a:gs pos="9000">
                <a:srgbClr val="000000">
                  <a:alpha val="49000"/>
                </a:srgbClr>
              </a:gs>
              <a:gs pos="32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Align text </a:t>
            </a:r>
            <a:r>
              <a:rPr lang="en-US" sz="2000" dirty="0" smtClean="0">
                <a:gradFill>
                  <a:gsLst>
                    <a:gs pos="0">
                      <a:srgbClr val="FFFFFF"/>
                    </a:gs>
                    <a:gs pos="100000">
                      <a:srgbClr val="FFFFFF"/>
                    </a:gs>
                  </a:gsLst>
                  <a:lin ang="5400000" scaled="0"/>
                </a:gradFill>
                <a:ea typeface="Segoe UI" pitchFamily="34" charset="0"/>
                <a:cs typeface="Segoe UI" pitchFamily="34" charset="0"/>
              </a:rPr>
              <a:t>to upper </a:t>
            </a:r>
            <a:r>
              <a:rPr lang="en-US" sz="2000" dirty="0">
                <a:gradFill>
                  <a:gsLst>
                    <a:gs pos="0">
                      <a:srgbClr val="FFFFFF"/>
                    </a:gs>
                    <a:gs pos="100000">
                      <a:srgbClr val="FFFFFF"/>
                    </a:gs>
                  </a:gsLst>
                  <a:lin ang="5400000" scaled="0"/>
                </a:gradFill>
                <a:ea typeface="Segoe UI" pitchFamily="34" charset="0"/>
                <a:cs typeface="Segoe UI" pitchFamily="34" charset="0"/>
              </a:rPr>
              <a:t>left </a:t>
            </a:r>
            <a:r>
              <a:rPr lang="en-US" sz="2000" dirty="0" smtClean="0">
                <a:gradFill>
                  <a:gsLst>
                    <a:gs pos="0">
                      <a:srgbClr val="FFFFFF"/>
                    </a:gs>
                    <a:gs pos="100000">
                      <a:srgbClr val="FFFFFF"/>
                    </a:gs>
                  </a:gsLst>
                  <a:lin ang="5400000" scaled="0"/>
                </a:gradFill>
                <a:ea typeface="Segoe UI" pitchFamily="34" charset="0"/>
                <a:cs typeface="Segoe UI" pitchFamily="34" charset="0"/>
              </a:rPr>
              <a:t>corner</a:t>
            </a:r>
          </a:p>
        </p:txBody>
      </p:sp>
      <p:sp>
        <p:nvSpPr>
          <p:cNvPr id="23" name="Rectangle 22"/>
          <p:cNvSpPr>
            <a:spLocks/>
          </p:cNvSpPr>
          <p:nvPr/>
        </p:nvSpPr>
        <p:spPr bwMode="auto">
          <a:xfrm>
            <a:off x="274702" y="2125278"/>
            <a:ext cx="3657600" cy="3657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400" b="1" dirty="0" smtClean="0">
                <a:gradFill>
                  <a:gsLst>
                    <a:gs pos="0">
                      <a:srgbClr val="FFFFFF"/>
                    </a:gs>
                    <a:gs pos="100000">
                      <a:srgbClr val="FFFFFF"/>
                    </a:gs>
                  </a:gsLst>
                  <a:lin ang="5400000" scaled="0"/>
                </a:gradFill>
                <a:ea typeface="Segoe UI" pitchFamily="34" charset="0"/>
                <a:cs typeface="Segoe UI" pitchFamily="34" charset="0"/>
              </a:rPr>
              <a:t>Seasons</a:t>
            </a:r>
          </a:p>
          <a:p>
            <a:pPr defTabSz="932472" fontAlgn="base">
              <a:lnSpc>
                <a:spcPct val="90000"/>
              </a:lnSpc>
              <a:spcBef>
                <a:spcPct val="0"/>
              </a:spcBef>
              <a:spcAft>
                <a:spcPct val="0"/>
              </a:spcAft>
            </a:pPr>
            <a:r>
              <a:rPr lang="en-US" sz="4400" b="1" dirty="0" smtClean="0">
                <a:gradFill>
                  <a:gsLst>
                    <a:gs pos="0">
                      <a:srgbClr val="FFFFFF"/>
                    </a:gs>
                    <a:gs pos="100000">
                      <a:srgbClr val="FFFFFF"/>
                    </a:gs>
                  </a:gsLst>
                  <a:lin ang="5400000" scaled="0"/>
                </a:gradFill>
                <a:ea typeface="Segoe UI" pitchFamily="34" charset="0"/>
                <a:cs typeface="Segoe UI" pitchFamily="34" charset="0"/>
              </a:rPr>
              <a:t>Trends &amp;</a:t>
            </a:r>
          </a:p>
          <a:p>
            <a:pPr defTabSz="932472" fontAlgn="base">
              <a:lnSpc>
                <a:spcPct val="90000"/>
              </a:lnSpc>
              <a:spcBef>
                <a:spcPct val="0"/>
              </a:spcBef>
              <a:spcAft>
                <a:spcPct val="0"/>
              </a:spcAft>
            </a:pPr>
            <a:r>
              <a:rPr lang="en-US" sz="4400" b="1" dirty="0" smtClean="0">
                <a:gradFill>
                  <a:gsLst>
                    <a:gs pos="0">
                      <a:srgbClr val="FFFFFF"/>
                    </a:gs>
                    <a:gs pos="100000">
                      <a:srgbClr val="FFFFFF"/>
                    </a:gs>
                  </a:gsLst>
                  <a:lin ang="5400000" scaled="0"/>
                </a:gradFill>
                <a:ea typeface="Segoe UI" pitchFamily="34" charset="0"/>
                <a:cs typeface="Segoe UI" pitchFamily="34" charset="0"/>
              </a:rPr>
              <a:t>Interests</a:t>
            </a:r>
          </a:p>
          <a:p>
            <a:pPr defTabSz="932472" fontAlgn="base">
              <a:lnSpc>
                <a:spcPct val="90000"/>
              </a:lnSpc>
              <a:spcBef>
                <a:spcPct val="0"/>
              </a:spcBef>
              <a:spcAft>
                <a:spcPct val="0"/>
              </a:spcAft>
            </a:pPr>
            <a:r>
              <a:rPr lang="en-US" sz="4400" dirty="0" smtClean="0">
                <a:gradFill>
                  <a:gsLst>
                    <a:gs pos="0">
                      <a:srgbClr val="FFFFFF"/>
                    </a:gs>
                    <a:gs pos="100000">
                      <a:srgbClr val="FFFFFF"/>
                    </a:gs>
                  </a:gsLst>
                  <a:lin ang="5400000" scaled="0"/>
                </a:gradFill>
                <a:ea typeface="Segoe UI" pitchFamily="34" charset="0"/>
                <a:cs typeface="Segoe UI" pitchFamily="34" charset="0"/>
              </a:rPr>
              <a:t>change</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
        <p:nvSpPr>
          <p:cNvPr id="34" name="Title 33"/>
          <p:cNvSpPr>
            <a:spLocks noGrp="1"/>
          </p:cNvSpPr>
          <p:nvPr>
            <p:ph type="title"/>
          </p:nvPr>
        </p:nvSpPr>
        <p:spPr/>
        <p:txBody>
          <a:bodyPr/>
          <a:lstStyle/>
          <a:p>
            <a:r>
              <a:rPr lang="en-US" dirty="0" smtClean="0">
                <a:gradFill>
                  <a:gsLst>
                    <a:gs pos="1250">
                      <a:schemeClr val="tx1"/>
                    </a:gs>
                    <a:gs pos="99000">
                      <a:schemeClr val="tx1"/>
                    </a:gs>
                  </a:gsLst>
                  <a:lin ang="5400000" scaled="0"/>
                </a:gradFill>
              </a:rPr>
              <a:t>..</a:t>
            </a:r>
            <a:r>
              <a:rPr lang="en-US" b="1" dirty="0" smtClean="0">
                <a:gradFill>
                  <a:gsLst>
                    <a:gs pos="1250">
                      <a:schemeClr val="tx1"/>
                    </a:gs>
                    <a:gs pos="99000">
                      <a:schemeClr val="tx1"/>
                    </a:gs>
                  </a:gsLst>
                  <a:lin ang="5400000" scaled="0"/>
                </a:gradFill>
              </a:rPr>
              <a:t>to </a:t>
            </a:r>
            <a:r>
              <a:rPr lang="en-US" b="1" dirty="0">
                <a:gradFill>
                  <a:gsLst>
                    <a:gs pos="1250">
                      <a:schemeClr val="tx1"/>
                    </a:gs>
                    <a:gs pos="99000">
                      <a:schemeClr val="tx1"/>
                    </a:gs>
                  </a:gsLst>
                  <a:lin ang="5400000" scaled="0"/>
                </a:gradFill>
              </a:rPr>
              <a:t>a site that adapts to </a:t>
            </a:r>
            <a:r>
              <a:rPr lang="en-US" dirty="0" smtClean="0">
                <a:gradFill>
                  <a:gsLst>
                    <a:gs pos="1250">
                      <a:schemeClr val="tx1"/>
                    </a:gs>
                    <a:gs pos="99000">
                      <a:schemeClr val="tx1"/>
                    </a:gs>
                  </a:gsLst>
                  <a:lin ang="5400000" scaled="0"/>
                </a:gradFill>
              </a:rPr>
              <a:t>customer usage</a:t>
            </a:r>
            <a:r>
              <a:rPr lang="en-US" b="1" dirty="0">
                <a:gradFill>
                  <a:gsLst>
                    <a:gs pos="1250">
                      <a:schemeClr val="tx1"/>
                    </a:gs>
                    <a:gs pos="99000">
                      <a:schemeClr val="tx1"/>
                    </a:gs>
                  </a:gsLst>
                  <a:lin ang="5400000" scaled="0"/>
                </a:gradFill>
              </a:rPr>
              <a:t/>
            </a:r>
            <a:br>
              <a:rPr lang="en-US" b="1" dirty="0">
                <a:gradFill>
                  <a:gsLst>
                    <a:gs pos="1250">
                      <a:schemeClr val="tx1"/>
                    </a:gs>
                    <a:gs pos="99000">
                      <a:schemeClr val="tx1"/>
                    </a:gs>
                  </a:gsLst>
                  <a:lin ang="5400000" scaled="0"/>
                </a:gradFill>
              </a:rPr>
            </a:br>
            <a:r>
              <a:rPr lang="en-US" dirty="0" smtClean="0"/>
              <a:t/>
            </a:r>
            <a:br>
              <a:rPr lang="en-US" dirty="0" smtClean="0"/>
            </a:br>
            <a:endParaRPr lang="en-US" sz="3200" dirty="0">
              <a:gradFill>
                <a:gsLst>
                  <a:gs pos="1250">
                    <a:schemeClr val="tx1"/>
                  </a:gs>
                  <a:gs pos="100000">
                    <a:schemeClr val="tx1"/>
                  </a:gs>
                </a:gsLst>
                <a:lin ang="5400000" scaled="0"/>
              </a:gradFill>
            </a:endParaRPr>
          </a:p>
        </p:txBody>
      </p:sp>
      <p:pic>
        <p:nvPicPr>
          <p:cNvPr id="3074" name="Picture 2" descr="C:\Users\Kristerm\AppData\Local\Microsoft\Windows\Temporary Internet Files\Content.IE5\VDKPW1IX\MP90044222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2262" y="2125662"/>
            <a:ext cx="5487989" cy="3658659"/>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Kristerm\AppData\Local\Microsoft\Windows\Temporary Internet Files\Content.IE5\O6SE9M4O\MP90044282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2301" y="2125661"/>
            <a:ext cx="5487949" cy="3652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5699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4470" y="2125661"/>
            <a:ext cx="5492620" cy="3655277"/>
          </a:xfrm>
          <a:prstGeom prst="rect">
            <a:avLst/>
          </a:prstGeom>
        </p:spPr>
      </p:pic>
      <p:pic>
        <p:nvPicPr>
          <p:cNvPr id="16" name="Picture 1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bwMode="ltGray">
          <a:xfrm>
            <a:off x="274637" y="2125662"/>
            <a:ext cx="3657600" cy="3657600"/>
          </a:xfrm>
          <a:prstGeom prst="rect">
            <a:avLst/>
          </a:prstGeom>
        </p:spPr>
      </p:pic>
      <p:sp>
        <p:nvSpPr>
          <p:cNvPr id="4" name="Rectangle 3"/>
          <p:cNvSpPr>
            <a:spLocks noChangeAspect="1"/>
          </p:cNvSpPr>
          <p:nvPr/>
        </p:nvSpPr>
        <p:spPr bwMode="auto">
          <a:xfrm>
            <a:off x="274637" y="2125662"/>
            <a:ext cx="3657600" cy="3655277"/>
          </a:xfrm>
          <a:prstGeom prst="rect">
            <a:avLst/>
          </a:prstGeom>
          <a:gradFill>
            <a:gsLst>
              <a:gs pos="9000">
                <a:srgbClr val="000000">
                  <a:alpha val="49000"/>
                </a:srgbClr>
              </a:gs>
              <a:gs pos="32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Align text </a:t>
            </a:r>
            <a:r>
              <a:rPr lang="en-US" sz="2000" dirty="0" smtClean="0">
                <a:gradFill>
                  <a:gsLst>
                    <a:gs pos="0">
                      <a:srgbClr val="FFFFFF"/>
                    </a:gs>
                    <a:gs pos="100000">
                      <a:srgbClr val="FFFFFF"/>
                    </a:gs>
                  </a:gsLst>
                  <a:lin ang="5400000" scaled="0"/>
                </a:gradFill>
                <a:ea typeface="Segoe UI" pitchFamily="34" charset="0"/>
                <a:cs typeface="Segoe UI" pitchFamily="34" charset="0"/>
              </a:rPr>
              <a:t>to upper </a:t>
            </a:r>
            <a:r>
              <a:rPr lang="en-US" sz="2000" dirty="0">
                <a:gradFill>
                  <a:gsLst>
                    <a:gs pos="0">
                      <a:srgbClr val="FFFFFF"/>
                    </a:gs>
                    <a:gs pos="100000">
                      <a:srgbClr val="FFFFFF"/>
                    </a:gs>
                  </a:gsLst>
                  <a:lin ang="5400000" scaled="0"/>
                </a:gradFill>
                <a:ea typeface="Segoe UI" pitchFamily="34" charset="0"/>
                <a:cs typeface="Segoe UI" pitchFamily="34" charset="0"/>
              </a:rPr>
              <a:t>left </a:t>
            </a:r>
            <a:r>
              <a:rPr lang="en-US" sz="2000" dirty="0" smtClean="0">
                <a:gradFill>
                  <a:gsLst>
                    <a:gs pos="0">
                      <a:srgbClr val="FFFFFF"/>
                    </a:gs>
                    <a:gs pos="100000">
                      <a:srgbClr val="FFFFFF"/>
                    </a:gs>
                  </a:gsLst>
                  <a:lin ang="5400000" scaled="0"/>
                </a:gradFill>
                <a:ea typeface="Segoe UI" pitchFamily="34" charset="0"/>
                <a:cs typeface="Segoe UI" pitchFamily="34" charset="0"/>
              </a:rPr>
              <a:t>corner</a:t>
            </a:r>
          </a:p>
        </p:txBody>
      </p:sp>
      <p:sp>
        <p:nvSpPr>
          <p:cNvPr id="34" name="Title 33"/>
          <p:cNvSpPr>
            <a:spLocks noGrp="1"/>
          </p:cNvSpPr>
          <p:nvPr>
            <p:ph type="title"/>
          </p:nvPr>
        </p:nvSpPr>
        <p:spPr/>
        <p:txBody>
          <a:bodyPr/>
          <a:lstStyle/>
          <a:p>
            <a:r>
              <a:rPr lang="en-US" dirty="0" smtClean="0">
                <a:gradFill>
                  <a:gsLst>
                    <a:gs pos="1250">
                      <a:schemeClr val="tx1"/>
                    </a:gs>
                    <a:gs pos="99000">
                      <a:schemeClr val="tx1"/>
                    </a:gs>
                  </a:gsLst>
                  <a:lin ang="5400000" scaled="0"/>
                </a:gradFill>
              </a:rPr>
              <a:t>…</a:t>
            </a:r>
            <a:r>
              <a:rPr lang="en-US" b="1" dirty="0" smtClean="0">
                <a:gradFill>
                  <a:gsLst>
                    <a:gs pos="1250">
                      <a:schemeClr val="tx1"/>
                    </a:gs>
                    <a:gs pos="99000">
                      <a:schemeClr val="tx1"/>
                    </a:gs>
                  </a:gsLst>
                  <a:lin ang="5400000" scaled="0"/>
                </a:gradFill>
              </a:rPr>
              <a:t>and targets content to individuals</a:t>
            </a:r>
            <a:br>
              <a:rPr lang="en-US" b="1" dirty="0" smtClean="0">
                <a:gradFill>
                  <a:gsLst>
                    <a:gs pos="1250">
                      <a:schemeClr val="tx1"/>
                    </a:gs>
                    <a:gs pos="99000">
                      <a:schemeClr val="tx1"/>
                    </a:gs>
                  </a:gsLst>
                  <a:lin ang="5400000" scaled="0"/>
                </a:gradFill>
              </a:rPr>
            </a:br>
            <a:r>
              <a:rPr lang="en-US" dirty="0" smtClean="0"/>
              <a:t/>
            </a:r>
            <a:br>
              <a:rPr lang="en-US" dirty="0" smtClean="0"/>
            </a:br>
            <a:endParaRPr lang="en-US" sz="3200" dirty="0">
              <a:gradFill>
                <a:gsLst>
                  <a:gs pos="1250">
                    <a:schemeClr val="tx1"/>
                  </a:gs>
                  <a:gs pos="100000">
                    <a:schemeClr val="tx1"/>
                  </a:gs>
                </a:gsLst>
                <a:lin ang="5400000" scaled="0"/>
              </a:gradFill>
            </a:endParaRPr>
          </a:p>
        </p:txBody>
      </p:sp>
      <p:sp>
        <p:nvSpPr>
          <p:cNvPr id="12" name="TextBox 11"/>
          <p:cNvSpPr txBox="1"/>
          <p:nvPr/>
        </p:nvSpPr>
        <p:spPr>
          <a:xfrm>
            <a:off x="273048" y="936970"/>
            <a:ext cx="7315202" cy="912428"/>
          </a:xfrm>
          <a:prstGeom prst="rect">
            <a:avLst/>
          </a:prstGeom>
          <a:noFill/>
        </p:spPr>
        <p:txBody>
          <a:bodyPr wrap="square" lIns="182880" tIns="146304" rIns="182880" bIns="146304" rtlCol="0">
            <a:noAutofit/>
          </a:bodyPr>
          <a:lstStyle/>
          <a:p>
            <a:endParaRPr lang="en-US" sz="2000" b="1" dirty="0">
              <a:gradFill>
                <a:gsLst>
                  <a:gs pos="1250">
                    <a:srgbClr val="505050"/>
                  </a:gs>
                  <a:gs pos="99000">
                    <a:srgbClr val="505050"/>
                  </a:gs>
                </a:gsLst>
                <a:lin ang="5400000" scaled="0"/>
              </a:gradFill>
            </a:endParaRPr>
          </a:p>
        </p:txBody>
      </p:sp>
      <p:sp>
        <p:nvSpPr>
          <p:cNvPr id="15" name="TextBox 14"/>
          <p:cNvSpPr txBox="1"/>
          <p:nvPr/>
        </p:nvSpPr>
        <p:spPr>
          <a:xfrm>
            <a:off x="4572335" y="4976297"/>
            <a:ext cx="2825453" cy="646563"/>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solidFill>
                  <a:srgbClr val="FFFFFF"/>
                </a:solidFill>
              </a:rPr>
              <a:t>Donna </a:t>
            </a:r>
            <a:r>
              <a:rPr lang="en-US" sz="2400" b="1" dirty="0" err="1" smtClean="0">
                <a:solidFill>
                  <a:srgbClr val="FFFFFF"/>
                </a:solidFill>
              </a:rPr>
              <a:t>Panditsen</a:t>
            </a:r>
            <a:endParaRPr lang="en-US" sz="2400" b="1" dirty="0" smtClean="0">
              <a:solidFill>
                <a:srgbClr val="FFFFFF"/>
              </a:solidFill>
            </a:endParaRPr>
          </a:p>
        </p:txBody>
      </p:sp>
      <p:grpSp>
        <p:nvGrpSpPr>
          <p:cNvPr id="9" name="Group 8"/>
          <p:cNvGrpSpPr/>
          <p:nvPr/>
        </p:nvGrpSpPr>
        <p:grpSpPr>
          <a:xfrm>
            <a:off x="8229895" y="2120659"/>
            <a:ext cx="5853668" cy="3662578"/>
            <a:chOff x="8321334" y="4503090"/>
            <a:chExt cx="3602507" cy="2285976"/>
          </a:xfrm>
        </p:grpSpPr>
        <p:pic>
          <p:nvPicPr>
            <p:cNvPr id="10" name="Picture 9"/>
            <p:cNvPicPr>
              <a:picLocks noChangeAspect="1"/>
            </p:cNvPicPr>
            <p:nvPr/>
          </p:nvPicPr>
          <p:blipFill>
            <a:blip r:embed="rId5"/>
            <a:stretch>
              <a:fillRect/>
            </a:stretch>
          </p:blipFill>
          <p:spPr>
            <a:xfrm>
              <a:off x="8321334" y="4503090"/>
              <a:ext cx="3602507" cy="2285976"/>
            </a:xfrm>
            <a:prstGeom prst="rect">
              <a:avLst/>
            </a:prstGeom>
          </p:spPr>
        </p:pic>
        <p:sp>
          <p:nvSpPr>
            <p:cNvPr id="11" name="TextBox 10"/>
            <p:cNvSpPr txBox="1"/>
            <p:nvPr/>
          </p:nvSpPr>
          <p:spPr>
            <a:xfrm>
              <a:off x="8799494" y="6285050"/>
              <a:ext cx="1435158" cy="395488"/>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solidFill>
                    <a:srgbClr val="FFFFFF"/>
                  </a:solidFill>
                </a:rPr>
                <a:t>Dag </a:t>
              </a:r>
              <a:r>
                <a:rPr lang="en-US" sz="2400" b="1" dirty="0" err="1" smtClean="0">
                  <a:solidFill>
                    <a:srgbClr val="FFFFFF"/>
                  </a:solidFill>
                </a:rPr>
                <a:t>Eidesen</a:t>
              </a:r>
              <a:endParaRPr lang="en-US" sz="2400" b="1" dirty="0" smtClean="0">
                <a:solidFill>
                  <a:srgbClr val="FFFFFF"/>
                </a:solidFill>
              </a:endParaRPr>
            </a:p>
          </p:txBody>
        </p:sp>
      </p:grpSp>
      <p:sp>
        <p:nvSpPr>
          <p:cNvPr id="23" name="Rectangle 22"/>
          <p:cNvSpPr>
            <a:spLocks/>
          </p:cNvSpPr>
          <p:nvPr/>
        </p:nvSpPr>
        <p:spPr bwMode="auto">
          <a:xfrm>
            <a:off x="274702" y="2126721"/>
            <a:ext cx="3657600" cy="3657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400" b="1" dirty="0" smtClean="0">
                <a:gradFill>
                  <a:gsLst>
                    <a:gs pos="0">
                      <a:srgbClr val="FFFFFF"/>
                    </a:gs>
                    <a:gs pos="100000">
                      <a:srgbClr val="FFFFFF"/>
                    </a:gs>
                  </a:gsLst>
                  <a:lin ang="5400000" scaled="0"/>
                </a:gradFill>
                <a:ea typeface="Segoe UI" pitchFamily="34" charset="0"/>
                <a:cs typeface="Segoe UI" pitchFamily="34" charset="0"/>
              </a:rPr>
              <a:t>People</a:t>
            </a:r>
          </a:p>
          <a:p>
            <a:pPr defTabSz="932472" fontAlgn="base">
              <a:lnSpc>
                <a:spcPct val="90000"/>
              </a:lnSpc>
              <a:spcBef>
                <a:spcPct val="0"/>
              </a:spcBef>
              <a:spcAft>
                <a:spcPct val="0"/>
              </a:spcAft>
            </a:pPr>
            <a:r>
              <a:rPr lang="en-US" sz="4400" dirty="0">
                <a:gradFill>
                  <a:gsLst>
                    <a:gs pos="0">
                      <a:srgbClr val="FFFFFF"/>
                    </a:gs>
                    <a:gs pos="100000">
                      <a:srgbClr val="FFFFFF"/>
                    </a:gs>
                  </a:gsLst>
                  <a:lin ang="5400000" scaled="0"/>
                </a:gradFill>
                <a:ea typeface="Segoe UI" pitchFamily="34" charset="0"/>
                <a:cs typeface="Segoe UI" pitchFamily="34" charset="0"/>
              </a:rPr>
              <a:t>h</a:t>
            </a:r>
            <a:r>
              <a:rPr lang="en-US" sz="4400" dirty="0" smtClean="0">
                <a:gradFill>
                  <a:gsLst>
                    <a:gs pos="0">
                      <a:srgbClr val="FFFFFF"/>
                    </a:gs>
                    <a:gs pos="100000">
                      <a:srgbClr val="FFFFFF"/>
                    </a:gs>
                  </a:gsLst>
                  <a:lin ang="5400000" scaled="0"/>
                </a:gradFill>
                <a:ea typeface="Segoe UI" pitchFamily="34" charset="0"/>
                <a:cs typeface="Segoe UI" pitchFamily="34" charset="0"/>
              </a:rPr>
              <a:t>ave different interests</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p:cNvPicPr>
            <a:picLocks noChangeAspect="1"/>
          </p:cNvPicPr>
          <p:nvPr/>
        </p:nvPicPr>
        <p:blipFill>
          <a:blip r:embed="rId6"/>
          <a:stretch>
            <a:fillRect/>
          </a:stretch>
        </p:blipFill>
        <p:spPr>
          <a:xfrm>
            <a:off x="3946124" y="4945234"/>
            <a:ext cx="719091" cy="719091"/>
          </a:xfrm>
          <a:prstGeom prst="rect">
            <a:avLst/>
          </a:prstGeom>
        </p:spPr>
      </p:pic>
      <p:pic>
        <p:nvPicPr>
          <p:cNvPr id="18" name="Picture 17"/>
          <p:cNvPicPr>
            <a:picLocks noChangeAspect="1"/>
          </p:cNvPicPr>
          <p:nvPr/>
        </p:nvPicPr>
        <p:blipFill>
          <a:blip r:embed="rId6"/>
          <a:stretch>
            <a:fillRect/>
          </a:stretch>
        </p:blipFill>
        <p:spPr>
          <a:xfrm>
            <a:off x="8333755" y="4972707"/>
            <a:ext cx="719091" cy="719091"/>
          </a:xfrm>
          <a:prstGeom prst="rect">
            <a:avLst/>
          </a:prstGeom>
        </p:spPr>
      </p:pic>
    </p:spTree>
    <p:extLst>
      <p:ext uri="{BB962C8B-B14F-4D97-AF65-F5344CB8AC3E}">
        <p14:creationId xmlns:p14="http://schemas.microsoft.com/office/powerpoint/2010/main" val="1427638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 deep dives</a:t>
            </a:r>
            <a:endParaRPr lang="en-US" dirty="0"/>
          </a:p>
        </p:txBody>
      </p:sp>
      <p:pic>
        <p:nvPicPr>
          <p:cNvPr id="10" name="Picture 9" descr="C:\Users\Kristerm\AppData\Local\Microsoft\Windows\Temporary Internet Files\Content.IE5\338JTE3S\MP90043088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141" y="2125677"/>
            <a:ext cx="2749512" cy="3749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bwMode="auto">
          <a:xfrm>
            <a:off x="3115653" y="2125677"/>
            <a:ext cx="2749512" cy="37490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nb-NO" sz="2000" b="1" dirty="0" smtClean="0">
                <a:solidFill>
                  <a:srgbClr val="FFFFFF"/>
                </a:solidFill>
              </a:rPr>
              <a:t>Capture User Behavior</a:t>
            </a:r>
          </a:p>
          <a:p>
            <a:endParaRPr lang="nb-NO" dirty="0" smtClean="0">
              <a:solidFill>
                <a:srgbClr val="FFFFFF"/>
              </a:solidFill>
            </a:endParaRPr>
          </a:p>
          <a:p>
            <a:endParaRPr lang="nb-NO" dirty="0">
              <a:solidFill>
                <a:srgbClr val="FFFFFF"/>
              </a:solidFill>
            </a:endParaRPr>
          </a:p>
          <a:p>
            <a:r>
              <a:rPr lang="nb-NO" dirty="0" smtClean="0">
                <a:solidFill>
                  <a:srgbClr val="FFFFFF"/>
                </a:solidFill>
              </a:rPr>
              <a:t>Add </a:t>
            </a:r>
            <a:r>
              <a:rPr lang="nb-NO" dirty="0">
                <a:solidFill>
                  <a:srgbClr val="FFFFFF"/>
                </a:solidFill>
              </a:rPr>
              <a:t>custom </a:t>
            </a:r>
            <a:r>
              <a:rPr lang="nb-NO" dirty="0" smtClean="0">
                <a:solidFill>
                  <a:srgbClr val="FFFFFF"/>
                </a:solidFill>
              </a:rPr>
              <a:t>event</a:t>
            </a:r>
          </a:p>
          <a:p>
            <a:endParaRPr lang="nb-NO" dirty="0" smtClean="0">
              <a:solidFill>
                <a:srgbClr val="FFFFFF"/>
              </a:solidFill>
            </a:endParaRPr>
          </a:p>
          <a:p>
            <a:r>
              <a:rPr lang="nb-NO" dirty="0" smtClean="0">
                <a:solidFill>
                  <a:srgbClr val="FFFFFF"/>
                </a:solidFill>
              </a:rPr>
              <a:t>Instrumentation</a:t>
            </a:r>
          </a:p>
          <a:p>
            <a:endParaRPr lang="nb-NO" dirty="0">
              <a:solidFill>
                <a:srgbClr val="FFFFFF"/>
              </a:solidFill>
            </a:endParaRPr>
          </a:p>
          <a:p>
            <a:pPr lvl="1"/>
            <a:endParaRPr lang="nb-NO" dirty="0">
              <a:solidFill>
                <a:srgbClr val="FFFFFF"/>
              </a:solidFill>
            </a:endParaRPr>
          </a:p>
        </p:txBody>
      </p:sp>
      <p:sp>
        <p:nvSpPr>
          <p:cNvPr id="12" name="Rectangle 11"/>
          <p:cNvSpPr/>
          <p:nvPr/>
        </p:nvSpPr>
        <p:spPr bwMode="auto">
          <a:xfrm>
            <a:off x="5820312" y="2125677"/>
            <a:ext cx="2749512" cy="3749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000" b="1" dirty="0" smtClean="0">
                <a:solidFill>
                  <a:srgbClr val="FFFFFF"/>
                </a:solidFill>
              </a:rPr>
              <a:t>Recommendations</a:t>
            </a:r>
            <a:endParaRPr lang="nb-NO" sz="2000" b="1" dirty="0" smtClean="0">
              <a:solidFill>
                <a:srgbClr val="FFFFFF"/>
              </a:solidFill>
            </a:endParaRPr>
          </a:p>
          <a:p>
            <a:endParaRPr lang="nb-NO" dirty="0">
              <a:solidFill>
                <a:srgbClr val="FFFFFF"/>
              </a:solidFill>
            </a:endParaRPr>
          </a:p>
          <a:p>
            <a:endParaRPr lang="nb-NO" dirty="0" smtClean="0">
              <a:solidFill>
                <a:srgbClr val="FFFFFF"/>
              </a:solidFill>
            </a:endParaRPr>
          </a:p>
          <a:p>
            <a:endParaRPr lang="nb-NO" dirty="0" smtClean="0">
              <a:solidFill>
                <a:srgbClr val="FFFFFF"/>
              </a:solidFill>
            </a:endParaRPr>
          </a:p>
          <a:p>
            <a:r>
              <a:rPr lang="nb-NO" dirty="0" smtClean="0">
                <a:solidFill>
                  <a:srgbClr val="FFFFFF"/>
                </a:solidFill>
              </a:rPr>
              <a:t>Configure </a:t>
            </a:r>
            <a:r>
              <a:rPr lang="nb-NO" dirty="0">
                <a:solidFill>
                  <a:srgbClr val="FFFFFF"/>
                </a:solidFill>
              </a:rPr>
              <a:t>the recommendations web </a:t>
            </a:r>
            <a:r>
              <a:rPr lang="nb-NO" dirty="0" smtClean="0">
                <a:solidFill>
                  <a:srgbClr val="FFFFFF"/>
                </a:solidFill>
              </a:rPr>
              <a:t>part</a:t>
            </a:r>
          </a:p>
          <a:p>
            <a:endParaRPr lang="nb-NO" dirty="0">
              <a:solidFill>
                <a:srgbClr val="FFFFFF"/>
              </a:solidFill>
            </a:endParaRPr>
          </a:p>
          <a:p>
            <a:r>
              <a:rPr lang="nb-NO" dirty="0" smtClean="0">
                <a:solidFill>
                  <a:srgbClr val="FFFFFF"/>
                </a:solidFill>
              </a:rPr>
              <a:t>Create </a:t>
            </a:r>
            <a:r>
              <a:rPr lang="nb-NO" dirty="0">
                <a:solidFill>
                  <a:srgbClr val="FFFFFF"/>
                </a:solidFill>
              </a:rPr>
              <a:t>personalized recommendations</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8567950" y="2125677"/>
            <a:ext cx="2749512" cy="37490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000" b="1" dirty="0">
                <a:solidFill>
                  <a:srgbClr val="FFFFFF"/>
                </a:solidFill>
              </a:rPr>
              <a:t>Target user </a:t>
            </a:r>
            <a:r>
              <a:rPr lang="en-US" sz="2000" b="1" dirty="0" smtClean="0">
                <a:solidFill>
                  <a:srgbClr val="FFFFFF"/>
                </a:solidFill>
              </a:rPr>
              <a:t>segments</a:t>
            </a:r>
            <a:endParaRPr lang="nb-NO" sz="2000" b="1" dirty="0" smtClean="0">
              <a:solidFill>
                <a:srgbClr val="FFFFFF"/>
              </a:solidFill>
            </a:endParaRPr>
          </a:p>
          <a:p>
            <a:endParaRPr lang="nb-NO" dirty="0">
              <a:solidFill>
                <a:srgbClr val="FFFFFF"/>
              </a:solidFill>
            </a:endParaRPr>
          </a:p>
          <a:p>
            <a:endParaRPr lang="nb-NO" dirty="0" smtClean="0">
              <a:solidFill>
                <a:srgbClr val="FFFFFF"/>
              </a:solidFill>
            </a:endParaRPr>
          </a:p>
          <a:p>
            <a:r>
              <a:rPr lang="nb-NO" dirty="0" smtClean="0">
                <a:solidFill>
                  <a:srgbClr val="FFFFFF"/>
                </a:solidFill>
              </a:rPr>
              <a:t>Create </a:t>
            </a:r>
            <a:r>
              <a:rPr lang="nb-NO" dirty="0">
                <a:solidFill>
                  <a:srgbClr val="FFFFFF"/>
                </a:solidFill>
              </a:rPr>
              <a:t>new segment in term </a:t>
            </a:r>
            <a:r>
              <a:rPr lang="nb-NO" dirty="0" smtClean="0">
                <a:solidFill>
                  <a:srgbClr val="FFFFFF"/>
                </a:solidFill>
              </a:rPr>
              <a:t>store</a:t>
            </a:r>
          </a:p>
          <a:p>
            <a:endParaRPr lang="nb-NO" dirty="0">
              <a:solidFill>
                <a:srgbClr val="FFFFFF"/>
              </a:solidFill>
            </a:endParaRPr>
          </a:p>
          <a:p>
            <a:r>
              <a:rPr lang="nb-NO" dirty="0" smtClean="0">
                <a:solidFill>
                  <a:srgbClr val="FFFFFF"/>
                </a:solidFill>
              </a:rPr>
              <a:t>Use </a:t>
            </a:r>
            <a:r>
              <a:rPr lang="nb-NO" dirty="0">
                <a:solidFill>
                  <a:srgbClr val="FFFFFF"/>
                </a:solidFill>
              </a:rPr>
              <a:t>query rules to target content</a:t>
            </a:r>
          </a:p>
          <a:p>
            <a:pPr lvl="1"/>
            <a:endParaRPr lang="nb-NO" dirty="0">
              <a:solidFill>
                <a:srgbClr val="FFFFFF"/>
              </a:solidFill>
            </a:endParaRPr>
          </a:p>
        </p:txBody>
      </p:sp>
      <p:sp>
        <p:nvSpPr>
          <p:cNvPr id="14" name="TextBox 13"/>
          <p:cNvSpPr txBox="1"/>
          <p:nvPr/>
        </p:nvSpPr>
        <p:spPr>
          <a:xfrm>
            <a:off x="366141" y="2125677"/>
            <a:ext cx="2744662" cy="572464"/>
          </a:xfrm>
          <a:prstGeom prst="rect">
            <a:avLst/>
          </a:prstGeom>
          <a:noFill/>
        </p:spPr>
        <p:txBody>
          <a:bodyPr wrap="none" lIns="182880" tIns="146304" rIns="182880" bIns="146304" rtlCol="0">
            <a:spAutoFit/>
          </a:bodyPr>
          <a:lstStyle/>
          <a:p>
            <a:pPr>
              <a:lnSpc>
                <a:spcPct val="90000"/>
              </a:lnSpc>
              <a:spcAft>
                <a:spcPts val="600"/>
              </a:spcAft>
            </a:pPr>
            <a:r>
              <a:rPr lang="en-US" sz="2000" b="1" dirty="0" smtClean="0">
                <a:solidFill>
                  <a:srgbClr val="505050"/>
                </a:solidFill>
              </a:rPr>
              <a:t>Hands-on approach</a:t>
            </a:r>
          </a:p>
        </p:txBody>
      </p:sp>
    </p:spTree>
    <p:extLst>
      <p:ext uri="{BB962C8B-B14F-4D97-AF65-F5344CB8AC3E}">
        <p14:creationId xmlns:p14="http://schemas.microsoft.com/office/powerpoint/2010/main" val="14020027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Capture User Behavior</a:t>
            </a:r>
            <a:endParaRPr lang="en-US" dirty="0"/>
          </a:p>
        </p:txBody>
      </p:sp>
      <p:sp>
        <p:nvSpPr>
          <p:cNvPr id="2" name="TextBox 1"/>
          <p:cNvSpPr txBox="1"/>
          <p:nvPr/>
        </p:nvSpPr>
        <p:spPr>
          <a:xfrm>
            <a:off x="366141" y="4230753"/>
            <a:ext cx="11089767" cy="1369606"/>
          </a:xfrm>
          <a:prstGeom prst="rect">
            <a:avLst/>
          </a:prstGeom>
          <a:noFill/>
        </p:spPr>
        <p:txBody>
          <a:bodyPr wrap="none" lIns="182880" tIns="146304" rIns="182880" bIns="146304" rtlCol="0">
            <a:spAutoFit/>
          </a:bodyPr>
          <a:lstStyle/>
          <a:p>
            <a:pPr>
              <a:lnSpc>
                <a:spcPct val="90000"/>
              </a:lnSpc>
              <a:spcAft>
                <a:spcPts val="600"/>
              </a:spcAft>
            </a:pPr>
            <a:r>
              <a:rPr lang="en-US" sz="3600" dirty="0" smtClean="0">
                <a:gradFill>
                  <a:gsLst>
                    <a:gs pos="2917">
                      <a:srgbClr val="FFFFFF"/>
                    </a:gs>
                    <a:gs pos="30000">
                      <a:srgbClr val="FFFFFF"/>
                    </a:gs>
                  </a:gsLst>
                  <a:lin ang="5400000" scaled="0"/>
                </a:gradFill>
              </a:rPr>
              <a:t>Track Facebook Likes on our site</a:t>
            </a:r>
          </a:p>
          <a:p>
            <a:pPr>
              <a:lnSpc>
                <a:spcPct val="90000"/>
              </a:lnSpc>
              <a:spcAft>
                <a:spcPts val="600"/>
              </a:spcAft>
            </a:pPr>
            <a:r>
              <a:rPr lang="en-US" sz="3600" dirty="0" smtClean="0">
                <a:gradFill>
                  <a:gsLst>
                    <a:gs pos="2917">
                      <a:srgbClr val="FFFFFF"/>
                    </a:gs>
                    <a:gs pos="30000">
                      <a:srgbClr val="FFFFFF"/>
                    </a:gs>
                  </a:gsLst>
                  <a:lin ang="5400000" scaled="0"/>
                </a:gradFill>
              </a:rPr>
              <a:t>Display products based on their Facebook popularity</a:t>
            </a:r>
          </a:p>
        </p:txBody>
      </p:sp>
    </p:spTree>
    <p:extLst>
      <p:ext uri="{BB962C8B-B14F-4D97-AF65-F5344CB8AC3E}">
        <p14:creationId xmlns:p14="http://schemas.microsoft.com/office/powerpoint/2010/main" val="3341030444"/>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Krister Mikalsen; Dag Eidesen</External_x0020_Speaker>
    <Session_x0020_Code xmlns="2295e2e7-0eeb-498e-8716-217bb2ee6ee3">SPC076</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Krister Mikalsen, Dag Eidesen</Speaker>
    <AverageRating xmlns="http://schemas.microsoft.com/sharepoint/v3" xsi:nil="true"/>
  </documentManagement>
</p:properties>
</file>

<file path=customXml/itemProps1.xml><?xml version="1.0" encoding="utf-8"?>
<ds:datastoreItem xmlns:ds="http://schemas.openxmlformats.org/officeDocument/2006/customXml" ds:itemID="{C2784F58-21C6-47B2-BC64-2C21884920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http://purl.org/dc/terms/"/>
    <ds:schemaRef ds:uri="230e9df3-be65-4c73-a93b-d1236ebd677e"/>
    <ds:schemaRef ds:uri="http://purl.org/dc/dcmitype/"/>
    <ds:schemaRef ds:uri="http://schemas.microsoft.com/sharepoint/v3"/>
    <ds:schemaRef ds:uri="http://www.w3.org/XML/1998/namespace"/>
    <ds:schemaRef ds:uri="http://schemas.openxmlformats.org/package/2006/metadata/core-properties"/>
    <ds:schemaRef ds:uri="http://schemas.microsoft.com/office/2006/documentManagement/types"/>
    <ds:schemaRef ds:uri="http://schemas.microsoft.com/office/infopath/2007/PartnerControls"/>
    <ds:schemaRef ds:uri="032d541b-1b4e-4d91-93c7-b10533c52f73"/>
    <ds:schemaRef ds:uri="2295e2e7-0eeb-498e-8716-217bb2ee6ee3"/>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3</TotalTime>
  <Words>2055</Words>
  <Application>Microsoft Office PowerPoint</Application>
  <PresentationFormat>Custom</PresentationFormat>
  <Paragraphs>192</Paragraphs>
  <Slides>27</Slides>
  <Notes>12</Notes>
  <HiddenSlides>0</HiddenSlides>
  <MMClips>0</MMClips>
  <ScaleCrop>false</ScaleCrop>
  <HeadingPairs>
    <vt:vector size="4" baseType="variant">
      <vt:variant>
        <vt:lpstr>Theme</vt:lpstr>
      </vt:variant>
      <vt:variant>
        <vt:i4>2</vt:i4>
      </vt:variant>
      <vt:variant>
        <vt:lpstr>Slide Titles</vt:lpstr>
      </vt:variant>
      <vt:variant>
        <vt:i4>27</vt:i4>
      </vt:variant>
    </vt:vector>
  </HeadingPairs>
  <TitlesOfParts>
    <vt:vector size="29" baseType="lpstr">
      <vt:lpstr>5-30072_SPC2012_Developer_Template_16x9_Light</vt:lpstr>
      <vt:lpstr>5-30072_SPC2012_Developer_Template_16x9</vt:lpstr>
      <vt:lpstr>PowerPoint Presentation</vt:lpstr>
      <vt:lpstr>Deliver Adaptive and Personalized Experiences with SharePoint 2013</vt:lpstr>
      <vt:lpstr>PowerPoint Presentation</vt:lpstr>
      <vt:lpstr>Demo: Search-driven sites</vt:lpstr>
      <vt:lpstr>We start with a search driven site  </vt:lpstr>
      <vt:lpstr>..to a site that adapts to customer usage  </vt:lpstr>
      <vt:lpstr>…and targets content to individuals  </vt:lpstr>
      <vt:lpstr>Three deep dives</vt:lpstr>
      <vt:lpstr>Capture User Behavior</vt:lpstr>
      <vt:lpstr>Event architecture</vt:lpstr>
      <vt:lpstr>Demo: Track Facebook Likes</vt:lpstr>
      <vt:lpstr>Events are processed daily</vt:lpstr>
      <vt:lpstr>Loading historic events</vt:lpstr>
      <vt:lpstr>Capture User Behavior: Summary</vt:lpstr>
      <vt:lpstr>Recommendations</vt:lpstr>
      <vt:lpstr>People who liked this product, also liked..</vt:lpstr>
      <vt:lpstr>Personalized recommendations</vt:lpstr>
      <vt:lpstr>Personalized recommendations</vt:lpstr>
      <vt:lpstr>Recommendations: Summary</vt:lpstr>
      <vt:lpstr>Target user segments</vt:lpstr>
      <vt:lpstr>Read user location from Facebook</vt:lpstr>
      <vt:lpstr>Target camera for arctic users</vt:lpstr>
      <vt:lpstr>Target user segments: Summary</vt:lpstr>
      <vt:lpstr>PowerPoint Presentation</vt:lpstr>
      <vt:lpstr>Related sessions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Deliver Adaptive and Personalized Experiences with SharePoint 2013</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cp:revision>
  <dcterms:created xsi:type="dcterms:W3CDTF">2012-11-12T23:34:15Z</dcterms:created>
  <dcterms:modified xsi:type="dcterms:W3CDTF">2012-12-07T02:14:02Z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