
<file path=[Content_Types].xml><?xml version="1.0" encoding="utf-8"?>
<Types xmlns="http://schemas.openxmlformats.org/package/2006/content-types">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8" r:id="rId7"/>
  </p:sldMasterIdLst>
  <p:notesMasterIdLst>
    <p:notesMasterId r:id="rId30"/>
  </p:notesMasterIdLst>
  <p:handoutMasterIdLst>
    <p:handoutMasterId r:id="rId31"/>
  </p:handoutMasterIdLst>
  <p:sldIdLst>
    <p:sldId id="1055" r:id="rId8"/>
    <p:sldId id="1054" r:id="rId9"/>
    <p:sldId id="1061" r:id="rId10"/>
    <p:sldId id="1096" r:id="rId11"/>
    <p:sldId id="1112" r:id="rId12"/>
    <p:sldId id="1113" r:id="rId13"/>
    <p:sldId id="1097" r:id="rId14"/>
    <p:sldId id="1091" r:id="rId15"/>
    <p:sldId id="1098" r:id="rId16"/>
    <p:sldId id="1099" r:id="rId17"/>
    <p:sldId id="1100" r:id="rId18"/>
    <p:sldId id="1101" r:id="rId19"/>
    <p:sldId id="1103" r:id="rId20"/>
    <p:sldId id="1102" r:id="rId21"/>
    <p:sldId id="1104" r:id="rId22"/>
    <p:sldId id="1110" r:id="rId23"/>
    <p:sldId id="1106" r:id="rId24"/>
    <p:sldId id="1105" r:id="rId25"/>
    <p:sldId id="1107" r:id="rId26"/>
    <p:sldId id="1094" r:id="rId27"/>
    <p:sldId id="1114" r:id="rId28"/>
    <p:sldId id="1076" r:id="rId2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39" autoAdjust="0"/>
    <p:restoredTop sz="95238" autoAdjust="0"/>
  </p:normalViewPr>
  <p:slideViewPr>
    <p:cSldViewPr>
      <p:cViewPr>
        <p:scale>
          <a:sx n="117" d="100"/>
          <a:sy n="117"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1986"/>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notesMaster" Target="notesMasters/notesMaster1.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r>
              <a:rPr lang="en-US" dirty="0"/>
              <a:t>SPC2012 - Developer</a:t>
            </a: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9:58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3262481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0B153B3-028F-4079-8457-A3C9A29EFD4D}"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21621691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0B153B3-028F-4079-8457-A3C9A29EFD4D}"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31096169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Open Excel and import data.</a:t>
            </a:r>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E6D6147-A8A2-49F9-AB50-98A6A943833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8580423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Many to Many relationships need a staging table or utility table.</a:t>
            </a:r>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9661C44-50C6-42EC-BA1B-C8CDABECC201}"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26216708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9:58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22</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23541844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245153571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423610749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1577597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04502036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157340388"/>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64981410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540679768"/>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14508442"/>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57601938"/>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86677553"/>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09197884"/>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51410003"/>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19832708"/>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89323911"/>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53758236"/>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01828691"/>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13235853"/>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6595626"/>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8621800"/>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4828670"/>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40563948"/>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579083175"/>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34008240"/>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26283615"/>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82658580"/>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87813225"/>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10969842"/>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56137971"/>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17360503"/>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38908574"/>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54198728"/>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8698596"/>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6.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image" Target="../media/image7.png"/><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image" Target="../media/image6.png"/><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theme" Target="../theme/theme4.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33705143"/>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02779534"/>
      </p:ext>
    </p:extLst>
  </p:cSld>
  <p:clrMap bg1="lt1" tx1="dk1" bg2="lt2" tx2="dk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9.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9.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17.emf"/><Relationship Id="rId1" Type="http://schemas.openxmlformats.org/officeDocument/2006/relationships/slideLayout" Target="../slideLayouts/slideLayout49.xml"/><Relationship Id="rId5" Type="http://schemas.openxmlformats.org/officeDocument/2006/relationships/image" Target="../media/image20.emf"/><Relationship Id="rId4" Type="http://schemas.openxmlformats.org/officeDocument/2006/relationships/image" Target="../media/image19.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myspc.sharepointconference.com/" TargetMode="External"/><Relationship Id="rId1" Type="http://schemas.openxmlformats.org/officeDocument/2006/relationships/slideLayout" Target="../slideLayouts/slideLayout65.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 name="Rounded Rectangle 186"/>
          <p:cNvSpPr/>
          <p:nvPr/>
        </p:nvSpPr>
        <p:spPr>
          <a:xfrm>
            <a:off x="1923763" y="5974686"/>
            <a:ext cx="4426504" cy="770243"/>
          </a:xfrm>
          <a:prstGeom prst="roundRect">
            <a:avLst>
              <a:gd name="adj" fmla="val 0"/>
            </a:avLst>
          </a:prstGeom>
          <a:solidFill>
            <a:srgbClr val="FFDDDD"/>
          </a:solidFill>
          <a:ln/>
        </p:spPr>
        <p:style>
          <a:lnRef idx="2">
            <a:schemeClr val="dk1"/>
          </a:lnRef>
          <a:fillRef idx="1">
            <a:schemeClr val="lt1"/>
          </a:fillRef>
          <a:effectRef idx="0">
            <a:schemeClr val="dk1"/>
          </a:effectRef>
          <a:fontRef idx="minor">
            <a:schemeClr val="dk1"/>
          </a:fontRef>
        </p:style>
        <p:txBody>
          <a:bodyPr rtlCol="0" anchor="b"/>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100" dirty="0" smtClean="0">
                <a:solidFill>
                  <a:prstClr val="black"/>
                </a:solidFill>
              </a:rPr>
              <a:t>SharePoint Content Database</a:t>
            </a:r>
            <a:endParaRPr lang="de-DE" sz="1100" dirty="0"/>
          </a:p>
        </p:txBody>
      </p:sp>
      <p:sp>
        <p:nvSpPr>
          <p:cNvPr id="2" name="Title 1"/>
          <p:cNvSpPr>
            <a:spLocks noGrp="1"/>
          </p:cNvSpPr>
          <p:nvPr>
            <p:ph type="title"/>
          </p:nvPr>
        </p:nvSpPr>
        <p:spPr>
          <a:xfrm>
            <a:off x="274639" y="144462"/>
            <a:ext cx="11889564" cy="917575"/>
          </a:xfrm>
        </p:spPr>
        <p:txBody>
          <a:bodyPr/>
          <a:lstStyle/>
          <a:p>
            <a:r>
              <a:rPr lang="en-US" dirty="0" smtClean="0"/>
              <a:t>What we built</a:t>
            </a:r>
            <a:endParaRPr lang="en-US" dirty="0"/>
          </a:p>
        </p:txBody>
      </p:sp>
      <p:sp>
        <p:nvSpPr>
          <p:cNvPr id="65" name="Rectangle 64"/>
          <p:cNvSpPr/>
          <p:nvPr/>
        </p:nvSpPr>
        <p:spPr>
          <a:xfrm>
            <a:off x="6883443" y="4010411"/>
            <a:ext cx="147850" cy="104001"/>
          </a:xfrm>
          <a:prstGeom prst="rect">
            <a:avLst/>
          </a:prstGeom>
          <a:ln/>
        </p:spPr>
        <p:style>
          <a:lnRef idx="1">
            <a:schemeClr val="dk1"/>
          </a:lnRef>
          <a:fillRef idx="2">
            <a:schemeClr val="dk1"/>
          </a:fillRef>
          <a:effectRef idx="1">
            <a:schemeClr val="dk1"/>
          </a:effectRef>
          <a:fontRef idx="minor">
            <a:schemeClr val="dk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000">
              <a:solidFill>
                <a:schemeClr val="bg1"/>
              </a:solidFill>
            </a:endParaRPr>
          </a:p>
        </p:txBody>
      </p:sp>
      <p:sp>
        <p:nvSpPr>
          <p:cNvPr id="66" name="Rectangle 65"/>
          <p:cNvSpPr/>
          <p:nvPr/>
        </p:nvSpPr>
        <p:spPr>
          <a:xfrm>
            <a:off x="6883443" y="4315211"/>
            <a:ext cx="147850" cy="104001"/>
          </a:xfrm>
          <a:prstGeom prst="rect">
            <a:avLst/>
          </a:prstGeom>
          <a:ln/>
        </p:spPr>
        <p:style>
          <a:lnRef idx="1">
            <a:schemeClr val="dk1"/>
          </a:lnRef>
          <a:fillRef idx="2">
            <a:schemeClr val="dk1"/>
          </a:fillRef>
          <a:effectRef idx="1">
            <a:schemeClr val="dk1"/>
          </a:effectRef>
          <a:fontRef idx="minor">
            <a:schemeClr val="dk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000">
              <a:solidFill>
                <a:schemeClr val="bg1"/>
              </a:solidFill>
            </a:endParaRPr>
          </a:p>
        </p:txBody>
      </p:sp>
      <p:cxnSp>
        <p:nvCxnSpPr>
          <p:cNvPr id="68" name="Straight Connector 67"/>
          <p:cNvCxnSpPr/>
          <p:nvPr/>
        </p:nvCxnSpPr>
        <p:spPr>
          <a:xfrm>
            <a:off x="4008437" y="962411"/>
            <a:ext cx="0" cy="25908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6578643" y="962411"/>
            <a:ext cx="0" cy="35814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9474243" y="962411"/>
            <a:ext cx="0" cy="35814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2" name="Rectangle 71"/>
          <p:cNvSpPr/>
          <p:nvPr/>
        </p:nvSpPr>
        <p:spPr>
          <a:xfrm>
            <a:off x="5283243" y="2792886"/>
            <a:ext cx="990600" cy="457200"/>
          </a:xfrm>
          <a:prstGeom prst="rect">
            <a:avLst/>
          </a:prstGeom>
        </p:spPr>
        <p:style>
          <a:lnRef idx="1">
            <a:schemeClr val="dk1"/>
          </a:lnRef>
          <a:fillRef idx="2">
            <a:schemeClr val="dk1"/>
          </a:fillRef>
          <a:effectRef idx="1">
            <a:schemeClr val="dk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solidFill>
                  <a:schemeClr val="bg1"/>
                </a:solidFill>
              </a:rPr>
              <a:t>RS add-in</a:t>
            </a:r>
            <a:endParaRPr lang="en-US" sz="1000" dirty="0">
              <a:solidFill>
                <a:schemeClr val="bg1"/>
              </a:solidFill>
            </a:endParaRPr>
          </a:p>
        </p:txBody>
      </p:sp>
      <p:sp>
        <p:nvSpPr>
          <p:cNvPr id="75" name="Rectangle 74"/>
          <p:cNvSpPr/>
          <p:nvPr/>
        </p:nvSpPr>
        <p:spPr>
          <a:xfrm>
            <a:off x="5283243" y="3402486"/>
            <a:ext cx="990600" cy="457200"/>
          </a:xfrm>
          <a:prstGeom prst="rect">
            <a:avLst/>
          </a:prstGeom>
        </p:spPr>
        <p:style>
          <a:lnRef idx="1">
            <a:schemeClr val="dk1"/>
          </a:lnRef>
          <a:fillRef idx="2">
            <a:schemeClr val="dk1"/>
          </a:fillRef>
          <a:effectRef idx="1">
            <a:schemeClr val="dk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solidFill>
                  <a:schemeClr val="bg1"/>
                </a:solidFill>
              </a:rPr>
              <a:t>PowerPivot Web Service</a:t>
            </a:r>
            <a:endParaRPr lang="en-US" sz="1000" dirty="0">
              <a:solidFill>
                <a:schemeClr val="bg1"/>
              </a:solidFill>
            </a:endParaRPr>
          </a:p>
        </p:txBody>
      </p:sp>
      <p:sp>
        <p:nvSpPr>
          <p:cNvPr id="76" name="Rectangle 75"/>
          <p:cNvSpPr/>
          <p:nvPr/>
        </p:nvSpPr>
        <p:spPr>
          <a:xfrm>
            <a:off x="2623916" y="1879516"/>
            <a:ext cx="1298278" cy="457200"/>
          </a:xfrm>
          <a:prstGeom prst="rect">
            <a:avLst/>
          </a:prstGeom>
        </p:spPr>
        <p:style>
          <a:lnRef idx="1">
            <a:schemeClr val="dk1"/>
          </a:lnRef>
          <a:fillRef idx="2">
            <a:schemeClr val="dk1"/>
          </a:fillRef>
          <a:effectRef idx="1">
            <a:schemeClr val="dk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solidFill>
                  <a:schemeClr val="bg1"/>
                </a:solidFill>
              </a:rPr>
              <a:t>Browser</a:t>
            </a:r>
            <a:endParaRPr lang="en-US" sz="1000" dirty="0">
              <a:solidFill>
                <a:schemeClr val="bg1"/>
              </a:solidFill>
            </a:endParaRPr>
          </a:p>
        </p:txBody>
      </p:sp>
      <p:sp>
        <p:nvSpPr>
          <p:cNvPr id="77" name="Rectangle 76"/>
          <p:cNvSpPr/>
          <p:nvPr/>
        </p:nvSpPr>
        <p:spPr>
          <a:xfrm>
            <a:off x="2623916" y="3120318"/>
            <a:ext cx="1298278" cy="457200"/>
          </a:xfrm>
          <a:prstGeom prst="rect">
            <a:avLst/>
          </a:prstGeom>
        </p:spPr>
        <p:style>
          <a:lnRef idx="1">
            <a:schemeClr val="dk1"/>
          </a:lnRef>
          <a:fillRef idx="2">
            <a:schemeClr val="dk1"/>
          </a:fillRef>
          <a:effectRef idx="1">
            <a:schemeClr val="dk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solidFill>
                  <a:schemeClr val="bg1"/>
                </a:solidFill>
              </a:rPr>
              <a:t>Excel client</a:t>
            </a:r>
            <a:endParaRPr lang="en-US" sz="1000" dirty="0">
              <a:solidFill>
                <a:schemeClr val="bg1"/>
              </a:solidFill>
            </a:endParaRPr>
          </a:p>
        </p:txBody>
      </p:sp>
      <p:sp>
        <p:nvSpPr>
          <p:cNvPr id="79" name="Rectangle 78"/>
          <p:cNvSpPr/>
          <p:nvPr/>
        </p:nvSpPr>
        <p:spPr>
          <a:xfrm>
            <a:off x="6904037" y="1572011"/>
            <a:ext cx="1205667" cy="914400"/>
          </a:xfrm>
          <a:prstGeom prst="rect">
            <a:avLst/>
          </a:prstGeom>
        </p:spPr>
        <p:style>
          <a:lnRef idx="1">
            <a:schemeClr val="dk1"/>
          </a:lnRef>
          <a:fillRef idx="2">
            <a:schemeClr val="dk1"/>
          </a:fillRef>
          <a:effectRef idx="1">
            <a:schemeClr val="dk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b="1" dirty="0" smtClean="0">
                <a:solidFill>
                  <a:schemeClr val="bg1"/>
                </a:solidFill>
              </a:rPr>
              <a:t>Excel Calculation Services (ECS)</a:t>
            </a:r>
          </a:p>
          <a:p>
            <a:pPr algn="ctr"/>
            <a:endParaRPr lang="de-DE" sz="1000" b="1" dirty="0">
              <a:solidFill>
                <a:schemeClr val="bg1"/>
              </a:solidFill>
            </a:endParaRPr>
          </a:p>
          <a:p>
            <a:pPr algn="ctr"/>
            <a:endParaRPr lang="de-DE" sz="1000" b="1" dirty="0" smtClean="0">
              <a:solidFill>
                <a:schemeClr val="bg1"/>
              </a:solidFill>
            </a:endParaRPr>
          </a:p>
          <a:p>
            <a:pPr algn="ctr"/>
            <a:endParaRPr lang="en-US" sz="1000" b="1" dirty="0">
              <a:solidFill>
                <a:schemeClr val="bg1"/>
              </a:solidFill>
            </a:endParaRPr>
          </a:p>
        </p:txBody>
      </p:sp>
      <p:sp>
        <p:nvSpPr>
          <p:cNvPr id="81" name="Rectangle 80"/>
          <p:cNvSpPr/>
          <p:nvPr/>
        </p:nvSpPr>
        <p:spPr>
          <a:xfrm>
            <a:off x="6883443" y="2734575"/>
            <a:ext cx="1211845" cy="998838"/>
          </a:xfrm>
          <a:prstGeom prst="rect">
            <a:avLst/>
          </a:prstGeom>
        </p:spPr>
        <p:style>
          <a:lnRef idx="1">
            <a:schemeClr val="dk1"/>
          </a:lnRef>
          <a:fillRef idx="2">
            <a:schemeClr val="dk1"/>
          </a:fillRef>
          <a:effectRef idx="1">
            <a:schemeClr val="dk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solidFill>
                  <a:schemeClr val="bg1"/>
                </a:solidFill>
              </a:rPr>
              <a:t>RS Service App</a:t>
            </a:r>
            <a:endParaRPr lang="en-US" sz="1000" dirty="0">
              <a:solidFill>
                <a:schemeClr val="bg1"/>
              </a:solidFill>
            </a:endParaRPr>
          </a:p>
        </p:txBody>
      </p:sp>
      <p:sp>
        <p:nvSpPr>
          <p:cNvPr id="82" name="Rectangle 81"/>
          <p:cNvSpPr/>
          <p:nvPr/>
        </p:nvSpPr>
        <p:spPr>
          <a:xfrm>
            <a:off x="6883443" y="3934211"/>
            <a:ext cx="1211845" cy="609600"/>
          </a:xfrm>
          <a:prstGeom prst="rect">
            <a:avLst/>
          </a:prstGeom>
        </p:spPr>
        <p:style>
          <a:lnRef idx="1">
            <a:schemeClr val="dk1"/>
          </a:lnRef>
          <a:fillRef idx="2">
            <a:schemeClr val="dk1"/>
          </a:fillRef>
          <a:effectRef idx="1">
            <a:schemeClr val="dk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solidFill>
                  <a:schemeClr val="bg1"/>
                </a:solidFill>
              </a:rPr>
              <a:t>PowerPivot System Service</a:t>
            </a:r>
            <a:endParaRPr lang="en-US" sz="1000" dirty="0">
              <a:solidFill>
                <a:schemeClr val="bg1"/>
              </a:solidFill>
            </a:endParaRPr>
          </a:p>
        </p:txBody>
      </p:sp>
      <p:sp>
        <p:nvSpPr>
          <p:cNvPr id="83" name="TextBox 21"/>
          <p:cNvSpPr txBox="1"/>
          <p:nvPr/>
        </p:nvSpPr>
        <p:spPr>
          <a:xfrm>
            <a:off x="1923763" y="906462"/>
            <a:ext cx="183059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dirty="0" smtClean="0"/>
              <a:t>Client</a:t>
            </a:r>
            <a:endParaRPr lang="en-US" dirty="0"/>
          </a:p>
        </p:txBody>
      </p:sp>
      <p:sp>
        <p:nvSpPr>
          <p:cNvPr id="84" name="TextBox 22"/>
          <p:cNvSpPr txBox="1"/>
          <p:nvPr/>
        </p:nvSpPr>
        <p:spPr>
          <a:xfrm>
            <a:off x="4173029" y="907833"/>
            <a:ext cx="2166387"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e-DE" dirty="0" smtClean="0"/>
              <a:t>Front-End</a:t>
            </a:r>
            <a:endParaRPr lang="en-US" dirty="0"/>
          </a:p>
        </p:txBody>
      </p:sp>
      <p:sp>
        <p:nvSpPr>
          <p:cNvPr id="85" name="TextBox 23"/>
          <p:cNvSpPr txBox="1"/>
          <p:nvPr/>
        </p:nvSpPr>
        <p:spPr>
          <a:xfrm>
            <a:off x="6666249" y="917442"/>
            <a:ext cx="265670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dirty="0" smtClean="0"/>
              <a:t>Service Apps</a:t>
            </a:r>
            <a:endParaRPr lang="en-US" dirty="0"/>
          </a:p>
        </p:txBody>
      </p:sp>
      <p:sp>
        <p:nvSpPr>
          <p:cNvPr id="86" name="TextBox 24"/>
          <p:cNvSpPr txBox="1"/>
          <p:nvPr/>
        </p:nvSpPr>
        <p:spPr>
          <a:xfrm>
            <a:off x="9717033" y="925680"/>
            <a:ext cx="1000468"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e-DE" dirty="0" smtClean="0"/>
              <a:t>Analysis Services</a:t>
            </a:r>
            <a:endParaRPr lang="en-US" dirty="0"/>
          </a:p>
        </p:txBody>
      </p:sp>
      <p:cxnSp>
        <p:nvCxnSpPr>
          <p:cNvPr id="90" name="Elbow Connector 89"/>
          <p:cNvCxnSpPr>
            <a:stCxn id="76" idx="3"/>
            <a:endCxn id="136" idx="1"/>
          </p:cNvCxnSpPr>
          <p:nvPr/>
        </p:nvCxnSpPr>
        <p:spPr>
          <a:xfrm flipV="1">
            <a:off x="3922194" y="1758200"/>
            <a:ext cx="1361464" cy="349916"/>
          </a:xfrm>
          <a:prstGeom prst="bentConnector3">
            <a:avLst>
              <a:gd name="adj1" fmla="val 32181"/>
            </a:avLst>
          </a:prstGeom>
          <a:ln>
            <a:tailEnd type="arrow"/>
          </a:ln>
        </p:spPr>
        <p:style>
          <a:lnRef idx="1">
            <a:schemeClr val="dk1"/>
          </a:lnRef>
          <a:fillRef idx="2">
            <a:schemeClr val="dk1"/>
          </a:fillRef>
          <a:effectRef idx="1">
            <a:schemeClr val="dk1"/>
          </a:effectRef>
          <a:fontRef idx="minor">
            <a:schemeClr val="dk1"/>
          </a:fontRef>
        </p:style>
      </p:cxnSp>
      <p:sp>
        <p:nvSpPr>
          <p:cNvPr id="96" name="Rectangle 95"/>
          <p:cNvSpPr/>
          <p:nvPr/>
        </p:nvSpPr>
        <p:spPr>
          <a:xfrm rot="16200000">
            <a:off x="7961376" y="2964254"/>
            <a:ext cx="1000553" cy="522664"/>
          </a:xfrm>
          <a:prstGeom prst="rect">
            <a:avLst/>
          </a:prstGeom>
        </p:spPr>
        <p:style>
          <a:lnRef idx="1">
            <a:schemeClr val="dk1"/>
          </a:lnRef>
          <a:fillRef idx="2">
            <a:schemeClr val="dk1"/>
          </a:fillRef>
          <a:effectRef idx="1">
            <a:schemeClr val="dk1"/>
          </a:effectRef>
          <a:fontRef idx="minor">
            <a:schemeClr val="dk1"/>
          </a:fontRef>
        </p:style>
        <p:txBody>
          <a:bodyPr rtlCol="0" anchor="t"/>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solidFill>
                  <a:schemeClr val="bg1"/>
                </a:solidFill>
              </a:rPr>
              <a:t>ADOMD.NET</a:t>
            </a:r>
            <a:endParaRPr lang="en-US" sz="1000" dirty="0">
              <a:solidFill>
                <a:schemeClr val="bg1"/>
              </a:solidFill>
            </a:endParaRPr>
          </a:p>
        </p:txBody>
      </p:sp>
      <p:sp>
        <p:nvSpPr>
          <p:cNvPr id="97" name="Rectangle 96"/>
          <p:cNvSpPr/>
          <p:nvPr/>
        </p:nvSpPr>
        <p:spPr>
          <a:xfrm rot="16200000">
            <a:off x="8648111" y="2947288"/>
            <a:ext cx="691980" cy="326277"/>
          </a:xfrm>
          <a:prstGeom prst="rect">
            <a:avLst/>
          </a:prstGeom>
        </p:spPr>
        <p:style>
          <a:lnRef idx="1">
            <a:schemeClr val="dk1"/>
          </a:lnRef>
          <a:fillRef idx="2">
            <a:schemeClr val="dk1"/>
          </a:fillRef>
          <a:effectRef idx="1">
            <a:schemeClr val="dk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solidFill>
                  <a:schemeClr val="bg1"/>
                </a:solidFill>
              </a:rPr>
              <a:t>SPClient</a:t>
            </a:r>
            <a:endParaRPr lang="en-US" sz="1000" dirty="0">
              <a:solidFill>
                <a:schemeClr val="bg1"/>
              </a:solidFill>
            </a:endParaRPr>
          </a:p>
        </p:txBody>
      </p:sp>
      <p:sp>
        <p:nvSpPr>
          <p:cNvPr id="98" name="Rectangle 97"/>
          <p:cNvSpPr/>
          <p:nvPr/>
        </p:nvSpPr>
        <p:spPr>
          <a:xfrm>
            <a:off x="8200322" y="3913618"/>
            <a:ext cx="956918" cy="249194"/>
          </a:xfrm>
          <a:prstGeom prst="rect">
            <a:avLst/>
          </a:prstGeom>
        </p:spPr>
        <p:style>
          <a:lnRef idx="1">
            <a:schemeClr val="dk1"/>
          </a:lnRef>
          <a:fillRef idx="2">
            <a:schemeClr val="dk1"/>
          </a:fillRef>
          <a:effectRef idx="1">
            <a:schemeClr val="dk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solidFill>
                  <a:schemeClr val="bg1"/>
                </a:solidFill>
              </a:rPr>
              <a:t>SPClient</a:t>
            </a:r>
            <a:endParaRPr lang="en-US" sz="1000" dirty="0">
              <a:solidFill>
                <a:schemeClr val="bg1"/>
              </a:solidFill>
            </a:endParaRPr>
          </a:p>
        </p:txBody>
      </p:sp>
      <p:sp>
        <p:nvSpPr>
          <p:cNvPr id="99" name="Rectangle 98"/>
          <p:cNvSpPr/>
          <p:nvPr/>
        </p:nvSpPr>
        <p:spPr>
          <a:xfrm>
            <a:off x="8200322" y="4260745"/>
            <a:ext cx="983024" cy="261332"/>
          </a:xfrm>
          <a:prstGeom prst="rect">
            <a:avLst/>
          </a:prstGeom>
        </p:spPr>
        <p:style>
          <a:lnRef idx="1">
            <a:schemeClr val="dk1"/>
          </a:lnRef>
          <a:fillRef idx="2">
            <a:schemeClr val="dk1"/>
          </a:fillRef>
          <a:effectRef idx="1">
            <a:schemeClr val="dk1"/>
          </a:effectRef>
          <a:fontRef idx="minor">
            <a:schemeClr val="dk1"/>
          </a:fontRef>
        </p:style>
        <p:txBody>
          <a:bodyPr rtlCol="0" anchor="t"/>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solidFill>
                  <a:schemeClr val="bg1"/>
                </a:solidFill>
              </a:rPr>
              <a:t>XML/A Client</a:t>
            </a:r>
            <a:endParaRPr lang="en-US" sz="1000" dirty="0">
              <a:solidFill>
                <a:schemeClr val="bg1"/>
              </a:solidFill>
            </a:endParaRPr>
          </a:p>
        </p:txBody>
      </p:sp>
      <p:cxnSp>
        <p:nvCxnSpPr>
          <p:cNvPr id="100" name="Elbow Connector 99"/>
          <p:cNvCxnSpPr>
            <a:stCxn id="97" idx="3"/>
            <a:endCxn id="79" idx="2"/>
          </p:cNvCxnSpPr>
          <p:nvPr/>
        </p:nvCxnSpPr>
        <p:spPr>
          <a:xfrm rot="16200000" flipV="1">
            <a:off x="8111474" y="1881808"/>
            <a:ext cx="278026" cy="1487231"/>
          </a:xfrm>
          <a:prstGeom prst="bentConnector3">
            <a:avLst/>
          </a:prstGeom>
          <a:ln>
            <a:tailEnd type="arrow"/>
          </a:ln>
        </p:spPr>
        <p:style>
          <a:lnRef idx="1">
            <a:schemeClr val="dk1"/>
          </a:lnRef>
          <a:fillRef idx="2">
            <a:schemeClr val="dk1"/>
          </a:fillRef>
          <a:effectRef idx="1">
            <a:schemeClr val="dk1"/>
          </a:effectRef>
          <a:fontRef idx="minor">
            <a:schemeClr val="dk1"/>
          </a:fontRef>
        </p:style>
      </p:cxnSp>
      <p:cxnSp>
        <p:nvCxnSpPr>
          <p:cNvPr id="102" name="Straight Arrow Connector 101"/>
          <p:cNvCxnSpPr/>
          <p:nvPr/>
        </p:nvCxnSpPr>
        <p:spPr>
          <a:xfrm>
            <a:off x="8006293" y="3553211"/>
            <a:ext cx="218303" cy="0"/>
          </a:xfrm>
          <a:prstGeom prst="straightConnector1">
            <a:avLst/>
          </a:prstGeom>
          <a:ln>
            <a:tailEnd type="arrow"/>
          </a:ln>
        </p:spPr>
        <p:style>
          <a:lnRef idx="1">
            <a:schemeClr val="dk1"/>
          </a:lnRef>
          <a:fillRef idx="2">
            <a:schemeClr val="dk1"/>
          </a:fillRef>
          <a:effectRef idx="1">
            <a:schemeClr val="dk1"/>
          </a:effectRef>
          <a:fontRef idx="minor">
            <a:schemeClr val="dk1"/>
          </a:fontRef>
        </p:style>
      </p:cxnSp>
      <p:cxnSp>
        <p:nvCxnSpPr>
          <p:cNvPr id="103" name="Straight Arrow Connector 102"/>
          <p:cNvCxnSpPr/>
          <p:nvPr/>
        </p:nvCxnSpPr>
        <p:spPr>
          <a:xfrm>
            <a:off x="8678781" y="3047612"/>
            <a:ext cx="218303" cy="0"/>
          </a:xfrm>
          <a:prstGeom prst="straightConnector1">
            <a:avLst/>
          </a:prstGeom>
          <a:ln>
            <a:tailEnd type="arrow"/>
          </a:ln>
        </p:spPr>
        <p:style>
          <a:lnRef idx="1">
            <a:schemeClr val="dk1"/>
          </a:lnRef>
          <a:fillRef idx="2">
            <a:schemeClr val="dk1"/>
          </a:fillRef>
          <a:effectRef idx="1">
            <a:schemeClr val="dk1"/>
          </a:effectRef>
          <a:fontRef idx="minor">
            <a:schemeClr val="dk1"/>
          </a:fontRef>
        </p:style>
      </p:cxnSp>
      <p:cxnSp>
        <p:nvCxnSpPr>
          <p:cNvPr id="104" name="Elbow Connector 103"/>
          <p:cNvCxnSpPr>
            <a:endCxn id="127" idx="0"/>
          </p:cNvCxnSpPr>
          <p:nvPr/>
        </p:nvCxnSpPr>
        <p:spPr>
          <a:xfrm>
            <a:off x="8179530" y="2137161"/>
            <a:ext cx="2018613" cy="882650"/>
          </a:xfrm>
          <a:prstGeom prst="bentConnector2">
            <a:avLst/>
          </a:prstGeom>
          <a:ln>
            <a:tailEnd type="arrow"/>
          </a:ln>
        </p:spPr>
        <p:style>
          <a:lnRef idx="1">
            <a:schemeClr val="dk1"/>
          </a:lnRef>
          <a:fillRef idx="2">
            <a:schemeClr val="dk1"/>
          </a:fillRef>
          <a:effectRef idx="1">
            <a:schemeClr val="dk1"/>
          </a:effectRef>
          <a:fontRef idx="minor">
            <a:schemeClr val="dk1"/>
          </a:fontRef>
        </p:style>
      </p:cxnSp>
      <p:cxnSp>
        <p:nvCxnSpPr>
          <p:cNvPr id="105" name="Straight Arrow Connector 104"/>
          <p:cNvCxnSpPr/>
          <p:nvPr/>
        </p:nvCxnSpPr>
        <p:spPr>
          <a:xfrm>
            <a:off x="8050207" y="4038215"/>
            <a:ext cx="218303" cy="0"/>
          </a:xfrm>
          <a:prstGeom prst="straightConnector1">
            <a:avLst/>
          </a:prstGeom>
          <a:ln>
            <a:tailEnd type="arrow"/>
          </a:ln>
        </p:spPr>
        <p:style>
          <a:lnRef idx="1">
            <a:schemeClr val="dk1"/>
          </a:lnRef>
          <a:fillRef idx="2">
            <a:schemeClr val="dk1"/>
          </a:fillRef>
          <a:effectRef idx="1">
            <a:schemeClr val="dk1"/>
          </a:effectRef>
          <a:fontRef idx="minor">
            <a:schemeClr val="dk1"/>
          </a:fontRef>
        </p:style>
      </p:cxnSp>
      <p:cxnSp>
        <p:nvCxnSpPr>
          <p:cNvPr id="106" name="Straight Arrow Connector 105"/>
          <p:cNvCxnSpPr/>
          <p:nvPr/>
        </p:nvCxnSpPr>
        <p:spPr>
          <a:xfrm>
            <a:off x="8043422" y="4390640"/>
            <a:ext cx="218303" cy="0"/>
          </a:xfrm>
          <a:prstGeom prst="straightConnector1">
            <a:avLst/>
          </a:prstGeom>
          <a:ln>
            <a:tailEnd type="arrow"/>
          </a:ln>
        </p:spPr>
        <p:style>
          <a:lnRef idx="1">
            <a:schemeClr val="dk1"/>
          </a:lnRef>
          <a:fillRef idx="2">
            <a:schemeClr val="dk1"/>
          </a:fillRef>
          <a:effectRef idx="1">
            <a:schemeClr val="dk1"/>
          </a:effectRef>
          <a:fontRef idx="minor">
            <a:schemeClr val="dk1"/>
          </a:fontRef>
        </p:style>
      </p:cxnSp>
      <p:cxnSp>
        <p:nvCxnSpPr>
          <p:cNvPr id="107" name="Elbow Connector 106"/>
          <p:cNvCxnSpPr>
            <a:stCxn id="98" idx="3"/>
            <a:endCxn id="79" idx="2"/>
          </p:cNvCxnSpPr>
          <p:nvPr/>
        </p:nvCxnSpPr>
        <p:spPr>
          <a:xfrm flipH="1" flipV="1">
            <a:off x="7506871" y="2486411"/>
            <a:ext cx="1650369" cy="1551804"/>
          </a:xfrm>
          <a:prstGeom prst="bentConnector4">
            <a:avLst>
              <a:gd name="adj1" fmla="val -13851"/>
              <a:gd name="adj2" fmla="val 93298"/>
            </a:avLst>
          </a:prstGeom>
          <a:ln>
            <a:tailEnd type="arrow"/>
          </a:ln>
        </p:spPr>
        <p:style>
          <a:lnRef idx="1">
            <a:schemeClr val="dk1"/>
          </a:lnRef>
          <a:fillRef idx="2">
            <a:schemeClr val="dk1"/>
          </a:fillRef>
          <a:effectRef idx="1">
            <a:schemeClr val="dk1"/>
          </a:effectRef>
          <a:fontRef idx="minor">
            <a:schemeClr val="dk1"/>
          </a:fontRef>
        </p:style>
      </p:cxnSp>
      <p:cxnSp>
        <p:nvCxnSpPr>
          <p:cNvPr id="108" name="Elbow Connector 107"/>
          <p:cNvCxnSpPr>
            <a:endCxn id="126" idx="0"/>
          </p:cNvCxnSpPr>
          <p:nvPr/>
        </p:nvCxnSpPr>
        <p:spPr>
          <a:xfrm>
            <a:off x="8175370" y="2289561"/>
            <a:ext cx="1907546" cy="730250"/>
          </a:xfrm>
          <a:prstGeom prst="bentConnector2">
            <a:avLst/>
          </a:prstGeom>
          <a:ln>
            <a:tailEnd type="arrow"/>
          </a:ln>
        </p:spPr>
        <p:style>
          <a:lnRef idx="1">
            <a:schemeClr val="dk1"/>
          </a:lnRef>
          <a:fillRef idx="2">
            <a:schemeClr val="dk1"/>
          </a:fillRef>
          <a:effectRef idx="1">
            <a:schemeClr val="dk1"/>
          </a:effectRef>
          <a:fontRef idx="minor">
            <a:schemeClr val="dk1"/>
          </a:fontRef>
        </p:style>
      </p:cxnSp>
      <p:cxnSp>
        <p:nvCxnSpPr>
          <p:cNvPr id="109" name="Elbow Connector 108"/>
          <p:cNvCxnSpPr>
            <a:endCxn id="127" idx="1"/>
          </p:cNvCxnSpPr>
          <p:nvPr/>
        </p:nvCxnSpPr>
        <p:spPr>
          <a:xfrm flipV="1">
            <a:off x="8722985" y="3248411"/>
            <a:ext cx="979858" cy="381000"/>
          </a:xfrm>
          <a:prstGeom prst="bentConnector3">
            <a:avLst>
              <a:gd name="adj1" fmla="val 57129"/>
            </a:avLst>
          </a:prstGeom>
          <a:ln>
            <a:tailEnd type="arrow"/>
          </a:ln>
        </p:spPr>
        <p:style>
          <a:lnRef idx="1">
            <a:schemeClr val="dk1"/>
          </a:lnRef>
          <a:fillRef idx="2">
            <a:schemeClr val="dk1"/>
          </a:fillRef>
          <a:effectRef idx="1">
            <a:schemeClr val="dk1"/>
          </a:effectRef>
          <a:fontRef idx="minor">
            <a:schemeClr val="dk1"/>
          </a:fontRef>
        </p:style>
      </p:cxnSp>
      <p:cxnSp>
        <p:nvCxnSpPr>
          <p:cNvPr id="110" name="Elbow Connector 109"/>
          <p:cNvCxnSpPr>
            <a:stCxn id="99" idx="3"/>
            <a:endCxn id="127" idx="2"/>
          </p:cNvCxnSpPr>
          <p:nvPr/>
        </p:nvCxnSpPr>
        <p:spPr>
          <a:xfrm flipV="1">
            <a:off x="9183346" y="3477011"/>
            <a:ext cx="1014797" cy="914400"/>
          </a:xfrm>
          <a:prstGeom prst="bentConnector2">
            <a:avLst/>
          </a:prstGeom>
          <a:ln>
            <a:tailEnd type="arrow"/>
          </a:ln>
        </p:spPr>
        <p:style>
          <a:lnRef idx="2">
            <a:schemeClr val="dk1"/>
          </a:lnRef>
          <a:fillRef idx="0">
            <a:schemeClr val="dk1"/>
          </a:fillRef>
          <a:effectRef idx="1">
            <a:schemeClr val="dk1"/>
          </a:effectRef>
          <a:fontRef idx="minor">
            <a:schemeClr val="tx1"/>
          </a:fontRef>
        </p:style>
      </p:cxnSp>
      <p:sp>
        <p:nvSpPr>
          <p:cNvPr id="117" name="Rectangle 116"/>
          <p:cNvSpPr/>
          <p:nvPr/>
        </p:nvSpPr>
        <p:spPr>
          <a:xfrm>
            <a:off x="8192746" y="1572011"/>
            <a:ext cx="981335" cy="381000"/>
          </a:xfrm>
          <a:prstGeom prst="rect">
            <a:avLst/>
          </a:prstGeom>
        </p:spPr>
        <p:style>
          <a:lnRef idx="1">
            <a:schemeClr val="dk1"/>
          </a:lnRef>
          <a:fillRef idx="2">
            <a:schemeClr val="dk1"/>
          </a:fillRef>
          <a:effectRef idx="1">
            <a:schemeClr val="dk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solidFill>
                  <a:schemeClr val="bg1"/>
                </a:solidFill>
              </a:rPr>
              <a:t>MSOLAP</a:t>
            </a:r>
            <a:endParaRPr lang="en-US" sz="1000" dirty="0">
              <a:solidFill>
                <a:schemeClr val="bg1"/>
              </a:solidFill>
            </a:endParaRPr>
          </a:p>
        </p:txBody>
      </p:sp>
      <p:sp>
        <p:nvSpPr>
          <p:cNvPr id="118" name="Rectangle 117"/>
          <p:cNvSpPr/>
          <p:nvPr/>
        </p:nvSpPr>
        <p:spPr>
          <a:xfrm>
            <a:off x="8192746" y="1246617"/>
            <a:ext cx="964494" cy="249194"/>
          </a:xfrm>
          <a:prstGeom prst="rect">
            <a:avLst/>
          </a:prstGeom>
        </p:spPr>
        <p:style>
          <a:lnRef idx="1">
            <a:schemeClr val="dk1"/>
          </a:lnRef>
          <a:fillRef idx="2">
            <a:schemeClr val="dk1"/>
          </a:fillRef>
          <a:effectRef idx="1">
            <a:schemeClr val="dk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solidFill>
                  <a:schemeClr val="bg1"/>
                </a:solidFill>
              </a:rPr>
              <a:t>SPClient</a:t>
            </a:r>
            <a:endParaRPr lang="en-US" sz="1000" dirty="0">
              <a:solidFill>
                <a:schemeClr val="bg1"/>
              </a:solidFill>
            </a:endParaRPr>
          </a:p>
        </p:txBody>
      </p:sp>
      <p:cxnSp>
        <p:nvCxnSpPr>
          <p:cNvPr id="119" name="Straight Arrow Connector 118"/>
          <p:cNvCxnSpPr/>
          <p:nvPr/>
        </p:nvCxnSpPr>
        <p:spPr>
          <a:xfrm>
            <a:off x="8027266" y="1800611"/>
            <a:ext cx="218303" cy="0"/>
          </a:xfrm>
          <a:prstGeom prst="straightConnector1">
            <a:avLst/>
          </a:prstGeom>
          <a:ln>
            <a:tailEnd type="arrow"/>
          </a:ln>
        </p:spPr>
        <p:style>
          <a:lnRef idx="1">
            <a:schemeClr val="dk1"/>
          </a:lnRef>
          <a:fillRef idx="2">
            <a:schemeClr val="dk1"/>
          </a:fillRef>
          <a:effectRef idx="1">
            <a:schemeClr val="dk1"/>
          </a:effectRef>
          <a:fontRef idx="minor">
            <a:schemeClr val="dk1"/>
          </a:fontRef>
        </p:style>
      </p:cxnSp>
      <p:cxnSp>
        <p:nvCxnSpPr>
          <p:cNvPr id="120" name="Straight Arrow Connector 119"/>
          <p:cNvCxnSpPr/>
          <p:nvPr/>
        </p:nvCxnSpPr>
        <p:spPr>
          <a:xfrm flipV="1">
            <a:off x="8674993" y="1448186"/>
            <a:ext cx="0" cy="228600"/>
          </a:xfrm>
          <a:prstGeom prst="straightConnector1">
            <a:avLst/>
          </a:prstGeom>
          <a:ln>
            <a:tailEnd type="arrow"/>
          </a:ln>
        </p:spPr>
        <p:style>
          <a:lnRef idx="1">
            <a:schemeClr val="dk1"/>
          </a:lnRef>
          <a:fillRef idx="2">
            <a:schemeClr val="dk1"/>
          </a:fillRef>
          <a:effectRef idx="1">
            <a:schemeClr val="dk1"/>
          </a:effectRef>
          <a:fontRef idx="minor">
            <a:schemeClr val="dk1"/>
          </a:fontRef>
        </p:style>
      </p:cxnSp>
      <p:cxnSp>
        <p:nvCxnSpPr>
          <p:cNvPr id="122" name="Elbow Connector 121"/>
          <p:cNvCxnSpPr>
            <a:stCxn id="118" idx="1"/>
            <a:endCxn id="79" idx="0"/>
          </p:cNvCxnSpPr>
          <p:nvPr/>
        </p:nvCxnSpPr>
        <p:spPr>
          <a:xfrm rot="10800000" flipV="1">
            <a:off x="7506872" y="1371213"/>
            <a:ext cx="685875" cy="200797"/>
          </a:xfrm>
          <a:prstGeom prst="bentConnector2">
            <a:avLst/>
          </a:prstGeom>
          <a:ln>
            <a:tailEnd type="arrow"/>
          </a:ln>
        </p:spPr>
        <p:style>
          <a:lnRef idx="1">
            <a:schemeClr val="dk1"/>
          </a:lnRef>
          <a:fillRef idx="2">
            <a:schemeClr val="dk1"/>
          </a:fillRef>
          <a:effectRef idx="1">
            <a:schemeClr val="dk1"/>
          </a:effectRef>
          <a:fontRef idx="minor">
            <a:schemeClr val="dk1"/>
          </a:fontRef>
        </p:style>
      </p:cxnSp>
      <p:cxnSp>
        <p:nvCxnSpPr>
          <p:cNvPr id="123" name="Elbow Connector 122"/>
          <p:cNvCxnSpPr>
            <a:stCxn id="117" idx="3"/>
            <a:endCxn id="124" idx="0"/>
          </p:cNvCxnSpPr>
          <p:nvPr/>
        </p:nvCxnSpPr>
        <p:spPr>
          <a:xfrm>
            <a:off x="9174081" y="1762511"/>
            <a:ext cx="1136087" cy="1257300"/>
          </a:xfrm>
          <a:prstGeom prst="bentConnector2">
            <a:avLst/>
          </a:prstGeom>
          <a:ln>
            <a:tailEnd type="arrow"/>
          </a:ln>
        </p:spPr>
        <p:style>
          <a:lnRef idx="1">
            <a:schemeClr val="dk1"/>
          </a:lnRef>
          <a:fillRef idx="2">
            <a:schemeClr val="dk1"/>
          </a:fillRef>
          <a:effectRef idx="1">
            <a:schemeClr val="dk1"/>
          </a:effectRef>
          <a:fontRef idx="minor">
            <a:schemeClr val="dk1"/>
          </a:fontRef>
        </p:style>
      </p:cxnSp>
      <p:sp>
        <p:nvSpPr>
          <p:cNvPr id="124" name="Rectangle 123"/>
          <p:cNvSpPr/>
          <p:nvPr/>
        </p:nvSpPr>
        <p:spPr>
          <a:xfrm>
            <a:off x="10236243" y="3019811"/>
            <a:ext cx="147850" cy="104001"/>
          </a:xfrm>
          <a:prstGeom prst="rect">
            <a:avLst/>
          </a:prstGeom>
          <a:ln/>
        </p:spPr>
        <p:style>
          <a:lnRef idx="1">
            <a:schemeClr val="dk1"/>
          </a:lnRef>
          <a:fillRef idx="2">
            <a:schemeClr val="dk1"/>
          </a:fillRef>
          <a:effectRef idx="1">
            <a:schemeClr val="dk1"/>
          </a:effectRef>
          <a:fontRef idx="minor">
            <a:schemeClr val="dk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000">
              <a:solidFill>
                <a:schemeClr val="bg1"/>
              </a:solidFill>
            </a:endParaRPr>
          </a:p>
        </p:txBody>
      </p:sp>
      <p:sp>
        <p:nvSpPr>
          <p:cNvPr id="126" name="Rectangle 125"/>
          <p:cNvSpPr/>
          <p:nvPr/>
        </p:nvSpPr>
        <p:spPr>
          <a:xfrm>
            <a:off x="10008991" y="3019811"/>
            <a:ext cx="147850" cy="104001"/>
          </a:xfrm>
          <a:prstGeom prst="rect">
            <a:avLst/>
          </a:prstGeom>
          <a:ln/>
        </p:spPr>
        <p:style>
          <a:lnRef idx="1">
            <a:schemeClr val="dk1"/>
          </a:lnRef>
          <a:fillRef idx="2">
            <a:schemeClr val="dk1"/>
          </a:fillRef>
          <a:effectRef idx="1">
            <a:schemeClr val="dk1"/>
          </a:effectRef>
          <a:fontRef idx="minor">
            <a:schemeClr val="dk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000">
              <a:solidFill>
                <a:schemeClr val="bg1"/>
              </a:solidFill>
            </a:endParaRPr>
          </a:p>
        </p:txBody>
      </p:sp>
      <p:sp>
        <p:nvSpPr>
          <p:cNvPr id="127" name="Rectangle 126"/>
          <p:cNvSpPr/>
          <p:nvPr/>
        </p:nvSpPr>
        <p:spPr>
          <a:xfrm>
            <a:off x="9702843" y="3019811"/>
            <a:ext cx="990600" cy="457200"/>
          </a:xfrm>
          <a:prstGeom prst="rect">
            <a:avLst/>
          </a:prstGeom>
        </p:spPr>
        <p:style>
          <a:lnRef idx="1">
            <a:schemeClr val="dk1"/>
          </a:lnRef>
          <a:fillRef idx="2">
            <a:schemeClr val="dk1"/>
          </a:fillRef>
          <a:effectRef idx="1">
            <a:schemeClr val="dk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solidFill>
                  <a:schemeClr val="bg1"/>
                </a:solidFill>
              </a:rPr>
              <a:t>Data Model</a:t>
            </a:r>
            <a:endParaRPr lang="en-US" sz="1000" dirty="0">
              <a:solidFill>
                <a:schemeClr val="bg1"/>
              </a:solidFill>
            </a:endParaRPr>
          </a:p>
        </p:txBody>
      </p:sp>
      <p:sp>
        <p:nvSpPr>
          <p:cNvPr id="130" name="Rectangle 129"/>
          <p:cNvSpPr/>
          <p:nvPr/>
        </p:nvSpPr>
        <p:spPr>
          <a:xfrm>
            <a:off x="5283243" y="3937562"/>
            <a:ext cx="990600" cy="457200"/>
          </a:xfrm>
          <a:prstGeom prst="rect">
            <a:avLst/>
          </a:prstGeom>
        </p:spPr>
        <p:style>
          <a:lnRef idx="1">
            <a:schemeClr val="dk1"/>
          </a:lnRef>
          <a:fillRef idx="2">
            <a:schemeClr val="dk1"/>
          </a:fillRef>
          <a:effectRef idx="1">
            <a:schemeClr val="dk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solidFill>
                  <a:schemeClr val="bg1"/>
                </a:solidFill>
              </a:rPr>
              <a:t>Data Refresh Timer Job</a:t>
            </a:r>
            <a:endParaRPr lang="en-US" sz="1000" dirty="0">
              <a:solidFill>
                <a:schemeClr val="bg1"/>
              </a:solidFill>
            </a:endParaRPr>
          </a:p>
        </p:txBody>
      </p:sp>
      <p:cxnSp>
        <p:nvCxnSpPr>
          <p:cNvPr id="131" name="Elbow Connector 130"/>
          <p:cNvCxnSpPr>
            <a:stCxn id="75" idx="3"/>
            <a:endCxn id="65" idx="1"/>
          </p:cNvCxnSpPr>
          <p:nvPr/>
        </p:nvCxnSpPr>
        <p:spPr>
          <a:xfrm>
            <a:off x="6273843" y="3631086"/>
            <a:ext cx="609600" cy="431326"/>
          </a:xfrm>
          <a:prstGeom prst="bentConnector3">
            <a:avLst/>
          </a:prstGeom>
          <a:ln>
            <a:tailEnd type="arrow"/>
          </a:ln>
        </p:spPr>
        <p:style>
          <a:lnRef idx="1">
            <a:schemeClr val="dk1"/>
          </a:lnRef>
          <a:fillRef idx="2">
            <a:schemeClr val="dk1"/>
          </a:fillRef>
          <a:effectRef idx="1">
            <a:schemeClr val="dk1"/>
          </a:effectRef>
          <a:fontRef idx="minor">
            <a:schemeClr val="dk1"/>
          </a:fontRef>
        </p:style>
      </p:cxnSp>
      <p:cxnSp>
        <p:nvCxnSpPr>
          <p:cNvPr id="132" name="Elbow Connector 131"/>
          <p:cNvCxnSpPr>
            <a:stCxn id="130" idx="3"/>
            <a:endCxn id="66" idx="1"/>
          </p:cNvCxnSpPr>
          <p:nvPr/>
        </p:nvCxnSpPr>
        <p:spPr>
          <a:xfrm>
            <a:off x="6273843" y="4166162"/>
            <a:ext cx="609600" cy="201050"/>
          </a:xfrm>
          <a:prstGeom prst="bentConnector3">
            <a:avLst/>
          </a:prstGeom>
          <a:ln>
            <a:tailEnd type="arrow"/>
          </a:ln>
        </p:spPr>
        <p:style>
          <a:lnRef idx="1">
            <a:schemeClr val="dk1"/>
          </a:lnRef>
          <a:fillRef idx="2">
            <a:schemeClr val="dk1"/>
          </a:fillRef>
          <a:effectRef idx="1">
            <a:schemeClr val="dk1"/>
          </a:effectRef>
          <a:fontRef idx="minor">
            <a:schemeClr val="dk1"/>
          </a:fontRef>
        </p:style>
      </p:cxnSp>
      <p:sp>
        <p:nvSpPr>
          <p:cNvPr id="133" name="Rectangle 132"/>
          <p:cNvSpPr/>
          <p:nvPr/>
        </p:nvSpPr>
        <p:spPr>
          <a:xfrm>
            <a:off x="7030738" y="2115914"/>
            <a:ext cx="964494" cy="249194"/>
          </a:xfrm>
          <a:prstGeom prst="rect">
            <a:avLst/>
          </a:prstGeom>
        </p:spPr>
        <p:style>
          <a:lnRef idx="1">
            <a:schemeClr val="dk1"/>
          </a:lnRef>
          <a:fillRef idx="2">
            <a:schemeClr val="dk1"/>
          </a:fillRef>
          <a:effectRef idx="1">
            <a:schemeClr val="dk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solidFill>
                  <a:schemeClr val="bg1"/>
                </a:solidFill>
              </a:rPr>
              <a:t>SSPM</a:t>
            </a:r>
            <a:endParaRPr lang="en-US" sz="1000" dirty="0">
              <a:solidFill>
                <a:schemeClr val="bg1"/>
              </a:solidFill>
            </a:endParaRPr>
          </a:p>
        </p:txBody>
      </p:sp>
      <p:sp>
        <p:nvSpPr>
          <p:cNvPr id="136" name="Rectangle 135"/>
          <p:cNvSpPr/>
          <p:nvPr/>
        </p:nvSpPr>
        <p:spPr>
          <a:xfrm>
            <a:off x="5283658" y="1495811"/>
            <a:ext cx="964494" cy="524778"/>
          </a:xfrm>
          <a:prstGeom prst="rect">
            <a:avLst/>
          </a:prstGeom>
        </p:spPr>
        <p:style>
          <a:lnRef idx="1">
            <a:schemeClr val="dk1"/>
          </a:lnRef>
          <a:fillRef idx="2">
            <a:schemeClr val="dk1"/>
          </a:fillRef>
          <a:effectRef idx="1">
            <a:schemeClr val="dk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solidFill>
                  <a:schemeClr val="bg1"/>
                </a:solidFill>
              </a:rPr>
              <a:t>EWA</a:t>
            </a:r>
            <a:endParaRPr lang="en-US" sz="1000" dirty="0">
              <a:solidFill>
                <a:schemeClr val="bg1"/>
              </a:solidFill>
            </a:endParaRPr>
          </a:p>
        </p:txBody>
      </p:sp>
      <p:sp>
        <p:nvSpPr>
          <p:cNvPr id="137" name="Rounded Rectangle 136"/>
          <p:cNvSpPr/>
          <p:nvPr/>
        </p:nvSpPr>
        <p:spPr>
          <a:xfrm>
            <a:off x="6751637" y="6096331"/>
            <a:ext cx="1451381" cy="524540"/>
          </a:xfrm>
          <a:prstGeom prst="roundRect">
            <a:avLst>
              <a:gd name="adj" fmla="val 0"/>
            </a:avLst>
          </a:prstGeom>
          <a:ln/>
        </p:spPr>
        <p:style>
          <a:lnRef idx="1">
            <a:schemeClr val="dk1"/>
          </a:lnRef>
          <a:fillRef idx="2">
            <a:schemeClr val="dk1"/>
          </a:fillRef>
          <a:effectRef idx="1">
            <a:schemeClr val="dk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100" dirty="0" err="1" smtClean="0">
                <a:solidFill>
                  <a:schemeClr val="bg1"/>
                </a:solidFill>
              </a:rPr>
              <a:t>PPivot</a:t>
            </a:r>
            <a:r>
              <a:rPr lang="en-US" sz="1100" dirty="0" smtClean="0">
                <a:solidFill>
                  <a:schemeClr val="bg1"/>
                </a:solidFill>
              </a:rPr>
              <a:t> App Database</a:t>
            </a:r>
          </a:p>
          <a:p>
            <a:pPr algn="ctr"/>
            <a:r>
              <a:rPr lang="en-US" sz="1100" dirty="0" smtClean="0">
                <a:solidFill>
                  <a:schemeClr val="bg1"/>
                </a:solidFill>
              </a:rPr>
              <a:t>(</a:t>
            </a:r>
            <a:r>
              <a:rPr lang="de-DE" sz="1100" dirty="0">
                <a:solidFill>
                  <a:schemeClr val="bg1"/>
                </a:solidFill>
              </a:rPr>
              <a:t>WorkQ </a:t>
            </a:r>
            <a:r>
              <a:rPr lang="de-DE" sz="1100" dirty="0" smtClean="0">
                <a:solidFill>
                  <a:schemeClr val="bg1"/>
                </a:solidFill>
              </a:rPr>
              <a:t>Table</a:t>
            </a:r>
            <a:r>
              <a:rPr lang="en-US" sz="1100" dirty="0">
                <a:solidFill>
                  <a:schemeClr val="bg1"/>
                </a:solidFill>
              </a:rPr>
              <a:t>)</a:t>
            </a:r>
            <a:endParaRPr lang="de-DE" sz="1100" dirty="0">
              <a:solidFill>
                <a:schemeClr val="bg1"/>
              </a:solidFill>
            </a:endParaRPr>
          </a:p>
        </p:txBody>
      </p:sp>
      <p:cxnSp>
        <p:nvCxnSpPr>
          <p:cNvPr id="140" name="Straight Arrow Connector 139"/>
          <p:cNvCxnSpPr>
            <a:stCxn id="82" idx="2"/>
            <a:endCxn id="137" idx="0"/>
          </p:cNvCxnSpPr>
          <p:nvPr/>
        </p:nvCxnSpPr>
        <p:spPr>
          <a:xfrm flipH="1">
            <a:off x="7477328" y="4543811"/>
            <a:ext cx="12038" cy="15525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5" name="Rounded Rectangle 144"/>
          <p:cNvSpPr/>
          <p:nvPr/>
        </p:nvSpPr>
        <p:spPr>
          <a:xfrm>
            <a:off x="10237692" y="6087471"/>
            <a:ext cx="1238345" cy="524540"/>
          </a:xfrm>
          <a:prstGeom prst="roundRect">
            <a:avLst>
              <a:gd name="adj" fmla="val 0"/>
            </a:avLst>
          </a:prstGeom>
          <a:ln/>
        </p:spPr>
        <p:style>
          <a:lnRef idx="1">
            <a:schemeClr val="accent2"/>
          </a:lnRef>
          <a:fillRef idx="3">
            <a:schemeClr val="accent2"/>
          </a:fillRef>
          <a:effectRef idx="2">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100" dirty="0">
                <a:solidFill>
                  <a:schemeClr val="bg1"/>
                </a:solidFill>
              </a:rPr>
              <a:t>Twitter</a:t>
            </a:r>
          </a:p>
          <a:p>
            <a:pPr algn="ctr"/>
            <a:r>
              <a:rPr lang="de-DE" sz="1100" dirty="0">
                <a:solidFill>
                  <a:schemeClr val="bg1"/>
                </a:solidFill>
              </a:rPr>
              <a:t>Import </a:t>
            </a:r>
            <a:r>
              <a:rPr lang="de-DE" sz="1100" dirty="0" smtClean="0">
                <a:solidFill>
                  <a:schemeClr val="bg1"/>
                </a:solidFill>
              </a:rPr>
              <a:t>DB</a:t>
            </a:r>
            <a:endParaRPr lang="en-US" sz="1100" dirty="0">
              <a:solidFill>
                <a:schemeClr val="bg1"/>
              </a:solidFill>
            </a:endParaRPr>
          </a:p>
        </p:txBody>
      </p:sp>
      <p:cxnSp>
        <p:nvCxnSpPr>
          <p:cNvPr id="147" name="Elbow Connector 146"/>
          <p:cNvCxnSpPr>
            <a:stCxn id="72" idx="3"/>
            <a:endCxn id="81" idx="1"/>
          </p:cNvCxnSpPr>
          <p:nvPr/>
        </p:nvCxnSpPr>
        <p:spPr>
          <a:xfrm>
            <a:off x="6273843" y="3021486"/>
            <a:ext cx="609600" cy="212508"/>
          </a:xfrm>
          <a:prstGeom prst="bentConnector3">
            <a:avLst/>
          </a:prstGeom>
          <a:ln>
            <a:tailEnd type="arrow"/>
          </a:ln>
        </p:spPr>
        <p:style>
          <a:lnRef idx="1">
            <a:schemeClr val="dk1"/>
          </a:lnRef>
          <a:fillRef idx="2">
            <a:schemeClr val="dk1"/>
          </a:fillRef>
          <a:effectRef idx="1">
            <a:schemeClr val="dk1"/>
          </a:effectRef>
          <a:fontRef idx="minor">
            <a:schemeClr val="dk1"/>
          </a:fontRef>
        </p:style>
      </p:cxnSp>
      <p:cxnSp>
        <p:nvCxnSpPr>
          <p:cNvPr id="153" name="Elbow Connector 152"/>
          <p:cNvCxnSpPr>
            <a:endCxn id="79" idx="1"/>
          </p:cNvCxnSpPr>
          <p:nvPr/>
        </p:nvCxnSpPr>
        <p:spPr>
          <a:xfrm>
            <a:off x="6255096" y="1776198"/>
            <a:ext cx="648941" cy="253013"/>
          </a:xfrm>
          <a:prstGeom prst="bentConnector3">
            <a:avLst/>
          </a:prstGeom>
          <a:ln>
            <a:tailEnd type="arrow"/>
          </a:ln>
        </p:spPr>
        <p:style>
          <a:lnRef idx="1">
            <a:schemeClr val="dk1"/>
          </a:lnRef>
          <a:fillRef idx="2">
            <a:schemeClr val="dk1"/>
          </a:fillRef>
          <a:effectRef idx="1">
            <a:schemeClr val="dk1"/>
          </a:effectRef>
          <a:fontRef idx="minor">
            <a:schemeClr val="dk1"/>
          </a:fontRef>
        </p:style>
      </p:cxnSp>
      <p:sp>
        <p:nvSpPr>
          <p:cNvPr id="155" name="Rectangle 154"/>
          <p:cNvSpPr/>
          <p:nvPr/>
        </p:nvSpPr>
        <p:spPr bwMode="auto">
          <a:xfrm>
            <a:off x="361388" y="1511770"/>
            <a:ext cx="2322393" cy="1008751"/>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1100" dirty="0" smtClean="0">
                <a:solidFill>
                  <a:schemeClr val="bg1"/>
                </a:solidFill>
                <a:ea typeface="Segoe UI" pitchFamily="34" charset="0"/>
                <a:cs typeface="Segoe UI" pitchFamily="34" charset="0"/>
              </a:rPr>
              <a:t>Xlviewer.aspx</a:t>
            </a:r>
          </a:p>
        </p:txBody>
      </p:sp>
      <p:grpSp>
        <p:nvGrpSpPr>
          <p:cNvPr id="161" name="Group 160"/>
          <p:cNvGrpSpPr/>
          <p:nvPr/>
        </p:nvGrpSpPr>
        <p:grpSpPr>
          <a:xfrm>
            <a:off x="513788" y="1922189"/>
            <a:ext cx="1985836" cy="1859621"/>
            <a:chOff x="655637" y="3991524"/>
            <a:chExt cx="1985836" cy="1334538"/>
          </a:xfrm>
        </p:grpSpPr>
        <p:sp>
          <p:nvSpPr>
            <p:cNvPr id="159" name="Rounded Rectangle 158"/>
            <p:cNvSpPr/>
            <p:nvPr/>
          </p:nvSpPr>
          <p:spPr>
            <a:xfrm>
              <a:off x="655637" y="3991524"/>
              <a:ext cx="1985836" cy="1334538"/>
            </a:xfrm>
            <a:prstGeom prst="roundRect">
              <a:avLst>
                <a:gd name="adj" fmla="val 0"/>
              </a:avLst>
            </a:prstGeom>
            <a:ln/>
          </p:spPr>
          <p:style>
            <a:lnRef idx="1">
              <a:schemeClr val="accent2"/>
            </a:lnRef>
            <a:fillRef idx="3">
              <a:schemeClr val="accent2"/>
            </a:fillRef>
            <a:effectRef idx="2">
              <a:schemeClr val="accent2"/>
            </a:effectRef>
            <a:fontRef idx="minor">
              <a:schemeClr val="lt1"/>
            </a:fontRef>
          </p:style>
          <p:txBody>
            <a:bodyPr rtlCol="0" anchor="t"/>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r>
                <a:rPr lang="en-US" sz="1100" dirty="0">
                  <a:solidFill>
                    <a:schemeClr val="bg1"/>
                  </a:solidFill>
                  <a:ea typeface="Segoe UI" pitchFamily="34" charset="0"/>
                  <a:cs typeface="Segoe UI" pitchFamily="34" charset="0"/>
                </a:rPr>
                <a:t>XLTweet.xlsx</a:t>
              </a:r>
              <a:endParaRPr lang="en-US" sz="1100" dirty="0" smtClean="0">
                <a:solidFill>
                  <a:schemeClr val="bg1"/>
                </a:solidFill>
              </a:endParaRPr>
            </a:p>
          </p:txBody>
        </p:sp>
        <p:sp>
          <p:nvSpPr>
            <p:cNvPr id="156" name="Rectangle 155"/>
            <p:cNvSpPr/>
            <p:nvPr/>
          </p:nvSpPr>
          <p:spPr bwMode="auto">
            <a:xfrm>
              <a:off x="788730" y="4359494"/>
              <a:ext cx="1751742" cy="869773"/>
            </a:xfrm>
            <a:prstGeom prst="rect">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r" defTabSz="932472" fontAlgn="base">
                <a:lnSpc>
                  <a:spcPct val="90000"/>
                </a:lnSpc>
                <a:spcBef>
                  <a:spcPct val="0"/>
                </a:spcBef>
                <a:spcAft>
                  <a:spcPct val="0"/>
                </a:spcAft>
              </a:pPr>
              <a:r>
                <a:rPr lang="en-US" sz="1100" dirty="0" smtClean="0">
                  <a:gradFill>
                    <a:gsLst>
                      <a:gs pos="0">
                        <a:srgbClr val="FFFFFF"/>
                      </a:gs>
                      <a:gs pos="100000">
                        <a:srgbClr val="FFFFFF"/>
                      </a:gs>
                    </a:gsLst>
                    <a:lin ang="5400000" scaled="0"/>
                  </a:gradFill>
                  <a:ea typeface="Segoe UI" pitchFamily="34" charset="0"/>
                  <a:cs typeface="Segoe UI" pitchFamily="34" charset="0"/>
                </a:rPr>
                <a:t>Office Apps</a:t>
              </a:r>
            </a:p>
          </p:txBody>
        </p:sp>
        <p:sp>
          <p:nvSpPr>
            <p:cNvPr id="157" name="Rectangle 156"/>
            <p:cNvSpPr/>
            <p:nvPr/>
          </p:nvSpPr>
          <p:spPr>
            <a:xfrm>
              <a:off x="976036" y="4833946"/>
              <a:ext cx="662760" cy="339716"/>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de-DE" sz="1100" dirty="0" smtClean="0"/>
                <a:t>Import Now</a:t>
              </a:r>
              <a:endParaRPr lang="en-US" sz="1100" dirty="0"/>
            </a:p>
          </p:txBody>
        </p:sp>
        <p:sp>
          <p:nvSpPr>
            <p:cNvPr id="160" name="Rectangle 159"/>
            <p:cNvSpPr/>
            <p:nvPr/>
          </p:nvSpPr>
          <p:spPr>
            <a:xfrm>
              <a:off x="1691781" y="4827315"/>
              <a:ext cx="662760" cy="339716"/>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de-DE" sz="1100" dirty="0" smtClean="0"/>
                <a:t>Search</a:t>
              </a:r>
            </a:p>
            <a:p>
              <a:pPr algn="ctr"/>
              <a:r>
                <a:rPr lang="de-DE" sz="1100" dirty="0" smtClean="0"/>
                <a:t>Terms</a:t>
              </a:r>
              <a:endParaRPr lang="en-US" sz="1100" dirty="0"/>
            </a:p>
          </p:txBody>
        </p:sp>
      </p:grpSp>
      <p:cxnSp>
        <p:nvCxnSpPr>
          <p:cNvPr id="162" name="Elbow Connector 161"/>
          <p:cNvCxnSpPr>
            <a:stCxn id="77" idx="3"/>
            <a:endCxn id="75" idx="1"/>
          </p:cNvCxnSpPr>
          <p:nvPr/>
        </p:nvCxnSpPr>
        <p:spPr>
          <a:xfrm>
            <a:off x="3922194" y="3348918"/>
            <a:ext cx="1361049" cy="282168"/>
          </a:xfrm>
          <a:prstGeom prst="bentConnector3">
            <a:avLst>
              <a:gd name="adj1" fmla="val 50000"/>
            </a:avLst>
          </a:prstGeom>
          <a:ln>
            <a:tailEnd type="arrow"/>
          </a:ln>
        </p:spPr>
        <p:style>
          <a:lnRef idx="1">
            <a:schemeClr val="dk1"/>
          </a:lnRef>
          <a:fillRef idx="2">
            <a:schemeClr val="dk1"/>
          </a:fillRef>
          <a:effectRef idx="1">
            <a:schemeClr val="dk1"/>
          </a:effectRef>
          <a:fontRef idx="minor">
            <a:schemeClr val="dk1"/>
          </a:fontRef>
        </p:style>
      </p:cxnSp>
      <p:sp>
        <p:nvSpPr>
          <p:cNvPr id="167" name="Rectangle 166"/>
          <p:cNvSpPr/>
          <p:nvPr/>
        </p:nvSpPr>
        <p:spPr>
          <a:xfrm>
            <a:off x="5283243" y="4486015"/>
            <a:ext cx="990600" cy="45720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t>WorkItem</a:t>
            </a:r>
          </a:p>
          <a:p>
            <a:pPr algn="ctr"/>
            <a:r>
              <a:rPr lang="de-DE" sz="1000" dirty="0" smtClean="0">
                <a:solidFill>
                  <a:schemeClr val="bg1"/>
                </a:solidFill>
              </a:rPr>
              <a:t>DataImport</a:t>
            </a:r>
            <a:endParaRPr lang="de-DE" sz="1000" dirty="0">
              <a:solidFill>
                <a:schemeClr val="bg1"/>
              </a:solidFill>
            </a:endParaRPr>
          </a:p>
          <a:p>
            <a:pPr algn="ctr"/>
            <a:r>
              <a:rPr lang="de-DE" sz="1000" dirty="0">
                <a:solidFill>
                  <a:schemeClr val="bg1"/>
                </a:solidFill>
              </a:rPr>
              <a:t>TimerJob</a:t>
            </a:r>
            <a:endParaRPr lang="en-US" sz="1000" dirty="0">
              <a:solidFill>
                <a:schemeClr val="bg1"/>
              </a:solidFill>
            </a:endParaRPr>
          </a:p>
        </p:txBody>
      </p:sp>
      <p:sp>
        <p:nvSpPr>
          <p:cNvPr id="169" name="Cloud 168"/>
          <p:cNvSpPr/>
          <p:nvPr/>
        </p:nvSpPr>
        <p:spPr>
          <a:xfrm>
            <a:off x="8631857" y="6030885"/>
            <a:ext cx="1476086" cy="655431"/>
          </a:xfrm>
          <a:prstGeom prst="cloud">
            <a:avLst/>
          </a:prstGeom>
        </p:spPr>
        <p:style>
          <a:lnRef idx="1">
            <a:schemeClr val="dk1"/>
          </a:lnRef>
          <a:fillRef idx="2">
            <a:schemeClr val="dk1"/>
          </a:fillRef>
          <a:effectRef idx="1">
            <a:schemeClr val="dk1"/>
          </a:effectRef>
          <a:fontRef idx="minor">
            <a:schemeClr val="dk1"/>
          </a:fontRef>
        </p:style>
        <p:txBody>
          <a:bodyPr rtlCol="0" anchor="ctr"/>
          <a:lstStyle/>
          <a:p>
            <a:pPr algn="ctr"/>
            <a:r>
              <a:rPr lang="de-DE" sz="1200" dirty="0" smtClean="0"/>
              <a:t>Twitter</a:t>
            </a:r>
            <a:endParaRPr lang="en-US" sz="1200" dirty="0"/>
          </a:p>
        </p:txBody>
      </p:sp>
      <p:sp>
        <p:nvSpPr>
          <p:cNvPr id="170" name="Rectangle 169"/>
          <p:cNvSpPr/>
          <p:nvPr/>
        </p:nvSpPr>
        <p:spPr>
          <a:xfrm>
            <a:off x="5283243" y="5008291"/>
            <a:ext cx="990600" cy="45720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a:solidFill>
                  <a:schemeClr val="bg1"/>
                </a:solidFill>
              </a:rPr>
              <a:t>DataImport</a:t>
            </a:r>
          </a:p>
          <a:p>
            <a:pPr algn="ctr"/>
            <a:r>
              <a:rPr lang="de-DE" sz="1000" dirty="0">
                <a:solidFill>
                  <a:schemeClr val="bg1"/>
                </a:solidFill>
              </a:rPr>
              <a:t>TimerJob</a:t>
            </a:r>
            <a:endParaRPr lang="en-US" sz="1000" dirty="0">
              <a:solidFill>
                <a:schemeClr val="bg1"/>
              </a:solidFill>
            </a:endParaRPr>
          </a:p>
        </p:txBody>
      </p:sp>
      <p:sp>
        <p:nvSpPr>
          <p:cNvPr id="173" name="Rectangle 172"/>
          <p:cNvSpPr/>
          <p:nvPr/>
        </p:nvSpPr>
        <p:spPr>
          <a:xfrm>
            <a:off x="2027237" y="6011271"/>
            <a:ext cx="990600" cy="45720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t>Status List</a:t>
            </a:r>
            <a:endParaRPr lang="en-US" sz="1000" dirty="0"/>
          </a:p>
        </p:txBody>
      </p:sp>
      <p:cxnSp>
        <p:nvCxnSpPr>
          <p:cNvPr id="174" name="Elbow Connector 173"/>
          <p:cNvCxnSpPr/>
          <p:nvPr/>
        </p:nvCxnSpPr>
        <p:spPr>
          <a:xfrm rot="16200000" flipV="1">
            <a:off x="9367345" y="4459101"/>
            <a:ext cx="2619320" cy="655140"/>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177" name="Rectangle 176"/>
          <p:cNvSpPr/>
          <p:nvPr/>
        </p:nvSpPr>
        <p:spPr>
          <a:xfrm>
            <a:off x="11026388" y="5173092"/>
            <a:ext cx="1059249" cy="769441"/>
          </a:xfrm>
          <a:prstGeom prst="rect">
            <a:avLst/>
          </a:prstGeom>
        </p:spPr>
        <p:txBody>
          <a:bodyPr wrap="square">
            <a:spAutoFit/>
          </a:bodyPr>
          <a:lstStyle/>
          <a:p>
            <a:pPr algn="ctr"/>
            <a:r>
              <a:rPr lang="de-DE" sz="1100" dirty="0"/>
              <a:t>Twitter Data Import during Model Processing</a:t>
            </a:r>
            <a:endParaRPr lang="en-US" sz="1100" dirty="0"/>
          </a:p>
        </p:txBody>
      </p:sp>
      <p:sp>
        <p:nvSpPr>
          <p:cNvPr id="183" name="Rectangle 182"/>
          <p:cNvSpPr/>
          <p:nvPr/>
        </p:nvSpPr>
        <p:spPr>
          <a:xfrm>
            <a:off x="3127248" y="6011271"/>
            <a:ext cx="990600" cy="45720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a:t>Search</a:t>
            </a:r>
          </a:p>
          <a:p>
            <a:pPr algn="ctr"/>
            <a:r>
              <a:rPr lang="de-DE" sz="1000" dirty="0"/>
              <a:t>Terms List</a:t>
            </a:r>
            <a:endParaRPr lang="en-US" sz="1000" dirty="0"/>
          </a:p>
        </p:txBody>
      </p:sp>
      <p:sp>
        <p:nvSpPr>
          <p:cNvPr id="184" name="Rectangle 183"/>
          <p:cNvSpPr/>
          <p:nvPr/>
        </p:nvSpPr>
        <p:spPr>
          <a:xfrm>
            <a:off x="4212317" y="6011271"/>
            <a:ext cx="990600" cy="45720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a:t>Tone Dictionary List</a:t>
            </a:r>
            <a:endParaRPr lang="en-US" sz="1000" dirty="0"/>
          </a:p>
        </p:txBody>
      </p:sp>
      <p:sp>
        <p:nvSpPr>
          <p:cNvPr id="185" name="Rectangle 184"/>
          <p:cNvSpPr/>
          <p:nvPr/>
        </p:nvSpPr>
        <p:spPr>
          <a:xfrm>
            <a:off x="5283243" y="6011271"/>
            <a:ext cx="990600" cy="45720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a:t>SharePoint Work Item Queue</a:t>
            </a:r>
            <a:endParaRPr lang="en-US" sz="1000" dirty="0"/>
          </a:p>
        </p:txBody>
      </p:sp>
      <p:sp>
        <p:nvSpPr>
          <p:cNvPr id="193" name="Rectangle 192"/>
          <p:cNvSpPr/>
          <p:nvPr/>
        </p:nvSpPr>
        <p:spPr>
          <a:xfrm>
            <a:off x="3932237" y="3903781"/>
            <a:ext cx="1141101" cy="1926748"/>
          </a:xfrm>
          <a:prstGeom prst="rect">
            <a:avLst/>
          </a:prstGeom>
          <a:noFill/>
        </p:spPr>
        <p:style>
          <a:lnRef idx="1">
            <a:schemeClr val="accent2"/>
          </a:lnRef>
          <a:fillRef idx="3">
            <a:schemeClr val="accent2"/>
          </a:fillRef>
          <a:effectRef idx="2">
            <a:schemeClr val="accent2"/>
          </a:effectRef>
          <a:fontRef idx="minor">
            <a:schemeClr val="lt1"/>
          </a:fontRef>
        </p:style>
        <p:txBody>
          <a:bodyPr rtlCol="0" anchor="t"/>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solidFill>
                  <a:schemeClr val="tx1"/>
                </a:solidFill>
              </a:rPr>
              <a:t>Web Parts</a:t>
            </a:r>
            <a:endParaRPr lang="en-US" sz="1000" dirty="0">
              <a:solidFill>
                <a:schemeClr val="tx1"/>
              </a:solidFill>
            </a:endParaRPr>
          </a:p>
        </p:txBody>
      </p:sp>
      <p:sp>
        <p:nvSpPr>
          <p:cNvPr id="195" name="Rectangle 194"/>
          <p:cNvSpPr/>
          <p:nvPr/>
        </p:nvSpPr>
        <p:spPr bwMode="auto">
          <a:xfrm>
            <a:off x="4021676" y="4837606"/>
            <a:ext cx="989620" cy="383323"/>
          </a:xfrm>
          <a:prstGeom prst="rect">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0" tIns="146304" rIns="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1100" dirty="0" smtClean="0">
                <a:gradFill>
                  <a:gsLst>
                    <a:gs pos="0">
                      <a:srgbClr val="FFFFFF"/>
                    </a:gs>
                    <a:gs pos="100000">
                      <a:srgbClr val="FFFFFF"/>
                    </a:gs>
                  </a:gsLst>
                  <a:lin ang="5400000" scaled="0"/>
                </a:gradFill>
                <a:ea typeface="Segoe UI" pitchFamily="34" charset="0"/>
                <a:cs typeface="Segoe UI" pitchFamily="34" charset="0"/>
              </a:rPr>
              <a:t>Import Now</a:t>
            </a:r>
          </a:p>
        </p:txBody>
      </p:sp>
      <p:sp>
        <p:nvSpPr>
          <p:cNvPr id="201" name="Rectangle 200"/>
          <p:cNvSpPr/>
          <p:nvPr/>
        </p:nvSpPr>
        <p:spPr bwMode="auto">
          <a:xfrm>
            <a:off x="4021676" y="5371006"/>
            <a:ext cx="989620" cy="383323"/>
          </a:xfrm>
          <a:prstGeom prst="rect">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0" tIns="146304" rIns="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1100" dirty="0" smtClean="0">
                <a:gradFill>
                  <a:gsLst>
                    <a:gs pos="0">
                      <a:srgbClr val="FFFFFF"/>
                    </a:gs>
                    <a:gs pos="100000">
                      <a:srgbClr val="FFFFFF"/>
                    </a:gs>
                  </a:gsLst>
                  <a:lin ang="5400000" scaled="0"/>
                </a:gradFill>
                <a:ea typeface="Segoe UI" pitchFamily="34" charset="0"/>
                <a:cs typeface="Segoe UI" pitchFamily="34" charset="0"/>
              </a:rPr>
              <a:t>Refresh Now</a:t>
            </a:r>
          </a:p>
        </p:txBody>
      </p:sp>
      <p:sp>
        <p:nvSpPr>
          <p:cNvPr id="202" name="Rectangle 201"/>
          <p:cNvSpPr/>
          <p:nvPr/>
        </p:nvSpPr>
        <p:spPr bwMode="auto">
          <a:xfrm>
            <a:off x="4021676" y="4306529"/>
            <a:ext cx="989620" cy="383323"/>
          </a:xfrm>
          <a:prstGeom prst="rect">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0" tIns="146304" rIns="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1100" dirty="0" smtClean="0">
                <a:gradFill>
                  <a:gsLst>
                    <a:gs pos="0">
                      <a:srgbClr val="FFFFFF"/>
                    </a:gs>
                    <a:gs pos="100000">
                      <a:srgbClr val="FFFFFF"/>
                    </a:gs>
                  </a:gsLst>
                  <a:lin ang="5400000" scaled="0"/>
                </a:gradFill>
                <a:ea typeface="Segoe UI" pitchFamily="34" charset="0"/>
                <a:cs typeface="Segoe UI" pitchFamily="34" charset="0"/>
              </a:rPr>
              <a:t>Refresh Direct</a:t>
            </a:r>
          </a:p>
        </p:txBody>
      </p:sp>
      <p:cxnSp>
        <p:nvCxnSpPr>
          <p:cNvPr id="203" name="Elbow Connector 202"/>
          <p:cNvCxnSpPr>
            <a:stCxn id="169" idx="3"/>
          </p:cNvCxnSpPr>
          <p:nvPr/>
        </p:nvCxnSpPr>
        <p:spPr>
          <a:xfrm rot="16200000" flipV="1">
            <a:off x="7459099" y="4157558"/>
            <a:ext cx="748289" cy="3073315"/>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6" name="Elbow Connector 205"/>
          <p:cNvCxnSpPr>
            <a:endCxn id="145" idx="0"/>
          </p:cNvCxnSpPr>
          <p:nvPr/>
        </p:nvCxnSpPr>
        <p:spPr>
          <a:xfrm>
            <a:off x="6322540" y="5181571"/>
            <a:ext cx="4534325" cy="905900"/>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9" name="Elbow Connector 208"/>
          <p:cNvCxnSpPr/>
          <p:nvPr/>
        </p:nvCxnSpPr>
        <p:spPr>
          <a:xfrm>
            <a:off x="6273843" y="4535129"/>
            <a:ext cx="12700" cy="522276"/>
          </a:xfrm>
          <a:prstGeom prst="bentConnector3">
            <a:avLst>
              <a:gd name="adj1" fmla="val 180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6" name="Elbow Connector 215"/>
          <p:cNvCxnSpPr>
            <a:stCxn id="201" idx="3"/>
            <a:endCxn id="137" idx="0"/>
          </p:cNvCxnSpPr>
          <p:nvPr/>
        </p:nvCxnSpPr>
        <p:spPr>
          <a:xfrm>
            <a:off x="5011296" y="5562668"/>
            <a:ext cx="2466032" cy="533663"/>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7" name="Elbow Connector 226"/>
          <p:cNvCxnSpPr>
            <a:stCxn id="195" idx="1"/>
            <a:endCxn id="185" idx="0"/>
          </p:cNvCxnSpPr>
          <p:nvPr/>
        </p:nvCxnSpPr>
        <p:spPr>
          <a:xfrm rot="10800000" flipH="1" flipV="1">
            <a:off x="4021675" y="5029267"/>
            <a:ext cx="1756867" cy="982003"/>
          </a:xfrm>
          <a:prstGeom prst="bentConnector4">
            <a:avLst>
              <a:gd name="adj1" fmla="val -13012"/>
              <a:gd name="adj2" fmla="val 87314"/>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3" name="Elbow Connector 232"/>
          <p:cNvCxnSpPr>
            <a:stCxn id="202" idx="0"/>
            <a:endCxn id="136" idx="1"/>
          </p:cNvCxnSpPr>
          <p:nvPr/>
        </p:nvCxnSpPr>
        <p:spPr>
          <a:xfrm rot="5400000" flipH="1" flipV="1">
            <a:off x="3625908" y="2648779"/>
            <a:ext cx="2548329" cy="767172"/>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239" name="Rectangle 238"/>
          <p:cNvSpPr/>
          <p:nvPr/>
        </p:nvSpPr>
        <p:spPr bwMode="auto">
          <a:xfrm>
            <a:off x="1496947" y="2007536"/>
            <a:ext cx="897880" cy="383323"/>
          </a:xfrm>
          <a:prstGeom prst="rect">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0" tIns="36576"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1100" dirty="0">
                <a:gradFill>
                  <a:gsLst>
                    <a:gs pos="0">
                      <a:srgbClr val="FFFFFF"/>
                    </a:gs>
                    <a:gs pos="100000">
                      <a:srgbClr val="FFFFFF"/>
                    </a:gs>
                  </a:gsLst>
                  <a:lin ang="5400000" scaled="0"/>
                </a:gradFill>
                <a:ea typeface="Segoe UI" pitchFamily="34" charset="0"/>
                <a:cs typeface="Segoe UI" pitchFamily="34" charset="0"/>
              </a:rPr>
              <a:t>R</a:t>
            </a:r>
            <a:r>
              <a:rPr lang="en-US" sz="1100" dirty="0" smtClean="0">
                <a:gradFill>
                  <a:gsLst>
                    <a:gs pos="0">
                      <a:srgbClr val="FFFFFF"/>
                    </a:gs>
                    <a:gs pos="100000">
                      <a:srgbClr val="FFFFFF"/>
                    </a:gs>
                  </a:gsLst>
                  <a:lin ang="5400000" scaled="0"/>
                </a:gradFill>
                <a:ea typeface="Segoe UI" pitchFamily="34" charset="0"/>
                <a:cs typeface="Segoe UI" pitchFamily="34" charset="0"/>
              </a:rPr>
              <a:t>efresh Interactive</a:t>
            </a:r>
          </a:p>
        </p:txBody>
      </p:sp>
      <p:sp>
        <p:nvSpPr>
          <p:cNvPr id="91" name="Rectangle 90"/>
          <p:cNvSpPr/>
          <p:nvPr/>
        </p:nvSpPr>
        <p:spPr>
          <a:xfrm>
            <a:off x="2616550" y="2605801"/>
            <a:ext cx="1298278" cy="457200"/>
          </a:xfrm>
          <a:prstGeom prst="rect">
            <a:avLst/>
          </a:prstGeom>
        </p:spPr>
        <p:style>
          <a:lnRef idx="1">
            <a:schemeClr val="dk1"/>
          </a:lnRef>
          <a:fillRef idx="2">
            <a:schemeClr val="dk1"/>
          </a:fillRef>
          <a:effectRef idx="1">
            <a:schemeClr val="dk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t>Power View</a:t>
            </a:r>
            <a:endParaRPr lang="en-US" sz="1000" dirty="0"/>
          </a:p>
        </p:txBody>
      </p:sp>
      <p:cxnSp>
        <p:nvCxnSpPr>
          <p:cNvPr id="92" name="Elbow Connector 91"/>
          <p:cNvCxnSpPr>
            <a:stCxn id="91" idx="3"/>
          </p:cNvCxnSpPr>
          <p:nvPr/>
        </p:nvCxnSpPr>
        <p:spPr>
          <a:xfrm>
            <a:off x="3914828" y="2834401"/>
            <a:ext cx="1367501" cy="184686"/>
          </a:xfrm>
          <a:prstGeom prst="bentConnector3">
            <a:avLst>
              <a:gd name="adj1" fmla="val 50000"/>
            </a:avLst>
          </a:prstGeom>
          <a:ln>
            <a:tailEnd type="arrow"/>
          </a:ln>
        </p:spPr>
        <p:style>
          <a:lnRef idx="1">
            <a:schemeClr val="dk1"/>
          </a:lnRef>
          <a:fillRef idx="2">
            <a:schemeClr val="dk1"/>
          </a:fillRef>
          <a:effectRef idx="1">
            <a:schemeClr val="dk1"/>
          </a:effectRef>
          <a:fontRef idx="minor">
            <a:schemeClr val="dk1"/>
          </a:fontRef>
        </p:style>
      </p:cxnSp>
    </p:spTree>
    <p:extLst>
      <p:ext uri="{BB962C8B-B14F-4D97-AF65-F5344CB8AC3E}">
        <p14:creationId xmlns:p14="http://schemas.microsoft.com/office/powerpoint/2010/main" val="30240378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t>
            </a:r>
            <a:r>
              <a:rPr lang="en-US" dirty="0" smtClean="0"/>
              <a:t>key features our solution uses</a:t>
            </a:r>
            <a:endParaRPr lang="en-US" dirty="0"/>
          </a:p>
        </p:txBody>
      </p:sp>
      <p:sp>
        <p:nvSpPr>
          <p:cNvPr id="4" name="Title 1"/>
          <p:cNvSpPr txBox="1">
            <a:spLocks/>
          </p:cNvSpPr>
          <p:nvPr/>
        </p:nvSpPr>
        <p:spPr>
          <a:xfrm>
            <a:off x="546911" y="3270249"/>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endParaRPr lang="en-US" dirty="0"/>
          </a:p>
        </p:txBody>
      </p:sp>
      <p:sp>
        <p:nvSpPr>
          <p:cNvPr id="53" name="Rectangle 52"/>
          <p:cNvSpPr>
            <a:spLocks noChangeAspect="1"/>
          </p:cNvSpPr>
          <p:nvPr/>
        </p:nvSpPr>
        <p:spPr>
          <a:xfrm>
            <a:off x="4770437" y="1439862"/>
            <a:ext cx="2654699" cy="1990344"/>
          </a:xfrm>
          <a:prstGeom prst="rect">
            <a:avLst/>
          </a:prstGeom>
          <a:gradFill rotWithShape="1">
            <a:gsLst>
              <a:gs pos="0">
                <a:srgbClr val="FFC805">
                  <a:tint val="50000"/>
                  <a:satMod val="300000"/>
                </a:srgbClr>
              </a:gs>
              <a:gs pos="35000">
                <a:srgbClr val="FFC805">
                  <a:tint val="37000"/>
                  <a:satMod val="300000"/>
                </a:srgbClr>
              </a:gs>
              <a:gs pos="100000">
                <a:srgbClr val="FFC805">
                  <a:tint val="15000"/>
                  <a:satMod val="350000"/>
                </a:srgbClr>
              </a:gs>
            </a:gsLst>
            <a:lin ang="16200000" scaled="1"/>
          </a:gradFill>
          <a:ln w="9525" cap="flat" cmpd="sng" algn="ctr">
            <a:solidFill>
              <a:srgbClr val="FFC805">
                <a:shade val="95000"/>
                <a:satMod val="105000"/>
              </a:srgbClr>
            </a:solidFill>
            <a:prstDash val="solid"/>
          </a:ln>
          <a:effectLst>
            <a:outerShdw blurRad="40000" dist="20000" dir="5400000" rotWithShape="0">
              <a:srgbClr val="000000">
                <a:alpha val="38000"/>
              </a:srgbClr>
            </a:outerShdw>
          </a:effectLst>
        </p:spPr>
        <p:txBody>
          <a:bodyPr anchor="ct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smtClean="0">
                <a:ln>
                  <a:noFill/>
                </a:ln>
                <a:solidFill>
                  <a:prstClr val="black"/>
                </a:solidFill>
                <a:effectLst/>
                <a:uLnTx/>
                <a:uFillTx/>
                <a:latin typeface="Segoe UI"/>
              </a:rPr>
              <a:t>Browser Interactivity</a:t>
            </a:r>
          </a:p>
          <a:p>
            <a:pPr marL="0" marR="0" lvl="0" indent="0" algn="ctr" defTabSz="914363" rtl="0" eaLnBrk="1" fontAlgn="auto" latinLnBrk="0" hangingPunct="1">
              <a:lnSpc>
                <a:spcPct val="100000"/>
              </a:lnSpc>
              <a:spcBef>
                <a:spcPts val="0"/>
              </a:spcBef>
              <a:spcAft>
                <a:spcPts val="0"/>
              </a:spcAft>
              <a:buClrTx/>
              <a:buSzTx/>
              <a:buFontTx/>
              <a:buNone/>
              <a:tabLst/>
              <a:defRPr/>
            </a:pPr>
            <a:r>
              <a:rPr lang="de-DE" noProof="0" dirty="0" smtClean="0">
                <a:solidFill>
                  <a:prstClr val="black"/>
                </a:solidFill>
                <a:latin typeface="Segoe UI"/>
              </a:rPr>
              <a:t>and Web Parts</a:t>
            </a:r>
            <a:endParaRPr kumimoji="0" lang="en-US" sz="1800" b="0" i="0" u="none" strike="noStrike" kern="1200" cap="none" spc="0" normalizeH="0" baseline="0" noProof="0" dirty="0">
              <a:ln>
                <a:noFill/>
              </a:ln>
              <a:solidFill>
                <a:prstClr val="black"/>
              </a:solidFill>
              <a:effectLst/>
              <a:uLnTx/>
              <a:uFillTx/>
              <a:latin typeface="Segoe UI"/>
            </a:endParaRPr>
          </a:p>
        </p:txBody>
      </p:sp>
      <p:sp>
        <p:nvSpPr>
          <p:cNvPr id="54" name="Rectangle 53"/>
          <p:cNvSpPr>
            <a:spLocks noChangeAspect="1"/>
          </p:cNvSpPr>
          <p:nvPr/>
        </p:nvSpPr>
        <p:spPr>
          <a:xfrm>
            <a:off x="7824587" y="1973262"/>
            <a:ext cx="2654699" cy="1990344"/>
          </a:xfrm>
          <a:prstGeom prst="rect">
            <a:avLst/>
          </a:prstGeom>
          <a:solidFill>
            <a:srgbClr val="D7E177"/>
          </a:solidFill>
          <a:ln w="9525" cap="flat" cmpd="sng" algn="ctr">
            <a:solidFill>
              <a:srgbClr val="72BA30">
                <a:shade val="95000"/>
                <a:satMod val="105000"/>
              </a:srgbClr>
            </a:solidFill>
            <a:prstDash val="solid"/>
          </a:ln>
          <a:effectLst>
            <a:outerShdw blurRad="40000" dist="20000" dir="5400000" rotWithShape="0">
              <a:srgbClr val="000000">
                <a:alpha val="38000"/>
              </a:srgbClr>
            </a:outerShdw>
          </a:effectLst>
        </p:spPr>
        <p:txBody>
          <a:bodyPr anchor="ct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Segoe UI"/>
              </a:rPr>
              <a:t>Workbooks as a Data Source</a:t>
            </a:r>
          </a:p>
        </p:txBody>
      </p:sp>
      <p:sp>
        <p:nvSpPr>
          <p:cNvPr id="55" name="Rectangle 54"/>
          <p:cNvSpPr>
            <a:spLocks noChangeAspect="1"/>
          </p:cNvSpPr>
          <p:nvPr/>
        </p:nvSpPr>
        <p:spPr>
          <a:xfrm>
            <a:off x="7812286" y="4030662"/>
            <a:ext cx="2654699" cy="1990344"/>
          </a:xfrm>
          <a:prstGeom prst="rect">
            <a:avLst/>
          </a:prstGeom>
          <a:solidFill>
            <a:srgbClr val="72BA30">
              <a:lumMod val="60000"/>
              <a:lumOff val="40000"/>
            </a:srgbClr>
          </a:solidFill>
          <a:ln w="9525" cap="flat" cmpd="sng" algn="ctr">
            <a:solidFill>
              <a:srgbClr val="72BA30">
                <a:shade val="95000"/>
                <a:satMod val="105000"/>
              </a:srgbClr>
            </a:solidFill>
            <a:prstDash val="solid"/>
          </a:ln>
          <a:effectLst>
            <a:outerShdw blurRad="40000" dist="20000" dir="5400000" rotWithShape="0">
              <a:srgbClr val="000000">
                <a:alpha val="38000"/>
              </a:srgbClr>
            </a:outerShdw>
          </a:effectLst>
        </p:spPr>
        <p:txBody>
          <a:bodyPr anchor="ct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smtClean="0">
                <a:ln>
                  <a:noFill/>
                </a:ln>
                <a:gradFill>
                  <a:gsLst>
                    <a:gs pos="0">
                      <a:prstClr val="black"/>
                    </a:gs>
                    <a:gs pos="100000">
                      <a:prstClr val="black"/>
                    </a:gs>
                  </a:gsLst>
                  <a:lin ang="5400000" scaled="0"/>
                </a:gradFill>
                <a:effectLst/>
                <a:uLnTx/>
                <a:uFillTx/>
                <a:latin typeface="Segoe UI"/>
              </a:rPr>
              <a:t>Timer Jobs and Scheduled </a:t>
            </a:r>
            <a:r>
              <a:rPr kumimoji="0" lang="de-DE" sz="18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a:rPr>
              <a:t>Data </a:t>
            </a:r>
            <a:r>
              <a:rPr kumimoji="0" lang="de-DE" sz="1800" b="0" i="0" u="none" strike="noStrike" kern="1200" cap="none" spc="0" normalizeH="0" baseline="0" noProof="0" dirty="0" smtClean="0">
                <a:ln>
                  <a:noFill/>
                </a:ln>
                <a:gradFill>
                  <a:gsLst>
                    <a:gs pos="0">
                      <a:prstClr val="black"/>
                    </a:gs>
                    <a:gs pos="100000">
                      <a:prstClr val="black"/>
                    </a:gs>
                  </a:gsLst>
                  <a:lin ang="5400000" scaled="0"/>
                </a:gradFill>
                <a:effectLst/>
                <a:uLnTx/>
                <a:uFillTx/>
                <a:latin typeface="Segoe UI"/>
              </a:rPr>
              <a:t>Refresh</a:t>
            </a:r>
            <a:endParaRPr kumimoji="0" lang="en-US" sz="1800" b="0" i="0" u="none" strike="noStrike" kern="1200" cap="none" spc="0" normalizeH="0" baseline="0" noProof="0" dirty="0">
              <a:ln>
                <a:noFill/>
              </a:ln>
              <a:solidFill>
                <a:prstClr val="black"/>
              </a:solidFill>
              <a:effectLst/>
              <a:uLnTx/>
              <a:uFillTx/>
              <a:latin typeface="Segoe UI"/>
            </a:endParaRPr>
          </a:p>
        </p:txBody>
      </p:sp>
      <p:sp>
        <p:nvSpPr>
          <p:cNvPr id="56" name="Rectangle 55"/>
          <p:cNvSpPr>
            <a:spLocks noChangeAspect="1"/>
          </p:cNvSpPr>
          <p:nvPr/>
        </p:nvSpPr>
        <p:spPr>
          <a:xfrm>
            <a:off x="1716286" y="4030662"/>
            <a:ext cx="2654699" cy="1990344"/>
          </a:xfrm>
          <a:prstGeom prst="rect">
            <a:avLst/>
          </a:prstGeom>
          <a:solidFill>
            <a:srgbClr val="72BA30">
              <a:lumMod val="60000"/>
              <a:lumOff val="40000"/>
            </a:srgbClr>
          </a:solidFill>
          <a:ln w="9525" cap="flat" cmpd="sng" algn="ctr">
            <a:solidFill>
              <a:srgbClr val="72BA30">
                <a:shade val="95000"/>
                <a:satMod val="105000"/>
              </a:srgbClr>
            </a:solidFill>
            <a:prstDash val="solid"/>
          </a:ln>
          <a:effectLst>
            <a:outerShdw blurRad="40000" dist="20000" dir="5400000" rotWithShape="0">
              <a:srgbClr val="000000">
                <a:alpha val="38000"/>
              </a:srgbClr>
            </a:outerShdw>
          </a:effectLst>
        </p:spPr>
        <p:txBody>
          <a:bodyPr anchor="ct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smtClean="0">
                <a:ln>
                  <a:noFill/>
                </a:ln>
                <a:gradFill>
                  <a:gsLst>
                    <a:gs pos="0">
                      <a:prstClr val="black"/>
                    </a:gs>
                    <a:gs pos="100000">
                      <a:prstClr val="black"/>
                    </a:gs>
                  </a:gsLst>
                  <a:lin ang="5400000" scaled="0"/>
                </a:gradFill>
                <a:effectLst/>
                <a:uLnTx/>
                <a:uFillTx/>
                <a:latin typeface="Segoe UI"/>
              </a:rPr>
              <a:t>Power Pivot</a:t>
            </a:r>
            <a:endParaRPr kumimoji="0" lang="en-US" sz="1800" b="0" i="0" u="none" strike="noStrike" kern="1200" cap="none" spc="0" normalizeH="0" baseline="0" noProof="0" dirty="0">
              <a:ln>
                <a:noFill/>
              </a:ln>
              <a:solidFill>
                <a:prstClr val="black"/>
              </a:solidFill>
              <a:effectLst/>
              <a:uLnTx/>
              <a:uFillTx/>
              <a:latin typeface="Segoe UI"/>
            </a:endParaRPr>
          </a:p>
        </p:txBody>
      </p:sp>
      <p:sp>
        <p:nvSpPr>
          <p:cNvPr id="57" name="Rectangle 56"/>
          <p:cNvSpPr>
            <a:spLocks noChangeAspect="1"/>
          </p:cNvSpPr>
          <p:nvPr/>
        </p:nvSpPr>
        <p:spPr>
          <a:xfrm>
            <a:off x="1716286" y="1970214"/>
            <a:ext cx="2654699" cy="1990344"/>
          </a:xfrm>
          <a:prstGeom prst="rect">
            <a:avLst/>
          </a:prstGeom>
          <a:solidFill>
            <a:srgbClr val="72BA30">
              <a:lumMod val="60000"/>
              <a:lumOff val="40000"/>
            </a:srgbClr>
          </a:solidFill>
          <a:ln w="9525" cap="flat" cmpd="sng" algn="ctr">
            <a:solidFill>
              <a:srgbClr val="72BA30">
                <a:shade val="95000"/>
                <a:satMod val="105000"/>
              </a:srgbClr>
            </a:solidFill>
            <a:prstDash val="solid"/>
          </a:ln>
          <a:effectLst>
            <a:outerShdw blurRad="40000" dist="20000" dir="5400000" rotWithShape="0">
              <a:srgbClr val="000000">
                <a:alpha val="38000"/>
              </a:srgbClr>
            </a:outerShdw>
          </a:effectLst>
        </p:spPr>
        <p:txBody>
          <a:bodyPr anchor="ct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smtClean="0">
                <a:ln>
                  <a:noFill/>
                </a:ln>
                <a:solidFill>
                  <a:prstClr val="black"/>
                </a:solidFill>
                <a:effectLst/>
                <a:uLnTx/>
                <a:uFillTx/>
                <a:latin typeface="Segoe UI"/>
              </a:rPr>
              <a:t>Office Apps</a:t>
            </a:r>
            <a:endParaRPr kumimoji="0" lang="en-US" sz="1800" b="0" i="0" u="none" strike="noStrike" kern="1200" cap="none" spc="0" normalizeH="0" baseline="0" noProof="0" dirty="0">
              <a:ln>
                <a:noFill/>
              </a:ln>
              <a:solidFill>
                <a:prstClr val="black"/>
              </a:solidFill>
              <a:effectLst/>
              <a:uLnTx/>
              <a:uFillTx/>
              <a:latin typeface="Segoe UI"/>
            </a:endParaRPr>
          </a:p>
        </p:txBody>
      </p:sp>
      <p:sp>
        <p:nvSpPr>
          <p:cNvPr id="58" name="Rectangle 57"/>
          <p:cNvSpPr>
            <a:spLocks noChangeAspect="1"/>
          </p:cNvSpPr>
          <p:nvPr/>
        </p:nvSpPr>
        <p:spPr>
          <a:xfrm flipH="1">
            <a:off x="4770437" y="4640262"/>
            <a:ext cx="2654699" cy="1990344"/>
          </a:xfrm>
          <a:prstGeom prst="rect">
            <a:avLst/>
          </a:prstGeom>
          <a:solidFill>
            <a:srgbClr val="72BA30">
              <a:lumMod val="60000"/>
              <a:lumOff val="40000"/>
            </a:srgbClr>
          </a:solidFill>
          <a:ln w="9525" cap="flat" cmpd="sng" algn="ctr">
            <a:solidFill>
              <a:srgbClr val="72BA30">
                <a:shade val="95000"/>
                <a:satMod val="105000"/>
              </a:srgbClr>
            </a:solidFill>
            <a:prstDash val="solid"/>
          </a:ln>
          <a:effectLst>
            <a:outerShdw blurRad="40000" dist="20000" dir="5400000" rotWithShape="0">
              <a:srgbClr val="000000">
                <a:alpha val="38000"/>
              </a:srgbClr>
            </a:outerShdw>
          </a:effectLst>
        </p:spPr>
        <p:txBody>
          <a:bodyPr anchor="ct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prstClr val="black"/>
                </a:solidFill>
                <a:effectLst/>
                <a:uLnTx/>
                <a:uFillTx/>
                <a:latin typeface="Segoe UI"/>
              </a:rPr>
              <a:t>Data </a:t>
            </a:r>
            <a:r>
              <a:rPr kumimoji="0" lang="en-US" sz="1800" b="0" i="0" u="none" strike="noStrike" kern="1200" cap="none" spc="0" normalizeH="0" baseline="0" noProof="0" dirty="0">
                <a:ln>
                  <a:noFill/>
                </a:ln>
                <a:solidFill>
                  <a:prstClr val="black"/>
                </a:solidFill>
                <a:effectLst/>
                <a:uLnTx/>
                <a:uFillTx/>
                <a:latin typeface="Segoe UI"/>
              </a:rPr>
              <a:t>F</a:t>
            </a:r>
            <a:r>
              <a:rPr kumimoji="0" lang="en-US" sz="1800" b="0" i="0" u="none" strike="noStrike" kern="1200" cap="none" spc="0" normalizeH="0" baseline="0" noProof="0" dirty="0" smtClean="0">
                <a:ln>
                  <a:noFill/>
                </a:ln>
                <a:solidFill>
                  <a:prstClr val="black"/>
                </a:solidFill>
                <a:effectLst/>
                <a:uLnTx/>
                <a:uFillTx/>
                <a:latin typeface="Segoe UI"/>
              </a:rPr>
              <a:t>eed Support</a:t>
            </a:r>
          </a:p>
          <a:p>
            <a:pPr marL="0" marR="0" lvl="0" indent="0" algn="ctr" defTabSz="914363" rtl="0" eaLnBrk="1" fontAlgn="auto" latinLnBrk="0" hangingPunct="1">
              <a:lnSpc>
                <a:spcPct val="100000"/>
              </a:lnSpc>
              <a:spcBef>
                <a:spcPts val="0"/>
              </a:spcBef>
              <a:spcAft>
                <a:spcPts val="0"/>
              </a:spcAft>
              <a:buClrTx/>
              <a:buSzTx/>
              <a:buFontTx/>
              <a:buNone/>
              <a:tabLst/>
              <a:defRPr/>
            </a:pPr>
            <a:r>
              <a:rPr lang="en-US" noProof="0" dirty="0" smtClean="0">
                <a:solidFill>
                  <a:prstClr val="black"/>
                </a:solidFill>
                <a:latin typeface="Segoe UI"/>
              </a:rPr>
              <a:t>(List Import)</a:t>
            </a:r>
            <a:endParaRPr kumimoji="0" lang="en-US" sz="1800" b="0" i="0" u="none" strike="noStrike" kern="1200" cap="none" spc="0" normalizeH="0" baseline="0" noProof="0" dirty="0">
              <a:ln>
                <a:noFill/>
              </a:ln>
              <a:solidFill>
                <a:prstClr val="black"/>
              </a:solidFill>
              <a:effectLst/>
              <a:uLnTx/>
              <a:uFillTx/>
              <a:latin typeface="Segoe UI"/>
            </a:endParaRPr>
          </a:p>
        </p:txBody>
      </p:sp>
      <p:grpSp>
        <p:nvGrpSpPr>
          <p:cNvPr id="59" name="Group 58"/>
          <p:cNvGrpSpPr/>
          <p:nvPr/>
        </p:nvGrpSpPr>
        <p:grpSpPr>
          <a:xfrm>
            <a:off x="5216277" y="2830131"/>
            <a:ext cx="1763019" cy="1961427"/>
            <a:chOff x="5256212" y="2676144"/>
            <a:chExt cx="1763019" cy="2048256"/>
          </a:xfrm>
        </p:grpSpPr>
        <p:pic>
          <p:nvPicPr>
            <p:cNvPr id="60" name="Picture 59" descr="C:\Program Files\Microsoft Resource DVD Artwork\DVD_ART\BoxShots_Logos\People Ready\PRB man 3 silouette people ready.png"/>
            <p:cNvPicPr>
              <a:picLocks noChangeAspect="1" noChangeArrowheads="1"/>
            </p:cNvPicPr>
            <p:nvPr/>
          </p:nvPicPr>
          <p:blipFill>
            <a:blip r:embed="rId2" cstate="print">
              <a:duotone>
                <a:srgbClr val="72BA30">
                  <a:shade val="45000"/>
                  <a:satMod val="135000"/>
                </a:srgbClr>
                <a:prstClr val="white"/>
              </a:duotone>
            </a:blip>
            <a:srcRect/>
            <a:stretch>
              <a:fillRect/>
            </a:stretch>
          </p:blipFill>
          <p:spPr bwMode="auto">
            <a:xfrm>
              <a:off x="5540300" y="2676144"/>
              <a:ext cx="711757" cy="1782028"/>
            </a:xfrm>
            <a:prstGeom prst="rect">
              <a:avLst/>
            </a:prstGeom>
            <a:noFill/>
            <a:effectLst/>
          </p:spPr>
        </p:pic>
        <p:pic>
          <p:nvPicPr>
            <p:cNvPr id="61" name="Picture 60" descr="C:\Program Files\Microsoft Resource DVD Artwork\DVD_ART\BoxShots_Logos\People Ready\PRB man silouette people ready.png"/>
            <p:cNvPicPr>
              <a:picLocks noChangeAspect="1" noChangeArrowheads="1"/>
            </p:cNvPicPr>
            <p:nvPr/>
          </p:nvPicPr>
          <p:blipFill>
            <a:blip r:embed="rId3" cstate="print">
              <a:duotone>
                <a:srgbClr val="72BA30">
                  <a:shade val="45000"/>
                  <a:satMod val="135000"/>
                </a:srgbClr>
                <a:prstClr val="white"/>
              </a:duotone>
            </a:blip>
            <a:srcRect/>
            <a:stretch>
              <a:fillRect/>
            </a:stretch>
          </p:blipFill>
          <p:spPr bwMode="auto">
            <a:xfrm>
              <a:off x="6494592" y="2847600"/>
              <a:ext cx="524639" cy="1876800"/>
            </a:xfrm>
            <a:prstGeom prst="rect">
              <a:avLst/>
            </a:prstGeom>
            <a:noFill/>
            <a:effectLst/>
          </p:spPr>
        </p:pic>
        <p:pic>
          <p:nvPicPr>
            <p:cNvPr id="62" name="Picture 61" descr="C:\Program Files\Microsoft Resource DVD Artwork\DVD_ART\BoxShots_Logos\People Ready\PRB woman silouette people ready.png"/>
            <p:cNvPicPr>
              <a:picLocks noChangeAspect="1" noChangeArrowheads="1"/>
            </p:cNvPicPr>
            <p:nvPr/>
          </p:nvPicPr>
          <p:blipFill>
            <a:blip r:embed="rId4" cstate="print">
              <a:duotone>
                <a:srgbClr val="72BA30">
                  <a:shade val="45000"/>
                  <a:satMod val="135000"/>
                </a:srgbClr>
                <a:prstClr val="white"/>
              </a:duotone>
            </a:blip>
            <a:srcRect/>
            <a:stretch>
              <a:fillRect/>
            </a:stretch>
          </p:blipFill>
          <p:spPr bwMode="auto">
            <a:xfrm>
              <a:off x="5256212" y="2813696"/>
              <a:ext cx="403533" cy="1823875"/>
            </a:xfrm>
            <a:prstGeom prst="rect">
              <a:avLst/>
            </a:prstGeom>
            <a:noFill/>
            <a:effectLst/>
          </p:spPr>
        </p:pic>
        <p:pic>
          <p:nvPicPr>
            <p:cNvPr id="63" name="Picture 62" descr="C:\Program Files\Microsoft Resource DVD Artwork\DVD_ART\BoxShots_Logos\People Ready\PRB woman 3 silouette people ready.png"/>
            <p:cNvPicPr>
              <a:picLocks noChangeAspect="1" noChangeArrowheads="1"/>
            </p:cNvPicPr>
            <p:nvPr/>
          </p:nvPicPr>
          <p:blipFill>
            <a:blip r:embed="rId5" cstate="print">
              <a:duotone>
                <a:srgbClr val="72BA30">
                  <a:shade val="45000"/>
                  <a:satMod val="135000"/>
                </a:srgbClr>
                <a:prstClr val="white"/>
              </a:duotone>
            </a:blip>
            <a:srcRect/>
            <a:stretch>
              <a:fillRect/>
            </a:stretch>
          </p:blipFill>
          <p:spPr bwMode="auto">
            <a:xfrm>
              <a:off x="6029503" y="2782221"/>
              <a:ext cx="719575" cy="1801438"/>
            </a:xfrm>
            <a:prstGeom prst="rect">
              <a:avLst/>
            </a:prstGeom>
            <a:noFill/>
            <a:effectLst/>
          </p:spPr>
        </p:pic>
      </p:grpSp>
      <p:pic>
        <p:nvPicPr>
          <p:cNvPr id="64" name="Picture 63"/>
          <p:cNvPicPr>
            <a:picLocks noChangeAspect="1" noChangeArrowheads="1"/>
          </p:cNvPicPr>
          <p:nvPr/>
        </p:nvPicPr>
        <p:blipFill>
          <a:blip r:embed="rId6" cstate="print"/>
          <a:srcRect/>
          <a:stretch>
            <a:fillRect/>
          </a:stretch>
        </p:blipFill>
        <p:spPr bwMode="auto">
          <a:xfrm>
            <a:off x="5570627" y="3911063"/>
            <a:ext cx="976849" cy="976849"/>
          </a:xfrm>
          <a:prstGeom prst="rect">
            <a:avLst/>
          </a:prstGeom>
          <a:noFill/>
          <a:ln w="9525">
            <a:noFill/>
            <a:miter lim="800000"/>
            <a:headEnd/>
            <a:tailEnd/>
          </a:ln>
          <a:effectLst/>
        </p:spPr>
      </p:pic>
    </p:spTree>
    <p:extLst>
      <p:ext uri="{BB962C8B-B14F-4D97-AF65-F5344CB8AC3E}">
        <p14:creationId xmlns:p14="http://schemas.microsoft.com/office/powerpoint/2010/main" val="22129827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nodePh="1">
                                  <p:stCondLst>
                                    <p:cond delay="0"/>
                                  </p:stCondLst>
                                  <p:endCondLst>
                                    <p:cond evt="begin" delay="0">
                                      <p:tn val="9"/>
                                    </p:cond>
                                  </p:end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0" dirty="0">
                <a:ln>
                  <a:noFill/>
                </a:ln>
                <a:solidFill>
                  <a:schemeClr val="tx1"/>
                </a:solidFill>
                <a:latin typeface="Segoe UI"/>
              </a:rPr>
              <a:t>Workbooks as a Data </a:t>
            </a:r>
            <a:r>
              <a:rPr lang="en-US" spc="0" dirty="0" smtClean="0">
                <a:ln>
                  <a:noFill/>
                </a:ln>
                <a:solidFill>
                  <a:schemeClr val="tx1"/>
                </a:solidFill>
                <a:latin typeface="Segoe UI"/>
              </a:rPr>
              <a:t>Source</a:t>
            </a:r>
            <a:endParaRPr lang="en-US" dirty="0">
              <a:solidFill>
                <a:schemeClr val="tx1"/>
              </a:solidFill>
            </a:endParaRPr>
          </a:p>
        </p:txBody>
      </p:sp>
      <p:sp>
        <p:nvSpPr>
          <p:cNvPr id="4" name="Title 1"/>
          <p:cNvSpPr txBox="1">
            <a:spLocks/>
          </p:cNvSpPr>
          <p:nvPr/>
        </p:nvSpPr>
        <p:spPr>
          <a:xfrm>
            <a:off x="546911" y="3270249"/>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endParaRPr lang="en-US" dirty="0"/>
          </a:p>
        </p:txBody>
      </p:sp>
      <p:sp>
        <p:nvSpPr>
          <p:cNvPr id="65" name="Rectangle 64"/>
          <p:cNvSpPr/>
          <p:nvPr/>
        </p:nvSpPr>
        <p:spPr>
          <a:xfrm>
            <a:off x="7201164" y="5235273"/>
            <a:ext cx="147850" cy="104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000"/>
          </a:p>
        </p:txBody>
      </p:sp>
      <p:sp>
        <p:nvSpPr>
          <p:cNvPr id="70" name="Rectangle 69"/>
          <p:cNvSpPr/>
          <p:nvPr/>
        </p:nvSpPr>
        <p:spPr>
          <a:xfrm>
            <a:off x="7201164" y="5540073"/>
            <a:ext cx="147850" cy="104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000"/>
          </a:p>
        </p:txBody>
      </p:sp>
      <p:cxnSp>
        <p:nvCxnSpPr>
          <p:cNvPr id="72" name="Straight Connector 71"/>
          <p:cNvCxnSpPr/>
          <p:nvPr/>
        </p:nvCxnSpPr>
        <p:spPr>
          <a:xfrm flipH="1">
            <a:off x="4490750" y="2187273"/>
            <a:ext cx="51087" cy="345680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6896364" y="2187273"/>
            <a:ext cx="0" cy="35814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9791964" y="2187273"/>
            <a:ext cx="0" cy="35814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6" name="Rectangle 75"/>
          <p:cNvSpPr/>
          <p:nvPr/>
        </p:nvSpPr>
        <p:spPr>
          <a:xfrm>
            <a:off x="5600964" y="4017748"/>
            <a:ext cx="990600" cy="4572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t>RS add-in</a:t>
            </a:r>
            <a:endParaRPr lang="en-US" sz="1000" dirty="0"/>
          </a:p>
        </p:txBody>
      </p:sp>
      <p:sp>
        <p:nvSpPr>
          <p:cNvPr id="77" name="Rectangle 76"/>
          <p:cNvSpPr/>
          <p:nvPr/>
        </p:nvSpPr>
        <p:spPr>
          <a:xfrm>
            <a:off x="5600964" y="4627348"/>
            <a:ext cx="990600" cy="45720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t>PowerPivot Web Service</a:t>
            </a:r>
            <a:endParaRPr lang="en-US" sz="1000" dirty="0"/>
          </a:p>
        </p:txBody>
      </p:sp>
      <p:sp>
        <p:nvSpPr>
          <p:cNvPr id="78" name="Rectangle 77"/>
          <p:cNvSpPr/>
          <p:nvPr/>
        </p:nvSpPr>
        <p:spPr>
          <a:xfrm>
            <a:off x="2941637" y="3104378"/>
            <a:ext cx="1298278" cy="4572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t>Browser</a:t>
            </a:r>
            <a:endParaRPr lang="en-US" sz="1000" dirty="0"/>
          </a:p>
        </p:txBody>
      </p:sp>
      <p:sp>
        <p:nvSpPr>
          <p:cNvPr id="79" name="Rectangle 78"/>
          <p:cNvSpPr/>
          <p:nvPr/>
        </p:nvSpPr>
        <p:spPr>
          <a:xfrm>
            <a:off x="2941637" y="4411662"/>
            <a:ext cx="1298278" cy="4572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t>Excel client</a:t>
            </a:r>
            <a:endParaRPr lang="en-US" sz="1000" dirty="0"/>
          </a:p>
        </p:txBody>
      </p:sp>
      <p:sp>
        <p:nvSpPr>
          <p:cNvPr id="80" name="Rectangle 79"/>
          <p:cNvSpPr/>
          <p:nvPr/>
        </p:nvSpPr>
        <p:spPr>
          <a:xfrm>
            <a:off x="7221758" y="2796873"/>
            <a:ext cx="1205667" cy="9144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b="1" dirty="0" smtClean="0">
                <a:solidFill>
                  <a:srgbClr val="FFFF00"/>
                </a:solidFill>
              </a:rPr>
              <a:t>Excel Calculation Services (ECS)</a:t>
            </a:r>
          </a:p>
          <a:p>
            <a:pPr algn="ctr"/>
            <a:endParaRPr lang="de-DE" sz="1000" b="1" dirty="0">
              <a:solidFill>
                <a:srgbClr val="FFFF00"/>
              </a:solidFill>
            </a:endParaRPr>
          </a:p>
          <a:p>
            <a:pPr algn="ctr"/>
            <a:endParaRPr lang="de-DE" sz="1000" b="1" dirty="0" smtClean="0">
              <a:solidFill>
                <a:srgbClr val="FFFF00"/>
              </a:solidFill>
            </a:endParaRPr>
          </a:p>
          <a:p>
            <a:pPr algn="ctr"/>
            <a:endParaRPr lang="en-US" sz="1000" b="1" dirty="0">
              <a:solidFill>
                <a:srgbClr val="FFFF00"/>
              </a:solidFill>
            </a:endParaRPr>
          </a:p>
        </p:txBody>
      </p:sp>
      <p:sp>
        <p:nvSpPr>
          <p:cNvPr id="81" name="Rectangle 80"/>
          <p:cNvSpPr/>
          <p:nvPr/>
        </p:nvSpPr>
        <p:spPr>
          <a:xfrm>
            <a:off x="7201164" y="4092273"/>
            <a:ext cx="1211845" cy="9144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t>RS Service App</a:t>
            </a:r>
            <a:endParaRPr lang="en-US" sz="1000" dirty="0"/>
          </a:p>
        </p:txBody>
      </p:sp>
      <p:sp>
        <p:nvSpPr>
          <p:cNvPr id="82" name="Rectangle 81"/>
          <p:cNvSpPr/>
          <p:nvPr/>
        </p:nvSpPr>
        <p:spPr>
          <a:xfrm>
            <a:off x="7201164" y="5159073"/>
            <a:ext cx="1211845" cy="60960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t>PowerPivot System Service</a:t>
            </a:r>
            <a:endParaRPr lang="en-US" sz="1000" dirty="0"/>
          </a:p>
        </p:txBody>
      </p:sp>
      <p:sp>
        <p:nvSpPr>
          <p:cNvPr id="83" name="TextBox 21"/>
          <p:cNvSpPr txBox="1"/>
          <p:nvPr/>
        </p:nvSpPr>
        <p:spPr>
          <a:xfrm>
            <a:off x="2241484" y="1882473"/>
            <a:ext cx="183059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dirty="0" smtClean="0"/>
              <a:t>Client</a:t>
            </a:r>
            <a:endParaRPr lang="en-US" dirty="0"/>
          </a:p>
        </p:txBody>
      </p:sp>
      <p:sp>
        <p:nvSpPr>
          <p:cNvPr id="84" name="TextBox 22"/>
          <p:cNvSpPr txBox="1"/>
          <p:nvPr/>
        </p:nvSpPr>
        <p:spPr>
          <a:xfrm>
            <a:off x="4490750" y="1883844"/>
            <a:ext cx="2166387"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e-DE" dirty="0" smtClean="0"/>
              <a:t>Front-End</a:t>
            </a:r>
            <a:endParaRPr lang="en-US" dirty="0"/>
          </a:p>
        </p:txBody>
      </p:sp>
      <p:sp>
        <p:nvSpPr>
          <p:cNvPr id="85" name="TextBox 23"/>
          <p:cNvSpPr txBox="1"/>
          <p:nvPr/>
        </p:nvSpPr>
        <p:spPr>
          <a:xfrm>
            <a:off x="6983970" y="1893453"/>
            <a:ext cx="265670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e-DE" dirty="0" smtClean="0"/>
              <a:t>Service Apps</a:t>
            </a:r>
            <a:endParaRPr lang="en-US" dirty="0"/>
          </a:p>
        </p:txBody>
      </p:sp>
      <p:sp>
        <p:nvSpPr>
          <p:cNvPr id="86" name="TextBox 24"/>
          <p:cNvSpPr txBox="1"/>
          <p:nvPr/>
        </p:nvSpPr>
        <p:spPr>
          <a:xfrm>
            <a:off x="10034754" y="1901691"/>
            <a:ext cx="1000468"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e-DE" dirty="0" smtClean="0"/>
              <a:t>Analysis Services</a:t>
            </a:r>
            <a:endParaRPr lang="en-US" dirty="0"/>
          </a:p>
        </p:txBody>
      </p:sp>
      <p:cxnSp>
        <p:nvCxnSpPr>
          <p:cNvPr id="87" name="Elbow Connector 86"/>
          <p:cNvCxnSpPr>
            <a:stCxn id="78" idx="3"/>
            <a:endCxn id="117" idx="1"/>
          </p:cNvCxnSpPr>
          <p:nvPr/>
        </p:nvCxnSpPr>
        <p:spPr>
          <a:xfrm flipV="1">
            <a:off x="4239915" y="2983062"/>
            <a:ext cx="1361464" cy="349916"/>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88" name="Rectangle 87"/>
          <p:cNvSpPr/>
          <p:nvPr/>
        </p:nvSpPr>
        <p:spPr>
          <a:xfrm rot="16200000">
            <a:off x="8322174" y="4288141"/>
            <a:ext cx="914400" cy="522664"/>
          </a:xfrm>
          <a:prstGeom prst="rect">
            <a:avLst/>
          </a:prstGeom>
        </p:spPr>
        <p:style>
          <a:lnRef idx="1">
            <a:schemeClr val="accent3"/>
          </a:lnRef>
          <a:fillRef idx="2">
            <a:schemeClr val="accent3"/>
          </a:fillRef>
          <a:effectRef idx="1">
            <a:schemeClr val="accent3"/>
          </a:effectRef>
          <a:fontRef idx="minor">
            <a:schemeClr val="dk1"/>
          </a:fontRef>
        </p:style>
        <p:txBody>
          <a:bodyPr rtlCol="0" anchor="t"/>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t>ADOMD.NET</a:t>
            </a:r>
            <a:endParaRPr lang="en-US" sz="1000" dirty="0"/>
          </a:p>
        </p:txBody>
      </p:sp>
      <p:sp>
        <p:nvSpPr>
          <p:cNvPr id="89" name="Rectangle 88"/>
          <p:cNvSpPr/>
          <p:nvPr/>
        </p:nvSpPr>
        <p:spPr>
          <a:xfrm rot="16200000">
            <a:off x="8965832" y="4172150"/>
            <a:ext cx="691980" cy="326277"/>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solidFill>
                  <a:srgbClr val="FFFF00"/>
                </a:solidFill>
              </a:rPr>
              <a:t>SPClient</a:t>
            </a:r>
            <a:endParaRPr lang="en-US" sz="1000" dirty="0">
              <a:solidFill>
                <a:srgbClr val="FFFF00"/>
              </a:solidFill>
            </a:endParaRPr>
          </a:p>
        </p:txBody>
      </p:sp>
      <p:sp>
        <p:nvSpPr>
          <p:cNvPr id="90" name="Rectangle 89"/>
          <p:cNvSpPr/>
          <p:nvPr/>
        </p:nvSpPr>
        <p:spPr>
          <a:xfrm>
            <a:off x="8518043" y="5138480"/>
            <a:ext cx="956918" cy="249194"/>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solidFill>
                  <a:srgbClr val="FFFF00"/>
                </a:solidFill>
              </a:rPr>
              <a:t>SPClient</a:t>
            </a:r>
            <a:endParaRPr lang="en-US" sz="1000" dirty="0">
              <a:solidFill>
                <a:srgbClr val="FFFF00"/>
              </a:solidFill>
            </a:endParaRPr>
          </a:p>
        </p:txBody>
      </p:sp>
      <p:sp>
        <p:nvSpPr>
          <p:cNvPr id="91" name="Rectangle 90"/>
          <p:cNvSpPr/>
          <p:nvPr/>
        </p:nvSpPr>
        <p:spPr>
          <a:xfrm>
            <a:off x="8518043" y="5485607"/>
            <a:ext cx="983024" cy="261332"/>
          </a:xfrm>
          <a:prstGeom prst="rect">
            <a:avLst/>
          </a:prstGeom>
        </p:spPr>
        <p:style>
          <a:lnRef idx="1">
            <a:schemeClr val="accent3"/>
          </a:lnRef>
          <a:fillRef idx="2">
            <a:schemeClr val="accent3"/>
          </a:fillRef>
          <a:effectRef idx="1">
            <a:schemeClr val="accent3"/>
          </a:effectRef>
          <a:fontRef idx="minor">
            <a:schemeClr val="dk1"/>
          </a:fontRef>
        </p:style>
        <p:txBody>
          <a:bodyPr rtlCol="0" anchor="t"/>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t>XML/A Client</a:t>
            </a:r>
            <a:endParaRPr lang="en-US" sz="1000" dirty="0"/>
          </a:p>
        </p:txBody>
      </p:sp>
      <p:cxnSp>
        <p:nvCxnSpPr>
          <p:cNvPr id="92" name="Elbow Connector 91"/>
          <p:cNvCxnSpPr>
            <a:stCxn id="89" idx="3"/>
            <a:endCxn id="80" idx="2"/>
          </p:cNvCxnSpPr>
          <p:nvPr/>
        </p:nvCxnSpPr>
        <p:spPr>
          <a:xfrm rot="16200000" flipV="1">
            <a:off x="8429195" y="3106670"/>
            <a:ext cx="278026" cy="1487231"/>
          </a:xfrm>
          <a:prstGeom prst="bentConnector3">
            <a:avLst/>
          </a:prstGeom>
          <a:ln>
            <a:prstDash val="sysDash"/>
            <a:tailEnd type="arrow"/>
          </a:ln>
        </p:spPr>
        <p:style>
          <a:lnRef idx="1">
            <a:schemeClr val="accent1"/>
          </a:lnRef>
          <a:fillRef idx="0">
            <a:schemeClr val="accent1"/>
          </a:fillRef>
          <a:effectRef idx="0">
            <a:schemeClr val="accent1"/>
          </a:effectRef>
          <a:fontRef idx="minor">
            <a:schemeClr val="tx1"/>
          </a:fontRef>
        </p:style>
      </p:cxnSp>
      <p:cxnSp>
        <p:nvCxnSpPr>
          <p:cNvPr id="93" name="Straight Arrow Connector 92"/>
          <p:cNvCxnSpPr/>
          <p:nvPr/>
        </p:nvCxnSpPr>
        <p:spPr>
          <a:xfrm>
            <a:off x="8324014" y="4778073"/>
            <a:ext cx="21830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4" name="Straight Arrow Connector 93"/>
          <p:cNvCxnSpPr/>
          <p:nvPr/>
        </p:nvCxnSpPr>
        <p:spPr>
          <a:xfrm>
            <a:off x="8996502" y="4272474"/>
            <a:ext cx="21830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6" name="Elbow Connector 95"/>
          <p:cNvCxnSpPr>
            <a:endCxn id="112" idx="0"/>
          </p:cNvCxnSpPr>
          <p:nvPr/>
        </p:nvCxnSpPr>
        <p:spPr>
          <a:xfrm>
            <a:off x="8497251" y="3362023"/>
            <a:ext cx="2018613" cy="882650"/>
          </a:xfrm>
          <a:prstGeom prst="bentConnector2">
            <a:avLst/>
          </a:prstGeom>
          <a:ln>
            <a:prstDash val="sysDash"/>
            <a:tailEnd type="arrow"/>
          </a:ln>
        </p:spPr>
        <p:style>
          <a:lnRef idx="1">
            <a:schemeClr val="accent1"/>
          </a:lnRef>
          <a:fillRef idx="0">
            <a:schemeClr val="accent1"/>
          </a:fillRef>
          <a:effectRef idx="0">
            <a:schemeClr val="accent1"/>
          </a:effectRef>
          <a:fontRef idx="minor">
            <a:schemeClr val="tx1"/>
          </a:fontRef>
        </p:style>
      </p:cxnSp>
      <p:cxnSp>
        <p:nvCxnSpPr>
          <p:cNvPr id="97" name="Straight Arrow Connector 96"/>
          <p:cNvCxnSpPr/>
          <p:nvPr/>
        </p:nvCxnSpPr>
        <p:spPr>
          <a:xfrm>
            <a:off x="8367928" y="5263077"/>
            <a:ext cx="21830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9" name="Straight Arrow Connector 98"/>
          <p:cNvCxnSpPr/>
          <p:nvPr/>
        </p:nvCxnSpPr>
        <p:spPr>
          <a:xfrm>
            <a:off x="8361143" y="5615502"/>
            <a:ext cx="21830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0" name="Elbow Connector 99"/>
          <p:cNvCxnSpPr>
            <a:stCxn id="90" idx="3"/>
            <a:endCxn id="80" idx="2"/>
          </p:cNvCxnSpPr>
          <p:nvPr/>
        </p:nvCxnSpPr>
        <p:spPr>
          <a:xfrm flipH="1" flipV="1">
            <a:off x="7824592" y="3711273"/>
            <a:ext cx="1650369" cy="1551804"/>
          </a:xfrm>
          <a:prstGeom prst="bentConnector4">
            <a:avLst>
              <a:gd name="adj1" fmla="val -13851"/>
              <a:gd name="adj2" fmla="val 93298"/>
            </a:avLst>
          </a:prstGeom>
          <a:ln>
            <a:prstDash val="sysDash"/>
            <a:tailEnd type="arrow"/>
          </a:ln>
        </p:spPr>
        <p:style>
          <a:lnRef idx="1">
            <a:schemeClr val="accent1"/>
          </a:lnRef>
          <a:fillRef idx="0">
            <a:schemeClr val="accent1"/>
          </a:fillRef>
          <a:effectRef idx="0">
            <a:schemeClr val="accent1"/>
          </a:effectRef>
          <a:fontRef idx="minor">
            <a:schemeClr val="tx1"/>
          </a:fontRef>
        </p:style>
      </p:cxnSp>
      <p:cxnSp>
        <p:nvCxnSpPr>
          <p:cNvPr id="101" name="Elbow Connector 100"/>
          <p:cNvCxnSpPr>
            <a:endCxn id="111" idx="0"/>
          </p:cNvCxnSpPr>
          <p:nvPr/>
        </p:nvCxnSpPr>
        <p:spPr>
          <a:xfrm>
            <a:off x="8493091" y="3514423"/>
            <a:ext cx="1907546" cy="730250"/>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2" name="Elbow Connector 101"/>
          <p:cNvCxnSpPr>
            <a:endCxn id="112" idx="1"/>
          </p:cNvCxnSpPr>
          <p:nvPr/>
        </p:nvCxnSpPr>
        <p:spPr>
          <a:xfrm flipV="1">
            <a:off x="9040706" y="4473273"/>
            <a:ext cx="979858" cy="381000"/>
          </a:xfrm>
          <a:prstGeom prst="bentConnector3">
            <a:avLst>
              <a:gd name="adj1" fmla="val 57129"/>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3" name="Elbow Connector 102"/>
          <p:cNvCxnSpPr>
            <a:stCxn id="91" idx="3"/>
            <a:endCxn id="112" idx="2"/>
          </p:cNvCxnSpPr>
          <p:nvPr/>
        </p:nvCxnSpPr>
        <p:spPr>
          <a:xfrm flipV="1">
            <a:off x="9501067" y="4701873"/>
            <a:ext cx="1014797" cy="914400"/>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104" name="Rectangle 103"/>
          <p:cNvSpPr/>
          <p:nvPr/>
        </p:nvSpPr>
        <p:spPr>
          <a:xfrm>
            <a:off x="8510467" y="2796873"/>
            <a:ext cx="981335" cy="3810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t>MSOLAP</a:t>
            </a:r>
            <a:endParaRPr lang="en-US" sz="1000" dirty="0"/>
          </a:p>
        </p:txBody>
      </p:sp>
      <p:sp>
        <p:nvSpPr>
          <p:cNvPr id="105" name="Rectangle 104"/>
          <p:cNvSpPr/>
          <p:nvPr/>
        </p:nvSpPr>
        <p:spPr>
          <a:xfrm>
            <a:off x="8510467" y="2471479"/>
            <a:ext cx="964494" cy="249194"/>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solidFill>
                  <a:srgbClr val="FFFF00"/>
                </a:solidFill>
              </a:rPr>
              <a:t>SPClient</a:t>
            </a:r>
            <a:endParaRPr lang="en-US" sz="1000" dirty="0">
              <a:solidFill>
                <a:srgbClr val="FFFF00"/>
              </a:solidFill>
            </a:endParaRPr>
          </a:p>
        </p:txBody>
      </p:sp>
      <p:cxnSp>
        <p:nvCxnSpPr>
          <p:cNvPr id="106" name="Straight Arrow Connector 105"/>
          <p:cNvCxnSpPr/>
          <p:nvPr/>
        </p:nvCxnSpPr>
        <p:spPr>
          <a:xfrm>
            <a:off x="8344987" y="3025473"/>
            <a:ext cx="21830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7" name="Straight Arrow Connector 106"/>
          <p:cNvCxnSpPr/>
          <p:nvPr/>
        </p:nvCxnSpPr>
        <p:spPr>
          <a:xfrm flipV="1">
            <a:off x="8992714" y="2673048"/>
            <a:ext cx="0" cy="228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8" name="Elbow Connector 107"/>
          <p:cNvCxnSpPr>
            <a:stCxn id="105" idx="1"/>
            <a:endCxn id="80" idx="0"/>
          </p:cNvCxnSpPr>
          <p:nvPr/>
        </p:nvCxnSpPr>
        <p:spPr>
          <a:xfrm rot="10800000" flipV="1">
            <a:off x="7824593" y="2596075"/>
            <a:ext cx="685875" cy="200797"/>
          </a:xfrm>
          <a:prstGeom prst="bentConnector2">
            <a:avLst/>
          </a:prstGeom>
          <a:ln>
            <a:prstDash val="sysDash"/>
            <a:tailEnd type="arrow"/>
          </a:ln>
        </p:spPr>
        <p:style>
          <a:lnRef idx="1">
            <a:schemeClr val="accent1"/>
          </a:lnRef>
          <a:fillRef idx="0">
            <a:schemeClr val="accent1"/>
          </a:fillRef>
          <a:effectRef idx="0">
            <a:schemeClr val="accent1"/>
          </a:effectRef>
          <a:fontRef idx="minor">
            <a:schemeClr val="tx1"/>
          </a:fontRef>
        </p:style>
      </p:cxnSp>
      <p:cxnSp>
        <p:nvCxnSpPr>
          <p:cNvPr id="109" name="Elbow Connector 108"/>
          <p:cNvCxnSpPr>
            <a:stCxn id="104" idx="3"/>
            <a:endCxn id="110" idx="0"/>
          </p:cNvCxnSpPr>
          <p:nvPr/>
        </p:nvCxnSpPr>
        <p:spPr>
          <a:xfrm>
            <a:off x="9491802" y="2987373"/>
            <a:ext cx="1136087" cy="1257300"/>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110" name="Rectangle 109"/>
          <p:cNvSpPr/>
          <p:nvPr/>
        </p:nvSpPr>
        <p:spPr>
          <a:xfrm>
            <a:off x="10553964" y="4244673"/>
            <a:ext cx="147850" cy="104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000"/>
          </a:p>
        </p:txBody>
      </p:sp>
      <p:sp>
        <p:nvSpPr>
          <p:cNvPr id="111" name="Rectangle 110"/>
          <p:cNvSpPr/>
          <p:nvPr/>
        </p:nvSpPr>
        <p:spPr>
          <a:xfrm>
            <a:off x="10326712" y="4244673"/>
            <a:ext cx="147850" cy="104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000"/>
          </a:p>
        </p:txBody>
      </p:sp>
      <p:sp>
        <p:nvSpPr>
          <p:cNvPr id="112" name="Rectangle 111"/>
          <p:cNvSpPr/>
          <p:nvPr/>
        </p:nvSpPr>
        <p:spPr>
          <a:xfrm>
            <a:off x="10020564" y="4244673"/>
            <a:ext cx="990600" cy="45720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t>Data Model</a:t>
            </a:r>
            <a:endParaRPr lang="en-US" sz="1000" dirty="0"/>
          </a:p>
        </p:txBody>
      </p:sp>
      <p:sp>
        <p:nvSpPr>
          <p:cNvPr id="113" name="Rectangle 112"/>
          <p:cNvSpPr/>
          <p:nvPr/>
        </p:nvSpPr>
        <p:spPr>
          <a:xfrm>
            <a:off x="5600964" y="5162424"/>
            <a:ext cx="990600" cy="4572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t>Data Refresh Timer Job</a:t>
            </a:r>
            <a:endParaRPr lang="en-US" sz="1000" dirty="0"/>
          </a:p>
        </p:txBody>
      </p:sp>
      <p:cxnSp>
        <p:nvCxnSpPr>
          <p:cNvPr id="114" name="Elbow Connector 113"/>
          <p:cNvCxnSpPr>
            <a:stCxn id="77" idx="3"/>
            <a:endCxn id="65" idx="1"/>
          </p:cNvCxnSpPr>
          <p:nvPr/>
        </p:nvCxnSpPr>
        <p:spPr>
          <a:xfrm>
            <a:off x="6591564" y="4855948"/>
            <a:ext cx="609600" cy="431326"/>
          </a:xfrm>
          <a:prstGeom prst="bentConnector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5" name="Elbow Connector 114"/>
          <p:cNvCxnSpPr>
            <a:stCxn id="113" idx="3"/>
            <a:endCxn id="70" idx="1"/>
          </p:cNvCxnSpPr>
          <p:nvPr/>
        </p:nvCxnSpPr>
        <p:spPr>
          <a:xfrm>
            <a:off x="6591564" y="5391024"/>
            <a:ext cx="609600" cy="201050"/>
          </a:xfrm>
          <a:prstGeom prst="bentConnector3">
            <a:avLst/>
          </a:prstGeom>
          <a:ln>
            <a:tailEnd type="arrow"/>
          </a:ln>
        </p:spPr>
        <p:style>
          <a:lnRef idx="1">
            <a:schemeClr val="accent1"/>
          </a:lnRef>
          <a:fillRef idx="0">
            <a:schemeClr val="accent1"/>
          </a:fillRef>
          <a:effectRef idx="0">
            <a:schemeClr val="accent1"/>
          </a:effectRef>
          <a:fontRef idx="minor">
            <a:schemeClr val="tx1"/>
          </a:fontRef>
        </p:style>
      </p:cxnSp>
      <p:sp>
        <p:nvSpPr>
          <p:cNvPr id="116" name="Rectangle 115"/>
          <p:cNvSpPr/>
          <p:nvPr/>
        </p:nvSpPr>
        <p:spPr>
          <a:xfrm>
            <a:off x="7348459" y="3340776"/>
            <a:ext cx="964494" cy="249194"/>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solidFill>
                  <a:schemeClr val="bg1"/>
                </a:solidFill>
              </a:rPr>
              <a:t>SSPM</a:t>
            </a:r>
            <a:endParaRPr lang="en-US" sz="1000" dirty="0">
              <a:solidFill>
                <a:schemeClr val="bg1"/>
              </a:solidFill>
            </a:endParaRPr>
          </a:p>
        </p:txBody>
      </p:sp>
      <p:sp>
        <p:nvSpPr>
          <p:cNvPr id="117" name="Rectangle 116"/>
          <p:cNvSpPr/>
          <p:nvPr/>
        </p:nvSpPr>
        <p:spPr>
          <a:xfrm>
            <a:off x="5601379" y="2720673"/>
            <a:ext cx="964494" cy="524778"/>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solidFill>
                  <a:srgbClr val="FFFF00"/>
                </a:solidFill>
              </a:rPr>
              <a:t>EWA</a:t>
            </a:r>
            <a:endParaRPr lang="en-US" sz="1000" dirty="0">
              <a:solidFill>
                <a:srgbClr val="FFFF00"/>
              </a:solidFill>
            </a:endParaRPr>
          </a:p>
        </p:txBody>
      </p:sp>
      <p:cxnSp>
        <p:nvCxnSpPr>
          <p:cNvPr id="118" name="Elbow Connector 117"/>
          <p:cNvCxnSpPr>
            <a:stCxn id="76" idx="3"/>
            <a:endCxn id="81" idx="1"/>
          </p:cNvCxnSpPr>
          <p:nvPr/>
        </p:nvCxnSpPr>
        <p:spPr>
          <a:xfrm>
            <a:off x="6591564" y="4246348"/>
            <a:ext cx="609600" cy="303125"/>
          </a:xfrm>
          <a:prstGeom prst="bentConnector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9" name="Elbow Connector 118"/>
          <p:cNvCxnSpPr>
            <a:endCxn id="80" idx="1"/>
          </p:cNvCxnSpPr>
          <p:nvPr/>
        </p:nvCxnSpPr>
        <p:spPr>
          <a:xfrm>
            <a:off x="6572817" y="3001060"/>
            <a:ext cx="648941" cy="253013"/>
          </a:xfrm>
          <a:prstGeom prst="bentConnector3">
            <a:avLst/>
          </a:prstGeom>
          <a:ln>
            <a:tailEnd type="arrow"/>
          </a:ln>
        </p:spPr>
        <p:style>
          <a:lnRef idx="1">
            <a:schemeClr val="accent1"/>
          </a:lnRef>
          <a:fillRef idx="0">
            <a:schemeClr val="accent1"/>
          </a:fillRef>
          <a:effectRef idx="0">
            <a:schemeClr val="accent1"/>
          </a:effectRef>
          <a:fontRef idx="minor">
            <a:schemeClr val="tx1"/>
          </a:fontRef>
        </p:style>
      </p:cxnSp>
      <p:sp>
        <p:nvSpPr>
          <p:cNvPr id="120" name="Rectangle 119"/>
          <p:cNvSpPr/>
          <p:nvPr/>
        </p:nvSpPr>
        <p:spPr bwMode="auto">
          <a:xfrm>
            <a:off x="679109" y="2736632"/>
            <a:ext cx="2322393" cy="1008751"/>
          </a:xfrm>
          <a:prstGeom prst="rect">
            <a:avLst/>
          </a:prstGeom>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1100" dirty="0" smtClean="0">
                <a:gradFill>
                  <a:gsLst>
                    <a:gs pos="0">
                      <a:srgbClr val="FFFFFF"/>
                    </a:gs>
                    <a:gs pos="100000">
                      <a:srgbClr val="FFFFFF"/>
                    </a:gs>
                  </a:gsLst>
                  <a:lin ang="5400000" scaled="0"/>
                </a:gradFill>
                <a:ea typeface="Segoe UI" pitchFamily="34" charset="0"/>
                <a:cs typeface="Segoe UI" pitchFamily="34" charset="0"/>
              </a:rPr>
              <a:t>Xlviewer.aspx</a:t>
            </a:r>
          </a:p>
        </p:txBody>
      </p:sp>
      <p:sp>
        <p:nvSpPr>
          <p:cNvPr id="121" name="Rounded Rectangle 120"/>
          <p:cNvSpPr/>
          <p:nvPr/>
        </p:nvSpPr>
        <p:spPr>
          <a:xfrm>
            <a:off x="831509" y="3147051"/>
            <a:ext cx="1985836" cy="803120"/>
          </a:xfrm>
          <a:prstGeom prst="roundRect">
            <a:avLst>
              <a:gd name="adj" fmla="val 0"/>
            </a:avLst>
          </a:prstGeom>
          <a:ln/>
        </p:spPr>
        <p:style>
          <a:lnRef idx="1">
            <a:schemeClr val="accent2"/>
          </a:lnRef>
          <a:fillRef idx="3">
            <a:schemeClr val="accent2"/>
          </a:fillRef>
          <a:effectRef idx="2">
            <a:schemeClr val="accent2"/>
          </a:effectRef>
          <a:fontRef idx="minor">
            <a:schemeClr val="lt1"/>
          </a:fontRef>
        </p:style>
        <p:txBody>
          <a:bodyPr rtlCol="0" anchor="t"/>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r>
              <a:rPr lang="en-US" sz="1100" dirty="0">
                <a:solidFill>
                  <a:schemeClr val="bg1"/>
                </a:solidFill>
                <a:ea typeface="Segoe UI" pitchFamily="34" charset="0"/>
                <a:cs typeface="Segoe UI" pitchFamily="34" charset="0"/>
              </a:rPr>
              <a:t>XLTweet.xlsx</a:t>
            </a:r>
            <a:endParaRPr lang="en-US" sz="1100" dirty="0" smtClean="0">
              <a:solidFill>
                <a:schemeClr val="bg1"/>
              </a:solidFill>
            </a:endParaRPr>
          </a:p>
        </p:txBody>
      </p:sp>
      <p:cxnSp>
        <p:nvCxnSpPr>
          <p:cNvPr id="122" name="Elbow Connector 121"/>
          <p:cNvCxnSpPr>
            <a:stCxn id="79" idx="3"/>
          </p:cNvCxnSpPr>
          <p:nvPr/>
        </p:nvCxnSpPr>
        <p:spPr>
          <a:xfrm>
            <a:off x="4239915" y="4640262"/>
            <a:ext cx="1351006" cy="457845"/>
          </a:xfrm>
          <a:prstGeom prst="bentConnector3">
            <a:avLst>
              <a:gd name="adj1" fmla="val 54143"/>
            </a:avLst>
          </a:prstGeom>
          <a:ln>
            <a:tailEnd type="arrow"/>
          </a:ln>
        </p:spPr>
        <p:style>
          <a:lnRef idx="1">
            <a:schemeClr val="accent1"/>
          </a:lnRef>
          <a:fillRef idx="0">
            <a:schemeClr val="accent1"/>
          </a:fillRef>
          <a:effectRef idx="0">
            <a:schemeClr val="accent1"/>
          </a:effectRef>
          <a:fontRef idx="minor">
            <a:schemeClr val="tx1"/>
          </a:fontRef>
        </p:style>
      </p:cxnSp>
      <p:sp>
        <p:nvSpPr>
          <p:cNvPr id="123" name="Rectangle 122"/>
          <p:cNvSpPr/>
          <p:nvPr/>
        </p:nvSpPr>
        <p:spPr bwMode="auto">
          <a:xfrm>
            <a:off x="1814668" y="3232398"/>
            <a:ext cx="897880" cy="383323"/>
          </a:xfrm>
          <a:prstGeom prst="rect">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0" tIns="36576"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1100" dirty="0">
                <a:gradFill>
                  <a:gsLst>
                    <a:gs pos="0">
                      <a:srgbClr val="FFFFFF"/>
                    </a:gs>
                    <a:gs pos="100000">
                      <a:srgbClr val="FFFFFF"/>
                    </a:gs>
                  </a:gsLst>
                  <a:lin ang="5400000" scaled="0"/>
                </a:gradFill>
                <a:ea typeface="Segoe UI" pitchFamily="34" charset="0"/>
                <a:cs typeface="Segoe UI" pitchFamily="34" charset="0"/>
              </a:rPr>
              <a:t>R</a:t>
            </a:r>
            <a:r>
              <a:rPr lang="en-US" sz="1100" dirty="0" smtClean="0">
                <a:gradFill>
                  <a:gsLst>
                    <a:gs pos="0">
                      <a:srgbClr val="FFFFFF"/>
                    </a:gs>
                    <a:gs pos="100000">
                      <a:srgbClr val="FFFFFF"/>
                    </a:gs>
                  </a:gsLst>
                  <a:lin ang="5400000" scaled="0"/>
                </a:gradFill>
                <a:ea typeface="Segoe UI" pitchFamily="34" charset="0"/>
                <a:cs typeface="Segoe UI" pitchFamily="34" charset="0"/>
              </a:rPr>
              <a:t>efresh Interactive</a:t>
            </a:r>
          </a:p>
        </p:txBody>
      </p:sp>
      <p:sp>
        <p:nvSpPr>
          <p:cNvPr id="124" name="Rectangle 123"/>
          <p:cNvSpPr/>
          <p:nvPr/>
        </p:nvSpPr>
        <p:spPr>
          <a:xfrm>
            <a:off x="2935185" y="3833062"/>
            <a:ext cx="1298278" cy="4572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t>Power View</a:t>
            </a:r>
            <a:endParaRPr lang="en-US" sz="1000" dirty="0"/>
          </a:p>
        </p:txBody>
      </p:sp>
      <p:cxnSp>
        <p:nvCxnSpPr>
          <p:cNvPr id="125" name="Elbow Connector 124"/>
          <p:cNvCxnSpPr>
            <a:stCxn id="124" idx="3"/>
            <a:endCxn id="76" idx="1"/>
          </p:cNvCxnSpPr>
          <p:nvPr/>
        </p:nvCxnSpPr>
        <p:spPr>
          <a:xfrm>
            <a:off x="4233463" y="4061662"/>
            <a:ext cx="1367501" cy="184686"/>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49936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nodePh="1">
                                  <p:stCondLst>
                                    <p:cond delay="0"/>
                                  </p:stCondLst>
                                  <p:endCondLst>
                                    <p:cond evt="begin" delay="0">
                                      <p:tn val="9"/>
                                    </p:cond>
                                  </p:end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Demo</a:t>
            </a:r>
            <a:endParaRPr lang="en-US" dirty="0"/>
          </a:p>
        </p:txBody>
      </p:sp>
      <p:sp>
        <p:nvSpPr>
          <p:cNvPr id="3" name="Text Placeholder 2"/>
          <p:cNvSpPr>
            <a:spLocks noGrp="1"/>
          </p:cNvSpPr>
          <p:nvPr>
            <p:ph type="body" sz="quarter" idx="12"/>
          </p:nvPr>
        </p:nvSpPr>
        <p:spPr/>
        <p:txBody>
          <a:bodyPr/>
          <a:lstStyle/>
          <a:p>
            <a:r>
              <a:rPr lang="en-US" b="1" dirty="0" smtClean="0"/>
              <a:t>Accessing a Workbook as a Data Source</a:t>
            </a:r>
            <a:endParaRPr lang="en-US" b="1" dirty="0"/>
          </a:p>
        </p:txBody>
      </p:sp>
    </p:spTree>
    <p:extLst>
      <p:ext uri="{BB962C8B-B14F-4D97-AF65-F5344CB8AC3E}">
        <p14:creationId xmlns:p14="http://schemas.microsoft.com/office/powerpoint/2010/main" val="38747245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pc="0" dirty="0">
                <a:ln>
                  <a:noFill/>
                </a:ln>
                <a:solidFill>
                  <a:schemeClr val="tx1"/>
                </a:solidFill>
                <a:latin typeface="Segoe UI"/>
              </a:rPr>
              <a:t>Scheduled Data Refresh</a:t>
            </a:r>
            <a:endParaRPr lang="en-US" dirty="0">
              <a:solidFill>
                <a:schemeClr val="tx1"/>
              </a:solidFill>
            </a:endParaRPr>
          </a:p>
        </p:txBody>
      </p:sp>
      <p:sp>
        <p:nvSpPr>
          <p:cNvPr id="4" name="Title 1"/>
          <p:cNvSpPr txBox="1">
            <a:spLocks/>
          </p:cNvSpPr>
          <p:nvPr/>
        </p:nvSpPr>
        <p:spPr>
          <a:xfrm>
            <a:off x="546911" y="3270249"/>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endParaRPr lang="en-US" dirty="0"/>
          </a:p>
        </p:txBody>
      </p:sp>
      <p:pic>
        <p:nvPicPr>
          <p:cNvPr id="63" name="Picture 62"/>
          <p:cNvPicPr>
            <a:picLocks noChangeAspect="1" noChangeArrowheads="1"/>
          </p:cNvPicPr>
          <p:nvPr/>
        </p:nvPicPr>
        <p:blipFill>
          <a:blip r:embed="rId2" cstate="print"/>
          <a:srcRect/>
          <a:stretch>
            <a:fillRect/>
          </a:stretch>
        </p:blipFill>
        <p:spPr bwMode="auto">
          <a:xfrm>
            <a:off x="2303965" y="4346010"/>
            <a:ext cx="737493" cy="970648"/>
          </a:xfrm>
          <a:prstGeom prst="rect">
            <a:avLst/>
          </a:prstGeom>
          <a:noFill/>
          <a:ln w="9525">
            <a:noFill/>
            <a:miter lim="800000"/>
            <a:headEnd/>
            <a:tailEnd/>
          </a:ln>
          <a:effectLst/>
        </p:spPr>
      </p:pic>
      <p:sp>
        <p:nvSpPr>
          <p:cNvPr id="64" name="Cube 63"/>
          <p:cNvSpPr/>
          <p:nvPr/>
        </p:nvSpPr>
        <p:spPr>
          <a:xfrm>
            <a:off x="2877572" y="4702917"/>
            <a:ext cx="330658" cy="350468"/>
          </a:xfrm>
          <a:prstGeom prst="cube">
            <a:avLst/>
          </a:prstGeom>
          <a:solidFill>
            <a:srgbClr val="007891"/>
          </a:solidFill>
          <a:ln w="9525" cap="flat" cmpd="sng" algn="ctr">
            <a:solidFill>
              <a:srgbClr val="007891">
                <a:shade val="50000"/>
              </a:srgbClr>
            </a:solid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white"/>
              </a:solidFill>
              <a:effectLst/>
              <a:uLnTx/>
              <a:uFillTx/>
              <a:latin typeface="Segoe UI"/>
            </a:endParaRPr>
          </a:p>
        </p:txBody>
      </p:sp>
      <p:sp>
        <p:nvSpPr>
          <p:cNvPr id="65" name="Rectangle 64"/>
          <p:cNvSpPr/>
          <p:nvPr/>
        </p:nvSpPr>
        <p:spPr>
          <a:xfrm>
            <a:off x="1664029" y="5266808"/>
            <a:ext cx="1819472" cy="276999"/>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effectLst/>
                <a:uLnTx/>
                <a:uFillTx/>
              </a:rPr>
              <a:t>Analysis Services Engine</a:t>
            </a:r>
          </a:p>
        </p:txBody>
      </p:sp>
      <p:sp>
        <p:nvSpPr>
          <p:cNvPr id="87" name="Dark Gray"/>
          <p:cNvSpPr/>
          <p:nvPr/>
        </p:nvSpPr>
        <p:spPr bwMode="auto">
          <a:xfrm>
            <a:off x="4595737" y="5909113"/>
            <a:ext cx="5329995" cy="874512"/>
          </a:xfrm>
          <a:prstGeom prst="roundRect">
            <a:avLst>
              <a:gd name="adj" fmla="val 0"/>
            </a:avLst>
          </a:prstGeom>
          <a:solidFill>
            <a:srgbClr val="363535"/>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14099" fontAlgn="base">
              <a:spcBef>
                <a:spcPct val="0"/>
              </a:spcBef>
              <a:spcAft>
                <a:spcPct val="0"/>
              </a:spcAft>
              <a:defRPr/>
            </a:pPr>
            <a:endParaRPr lang="en-US" sz="1000" dirty="0" smtClean="0">
              <a:solidFill>
                <a:srgbClr val="FFFFFF">
                  <a:alpha val="99000"/>
                </a:srgbClr>
              </a:solidFill>
              <a:ea typeface="Segoe UI" pitchFamily="34" charset="0"/>
              <a:cs typeface="Segoe UI" pitchFamily="34" charset="0"/>
            </a:endParaRPr>
          </a:p>
        </p:txBody>
      </p:sp>
      <p:sp>
        <p:nvSpPr>
          <p:cNvPr id="88" name="Rounded Rectangle 87"/>
          <p:cNvSpPr/>
          <p:nvPr/>
        </p:nvSpPr>
        <p:spPr>
          <a:xfrm>
            <a:off x="5892997" y="6041569"/>
            <a:ext cx="1514818" cy="609600"/>
          </a:xfrm>
          <a:prstGeom prst="roundRect">
            <a:avLst>
              <a:gd name="adj" fmla="val 6945"/>
            </a:avLst>
          </a:prstGeom>
          <a:solidFill>
            <a:srgbClr val="FFC000"/>
          </a:solidFill>
          <a:ln w="25400" cap="flat" cmpd="sng" algn="ctr">
            <a:solidFill>
              <a:srgbClr val="363535"/>
            </a:solidFill>
            <a:prstDash val="solid"/>
          </a:ln>
          <a:effectLst/>
        </p:spPr>
        <p:txBody>
          <a:bodyPr rtlCol="0" anchor="ct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3535"/>
                </a:solidFill>
                <a:effectLst/>
                <a:uLnTx/>
                <a:uFillTx/>
                <a:latin typeface="Segoe UI"/>
              </a:rPr>
              <a:t>PowerPivot App Database (Work Queue and Refresh History)</a:t>
            </a:r>
            <a:endParaRPr kumimoji="0" lang="en-US" sz="1000" b="0" i="0" u="none" strike="noStrike" kern="1200" cap="none" spc="0" normalizeH="0" baseline="0" noProof="0" dirty="0">
              <a:ln>
                <a:noFill/>
              </a:ln>
              <a:solidFill>
                <a:srgbClr val="363535"/>
              </a:solidFill>
              <a:effectLst/>
              <a:uLnTx/>
              <a:uFillTx/>
              <a:latin typeface="Segoe UI"/>
            </a:endParaRPr>
          </a:p>
        </p:txBody>
      </p:sp>
      <p:sp>
        <p:nvSpPr>
          <p:cNvPr id="89" name="Rounded Rectangle 88"/>
          <p:cNvSpPr/>
          <p:nvPr/>
        </p:nvSpPr>
        <p:spPr>
          <a:xfrm>
            <a:off x="4745087" y="6041569"/>
            <a:ext cx="1066800" cy="609600"/>
          </a:xfrm>
          <a:prstGeom prst="roundRect">
            <a:avLst>
              <a:gd name="adj" fmla="val 6945"/>
            </a:avLst>
          </a:prstGeom>
          <a:solidFill>
            <a:srgbClr val="FFFFFF"/>
          </a:solidFill>
          <a:ln w="25400" cap="flat" cmpd="sng" algn="ctr">
            <a:solidFill>
              <a:srgbClr val="363535"/>
            </a:solidFill>
            <a:prstDash val="solid"/>
          </a:ln>
          <a:effectLst/>
        </p:spPr>
        <p:txBody>
          <a:bodyPr rtlCol="0" anchor="ct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3535"/>
                </a:solidFill>
                <a:effectLst/>
                <a:uLnTx/>
                <a:uFillTx/>
                <a:latin typeface="Segoe UI"/>
              </a:rPr>
              <a:t>SharePoint Content Database</a:t>
            </a:r>
            <a:endParaRPr kumimoji="0" lang="en-US" sz="1000" b="0" i="0" u="none" strike="noStrike" kern="1200" cap="none" spc="0" normalizeH="0" baseline="0" noProof="0" dirty="0">
              <a:ln>
                <a:noFill/>
              </a:ln>
              <a:solidFill>
                <a:srgbClr val="363535"/>
              </a:solidFill>
              <a:effectLst/>
              <a:uLnTx/>
              <a:uFillTx/>
              <a:latin typeface="Segoe UI"/>
            </a:endParaRPr>
          </a:p>
        </p:txBody>
      </p:sp>
      <p:sp>
        <p:nvSpPr>
          <p:cNvPr id="90" name="Rounded Rectangle 89"/>
          <p:cNvSpPr/>
          <p:nvPr/>
        </p:nvSpPr>
        <p:spPr>
          <a:xfrm>
            <a:off x="7560215" y="6041569"/>
            <a:ext cx="1066800" cy="609600"/>
          </a:xfrm>
          <a:prstGeom prst="roundRect">
            <a:avLst>
              <a:gd name="adj" fmla="val 6945"/>
            </a:avLst>
          </a:prstGeom>
          <a:solidFill>
            <a:srgbClr val="FFFFFF"/>
          </a:solidFill>
          <a:ln w="25400" cap="flat" cmpd="sng" algn="ctr">
            <a:solidFill>
              <a:srgbClr val="363535"/>
            </a:solidFill>
            <a:prstDash val="solid"/>
          </a:ln>
          <a:effectLst/>
        </p:spPr>
        <p:txBody>
          <a:bodyPr rtlCol="0" anchor="ct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363535"/>
                </a:solidFill>
                <a:effectLst/>
                <a:uLnTx/>
                <a:uFillTx/>
                <a:latin typeface="Segoe UI"/>
              </a:rPr>
              <a:t>SharePoint Configuration Database</a:t>
            </a:r>
          </a:p>
        </p:txBody>
      </p:sp>
      <p:grpSp>
        <p:nvGrpSpPr>
          <p:cNvPr id="91" name="Group 90"/>
          <p:cNvGrpSpPr/>
          <p:nvPr/>
        </p:nvGrpSpPr>
        <p:grpSpPr>
          <a:xfrm>
            <a:off x="5049887" y="5250277"/>
            <a:ext cx="457200" cy="642382"/>
            <a:chOff x="6781800" y="762000"/>
            <a:chExt cx="405457" cy="601230"/>
          </a:xfrm>
        </p:grpSpPr>
        <p:pic>
          <p:nvPicPr>
            <p:cNvPr id="92" name="Picture 91"/>
            <p:cNvPicPr>
              <a:picLocks noChangeAspect="1" noChangeArrowheads="1"/>
            </p:cNvPicPr>
            <p:nvPr/>
          </p:nvPicPr>
          <p:blipFill>
            <a:blip r:embed="rId3" cstate="print"/>
            <a:srcRect/>
            <a:stretch>
              <a:fillRect/>
            </a:stretch>
          </p:blipFill>
          <p:spPr bwMode="auto">
            <a:xfrm>
              <a:off x="6781800" y="762000"/>
              <a:ext cx="380999" cy="457200"/>
            </a:xfrm>
            <a:prstGeom prst="rect">
              <a:avLst/>
            </a:prstGeom>
            <a:noFill/>
            <a:ln w="9525">
              <a:noFill/>
              <a:miter lim="800000"/>
              <a:headEnd/>
              <a:tailEnd/>
            </a:ln>
            <a:effectLst/>
          </p:spPr>
        </p:pic>
        <p:sp>
          <p:nvSpPr>
            <p:cNvPr id="93" name="Rectangle 92"/>
            <p:cNvSpPr/>
            <p:nvPr/>
          </p:nvSpPr>
          <p:spPr>
            <a:xfrm>
              <a:off x="6781800" y="1219200"/>
              <a:ext cx="405457" cy="144030"/>
            </a:xfrm>
            <a:prstGeom prst="rect">
              <a:avLst/>
            </a:prstGeom>
            <a:noFill/>
          </p:spPr>
          <p:txBody>
            <a:bodyPr wrap="square" lIns="0" tIns="0" rIns="0" bIns="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effectLst/>
                  <a:uLnTx/>
                  <a:uFillTx/>
                  <a:latin typeface="Segoe UI"/>
                </a:rPr>
                <a:t>XLSX </a:t>
              </a:r>
              <a:endParaRPr kumimoji="0" lang="en-US" sz="1000" b="0" i="0" u="none" strike="noStrike" kern="1200" cap="none" spc="0" normalizeH="0" baseline="0" noProof="0" dirty="0">
                <a:ln>
                  <a:noFill/>
                </a:ln>
                <a:effectLst/>
                <a:uLnTx/>
                <a:uFillTx/>
                <a:latin typeface="Segoe UI"/>
              </a:endParaRPr>
            </a:p>
          </p:txBody>
        </p:sp>
      </p:grpSp>
      <p:sp>
        <p:nvSpPr>
          <p:cNvPr id="94" name="Rectangle 93"/>
          <p:cNvSpPr/>
          <p:nvPr/>
        </p:nvSpPr>
        <p:spPr>
          <a:xfrm>
            <a:off x="8476550" y="6115536"/>
            <a:ext cx="894883" cy="400110"/>
          </a:xfrm>
          <a:prstGeom prst="rect">
            <a:avLst/>
          </a:prstGeom>
        </p:spPr>
        <p:txBody>
          <a:bodyPr wrap="square">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FFFFFF"/>
                </a:solidFill>
                <a:effectLst/>
                <a:uLnTx/>
                <a:uFillTx/>
                <a:latin typeface="Segoe UI"/>
              </a:rPr>
              <a:t>RDBMS Server</a:t>
            </a:r>
            <a:endParaRPr kumimoji="0" lang="en-US" sz="1000" b="0" i="0" u="none" strike="noStrike" kern="1200" cap="none" spc="0" normalizeH="0" baseline="0" noProof="0" dirty="0">
              <a:ln>
                <a:noFill/>
              </a:ln>
              <a:solidFill>
                <a:srgbClr val="FFFFFF"/>
              </a:solidFill>
              <a:effectLst/>
              <a:uLnTx/>
              <a:uFillTx/>
              <a:latin typeface="Segoe UI"/>
            </a:endParaRPr>
          </a:p>
        </p:txBody>
      </p:sp>
      <p:grpSp>
        <p:nvGrpSpPr>
          <p:cNvPr id="96" name="Group 95"/>
          <p:cNvGrpSpPr/>
          <p:nvPr/>
        </p:nvGrpSpPr>
        <p:grpSpPr>
          <a:xfrm>
            <a:off x="9233811" y="5663148"/>
            <a:ext cx="649039" cy="909931"/>
            <a:chOff x="6400800" y="5288583"/>
            <a:chExt cx="1143000" cy="1496194"/>
          </a:xfrm>
        </p:grpSpPr>
        <p:pic>
          <p:nvPicPr>
            <p:cNvPr id="97" name="Picture 96"/>
            <p:cNvPicPr>
              <a:picLocks noChangeAspect="1" noChangeArrowheads="1"/>
            </p:cNvPicPr>
            <p:nvPr/>
          </p:nvPicPr>
          <p:blipFill>
            <a:blip r:embed="rId2" cstate="print"/>
            <a:srcRect/>
            <a:stretch>
              <a:fillRect/>
            </a:stretch>
          </p:blipFill>
          <p:spPr bwMode="auto">
            <a:xfrm>
              <a:off x="6400800" y="5288583"/>
              <a:ext cx="1143000" cy="1496194"/>
            </a:xfrm>
            <a:prstGeom prst="rect">
              <a:avLst/>
            </a:prstGeom>
            <a:noFill/>
            <a:ln w="9525">
              <a:noFill/>
              <a:miter lim="800000"/>
              <a:headEnd/>
              <a:tailEnd/>
            </a:ln>
            <a:effectLst/>
          </p:spPr>
        </p:pic>
        <p:pic>
          <p:nvPicPr>
            <p:cNvPr id="98" name="Picture 97"/>
            <p:cNvPicPr>
              <a:picLocks noChangeAspect="1" noChangeArrowheads="1"/>
            </p:cNvPicPr>
            <p:nvPr/>
          </p:nvPicPr>
          <p:blipFill>
            <a:blip r:embed="rId4" cstate="print"/>
            <a:srcRect/>
            <a:stretch>
              <a:fillRect/>
            </a:stretch>
          </p:blipFill>
          <p:spPr bwMode="auto">
            <a:xfrm>
              <a:off x="6946900" y="6022777"/>
              <a:ext cx="444500" cy="533400"/>
            </a:xfrm>
            <a:prstGeom prst="rect">
              <a:avLst/>
            </a:prstGeom>
            <a:noFill/>
            <a:ln w="9525">
              <a:noFill/>
              <a:miter lim="800000"/>
              <a:headEnd/>
              <a:tailEnd/>
            </a:ln>
            <a:effectLst/>
          </p:spPr>
        </p:pic>
      </p:grpSp>
      <p:grpSp>
        <p:nvGrpSpPr>
          <p:cNvPr id="99" name="Group 98"/>
          <p:cNvGrpSpPr/>
          <p:nvPr/>
        </p:nvGrpSpPr>
        <p:grpSpPr>
          <a:xfrm>
            <a:off x="4159866" y="4346010"/>
            <a:ext cx="737494" cy="970648"/>
            <a:chOff x="7239000" y="3200400"/>
            <a:chExt cx="1143000" cy="1496194"/>
          </a:xfrm>
        </p:grpSpPr>
        <p:pic>
          <p:nvPicPr>
            <p:cNvPr id="100" name="Picture 99"/>
            <p:cNvPicPr>
              <a:picLocks noChangeAspect="1" noChangeArrowheads="1"/>
            </p:cNvPicPr>
            <p:nvPr/>
          </p:nvPicPr>
          <p:blipFill>
            <a:blip r:embed="rId2" cstate="print"/>
            <a:srcRect/>
            <a:stretch>
              <a:fillRect/>
            </a:stretch>
          </p:blipFill>
          <p:spPr bwMode="auto">
            <a:xfrm>
              <a:off x="7239000" y="3200400"/>
              <a:ext cx="1143000" cy="1496194"/>
            </a:xfrm>
            <a:prstGeom prst="rect">
              <a:avLst/>
            </a:prstGeom>
            <a:noFill/>
            <a:ln w="9525">
              <a:noFill/>
              <a:miter lim="800000"/>
              <a:headEnd/>
              <a:tailEnd/>
            </a:ln>
            <a:effectLst/>
          </p:spPr>
        </p:pic>
        <p:pic>
          <p:nvPicPr>
            <p:cNvPr id="101" name="Picture 100"/>
            <p:cNvPicPr>
              <a:picLocks noChangeAspect="1" noChangeArrowheads="1"/>
            </p:cNvPicPr>
            <p:nvPr/>
          </p:nvPicPr>
          <p:blipFill>
            <a:blip r:embed="rId5" cstate="print"/>
            <a:srcRect/>
            <a:stretch>
              <a:fillRect/>
            </a:stretch>
          </p:blipFill>
          <p:spPr bwMode="auto">
            <a:xfrm>
              <a:off x="7749589" y="3931753"/>
              <a:ext cx="572210" cy="572212"/>
            </a:xfrm>
            <a:prstGeom prst="rect">
              <a:avLst/>
            </a:prstGeom>
            <a:noFill/>
            <a:ln w="9525">
              <a:noFill/>
              <a:miter lim="800000"/>
              <a:headEnd/>
              <a:tailEnd/>
            </a:ln>
            <a:effectLst/>
          </p:spPr>
        </p:pic>
      </p:grpSp>
      <p:sp>
        <p:nvSpPr>
          <p:cNvPr id="102" name="Red"/>
          <p:cNvSpPr/>
          <p:nvPr/>
        </p:nvSpPr>
        <p:spPr bwMode="auto">
          <a:xfrm>
            <a:off x="4618037" y="2506662"/>
            <a:ext cx="1166793" cy="1201296"/>
          </a:xfrm>
          <a:prstGeom prst="roundRect">
            <a:avLst>
              <a:gd name="adj" fmla="val 0"/>
            </a:avLst>
          </a:prstGeom>
          <a:solidFill>
            <a:srgbClr val="296A8E"/>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marL="0" marR="0" lvl="0" indent="0" algn="ctr" defTabSz="914099"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smtClean="0">
                <a:ln>
                  <a:noFill/>
                </a:ln>
                <a:solidFill>
                  <a:prstClr val="white">
                    <a:alpha val="99000"/>
                  </a:prstClr>
                </a:solidFill>
                <a:effectLst/>
                <a:uLnTx/>
                <a:uFillTx/>
                <a:latin typeface="Segoe UI"/>
                <a:ea typeface="Segoe UI" pitchFamily="34" charset="0"/>
                <a:cs typeface="Segoe UI" pitchFamily="34" charset="0"/>
              </a:rPr>
              <a:t>PowerPivot System Service</a:t>
            </a:r>
          </a:p>
        </p:txBody>
      </p:sp>
      <p:sp>
        <p:nvSpPr>
          <p:cNvPr id="103" name="Red"/>
          <p:cNvSpPr/>
          <p:nvPr/>
        </p:nvSpPr>
        <p:spPr bwMode="auto">
          <a:xfrm>
            <a:off x="4595737" y="3840812"/>
            <a:ext cx="1189093" cy="874512"/>
          </a:xfrm>
          <a:prstGeom prst="roundRect">
            <a:avLst>
              <a:gd name="adj" fmla="val 0"/>
            </a:avLst>
          </a:prstGeom>
          <a:solidFill>
            <a:srgbClr val="429A16"/>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marL="0" marR="0" lvl="0" indent="0" algn="ctr" defTabSz="914099"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smtClean="0">
                <a:ln>
                  <a:noFill/>
                </a:ln>
                <a:solidFill>
                  <a:prstClr val="black">
                    <a:alpha val="99000"/>
                  </a:prstClr>
                </a:solidFill>
                <a:effectLst/>
                <a:uLnTx/>
                <a:uFillTx/>
                <a:latin typeface="Segoe UI"/>
                <a:ea typeface="Segoe UI" pitchFamily="34" charset="0"/>
                <a:cs typeface="Segoe UI" pitchFamily="34" charset="0"/>
              </a:rPr>
              <a:t>Excel Calculation Services</a:t>
            </a:r>
          </a:p>
        </p:txBody>
      </p:sp>
      <p:grpSp>
        <p:nvGrpSpPr>
          <p:cNvPr id="104" name="Group 103"/>
          <p:cNvGrpSpPr/>
          <p:nvPr/>
        </p:nvGrpSpPr>
        <p:grpSpPr>
          <a:xfrm rot="16200000">
            <a:off x="3685920" y="3668300"/>
            <a:ext cx="373626" cy="1602361"/>
            <a:chOff x="6607406" y="3242654"/>
            <a:chExt cx="373626" cy="1053154"/>
          </a:xfrm>
        </p:grpSpPr>
        <p:cxnSp>
          <p:nvCxnSpPr>
            <p:cNvPr id="105" name="Straight Connector 104"/>
            <p:cNvCxnSpPr/>
            <p:nvPr/>
          </p:nvCxnSpPr>
          <p:spPr>
            <a:xfrm flipH="1" flipV="1">
              <a:off x="6981030" y="3242654"/>
              <a:ext cx="2" cy="1053154"/>
            </a:xfrm>
            <a:prstGeom prst="line">
              <a:avLst/>
            </a:prstGeom>
            <a:noFill/>
            <a:ln w="38100" cap="flat" cmpd="sng" algn="ctr">
              <a:solidFill>
                <a:srgbClr val="296A8E"/>
              </a:solidFill>
              <a:prstDash val="sysDot"/>
            </a:ln>
            <a:effectLst>
              <a:outerShdw blurRad="40000" dist="23000" dir="5400000" rotWithShape="0">
                <a:srgbClr val="000000">
                  <a:alpha val="35000"/>
                </a:srgbClr>
              </a:outerShdw>
            </a:effectLst>
          </p:spPr>
        </p:cxnSp>
        <p:cxnSp>
          <p:nvCxnSpPr>
            <p:cNvPr id="106" name="Straight Connector 105"/>
            <p:cNvCxnSpPr/>
            <p:nvPr/>
          </p:nvCxnSpPr>
          <p:spPr>
            <a:xfrm>
              <a:off x="6607406" y="3242654"/>
              <a:ext cx="373624" cy="0"/>
            </a:xfrm>
            <a:prstGeom prst="line">
              <a:avLst/>
            </a:prstGeom>
            <a:noFill/>
            <a:ln w="38100" cap="flat" cmpd="sng" algn="ctr">
              <a:solidFill>
                <a:srgbClr val="296A8E"/>
              </a:solidFill>
              <a:prstDash val="sysDot"/>
              <a:headEnd type="arrow" w="med" len="med"/>
              <a:tailEnd type="none" w="med" len="med"/>
            </a:ln>
            <a:effectLst>
              <a:outerShdw blurRad="40000" dist="23000" dir="5400000" rotWithShape="0">
                <a:srgbClr val="000000">
                  <a:alpha val="35000"/>
                </a:srgbClr>
              </a:outerShdw>
            </a:effectLst>
          </p:spPr>
        </p:cxnSp>
      </p:grpSp>
      <p:cxnSp>
        <p:nvCxnSpPr>
          <p:cNvPr id="107" name="Straight Connector 106"/>
          <p:cNvCxnSpPr>
            <a:endCxn id="102" idx="2"/>
          </p:cNvCxnSpPr>
          <p:nvPr/>
        </p:nvCxnSpPr>
        <p:spPr>
          <a:xfrm flipV="1">
            <a:off x="5190283" y="3707958"/>
            <a:ext cx="11151" cy="366571"/>
          </a:xfrm>
          <a:prstGeom prst="line">
            <a:avLst/>
          </a:prstGeom>
          <a:noFill/>
          <a:ln w="38100" cap="flat" cmpd="sng" algn="ctr">
            <a:solidFill>
              <a:srgbClr val="2B5377">
                <a:lumMod val="50000"/>
              </a:srgbClr>
            </a:solidFill>
            <a:prstDash val="sysDot"/>
            <a:headEnd type="arrow" w="med" len="med"/>
            <a:tailEnd type="none" w="med" len="med"/>
          </a:ln>
          <a:effectLst>
            <a:outerShdw blurRad="40000" dist="23000" dir="5400000" rotWithShape="0">
              <a:srgbClr val="000000">
                <a:alpha val="35000"/>
              </a:srgbClr>
            </a:outerShdw>
          </a:effectLst>
        </p:spPr>
      </p:cxnSp>
      <p:sp>
        <p:nvSpPr>
          <p:cNvPr id="108" name="Rectangle 107"/>
          <p:cNvSpPr/>
          <p:nvPr/>
        </p:nvSpPr>
        <p:spPr>
          <a:xfrm>
            <a:off x="8429943" y="4232166"/>
            <a:ext cx="1366871" cy="387977"/>
          </a:xfrm>
          <a:prstGeom prst="rect">
            <a:avLst/>
          </a:prstGeom>
          <a:solidFill>
            <a:sysClr val="window" lastClr="FFFFFF"/>
          </a:solidFill>
          <a:ln w="25400" cap="flat" cmpd="sng" algn="ctr">
            <a:solidFill>
              <a:srgbClr val="007891"/>
            </a:solidFill>
            <a:prstDash val="solid"/>
          </a:ln>
          <a:effectLst/>
        </p:spPr>
        <p:txBody>
          <a:bodyPr lIns="0" tIns="0" rIns="0" bIns="0" rtlCol="0" anchor="ctr" anchorCtr="0"/>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da-DK" sz="1000" b="0" i="0" u="none" strike="noStrike" kern="1200" cap="none" spc="0" normalizeH="0" baseline="0" noProof="0" dirty="0" smtClean="0">
                <a:ln>
                  <a:noFill/>
                </a:ln>
                <a:solidFill>
                  <a:prstClr val="black"/>
                </a:solidFill>
                <a:effectLst/>
                <a:uLnTx/>
                <a:uFillTx/>
                <a:latin typeface="Segoe UI"/>
              </a:rPr>
              <a:t>PowerPivot Data Refresh Timer Job</a:t>
            </a:r>
            <a:endParaRPr kumimoji="0" lang="en-US" sz="1000" b="0" i="0" u="none" strike="noStrike" kern="1200" cap="none" spc="0" normalizeH="0" baseline="0" noProof="0" dirty="0">
              <a:ln>
                <a:noFill/>
              </a:ln>
              <a:solidFill>
                <a:prstClr val="black"/>
              </a:solidFill>
              <a:effectLst/>
              <a:uLnTx/>
              <a:uFillTx/>
              <a:latin typeface="Segoe UI"/>
            </a:endParaRPr>
          </a:p>
        </p:txBody>
      </p:sp>
      <p:cxnSp>
        <p:nvCxnSpPr>
          <p:cNvPr id="109" name="Elbow Connector 108"/>
          <p:cNvCxnSpPr>
            <a:stCxn id="88" idx="0"/>
          </p:cNvCxnSpPr>
          <p:nvPr/>
        </p:nvCxnSpPr>
        <p:spPr>
          <a:xfrm rot="16200000" flipV="1">
            <a:off x="4890570" y="4281732"/>
            <a:ext cx="2654097" cy="865577"/>
          </a:xfrm>
          <a:prstGeom prst="bentConnector3">
            <a:avLst>
              <a:gd name="adj1" fmla="val 99912"/>
            </a:avLst>
          </a:prstGeom>
          <a:noFill/>
          <a:ln w="38100" cap="flat" cmpd="sng" algn="ctr">
            <a:solidFill>
              <a:srgbClr val="296A8E"/>
            </a:solidFill>
            <a:prstDash val="solid"/>
            <a:headEnd type="arrow" w="med" len="med"/>
            <a:tailEnd type="arrow" w="med" len="med"/>
          </a:ln>
          <a:effectLst>
            <a:outerShdw blurRad="40000" dist="23000" dir="5400000" rotWithShape="0">
              <a:srgbClr val="000000">
                <a:alpha val="35000"/>
              </a:srgbClr>
            </a:outerShdw>
          </a:effectLst>
        </p:spPr>
      </p:cxnSp>
      <p:cxnSp>
        <p:nvCxnSpPr>
          <p:cNvPr id="110" name="Straight Connector 109"/>
          <p:cNvCxnSpPr/>
          <p:nvPr/>
        </p:nvCxnSpPr>
        <p:spPr>
          <a:xfrm>
            <a:off x="5195509" y="4567352"/>
            <a:ext cx="0" cy="877458"/>
          </a:xfrm>
          <a:prstGeom prst="line">
            <a:avLst/>
          </a:prstGeom>
          <a:noFill/>
          <a:ln w="38100" cap="flat" cmpd="sng" algn="ctr">
            <a:solidFill>
              <a:srgbClr val="296A8E"/>
            </a:solidFill>
            <a:prstDash val="sysDot"/>
            <a:headEnd type="arrow" w="med" len="med"/>
            <a:tailEnd type="none" w="med" len="med"/>
          </a:ln>
          <a:effectLst>
            <a:outerShdw blurRad="40000" dist="23000" dir="5400000" rotWithShape="0">
              <a:srgbClr val="000000">
                <a:alpha val="35000"/>
              </a:srgbClr>
            </a:outerShdw>
          </a:effectLst>
        </p:spPr>
      </p:cxnSp>
      <p:sp>
        <p:nvSpPr>
          <p:cNvPr id="111" name="White"/>
          <p:cNvSpPr/>
          <p:nvPr/>
        </p:nvSpPr>
        <p:spPr bwMode="auto">
          <a:xfrm>
            <a:off x="7934157" y="3899263"/>
            <a:ext cx="2173224" cy="874512"/>
          </a:xfrm>
          <a:prstGeom prst="roundRect">
            <a:avLst>
              <a:gd name="adj" fmla="val 0"/>
            </a:avLst>
          </a:prstGeom>
          <a:noFill/>
          <a:ln w="28575" cap="flat" cmpd="sng" algn="ctr">
            <a:solidFill>
              <a:srgbClr val="007891">
                <a:shade val="95000"/>
                <a:satMod val="105000"/>
              </a:srgbClr>
            </a:solidFill>
            <a:prstDash val="sysDash"/>
            <a:headEnd type="none" w="med" len="med"/>
            <a:tailEnd type="none" w="med" len="med"/>
          </a:ln>
          <a:effectLst>
            <a:outerShdw blurRad="40000" dist="20000" dir="5400000" rotWithShape="0">
              <a:srgbClr val="000000">
                <a:alpha val="38000"/>
              </a:srgbClr>
            </a:outerShdw>
          </a:effectLst>
        </p:spPr>
        <p:txBody>
          <a:bodyPr vert="horz" wrap="square" lIns="91436" tIns="45718" rIns="91436" bIns="45718"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marL="0" marR="0" lvl="0" indent="0" algn="ctr" defTabSz="914099"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smtClean="0">
              <a:ln>
                <a:noFill/>
              </a:ln>
              <a:solidFill>
                <a:srgbClr val="EEECE1">
                  <a:alpha val="99000"/>
                </a:srgbClr>
              </a:solidFill>
              <a:effectLst/>
              <a:uLnTx/>
              <a:uFillTx/>
              <a:latin typeface="Segoe UI"/>
              <a:ea typeface="Segoe UI" pitchFamily="34" charset="0"/>
              <a:cs typeface="Segoe UI" pitchFamily="34" charset="0"/>
            </a:endParaRPr>
          </a:p>
        </p:txBody>
      </p:sp>
      <p:sp>
        <p:nvSpPr>
          <p:cNvPr id="112" name="Green"/>
          <p:cNvSpPr/>
          <p:nvPr/>
        </p:nvSpPr>
        <p:spPr bwMode="auto">
          <a:xfrm>
            <a:off x="4595737" y="1360033"/>
            <a:ext cx="1189092" cy="734324"/>
          </a:xfrm>
          <a:prstGeom prst="roundRect">
            <a:avLst>
              <a:gd name="adj" fmla="val 0"/>
            </a:avLst>
          </a:prstGeom>
          <a:solidFill>
            <a:srgbClr val="72BA3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marL="0" marR="0" lvl="0" indent="0" algn="ctr" defTabSz="914099" rtl="0" eaLnBrk="1" fontAlgn="base" latinLnBrk="0" hangingPunct="1">
              <a:lnSpc>
                <a:spcPct val="100000"/>
              </a:lnSpc>
              <a:spcBef>
                <a:spcPct val="0"/>
              </a:spcBef>
              <a:spcAft>
                <a:spcPct val="0"/>
              </a:spcAft>
              <a:buClrTx/>
              <a:buSzTx/>
              <a:buFontTx/>
              <a:buNone/>
              <a:tabLst/>
              <a:defRPr/>
            </a:pPr>
            <a:r>
              <a:rPr kumimoji="0" lang="de-DE" sz="1000" b="0" i="0" u="none" strike="noStrike" kern="1200" cap="none" spc="0" normalizeH="0" baseline="0" noProof="0" dirty="0" smtClean="0">
                <a:ln>
                  <a:noFill/>
                </a:ln>
                <a:solidFill>
                  <a:prstClr val="black">
                    <a:alpha val="99000"/>
                  </a:prstClr>
                </a:solidFill>
                <a:effectLst/>
                <a:uLnTx/>
                <a:uFillTx/>
                <a:latin typeface="Segoe UI"/>
                <a:ea typeface="Segoe UI" pitchFamily="34" charset="0"/>
                <a:cs typeface="Segoe UI" pitchFamily="34" charset="0"/>
              </a:rPr>
              <a:t>User Interface</a:t>
            </a:r>
          </a:p>
          <a:p>
            <a:pPr marL="0" marR="0" lvl="0" indent="0" algn="ctr" defTabSz="914099" rtl="0" eaLnBrk="1" fontAlgn="base" latinLnBrk="0" hangingPunct="1">
              <a:lnSpc>
                <a:spcPct val="100000"/>
              </a:lnSpc>
              <a:spcBef>
                <a:spcPct val="0"/>
              </a:spcBef>
              <a:spcAft>
                <a:spcPct val="0"/>
              </a:spcAft>
              <a:buClrTx/>
              <a:buSzTx/>
              <a:buFontTx/>
              <a:buNone/>
              <a:tabLst/>
              <a:defRPr/>
            </a:pPr>
            <a:r>
              <a:rPr kumimoji="0" lang="de-DE" sz="1000" b="0" i="0" u="none" strike="noStrike" kern="1200" cap="none" spc="0" normalizeH="0" baseline="0" noProof="0" dirty="0" smtClean="0">
                <a:ln>
                  <a:noFill/>
                </a:ln>
                <a:solidFill>
                  <a:prstClr val="black">
                    <a:alpha val="99000"/>
                  </a:prstClr>
                </a:solidFill>
                <a:effectLst/>
                <a:uLnTx/>
                <a:uFillTx/>
                <a:latin typeface="Segoe UI"/>
                <a:ea typeface="Segoe UI" pitchFamily="34" charset="0"/>
                <a:cs typeface="Segoe UI" pitchFamily="34" charset="0"/>
              </a:rPr>
              <a:t>(Manage Data Refresh page)</a:t>
            </a:r>
            <a:endParaRPr kumimoji="0" lang="en-US" sz="1000" b="0" i="0" u="none" strike="noStrike" kern="1200" cap="none" spc="0" normalizeH="0" baseline="0" noProof="0" dirty="0" smtClean="0">
              <a:ln>
                <a:noFill/>
              </a:ln>
              <a:solidFill>
                <a:prstClr val="black">
                  <a:alpha val="99000"/>
                </a:prstClr>
              </a:solidFill>
              <a:effectLst/>
              <a:uLnTx/>
              <a:uFillTx/>
              <a:latin typeface="Segoe UI"/>
              <a:ea typeface="Segoe UI" pitchFamily="34" charset="0"/>
              <a:cs typeface="Segoe UI" pitchFamily="34" charset="0"/>
            </a:endParaRPr>
          </a:p>
        </p:txBody>
      </p:sp>
      <p:grpSp>
        <p:nvGrpSpPr>
          <p:cNvPr id="113" name="Group 112"/>
          <p:cNvGrpSpPr/>
          <p:nvPr/>
        </p:nvGrpSpPr>
        <p:grpSpPr>
          <a:xfrm>
            <a:off x="5037882" y="2078744"/>
            <a:ext cx="304801" cy="448019"/>
            <a:chOff x="5228430" y="1317709"/>
            <a:chExt cx="304801" cy="790757"/>
          </a:xfrm>
        </p:grpSpPr>
        <p:cxnSp>
          <p:nvCxnSpPr>
            <p:cNvPr id="114" name="Straight Arrow Connector 113"/>
            <p:cNvCxnSpPr/>
            <p:nvPr/>
          </p:nvCxnSpPr>
          <p:spPr>
            <a:xfrm>
              <a:off x="5228430" y="1326521"/>
              <a:ext cx="1" cy="781945"/>
            </a:xfrm>
            <a:prstGeom prst="straightConnector1">
              <a:avLst/>
            </a:prstGeom>
            <a:noFill/>
            <a:ln w="38100" cap="flat" cmpd="sng" algn="ctr">
              <a:solidFill>
                <a:srgbClr val="72BA30"/>
              </a:solidFill>
              <a:prstDash val="solid"/>
              <a:tailEnd type="arrow"/>
            </a:ln>
            <a:effectLst>
              <a:outerShdw blurRad="40000" dist="23000" dir="5400000" rotWithShape="0">
                <a:srgbClr val="000000">
                  <a:alpha val="35000"/>
                </a:srgbClr>
              </a:outerShdw>
            </a:effectLst>
          </p:spPr>
        </p:cxnSp>
        <p:cxnSp>
          <p:nvCxnSpPr>
            <p:cNvPr id="115" name="Straight Arrow Connector 114"/>
            <p:cNvCxnSpPr/>
            <p:nvPr/>
          </p:nvCxnSpPr>
          <p:spPr>
            <a:xfrm>
              <a:off x="5533230" y="1317709"/>
              <a:ext cx="1" cy="781945"/>
            </a:xfrm>
            <a:prstGeom prst="straightConnector1">
              <a:avLst/>
            </a:prstGeom>
            <a:noFill/>
            <a:ln w="38100" cap="flat" cmpd="sng" algn="ctr">
              <a:solidFill>
                <a:srgbClr val="72BA30"/>
              </a:solidFill>
              <a:prstDash val="solid"/>
              <a:headEnd type="arrow" w="med" len="med"/>
              <a:tailEnd type="none" w="med" len="med"/>
            </a:ln>
            <a:effectLst>
              <a:outerShdw blurRad="40000" dist="23000" dir="5400000" rotWithShape="0">
                <a:srgbClr val="000000">
                  <a:alpha val="35000"/>
                </a:srgbClr>
              </a:outerShdw>
            </a:effectLst>
          </p:spPr>
        </p:cxnSp>
      </p:grpSp>
      <p:sp>
        <p:nvSpPr>
          <p:cNvPr id="116" name="Rectangle 115"/>
          <p:cNvSpPr/>
          <p:nvPr/>
        </p:nvSpPr>
        <p:spPr>
          <a:xfrm>
            <a:off x="7934158" y="3921113"/>
            <a:ext cx="2173222" cy="246221"/>
          </a:xfrm>
          <a:prstGeom prst="rect">
            <a:avLst/>
          </a:prstGeom>
        </p:spPr>
        <p:txBody>
          <a:bodyPr wrap="square">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marR="0" lvl="0" indent="0" algn="ctr" defTabSz="914363"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srgbClr val="F38A6D"/>
                </a:solidFill>
                <a:effectLst/>
                <a:uLnTx/>
                <a:uFillTx/>
                <a:latin typeface="Segoe UI"/>
              </a:rPr>
              <a:t>SharePoint Timer Service</a:t>
            </a:r>
            <a:endParaRPr kumimoji="0" lang="en-US" sz="1000" b="0" i="0" u="none" strike="noStrike" kern="1200" cap="none" spc="0" normalizeH="0" baseline="0" noProof="0" dirty="0">
              <a:ln>
                <a:noFill/>
              </a:ln>
              <a:solidFill>
                <a:srgbClr val="F38A6D"/>
              </a:solidFill>
              <a:effectLst/>
              <a:uLnTx/>
              <a:uFillTx/>
              <a:latin typeface="Segoe UI"/>
            </a:endParaRPr>
          </a:p>
        </p:txBody>
      </p:sp>
      <p:sp>
        <p:nvSpPr>
          <p:cNvPr id="117" name="Light Blue"/>
          <p:cNvSpPr/>
          <p:nvPr/>
        </p:nvSpPr>
        <p:spPr bwMode="auto">
          <a:xfrm>
            <a:off x="7934157" y="2780939"/>
            <a:ext cx="2173223" cy="874512"/>
          </a:xfrm>
          <a:prstGeom prst="roundRect">
            <a:avLst>
              <a:gd name="adj" fmla="val 0"/>
            </a:avLst>
          </a:prstGeom>
          <a:solidFill>
            <a:srgbClr val="C000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marL="0" marR="0" lvl="0" indent="0" algn="ctr" defTabSz="914099"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prstClr val="white">
                    <a:alpha val="99000"/>
                  </a:prstClr>
                </a:solidFill>
                <a:effectLst/>
                <a:uLnTx/>
                <a:uFillTx/>
                <a:latin typeface="Segoe UI"/>
                <a:ea typeface="Segoe UI" pitchFamily="34" charset="0"/>
                <a:cs typeface="Segoe UI" pitchFamily="34" charset="0"/>
              </a:rPr>
              <a:t>Secure Store Service (Refresh Credentials)</a:t>
            </a:r>
            <a:endParaRPr kumimoji="0" lang="en-US" sz="1000" b="0" i="0" u="none" strike="noStrike" kern="1200" cap="none" spc="0" normalizeH="0" baseline="0" noProof="0" dirty="0">
              <a:ln>
                <a:noFill/>
              </a:ln>
              <a:solidFill>
                <a:prstClr val="white">
                  <a:alpha val="99000"/>
                </a:prstClr>
              </a:solidFill>
              <a:effectLst/>
              <a:uLnTx/>
              <a:uFillTx/>
              <a:latin typeface="Segoe UI"/>
              <a:ea typeface="Segoe UI" pitchFamily="34" charset="0"/>
              <a:cs typeface="Segoe UI" pitchFamily="34" charset="0"/>
            </a:endParaRPr>
          </a:p>
        </p:txBody>
      </p:sp>
      <p:grpSp>
        <p:nvGrpSpPr>
          <p:cNvPr id="118" name="Group 117"/>
          <p:cNvGrpSpPr/>
          <p:nvPr/>
        </p:nvGrpSpPr>
        <p:grpSpPr>
          <a:xfrm>
            <a:off x="5784830" y="1860282"/>
            <a:ext cx="2992038" cy="1016289"/>
            <a:chOff x="5072473" y="1223191"/>
            <a:chExt cx="3016193" cy="656692"/>
          </a:xfrm>
        </p:grpSpPr>
        <p:cxnSp>
          <p:nvCxnSpPr>
            <p:cNvPr id="119" name="Straight Connector 118"/>
            <p:cNvCxnSpPr/>
            <p:nvPr/>
          </p:nvCxnSpPr>
          <p:spPr>
            <a:xfrm>
              <a:off x="5072473" y="1223191"/>
              <a:ext cx="3016193" cy="0"/>
            </a:xfrm>
            <a:prstGeom prst="line">
              <a:avLst/>
            </a:prstGeom>
            <a:noFill/>
            <a:ln w="38100" cap="flat" cmpd="sng" algn="ctr">
              <a:solidFill>
                <a:srgbClr val="72BA30"/>
              </a:solidFill>
              <a:prstDash val="solid"/>
            </a:ln>
            <a:effectLst>
              <a:outerShdw blurRad="40000" dist="23000" dir="5400000" rotWithShape="0">
                <a:srgbClr val="000000">
                  <a:alpha val="35000"/>
                </a:srgbClr>
              </a:outerShdw>
            </a:effectLst>
          </p:spPr>
        </p:cxnSp>
        <p:cxnSp>
          <p:nvCxnSpPr>
            <p:cNvPr id="120" name="Straight Connector 119"/>
            <p:cNvCxnSpPr/>
            <p:nvPr/>
          </p:nvCxnSpPr>
          <p:spPr>
            <a:xfrm>
              <a:off x="8088666" y="1223191"/>
              <a:ext cx="0" cy="656692"/>
            </a:xfrm>
            <a:prstGeom prst="line">
              <a:avLst/>
            </a:prstGeom>
            <a:noFill/>
            <a:ln w="38100" cap="flat" cmpd="sng" algn="ctr">
              <a:solidFill>
                <a:srgbClr val="72BA30"/>
              </a:solidFill>
              <a:prstDash val="solid"/>
              <a:headEnd type="none" w="med" len="med"/>
              <a:tailEnd type="arrow" w="med" len="med"/>
            </a:ln>
            <a:effectLst>
              <a:outerShdw blurRad="40000" dist="23000" dir="5400000" rotWithShape="0">
                <a:srgbClr val="000000">
                  <a:alpha val="35000"/>
                </a:srgbClr>
              </a:outerShdw>
            </a:effectLst>
          </p:spPr>
        </p:cxnSp>
      </p:grpSp>
      <p:grpSp>
        <p:nvGrpSpPr>
          <p:cNvPr id="121" name="Group 120"/>
          <p:cNvGrpSpPr/>
          <p:nvPr/>
        </p:nvGrpSpPr>
        <p:grpSpPr>
          <a:xfrm>
            <a:off x="5764715" y="1530077"/>
            <a:ext cx="3469096" cy="1288169"/>
            <a:chOff x="5072473" y="1223191"/>
            <a:chExt cx="3016193" cy="656692"/>
          </a:xfrm>
        </p:grpSpPr>
        <p:cxnSp>
          <p:nvCxnSpPr>
            <p:cNvPr id="122" name="Straight Connector 121"/>
            <p:cNvCxnSpPr/>
            <p:nvPr/>
          </p:nvCxnSpPr>
          <p:spPr>
            <a:xfrm>
              <a:off x="5072473" y="1223191"/>
              <a:ext cx="3016193" cy="0"/>
            </a:xfrm>
            <a:prstGeom prst="line">
              <a:avLst/>
            </a:prstGeom>
            <a:noFill/>
            <a:ln w="38100" cap="flat" cmpd="sng" algn="ctr">
              <a:solidFill>
                <a:srgbClr val="72BA30"/>
              </a:solidFill>
              <a:prstDash val="solid"/>
              <a:headEnd type="arrow" w="med" len="med"/>
              <a:tailEnd type="none" w="med" len="med"/>
            </a:ln>
            <a:effectLst>
              <a:outerShdw blurRad="40000" dist="23000" dir="5400000" rotWithShape="0">
                <a:srgbClr val="000000">
                  <a:alpha val="35000"/>
                </a:srgbClr>
              </a:outerShdw>
            </a:effectLst>
          </p:spPr>
        </p:cxnSp>
        <p:cxnSp>
          <p:nvCxnSpPr>
            <p:cNvPr id="123" name="Straight Connector 122"/>
            <p:cNvCxnSpPr/>
            <p:nvPr/>
          </p:nvCxnSpPr>
          <p:spPr>
            <a:xfrm>
              <a:off x="8088666" y="1223191"/>
              <a:ext cx="0" cy="656692"/>
            </a:xfrm>
            <a:prstGeom prst="line">
              <a:avLst/>
            </a:prstGeom>
            <a:noFill/>
            <a:ln w="38100" cap="flat" cmpd="sng" algn="ctr">
              <a:solidFill>
                <a:srgbClr val="72BA30"/>
              </a:solidFill>
              <a:prstDash val="solid"/>
              <a:headEnd type="none" w="med" len="med"/>
              <a:tailEnd type="none" w="med" len="med"/>
            </a:ln>
            <a:effectLst>
              <a:outerShdw blurRad="40000" dist="23000" dir="5400000" rotWithShape="0">
                <a:srgbClr val="000000">
                  <a:alpha val="35000"/>
                </a:srgbClr>
              </a:outerShdw>
            </a:effectLst>
          </p:spPr>
        </p:cxnSp>
      </p:grpSp>
      <p:cxnSp>
        <p:nvCxnSpPr>
          <p:cNvPr id="124" name="Elbow Connector 123"/>
          <p:cNvCxnSpPr>
            <a:stCxn id="117" idx="1"/>
          </p:cNvCxnSpPr>
          <p:nvPr/>
        </p:nvCxnSpPr>
        <p:spPr>
          <a:xfrm rot="10800000">
            <a:off x="5764715" y="2811391"/>
            <a:ext cx="2169442" cy="406805"/>
          </a:xfrm>
          <a:prstGeom prst="bentConnector3">
            <a:avLst>
              <a:gd name="adj1" fmla="val 10012"/>
            </a:avLst>
          </a:prstGeom>
          <a:noFill/>
          <a:ln w="38100" cap="flat" cmpd="sng" algn="ctr">
            <a:solidFill>
              <a:srgbClr val="C00000"/>
            </a:solidFill>
            <a:prstDash val="solid"/>
            <a:tailEnd type="arrow"/>
          </a:ln>
          <a:effectLst>
            <a:outerShdw blurRad="40000" dist="23000" dir="5400000" rotWithShape="0">
              <a:srgbClr val="000000">
                <a:alpha val="35000"/>
              </a:srgbClr>
            </a:outerShdw>
          </a:effectLst>
        </p:spPr>
      </p:cxnSp>
      <p:cxnSp>
        <p:nvCxnSpPr>
          <p:cNvPr id="125" name="Elbow Connector 124"/>
          <p:cNvCxnSpPr>
            <a:stCxn id="108" idx="1"/>
            <a:endCxn id="102" idx="3"/>
          </p:cNvCxnSpPr>
          <p:nvPr/>
        </p:nvCxnSpPr>
        <p:spPr>
          <a:xfrm rot="10800000">
            <a:off x="5784831" y="3107311"/>
            <a:ext cx="2645113" cy="1318845"/>
          </a:xfrm>
          <a:prstGeom prst="bentConnector3">
            <a:avLst>
              <a:gd name="adj1" fmla="val 43795"/>
            </a:avLst>
          </a:prstGeom>
          <a:noFill/>
          <a:ln w="38100" cap="flat" cmpd="sng" algn="ctr">
            <a:solidFill>
              <a:sysClr val="windowText" lastClr="000000"/>
            </a:solidFill>
            <a:prstDash val="solid"/>
            <a:tailEnd type="arrow"/>
          </a:ln>
          <a:effectLst>
            <a:outerShdw blurRad="40000" dist="23000" dir="5400000" rotWithShape="0">
              <a:srgbClr val="000000">
                <a:alpha val="35000"/>
              </a:srgbClr>
            </a:outerShdw>
          </a:effectLst>
        </p:spPr>
      </p:cxnSp>
      <p:grpSp>
        <p:nvGrpSpPr>
          <p:cNvPr id="126" name="Group 125"/>
          <p:cNvGrpSpPr/>
          <p:nvPr/>
        </p:nvGrpSpPr>
        <p:grpSpPr>
          <a:xfrm>
            <a:off x="5764715" y="3610531"/>
            <a:ext cx="373626" cy="1933276"/>
            <a:chOff x="6607406" y="3242654"/>
            <a:chExt cx="373626" cy="1053154"/>
          </a:xfrm>
        </p:grpSpPr>
        <p:cxnSp>
          <p:nvCxnSpPr>
            <p:cNvPr id="127" name="Straight Connector 126"/>
            <p:cNvCxnSpPr/>
            <p:nvPr/>
          </p:nvCxnSpPr>
          <p:spPr>
            <a:xfrm flipH="1" flipV="1">
              <a:off x="6981030" y="3242654"/>
              <a:ext cx="2" cy="1053154"/>
            </a:xfrm>
            <a:prstGeom prst="line">
              <a:avLst/>
            </a:prstGeom>
            <a:noFill/>
            <a:ln w="38100" cap="flat" cmpd="sng" algn="ctr">
              <a:solidFill>
                <a:srgbClr val="296A8E"/>
              </a:solidFill>
              <a:prstDash val="sysDot"/>
            </a:ln>
            <a:effectLst>
              <a:outerShdw blurRad="40000" dist="23000" dir="5400000" rotWithShape="0">
                <a:srgbClr val="000000">
                  <a:alpha val="35000"/>
                </a:srgbClr>
              </a:outerShdw>
            </a:effectLst>
          </p:spPr>
        </p:cxnSp>
        <p:cxnSp>
          <p:nvCxnSpPr>
            <p:cNvPr id="128" name="Straight Connector 127"/>
            <p:cNvCxnSpPr/>
            <p:nvPr/>
          </p:nvCxnSpPr>
          <p:spPr>
            <a:xfrm>
              <a:off x="6607406" y="3242654"/>
              <a:ext cx="373624" cy="0"/>
            </a:xfrm>
            <a:prstGeom prst="line">
              <a:avLst/>
            </a:prstGeom>
            <a:noFill/>
            <a:ln w="38100" cap="flat" cmpd="sng" algn="ctr">
              <a:solidFill>
                <a:srgbClr val="296A8E"/>
              </a:solidFill>
              <a:prstDash val="sysDot"/>
              <a:headEnd type="arrow" w="med" len="med"/>
              <a:tailEnd type="none" w="med" len="med"/>
            </a:ln>
            <a:effectLst>
              <a:outerShdw blurRad="40000" dist="23000" dir="5400000" rotWithShape="0">
                <a:srgbClr val="000000">
                  <a:alpha val="35000"/>
                </a:srgbClr>
              </a:outerShdw>
            </a:effectLst>
          </p:spPr>
        </p:cxnSp>
      </p:grpSp>
      <p:cxnSp>
        <p:nvCxnSpPr>
          <p:cNvPr id="129" name="Straight Connector 128"/>
          <p:cNvCxnSpPr/>
          <p:nvPr/>
        </p:nvCxnSpPr>
        <p:spPr>
          <a:xfrm flipH="1" flipV="1">
            <a:off x="5507087" y="5543807"/>
            <a:ext cx="627452" cy="1"/>
          </a:xfrm>
          <a:prstGeom prst="line">
            <a:avLst/>
          </a:prstGeom>
          <a:noFill/>
          <a:ln w="38100" cap="flat" cmpd="sng" algn="ctr">
            <a:solidFill>
              <a:srgbClr val="296A8E"/>
            </a:solidFill>
            <a:prstDash val="sysDot"/>
            <a:headEnd type="none" w="med" len="med"/>
            <a:tailEnd type="arrow" w="med" len="med"/>
          </a:ln>
          <a:effectLst>
            <a:outerShdw blurRad="40000" dist="23000" dir="5400000" rotWithShape="0">
              <a:srgbClr val="000000">
                <a:alpha val="35000"/>
              </a:srgbClr>
            </a:outerShdw>
          </a:effectLst>
        </p:spPr>
      </p:cxnSp>
      <p:sp>
        <p:nvSpPr>
          <p:cNvPr id="3" name="Oval Callout 2"/>
          <p:cNvSpPr/>
          <p:nvPr/>
        </p:nvSpPr>
        <p:spPr bwMode="auto">
          <a:xfrm>
            <a:off x="1417637" y="3031917"/>
            <a:ext cx="457200" cy="355554"/>
          </a:xfrm>
          <a:prstGeom prst="wedgeEllipseCallout">
            <a:avLst>
              <a:gd name="adj1" fmla="val 166922"/>
              <a:gd name="adj2" fmla="val 348543"/>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0" name="Cloud 129"/>
          <p:cNvSpPr/>
          <p:nvPr/>
        </p:nvSpPr>
        <p:spPr>
          <a:xfrm>
            <a:off x="827878" y="2742750"/>
            <a:ext cx="1640831" cy="867782"/>
          </a:xfrm>
          <a:prstGeom prst="cloud">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de-DE" sz="1200" dirty="0" smtClean="0"/>
              <a:t>Twitter</a:t>
            </a:r>
            <a:endParaRPr lang="en-US" sz="1200" dirty="0"/>
          </a:p>
        </p:txBody>
      </p:sp>
    </p:spTree>
    <p:extLst>
      <p:ext uri="{BB962C8B-B14F-4D97-AF65-F5344CB8AC3E}">
        <p14:creationId xmlns:p14="http://schemas.microsoft.com/office/powerpoint/2010/main" val="7723843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nodePh="1">
                                  <p:stCondLst>
                                    <p:cond delay="0"/>
                                  </p:stCondLst>
                                  <p:endCondLst>
                                    <p:cond evt="begin" delay="0">
                                      <p:tn val="9"/>
                                    </p:cond>
                                  </p:end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Demo</a:t>
            </a:r>
            <a:endParaRPr lang="en-US" dirty="0"/>
          </a:p>
        </p:txBody>
      </p:sp>
      <p:sp>
        <p:nvSpPr>
          <p:cNvPr id="3" name="Text Placeholder 2"/>
          <p:cNvSpPr>
            <a:spLocks noGrp="1"/>
          </p:cNvSpPr>
          <p:nvPr>
            <p:ph type="body" sz="quarter" idx="12"/>
          </p:nvPr>
        </p:nvSpPr>
        <p:spPr/>
        <p:txBody>
          <a:bodyPr/>
          <a:lstStyle/>
          <a:p>
            <a:r>
              <a:rPr lang="en-US" b="1" dirty="0" smtClean="0"/>
              <a:t>Running Scheduled Data Refresh on Demand</a:t>
            </a:r>
            <a:endParaRPr lang="en-US" b="1" dirty="0"/>
          </a:p>
        </p:txBody>
      </p:sp>
    </p:spTree>
    <p:extLst>
      <p:ext uri="{BB962C8B-B14F-4D97-AF65-F5344CB8AC3E}">
        <p14:creationId xmlns:p14="http://schemas.microsoft.com/office/powerpoint/2010/main" val="202977025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Excel Services SOAP API for Refresh</a:t>
            </a:r>
            <a:endParaRPr lang="en-US" dirty="0"/>
          </a:p>
        </p:txBody>
      </p:sp>
      <p:sp>
        <p:nvSpPr>
          <p:cNvPr id="5" name="Rectangle 4"/>
          <p:cNvSpPr/>
          <p:nvPr/>
        </p:nvSpPr>
        <p:spPr>
          <a:xfrm>
            <a:off x="503237" y="1668462"/>
            <a:ext cx="11048998" cy="4867486"/>
          </a:xfrm>
          <a:prstGeom prst="rect">
            <a:avLst/>
          </a:prstGeom>
        </p:spPr>
        <p:txBody>
          <a:bodyPr wrap="square">
            <a:spAutoFit/>
          </a:bodyPr>
          <a:lstStyle/>
          <a:p>
            <a:pPr>
              <a:lnSpc>
                <a:spcPct val="107000"/>
              </a:lnSpc>
            </a:pP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r>
              <a:rPr lang="en-US" sz="1000" dirty="0" smtClean="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r>
              <a:rPr lang="en-US" sz="1000" dirty="0" err="1" smtClean="0">
                <a:solidFill>
                  <a:srgbClr val="2B91AF"/>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HttpContext</a:t>
            </a:r>
            <a:r>
              <a:rPr lang="en-US" sz="1000" dirty="0" err="1" smtClean="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.Current</a:t>
            </a:r>
            <a:r>
              <a:rPr lang="en-US" sz="1000" dirty="0" smtClean="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r>
              <a:rPr lang="en-US" sz="1000" dirty="0">
                <a:solidFill>
                  <a:srgbClr val="0000FF"/>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null</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a:t>
            </a:r>
            <a:endParaRPr lang="en-US" sz="1000" dirty="0">
              <a:latin typeface="Courier New" panose="02070309020205020404" pitchFamily="49" charset="0"/>
              <a:ea typeface="Calibri" panose="020F0502020204030204" pitchFamily="34" charset="0"/>
              <a:cs typeface="Courier New" panose="02070309020205020404" pitchFamily="49" charset="0"/>
            </a:endParaRPr>
          </a:p>
          <a:p>
            <a:pPr>
              <a:lnSpc>
                <a:spcPct val="107000"/>
              </a:lnSpc>
            </a:pP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r>
              <a:rPr lang="en-US" sz="1000" dirty="0" err="1">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LogStatus</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a:t>
            </a:r>
            <a:r>
              <a:rPr lang="en-US" sz="1000" dirty="0" err="1">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currentSite</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r>
              <a:rPr lang="en-US" sz="1000" dirty="0">
                <a:solidFill>
                  <a:srgbClr val="A31515"/>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"Performing </a:t>
            </a:r>
            <a:r>
              <a:rPr lang="en-US" sz="1000" dirty="0" err="1">
                <a:solidFill>
                  <a:srgbClr val="A31515"/>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PowerPivot</a:t>
            </a:r>
            <a:r>
              <a:rPr lang="en-US" sz="1000" dirty="0">
                <a:solidFill>
                  <a:srgbClr val="A31515"/>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Workbook Refresh"</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r>
              <a:rPr lang="en-US" sz="1000" dirty="0">
                <a:solidFill>
                  <a:srgbClr val="A31515"/>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"Refresh Direct"</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a:t>
            </a:r>
            <a:endParaRPr lang="en-US" sz="1000" dirty="0">
              <a:latin typeface="Courier New" panose="02070309020205020404" pitchFamily="49" charset="0"/>
              <a:ea typeface="Calibri" panose="020F0502020204030204" pitchFamily="34" charset="0"/>
              <a:cs typeface="Courier New" panose="02070309020205020404" pitchFamily="49" charset="0"/>
            </a:endParaRPr>
          </a:p>
          <a:p>
            <a:pPr>
              <a:lnSpc>
                <a:spcPct val="107000"/>
              </a:lnSpc>
            </a:pP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endParaRPr lang="en-US" sz="1000" dirty="0">
              <a:latin typeface="Courier New" panose="02070309020205020404" pitchFamily="49" charset="0"/>
              <a:ea typeface="Calibri" panose="020F0502020204030204" pitchFamily="34" charset="0"/>
              <a:cs typeface="Courier New" panose="02070309020205020404" pitchFamily="49" charset="0"/>
            </a:endParaRPr>
          </a:p>
          <a:p>
            <a:pPr>
              <a:lnSpc>
                <a:spcPct val="107000"/>
              </a:lnSpc>
            </a:pP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r>
              <a:rPr lang="en-US" sz="1000" dirty="0">
                <a:solidFill>
                  <a:srgbClr val="2B91AF"/>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Status</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status;</a:t>
            </a:r>
            <a:endParaRPr lang="en-US" sz="1000" dirty="0">
              <a:latin typeface="Courier New" panose="02070309020205020404" pitchFamily="49" charset="0"/>
              <a:ea typeface="Calibri" panose="020F0502020204030204" pitchFamily="34" charset="0"/>
              <a:cs typeface="Courier New" panose="02070309020205020404" pitchFamily="49" charset="0"/>
            </a:endParaRPr>
          </a:p>
          <a:p>
            <a:pPr>
              <a:lnSpc>
                <a:spcPct val="107000"/>
              </a:lnSpc>
            </a:pP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r>
              <a:rPr lang="en-US" sz="1000" dirty="0" err="1">
                <a:solidFill>
                  <a:srgbClr val="2B91AF"/>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ExcelService</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r>
              <a:rPr lang="en-US" sz="1000" dirty="0" err="1">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ecs</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 </a:t>
            </a:r>
            <a:r>
              <a:rPr lang="en-US" sz="1000" dirty="0">
                <a:solidFill>
                  <a:srgbClr val="0000FF"/>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new</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r>
              <a:rPr lang="en-US" sz="1000" dirty="0" err="1">
                <a:solidFill>
                  <a:srgbClr val="2B91AF"/>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ExcelService</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a:t>
            </a:r>
            <a:r>
              <a:rPr lang="en-US" sz="1000" dirty="0" err="1">
                <a:solidFill>
                  <a:srgbClr val="0000FF"/>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this</a:t>
            </a:r>
            <a:r>
              <a:rPr lang="en-US" sz="1000" dirty="0" err="1">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.workbookPath</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a:t>
            </a:r>
            <a:endParaRPr lang="en-US" sz="1000" dirty="0">
              <a:latin typeface="Courier New" panose="02070309020205020404" pitchFamily="49" charset="0"/>
              <a:ea typeface="Calibri" panose="020F0502020204030204" pitchFamily="34" charset="0"/>
              <a:cs typeface="Courier New" panose="02070309020205020404" pitchFamily="49" charset="0"/>
            </a:endParaRPr>
          </a:p>
          <a:p>
            <a:pPr>
              <a:lnSpc>
                <a:spcPct val="107000"/>
              </a:lnSpc>
            </a:pP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r>
              <a:rPr lang="en-US" sz="1000" dirty="0">
                <a:solidFill>
                  <a:srgbClr val="0000FF"/>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string</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r>
              <a:rPr lang="en-US" sz="1000" dirty="0" err="1">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sessionId</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 </a:t>
            </a:r>
            <a:r>
              <a:rPr lang="en-US" sz="1000" dirty="0" err="1">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ecs.OpenWorkbookEx</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a:t>
            </a:r>
            <a:r>
              <a:rPr lang="en-US" sz="1000" dirty="0" err="1">
                <a:solidFill>
                  <a:srgbClr val="0000FF"/>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this</a:t>
            </a:r>
            <a:r>
              <a:rPr lang="en-US" sz="1000" dirty="0" err="1">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.workbookPath</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r>
              <a:rPr lang="en-US" sz="1000" dirty="0">
                <a:solidFill>
                  <a:srgbClr val="A31515"/>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"en-US"</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r>
              <a:rPr lang="en-US" sz="1000" dirty="0">
                <a:solidFill>
                  <a:srgbClr val="A31515"/>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"en-US"</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r>
              <a:rPr lang="en-US" sz="1000" dirty="0">
                <a:solidFill>
                  <a:srgbClr val="0000FF"/>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true</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r>
              <a:rPr lang="en-US" sz="1000" dirty="0">
                <a:solidFill>
                  <a:srgbClr val="0000FF"/>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out</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status);</a:t>
            </a:r>
            <a:endParaRPr lang="en-US" sz="1000" dirty="0">
              <a:latin typeface="Courier New" panose="02070309020205020404" pitchFamily="49" charset="0"/>
              <a:ea typeface="Calibri" panose="020F0502020204030204" pitchFamily="34" charset="0"/>
              <a:cs typeface="Courier New" panose="02070309020205020404" pitchFamily="49" charset="0"/>
            </a:endParaRPr>
          </a:p>
          <a:p>
            <a:pPr>
              <a:lnSpc>
                <a:spcPct val="107000"/>
              </a:lnSpc>
            </a:pP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r>
              <a:rPr lang="en-US" sz="1000" dirty="0" err="1">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CheckExcelServicesReturnValue</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(status);</a:t>
            </a:r>
            <a:endParaRPr lang="en-US" sz="1000" dirty="0">
              <a:latin typeface="Courier New" panose="02070309020205020404" pitchFamily="49" charset="0"/>
              <a:ea typeface="Calibri" panose="020F0502020204030204" pitchFamily="34" charset="0"/>
              <a:cs typeface="Courier New" panose="02070309020205020404" pitchFamily="49" charset="0"/>
            </a:endParaRPr>
          </a:p>
          <a:p>
            <a:pPr>
              <a:lnSpc>
                <a:spcPct val="107000"/>
              </a:lnSpc>
            </a:pP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endParaRPr lang="en-US" sz="1000" dirty="0">
              <a:latin typeface="Courier New" panose="02070309020205020404" pitchFamily="49" charset="0"/>
              <a:ea typeface="Calibri" panose="020F0502020204030204" pitchFamily="34" charset="0"/>
              <a:cs typeface="Courier New" panose="02070309020205020404" pitchFamily="49" charset="0"/>
            </a:endParaRPr>
          </a:p>
          <a:p>
            <a:pPr>
              <a:lnSpc>
                <a:spcPct val="107000"/>
              </a:lnSpc>
            </a:pP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r>
              <a:rPr lang="en-US" sz="1000" dirty="0" err="1">
                <a:solidFill>
                  <a:srgbClr val="2B91AF"/>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WorkbookModelInfo</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r>
              <a:rPr lang="en-US" sz="1000" dirty="0" err="1">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modelInfo</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 </a:t>
            </a:r>
            <a:r>
              <a:rPr lang="en-US" sz="1000" dirty="0" err="1">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ecs.EnsureWorkbookModel</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a:t>
            </a:r>
            <a:r>
              <a:rPr lang="en-US" sz="1000" dirty="0" err="1">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sessionId</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r>
              <a:rPr lang="en-US" sz="1000" dirty="0">
                <a:solidFill>
                  <a:srgbClr val="0000FF"/>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out</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status);</a:t>
            </a:r>
            <a:endParaRPr lang="en-US" sz="1000" dirty="0">
              <a:latin typeface="Courier New" panose="02070309020205020404" pitchFamily="49" charset="0"/>
              <a:ea typeface="Calibri" panose="020F0502020204030204" pitchFamily="34" charset="0"/>
              <a:cs typeface="Courier New" panose="02070309020205020404" pitchFamily="49" charset="0"/>
            </a:endParaRPr>
          </a:p>
          <a:p>
            <a:pPr>
              <a:lnSpc>
                <a:spcPct val="107000"/>
              </a:lnSpc>
            </a:pP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r>
              <a:rPr lang="en-US" sz="1000" dirty="0" err="1">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CheckExcelServicesReturnValue</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(status);</a:t>
            </a:r>
            <a:endParaRPr lang="en-US" sz="1000" dirty="0">
              <a:latin typeface="Courier New" panose="02070309020205020404" pitchFamily="49" charset="0"/>
              <a:ea typeface="Calibri" panose="020F0502020204030204" pitchFamily="34" charset="0"/>
              <a:cs typeface="Courier New" panose="02070309020205020404" pitchFamily="49" charset="0"/>
            </a:endParaRPr>
          </a:p>
          <a:p>
            <a:pPr>
              <a:lnSpc>
                <a:spcPct val="107000"/>
              </a:lnSpc>
            </a:pP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endParaRPr lang="en-US" sz="1000" dirty="0">
              <a:latin typeface="Courier New" panose="02070309020205020404" pitchFamily="49" charset="0"/>
              <a:ea typeface="Calibri" panose="020F0502020204030204" pitchFamily="34" charset="0"/>
              <a:cs typeface="Courier New" panose="02070309020205020404" pitchFamily="49" charset="0"/>
            </a:endParaRPr>
          </a:p>
          <a:p>
            <a:pPr>
              <a:lnSpc>
                <a:spcPct val="107000"/>
              </a:lnSpc>
            </a:pP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r>
              <a:rPr lang="en-US" sz="1000" dirty="0">
                <a:solidFill>
                  <a:srgbClr val="0000FF"/>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if</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r>
              <a:rPr lang="en-US" sz="1000" dirty="0" err="1">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modelInfo.Version</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 15)</a:t>
            </a:r>
            <a:endParaRPr lang="en-US" sz="1000" dirty="0">
              <a:latin typeface="Courier New" panose="02070309020205020404" pitchFamily="49" charset="0"/>
              <a:ea typeface="Calibri" panose="020F0502020204030204" pitchFamily="34" charset="0"/>
              <a:cs typeface="Courier New" panose="02070309020205020404" pitchFamily="49" charset="0"/>
            </a:endParaRPr>
          </a:p>
          <a:p>
            <a:pPr>
              <a:lnSpc>
                <a:spcPct val="107000"/>
              </a:lnSpc>
            </a:pP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endParaRPr lang="en-US" sz="1000" dirty="0">
              <a:latin typeface="Courier New" panose="02070309020205020404" pitchFamily="49" charset="0"/>
              <a:ea typeface="Calibri" panose="020F0502020204030204" pitchFamily="34" charset="0"/>
              <a:cs typeface="Courier New" panose="02070309020205020404" pitchFamily="49" charset="0"/>
            </a:endParaRPr>
          </a:p>
          <a:p>
            <a:pPr>
              <a:lnSpc>
                <a:spcPct val="107000"/>
              </a:lnSpc>
            </a:pP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r>
              <a:rPr lang="en-US" sz="1000" dirty="0">
                <a:solidFill>
                  <a:srgbClr val="0000FF"/>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string</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r>
              <a:rPr lang="en-US" sz="1000" dirty="0" err="1">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workbookConnections</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 </a:t>
            </a:r>
            <a:r>
              <a:rPr lang="en-US" sz="1000" dirty="0" err="1">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ecs.GetWorkbookConnections</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a:t>
            </a:r>
            <a:r>
              <a:rPr lang="en-US" sz="1000" dirty="0" err="1">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sessionId</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r>
              <a:rPr lang="en-US" sz="1000" dirty="0">
                <a:solidFill>
                  <a:srgbClr val="0000FF"/>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out</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status);</a:t>
            </a:r>
            <a:endParaRPr lang="en-US" sz="1000" dirty="0">
              <a:latin typeface="Courier New" panose="02070309020205020404" pitchFamily="49" charset="0"/>
              <a:ea typeface="Calibri" panose="020F0502020204030204" pitchFamily="34" charset="0"/>
              <a:cs typeface="Courier New" panose="02070309020205020404" pitchFamily="49" charset="0"/>
            </a:endParaRPr>
          </a:p>
          <a:p>
            <a:pPr>
              <a:lnSpc>
                <a:spcPct val="107000"/>
              </a:lnSpc>
            </a:pP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r>
              <a:rPr lang="en-US" sz="1000" dirty="0" err="1">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CheckExcelServicesReturnValue</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(status);</a:t>
            </a:r>
            <a:endParaRPr lang="en-US" sz="1000" dirty="0">
              <a:latin typeface="Courier New" panose="02070309020205020404" pitchFamily="49" charset="0"/>
              <a:ea typeface="Calibri" panose="020F0502020204030204" pitchFamily="34" charset="0"/>
              <a:cs typeface="Courier New" panose="02070309020205020404" pitchFamily="49" charset="0"/>
            </a:endParaRPr>
          </a:p>
          <a:p>
            <a:pPr>
              <a:lnSpc>
                <a:spcPct val="107000"/>
              </a:lnSpc>
            </a:pP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endParaRPr lang="en-US" sz="1000" dirty="0">
              <a:latin typeface="Courier New" panose="02070309020205020404" pitchFamily="49" charset="0"/>
              <a:ea typeface="Calibri" panose="020F0502020204030204" pitchFamily="34" charset="0"/>
              <a:cs typeface="Courier New" panose="02070309020205020404" pitchFamily="49" charset="0"/>
            </a:endParaRPr>
          </a:p>
          <a:p>
            <a:pPr>
              <a:lnSpc>
                <a:spcPct val="107000"/>
              </a:lnSpc>
            </a:pP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r>
              <a:rPr lang="en-US" sz="1000" dirty="0">
                <a:solidFill>
                  <a:srgbClr val="0000FF"/>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if</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r>
              <a:rPr lang="en-US" sz="1000" dirty="0" err="1">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workbookConnections</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 </a:t>
            </a:r>
            <a:r>
              <a:rPr lang="en-US" sz="1000" dirty="0">
                <a:solidFill>
                  <a:srgbClr val="0000FF"/>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null</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&amp;&amp; </a:t>
            </a:r>
            <a:r>
              <a:rPr lang="en-US" sz="1000" dirty="0" err="1">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workbookConnections.Length</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&gt; 0)</a:t>
            </a:r>
            <a:endParaRPr lang="en-US" sz="1000" dirty="0">
              <a:latin typeface="Courier New" panose="02070309020205020404" pitchFamily="49" charset="0"/>
              <a:ea typeface="Calibri" panose="020F0502020204030204" pitchFamily="34" charset="0"/>
              <a:cs typeface="Courier New" panose="02070309020205020404" pitchFamily="49" charset="0"/>
            </a:endParaRPr>
          </a:p>
          <a:p>
            <a:pPr>
              <a:lnSpc>
                <a:spcPct val="107000"/>
              </a:lnSpc>
            </a:pP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endParaRPr lang="en-US" sz="1000" dirty="0">
              <a:latin typeface="Courier New" panose="02070309020205020404" pitchFamily="49" charset="0"/>
              <a:ea typeface="Calibri" panose="020F0502020204030204" pitchFamily="34" charset="0"/>
              <a:cs typeface="Courier New" panose="02070309020205020404" pitchFamily="49" charset="0"/>
            </a:endParaRPr>
          </a:p>
          <a:p>
            <a:pPr>
              <a:lnSpc>
                <a:spcPct val="107000"/>
              </a:lnSpc>
            </a:pP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r>
              <a:rPr lang="en-US" sz="1000" dirty="0" err="1">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ecs.RefreshEx</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a:t>
            </a:r>
            <a:r>
              <a:rPr lang="en-US" sz="1000" dirty="0" err="1">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sessionId</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r>
              <a:rPr lang="en-US" sz="1000" dirty="0" err="1">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workbookConnections</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a:t>
            </a:r>
            <a:r>
              <a:rPr lang="en-US" sz="1000" dirty="0" err="1">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workbookConnections.Length</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- 1], </a:t>
            </a:r>
            <a:r>
              <a:rPr lang="en-US" sz="1000" dirty="0">
                <a:solidFill>
                  <a:srgbClr val="0000FF"/>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null</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r>
              <a:rPr lang="en-US" sz="1000" dirty="0">
                <a:solidFill>
                  <a:srgbClr val="0000FF"/>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out</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status);</a:t>
            </a:r>
            <a:endParaRPr lang="en-US" sz="1000" dirty="0">
              <a:latin typeface="Courier New" panose="02070309020205020404" pitchFamily="49" charset="0"/>
              <a:ea typeface="Calibri" panose="020F0502020204030204" pitchFamily="34" charset="0"/>
              <a:cs typeface="Courier New" panose="02070309020205020404" pitchFamily="49" charset="0"/>
            </a:endParaRPr>
          </a:p>
          <a:p>
            <a:pPr>
              <a:lnSpc>
                <a:spcPct val="107000"/>
              </a:lnSpc>
            </a:pP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r>
              <a:rPr lang="en-US" sz="1000" dirty="0" err="1">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CheckExcelServicesReturnValue</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(status);</a:t>
            </a:r>
            <a:endParaRPr lang="en-US" sz="1000" dirty="0">
              <a:latin typeface="Courier New" panose="02070309020205020404" pitchFamily="49" charset="0"/>
              <a:ea typeface="Calibri" panose="020F0502020204030204" pitchFamily="34" charset="0"/>
              <a:cs typeface="Courier New" panose="02070309020205020404" pitchFamily="49" charset="0"/>
            </a:endParaRPr>
          </a:p>
          <a:p>
            <a:pPr>
              <a:lnSpc>
                <a:spcPct val="107000"/>
              </a:lnSpc>
            </a:pP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endParaRPr lang="en-US" sz="1000" dirty="0">
              <a:latin typeface="Courier New" panose="02070309020205020404" pitchFamily="49" charset="0"/>
              <a:ea typeface="Calibri" panose="020F0502020204030204" pitchFamily="34" charset="0"/>
              <a:cs typeface="Courier New" panose="02070309020205020404" pitchFamily="49" charset="0"/>
            </a:endParaRPr>
          </a:p>
          <a:p>
            <a:pPr>
              <a:lnSpc>
                <a:spcPct val="107000"/>
              </a:lnSpc>
            </a:pP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r>
              <a:rPr lang="en-US" sz="1000" dirty="0" err="1">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ecs.SaveWorkbook</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a:t>
            </a:r>
            <a:r>
              <a:rPr lang="en-US" sz="1000" dirty="0" err="1">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sessionId</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r>
              <a:rPr lang="en-US" sz="1000" dirty="0">
                <a:solidFill>
                  <a:srgbClr val="0000FF"/>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out</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status);</a:t>
            </a:r>
            <a:endParaRPr lang="en-US" sz="1000" dirty="0">
              <a:latin typeface="Courier New" panose="02070309020205020404" pitchFamily="49" charset="0"/>
              <a:ea typeface="Calibri" panose="020F0502020204030204" pitchFamily="34" charset="0"/>
              <a:cs typeface="Courier New" panose="02070309020205020404" pitchFamily="49" charset="0"/>
            </a:endParaRPr>
          </a:p>
          <a:p>
            <a:pPr>
              <a:lnSpc>
                <a:spcPct val="107000"/>
              </a:lnSpc>
            </a:pP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r>
              <a:rPr lang="en-US" sz="1000" dirty="0" err="1">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CheckExcelServicesReturnValue</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(status);</a:t>
            </a:r>
            <a:endParaRPr lang="en-US" sz="1000" dirty="0">
              <a:latin typeface="Courier New" panose="02070309020205020404" pitchFamily="49" charset="0"/>
              <a:ea typeface="Calibri" panose="020F0502020204030204" pitchFamily="34" charset="0"/>
              <a:cs typeface="Courier New" panose="02070309020205020404" pitchFamily="49" charset="0"/>
            </a:endParaRPr>
          </a:p>
          <a:p>
            <a:pPr>
              <a:lnSpc>
                <a:spcPct val="107000"/>
              </a:lnSpc>
            </a:pP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endParaRPr lang="en-US" sz="1000" dirty="0">
              <a:latin typeface="Courier New" panose="02070309020205020404" pitchFamily="49" charset="0"/>
              <a:ea typeface="Calibri" panose="020F0502020204030204" pitchFamily="34" charset="0"/>
              <a:cs typeface="Courier New" panose="02070309020205020404" pitchFamily="49" charset="0"/>
            </a:endParaRPr>
          </a:p>
          <a:p>
            <a:pPr>
              <a:lnSpc>
                <a:spcPct val="107000"/>
              </a:lnSpc>
            </a:pP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endParaRPr lang="en-US" sz="1000" dirty="0">
              <a:latin typeface="Courier New" panose="02070309020205020404" pitchFamily="49" charset="0"/>
              <a:ea typeface="Calibri" panose="020F0502020204030204" pitchFamily="34" charset="0"/>
              <a:cs typeface="Courier New" panose="02070309020205020404" pitchFamily="49" charset="0"/>
            </a:endParaRPr>
          </a:p>
          <a:p>
            <a:pPr>
              <a:lnSpc>
                <a:spcPct val="107000"/>
              </a:lnSpc>
            </a:pP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    </a:t>
            </a:r>
            <a:endParaRPr lang="en-US" sz="1000" dirty="0">
              <a:latin typeface="Courier New" panose="02070309020205020404" pitchFamily="49" charset="0"/>
              <a:ea typeface="Calibri" panose="020F0502020204030204" pitchFamily="34" charset="0"/>
              <a:cs typeface="Courier New" panose="02070309020205020404" pitchFamily="49" charset="0"/>
            </a:endParaRPr>
          </a:p>
          <a:p>
            <a:pPr>
              <a:lnSpc>
                <a:spcPct val="107000"/>
              </a:lnSpc>
            </a:pP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endParaRPr lang="en-US" sz="1000" dirty="0">
              <a:latin typeface="Courier New" panose="02070309020205020404" pitchFamily="49" charset="0"/>
              <a:ea typeface="Calibri" panose="020F0502020204030204" pitchFamily="34" charset="0"/>
              <a:cs typeface="Courier New" panose="02070309020205020404" pitchFamily="49" charset="0"/>
            </a:endParaRPr>
          </a:p>
          <a:p>
            <a:pPr>
              <a:lnSpc>
                <a:spcPct val="107000"/>
              </a:lnSpc>
            </a:pP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r>
              <a:rPr lang="en-US" sz="1000" dirty="0" err="1">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ecs.CloseWorkbook</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a:t>
            </a:r>
            <a:r>
              <a:rPr lang="en-US" sz="1000" dirty="0" err="1">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sessionId</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r>
              <a:rPr lang="en-US" sz="1000" dirty="0">
                <a:solidFill>
                  <a:srgbClr val="0000FF"/>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out</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status);</a:t>
            </a:r>
            <a:endParaRPr lang="en-US" sz="1000" dirty="0">
              <a:latin typeface="Courier New" panose="02070309020205020404" pitchFamily="49" charset="0"/>
              <a:ea typeface="Calibri" panose="020F0502020204030204" pitchFamily="34" charset="0"/>
              <a:cs typeface="Courier New" panose="02070309020205020404" pitchFamily="49" charset="0"/>
            </a:endParaRPr>
          </a:p>
          <a:p>
            <a:pPr>
              <a:lnSpc>
                <a:spcPct val="107000"/>
              </a:lnSpc>
              <a:spcAft>
                <a:spcPts val="800"/>
              </a:spcAft>
            </a:pP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                    </a:t>
            </a:r>
            <a:r>
              <a:rPr lang="en-US" sz="1000" dirty="0" err="1">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CheckExcelServicesReturnValue</a:t>
            </a:r>
            <a:r>
              <a:rPr lang="en-US" sz="1000" dirty="0">
                <a:solidFill>
                  <a:srgbClr val="000000"/>
                </a:solidFill>
                <a:highlight>
                  <a:srgbClr val="FFFFFF"/>
                </a:highlight>
                <a:latin typeface="Courier New" panose="02070309020205020404" pitchFamily="49" charset="0"/>
                <a:ea typeface="Calibri" panose="020F0502020204030204" pitchFamily="34" charset="0"/>
                <a:cs typeface="Courier New" panose="02070309020205020404" pitchFamily="49" charset="0"/>
              </a:rPr>
              <a:t>(status);</a:t>
            </a:r>
            <a:endParaRPr lang="en-US" sz="1000"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2767394415"/>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2"/>
          </p:nvPr>
        </p:nvSpPr>
        <p:spPr/>
        <p:txBody>
          <a:bodyPr/>
          <a:lstStyle/>
          <a:p>
            <a:r>
              <a:rPr lang="en-US" b="1" dirty="0" smtClean="0"/>
              <a:t>Building the workbook</a:t>
            </a:r>
            <a:endParaRPr lang="en-US" b="1" dirty="0"/>
          </a:p>
        </p:txBody>
      </p:sp>
      <p:sp>
        <p:nvSpPr>
          <p:cNvPr id="4" name="Title 1"/>
          <p:cNvSpPr>
            <a:spLocks noGrp="1"/>
          </p:cNvSpPr>
          <p:nvPr>
            <p:ph type="title"/>
          </p:nvPr>
        </p:nvSpPr>
        <p:spPr>
          <a:xfrm>
            <a:off x="268345" y="4183062"/>
            <a:ext cx="8229599" cy="1371579"/>
          </a:xfrm>
        </p:spPr>
        <p:txBody>
          <a:bodyPr/>
          <a:lstStyle/>
          <a:p>
            <a:r>
              <a:rPr lang="de-DE" dirty="0" smtClean="0"/>
              <a:t>Demo</a:t>
            </a:r>
            <a:endParaRPr lang="en-US" dirty="0"/>
          </a:p>
        </p:txBody>
      </p:sp>
    </p:spTree>
    <p:extLst>
      <p:ext uri="{BB962C8B-B14F-4D97-AF65-F5344CB8AC3E}">
        <p14:creationId xmlns:p14="http://schemas.microsoft.com/office/powerpoint/2010/main" val="927309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658601" y="525462"/>
            <a:ext cx="11119272" cy="5905500"/>
          </a:xfrm>
          <a:prstGeom prst="rect">
            <a:avLst/>
          </a:prstGeom>
        </p:spPr>
      </p:pic>
      <p:sp>
        <p:nvSpPr>
          <p:cNvPr id="7" name="Rounded Rectangular Callout 6"/>
          <p:cNvSpPr/>
          <p:nvPr/>
        </p:nvSpPr>
        <p:spPr bwMode="auto">
          <a:xfrm>
            <a:off x="8275637" y="5478462"/>
            <a:ext cx="3200400" cy="1287463"/>
          </a:xfrm>
          <a:prstGeom prst="wedgeRoundRectCallout">
            <a:avLst>
              <a:gd name="adj1" fmla="val -99994"/>
              <a:gd name="adj2" fmla="val -93177"/>
              <a:gd name="adj3" fmla="val 16667"/>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1400" dirty="0" smtClean="0">
                <a:gradFill>
                  <a:gsLst>
                    <a:gs pos="0">
                      <a:srgbClr val="FFFFFF"/>
                    </a:gs>
                    <a:gs pos="100000">
                      <a:srgbClr val="FFFFFF"/>
                    </a:gs>
                  </a:gsLst>
                  <a:lin ang="5400000" scaled="0"/>
                </a:gradFill>
              </a:rPr>
              <a:t>Tweets have:</a:t>
            </a:r>
          </a:p>
          <a:p>
            <a:pPr algn="ctr" defTabSz="932472" fontAlgn="base">
              <a:spcBef>
                <a:spcPct val="0"/>
              </a:spcBef>
              <a:spcAft>
                <a:spcPct val="0"/>
              </a:spcAft>
            </a:pPr>
            <a:r>
              <a:rPr lang="en-US" sz="1400" dirty="0" smtClean="0">
                <a:gradFill>
                  <a:gsLst>
                    <a:gs pos="0">
                      <a:srgbClr val="FFFFFF"/>
                    </a:gs>
                    <a:gs pos="100000">
                      <a:srgbClr val="FFFFFF"/>
                    </a:gs>
                  </a:gsLst>
                  <a:lin ang="5400000" scaled="0"/>
                </a:gradFill>
              </a:rPr>
              <a:t>Authors | Mentions</a:t>
            </a:r>
          </a:p>
          <a:p>
            <a:pPr algn="ctr" defTabSz="932472" fontAlgn="base">
              <a:spcBef>
                <a:spcPct val="0"/>
              </a:spcBef>
              <a:spcAft>
                <a:spcPct val="0"/>
              </a:spcAft>
            </a:pPr>
            <a:r>
              <a:rPr lang="en-US" sz="1400" dirty="0" smtClean="0">
                <a:gradFill>
                  <a:gsLst>
                    <a:gs pos="0">
                      <a:srgbClr val="FFFFFF"/>
                    </a:gs>
                    <a:gs pos="100000">
                      <a:srgbClr val="FFFFFF"/>
                    </a:gs>
                  </a:gsLst>
                  <a:lin ang="5400000" scaled="0"/>
                </a:gradFill>
              </a:rPr>
              <a:t>Timestamps</a:t>
            </a:r>
          </a:p>
          <a:p>
            <a:pPr algn="ctr" defTabSz="932472" fontAlgn="base">
              <a:spcBef>
                <a:spcPct val="0"/>
              </a:spcBef>
              <a:spcAft>
                <a:spcPct val="0"/>
              </a:spcAft>
            </a:pPr>
            <a:r>
              <a:rPr lang="en-US" sz="1400" dirty="0" err="1" smtClean="0">
                <a:gradFill>
                  <a:gsLst>
                    <a:gs pos="0">
                      <a:srgbClr val="FFFFFF"/>
                    </a:gs>
                    <a:gs pos="100000">
                      <a:srgbClr val="FFFFFF"/>
                    </a:gs>
                  </a:gsLst>
                  <a:lin ang="5400000" scaled="0"/>
                </a:gradFill>
              </a:rPr>
              <a:t>HashTags</a:t>
            </a:r>
            <a:endParaRPr lang="en-US" sz="1400" dirty="0" smtClean="0">
              <a:gradFill>
                <a:gsLst>
                  <a:gs pos="0">
                    <a:srgbClr val="FFFFFF"/>
                  </a:gs>
                  <a:gs pos="100000">
                    <a:srgbClr val="FFFFFF"/>
                  </a:gs>
                </a:gsLst>
                <a:lin ang="5400000" scaled="0"/>
              </a:gradFill>
            </a:endParaRPr>
          </a:p>
          <a:p>
            <a:pPr algn="ctr" defTabSz="932472" fontAlgn="base">
              <a:spcBef>
                <a:spcPct val="0"/>
              </a:spcBef>
              <a:spcAft>
                <a:spcPct val="0"/>
              </a:spcAft>
            </a:pPr>
            <a:r>
              <a:rPr lang="en-US" sz="1400" dirty="0" smtClean="0">
                <a:gradFill>
                  <a:gsLst>
                    <a:gs pos="0">
                      <a:srgbClr val="FFFFFF"/>
                    </a:gs>
                    <a:gs pos="100000">
                      <a:srgbClr val="FFFFFF"/>
                    </a:gs>
                  </a:gsLst>
                  <a:lin ang="5400000" scaled="0"/>
                </a:gradFill>
              </a:rPr>
              <a:t>Type (Tweet | </a:t>
            </a:r>
            <a:r>
              <a:rPr lang="en-US" sz="1400" dirty="0" err="1" smtClean="0">
                <a:gradFill>
                  <a:gsLst>
                    <a:gs pos="0">
                      <a:srgbClr val="FFFFFF"/>
                    </a:gs>
                    <a:gs pos="100000">
                      <a:srgbClr val="FFFFFF"/>
                    </a:gs>
                  </a:gsLst>
                  <a:lin ang="5400000" scaled="0"/>
                </a:gradFill>
              </a:rPr>
              <a:t>ReTweet</a:t>
            </a:r>
            <a:r>
              <a:rPr lang="en-US" sz="1400" dirty="0" smtClean="0">
                <a:gradFill>
                  <a:gsLst>
                    <a:gs pos="0">
                      <a:srgbClr val="FFFFFF"/>
                    </a:gs>
                    <a:gs pos="100000">
                      <a:srgbClr val="FFFFFF"/>
                    </a:gs>
                  </a:gsLst>
                  <a:lin ang="5400000" scaled="0"/>
                </a:gradFill>
              </a:rPr>
              <a:t>)</a:t>
            </a:r>
          </a:p>
          <a:p>
            <a:pPr algn="ctr" defTabSz="932472" fontAlgn="base">
              <a:spcBef>
                <a:spcPct val="0"/>
              </a:spcBef>
              <a:spcAft>
                <a:spcPct val="0"/>
              </a:spcAft>
            </a:pPr>
            <a:endParaRPr lang="en-US" sz="1400" dirty="0">
              <a:gradFill>
                <a:gsLst>
                  <a:gs pos="0">
                    <a:srgbClr val="FFFFFF"/>
                  </a:gs>
                  <a:gs pos="100000">
                    <a:srgbClr val="FFFFFF"/>
                  </a:gs>
                </a:gsLst>
                <a:lin ang="5400000" scaled="0"/>
              </a:gradFill>
            </a:endParaRPr>
          </a:p>
          <a:p>
            <a:pPr algn="ctr" defTabSz="932472" fontAlgn="base">
              <a:spcBef>
                <a:spcPct val="0"/>
              </a:spcBef>
              <a:spcAft>
                <a:spcPct val="0"/>
              </a:spcAft>
            </a:pPr>
            <a:endParaRPr lang="en-US" sz="1400" dirty="0" smtClean="0">
              <a:gradFill>
                <a:gsLst>
                  <a:gs pos="0">
                    <a:srgbClr val="FFFFFF"/>
                  </a:gs>
                  <a:gs pos="100000">
                    <a:srgbClr val="FFFFFF"/>
                  </a:gs>
                </a:gsLst>
                <a:lin ang="5400000" scaled="0"/>
              </a:gradFill>
            </a:endParaRPr>
          </a:p>
          <a:p>
            <a:pPr algn="ctr" defTabSz="932472" fontAlgn="base">
              <a:spcBef>
                <a:spcPct val="0"/>
              </a:spcBef>
              <a:spcAft>
                <a:spcPct val="0"/>
              </a:spcAft>
            </a:pPr>
            <a:endParaRPr lang="en-US" sz="1400" dirty="0" smtClean="0">
              <a:gradFill>
                <a:gsLst>
                  <a:gs pos="0">
                    <a:srgbClr val="FFFFFF"/>
                  </a:gs>
                  <a:gs pos="100000">
                    <a:srgbClr val="FFFFFF"/>
                  </a:gs>
                </a:gsLst>
                <a:lin ang="5400000" scaled="0"/>
              </a:gradFill>
            </a:endParaRPr>
          </a:p>
        </p:txBody>
      </p:sp>
      <p:sp>
        <p:nvSpPr>
          <p:cNvPr id="9" name="Rounded Rectangular Callout 8"/>
          <p:cNvSpPr/>
          <p:nvPr/>
        </p:nvSpPr>
        <p:spPr bwMode="auto">
          <a:xfrm>
            <a:off x="10409237" y="2201862"/>
            <a:ext cx="1676400" cy="1066800"/>
          </a:xfrm>
          <a:prstGeom prst="wedgeRoundRectCallout">
            <a:avLst>
              <a:gd name="adj1" fmla="val -83712"/>
              <a:gd name="adj2" fmla="val 70833"/>
              <a:gd name="adj3" fmla="val 16667"/>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dirty="0" smtClean="0">
                <a:gradFill>
                  <a:gsLst>
                    <a:gs pos="0">
                      <a:srgbClr val="FFFFFF"/>
                    </a:gs>
                    <a:gs pos="100000">
                      <a:srgbClr val="FFFFFF"/>
                    </a:gs>
                  </a:gsLst>
                  <a:lin ang="5400000" scaled="0"/>
                </a:gradFill>
              </a:rPr>
              <a:t>Tone Dictionary allows to calculate a tone score</a:t>
            </a:r>
            <a:endParaRPr lang="en-US" sz="1400" dirty="0">
              <a:gradFill>
                <a:gsLst>
                  <a:gs pos="0">
                    <a:srgbClr val="FFFFFF"/>
                  </a:gs>
                  <a:gs pos="100000">
                    <a:srgbClr val="FFFFFF"/>
                  </a:gs>
                </a:gsLst>
                <a:lin ang="5400000" scaled="0"/>
              </a:gradFill>
            </a:endParaRPr>
          </a:p>
        </p:txBody>
      </p:sp>
      <p:sp>
        <p:nvSpPr>
          <p:cNvPr id="10" name="Rounded Rectangular Callout 9"/>
          <p:cNvSpPr/>
          <p:nvPr/>
        </p:nvSpPr>
        <p:spPr bwMode="auto">
          <a:xfrm>
            <a:off x="6751637" y="1393824"/>
            <a:ext cx="1676400" cy="1066800"/>
          </a:xfrm>
          <a:prstGeom prst="wedgeRoundRectCallout">
            <a:avLst>
              <a:gd name="adj1" fmla="val 69318"/>
              <a:gd name="adj2" fmla="val -47024"/>
              <a:gd name="adj3" fmla="val 16667"/>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400" dirty="0" smtClean="0">
                <a:gradFill>
                  <a:gsLst>
                    <a:gs pos="0">
                      <a:srgbClr val="FFFFFF"/>
                    </a:gs>
                    <a:gs pos="100000">
                      <a:srgbClr val="FFFFFF"/>
                    </a:gs>
                  </a:gsLst>
                  <a:lin ang="5400000" scaled="0"/>
                </a:gradFill>
              </a:rPr>
              <a:t>Time table allows us to show friendly time strings</a:t>
            </a:r>
            <a:endParaRPr lang="en-US" sz="1400" dirty="0">
              <a:gradFill>
                <a:gsLst>
                  <a:gs pos="0">
                    <a:srgbClr val="FFFFFF"/>
                  </a:gs>
                  <a:gs pos="100000">
                    <a:srgbClr val="FFFFFF"/>
                  </a:gs>
                </a:gsLst>
                <a:lin ang="5400000" scaled="0"/>
              </a:gradFill>
            </a:endParaRPr>
          </a:p>
        </p:txBody>
      </p:sp>
      <p:sp>
        <p:nvSpPr>
          <p:cNvPr id="11" name="Rounded Rectangular Callout 10"/>
          <p:cNvSpPr/>
          <p:nvPr/>
        </p:nvSpPr>
        <p:spPr bwMode="auto">
          <a:xfrm>
            <a:off x="1190519" y="677862"/>
            <a:ext cx="1979718" cy="1143000"/>
          </a:xfrm>
          <a:prstGeom prst="wedgeRoundRectCallout">
            <a:avLst>
              <a:gd name="adj1" fmla="val 104319"/>
              <a:gd name="adj2" fmla="val -6152"/>
              <a:gd name="adj3" fmla="val 16667"/>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285750" indent="-285750" defTabSz="932472" fontAlgn="base">
              <a:spcBef>
                <a:spcPct val="0"/>
              </a:spcBef>
              <a:spcAft>
                <a:spcPct val="0"/>
              </a:spcAft>
              <a:buFont typeface="Arial" panose="020B0604020202020204" pitchFamily="34" charset="0"/>
              <a:buChar char="•"/>
            </a:pPr>
            <a:r>
              <a:rPr lang="en-US" sz="1400" dirty="0" smtClean="0">
                <a:gradFill>
                  <a:gsLst>
                    <a:gs pos="0">
                      <a:srgbClr val="FFFFFF"/>
                    </a:gs>
                    <a:gs pos="100000">
                      <a:srgbClr val="FFFFFF"/>
                    </a:gs>
                  </a:gsLst>
                  <a:lin ang="5400000" scaled="0"/>
                </a:gradFill>
              </a:rPr>
              <a:t>A mention can also be an author</a:t>
            </a:r>
          </a:p>
          <a:p>
            <a:pPr marL="285750" indent="-285750" defTabSz="932472" fontAlgn="base">
              <a:spcBef>
                <a:spcPct val="0"/>
              </a:spcBef>
              <a:spcAft>
                <a:spcPct val="0"/>
              </a:spcAft>
              <a:buFont typeface="Arial" panose="020B0604020202020204" pitchFamily="34" charset="0"/>
              <a:buChar char="•"/>
            </a:pPr>
            <a:r>
              <a:rPr lang="en-US" sz="1400" dirty="0" smtClean="0">
                <a:gradFill>
                  <a:gsLst>
                    <a:gs pos="0">
                      <a:srgbClr val="FFFFFF"/>
                    </a:gs>
                    <a:gs pos="100000">
                      <a:srgbClr val="FFFFFF"/>
                    </a:gs>
                  </a:gsLst>
                  <a:lin ang="5400000" scaled="0"/>
                </a:gradFill>
              </a:rPr>
              <a:t>Hashtags are shared</a:t>
            </a:r>
            <a:endParaRPr lang="en-US" sz="14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966144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List Office App</a:t>
            </a:r>
            <a:endParaRPr lang="en-US" dirty="0"/>
          </a:p>
        </p:txBody>
      </p:sp>
      <p:sp>
        <p:nvSpPr>
          <p:cNvPr id="3" name="Text Placeholder 2"/>
          <p:cNvSpPr>
            <a:spLocks noGrp="1"/>
          </p:cNvSpPr>
          <p:nvPr>
            <p:ph type="body" sz="quarter" idx="10"/>
          </p:nvPr>
        </p:nvSpPr>
        <p:spPr>
          <a:xfrm>
            <a:off x="274638" y="1221157"/>
            <a:ext cx="11887199" cy="5189113"/>
          </a:xfrm>
        </p:spPr>
        <p:txBody>
          <a:bodyPr/>
          <a:lstStyle/>
          <a:p>
            <a:r>
              <a:rPr lang="en-US" sz="1200" dirty="0">
                <a:latin typeface="Courier New" panose="02070309020205020404" pitchFamily="49" charset="0"/>
                <a:cs typeface="Courier New" panose="02070309020205020404" pitchFamily="49" charset="0"/>
              </a:rPr>
              <a:t>&lt;?xml version="1.0" encoding="utf-8"?&gt;</a:t>
            </a:r>
          </a:p>
          <a:p>
            <a:r>
              <a:rPr lang="en-US" sz="1200" dirty="0">
                <a:latin typeface="Courier New" panose="02070309020205020404" pitchFamily="49" charset="0"/>
                <a:cs typeface="Courier New" panose="02070309020205020404" pitchFamily="49" charset="0"/>
              </a:rPr>
              <a:t>&lt;</a:t>
            </a:r>
            <a:r>
              <a:rPr lang="en-US" sz="1200" dirty="0" err="1">
                <a:latin typeface="Courier New" panose="02070309020205020404" pitchFamily="49" charset="0"/>
                <a:cs typeface="Courier New" panose="02070309020205020404" pitchFamily="49" charset="0"/>
              </a:rPr>
              <a:t>OfficeApp</a:t>
            </a:r>
            <a:r>
              <a:rPr lang="en-US" sz="1200" dirty="0">
                <a:latin typeface="Courier New" panose="02070309020205020404" pitchFamily="49" charset="0"/>
                <a:cs typeface="Courier New" panose="02070309020205020404" pitchFamily="49" charset="0"/>
              </a:rPr>
              <a:t> </a:t>
            </a:r>
            <a:r>
              <a:rPr lang="en-US" sz="1200" dirty="0" err="1">
                <a:latin typeface="Courier New" panose="02070309020205020404" pitchFamily="49" charset="0"/>
                <a:cs typeface="Courier New" panose="02070309020205020404" pitchFamily="49" charset="0"/>
              </a:rPr>
              <a:t>xmlns</a:t>
            </a:r>
            <a:r>
              <a:rPr lang="en-US" sz="1200" dirty="0">
                <a:latin typeface="Courier New" panose="02070309020205020404" pitchFamily="49" charset="0"/>
                <a:cs typeface="Courier New" panose="02070309020205020404" pitchFamily="49" charset="0"/>
              </a:rPr>
              <a:t>="http://schemas.microsoft.com/office/</a:t>
            </a:r>
            <a:r>
              <a:rPr lang="en-US" sz="1200" dirty="0" err="1">
                <a:latin typeface="Courier New" panose="02070309020205020404" pitchFamily="49" charset="0"/>
                <a:cs typeface="Courier New" panose="02070309020205020404" pitchFamily="49" charset="0"/>
              </a:rPr>
              <a:t>appforoffice</a:t>
            </a:r>
            <a:r>
              <a:rPr lang="en-US" sz="1200" dirty="0">
                <a:latin typeface="Courier New" panose="02070309020205020404" pitchFamily="49" charset="0"/>
                <a:cs typeface="Courier New" panose="02070309020205020404" pitchFamily="49" charset="0"/>
              </a:rPr>
              <a:t>/1.0" </a:t>
            </a:r>
            <a:r>
              <a:rPr lang="en-US" sz="1200" dirty="0" err="1">
                <a:latin typeface="Courier New" panose="02070309020205020404" pitchFamily="49" charset="0"/>
                <a:cs typeface="Courier New" panose="02070309020205020404" pitchFamily="49" charset="0"/>
              </a:rPr>
              <a:t>xmlns:xsi</a:t>
            </a:r>
            <a:r>
              <a:rPr lang="en-US" sz="1200" dirty="0">
                <a:latin typeface="Courier New" panose="02070309020205020404" pitchFamily="49" charset="0"/>
                <a:cs typeface="Courier New" panose="02070309020205020404" pitchFamily="49" charset="0"/>
              </a:rPr>
              <a:t>="http://www.w3.org/2001/XMLSchema-instance" </a:t>
            </a:r>
            <a:r>
              <a:rPr lang="en-US" sz="1200" dirty="0" err="1">
                <a:latin typeface="Courier New" panose="02070309020205020404" pitchFamily="49" charset="0"/>
                <a:cs typeface="Courier New" panose="02070309020205020404" pitchFamily="49" charset="0"/>
              </a:rPr>
              <a:t>xsi:type</a:t>
            </a:r>
            <a:r>
              <a:rPr lang="en-US" sz="1200" dirty="0">
                <a:latin typeface="Courier New" panose="02070309020205020404" pitchFamily="49" charset="0"/>
                <a:cs typeface="Courier New" panose="02070309020205020404" pitchFamily="49" charset="0"/>
              </a:rPr>
              <a:t>="</a:t>
            </a:r>
            <a:r>
              <a:rPr lang="en-US" sz="1200" dirty="0" err="1">
                <a:latin typeface="Courier New" panose="02070309020205020404" pitchFamily="49" charset="0"/>
                <a:cs typeface="Courier New" panose="02070309020205020404" pitchFamily="49" charset="0"/>
              </a:rPr>
              <a:t>ContentApp</a:t>
            </a:r>
            <a:r>
              <a:rPr lang="en-US" sz="1200" dirty="0">
                <a:latin typeface="Courier New" panose="02070309020205020404" pitchFamily="49" charset="0"/>
                <a:cs typeface="Courier New" panose="02070309020205020404" pitchFamily="49" charset="0"/>
              </a:rPr>
              <a:t>"&gt;</a:t>
            </a:r>
          </a:p>
          <a:p>
            <a:r>
              <a:rPr lang="en-US" sz="1200" dirty="0">
                <a:latin typeface="Courier New" panose="02070309020205020404" pitchFamily="49" charset="0"/>
                <a:cs typeface="Courier New" panose="02070309020205020404" pitchFamily="49" charset="0"/>
              </a:rPr>
              <a:t>  &lt;Id&gt;ab2bcc59-5cd3-4fbf-9fda-666ed674fa51&lt;/Id&gt;</a:t>
            </a:r>
          </a:p>
          <a:p>
            <a:r>
              <a:rPr lang="en-US" sz="1200" dirty="0">
                <a:latin typeface="Courier New" panose="02070309020205020404" pitchFamily="49" charset="0"/>
                <a:cs typeface="Courier New" panose="02070309020205020404" pitchFamily="49" charset="0"/>
              </a:rPr>
              <a:t>  &lt;Version&gt;1.0.0.1&lt;/Version&gt;</a:t>
            </a:r>
          </a:p>
          <a:p>
            <a:r>
              <a:rPr lang="en-US" sz="1200" dirty="0">
                <a:latin typeface="Courier New" panose="02070309020205020404" pitchFamily="49" charset="0"/>
                <a:cs typeface="Courier New" panose="02070309020205020404" pitchFamily="49" charset="0"/>
              </a:rPr>
              <a:t>  &lt;</a:t>
            </a:r>
            <a:r>
              <a:rPr lang="en-US" sz="1200" dirty="0" err="1">
                <a:latin typeface="Courier New" panose="02070309020205020404" pitchFamily="49" charset="0"/>
                <a:cs typeface="Courier New" panose="02070309020205020404" pitchFamily="49" charset="0"/>
              </a:rPr>
              <a:t>ProviderName</a:t>
            </a:r>
            <a:r>
              <a:rPr lang="en-US" sz="1200" dirty="0">
                <a:latin typeface="Courier New" panose="02070309020205020404" pitchFamily="49" charset="0"/>
                <a:cs typeface="Courier New" panose="02070309020205020404" pitchFamily="49" charset="0"/>
              </a:rPr>
              <a:t>&gt;Microsoft&lt;/</a:t>
            </a:r>
            <a:r>
              <a:rPr lang="en-US" sz="1200" dirty="0" err="1">
                <a:latin typeface="Courier New" panose="02070309020205020404" pitchFamily="49" charset="0"/>
                <a:cs typeface="Courier New" panose="02070309020205020404" pitchFamily="49" charset="0"/>
              </a:rPr>
              <a:t>ProviderName</a:t>
            </a:r>
            <a:r>
              <a:rPr lang="en-US" sz="1200" dirty="0">
                <a:latin typeface="Courier New" panose="02070309020205020404" pitchFamily="49" charset="0"/>
                <a:cs typeface="Courier New" panose="02070309020205020404" pitchFamily="49" charset="0"/>
              </a:rPr>
              <a:t>&gt;</a:t>
            </a:r>
          </a:p>
          <a:p>
            <a:r>
              <a:rPr lang="en-US" sz="1200" dirty="0">
                <a:latin typeface="Courier New" panose="02070309020205020404" pitchFamily="49" charset="0"/>
                <a:cs typeface="Courier New" panose="02070309020205020404" pitchFamily="49" charset="0"/>
              </a:rPr>
              <a:t>  &lt;</a:t>
            </a:r>
            <a:r>
              <a:rPr lang="en-US" sz="1200" dirty="0" err="1">
                <a:latin typeface="Courier New" panose="02070309020205020404" pitchFamily="49" charset="0"/>
                <a:cs typeface="Courier New" panose="02070309020205020404" pitchFamily="49" charset="0"/>
              </a:rPr>
              <a:t>DefaultLocale</a:t>
            </a:r>
            <a:r>
              <a:rPr lang="en-US" sz="1200" dirty="0">
                <a:latin typeface="Courier New" panose="02070309020205020404" pitchFamily="49" charset="0"/>
                <a:cs typeface="Courier New" panose="02070309020205020404" pitchFamily="49" charset="0"/>
              </a:rPr>
              <a:t>&gt;en-US&lt;/</a:t>
            </a:r>
            <a:r>
              <a:rPr lang="en-US" sz="1200" dirty="0" err="1">
                <a:latin typeface="Courier New" panose="02070309020205020404" pitchFamily="49" charset="0"/>
                <a:cs typeface="Courier New" panose="02070309020205020404" pitchFamily="49" charset="0"/>
              </a:rPr>
              <a:t>DefaultLocale</a:t>
            </a:r>
            <a:r>
              <a:rPr lang="en-US" sz="1200" dirty="0">
                <a:latin typeface="Courier New" panose="02070309020205020404" pitchFamily="49" charset="0"/>
                <a:cs typeface="Courier New" panose="02070309020205020404" pitchFamily="49" charset="0"/>
              </a:rPr>
              <a:t>&gt;</a:t>
            </a:r>
          </a:p>
          <a:p>
            <a:r>
              <a:rPr lang="en-US" sz="1200" dirty="0">
                <a:latin typeface="Courier New" panose="02070309020205020404" pitchFamily="49" charset="0"/>
                <a:cs typeface="Courier New" panose="02070309020205020404" pitchFamily="49" charset="0"/>
              </a:rPr>
              <a:t>  &lt;</a:t>
            </a:r>
            <a:r>
              <a:rPr lang="en-US" sz="1200" dirty="0" err="1">
                <a:latin typeface="Courier New" panose="02070309020205020404" pitchFamily="49" charset="0"/>
                <a:cs typeface="Courier New" panose="02070309020205020404" pitchFamily="49" charset="0"/>
              </a:rPr>
              <a:t>DisplayName</a:t>
            </a:r>
            <a:r>
              <a:rPr lang="en-US" sz="1200" dirty="0">
                <a:latin typeface="Courier New" panose="02070309020205020404" pitchFamily="49" charset="0"/>
                <a:cs typeface="Courier New" panose="02070309020205020404" pitchFamily="49" charset="0"/>
              </a:rPr>
              <a:t> </a:t>
            </a:r>
            <a:r>
              <a:rPr lang="en-US" sz="1200" dirty="0" err="1">
                <a:latin typeface="Courier New" panose="02070309020205020404" pitchFamily="49" charset="0"/>
                <a:cs typeface="Courier New" panose="02070309020205020404" pitchFamily="49" charset="0"/>
              </a:rPr>
              <a:t>DefaultValue</a:t>
            </a:r>
            <a:r>
              <a:rPr lang="en-US" sz="1200" dirty="0">
                <a:latin typeface="Courier New" panose="02070309020205020404" pitchFamily="49" charset="0"/>
                <a:cs typeface="Courier New" panose="02070309020205020404" pitchFamily="49" charset="0"/>
              </a:rPr>
              <a:t>="Twitter App"&gt;</a:t>
            </a:r>
          </a:p>
          <a:p>
            <a:r>
              <a:rPr lang="en-US" sz="1200" dirty="0">
                <a:latin typeface="Courier New" panose="02070309020205020404" pitchFamily="49" charset="0"/>
                <a:cs typeface="Courier New" panose="02070309020205020404" pitchFamily="49" charset="0"/>
              </a:rPr>
              <a:t>  &lt;/</a:t>
            </a:r>
            <a:r>
              <a:rPr lang="en-US" sz="1200" dirty="0" err="1">
                <a:latin typeface="Courier New" panose="02070309020205020404" pitchFamily="49" charset="0"/>
                <a:cs typeface="Courier New" panose="02070309020205020404" pitchFamily="49" charset="0"/>
              </a:rPr>
              <a:t>DisplayName</a:t>
            </a:r>
            <a:r>
              <a:rPr lang="en-US" sz="1200" dirty="0">
                <a:latin typeface="Courier New" panose="02070309020205020404" pitchFamily="49" charset="0"/>
                <a:cs typeface="Courier New" panose="02070309020205020404" pitchFamily="49" charset="0"/>
              </a:rPr>
              <a:t>&gt;</a:t>
            </a:r>
          </a:p>
          <a:p>
            <a:r>
              <a:rPr lang="en-US" sz="1200" dirty="0">
                <a:latin typeface="Courier New" panose="02070309020205020404" pitchFamily="49" charset="0"/>
                <a:cs typeface="Courier New" panose="02070309020205020404" pitchFamily="49" charset="0"/>
              </a:rPr>
              <a:t>  &lt;Description </a:t>
            </a:r>
            <a:r>
              <a:rPr lang="en-US" sz="1200" dirty="0" err="1">
                <a:latin typeface="Courier New" panose="02070309020205020404" pitchFamily="49" charset="0"/>
                <a:cs typeface="Courier New" panose="02070309020205020404" pitchFamily="49" charset="0"/>
              </a:rPr>
              <a:t>DefaultValue</a:t>
            </a:r>
            <a:r>
              <a:rPr lang="en-US" sz="1200" dirty="0">
                <a:latin typeface="Courier New" panose="02070309020205020404" pitchFamily="49" charset="0"/>
                <a:cs typeface="Courier New" panose="02070309020205020404" pitchFamily="49" charset="0"/>
              </a:rPr>
              <a:t>="Twitter App Panel</a:t>
            </a:r>
            <a:r>
              <a:rPr lang="en-US" sz="1200" dirty="0" smtClean="0">
                <a:latin typeface="Courier New" panose="02070309020205020404" pitchFamily="49" charset="0"/>
                <a:cs typeface="Courier New" panose="02070309020205020404" pitchFamily="49" charset="0"/>
              </a:rPr>
              <a:t>"&gt;</a:t>
            </a:r>
            <a:endParaRPr lang="en-US" sz="1200" dirty="0">
              <a:latin typeface="Courier New" panose="02070309020205020404" pitchFamily="49" charset="0"/>
              <a:cs typeface="Courier New" panose="02070309020205020404" pitchFamily="49" charset="0"/>
            </a:endParaRPr>
          </a:p>
          <a:p>
            <a:r>
              <a:rPr lang="en-US" sz="1200" dirty="0">
                <a:latin typeface="Courier New" panose="02070309020205020404" pitchFamily="49" charset="0"/>
                <a:cs typeface="Courier New" panose="02070309020205020404" pitchFamily="49" charset="0"/>
              </a:rPr>
              <a:t>  &lt;/Description&gt;</a:t>
            </a:r>
          </a:p>
          <a:p>
            <a:r>
              <a:rPr lang="en-US" sz="1200" dirty="0">
                <a:latin typeface="Courier New" panose="02070309020205020404" pitchFamily="49" charset="0"/>
                <a:cs typeface="Courier New" panose="02070309020205020404" pitchFamily="49" charset="0"/>
              </a:rPr>
              <a:t>  &lt;</a:t>
            </a:r>
            <a:r>
              <a:rPr lang="en-US" sz="1200" dirty="0" err="1">
                <a:latin typeface="Courier New" panose="02070309020205020404" pitchFamily="49" charset="0"/>
                <a:cs typeface="Courier New" panose="02070309020205020404" pitchFamily="49" charset="0"/>
              </a:rPr>
              <a:t>IconUrl</a:t>
            </a:r>
            <a:r>
              <a:rPr lang="en-US" sz="1200" dirty="0">
                <a:latin typeface="Courier New" panose="02070309020205020404" pitchFamily="49" charset="0"/>
                <a:cs typeface="Courier New" panose="02070309020205020404" pitchFamily="49" charset="0"/>
              </a:rPr>
              <a:t> </a:t>
            </a:r>
            <a:r>
              <a:rPr lang="en-US" sz="1200" dirty="0" err="1">
                <a:latin typeface="Courier New" panose="02070309020205020404" pitchFamily="49" charset="0"/>
                <a:cs typeface="Courier New" panose="02070309020205020404" pitchFamily="49" charset="0"/>
              </a:rPr>
              <a:t>DefaultValue</a:t>
            </a:r>
            <a:r>
              <a:rPr lang="en-US" sz="1200" dirty="0">
                <a:latin typeface="Courier New" panose="02070309020205020404" pitchFamily="49" charset="0"/>
                <a:cs typeface="Courier New" panose="02070309020205020404" pitchFamily="49" charset="0"/>
              </a:rPr>
              <a:t>="http://jonlaumain-t1/cc/AgaveIcons.png"&gt;</a:t>
            </a:r>
          </a:p>
          <a:p>
            <a:r>
              <a:rPr lang="en-US" sz="1200" dirty="0">
                <a:latin typeface="Courier New" panose="02070309020205020404" pitchFamily="49" charset="0"/>
                <a:cs typeface="Courier New" panose="02070309020205020404" pitchFamily="49" charset="0"/>
              </a:rPr>
              <a:t>  &lt;/</a:t>
            </a:r>
            <a:r>
              <a:rPr lang="en-US" sz="1200" dirty="0" err="1">
                <a:latin typeface="Courier New" panose="02070309020205020404" pitchFamily="49" charset="0"/>
                <a:cs typeface="Courier New" panose="02070309020205020404" pitchFamily="49" charset="0"/>
              </a:rPr>
              <a:t>IconUrl</a:t>
            </a:r>
            <a:r>
              <a:rPr lang="en-US" sz="1200" dirty="0">
                <a:latin typeface="Courier New" panose="02070309020205020404" pitchFamily="49" charset="0"/>
                <a:cs typeface="Courier New" panose="02070309020205020404" pitchFamily="49" charset="0"/>
              </a:rPr>
              <a:t>&gt;</a:t>
            </a:r>
          </a:p>
          <a:p>
            <a:r>
              <a:rPr lang="en-US" sz="1200" dirty="0">
                <a:latin typeface="Courier New" panose="02070309020205020404" pitchFamily="49" charset="0"/>
                <a:cs typeface="Courier New" panose="02070309020205020404" pitchFamily="49" charset="0"/>
              </a:rPr>
              <a:t>  &lt;Capabilities&gt;</a:t>
            </a:r>
          </a:p>
          <a:p>
            <a:r>
              <a:rPr lang="en-US" sz="1200" dirty="0">
                <a:latin typeface="Courier New" panose="02070309020205020404" pitchFamily="49" charset="0"/>
                <a:cs typeface="Courier New" panose="02070309020205020404" pitchFamily="49" charset="0"/>
              </a:rPr>
              <a:t>    &lt;Capability Name="Workbook"&gt;&lt;/Capability&gt;</a:t>
            </a:r>
          </a:p>
          <a:p>
            <a:r>
              <a:rPr lang="en-US" sz="1200" dirty="0">
                <a:latin typeface="Courier New" panose="02070309020205020404" pitchFamily="49" charset="0"/>
                <a:cs typeface="Courier New" panose="02070309020205020404" pitchFamily="49" charset="0"/>
              </a:rPr>
              <a:t>  &lt;/Capabilities&gt;</a:t>
            </a:r>
          </a:p>
          <a:p>
            <a:r>
              <a:rPr lang="en-US" sz="1200" dirty="0">
                <a:latin typeface="Courier New" panose="02070309020205020404" pitchFamily="49" charset="0"/>
                <a:cs typeface="Courier New" panose="02070309020205020404" pitchFamily="49" charset="0"/>
              </a:rPr>
              <a:t>  &lt;</a:t>
            </a:r>
            <a:r>
              <a:rPr lang="en-US" sz="1200" dirty="0" err="1">
                <a:latin typeface="Courier New" panose="02070309020205020404" pitchFamily="49" charset="0"/>
                <a:cs typeface="Courier New" panose="02070309020205020404" pitchFamily="49" charset="0"/>
              </a:rPr>
              <a:t>DefaultSettings</a:t>
            </a:r>
            <a:r>
              <a:rPr lang="en-US" sz="1200" dirty="0">
                <a:latin typeface="Courier New" panose="02070309020205020404" pitchFamily="49" charset="0"/>
                <a:cs typeface="Courier New" panose="02070309020205020404" pitchFamily="49" charset="0"/>
              </a:rPr>
              <a:t>&gt;</a:t>
            </a:r>
          </a:p>
          <a:p>
            <a:r>
              <a:rPr lang="en-US" sz="1200" dirty="0">
                <a:latin typeface="Courier New" panose="02070309020205020404" pitchFamily="49" charset="0"/>
                <a:cs typeface="Courier New" panose="02070309020205020404" pitchFamily="49" charset="0"/>
              </a:rPr>
              <a:t>    &lt;</a:t>
            </a:r>
            <a:r>
              <a:rPr lang="en-US" sz="1200" dirty="0" err="1">
                <a:latin typeface="Courier New" panose="02070309020205020404" pitchFamily="49" charset="0"/>
                <a:cs typeface="Courier New" panose="02070309020205020404" pitchFamily="49" charset="0"/>
              </a:rPr>
              <a:t>SourceLocation</a:t>
            </a:r>
            <a:r>
              <a:rPr lang="en-US" sz="1200" dirty="0">
                <a:latin typeface="Courier New" panose="02070309020205020404" pitchFamily="49" charset="0"/>
                <a:cs typeface="Courier New" panose="02070309020205020404" pitchFamily="49" charset="0"/>
              </a:rPr>
              <a:t> </a:t>
            </a:r>
            <a:r>
              <a:rPr lang="en-US" sz="1200" dirty="0" err="1">
                <a:latin typeface="Courier New" panose="02070309020205020404" pitchFamily="49" charset="0"/>
                <a:cs typeface="Courier New" panose="02070309020205020404" pitchFamily="49" charset="0"/>
              </a:rPr>
              <a:t>DefaultValue</a:t>
            </a:r>
            <a:r>
              <a:rPr lang="en-US" sz="1200" dirty="0">
                <a:latin typeface="Courier New" panose="02070309020205020404" pitchFamily="49" charset="0"/>
                <a:cs typeface="Courier New" panose="02070309020205020404" pitchFamily="49" charset="0"/>
              </a:rPr>
              <a:t>="http://sp2013demo/</a:t>
            </a:r>
            <a:r>
              <a:rPr lang="en-US" sz="1200" dirty="0" err="1">
                <a:latin typeface="Courier New" panose="02070309020205020404" pitchFamily="49" charset="0"/>
                <a:cs typeface="Courier New" panose="02070309020205020404" pitchFamily="49" charset="0"/>
              </a:rPr>
              <a:t>SitePages</a:t>
            </a:r>
            <a:r>
              <a:rPr lang="en-US" sz="1200" dirty="0">
                <a:latin typeface="Courier New" panose="02070309020205020404" pitchFamily="49" charset="0"/>
                <a:cs typeface="Courier New" panose="02070309020205020404" pitchFamily="49" charset="0"/>
              </a:rPr>
              <a:t>/SearchEmbeddedApp.aspx"&gt;</a:t>
            </a:r>
          </a:p>
          <a:p>
            <a:r>
              <a:rPr lang="en-US" sz="1200" dirty="0">
                <a:latin typeface="Courier New" panose="02070309020205020404" pitchFamily="49" charset="0"/>
                <a:cs typeface="Courier New" panose="02070309020205020404" pitchFamily="49" charset="0"/>
              </a:rPr>
              <a:t>    &lt;/</a:t>
            </a:r>
            <a:r>
              <a:rPr lang="en-US" sz="1200" dirty="0" err="1">
                <a:latin typeface="Courier New" panose="02070309020205020404" pitchFamily="49" charset="0"/>
                <a:cs typeface="Courier New" panose="02070309020205020404" pitchFamily="49" charset="0"/>
              </a:rPr>
              <a:t>SourceLocation</a:t>
            </a:r>
            <a:r>
              <a:rPr lang="en-US" sz="1200" dirty="0">
                <a:latin typeface="Courier New" panose="02070309020205020404" pitchFamily="49" charset="0"/>
                <a:cs typeface="Courier New" panose="02070309020205020404" pitchFamily="49" charset="0"/>
              </a:rPr>
              <a:t>&gt;</a:t>
            </a:r>
          </a:p>
          <a:p>
            <a:r>
              <a:rPr lang="en-US" sz="1200" dirty="0">
                <a:latin typeface="Courier New" panose="02070309020205020404" pitchFamily="49" charset="0"/>
                <a:cs typeface="Courier New" panose="02070309020205020404" pitchFamily="49" charset="0"/>
              </a:rPr>
              <a:t>    &lt;</a:t>
            </a:r>
            <a:r>
              <a:rPr lang="en-US" sz="1200" dirty="0" err="1">
                <a:latin typeface="Courier New" panose="02070309020205020404" pitchFamily="49" charset="0"/>
                <a:cs typeface="Courier New" panose="02070309020205020404" pitchFamily="49" charset="0"/>
              </a:rPr>
              <a:t>RequestedWidth</a:t>
            </a:r>
            <a:r>
              <a:rPr lang="en-US" sz="1200" dirty="0">
                <a:latin typeface="Courier New" panose="02070309020205020404" pitchFamily="49" charset="0"/>
                <a:cs typeface="Courier New" panose="02070309020205020404" pitchFamily="49" charset="0"/>
              </a:rPr>
              <a:t>&gt;400&lt;/</a:t>
            </a:r>
            <a:r>
              <a:rPr lang="en-US" sz="1200" dirty="0" err="1">
                <a:latin typeface="Courier New" panose="02070309020205020404" pitchFamily="49" charset="0"/>
                <a:cs typeface="Courier New" panose="02070309020205020404" pitchFamily="49" charset="0"/>
              </a:rPr>
              <a:t>RequestedWidth</a:t>
            </a:r>
            <a:r>
              <a:rPr lang="en-US" sz="1200" dirty="0">
                <a:latin typeface="Courier New" panose="02070309020205020404" pitchFamily="49" charset="0"/>
                <a:cs typeface="Courier New" panose="02070309020205020404" pitchFamily="49" charset="0"/>
              </a:rPr>
              <a:t>&gt;</a:t>
            </a:r>
          </a:p>
          <a:p>
            <a:r>
              <a:rPr lang="en-US" sz="1200" dirty="0">
                <a:latin typeface="Courier New" panose="02070309020205020404" pitchFamily="49" charset="0"/>
                <a:cs typeface="Courier New" panose="02070309020205020404" pitchFamily="49" charset="0"/>
              </a:rPr>
              <a:t>    &lt;</a:t>
            </a:r>
            <a:r>
              <a:rPr lang="en-US" sz="1200" dirty="0" err="1">
                <a:latin typeface="Courier New" panose="02070309020205020404" pitchFamily="49" charset="0"/>
                <a:cs typeface="Courier New" panose="02070309020205020404" pitchFamily="49" charset="0"/>
              </a:rPr>
              <a:t>RequestedHeight</a:t>
            </a:r>
            <a:r>
              <a:rPr lang="en-US" sz="1200" dirty="0">
                <a:latin typeface="Courier New" panose="02070309020205020404" pitchFamily="49" charset="0"/>
                <a:cs typeface="Courier New" panose="02070309020205020404" pitchFamily="49" charset="0"/>
              </a:rPr>
              <a:t>&gt;400&lt;/</a:t>
            </a:r>
            <a:r>
              <a:rPr lang="en-US" sz="1200" dirty="0" err="1">
                <a:latin typeface="Courier New" panose="02070309020205020404" pitchFamily="49" charset="0"/>
                <a:cs typeface="Courier New" panose="02070309020205020404" pitchFamily="49" charset="0"/>
              </a:rPr>
              <a:t>RequestedHeight</a:t>
            </a:r>
            <a:r>
              <a:rPr lang="en-US" sz="1200" dirty="0">
                <a:latin typeface="Courier New" panose="02070309020205020404" pitchFamily="49" charset="0"/>
                <a:cs typeface="Courier New" panose="02070309020205020404" pitchFamily="49" charset="0"/>
              </a:rPr>
              <a:t>&gt;</a:t>
            </a:r>
          </a:p>
          <a:p>
            <a:r>
              <a:rPr lang="en-US" sz="1200" dirty="0">
                <a:latin typeface="Courier New" panose="02070309020205020404" pitchFamily="49" charset="0"/>
                <a:cs typeface="Courier New" panose="02070309020205020404" pitchFamily="49" charset="0"/>
              </a:rPr>
              <a:t>  &lt;/</a:t>
            </a:r>
            <a:r>
              <a:rPr lang="en-US" sz="1200" dirty="0" err="1">
                <a:latin typeface="Courier New" panose="02070309020205020404" pitchFamily="49" charset="0"/>
                <a:cs typeface="Courier New" panose="02070309020205020404" pitchFamily="49" charset="0"/>
              </a:rPr>
              <a:t>DefaultSettings</a:t>
            </a:r>
            <a:r>
              <a:rPr lang="en-US" sz="1200" dirty="0">
                <a:latin typeface="Courier New" panose="02070309020205020404" pitchFamily="49" charset="0"/>
                <a:cs typeface="Courier New" panose="02070309020205020404" pitchFamily="49" charset="0"/>
              </a:rPr>
              <a:t>&gt;</a:t>
            </a:r>
          </a:p>
          <a:p>
            <a:r>
              <a:rPr lang="en-US" sz="1200" dirty="0">
                <a:latin typeface="Courier New" panose="02070309020205020404" pitchFamily="49" charset="0"/>
                <a:cs typeface="Courier New" panose="02070309020205020404" pitchFamily="49" charset="0"/>
              </a:rPr>
              <a:t>  &lt;Permissions&gt;</a:t>
            </a:r>
            <a:r>
              <a:rPr lang="en-US" sz="1200" dirty="0" err="1">
                <a:latin typeface="Courier New" panose="02070309020205020404" pitchFamily="49" charset="0"/>
                <a:cs typeface="Courier New" panose="02070309020205020404" pitchFamily="49" charset="0"/>
              </a:rPr>
              <a:t>ReadWriteDocument</a:t>
            </a:r>
            <a:r>
              <a:rPr lang="en-US" sz="1200" dirty="0">
                <a:latin typeface="Courier New" panose="02070309020205020404" pitchFamily="49" charset="0"/>
                <a:cs typeface="Courier New" panose="02070309020205020404" pitchFamily="49" charset="0"/>
              </a:rPr>
              <a:t>&lt;/Permissions&gt;</a:t>
            </a:r>
          </a:p>
          <a:p>
            <a:r>
              <a:rPr lang="en-US" sz="1200" dirty="0">
                <a:latin typeface="Courier New" panose="02070309020205020404" pitchFamily="49" charset="0"/>
                <a:cs typeface="Courier New" panose="02070309020205020404" pitchFamily="49" charset="0"/>
              </a:rPr>
              <a:t>  &lt;</a:t>
            </a:r>
            <a:r>
              <a:rPr lang="en-US" sz="1200" dirty="0" err="1">
                <a:latin typeface="Courier New" panose="02070309020205020404" pitchFamily="49" charset="0"/>
                <a:cs typeface="Courier New" panose="02070309020205020404" pitchFamily="49" charset="0"/>
              </a:rPr>
              <a:t>AllowSnapshot</a:t>
            </a:r>
            <a:r>
              <a:rPr lang="en-US" sz="1200" dirty="0">
                <a:latin typeface="Courier New" panose="02070309020205020404" pitchFamily="49" charset="0"/>
                <a:cs typeface="Courier New" panose="02070309020205020404" pitchFamily="49" charset="0"/>
              </a:rPr>
              <a:t>&gt;true&lt;/</a:t>
            </a:r>
            <a:r>
              <a:rPr lang="en-US" sz="1200" dirty="0" err="1">
                <a:latin typeface="Courier New" panose="02070309020205020404" pitchFamily="49" charset="0"/>
                <a:cs typeface="Courier New" panose="02070309020205020404" pitchFamily="49" charset="0"/>
              </a:rPr>
              <a:t>AllowSnapshot</a:t>
            </a:r>
            <a:r>
              <a:rPr lang="en-US" sz="1200" dirty="0">
                <a:latin typeface="Courier New" panose="02070309020205020404" pitchFamily="49" charset="0"/>
                <a:cs typeface="Courier New" panose="02070309020205020404" pitchFamily="49" charset="0"/>
              </a:rPr>
              <a:t>&gt;</a:t>
            </a:r>
          </a:p>
          <a:p>
            <a:r>
              <a:rPr lang="en-US" sz="1200" dirty="0">
                <a:latin typeface="Courier New" panose="02070309020205020404" pitchFamily="49" charset="0"/>
                <a:cs typeface="Courier New" panose="02070309020205020404" pitchFamily="49" charset="0"/>
              </a:rPr>
              <a:t>&lt;/</a:t>
            </a:r>
            <a:r>
              <a:rPr lang="en-US" sz="1200" dirty="0" err="1">
                <a:latin typeface="Courier New" panose="02070309020205020404" pitchFamily="49" charset="0"/>
                <a:cs typeface="Courier New" panose="02070309020205020404" pitchFamily="49" charset="0"/>
              </a:rPr>
              <a:t>OfficeApp</a:t>
            </a:r>
            <a:r>
              <a:rPr lang="en-US" sz="1200" dirty="0">
                <a:latin typeface="Courier New" panose="02070309020205020404" pitchFamily="49" charset="0"/>
                <a:cs typeface="Courier New" panose="02070309020205020404" pitchFamily="49" charset="0"/>
              </a:rPr>
              <a:t>&gt;</a:t>
            </a:r>
          </a:p>
        </p:txBody>
      </p:sp>
    </p:spTree>
    <p:extLst>
      <p:ext uri="{BB962C8B-B14F-4D97-AF65-F5344CB8AC3E}">
        <p14:creationId xmlns:p14="http://schemas.microsoft.com/office/powerpoint/2010/main" val="6019280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2000" fill="hold"/>
                                        <p:tgtEl>
                                          <p:spTgt spid="3">
                                            <p:txEl>
                                              <p:pRg st="1" end="1"/>
                                            </p:txEl>
                                          </p:spTgt>
                                        </p:tgtEl>
                                        <p:attrNameLst>
                                          <p:attrName>style.color</p:attrName>
                                        </p:attrNameLst>
                                      </p:cBhvr>
                                      <p:to>
                                        <a:srgbClr val="FF0000"/>
                                      </p:to>
                                    </p:animClr>
                                  </p:childTnLst>
                                </p:cTn>
                              </p:par>
                            </p:childTnLst>
                          </p:cTn>
                        </p:par>
                      </p:childTnLst>
                    </p:cTn>
                  </p:par>
                  <p:par>
                    <p:cTn id="7" fill="hold">
                      <p:stCondLst>
                        <p:cond delay="indefinite"/>
                      </p:stCondLst>
                      <p:childTnLst>
                        <p:par>
                          <p:cTn id="8" fill="hold">
                            <p:stCondLst>
                              <p:cond delay="0"/>
                            </p:stCondLst>
                            <p:childTnLst>
                              <p:par>
                                <p:cTn id="9" presetID="3" presetClass="emph" presetSubtype="2" fill="hold" nodeType="clickEffect">
                                  <p:stCondLst>
                                    <p:cond delay="0"/>
                                  </p:stCondLst>
                                  <p:childTnLst>
                                    <p:animClr clrSpc="rgb" dir="cw">
                                      <p:cBhvr override="childStyle">
                                        <p:cTn id="10" dur="2000" fill="hold"/>
                                        <p:tgtEl>
                                          <p:spTgt spid="3">
                                            <p:txEl>
                                              <p:pRg st="6" end="6"/>
                                            </p:txEl>
                                          </p:spTgt>
                                        </p:tgtEl>
                                        <p:attrNameLst>
                                          <p:attrName>style.color</p:attrName>
                                        </p:attrNameLst>
                                      </p:cBhvr>
                                      <p:to>
                                        <a:srgbClr val="FF0000"/>
                                      </p:to>
                                    </p:animClr>
                                  </p:childTnLst>
                                </p:cTn>
                              </p:par>
                              <p:par>
                                <p:cTn id="11" presetID="3" presetClass="emph" presetSubtype="2" fill="hold" nodeType="withEffect">
                                  <p:stCondLst>
                                    <p:cond delay="0"/>
                                  </p:stCondLst>
                                  <p:childTnLst>
                                    <p:animClr clrSpc="rgb" dir="cw">
                                      <p:cBhvr override="childStyle">
                                        <p:cTn id="12" dur="2000" fill="hold"/>
                                        <p:tgtEl>
                                          <p:spTgt spid="3">
                                            <p:txEl>
                                              <p:pRg st="7" end="7"/>
                                            </p:txEl>
                                          </p:spTgt>
                                        </p:tgtEl>
                                        <p:attrNameLst>
                                          <p:attrName>style.color</p:attrName>
                                        </p:attrNameLst>
                                      </p:cBhvr>
                                      <p:to>
                                        <a:srgbClr val="FF0000"/>
                                      </p:to>
                                    </p:animClr>
                                  </p:childTnLst>
                                </p:cTn>
                              </p:par>
                            </p:childTnLst>
                          </p:cTn>
                        </p:par>
                      </p:childTnLst>
                    </p:cTn>
                  </p:par>
                  <p:par>
                    <p:cTn id="13" fill="hold">
                      <p:stCondLst>
                        <p:cond delay="indefinite"/>
                      </p:stCondLst>
                      <p:childTnLst>
                        <p:par>
                          <p:cTn id="14" fill="hold">
                            <p:stCondLst>
                              <p:cond delay="0"/>
                            </p:stCondLst>
                            <p:childTnLst>
                              <p:par>
                                <p:cTn id="15" presetID="3" presetClass="emph" presetSubtype="2" fill="hold" nodeType="clickEffect">
                                  <p:stCondLst>
                                    <p:cond delay="0"/>
                                  </p:stCondLst>
                                  <p:childTnLst>
                                    <p:animClr clrSpc="rgb" dir="cw">
                                      <p:cBhvr override="childStyle">
                                        <p:cTn id="16" dur="2000" fill="hold"/>
                                        <p:tgtEl>
                                          <p:spTgt spid="3">
                                            <p:txEl>
                                              <p:pRg st="16" end="16"/>
                                            </p:txEl>
                                          </p:spTgt>
                                        </p:tgtEl>
                                        <p:attrNameLst>
                                          <p:attrName>style.color</p:attrName>
                                        </p:attrNameLst>
                                      </p:cBhvr>
                                      <p:to>
                                        <a:srgbClr val="FF0000"/>
                                      </p:to>
                                    </p:animClr>
                                  </p:childTnLst>
                                </p:cTn>
                              </p:par>
                              <p:par>
                                <p:cTn id="17" presetID="3" presetClass="emph" presetSubtype="2" fill="hold" nodeType="withEffect">
                                  <p:stCondLst>
                                    <p:cond delay="0"/>
                                  </p:stCondLst>
                                  <p:childTnLst>
                                    <p:animClr clrSpc="rgb" dir="cw">
                                      <p:cBhvr override="childStyle">
                                        <p:cTn id="18" dur="2000" fill="hold"/>
                                        <p:tgtEl>
                                          <p:spTgt spid="3">
                                            <p:txEl>
                                              <p:pRg st="17" end="17"/>
                                            </p:txEl>
                                          </p:spTgt>
                                        </p:tgtEl>
                                        <p:attrNameLst>
                                          <p:attrName>style.color</p:attrName>
                                        </p:attrNameLst>
                                      </p:cBhvr>
                                      <p:to>
                                        <a:srgbClr val="FF00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400" dirty="0"/>
              <a:t>Deep Dive on </a:t>
            </a:r>
            <a:r>
              <a:rPr lang="en-US" sz="4400" dirty="0" err="1"/>
              <a:t>PowerPivot</a:t>
            </a:r>
            <a:r>
              <a:rPr lang="en-US" sz="4400" dirty="0"/>
              <a:t> in Office and SharePoint </a:t>
            </a:r>
          </a:p>
        </p:txBody>
      </p:sp>
      <p:sp>
        <p:nvSpPr>
          <p:cNvPr id="5" name="Text Placeholder 4"/>
          <p:cNvSpPr>
            <a:spLocks noGrp="1"/>
          </p:cNvSpPr>
          <p:nvPr>
            <p:ph type="body" sz="quarter" idx="12"/>
          </p:nvPr>
        </p:nvSpPr>
        <p:spPr/>
        <p:txBody>
          <a:bodyPr/>
          <a:lstStyle/>
          <a:p>
            <a:endParaRPr lang="en-US" dirty="0" smtClean="0"/>
          </a:p>
          <a:p>
            <a:r>
              <a:rPr lang="en-US" dirty="0" smtClean="0"/>
              <a:t>Diego Oppenheimer &amp; Kay </a:t>
            </a:r>
            <a:r>
              <a:rPr lang="en-US" dirty="0" err="1" smtClean="0"/>
              <a:t>Unkroth</a:t>
            </a:r>
            <a:endParaRPr lang="en-US" dirty="0" smtClean="0"/>
          </a:p>
          <a:p>
            <a:endParaRPr lang="en-US" dirty="0" smtClean="0"/>
          </a:p>
        </p:txBody>
      </p:sp>
      <p:sp>
        <p:nvSpPr>
          <p:cNvPr id="2" name="Text Placeholder 1"/>
          <p:cNvSpPr>
            <a:spLocks noGrp="1"/>
          </p:cNvSpPr>
          <p:nvPr>
            <p:ph type="body" sz="quarter" idx="13"/>
          </p:nvPr>
        </p:nvSpPr>
        <p:spPr/>
        <p:txBody>
          <a:bodyPr/>
          <a:lstStyle/>
          <a:p>
            <a:r>
              <a:rPr lang="en-US" dirty="0" smtClean="0"/>
              <a:t>SPC075</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 and Answers</a:t>
            </a:r>
            <a:endParaRPr lang="en-US" dirty="0"/>
          </a:p>
        </p:txBody>
      </p:sp>
      <p:sp>
        <p:nvSpPr>
          <p:cNvPr id="3" name="TextBox 2"/>
          <p:cNvSpPr txBox="1"/>
          <p:nvPr/>
        </p:nvSpPr>
        <p:spPr>
          <a:xfrm>
            <a:off x="7589837" y="5554662"/>
            <a:ext cx="6019800" cy="1037207"/>
          </a:xfrm>
          <a:prstGeom prst="rect">
            <a:avLst/>
          </a:prstGeom>
          <a:noFill/>
        </p:spPr>
        <p:txBody>
          <a:bodyPr wrap="squar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diego@Microsoft.com</a:t>
            </a:r>
          </a:p>
          <a:p>
            <a:pPr>
              <a:lnSpc>
                <a:spcPct val="90000"/>
              </a:lnSpc>
              <a:spcAft>
                <a:spcPts val="600"/>
              </a:spcAft>
            </a:pPr>
            <a:r>
              <a:rPr lang="en-US" sz="2400" dirty="0" smtClean="0">
                <a:gradFill>
                  <a:gsLst>
                    <a:gs pos="2917">
                      <a:schemeClr val="tx1"/>
                    </a:gs>
                    <a:gs pos="30000">
                      <a:schemeClr val="tx1"/>
                    </a:gs>
                  </a:gsLst>
                  <a:lin ang="5400000" scaled="0"/>
                </a:gradFill>
              </a:rPr>
              <a:t>kayu@Microsoft.com</a:t>
            </a:r>
          </a:p>
        </p:txBody>
      </p:sp>
    </p:spTree>
    <p:extLst>
      <p:ext uri="{BB962C8B-B14F-4D97-AF65-F5344CB8AC3E}">
        <p14:creationId xmlns:p14="http://schemas.microsoft.com/office/powerpoint/2010/main" val="813808451"/>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2500333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74638" y="1212850"/>
            <a:ext cx="11887200" cy="4739759"/>
          </a:xfrm>
        </p:spPr>
        <p:txBody>
          <a:bodyPr/>
          <a:lstStyle/>
          <a:p>
            <a:r>
              <a:rPr lang="en-US" sz="1600" dirty="0" smtClean="0"/>
              <a:t>Introduction + Agenda (5 min) - Diego</a:t>
            </a:r>
          </a:p>
          <a:p>
            <a:r>
              <a:rPr lang="en-US" sz="1600" dirty="0" smtClean="0"/>
              <a:t>High level explanation of app + demo without refresh (5-10 min) - Diego</a:t>
            </a:r>
          </a:p>
          <a:p>
            <a:r>
              <a:rPr lang="en-US" sz="1600" dirty="0" smtClean="0"/>
              <a:t>Kick off refresh (5 min) - Diego</a:t>
            </a:r>
          </a:p>
          <a:p>
            <a:r>
              <a:rPr lang="en-US" sz="1600" dirty="0" smtClean="0"/>
              <a:t>How was it built: (45 min) </a:t>
            </a:r>
          </a:p>
          <a:p>
            <a:pPr lvl="1"/>
            <a:r>
              <a:rPr lang="en-US" sz="1400" dirty="0" err="1" smtClean="0"/>
              <a:t>Prereqs</a:t>
            </a:r>
            <a:r>
              <a:rPr lang="en-US" sz="1400" dirty="0"/>
              <a:t> (Deep dive into integration between Excel Services and Analysis Services </a:t>
            </a:r>
            <a:r>
              <a:rPr lang="en-US" sz="1400" dirty="0" err="1" smtClean="0"/>
              <a:t>PowerPivot</a:t>
            </a:r>
            <a:r>
              <a:rPr lang="en-US" sz="1400" dirty="0" smtClean="0"/>
              <a:t>) - Kay</a:t>
            </a:r>
          </a:p>
          <a:p>
            <a:pPr lvl="2"/>
            <a:r>
              <a:rPr lang="en-US" sz="1200" dirty="0" smtClean="0"/>
              <a:t>Configure data model</a:t>
            </a:r>
            <a:r>
              <a:rPr lang="en-US" sz="1200" dirty="0"/>
              <a:t> </a:t>
            </a:r>
            <a:r>
              <a:rPr lang="en-US" sz="1200" dirty="0" smtClean="0"/>
              <a:t>| </a:t>
            </a:r>
            <a:r>
              <a:rPr lang="en-US" sz="1200" dirty="0" err="1" smtClean="0"/>
              <a:t>PowerPivot</a:t>
            </a:r>
            <a:r>
              <a:rPr lang="en-US" sz="1200" dirty="0" smtClean="0"/>
              <a:t> Architecture | talk security? (20 min)</a:t>
            </a:r>
          </a:p>
          <a:p>
            <a:pPr lvl="1"/>
            <a:r>
              <a:rPr lang="en-US" sz="1400" dirty="0" smtClean="0"/>
              <a:t>The </a:t>
            </a:r>
            <a:r>
              <a:rPr lang="en-US" sz="1400" dirty="0" err="1" smtClean="0"/>
              <a:t>Timerjob</a:t>
            </a:r>
            <a:r>
              <a:rPr lang="en-US" sz="1400" dirty="0" smtClean="0"/>
              <a:t> (5 min) - Kay</a:t>
            </a:r>
          </a:p>
          <a:p>
            <a:pPr lvl="3"/>
            <a:r>
              <a:rPr lang="en-US" sz="1100" dirty="0"/>
              <a:t>Creating the SQL database</a:t>
            </a:r>
          </a:p>
          <a:p>
            <a:pPr lvl="3"/>
            <a:r>
              <a:rPr lang="en-US" sz="1100" dirty="0" smtClean="0"/>
              <a:t>Code sample, publishing from VS</a:t>
            </a:r>
          </a:p>
          <a:p>
            <a:pPr lvl="3"/>
            <a:r>
              <a:rPr lang="en-US" sz="1100" dirty="0" smtClean="0"/>
              <a:t>Configure </a:t>
            </a:r>
            <a:r>
              <a:rPr lang="en-US" sz="1100" dirty="0" err="1" smtClean="0"/>
              <a:t>timerjob</a:t>
            </a:r>
            <a:r>
              <a:rPr lang="en-US" sz="1100" dirty="0" smtClean="0"/>
              <a:t>, </a:t>
            </a:r>
            <a:endParaRPr lang="en-US" sz="1100" dirty="0"/>
          </a:p>
          <a:p>
            <a:pPr lvl="1"/>
            <a:r>
              <a:rPr lang="en-US" sz="1600" dirty="0" smtClean="0"/>
              <a:t>Creating the </a:t>
            </a:r>
            <a:r>
              <a:rPr lang="en-US" sz="1600" dirty="0" err="1" smtClean="0"/>
              <a:t>webparts</a:t>
            </a:r>
            <a:r>
              <a:rPr lang="en-US" sz="1600" dirty="0" smtClean="0"/>
              <a:t> (5 min) - Kay</a:t>
            </a:r>
            <a:endParaRPr lang="en-US" sz="1800" dirty="0" smtClean="0"/>
          </a:p>
          <a:p>
            <a:pPr lvl="1"/>
            <a:r>
              <a:rPr lang="en-US" sz="1400" dirty="0" smtClean="0"/>
              <a:t>Excel 2013 and the data model (15 min) - Diego</a:t>
            </a:r>
          </a:p>
          <a:p>
            <a:pPr lvl="2"/>
            <a:r>
              <a:rPr lang="en-US" sz="1000" dirty="0" smtClean="0"/>
              <a:t>Connecting to SQL </a:t>
            </a:r>
            <a:r>
              <a:rPr lang="en-US" sz="1000" dirty="0" err="1" smtClean="0"/>
              <a:t>db</a:t>
            </a:r>
            <a:endParaRPr lang="en-US" sz="1000" dirty="0"/>
          </a:p>
          <a:p>
            <a:pPr lvl="2"/>
            <a:r>
              <a:rPr lang="en-US" sz="1000" dirty="0" smtClean="0"/>
              <a:t>Modelling with DAX and relationships</a:t>
            </a:r>
          </a:p>
          <a:p>
            <a:pPr lvl="2"/>
            <a:r>
              <a:rPr lang="en-US" sz="1000" dirty="0" smtClean="0"/>
              <a:t>Using </a:t>
            </a:r>
            <a:r>
              <a:rPr lang="en-US" sz="1000" dirty="0" err="1" smtClean="0"/>
              <a:t>cubefunctions</a:t>
            </a:r>
            <a:r>
              <a:rPr lang="en-US" sz="1000" dirty="0" smtClean="0"/>
              <a:t> to retrieve values from data model.</a:t>
            </a:r>
          </a:p>
          <a:p>
            <a:pPr lvl="2"/>
            <a:r>
              <a:rPr lang="en-US" sz="1000" dirty="0" smtClean="0"/>
              <a:t>Agave to show </a:t>
            </a:r>
            <a:r>
              <a:rPr lang="en-US" sz="1000" dirty="0" err="1" smtClean="0"/>
              <a:t>Sharepoint</a:t>
            </a:r>
            <a:r>
              <a:rPr lang="en-US" sz="1000" dirty="0" smtClean="0"/>
              <a:t> </a:t>
            </a:r>
            <a:r>
              <a:rPr lang="en-US" sz="1000" dirty="0" err="1" smtClean="0"/>
              <a:t>webparts</a:t>
            </a:r>
            <a:endParaRPr lang="en-US" sz="1000" dirty="0" smtClean="0"/>
          </a:p>
          <a:p>
            <a:pPr lvl="2"/>
            <a:r>
              <a:rPr lang="en-US" sz="1000" dirty="0" smtClean="0"/>
              <a:t>Refresh works directly from Dashboard.</a:t>
            </a:r>
          </a:p>
          <a:p>
            <a:pPr lvl="1"/>
            <a:r>
              <a:rPr lang="en-US" sz="1400" dirty="0" smtClean="0"/>
              <a:t>Publish workbook to </a:t>
            </a:r>
            <a:r>
              <a:rPr lang="en-US" sz="1400" dirty="0" err="1" smtClean="0"/>
              <a:t>sharepoint</a:t>
            </a:r>
            <a:r>
              <a:rPr lang="en-US" sz="1400" dirty="0" smtClean="0"/>
              <a:t> (2 min) - Diego</a:t>
            </a:r>
          </a:p>
          <a:p>
            <a:pPr lvl="2"/>
            <a:r>
              <a:rPr lang="en-US" sz="1000" dirty="0" smtClean="0"/>
              <a:t>Open</a:t>
            </a:r>
          </a:p>
          <a:p>
            <a:pPr lvl="2"/>
            <a:r>
              <a:rPr lang="en-US" sz="1000" dirty="0" smtClean="0"/>
              <a:t>Refresh</a:t>
            </a:r>
          </a:p>
          <a:p>
            <a:pPr lvl="1"/>
            <a:endParaRPr lang="en-US" sz="1400" dirty="0" smtClean="0"/>
          </a:p>
        </p:txBody>
      </p:sp>
      <p:sp>
        <p:nvSpPr>
          <p:cNvPr id="7" name="Text Placeholder 6"/>
          <p:cNvSpPr>
            <a:spLocks noGrp="1"/>
          </p:cNvSpPr>
          <p:nvPr>
            <p:ph type="body" sz="quarter" idx="11"/>
          </p:nvPr>
        </p:nvSpPr>
        <p:spPr/>
        <p:txBody>
          <a:bodyPr/>
          <a:lstStyle/>
          <a:p>
            <a:r>
              <a:rPr lang="en-US" dirty="0" smtClean="0"/>
              <a:t>NEXT: &lt;next slide title&gt;</a:t>
            </a:r>
            <a:endParaRPr lang="en-US" dirty="0"/>
          </a:p>
        </p:txBody>
      </p:sp>
      <p:sp>
        <p:nvSpPr>
          <p:cNvPr id="4" name="Title 3"/>
          <p:cNvSpPr>
            <a:spLocks noGrp="1"/>
          </p:cNvSpPr>
          <p:nvPr>
            <p:ph type="title"/>
          </p:nvPr>
        </p:nvSpPr>
        <p:spPr/>
        <p:txBody>
          <a:bodyPr/>
          <a:lstStyle/>
          <a:p>
            <a:r>
              <a:rPr lang="en-US" dirty="0" smtClean="0"/>
              <a:t>Presentation Breakdown</a:t>
            </a:r>
            <a:endParaRPr lang="en-US" dirty="0"/>
          </a:p>
        </p:txBody>
      </p:sp>
    </p:spTree>
    <p:extLst>
      <p:ext uri="{BB962C8B-B14F-4D97-AF65-F5344CB8AC3E}">
        <p14:creationId xmlns:p14="http://schemas.microsoft.com/office/powerpoint/2010/main" val="4255907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Goal</a:t>
            </a:r>
            <a:endParaRPr lang="en-US" dirty="0"/>
          </a:p>
        </p:txBody>
      </p:sp>
      <p:sp>
        <p:nvSpPr>
          <p:cNvPr id="3" name="TextBox 2"/>
          <p:cNvSpPr txBox="1"/>
          <p:nvPr/>
        </p:nvSpPr>
        <p:spPr>
          <a:xfrm>
            <a:off x="655637" y="3192462"/>
            <a:ext cx="8686800" cy="2265236"/>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t>Deep dive into Excel Services and </a:t>
            </a:r>
          </a:p>
          <a:p>
            <a:pPr>
              <a:lnSpc>
                <a:spcPct val="90000"/>
              </a:lnSpc>
              <a:spcAft>
                <a:spcPts val="600"/>
              </a:spcAft>
            </a:pPr>
            <a:r>
              <a:rPr lang="en-US" sz="2400" dirty="0" err="1" smtClean="0"/>
              <a:t>PowerPivot</a:t>
            </a:r>
            <a:r>
              <a:rPr lang="en-US" sz="2400" dirty="0" smtClean="0"/>
              <a:t> for </a:t>
            </a:r>
            <a:r>
              <a:rPr lang="en-US" sz="2400" dirty="0">
                <a:gradFill>
                  <a:gsLst>
                    <a:gs pos="2917">
                      <a:schemeClr val="tx1"/>
                    </a:gs>
                    <a:gs pos="30000">
                      <a:schemeClr val="tx1"/>
                    </a:gs>
                  </a:gsLst>
                  <a:lin ang="5400000" scaled="0"/>
                </a:gradFill>
              </a:rPr>
              <a:t>SharePoint </a:t>
            </a:r>
            <a:r>
              <a:rPr lang="en-US" sz="2400" dirty="0" smtClean="0">
                <a:gradFill>
                  <a:gsLst>
                    <a:gs pos="2917">
                      <a:schemeClr val="tx1"/>
                    </a:gs>
                    <a:gs pos="30000">
                      <a:schemeClr val="tx1"/>
                    </a:gs>
                  </a:gsLst>
                  <a:lin ang="5400000" scaled="0"/>
                </a:gradFill>
              </a:rPr>
              <a:t>2013 </a:t>
            </a:r>
          </a:p>
          <a:p>
            <a:pPr>
              <a:lnSpc>
                <a:spcPct val="90000"/>
              </a:lnSpc>
              <a:spcAft>
                <a:spcPts val="600"/>
              </a:spcAft>
            </a:pPr>
            <a:r>
              <a:rPr lang="en-US" sz="2400" dirty="0" smtClean="0"/>
              <a:t>based on a sample </a:t>
            </a:r>
            <a:r>
              <a:rPr lang="en-US" sz="2400" dirty="0" smtClean="0">
                <a:gradFill>
                  <a:gsLst>
                    <a:gs pos="2917">
                      <a:schemeClr val="tx1"/>
                    </a:gs>
                    <a:gs pos="30000">
                      <a:schemeClr val="tx1"/>
                    </a:gs>
                  </a:gsLst>
                  <a:lin ang="5400000" scaled="0"/>
                </a:gradFill>
              </a:rPr>
              <a:t>Twitter application that </a:t>
            </a:r>
          </a:p>
          <a:p>
            <a:pPr>
              <a:lnSpc>
                <a:spcPct val="90000"/>
              </a:lnSpc>
              <a:spcAft>
                <a:spcPts val="600"/>
              </a:spcAft>
            </a:pPr>
            <a:r>
              <a:rPr lang="en-US" sz="2400" dirty="0" smtClean="0">
                <a:gradFill>
                  <a:gsLst>
                    <a:gs pos="2917">
                      <a:schemeClr val="tx1"/>
                    </a:gs>
                    <a:gs pos="30000">
                      <a:schemeClr val="tx1"/>
                    </a:gs>
                  </a:gsLst>
                  <a:lin ang="5400000" scaled="0"/>
                </a:gradFill>
              </a:rPr>
              <a:t>analyzes Tweets according to </a:t>
            </a:r>
          </a:p>
          <a:p>
            <a:pPr>
              <a:lnSpc>
                <a:spcPct val="90000"/>
              </a:lnSpc>
              <a:spcAft>
                <a:spcPts val="600"/>
              </a:spcAft>
            </a:pPr>
            <a:r>
              <a:rPr lang="en-US" sz="2400" dirty="0" smtClean="0">
                <a:gradFill>
                  <a:gsLst>
                    <a:gs pos="2917">
                      <a:schemeClr val="tx1"/>
                    </a:gs>
                    <a:gs pos="30000">
                      <a:schemeClr val="tx1"/>
                    </a:gs>
                  </a:gsLst>
                  <a:lin ang="5400000" scaled="0"/>
                </a:gradFill>
              </a:rPr>
              <a:t>customizable search terms.</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75199" y="0"/>
            <a:ext cx="5446353" cy="6994525"/>
          </a:xfrm>
          <a:prstGeom prst="rect">
            <a:avLst/>
          </a:prstGeom>
        </p:spPr>
      </p:pic>
    </p:spTree>
    <p:extLst>
      <p:ext uri="{BB962C8B-B14F-4D97-AF65-F5344CB8AC3E}">
        <p14:creationId xmlns:p14="http://schemas.microsoft.com/office/powerpoint/2010/main" val="3557626231"/>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Demo</a:t>
            </a:r>
            <a:endParaRPr lang="en-US" dirty="0"/>
          </a:p>
        </p:txBody>
      </p:sp>
      <p:sp>
        <p:nvSpPr>
          <p:cNvPr id="3" name="Text Placeholder 2"/>
          <p:cNvSpPr>
            <a:spLocks noGrp="1"/>
          </p:cNvSpPr>
          <p:nvPr>
            <p:ph type="body" sz="quarter" idx="12"/>
          </p:nvPr>
        </p:nvSpPr>
        <p:spPr/>
        <p:txBody>
          <a:bodyPr/>
          <a:lstStyle/>
          <a:p>
            <a:r>
              <a:rPr lang="en-US" b="1" dirty="0" err="1" smtClean="0"/>
              <a:t>XLTweet</a:t>
            </a:r>
            <a:endParaRPr lang="en-US" b="1" dirty="0"/>
          </a:p>
        </p:txBody>
      </p:sp>
    </p:spTree>
    <p:extLst>
      <p:ext uri="{BB962C8B-B14F-4D97-AF65-F5344CB8AC3E}">
        <p14:creationId xmlns:p14="http://schemas.microsoft.com/office/powerpoint/2010/main" val="40538872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74637" y="2354262"/>
            <a:ext cx="7164345" cy="4191000"/>
          </a:xfrm>
          <a:prstGeom prst="rect">
            <a:avLst/>
          </a:prstGeom>
        </p:spPr>
      </p:pic>
      <p:pic>
        <p:nvPicPr>
          <p:cNvPr id="2" name="Picture 1"/>
          <p:cNvPicPr>
            <a:picLocks noChangeAspect="1"/>
          </p:cNvPicPr>
          <p:nvPr/>
        </p:nvPicPr>
        <p:blipFill>
          <a:blip r:embed="rId3"/>
          <a:stretch>
            <a:fillRect/>
          </a:stretch>
        </p:blipFill>
        <p:spPr>
          <a:xfrm>
            <a:off x="5913437" y="296862"/>
            <a:ext cx="5867400" cy="4561016"/>
          </a:xfrm>
          <a:prstGeom prst="rect">
            <a:avLst/>
          </a:prstGeom>
        </p:spPr>
      </p:pic>
      <p:sp>
        <p:nvSpPr>
          <p:cNvPr id="4" name="Rectangle 3"/>
          <p:cNvSpPr/>
          <p:nvPr/>
        </p:nvSpPr>
        <p:spPr>
          <a:xfrm>
            <a:off x="7637420" y="5381755"/>
            <a:ext cx="4799055" cy="646331"/>
          </a:xfrm>
          <a:prstGeom prst="rect">
            <a:avLst/>
          </a:prstGeom>
        </p:spPr>
        <p:txBody>
          <a:bodyPr wrap="square">
            <a:spAutoFit/>
          </a:bodyPr>
          <a:lstStyle/>
          <a:p>
            <a:r>
              <a:rPr lang="en-US" dirty="0" smtClean="0">
                <a:latin typeface="Calibri" panose="020F0502020204030204" pitchFamily="34" charset="0"/>
              </a:rPr>
              <a:t>Thanks to author </a:t>
            </a:r>
            <a:r>
              <a:rPr lang="en-US" dirty="0">
                <a:latin typeface="Calibri" panose="020F0502020204030204" pitchFamily="34" charset="0"/>
              </a:rPr>
              <a:t>Aaron Meyers for permissions to reuse his original </a:t>
            </a:r>
            <a:r>
              <a:rPr lang="en-US" dirty="0" smtClean="0">
                <a:latin typeface="Calibri" panose="020F0502020204030204" pitchFamily="34" charset="0"/>
              </a:rPr>
              <a:t>code.</a:t>
            </a:r>
            <a:endParaRPr lang="en-US" dirty="0"/>
          </a:p>
        </p:txBody>
      </p:sp>
      <p:sp>
        <p:nvSpPr>
          <p:cNvPr id="6" name="Title 1"/>
          <p:cNvSpPr txBox="1">
            <a:spLocks/>
          </p:cNvSpPr>
          <p:nvPr/>
        </p:nvSpPr>
        <p:spPr>
          <a:xfrm>
            <a:off x="274639" y="-844"/>
            <a:ext cx="11889564" cy="91757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smtClean="0"/>
              <a:t>Our starting point…</a:t>
            </a:r>
            <a:endParaRPr lang="en-US" dirty="0"/>
          </a:p>
        </p:txBody>
      </p:sp>
    </p:spTree>
    <p:extLst>
      <p:ext uri="{BB962C8B-B14F-4D97-AF65-F5344CB8AC3E}">
        <p14:creationId xmlns:p14="http://schemas.microsoft.com/office/powerpoint/2010/main" val="2604485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 name="Rounded Rectangle 186"/>
          <p:cNvSpPr/>
          <p:nvPr/>
        </p:nvSpPr>
        <p:spPr>
          <a:xfrm>
            <a:off x="1923763" y="5974686"/>
            <a:ext cx="4426504" cy="770243"/>
          </a:xfrm>
          <a:prstGeom prst="roundRect">
            <a:avLst>
              <a:gd name="adj" fmla="val 0"/>
            </a:avLst>
          </a:prstGeom>
          <a:solidFill>
            <a:srgbClr val="FFDDDD"/>
          </a:solidFill>
          <a:ln/>
        </p:spPr>
        <p:style>
          <a:lnRef idx="2">
            <a:schemeClr val="dk1"/>
          </a:lnRef>
          <a:fillRef idx="1">
            <a:schemeClr val="lt1"/>
          </a:fillRef>
          <a:effectRef idx="0">
            <a:schemeClr val="dk1"/>
          </a:effectRef>
          <a:fontRef idx="minor">
            <a:schemeClr val="dk1"/>
          </a:fontRef>
        </p:style>
        <p:txBody>
          <a:bodyPr rtlCol="0" anchor="b"/>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100" dirty="0" smtClean="0">
                <a:solidFill>
                  <a:prstClr val="black"/>
                </a:solidFill>
              </a:rPr>
              <a:t>SharePoint Content Database</a:t>
            </a:r>
            <a:endParaRPr lang="de-DE" sz="1100" dirty="0"/>
          </a:p>
        </p:txBody>
      </p:sp>
      <p:sp>
        <p:nvSpPr>
          <p:cNvPr id="2" name="Title 1"/>
          <p:cNvSpPr>
            <a:spLocks noGrp="1"/>
          </p:cNvSpPr>
          <p:nvPr>
            <p:ph type="title"/>
          </p:nvPr>
        </p:nvSpPr>
        <p:spPr>
          <a:xfrm>
            <a:off x="274639" y="144462"/>
            <a:ext cx="11889564" cy="917575"/>
          </a:xfrm>
        </p:spPr>
        <p:txBody>
          <a:bodyPr/>
          <a:lstStyle/>
          <a:p>
            <a:r>
              <a:rPr lang="en-US" dirty="0" smtClean="0"/>
              <a:t>Solution Architecture Overview</a:t>
            </a:r>
            <a:endParaRPr lang="en-US" dirty="0"/>
          </a:p>
        </p:txBody>
      </p:sp>
      <p:sp>
        <p:nvSpPr>
          <p:cNvPr id="65" name="Rectangle 64"/>
          <p:cNvSpPr/>
          <p:nvPr/>
        </p:nvSpPr>
        <p:spPr>
          <a:xfrm>
            <a:off x="6883443" y="4010411"/>
            <a:ext cx="147850" cy="104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000"/>
          </a:p>
        </p:txBody>
      </p:sp>
      <p:sp>
        <p:nvSpPr>
          <p:cNvPr id="66" name="Rectangle 65"/>
          <p:cNvSpPr/>
          <p:nvPr/>
        </p:nvSpPr>
        <p:spPr>
          <a:xfrm>
            <a:off x="6883443" y="4315211"/>
            <a:ext cx="147850" cy="104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000"/>
          </a:p>
        </p:txBody>
      </p:sp>
      <p:cxnSp>
        <p:nvCxnSpPr>
          <p:cNvPr id="68" name="Straight Connector 67"/>
          <p:cNvCxnSpPr/>
          <p:nvPr/>
        </p:nvCxnSpPr>
        <p:spPr>
          <a:xfrm>
            <a:off x="4008437" y="962411"/>
            <a:ext cx="0" cy="25908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6578643" y="962411"/>
            <a:ext cx="0" cy="35814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9474243" y="962411"/>
            <a:ext cx="0" cy="35814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2" name="Rectangle 71"/>
          <p:cNvSpPr/>
          <p:nvPr/>
        </p:nvSpPr>
        <p:spPr>
          <a:xfrm>
            <a:off x="5283243" y="2792886"/>
            <a:ext cx="990600" cy="4572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t>RS add-in</a:t>
            </a:r>
            <a:endParaRPr lang="en-US" sz="1000" dirty="0"/>
          </a:p>
        </p:txBody>
      </p:sp>
      <p:sp>
        <p:nvSpPr>
          <p:cNvPr id="74" name="Rectangle 73"/>
          <p:cNvSpPr/>
          <p:nvPr/>
        </p:nvSpPr>
        <p:spPr>
          <a:xfrm>
            <a:off x="5283243" y="2183286"/>
            <a:ext cx="990600" cy="4572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t>PPS Web Service</a:t>
            </a:r>
            <a:endParaRPr lang="en-US" sz="1000" dirty="0"/>
          </a:p>
        </p:txBody>
      </p:sp>
      <p:sp>
        <p:nvSpPr>
          <p:cNvPr id="75" name="Rectangle 74"/>
          <p:cNvSpPr/>
          <p:nvPr/>
        </p:nvSpPr>
        <p:spPr>
          <a:xfrm>
            <a:off x="5283243" y="3402486"/>
            <a:ext cx="990600" cy="45720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t>PowerPivot Web Service</a:t>
            </a:r>
            <a:endParaRPr lang="en-US" sz="1000" dirty="0"/>
          </a:p>
        </p:txBody>
      </p:sp>
      <p:sp>
        <p:nvSpPr>
          <p:cNvPr id="76" name="Rectangle 75"/>
          <p:cNvSpPr/>
          <p:nvPr/>
        </p:nvSpPr>
        <p:spPr>
          <a:xfrm>
            <a:off x="2623916" y="1879516"/>
            <a:ext cx="1298278" cy="4572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t>Browser</a:t>
            </a:r>
            <a:endParaRPr lang="en-US" sz="1000" dirty="0"/>
          </a:p>
        </p:txBody>
      </p:sp>
      <p:sp>
        <p:nvSpPr>
          <p:cNvPr id="77" name="Rectangle 76"/>
          <p:cNvSpPr/>
          <p:nvPr/>
        </p:nvSpPr>
        <p:spPr>
          <a:xfrm>
            <a:off x="2623916" y="3172211"/>
            <a:ext cx="1298278" cy="4572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t>Excel client</a:t>
            </a:r>
            <a:endParaRPr lang="en-US" sz="1000" dirty="0"/>
          </a:p>
        </p:txBody>
      </p:sp>
      <p:sp>
        <p:nvSpPr>
          <p:cNvPr id="79" name="Rectangle 78"/>
          <p:cNvSpPr/>
          <p:nvPr/>
        </p:nvSpPr>
        <p:spPr>
          <a:xfrm>
            <a:off x="6904037" y="1572011"/>
            <a:ext cx="1205667" cy="9144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b="1" dirty="0" smtClean="0">
                <a:solidFill>
                  <a:srgbClr val="FFFF00"/>
                </a:solidFill>
              </a:rPr>
              <a:t>Excel Calculation Services (ECS)</a:t>
            </a:r>
          </a:p>
          <a:p>
            <a:pPr algn="ctr"/>
            <a:endParaRPr lang="de-DE" sz="1000" b="1" dirty="0">
              <a:solidFill>
                <a:srgbClr val="FFFF00"/>
              </a:solidFill>
            </a:endParaRPr>
          </a:p>
          <a:p>
            <a:pPr algn="ctr"/>
            <a:endParaRPr lang="de-DE" sz="1000" b="1" dirty="0" smtClean="0">
              <a:solidFill>
                <a:srgbClr val="FFFF00"/>
              </a:solidFill>
            </a:endParaRPr>
          </a:p>
          <a:p>
            <a:pPr algn="ctr"/>
            <a:endParaRPr lang="en-US" sz="1000" b="1" dirty="0">
              <a:solidFill>
                <a:srgbClr val="FFFF00"/>
              </a:solidFill>
            </a:endParaRPr>
          </a:p>
        </p:txBody>
      </p:sp>
      <p:sp>
        <p:nvSpPr>
          <p:cNvPr id="80" name="Rectangle 79"/>
          <p:cNvSpPr/>
          <p:nvPr/>
        </p:nvSpPr>
        <p:spPr>
          <a:xfrm>
            <a:off x="6897859" y="2715011"/>
            <a:ext cx="1211845" cy="4572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t>PPS Service App</a:t>
            </a:r>
            <a:endParaRPr lang="en-US" sz="1000" dirty="0"/>
          </a:p>
        </p:txBody>
      </p:sp>
      <p:sp>
        <p:nvSpPr>
          <p:cNvPr id="81" name="Rectangle 80"/>
          <p:cNvSpPr/>
          <p:nvPr/>
        </p:nvSpPr>
        <p:spPr>
          <a:xfrm>
            <a:off x="6883443" y="3324611"/>
            <a:ext cx="1211845" cy="4572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t>RS Service App</a:t>
            </a:r>
            <a:endParaRPr lang="en-US" sz="1000" dirty="0"/>
          </a:p>
        </p:txBody>
      </p:sp>
      <p:sp>
        <p:nvSpPr>
          <p:cNvPr id="82" name="Rectangle 81"/>
          <p:cNvSpPr/>
          <p:nvPr/>
        </p:nvSpPr>
        <p:spPr>
          <a:xfrm>
            <a:off x="6883443" y="3934211"/>
            <a:ext cx="1211845" cy="60960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t>PowerPivot System Service</a:t>
            </a:r>
            <a:endParaRPr lang="en-US" sz="1000" dirty="0"/>
          </a:p>
        </p:txBody>
      </p:sp>
      <p:sp>
        <p:nvSpPr>
          <p:cNvPr id="83" name="TextBox 21"/>
          <p:cNvSpPr txBox="1"/>
          <p:nvPr/>
        </p:nvSpPr>
        <p:spPr>
          <a:xfrm>
            <a:off x="1923763" y="906462"/>
            <a:ext cx="183059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dirty="0" smtClean="0"/>
              <a:t>Client</a:t>
            </a:r>
            <a:endParaRPr lang="en-US" dirty="0"/>
          </a:p>
        </p:txBody>
      </p:sp>
      <p:sp>
        <p:nvSpPr>
          <p:cNvPr id="84" name="TextBox 22"/>
          <p:cNvSpPr txBox="1"/>
          <p:nvPr/>
        </p:nvSpPr>
        <p:spPr>
          <a:xfrm>
            <a:off x="4173029" y="907833"/>
            <a:ext cx="2166387"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e-DE" dirty="0" smtClean="0"/>
              <a:t>Front-End</a:t>
            </a:r>
            <a:endParaRPr lang="en-US" dirty="0"/>
          </a:p>
        </p:txBody>
      </p:sp>
      <p:sp>
        <p:nvSpPr>
          <p:cNvPr id="85" name="TextBox 23"/>
          <p:cNvSpPr txBox="1"/>
          <p:nvPr/>
        </p:nvSpPr>
        <p:spPr>
          <a:xfrm>
            <a:off x="6666249" y="917442"/>
            <a:ext cx="265670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dirty="0" smtClean="0"/>
              <a:t>Service Apps</a:t>
            </a:r>
            <a:endParaRPr lang="en-US" dirty="0"/>
          </a:p>
        </p:txBody>
      </p:sp>
      <p:sp>
        <p:nvSpPr>
          <p:cNvPr id="86" name="TextBox 24"/>
          <p:cNvSpPr txBox="1"/>
          <p:nvPr/>
        </p:nvSpPr>
        <p:spPr>
          <a:xfrm>
            <a:off x="9717033" y="925680"/>
            <a:ext cx="1000468"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e-DE" dirty="0" smtClean="0"/>
              <a:t>Analysis Services</a:t>
            </a:r>
            <a:endParaRPr lang="en-US" dirty="0"/>
          </a:p>
        </p:txBody>
      </p:sp>
      <p:cxnSp>
        <p:nvCxnSpPr>
          <p:cNvPr id="90" name="Elbow Connector 89"/>
          <p:cNvCxnSpPr>
            <a:stCxn id="76" idx="3"/>
            <a:endCxn id="136" idx="1"/>
          </p:cNvCxnSpPr>
          <p:nvPr/>
        </p:nvCxnSpPr>
        <p:spPr>
          <a:xfrm flipV="1">
            <a:off x="3922194" y="1758200"/>
            <a:ext cx="1361464" cy="349916"/>
          </a:xfrm>
          <a:prstGeom prst="bentConnector3">
            <a:avLst>
              <a:gd name="adj1" fmla="val 32181"/>
            </a:avLst>
          </a:prstGeom>
          <a:ln>
            <a:tailEnd type="arrow"/>
          </a:ln>
        </p:spPr>
        <p:style>
          <a:lnRef idx="1">
            <a:schemeClr val="accent1"/>
          </a:lnRef>
          <a:fillRef idx="0">
            <a:schemeClr val="accent1"/>
          </a:fillRef>
          <a:effectRef idx="0">
            <a:schemeClr val="accent1"/>
          </a:effectRef>
          <a:fontRef idx="minor">
            <a:schemeClr val="tx1"/>
          </a:fontRef>
        </p:style>
      </p:cxnSp>
      <p:sp>
        <p:nvSpPr>
          <p:cNvPr id="96" name="Rectangle 95"/>
          <p:cNvSpPr/>
          <p:nvPr/>
        </p:nvSpPr>
        <p:spPr>
          <a:xfrm rot="16200000">
            <a:off x="7933402" y="2992228"/>
            <a:ext cx="1056502" cy="522664"/>
          </a:xfrm>
          <a:prstGeom prst="rect">
            <a:avLst/>
          </a:prstGeom>
        </p:spPr>
        <p:style>
          <a:lnRef idx="1">
            <a:schemeClr val="accent3"/>
          </a:lnRef>
          <a:fillRef idx="2">
            <a:schemeClr val="accent3"/>
          </a:fillRef>
          <a:effectRef idx="1">
            <a:schemeClr val="accent3"/>
          </a:effectRef>
          <a:fontRef idx="minor">
            <a:schemeClr val="dk1"/>
          </a:fontRef>
        </p:style>
        <p:txBody>
          <a:bodyPr rtlCol="0" anchor="t"/>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t>ADOMD.NET</a:t>
            </a:r>
            <a:endParaRPr lang="en-US" sz="1000" dirty="0"/>
          </a:p>
        </p:txBody>
      </p:sp>
      <p:sp>
        <p:nvSpPr>
          <p:cNvPr id="97" name="Rectangle 96"/>
          <p:cNvSpPr/>
          <p:nvPr/>
        </p:nvSpPr>
        <p:spPr>
          <a:xfrm rot="16200000">
            <a:off x="8648111" y="2947288"/>
            <a:ext cx="691980" cy="326277"/>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solidFill>
                  <a:srgbClr val="FFFF00"/>
                </a:solidFill>
              </a:rPr>
              <a:t>SPClient</a:t>
            </a:r>
            <a:endParaRPr lang="en-US" sz="1000" dirty="0">
              <a:solidFill>
                <a:srgbClr val="FFFF00"/>
              </a:solidFill>
            </a:endParaRPr>
          </a:p>
        </p:txBody>
      </p:sp>
      <p:sp>
        <p:nvSpPr>
          <p:cNvPr id="98" name="Rectangle 97"/>
          <p:cNvSpPr/>
          <p:nvPr/>
        </p:nvSpPr>
        <p:spPr>
          <a:xfrm>
            <a:off x="8200322" y="3913618"/>
            <a:ext cx="956918" cy="249194"/>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solidFill>
                  <a:srgbClr val="FFFF00"/>
                </a:solidFill>
              </a:rPr>
              <a:t>SPClient</a:t>
            </a:r>
            <a:endParaRPr lang="en-US" sz="1000" dirty="0">
              <a:solidFill>
                <a:srgbClr val="FFFF00"/>
              </a:solidFill>
            </a:endParaRPr>
          </a:p>
        </p:txBody>
      </p:sp>
      <p:sp>
        <p:nvSpPr>
          <p:cNvPr id="99" name="Rectangle 98"/>
          <p:cNvSpPr/>
          <p:nvPr/>
        </p:nvSpPr>
        <p:spPr>
          <a:xfrm>
            <a:off x="8200322" y="4260745"/>
            <a:ext cx="983024" cy="261332"/>
          </a:xfrm>
          <a:prstGeom prst="rect">
            <a:avLst/>
          </a:prstGeom>
        </p:spPr>
        <p:style>
          <a:lnRef idx="1">
            <a:schemeClr val="accent3"/>
          </a:lnRef>
          <a:fillRef idx="2">
            <a:schemeClr val="accent3"/>
          </a:fillRef>
          <a:effectRef idx="1">
            <a:schemeClr val="accent3"/>
          </a:effectRef>
          <a:fontRef idx="minor">
            <a:schemeClr val="dk1"/>
          </a:fontRef>
        </p:style>
        <p:txBody>
          <a:bodyPr rtlCol="0" anchor="t"/>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t>XML/A Client</a:t>
            </a:r>
            <a:endParaRPr lang="en-US" sz="1000" dirty="0"/>
          </a:p>
        </p:txBody>
      </p:sp>
      <p:cxnSp>
        <p:nvCxnSpPr>
          <p:cNvPr id="100" name="Elbow Connector 99"/>
          <p:cNvCxnSpPr>
            <a:stCxn id="97" idx="3"/>
            <a:endCxn id="79" idx="2"/>
          </p:cNvCxnSpPr>
          <p:nvPr/>
        </p:nvCxnSpPr>
        <p:spPr>
          <a:xfrm rot="16200000" flipV="1">
            <a:off x="8111474" y="1881808"/>
            <a:ext cx="278026" cy="1487231"/>
          </a:xfrm>
          <a:prstGeom prst="bentConnector3">
            <a:avLst/>
          </a:prstGeom>
          <a:ln>
            <a:prstDash val="sysDash"/>
            <a:tailEnd type="arrow"/>
          </a:ln>
        </p:spPr>
        <p:style>
          <a:lnRef idx="1">
            <a:schemeClr val="accent1"/>
          </a:lnRef>
          <a:fillRef idx="0">
            <a:schemeClr val="accent1"/>
          </a:fillRef>
          <a:effectRef idx="0">
            <a:schemeClr val="accent1"/>
          </a:effectRef>
          <a:fontRef idx="minor">
            <a:schemeClr val="tx1"/>
          </a:fontRef>
        </p:style>
      </p:cxnSp>
      <p:cxnSp>
        <p:nvCxnSpPr>
          <p:cNvPr id="101" name="Straight Arrow Connector 100"/>
          <p:cNvCxnSpPr/>
          <p:nvPr/>
        </p:nvCxnSpPr>
        <p:spPr>
          <a:xfrm>
            <a:off x="8032183" y="2944641"/>
            <a:ext cx="21830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2" name="Straight Arrow Connector 101"/>
          <p:cNvCxnSpPr/>
          <p:nvPr/>
        </p:nvCxnSpPr>
        <p:spPr>
          <a:xfrm>
            <a:off x="8006293" y="3553211"/>
            <a:ext cx="21830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3" name="Straight Arrow Connector 102"/>
          <p:cNvCxnSpPr/>
          <p:nvPr/>
        </p:nvCxnSpPr>
        <p:spPr>
          <a:xfrm>
            <a:off x="8678781" y="3047612"/>
            <a:ext cx="21830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4" name="Elbow Connector 103"/>
          <p:cNvCxnSpPr>
            <a:endCxn id="127" idx="0"/>
          </p:cNvCxnSpPr>
          <p:nvPr/>
        </p:nvCxnSpPr>
        <p:spPr>
          <a:xfrm>
            <a:off x="8179530" y="2137161"/>
            <a:ext cx="2018613" cy="882650"/>
          </a:xfrm>
          <a:prstGeom prst="bentConnector2">
            <a:avLst/>
          </a:prstGeom>
          <a:ln>
            <a:prstDash val="sysDash"/>
            <a:tailEnd type="arrow"/>
          </a:ln>
        </p:spPr>
        <p:style>
          <a:lnRef idx="1">
            <a:schemeClr val="accent1"/>
          </a:lnRef>
          <a:fillRef idx="0">
            <a:schemeClr val="accent1"/>
          </a:fillRef>
          <a:effectRef idx="0">
            <a:schemeClr val="accent1"/>
          </a:effectRef>
          <a:fontRef idx="minor">
            <a:schemeClr val="tx1"/>
          </a:fontRef>
        </p:style>
      </p:cxnSp>
      <p:cxnSp>
        <p:nvCxnSpPr>
          <p:cNvPr id="105" name="Straight Arrow Connector 104"/>
          <p:cNvCxnSpPr/>
          <p:nvPr/>
        </p:nvCxnSpPr>
        <p:spPr>
          <a:xfrm>
            <a:off x="8050207" y="4038215"/>
            <a:ext cx="21830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6" name="Straight Arrow Connector 105"/>
          <p:cNvCxnSpPr/>
          <p:nvPr/>
        </p:nvCxnSpPr>
        <p:spPr>
          <a:xfrm>
            <a:off x="8043422" y="4390640"/>
            <a:ext cx="21830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7" name="Elbow Connector 106"/>
          <p:cNvCxnSpPr>
            <a:stCxn id="98" idx="3"/>
            <a:endCxn id="79" idx="2"/>
          </p:cNvCxnSpPr>
          <p:nvPr/>
        </p:nvCxnSpPr>
        <p:spPr>
          <a:xfrm flipH="1" flipV="1">
            <a:off x="7506871" y="2486411"/>
            <a:ext cx="1650369" cy="1551804"/>
          </a:xfrm>
          <a:prstGeom prst="bentConnector4">
            <a:avLst>
              <a:gd name="adj1" fmla="val -13851"/>
              <a:gd name="adj2" fmla="val 93298"/>
            </a:avLst>
          </a:prstGeom>
          <a:ln>
            <a:prstDash val="sysDash"/>
            <a:tailEnd type="arrow"/>
          </a:ln>
        </p:spPr>
        <p:style>
          <a:lnRef idx="1">
            <a:schemeClr val="accent1"/>
          </a:lnRef>
          <a:fillRef idx="0">
            <a:schemeClr val="accent1"/>
          </a:fillRef>
          <a:effectRef idx="0">
            <a:schemeClr val="accent1"/>
          </a:effectRef>
          <a:fontRef idx="minor">
            <a:schemeClr val="tx1"/>
          </a:fontRef>
        </p:style>
      </p:cxnSp>
      <p:cxnSp>
        <p:nvCxnSpPr>
          <p:cNvPr id="108" name="Elbow Connector 107"/>
          <p:cNvCxnSpPr>
            <a:endCxn id="126" idx="0"/>
          </p:cNvCxnSpPr>
          <p:nvPr/>
        </p:nvCxnSpPr>
        <p:spPr>
          <a:xfrm>
            <a:off x="8175370" y="2289561"/>
            <a:ext cx="1907546" cy="730250"/>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9" name="Elbow Connector 108"/>
          <p:cNvCxnSpPr>
            <a:endCxn id="127" idx="1"/>
          </p:cNvCxnSpPr>
          <p:nvPr/>
        </p:nvCxnSpPr>
        <p:spPr>
          <a:xfrm flipV="1">
            <a:off x="8722985" y="3248411"/>
            <a:ext cx="979858" cy="381000"/>
          </a:xfrm>
          <a:prstGeom prst="bentConnector3">
            <a:avLst>
              <a:gd name="adj1" fmla="val 57129"/>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0" name="Elbow Connector 109"/>
          <p:cNvCxnSpPr>
            <a:stCxn id="99" idx="3"/>
            <a:endCxn id="127" idx="2"/>
          </p:cNvCxnSpPr>
          <p:nvPr/>
        </p:nvCxnSpPr>
        <p:spPr>
          <a:xfrm flipV="1">
            <a:off x="9183346" y="3477011"/>
            <a:ext cx="1014797" cy="914400"/>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117" name="Rectangle 116"/>
          <p:cNvSpPr/>
          <p:nvPr/>
        </p:nvSpPr>
        <p:spPr>
          <a:xfrm>
            <a:off x="8192746" y="1572011"/>
            <a:ext cx="981335" cy="3810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t>MSOLAP</a:t>
            </a:r>
            <a:endParaRPr lang="en-US" sz="1000" dirty="0"/>
          </a:p>
        </p:txBody>
      </p:sp>
      <p:sp>
        <p:nvSpPr>
          <p:cNvPr id="118" name="Rectangle 117"/>
          <p:cNvSpPr/>
          <p:nvPr/>
        </p:nvSpPr>
        <p:spPr>
          <a:xfrm>
            <a:off x="8192746" y="1246617"/>
            <a:ext cx="964494" cy="249194"/>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solidFill>
                  <a:srgbClr val="FFFF00"/>
                </a:solidFill>
              </a:rPr>
              <a:t>SPClient</a:t>
            </a:r>
            <a:endParaRPr lang="en-US" sz="1000" dirty="0">
              <a:solidFill>
                <a:srgbClr val="FFFF00"/>
              </a:solidFill>
            </a:endParaRPr>
          </a:p>
        </p:txBody>
      </p:sp>
      <p:cxnSp>
        <p:nvCxnSpPr>
          <p:cNvPr id="119" name="Straight Arrow Connector 118"/>
          <p:cNvCxnSpPr/>
          <p:nvPr/>
        </p:nvCxnSpPr>
        <p:spPr>
          <a:xfrm>
            <a:off x="8027266" y="1800611"/>
            <a:ext cx="21830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0" name="Straight Arrow Connector 119"/>
          <p:cNvCxnSpPr/>
          <p:nvPr/>
        </p:nvCxnSpPr>
        <p:spPr>
          <a:xfrm flipV="1">
            <a:off x="8674993" y="1448186"/>
            <a:ext cx="0" cy="228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2" name="Elbow Connector 121"/>
          <p:cNvCxnSpPr>
            <a:stCxn id="118" idx="1"/>
            <a:endCxn id="79" idx="0"/>
          </p:cNvCxnSpPr>
          <p:nvPr/>
        </p:nvCxnSpPr>
        <p:spPr>
          <a:xfrm rot="10800000" flipV="1">
            <a:off x="7506872" y="1371213"/>
            <a:ext cx="685875" cy="200797"/>
          </a:xfrm>
          <a:prstGeom prst="bentConnector2">
            <a:avLst/>
          </a:prstGeom>
          <a:ln>
            <a:prstDash val="sysDash"/>
            <a:tailEnd type="arrow"/>
          </a:ln>
        </p:spPr>
        <p:style>
          <a:lnRef idx="1">
            <a:schemeClr val="accent1"/>
          </a:lnRef>
          <a:fillRef idx="0">
            <a:schemeClr val="accent1"/>
          </a:fillRef>
          <a:effectRef idx="0">
            <a:schemeClr val="accent1"/>
          </a:effectRef>
          <a:fontRef idx="minor">
            <a:schemeClr val="tx1"/>
          </a:fontRef>
        </p:style>
      </p:cxnSp>
      <p:cxnSp>
        <p:nvCxnSpPr>
          <p:cNvPr id="123" name="Elbow Connector 122"/>
          <p:cNvCxnSpPr>
            <a:stCxn id="117" idx="3"/>
            <a:endCxn id="124" idx="0"/>
          </p:cNvCxnSpPr>
          <p:nvPr/>
        </p:nvCxnSpPr>
        <p:spPr>
          <a:xfrm>
            <a:off x="9174081" y="1762511"/>
            <a:ext cx="1136087" cy="1257300"/>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124" name="Rectangle 123"/>
          <p:cNvSpPr/>
          <p:nvPr/>
        </p:nvSpPr>
        <p:spPr>
          <a:xfrm>
            <a:off x="10236243" y="3019811"/>
            <a:ext cx="147850" cy="104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000"/>
          </a:p>
        </p:txBody>
      </p:sp>
      <p:sp>
        <p:nvSpPr>
          <p:cNvPr id="126" name="Rectangle 125"/>
          <p:cNvSpPr/>
          <p:nvPr/>
        </p:nvSpPr>
        <p:spPr>
          <a:xfrm>
            <a:off x="10008991" y="3019811"/>
            <a:ext cx="147850" cy="104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000"/>
          </a:p>
        </p:txBody>
      </p:sp>
      <p:sp>
        <p:nvSpPr>
          <p:cNvPr id="127" name="Rectangle 126"/>
          <p:cNvSpPr/>
          <p:nvPr/>
        </p:nvSpPr>
        <p:spPr>
          <a:xfrm>
            <a:off x="9702843" y="3019811"/>
            <a:ext cx="990600" cy="45720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t>Data Model</a:t>
            </a:r>
            <a:endParaRPr lang="en-US" sz="1000" dirty="0"/>
          </a:p>
        </p:txBody>
      </p:sp>
      <p:sp>
        <p:nvSpPr>
          <p:cNvPr id="130" name="Rectangle 129"/>
          <p:cNvSpPr/>
          <p:nvPr/>
        </p:nvSpPr>
        <p:spPr>
          <a:xfrm>
            <a:off x="5283243" y="3937562"/>
            <a:ext cx="990600" cy="4572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t>Data Refresh Timer Job</a:t>
            </a:r>
            <a:endParaRPr lang="en-US" sz="1000" dirty="0"/>
          </a:p>
        </p:txBody>
      </p:sp>
      <p:cxnSp>
        <p:nvCxnSpPr>
          <p:cNvPr id="131" name="Elbow Connector 130"/>
          <p:cNvCxnSpPr>
            <a:stCxn id="75" idx="3"/>
            <a:endCxn id="65" idx="1"/>
          </p:cNvCxnSpPr>
          <p:nvPr/>
        </p:nvCxnSpPr>
        <p:spPr>
          <a:xfrm>
            <a:off x="6273843" y="3631086"/>
            <a:ext cx="609600" cy="431326"/>
          </a:xfrm>
          <a:prstGeom prst="bentConnector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2" name="Elbow Connector 131"/>
          <p:cNvCxnSpPr>
            <a:stCxn id="130" idx="3"/>
            <a:endCxn id="66" idx="1"/>
          </p:cNvCxnSpPr>
          <p:nvPr/>
        </p:nvCxnSpPr>
        <p:spPr>
          <a:xfrm>
            <a:off x="6273843" y="4166162"/>
            <a:ext cx="609600" cy="201050"/>
          </a:xfrm>
          <a:prstGeom prst="bentConnector3">
            <a:avLst/>
          </a:prstGeom>
          <a:ln>
            <a:tailEnd type="arrow"/>
          </a:ln>
        </p:spPr>
        <p:style>
          <a:lnRef idx="1">
            <a:schemeClr val="accent1"/>
          </a:lnRef>
          <a:fillRef idx="0">
            <a:schemeClr val="accent1"/>
          </a:fillRef>
          <a:effectRef idx="0">
            <a:schemeClr val="accent1"/>
          </a:effectRef>
          <a:fontRef idx="minor">
            <a:schemeClr val="tx1"/>
          </a:fontRef>
        </p:style>
      </p:cxnSp>
      <p:sp>
        <p:nvSpPr>
          <p:cNvPr id="133" name="Rectangle 132"/>
          <p:cNvSpPr/>
          <p:nvPr/>
        </p:nvSpPr>
        <p:spPr>
          <a:xfrm>
            <a:off x="7030738" y="2115914"/>
            <a:ext cx="964494" cy="249194"/>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solidFill>
                  <a:schemeClr val="bg1"/>
                </a:solidFill>
              </a:rPr>
              <a:t>SSPM</a:t>
            </a:r>
            <a:endParaRPr lang="en-US" sz="1000" dirty="0">
              <a:solidFill>
                <a:schemeClr val="bg1"/>
              </a:solidFill>
            </a:endParaRPr>
          </a:p>
        </p:txBody>
      </p:sp>
      <p:sp>
        <p:nvSpPr>
          <p:cNvPr id="136" name="Rectangle 135"/>
          <p:cNvSpPr/>
          <p:nvPr/>
        </p:nvSpPr>
        <p:spPr>
          <a:xfrm>
            <a:off x="5283658" y="1495811"/>
            <a:ext cx="964494" cy="524778"/>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solidFill>
                  <a:srgbClr val="FFFF00"/>
                </a:solidFill>
              </a:rPr>
              <a:t>EWA</a:t>
            </a:r>
            <a:endParaRPr lang="en-US" sz="1000" dirty="0">
              <a:solidFill>
                <a:srgbClr val="FFFF00"/>
              </a:solidFill>
            </a:endParaRPr>
          </a:p>
        </p:txBody>
      </p:sp>
      <p:sp>
        <p:nvSpPr>
          <p:cNvPr id="137" name="Rounded Rectangle 136"/>
          <p:cNvSpPr/>
          <p:nvPr/>
        </p:nvSpPr>
        <p:spPr>
          <a:xfrm>
            <a:off x="6751637" y="6096331"/>
            <a:ext cx="1451381" cy="524540"/>
          </a:xfrm>
          <a:prstGeom prst="roundRect">
            <a:avLst>
              <a:gd name="adj" fmla="val 0"/>
            </a:avLst>
          </a:prstGeom>
          <a:solidFill>
            <a:srgbClr val="FFDDDD"/>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100" dirty="0" err="1" smtClean="0">
                <a:solidFill>
                  <a:prstClr val="black"/>
                </a:solidFill>
              </a:rPr>
              <a:t>PPivot</a:t>
            </a:r>
            <a:r>
              <a:rPr lang="en-US" sz="1100" dirty="0" smtClean="0">
                <a:solidFill>
                  <a:prstClr val="black"/>
                </a:solidFill>
              </a:rPr>
              <a:t> App Database</a:t>
            </a:r>
          </a:p>
          <a:p>
            <a:pPr algn="ctr"/>
            <a:r>
              <a:rPr lang="en-US" sz="1100" dirty="0" smtClean="0">
                <a:solidFill>
                  <a:prstClr val="black"/>
                </a:solidFill>
              </a:rPr>
              <a:t>(</a:t>
            </a:r>
            <a:r>
              <a:rPr lang="de-DE" sz="1100" dirty="0"/>
              <a:t>WorkQ </a:t>
            </a:r>
            <a:r>
              <a:rPr lang="de-DE" sz="1100" dirty="0" smtClean="0"/>
              <a:t>Table</a:t>
            </a:r>
            <a:r>
              <a:rPr lang="en-US" sz="1100" dirty="0">
                <a:solidFill>
                  <a:prstClr val="black"/>
                </a:solidFill>
              </a:rPr>
              <a:t>)</a:t>
            </a:r>
            <a:endParaRPr lang="de-DE" sz="1100" dirty="0"/>
          </a:p>
        </p:txBody>
      </p:sp>
      <p:cxnSp>
        <p:nvCxnSpPr>
          <p:cNvPr id="140" name="Straight Arrow Connector 139"/>
          <p:cNvCxnSpPr>
            <a:stCxn id="82" idx="2"/>
            <a:endCxn id="137" idx="0"/>
          </p:cNvCxnSpPr>
          <p:nvPr/>
        </p:nvCxnSpPr>
        <p:spPr>
          <a:xfrm flipH="1">
            <a:off x="7477328" y="4543811"/>
            <a:ext cx="12038" cy="15525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5" name="Rounded Rectangle 144"/>
          <p:cNvSpPr/>
          <p:nvPr/>
        </p:nvSpPr>
        <p:spPr>
          <a:xfrm>
            <a:off x="10237692" y="6087471"/>
            <a:ext cx="1238345" cy="524540"/>
          </a:xfrm>
          <a:prstGeom prst="roundRect">
            <a:avLst>
              <a:gd name="adj" fmla="val 0"/>
            </a:avLst>
          </a:prstGeom>
          <a:ln/>
        </p:spPr>
        <p:style>
          <a:lnRef idx="1">
            <a:schemeClr val="accent2"/>
          </a:lnRef>
          <a:fillRef idx="3">
            <a:schemeClr val="accent2"/>
          </a:fillRef>
          <a:effectRef idx="2">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100" dirty="0">
                <a:solidFill>
                  <a:schemeClr val="bg1"/>
                </a:solidFill>
              </a:rPr>
              <a:t>Twitter</a:t>
            </a:r>
          </a:p>
          <a:p>
            <a:pPr algn="ctr"/>
            <a:r>
              <a:rPr lang="de-DE" sz="1100" dirty="0">
                <a:solidFill>
                  <a:schemeClr val="bg1"/>
                </a:solidFill>
              </a:rPr>
              <a:t>Import </a:t>
            </a:r>
            <a:r>
              <a:rPr lang="de-DE" sz="1100" dirty="0" smtClean="0">
                <a:solidFill>
                  <a:schemeClr val="bg1"/>
                </a:solidFill>
              </a:rPr>
              <a:t>DB</a:t>
            </a:r>
            <a:endParaRPr lang="en-US" sz="1100" dirty="0">
              <a:solidFill>
                <a:schemeClr val="bg1"/>
              </a:solidFill>
            </a:endParaRPr>
          </a:p>
        </p:txBody>
      </p:sp>
      <p:cxnSp>
        <p:nvCxnSpPr>
          <p:cNvPr id="147" name="Elbow Connector 146"/>
          <p:cNvCxnSpPr>
            <a:stCxn id="72" idx="3"/>
            <a:endCxn id="81" idx="1"/>
          </p:cNvCxnSpPr>
          <p:nvPr/>
        </p:nvCxnSpPr>
        <p:spPr>
          <a:xfrm>
            <a:off x="6273843" y="3021486"/>
            <a:ext cx="609600" cy="531725"/>
          </a:xfrm>
          <a:prstGeom prst="bentConnector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0" name="Elbow Connector 149"/>
          <p:cNvCxnSpPr>
            <a:stCxn id="74" idx="3"/>
          </p:cNvCxnSpPr>
          <p:nvPr/>
        </p:nvCxnSpPr>
        <p:spPr>
          <a:xfrm>
            <a:off x="6273843" y="2411886"/>
            <a:ext cx="630194" cy="505850"/>
          </a:xfrm>
          <a:prstGeom prst="bentConnector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3" name="Elbow Connector 152"/>
          <p:cNvCxnSpPr>
            <a:endCxn id="79" idx="1"/>
          </p:cNvCxnSpPr>
          <p:nvPr/>
        </p:nvCxnSpPr>
        <p:spPr>
          <a:xfrm>
            <a:off x="6255096" y="1776198"/>
            <a:ext cx="648941" cy="253013"/>
          </a:xfrm>
          <a:prstGeom prst="bentConnector3">
            <a:avLst/>
          </a:prstGeom>
          <a:ln>
            <a:tailEnd type="arrow"/>
          </a:ln>
        </p:spPr>
        <p:style>
          <a:lnRef idx="1">
            <a:schemeClr val="accent1"/>
          </a:lnRef>
          <a:fillRef idx="0">
            <a:schemeClr val="accent1"/>
          </a:fillRef>
          <a:effectRef idx="0">
            <a:schemeClr val="accent1"/>
          </a:effectRef>
          <a:fontRef idx="minor">
            <a:schemeClr val="tx1"/>
          </a:fontRef>
        </p:style>
      </p:cxnSp>
      <p:sp>
        <p:nvSpPr>
          <p:cNvPr id="155" name="Rectangle 154"/>
          <p:cNvSpPr/>
          <p:nvPr/>
        </p:nvSpPr>
        <p:spPr bwMode="auto">
          <a:xfrm>
            <a:off x="361388" y="1511770"/>
            <a:ext cx="2322393" cy="1008751"/>
          </a:xfrm>
          <a:prstGeom prst="rect">
            <a:avLst/>
          </a:prstGeom>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1100" dirty="0" smtClean="0">
                <a:gradFill>
                  <a:gsLst>
                    <a:gs pos="0">
                      <a:srgbClr val="FFFFFF"/>
                    </a:gs>
                    <a:gs pos="100000">
                      <a:srgbClr val="FFFFFF"/>
                    </a:gs>
                  </a:gsLst>
                  <a:lin ang="5400000" scaled="0"/>
                </a:gradFill>
                <a:ea typeface="Segoe UI" pitchFamily="34" charset="0"/>
                <a:cs typeface="Segoe UI" pitchFamily="34" charset="0"/>
              </a:rPr>
              <a:t>Xlviewer.aspx</a:t>
            </a:r>
          </a:p>
        </p:txBody>
      </p:sp>
      <p:grpSp>
        <p:nvGrpSpPr>
          <p:cNvPr id="161" name="Group 160"/>
          <p:cNvGrpSpPr/>
          <p:nvPr/>
        </p:nvGrpSpPr>
        <p:grpSpPr>
          <a:xfrm>
            <a:off x="513788" y="1922189"/>
            <a:ext cx="1985836" cy="1859621"/>
            <a:chOff x="655637" y="3991524"/>
            <a:chExt cx="1985836" cy="1334538"/>
          </a:xfrm>
        </p:grpSpPr>
        <p:sp>
          <p:nvSpPr>
            <p:cNvPr id="159" name="Rounded Rectangle 158"/>
            <p:cNvSpPr/>
            <p:nvPr/>
          </p:nvSpPr>
          <p:spPr>
            <a:xfrm>
              <a:off x="655637" y="3991524"/>
              <a:ext cx="1985836" cy="1334538"/>
            </a:xfrm>
            <a:prstGeom prst="roundRect">
              <a:avLst>
                <a:gd name="adj" fmla="val 0"/>
              </a:avLst>
            </a:prstGeom>
            <a:ln/>
          </p:spPr>
          <p:style>
            <a:lnRef idx="1">
              <a:schemeClr val="accent2"/>
            </a:lnRef>
            <a:fillRef idx="3">
              <a:schemeClr val="accent2"/>
            </a:fillRef>
            <a:effectRef idx="2">
              <a:schemeClr val="accent2"/>
            </a:effectRef>
            <a:fontRef idx="minor">
              <a:schemeClr val="lt1"/>
            </a:fontRef>
          </p:style>
          <p:txBody>
            <a:bodyPr rtlCol="0" anchor="t"/>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r>
                <a:rPr lang="en-US" sz="1100" dirty="0">
                  <a:solidFill>
                    <a:schemeClr val="bg1"/>
                  </a:solidFill>
                  <a:ea typeface="Segoe UI" pitchFamily="34" charset="0"/>
                  <a:cs typeface="Segoe UI" pitchFamily="34" charset="0"/>
                </a:rPr>
                <a:t>XLTweet.xlsx</a:t>
              </a:r>
              <a:endParaRPr lang="en-US" sz="1100" dirty="0" smtClean="0">
                <a:solidFill>
                  <a:schemeClr val="bg1"/>
                </a:solidFill>
              </a:endParaRPr>
            </a:p>
          </p:txBody>
        </p:sp>
        <p:sp>
          <p:nvSpPr>
            <p:cNvPr id="156" name="Rectangle 155"/>
            <p:cNvSpPr/>
            <p:nvPr/>
          </p:nvSpPr>
          <p:spPr bwMode="auto">
            <a:xfrm>
              <a:off x="788730" y="4359494"/>
              <a:ext cx="1751742" cy="869773"/>
            </a:xfrm>
            <a:prstGeom prst="rect">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r" defTabSz="932472" fontAlgn="base">
                <a:lnSpc>
                  <a:spcPct val="90000"/>
                </a:lnSpc>
                <a:spcBef>
                  <a:spcPct val="0"/>
                </a:spcBef>
                <a:spcAft>
                  <a:spcPct val="0"/>
                </a:spcAft>
              </a:pPr>
              <a:r>
                <a:rPr lang="en-US" sz="1100" dirty="0" smtClean="0">
                  <a:gradFill>
                    <a:gsLst>
                      <a:gs pos="0">
                        <a:srgbClr val="FFFFFF"/>
                      </a:gs>
                      <a:gs pos="100000">
                        <a:srgbClr val="FFFFFF"/>
                      </a:gs>
                    </a:gsLst>
                    <a:lin ang="5400000" scaled="0"/>
                  </a:gradFill>
                  <a:ea typeface="Segoe UI" pitchFamily="34" charset="0"/>
                  <a:cs typeface="Segoe UI" pitchFamily="34" charset="0"/>
                </a:rPr>
                <a:t>Office Apps</a:t>
              </a:r>
            </a:p>
          </p:txBody>
        </p:sp>
        <p:sp>
          <p:nvSpPr>
            <p:cNvPr id="157" name="Rectangle 156"/>
            <p:cNvSpPr/>
            <p:nvPr/>
          </p:nvSpPr>
          <p:spPr>
            <a:xfrm>
              <a:off x="976036" y="4833946"/>
              <a:ext cx="662760" cy="339716"/>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de-DE" sz="1100" dirty="0" smtClean="0"/>
                <a:t>Import Now</a:t>
              </a:r>
              <a:endParaRPr lang="en-US" sz="1100" dirty="0"/>
            </a:p>
          </p:txBody>
        </p:sp>
        <p:sp>
          <p:nvSpPr>
            <p:cNvPr id="160" name="Rectangle 159"/>
            <p:cNvSpPr/>
            <p:nvPr/>
          </p:nvSpPr>
          <p:spPr>
            <a:xfrm>
              <a:off x="1691781" y="4827315"/>
              <a:ext cx="662760" cy="339716"/>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de-DE" sz="1100" dirty="0" smtClean="0"/>
                <a:t>Search</a:t>
              </a:r>
            </a:p>
            <a:p>
              <a:pPr algn="ctr"/>
              <a:r>
                <a:rPr lang="de-DE" sz="1100" dirty="0" smtClean="0"/>
                <a:t>Terms</a:t>
              </a:r>
              <a:endParaRPr lang="en-US" sz="1100" dirty="0"/>
            </a:p>
          </p:txBody>
        </p:sp>
      </p:grpSp>
      <p:cxnSp>
        <p:nvCxnSpPr>
          <p:cNvPr id="162" name="Elbow Connector 161"/>
          <p:cNvCxnSpPr>
            <a:stCxn id="77" idx="3"/>
            <a:endCxn id="75" idx="1"/>
          </p:cNvCxnSpPr>
          <p:nvPr/>
        </p:nvCxnSpPr>
        <p:spPr>
          <a:xfrm>
            <a:off x="3922194" y="3400811"/>
            <a:ext cx="1361049" cy="230275"/>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167" name="Rectangle 166"/>
          <p:cNvSpPr/>
          <p:nvPr/>
        </p:nvSpPr>
        <p:spPr>
          <a:xfrm>
            <a:off x="5283243" y="4486015"/>
            <a:ext cx="990600" cy="45720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t>WorkItem</a:t>
            </a:r>
          </a:p>
          <a:p>
            <a:pPr algn="ctr"/>
            <a:r>
              <a:rPr lang="de-DE" sz="1000" dirty="0" smtClean="0">
                <a:solidFill>
                  <a:schemeClr val="bg1"/>
                </a:solidFill>
              </a:rPr>
              <a:t>DataImport</a:t>
            </a:r>
            <a:endParaRPr lang="de-DE" sz="1000" dirty="0">
              <a:solidFill>
                <a:schemeClr val="bg1"/>
              </a:solidFill>
            </a:endParaRPr>
          </a:p>
          <a:p>
            <a:pPr algn="ctr"/>
            <a:r>
              <a:rPr lang="de-DE" sz="1000" dirty="0">
                <a:solidFill>
                  <a:schemeClr val="bg1"/>
                </a:solidFill>
              </a:rPr>
              <a:t>TimerJob</a:t>
            </a:r>
            <a:endParaRPr lang="en-US" sz="1000" dirty="0">
              <a:solidFill>
                <a:schemeClr val="bg1"/>
              </a:solidFill>
            </a:endParaRPr>
          </a:p>
        </p:txBody>
      </p:sp>
      <p:sp>
        <p:nvSpPr>
          <p:cNvPr id="169" name="Cloud 168"/>
          <p:cNvSpPr/>
          <p:nvPr/>
        </p:nvSpPr>
        <p:spPr>
          <a:xfrm>
            <a:off x="8631857" y="6030885"/>
            <a:ext cx="1476086" cy="655431"/>
          </a:xfrm>
          <a:prstGeom prst="cloud">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de-DE" sz="1200" dirty="0" smtClean="0"/>
              <a:t>Twitter</a:t>
            </a:r>
            <a:endParaRPr lang="en-US" sz="1200" dirty="0"/>
          </a:p>
        </p:txBody>
      </p:sp>
      <p:sp>
        <p:nvSpPr>
          <p:cNvPr id="170" name="Rectangle 169"/>
          <p:cNvSpPr/>
          <p:nvPr/>
        </p:nvSpPr>
        <p:spPr>
          <a:xfrm>
            <a:off x="5283243" y="5008291"/>
            <a:ext cx="990600" cy="45720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a:solidFill>
                  <a:schemeClr val="bg1"/>
                </a:solidFill>
              </a:rPr>
              <a:t>DataImport</a:t>
            </a:r>
          </a:p>
          <a:p>
            <a:pPr algn="ctr"/>
            <a:r>
              <a:rPr lang="de-DE" sz="1000" dirty="0">
                <a:solidFill>
                  <a:schemeClr val="bg1"/>
                </a:solidFill>
              </a:rPr>
              <a:t>TimerJob</a:t>
            </a:r>
            <a:endParaRPr lang="en-US" sz="1000" dirty="0">
              <a:solidFill>
                <a:schemeClr val="bg1"/>
              </a:solidFill>
            </a:endParaRPr>
          </a:p>
        </p:txBody>
      </p:sp>
      <p:sp>
        <p:nvSpPr>
          <p:cNvPr id="173" name="Rectangle 172"/>
          <p:cNvSpPr/>
          <p:nvPr/>
        </p:nvSpPr>
        <p:spPr>
          <a:xfrm>
            <a:off x="2027237" y="6011271"/>
            <a:ext cx="990600" cy="45720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t>Status List</a:t>
            </a:r>
            <a:endParaRPr lang="en-US" sz="1000" dirty="0"/>
          </a:p>
        </p:txBody>
      </p:sp>
      <p:cxnSp>
        <p:nvCxnSpPr>
          <p:cNvPr id="174" name="Elbow Connector 173"/>
          <p:cNvCxnSpPr/>
          <p:nvPr/>
        </p:nvCxnSpPr>
        <p:spPr>
          <a:xfrm rot="16200000" flipV="1">
            <a:off x="9367345" y="4459101"/>
            <a:ext cx="2619320" cy="655140"/>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177" name="Rectangle 176"/>
          <p:cNvSpPr/>
          <p:nvPr/>
        </p:nvSpPr>
        <p:spPr>
          <a:xfrm>
            <a:off x="11026388" y="5173092"/>
            <a:ext cx="1059249" cy="769441"/>
          </a:xfrm>
          <a:prstGeom prst="rect">
            <a:avLst/>
          </a:prstGeom>
        </p:spPr>
        <p:txBody>
          <a:bodyPr wrap="square">
            <a:spAutoFit/>
          </a:bodyPr>
          <a:lstStyle/>
          <a:p>
            <a:pPr algn="ctr"/>
            <a:r>
              <a:rPr lang="de-DE" sz="1100" dirty="0"/>
              <a:t>Twitter Data Import during Model Processing</a:t>
            </a:r>
            <a:endParaRPr lang="en-US" sz="1100" dirty="0"/>
          </a:p>
        </p:txBody>
      </p:sp>
      <p:sp>
        <p:nvSpPr>
          <p:cNvPr id="183" name="Rectangle 182"/>
          <p:cNvSpPr/>
          <p:nvPr/>
        </p:nvSpPr>
        <p:spPr>
          <a:xfrm>
            <a:off x="3127248" y="6011271"/>
            <a:ext cx="990600" cy="45720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a:t>Search</a:t>
            </a:r>
          </a:p>
          <a:p>
            <a:pPr algn="ctr"/>
            <a:r>
              <a:rPr lang="de-DE" sz="1000" dirty="0"/>
              <a:t>Terms List</a:t>
            </a:r>
            <a:endParaRPr lang="en-US" sz="1000" dirty="0"/>
          </a:p>
        </p:txBody>
      </p:sp>
      <p:sp>
        <p:nvSpPr>
          <p:cNvPr id="184" name="Rectangle 183"/>
          <p:cNvSpPr/>
          <p:nvPr/>
        </p:nvSpPr>
        <p:spPr>
          <a:xfrm>
            <a:off x="4212317" y="6011271"/>
            <a:ext cx="990600" cy="45720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a:t>Tone Dictionary List</a:t>
            </a:r>
            <a:endParaRPr lang="en-US" sz="1000" dirty="0"/>
          </a:p>
        </p:txBody>
      </p:sp>
      <p:sp>
        <p:nvSpPr>
          <p:cNvPr id="185" name="Rectangle 184"/>
          <p:cNvSpPr/>
          <p:nvPr/>
        </p:nvSpPr>
        <p:spPr>
          <a:xfrm>
            <a:off x="5283243" y="6011271"/>
            <a:ext cx="990600" cy="45720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a:t>SharePoint Work Item Queue</a:t>
            </a:r>
            <a:endParaRPr lang="en-US" sz="1000" dirty="0"/>
          </a:p>
        </p:txBody>
      </p:sp>
      <p:sp>
        <p:nvSpPr>
          <p:cNvPr id="193" name="Rectangle 192"/>
          <p:cNvSpPr/>
          <p:nvPr/>
        </p:nvSpPr>
        <p:spPr>
          <a:xfrm>
            <a:off x="3932237" y="3903781"/>
            <a:ext cx="1141101" cy="1926748"/>
          </a:xfrm>
          <a:prstGeom prst="rect">
            <a:avLst/>
          </a:prstGeom>
          <a:noFill/>
        </p:spPr>
        <p:style>
          <a:lnRef idx="1">
            <a:schemeClr val="accent2"/>
          </a:lnRef>
          <a:fillRef idx="3">
            <a:schemeClr val="accent2"/>
          </a:fillRef>
          <a:effectRef idx="2">
            <a:schemeClr val="accent2"/>
          </a:effectRef>
          <a:fontRef idx="minor">
            <a:schemeClr val="lt1"/>
          </a:fontRef>
        </p:style>
        <p:txBody>
          <a:bodyPr rtlCol="0" anchor="t"/>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solidFill>
                  <a:schemeClr val="tx1"/>
                </a:solidFill>
              </a:rPr>
              <a:t>Web Parts</a:t>
            </a:r>
            <a:endParaRPr lang="en-US" sz="1000" dirty="0">
              <a:solidFill>
                <a:schemeClr val="tx1"/>
              </a:solidFill>
            </a:endParaRPr>
          </a:p>
        </p:txBody>
      </p:sp>
      <p:sp>
        <p:nvSpPr>
          <p:cNvPr id="195" name="Rectangle 194"/>
          <p:cNvSpPr/>
          <p:nvPr/>
        </p:nvSpPr>
        <p:spPr bwMode="auto">
          <a:xfrm>
            <a:off x="4021676" y="4837606"/>
            <a:ext cx="989620" cy="383323"/>
          </a:xfrm>
          <a:prstGeom prst="rect">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0" tIns="146304" rIns="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1100" dirty="0" smtClean="0">
                <a:gradFill>
                  <a:gsLst>
                    <a:gs pos="0">
                      <a:srgbClr val="FFFFFF"/>
                    </a:gs>
                    <a:gs pos="100000">
                      <a:srgbClr val="FFFFFF"/>
                    </a:gs>
                  </a:gsLst>
                  <a:lin ang="5400000" scaled="0"/>
                </a:gradFill>
                <a:ea typeface="Segoe UI" pitchFamily="34" charset="0"/>
                <a:cs typeface="Segoe UI" pitchFamily="34" charset="0"/>
              </a:rPr>
              <a:t>Import Now</a:t>
            </a:r>
          </a:p>
        </p:txBody>
      </p:sp>
      <p:sp>
        <p:nvSpPr>
          <p:cNvPr id="201" name="Rectangle 200"/>
          <p:cNvSpPr/>
          <p:nvPr/>
        </p:nvSpPr>
        <p:spPr bwMode="auto">
          <a:xfrm>
            <a:off x="4021676" y="5371006"/>
            <a:ext cx="989620" cy="383323"/>
          </a:xfrm>
          <a:prstGeom prst="rect">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0" tIns="146304" rIns="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1100" dirty="0" smtClean="0">
                <a:gradFill>
                  <a:gsLst>
                    <a:gs pos="0">
                      <a:srgbClr val="FFFFFF"/>
                    </a:gs>
                    <a:gs pos="100000">
                      <a:srgbClr val="FFFFFF"/>
                    </a:gs>
                  </a:gsLst>
                  <a:lin ang="5400000" scaled="0"/>
                </a:gradFill>
                <a:ea typeface="Segoe UI" pitchFamily="34" charset="0"/>
                <a:cs typeface="Segoe UI" pitchFamily="34" charset="0"/>
              </a:rPr>
              <a:t>Refresh Now</a:t>
            </a:r>
          </a:p>
        </p:txBody>
      </p:sp>
      <p:sp>
        <p:nvSpPr>
          <p:cNvPr id="202" name="Rectangle 201"/>
          <p:cNvSpPr/>
          <p:nvPr/>
        </p:nvSpPr>
        <p:spPr bwMode="auto">
          <a:xfrm>
            <a:off x="4021676" y="4306529"/>
            <a:ext cx="989620" cy="383323"/>
          </a:xfrm>
          <a:prstGeom prst="rect">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0" tIns="146304" rIns="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1100" dirty="0" smtClean="0">
                <a:gradFill>
                  <a:gsLst>
                    <a:gs pos="0">
                      <a:srgbClr val="FFFFFF"/>
                    </a:gs>
                    <a:gs pos="100000">
                      <a:srgbClr val="FFFFFF"/>
                    </a:gs>
                  </a:gsLst>
                  <a:lin ang="5400000" scaled="0"/>
                </a:gradFill>
                <a:ea typeface="Segoe UI" pitchFamily="34" charset="0"/>
                <a:cs typeface="Segoe UI" pitchFamily="34" charset="0"/>
              </a:rPr>
              <a:t>Refresh Direct</a:t>
            </a:r>
          </a:p>
        </p:txBody>
      </p:sp>
      <p:cxnSp>
        <p:nvCxnSpPr>
          <p:cNvPr id="203" name="Elbow Connector 202"/>
          <p:cNvCxnSpPr>
            <a:stCxn id="169" idx="3"/>
          </p:cNvCxnSpPr>
          <p:nvPr/>
        </p:nvCxnSpPr>
        <p:spPr>
          <a:xfrm rot="16200000" flipV="1">
            <a:off x="7459099" y="4157558"/>
            <a:ext cx="748289" cy="3073315"/>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6" name="Elbow Connector 205"/>
          <p:cNvCxnSpPr>
            <a:endCxn id="145" idx="0"/>
          </p:cNvCxnSpPr>
          <p:nvPr/>
        </p:nvCxnSpPr>
        <p:spPr>
          <a:xfrm>
            <a:off x="6322540" y="5181571"/>
            <a:ext cx="4534325" cy="905900"/>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9" name="Elbow Connector 208"/>
          <p:cNvCxnSpPr/>
          <p:nvPr/>
        </p:nvCxnSpPr>
        <p:spPr>
          <a:xfrm>
            <a:off x="6273843" y="4535129"/>
            <a:ext cx="12700" cy="522276"/>
          </a:xfrm>
          <a:prstGeom prst="bentConnector3">
            <a:avLst>
              <a:gd name="adj1" fmla="val 180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6" name="Elbow Connector 215"/>
          <p:cNvCxnSpPr>
            <a:stCxn id="201" idx="3"/>
            <a:endCxn id="137" idx="0"/>
          </p:cNvCxnSpPr>
          <p:nvPr/>
        </p:nvCxnSpPr>
        <p:spPr>
          <a:xfrm>
            <a:off x="5011296" y="5562668"/>
            <a:ext cx="2466032" cy="533663"/>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7" name="Elbow Connector 226"/>
          <p:cNvCxnSpPr>
            <a:stCxn id="195" idx="1"/>
            <a:endCxn id="185" idx="0"/>
          </p:cNvCxnSpPr>
          <p:nvPr/>
        </p:nvCxnSpPr>
        <p:spPr>
          <a:xfrm rot="10800000" flipH="1" flipV="1">
            <a:off x="4021675" y="5029267"/>
            <a:ext cx="1756867" cy="982003"/>
          </a:xfrm>
          <a:prstGeom prst="bentConnector4">
            <a:avLst>
              <a:gd name="adj1" fmla="val -13012"/>
              <a:gd name="adj2" fmla="val 87314"/>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3" name="Elbow Connector 232"/>
          <p:cNvCxnSpPr>
            <a:stCxn id="202" idx="0"/>
            <a:endCxn id="136" idx="1"/>
          </p:cNvCxnSpPr>
          <p:nvPr/>
        </p:nvCxnSpPr>
        <p:spPr>
          <a:xfrm rot="5400000" flipH="1" flipV="1">
            <a:off x="3625908" y="2648779"/>
            <a:ext cx="2548329" cy="767172"/>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239" name="Rectangle 238"/>
          <p:cNvSpPr/>
          <p:nvPr/>
        </p:nvSpPr>
        <p:spPr bwMode="auto">
          <a:xfrm>
            <a:off x="1496947" y="2007536"/>
            <a:ext cx="897880" cy="383323"/>
          </a:xfrm>
          <a:prstGeom prst="rect">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0" tIns="36576"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1100" dirty="0">
                <a:gradFill>
                  <a:gsLst>
                    <a:gs pos="0">
                      <a:srgbClr val="FFFFFF"/>
                    </a:gs>
                    <a:gs pos="100000">
                      <a:srgbClr val="FFFFFF"/>
                    </a:gs>
                  </a:gsLst>
                  <a:lin ang="5400000" scaled="0"/>
                </a:gradFill>
                <a:ea typeface="Segoe UI" pitchFamily="34" charset="0"/>
                <a:cs typeface="Segoe UI" pitchFamily="34" charset="0"/>
              </a:rPr>
              <a:t>R</a:t>
            </a:r>
            <a:r>
              <a:rPr lang="en-US" sz="1100" dirty="0" smtClean="0">
                <a:gradFill>
                  <a:gsLst>
                    <a:gs pos="0">
                      <a:srgbClr val="FFFFFF"/>
                    </a:gs>
                    <a:gs pos="100000">
                      <a:srgbClr val="FFFFFF"/>
                    </a:gs>
                  </a:gsLst>
                  <a:lin ang="5400000" scaled="0"/>
                </a:gradFill>
                <a:ea typeface="Segoe UI" pitchFamily="34" charset="0"/>
                <a:cs typeface="Segoe UI" pitchFamily="34" charset="0"/>
              </a:rPr>
              <a:t>efresh Interactive</a:t>
            </a:r>
          </a:p>
        </p:txBody>
      </p:sp>
      <p:sp>
        <p:nvSpPr>
          <p:cNvPr id="241" name="Rectangle 240"/>
          <p:cNvSpPr/>
          <p:nvPr/>
        </p:nvSpPr>
        <p:spPr>
          <a:xfrm>
            <a:off x="2627930" y="2633458"/>
            <a:ext cx="1298278" cy="4572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t>Power View</a:t>
            </a:r>
            <a:endParaRPr lang="en-US" sz="1000" dirty="0"/>
          </a:p>
        </p:txBody>
      </p:sp>
      <p:cxnSp>
        <p:nvCxnSpPr>
          <p:cNvPr id="242" name="Elbow Connector 241"/>
          <p:cNvCxnSpPr>
            <a:stCxn id="241" idx="3"/>
          </p:cNvCxnSpPr>
          <p:nvPr/>
        </p:nvCxnSpPr>
        <p:spPr>
          <a:xfrm>
            <a:off x="3926208" y="2862058"/>
            <a:ext cx="1367501" cy="184686"/>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32672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t>
            </a:r>
            <a:r>
              <a:rPr lang="en-US" dirty="0" smtClean="0"/>
              <a:t>we needed </a:t>
            </a:r>
            <a:r>
              <a:rPr lang="en-US" dirty="0"/>
              <a:t>to get started</a:t>
            </a:r>
          </a:p>
        </p:txBody>
      </p:sp>
      <p:sp>
        <p:nvSpPr>
          <p:cNvPr id="4" name="Title 1"/>
          <p:cNvSpPr txBox="1">
            <a:spLocks/>
          </p:cNvSpPr>
          <p:nvPr/>
        </p:nvSpPr>
        <p:spPr>
          <a:xfrm>
            <a:off x="546911" y="3270249"/>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endParaRPr lang="en-US" dirty="0"/>
          </a:p>
        </p:txBody>
      </p:sp>
      <p:sp>
        <p:nvSpPr>
          <p:cNvPr id="7" name="Rectangle 6"/>
          <p:cNvSpPr/>
          <p:nvPr/>
        </p:nvSpPr>
        <p:spPr>
          <a:xfrm>
            <a:off x="6883443" y="4716462"/>
            <a:ext cx="147850" cy="104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000"/>
          </a:p>
        </p:txBody>
      </p:sp>
      <p:sp>
        <p:nvSpPr>
          <p:cNvPr id="8" name="Rectangle 7"/>
          <p:cNvSpPr/>
          <p:nvPr/>
        </p:nvSpPr>
        <p:spPr>
          <a:xfrm>
            <a:off x="6883443" y="5021262"/>
            <a:ext cx="147850" cy="104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000"/>
          </a:p>
        </p:txBody>
      </p:sp>
      <p:cxnSp>
        <p:nvCxnSpPr>
          <p:cNvPr id="9" name="Straight Connector 8"/>
          <p:cNvCxnSpPr/>
          <p:nvPr/>
        </p:nvCxnSpPr>
        <p:spPr>
          <a:xfrm>
            <a:off x="4008437" y="1668462"/>
            <a:ext cx="0" cy="25908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578643" y="1668462"/>
            <a:ext cx="0" cy="35814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9474243" y="1668462"/>
            <a:ext cx="0" cy="35814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5283243" y="3498937"/>
            <a:ext cx="990600" cy="4572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t>RS add-in</a:t>
            </a:r>
            <a:endParaRPr lang="en-US" sz="1000" dirty="0"/>
          </a:p>
        </p:txBody>
      </p:sp>
      <p:sp>
        <p:nvSpPr>
          <p:cNvPr id="14" name="Rectangle 13"/>
          <p:cNvSpPr/>
          <p:nvPr/>
        </p:nvSpPr>
        <p:spPr>
          <a:xfrm>
            <a:off x="5283243" y="4108537"/>
            <a:ext cx="990600" cy="45720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t>PowerPivot Web Service</a:t>
            </a:r>
            <a:endParaRPr lang="en-US" sz="1000" dirty="0"/>
          </a:p>
        </p:txBody>
      </p:sp>
      <p:sp>
        <p:nvSpPr>
          <p:cNvPr id="15" name="Rectangle 14"/>
          <p:cNvSpPr/>
          <p:nvPr/>
        </p:nvSpPr>
        <p:spPr>
          <a:xfrm>
            <a:off x="2623916" y="2585567"/>
            <a:ext cx="1298278" cy="4572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t>Browser</a:t>
            </a:r>
            <a:endParaRPr lang="en-US" sz="1000" dirty="0"/>
          </a:p>
        </p:txBody>
      </p:sp>
      <p:sp>
        <p:nvSpPr>
          <p:cNvPr id="16" name="Rectangle 15"/>
          <p:cNvSpPr/>
          <p:nvPr/>
        </p:nvSpPr>
        <p:spPr>
          <a:xfrm>
            <a:off x="2623916" y="3892851"/>
            <a:ext cx="1298278" cy="4572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t>Excel client</a:t>
            </a:r>
            <a:endParaRPr lang="en-US" sz="1000" dirty="0"/>
          </a:p>
        </p:txBody>
      </p:sp>
      <p:sp>
        <p:nvSpPr>
          <p:cNvPr id="17" name="Rectangle 16"/>
          <p:cNvSpPr/>
          <p:nvPr/>
        </p:nvSpPr>
        <p:spPr>
          <a:xfrm>
            <a:off x="6904037" y="2278062"/>
            <a:ext cx="1205667" cy="9144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b="1" dirty="0" smtClean="0">
                <a:solidFill>
                  <a:srgbClr val="FFFF00"/>
                </a:solidFill>
              </a:rPr>
              <a:t>Excel Calculation Services (ECS)</a:t>
            </a:r>
          </a:p>
          <a:p>
            <a:pPr algn="ctr"/>
            <a:endParaRPr lang="de-DE" sz="1000" b="1" dirty="0">
              <a:solidFill>
                <a:srgbClr val="FFFF00"/>
              </a:solidFill>
            </a:endParaRPr>
          </a:p>
          <a:p>
            <a:pPr algn="ctr"/>
            <a:endParaRPr lang="de-DE" sz="1000" b="1" dirty="0" smtClean="0">
              <a:solidFill>
                <a:srgbClr val="FFFF00"/>
              </a:solidFill>
            </a:endParaRPr>
          </a:p>
          <a:p>
            <a:pPr algn="ctr"/>
            <a:endParaRPr lang="en-US" sz="1000" b="1" dirty="0">
              <a:solidFill>
                <a:srgbClr val="FFFF00"/>
              </a:solidFill>
            </a:endParaRPr>
          </a:p>
        </p:txBody>
      </p:sp>
      <p:sp>
        <p:nvSpPr>
          <p:cNvPr id="19" name="Rectangle 18"/>
          <p:cNvSpPr/>
          <p:nvPr/>
        </p:nvSpPr>
        <p:spPr>
          <a:xfrm>
            <a:off x="6883443" y="3573462"/>
            <a:ext cx="1211845" cy="91440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t>RS Service App</a:t>
            </a:r>
            <a:endParaRPr lang="en-US" sz="1000" dirty="0"/>
          </a:p>
        </p:txBody>
      </p:sp>
      <p:sp>
        <p:nvSpPr>
          <p:cNvPr id="20" name="Rectangle 19"/>
          <p:cNvSpPr/>
          <p:nvPr/>
        </p:nvSpPr>
        <p:spPr>
          <a:xfrm>
            <a:off x="6883443" y="4640262"/>
            <a:ext cx="1211845" cy="60960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t>PowerPivot System Service</a:t>
            </a:r>
            <a:endParaRPr lang="en-US" sz="1000" dirty="0"/>
          </a:p>
        </p:txBody>
      </p:sp>
      <p:sp>
        <p:nvSpPr>
          <p:cNvPr id="21" name="TextBox 21"/>
          <p:cNvSpPr txBox="1"/>
          <p:nvPr/>
        </p:nvSpPr>
        <p:spPr>
          <a:xfrm>
            <a:off x="1923763" y="1363662"/>
            <a:ext cx="183059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dirty="0" smtClean="0"/>
              <a:t>Client</a:t>
            </a:r>
            <a:endParaRPr lang="en-US" dirty="0"/>
          </a:p>
        </p:txBody>
      </p:sp>
      <p:sp>
        <p:nvSpPr>
          <p:cNvPr id="22" name="TextBox 22"/>
          <p:cNvSpPr txBox="1"/>
          <p:nvPr/>
        </p:nvSpPr>
        <p:spPr>
          <a:xfrm>
            <a:off x="4173029" y="1365033"/>
            <a:ext cx="2166387"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e-DE" dirty="0" smtClean="0"/>
              <a:t>Front-End</a:t>
            </a:r>
            <a:endParaRPr lang="en-US" dirty="0"/>
          </a:p>
        </p:txBody>
      </p:sp>
      <p:sp>
        <p:nvSpPr>
          <p:cNvPr id="23" name="TextBox 23"/>
          <p:cNvSpPr txBox="1"/>
          <p:nvPr/>
        </p:nvSpPr>
        <p:spPr>
          <a:xfrm>
            <a:off x="6666249" y="1374642"/>
            <a:ext cx="265670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e-DE" dirty="0" smtClean="0"/>
              <a:t>Service Apps</a:t>
            </a:r>
            <a:endParaRPr lang="en-US" dirty="0"/>
          </a:p>
        </p:txBody>
      </p:sp>
      <p:sp>
        <p:nvSpPr>
          <p:cNvPr id="24" name="TextBox 24"/>
          <p:cNvSpPr txBox="1"/>
          <p:nvPr/>
        </p:nvSpPr>
        <p:spPr>
          <a:xfrm>
            <a:off x="9717033" y="1382880"/>
            <a:ext cx="1000468"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e-DE" dirty="0" smtClean="0"/>
              <a:t>Analysis Services</a:t>
            </a:r>
            <a:endParaRPr lang="en-US" dirty="0"/>
          </a:p>
        </p:txBody>
      </p:sp>
      <p:cxnSp>
        <p:nvCxnSpPr>
          <p:cNvPr id="25" name="Elbow Connector 24"/>
          <p:cNvCxnSpPr>
            <a:stCxn id="15" idx="3"/>
            <a:endCxn id="62" idx="1"/>
          </p:cNvCxnSpPr>
          <p:nvPr/>
        </p:nvCxnSpPr>
        <p:spPr>
          <a:xfrm flipV="1">
            <a:off x="3922194" y="2464251"/>
            <a:ext cx="1361464" cy="349916"/>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rot="16200000">
            <a:off x="8004453" y="3769330"/>
            <a:ext cx="914400" cy="522664"/>
          </a:xfrm>
          <a:prstGeom prst="rect">
            <a:avLst/>
          </a:prstGeom>
        </p:spPr>
        <p:style>
          <a:lnRef idx="1">
            <a:schemeClr val="accent3"/>
          </a:lnRef>
          <a:fillRef idx="2">
            <a:schemeClr val="accent3"/>
          </a:fillRef>
          <a:effectRef idx="1">
            <a:schemeClr val="accent3"/>
          </a:effectRef>
          <a:fontRef idx="minor">
            <a:schemeClr val="dk1"/>
          </a:fontRef>
        </p:style>
        <p:txBody>
          <a:bodyPr rtlCol="0" anchor="t"/>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t>ADOMD.NET</a:t>
            </a:r>
            <a:endParaRPr lang="en-US" sz="1000" dirty="0"/>
          </a:p>
        </p:txBody>
      </p:sp>
      <p:sp>
        <p:nvSpPr>
          <p:cNvPr id="27" name="Rectangle 26"/>
          <p:cNvSpPr/>
          <p:nvPr/>
        </p:nvSpPr>
        <p:spPr>
          <a:xfrm rot="16200000">
            <a:off x="8648111" y="3653339"/>
            <a:ext cx="691980" cy="326277"/>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solidFill>
                  <a:srgbClr val="FFFF00"/>
                </a:solidFill>
              </a:rPr>
              <a:t>SPClient</a:t>
            </a:r>
            <a:endParaRPr lang="en-US" sz="1000" dirty="0">
              <a:solidFill>
                <a:srgbClr val="FFFF00"/>
              </a:solidFill>
            </a:endParaRPr>
          </a:p>
        </p:txBody>
      </p:sp>
      <p:sp>
        <p:nvSpPr>
          <p:cNvPr id="28" name="Rectangle 27"/>
          <p:cNvSpPr/>
          <p:nvPr/>
        </p:nvSpPr>
        <p:spPr>
          <a:xfrm>
            <a:off x="8200322" y="4619669"/>
            <a:ext cx="956918" cy="249194"/>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solidFill>
                  <a:srgbClr val="FFFF00"/>
                </a:solidFill>
              </a:rPr>
              <a:t>SPClient</a:t>
            </a:r>
            <a:endParaRPr lang="en-US" sz="1000" dirty="0">
              <a:solidFill>
                <a:srgbClr val="FFFF00"/>
              </a:solidFill>
            </a:endParaRPr>
          </a:p>
        </p:txBody>
      </p:sp>
      <p:sp>
        <p:nvSpPr>
          <p:cNvPr id="29" name="Rectangle 28"/>
          <p:cNvSpPr/>
          <p:nvPr/>
        </p:nvSpPr>
        <p:spPr>
          <a:xfrm>
            <a:off x="8200322" y="4966796"/>
            <a:ext cx="983024" cy="261332"/>
          </a:xfrm>
          <a:prstGeom prst="rect">
            <a:avLst/>
          </a:prstGeom>
        </p:spPr>
        <p:style>
          <a:lnRef idx="1">
            <a:schemeClr val="accent3"/>
          </a:lnRef>
          <a:fillRef idx="2">
            <a:schemeClr val="accent3"/>
          </a:fillRef>
          <a:effectRef idx="1">
            <a:schemeClr val="accent3"/>
          </a:effectRef>
          <a:fontRef idx="minor">
            <a:schemeClr val="dk1"/>
          </a:fontRef>
        </p:style>
        <p:txBody>
          <a:bodyPr rtlCol="0" anchor="t"/>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t>XML/A Client</a:t>
            </a:r>
            <a:endParaRPr lang="en-US" sz="1000" dirty="0"/>
          </a:p>
        </p:txBody>
      </p:sp>
      <p:cxnSp>
        <p:nvCxnSpPr>
          <p:cNvPr id="30" name="Elbow Connector 29"/>
          <p:cNvCxnSpPr>
            <a:stCxn id="27" idx="3"/>
            <a:endCxn id="17" idx="2"/>
          </p:cNvCxnSpPr>
          <p:nvPr/>
        </p:nvCxnSpPr>
        <p:spPr>
          <a:xfrm rot="16200000" flipV="1">
            <a:off x="8111474" y="2587859"/>
            <a:ext cx="278026" cy="1487231"/>
          </a:xfrm>
          <a:prstGeom prst="bentConnector3">
            <a:avLst/>
          </a:prstGeom>
          <a:ln>
            <a:prstDash val="sysDash"/>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a:off x="8006293" y="4259262"/>
            <a:ext cx="21830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8678781" y="3753663"/>
            <a:ext cx="21830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4" name="Elbow Connector 33"/>
          <p:cNvCxnSpPr>
            <a:endCxn id="57" idx="0"/>
          </p:cNvCxnSpPr>
          <p:nvPr/>
        </p:nvCxnSpPr>
        <p:spPr>
          <a:xfrm>
            <a:off x="8179530" y="2843212"/>
            <a:ext cx="2018613" cy="882650"/>
          </a:xfrm>
          <a:prstGeom prst="bentConnector2">
            <a:avLst/>
          </a:prstGeom>
          <a:ln>
            <a:prstDash val="sysDash"/>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8050207" y="4744266"/>
            <a:ext cx="21830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8043422" y="5096691"/>
            <a:ext cx="21830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Elbow Connector 36"/>
          <p:cNvCxnSpPr>
            <a:stCxn id="28" idx="3"/>
            <a:endCxn id="17" idx="2"/>
          </p:cNvCxnSpPr>
          <p:nvPr/>
        </p:nvCxnSpPr>
        <p:spPr>
          <a:xfrm flipH="1" flipV="1">
            <a:off x="7506871" y="3192462"/>
            <a:ext cx="1650369" cy="1551804"/>
          </a:xfrm>
          <a:prstGeom prst="bentConnector4">
            <a:avLst>
              <a:gd name="adj1" fmla="val -13851"/>
              <a:gd name="adj2" fmla="val 93298"/>
            </a:avLst>
          </a:prstGeom>
          <a:ln>
            <a:prstDash val="sysDash"/>
            <a:tailEnd type="arrow"/>
          </a:ln>
        </p:spPr>
        <p:style>
          <a:lnRef idx="1">
            <a:schemeClr val="accent1"/>
          </a:lnRef>
          <a:fillRef idx="0">
            <a:schemeClr val="accent1"/>
          </a:fillRef>
          <a:effectRef idx="0">
            <a:schemeClr val="accent1"/>
          </a:effectRef>
          <a:fontRef idx="minor">
            <a:schemeClr val="tx1"/>
          </a:fontRef>
        </p:style>
      </p:cxnSp>
      <p:cxnSp>
        <p:nvCxnSpPr>
          <p:cNvPr id="38" name="Elbow Connector 37"/>
          <p:cNvCxnSpPr>
            <a:endCxn id="56" idx="0"/>
          </p:cNvCxnSpPr>
          <p:nvPr/>
        </p:nvCxnSpPr>
        <p:spPr>
          <a:xfrm>
            <a:off x="8175370" y="2995612"/>
            <a:ext cx="1907546" cy="730250"/>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9" name="Elbow Connector 38"/>
          <p:cNvCxnSpPr>
            <a:endCxn id="57" idx="1"/>
          </p:cNvCxnSpPr>
          <p:nvPr/>
        </p:nvCxnSpPr>
        <p:spPr>
          <a:xfrm flipV="1">
            <a:off x="8722985" y="3954462"/>
            <a:ext cx="979858" cy="381000"/>
          </a:xfrm>
          <a:prstGeom prst="bentConnector3">
            <a:avLst>
              <a:gd name="adj1" fmla="val 57129"/>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0" name="Elbow Connector 39"/>
          <p:cNvCxnSpPr>
            <a:stCxn id="29" idx="3"/>
            <a:endCxn id="57" idx="2"/>
          </p:cNvCxnSpPr>
          <p:nvPr/>
        </p:nvCxnSpPr>
        <p:spPr>
          <a:xfrm flipV="1">
            <a:off x="9183346" y="4183062"/>
            <a:ext cx="1014797" cy="914400"/>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8192746" y="2278062"/>
            <a:ext cx="981335" cy="3810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t>MSOLAP</a:t>
            </a:r>
            <a:endParaRPr lang="en-US" sz="1000" dirty="0"/>
          </a:p>
        </p:txBody>
      </p:sp>
      <p:sp>
        <p:nvSpPr>
          <p:cNvPr id="48" name="Rectangle 47"/>
          <p:cNvSpPr/>
          <p:nvPr/>
        </p:nvSpPr>
        <p:spPr>
          <a:xfrm>
            <a:off x="8192746" y="1952668"/>
            <a:ext cx="964494" cy="249194"/>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solidFill>
                  <a:srgbClr val="FFFF00"/>
                </a:solidFill>
              </a:rPr>
              <a:t>SPClient</a:t>
            </a:r>
            <a:endParaRPr lang="en-US" sz="1000" dirty="0">
              <a:solidFill>
                <a:srgbClr val="FFFF00"/>
              </a:solidFill>
            </a:endParaRPr>
          </a:p>
        </p:txBody>
      </p:sp>
      <p:cxnSp>
        <p:nvCxnSpPr>
          <p:cNvPr id="49" name="Straight Arrow Connector 48"/>
          <p:cNvCxnSpPr/>
          <p:nvPr/>
        </p:nvCxnSpPr>
        <p:spPr>
          <a:xfrm>
            <a:off x="8027266" y="2506662"/>
            <a:ext cx="21830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flipV="1">
            <a:off x="8674993" y="2154237"/>
            <a:ext cx="0" cy="228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2" name="Elbow Connector 51"/>
          <p:cNvCxnSpPr>
            <a:stCxn id="48" idx="1"/>
            <a:endCxn id="17" idx="0"/>
          </p:cNvCxnSpPr>
          <p:nvPr/>
        </p:nvCxnSpPr>
        <p:spPr>
          <a:xfrm rot="10800000" flipV="1">
            <a:off x="7506872" y="2077264"/>
            <a:ext cx="685875" cy="200797"/>
          </a:xfrm>
          <a:prstGeom prst="bentConnector2">
            <a:avLst/>
          </a:prstGeom>
          <a:ln>
            <a:prstDash val="sysDash"/>
            <a:tailEnd type="arrow"/>
          </a:ln>
        </p:spPr>
        <p:style>
          <a:lnRef idx="1">
            <a:schemeClr val="accent1"/>
          </a:lnRef>
          <a:fillRef idx="0">
            <a:schemeClr val="accent1"/>
          </a:fillRef>
          <a:effectRef idx="0">
            <a:schemeClr val="accent1"/>
          </a:effectRef>
          <a:fontRef idx="minor">
            <a:schemeClr val="tx1"/>
          </a:fontRef>
        </p:style>
      </p:cxnSp>
      <p:cxnSp>
        <p:nvCxnSpPr>
          <p:cNvPr id="53" name="Elbow Connector 52"/>
          <p:cNvCxnSpPr>
            <a:stCxn id="47" idx="3"/>
            <a:endCxn id="54" idx="0"/>
          </p:cNvCxnSpPr>
          <p:nvPr/>
        </p:nvCxnSpPr>
        <p:spPr>
          <a:xfrm>
            <a:off x="9174081" y="2468562"/>
            <a:ext cx="1136087" cy="1257300"/>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54" name="Rectangle 53"/>
          <p:cNvSpPr/>
          <p:nvPr/>
        </p:nvSpPr>
        <p:spPr>
          <a:xfrm>
            <a:off x="10236243" y="3725862"/>
            <a:ext cx="147850" cy="104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000"/>
          </a:p>
        </p:txBody>
      </p:sp>
      <p:sp>
        <p:nvSpPr>
          <p:cNvPr id="56" name="Rectangle 55"/>
          <p:cNvSpPr/>
          <p:nvPr/>
        </p:nvSpPr>
        <p:spPr>
          <a:xfrm>
            <a:off x="10008991" y="3725862"/>
            <a:ext cx="147850" cy="104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000"/>
          </a:p>
        </p:txBody>
      </p:sp>
      <p:sp>
        <p:nvSpPr>
          <p:cNvPr id="57" name="Rectangle 56"/>
          <p:cNvSpPr/>
          <p:nvPr/>
        </p:nvSpPr>
        <p:spPr>
          <a:xfrm>
            <a:off x="9702843" y="3725862"/>
            <a:ext cx="990600" cy="45720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t>Data Model</a:t>
            </a:r>
            <a:endParaRPr lang="en-US" sz="1000" dirty="0"/>
          </a:p>
        </p:txBody>
      </p:sp>
      <p:sp>
        <p:nvSpPr>
          <p:cNvPr id="58" name="Rectangle 57"/>
          <p:cNvSpPr/>
          <p:nvPr/>
        </p:nvSpPr>
        <p:spPr>
          <a:xfrm>
            <a:off x="5283243" y="4643613"/>
            <a:ext cx="990600" cy="4572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t>Data Refresh Timer Job</a:t>
            </a:r>
            <a:endParaRPr lang="en-US" sz="1000" dirty="0"/>
          </a:p>
        </p:txBody>
      </p:sp>
      <p:cxnSp>
        <p:nvCxnSpPr>
          <p:cNvPr id="59" name="Elbow Connector 58"/>
          <p:cNvCxnSpPr>
            <a:stCxn id="14" idx="3"/>
            <a:endCxn id="7" idx="1"/>
          </p:cNvCxnSpPr>
          <p:nvPr/>
        </p:nvCxnSpPr>
        <p:spPr>
          <a:xfrm>
            <a:off x="6273843" y="4337137"/>
            <a:ext cx="609600" cy="431326"/>
          </a:xfrm>
          <a:prstGeom prst="bentConnector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0" name="Elbow Connector 59"/>
          <p:cNvCxnSpPr>
            <a:stCxn id="58" idx="3"/>
            <a:endCxn id="8" idx="1"/>
          </p:cNvCxnSpPr>
          <p:nvPr/>
        </p:nvCxnSpPr>
        <p:spPr>
          <a:xfrm>
            <a:off x="6273843" y="4872213"/>
            <a:ext cx="609600" cy="201050"/>
          </a:xfrm>
          <a:prstGeom prst="bentConnector3">
            <a:avLst/>
          </a:prstGeom>
          <a:ln>
            <a:tailEnd type="arrow"/>
          </a:ln>
        </p:spPr>
        <p:style>
          <a:lnRef idx="1">
            <a:schemeClr val="accent1"/>
          </a:lnRef>
          <a:fillRef idx="0">
            <a:schemeClr val="accent1"/>
          </a:fillRef>
          <a:effectRef idx="0">
            <a:schemeClr val="accent1"/>
          </a:effectRef>
          <a:fontRef idx="minor">
            <a:schemeClr val="tx1"/>
          </a:fontRef>
        </p:style>
      </p:cxnSp>
      <p:sp>
        <p:nvSpPr>
          <p:cNvPr id="61" name="Rectangle 60"/>
          <p:cNvSpPr/>
          <p:nvPr/>
        </p:nvSpPr>
        <p:spPr>
          <a:xfrm>
            <a:off x="7030738" y="2821965"/>
            <a:ext cx="964494" cy="249194"/>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solidFill>
                  <a:schemeClr val="bg1"/>
                </a:solidFill>
              </a:rPr>
              <a:t>SSPM</a:t>
            </a:r>
            <a:endParaRPr lang="en-US" sz="1000" dirty="0">
              <a:solidFill>
                <a:schemeClr val="bg1"/>
              </a:solidFill>
            </a:endParaRPr>
          </a:p>
        </p:txBody>
      </p:sp>
      <p:sp>
        <p:nvSpPr>
          <p:cNvPr id="62" name="Rectangle 61"/>
          <p:cNvSpPr/>
          <p:nvPr/>
        </p:nvSpPr>
        <p:spPr>
          <a:xfrm>
            <a:off x="5283658" y="2201862"/>
            <a:ext cx="964494" cy="524778"/>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solidFill>
                  <a:srgbClr val="FFFF00"/>
                </a:solidFill>
              </a:rPr>
              <a:t>EWA</a:t>
            </a:r>
            <a:endParaRPr lang="en-US" sz="1000" dirty="0">
              <a:solidFill>
                <a:srgbClr val="FFFF00"/>
              </a:solidFill>
            </a:endParaRPr>
          </a:p>
        </p:txBody>
      </p:sp>
      <p:sp>
        <p:nvSpPr>
          <p:cNvPr id="63" name="Rounded Rectangle 62"/>
          <p:cNvSpPr/>
          <p:nvPr/>
        </p:nvSpPr>
        <p:spPr>
          <a:xfrm>
            <a:off x="6751637" y="5943931"/>
            <a:ext cx="1451381" cy="524540"/>
          </a:xfrm>
          <a:prstGeom prst="roundRect">
            <a:avLst>
              <a:gd name="adj" fmla="val 0"/>
            </a:avLst>
          </a:prstGeom>
          <a:solidFill>
            <a:srgbClr val="FFDDDD"/>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100" dirty="0" err="1" smtClean="0">
                <a:solidFill>
                  <a:prstClr val="black"/>
                </a:solidFill>
              </a:rPr>
              <a:t>PPivot</a:t>
            </a:r>
            <a:r>
              <a:rPr lang="en-US" sz="1100" dirty="0" smtClean="0">
                <a:solidFill>
                  <a:prstClr val="black"/>
                </a:solidFill>
              </a:rPr>
              <a:t> App Database</a:t>
            </a:r>
          </a:p>
          <a:p>
            <a:pPr algn="ctr"/>
            <a:r>
              <a:rPr lang="en-US" sz="1100" dirty="0" smtClean="0">
                <a:solidFill>
                  <a:prstClr val="black"/>
                </a:solidFill>
              </a:rPr>
              <a:t>(</a:t>
            </a:r>
            <a:r>
              <a:rPr lang="de-DE" sz="1100" dirty="0"/>
              <a:t>WorkQ </a:t>
            </a:r>
            <a:r>
              <a:rPr lang="de-DE" sz="1100" dirty="0" smtClean="0"/>
              <a:t>Table</a:t>
            </a:r>
            <a:r>
              <a:rPr lang="en-US" sz="1100" dirty="0">
                <a:solidFill>
                  <a:prstClr val="black"/>
                </a:solidFill>
              </a:rPr>
              <a:t>)</a:t>
            </a:r>
            <a:endParaRPr lang="de-DE" sz="1100" dirty="0"/>
          </a:p>
        </p:txBody>
      </p:sp>
      <p:cxnSp>
        <p:nvCxnSpPr>
          <p:cNvPr id="64" name="Straight Arrow Connector 63"/>
          <p:cNvCxnSpPr>
            <a:stCxn id="20" idx="2"/>
            <a:endCxn id="63" idx="0"/>
          </p:cNvCxnSpPr>
          <p:nvPr/>
        </p:nvCxnSpPr>
        <p:spPr>
          <a:xfrm flipH="1">
            <a:off x="7477328" y="5249862"/>
            <a:ext cx="12038" cy="69406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6" name="Elbow Connector 65"/>
          <p:cNvCxnSpPr>
            <a:stCxn id="12" idx="3"/>
            <a:endCxn id="19" idx="1"/>
          </p:cNvCxnSpPr>
          <p:nvPr/>
        </p:nvCxnSpPr>
        <p:spPr>
          <a:xfrm>
            <a:off x="6273843" y="3727537"/>
            <a:ext cx="609600" cy="303125"/>
          </a:xfrm>
          <a:prstGeom prst="bentConnector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8" name="Elbow Connector 67"/>
          <p:cNvCxnSpPr>
            <a:endCxn id="17" idx="1"/>
          </p:cNvCxnSpPr>
          <p:nvPr/>
        </p:nvCxnSpPr>
        <p:spPr>
          <a:xfrm>
            <a:off x="6255096" y="2482249"/>
            <a:ext cx="648941" cy="253013"/>
          </a:xfrm>
          <a:prstGeom prst="bentConnector3">
            <a:avLst/>
          </a:prstGeom>
          <a:ln>
            <a:tailEnd type="arrow"/>
          </a:ln>
        </p:spPr>
        <p:style>
          <a:lnRef idx="1">
            <a:schemeClr val="accent1"/>
          </a:lnRef>
          <a:fillRef idx="0">
            <a:schemeClr val="accent1"/>
          </a:fillRef>
          <a:effectRef idx="0">
            <a:schemeClr val="accent1"/>
          </a:effectRef>
          <a:fontRef idx="minor">
            <a:schemeClr val="tx1"/>
          </a:fontRef>
        </p:style>
      </p:cxnSp>
      <p:sp>
        <p:nvSpPr>
          <p:cNvPr id="69" name="Rectangle 68"/>
          <p:cNvSpPr/>
          <p:nvPr/>
        </p:nvSpPr>
        <p:spPr bwMode="auto">
          <a:xfrm>
            <a:off x="361388" y="2217821"/>
            <a:ext cx="2322393" cy="1008751"/>
          </a:xfrm>
          <a:prstGeom prst="rect">
            <a:avLst/>
          </a:prstGeom>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1100" dirty="0" smtClean="0">
                <a:gradFill>
                  <a:gsLst>
                    <a:gs pos="0">
                      <a:srgbClr val="FFFFFF"/>
                    </a:gs>
                    <a:gs pos="100000">
                      <a:srgbClr val="FFFFFF"/>
                    </a:gs>
                  </a:gsLst>
                  <a:lin ang="5400000" scaled="0"/>
                </a:gradFill>
                <a:ea typeface="Segoe UI" pitchFamily="34" charset="0"/>
                <a:cs typeface="Segoe UI" pitchFamily="34" charset="0"/>
              </a:rPr>
              <a:t>Xlviewer.aspx</a:t>
            </a:r>
          </a:p>
        </p:txBody>
      </p:sp>
      <p:sp>
        <p:nvSpPr>
          <p:cNvPr id="71" name="Rounded Rectangle 70"/>
          <p:cNvSpPr/>
          <p:nvPr/>
        </p:nvSpPr>
        <p:spPr>
          <a:xfrm>
            <a:off x="513788" y="2628240"/>
            <a:ext cx="1985836" cy="803120"/>
          </a:xfrm>
          <a:prstGeom prst="roundRect">
            <a:avLst>
              <a:gd name="adj" fmla="val 0"/>
            </a:avLst>
          </a:prstGeom>
          <a:ln/>
        </p:spPr>
        <p:style>
          <a:lnRef idx="1">
            <a:schemeClr val="accent2"/>
          </a:lnRef>
          <a:fillRef idx="3">
            <a:schemeClr val="accent2"/>
          </a:fillRef>
          <a:effectRef idx="2">
            <a:schemeClr val="accent2"/>
          </a:effectRef>
          <a:fontRef idx="minor">
            <a:schemeClr val="lt1"/>
          </a:fontRef>
        </p:style>
        <p:txBody>
          <a:bodyPr rtlCol="0" anchor="t"/>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r>
              <a:rPr lang="en-US" sz="1100" dirty="0">
                <a:solidFill>
                  <a:schemeClr val="bg1"/>
                </a:solidFill>
                <a:ea typeface="Segoe UI" pitchFamily="34" charset="0"/>
                <a:cs typeface="Segoe UI" pitchFamily="34" charset="0"/>
              </a:rPr>
              <a:t>XLTweet.xlsx</a:t>
            </a:r>
            <a:endParaRPr lang="en-US" sz="1100" dirty="0" smtClean="0">
              <a:solidFill>
                <a:schemeClr val="bg1"/>
              </a:solidFill>
            </a:endParaRPr>
          </a:p>
        </p:txBody>
      </p:sp>
      <p:cxnSp>
        <p:nvCxnSpPr>
          <p:cNvPr id="75" name="Elbow Connector 74"/>
          <p:cNvCxnSpPr>
            <a:stCxn id="16" idx="3"/>
          </p:cNvCxnSpPr>
          <p:nvPr/>
        </p:nvCxnSpPr>
        <p:spPr>
          <a:xfrm>
            <a:off x="3922194" y="4121451"/>
            <a:ext cx="1351006" cy="457845"/>
          </a:xfrm>
          <a:prstGeom prst="bentConnector3">
            <a:avLst>
              <a:gd name="adj1" fmla="val 54143"/>
            </a:avLst>
          </a:prstGeom>
          <a:ln>
            <a:tailEnd type="arrow"/>
          </a:ln>
        </p:spPr>
        <p:style>
          <a:lnRef idx="1">
            <a:schemeClr val="accent1"/>
          </a:lnRef>
          <a:fillRef idx="0">
            <a:schemeClr val="accent1"/>
          </a:fillRef>
          <a:effectRef idx="0">
            <a:schemeClr val="accent1"/>
          </a:effectRef>
          <a:fontRef idx="minor">
            <a:schemeClr val="tx1"/>
          </a:fontRef>
        </p:style>
      </p:cxnSp>
      <p:sp>
        <p:nvSpPr>
          <p:cNvPr id="95" name="Rectangle 94"/>
          <p:cNvSpPr/>
          <p:nvPr/>
        </p:nvSpPr>
        <p:spPr bwMode="auto">
          <a:xfrm>
            <a:off x="1496947" y="2713587"/>
            <a:ext cx="897880" cy="383323"/>
          </a:xfrm>
          <a:prstGeom prst="rect">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0" tIns="36576" rIns="0" bIns="0"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1100" dirty="0">
                <a:gradFill>
                  <a:gsLst>
                    <a:gs pos="0">
                      <a:srgbClr val="FFFFFF"/>
                    </a:gs>
                    <a:gs pos="100000">
                      <a:srgbClr val="FFFFFF"/>
                    </a:gs>
                  </a:gsLst>
                  <a:lin ang="5400000" scaled="0"/>
                </a:gradFill>
                <a:ea typeface="Segoe UI" pitchFamily="34" charset="0"/>
                <a:cs typeface="Segoe UI" pitchFamily="34" charset="0"/>
              </a:rPr>
              <a:t>R</a:t>
            </a:r>
            <a:r>
              <a:rPr lang="en-US" sz="1100" dirty="0" smtClean="0">
                <a:gradFill>
                  <a:gsLst>
                    <a:gs pos="0">
                      <a:srgbClr val="FFFFFF"/>
                    </a:gs>
                    <a:gs pos="100000">
                      <a:srgbClr val="FFFFFF"/>
                    </a:gs>
                  </a:gsLst>
                  <a:lin ang="5400000" scaled="0"/>
                </a:gradFill>
                <a:ea typeface="Segoe UI" pitchFamily="34" charset="0"/>
                <a:cs typeface="Segoe UI" pitchFamily="34" charset="0"/>
              </a:rPr>
              <a:t>efresh Interactive</a:t>
            </a:r>
          </a:p>
        </p:txBody>
      </p:sp>
      <p:sp>
        <p:nvSpPr>
          <p:cNvPr id="98" name="TextBox 97"/>
          <p:cNvSpPr txBox="1"/>
          <p:nvPr/>
        </p:nvSpPr>
        <p:spPr>
          <a:xfrm>
            <a:off x="36522" y="4633225"/>
            <a:ext cx="10439400" cy="1988237"/>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2917">
                      <a:schemeClr val="tx1"/>
                    </a:gs>
                    <a:gs pos="30000">
                      <a:schemeClr val="tx1"/>
                    </a:gs>
                  </a:gsLst>
                  <a:lin ang="5400000" scaled="0"/>
                </a:gradFill>
              </a:rPr>
              <a:t>Office 2013 </a:t>
            </a:r>
            <a:r>
              <a:rPr lang="en-US" sz="2000" dirty="0" err="1" smtClean="0">
                <a:gradFill>
                  <a:gsLst>
                    <a:gs pos="2917">
                      <a:schemeClr val="tx1"/>
                    </a:gs>
                    <a:gs pos="30000">
                      <a:schemeClr val="tx1"/>
                    </a:gs>
                  </a:gsLst>
                  <a:lin ang="5400000" scaled="0"/>
                </a:gradFill>
              </a:rPr>
              <a:t>ProPlus</a:t>
            </a:r>
            <a:endParaRPr lang="en-US" sz="2000" dirty="0" smtClean="0">
              <a:gradFill>
                <a:gsLst>
                  <a:gs pos="2917">
                    <a:schemeClr val="tx1"/>
                  </a:gs>
                  <a:gs pos="30000">
                    <a:schemeClr val="tx1"/>
                  </a:gs>
                </a:gsLst>
                <a:lin ang="5400000" scaled="0"/>
              </a:gradFill>
            </a:endParaRPr>
          </a:p>
          <a:p>
            <a:pPr>
              <a:lnSpc>
                <a:spcPct val="90000"/>
              </a:lnSpc>
              <a:spcAft>
                <a:spcPts val="600"/>
              </a:spcAft>
            </a:pPr>
            <a:r>
              <a:rPr lang="en-US" sz="2000" dirty="0" smtClean="0">
                <a:gradFill>
                  <a:gsLst>
                    <a:gs pos="2917">
                      <a:schemeClr val="tx1"/>
                    </a:gs>
                    <a:gs pos="30000">
                      <a:schemeClr val="tx1"/>
                    </a:gs>
                  </a:gsLst>
                  <a:lin ang="5400000" scaled="0"/>
                </a:gradFill>
              </a:rPr>
              <a:t>SharePoint 2013 Enterprise</a:t>
            </a:r>
          </a:p>
          <a:p>
            <a:pPr>
              <a:lnSpc>
                <a:spcPct val="90000"/>
              </a:lnSpc>
              <a:spcAft>
                <a:spcPts val="600"/>
              </a:spcAft>
            </a:pPr>
            <a:r>
              <a:rPr lang="en-US" sz="2000" dirty="0" smtClean="0">
                <a:gradFill>
                  <a:gsLst>
                    <a:gs pos="2917">
                      <a:schemeClr val="tx1"/>
                    </a:gs>
                    <a:gs pos="30000">
                      <a:schemeClr val="tx1"/>
                    </a:gs>
                  </a:gsLst>
                  <a:lin ang="5400000" scaled="0"/>
                </a:gradFill>
              </a:rPr>
              <a:t>SQL Server Analysis Services SP1 in SharePoint mode</a:t>
            </a:r>
          </a:p>
          <a:p>
            <a:pPr>
              <a:lnSpc>
                <a:spcPct val="90000"/>
              </a:lnSpc>
              <a:spcAft>
                <a:spcPts val="600"/>
              </a:spcAft>
            </a:pPr>
            <a:r>
              <a:rPr lang="en-US" sz="2000" dirty="0" smtClean="0">
                <a:gradFill>
                  <a:gsLst>
                    <a:gs pos="2917">
                      <a:schemeClr val="tx1"/>
                    </a:gs>
                    <a:gs pos="30000">
                      <a:schemeClr val="tx1"/>
                    </a:gs>
                  </a:gsLst>
                  <a:lin ang="5400000" scaled="0"/>
                </a:gradFill>
              </a:rPr>
              <a:t>SQL Server 2012 DBMS</a:t>
            </a:r>
          </a:p>
          <a:p>
            <a:pPr>
              <a:lnSpc>
                <a:spcPct val="90000"/>
              </a:lnSpc>
              <a:spcAft>
                <a:spcPts val="600"/>
              </a:spcAft>
            </a:pPr>
            <a:r>
              <a:rPr lang="en-US" sz="2000" dirty="0" smtClean="0">
                <a:gradFill>
                  <a:gsLst>
                    <a:gs pos="2917">
                      <a:schemeClr val="tx1"/>
                    </a:gs>
                    <a:gs pos="30000">
                      <a:schemeClr val="tx1"/>
                    </a:gs>
                  </a:gsLst>
                  <a:lin ang="5400000" scaled="0"/>
                </a:gradFill>
              </a:rPr>
              <a:t>Visual Studio 2012 with SharePoint 2013 Project Types</a:t>
            </a:r>
          </a:p>
        </p:txBody>
      </p:sp>
      <p:sp>
        <p:nvSpPr>
          <p:cNvPr id="100" name="Rectangle 99"/>
          <p:cNvSpPr/>
          <p:nvPr/>
        </p:nvSpPr>
        <p:spPr>
          <a:xfrm>
            <a:off x="2617464" y="3314251"/>
            <a:ext cx="1298278" cy="4572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de-DE" sz="1000" dirty="0" smtClean="0"/>
              <a:t>Power View</a:t>
            </a:r>
            <a:endParaRPr lang="en-US" sz="1000" dirty="0"/>
          </a:p>
        </p:txBody>
      </p:sp>
      <p:cxnSp>
        <p:nvCxnSpPr>
          <p:cNvPr id="101" name="Elbow Connector 100"/>
          <p:cNvCxnSpPr>
            <a:stCxn id="100" idx="3"/>
            <a:endCxn id="12" idx="1"/>
          </p:cNvCxnSpPr>
          <p:nvPr/>
        </p:nvCxnSpPr>
        <p:spPr>
          <a:xfrm>
            <a:off x="3915742" y="3542851"/>
            <a:ext cx="1367501" cy="184686"/>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71578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nodePh="1">
                                  <p:stCondLst>
                                    <p:cond delay="0"/>
                                  </p:stCondLst>
                                  <p:endCondLst>
                                    <p:cond evt="begin" delay="0">
                                      <p:tn val="9"/>
                                    </p:cond>
                                  </p:end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9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demo lab in </a:t>
            </a:r>
            <a:r>
              <a:rPr lang="en-US" dirty="0"/>
              <a:t>Windows Azure</a:t>
            </a:r>
          </a:p>
        </p:txBody>
      </p:sp>
      <p:sp>
        <p:nvSpPr>
          <p:cNvPr id="4" name="Title 1"/>
          <p:cNvSpPr txBox="1">
            <a:spLocks/>
          </p:cNvSpPr>
          <p:nvPr/>
        </p:nvSpPr>
        <p:spPr>
          <a:xfrm>
            <a:off x="546911" y="3270249"/>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endParaRPr lang="en-US" dirty="0"/>
          </a:p>
        </p:txBody>
      </p:sp>
      <p:pic>
        <p:nvPicPr>
          <p:cNvPr id="3" name="Picture 2"/>
          <p:cNvPicPr>
            <a:picLocks noChangeAspect="1"/>
          </p:cNvPicPr>
          <p:nvPr/>
        </p:nvPicPr>
        <p:blipFill>
          <a:blip r:embed="rId2"/>
          <a:stretch>
            <a:fillRect/>
          </a:stretch>
        </p:blipFill>
        <p:spPr>
          <a:xfrm>
            <a:off x="2179637" y="1516062"/>
            <a:ext cx="8310562" cy="5102701"/>
          </a:xfrm>
          <a:prstGeom prst="rect">
            <a:avLst/>
          </a:prstGeom>
        </p:spPr>
      </p:pic>
    </p:spTree>
    <p:extLst>
      <p:ext uri="{BB962C8B-B14F-4D97-AF65-F5344CB8AC3E}">
        <p14:creationId xmlns:p14="http://schemas.microsoft.com/office/powerpoint/2010/main" val="31621001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nodePh="1">
                                  <p:stCondLst>
                                    <p:cond delay="0"/>
                                  </p:stCondLst>
                                  <p:endCondLst>
                                    <p:cond evt="begin" delay="0">
                                      <p:tn val="9"/>
                                    </p:cond>
                                  </p:end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theme/theme1.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Kay Unkroth; Diego M. Oppenheimer </External_x0020_Speaker>
    <Session_x0020_Code xmlns="2295e2e7-0eeb-498e-8716-217bb2ee6ee3">SPC075</Session_x0020_Code>
    <ProductTaxHTField0 xmlns="2295e2e7-0eeb-498e-8716-217bb2ee6ee3">
      <Terms xmlns="http://schemas.microsoft.com/office/infopath/2007/PartnerControls"/>
    </ProductTaxHTField0>
    <Presentation_x0020_Date xmlns="2295e2e7-0eeb-498e-8716-217bb2ee6ee3">2012-11-15T08:00:00+00:00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Kay Unkroth, Diego M. Oppenheimer </Speaker>
    <AverageRating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230e9df3-be65-4c73-a93b-d1236ebd677e"/>
    <ds:schemaRef ds:uri="http://schemas.microsoft.com/office/infopath/2007/PartnerControls"/>
    <ds:schemaRef ds:uri="http://schemas.microsoft.com/office/2006/documentManagement/types"/>
    <ds:schemaRef ds:uri="http://purl.org/dc/elements/1.1/"/>
    <ds:schemaRef ds:uri="032d541b-1b4e-4d91-93c7-b10533c52f73"/>
    <ds:schemaRef ds:uri="http://purl.org/dc/terms/"/>
    <ds:schemaRef ds:uri="http://schemas.openxmlformats.org/package/2006/metadata/core-properties"/>
    <ds:schemaRef ds:uri="2295e2e7-0eeb-498e-8716-217bb2ee6ee3"/>
    <ds:schemaRef ds:uri="http://schemas.microsoft.com/sharepoint/v3"/>
    <ds:schemaRef ds:uri="http://schemas.microsoft.com/office/2006/metadata/properties"/>
    <ds:schemaRef ds:uri="http://www.w3.org/XML/1998/namespace"/>
    <ds:schemaRef ds:uri="http://purl.org/dc/dcmitype/"/>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E06BEEC5-FFA2-460F-BA1C-E2A7F7B2377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902</TotalTime>
  <Words>1980</Words>
  <Application>Microsoft Office PowerPoint</Application>
  <PresentationFormat>Custom</PresentationFormat>
  <Paragraphs>347</Paragraphs>
  <Slides>22</Slides>
  <Notes>8</Notes>
  <HiddenSlides>1</HiddenSlides>
  <MMClips>0</MMClips>
  <ScaleCrop>false</ScaleCrop>
  <HeadingPairs>
    <vt:vector size="4" baseType="variant">
      <vt:variant>
        <vt:lpstr>Theme</vt:lpstr>
      </vt:variant>
      <vt:variant>
        <vt:i4>4</vt:i4>
      </vt:variant>
      <vt:variant>
        <vt:lpstr>Slide Titles</vt:lpstr>
      </vt:variant>
      <vt:variant>
        <vt:i4>22</vt:i4>
      </vt:variant>
    </vt:vector>
  </HeadingPairs>
  <TitlesOfParts>
    <vt:vector size="26" baseType="lpstr">
      <vt:lpstr>5-30072_SPC2012_IT-Pro_Template_16x9</vt:lpstr>
      <vt:lpstr>5-30072_SPC2012_IT-Pro_Template_16x9_Light</vt:lpstr>
      <vt:lpstr>SPC2012_IT-Pro_Template_16x9</vt:lpstr>
      <vt:lpstr>5-30072_SPC2012_Business_Template_16x9_Light</vt:lpstr>
      <vt:lpstr>PowerPoint Presentation</vt:lpstr>
      <vt:lpstr>Deep Dive on PowerPivot in Office and SharePoint </vt:lpstr>
      <vt:lpstr>Presentation Breakdown</vt:lpstr>
      <vt:lpstr>Goal</vt:lpstr>
      <vt:lpstr>Demo</vt:lpstr>
      <vt:lpstr>PowerPoint Presentation</vt:lpstr>
      <vt:lpstr>Solution Architecture Overview</vt:lpstr>
      <vt:lpstr>What we needed to get started</vt:lpstr>
      <vt:lpstr>Our demo lab in Windows Azure</vt:lpstr>
      <vt:lpstr>What we built</vt:lpstr>
      <vt:lpstr>What key features our solution uses</vt:lpstr>
      <vt:lpstr>Workbooks as a Data Source</vt:lpstr>
      <vt:lpstr>Demo</vt:lpstr>
      <vt:lpstr>Scheduled Data Refresh</vt:lpstr>
      <vt:lpstr>Demo</vt:lpstr>
      <vt:lpstr>Excel Services SOAP API for Refresh</vt:lpstr>
      <vt:lpstr>Demo</vt:lpstr>
      <vt:lpstr>PowerPoint Presentation</vt:lpstr>
      <vt:lpstr>List Office App</vt:lpstr>
      <vt:lpstr>Questions and Answers</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Deep Dive on PowerPivot in Office and SharePoint</dc:title>
  <dc:subject>SharePoint Conference 2012</dc:subject>
  <dc:creator>Diego Oppenheimer</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51</cp:revision>
  <dcterms:created xsi:type="dcterms:W3CDTF">2012-11-04T23:27:11Z</dcterms:created>
  <dcterms:modified xsi:type="dcterms:W3CDTF">2012-12-06T17:59:16Z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