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6.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31" r:id="rId7"/>
    <p:sldMasterId id="2147484242" r:id="rId8"/>
  </p:sldMasterIdLst>
  <p:notesMasterIdLst>
    <p:notesMasterId r:id="rId44"/>
  </p:notesMasterIdLst>
  <p:handoutMasterIdLst>
    <p:handoutMasterId r:id="rId45"/>
  </p:handoutMasterIdLst>
  <p:sldIdLst>
    <p:sldId id="1090" r:id="rId9"/>
    <p:sldId id="1125" r:id="rId10"/>
    <p:sldId id="1126" r:id="rId11"/>
    <p:sldId id="1127" r:id="rId12"/>
    <p:sldId id="1128" r:id="rId13"/>
    <p:sldId id="1129" r:id="rId14"/>
    <p:sldId id="1130" r:id="rId15"/>
    <p:sldId id="1131" r:id="rId16"/>
    <p:sldId id="1132" r:id="rId17"/>
    <p:sldId id="1133" r:id="rId18"/>
    <p:sldId id="1134" r:id="rId19"/>
    <p:sldId id="1135" r:id="rId20"/>
    <p:sldId id="1136" r:id="rId21"/>
    <p:sldId id="1137" r:id="rId22"/>
    <p:sldId id="1138" r:id="rId23"/>
    <p:sldId id="1139" r:id="rId24"/>
    <p:sldId id="1140" r:id="rId25"/>
    <p:sldId id="1141" r:id="rId26"/>
    <p:sldId id="1142" r:id="rId27"/>
    <p:sldId id="1143" r:id="rId28"/>
    <p:sldId id="1144" r:id="rId29"/>
    <p:sldId id="1145" r:id="rId30"/>
    <p:sldId id="1146" r:id="rId31"/>
    <p:sldId id="1147" r:id="rId32"/>
    <p:sldId id="1148" r:id="rId33"/>
    <p:sldId id="1149" r:id="rId34"/>
    <p:sldId id="1150" r:id="rId35"/>
    <p:sldId id="1151" r:id="rId36"/>
    <p:sldId id="1152" r:id="rId37"/>
    <p:sldId id="1153" r:id="rId38"/>
    <p:sldId id="1154" r:id="rId39"/>
    <p:sldId id="1155" r:id="rId40"/>
    <p:sldId id="1123" r:id="rId41"/>
    <p:sldId id="1156" r:id="rId42"/>
    <p:sldId id="1124" r:id="rId4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074" id="{6DD5C800-9A2C-4823-B056-4AFFC9A97500}">
          <p14:sldIdLst>
            <p14:sldId id="1090"/>
            <p14:sldId id="1125"/>
            <p14:sldId id="1126"/>
            <p14:sldId id="1127"/>
            <p14:sldId id="1128"/>
            <p14:sldId id="1129"/>
            <p14:sldId id="1130"/>
            <p14:sldId id="1131"/>
            <p14:sldId id="1132"/>
            <p14:sldId id="1133"/>
            <p14:sldId id="1134"/>
            <p14:sldId id="1135"/>
            <p14:sldId id="1136"/>
            <p14:sldId id="1137"/>
            <p14:sldId id="1138"/>
            <p14:sldId id="1139"/>
            <p14:sldId id="1140"/>
            <p14:sldId id="1141"/>
            <p14:sldId id="1142"/>
            <p14:sldId id="1143"/>
            <p14:sldId id="1144"/>
            <p14:sldId id="1145"/>
            <p14:sldId id="1146"/>
            <p14:sldId id="1147"/>
            <p14:sldId id="1148"/>
            <p14:sldId id="1149"/>
            <p14:sldId id="1150"/>
            <p14:sldId id="1151"/>
            <p14:sldId id="1152"/>
            <p14:sldId id="1153"/>
            <p14:sldId id="1154"/>
            <p14:sldId id="1155"/>
            <p14:sldId id="1123"/>
            <p14:sldId id="1156"/>
            <p14:sldId id="1124"/>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494" autoAdjust="0"/>
    <p:restoredTop sz="95238" autoAdjust="0"/>
  </p:normalViewPr>
  <p:slideViewPr>
    <p:cSldViewPr>
      <p:cViewPr varScale="1">
        <p:scale>
          <a:sx n="65" d="100"/>
          <a:sy n="65" d="100"/>
        </p:scale>
        <p:origin x="-1038" y="-10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viewProps" Target="viewProps.xml"/><Relationship Id="rId8" Type="http://schemas.openxmlformats.org/officeDocument/2006/relationships/slideMaster" Target="slideMasters/slideMaster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DAF4B5-CEB1-48B6-AC84-497F00F2CE95}"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19256172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8:55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35</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4866582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0118833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1610904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DAF4B5-CEB1-48B6-AC84-497F00F2CE95}"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1941067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DAF4B5-CEB1-48B6-AC84-497F00F2CE95}"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4276694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DAF4B5-CEB1-48B6-AC84-497F00F2CE95}"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5236197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DAF4B5-CEB1-48B6-AC84-497F00F2CE95}"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4518864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g"/><Relationship Id="rId1" Type="http://schemas.openxmlformats.org/officeDocument/2006/relationships/slideMaster" Target="../slideMasters/slideMaster5.xml"/><Relationship Id="rId4" Type="http://schemas.openxmlformats.org/officeDocument/2006/relationships/image" Target="../media/image3.emf"/></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7" cy="527357"/>
          </a:xfrm>
        </p:spPr>
        <p:txBody>
          <a:bodyPr/>
          <a:lstStyle>
            <a:lvl1pPr>
              <a:defRPr sz="3808">
                <a:effectLst>
                  <a:outerShdw blurRad="38100" dist="38100" dir="2700000" algn="tl">
                    <a:srgbClr val="000000">
                      <a:alpha val="43137"/>
                    </a:srgbClr>
                  </a:outerShdw>
                </a:effectLst>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0" y="1476623"/>
            <a:ext cx="11375537" cy="2248244"/>
          </a:xfrm>
        </p:spPr>
        <p:txBody>
          <a:bodyPr/>
          <a:lstStyle>
            <a:lvl1pPr>
              <a:buSzPct val="50000"/>
              <a:defRPr sz="3264"/>
            </a:lvl1pPr>
            <a:lvl2pPr>
              <a:buSzPct val="50000"/>
              <a:defRPr sz="2720"/>
            </a:lvl2pPr>
            <a:lvl3pPr>
              <a:buSzPct val="50000"/>
              <a:defRPr sz="2448"/>
            </a:lvl3pPr>
            <a:lvl4pPr>
              <a:buSzPct val="50000"/>
              <a:defRPr sz="2176"/>
            </a:lvl4pPr>
            <a:lvl5pPr>
              <a:buSzPct val="50000"/>
              <a:defRPr sz="2176"/>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21061372"/>
      </p:ext>
    </p:extLst>
  </p:cSld>
  <p:clrMapOvr>
    <a:masterClrMapping/>
  </p:clrMapOvr>
  <p:transition spd="slow">
    <p:wipe dir="r"/>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8801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9843669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045725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0230323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0024368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41334330"/>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6250090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002887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6634469"/>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95553050"/>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8961363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68110050"/>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01096691"/>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40909341"/>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2943177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0835733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5822104"/>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1309727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7912985"/>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9237551"/>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95600767"/>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78904381"/>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82396" y="4494631"/>
            <a:ext cx="10571004" cy="1389190"/>
          </a:xfrm>
        </p:spPr>
        <p:txBody>
          <a:bodyPr anchor="t"/>
          <a:lstStyle>
            <a:lvl1pPr algn="l">
              <a:defRPr sz="5440" b="1" cap="all"/>
            </a:lvl1pPr>
          </a:lstStyle>
          <a:p>
            <a:r>
              <a:rPr lang="en-US" smtClean="0"/>
              <a:t>Click to edit Master title style</a:t>
            </a:r>
            <a:endParaRPr lang="en-US"/>
          </a:p>
        </p:txBody>
      </p:sp>
      <p:sp>
        <p:nvSpPr>
          <p:cNvPr id="3" name="Text Placeholder 2"/>
          <p:cNvSpPr>
            <a:spLocks noGrp="1"/>
          </p:cNvSpPr>
          <p:nvPr>
            <p:ph type="body" idx="1"/>
          </p:nvPr>
        </p:nvSpPr>
        <p:spPr>
          <a:xfrm>
            <a:off x="982396" y="3933258"/>
            <a:ext cx="10571004" cy="561372"/>
          </a:xfrm>
        </p:spPr>
        <p:txBody>
          <a:bodyPr anchor="b"/>
          <a:lstStyle>
            <a:lvl1pPr marL="0" indent="0">
              <a:buNone/>
              <a:defRPr sz="2720">
                <a:solidFill>
                  <a:schemeClr val="tx1">
                    <a:tint val="75000"/>
                  </a:schemeClr>
                </a:solidFill>
              </a:defRPr>
            </a:lvl1pPr>
            <a:lvl2pPr marL="621746" indent="0">
              <a:buNone/>
              <a:defRPr sz="2448">
                <a:solidFill>
                  <a:schemeClr val="tx1">
                    <a:tint val="75000"/>
                  </a:schemeClr>
                </a:solidFill>
              </a:defRPr>
            </a:lvl2pPr>
            <a:lvl3pPr marL="1243493" indent="0">
              <a:buNone/>
              <a:defRPr sz="2176">
                <a:solidFill>
                  <a:schemeClr val="tx1">
                    <a:tint val="75000"/>
                  </a:schemeClr>
                </a:solidFill>
              </a:defRPr>
            </a:lvl3pPr>
            <a:lvl4pPr marL="1865239" indent="0">
              <a:buNone/>
              <a:defRPr sz="1904">
                <a:solidFill>
                  <a:schemeClr val="tx1">
                    <a:tint val="75000"/>
                  </a:schemeClr>
                </a:solidFill>
              </a:defRPr>
            </a:lvl4pPr>
            <a:lvl5pPr marL="2486985" indent="0">
              <a:buNone/>
              <a:defRPr sz="1904">
                <a:solidFill>
                  <a:schemeClr val="tx1">
                    <a:tint val="75000"/>
                  </a:schemeClr>
                </a:solidFill>
              </a:defRPr>
            </a:lvl5pPr>
            <a:lvl6pPr marL="3108731" indent="0">
              <a:buNone/>
              <a:defRPr sz="1904">
                <a:solidFill>
                  <a:schemeClr val="tx1">
                    <a:tint val="75000"/>
                  </a:schemeClr>
                </a:solidFill>
              </a:defRPr>
            </a:lvl6pPr>
            <a:lvl7pPr marL="3730478" indent="0">
              <a:buNone/>
              <a:defRPr sz="1904">
                <a:solidFill>
                  <a:schemeClr val="tx1">
                    <a:tint val="75000"/>
                  </a:schemeClr>
                </a:solidFill>
              </a:defRPr>
            </a:lvl7pPr>
            <a:lvl8pPr marL="4352224" indent="0">
              <a:buNone/>
              <a:defRPr sz="1904">
                <a:solidFill>
                  <a:schemeClr val="tx1">
                    <a:tint val="75000"/>
                  </a:schemeClr>
                </a:solidFill>
              </a:defRPr>
            </a:lvl8pPr>
            <a:lvl9pPr marL="4973970" indent="0">
              <a:buNone/>
              <a:defRPr sz="1904">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21824" y="6482889"/>
            <a:ext cx="2901844" cy="372394"/>
          </a:xfrm>
          <a:prstGeom prst="rect">
            <a:avLst/>
          </a:prstGeom>
        </p:spPr>
        <p:txBody>
          <a:bodyPr/>
          <a:lstStyle/>
          <a:p>
            <a:fld id="{A5FDF8EA-6B8C-46C5-A549-C7E101B697A4}" type="datetimeFigureOut">
              <a:rPr lang="en-US" smtClean="0">
                <a:solidFill>
                  <a:srgbClr val="FFFFFF"/>
                </a:solidFill>
              </a:rPr>
              <a:pPr/>
              <a:t>12/6/2012</a:t>
            </a:fld>
            <a:endParaRPr lang="en-US">
              <a:solidFill>
                <a:srgbClr val="FFFFFF"/>
              </a:solidFill>
            </a:endParaRPr>
          </a:p>
        </p:txBody>
      </p:sp>
      <p:sp>
        <p:nvSpPr>
          <p:cNvPr id="5" name="Footer Placeholder 4"/>
          <p:cNvSpPr>
            <a:spLocks noGrp="1"/>
          </p:cNvSpPr>
          <p:nvPr>
            <p:ph type="ftr" sz="quarter" idx="11"/>
          </p:nvPr>
        </p:nvSpPr>
        <p:spPr>
          <a:xfrm>
            <a:off x="4249129" y="6482889"/>
            <a:ext cx="3938217" cy="372394"/>
          </a:xfrm>
          <a:prstGeom prst="rect">
            <a:avLst/>
          </a:prstGeom>
        </p:spPr>
        <p:txBody>
          <a:bodyPr/>
          <a:lstStyle/>
          <a:p>
            <a:endParaRPr lang="en-US">
              <a:solidFill>
                <a:srgbClr val="FFFFFF"/>
              </a:solidFill>
            </a:endParaRPr>
          </a:p>
        </p:txBody>
      </p:sp>
      <p:sp>
        <p:nvSpPr>
          <p:cNvPr id="6" name="Slide Number Placeholder 5"/>
          <p:cNvSpPr>
            <a:spLocks noGrp="1"/>
          </p:cNvSpPr>
          <p:nvPr>
            <p:ph type="sldNum" sz="quarter" idx="12"/>
          </p:nvPr>
        </p:nvSpPr>
        <p:spPr>
          <a:xfrm>
            <a:off x="8912807" y="6482889"/>
            <a:ext cx="2901844" cy="372394"/>
          </a:xfrm>
          <a:prstGeom prst="rect">
            <a:avLst/>
          </a:prstGeom>
        </p:spPr>
        <p:txBody>
          <a:bodyPr/>
          <a:lstStyle/>
          <a:p>
            <a:fld id="{864E5447-1C57-4BF0-B30F-A1544A11338E}"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50475154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03142120"/>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8124232"/>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26760892"/>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52885107"/>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74469903"/>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342189"/>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08501433"/>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65329032"/>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00469179"/>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784513"/>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3326782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30856300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1941325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7676107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3296298"/>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4113015"/>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98119532"/>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73625887"/>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9327186"/>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35343947"/>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52926689"/>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9670437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8092279"/>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9125913"/>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55203301"/>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10064570"/>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4295042"/>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363150"/>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2960974"/>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1863705"/>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06908447"/>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170901861"/>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7.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24" Type="http://schemas.openxmlformats.org/officeDocument/2006/relationships/theme" Target="../theme/theme3.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slideLayout" Target="../slideLayouts/slideLayout57.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image" Target="../media/image7.png"/><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theme" Target="../theme/theme4.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slideLayout" Target="../slideLayouts/slideLayout80.xml"/><Relationship Id="rId18" Type="http://schemas.openxmlformats.org/officeDocument/2006/relationships/slideLayout" Target="../slideLayouts/slideLayout85.xml"/><Relationship Id="rId3" Type="http://schemas.openxmlformats.org/officeDocument/2006/relationships/slideLayout" Target="../slideLayouts/slideLayout70.xml"/><Relationship Id="rId21" Type="http://schemas.openxmlformats.org/officeDocument/2006/relationships/slideLayout" Target="../slideLayouts/slideLayout88.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17" Type="http://schemas.openxmlformats.org/officeDocument/2006/relationships/slideLayout" Target="../slideLayouts/slideLayout84.xml"/><Relationship Id="rId2" Type="http://schemas.openxmlformats.org/officeDocument/2006/relationships/slideLayout" Target="../slideLayouts/slideLayout69.xml"/><Relationship Id="rId16" Type="http://schemas.openxmlformats.org/officeDocument/2006/relationships/slideLayout" Target="../slideLayouts/slideLayout83.xml"/><Relationship Id="rId20" Type="http://schemas.openxmlformats.org/officeDocument/2006/relationships/slideLayout" Target="../slideLayouts/slideLayout87.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24" Type="http://schemas.openxmlformats.org/officeDocument/2006/relationships/image" Target="../media/image1.png"/><Relationship Id="rId5" Type="http://schemas.openxmlformats.org/officeDocument/2006/relationships/slideLayout" Target="../slideLayouts/slideLayout72.xml"/><Relationship Id="rId15" Type="http://schemas.openxmlformats.org/officeDocument/2006/relationships/slideLayout" Target="../slideLayouts/slideLayout82.xml"/><Relationship Id="rId23" Type="http://schemas.openxmlformats.org/officeDocument/2006/relationships/theme" Target="../theme/theme5.xml"/><Relationship Id="rId10" Type="http://schemas.openxmlformats.org/officeDocument/2006/relationships/slideLayout" Target="../slideLayouts/slideLayout77.xml"/><Relationship Id="rId19" Type="http://schemas.openxmlformats.org/officeDocument/2006/relationships/slideLayout" Target="../slideLayouts/slideLayout86.xml"/><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slideLayout" Target="../slideLayouts/slideLayout81.xml"/><Relationship Id="rId22"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65"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06441842"/>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9"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15452351"/>
      </p:ext>
    </p:extLst>
  </p:cSld>
  <p:clrMap bg1="lt1" tx1="dk1" bg2="lt2" tx2="dk2" accent1="accent1" accent2="accent2" accent3="accent3" accent4="accent4" accent5="accent5" accent6="accent6" hlink="hlink" folHlink="folHlink"/>
  <p:sldLayoutIdLst>
    <p:sldLayoutId id="2147484232" r:id="rId1"/>
    <p:sldLayoutId id="2147484233" r:id="rId2"/>
    <p:sldLayoutId id="2147484234" r:id="rId3"/>
    <p:sldLayoutId id="2147484235" r:id="rId4"/>
    <p:sldLayoutId id="2147484236" r:id="rId5"/>
    <p:sldLayoutId id="2147484237" r:id="rId6"/>
    <p:sldLayoutId id="2147484238" r:id="rId7"/>
    <p:sldLayoutId id="2147484239" r:id="rId8"/>
    <p:sldLayoutId id="2147484240" r:id="rId9"/>
    <p:sldLayoutId id="2147484241"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37578883"/>
      </p:ext>
    </p:extLst>
  </p:cSld>
  <p:clrMap bg1="dk1" tx1="lt1" bg2="dk2" tx2="lt2" accent1="accent1" accent2="accent2" accent3="accent3" accent4="accent4" accent5="accent5" accent6="accent6" hlink="hlink" folHlink="folHlink"/>
  <p:sldLayoutIdLst>
    <p:sldLayoutId id="2147484243" r:id="rId1"/>
    <p:sldLayoutId id="2147484244" r:id="rId2"/>
    <p:sldLayoutId id="2147484245" r:id="rId3"/>
    <p:sldLayoutId id="2147484246" r:id="rId4"/>
    <p:sldLayoutId id="2147484247" r:id="rId5"/>
    <p:sldLayoutId id="2147484248" r:id="rId6"/>
    <p:sldLayoutId id="2147484249" r:id="rId7"/>
    <p:sldLayoutId id="2147484250" r:id="rId8"/>
    <p:sldLayoutId id="2147484251" r:id="rId9"/>
    <p:sldLayoutId id="2147484252" r:id="rId10"/>
    <p:sldLayoutId id="2147484253" r:id="rId11"/>
    <p:sldLayoutId id="2147484254" r:id="rId12"/>
    <p:sldLayoutId id="2147484255" r:id="rId13"/>
    <p:sldLayoutId id="2147484256" r:id="rId14"/>
    <p:sldLayoutId id="2147484257" r:id="rId15"/>
    <p:sldLayoutId id="2147484258" r:id="rId16"/>
    <p:sldLayoutId id="2147484259" r:id="rId17"/>
    <p:sldLayoutId id="2147484260" r:id="rId18"/>
    <p:sldLayoutId id="2147484261" r:id="rId19"/>
    <p:sldLayoutId id="2147484262" r:id="rId20"/>
    <p:sldLayoutId id="2147484263" r:id="rId21"/>
    <p:sldLayoutId id="2147484264"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25.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hyperlink" Target="http://technet.microsoft.com/en-us/library/hh831747.aspx" TargetMode="External"/><Relationship Id="rId18" Type="http://schemas.openxmlformats.org/officeDocument/2006/relationships/image" Target="../media/image32.png"/><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notesSlide" Target="../notesSlides/notesSlide6.xml"/><Relationship Id="rId17" Type="http://schemas.openxmlformats.org/officeDocument/2006/relationships/image" Target="../media/image31.png"/><Relationship Id="rId2" Type="http://schemas.openxmlformats.org/officeDocument/2006/relationships/tags" Target="../tags/tag6.xml"/><Relationship Id="rId16" Type="http://schemas.openxmlformats.org/officeDocument/2006/relationships/image" Target="../media/image30.png"/><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slideLayout" Target="../slideLayouts/slideLayout25.xml"/><Relationship Id="rId5" Type="http://schemas.openxmlformats.org/officeDocument/2006/relationships/tags" Target="../tags/tag9.xml"/><Relationship Id="rId15" Type="http://schemas.openxmlformats.org/officeDocument/2006/relationships/image" Target="../media/image11.png"/><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image" Target="../media/image10.png"/></Relationships>
</file>

<file path=ppt/slides/_rels/slide15.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28.png"/><Relationship Id="rId7" Type="http://schemas.openxmlformats.org/officeDocument/2006/relationships/image" Target="../media/image34.png"/><Relationship Id="rId2" Type="http://schemas.openxmlformats.org/officeDocument/2006/relationships/image" Target="../media/image23.png"/><Relationship Id="rId1" Type="http://schemas.openxmlformats.org/officeDocument/2006/relationships/slideLayout" Target="../slideLayouts/slideLayout25.xml"/><Relationship Id="rId6" Type="http://schemas.microsoft.com/office/2007/relationships/hdphoto" Target="../media/hdphoto1.wdp"/><Relationship Id="rId5" Type="http://schemas.openxmlformats.org/officeDocument/2006/relationships/image" Target="../media/image33.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6.emf"/><Relationship Id="rId2" Type="http://schemas.openxmlformats.org/officeDocument/2006/relationships/image" Target="../media/image23.png"/><Relationship Id="rId1" Type="http://schemas.openxmlformats.org/officeDocument/2006/relationships/slideLayout" Target="../slideLayouts/slideLayout25.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2" Type="http://schemas.openxmlformats.org/officeDocument/2006/relationships/hyperlink" Target="http://support.microsoft.com/kb/2665790" TargetMode="External"/><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28.png"/><Relationship Id="rId7" Type="http://schemas.openxmlformats.org/officeDocument/2006/relationships/image" Target="../media/image36.emf"/><Relationship Id="rId2" Type="http://schemas.openxmlformats.org/officeDocument/2006/relationships/image" Target="../media/image23.png"/><Relationship Id="rId1" Type="http://schemas.openxmlformats.org/officeDocument/2006/relationships/slideLayout" Target="../slideLayouts/slideLayout25.xml"/><Relationship Id="rId6" Type="http://schemas.openxmlformats.org/officeDocument/2006/relationships/image" Target="../media/image35.png"/><Relationship Id="rId5" Type="http://schemas.openxmlformats.org/officeDocument/2006/relationships/image" Target="../media/image34.png"/><Relationship Id="rId10" Type="http://schemas.openxmlformats.org/officeDocument/2006/relationships/image" Target="../media/image33.png"/><Relationship Id="rId4" Type="http://schemas.openxmlformats.org/officeDocument/2006/relationships/image" Target="../media/image25.png"/><Relationship Id="rId9" Type="http://schemas.microsoft.com/office/2007/relationships/hdphoto" Target="../media/hdphoto1.wdp"/></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2" Type="http://schemas.openxmlformats.org/officeDocument/2006/relationships/hyperlink" Target="http://support.microsoft.com/kb/2665790" TargetMode="External"/><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notesSlide" Target="../notesSlides/notesSlide7.xml"/><Relationship Id="rId5" Type="http://schemas.openxmlformats.org/officeDocument/2006/relationships/slideLayout" Target="../slideLayouts/slideLayout34.xml"/><Relationship Id="rId4" Type="http://schemas.openxmlformats.org/officeDocument/2006/relationships/tags" Target="../tags/tag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3" Type="http://schemas.openxmlformats.org/officeDocument/2006/relationships/hyperlink" Target="http://technet.microsoft.com/en-us/library/dd378925(v=ws.10).aspx" TargetMode="External"/><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4.png"/><Relationship Id="rId2" Type="http://schemas.openxmlformats.org/officeDocument/2006/relationships/image" Target="../media/image41.png"/><Relationship Id="rId1" Type="http://schemas.openxmlformats.org/officeDocument/2006/relationships/slideLayout" Target="../slideLayouts/slideLayout25.xml"/><Relationship Id="rId6" Type="http://schemas.openxmlformats.org/officeDocument/2006/relationships/image" Target="../media/image43.png"/><Relationship Id="rId5" Type="http://schemas.microsoft.com/office/2007/relationships/hdphoto" Target="../media/hdphoto1.wdp"/><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3.xml"/><Relationship Id="rId7" Type="http://schemas.openxmlformats.org/officeDocument/2006/relationships/image" Target="../media/image11.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0.png"/><Relationship Id="rId5" Type="http://schemas.openxmlformats.org/officeDocument/2006/relationships/slideLayout" Target="../slideLayouts/slideLayout23.xml"/><Relationship Id="rId4" Type="http://schemas.openxmlformats.org/officeDocument/2006/relationships/tags" Target="../tags/tag4.xml"/><Relationship Id="rId9" Type="http://schemas.openxmlformats.org/officeDocument/2006/relationships/image" Target="../media/image13.e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23.xml"/><Relationship Id="rId4" Type="http://schemas.openxmlformats.org/officeDocument/2006/relationships/image" Target="../media/image16.png"/></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myspc.sharepointconference.com/" TargetMode="External"/><Relationship Id="rId1" Type="http://schemas.openxmlformats.org/officeDocument/2006/relationships/slideLayout" Target="../slideLayouts/slideLayout67.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51.xml"/></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1.xml"/><Relationship Id="rId1" Type="http://schemas.openxmlformats.org/officeDocument/2006/relationships/slideLayout" Target="../slideLayouts/slideLayout84.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23.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6.png"/><Relationship Id="rId1" Type="http://schemas.openxmlformats.org/officeDocument/2006/relationships/slideLayout" Target="../slideLayouts/slideLayout23.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5.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2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05613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466" y="233151"/>
            <a:ext cx="11373923" cy="1356063"/>
          </a:xfrm>
        </p:spPr>
        <p:txBody>
          <a:bodyPr>
            <a:normAutofit fontScale="90000"/>
          </a:bodyPr>
          <a:lstStyle/>
          <a:p>
            <a:r>
              <a:rPr lang="en-US" dirty="0" smtClean="0"/>
              <a:t>The Claims to Windows Token Service (C2WTS)</a:t>
            </a:r>
            <a:endParaRPr lang="en-US" dirty="0"/>
          </a:p>
        </p:txBody>
      </p:sp>
      <p:sp>
        <p:nvSpPr>
          <p:cNvPr id="3" name="Content Placeholder 2"/>
          <p:cNvSpPr>
            <a:spLocks noGrp="1"/>
          </p:cNvSpPr>
          <p:nvPr>
            <p:ph idx="4294967295"/>
          </p:nvPr>
        </p:nvSpPr>
        <p:spPr>
          <a:xfrm>
            <a:off x="530466" y="3195029"/>
            <a:ext cx="11373923" cy="395519"/>
          </a:xfrm>
          <a:prstGeom prst="rect">
            <a:avLst/>
          </a:prstGeom>
        </p:spPr>
        <p:txBody>
          <a:bodyPr>
            <a:normAutofit fontScale="62500" lnSpcReduction="20000"/>
          </a:bodyPr>
          <a:lstStyle/>
          <a:p>
            <a:pPr marL="0" indent="0">
              <a:buNone/>
            </a:pPr>
            <a:endParaRPr lang="en-US" sz="2856" dirty="0"/>
          </a:p>
        </p:txBody>
      </p:sp>
      <p:sp>
        <p:nvSpPr>
          <p:cNvPr id="4" name="Rounded Rectangle 3"/>
          <p:cNvSpPr/>
          <p:nvPr/>
        </p:nvSpPr>
        <p:spPr bwMode="auto">
          <a:xfrm>
            <a:off x="4547880" y="2724794"/>
            <a:ext cx="2556690" cy="1157119"/>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68" tIns="46634" rIns="93268" bIns="46634" numCol="1" rtlCol="0" anchor="ctr" anchorCtr="0" compatLnSpc="1">
            <a:prstTxWarp prst="textNoShape">
              <a:avLst/>
            </a:prstTxWarp>
          </a:bodyPr>
          <a:lstStyle/>
          <a:p>
            <a:pPr algn="ctr" defTabSz="932437" fontAlgn="base">
              <a:spcBef>
                <a:spcPct val="0"/>
              </a:spcBef>
              <a:spcAft>
                <a:spcPct val="0"/>
              </a:spcAft>
            </a:pPr>
            <a:r>
              <a:rPr lang="en-US" sz="2312" dirty="0">
                <a:gradFill>
                  <a:gsLst>
                    <a:gs pos="0">
                      <a:srgbClr val="FFFFFF"/>
                    </a:gs>
                    <a:gs pos="100000">
                      <a:srgbClr val="FFFFFF"/>
                    </a:gs>
                  </a:gsLst>
                  <a:lin ang="5400000" scaled="0"/>
                </a:gradFill>
              </a:rPr>
              <a:t>C2WTS</a:t>
            </a:r>
          </a:p>
          <a:p>
            <a:pPr algn="ctr" defTabSz="932437" fontAlgn="base">
              <a:spcBef>
                <a:spcPct val="0"/>
              </a:spcBef>
              <a:spcAft>
                <a:spcPct val="0"/>
              </a:spcAft>
            </a:pPr>
            <a:r>
              <a:rPr lang="en-US" sz="2312" dirty="0">
                <a:gradFill>
                  <a:gsLst>
                    <a:gs pos="0">
                      <a:srgbClr val="FFFFFF"/>
                    </a:gs>
                    <a:gs pos="100000">
                      <a:srgbClr val="FFFFFF"/>
                    </a:gs>
                  </a:gsLst>
                  <a:lin ang="5400000" scaled="0"/>
                </a:gradFill>
              </a:rPr>
              <a:t>(Windows Service)</a:t>
            </a:r>
          </a:p>
        </p:txBody>
      </p:sp>
      <p:sp>
        <p:nvSpPr>
          <p:cNvPr id="5" name="Flowchart: Document 4"/>
          <p:cNvSpPr/>
          <p:nvPr/>
        </p:nvSpPr>
        <p:spPr bwMode="auto">
          <a:xfrm>
            <a:off x="833771" y="2819781"/>
            <a:ext cx="1425182" cy="1278012"/>
          </a:xfrm>
          <a:prstGeom prst="flowChartDocumen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3268" tIns="46634" rIns="93268" bIns="46634" numCol="1" rtlCol="0" anchor="ctr" anchorCtr="0" compatLnSpc="1">
            <a:prstTxWarp prst="textNoShape">
              <a:avLst/>
            </a:prstTxWarp>
          </a:bodyPr>
          <a:lstStyle/>
          <a:p>
            <a:pPr algn="ctr" defTabSz="932437" fontAlgn="base">
              <a:spcBef>
                <a:spcPct val="0"/>
              </a:spcBef>
              <a:spcAft>
                <a:spcPct val="0"/>
              </a:spcAft>
            </a:pPr>
            <a:r>
              <a:rPr lang="en-US" sz="2312" dirty="0">
                <a:gradFill>
                  <a:gsLst>
                    <a:gs pos="0">
                      <a:srgbClr val="FFFFFF"/>
                    </a:gs>
                    <a:gs pos="100000">
                      <a:srgbClr val="FFFFFF"/>
                    </a:gs>
                  </a:gsLst>
                  <a:lin ang="5400000" scaled="0"/>
                </a:gradFill>
              </a:rPr>
              <a:t>Claims</a:t>
            </a:r>
          </a:p>
        </p:txBody>
      </p:sp>
      <p:sp>
        <p:nvSpPr>
          <p:cNvPr id="6" name="Rectangle 5"/>
          <p:cNvSpPr/>
          <p:nvPr/>
        </p:nvSpPr>
        <p:spPr bwMode="auto">
          <a:xfrm>
            <a:off x="1546363" y="2884544"/>
            <a:ext cx="639173" cy="302234"/>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3268" tIns="46634" rIns="93268" bIns="46634" numCol="1" rtlCol="0" anchor="ctr" anchorCtr="0" compatLnSpc="1">
            <a:prstTxWarp prst="textNoShape">
              <a:avLst/>
            </a:prstTxWarp>
          </a:bodyPr>
          <a:lstStyle/>
          <a:p>
            <a:pPr algn="ctr" defTabSz="932437" fontAlgn="base">
              <a:spcBef>
                <a:spcPct val="0"/>
              </a:spcBef>
              <a:spcAft>
                <a:spcPct val="0"/>
              </a:spcAft>
            </a:pPr>
            <a:r>
              <a:rPr lang="en-US" sz="1632" dirty="0">
                <a:solidFill>
                  <a:srgbClr val="505050"/>
                </a:solidFill>
              </a:rPr>
              <a:t>UPN</a:t>
            </a:r>
          </a:p>
        </p:txBody>
      </p:sp>
      <p:sp>
        <p:nvSpPr>
          <p:cNvPr id="7" name="Right Arrow 6"/>
          <p:cNvSpPr/>
          <p:nvPr/>
        </p:nvSpPr>
        <p:spPr bwMode="auto">
          <a:xfrm>
            <a:off x="2405789" y="3035661"/>
            <a:ext cx="1986616" cy="509478"/>
          </a:xfrm>
          <a:prstGeom prs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3268" tIns="46634" rIns="93268" bIns="46634" numCol="1" rtlCol="0" anchor="ctr" anchorCtr="0" compatLnSpc="1">
            <a:prstTxWarp prst="textNoShape">
              <a:avLst/>
            </a:prstTxWarp>
          </a:bodyPr>
          <a:lstStyle/>
          <a:p>
            <a:pPr algn="ctr" defTabSz="932437" fontAlgn="base">
              <a:spcBef>
                <a:spcPct val="0"/>
              </a:spcBef>
              <a:spcAft>
                <a:spcPct val="0"/>
              </a:spcAft>
            </a:pPr>
            <a:r>
              <a:rPr lang="en-US" sz="1632" dirty="0">
                <a:gradFill>
                  <a:gsLst>
                    <a:gs pos="0">
                      <a:srgbClr val="FFFFFF"/>
                    </a:gs>
                    <a:gs pos="100000">
                      <a:srgbClr val="FFFFFF"/>
                    </a:gs>
                  </a:gsLst>
                  <a:lin ang="5400000" scaled="0"/>
                </a:gradFill>
              </a:rPr>
              <a:t>Inbound Claims</a:t>
            </a:r>
          </a:p>
        </p:txBody>
      </p:sp>
      <p:sp>
        <p:nvSpPr>
          <p:cNvPr id="8" name="TextBox 7"/>
          <p:cNvSpPr txBox="1"/>
          <p:nvPr/>
        </p:nvSpPr>
        <p:spPr>
          <a:xfrm>
            <a:off x="5152498" y="3873273"/>
            <a:ext cx="2193916" cy="376706"/>
          </a:xfrm>
          <a:prstGeom prst="rect">
            <a:avLst/>
          </a:prstGeom>
          <a:noFill/>
        </p:spPr>
        <p:txBody>
          <a:bodyPr wrap="square" lIns="0" tIns="0" rIns="0" bIns="0" rtlCol="0">
            <a:spAutoFit/>
          </a:bodyPr>
          <a:lstStyle/>
          <a:p>
            <a:r>
              <a:rPr lang="en-US" sz="2448" dirty="0">
                <a:gradFill>
                  <a:gsLst>
                    <a:gs pos="0">
                      <a:srgbClr val="505050"/>
                    </a:gs>
                    <a:gs pos="86000">
                      <a:srgbClr val="505050"/>
                    </a:gs>
                  </a:gsLst>
                  <a:lin ang="5400000" scaled="0"/>
                </a:gradFill>
              </a:rPr>
              <a:t>S4U Logon</a:t>
            </a:r>
          </a:p>
        </p:txBody>
      </p:sp>
      <p:sp>
        <p:nvSpPr>
          <p:cNvPr id="9" name="Right Arrow 8"/>
          <p:cNvSpPr/>
          <p:nvPr/>
        </p:nvSpPr>
        <p:spPr bwMode="auto">
          <a:xfrm>
            <a:off x="7268682" y="2819779"/>
            <a:ext cx="1986616" cy="1053494"/>
          </a:xfrm>
          <a:prstGeom prst="rightArrow">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3268" tIns="46634" rIns="93268" bIns="46634" numCol="1" rtlCol="0" anchor="ctr" anchorCtr="0" compatLnSpc="1">
            <a:prstTxWarp prst="textNoShape">
              <a:avLst/>
            </a:prstTxWarp>
          </a:bodyPr>
          <a:lstStyle/>
          <a:p>
            <a:pPr algn="ctr" defTabSz="932437" fontAlgn="base">
              <a:spcBef>
                <a:spcPct val="0"/>
              </a:spcBef>
              <a:spcAft>
                <a:spcPct val="0"/>
              </a:spcAft>
            </a:pPr>
            <a:r>
              <a:rPr lang="en-US" sz="1632" dirty="0">
                <a:gradFill>
                  <a:gsLst>
                    <a:gs pos="0">
                      <a:srgbClr val="FFFFFF"/>
                    </a:gs>
                    <a:gs pos="100000">
                      <a:srgbClr val="FFFFFF"/>
                    </a:gs>
                  </a:gsLst>
                  <a:lin ang="5400000" scaled="0"/>
                </a:gradFill>
              </a:rPr>
              <a:t>Outbound Windows Auth</a:t>
            </a:r>
          </a:p>
        </p:txBody>
      </p:sp>
      <p:sp>
        <p:nvSpPr>
          <p:cNvPr id="10" name="Flowchart: Document 9"/>
          <p:cNvSpPr/>
          <p:nvPr/>
        </p:nvSpPr>
        <p:spPr bwMode="auto">
          <a:xfrm>
            <a:off x="9419411" y="2724794"/>
            <a:ext cx="1425182" cy="1278012"/>
          </a:xfrm>
          <a:prstGeom prst="flowChartDocumen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3268" tIns="46634" rIns="93268" bIns="46634" numCol="1" rtlCol="0" anchor="ctr" anchorCtr="0" compatLnSpc="1">
            <a:prstTxWarp prst="textNoShape">
              <a:avLst/>
            </a:prstTxWarp>
          </a:bodyPr>
          <a:lstStyle/>
          <a:p>
            <a:pPr algn="ctr" defTabSz="932437" fontAlgn="base">
              <a:spcBef>
                <a:spcPct val="0"/>
              </a:spcBef>
              <a:spcAft>
                <a:spcPct val="0"/>
              </a:spcAft>
            </a:pPr>
            <a:r>
              <a:rPr lang="en-US" sz="1632" dirty="0">
                <a:gradFill>
                  <a:gsLst>
                    <a:gs pos="0">
                      <a:srgbClr val="FFFFFF"/>
                    </a:gs>
                    <a:gs pos="100000">
                      <a:srgbClr val="FFFFFF"/>
                    </a:gs>
                  </a:gsLst>
                  <a:lin ang="5400000" scaled="0"/>
                </a:gradFill>
              </a:rPr>
              <a:t>Kerberos Ticket (constrained)</a:t>
            </a:r>
          </a:p>
        </p:txBody>
      </p:sp>
      <p:sp>
        <p:nvSpPr>
          <p:cNvPr id="11" name="TextBox 10"/>
          <p:cNvSpPr txBox="1"/>
          <p:nvPr/>
        </p:nvSpPr>
        <p:spPr>
          <a:xfrm>
            <a:off x="2782192" y="4947979"/>
            <a:ext cx="6433460" cy="1255728"/>
          </a:xfrm>
          <a:prstGeom prst="rect">
            <a:avLst/>
          </a:prstGeom>
          <a:noFill/>
        </p:spPr>
        <p:txBody>
          <a:bodyPr wrap="square" lIns="0" tIns="0" rIns="0" bIns="0" rtlCol="0">
            <a:spAutoFit/>
          </a:bodyPr>
          <a:lstStyle/>
          <a:p>
            <a:pPr marL="621746" indent="-621746">
              <a:buFont typeface="Arial" pitchFamily="34" charset="0"/>
              <a:buChar char="•"/>
            </a:pPr>
            <a:r>
              <a:rPr lang="en-US" sz="2720" dirty="0">
                <a:gradFill>
                  <a:gsLst>
                    <a:gs pos="0">
                      <a:srgbClr val="505050"/>
                    </a:gs>
                    <a:gs pos="86000">
                      <a:srgbClr val="505050"/>
                    </a:gs>
                  </a:gsLst>
                  <a:lin ang="5400000" scaled="0"/>
                </a:gradFill>
              </a:rPr>
              <a:t>Part of Windows Identity Foundation</a:t>
            </a:r>
          </a:p>
          <a:p>
            <a:pPr marL="621746" indent="-621746">
              <a:buFont typeface="Arial" pitchFamily="34" charset="0"/>
              <a:buChar char="•"/>
            </a:pPr>
            <a:r>
              <a:rPr lang="en-US" sz="2720" dirty="0">
                <a:gradFill>
                  <a:gsLst>
                    <a:gs pos="0">
                      <a:srgbClr val="505050"/>
                    </a:gs>
                    <a:gs pos="86000">
                      <a:srgbClr val="505050"/>
                    </a:gs>
                  </a:gsLst>
                  <a:lin ang="5400000" scaled="0"/>
                </a:gradFill>
              </a:rPr>
              <a:t>Only Accepts Local RPC</a:t>
            </a:r>
          </a:p>
          <a:p>
            <a:pPr marL="621746" indent="-621746">
              <a:buFont typeface="Arial" pitchFamily="34" charset="0"/>
              <a:buChar char="•"/>
            </a:pPr>
            <a:r>
              <a:rPr lang="en-US" sz="2720" dirty="0">
                <a:gradFill>
                  <a:gsLst>
                    <a:gs pos="0">
                      <a:srgbClr val="505050"/>
                    </a:gs>
                    <a:gs pos="86000">
                      <a:srgbClr val="505050"/>
                    </a:gs>
                  </a:gsLst>
                  <a:lin ang="5400000" scaled="0"/>
                </a:gradFill>
              </a:rPr>
              <a:t>Requires </a:t>
            </a:r>
            <a:r>
              <a:rPr lang="en-US" sz="2720" b="1" dirty="0">
                <a:gradFill>
                  <a:gsLst>
                    <a:gs pos="0">
                      <a:srgbClr val="505050"/>
                    </a:gs>
                    <a:gs pos="86000">
                      <a:srgbClr val="505050"/>
                    </a:gs>
                  </a:gsLst>
                  <a:lin ang="5400000" scaled="0"/>
                </a:gradFill>
              </a:rPr>
              <a:t>Constrained Delegation</a:t>
            </a:r>
          </a:p>
        </p:txBody>
      </p:sp>
    </p:spTree>
    <p:extLst>
      <p:ext uri="{BB962C8B-B14F-4D97-AF65-F5344CB8AC3E}">
        <p14:creationId xmlns:p14="http://schemas.microsoft.com/office/powerpoint/2010/main" val="16295741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C2WTS Service SSRS Example</a:t>
            </a:r>
            <a:endParaRPr lang="en-US" dirty="0"/>
          </a:p>
        </p:txBody>
      </p:sp>
      <p:pic>
        <p:nvPicPr>
          <p:cNvPr id="2051" name="Picture 3" descr="C:\Users\administrator\Pictures\DVD_ART36\Artwork_Imagery\Icons - Illustrations\_ VISTA STYLE\server.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75159" y="4224479"/>
            <a:ext cx="1317792" cy="13015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C:\Users\administrator\Pictures\DVD_ART36\Artwork_Imagery\Icons - Illustrations\_ VISTA STYLE\server.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13150" y="4237717"/>
            <a:ext cx="1317792" cy="13015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C:\Users\administrator\Pictures\DVD_ART36\Artwork_Imagery\Icons - Illustrations\_ VISTA STYLE\server.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17312" y="4237717"/>
            <a:ext cx="1317792" cy="13015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administrator\Pictures\DVD_ART36\Artwork_Imagery\Icons - Illustrations\_ XML ICONS\User person green 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9768" y="4575573"/>
            <a:ext cx="442226" cy="590215"/>
          </a:xfrm>
          <a:prstGeom prst="rect">
            <a:avLst/>
          </a:prstGeom>
          <a:noFill/>
          <a:extLst>
            <a:ext uri="{909E8E84-426E-40DD-AFC4-6F175D3DCCD1}">
              <a14:hiddenFill xmlns:a14="http://schemas.microsoft.com/office/drawing/2010/main">
                <a:solidFill>
                  <a:srgbClr val="FFFFFF"/>
                </a:solidFill>
              </a14:hiddenFill>
            </a:ext>
          </a:extLst>
        </p:spPr>
      </p:pic>
      <p:sp>
        <p:nvSpPr>
          <p:cNvPr id="5" name="Right Arrow 4"/>
          <p:cNvSpPr/>
          <p:nvPr/>
        </p:nvSpPr>
        <p:spPr>
          <a:xfrm>
            <a:off x="1798019" y="4604729"/>
            <a:ext cx="1574713" cy="48683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93273" tIns="46637" rIns="93273" bIns="46637" rtlCol="0" anchor="ctr"/>
          <a:lstStyle/>
          <a:p>
            <a:pPr algn="ctr"/>
            <a:r>
              <a:rPr lang="en-US" sz="2448" dirty="0" smtClean="0">
                <a:solidFill>
                  <a:srgbClr val="FFFFFF"/>
                </a:solidFill>
              </a:rPr>
              <a:t>Claims</a:t>
            </a:r>
            <a:endParaRPr lang="en-US" sz="2448" dirty="0">
              <a:solidFill>
                <a:srgbClr val="FFFFFF"/>
              </a:solidFill>
            </a:endParaRPr>
          </a:p>
        </p:txBody>
      </p:sp>
      <p:sp>
        <p:nvSpPr>
          <p:cNvPr id="11" name="Right Arrow 10"/>
          <p:cNvSpPr/>
          <p:nvPr/>
        </p:nvSpPr>
        <p:spPr>
          <a:xfrm>
            <a:off x="4830305" y="4604729"/>
            <a:ext cx="1568552" cy="493056"/>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lIns="93273" tIns="46637" rIns="93273" bIns="46637" rtlCol="0" anchor="ctr"/>
          <a:lstStyle/>
          <a:p>
            <a:pPr algn="ctr"/>
            <a:r>
              <a:rPr lang="en-US" sz="2448" dirty="0">
                <a:solidFill>
                  <a:srgbClr val="FFFFFF"/>
                </a:solidFill>
              </a:rPr>
              <a:t>SAML</a:t>
            </a:r>
          </a:p>
        </p:txBody>
      </p:sp>
      <p:pic>
        <p:nvPicPr>
          <p:cNvPr id="2053" name="Picture 5" descr="C:\Users\administrator\Pictures\DVD_ART36\Artwork_Imagery\Icons - Illustrations\_ REAL VISTA STYLE\world globe map.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41748" y="5042476"/>
            <a:ext cx="577060" cy="56992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administrator\Pictures\DVD_ART36\Artwork_Imagery\Icons - Illustrations\_ VIRTUALIZATION ICONS\Application Physical.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61602" y="5078099"/>
            <a:ext cx="688798" cy="625001"/>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administrator\Pictures\DVD_ART36\Artwork_Imagery\Icons - Illustrations\_ xMAC STYLE\databas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10922408" y="5007588"/>
            <a:ext cx="438620" cy="57204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506787" y="5579630"/>
            <a:ext cx="1005131" cy="470891"/>
          </a:xfrm>
          <a:prstGeom prst="rect">
            <a:avLst/>
          </a:prstGeom>
          <a:noFill/>
        </p:spPr>
        <p:txBody>
          <a:bodyPr wrap="square" lIns="93273" tIns="46637" rIns="93273" bIns="46637" rtlCol="0">
            <a:spAutoFit/>
          </a:bodyPr>
          <a:lstStyle/>
          <a:p>
            <a:pPr algn="ctr"/>
            <a:r>
              <a:rPr lang="en-US" sz="2448" dirty="0">
                <a:solidFill>
                  <a:srgbClr val="505050"/>
                </a:solidFill>
              </a:rPr>
              <a:t>WFE</a:t>
            </a:r>
          </a:p>
        </p:txBody>
      </p:sp>
      <p:sp>
        <p:nvSpPr>
          <p:cNvPr id="16" name="TextBox 15"/>
          <p:cNvSpPr txBox="1"/>
          <p:nvPr/>
        </p:nvSpPr>
        <p:spPr>
          <a:xfrm>
            <a:off x="6614083" y="5579630"/>
            <a:ext cx="1005131" cy="470891"/>
          </a:xfrm>
          <a:prstGeom prst="rect">
            <a:avLst/>
          </a:prstGeom>
          <a:noFill/>
        </p:spPr>
        <p:txBody>
          <a:bodyPr wrap="square" lIns="93273" tIns="46637" rIns="93273" bIns="46637" rtlCol="0">
            <a:spAutoFit/>
          </a:bodyPr>
          <a:lstStyle/>
          <a:p>
            <a:pPr algn="ctr"/>
            <a:r>
              <a:rPr lang="en-US" sz="2448" dirty="0">
                <a:solidFill>
                  <a:srgbClr val="505050"/>
                </a:solidFill>
              </a:rPr>
              <a:t>APP</a:t>
            </a:r>
          </a:p>
        </p:txBody>
      </p:sp>
      <p:sp>
        <p:nvSpPr>
          <p:cNvPr id="17" name="TextBox 16"/>
          <p:cNvSpPr txBox="1"/>
          <p:nvPr/>
        </p:nvSpPr>
        <p:spPr>
          <a:xfrm>
            <a:off x="10297595" y="5579630"/>
            <a:ext cx="1005131" cy="470891"/>
          </a:xfrm>
          <a:prstGeom prst="rect">
            <a:avLst/>
          </a:prstGeom>
          <a:noFill/>
        </p:spPr>
        <p:txBody>
          <a:bodyPr wrap="square" lIns="93273" tIns="46637" rIns="93273" bIns="46637" rtlCol="0">
            <a:spAutoFit/>
          </a:bodyPr>
          <a:lstStyle/>
          <a:p>
            <a:pPr algn="ctr"/>
            <a:r>
              <a:rPr lang="en-US" sz="2448" dirty="0">
                <a:solidFill>
                  <a:srgbClr val="505050"/>
                </a:solidFill>
              </a:rPr>
              <a:t>SQL</a:t>
            </a:r>
          </a:p>
        </p:txBody>
      </p:sp>
      <p:sp>
        <p:nvSpPr>
          <p:cNvPr id="18" name="TextBox 17"/>
          <p:cNvSpPr txBox="1"/>
          <p:nvPr/>
        </p:nvSpPr>
        <p:spPr>
          <a:xfrm>
            <a:off x="943707" y="5172075"/>
            <a:ext cx="1005131" cy="470891"/>
          </a:xfrm>
          <a:prstGeom prst="rect">
            <a:avLst/>
          </a:prstGeom>
          <a:noFill/>
        </p:spPr>
        <p:txBody>
          <a:bodyPr wrap="square" lIns="93273" tIns="46637" rIns="93273" bIns="46637" rtlCol="0">
            <a:spAutoFit/>
          </a:bodyPr>
          <a:lstStyle/>
          <a:p>
            <a:r>
              <a:rPr lang="en-US" sz="2448" dirty="0">
                <a:solidFill>
                  <a:srgbClr val="505050"/>
                </a:solidFill>
              </a:rPr>
              <a:t>Bob</a:t>
            </a:r>
          </a:p>
        </p:txBody>
      </p:sp>
      <p:sp>
        <p:nvSpPr>
          <p:cNvPr id="9" name="Rounded Rectangle 8"/>
          <p:cNvSpPr/>
          <p:nvPr/>
        </p:nvSpPr>
        <p:spPr>
          <a:xfrm>
            <a:off x="6337222" y="3125444"/>
            <a:ext cx="1439500" cy="466302"/>
          </a:xfrm>
          <a:prstGeom prst="roundRect">
            <a:avLst/>
          </a:prstGeom>
        </p:spPr>
        <p:style>
          <a:lnRef idx="1">
            <a:schemeClr val="accent5"/>
          </a:lnRef>
          <a:fillRef idx="2">
            <a:schemeClr val="accent5"/>
          </a:fillRef>
          <a:effectRef idx="1">
            <a:schemeClr val="accent5"/>
          </a:effectRef>
          <a:fontRef idx="minor">
            <a:schemeClr val="dk1"/>
          </a:fontRef>
        </p:style>
        <p:txBody>
          <a:bodyPr lIns="93273" tIns="46637" rIns="93273" bIns="46637" rtlCol="0" anchor="ctr"/>
          <a:lstStyle/>
          <a:p>
            <a:pPr algn="ctr"/>
            <a:r>
              <a:rPr lang="en-US" sz="2448" dirty="0">
                <a:solidFill>
                  <a:srgbClr val="505050"/>
                </a:solidFill>
              </a:rPr>
              <a:t>SSRS</a:t>
            </a:r>
          </a:p>
        </p:txBody>
      </p:sp>
      <p:sp>
        <p:nvSpPr>
          <p:cNvPr id="20" name="Right Arrow 19"/>
          <p:cNvSpPr/>
          <p:nvPr/>
        </p:nvSpPr>
        <p:spPr>
          <a:xfrm rot="16200000">
            <a:off x="6156538" y="3834065"/>
            <a:ext cx="878086" cy="393449"/>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lIns="93273" tIns="46637" rIns="93273" bIns="46637" rtlCol="0" anchor="ctr"/>
          <a:lstStyle/>
          <a:p>
            <a:pPr algn="ctr"/>
            <a:r>
              <a:rPr lang="en-US" sz="1632" dirty="0">
                <a:solidFill>
                  <a:srgbClr val="FFFFFF"/>
                </a:solidFill>
              </a:rPr>
              <a:t>SAML</a:t>
            </a:r>
            <a:endParaRPr lang="en-US" sz="2448" dirty="0">
              <a:solidFill>
                <a:srgbClr val="FFFFFF"/>
              </a:solidFill>
            </a:endParaRPr>
          </a:p>
        </p:txBody>
      </p:sp>
      <p:sp>
        <p:nvSpPr>
          <p:cNvPr id="21" name="Rounded Rectangle 20"/>
          <p:cNvSpPr/>
          <p:nvPr/>
        </p:nvSpPr>
        <p:spPr>
          <a:xfrm>
            <a:off x="6333077" y="1804256"/>
            <a:ext cx="1439500" cy="466302"/>
          </a:xfrm>
          <a:prstGeom prst="roundRect">
            <a:avLst/>
          </a:prstGeom>
        </p:spPr>
        <p:style>
          <a:lnRef idx="1">
            <a:schemeClr val="accent5"/>
          </a:lnRef>
          <a:fillRef idx="2">
            <a:schemeClr val="accent5"/>
          </a:fillRef>
          <a:effectRef idx="1">
            <a:schemeClr val="accent5"/>
          </a:effectRef>
          <a:fontRef idx="minor">
            <a:schemeClr val="dk1"/>
          </a:fontRef>
        </p:style>
        <p:txBody>
          <a:bodyPr lIns="93273" tIns="46637" rIns="93273" bIns="46637" rtlCol="0" anchor="ctr"/>
          <a:lstStyle/>
          <a:p>
            <a:pPr algn="ctr"/>
            <a:r>
              <a:rPr lang="en-US" sz="2448" dirty="0">
                <a:solidFill>
                  <a:srgbClr val="505050"/>
                </a:solidFill>
              </a:rPr>
              <a:t>C2WTS</a:t>
            </a:r>
          </a:p>
        </p:txBody>
      </p:sp>
      <p:sp>
        <p:nvSpPr>
          <p:cNvPr id="22" name="Right Arrow 21"/>
          <p:cNvSpPr/>
          <p:nvPr/>
        </p:nvSpPr>
        <p:spPr>
          <a:xfrm rot="16200000">
            <a:off x="6113280" y="2464303"/>
            <a:ext cx="878086" cy="393449"/>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lIns="93273" tIns="46637" rIns="93273" bIns="46637" rtlCol="0" anchor="ctr"/>
          <a:lstStyle/>
          <a:p>
            <a:pPr algn="ctr"/>
            <a:r>
              <a:rPr lang="en-US" sz="1496" dirty="0">
                <a:solidFill>
                  <a:srgbClr val="FFFFFF"/>
                </a:solidFill>
              </a:rPr>
              <a:t>SAML</a:t>
            </a:r>
          </a:p>
        </p:txBody>
      </p:sp>
      <p:sp>
        <p:nvSpPr>
          <p:cNvPr id="23" name="Right Arrow 22"/>
          <p:cNvSpPr/>
          <p:nvPr/>
        </p:nvSpPr>
        <p:spPr>
          <a:xfrm rot="5400000">
            <a:off x="7135426" y="2518822"/>
            <a:ext cx="878086" cy="393449"/>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lIns="93273" tIns="46637" rIns="93273" bIns="46637" rtlCol="0" anchor="ctr"/>
          <a:lstStyle/>
          <a:p>
            <a:pPr algn="ctr"/>
            <a:r>
              <a:rPr lang="en-US" sz="1904" dirty="0" err="1">
                <a:solidFill>
                  <a:srgbClr val="FFFFFF"/>
                </a:solidFill>
              </a:rPr>
              <a:t>Kerb</a:t>
            </a:r>
            <a:endParaRPr lang="en-US" sz="1904" dirty="0">
              <a:solidFill>
                <a:srgbClr val="FFFFFF"/>
              </a:solidFill>
            </a:endParaRPr>
          </a:p>
        </p:txBody>
      </p:sp>
      <p:sp>
        <p:nvSpPr>
          <p:cNvPr id="24" name="Right Arrow 23"/>
          <p:cNvSpPr/>
          <p:nvPr/>
        </p:nvSpPr>
        <p:spPr>
          <a:xfrm rot="5400000">
            <a:off x="7165081" y="3842659"/>
            <a:ext cx="878086" cy="393449"/>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lIns="93273" tIns="46637" rIns="93273" bIns="46637" rtlCol="0" anchor="ctr"/>
          <a:lstStyle/>
          <a:p>
            <a:pPr algn="ctr"/>
            <a:r>
              <a:rPr lang="en-US" sz="1904" dirty="0" err="1">
                <a:solidFill>
                  <a:srgbClr val="FFFFFF"/>
                </a:solidFill>
              </a:rPr>
              <a:t>Kerb</a:t>
            </a:r>
            <a:endParaRPr lang="en-US" sz="1904" dirty="0">
              <a:solidFill>
                <a:srgbClr val="FFFFFF"/>
              </a:solidFill>
            </a:endParaRPr>
          </a:p>
        </p:txBody>
      </p:sp>
      <p:sp>
        <p:nvSpPr>
          <p:cNvPr id="25" name="Right Arrow 24"/>
          <p:cNvSpPr/>
          <p:nvPr/>
        </p:nvSpPr>
        <p:spPr>
          <a:xfrm>
            <a:off x="8030942" y="4604730"/>
            <a:ext cx="2040134" cy="462286"/>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lIns="93273" tIns="46637" rIns="93273" bIns="46637" rtlCol="0" anchor="ctr"/>
          <a:lstStyle/>
          <a:p>
            <a:pPr algn="ctr"/>
            <a:r>
              <a:rPr lang="en-US" sz="2448" dirty="0">
                <a:solidFill>
                  <a:srgbClr val="FFFFFF"/>
                </a:solidFill>
              </a:rPr>
              <a:t>Kerberos</a:t>
            </a:r>
          </a:p>
        </p:txBody>
      </p:sp>
      <p:pic>
        <p:nvPicPr>
          <p:cNvPr id="28" name="Picture 3" descr="C:\Users\administrator\Pictures\DVD_ART36\Artwork_Imagery\Icons - Illustrations\_ VISTA STYLE\server.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84934" y="1411493"/>
            <a:ext cx="1317792" cy="13015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Users\administrator\Pictures\DVD_ART36\Artwork_Imagery\Icons - Illustrations\_ WINDOWS SERVER ICONS\Documents\Phone Book active directory 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509818" y="2074107"/>
            <a:ext cx="630568" cy="725588"/>
          </a:xfrm>
          <a:prstGeom prst="rect">
            <a:avLst/>
          </a:prstGeom>
          <a:noFill/>
          <a:extLst>
            <a:ext uri="{909E8E84-426E-40DD-AFC4-6F175D3DCCD1}">
              <a14:hiddenFill xmlns:a14="http://schemas.microsoft.com/office/drawing/2010/main">
                <a:solidFill>
                  <a:srgbClr val="FFFFFF"/>
                </a:solidFill>
              </a14:hiddenFill>
            </a:ext>
          </a:extLst>
        </p:spPr>
      </p:pic>
      <p:sp>
        <p:nvSpPr>
          <p:cNvPr id="12" name="Left-Right Arrow 11"/>
          <p:cNvSpPr/>
          <p:nvPr/>
        </p:nvSpPr>
        <p:spPr>
          <a:xfrm>
            <a:off x="8208599" y="1707493"/>
            <a:ext cx="1480356" cy="539471"/>
          </a:xfrm>
          <a:prstGeom prst="leftRightArrow">
            <a:avLst/>
          </a:prstGeom>
        </p:spPr>
        <p:style>
          <a:lnRef idx="1">
            <a:schemeClr val="accent3"/>
          </a:lnRef>
          <a:fillRef idx="2">
            <a:schemeClr val="accent3"/>
          </a:fillRef>
          <a:effectRef idx="1">
            <a:schemeClr val="accent3"/>
          </a:effectRef>
          <a:fontRef idx="minor">
            <a:schemeClr val="dk1"/>
          </a:fontRef>
        </p:style>
        <p:txBody>
          <a:bodyPr lIns="93273" tIns="46637" rIns="93273" bIns="46637" rtlCol="0" anchor="ctr"/>
          <a:lstStyle/>
          <a:p>
            <a:pPr algn="ctr"/>
            <a:r>
              <a:rPr lang="en-US" sz="1496" dirty="0">
                <a:solidFill>
                  <a:srgbClr val="505050"/>
                </a:solidFill>
              </a:rPr>
              <a:t>S4U Logon</a:t>
            </a:r>
          </a:p>
        </p:txBody>
      </p:sp>
      <p:sp>
        <p:nvSpPr>
          <p:cNvPr id="26" name="TextBox 25"/>
          <p:cNvSpPr txBox="1"/>
          <p:nvPr/>
        </p:nvSpPr>
        <p:spPr>
          <a:xfrm>
            <a:off x="10071076" y="2799693"/>
            <a:ext cx="1005131" cy="470891"/>
          </a:xfrm>
          <a:prstGeom prst="rect">
            <a:avLst/>
          </a:prstGeom>
          <a:noFill/>
        </p:spPr>
        <p:txBody>
          <a:bodyPr wrap="square" lIns="93273" tIns="46637" rIns="93273" bIns="46637" rtlCol="0">
            <a:spAutoFit/>
          </a:bodyPr>
          <a:lstStyle/>
          <a:p>
            <a:r>
              <a:rPr lang="en-US" sz="2448" dirty="0">
                <a:solidFill>
                  <a:srgbClr val="505050"/>
                </a:solidFill>
              </a:rPr>
              <a:t>AD</a:t>
            </a:r>
          </a:p>
        </p:txBody>
      </p:sp>
      <p:sp>
        <p:nvSpPr>
          <p:cNvPr id="29" name="TextBox 28"/>
          <p:cNvSpPr txBox="1"/>
          <p:nvPr/>
        </p:nvSpPr>
        <p:spPr>
          <a:xfrm>
            <a:off x="1798020" y="5076694"/>
            <a:ext cx="1243471" cy="594650"/>
          </a:xfrm>
          <a:prstGeom prst="rect">
            <a:avLst/>
          </a:prstGeom>
          <a:noFill/>
        </p:spPr>
        <p:txBody>
          <a:bodyPr wrap="square" rtlCol="0">
            <a:spAutoFit/>
          </a:bodyPr>
          <a:lstStyle/>
          <a:p>
            <a:r>
              <a:rPr lang="en-US" sz="1632" dirty="0">
                <a:solidFill>
                  <a:srgbClr val="505050"/>
                </a:solidFill>
              </a:rPr>
              <a:t>Windows Claims</a:t>
            </a:r>
          </a:p>
        </p:txBody>
      </p:sp>
    </p:spTree>
    <p:extLst>
      <p:ext uri="{BB962C8B-B14F-4D97-AF65-F5344CB8AC3E}">
        <p14:creationId xmlns:p14="http://schemas.microsoft.com/office/powerpoint/2010/main" val="16354785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9" grpId="0" animBg="1"/>
      <p:bldP spid="20" grpId="0" animBg="1"/>
      <p:bldP spid="21" grpId="0" animBg="1"/>
      <p:bldP spid="22" grpId="0" animBg="1"/>
      <p:bldP spid="23" grpId="0" animBg="1"/>
      <p:bldP spid="24" grpId="0" animBg="1"/>
      <p:bldP spid="25"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SSRS Service Application Demo</a:t>
            </a:r>
            <a:endParaRPr lang="en-US" dirty="0"/>
          </a:p>
        </p:txBody>
      </p:sp>
      <p:sp>
        <p:nvSpPr>
          <p:cNvPr id="3" name="Text Placeholder 2"/>
          <p:cNvSpPr>
            <a:spLocks noGrp="1"/>
          </p:cNvSpPr>
          <p:nvPr>
            <p:ph type="body" sz="quarter" idx="12"/>
          </p:nvPr>
        </p:nvSpPr>
        <p:spPr/>
        <p:txBody>
          <a:bodyPr/>
          <a:lstStyle/>
          <a:p>
            <a:r>
              <a:rPr lang="en-US" dirty="0" smtClean="0"/>
              <a:t>Tom Wisnowski</a:t>
            </a:r>
            <a:endParaRPr lang="en-US" dirty="0"/>
          </a:p>
        </p:txBody>
      </p:sp>
    </p:spTree>
    <p:extLst>
      <p:ext uri="{BB962C8B-B14F-4D97-AF65-F5344CB8AC3E}">
        <p14:creationId xmlns:p14="http://schemas.microsoft.com/office/powerpoint/2010/main" val="34856337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C2WTS Implications on </a:t>
            </a:r>
            <a:r>
              <a:rPr lang="en-US" b="1" dirty="0" smtClean="0"/>
              <a:t>Windows 2008</a:t>
            </a:r>
            <a:endParaRPr lang="en-US" b="1" dirty="0"/>
          </a:p>
        </p:txBody>
      </p:sp>
      <p:pic>
        <p:nvPicPr>
          <p:cNvPr id="6146" name="Picture 2" descr="C:\Users\tomwis\Pictures\DVD Update\Artwork_Imagery\Icons - Illustrations\_ WINDOWS SERVER ICONS\Security\Keys Key secure lock security.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2861" y="2152965"/>
            <a:ext cx="1485571" cy="1626021"/>
          </a:xfrm>
          <a:prstGeom prst="rect">
            <a:avLst/>
          </a:prstGeom>
          <a:noFill/>
          <a:extLst>
            <a:ext uri="{909E8E84-426E-40DD-AFC4-6F175D3DCCD1}">
              <a14:hiddenFill xmlns:a14="http://schemas.microsoft.com/office/drawing/2010/main">
                <a:solidFill>
                  <a:srgbClr val="FFFFFF"/>
                </a:solidFill>
              </a14:hiddenFill>
            </a:ext>
          </a:extLst>
        </p:spPr>
      </p:pic>
      <p:sp>
        <p:nvSpPr>
          <p:cNvPr id="4" name="Isosceles Triangle 3"/>
          <p:cNvSpPr/>
          <p:nvPr/>
        </p:nvSpPr>
        <p:spPr bwMode="auto">
          <a:xfrm>
            <a:off x="7500112" y="2152965"/>
            <a:ext cx="1477007" cy="1457193"/>
          </a:xfrm>
          <a:prstGeom prst="triangle">
            <a:avLst/>
          </a:prstGeom>
          <a:solidFill>
            <a:schemeClr val="accent2"/>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68" tIns="46634" rIns="93268" bIns="46634" numCol="1" rtlCol="0" anchor="ctr" anchorCtr="0" compatLnSpc="1">
            <a:prstTxWarp prst="textNoShape">
              <a:avLst/>
            </a:prstTxWarp>
          </a:bodyPr>
          <a:lstStyle/>
          <a:p>
            <a:pPr algn="ctr" defTabSz="932437" fontAlgn="base">
              <a:spcBef>
                <a:spcPct val="0"/>
              </a:spcBef>
              <a:spcAft>
                <a:spcPct val="0"/>
              </a:spcAft>
            </a:pPr>
            <a:endParaRPr lang="en-US" sz="2312" dirty="0">
              <a:gradFill>
                <a:gsLst>
                  <a:gs pos="0">
                    <a:srgbClr val="FFFFFF"/>
                  </a:gs>
                  <a:gs pos="100000">
                    <a:srgbClr val="FFFFFF"/>
                  </a:gs>
                </a:gsLst>
                <a:lin ang="5400000" scaled="0"/>
              </a:gradFill>
            </a:endParaRPr>
          </a:p>
        </p:txBody>
      </p:sp>
      <p:sp>
        <p:nvSpPr>
          <p:cNvPr id="6" name="Isosceles Triangle 5"/>
          <p:cNvSpPr/>
          <p:nvPr/>
        </p:nvSpPr>
        <p:spPr bwMode="auto">
          <a:xfrm>
            <a:off x="9288068" y="2152965"/>
            <a:ext cx="1477007" cy="1457193"/>
          </a:xfrm>
          <a:prstGeom prst="triangle">
            <a:avLst/>
          </a:prstGeom>
          <a:solidFill>
            <a:schemeClr val="accent2"/>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68" tIns="46634" rIns="93268" bIns="46634" numCol="1" rtlCol="0" anchor="ctr" anchorCtr="0" compatLnSpc="1">
            <a:prstTxWarp prst="textNoShape">
              <a:avLst/>
            </a:prstTxWarp>
          </a:bodyPr>
          <a:lstStyle/>
          <a:p>
            <a:pPr algn="ctr" defTabSz="932437" fontAlgn="base">
              <a:spcBef>
                <a:spcPct val="0"/>
              </a:spcBef>
              <a:spcAft>
                <a:spcPct val="0"/>
              </a:spcAft>
            </a:pPr>
            <a:endParaRPr lang="en-US" sz="2312" dirty="0">
              <a:gradFill>
                <a:gsLst>
                  <a:gs pos="0">
                    <a:srgbClr val="FFFFFF"/>
                  </a:gs>
                  <a:gs pos="100000">
                    <a:srgbClr val="FFFFFF"/>
                  </a:gs>
                </a:gsLst>
                <a:lin ang="5400000" scaled="0"/>
              </a:gradFill>
            </a:endParaRPr>
          </a:p>
        </p:txBody>
      </p:sp>
      <p:cxnSp>
        <p:nvCxnSpPr>
          <p:cNvPr id="7" name="Straight Connector 6"/>
          <p:cNvCxnSpPr/>
          <p:nvPr/>
        </p:nvCxnSpPr>
        <p:spPr>
          <a:xfrm>
            <a:off x="9132592" y="1947464"/>
            <a:ext cx="0" cy="1942924"/>
          </a:xfrm>
          <a:prstGeom prst="line">
            <a:avLst/>
          </a:prstGeom>
        </p:spPr>
        <p:style>
          <a:lnRef idx="3">
            <a:schemeClr val="dk1"/>
          </a:lnRef>
          <a:fillRef idx="0">
            <a:schemeClr val="dk1"/>
          </a:fillRef>
          <a:effectRef idx="2">
            <a:schemeClr val="dk1"/>
          </a:effectRef>
          <a:fontRef idx="minor">
            <a:schemeClr val="tx1"/>
          </a:fontRef>
        </p:style>
      </p:cxnSp>
      <p:sp>
        <p:nvSpPr>
          <p:cNvPr id="8" name="Right Arrow 7"/>
          <p:cNvSpPr/>
          <p:nvPr/>
        </p:nvSpPr>
        <p:spPr bwMode="auto">
          <a:xfrm>
            <a:off x="8355220" y="2608058"/>
            <a:ext cx="1554744" cy="621736"/>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3268" tIns="46634" rIns="93268" bIns="46634" numCol="1" rtlCol="0" anchor="ctr" anchorCtr="0" compatLnSpc="1">
            <a:prstTxWarp prst="textNoShape">
              <a:avLst/>
            </a:prstTxWarp>
          </a:bodyPr>
          <a:lstStyle/>
          <a:p>
            <a:pPr algn="ctr" defTabSz="932437" fontAlgn="base">
              <a:spcBef>
                <a:spcPct val="0"/>
              </a:spcBef>
              <a:spcAft>
                <a:spcPct val="0"/>
              </a:spcAft>
            </a:pPr>
            <a:endParaRPr lang="en-US" sz="2312" dirty="0">
              <a:gradFill>
                <a:gsLst>
                  <a:gs pos="0">
                    <a:srgbClr val="FFFFFF"/>
                  </a:gs>
                  <a:gs pos="100000">
                    <a:srgbClr val="FFFFFF"/>
                  </a:gs>
                </a:gsLst>
                <a:lin ang="5400000" scaled="0"/>
              </a:gradFill>
            </a:endParaRPr>
          </a:p>
        </p:txBody>
      </p:sp>
      <p:sp>
        <p:nvSpPr>
          <p:cNvPr id="9" name="Multiply 8"/>
          <p:cNvSpPr/>
          <p:nvPr/>
        </p:nvSpPr>
        <p:spPr bwMode="auto">
          <a:xfrm>
            <a:off x="8743907" y="2442910"/>
            <a:ext cx="699635" cy="942318"/>
          </a:xfrm>
          <a:prstGeom prst="mathMultiply">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3268" tIns="46634" rIns="93268" bIns="46634" numCol="1" rtlCol="0" anchor="ctr" anchorCtr="0" compatLnSpc="1">
            <a:prstTxWarp prst="textNoShape">
              <a:avLst/>
            </a:prstTxWarp>
          </a:bodyPr>
          <a:lstStyle/>
          <a:p>
            <a:pPr algn="ctr" defTabSz="932437" fontAlgn="base">
              <a:spcBef>
                <a:spcPct val="0"/>
              </a:spcBef>
              <a:spcAft>
                <a:spcPct val="0"/>
              </a:spcAft>
            </a:pPr>
            <a:endParaRPr lang="en-US" sz="2312" dirty="0">
              <a:gradFill>
                <a:gsLst>
                  <a:gs pos="0">
                    <a:srgbClr val="FFFFFF"/>
                  </a:gs>
                  <a:gs pos="100000">
                    <a:srgbClr val="FFFFFF"/>
                  </a:gs>
                </a:gsLst>
                <a:lin ang="5400000" scaled="0"/>
              </a:gradFill>
            </a:endParaRPr>
          </a:p>
        </p:txBody>
      </p:sp>
      <p:sp>
        <p:nvSpPr>
          <p:cNvPr id="11" name="Rectangle 10"/>
          <p:cNvSpPr/>
          <p:nvPr/>
        </p:nvSpPr>
        <p:spPr>
          <a:xfrm>
            <a:off x="6922285" y="1442303"/>
            <a:ext cx="4825791" cy="470891"/>
          </a:xfrm>
          <a:prstGeom prst="rect">
            <a:avLst/>
          </a:prstGeom>
        </p:spPr>
        <p:txBody>
          <a:bodyPr wrap="none" lIns="93273" tIns="46637" rIns="93273" bIns="46637">
            <a:spAutoFit/>
          </a:bodyPr>
          <a:lstStyle/>
          <a:p>
            <a:r>
              <a:rPr lang="en-US" sz="2448" dirty="0">
                <a:solidFill>
                  <a:srgbClr val="505050"/>
                </a:solidFill>
              </a:rPr>
              <a:t>Requires </a:t>
            </a:r>
            <a:r>
              <a:rPr lang="en-US" sz="2448" b="1" dirty="0">
                <a:solidFill>
                  <a:srgbClr val="505050"/>
                </a:solidFill>
              </a:rPr>
              <a:t>Constrained</a:t>
            </a:r>
            <a:r>
              <a:rPr lang="en-US" sz="2448" dirty="0">
                <a:solidFill>
                  <a:srgbClr val="505050"/>
                </a:solidFill>
              </a:rPr>
              <a:t> Delegation</a:t>
            </a:r>
          </a:p>
        </p:txBody>
      </p:sp>
      <p:sp>
        <p:nvSpPr>
          <p:cNvPr id="12" name="Rectangle 11"/>
          <p:cNvSpPr/>
          <p:nvPr/>
        </p:nvSpPr>
        <p:spPr>
          <a:xfrm>
            <a:off x="1554588" y="1442303"/>
            <a:ext cx="3494529" cy="470891"/>
          </a:xfrm>
          <a:prstGeom prst="rect">
            <a:avLst/>
          </a:prstGeom>
        </p:spPr>
        <p:txBody>
          <a:bodyPr wrap="none" lIns="93273" tIns="46637" rIns="93273" bIns="46637">
            <a:spAutoFit/>
          </a:bodyPr>
          <a:lstStyle/>
          <a:p>
            <a:r>
              <a:rPr lang="en-US" sz="2448" dirty="0">
                <a:solidFill>
                  <a:srgbClr val="505050"/>
                </a:solidFill>
              </a:rPr>
              <a:t>Act as operating </a:t>
            </a:r>
            <a:r>
              <a:rPr lang="en-US" sz="2448" dirty="0" smtClean="0">
                <a:solidFill>
                  <a:srgbClr val="505050"/>
                </a:solidFill>
              </a:rPr>
              <a:t>system</a:t>
            </a:r>
            <a:endParaRPr lang="en-US" sz="2448" dirty="0">
              <a:solidFill>
                <a:srgbClr val="505050"/>
              </a:solidFill>
            </a:endParaRPr>
          </a:p>
        </p:txBody>
      </p:sp>
      <p:sp>
        <p:nvSpPr>
          <p:cNvPr id="3" name="TextBox 2"/>
          <p:cNvSpPr txBox="1"/>
          <p:nvPr/>
        </p:nvSpPr>
        <p:spPr>
          <a:xfrm>
            <a:off x="1909564" y="4234080"/>
            <a:ext cx="8095567" cy="1506823"/>
          </a:xfrm>
          <a:prstGeom prst="rect">
            <a:avLst/>
          </a:prstGeom>
          <a:noFill/>
        </p:spPr>
        <p:txBody>
          <a:bodyPr wrap="square" lIns="0" tIns="0" rIns="0" bIns="0" rtlCol="0">
            <a:spAutoFit/>
          </a:bodyPr>
          <a:lstStyle/>
          <a:p>
            <a:pPr marL="621746" indent="-621746">
              <a:buFont typeface="Wingdings" pitchFamily="2" charset="2"/>
              <a:buChar char="§"/>
            </a:pPr>
            <a:r>
              <a:rPr lang="en-US" sz="2448" dirty="0">
                <a:gradFill>
                  <a:gsLst>
                    <a:gs pos="0">
                      <a:srgbClr val="505050"/>
                    </a:gs>
                    <a:gs pos="86000">
                      <a:srgbClr val="505050"/>
                    </a:gs>
                  </a:gsLst>
                  <a:lin ang="5400000" scaled="0"/>
                </a:gradFill>
              </a:rPr>
              <a:t>BI Services Which Leverage C2WTS for Delegation</a:t>
            </a:r>
          </a:p>
          <a:p>
            <a:pPr marL="1243493" lvl="1" indent="-621746">
              <a:buFont typeface="Wingdings" pitchFamily="2" charset="2"/>
              <a:buChar char="§"/>
            </a:pPr>
            <a:r>
              <a:rPr lang="en-US" sz="2448" dirty="0">
                <a:gradFill>
                  <a:gsLst>
                    <a:gs pos="0">
                      <a:srgbClr val="505050"/>
                    </a:gs>
                    <a:gs pos="86000">
                      <a:srgbClr val="505050"/>
                    </a:gs>
                  </a:gsLst>
                  <a:lin ang="5400000" scaled="0"/>
                </a:gradFill>
              </a:rPr>
              <a:t>Excel Services</a:t>
            </a:r>
          </a:p>
          <a:p>
            <a:pPr marL="1243493" lvl="1" indent="-621746">
              <a:buFont typeface="Wingdings" pitchFamily="2" charset="2"/>
              <a:buChar char="§"/>
            </a:pPr>
            <a:r>
              <a:rPr lang="en-US" sz="2448" dirty="0" smtClean="0">
                <a:gradFill>
                  <a:gsLst>
                    <a:gs pos="0">
                      <a:srgbClr val="505050"/>
                    </a:gs>
                    <a:gs pos="86000">
                      <a:srgbClr val="505050"/>
                    </a:gs>
                  </a:gsLst>
                  <a:lin ang="5400000" scaled="0"/>
                </a:gradFill>
              </a:rPr>
              <a:t>PerformancePoint</a:t>
            </a:r>
            <a:endParaRPr lang="en-US" sz="2448" dirty="0">
              <a:gradFill>
                <a:gsLst>
                  <a:gs pos="0">
                    <a:srgbClr val="505050"/>
                  </a:gs>
                  <a:gs pos="86000">
                    <a:srgbClr val="505050"/>
                  </a:gs>
                </a:gsLst>
                <a:lin ang="5400000" scaled="0"/>
              </a:gradFill>
            </a:endParaRPr>
          </a:p>
          <a:p>
            <a:pPr marL="1243493" lvl="1" indent="-621746">
              <a:buFont typeface="Wingdings" pitchFamily="2" charset="2"/>
              <a:buChar char="§"/>
            </a:pPr>
            <a:r>
              <a:rPr lang="en-US" sz="2448" dirty="0">
                <a:gradFill>
                  <a:gsLst>
                    <a:gs pos="0">
                      <a:srgbClr val="505050"/>
                    </a:gs>
                    <a:gs pos="86000">
                      <a:srgbClr val="505050"/>
                    </a:gs>
                  </a:gsLst>
                  <a:lin ang="5400000" scaled="0"/>
                </a:gradFill>
              </a:rPr>
              <a:t>SQL Reporting Services</a:t>
            </a:r>
          </a:p>
        </p:txBody>
      </p:sp>
      <p:sp>
        <p:nvSpPr>
          <p:cNvPr id="5" name="TextBox 4"/>
          <p:cNvSpPr txBox="1"/>
          <p:nvPr/>
        </p:nvSpPr>
        <p:spPr>
          <a:xfrm>
            <a:off x="7876199" y="3309920"/>
            <a:ext cx="725358" cy="188385"/>
          </a:xfrm>
          <a:prstGeom prst="rect">
            <a:avLst/>
          </a:prstGeom>
          <a:noFill/>
        </p:spPr>
        <p:txBody>
          <a:bodyPr wrap="square" lIns="0" tIns="0" rIns="0" bIns="0" rtlCol="0">
            <a:spAutoFit/>
          </a:bodyPr>
          <a:lstStyle/>
          <a:p>
            <a:r>
              <a:rPr lang="en-US" sz="1224" dirty="0">
                <a:gradFill>
                  <a:gsLst>
                    <a:gs pos="0">
                      <a:srgbClr val="505050"/>
                    </a:gs>
                    <a:gs pos="86000">
                      <a:srgbClr val="505050"/>
                    </a:gs>
                  </a:gsLst>
                  <a:lin ang="5400000" scaled="0"/>
                </a:gradFill>
              </a:rPr>
              <a:t>Domain A</a:t>
            </a:r>
          </a:p>
        </p:txBody>
      </p:sp>
      <p:sp>
        <p:nvSpPr>
          <p:cNvPr id="15" name="TextBox 14"/>
          <p:cNvSpPr txBox="1"/>
          <p:nvPr/>
        </p:nvSpPr>
        <p:spPr>
          <a:xfrm>
            <a:off x="9663891" y="3334554"/>
            <a:ext cx="725358" cy="188385"/>
          </a:xfrm>
          <a:prstGeom prst="rect">
            <a:avLst/>
          </a:prstGeom>
          <a:noFill/>
        </p:spPr>
        <p:txBody>
          <a:bodyPr wrap="square" lIns="0" tIns="0" rIns="0" bIns="0" rtlCol="0">
            <a:spAutoFit/>
          </a:bodyPr>
          <a:lstStyle/>
          <a:p>
            <a:r>
              <a:rPr lang="en-US" sz="1224" dirty="0">
                <a:gradFill>
                  <a:gsLst>
                    <a:gs pos="0">
                      <a:srgbClr val="505050"/>
                    </a:gs>
                    <a:gs pos="86000">
                      <a:srgbClr val="505050"/>
                    </a:gs>
                  </a:gsLst>
                  <a:lin ang="5400000" scaled="0"/>
                </a:gradFill>
              </a:rPr>
              <a:t>Domain B</a:t>
            </a:r>
          </a:p>
        </p:txBody>
      </p:sp>
    </p:spTree>
    <p:extLst>
      <p:ext uri="{BB962C8B-B14F-4D97-AF65-F5344CB8AC3E}">
        <p14:creationId xmlns:p14="http://schemas.microsoft.com/office/powerpoint/2010/main" val="22535298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Windows 2012 Kerberos Improvements</a:t>
            </a:r>
            <a:endParaRPr lang="en-US" dirty="0"/>
          </a:p>
        </p:txBody>
      </p:sp>
      <p:sp>
        <p:nvSpPr>
          <p:cNvPr id="13" name="Rectangle 12"/>
          <p:cNvSpPr/>
          <p:nvPr/>
        </p:nvSpPr>
        <p:spPr>
          <a:xfrm>
            <a:off x="2134436" y="6422100"/>
            <a:ext cx="10051391" cy="845744"/>
          </a:xfrm>
          <a:prstGeom prst="rect">
            <a:avLst/>
          </a:prstGeom>
        </p:spPr>
        <p:txBody>
          <a:bodyPr wrap="square">
            <a:spAutoFit/>
          </a:bodyPr>
          <a:lstStyle/>
          <a:p>
            <a:r>
              <a:rPr lang="en-US" sz="2448" b="1" dirty="0">
                <a:solidFill>
                  <a:srgbClr val="505050"/>
                </a:solidFill>
                <a:hlinkClick r:id="rId13"/>
              </a:rPr>
              <a:t>http://technet.microsoft.com/en-us/library/hh831747.aspx</a:t>
            </a:r>
            <a:r>
              <a:rPr lang="en-US" sz="2448" b="1" dirty="0">
                <a:solidFill>
                  <a:srgbClr val="505050"/>
                </a:solidFill>
              </a:rPr>
              <a:t> </a:t>
            </a:r>
          </a:p>
          <a:p>
            <a:endParaRPr lang="en-US" sz="2448" b="1" dirty="0">
              <a:solidFill>
                <a:srgbClr val="505050"/>
              </a:solidFill>
            </a:endParaRPr>
          </a:p>
        </p:txBody>
      </p:sp>
      <p:grpSp>
        <p:nvGrpSpPr>
          <p:cNvPr id="3" name="Group 2"/>
          <p:cNvGrpSpPr/>
          <p:nvPr/>
        </p:nvGrpSpPr>
        <p:grpSpPr>
          <a:xfrm>
            <a:off x="7284478" y="1942923"/>
            <a:ext cx="2072452" cy="2072452"/>
            <a:chOff x="7284478" y="1942923"/>
            <a:chExt cx="2072452" cy="2072452"/>
          </a:xfrm>
        </p:grpSpPr>
        <p:sp>
          <p:nvSpPr>
            <p:cNvPr id="9" name="Rectangle 8"/>
            <p:cNvSpPr/>
            <p:nvPr>
              <p:custDataLst>
                <p:tags r:id="rId10"/>
              </p:custDataLst>
            </p:nvPr>
          </p:nvSpPr>
          <p:spPr>
            <a:xfrm>
              <a:off x="7284478" y="1942923"/>
              <a:ext cx="2072452" cy="2072452"/>
            </a:xfrm>
            <a:prstGeom prst="rect">
              <a:avLst/>
            </a:prstGeom>
            <a:solidFill>
              <a:srgbClr val="6DC2E9"/>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93260" rIns="93260" rtlCol="0" anchor="b"/>
            <a:lstStyle/>
            <a:p>
              <a:r>
                <a:rPr lang="en-US" sz="2040" dirty="0">
                  <a:solidFill>
                    <a:srgbClr val="000000"/>
                  </a:solidFill>
                </a:rPr>
                <a:t>RBCD</a:t>
              </a:r>
            </a:p>
          </p:txBody>
        </p:sp>
        <p:sp>
          <p:nvSpPr>
            <p:cNvPr id="19" name="Isosceles Triangle 18"/>
            <p:cNvSpPr/>
            <p:nvPr/>
          </p:nvSpPr>
          <p:spPr bwMode="auto">
            <a:xfrm>
              <a:off x="7544261" y="2397101"/>
              <a:ext cx="686429" cy="630043"/>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8" tIns="46634" rIns="93268" bIns="46634" numCol="1" rtlCol="0" anchor="ctr" anchorCtr="0" compatLnSpc="1">
              <a:prstTxWarp prst="textNoShape">
                <a:avLst/>
              </a:prstTxWarp>
            </a:bodyPr>
            <a:lstStyle/>
            <a:p>
              <a:pPr algn="ctr" defTabSz="932437" fontAlgn="base">
                <a:spcBef>
                  <a:spcPct val="0"/>
                </a:spcBef>
                <a:spcAft>
                  <a:spcPct val="0"/>
                </a:spcAft>
              </a:pPr>
              <a:endParaRPr lang="en-US" sz="2312" dirty="0">
                <a:gradFill>
                  <a:gsLst>
                    <a:gs pos="0">
                      <a:srgbClr val="FFFFFF"/>
                    </a:gs>
                    <a:gs pos="100000">
                      <a:srgbClr val="FFFFFF"/>
                    </a:gs>
                  </a:gsLst>
                  <a:lin ang="5400000" scaled="0"/>
                </a:gradFill>
              </a:endParaRPr>
            </a:p>
          </p:txBody>
        </p:sp>
        <p:sp>
          <p:nvSpPr>
            <p:cNvPr id="20" name="Isosceles Triangle 19"/>
            <p:cNvSpPr/>
            <p:nvPr/>
          </p:nvSpPr>
          <p:spPr bwMode="auto">
            <a:xfrm>
              <a:off x="8490472" y="2882524"/>
              <a:ext cx="686429" cy="630043"/>
            </a:xfrm>
            <a:prstGeom prst="triangl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8" tIns="46634" rIns="93268" bIns="46634" numCol="1" rtlCol="0" anchor="ctr" anchorCtr="0" compatLnSpc="1">
              <a:prstTxWarp prst="textNoShape">
                <a:avLst/>
              </a:prstTxWarp>
            </a:bodyPr>
            <a:lstStyle/>
            <a:p>
              <a:pPr algn="ctr" defTabSz="932437" fontAlgn="base">
                <a:spcBef>
                  <a:spcPct val="0"/>
                </a:spcBef>
                <a:spcAft>
                  <a:spcPct val="0"/>
                </a:spcAft>
              </a:pPr>
              <a:endParaRPr lang="en-US" sz="2312" dirty="0">
                <a:gradFill>
                  <a:gsLst>
                    <a:gs pos="0">
                      <a:srgbClr val="FFFFFF"/>
                    </a:gs>
                    <a:gs pos="100000">
                      <a:srgbClr val="FFFFFF"/>
                    </a:gs>
                  </a:gsLst>
                  <a:lin ang="5400000" scaled="0"/>
                </a:gradFill>
              </a:endParaRPr>
            </a:p>
          </p:txBody>
        </p:sp>
        <p:sp>
          <p:nvSpPr>
            <p:cNvPr id="21" name="Right Arrow 20"/>
            <p:cNvSpPr/>
            <p:nvPr/>
          </p:nvSpPr>
          <p:spPr bwMode="auto">
            <a:xfrm rot="2012058">
              <a:off x="8091059" y="2577712"/>
              <a:ext cx="685549" cy="268818"/>
            </a:xfrm>
            <a:prstGeom prst="rightArrow">
              <a:avLst/>
            </a:prstGeom>
            <a:solidFill>
              <a:schemeClr val="bg1"/>
            </a:solidFill>
            <a:ln>
              <a:noFill/>
              <a:headEnd type="none" w="med" len="med"/>
              <a:tailEnd type="none" w="med" len="med"/>
            </a:ln>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93268" tIns="46634" rIns="93268" bIns="46634" numCol="1" rtlCol="0" anchor="ctr" anchorCtr="0" compatLnSpc="1">
              <a:prstTxWarp prst="textNoShape">
                <a:avLst/>
              </a:prstTxWarp>
            </a:bodyPr>
            <a:lstStyle/>
            <a:p>
              <a:pPr algn="ctr" defTabSz="932437" fontAlgn="base">
                <a:spcBef>
                  <a:spcPct val="0"/>
                </a:spcBef>
                <a:spcAft>
                  <a:spcPct val="0"/>
                </a:spcAft>
              </a:pPr>
              <a:endParaRPr lang="en-US" sz="2312" dirty="0">
                <a:gradFill>
                  <a:gsLst>
                    <a:gs pos="0">
                      <a:srgbClr val="FFFFFF"/>
                    </a:gs>
                    <a:gs pos="100000">
                      <a:srgbClr val="FFFFFF"/>
                    </a:gs>
                  </a:gsLst>
                  <a:lin ang="5400000" scaled="0"/>
                </a:gradFill>
              </a:endParaRPr>
            </a:p>
          </p:txBody>
        </p:sp>
      </p:grpSp>
      <p:grpSp>
        <p:nvGrpSpPr>
          <p:cNvPr id="46" name="Group 45"/>
          <p:cNvGrpSpPr/>
          <p:nvPr/>
        </p:nvGrpSpPr>
        <p:grpSpPr>
          <a:xfrm>
            <a:off x="726240" y="1942923"/>
            <a:ext cx="6433891" cy="2072452"/>
            <a:chOff x="726240" y="1942923"/>
            <a:chExt cx="6433891" cy="2072452"/>
          </a:xfrm>
        </p:grpSpPr>
        <p:sp>
          <p:nvSpPr>
            <p:cNvPr id="4" name="Rectangle 3"/>
            <p:cNvSpPr/>
            <p:nvPr>
              <p:custDataLst>
                <p:tags r:id="rId7"/>
              </p:custDataLst>
            </p:nvPr>
          </p:nvSpPr>
          <p:spPr>
            <a:xfrm>
              <a:off x="726240" y="1942923"/>
              <a:ext cx="2072452" cy="2072452"/>
            </a:xfrm>
            <a:prstGeom prst="rect">
              <a:avLst/>
            </a:prstGeom>
            <a:solidFill>
              <a:srgbClr val="6DC2E9"/>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93260" rIns="93260" rtlCol="0" anchor="b"/>
            <a:lstStyle/>
            <a:p>
              <a:r>
                <a:rPr lang="en-US" sz="2040" dirty="0">
                  <a:solidFill>
                    <a:srgbClr val="000000"/>
                  </a:solidFill>
                </a:rPr>
                <a:t>Large Tickets</a:t>
              </a:r>
            </a:p>
          </p:txBody>
        </p:sp>
        <p:sp>
          <p:nvSpPr>
            <p:cNvPr id="5" name="Rectangle 4"/>
            <p:cNvSpPr/>
            <p:nvPr>
              <p:custDataLst>
                <p:tags r:id="rId8"/>
              </p:custDataLst>
            </p:nvPr>
          </p:nvSpPr>
          <p:spPr>
            <a:xfrm>
              <a:off x="2923038" y="1942923"/>
              <a:ext cx="2072452" cy="2072452"/>
            </a:xfrm>
            <a:prstGeom prst="rect">
              <a:avLst/>
            </a:prstGeom>
            <a:solidFill>
              <a:srgbClr val="6DC2E9"/>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93260" rIns="93260" rtlCol="0" anchor="b"/>
            <a:lstStyle/>
            <a:p>
              <a:r>
                <a:rPr lang="en-US" sz="2040" dirty="0">
                  <a:solidFill>
                    <a:srgbClr val="000000"/>
                  </a:solidFill>
                </a:rPr>
                <a:t>Claims</a:t>
              </a:r>
            </a:p>
          </p:txBody>
        </p:sp>
        <p:sp>
          <p:nvSpPr>
            <p:cNvPr id="8" name="Rectangle 7"/>
            <p:cNvSpPr/>
            <p:nvPr>
              <p:custDataLst>
                <p:tags r:id="rId9"/>
              </p:custDataLst>
            </p:nvPr>
          </p:nvSpPr>
          <p:spPr>
            <a:xfrm>
              <a:off x="5087679" y="1942923"/>
              <a:ext cx="2072452" cy="2072452"/>
            </a:xfrm>
            <a:prstGeom prst="rect">
              <a:avLst/>
            </a:prstGeom>
            <a:solidFill>
              <a:srgbClr val="6DC2E9"/>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93260" rIns="93260" rtlCol="0" anchor="b"/>
            <a:lstStyle/>
            <a:p>
              <a:r>
                <a:rPr lang="en-US" sz="2040" dirty="0">
                  <a:solidFill>
                    <a:srgbClr val="000000"/>
                  </a:solidFill>
                </a:rPr>
                <a:t>FAST Armoring</a:t>
              </a:r>
            </a:p>
          </p:txBody>
        </p:sp>
        <p:sp>
          <p:nvSpPr>
            <p:cNvPr id="14" name="Freeform 7"/>
            <p:cNvSpPr>
              <a:spLocks noEditPoints="1"/>
            </p:cNvSpPr>
            <p:nvPr/>
          </p:nvSpPr>
          <p:spPr bwMode="black">
            <a:xfrm>
              <a:off x="1140730" y="2564659"/>
              <a:ext cx="1325833" cy="553131"/>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111921" tIns="55960" rIns="111921" bIns="55960" numCol="1" rtlCol="0" anchor="ctr" anchorCtr="0" compatLnSpc="1">
              <a:prstTxWarp prst="textNoShape">
                <a:avLst/>
              </a:prstTxWarp>
            </a:bodyPr>
            <a:lstStyle/>
            <a:p>
              <a:pPr defTabSz="1007332"/>
              <a:endParaRPr lang="en-US" sz="2448" spc="-166" dirty="0">
                <a:solidFill>
                  <a:srgbClr val="505050">
                    <a:lumMod val="50000"/>
                  </a:srgbClr>
                </a:solidFill>
                <a:latin typeface="Segoe Light" pitchFamily="34" charset="0"/>
              </a:endParaRPr>
            </a:p>
          </p:txBody>
        </p:sp>
        <p:sp>
          <p:nvSpPr>
            <p:cNvPr id="15" name="Rectangle 14"/>
            <p:cNvSpPr/>
            <p:nvPr/>
          </p:nvSpPr>
          <p:spPr>
            <a:xfrm>
              <a:off x="1481853" y="2771905"/>
              <a:ext cx="637136" cy="103623"/>
            </a:xfrm>
            <a:prstGeom prst="rect">
              <a:avLst/>
            </a:prstGeom>
            <a:solidFill>
              <a:srgbClr val="6DC2E9"/>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62174" rIns="93260" bIns="62174" numCol="1" spcCol="0" rtlCol="0" fromWordArt="0" anchor="b" anchorCtr="0" forceAA="0" compatLnSpc="1">
              <a:prstTxWarp prst="textNoShape">
                <a:avLst/>
              </a:prstTxWarp>
              <a:noAutofit/>
            </a:bodyPr>
            <a:lstStyle/>
            <a:p>
              <a:endParaRPr lang="en-US" sz="2040">
                <a:solidFill>
                  <a:srgbClr val="000000"/>
                </a:solidFill>
              </a:endParaRPr>
            </a:p>
          </p:txBody>
        </p:sp>
        <p:pic>
          <p:nvPicPr>
            <p:cNvPr id="16" name="Picture 6" descr="\\MAGNUM\Projects\Microsoft\Cloud Power FY12\Design\ICONS_PNG\Flexible_Workspace.png"/>
            <p:cNvPicPr>
              <a:picLocks noChangeAspect="1" noChangeArrowheads="1"/>
            </p:cNvPicPr>
            <p:nvPr/>
          </p:nvPicPr>
          <p:blipFill>
            <a:blip r:embed="rId14" cstate="print">
              <a:lum bright="100000"/>
            </a:blip>
            <a:srcRect r="63636"/>
            <a:stretch>
              <a:fillRect/>
            </a:stretch>
          </p:blipFill>
          <p:spPr bwMode="auto">
            <a:xfrm>
              <a:off x="4220113" y="2783007"/>
              <a:ext cx="344292" cy="829076"/>
            </a:xfrm>
            <a:prstGeom prst="rect">
              <a:avLst/>
            </a:prstGeom>
            <a:noFill/>
            <a:ln>
              <a:noFill/>
            </a:ln>
          </p:spPr>
        </p:pic>
        <p:pic>
          <p:nvPicPr>
            <p:cNvPr id="17" name="Picture 3" descr="\\MAGNUM\Projects\Microsoft\Cloud Power FY12\Design\ICONS_PNG\Document.png"/>
            <p:cNvPicPr>
              <a:picLocks noChangeAspect="1" noChangeArrowheads="1"/>
            </p:cNvPicPr>
            <p:nvPr/>
          </p:nvPicPr>
          <p:blipFill>
            <a:blip r:embed="rId15" cstate="print">
              <a:lum bright="100000"/>
            </a:blip>
            <a:stretch>
              <a:fillRect/>
            </a:stretch>
          </p:blipFill>
          <p:spPr bwMode="auto">
            <a:xfrm>
              <a:off x="3391517" y="2357322"/>
              <a:ext cx="1086094" cy="1086094"/>
            </a:xfrm>
            <a:prstGeom prst="rect">
              <a:avLst/>
            </a:prstGeom>
            <a:noFill/>
          </p:spPr>
        </p:pic>
        <p:pic>
          <p:nvPicPr>
            <p:cNvPr id="26" name="Picture 3" descr="\\MAGNUM\Projects\Microsoft\Cloud Power FY12\Design\ICONS_PNG\Confidentiality.png"/>
            <p:cNvPicPr>
              <a:picLocks noChangeAspect="1" noChangeArrowheads="1"/>
            </p:cNvPicPr>
            <p:nvPr/>
          </p:nvPicPr>
          <p:blipFill>
            <a:blip r:embed="rId16" cstate="print">
              <a:lum bright="100000"/>
            </a:blip>
            <a:srcRect/>
            <a:stretch>
              <a:fillRect/>
            </a:stretch>
          </p:blipFill>
          <p:spPr bwMode="auto">
            <a:xfrm>
              <a:off x="5504056" y="2305345"/>
              <a:ext cx="1138070" cy="1138070"/>
            </a:xfrm>
            <a:prstGeom prst="rect">
              <a:avLst/>
            </a:prstGeom>
            <a:noFill/>
          </p:spPr>
        </p:pic>
      </p:grpSp>
      <p:grpSp>
        <p:nvGrpSpPr>
          <p:cNvPr id="18" name="Group 17"/>
          <p:cNvGrpSpPr/>
          <p:nvPr/>
        </p:nvGrpSpPr>
        <p:grpSpPr>
          <a:xfrm>
            <a:off x="9526697" y="1942923"/>
            <a:ext cx="2072452" cy="2072452"/>
            <a:chOff x="9526697" y="1942923"/>
            <a:chExt cx="2072452" cy="2072452"/>
          </a:xfrm>
        </p:grpSpPr>
        <p:sp>
          <p:nvSpPr>
            <p:cNvPr id="12" name="Rectangle 11"/>
            <p:cNvSpPr/>
            <p:nvPr>
              <p:custDataLst>
                <p:tags r:id="rId6"/>
              </p:custDataLst>
            </p:nvPr>
          </p:nvSpPr>
          <p:spPr>
            <a:xfrm>
              <a:off x="9526697" y="1942923"/>
              <a:ext cx="2072452" cy="2072452"/>
            </a:xfrm>
            <a:prstGeom prst="rect">
              <a:avLst/>
            </a:prstGeom>
            <a:solidFill>
              <a:srgbClr val="6DC2E9"/>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93260" rIns="93260" rtlCol="0" anchor="b"/>
            <a:lstStyle/>
            <a:p>
              <a:r>
                <a:rPr lang="en-US" sz="2040" dirty="0" err="1">
                  <a:solidFill>
                    <a:srgbClr val="000000"/>
                  </a:solidFill>
                </a:rPr>
                <a:t>SetSPN</a:t>
              </a:r>
              <a:endParaRPr lang="en-US" sz="2040" dirty="0">
                <a:solidFill>
                  <a:srgbClr val="000000"/>
                </a:solidFill>
              </a:endParaRPr>
            </a:p>
          </p:txBody>
        </p:sp>
        <p:pic>
          <p:nvPicPr>
            <p:cNvPr id="27" name="Picture 7" descr="\\MAGNUM\Projects\Microsoft\Cloud Power FY12\Design\Icons\PNGs\Repair.png"/>
            <p:cNvPicPr>
              <a:picLocks noChangeAspect="1" noChangeArrowheads="1"/>
            </p:cNvPicPr>
            <p:nvPr/>
          </p:nvPicPr>
          <p:blipFill>
            <a:blip r:embed="rId17" cstate="print">
              <a:lum bright="100000"/>
            </a:blip>
            <a:srcRect/>
            <a:stretch>
              <a:fillRect/>
            </a:stretch>
          </p:blipFill>
          <p:spPr bwMode="auto">
            <a:xfrm>
              <a:off x="9840423" y="2233066"/>
              <a:ext cx="1377397" cy="1377397"/>
            </a:xfrm>
            <a:prstGeom prst="rect">
              <a:avLst/>
            </a:prstGeom>
            <a:noFill/>
          </p:spPr>
        </p:pic>
      </p:grpSp>
      <p:grpSp>
        <p:nvGrpSpPr>
          <p:cNvPr id="45" name="Group 44"/>
          <p:cNvGrpSpPr/>
          <p:nvPr/>
        </p:nvGrpSpPr>
        <p:grpSpPr>
          <a:xfrm>
            <a:off x="726240" y="4139722"/>
            <a:ext cx="10864274" cy="2072452"/>
            <a:chOff x="726240" y="4139722"/>
            <a:chExt cx="10864274" cy="2072452"/>
          </a:xfrm>
        </p:grpSpPr>
        <p:sp>
          <p:nvSpPr>
            <p:cNvPr id="6" name="Rectangle 5"/>
            <p:cNvSpPr/>
            <p:nvPr>
              <p:custDataLst>
                <p:tags r:id="rId1"/>
              </p:custDataLst>
            </p:nvPr>
          </p:nvSpPr>
          <p:spPr>
            <a:xfrm>
              <a:off x="726240" y="4139722"/>
              <a:ext cx="2072452" cy="2072452"/>
            </a:xfrm>
            <a:prstGeom prst="rect">
              <a:avLst/>
            </a:prstGeom>
            <a:solidFill>
              <a:srgbClr val="6DC2E9"/>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93260" rIns="93260" rtlCol="0" anchor="b"/>
            <a:lstStyle/>
            <a:p>
              <a:r>
                <a:rPr lang="en-US" sz="2040" dirty="0">
                  <a:solidFill>
                    <a:srgbClr val="000000"/>
                  </a:solidFill>
                </a:rPr>
                <a:t>KDC Proxy</a:t>
              </a:r>
            </a:p>
          </p:txBody>
        </p:sp>
        <p:sp>
          <p:nvSpPr>
            <p:cNvPr id="7" name="Rectangle 6"/>
            <p:cNvSpPr/>
            <p:nvPr>
              <p:custDataLst>
                <p:tags r:id="rId2"/>
              </p:custDataLst>
            </p:nvPr>
          </p:nvSpPr>
          <p:spPr>
            <a:xfrm>
              <a:off x="2923038" y="4139722"/>
              <a:ext cx="2072452" cy="2072452"/>
            </a:xfrm>
            <a:prstGeom prst="rect">
              <a:avLst/>
            </a:prstGeom>
            <a:solidFill>
              <a:srgbClr val="6DC2E9"/>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93260" rIns="93260" rtlCol="0" anchor="b"/>
            <a:lstStyle/>
            <a:p>
              <a:r>
                <a:rPr lang="en-US" sz="2040" dirty="0">
                  <a:solidFill>
                    <a:srgbClr val="000000"/>
                  </a:solidFill>
                </a:rPr>
                <a:t>KDC Events</a:t>
              </a:r>
            </a:p>
          </p:txBody>
        </p:sp>
        <p:sp>
          <p:nvSpPr>
            <p:cNvPr id="10" name="Rectangle 9"/>
            <p:cNvSpPr/>
            <p:nvPr>
              <p:custDataLst>
                <p:tags r:id="rId3"/>
              </p:custDataLst>
            </p:nvPr>
          </p:nvSpPr>
          <p:spPr>
            <a:xfrm>
              <a:off x="5087679" y="4139722"/>
              <a:ext cx="2072452" cy="2072452"/>
            </a:xfrm>
            <a:prstGeom prst="rect">
              <a:avLst/>
            </a:prstGeom>
            <a:solidFill>
              <a:srgbClr val="6DC2E9"/>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93260" rIns="93260" rtlCol="0" anchor="b"/>
            <a:lstStyle/>
            <a:p>
              <a:r>
                <a:rPr lang="en-US" sz="2040" dirty="0">
                  <a:solidFill>
                    <a:srgbClr val="000000"/>
                  </a:solidFill>
                </a:rPr>
                <a:t> Operations Logs</a:t>
              </a:r>
            </a:p>
          </p:txBody>
        </p:sp>
        <p:sp>
          <p:nvSpPr>
            <p:cNvPr id="11" name="Rectangle 10"/>
            <p:cNvSpPr/>
            <p:nvPr>
              <p:custDataLst>
                <p:tags r:id="rId4"/>
              </p:custDataLst>
            </p:nvPr>
          </p:nvSpPr>
          <p:spPr>
            <a:xfrm>
              <a:off x="7284478" y="4139722"/>
              <a:ext cx="2072452" cy="2072452"/>
            </a:xfrm>
            <a:prstGeom prst="rect">
              <a:avLst/>
            </a:prstGeom>
            <a:solidFill>
              <a:srgbClr val="6DC2E9"/>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93260" rIns="93260" rtlCol="0" anchor="b"/>
            <a:lstStyle/>
            <a:p>
              <a:r>
                <a:rPr lang="en-US" sz="2040" dirty="0">
                  <a:solidFill>
                    <a:srgbClr val="000000"/>
                  </a:solidFill>
                </a:rPr>
                <a:t>Performance Counters</a:t>
              </a:r>
            </a:p>
          </p:txBody>
        </p:sp>
        <p:sp>
          <p:nvSpPr>
            <p:cNvPr id="22" name="Freeform 25"/>
            <p:cNvSpPr>
              <a:spLocks noEditPoints="1"/>
            </p:cNvSpPr>
            <p:nvPr/>
          </p:nvSpPr>
          <p:spPr bwMode="black">
            <a:xfrm>
              <a:off x="1332320" y="4637110"/>
              <a:ext cx="860291" cy="732514"/>
            </a:xfrm>
            <a:custGeom>
              <a:avLst/>
              <a:gdLst>
                <a:gd name="T0" fmla="*/ 300 w 300"/>
                <a:gd name="T1" fmla="*/ 201 h 255"/>
                <a:gd name="T2" fmla="*/ 288 w 300"/>
                <a:gd name="T3" fmla="*/ 210 h 255"/>
                <a:gd name="T4" fmla="*/ 285 w 300"/>
                <a:gd name="T5" fmla="*/ 214 h 255"/>
                <a:gd name="T6" fmla="*/ 266 w 300"/>
                <a:gd name="T7" fmla="*/ 230 h 255"/>
                <a:gd name="T8" fmla="*/ 229 w 300"/>
                <a:gd name="T9" fmla="*/ 245 h 255"/>
                <a:gd name="T10" fmla="*/ 169 w 300"/>
                <a:gd name="T11" fmla="*/ 253 h 255"/>
                <a:gd name="T12" fmla="*/ 47 w 300"/>
                <a:gd name="T13" fmla="*/ 231 h 255"/>
                <a:gd name="T14" fmla="*/ 47 w 300"/>
                <a:gd name="T15" fmla="*/ 186 h 255"/>
                <a:gd name="T16" fmla="*/ 89 w 300"/>
                <a:gd name="T17" fmla="*/ 168 h 255"/>
                <a:gd name="T18" fmla="*/ 130 w 300"/>
                <a:gd name="T19" fmla="*/ 171 h 255"/>
                <a:gd name="T20" fmla="*/ 163 w 300"/>
                <a:gd name="T21" fmla="*/ 174 h 255"/>
                <a:gd name="T22" fmla="*/ 198 w 300"/>
                <a:gd name="T23" fmla="*/ 169 h 255"/>
                <a:gd name="T24" fmla="*/ 219 w 300"/>
                <a:gd name="T25" fmla="*/ 182 h 255"/>
                <a:gd name="T26" fmla="*/ 201 w 300"/>
                <a:gd name="T27" fmla="*/ 195 h 255"/>
                <a:gd name="T28" fmla="*/ 174 w 300"/>
                <a:gd name="T29" fmla="*/ 194 h 255"/>
                <a:gd name="T30" fmla="*/ 144 w 300"/>
                <a:gd name="T31" fmla="*/ 202 h 255"/>
                <a:gd name="T32" fmla="*/ 177 w 300"/>
                <a:gd name="T33" fmla="*/ 217 h 255"/>
                <a:gd name="T34" fmla="*/ 223 w 300"/>
                <a:gd name="T35" fmla="*/ 218 h 255"/>
                <a:gd name="T36" fmla="*/ 255 w 300"/>
                <a:gd name="T37" fmla="*/ 209 h 255"/>
                <a:gd name="T38" fmla="*/ 287 w 300"/>
                <a:gd name="T39" fmla="*/ 193 h 255"/>
                <a:gd name="T40" fmla="*/ 300 w 300"/>
                <a:gd name="T41" fmla="*/ 201 h 255"/>
                <a:gd name="T42" fmla="*/ 34 w 300"/>
                <a:gd name="T43" fmla="*/ 173 h 255"/>
                <a:gd name="T44" fmla="*/ 0 w 300"/>
                <a:gd name="T45" fmla="*/ 173 h 255"/>
                <a:gd name="T46" fmla="*/ 0 w 300"/>
                <a:gd name="T47" fmla="*/ 240 h 255"/>
                <a:gd name="T48" fmla="*/ 34 w 300"/>
                <a:gd name="T49" fmla="*/ 240 h 255"/>
                <a:gd name="T50" fmla="*/ 39 w 300"/>
                <a:gd name="T51" fmla="*/ 235 h 255"/>
                <a:gd name="T52" fmla="*/ 39 w 300"/>
                <a:gd name="T53" fmla="*/ 177 h 255"/>
                <a:gd name="T54" fmla="*/ 34 w 300"/>
                <a:gd name="T55" fmla="*/ 173 h 255"/>
                <a:gd name="T56" fmla="*/ 246 w 300"/>
                <a:gd name="T57" fmla="*/ 24 h 255"/>
                <a:gd name="T58" fmla="*/ 246 w 300"/>
                <a:gd name="T59" fmla="*/ 147 h 255"/>
                <a:gd name="T60" fmla="*/ 123 w 300"/>
                <a:gd name="T61" fmla="*/ 147 h 255"/>
                <a:gd name="T62" fmla="*/ 123 w 300"/>
                <a:gd name="T63" fmla="*/ 122 h 255"/>
                <a:gd name="T64" fmla="*/ 99 w 300"/>
                <a:gd name="T65" fmla="*/ 122 h 255"/>
                <a:gd name="T66" fmla="*/ 99 w 300"/>
                <a:gd name="T67" fmla="*/ 0 h 255"/>
                <a:gd name="T68" fmla="*/ 221 w 300"/>
                <a:gd name="T69" fmla="*/ 0 h 255"/>
                <a:gd name="T70" fmla="*/ 221 w 300"/>
                <a:gd name="T71" fmla="*/ 24 h 255"/>
                <a:gd name="T72" fmla="*/ 246 w 300"/>
                <a:gd name="T73" fmla="*/ 24 h 255"/>
                <a:gd name="T74" fmla="*/ 123 w 300"/>
                <a:gd name="T75" fmla="*/ 116 h 255"/>
                <a:gd name="T76" fmla="*/ 123 w 300"/>
                <a:gd name="T77" fmla="*/ 24 h 255"/>
                <a:gd name="T78" fmla="*/ 215 w 300"/>
                <a:gd name="T79" fmla="*/ 24 h 255"/>
                <a:gd name="T80" fmla="*/ 215 w 300"/>
                <a:gd name="T81" fmla="*/ 6 h 255"/>
                <a:gd name="T82" fmla="*/ 105 w 300"/>
                <a:gd name="T83" fmla="*/ 6 h 255"/>
                <a:gd name="T84" fmla="*/ 105 w 300"/>
                <a:gd name="T85" fmla="*/ 116 h 255"/>
                <a:gd name="T86" fmla="*/ 123 w 300"/>
                <a:gd name="T87" fmla="*/ 116 h 255"/>
                <a:gd name="T88" fmla="*/ 224 w 300"/>
                <a:gd name="T89" fmla="*/ 85 h 255"/>
                <a:gd name="T90" fmla="*/ 183 w 300"/>
                <a:gd name="T91" fmla="*/ 56 h 255"/>
                <a:gd name="T92" fmla="*/ 183 w 300"/>
                <a:gd name="T93" fmla="*/ 76 h 255"/>
                <a:gd name="T94" fmla="*/ 145 w 300"/>
                <a:gd name="T95" fmla="*/ 76 h 255"/>
                <a:gd name="T96" fmla="*/ 145 w 300"/>
                <a:gd name="T97" fmla="*/ 94 h 255"/>
                <a:gd name="T98" fmla="*/ 183 w 300"/>
                <a:gd name="T99" fmla="*/ 94 h 255"/>
                <a:gd name="T100" fmla="*/ 183 w 300"/>
                <a:gd name="T101" fmla="*/ 115 h 255"/>
                <a:gd name="T102" fmla="*/ 224 w 300"/>
                <a:gd name="T103" fmla="*/ 8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0" h="255">
                  <a:moveTo>
                    <a:pt x="300" y="201"/>
                  </a:moveTo>
                  <a:cubicBezTo>
                    <a:pt x="300" y="201"/>
                    <a:pt x="299" y="202"/>
                    <a:pt x="288" y="210"/>
                  </a:cubicBezTo>
                  <a:cubicBezTo>
                    <a:pt x="288" y="210"/>
                    <a:pt x="286" y="214"/>
                    <a:pt x="285" y="214"/>
                  </a:cubicBezTo>
                  <a:cubicBezTo>
                    <a:pt x="280" y="218"/>
                    <a:pt x="275" y="223"/>
                    <a:pt x="266" y="230"/>
                  </a:cubicBezTo>
                  <a:cubicBezTo>
                    <a:pt x="257" y="231"/>
                    <a:pt x="238" y="240"/>
                    <a:pt x="229" y="245"/>
                  </a:cubicBezTo>
                  <a:cubicBezTo>
                    <a:pt x="212" y="244"/>
                    <a:pt x="187" y="248"/>
                    <a:pt x="169" y="253"/>
                  </a:cubicBezTo>
                  <a:cubicBezTo>
                    <a:pt x="143" y="249"/>
                    <a:pt x="140" y="255"/>
                    <a:pt x="47" y="231"/>
                  </a:cubicBezTo>
                  <a:cubicBezTo>
                    <a:pt x="47" y="231"/>
                    <a:pt x="47" y="194"/>
                    <a:pt x="47" y="186"/>
                  </a:cubicBezTo>
                  <a:cubicBezTo>
                    <a:pt x="64" y="182"/>
                    <a:pt x="69" y="171"/>
                    <a:pt x="89" y="168"/>
                  </a:cubicBezTo>
                  <a:cubicBezTo>
                    <a:pt x="103" y="166"/>
                    <a:pt x="116" y="167"/>
                    <a:pt x="130" y="171"/>
                  </a:cubicBezTo>
                  <a:cubicBezTo>
                    <a:pt x="139" y="174"/>
                    <a:pt x="148" y="176"/>
                    <a:pt x="163" y="174"/>
                  </a:cubicBezTo>
                  <a:cubicBezTo>
                    <a:pt x="176" y="173"/>
                    <a:pt x="181" y="169"/>
                    <a:pt x="198" y="169"/>
                  </a:cubicBezTo>
                  <a:cubicBezTo>
                    <a:pt x="209" y="169"/>
                    <a:pt x="220" y="176"/>
                    <a:pt x="219" y="182"/>
                  </a:cubicBezTo>
                  <a:cubicBezTo>
                    <a:pt x="219" y="188"/>
                    <a:pt x="208" y="194"/>
                    <a:pt x="201" y="195"/>
                  </a:cubicBezTo>
                  <a:cubicBezTo>
                    <a:pt x="185" y="195"/>
                    <a:pt x="189" y="194"/>
                    <a:pt x="174" y="194"/>
                  </a:cubicBezTo>
                  <a:cubicBezTo>
                    <a:pt x="156" y="194"/>
                    <a:pt x="155" y="197"/>
                    <a:pt x="144" y="202"/>
                  </a:cubicBezTo>
                  <a:cubicBezTo>
                    <a:pt x="155" y="205"/>
                    <a:pt x="162" y="209"/>
                    <a:pt x="177" y="217"/>
                  </a:cubicBezTo>
                  <a:cubicBezTo>
                    <a:pt x="193" y="215"/>
                    <a:pt x="209" y="217"/>
                    <a:pt x="223" y="218"/>
                  </a:cubicBezTo>
                  <a:cubicBezTo>
                    <a:pt x="235" y="215"/>
                    <a:pt x="241" y="210"/>
                    <a:pt x="255" y="209"/>
                  </a:cubicBezTo>
                  <a:cubicBezTo>
                    <a:pt x="264" y="202"/>
                    <a:pt x="276" y="191"/>
                    <a:pt x="287" y="193"/>
                  </a:cubicBezTo>
                  <a:cubicBezTo>
                    <a:pt x="293" y="194"/>
                    <a:pt x="300" y="201"/>
                    <a:pt x="300" y="201"/>
                  </a:cubicBezTo>
                  <a:close/>
                  <a:moveTo>
                    <a:pt x="34" y="173"/>
                  </a:moveTo>
                  <a:cubicBezTo>
                    <a:pt x="0" y="173"/>
                    <a:pt x="0" y="173"/>
                    <a:pt x="0" y="173"/>
                  </a:cubicBezTo>
                  <a:cubicBezTo>
                    <a:pt x="0" y="240"/>
                    <a:pt x="0" y="240"/>
                    <a:pt x="0" y="240"/>
                  </a:cubicBezTo>
                  <a:cubicBezTo>
                    <a:pt x="34" y="240"/>
                    <a:pt x="34" y="240"/>
                    <a:pt x="34" y="240"/>
                  </a:cubicBezTo>
                  <a:cubicBezTo>
                    <a:pt x="37" y="240"/>
                    <a:pt x="39" y="238"/>
                    <a:pt x="39" y="235"/>
                  </a:cubicBezTo>
                  <a:cubicBezTo>
                    <a:pt x="39" y="177"/>
                    <a:pt x="39" y="177"/>
                    <a:pt x="39" y="177"/>
                  </a:cubicBezTo>
                  <a:cubicBezTo>
                    <a:pt x="39" y="175"/>
                    <a:pt x="37" y="173"/>
                    <a:pt x="34" y="173"/>
                  </a:cubicBezTo>
                  <a:close/>
                  <a:moveTo>
                    <a:pt x="246" y="24"/>
                  </a:moveTo>
                  <a:cubicBezTo>
                    <a:pt x="246" y="147"/>
                    <a:pt x="246" y="147"/>
                    <a:pt x="246" y="147"/>
                  </a:cubicBezTo>
                  <a:cubicBezTo>
                    <a:pt x="123" y="147"/>
                    <a:pt x="123" y="147"/>
                    <a:pt x="123" y="147"/>
                  </a:cubicBezTo>
                  <a:cubicBezTo>
                    <a:pt x="123" y="122"/>
                    <a:pt x="123" y="122"/>
                    <a:pt x="123" y="122"/>
                  </a:cubicBezTo>
                  <a:cubicBezTo>
                    <a:pt x="99" y="122"/>
                    <a:pt x="99" y="122"/>
                    <a:pt x="99" y="122"/>
                  </a:cubicBezTo>
                  <a:cubicBezTo>
                    <a:pt x="99" y="0"/>
                    <a:pt x="99" y="0"/>
                    <a:pt x="99" y="0"/>
                  </a:cubicBezTo>
                  <a:cubicBezTo>
                    <a:pt x="221" y="0"/>
                    <a:pt x="221" y="0"/>
                    <a:pt x="221" y="0"/>
                  </a:cubicBezTo>
                  <a:cubicBezTo>
                    <a:pt x="221" y="24"/>
                    <a:pt x="221" y="24"/>
                    <a:pt x="221" y="24"/>
                  </a:cubicBezTo>
                  <a:lnTo>
                    <a:pt x="246" y="24"/>
                  </a:lnTo>
                  <a:close/>
                  <a:moveTo>
                    <a:pt x="123" y="116"/>
                  </a:moveTo>
                  <a:cubicBezTo>
                    <a:pt x="123" y="24"/>
                    <a:pt x="123" y="24"/>
                    <a:pt x="123" y="24"/>
                  </a:cubicBezTo>
                  <a:cubicBezTo>
                    <a:pt x="215" y="24"/>
                    <a:pt x="215" y="24"/>
                    <a:pt x="215" y="24"/>
                  </a:cubicBezTo>
                  <a:cubicBezTo>
                    <a:pt x="215" y="6"/>
                    <a:pt x="215" y="6"/>
                    <a:pt x="215" y="6"/>
                  </a:cubicBezTo>
                  <a:cubicBezTo>
                    <a:pt x="105" y="6"/>
                    <a:pt x="105" y="6"/>
                    <a:pt x="105" y="6"/>
                  </a:cubicBezTo>
                  <a:cubicBezTo>
                    <a:pt x="105" y="116"/>
                    <a:pt x="105" y="116"/>
                    <a:pt x="105" y="116"/>
                  </a:cubicBezTo>
                  <a:lnTo>
                    <a:pt x="123" y="116"/>
                  </a:lnTo>
                  <a:close/>
                  <a:moveTo>
                    <a:pt x="224" y="85"/>
                  </a:moveTo>
                  <a:cubicBezTo>
                    <a:pt x="183" y="56"/>
                    <a:pt x="183" y="56"/>
                    <a:pt x="183" y="56"/>
                  </a:cubicBezTo>
                  <a:cubicBezTo>
                    <a:pt x="183" y="76"/>
                    <a:pt x="183" y="76"/>
                    <a:pt x="183" y="76"/>
                  </a:cubicBezTo>
                  <a:cubicBezTo>
                    <a:pt x="145" y="76"/>
                    <a:pt x="145" y="76"/>
                    <a:pt x="145" y="76"/>
                  </a:cubicBezTo>
                  <a:cubicBezTo>
                    <a:pt x="145" y="94"/>
                    <a:pt x="145" y="94"/>
                    <a:pt x="145" y="94"/>
                  </a:cubicBezTo>
                  <a:cubicBezTo>
                    <a:pt x="183" y="94"/>
                    <a:pt x="183" y="94"/>
                    <a:pt x="183" y="94"/>
                  </a:cubicBezTo>
                  <a:cubicBezTo>
                    <a:pt x="183" y="115"/>
                    <a:pt x="183" y="115"/>
                    <a:pt x="183" y="115"/>
                  </a:cubicBezTo>
                  <a:lnTo>
                    <a:pt x="224" y="85"/>
                  </a:lnTo>
                  <a:close/>
                </a:path>
              </a:pathLst>
            </a:custGeom>
            <a:solidFill>
              <a:srgbClr val="FFFFFF"/>
            </a:solidFill>
            <a:ln>
              <a:noFill/>
            </a:ln>
          </p:spPr>
          <p:txBody>
            <a:bodyPr vert="horz" wrap="square" lIns="111925" tIns="55963" rIns="111925" bIns="55963" numCol="1" anchor="t" anchorCtr="0" compatLnSpc="1">
              <a:prstTxWarp prst="textNoShape">
                <a:avLst/>
              </a:prstTxWarp>
            </a:bodyPr>
            <a:lstStyle/>
            <a:p>
              <a:endParaRPr lang="en-US" sz="2176">
                <a:solidFill>
                  <a:srgbClr val="505050"/>
                </a:solidFill>
              </a:endParaRPr>
            </a:p>
          </p:txBody>
        </p:sp>
        <p:sp>
          <p:nvSpPr>
            <p:cNvPr id="23" name="Freeform 61"/>
            <p:cNvSpPr>
              <a:spLocks noEditPoints="1"/>
            </p:cNvSpPr>
            <p:nvPr/>
          </p:nvSpPr>
          <p:spPr bwMode="black">
            <a:xfrm>
              <a:off x="3611908" y="4568152"/>
              <a:ext cx="694712" cy="870430"/>
            </a:xfrm>
            <a:custGeom>
              <a:avLst/>
              <a:gdLst>
                <a:gd name="T0" fmla="*/ 91 w 162"/>
                <a:gd name="T1" fmla="*/ 100 h 203"/>
                <a:gd name="T2" fmla="*/ 128 w 162"/>
                <a:gd name="T3" fmla="*/ 203 h 203"/>
                <a:gd name="T4" fmla="*/ 108 w 162"/>
                <a:gd name="T5" fmla="*/ 203 h 203"/>
                <a:gd name="T6" fmla="*/ 81 w 162"/>
                <a:gd name="T7" fmla="*/ 180 h 203"/>
                <a:gd name="T8" fmla="*/ 54 w 162"/>
                <a:gd name="T9" fmla="*/ 203 h 203"/>
                <a:gd name="T10" fmla="*/ 34 w 162"/>
                <a:gd name="T11" fmla="*/ 203 h 203"/>
                <a:gd name="T12" fmla="*/ 71 w 162"/>
                <a:gd name="T13" fmla="*/ 100 h 203"/>
                <a:gd name="T14" fmla="*/ 64 w 162"/>
                <a:gd name="T15" fmla="*/ 86 h 203"/>
                <a:gd name="T16" fmla="*/ 81 w 162"/>
                <a:gd name="T17" fmla="*/ 69 h 203"/>
                <a:gd name="T18" fmla="*/ 98 w 162"/>
                <a:gd name="T19" fmla="*/ 86 h 203"/>
                <a:gd name="T20" fmla="*/ 91 w 162"/>
                <a:gd name="T21" fmla="*/ 100 h 203"/>
                <a:gd name="T22" fmla="*/ 81 w 162"/>
                <a:gd name="T23" fmla="*/ 34 h 203"/>
                <a:gd name="T24" fmla="*/ 130 w 162"/>
                <a:gd name="T25" fmla="*/ 83 h 203"/>
                <a:gd name="T26" fmla="*/ 107 w 162"/>
                <a:gd name="T27" fmla="*/ 123 h 203"/>
                <a:gd name="T28" fmla="*/ 106 w 162"/>
                <a:gd name="T29" fmla="*/ 117 h 203"/>
                <a:gd name="T30" fmla="*/ 121 w 162"/>
                <a:gd name="T31" fmla="*/ 86 h 203"/>
                <a:gd name="T32" fmla="*/ 81 w 162"/>
                <a:gd name="T33" fmla="*/ 47 h 203"/>
                <a:gd name="T34" fmla="*/ 42 w 162"/>
                <a:gd name="T35" fmla="*/ 86 h 203"/>
                <a:gd name="T36" fmla="*/ 56 w 162"/>
                <a:gd name="T37" fmla="*/ 117 h 203"/>
                <a:gd name="T38" fmla="*/ 55 w 162"/>
                <a:gd name="T39" fmla="*/ 123 h 203"/>
                <a:gd name="T40" fmla="*/ 33 w 162"/>
                <a:gd name="T41" fmla="*/ 83 h 203"/>
                <a:gd name="T42" fmla="*/ 81 w 162"/>
                <a:gd name="T43" fmla="*/ 34 h 203"/>
                <a:gd name="T44" fmla="*/ 81 w 162"/>
                <a:gd name="T45" fmla="*/ 0 h 203"/>
                <a:gd name="T46" fmla="*/ 162 w 162"/>
                <a:gd name="T47" fmla="*/ 81 h 203"/>
                <a:gd name="T48" fmla="*/ 118 w 162"/>
                <a:gd name="T49" fmla="*/ 154 h 203"/>
                <a:gd name="T50" fmla="*/ 115 w 162"/>
                <a:gd name="T51" fmla="*/ 148 h 203"/>
                <a:gd name="T52" fmla="*/ 153 w 162"/>
                <a:gd name="T53" fmla="*/ 85 h 203"/>
                <a:gd name="T54" fmla="*/ 81 w 162"/>
                <a:gd name="T55" fmla="*/ 13 h 203"/>
                <a:gd name="T56" fmla="*/ 10 w 162"/>
                <a:gd name="T57" fmla="*/ 85 h 203"/>
                <a:gd name="T58" fmla="*/ 47 w 162"/>
                <a:gd name="T59" fmla="*/ 148 h 203"/>
                <a:gd name="T60" fmla="*/ 45 w 162"/>
                <a:gd name="T61" fmla="*/ 154 h 203"/>
                <a:gd name="T62" fmla="*/ 0 w 162"/>
                <a:gd name="T63" fmla="*/ 81 h 203"/>
                <a:gd name="T64" fmla="*/ 81 w 162"/>
                <a:gd name="T65" fmla="*/ 0 h 203"/>
                <a:gd name="T66" fmla="*/ 81 w 162"/>
                <a:gd name="T67" fmla="*/ 124 h 203"/>
                <a:gd name="T68" fmla="*/ 89 w 162"/>
                <a:gd name="T69" fmla="*/ 132 h 203"/>
                <a:gd name="T70" fmla="*/ 81 w 162"/>
                <a:gd name="T71" fmla="*/ 139 h 203"/>
                <a:gd name="T72" fmla="*/ 73 w 162"/>
                <a:gd name="T73" fmla="*/ 132 h 203"/>
                <a:gd name="T74" fmla="*/ 81 w 162"/>
                <a:gd name="T75" fmla="*/ 124 h 203"/>
                <a:gd name="T76" fmla="*/ 81 w 162"/>
                <a:gd name="T77" fmla="*/ 171 h 203"/>
                <a:gd name="T78" fmla="*/ 95 w 162"/>
                <a:gd name="T79" fmla="*/ 160 h 203"/>
                <a:gd name="T80" fmla="*/ 81 w 162"/>
                <a:gd name="T81" fmla="*/ 149 h 203"/>
                <a:gd name="T82" fmla="*/ 68 w 162"/>
                <a:gd name="T83" fmla="*/ 160 h 203"/>
                <a:gd name="T84" fmla="*/ 81 w 162"/>
                <a:gd name="T85" fmla="*/ 17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2" h="203">
                  <a:moveTo>
                    <a:pt x="91" y="100"/>
                  </a:moveTo>
                  <a:cubicBezTo>
                    <a:pt x="98" y="144"/>
                    <a:pt x="114" y="181"/>
                    <a:pt x="128" y="203"/>
                  </a:cubicBezTo>
                  <a:cubicBezTo>
                    <a:pt x="108" y="203"/>
                    <a:pt x="108" y="203"/>
                    <a:pt x="108" y="203"/>
                  </a:cubicBezTo>
                  <a:cubicBezTo>
                    <a:pt x="108" y="190"/>
                    <a:pt x="100" y="180"/>
                    <a:pt x="81" y="180"/>
                  </a:cubicBezTo>
                  <a:cubicBezTo>
                    <a:pt x="63" y="180"/>
                    <a:pt x="55" y="190"/>
                    <a:pt x="54" y="203"/>
                  </a:cubicBezTo>
                  <a:cubicBezTo>
                    <a:pt x="34" y="203"/>
                    <a:pt x="34" y="203"/>
                    <a:pt x="34" y="203"/>
                  </a:cubicBezTo>
                  <a:cubicBezTo>
                    <a:pt x="49" y="181"/>
                    <a:pt x="64" y="144"/>
                    <a:pt x="71" y="100"/>
                  </a:cubicBezTo>
                  <a:cubicBezTo>
                    <a:pt x="67" y="97"/>
                    <a:pt x="64" y="92"/>
                    <a:pt x="64" y="86"/>
                  </a:cubicBezTo>
                  <a:cubicBezTo>
                    <a:pt x="64" y="77"/>
                    <a:pt x="72" y="69"/>
                    <a:pt x="81" y="69"/>
                  </a:cubicBezTo>
                  <a:cubicBezTo>
                    <a:pt x="91" y="69"/>
                    <a:pt x="98" y="77"/>
                    <a:pt x="98" y="86"/>
                  </a:cubicBezTo>
                  <a:cubicBezTo>
                    <a:pt x="98" y="92"/>
                    <a:pt x="96" y="97"/>
                    <a:pt x="91" y="100"/>
                  </a:cubicBezTo>
                  <a:close/>
                  <a:moveTo>
                    <a:pt x="81" y="34"/>
                  </a:moveTo>
                  <a:cubicBezTo>
                    <a:pt x="108" y="34"/>
                    <a:pt x="130" y="56"/>
                    <a:pt x="130" y="83"/>
                  </a:cubicBezTo>
                  <a:cubicBezTo>
                    <a:pt x="130" y="100"/>
                    <a:pt x="121" y="115"/>
                    <a:pt x="107" y="123"/>
                  </a:cubicBezTo>
                  <a:cubicBezTo>
                    <a:pt x="107" y="121"/>
                    <a:pt x="106" y="119"/>
                    <a:pt x="106" y="117"/>
                  </a:cubicBezTo>
                  <a:cubicBezTo>
                    <a:pt x="115" y="110"/>
                    <a:pt x="121" y="99"/>
                    <a:pt x="121" y="86"/>
                  </a:cubicBezTo>
                  <a:cubicBezTo>
                    <a:pt x="121" y="64"/>
                    <a:pt x="103" y="47"/>
                    <a:pt x="81" y="47"/>
                  </a:cubicBezTo>
                  <a:cubicBezTo>
                    <a:pt x="59" y="47"/>
                    <a:pt x="42" y="64"/>
                    <a:pt x="42" y="86"/>
                  </a:cubicBezTo>
                  <a:cubicBezTo>
                    <a:pt x="42" y="99"/>
                    <a:pt x="47" y="110"/>
                    <a:pt x="56" y="117"/>
                  </a:cubicBezTo>
                  <a:cubicBezTo>
                    <a:pt x="56" y="119"/>
                    <a:pt x="55" y="121"/>
                    <a:pt x="55" y="123"/>
                  </a:cubicBezTo>
                  <a:cubicBezTo>
                    <a:pt x="42" y="115"/>
                    <a:pt x="33" y="100"/>
                    <a:pt x="33" y="83"/>
                  </a:cubicBezTo>
                  <a:cubicBezTo>
                    <a:pt x="33" y="56"/>
                    <a:pt x="54" y="34"/>
                    <a:pt x="81" y="34"/>
                  </a:cubicBezTo>
                  <a:close/>
                  <a:moveTo>
                    <a:pt x="81" y="0"/>
                  </a:moveTo>
                  <a:cubicBezTo>
                    <a:pt x="126" y="0"/>
                    <a:pt x="162" y="37"/>
                    <a:pt x="162" y="81"/>
                  </a:cubicBezTo>
                  <a:cubicBezTo>
                    <a:pt x="162" y="113"/>
                    <a:pt x="144" y="141"/>
                    <a:pt x="118" y="154"/>
                  </a:cubicBezTo>
                  <a:cubicBezTo>
                    <a:pt x="117" y="152"/>
                    <a:pt x="116" y="150"/>
                    <a:pt x="115" y="148"/>
                  </a:cubicBezTo>
                  <a:cubicBezTo>
                    <a:pt x="138" y="136"/>
                    <a:pt x="153" y="112"/>
                    <a:pt x="153" y="85"/>
                  </a:cubicBezTo>
                  <a:cubicBezTo>
                    <a:pt x="153" y="45"/>
                    <a:pt x="121" y="13"/>
                    <a:pt x="81" y="13"/>
                  </a:cubicBezTo>
                  <a:cubicBezTo>
                    <a:pt x="42" y="13"/>
                    <a:pt x="10" y="45"/>
                    <a:pt x="10" y="85"/>
                  </a:cubicBezTo>
                  <a:cubicBezTo>
                    <a:pt x="10" y="112"/>
                    <a:pt x="25" y="136"/>
                    <a:pt x="47" y="148"/>
                  </a:cubicBezTo>
                  <a:cubicBezTo>
                    <a:pt x="46" y="150"/>
                    <a:pt x="46" y="152"/>
                    <a:pt x="45" y="154"/>
                  </a:cubicBezTo>
                  <a:cubicBezTo>
                    <a:pt x="18" y="141"/>
                    <a:pt x="0" y="113"/>
                    <a:pt x="0" y="81"/>
                  </a:cubicBezTo>
                  <a:cubicBezTo>
                    <a:pt x="0" y="37"/>
                    <a:pt x="36" y="0"/>
                    <a:pt x="81" y="0"/>
                  </a:cubicBezTo>
                  <a:close/>
                  <a:moveTo>
                    <a:pt x="81" y="124"/>
                  </a:moveTo>
                  <a:cubicBezTo>
                    <a:pt x="87" y="124"/>
                    <a:pt x="89" y="128"/>
                    <a:pt x="89" y="132"/>
                  </a:cubicBezTo>
                  <a:cubicBezTo>
                    <a:pt x="89" y="135"/>
                    <a:pt x="87" y="139"/>
                    <a:pt x="81" y="139"/>
                  </a:cubicBezTo>
                  <a:cubicBezTo>
                    <a:pt x="75" y="139"/>
                    <a:pt x="73" y="135"/>
                    <a:pt x="73" y="132"/>
                  </a:cubicBezTo>
                  <a:cubicBezTo>
                    <a:pt x="73" y="128"/>
                    <a:pt x="75" y="124"/>
                    <a:pt x="81" y="124"/>
                  </a:cubicBezTo>
                  <a:close/>
                  <a:moveTo>
                    <a:pt x="81" y="171"/>
                  </a:moveTo>
                  <a:cubicBezTo>
                    <a:pt x="91" y="171"/>
                    <a:pt x="95" y="166"/>
                    <a:pt x="95" y="160"/>
                  </a:cubicBezTo>
                  <a:cubicBezTo>
                    <a:pt x="95" y="154"/>
                    <a:pt x="91" y="149"/>
                    <a:pt x="81" y="149"/>
                  </a:cubicBezTo>
                  <a:cubicBezTo>
                    <a:pt x="71" y="149"/>
                    <a:pt x="68" y="154"/>
                    <a:pt x="68" y="160"/>
                  </a:cubicBezTo>
                  <a:cubicBezTo>
                    <a:pt x="68" y="166"/>
                    <a:pt x="71" y="171"/>
                    <a:pt x="81" y="171"/>
                  </a:cubicBezTo>
                  <a:close/>
                </a:path>
              </a:pathLst>
            </a:custGeom>
            <a:solidFill>
              <a:srgbClr val="FFFFFF"/>
            </a:solidFill>
            <a:ln>
              <a:noFill/>
            </a:ln>
          </p:spPr>
          <p:txBody>
            <a:bodyPr vert="horz" wrap="square" lIns="111925" tIns="55963" rIns="111925" bIns="55963" numCol="1" anchor="t" anchorCtr="0" compatLnSpc="1">
              <a:prstTxWarp prst="textNoShape">
                <a:avLst/>
              </a:prstTxWarp>
            </a:bodyPr>
            <a:lstStyle/>
            <a:p>
              <a:endParaRPr lang="en-US" sz="2176">
                <a:solidFill>
                  <a:srgbClr val="505050"/>
                </a:solidFill>
              </a:endParaRPr>
            </a:p>
          </p:txBody>
        </p:sp>
        <p:sp>
          <p:nvSpPr>
            <p:cNvPr id="24" name="Freeform 18"/>
            <p:cNvSpPr>
              <a:spLocks noEditPoints="1"/>
            </p:cNvSpPr>
            <p:nvPr/>
          </p:nvSpPr>
          <p:spPr bwMode="black">
            <a:xfrm>
              <a:off x="5815769" y="4617778"/>
              <a:ext cx="616273" cy="751847"/>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111925" tIns="55963" rIns="111925" bIns="55963" numCol="1" anchor="t" anchorCtr="0" compatLnSpc="1">
              <a:prstTxWarp prst="textNoShape">
                <a:avLst/>
              </a:prstTxWarp>
            </a:bodyPr>
            <a:lstStyle/>
            <a:p>
              <a:endParaRPr lang="en-US" sz="2176">
                <a:solidFill>
                  <a:srgbClr val="505050"/>
                </a:solidFill>
              </a:endParaRPr>
            </a:p>
          </p:txBody>
        </p:sp>
        <p:pic>
          <p:nvPicPr>
            <p:cNvPr id="25" name="Picture 39" descr="C:\Users\sakuu\Documents\Ballmer WPC\PNGS\Timer.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black">
            <a:xfrm>
              <a:off x="8019851" y="4579427"/>
              <a:ext cx="524610" cy="790197"/>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7"/>
            <p:cNvSpPr/>
            <p:nvPr>
              <p:custDataLst>
                <p:tags r:id="rId5"/>
              </p:custDataLst>
            </p:nvPr>
          </p:nvSpPr>
          <p:spPr>
            <a:xfrm>
              <a:off x="9518062" y="4139722"/>
              <a:ext cx="2072452" cy="2072452"/>
            </a:xfrm>
            <a:prstGeom prst="rect">
              <a:avLst/>
            </a:prstGeom>
            <a:solidFill>
              <a:srgbClr val="00B050"/>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93260" rIns="93260" rtlCol="0" anchor="b"/>
            <a:lstStyle/>
            <a:p>
              <a:endParaRPr lang="en-US" sz="2040" dirty="0">
                <a:solidFill>
                  <a:srgbClr val="000000"/>
                </a:solidFill>
              </a:endParaRPr>
            </a:p>
          </p:txBody>
        </p:sp>
        <p:sp>
          <p:nvSpPr>
            <p:cNvPr id="30" name="Rectangle 29"/>
            <p:cNvSpPr/>
            <p:nvPr/>
          </p:nvSpPr>
          <p:spPr>
            <a:xfrm>
              <a:off x="9679720" y="4967614"/>
              <a:ext cx="1801134" cy="469039"/>
            </a:xfrm>
            <a:prstGeom prst="rect">
              <a:avLst/>
            </a:prstGeom>
          </p:spPr>
          <p:txBody>
            <a:bodyPr wrap="none">
              <a:spAutoFit/>
            </a:bodyPr>
            <a:lstStyle/>
            <a:p>
              <a:r>
                <a:rPr lang="en-US" sz="2448" dirty="0">
                  <a:solidFill>
                    <a:srgbClr val="000000"/>
                  </a:solidFill>
                </a:rPr>
                <a:t>And More…</a:t>
              </a:r>
            </a:p>
          </p:txBody>
        </p:sp>
      </p:grpSp>
    </p:spTree>
    <p:extLst>
      <p:ext uri="{BB962C8B-B14F-4D97-AF65-F5344CB8AC3E}">
        <p14:creationId xmlns:p14="http://schemas.microsoft.com/office/powerpoint/2010/main" val="23141673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3"/>
                                        </p:tgtEl>
                                      </p:cBhvr>
                                      <p:by x="150000" y="150000"/>
                                    </p:animScale>
                                  </p:childTnLst>
                                </p:cTn>
                              </p:par>
                              <p:par>
                                <p:cTn id="7" presetID="42" presetClass="path" presetSubtype="0" accel="50000" decel="50000" fill="hold" nodeType="withEffect">
                                  <p:stCondLst>
                                    <p:cond delay="0"/>
                                  </p:stCondLst>
                                  <p:childTnLst>
                                    <p:animMotion origin="layout" path="M 3.10697E-6 -3.02315E-6 L -0.18739 0.16614 " pathEditMode="relative" rAng="0" ptsTypes="AA">
                                      <p:cBhvr>
                                        <p:cTn id="8" dur="2000" fill="hold"/>
                                        <p:tgtEl>
                                          <p:spTgt spid="3"/>
                                        </p:tgtEl>
                                        <p:attrNameLst>
                                          <p:attrName>ppt_x</p:attrName>
                                          <p:attrName>ppt_y</p:attrName>
                                        </p:attrNameLst>
                                      </p:cBhvr>
                                      <p:rCtr x="-9369" y="8307"/>
                                    </p:animMotion>
                                  </p:childTnLst>
                                </p:cTn>
                              </p:par>
                              <p:par>
                                <p:cTn id="9" presetID="10" presetClass="exit" presetSubtype="0" fill="hold" nodeType="withEffect">
                                  <p:stCondLst>
                                    <p:cond delay="0"/>
                                  </p:stCondLst>
                                  <p:childTnLst>
                                    <p:animEffect transition="out" filter="fade">
                                      <p:cBhvr>
                                        <p:cTn id="10" dur="500"/>
                                        <p:tgtEl>
                                          <p:spTgt spid="46"/>
                                        </p:tgtEl>
                                      </p:cBhvr>
                                    </p:animEffect>
                                    <p:set>
                                      <p:cBhvr>
                                        <p:cTn id="11" dur="1" fill="hold">
                                          <p:stCondLst>
                                            <p:cond delay="499"/>
                                          </p:stCondLst>
                                        </p:cTn>
                                        <p:tgtEl>
                                          <p:spTgt spid="46"/>
                                        </p:tgtEl>
                                        <p:attrNameLst>
                                          <p:attrName>style.visibility</p:attrName>
                                        </p:attrNameLst>
                                      </p:cBhvr>
                                      <p:to>
                                        <p:strVal val="hidden"/>
                                      </p:to>
                                    </p:set>
                                  </p:childTnLst>
                                </p:cTn>
                              </p:par>
                              <p:par>
                                <p:cTn id="12" presetID="10" presetClass="exit" presetSubtype="0" fill="hold" nodeType="withEffect">
                                  <p:stCondLst>
                                    <p:cond delay="0"/>
                                  </p:stCondLst>
                                  <p:childTnLst>
                                    <p:animEffect transition="out" filter="fade">
                                      <p:cBhvr>
                                        <p:cTn id="13" dur="500"/>
                                        <p:tgtEl>
                                          <p:spTgt spid="18"/>
                                        </p:tgtEl>
                                      </p:cBhvr>
                                    </p:animEffect>
                                    <p:set>
                                      <p:cBhvr>
                                        <p:cTn id="14" dur="1" fill="hold">
                                          <p:stCondLst>
                                            <p:cond delay="499"/>
                                          </p:stCondLst>
                                        </p:cTn>
                                        <p:tgtEl>
                                          <p:spTgt spid="18"/>
                                        </p:tgtEl>
                                        <p:attrNameLst>
                                          <p:attrName>style.visibility</p:attrName>
                                        </p:attrNameLst>
                                      </p:cBhvr>
                                      <p:to>
                                        <p:strVal val="hidden"/>
                                      </p:to>
                                    </p:set>
                                  </p:childTnLst>
                                </p:cTn>
                              </p:par>
                              <p:par>
                                <p:cTn id="15" presetID="10" presetClass="exit" presetSubtype="0" fill="hold" nodeType="withEffect">
                                  <p:stCondLst>
                                    <p:cond delay="0"/>
                                  </p:stCondLst>
                                  <p:childTnLst>
                                    <p:animEffect transition="out" filter="fade">
                                      <p:cBhvr>
                                        <p:cTn id="16" dur="500"/>
                                        <p:tgtEl>
                                          <p:spTgt spid="45"/>
                                        </p:tgtEl>
                                      </p:cBhvr>
                                    </p:animEffect>
                                    <p:set>
                                      <p:cBhvr>
                                        <p:cTn id="17" dur="1" fill="hold">
                                          <p:stCondLst>
                                            <p:cond delay="499"/>
                                          </p:stCondLst>
                                        </p:cTn>
                                        <p:tgtEl>
                                          <p:spTgt spid="4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1555221" y="2253791"/>
            <a:ext cx="3678044" cy="3589926"/>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2448">
              <a:solidFill>
                <a:srgbClr val="505050"/>
              </a:solidFill>
            </a:endParaRPr>
          </a:p>
        </p:txBody>
      </p:sp>
      <p:sp>
        <p:nvSpPr>
          <p:cNvPr id="2" name="Title 1"/>
          <p:cNvSpPr>
            <a:spLocks noGrp="1"/>
          </p:cNvSpPr>
          <p:nvPr>
            <p:ph type="title"/>
          </p:nvPr>
        </p:nvSpPr>
        <p:spPr>
          <a:xfrm>
            <a:off x="882" y="3138"/>
            <a:ext cx="12434711" cy="1165754"/>
          </a:xfrm>
        </p:spPr>
        <p:txBody>
          <a:bodyPr>
            <a:normAutofit/>
          </a:bodyPr>
          <a:lstStyle/>
          <a:p>
            <a:r>
              <a:rPr lang="en-US" dirty="0"/>
              <a:t>Resource-based constrained delegation </a:t>
            </a:r>
          </a:p>
        </p:txBody>
      </p:sp>
      <p:sp>
        <p:nvSpPr>
          <p:cNvPr id="4" name="Isosceles Triangle 3"/>
          <p:cNvSpPr/>
          <p:nvPr/>
        </p:nvSpPr>
        <p:spPr bwMode="auto">
          <a:xfrm>
            <a:off x="1347134" y="1778993"/>
            <a:ext cx="737995" cy="663023"/>
          </a:xfrm>
          <a:prstGeom prst="triangl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8" tIns="46634" rIns="93268" bIns="46634" numCol="1" rtlCol="0" anchor="ctr" anchorCtr="0" compatLnSpc="1">
            <a:prstTxWarp prst="textNoShape">
              <a:avLst/>
            </a:prstTxWarp>
          </a:bodyPr>
          <a:lstStyle/>
          <a:p>
            <a:pPr algn="ctr" defTabSz="932437" fontAlgn="base">
              <a:spcBef>
                <a:spcPct val="0"/>
              </a:spcBef>
              <a:spcAft>
                <a:spcPct val="0"/>
              </a:spcAft>
            </a:pPr>
            <a:endParaRPr lang="en-US" sz="2312" dirty="0">
              <a:gradFill>
                <a:gsLst>
                  <a:gs pos="0">
                    <a:srgbClr val="FFFFFF"/>
                  </a:gs>
                  <a:gs pos="100000">
                    <a:srgbClr val="FFFFFF"/>
                  </a:gs>
                </a:gsLst>
                <a:lin ang="5400000" scaled="0"/>
              </a:gradFill>
            </a:endParaRPr>
          </a:p>
        </p:txBody>
      </p:sp>
      <p:sp>
        <p:nvSpPr>
          <p:cNvPr id="10" name="TextBox 9"/>
          <p:cNvSpPr txBox="1"/>
          <p:nvPr/>
        </p:nvSpPr>
        <p:spPr>
          <a:xfrm>
            <a:off x="1980599" y="1947874"/>
            <a:ext cx="1335363" cy="251159"/>
          </a:xfrm>
          <a:prstGeom prst="rect">
            <a:avLst/>
          </a:prstGeom>
          <a:noFill/>
        </p:spPr>
        <p:txBody>
          <a:bodyPr wrap="square" lIns="0" tIns="0" rIns="0" bIns="0" rtlCol="0">
            <a:spAutoFit/>
          </a:bodyPr>
          <a:lstStyle/>
          <a:p>
            <a:r>
              <a:rPr lang="en-US" sz="1632" dirty="0">
                <a:gradFill>
                  <a:gsLst>
                    <a:gs pos="0">
                      <a:srgbClr val="505050"/>
                    </a:gs>
                    <a:gs pos="86000">
                      <a:srgbClr val="505050"/>
                    </a:gs>
                  </a:gsLst>
                  <a:lin ang="5400000" scaled="0"/>
                </a:gradFill>
              </a:rPr>
              <a:t>Contoso.com</a:t>
            </a:r>
          </a:p>
        </p:txBody>
      </p:sp>
      <p:grpSp>
        <p:nvGrpSpPr>
          <p:cNvPr id="40" name="Group 39"/>
          <p:cNvGrpSpPr/>
          <p:nvPr/>
        </p:nvGrpSpPr>
        <p:grpSpPr>
          <a:xfrm>
            <a:off x="1742373" y="2976837"/>
            <a:ext cx="1317792" cy="1346638"/>
            <a:chOff x="1742373" y="2976837"/>
            <a:chExt cx="1317792" cy="1346638"/>
          </a:xfrm>
        </p:grpSpPr>
        <p:pic>
          <p:nvPicPr>
            <p:cNvPr id="14" name="Picture 3" descr="C:\Users\administrator\Pictures\DVD_ART36\Artwork_Imagery\Icons - Illustrations\_ VISTA STYLE\server.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42373" y="2976837"/>
              <a:ext cx="1317792" cy="13015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C:\Users\administrator\Pictures\DVD_ART36\Artwork_Imagery\Icons - Illustrations\_ WINDOWS SERVER ICONS\Documents\Phone Book active directory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8370" y="3597887"/>
              <a:ext cx="630568" cy="725588"/>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TextBox 15"/>
          <p:cNvSpPr txBox="1"/>
          <p:nvPr/>
        </p:nvSpPr>
        <p:spPr>
          <a:xfrm>
            <a:off x="1725786" y="4351203"/>
            <a:ext cx="1175363" cy="376770"/>
          </a:xfrm>
          <a:prstGeom prst="rect">
            <a:avLst/>
          </a:prstGeom>
          <a:noFill/>
        </p:spPr>
        <p:txBody>
          <a:bodyPr wrap="square" lIns="0" tIns="0" rIns="0" bIns="0" rtlCol="0">
            <a:spAutoFit/>
          </a:bodyPr>
          <a:lstStyle/>
          <a:p>
            <a:r>
              <a:rPr lang="en-US" sz="1224" dirty="0">
                <a:gradFill>
                  <a:gsLst>
                    <a:gs pos="0">
                      <a:srgbClr val="505050"/>
                    </a:gs>
                    <a:gs pos="86000">
                      <a:srgbClr val="505050"/>
                    </a:gs>
                  </a:gsLst>
                  <a:lin ang="5400000" scaled="0"/>
                </a:gradFill>
              </a:rPr>
              <a:t>Windows 2012 AD</a:t>
            </a:r>
          </a:p>
        </p:txBody>
      </p:sp>
      <p:pic>
        <p:nvPicPr>
          <p:cNvPr id="31" name="Picture 3" descr="C:\Users\administrator\Pictures\DVD_ART36\Artwork_Imagery\Icons - Illustrations\_ VISTA STYLE\server.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64935" y="2807726"/>
            <a:ext cx="1317792" cy="1301500"/>
          </a:xfrm>
          <a:prstGeom prst="rect">
            <a:avLst/>
          </a:prstGeom>
          <a:noFill/>
          <a:extLst>
            <a:ext uri="{909E8E84-426E-40DD-AFC4-6F175D3DCCD1}">
              <a14:hiddenFill xmlns:a14="http://schemas.microsoft.com/office/drawing/2010/main">
                <a:solidFill>
                  <a:srgbClr val="FFFFFF"/>
                </a:solidFill>
              </a14:hiddenFill>
            </a:ext>
          </a:extLst>
        </p:spPr>
      </p:pic>
      <p:grpSp>
        <p:nvGrpSpPr>
          <p:cNvPr id="41" name="Group 40"/>
          <p:cNvGrpSpPr/>
          <p:nvPr/>
        </p:nvGrpSpPr>
        <p:grpSpPr>
          <a:xfrm>
            <a:off x="3787551" y="3021974"/>
            <a:ext cx="1317792" cy="1387921"/>
            <a:chOff x="3787551" y="3021974"/>
            <a:chExt cx="1317792" cy="1387921"/>
          </a:xfrm>
        </p:grpSpPr>
        <p:pic>
          <p:nvPicPr>
            <p:cNvPr id="18" name="Picture 3" descr="C:\Users\administrator\Pictures\DVD_ART36\Artwork_Imagery\Icons - Illustrations\_ VISTA STYLE\server.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87551" y="3021974"/>
              <a:ext cx="1317792" cy="13015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5" descr="C:\Users\administrator\Pictures\DVD_ART36\Artwork_Imagery\Icons - Illustrations\_ REAL VISTA STYLE\world globe map.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54141" y="3839971"/>
              <a:ext cx="577060" cy="569924"/>
            </a:xfrm>
            <a:prstGeom prst="rect">
              <a:avLst/>
            </a:prstGeom>
            <a:noFill/>
            <a:extLst>
              <a:ext uri="{909E8E84-426E-40DD-AFC4-6F175D3DCCD1}">
                <a14:hiddenFill xmlns:a14="http://schemas.microsoft.com/office/drawing/2010/main">
                  <a:solidFill>
                    <a:srgbClr val="FFFFFF"/>
                  </a:solidFill>
                </a14:hiddenFill>
              </a:ext>
            </a:extLst>
          </p:spPr>
        </p:pic>
      </p:grpSp>
      <p:sp>
        <p:nvSpPr>
          <p:cNvPr id="32" name="TextBox 31"/>
          <p:cNvSpPr txBox="1"/>
          <p:nvPr/>
        </p:nvSpPr>
        <p:spPr>
          <a:xfrm>
            <a:off x="3555837" y="4396124"/>
            <a:ext cx="1175363" cy="188385"/>
          </a:xfrm>
          <a:prstGeom prst="rect">
            <a:avLst/>
          </a:prstGeom>
          <a:noFill/>
        </p:spPr>
        <p:txBody>
          <a:bodyPr wrap="square" lIns="0" tIns="0" rIns="0" bIns="0" rtlCol="0">
            <a:spAutoFit/>
          </a:bodyPr>
          <a:lstStyle/>
          <a:p>
            <a:r>
              <a:rPr lang="en-US" sz="1224" dirty="0">
                <a:gradFill>
                  <a:gsLst>
                    <a:gs pos="0">
                      <a:srgbClr val="505050"/>
                    </a:gs>
                    <a:gs pos="86000">
                      <a:srgbClr val="505050"/>
                    </a:gs>
                  </a:gsLst>
                  <a:lin ang="5400000" scaled="0"/>
                </a:gradFill>
              </a:rPr>
              <a:t>SharePoint 2013</a:t>
            </a:r>
          </a:p>
        </p:txBody>
      </p:sp>
      <p:pic>
        <p:nvPicPr>
          <p:cNvPr id="33" name="Picture 5" descr="C:\Users\administrator\Pictures\DVD_ART36\Artwork_Imagery\Icons - Illustrations\_ WINDOWS SERVER ICONS\People\user man person people.png"/>
          <p:cNvPicPr>
            <a:picLocks noChangeAspect="1" noChangeArrowheads="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2917290" y="5014486"/>
            <a:ext cx="467456" cy="63593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227074" y="5303117"/>
            <a:ext cx="12954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Bob</a:t>
            </a:r>
          </a:p>
        </p:txBody>
      </p:sp>
      <p:cxnSp>
        <p:nvCxnSpPr>
          <p:cNvPr id="6" name="Straight Arrow Connector 5"/>
          <p:cNvCxnSpPr/>
          <p:nvPr/>
        </p:nvCxnSpPr>
        <p:spPr>
          <a:xfrm flipV="1">
            <a:off x="3237527" y="4124933"/>
            <a:ext cx="372148" cy="75596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38" name="Group 37"/>
          <p:cNvGrpSpPr/>
          <p:nvPr/>
        </p:nvGrpSpPr>
        <p:grpSpPr>
          <a:xfrm>
            <a:off x="6173938" y="1448117"/>
            <a:ext cx="6053568" cy="2343725"/>
            <a:chOff x="6173938" y="1448117"/>
            <a:chExt cx="6053568" cy="2343725"/>
          </a:xfrm>
        </p:grpSpPr>
        <p:sp>
          <p:nvSpPr>
            <p:cNvPr id="22" name="Rectangle 21"/>
            <p:cNvSpPr/>
            <p:nvPr/>
          </p:nvSpPr>
          <p:spPr>
            <a:xfrm>
              <a:off x="8186224" y="2165325"/>
              <a:ext cx="1825981" cy="162651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2448">
                <a:solidFill>
                  <a:srgbClr val="505050"/>
                </a:solidFill>
              </a:endParaRPr>
            </a:p>
          </p:txBody>
        </p:sp>
        <p:pic>
          <p:nvPicPr>
            <p:cNvPr id="23" name="Picture 3" descr="C:\Users\administrator\Pictures\DVD_ART36\Artwork_Imagery\Icons - Illustrations\_ VISTA STYLE\server.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629281" y="2503254"/>
              <a:ext cx="1103781" cy="109013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7" descr="C:\Users\administrator\Pictures\DVD_ART36\Artwork_Imagery\Icons - Illustrations\_ xMAC STYLE\databas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9133872" y="3280576"/>
              <a:ext cx="367387" cy="479142"/>
            </a:xfrm>
            <a:prstGeom prst="rect">
              <a:avLst/>
            </a:prstGeom>
            <a:noFill/>
            <a:extLst>
              <a:ext uri="{909E8E84-426E-40DD-AFC4-6F175D3DCCD1}">
                <a14:hiddenFill xmlns:a14="http://schemas.microsoft.com/office/drawing/2010/main">
                  <a:solidFill>
                    <a:srgbClr val="FFFFFF"/>
                  </a:solidFill>
                </a14:hiddenFill>
              </a:ext>
            </a:extLst>
          </p:spPr>
        </p:pic>
        <p:sp>
          <p:nvSpPr>
            <p:cNvPr id="20" name="Isosceles Triangle 19"/>
            <p:cNvSpPr/>
            <p:nvPr/>
          </p:nvSpPr>
          <p:spPr bwMode="auto">
            <a:xfrm>
              <a:off x="9761086" y="1921450"/>
              <a:ext cx="618144" cy="541115"/>
            </a:xfrm>
            <a:prstGeom prst="triangl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8" tIns="46634" rIns="93268" bIns="46634" numCol="1" rtlCol="0" anchor="ctr" anchorCtr="0" compatLnSpc="1">
              <a:prstTxWarp prst="textNoShape">
                <a:avLst/>
              </a:prstTxWarp>
            </a:bodyPr>
            <a:lstStyle/>
            <a:p>
              <a:pPr algn="ctr" defTabSz="932437" fontAlgn="base">
                <a:spcBef>
                  <a:spcPct val="0"/>
                </a:spcBef>
                <a:spcAft>
                  <a:spcPct val="0"/>
                </a:spcAft>
              </a:pPr>
              <a:endParaRPr lang="en-US" sz="2312" dirty="0">
                <a:gradFill>
                  <a:gsLst>
                    <a:gs pos="0">
                      <a:srgbClr val="FFFFFF"/>
                    </a:gs>
                    <a:gs pos="100000">
                      <a:srgbClr val="FFFFFF"/>
                    </a:gs>
                  </a:gsLst>
                  <a:lin ang="5400000" scaled="0"/>
                </a:gradFill>
              </a:endParaRPr>
            </a:p>
          </p:txBody>
        </p:sp>
        <p:sp>
          <p:nvSpPr>
            <p:cNvPr id="21" name="TextBox 20"/>
            <p:cNvSpPr txBox="1"/>
            <p:nvPr/>
          </p:nvSpPr>
          <p:spPr>
            <a:xfrm>
              <a:off x="10379230" y="2099405"/>
              <a:ext cx="1848276" cy="251159"/>
            </a:xfrm>
            <a:prstGeom prst="rect">
              <a:avLst/>
            </a:prstGeom>
            <a:noFill/>
          </p:spPr>
          <p:txBody>
            <a:bodyPr wrap="square" lIns="0" tIns="0" rIns="0" bIns="0" rtlCol="0">
              <a:spAutoFit/>
            </a:bodyPr>
            <a:lstStyle/>
            <a:p>
              <a:r>
                <a:rPr lang="en-US" sz="1632" dirty="0" smtClean="0">
                  <a:gradFill>
                    <a:gsLst>
                      <a:gs pos="0">
                        <a:srgbClr val="505050"/>
                      </a:gs>
                      <a:gs pos="86000">
                        <a:srgbClr val="505050"/>
                      </a:gs>
                    </a:gsLst>
                    <a:lin ang="5400000" scaled="0"/>
                  </a:gradFill>
                </a:rPr>
                <a:t>EMEA.Contoso.com</a:t>
              </a:r>
              <a:endParaRPr lang="en-US" sz="1632" dirty="0">
                <a:gradFill>
                  <a:gsLst>
                    <a:gs pos="0">
                      <a:srgbClr val="505050"/>
                    </a:gs>
                    <a:gs pos="86000">
                      <a:srgbClr val="505050"/>
                    </a:gs>
                  </a:gsLst>
                  <a:lin ang="5400000" scaled="0"/>
                </a:gradFill>
              </a:endParaRPr>
            </a:p>
          </p:txBody>
        </p:sp>
        <p:cxnSp>
          <p:nvCxnSpPr>
            <p:cNvPr id="11" name="Straight Connector 10"/>
            <p:cNvCxnSpPr/>
            <p:nvPr/>
          </p:nvCxnSpPr>
          <p:spPr>
            <a:xfrm>
              <a:off x="6741021" y="2192007"/>
              <a:ext cx="8585" cy="1480717"/>
            </a:xfrm>
            <a:prstGeom prst="line">
              <a:avLst/>
            </a:prstGeom>
            <a:ln w="28575">
              <a:solidFill>
                <a:schemeClr val="tx1"/>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173938" y="1448117"/>
              <a:ext cx="2004382" cy="794064"/>
            </a:xfrm>
            <a:prstGeom prst="rect">
              <a:avLst/>
            </a:prstGeom>
            <a:noFill/>
          </p:spPr>
          <p:txBody>
            <a:bodyPr wrap="squar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Domain Boundary</a:t>
              </a:r>
            </a:p>
          </p:txBody>
        </p:sp>
      </p:grpSp>
      <p:grpSp>
        <p:nvGrpSpPr>
          <p:cNvPr id="39" name="Group 38"/>
          <p:cNvGrpSpPr/>
          <p:nvPr/>
        </p:nvGrpSpPr>
        <p:grpSpPr>
          <a:xfrm>
            <a:off x="6220953" y="3973326"/>
            <a:ext cx="5664211" cy="2305062"/>
            <a:chOff x="6220953" y="3973326"/>
            <a:chExt cx="5664211" cy="2305062"/>
          </a:xfrm>
        </p:grpSpPr>
        <p:sp>
          <p:nvSpPr>
            <p:cNvPr id="25" name="Rectangle 24"/>
            <p:cNvSpPr/>
            <p:nvPr/>
          </p:nvSpPr>
          <p:spPr>
            <a:xfrm>
              <a:off x="8220882" y="4217200"/>
              <a:ext cx="1825981" cy="1626517"/>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sz="2448">
                <a:solidFill>
                  <a:srgbClr val="505050"/>
                </a:solidFill>
              </a:endParaRPr>
            </a:p>
          </p:txBody>
        </p:sp>
        <p:pic>
          <p:nvPicPr>
            <p:cNvPr id="26" name="Picture 3" descr="C:\Users\administrator\Pictures\DVD_ART36\Artwork_Imagery\Icons - Illustrations\_ VISTA STYLE\server.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663939" y="4555129"/>
              <a:ext cx="1103781" cy="109013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7" descr="C:\Users\administrator\Pictures\DVD_ART36\Artwork_Imagery\Icons - Illustrations\_ xMAC STYLE\databas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9168530" y="5332452"/>
              <a:ext cx="367387" cy="479142"/>
            </a:xfrm>
            <a:prstGeom prst="rect">
              <a:avLst/>
            </a:prstGeom>
            <a:noFill/>
            <a:extLst>
              <a:ext uri="{909E8E84-426E-40DD-AFC4-6F175D3DCCD1}">
                <a14:hiddenFill xmlns:a14="http://schemas.microsoft.com/office/drawing/2010/main">
                  <a:solidFill>
                    <a:srgbClr val="FFFFFF"/>
                  </a:solidFill>
                </a14:hiddenFill>
              </a:ext>
            </a:extLst>
          </p:spPr>
        </p:pic>
        <p:sp>
          <p:nvSpPr>
            <p:cNvPr id="28" name="Isosceles Triangle 27"/>
            <p:cNvSpPr/>
            <p:nvPr/>
          </p:nvSpPr>
          <p:spPr bwMode="auto">
            <a:xfrm>
              <a:off x="9795744" y="3973326"/>
              <a:ext cx="618144" cy="541115"/>
            </a:xfrm>
            <a:prstGeom prst="triangl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3268" tIns="46634" rIns="93268" bIns="46634" numCol="1" rtlCol="0" anchor="ctr" anchorCtr="0" compatLnSpc="1">
              <a:prstTxWarp prst="textNoShape">
                <a:avLst/>
              </a:prstTxWarp>
            </a:bodyPr>
            <a:lstStyle/>
            <a:p>
              <a:pPr algn="ctr" defTabSz="932437" fontAlgn="base">
                <a:spcBef>
                  <a:spcPct val="0"/>
                </a:spcBef>
                <a:spcAft>
                  <a:spcPct val="0"/>
                </a:spcAft>
              </a:pPr>
              <a:endParaRPr lang="en-US" sz="2312" dirty="0">
                <a:gradFill>
                  <a:gsLst>
                    <a:gs pos="0">
                      <a:srgbClr val="FFFFFF"/>
                    </a:gs>
                    <a:gs pos="100000">
                      <a:srgbClr val="FFFFFF"/>
                    </a:gs>
                  </a:gsLst>
                  <a:lin ang="5400000" scaled="0"/>
                </a:gradFill>
              </a:endParaRPr>
            </a:p>
          </p:txBody>
        </p:sp>
        <p:sp>
          <p:nvSpPr>
            <p:cNvPr id="29" name="TextBox 28"/>
            <p:cNvSpPr txBox="1"/>
            <p:nvPr/>
          </p:nvSpPr>
          <p:spPr>
            <a:xfrm>
              <a:off x="10379230" y="3992760"/>
              <a:ext cx="1505934" cy="251159"/>
            </a:xfrm>
            <a:prstGeom prst="rect">
              <a:avLst/>
            </a:prstGeom>
            <a:noFill/>
          </p:spPr>
          <p:txBody>
            <a:bodyPr wrap="square" lIns="0" tIns="0" rIns="0" bIns="0" rtlCol="0">
              <a:spAutoFit/>
            </a:bodyPr>
            <a:lstStyle/>
            <a:p>
              <a:r>
                <a:rPr lang="en-US" sz="1632" dirty="0" smtClean="0">
                  <a:gradFill>
                    <a:gsLst>
                      <a:gs pos="0">
                        <a:srgbClr val="505050"/>
                      </a:gs>
                      <a:gs pos="86000">
                        <a:srgbClr val="505050"/>
                      </a:gs>
                    </a:gsLst>
                    <a:lin ang="5400000" scaled="0"/>
                  </a:gradFill>
                </a:rPr>
                <a:t>Fabrikam.com</a:t>
              </a:r>
              <a:endParaRPr lang="en-US" sz="1632" dirty="0">
                <a:gradFill>
                  <a:gsLst>
                    <a:gs pos="0">
                      <a:srgbClr val="505050"/>
                    </a:gs>
                    <a:gs pos="86000">
                      <a:srgbClr val="505050"/>
                    </a:gs>
                  </a:gsLst>
                  <a:lin ang="5400000" scaled="0"/>
                </a:gradFill>
              </a:endParaRPr>
            </a:p>
          </p:txBody>
        </p:sp>
        <p:cxnSp>
          <p:nvCxnSpPr>
            <p:cNvPr id="36" name="Straight Connector 35"/>
            <p:cNvCxnSpPr/>
            <p:nvPr/>
          </p:nvCxnSpPr>
          <p:spPr>
            <a:xfrm>
              <a:off x="6749606" y="3992760"/>
              <a:ext cx="8585" cy="1480717"/>
            </a:xfrm>
            <a:prstGeom prst="line">
              <a:avLst/>
            </a:prstGeom>
            <a:ln w="28575">
              <a:solidFill>
                <a:schemeClr val="tx1"/>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6220953" y="5407380"/>
              <a:ext cx="2004382" cy="871008"/>
            </a:xfrm>
            <a:prstGeom prst="rect">
              <a:avLst/>
            </a:prstGeom>
            <a:noFill/>
          </p:spPr>
          <p:txBody>
            <a:bodyPr wrap="squar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Forest</a:t>
              </a:r>
            </a:p>
            <a:p>
              <a:pPr>
                <a:lnSpc>
                  <a:spcPct val="90000"/>
                </a:lnSpc>
                <a:spcAft>
                  <a:spcPts val="600"/>
                </a:spcAft>
              </a:pPr>
              <a:r>
                <a:rPr lang="en-US" dirty="0" smtClean="0">
                  <a:gradFill>
                    <a:gsLst>
                      <a:gs pos="2917">
                        <a:srgbClr val="505050"/>
                      </a:gs>
                      <a:gs pos="30000">
                        <a:srgbClr val="505050"/>
                      </a:gs>
                    </a:gsLst>
                    <a:lin ang="5400000" scaled="0"/>
                  </a:gradFill>
                </a:rPr>
                <a:t>Boundary</a:t>
              </a:r>
            </a:p>
          </p:txBody>
        </p:sp>
      </p:grpSp>
      <p:sp>
        <p:nvSpPr>
          <p:cNvPr id="7" name="Right Arrow 6"/>
          <p:cNvSpPr/>
          <p:nvPr/>
        </p:nvSpPr>
        <p:spPr bwMode="auto">
          <a:xfrm rot="21209030">
            <a:off x="5131906" y="2737453"/>
            <a:ext cx="3218231" cy="621736"/>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3268" tIns="46634" rIns="93268" bIns="46634" numCol="1" rtlCol="0" anchor="ctr" anchorCtr="0" compatLnSpc="1">
            <a:prstTxWarp prst="textNoShape">
              <a:avLst/>
            </a:prstTxWarp>
          </a:bodyPr>
          <a:lstStyle/>
          <a:p>
            <a:pPr algn="ctr" defTabSz="932437" fontAlgn="base">
              <a:spcBef>
                <a:spcPct val="0"/>
              </a:spcBef>
              <a:spcAft>
                <a:spcPct val="0"/>
              </a:spcAft>
            </a:pPr>
            <a:endParaRPr lang="en-US" sz="2312" dirty="0">
              <a:gradFill>
                <a:gsLst>
                  <a:gs pos="0">
                    <a:srgbClr val="FFFFFF"/>
                  </a:gs>
                  <a:gs pos="100000">
                    <a:srgbClr val="FFFFFF"/>
                  </a:gs>
                </a:gsLst>
                <a:lin ang="5400000" scaled="0"/>
              </a:gradFill>
            </a:endParaRPr>
          </a:p>
        </p:txBody>
      </p:sp>
      <p:pic>
        <p:nvPicPr>
          <p:cNvPr id="34" name="Picture 5" descr="C:\Users\administrator\Pictures\DVD_ART36\Artwork_Imagery\Icons - Illustrations\_ WINDOWS SERVER ICONS\People\user man person people.png"/>
          <p:cNvPicPr>
            <a:picLocks noChangeAspect="1" noChangeArrowheads="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427959" y="2858939"/>
            <a:ext cx="467456" cy="635931"/>
          </a:xfrm>
          <a:prstGeom prst="rect">
            <a:avLst/>
          </a:prstGeom>
          <a:noFill/>
          <a:extLst>
            <a:ext uri="{909E8E84-426E-40DD-AFC4-6F175D3DCCD1}">
              <a14:hiddenFill xmlns:a14="http://schemas.microsoft.com/office/drawing/2010/main">
                <a:solidFill>
                  <a:srgbClr val="FFFFFF"/>
                </a:solidFill>
              </a14:hiddenFill>
            </a:ext>
          </a:extLst>
        </p:spPr>
      </p:pic>
      <p:sp>
        <p:nvSpPr>
          <p:cNvPr id="30" name="Right Arrow 29"/>
          <p:cNvSpPr/>
          <p:nvPr/>
        </p:nvSpPr>
        <p:spPr bwMode="auto">
          <a:xfrm rot="886661">
            <a:off x="5019961" y="4244260"/>
            <a:ext cx="3279451" cy="621736"/>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3268" tIns="46634" rIns="93268" bIns="46634" numCol="1" rtlCol="0" anchor="ctr" anchorCtr="0" compatLnSpc="1">
            <a:prstTxWarp prst="textNoShape">
              <a:avLst/>
            </a:prstTxWarp>
          </a:bodyPr>
          <a:lstStyle/>
          <a:p>
            <a:pPr algn="ctr" defTabSz="932437" fontAlgn="base">
              <a:spcBef>
                <a:spcPct val="0"/>
              </a:spcBef>
              <a:spcAft>
                <a:spcPct val="0"/>
              </a:spcAft>
            </a:pPr>
            <a:endParaRPr lang="en-US" sz="2312" dirty="0">
              <a:gradFill>
                <a:gsLst>
                  <a:gs pos="0">
                    <a:srgbClr val="FFFFFF"/>
                  </a:gs>
                  <a:gs pos="100000">
                    <a:srgbClr val="FFFFFF"/>
                  </a:gs>
                </a:gsLst>
                <a:lin ang="5400000" scaled="0"/>
              </a:gradFill>
            </a:endParaRPr>
          </a:p>
        </p:txBody>
      </p:sp>
      <p:pic>
        <p:nvPicPr>
          <p:cNvPr id="35" name="Picture 5" descr="C:\Users\administrator\Pictures\DVD_ART36\Artwork_Imagery\Icons - Illustrations\_ WINDOWS SERVER ICONS\People\user man person people.png"/>
          <p:cNvPicPr>
            <a:picLocks noChangeAspect="1" noChangeArrowheads="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335915" y="3919197"/>
            <a:ext cx="467456" cy="6359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42879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childTnLst>
                          </p:cTn>
                        </p:par>
                        <p:par>
                          <p:cTn id="26" fill="hold">
                            <p:stCondLst>
                              <p:cond delay="500"/>
                            </p:stCondLst>
                            <p:childTnLst>
                              <p:par>
                                <p:cTn id="27" presetID="42" presetClass="path" presetSubtype="0" accel="50000" decel="50000" fill="hold" nodeType="afterEffect">
                                  <p:stCondLst>
                                    <p:cond delay="0"/>
                                  </p:stCondLst>
                                  <p:childTnLst>
                                    <p:animMotion origin="layout" path="M 4.69747E-6 -3.42714E-6 L 0.22249 -0.05265 " pathEditMode="relative" rAng="0" ptsTypes="AA">
                                      <p:cBhvr>
                                        <p:cTn id="28" dur="2000" fill="hold"/>
                                        <p:tgtEl>
                                          <p:spTgt spid="34"/>
                                        </p:tgtEl>
                                        <p:attrNameLst>
                                          <p:attrName>ppt_x</p:attrName>
                                          <p:attrName>ppt_y</p:attrName>
                                        </p:attrNameLst>
                                      </p:cBhvr>
                                      <p:rCtr x="11118" y="-2633"/>
                                    </p:animMotion>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10" presetClass="entr" presetSubtype="0" fill="hold"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childTnLst>
                          </p:cTn>
                        </p:par>
                        <p:par>
                          <p:cTn id="37" fill="hold">
                            <p:stCondLst>
                              <p:cond delay="500"/>
                            </p:stCondLst>
                            <p:childTnLst>
                              <p:par>
                                <p:cTn id="38" presetID="42" presetClass="path" presetSubtype="0" accel="50000" decel="50000" fill="hold" nodeType="afterEffect">
                                  <p:stCondLst>
                                    <p:cond delay="0"/>
                                  </p:stCondLst>
                                  <p:childTnLst>
                                    <p:animMotion origin="layout" path="M -1.6773E-6 -4.86609E-6 L 0.23858 0.12007 " pathEditMode="relative" rAng="0" ptsTypes="AA">
                                      <p:cBhvr>
                                        <p:cTn id="39" dur="2000" fill="hold"/>
                                        <p:tgtEl>
                                          <p:spTgt spid="35"/>
                                        </p:tgtEl>
                                        <p:attrNameLst>
                                          <p:attrName>ppt_x</p:attrName>
                                          <p:attrName>ppt_y</p:attrName>
                                        </p:attrNameLst>
                                      </p:cBhvr>
                                      <p:rCtr x="11922" y="599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78550" y="1234104"/>
            <a:ext cx="6447063" cy="5410200"/>
          </a:xfrm>
          <a:prstGeom prst="rect">
            <a:avLst/>
          </a:prstGeom>
          <a:solidFill>
            <a:schemeClr val="accent1">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3" name="Rectangle 22"/>
          <p:cNvSpPr/>
          <p:nvPr/>
        </p:nvSpPr>
        <p:spPr bwMode="auto">
          <a:xfrm>
            <a:off x="6581935" y="1235691"/>
            <a:ext cx="5732302" cy="5410200"/>
          </a:xfrm>
          <a:prstGeom prst="rect">
            <a:avLst/>
          </a:prstGeom>
          <a:solidFill>
            <a:schemeClr val="tx2">
              <a:lumMod val="10000"/>
              <a:lumOff val="9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Title 2"/>
          <p:cNvSpPr>
            <a:spLocks noGrp="1"/>
          </p:cNvSpPr>
          <p:nvPr>
            <p:ph type="title"/>
          </p:nvPr>
        </p:nvSpPr>
        <p:spPr/>
        <p:txBody>
          <a:bodyPr/>
          <a:lstStyle/>
          <a:p>
            <a:r>
              <a:rPr lang="en-US" dirty="0" smtClean="0"/>
              <a:t>How RBCD Works</a:t>
            </a:r>
            <a:endParaRPr lang="en-US" dirty="0"/>
          </a:p>
        </p:txBody>
      </p:sp>
      <p:grpSp>
        <p:nvGrpSpPr>
          <p:cNvPr id="5" name="Group 4"/>
          <p:cNvGrpSpPr/>
          <p:nvPr/>
        </p:nvGrpSpPr>
        <p:grpSpPr>
          <a:xfrm>
            <a:off x="1189037" y="1630199"/>
            <a:ext cx="1317792" cy="1346638"/>
            <a:chOff x="1742373" y="2976837"/>
            <a:chExt cx="1317792" cy="1346638"/>
          </a:xfrm>
        </p:grpSpPr>
        <p:pic>
          <p:nvPicPr>
            <p:cNvPr id="6" name="Picture 3" descr="C:\Users\administrator\Pictures\DVD_ART36\Artwork_Imagery\Icons - Illustrations\_ VISTA STYLE\server.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42373" y="2976837"/>
              <a:ext cx="1317792" cy="13015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C:\Users\administrator\Pictures\DVD_ART36\Artwork_Imagery\Icons - Illustrations\_ WINDOWS SERVER ICONS\Documents\Phone Book active directory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8370" y="3597887"/>
              <a:ext cx="630568" cy="7255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p:cNvGrpSpPr/>
          <p:nvPr/>
        </p:nvGrpSpPr>
        <p:grpSpPr>
          <a:xfrm>
            <a:off x="4740203" y="4564062"/>
            <a:ext cx="1317792" cy="1387921"/>
            <a:chOff x="3787551" y="3021974"/>
            <a:chExt cx="1317792" cy="1387921"/>
          </a:xfrm>
        </p:grpSpPr>
        <p:pic>
          <p:nvPicPr>
            <p:cNvPr id="9" name="Picture 3" descr="C:\Users\administrator\Pictures\DVD_ART36\Artwork_Imagery\Icons - Illustrations\_ VISTA STYLE\server.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87551" y="3021974"/>
              <a:ext cx="1317792" cy="13015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C:\Users\administrator\Pictures\DVD_ART36\Artwork_Imagery\Icons - Illustrations\_ REAL VISTA STYLE\world globe map.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54141" y="3839971"/>
              <a:ext cx="577060" cy="56992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Group 12"/>
          <p:cNvGrpSpPr/>
          <p:nvPr/>
        </p:nvGrpSpPr>
        <p:grpSpPr>
          <a:xfrm>
            <a:off x="10182174" y="4386063"/>
            <a:ext cx="1103781" cy="1256464"/>
            <a:chOff x="8629281" y="2503254"/>
            <a:chExt cx="1103781" cy="1256464"/>
          </a:xfrm>
        </p:grpSpPr>
        <p:pic>
          <p:nvPicPr>
            <p:cNvPr id="11" name="Picture 3" descr="C:\Users\administrator\Pictures\DVD_ART36\Artwork_Imagery\Icons - Illustrations\_ VISTA STYLE\serve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629281" y="2503254"/>
              <a:ext cx="1103781" cy="109013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7" descr="C:\Users\administrator\Pictures\DVD_ART36\Artwork_Imagery\Icons - Illustrations\_ xMAC STYLE\databas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9133872" y="3280576"/>
              <a:ext cx="367387" cy="479142"/>
            </a:xfrm>
            <a:prstGeom prst="rect">
              <a:avLst/>
            </a:prstGeom>
            <a:noFill/>
            <a:extLst>
              <a:ext uri="{909E8E84-426E-40DD-AFC4-6F175D3DCCD1}">
                <a14:hiddenFill xmlns:a14="http://schemas.microsoft.com/office/drawing/2010/main">
                  <a:solidFill>
                    <a:srgbClr val="FFFFFF"/>
                  </a:solidFill>
                </a14:hiddenFill>
              </a:ext>
            </a:extLst>
          </p:spPr>
        </p:pic>
      </p:grpSp>
      <p:pic>
        <p:nvPicPr>
          <p:cNvPr id="15" name="Picture 14"/>
          <p:cNvPicPr>
            <a:picLocks noChangeAspect="1"/>
          </p:cNvPicPr>
          <p:nvPr/>
        </p:nvPicPr>
        <p:blipFill>
          <a:blip r:embed="rId7"/>
          <a:stretch>
            <a:fillRect/>
          </a:stretch>
        </p:blipFill>
        <p:spPr>
          <a:xfrm>
            <a:off x="960437" y="4777785"/>
            <a:ext cx="1228013" cy="1250341"/>
          </a:xfrm>
          <a:prstGeom prst="rect">
            <a:avLst/>
          </a:prstGeom>
        </p:spPr>
      </p:pic>
      <p:grpSp>
        <p:nvGrpSpPr>
          <p:cNvPr id="16" name="Group 15"/>
          <p:cNvGrpSpPr/>
          <p:nvPr/>
        </p:nvGrpSpPr>
        <p:grpSpPr>
          <a:xfrm>
            <a:off x="6739453" y="1607630"/>
            <a:ext cx="1317792" cy="1346638"/>
            <a:chOff x="1742373" y="2976837"/>
            <a:chExt cx="1317792" cy="1346638"/>
          </a:xfrm>
        </p:grpSpPr>
        <p:pic>
          <p:nvPicPr>
            <p:cNvPr id="17" name="Picture 3" descr="C:\Users\administrator\Pictures\DVD_ART36\Artwork_Imagery\Icons - Illustrations\_ VISTA STYLE\server.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42373" y="2976837"/>
              <a:ext cx="1317792" cy="13015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8" descr="C:\Users\administrator\Pictures\DVD_ART36\Artwork_Imagery\Icons - Illustrations\_ WINDOWS SERVER ICONS\Documents\Phone Book active directory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8370" y="3597887"/>
              <a:ext cx="630568" cy="725588"/>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TextBox 18"/>
          <p:cNvSpPr txBox="1"/>
          <p:nvPr/>
        </p:nvSpPr>
        <p:spPr>
          <a:xfrm>
            <a:off x="4246984" y="5775938"/>
            <a:ext cx="2081719"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Web Server</a:t>
            </a:r>
          </a:p>
        </p:txBody>
      </p:sp>
      <p:sp>
        <p:nvSpPr>
          <p:cNvPr id="20" name="TextBox 19"/>
          <p:cNvSpPr txBox="1"/>
          <p:nvPr/>
        </p:nvSpPr>
        <p:spPr>
          <a:xfrm>
            <a:off x="6809494" y="1168294"/>
            <a:ext cx="17526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Domain B</a:t>
            </a:r>
          </a:p>
        </p:txBody>
      </p:sp>
      <p:sp>
        <p:nvSpPr>
          <p:cNvPr id="21" name="TextBox 20"/>
          <p:cNvSpPr txBox="1"/>
          <p:nvPr/>
        </p:nvSpPr>
        <p:spPr>
          <a:xfrm>
            <a:off x="971633" y="1194096"/>
            <a:ext cx="17526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Domain A</a:t>
            </a:r>
          </a:p>
        </p:txBody>
      </p:sp>
      <p:sp>
        <p:nvSpPr>
          <p:cNvPr id="22" name="TextBox 21"/>
          <p:cNvSpPr txBox="1"/>
          <p:nvPr/>
        </p:nvSpPr>
        <p:spPr>
          <a:xfrm>
            <a:off x="9693204" y="5711101"/>
            <a:ext cx="2081719"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SQL Server</a:t>
            </a:r>
          </a:p>
        </p:txBody>
      </p:sp>
      <p:cxnSp>
        <p:nvCxnSpPr>
          <p:cNvPr id="26" name="Straight Arrow Connector 25"/>
          <p:cNvCxnSpPr/>
          <p:nvPr/>
        </p:nvCxnSpPr>
        <p:spPr>
          <a:xfrm flipV="1">
            <a:off x="1341437" y="2976837"/>
            <a:ext cx="0" cy="1587225"/>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1574443" y="2976837"/>
            <a:ext cx="0" cy="1663425"/>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1566553" y="3368775"/>
            <a:ext cx="2643919"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rgbClr val="505050"/>
                    </a:gs>
                    <a:gs pos="30000">
                      <a:srgbClr val="505050"/>
                    </a:gs>
                  </a:gsLst>
                  <a:lin ang="5400000" scaled="0"/>
                </a:gradFill>
              </a:rPr>
              <a:t>1. KRB-TGS-REQ</a:t>
            </a:r>
          </a:p>
        </p:txBody>
      </p:sp>
      <p:sp>
        <p:nvSpPr>
          <p:cNvPr id="30" name="TextBox 29"/>
          <p:cNvSpPr txBox="1"/>
          <p:nvPr/>
        </p:nvSpPr>
        <p:spPr>
          <a:xfrm>
            <a:off x="2514054" y="4786261"/>
            <a:ext cx="2643919"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rgbClr val="505050"/>
                    </a:gs>
                    <a:gs pos="30000">
                      <a:srgbClr val="505050"/>
                    </a:gs>
                  </a:gsLst>
                  <a:lin ang="5400000" scaled="0"/>
                </a:gradFill>
              </a:rPr>
              <a:t>3. KRB-AP-REQ</a:t>
            </a:r>
          </a:p>
        </p:txBody>
      </p:sp>
      <p:cxnSp>
        <p:nvCxnSpPr>
          <p:cNvPr id="32" name="Straight Arrow Connector 31"/>
          <p:cNvCxnSpPr/>
          <p:nvPr/>
        </p:nvCxnSpPr>
        <p:spPr>
          <a:xfrm>
            <a:off x="2365602" y="5214812"/>
            <a:ext cx="2252435"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573778" y="3647905"/>
            <a:ext cx="2643919"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a:gradFill>
                  <a:gsLst>
                    <a:gs pos="2917">
                      <a:srgbClr val="505050"/>
                    </a:gs>
                    <a:gs pos="30000">
                      <a:srgbClr val="505050"/>
                    </a:gs>
                  </a:gsLst>
                  <a:lin ang="5400000" scaled="0"/>
                </a:gradFill>
              </a:rPr>
              <a:t>2</a:t>
            </a:r>
            <a:r>
              <a:rPr lang="en-US" sz="1600" dirty="0" smtClean="0">
                <a:gradFill>
                  <a:gsLst>
                    <a:gs pos="2917">
                      <a:srgbClr val="505050"/>
                    </a:gs>
                    <a:gs pos="30000">
                      <a:srgbClr val="505050"/>
                    </a:gs>
                  </a:gsLst>
                  <a:lin ang="5400000" scaled="0"/>
                </a:gradFill>
              </a:rPr>
              <a:t>. KRB-TGS-REP</a:t>
            </a:r>
          </a:p>
        </p:txBody>
      </p:sp>
      <p:cxnSp>
        <p:nvCxnSpPr>
          <p:cNvPr id="35" name="Straight Arrow Connector 34"/>
          <p:cNvCxnSpPr/>
          <p:nvPr/>
        </p:nvCxnSpPr>
        <p:spPr>
          <a:xfrm flipH="1" flipV="1">
            <a:off x="2514054" y="2811462"/>
            <a:ext cx="2643919" cy="157460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2457121" y="2650709"/>
            <a:ext cx="2830722" cy="168475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4775623" y="2973299"/>
            <a:ext cx="2643919" cy="815608"/>
          </a:xfrm>
          <a:prstGeom prst="rect">
            <a:avLst/>
          </a:prstGeom>
          <a:noFill/>
        </p:spPr>
        <p:txBody>
          <a:bodyPr wrap="square" lIns="182880" tIns="146304" rIns="182880" bIns="146304" rtlCol="0">
            <a:spAutoFit/>
          </a:bodyPr>
          <a:lstStyle/>
          <a:p>
            <a:pPr>
              <a:lnSpc>
                <a:spcPct val="90000"/>
              </a:lnSpc>
              <a:spcAft>
                <a:spcPts val="600"/>
              </a:spcAft>
            </a:pPr>
            <a:r>
              <a:rPr lang="en-US" sz="1600" dirty="0">
                <a:gradFill>
                  <a:gsLst>
                    <a:gs pos="2917">
                      <a:srgbClr val="505050"/>
                    </a:gs>
                    <a:gs pos="30000">
                      <a:srgbClr val="505050"/>
                    </a:gs>
                  </a:gsLst>
                  <a:lin ang="5400000" scaled="0"/>
                </a:gradFill>
              </a:rPr>
              <a:t>6</a:t>
            </a:r>
            <a:r>
              <a:rPr lang="en-US" sz="1600" dirty="0" smtClean="0">
                <a:gradFill>
                  <a:gsLst>
                    <a:gs pos="2917">
                      <a:srgbClr val="505050"/>
                    </a:gs>
                    <a:gs pos="30000">
                      <a:srgbClr val="505050"/>
                    </a:gs>
                  </a:gsLst>
                  <a:lin ang="5400000" scaled="0"/>
                </a:gradFill>
              </a:rPr>
              <a:t>. S4U2Proxy </a:t>
            </a:r>
          </a:p>
          <a:p>
            <a:pPr>
              <a:lnSpc>
                <a:spcPct val="90000"/>
              </a:lnSpc>
              <a:spcAft>
                <a:spcPts val="600"/>
              </a:spcAft>
            </a:pPr>
            <a:r>
              <a:rPr lang="en-US" sz="1600" dirty="0">
                <a:gradFill>
                  <a:gsLst>
                    <a:gs pos="2917">
                      <a:srgbClr val="505050"/>
                    </a:gs>
                    <a:gs pos="30000">
                      <a:srgbClr val="505050"/>
                    </a:gs>
                  </a:gsLst>
                  <a:lin ang="5400000" scaled="0"/>
                </a:gradFill>
              </a:rPr>
              <a:t> </a:t>
            </a:r>
            <a:r>
              <a:rPr lang="en-US" sz="1600" dirty="0" smtClean="0">
                <a:gradFill>
                  <a:gsLst>
                    <a:gs pos="2917">
                      <a:srgbClr val="505050"/>
                    </a:gs>
                    <a:gs pos="30000">
                      <a:srgbClr val="505050"/>
                    </a:gs>
                  </a:gsLst>
                  <a:lin ang="5400000" scaled="0"/>
                </a:gradFill>
              </a:rPr>
              <a:t>   KRB-TGS-REQ</a:t>
            </a:r>
          </a:p>
        </p:txBody>
      </p:sp>
      <p:sp>
        <p:nvSpPr>
          <p:cNvPr id="40" name="TextBox 39"/>
          <p:cNvSpPr txBox="1"/>
          <p:nvPr/>
        </p:nvSpPr>
        <p:spPr>
          <a:xfrm>
            <a:off x="2895737" y="2607632"/>
            <a:ext cx="2643919"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rgbClr val="505050"/>
                    </a:gs>
                    <a:gs pos="30000">
                      <a:srgbClr val="505050"/>
                    </a:gs>
                  </a:gsLst>
                  <a:lin ang="5400000" scaled="0"/>
                </a:gradFill>
              </a:rPr>
              <a:t>5. Referral TGT</a:t>
            </a:r>
          </a:p>
        </p:txBody>
      </p:sp>
      <p:cxnSp>
        <p:nvCxnSpPr>
          <p:cNvPr id="42" name="Straight Arrow Connector 41"/>
          <p:cNvCxnSpPr/>
          <p:nvPr/>
        </p:nvCxnSpPr>
        <p:spPr>
          <a:xfrm flipV="1">
            <a:off x="5683853" y="2954268"/>
            <a:ext cx="1370212" cy="186034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3526601" y="3992466"/>
            <a:ext cx="2643919" cy="815608"/>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rgbClr val="505050"/>
                    </a:gs>
                    <a:gs pos="30000">
                      <a:srgbClr val="505050"/>
                    </a:gs>
                  </a:gsLst>
                  <a:lin ang="5400000" scaled="0"/>
                </a:gradFill>
              </a:rPr>
              <a:t>4. S4U2Proxy </a:t>
            </a:r>
          </a:p>
          <a:p>
            <a:pPr>
              <a:lnSpc>
                <a:spcPct val="90000"/>
              </a:lnSpc>
              <a:spcAft>
                <a:spcPts val="600"/>
              </a:spcAft>
            </a:pPr>
            <a:r>
              <a:rPr lang="en-US" sz="1600" dirty="0">
                <a:gradFill>
                  <a:gsLst>
                    <a:gs pos="2917">
                      <a:srgbClr val="505050"/>
                    </a:gs>
                    <a:gs pos="30000">
                      <a:srgbClr val="505050"/>
                    </a:gs>
                  </a:gsLst>
                  <a:lin ang="5400000" scaled="0"/>
                </a:gradFill>
              </a:rPr>
              <a:t> </a:t>
            </a:r>
            <a:r>
              <a:rPr lang="en-US" sz="1600" dirty="0" smtClean="0">
                <a:gradFill>
                  <a:gsLst>
                    <a:gs pos="2917">
                      <a:srgbClr val="505050"/>
                    </a:gs>
                    <a:gs pos="30000">
                      <a:srgbClr val="505050"/>
                    </a:gs>
                  </a:gsLst>
                  <a:lin ang="5400000" scaled="0"/>
                </a:gradFill>
              </a:rPr>
              <a:t>   KRB-TGS-REQ</a:t>
            </a:r>
          </a:p>
        </p:txBody>
      </p:sp>
      <p:sp>
        <p:nvSpPr>
          <p:cNvPr id="44" name="TextBox 43"/>
          <p:cNvSpPr txBox="1"/>
          <p:nvPr/>
        </p:nvSpPr>
        <p:spPr>
          <a:xfrm>
            <a:off x="7809390" y="1482226"/>
            <a:ext cx="4837965" cy="815608"/>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rgbClr val="505050"/>
                    </a:gs>
                    <a:gs pos="30000">
                      <a:srgbClr val="505050"/>
                    </a:gs>
                  </a:gsLst>
                  <a:lin ang="5400000" scaled="0"/>
                </a:gradFill>
              </a:rPr>
              <a:t>7. </a:t>
            </a:r>
            <a:r>
              <a:rPr lang="en-US" sz="1600" dirty="0" err="1">
                <a:gradFill>
                  <a:gsLst>
                    <a:gs pos="2917">
                      <a:srgbClr val="505050"/>
                    </a:gs>
                    <a:gs pos="30000">
                      <a:srgbClr val="505050"/>
                    </a:gs>
                  </a:gsLst>
                  <a:lin ang="5400000" scaled="0"/>
                </a:gradFill>
              </a:rPr>
              <a:t>msDS-AllowedToActOnBehalfOfOtherIdentity</a:t>
            </a:r>
            <a:endParaRPr lang="en-US" sz="1600" dirty="0">
              <a:gradFill>
                <a:gsLst>
                  <a:gs pos="2917">
                    <a:srgbClr val="505050"/>
                  </a:gs>
                  <a:gs pos="30000">
                    <a:srgbClr val="505050"/>
                  </a:gs>
                </a:gsLst>
                <a:lin ang="5400000" scaled="0"/>
              </a:gradFill>
            </a:endParaRPr>
          </a:p>
          <a:p>
            <a:pPr>
              <a:lnSpc>
                <a:spcPct val="90000"/>
              </a:lnSpc>
              <a:spcAft>
                <a:spcPts val="600"/>
              </a:spcAft>
            </a:pPr>
            <a:r>
              <a:rPr lang="en-US" sz="1600" dirty="0" err="1">
                <a:gradFill>
                  <a:gsLst>
                    <a:gs pos="2917">
                      <a:srgbClr val="505050"/>
                    </a:gs>
                    <a:gs pos="30000">
                      <a:srgbClr val="505050"/>
                    </a:gs>
                  </a:gsLst>
                  <a:lin ang="5400000" scaled="0"/>
                </a:gradFill>
              </a:rPr>
              <a:t>DomainA</a:t>
            </a:r>
            <a:r>
              <a:rPr lang="en-US" sz="1600" dirty="0">
                <a:gradFill>
                  <a:gsLst>
                    <a:gs pos="2917">
                      <a:srgbClr val="505050"/>
                    </a:gs>
                    <a:gs pos="30000">
                      <a:srgbClr val="505050"/>
                    </a:gs>
                  </a:gsLst>
                  <a:lin ang="5400000" scaled="0"/>
                </a:gradFill>
              </a:rPr>
              <a:t>\</a:t>
            </a:r>
            <a:r>
              <a:rPr lang="en-US" sz="1600" dirty="0" err="1">
                <a:gradFill>
                  <a:gsLst>
                    <a:gs pos="2917">
                      <a:srgbClr val="505050"/>
                    </a:gs>
                    <a:gs pos="30000">
                      <a:srgbClr val="505050"/>
                    </a:gs>
                  </a:gsLst>
                  <a:lin ang="5400000" scaled="0"/>
                </a:gradFill>
              </a:rPr>
              <a:t>WebServerSvc</a:t>
            </a:r>
            <a:endParaRPr lang="en-US" sz="1600" dirty="0" smtClean="0">
              <a:gradFill>
                <a:gsLst>
                  <a:gs pos="2917">
                    <a:srgbClr val="505050"/>
                  </a:gs>
                  <a:gs pos="30000">
                    <a:srgbClr val="505050"/>
                  </a:gs>
                </a:gsLst>
                <a:lin ang="5400000" scaled="0"/>
              </a:gradFill>
            </a:endParaRPr>
          </a:p>
        </p:txBody>
      </p:sp>
      <p:cxnSp>
        <p:nvCxnSpPr>
          <p:cNvPr id="47" name="Straight Arrow Connector 46"/>
          <p:cNvCxnSpPr/>
          <p:nvPr/>
        </p:nvCxnSpPr>
        <p:spPr>
          <a:xfrm flipH="1">
            <a:off x="5781062" y="2973299"/>
            <a:ext cx="1458938" cy="2071494"/>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6728297" y="3400134"/>
            <a:ext cx="2643919" cy="815608"/>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rgbClr val="505050"/>
                    </a:gs>
                    <a:gs pos="30000">
                      <a:srgbClr val="505050"/>
                    </a:gs>
                  </a:gsLst>
                  <a:lin ang="5400000" scaled="0"/>
                </a:gradFill>
              </a:rPr>
              <a:t>8. S4U2Proxy </a:t>
            </a:r>
          </a:p>
          <a:p>
            <a:pPr>
              <a:lnSpc>
                <a:spcPct val="90000"/>
              </a:lnSpc>
              <a:spcAft>
                <a:spcPts val="600"/>
              </a:spcAft>
            </a:pPr>
            <a:r>
              <a:rPr lang="en-US" sz="1600" dirty="0">
                <a:gradFill>
                  <a:gsLst>
                    <a:gs pos="2917">
                      <a:srgbClr val="505050"/>
                    </a:gs>
                    <a:gs pos="30000">
                      <a:srgbClr val="505050"/>
                    </a:gs>
                  </a:gsLst>
                  <a:lin ang="5400000" scaled="0"/>
                </a:gradFill>
              </a:rPr>
              <a:t> </a:t>
            </a:r>
            <a:r>
              <a:rPr lang="en-US" sz="1600" dirty="0" smtClean="0">
                <a:gradFill>
                  <a:gsLst>
                    <a:gs pos="2917">
                      <a:srgbClr val="505050"/>
                    </a:gs>
                    <a:gs pos="30000">
                      <a:srgbClr val="505050"/>
                    </a:gs>
                  </a:gsLst>
                  <a:lin ang="5400000" scaled="0"/>
                </a:gradFill>
              </a:rPr>
              <a:t>   KRB-TGS-REP</a:t>
            </a:r>
          </a:p>
        </p:txBody>
      </p:sp>
      <p:cxnSp>
        <p:nvCxnSpPr>
          <p:cNvPr id="50" name="Straight Arrow Connector 49"/>
          <p:cNvCxnSpPr/>
          <p:nvPr/>
        </p:nvCxnSpPr>
        <p:spPr>
          <a:xfrm>
            <a:off x="5844936" y="5402955"/>
            <a:ext cx="4128728"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7188512" y="5352938"/>
            <a:ext cx="2643919"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a:gradFill>
                  <a:gsLst>
                    <a:gs pos="2917">
                      <a:srgbClr val="505050"/>
                    </a:gs>
                    <a:gs pos="30000">
                      <a:srgbClr val="505050"/>
                    </a:gs>
                  </a:gsLst>
                  <a:lin ang="5400000" scaled="0"/>
                </a:gradFill>
              </a:rPr>
              <a:t>9. </a:t>
            </a:r>
            <a:r>
              <a:rPr lang="en-US" sz="1600" dirty="0" smtClean="0">
                <a:gradFill>
                  <a:gsLst>
                    <a:gs pos="2917">
                      <a:srgbClr val="505050"/>
                    </a:gs>
                    <a:gs pos="30000">
                      <a:srgbClr val="505050"/>
                    </a:gs>
                  </a:gsLst>
                  <a:lin ang="5400000" scaled="0"/>
                </a:gradFill>
              </a:rPr>
              <a:t>KRB-AP-REQ</a:t>
            </a:r>
          </a:p>
        </p:txBody>
      </p:sp>
      <p:sp>
        <p:nvSpPr>
          <p:cNvPr id="52" name="Right Arrow 51"/>
          <p:cNvSpPr/>
          <p:nvPr/>
        </p:nvSpPr>
        <p:spPr bwMode="auto">
          <a:xfrm rot="10800000">
            <a:off x="2666776" y="1727140"/>
            <a:ext cx="3958898" cy="289318"/>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3" name="TextBox 52"/>
          <p:cNvSpPr txBox="1"/>
          <p:nvPr/>
        </p:nvSpPr>
        <p:spPr>
          <a:xfrm>
            <a:off x="4201213" y="1349880"/>
            <a:ext cx="1440182"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Trust</a:t>
            </a:r>
          </a:p>
        </p:txBody>
      </p:sp>
      <p:grpSp>
        <p:nvGrpSpPr>
          <p:cNvPr id="41" name="Group 40"/>
          <p:cNvGrpSpPr/>
          <p:nvPr/>
        </p:nvGrpSpPr>
        <p:grpSpPr>
          <a:xfrm>
            <a:off x="224717" y="2365478"/>
            <a:ext cx="863383" cy="917378"/>
            <a:chOff x="1742373" y="2976837"/>
            <a:chExt cx="1317792" cy="1346638"/>
          </a:xfrm>
        </p:grpSpPr>
        <p:pic>
          <p:nvPicPr>
            <p:cNvPr id="45" name="Picture 3" descr="C:\Users\administrator\Pictures\DVD_ART36\Artwork_Imagery\Icons - Illustrations\_ VISTA STYLE\server.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42373" y="2976837"/>
              <a:ext cx="1317792" cy="1301500"/>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8" descr="C:\Users\administrator\Pictures\DVD_ART36\Artwork_Imagery\Icons - Illustrations\_ WINDOWS SERVER ICONS\Documents\Phone Book active directory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8370" y="3597887"/>
              <a:ext cx="630568" cy="725588"/>
            </a:xfrm>
            <a:prstGeom prst="rect">
              <a:avLst/>
            </a:prstGeom>
            <a:noFill/>
            <a:extLst>
              <a:ext uri="{909E8E84-426E-40DD-AFC4-6F175D3DCCD1}">
                <a14:hiddenFill xmlns:a14="http://schemas.microsoft.com/office/drawing/2010/main">
                  <a:solidFill>
                    <a:srgbClr val="FFFFFF"/>
                  </a:solidFill>
                </a14:hiddenFill>
              </a:ext>
            </a:extLst>
          </p:spPr>
        </p:pic>
      </p:grpSp>
      <p:sp>
        <p:nvSpPr>
          <p:cNvPr id="49" name="TextBox 48"/>
          <p:cNvSpPr txBox="1"/>
          <p:nvPr/>
        </p:nvSpPr>
        <p:spPr>
          <a:xfrm>
            <a:off x="138620" y="3305765"/>
            <a:ext cx="1175363" cy="376770"/>
          </a:xfrm>
          <a:prstGeom prst="rect">
            <a:avLst/>
          </a:prstGeom>
          <a:noFill/>
        </p:spPr>
        <p:txBody>
          <a:bodyPr wrap="square" lIns="0" tIns="0" rIns="0" bIns="0" rtlCol="0">
            <a:spAutoFit/>
          </a:bodyPr>
          <a:lstStyle/>
          <a:p>
            <a:r>
              <a:rPr lang="en-US" sz="1224" b="1" dirty="0">
                <a:gradFill>
                  <a:gsLst>
                    <a:gs pos="0">
                      <a:srgbClr val="505050"/>
                    </a:gs>
                    <a:gs pos="86000">
                      <a:srgbClr val="505050"/>
                    </a:gs>
                  </a:gsLst>
                  <a:lin ang="5400000" scaled="0"/>
                </a:gradFill>
              </a:rPr>
              <a:t>Windows 2012 AD</a:t>
            </a:r>
          </a:p>
        </p:txBody>
      </p:sp>
      <p:grpSp>
        <p:nvGrpSpPr>
          <p:cNvPr id="54" name="Group 53"/>
          <p:cNvGrpSpPr/>
          <p:nvPr/>
        </p:nvGrpSpPr>
        <p:grpSpPr>
          <a:xfrm>
            <a:off x="7935964" y="2205803"/>
            <a:ext cx="863383" cy="917378"/>
            <a:chOff x="1742373" y="2976837"/>
            <a:chExt cx="1317792" cy="1346638"/>
          </a:xfrm>
        </p:grpSpPr>
        <p:pic>
          <p:nvPicPr>
            <p:cNvPr id="55" name="Picture 3" descr="C:\Users\administrator\Pictures\DVD_ART36\Artwork_Imagery\Icons - Illustrations\_ VISTA STYLE\server.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42373" y="2976837"/>
              <a:ext cx="1317792" cy="1301500"/>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8" descr="C:\Users\administrator\Pictures\DVD_ART36\Artwork_Imagery\Icons - Illustrations\_ WINDOWS SERVER ICONS\Documents\Phone Book active directory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8370" y="3597887"/>
              <a:ext cx="630568" cy="725588"/>
            </a:xfrm>
            <a:prstGeom prst="rect">
              <a:avLst/>
            </a:prstGeom>
            <a:noFill/>
            <a:extLst>
              <a:ext uri="{909E8E84-426E-40DD-AFC4-6F175D3DCCD1}">
                <a14:hiddenFill xmlns:a14="http://schemas.microsoft.com/office/drawing/2010/main">
                  <a:solidFill>
                    <a:srgbClr val="FFFFFF"/>
                  </a:solidFill>
                </a14:hiddenFill>
              </a:ext>
            </a:extLst>
          </p:spPr>
        </p:pic>
      </p:grpSp>
      <p:sp>
        <p:nvSpPr>
          <p:cNvPr id="57" name="TextBox 56"/>
          <p:cNvSpPr txBox="1"/>
          <p:nvPr/>
        </p:nvSpPr>
        <p:spPr>
          <a:xfrm>
            <a:off x="7849867" y="3146090"/>
            <a:ext cx="1175363" cy="376770"/>
          </a:xfrm>
          <a:prstGeom prst="rect">
            <a:avLst/>
          </a:prstGeom>
          <a:noFill/>
        </p:spPr>
        <p:txBody>
          <a:bodyPr wrap="square" lIns="0" tIns="0" rIns="0" bIns="0" rtlCol="0">
            <a:spAutoFit/>
          </a:bodyPr>
          <a:lstStyle/>
          <a:p>
            <a:r>
              <a:rPr lang="en-US" sz="1224" b="1" dirty="0">
                <a:gradFill>
                  <a:gsLst>
                    <a:gs pos="0">
                      <a:srgbClr val="505050"/>
                    </a:gs>
                    <a:gs pos="86000">
                      <a:srgbClr val="505050"/>
                    </a:gs>
                  </a:gsLst>
                  <a:lin ang="5400000" scaled="0"/>
                </a:gradFill>
              </a:rPr>
              <a:t>Windows 2012 AD</a:t>
            </a:r>
          </a:p>
        </p:txBody>
      </p:sp>
      <p:sp>
        <p:nvSpPr>
          <p:cNvPr id="2" name="Rectangle 1"/>
          <p:cNvSpPr/>
          <p:nvPr/>
        </p:nvSpPr>
        <p:spPr>
          <a:xfrm>
            <a:off x="4318731" y="6176136"/>
            <a:ext cx="1851789" cy="369332"/>
          </a:xfrm>
          <a:prstGeom prst="rect">
            <a:avLst/>
          </a:prstGeom>
        </p:spPr>
        <p:txBody>
          <a:bodyPr wrap="none">
            <a:spAutoFit/>
          </a:bodyPr>
          <a:lstStyle/>
          <a:p>
            <a:r>
              <a:rPr lang="en-US" b="1" dirty="0">
                <a:gradFill>
                  <a:gsLst>
                    <a:gs pos="0">
                      <a:srgbClr val="505050"/>
                    </a:gs>
                    <a:gs pos="86000">
                      <a:srgbClr val="505050"/>
                    </a:gs>
                  </a:gsLst>
                  <a:lin ang="5400000" scaled="0"/>
                </a:gradFill>
              </a:rPr>
              <a:t>Windows 2012 </a:t>
            </a:r>
            <a:endParaRPr lang="en-US" dirty="0">
              <a:solidFill>
                <a:srgbClr val="505050"/>
              </a:solidFill>
            </a:endParaRPr>
          </a:p>
        </p:txBody>
      </p:sp>
    </p:spTree>
    <p:extLst>
      <p:ext uri="{BB962C8B-B14F-4D97-AF65-F5344CB8AC3E}">
        <p14:creationId xmlns:p14="http://schemas.microsoft.com/office/powerpoint/2010/main" val="34752659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500"/>
                                        <p:tgtEl>
                                          <p:spTgt spid="3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par>
                                <p:cTn id="24" presetID="10" presetClass="entr" presetSubtype="0" fill="hold"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fade">
                                      <p:cBhvr>
                                        <p:cTn id="34" dur="500"/>
                                        <p:tgtEl>
                                          <p:spTgt spid="4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par>
                                <p:cTn id="48" presetID="10" presetClass="entr" presetSubtype="0" fill="hold"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500"/>
                                        <p:tgtEl>
                                          <p:spTgt spid="44"/>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fade">
                                      <p:cBhvr>
                                        <p:cTn id="60" dur="500"/>
                                        <p:tgtEl>
                                          <p:spTgt spid="48"/>
                                        </p:tgtEl>
                                      </p:cBhvr>
                                    </p:animEffect>
                                  </p:childTnLst>
                                </p:cTn>
                              </p:par>
                              <p:par>
                                <p:cTn id="61" presetID="10" presetClass="entr" presetSubtype="0" fill="hold" nodeType="with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fade">
                                      <p:cBhvr>
                                        <p:cTn id="63" dur="500"/>
                                        <p:tgtEl>
                                          <p:spTgt spid="47"/>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51"/>
                                        </p:tgtEl>
                                        <p:attrNameLst>
                                          <p:attrName>style.visibility</p:attrName>
                                        </p:attrNameLst>
                                      </p:cBhvr>
                                      <p:to>
                                        <p:strVal val="visible"/>
                                      </p:to>
                                    </p:set>
                                    <p:animEffect transition="in" filter="fade">
                                      <p:cBhvr>
                                        <p:cTn id="68" dur="500"/>
                                        <p:tgtEl>
                                          <p:spTgt spid="51"/>
                                        </p:tgtEl>
                                      </p:cBhvr>
                                    </p:animEffect>
                                  </p:childTnLst>
                                </p:cTn>
                              </p:par>
                              <p:par>
                                <p:cTn id="69" presetID="10" presetClass="entr" presetSubtype="0" fill="hold" nodeType="with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fade">
                                      <p:cBhvr>
                                        <p:cTn id="7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3" grpId="0"/>
      <p:bldP spid="39" grpId="0"/>
      <p:bldP spid="40" grpId="0"/>
      <p:bldP spid="43" grpId="0"/>
      <p:bldP spid="44" grpId="0"/>
      <p:bldP spid="48" grpId="0"/>
      <p:bldP spid="5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9" y="1212849"/>
            <a:ext cx="11887200" cy="6180153"/>
          </a:xfrm>
        </p:spPr>
        <p:txBody>
          <a:bodyPr/>
          <a:lstStyle/>
          <a:p>
            <a:pPr marL="0" indent="0">
              <a:buNone/>
            </a:pPr>
            <a:r>
              <a:rPr lang="en-US" sz="3600" dirty="0" smtClean="0"/>
              <a:t>Requires Windows 2012</a:t>
            </a:r>
          </a:p>
          <a:p>
            <a:pPr marL="0" indent="0">
              <a:buNone/>
            </a:pPr>
            <a:r>
              <a:rPr lang="en-US" sz="1800" dirty="0" smtClean="0"/>
              <a:t>Server making S4U2proxy request needs to be on Windows 2012</a:t>
            </a:r>
          </a:p>
          <a:p>
            <a:pPr marL="0" indent="0">
              <a:buNone/>
            </a:pPr>
            <a:endParaRPr lang="en-US" sz="1800" dirty="0" smtClean="0"/>
          </a:p>
          <a:p>
            <a:pPr marL="0" indent="0">
              <a:buNone/>
            </a:pPr>
            <a:r>
              <a:rPr lang="en-US" sz="3600" dirty="0" smtClean="0"/>
              <a:t>Requires Windows 2012 AD Schema</a:t>
            </a:r>
          </a:p>
          <a:p>
            <a:pPr marL="0" indent="0">
              <a:buNone/>
            </a:pPr>
            <a:r>
              <a:rPr lang="en-US" sz="1800" dirty="0" smtClean="0"/>
              <a:t>Source and destination forest/domain needs at least one Windows 2012 DC</a:t>
            </a:r>
          </a:p>
          <a:p>
            <a:pPr marL="0" indent="0">
              <a:buNone/>
            </a:pPr>
            <a:endParaRPr lang="en-US" sz="1800" dirty="0" smtClean="0"/>
          </a:p>
          <a:p>
            <a:pPr marL="0" indent="0">
              <a:buNone/>
            </a:pPr>
            <a:r>
              <a:rPr lang="en-US" sz="3600" dirty="0" smtClean="0"/>
              <a:t>Requires Forest/Domain Trust</a:t>
            </a:r>
          </a:p>
          <a:p>
            <a:pPr marL="0" indent="0">
              <a:buNone/>
            </a:pPr>
            <a:r>
              <a:rPr lang="en-US" sz="1800" dirty="0" smtClean="0"/>
              <a:t>Destination resource forest/domain needs to trust source</a:t>
            </a:r>
          </a:p>
          <a:p>
            <a:pPr marL="0" indent="0">
              <a:buNone/>
            </a:pPr>
            <a:endParaRPr lang="en-US" sz="1800" dirty="0" smtClean="0"/>
          </a:p>
          <a:p>
            <a:pPr marL="0" indent="0">
              <a:buNone/>
            </a:pPr>
            <a:r>
              <a:rPr lang="en-US" sz="3600" dirty="0" smtClean="0">
                <a:gradFill>
                  <a:gsLst>
                    <a:gs pos="2917">
                      <a:schemeClr val="tx1"/>
                    </a:gs>
                    <a:gs pos="30000">
                      <a:schemeClr val="tx1"/>
                    </a:gs>
                  </a:gsLst>
                  <a:lin ang="5400000" scaled="0"/>
                </a:gradFill>
              </a:rPr>
              <a:t>Requires </a:t>
            </a:r>
            <a:r>
              <a:rPr lang="en-US" sz="3600" dirty="0" err="1" smtClean="0">
                <a:gradFill>
                  <a:gsLst>
                    <a:gs pos="2917">
                      <a:schemeClr val="tx1"/>
                    </a:gs>
                    <a:gs pos="30000">
                      <a:schemeClr val="tx1"/>
                    </a:gs>
                  </a:gsLst>
                  <a:lin ang="5400000" scaled="0"/>
                </a:gradFill>
              </a:rPr>
              <a:t>msDS-AllowedToActOnBehalfOfOtherIdentity</a:t>
            </a:r>
            <a:endParaRPr lang="en-US" sz="3600" dirty="0">
              <a:gradFill>
                <a:gsLst>
                  <a:gs pos="2917">
                    <a:schemeClr val="tx1"/>
                  </a:gs>
                  <a:gs pos="30000">
                    <a:schemeClr val="tx1"/>
                  </a:gs>
                </a:gsLst>
                <a:lin ang="5400000" scaled="0"/>
              </a:gradFill>
            </a:endParaRPr>
          </a:p>
          <a:p>
            <a:pPr marL="0" indent="0">
              <a:buNone/>
            </a:pPr>
            <a:r>
              <a:rPr lang="en-US" sz="1800" dirty="0" smtClean="0"/>
              <a:t>Destination forest/domain must allow the source service to “act on the behalf” of the caller (delegation)</a:t>
            </a:r>
          </a:p>
          <a:p>
            <a:pPr marL="0" indent="0">
              <a:buNone/>
            </a:pPr>
            <a:endParaRPr lang="en-US" sz="1800" dirty="0"/>
          </a:p>
          <a:p>
            <a:pPr marL="0" indent="0">
              <a:buNone/>
            </a:pPr>
            <a:r>
              <a:rPr lang="en-US" sz="1800" dirty="0" smtClean="0"/>
              <a:t>May Require Hotfix: </a:t>
            </a:r>
            <a:r>
              <a:rPr lang="en-US" sz="1800" dirty="0">
                <a:hlinkClick r:id="rId2"/>
              </a:rPr>
              <a:t>Resource-based constrained delegation KDC_ERR_POLICY failure in environments that have Windows Server 2008 R2-based domain controllers</a:t>
            </a:r>
            <a:r>
              <a:rPr lang="en-US" sz="1800" dirty="0"/>
              <a:t> </a:t>
            </a:r>
            <a:endParaRPr lang="en-US" sz="1800" dirty="0" smtClean="0"/>
          </a:p>
          <a:p>
            <a:pPr marL="0" indent="0">
              <a:buNone/>
            </a:pPr>
            <a:endParaRPr lang="en-US" dirty="0"/>
          </a:p>
        </p:txBody>
      </p:sp>
      <p:sp>
        <p:nvSpPr>
          <p:cNvPr id="3" name="Title 2"/>
          <p:cNvSpPr>
            <a:spLocks noGrp="1"/>
          </p:cNvSpPr>
          <p:nvPr>
            <p:ph type="title"/>
          </p:nvPr>
        </p:nvSpPr>
        <p:spPr/>
        <p:txBody>
          <a:bodyPr/>
          <a:lstStyle/>
          <a:p>
            <a:r>
              <a:rPr lang="en-US" dirty="0" smtClean="0"/>
              <a:t>RBCD Requirements</a:t>
            </a:r>
            <a:endParaRPr lang="en-US" dirty="0"/>
          </a:p>
        </p:txBody>
      </p:sp>
    </p:spTree>
    <p:extLst>
      <p:ext uri="{BB962C8B-B14F-4D97-AF65-F5344CB8AC3E}">
        <p14:creationId xmlns:p14="http://schemas.microsoft.com/office/powerpoint/2010/main" val="2083223008"/>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78550" y="1234104"/>
            <a:ext cx="6447063" cy="5410200"/>
          </a:xfrm>
          <a:prstGeom prst="rect">
            <a:avLst/>
          </a:prstGeom>
          <a:solidFill>
            <a:schemeClr val="accent1">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3" name="Rectangle 22"/>
          <p:cNvSpPr/>
          <p:nvPr/>
        </p:nvSpPr>
        <p:spPr bwMode="auto">
          <a:xfrm>
            <a:off x="6581935" y="1235691"/>
            <a:ext cx="5732302" cy="5410200"/>
          </a:xfrm>
          <a:prstGeom prst="rect">
            <a:avLst/>
          </a:prstGeom>
          <a:solidFill>
            <a:schemeClr val="tx2">
              <a:lumMod val="10000"/>
              <a:lumOff val="9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Title 2"/>
          <p:cNvSpPr>
            <a:spLocks noGrp="1"/>
          </p:cNvSpPr>
          <p:nvPr>
            <p:ph type="title"/>
          </p:nvPr>
        </p:nvSpPr>
        <p:spPr/>
        <p:txBody>
          <a:bodyPr/>
          <a:lstStyle/>
          <a:p>
            <a:r>
              <a:rPr lang="en-US" dirty="0" smtClean="0"/>
              <a:t>SharePoint RBCD Demo Environment</a:t>
            </a:r>
            <a:endParaRPr lang="en-US" dirty="0"/>
          </a:p>
        </p:txBody>
      </p:sp>
      <p:grpSp>
        <p:nvGrpSpPr>
          <p:cNvPr id="5" name="Group 4"/>
          <p:cNvGrpSpPr/>
          <p:nvPr/>
        </p:nvGrpSpPr>
        <p:grpSpPr>
          <a:xfrm>
            <a:off x="1189037" y="1630199"/>
            <a:ext cx="1317792" cy="1346638"/>
            <a:chOff x="1742373" y="2976837"/>
            <a:chExt cx="1317792" cy="1346638"/>
          </a:xfrm>
        </p:grpSpPr>
        <p:pic>
          <p:nvPicPr>
            <p:cNvPr id="6" name="Picture 3" descr="C:\Users\administrator\Pictures\DVD_ART36\Artwork_Imagery\Icons - Illustrations\_ VISTA STYLE\server.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42373" y="2976837"/>
              <a:ext cx="1317792" cy="13015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C:\Users\administrator\Pictures\DVD_ART36\Artwork_Imagery\Icons - Illustrations\_ WINDOWS SERVER ICONS\Documents\Phone Book active directory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8370" y="3597887"/>
              <a:ext cx="630568" cy="7255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p:cNvGrpSpPr/>
          <p:nvPr/>
        </p:nvGrpSpPr>
        <p:grpSpPr>
          <a:xfrm>
            <a:off x="3512284" y="4660500"/>
            <a:ext cx="1317792" cy="1387921"/>
            <a:chOff x="3787551" y="3021974"/>
            <a:chExt cx="1317792" cy="1387921"/>
          </a:xfrm>
        </p:grpSpPr>
        <p:pic>
          <p:nvPicPr>
            <p:cNvPr id="9" name="Picture 3" descr="C:\Users\administrator\Pictures\DVD_ART36\Artwork_Imagery\Icons - Illustrations\_ VISTA STYLE\server.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87551" y="3021974"/>
              <a:ext cx="1317792" cy="13015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C:\Users\administrator\Pictures\DVD_ART36\Artwork_Imagery\Icons - Illustrations\_ REAL VISTA STYLE\world globe map.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54141" y="3839971"/>
              <a:ext cx="577060" cy="56992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Group 12"/>
          <p:cNvGrpSpPr/>
          <p:nvPr/>
        </p:nvGrpSpPr>
        <p:grpSpPr>
          <a:xfrm>
            <a:off x="10182174" y="4386063"/>
            <a:ext cx="1103781" cy="1256464"/>
            <a:chOff x="8629281" y="2503254"/>
            <a:chExt cx="1103781" cy="1256464"/>
          </a:xfrm>
        </p:grpSpPr>
        <p:pic>
          <p:nvPicPr>
            <p:cNvPr id="11" name="Picture 3" descr="C:\Users\administrator\Pictures\DVD_ART36\Artwork_Imagery\Icons - Illustrations\_ VISTA STYLE\serve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629281" y="2503254"/>
              <a:ext cx="1103781" cy="109013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7" descr="C:\Users\administrator\Pictures\DVD_ART36\Artwork_Imagery\Icons - Illustrations\_ xMAC STYLE\databas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9133872" y="3280576"/>
              <a:ext cx="367387" cy="479142"/>
            </a:xfrm>
            <a:prstGeom prst="rect">
              <a:avLst/>
            </a:prstGeom>
            <a:noFill/>
            <a:extLst>
              <a:ext uri="{909E8E84-426E-40DD-AFC4-6F175D3DCCD1}">
                <a14:hiddenFill xmlns:a14="http://schemas.microsoft.com/office/drawing/2010/main">
                  <a:solidFill>
                    <a:srgbClr val="FFFFFF"/>
                  </a:solidFill>
                </a14:hiddenFill>
              </a:ext>
            </a:extLst>
          </p:spPr>
        </p:pic>
      </p:grpSp>
      <p:pic>
        <p:nvPicPr>
          <p:cNvPr id="15" name="Picture 14"/>
          <p:cNvPicPr>
            <a:picLocks noChangeAspect="1"/>
          </p:cNvPicPr>
          <p:nvPr/>
        </p:nvPicPr>
        <p:blipFill>
          <a:blip r:embed="rId7"/>
          <a:stretch>
            <a:fillRect/>
          </a:stretch>
        </p:blipFill>
        <p:spPr>
          <a:xfrm>
            <a:off x="960437" y="4777785"/>
            <a:ext cx="1228013" cy="1250341"/>
          </a:xfrm>
          <a:prstGeom prst="rect">
            <a:avLst/>
          </a:prstGeom>
        </p:spPr>
      </p:pic>
      <p:grpSp>
        <p:nvGrpSpPr>
          <p:cNvPr id="16" name="Group 15"/>
          <p:cNvGrpSpPr/>
          <p:nvPr/>
        </p:nvGrpSpPr>
        <p:grpSpPr>
          <a:xfrm>
            <a:off x="6739453" y="1607630"/>
            <a:ext cx="1317792" cy="1346638"/>
            <a:chOff x="1742373" y="2976837"/>
            <a:chExt cx="1317792" cy="1346638"/>
          </a:xfrm>
        </p:grpSpPr>
        <p:pic>
          <p:nvPicPr>
            <p:cNvPr id="17" name="Picture 3" descr="C:\Users\administrator\Pictures\DVD_ART36\Artwork_Imagery\Icons - Illustrations\_ VISTA STYLE\server.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42373" y="2976837"/>
              <a:ext cx="1317792" cy="13015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8" descr="C:\Users\administrator\Pictures\DVD_ART36\Artwork_Imagery\Icons - Illustrations\_ WINDOWS SERVER ICONS\Documents\Phone Book active directory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8370" y="3597887"/>
              <a:ext cx="630568" cy="725588"/>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TextBox 18"/>
          <p:cNvSpPr txBox="1"/>
          <p:nvPr/>
        </p:nvSpPr>
        <p:spPr>
          <a:xfrm>
            <a:off x="3490051" y="4232753"/>
            <a:ext cx="1024914"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WFE</a:t>
            </a:r>
          </a:p>
        </p:txBody>
      </p:sp>
      <p:sp>
        <p:nvSpPr>
          <p:cNvPr id="20" name="TextBox 19"/>
          <p:cNvSpPr txBox="1"/>
          <p:nvPr/>
        </p:nvSpPr>
        <p:spPr>
          <a:xfrm>
            <a:off x="6809493" y="1168294"/>
            <a:ext cx="1923343"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err="1" smtClean="0">
                <a:gradFill>
                  <a:gsLst>
                    <a:gs pos="2917">
                      <a:srgbClr val="505050"/>
                    </a:gs>
                    <a:gs pos="30000">
                      <a:srgbClr val="505050"/>
                    </a:gs>
                  </a:gsLst>
                  <a:lin ang="5400000" scaled="0"/>
                </a:gradFill>
              </a:rPr>
              <a:t>Vmlab.local</a:t>
            </a:r>
            <a:endParaRPr lang="en-US" sz="2400" dirty="0" smtClean="0">
              <a:gradFill>
                <a:gsLst>
                  <a:gs pos="2917">
                    <a:srgbClr val="505050"/>
                  </a:gs>
                  <a:gs pos="30000">
                    <a:srgbClr val="505050"/>
                  </a:gs>
                </a:gsLst>
                <a:lin ang="5400000" scaled="0"/>
              </a:gradFill>
            </a:endParaRPr>
          </a:p>
        </p:txBody>
      </p:sp>
      <p:sp>
        <p:nvSpPr>
          <p:cNvPr id="21" name="TextBox 20"/>
          <p:cNvSpPr txBox="1"/>
          <p:nvPr/>
        </p:nvSpPr>
        <p:spPr>
          <a:xfrm>
            <a:off x="655637" y="1194096"/>
            <a:ext cx="2068596"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err="1" smtClean="0">
                <a:gradFill>
                  <a:gsLst>
                    <a:gs pos="2917">
                      <a:srgbClr val="505050"/>
                    </a:gs>
                    <a:gs pos="30000">
                      <a:srgbClr val="505050"/>
                    </a:gs>
                  </a:gsLst>
                  <a:lin ang="5400000" scaled="0"/>
                </a:gradFill>
              </a:rPr>
              <a:t>Demo.local</a:t>
            </a:r>
            <a:endParaRPr lang="en-US" sz="2400" dirty="0" smtClean="0">
              <a:gradFill>
                <a:gsLst>
                  <a:gs pos="2917">
                    <a:srgbClr val="505050"/>
                  </a:gs>
                  <a:gs pos="30000">
                    <a:srgbClr val="505050"/>
                  </a:gs>
                </a:gsLst>
                <a:lin ang="5400000" scaled="0"/>
              </a:gradFill>
            </a:endParaRPr>
          </a:p>
        </p:txBody>
      </p:sp>
      <p:sp>
        <p:nvSpPr>
          <p:cNvPr id="22" name="TextBox 21"/>
          <p:cNvSpPr txBox="1"/>
          <p:nvPr/>
        </p:nvSpPr>
        <p:spPr>
          <a:xfrm>
            <a:off x="10098385" y="3942035"/>
            <a:ext cx="2081719"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SQL</a:t>
            </a:r>
          </a:p>
        </p:txBody>
      </p:sp>
      <p:sp>
        <p:nvSpPr>
          <p:cNvPr id="44" name="TextBox 43"/>
          <p:cNvSpPr txBox="1"/>
          <p:nvPr/>
        </p:nvSpPr>
        <p:spPr>
          <a:xfrm>
            <a:off x="7766759" y="1456928"/>
            <a:ext cx="4837965" cy="1114151"/>
          </a:xfrm>
          <a:prstGeom prst="rect">
            <a:avLst/>
          </a:prstGeom>
          <a:noFill/>
        </p:spPr>
        <p:txBody>
          <a:bodyPr wrap="square" lIns="182880" tIns="146304" rIns="182880" bIns="146304" rtlCol="0">
            <a:spAutoFit/>
          </a:bodyPr>
          <a:lstStyle/>
          <a:p>
            <a:pPr>
              <a:lnSpc>
                <a:spcPct val="90000"/>
              </a:lnSpc>
              <a:spcAft>
                <a:spcPts val="600"/>
              </a:spcAft>
            </a:pPr>
            <a:endParaRPr lang="en-US" sz="1600" dirty="0">
              <a:gradFill>
                <a:gsLst>
                  <a:gs pos="2917">
                    <a:srgbClr val="505050"/>
                  </a:gs>
                  <a:gs pos="30000">
                    <a:srgbClr val="505050"/>
                  </a:gs>
                </a:gsLst>
                <a:lin ang="5400000" scaled="0"/>
              </a:gradFill>
            </a:endParaRPr>
          </a:p>
          <a:p>
            <a:pPr>
              <a:lnSpc>
                <a:spcPct val="90000"/>
              </a:lnSpc>
              <a:spcAft>
                <a:spcPts val="600"/>
              </a:spcAft>
            </a:pPr>
            <a:r>
              <a:rPr lang="en-US" sz="1600" dirty="0" err="1" smtClean="0">
                <a:gradFill>
                  <a:gsLst>
                    <a:gs pos="2917">
                      <a:srgbClr val="505050"/>
                    </a:gs>
                    <a:gs pos="30000">
                      <a:srgbClr val="505050"/>
                    </a:gs>
                  </a:gsLst>
                  <a:lin ang="5400000" scaled="0"/>
                </a:gradFill>
              </a:rPr>
              <a:t>msDS-AllowedToActOnBehalfOfOtherIdentity</a:t>
            </a:r>
            <a:endParaRPr lang="en-US" sz="1600" dirty="0">
              <a:gradFill>
                <a:gsLst>
                  <a:gs pos="2917">
                    <a:srgbClr val="505050"/>
                  </a:gs>
                  <a:gs pos="30000">
                    <a:srgbClr val="505050"/>
                  </a:gs>
                </a:gsLst>
                <a:lin ang="5400000" scaled="0"/>
              </a:gradFill>
            </a:endParaRPr>
          </a:p>
          <a:p>
            <a:pPr>
              <a:lnSpc>
                <a:spcPct val="90000"/>
              </a:lnSpc>
              <a:spcAft>
                <a:spcPts val="600"/>
              </a:spcAft>
            </a:pPr>
            <a:r>
              <a:rPr lang="en-US" sz="1600" dirty="0" smtClean="0">
                <a:gradFill>
                  <a:gsLst>
                    <a:gs pos="2917">
                      <a:srgbClr val="505050"/>
                    </a:gs>
                    <a:gs pos="30000">
                      <a:srgbClr val="505050"/>
                    </a:gs>
                  </a:gsLst>
                  <a:lin ang="5400000" scaled="0"/>
                </a:gradFill>
              </a:rPr>
              <a:t>Demo\</a:t>
            </a:r>
            <a:r>
              <a:rPr lang="en-US" sz="1600" dirty="0" err="1" smtClean="0">
                <a:gradFill>
                  <a:gsLst>
                    <a:gs pos="2917">
                      <a:srgbClr val="505050"/>
                    </a:gs>
                    <a:gs pos="30000">
                      <a:srgbClr val="505050"/>
                    </a:gs>
                  </a:gsLst>
                  <a:lin ang="5400000" scaled="0"/>
                </a:gradFill>
              </a:rPr>
              <a:t>svcSPSA</a:t>
            </a:r>
            <a:endParaRPr lang="en-US" sz="1600" dirty="0" smtClean="0">
              <a:gradFill>
                <a:gsLst>
                  <a:gs pos="2917">
                    <a:srgbClr val="505050"/>
                  </a:gs>
                  <a:gs pos="30000">
                    <a:srgbClr val="505050"/>
                  </a:gs>
                </a:gsLst>
                <a:lin ang="5400000" scaled="0"/>
              </a:gradFill>
            </a:endParaRPr>
          </a:p>
        </p:txBody>
      </p:sp>
      <p:cxnSp>
        <p:nvCxnSpPr>
          <p:cNvPr id="50" name="Straight Arrow Connector 49"/>
          <p:cNvCxnSpPr/>
          <p:nvPr/>
        </p:nvCxnSpPr>
        <p:spPr>
          <a:xfrm>
            <a:off x="5844936" y="5402955"/>
            <a:ext cx="4128728"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861204" y="1360776"/>
            <a:ext cx="2090235"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Forest Trust</a:t>
            </a:r>
          </a:p>
        </p:txBody>
      </p:sp>
      <p:pic>
        <p:nvPicPr>
          <p:cNvPr id="41" name="Picture 5" descr="C:\Users\administrator\Pictures\DVD_ART36\Artwork_Imagery\Icons - Illustrations\_ WINDOWS SERVER ICONS\People\user man person people.png"/>
          <p:cNvPicPr>
            <a:picLocks noChangeAspect="1" noChangeArrowheads="1"/>
          </p:cNvPicPr>
          <p:nvPr/>
        </p:nvPicPr>
        <p:blipFill>
          <a:blip r:embed="rId8" cstate="print">
            <a:extLst>
              <a:ext uri="{BEBA8EAE-BF5A-486C-A8C5-ECC9F3942E4B}">
                <a14:imgProps xmlns:a14="http://schemas.microsoft.com/office/drawing/2010/main">
                  <a14:imgLayer r:embed="rId9">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594696" y="5730456"/>
            <a:ext cx="467456" cy="635931"/>
          </a:xfrm>
          <a:prstGeom prst="rect">
            <a:avLst/>
          </a:prstGeom>
          <a:noFill/>
          <a:extLst>
            <a:ext uri="{909E8E84-426E-40DD-AFC4-6F175D3DCCD1}">
              <a14:hiddenFill xmlns:a14="http://schemas.microsoft.com/office/drawing/2010/main">
                <a:solidFill>
                  <a:srgbClr val="FFFFFF"/>
                </a:solidFill>
              </a14:hiddenFill>
            </a:ext>
          </a:extLst>
        </p:spPr>
      </p:pic>
      <p:sp>
        <p:nvSpPr>
          <p:cNvPr id="45" name="TextBox 44"/>
          <p:cNvSpPr txBox="1"/>
          <p:nvPr/>
        </p:nvSpPr>
        <p:spPr>
          <a:xfrm>
            <a:off x="904480" y="6019087"/>
            <a:ext cx="12954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Bob</a:t>
            </a:r>
          </a:p>
        </p:txBody>
      </p:sp>
      <p:sp>
        <p:nvSpPr>
          <p:cNvPr id="2" name="Left-Right Arrow 1"/>
          <p:cNvSpPr/>
          <p:nvPr/>
        </p:nvSpPr>
        <p:spPr bwMode="auto">
          <a:xfrm>
            <a:off x="2731159" y="1803676"/>
            <a:ext cx="3958897" cy="298779"/>
          </a:xfrm>
          <a:prstGeom prst="lef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Rectangle 13"/>
          <p:cNvSpPr/>
          <p:nvPr/>
        </p:nvSpPr>
        <p:spPr bwMode="auto">
          <a:xfrm>
            <a:off x="5157973" y="5483342"/>
            <a:ext cx="1133475" cy="22775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Excel Svc</a:t>
            </a:r>
            <a:endParaRPr lang="en-US" sz="2000" dirty="0">
              <a:gradFill>
                <a:gsLst>
                  <a:gs pos="0">
                    <a:srgbClr val="FFFFFF"/>
                  </a:gs>
                  <a:gs pos="100000">
                    <a:srgbClr val="FFFFFF"/>
                  </a:gs>
                </a:gsLst>
                <a:lin ang="5400000" scaled="0"/>
              </a:gradFill>
            </a:endParaRPr>
          </a:p>
        </p:txBody>
      </p:sp>
      <p:sp>
        <p:nvSpPr>
          <p:cNvPr id="56" name="Rectangle 55"/>
          <p:cNvSpPr/>
          <p:nvPr/>
        </p:nvSpPr>
        <p:spPr bwMode="auto">
          <a:xfrm>
            <a:off x="5157972" y="5748910"/>
            <a:ext cx="1133475" cy="22775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C2WTS</a:t>
            </a:r>
            <a:endParaRPr lang="en-US" sz="2000" dirty="0">
              <a:gradFill>
                <a:gsLst>
                  <a:gs pos="0">
                    <a:srgbClr val="FFFFFF"/>
                  </a:gs>
                  <a:gs pos="100000">
                    <a:srgbClr val="FFFFFF"/>
                  </a:gs>
                </a:gsLst>
                <a:lin ang="5400000" scaled="0"/>
              </a:gradFill>
            </a:endParaRPr>
          </a:p>
        </p:txBody>
      </p:sp>
      <p:pic>
        <p:nvPicPr>
          <p:cNvPr id="57" name="Picture 5" descr="C:\Users\administrator\Pictures\DVD_ART36\Artwork_Imagery\Icons - Illustrations\_ WINDOWS SERVER ICONS\People\user man person people.png"/>
          <p:cNvPicPr>
            <a:picLocks noChangeAspect="1" noChangeArrowheads="1"/>
          </p:cNvPicPr>
          <p:nvPr/>
        </p:nvPicPr>
        <p:blipFill>
          <a:blip r:embed="rId10" cstate="print">
            <a:duotone>
              <a:schemeClr val="accent1">
                <a:shade val="45000"/>
                <a:satMod val="135000"/>
              </a:schemeClr>
              <a:prstClr val="white"/>
            </a:duotone>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4822171" y="5144545"/>
            <a:ext cx="357648" cy="486547"/>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4958208" y="5071683"/>
            <a:ext cx="1731353"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err="1" smtClean="0">
                <a:gradFill>
                  <a:gsLst>
                    <a:gs pos="2917">
                      <a:srgbClr val="505050"/>
                    </a:gs>
                    <a:gs pos="30000">
                      <a:srgbClr val="505050"/>
                    </a:gs>
                  </a:gsLst>
                  <a:lin ang="5400000" scaled="0"/>
                </a:gradFill>
              </a:rPr>
              <a:t>svcSPSA</a:t>
            </a:r>
            <a:endParaRPr lang="en-US" sz="1200" dirty="0" smtClean="0">
              <a:gradFill>
                <a:gsLst>
                  <a:gs pos="2917">
                    <a:srgbClr val="505050"/>
                  </a:gs>
                  <a:gs pos="30000">
                    <a:srgbClr val="505050"/>
                  </a:gs>
                </a:gsLst>
                <a:lin ang="5400000" scaled="0"/>
              </a:gradFill>
            </a:endParaRPr>
          </a:p>
        </p:txBody>
      </p:sp>
      <p:pic>
        <p:nvPicPr>
          <p:cNvPr id="58" name="Picture 5" descr="C:\Users\administrator\Pictures\DVD_ART36\Artwork_Imagery\Icons - Illustrations\_ WINDOWS SERVER ICONS\People\user man person people.png"/>
          <p:cNvPicPr>
            <a:picLocks noChangeAspect="1" noChangeArrowheads="1"/>
          </p:cNvPicPr>
          <p:nvPr/>
        </p:nvPicPr>
        <p:blipFill>
          <a:blip r:embed="rId10" cstate="print">
            <a:duotone>
              <a:schemeClr val="accent1">
                <a:shade val="45000"/>
                <a:satMod val="135000"/>
              </a:schemeClr>
              <a:prstClr val="white"/>
            </a:duotone>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9335556" y="2153106"/>
            <a:ext cx="357648" cy="486547"/>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5" descr="C:\Users\administrator\Pictures\DVD_ART36\Artwork_Imagery\Icons - Illustrations\_ WINDOWS SERVER ICONS\People\user man person people.png"/>
          <p:cNvPicPr>
            <a:picLocks noChangeAspect="1" noChangeArrowheads="1"/>
          </p:cNvPicPr>
          <p:nvPr/>
        </p:nvPicPr>
        <p:blipFill>
          <a:blip r:embed="rId10" cstate="print">
            <a:duotone>
              <a:prstClr val="black"/>
              <a:schemeClr val="tx2">
                <a:tint val="45000"/>
                <a:satMod val="400000"/>
              </a:schemeClr>
            </a:duotone>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6075739" y="5927929"/>
            <a:ext cx="357648" cy="486547"/>
          </a:xfrm>
          <a:prstGeom prst="rect">
            <a:avLst/>
          </a:prstGeom>
          <a:noFill/>
          <a:extLst>
            <a:ext uri="{909E8E84-426E-40DD-AFC4-6F175D3DCCD1}">
              <a14:hiddenFill xmlns:a14="http://schemas.microsoft.com/office/drawing/2010/main">
                <a:solidFill>
                  <a:srgbClr val="FFFFFF"/>
                </a:solidFill>
              </a14:hiddenFill>
            </a:ext>
          </a:extLst>
        </p:spPr>
      </p:pic>
      <p:sp>
        <p:nvSpPr>
          <p:cNvPr id="60" name="TextBox 59"/>
          <p:cNvSpPr txBox="1"/>
          <p:nvPr/>
        </p:nvSpPr>
        <p:spPr>
          <a:xfrm>
            <a:off x="5417582" y="6267034"/>
            <a:ext cx="1731353"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505050"/>
                    </a:gs>
                    <a:gs pos="30000">
                      <a:srgbClr val="505050"/>
                    </a:gs>
                  </a:gsLst>
                  <a:lin ang="5400000" scaled="0"/>
                </a:gradFill>
              </a:rPr>
              <a:t>Local System</a:t>
            </a:r>
          </a:p>
        </p:txBody>
      </p:sp>
      <p:sp>
        <p:nvSpPr>
          <p:cNvPr id="61" name="TextBox 60"/>
          <p:cNvSpPr txBox="1"/>
          <p:nvPr/>
        </p:nvSpPr>
        <p:spPr>
          <a:xfrm>
            <a:off x="3352803" y="5835575"/>
            <a:ext cx="1731353" cy="704808"/>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505050"/>
                    </a:gs>
                    <a:gs pos="30000">
                      <a:srgbClr val="505050"/>
                    </a:gs>
                  </a:gsLst>
                  <a:lin ang="5400000" scaled="0"/>
                </a:gradFill>
              </a:rPr>
              <a:t>SharePoint 2013</a:t>
            </a:r>
          </a:p>
          <a:p>
            <a:pPr>
              <a:lnSpc>
                <a:spcPct val="90000"/>
              </a:lnSpc>
              <a:spcAft>
                <a:spcPts val="600"/>
              </a:spcAft>
            </a:pPr>
            <a:r>
              <a:rPr lang="en-US" sz="1200" dirty="0" smtClean="0">
                <a:gradFill>
                  <a:gsLst>
                    <a:gs pos="2917">
                      <a:srgbClr val="505050"/>
                    </a:gs>
                    <a:gs pos="30000">
                      <a:srgbClr val="505050"/>
                    </a:gs>
                  </a:gsLst>
                  <a:lin ang="5400000" scaled="0"/>
                </a:gradFill>
              </a:rPr>
              <a:t>Windows 2012</a:t>
            </a:r>
          </a:p>
        </p:txBody>
      </p:sp>
      <p:sp>
        <p:nvSpPr>
          <p:cNvPr id="62" name="TextBox 61"/>
          <p:cNvSpPr txBox="1"/>
          <p:nvPr/>
        </p:nvSpPr>
        <p:spPr>
          <a:xfrm>
            <a:off x="951030" y="2867926"/>
            <a:ext cx="1731353"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505050"/>
                    </a:gs>
                    <a:gs pos="30000">
                      <a:srgbClr val="505050"/>
                    </a:gs>
                  </a:gsLst>
                  <a:lin ang="5400000" scaled="0"/>
                </a:gradFill>
              </a:rPr>
              <a:t>Windows 2012</a:t>
            </a:r>
          </a:p>
        </p:txBody>
      </p:sp>
      <p:pic>
        <p:nvPicPr>
          <p:cNvPr id="63" name="Picture 5" descr="C:\Users\administrator\Pictures\DVD_ART36\Artwork_Imagery\Icons - Illustrations\_ WINDOWS SERVER ICONS\People\user man person people.png"/>
          <p:cNvPicPr>
            <a:picLocks noChangeAspect="1" noChangeArrowheads="1"/>
          </p:cNvPicPr>
          <p:nvPr/>
        </p:nvPicPr>
        <p:blipFill>
          <a:blip r:embed="rId10" cstate="print">
            <a:duotone>
              <a:prstClr val="black"/>
              <a:schemeClr val="tx2">
                <a:tint val="45000"/>
                <a:satMod val="400000"/>
              </a:schemeClr>
            </a:duotone>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1248317" y="5098160"/>
            <a:ext cx="357648" cy="486547"/>
          </a:xfrm>
          <a:prstGeom prst="rect">
            <a:avLst/>
          </a:prstGeom>
          <a:noFill/>
          <a:extLst>
            <a:ext uri="{909E8E84-426E-40DD-AFC4-6F175D3DCCD1}">
              <a14:hiddenFill xmlns:a14="http://schemas.microsoft.com/office/drawing/2010/main">
                <a:solidFill>
                  <a:srgbClr val="FFFFFF"/>
                </a:solidFill>
              </a14:hiddenFill>
            </a:ext>
          </a:extLst>
        </p:spPr>
      </p:pic>
      <p:sp>
        <p:nvSpPr>
          <p:cNvPr id="64" name="TextBox 63"/>
          <p:cNvSpPr txBox="1"/>
          <p:nvPr/>
        </p:nvSpPr>
        <p:spPr>
          <a:xfrm>
            <a:off x="11344830" y="5044793"/>
            <a:ext cx="1731353"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err="1" smtClean="0">
                <a:gradFill>
                  <a:gsLst>
                    <a:gs pos="2917">
                      <a:srgbClr val="505050"/>
                    </a:gs>
                    <a:gs pos="30000">
                      <a:srgbClr val="505050"/>
                    </a:gs>
                  </a:gsLst>
                  <a:lin ang="5400000" scaled="0"/>
                </a:gradFill>
              </a:rPr>
              <a:t>svcSQL</a:t>
            </a:r>
            <a:endParaRPr lang="en-US" sz="1200" dirty="0" smtClean="0">
              <a:gradFill>
                <a:gsLst>
                  <a:gs pos="2917">
                    <a:srgbClr val="505050"/>
                  </a:gs>
                  <a:gs pos="30000">
                    <a:srgbClr val="505050"/>
                  </a:gs>
                </a:gsLst>
                <a:lin ang="5400000" scaled="0"/>
              </a:gradFill>
            </a:endParaRPr>
          </a:p>
        </p:txBody>
      </p:sp>
      <p:grpSp>
        <p:nvGrpSpPr>
          <p:cNvPr id="65" name="Group 64"/>
          <p:cNvGrpSpPr/>
          <p:nvPr/>
        </p:nvGrpSpPr>
        <p:grpSpPr>
          <a:xfrm>
            <a:off x="7972340" y="2544329"/>
            <a:ext cx="723584" cy="819878"/>
            <a:chOff x="1742373" y="2976837"/>
            <a:chExt cx="1317792" cy="1346638"/>
          </a:xfrm>
        </p:grpSpPr>
        <p:pic>
          <p:nvPicPr>
            <p:cNvPr id="66" name="Picture 3" descr="C:\Users\administrator\Pictures\DVD_ART36\Artwork_Imagery\Icons - Illustrations\_ VISTA STYLE\server.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42373" y="2976837"/>
              <a:ext cx="1317792" cy="1301500"/>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8" descr="C:\Users\administrator\Pictures\DVD_ART36\Artwork_Imagery\Icons - Illustrations\_ WINDOWS SERVER ICONS\Documents\Phone Book active directory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8370" y="3597887"/>
              <a:ext cx="630568" cy="725588"/>
            </a:xfrm>
            <a:prstGeom prst="rect">
              <a:avLst/>
            </a:prstGeom>
            <a:noFill/>
            <a:extLst>
              <a:ext uri="{909E8E84-426E-40DD-AFC4-6F175D3DCCD1}">
                <a14:hiddenFill xmlns:a14="http://schemas.microsoft.com/office/drawing/2010/main">
                  <a:solidFill>
                    <a:srgbClr val="FFFFFF"/>
                  </a:solidFill>
                </a14:hiddenFill>
              </a:ext>
            </a:extLst>
          </p:spPr>
        </p:pic>
      </p:grpSp>
      <p:sp>
        <p:nvSpPr>
          <p:cNvPr id="68" name="TextBox 67"/>
          <p:cNvSpPr txBox="1"/>
          <p:nvPr/>
        </p:nvSpPr>
        <p:spPr>
          <a:xfrm>
            <a:off x="7796022" y="3263204"/>
            <a:ext cx="1731353"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505050"/>
                    </a:gs>
                    <a:gs pos="30000">
                      <a:srgbClr val="505050"/>
                    </a:gs>
                  </a:gsLst>
                  <a:lin ang="5400000" scaled="0"/>
                </a:gradFill>
              </a:rPr>
              <a:t>Windows 2012</a:t>
            </a:r>
          </a:p>
        </p:txBody>
      </p:sp>
      <p:sp>
        <p:nvSpPr>
          <p:cNvPr id="69" name="TextBox 68"/>
          <p:cNvSpPr txBox="1"/>
          <p:nvPr/>
        </p:nvSpPr>
        <p:spPr>
          <a:xfrm>
            <a:off x="6452628" y="2783146"/>
            <a:ext cx="1731353"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505050"/>
                    </a:gs>
                    <a:gs pos="30000">
                      <a:srgbClr val="505050"/>
                    </a:gs>
                  </a:gsLst>
                  <a:lin ang="5400000" scaled="0"/>
                </a:gradFill>
              </a:rPr>
              <a:t>Windows 2008 R2</a:t>
            </a:r>
          </a:p>
        </p:txBody>
      </p:sp>
      <p:sp>
        <p:nvSpPr>
          <p:cNvPr id="46" name="TextBox 45"/>
          <p:cNvSpPr txBox="1"/>
          <p:nvPr/>
        </p:nvSpPr>
        <p:spPr>
          <a:xfrm>
            <a:off x="9058978" y="4467215"/>
            <a:ext cx="1731353"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505050"/>
                    </a:gs>
                    <a:gs pos="30000">
                      <a:srgbClr val="505050"/>
                    </a:gs>
                  </a:gsLst>
                  <a:lin ang="5400000" scaled="0"/>
                </a:gradFill>
              </a:rPr>
              <a:t>SQL 2008 R2</a:t>
            </a:r>
          </a:p>
        </p:txBody>
      </p:sp>
      <p:sp>
        <p:nvSpPr>
          <p:cNvPr id="47" name="TextBox 46"/>
          <p:cNvSpPr txBox="1"/>
          <p:nvPr/>
        </p:nvSpPr>
        <p:spPr>
          <a:xfrm>
            <a:off x="9047931" y="5555080"/>
            <a:ext cx="3484799"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err="1" smtClean="0">
                <a:gradFill>
                  <a:gsLst>
                    <a:gs pos="2917">
                      <a:srgbClr val="505050"/>
                    </a:gs>
                    <a:gs pos="30000">
                      <a:srgbClr val="505050"/>
                    </a:gs>
                  </a:gsLst>
                  <a:lin ang="5400000" scaled="0"/>
                </a:gradFill>
              </a:rPr>
              <a:t>MSSQLSvc</a:t>
            </a:r>
            <a:r>
              <a:rPr lang="en-US" sz="1200" dirty="0" smtClean="0">
                <a:gradFill>
                  <a:gsLst>
                    <a:gs pos="2917">
                      <a:srgbClr val="505050"/>
                    </a:gs>
                    <a:gs pos="30000">
                      <a:srgbClr val="505050"/>
                    </a:gs>
                  </a:gsLst>
                  <a:lin ang="5400000" scaled="0"/>
                </a:gradFill>
              </a:rPr>
              <a:t>/CentralServices.vmlab.local:1433</a:t>
            </a:r>
          </a:p>
        </p:txBody>
      </p:sp>
    </p:spTree>
    <p:extLst>
      <p:ext uri="{BB962C8B-B14F-4D97-AF65-F5344CB8AC3E}">
        <p14:creationId xmlns:p14="http://schemas.microsoft.com/office/powerpoint/2010/main" val="341126544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860066"/>
          </a:xfrm>
        </p:spPr>
        <p:txBody>
          <a:bodyPr/>
          <a:lstStyle/>
          <a:p>
            <a:pPr marL="742950" indent="-742950">
              <a:buFont typeface="+mj-lt"/>
              <a:buAutoNum type="arabicPeriod"/>
            </a:pPr>
            <a:r>
              <a:rPr lang="en-US" sz="2400" dirty="0" smtClean="0"/>
              <a:t>Add Windows 2012 DC to SharePoint Domain and SQL domain</a:t>
            </a:r>
          </a:p>
          <a:p>
            <a:pPr marL="742950" indent="-742950">
              <a:buFont typeface="+mj-lt"/>
              <a:buAutoNum type="arabicPeriod"/>
            </a:pPr>
            <a:r>
              <a:rPr lang="en-US" sz="2400" dirty="0" smtClean="0"/>
              <a:t>Establish Trust</a:t>
            </a:r>
          </a:p>
          <a:p>
            <a:pPr marL="742950" indent="-742950">
              <a:buFont typeface="+mj-lt"/>
              <a:buAutoNum type="arabicPeriod"/>
            </a:pPr>
            <a:r>
              <a:rPr lang="en-US" sz="2400" dirty="0"/>
              <a:t>Install SharePoint 2013 on </a:t>
            </a:r>
            <a:r>
              <a:rPr lang="en-US" sz="2400" b="1" dirty="0"/>
              <a:t>Windows </a:t>
            </a:r>
            <a:r>
              <a:rPr lang="en-US" sz="2400" b="1" dirty="0" smtClean="0"/>
              <a:t>2012</a:t>
            </a:r>
          </a:p>
          <a:p>
            <a:pPr marL="742950" indent="-742950">
              <a:buFont typeface="+mj-lt"/>
              <a:buAutoNum type="arabicPeriod"/>
            </a:pPr>
            <a:r>
              <a:rPr lang="en-US" sz="2400" dirty="0" smtClean="0"/>
              <a:t>Configure Excel Services</a:t>
            </a:r>
          </a:p>
          <a:p>
            <a:pPr marL="742950" indent="-742950">
              <a:buFont typeface="+mj-lt"/>
              <a:buAutoNum type="arabicPeriod"/>
            </a:pPr>
            <a:r>
              <a:rPr lang="en-US" sz="2400" dirty="0" smtClean="0"/>
              <a:t>Start C2WTS on Excel Services Server (Demo uses Local System)</a:t>
            </a:r>
          </a:p>
          <a:p>
            <a:pPr marL="742950" indent="-742950">
              <a:buFont typeface="+mj-lt"/>
              <a:buAutoNum type="arabicPeriod"/>
            </a:pPr>
            <a:r>
              <a:rPr lang="en-US" sz="2400" dirty="0" smtClean="0"/>
              <a:t>Configure remote resource (SQL) for Kerberos Authentication (SPN </a:t>
            </a:r>
            <a:r>
              <a:rPr lang="en-US" sz="2400" dirty="0" err="1" smtClean="0"/>
              <a:t>config</a:t>
            </a:r>
            <a:r>
              <a:rPr lang="en-US" sz="2400" dirty="0" smtClean="0"/>
              <a:t>)</a:t>
            </a:r>
            <a:endParaRPr lang="en-US" sz="800" dirty="0" smtClean="0"/>
          </a:p>
          <a:p>
            <a:pPr marL="742950" indent="-742950">
              <a:buFont typeface="+mj-lt"/>
              <a:buAutoNum type="arabicPeriod"/>
            </a:pPr>
            <a:r>
              <a:rPr lang="en-US" sz="2400" dirty="0" smtClean="0">
                <a:gradFill>
                  <a:gsLst>
                    <a:gs pos="2917">
                      <a:schemeClr val="tx1"/>
                    </a:gs>
                    <a:gs pos="30000">
                      <a:schemeClr val="tx1"/>
                    </a:gs>
                  </a:gsLst>
                  <a:lin ang="5400000" scaled="0"/>
                </a:gradFill>
              </a:rPr>
              <a:t>Configure </a:t>
            </a:r>
            <a:r>
              <a:rPr lang="en-US" sz="2400" dirty="0" err="1" smtClean="0">
                <a:gradFill>
                  <a:gsLst>
                    <a:gs pos="2917">
                      <a:schemeClr val="tx1"/>
                    </a:gs>
                    <a:gs pos="30000">
                      <a:schemeClr val="tx1"/>
                    </a:gs>
                  </a:gsLst>
                  <a:lin ang="5400000" scaled="0"/>
                </a:gradFill>
              </a:rPr>
              <a:t>msDS-AllowedToActOnBehalfOfOtherIdentity</a:t>
            </a:r>
            <a:r>
              <a:rPr lang="en-US" sz="2400" dirty="0" smtClean="0">
                <a:gradFill>
                  <a:gsLst>
                    <a:gs pos="2917">
                      <a:schemeClr val="tx1"/>
                    </a:gs>
                    <a:gs pos="30000">
                      <a:schemeClr val="tx1"/>
                    </a:gs>
                  </a:gsLst>
                  <a:lin ang="5400000" scaled="0"/>
                </a:gradFill>
              </a:rPr>
              <a:t> via PowerShell</a:t>
            </a:r>
          </a:p>
          <a:p>
            <a:pPr marL="742950" indent="-742950">
              <a:buFont typeface="+mj-lt"/>
              <a:buAutoNum type="arabicPeriod"/>
            </a:pPr>
            <a:r>
              <a:rPr lang="en-US" sz="2400" dirty="0" smtClean="0">
                <a:gradFill>
                  <a:gsLst>
                    <a:gs pos="2917">
                      <a:schemeClr val="tx1"/>
                    </a:gs>
                    <a:gs pos="30000">
                      <a:schemeClr val="tx1"/>
                    </a:gs>
                  </a:gsLst>
                  <a:lin ang="5400000" scaled="0"/>
                </a:gradFill>
              </a:rPr>
              <a:t>Create workbook with connection to remote SQL server. Use user identity authentication</a:t>
            </a:r>
          </a:p>
          <a:p>
            <a:pPr marL="742950" indent="-742950">
              <a:buFont typeface="+mj-lt"/>
              <a:buAutoNum type="arabicPeriod"/>
            </a:pPr>
            <a:r>
              <a:rPr lang="en-US" sz="2400" dirty="0" smtClean="0">
                <a:gradFill>
                  <a:gsLst>
                    <a:gs pos="2917">
                      <a:schemeClr val="tx1"/>
                    </a:gs>
                    <a:gs pos="30000">
                      <a:schemeClr val="tx1"/>
                    </a:gs>
                  </a:gsLst>
                  <a:lin ang="5400000" scaled="0"/>
                </a:gradFill>
              </a:rPr>
              <a:t>Open workbook in browser, refresh the connection</a:t>
            </a:r>
            <a:endParaRPr lang="en-US" sz="2400" dirty="0">
              <a:gradFill>
                <a:gsLst>
                  <a:gs pos="2917">
                    <a:schemeClr val="tx1"/>
                  </a:gs>
                  <a:gs pos="30000">
                    <a:schemeClr val="tx1"/>
                  </a:gs>
                </a:gsLst>
                <a:lin ang="5400000" scaled="0"/>
              </a:gradFill>
            </a:endParaRPr>
          </a:p>
          <a:p>
            <a:pPr marL="742950" indent="-742950">
              <a:buFont typeface="+mj-lt"/>
              <a:buAutoNum type="arabicPeriod"/>
            </a:pPr>
            <a:endParaRPr lang="en-US" sz="2400" dirty="0" smtClean="0"/>
          </a:p>
          <a:p>
            <a:pPr marL="742950" indent="-742950">
              <a:buFont typeface="+mj-lt"/>
              <a:buAutoNum type="arabicPeriod"/>
            </a:pPr>
            <a:endParaRPr lang="en-US" sz="2400" dirty="0" smtClean="0"/>
          </a:p>
          <a:p>
            <a:pPr marL="742950" indent="-742950">
              <a:buFont typeface="+mj-lt"/>
              <a:buAutoNum type="arabicPeriod"/>
            </a:pPr>
            <a:endParaRPr lang="en-US" sz="2400" dirty="0" smtClean="0"/>
          </a:p>
          <a:p>
            <a:pPr marL="742950" indent="-742950">
              <a:buFont typeface="+mj-lt"/>
              <a:buAutoNum type="arabicPeriod"/>
            </a:pPr>
            <a:endParaRPr lang="en-US" sz="2400" dirty="0"/>
          </a:p>
        </p:txBody>
      </p:sp>
      <p:sp>
        <p:nvSpPr>
          <p:cNvPr id="3" name="Title 2"/>
          <p:cNvSpPr>
            <a:spLocks noGrp="1"/>
          </p:cNvSpPr>
          <p:nvPr>
            <p:ph type="title"/>
          </p:nvPr>
        </p:nvSpPr>
        <p:spPr/>
        <p:txBody>
          <a:bodyPr/>
          <a:lstStyle/>
          <a:p>
            <a:r>
              <a:rPr lang="en-US" dirty="0" smtClean="0"/>
              <a:t>RBCD Sample How-To</a:t>
            </a:r>
            <a:endParaRPr lang="en-US" dirty="0"/>
          </a:p>
        </p:txBody>
      </p:sp>
    </p:spTree>
    <p:extLst>
      <p:ext uri="{BB962C8B-B14F-4D97-AF65-F5344CB8AC3E}">
        <p14:creationId xmlns:p14="http://schemas.microsoft.com/office/powerpoint/2010/main" val="25644172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
                                            <p:txEl>
                                              <p:pRg st="7" end="7"/>
                                            </p:txEl>
                                          </p:spTgt>
                                        </p:tgtEl>
                                        <p:attrNameLst>
                                          <p:attrName>style.visibility</p:attrName>
                                        </p:attrNameLst>
                                      </p:cBhvr>
                                      <p:to>
                                        <p:strVal val="visible"/>
                                      </p:to>
                                    </p:set>
                                    <p:anim calcmode="lin" valueType="num">
                                      <p:cBhvr additive="base">
                                        <p:cTn id="49"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
                                            <p:txEl>
                                              <p:pRg st="8" end="8"/>
                                            </p:txEl>
                                          </p:spTgt>
                                        </p:tgtEl>
                                        <p:attrNameLst>
                                          <p:attrName>style.visibility</p:attrName>
                                        </p:attrNameLst>
                                      </p:cBhvr>
                                      <p:to>
                                        <p:strVal val="visible"/>
                                      </p:to>
                                    </p:set>
                                    <p:anim calcmode="lin" valueType="num">
                                      <p:cBhvr additive="base">
                                        <p:cTn id="5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Implementing </a:t>
            </a:r>
            <a:r>
              <a:rPr lang="en-US" dirty="0"/>
              <a:t>security for your BI applications</a:t>
            </a:r>
          </a:p>
        </p:txBody>
      </p:sp>
      <p:sp>
        <p:nvSpPr>
          <p:cNvPr id="5" name="Text Placeholder 4"/>
          <p:cNvSpPr>
            <a:spLocks noGrp="1"/>
          </p:cNvSpPr>
          <p:nvPr>
            <p:ph type="body" sz="quarter" idx="12"/>
          </p:nvPr>
        </p:nvSpPr>
        <p:spPr/>
        <p:txBody>
          <a:bodyPr/>
          <a:lstStyle/>
          <a:p>
            <a:r>
              <a:rPr lang="en-US" dirty="0" smtClean="0"/>
              <a:t>Tom Wisnowski</a:t>
            </a:r>
          </a:p>
          <a:p>
            <a:r>
              <a:rPr lang="en-US" dirty="0" smtClean="0"/>
              <a:t>Architect</a:t>
            </a:r>
          </a:p>
        </p:txBody>
      </p:sp>
      <p:sp>
        <p:nvSpPr>
          <p:cNvPr id="2" name="Text Placeholder 1"/>
          <p:cNvSpPr>
            <a:spLocks noGrp="1"/>
          </p:cNvSpPr>
          <p:nvPr>
            <p:ph type="body" sz="quarter" idx="13"/>
          </p:nvPr>
        </p:nvSpPr>
        <p:spPr/>
        <p:txBody>
          <a:bodyPr/>
          <a:lstStyle/>
          <a:p>
            <a:r>
              <a:rPr lang="en-US" dirty="0" smtClean="0"/>
              <a:t>SPC074</a:t>
            </a:r>
            <a:endParaRPr lang="en-US" dirty="0"/>
          </a:p>
        </p:txBody>
      </p:sp>
    </p:spTree>
    <p:extLst>
      <p:ext uri="{BB962C8B-B14F-4D97-AF65-F5344CB8AC3E}">
        <p14:creationId xmlns:p14="http://schemas.microsoft.com/office/powerpoint/2010/main" val="15853964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err="1">
                <a:gradFill>
                  <a:gsLst>
                    <a:gs pos="2917">
                      <a:schemeClr val="tx1"/>
                    </a:gs>
                    <a:gs pos="30000">
                      <a:schemeClr val="tx1"/>
                    </a:gs>
                  </a:gsLst>
                  <a:lin ang="5400000" scaled="0"/>
                </a:gradFill>
              </a:rPr>
              <a:t>msDS-AllowedToActOnBehalfOfOtherIdentity</a:t>
            </a:r>
            <a:endParaRPr lang="en-US" dirty="0"/>
          </a:p>
        </p:txBody>
      </p:sp>
      <p:pic>
        <p:nvPicPr>
          <p:cNvPr id="6" name="Picture 5"/>
          <p:cNvPicPr>
            <a:picLocks noChangeAspect="1"/>
          </p:cNvPicPr>
          <p:nvPr/>
        </p:nvPicPr>
        <p:blipFill>
          <a:blip r:embed="rId2"/>
          <a:stretch>
            <a:fillRect/>
          </a:stretch>
        </p:blipFill>
        <p:spPr>
          <a:xfrm>
            <a:off x="531899" y="2907518"/>
            <a:ext cx="10105574" cy="1114474"/>
          </a:xfrm>
          <a:prstGeom prst="rect">
            <a:avLst/>
          </a:prstGeom>
        </p:spPr>
      </p:pic>
      <p:sp>
        <p:nvSpPr>
          <p:cNvPr id="7" name="Text Placeholder 2"/>
          <p:cNvSpPr txBox="1">
            <a:spLocks/>
          </p:cNvSpPr>
          <p:nvPr/>
        </p:nvSpPr>
        <p:spPr>
          <a:xfrm>
            <a:off x="392680" y="4487862"/>
            <a:ext cx="4712753" cy="64171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Segoe UI" pitchFamily="34" charset="0"/>
                <a:ea typeface="+mn-ea"/>
                <a:cs typeface="Segoe UI" pitchFamily="34"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Segoe UI" pitchFamily="34" charset="0"/>
                <a:ea typeface="+mn-ea"/>
                <a:cs typeface="Segoe UI" pitchFamily="34"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Segoe UI" pitchFamily="34" charset="0"/>
                <a:ea typeface="+mn-ea"/>
                <a:cs typeface="Segoe UI" pitchFamily="34"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solidFill>
                  <a:srgbClr val="505050"/>
                </a:solidFill>
              </a:rPr>
              <a:t>PowerShell Commands:</a:t>
            </a:r>
          </a:p>
        </p:txBody>
      </p:sp>
      <p:sp>
        <p:nvSpPr>
          <p:cNvPr id="8" name="Rectangle 7"/>
          <p:cNvSpPr/>
          <p:nvPr/>
        </p:nvSpPr>
        <p:spPr>
          <a:xfrm>
            <a:off x="531899" y="5049632"/>
            <a:ext cx="6216650" cy="923330"/>
          </a:xfrm>
          <a:prstGeom prst="rect">
            <a:avLst/>
          </a:prstGeom>
        </p:spPr>
        <p:txBody>
          <a:bodyPr>
            <a:spAutoFit/>
          </a:bodyPr>
          <a:lstStyle/>
          <a:p>
            <a:pPr marL="457200" indent="-457200">
              <a:buFont typeface="Arial" panose="020B0604020202020204" pitchFamily="34" charset="0"/>
              <a:buChar char="•"/>
            </a:pPr>
            <a:r>
              <a:rPr lang="en-US" dirty="0">
                <a:solidFill>
                  <a:srgbClr val="505050"/>
                </a:solidFill>
              </a:rPr>
              <a:t>Set-</a:t>
            </a:r>
            <a:r>
              <a:rPr lang="en-US" dirty="0" err="1">
                <a:solidFill>
                  <a:srgbClr val="505050"/>
                </a:solidFill>
              </a:rPr>
              <a:t>ADUser</a:t>
            </a:r>
            <a:endParaRPr lang="en-US" dirty="0">
              <a:solidFill>
                <a:srgbClr val="505050"/>
              </a:solidFill>
            </a:endParaRPr>
          </a:p>
          <a:p>
            <a:pPr marL="457200" indent="-457200">
              <a:buFont typeface="Arial" panose="020B0604020202020204" pitchFamily="34" charset="0"/>
              <a:buChar char="•"/>
            </a:pPr>
            <a:r>
              <a:rPr lang="en-US" dirty="0">
                <a:solidFill>
                  <a:srgbClr val="505050"/>
                </a:solidFill>
              </a:rPr>
              <a:t>Set-</a:t>
            </a:r>
            <a:r>
              <a:rPr lang="en-US" dirty="0" err="1">
                <a:solidFill>
                  <a:srgbClr val="505050"/>
                </a:solidFill>
              </a:rPr>
              <a:t>ADComputer</a:t>
            </a:r>
            <a:endParaRPr lang="en-US" dirty="0">
              <a:solidFill>
                <a:srgbClr val="505050"/>
              </a:solidFill>
            </a:endParaRPr>
          </a:p>
          <a:p>
            <a:pPr marL="457200" indent="-457200">
              <a:buFont typeface="Arial" panose="020B0604020202020204" pitchFamily="34" charset="0"/>
              <a:buChar char="•"/>
            </a:pPr>
            <a:r>
              <a:rPr lang="en-US" dirty="0">
                <a:solidFill>
                  <a:srgbClr val="505050"/>
                </a:solidFill>
              </a:rPr>
              <a:t>Set-AD-</a:t>
            </a:r>
            <a:r>
              <a:rPr lang="en-US" dirty="0" err="1">
                <a:solidFill>
                  <a:srgbClr val="505050"/>
                </a:solidFill>
              </a:rPr>
              <a:t>ServiceAccount</a:t>
            </a:r>
            <a:endParaRPr lang="en-US" dirty="0">
              <a:solidFill>
                <a:srgbClr val="505050"/>
              </a:solidFill>
            </a:endParaRPr>
          </a:p>
        </p:txBody>
      </p:sp>
      <p:sp>
        <p:nvSpPr>
          <p:cNvPr id="9" name="Text Placeholder 2"/>
          <p:cNvSpPr>
            <a:spLocks noGrp="1"/>
          </p:cNvSpPr>
          <p:nvPr>
            <p:ph type="body" sz="quarter" idx="10"/>
          </p:nvPr>
        </p:nvSpPr>
        <p:spPr>
          <a:xfrm>
            <a:off x="274638" y="1221157"/>
            <a:ext cx="11887199" cy="738664"/>
          </a:xfrm>
        </p:spPr>
        <p:txBody>
          <a:bodyPr/>
          <a:lstStyle/>
          <a:p>
            <a:pPr marL="0" indent="0">
              <a:buNone/>
            </a:pPr>
            <a:r>
              <a:rPr lang="en-US" dirty="0" smtClean="0">
                <a:solidFill>
                  <a:schemeClr val="tx1"/>
                </a:solidFill>
              </a:rPr>
              <a:t>Must be configured via PowerShell</a:t>
            </a:r>
            <a:endParaRPr lang="en-US" dirty="0">
              <a:solidFill>
                <a:schemeClr val="tx1"/>
              </a:solidFill>
            </a:endParaRPr>
          </a:p>
        </p:txBody>
      </p:sp>
      <p:sp>
        <p:nvSpPr>
          <p:cNvPr id="10" name="Text Placeholder 2"/>
          <p:cNvSpPr txBox="1">
            <a:spLocks/>
          </p:cNvSpPr>
          <p:nvPr/>
        </p:nvSpPr>
        <p:spPr>
          <a:xfrm>
            <a:off x="392680" y="2156012"/>
            <a:ext cx="10735213" cy="64171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Segoe UI" pitchFamily="34" charset="0"/>
                <a:ea typeface="+mn-ea"/>
                <a:cs typeface="Segoe UI" pitchFamily="34"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Segoe UI" pitchFamily="34" charset="0"/>
                <a:ea typeface="+mn-ea"/>
                <a:cs typeface="Segoe UI" pitchFamily="34"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Segoe UI" pitchFamily="34" charset="0"/>
                <a:ea typeface="+mn-ea"/>
                <a:cs typeface="Segoe UI" pitchFamily="34"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err="1" smtClean="0">
                <a:solidFill>
                  <a:srgbClr val="B4009E"/>
                </a:solidFill>
              </a:rPr>
              <a:t>PrincipalsAllowedToDelegateToAccount</a:t>
            </a:r>
            <a:r>
              <a:rPr lang="en-US" dirty="0">
                <a:solidFill>
                  <a:srgbClr val="B4009E"/>
                </a:solidFill>
              </a:rPr>
              <a:t> </a:t>
            </a:r>
            <a:r>
              <a:rPr lang="en-US" dirty="0" smtClean="0">
                <a:solidFill>
                  <a:srgbClr val="B4009E"/>
                </a:solidFill>
              </a:rPr>
              <a:t>parameter</a:t>
            </a:r>
          </a:p>
        </p:txBody>
      </p:sp>
      <p:sp>
        <p:nvSpPr>
          <p:cNvPr id="11" name="Text Placeholder 2"/>
          <p:cNvSpPr txBox="1">
            <a:spLocks/>
          </p:cNvSpPr>
          <p:nvPr/>
        </p:nvSpPr>
        <p:spPr>
          <a:xfrm>
            <a:off x="392679" y="6157216"/>
            <a:ext cx="10735213" cy="64171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Segoe UI" pitchFamily="34" charset="0"/>
                <a:ea typeface="+mn-ea"/>
                <a:cs typeface="Segoe UI" pitchFamily="34"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Segoe UI" pitchFamily="34" charset="0"/>
                <a:ea typeface="+mn-ea"/>
                <a:cs typeface="Segoe UI" pitchFamily="34"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Segoe UI" pitchFamily="34" charset="0"/>
                <a:ea typeface="+mn-ea"/>
                <a:cs typeface="Segoe UI" pitchFamily="34"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Segoe UI" pitchFamily="34" charset="0"/>
                <a:ea typeface="+mn-ea"/>
                <a:cs typeface="Segoe UI"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solidFill>
                  <a:srgbClr val="F26522"/>
                </a:solidFill>
              </a:rPr>
              <a:t>You specify this on the service you want to delegate to!</a:t>
            </a:r>
          </a:p>
        </p:txBody>
      </p:sp>
    </p:spTree>
    <p:extLst>
      <p:ext uri="{BB962C8B-B14F-4D97-AF65-F5344CB8AC3E}">
        <p14:creationId xmlns:p14="http://schemas.microsoft.com/office/powerpoint/2010/main" val="175474801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about 2008 R2 DCs?</a:t>
            </a:r>
            <a:endParaRPr lang="en-US" dirty="0"/>
          </a:p>
        </p:txBody>
      </p:sp>
      <p:sp>
        <p:nvSpPr>
          <p:cNvPr id="3" name="Content Placeholder 2"/>
          <p:cNvSpPr>
            <a:spLocks noGrp="1"/>
          </p:cNvSpPr>
          <p:nvPr>
            <p:ph idx="4294967295"/>
          </p:nvPr>
        </p:nvSpPr>
        <p:spPr>
          <a:xfrm>
            <a:off x="622617" y="1632057"/>
            <a:ext cx="11191240" cy="4616063"/>
          </a:xfrm>
          <a:prstGeom prst="rect">
            <a:avLst/>
          </a:prstGeom>
        </p:spPr>
        <p:txBody>
          <a:bodyPr>
            <a:normAutofit/>
          </a:bodyPr>
          <a:lstStyle/>
          <a:p>
            <a:pPr marL="0" indent="0">
              <a:buNone/>
            </a:pPr>
            <a:r>
              <a:rPr lang="en-US" dirty="0"/>
              <a:t>You must apply the QFE </a:t>
            </a:r>
            <a:r>
              <a:rPr lang="en-US" dirty="0">
                <a:hlinkClick r:id="rId2"/>
              </a:rPr>
              <a:t>Resource-based constrained delegation KDC_ERR_POLICY failure in environments that have Windows Server 2008 R2-based domain controllers</a:t>
            </a:r>
            <a:r>
              <a:rPr lang="en-US" dirty="0"/>
              <a:t> to all down-level domain controllers in user account domains between the front-end and back-end domains.</a:t>
            </a:r>
            <a:br>
              <a:rPr lang="en-US" dirty="0"/>
            </a:br>
            <a:endParaRPr lang="en-US" dirty="0"/>
          </a:p>
        </p:txBody>
      </p:sp>
    </p:spTree>
    <p:extLst>
      <p:ext uri="{BB962C8B-B14F-4D97-AF65-F5344CB8AC3E}">
        <p14:creationId xmlns:p14="http://schemas.microsoft.com/office/powerpoint/2010/main" val="1556207317"/>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Excel Services Cross Forest Delegation</a:t>
            </a:r>
            <a:endParaRPr lang="en-US" dirty="0"/>
          </a:p>
        </p:txBody>
      </p:sp>
      <p:sp>
        <p:nvSpPr>
          <p:cNvPr id="3" name="Text Placeholder 2"/>
          <p:cNvSpPr>
            <a:spLocks noGrp="1"/>
          </p:cNvSpPr>
          <p:nvPr>
            <p:ph type="body" sz="quarter" idx="12"/>
          </p:nvPr>
        </p:nvSpPr>
        <p:spPr/>
        <p:txBody>
          <a:bodyPr/>
          <a:lstStyle/>
          <a:p>
            <a:r>
              <a:rPr lang="en-US" dirty="0" smtClean="0"/>
              <a:t>Tom Wisnowski</a:t>
            </a:r>
            <a:endParaRPr lang="en-US" dirty="0"/>
          </a:p>
        </p:txBody>
      </p:sp>
    </p:spTree>
    <p:extLst>
      <p:ext uri="{BB962C8B-B14F-4D97-AF65-F5344CB8AC3E}">
        <p14:creationId xmlns:p14="http://schemas.microsoft.com/office/powerpoint/2010/main" val="36154502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effectLst/>
        </p:spPr>
        <p:txBody>
          <a:bodyPr vert="horz" wrap="square" lIns="124347" tIns="62174" rIns="124347" bIns="62174" rtlCol="0" anchor="ctr">
            <a:normAutofit fontScale="90000"/>
          </a:bodyPr>
          <a:lstStyle/>
          <a:p>
            <a:r>
              <a:rPr lang="en-US" sz="5984" dirty="0">
                <a:effectLst/>
              </a:rPr>
              <a:t>SQL 2012 – Things to Know</a:t>
            </a:r>
          </a:p>
        </p:txBody>
      </p:sp>
      <p:sp>
        <p:nvSpPr>
          <p:cNvPr id="3" name="Text Placeholder 2"/>
          <p:cNvSpPr>
            <a:spLocks noGrp="1"/>
          </p:cNvSpPr>
          <p:nvPr>
            <p:ph type="body" sz="quarter" idx="10"/>
          </p:nvPr>
        </p:nvSpPr>
        <p:spPr>
          <a:xfrm>
            <a:off x="6426290" y="1735678"/>
            <a:ext cx="5478907" cy="2109432"/>
          </a:xfrm>
        </p:spPr>
        <p:txBody>
          <a:bodyPr vert="horz" wrap="square" lIns="124347" tIns="62174" rIns="124347" bIns="62174" rtlCol="0">
            <a:noAutofit/>
          </a:bodyPr>
          <a:lstStyle/>
          <a:p>
            <a:pPr marL="0" indent="0">
              <a:buNone/>
            </a:pPr>
            <a:r>
              <a:rPr lang="en-US" sz="4352" dirty="0"/>
              <a:t>New Service Account Types</a:t>
            </a:r>
          </a:p>
          <a:p>
            <a:pPr marL="0" indent="0">
              <a:buNone/>
            </a:pPr>
            <a:endParaRPr lang="en-US" sz="4352" dirty="0" smtClean="0"/>
          </a:p>
          <a:p>
            <a:pPr marL="0" indent="0">
              <a:buNone/>
            </a:pPr>
            <a:r>
              <a:rPr lang="en-US" sz="4352" dirty="0" err="1"/>
              <a:t>EffectiveUserName</a:t>
            </a:r>
            <a:endParaRPr lang="en-US" sz="4352" dirty="0"/>
          </a:p>
          <a:p>
            <a:pPr marL="0" indent="0">
              <a:buNone/>
            </a:pPr>
            <a:endParaRPr lang="en-US" sz="4352" dirty="0" smtClean="0"/>
          </a:p>
          <a:p>
            <a:pPr marL="0" indent="0">
              <a:buNone/>
            </a:pPr>
            <a:r>
              <a:rPr lang="en-US" sz="4352" dirty="0" smtClean="0"/>
              <a:t>BISM </a:t>
            </a:r>
            <a:r>
              <a:rPr lang="en-US" sz="4352" dirty="0"/>
              <a:t>Connections </a:t>
            </a:r>
          </a:p>
          <a:p>
            <a:pPr marL="0" indent="0">
              <a:buNone/>
            </a:pPr>
            <a:endParaRPr lang="en-US" sz="4352" dirty="0" smtClean="0"/>
          </a:p>
        </p:txBody>
      </p:sp>
      <p:pic>
        <p:nvPicPr>
          <p:cNvPr id="6" name="Picture 5"/>
          <p:cNvPicPr>
            <a:picLocks noChangeAspect="1"/>
          </p:cNvPicPr>
          <p:nvPr/>
        </p:nvPicPr>
        <p:blipFill>
          <a:blip r:embed="rId2"/>
          <a:stretch>
            <a:fillRect/>
          </a:stretch>
        </p:blipFill>
        <p:spPr>
          <a:xfrm>
            <a:off x="1244352" y="1735678"/>
            <a:ext cx="4585300" cy="3668240"/>
          </a:xfrm>
          <a:prstGeom prst="rect">
            <a:avLst/>
          </a:prstGeom>
        </p:spPr>
      </p:pic>
    </p:spTree>
    <p:extLst>
      <p:ext uri="{BB962C8B-B14F-4D97-AF65-F5344CB8AC3E}">
        <p14:creationId xmlns:p14="http://schemas.microsoft.com/office/powerpoint/2010/main" val="1045559391"/>
      </p:ext>
    </p:extLst>
  </p:cSld>
  <p:clrMapOvr>
    <a:masterClrMapping/>
  </p:clrMapOvr>
  <p:transition spd="slow">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24347" tIns="62174" rIns="124347" bIns="62174" rtlCol="0" anchor="ctr">
            <a:normAutofit fontScale="90000"/>
          </a:bodyPr>
          <a:lstStyle/>
          <a:p>
            <a:r>
              <a:rPr lang="en-US" sz="5984" dirty="0">
                <a:effectLst/>
              </a:rPr>
              <a:t>SQL 2012 Service Account Types</a:t>
            </a:r>
          </a:p>
        </p:txBody>
      </p:sp>
      <p:sp>
        <p:nvSpPr>
          <p:cNvPr id="4" name="Rectangle 3"/>
          <p:cNvSpPr/>
          <p:nvPr>
            <p:custDataLst>
              <p:tags r:id="rId1"/>
            </p:custDataLst>
          </p:nvPr>
        </p:nvSpPr>
        <p:spPr>
          <a:xfrm>
            <a:off x="3939090" y="2461036"/>
            <a:ext cx="2347326" cy="2233067"/>
          </a:xfrm>
          <a:prstGeom prst="rect">
            <a:avLst/>
          </a:prstGeom>
          <a:solidFill>
            <a:srgbClr val="6DC2E9"/>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93260" rIns="93260" rtlCol="0" anchor="ctr"/>
          <a:lstStyle/>
          <a:p>
            <a:pPr algn="ctr"/>
            <a:r>
              <a:rPr lang="en-US" sz="2040" dirty="0">
                <a:solidFill>
                  <a:srgbClr val="000000"/>
                </a:solidFill>
              </a:rPr>
              <a:t>Domain Account</a:t>
            </a:r>
          </a:p>
        </p:txBody>
      </p:sp>
      <p:sp>
        <p:nvSpPr>
          <p:cNvPr id="5" name="Rectangle 4"/>
          <p:cNvSpPr/>
          <p:nvPr>
            <p:custDataLst>
              <p:tags r:id="rId2"/>
            </p:custDataLst>
          </p:nvPr>
        </p:nvSpPr>
        <p:spPr>
          <a:xfrm>
            <a:off x="6534561" y="2461036"/>
            <a:ext cx="2347326" cy="2233067"/>
          </a:xfrm>
          <a:prstGeom prst="rect">
            <a:avLst/>
          </a:prstGeom>
          <a:solidFill>
            <a:srgbClr val="92D050"/>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93260" rIns="93260" rtlCol="0" anchor="ctr"/>
          <a:lstStyle/>
          <a:p>
            <a:pPr algn="ctr"/>
            <a:r>
              <a:rPr lang="en-US" sz="2040" dirty="0">
                <a:solidFill>
                  <a:srgbClr val="000000"/>
                </a:solidFill>
              </a:rPr>
              <a:t>Managed Service Account</a:t>
            </a:r>
          </a:p>
        </p:txBody>
      </p:sp>
      <p:sp>
        <p:nvSpPr>
          <p:cNvPr id="7" name="Rectangle 6"/>
          <p:cNvSpPr/>
          <p:nvPr>
            <p:custDataLst>
              <p:tags r:id="rId3"/>
            </p:custDataLst>
          </p:nvPr>
        </p:nvSpPr>
        <p:spPr>
          <a:xfrm>
            <a:off x="9119670" y="2461036"/>
            <a:ext cx="2347326" cy="2233067"/>
          </a:xfrm>
          <a:prstGeom prst="rect">
            <a:avLst/>
          </a:prstGeom>
          <a:solidFill>
            <a:srgbClr val="92D050"/>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93260" rIns="93260" rtlCol="0" anchor="ctr"/>
          <a:lstStyle/>
          <a:p>
            <a:pPr algn="ctr"/>
            <a:r>
              <a:rPr lang="en-US" sz="2040" dirty="0">
                <a:solidFill>
                  <a:srgbClr val="000000"/>
                </a:solidFill>
              </a:rPr>
              <a:t>Virtual Service Account</a:t>
            </a:r>
          </a:p>
        </p:txBody>
      </p:sp>
      <p:sp>
        <p:nvSpPr>
          <p:cNvPr id="12" name="Rectangle 11"/>
          <p:cNvSpPr/>
          <p:nvPr>
            <p:custDataLst>
              <p:tags r:id="rId4"/>
            </p:custDataLst>
          </p:nvPr>
        </p:nvSpPr>
        <p:spPr>
          <a:xfrm>
            <a:off x="1353981" y="2461036"/>
            <a:ext cx="2347326" cy="2233067"/>
          </a:xfrm>
          <a:prstGeom prst="rect">
            <a:avLst/>
          </a:prstGeom>
          <a:solidFill>
            <a:srgbClr val="6DC2E9"/>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93260" rIns="93260" rtlCol="0" anchor="ctr"/>
          <a:lstStyle/>
          <a:p>
            <a:pPr algn="ctr"/>
            <a:r>
              <a:rPr lang="en-US" sz="2040" dirty="0">
                <a:solidFill>
                  <a:srgbClr val="000000"/>
                </a:solidFill>
              </a:rPr>
              <a:t>Local/Built-in Account</a:t>
            </a:r>
          </a:p>
        </p:txBody>
      </p:sp>
    </p:spTree>
    <p:extLst>
      <p:ext uri="{BB962C8B-B14F-4D97-AF65-F5344CB8AC3E}">
        <p14:creationId xmlns:p14="http://schemas.microsoft.com/office/powerpoint/2010/main" val="1484689227"/>
      </p:ext>
    </p:extLst>
  </p:cSld>
  <p:clrMapOvr>
    <a:masterClrMapping/>
  </p:clrMapOvr>
  <p:transition spd="slow">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24347" tIns="62174" rIns="124347" bIns="62174" rtlCol="0" anchor="ctr">
            <a:normAutofit fontScale="90000"/>
          </a:bodyPr>
          <a:lstStyle/>
          <a:p>
            <a:r>
              <a:rPr lang="en-US" sz="5984" dirty="0">
                <a:effectLst/>
              </a:rPr>
              <a:t>Domain Service Accounts</a:t>
            </a:r>
          </a:p>
        </p:txBody>
      </p:sp>
      <p:sp>
        <p:nvSpPr>
          <p:cNvPr id="4" name="Content Placeholder 2"/>
          <p:cNvSpPr txBox="1">
            <a:spLocks/>
          </p:cNvSpPr>
          <p:nvPr/>
        </p:nvSpPr>
        <p:spPr>
          <a:xfrm>
            <a:off x="610336" y="1217565"/>
            <a:ext cx="11191240" cy="4616063"/>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4352" dirty="0">
                <a:solidFill>
                  <a:srgbClr val="505050"/>
                </a:solidFill>
              </a:rPr>
              <a:t>Normal AD User Accounts</a:t>
            </a:r>
          </a:p>
          <a:p>
            <a:r>
              <a:rPr lang="en-US" sz="4352" dirty="0">
                <a:solidFill>
                  <a:srgbClr val="505050"/>
                </a:solidFill>
              </a:rPr>
              <a:t>No Change in Kerberos Setup Guidance</a:t>
            </a:r>
          </a:p>
          <a:p>
            <a:endParaRPr lang="en-US" sz="4352" dirty="0">
              <a:solidFill>
                <a:srgbClr val="505050"/>
              </a:solidFill>
            </a:endParaRPr>
          </a:p>
          <a:p>
            <a:pPr marL="0" indent="0">
              <a:buFont typeface="Arial" pitchFamily="34" charset="0"/>
              <a:buNone/>
            </a:pPr>
            <a:r>
              <a:rPr lang="en-US" sz="4352" dirty="0">
                <a:solidFill>
                  <a:srgbClr val="505050"/>
                </a:solidFill>
              </a:rPr>
              <a:t>Register the SPN to the service account</a:t>
            </a:r>
          </a:p>
          <a:p>
            <a:pPr lvl="1"/>
            <a:r>
              <a:rPr lang="en-US" sz="3808" dirty="0" err="1">
                <a:solidFill>
                  <a:srgbClr val="505050"/>
                </a:solidFill>
              </a:rPr>
              <a:t>Setspn</a:t>
            </a:r>
            <a:r>
              <a:rPr lang="en-US" sz="3808" dirty="0">
                <a:solidFill>
                  <a:srgbClr val="505050"/>
                </a:solidFill>
              </a:rPr>
              <a:t> -S </a:t>
            </a:r>
            <a:r>
              <a:rPr lang="en-US" sz="3808" dirty="0" err="1">
                <a:solidFill>
                  <a:srgbClr val="505050"/>
                </a:solidFill>
              </a:rPr>
              <a:t>MSSqlSvc</a:t>
            </a:r>
            <a:r>
              <a:rPr lang="en-US" sz="3808" dirty="0">
                <a:solidFill>
                  <a:srgbClr val="505050"/>
                </a:solidFill>
              </a:rPr>
              <a:t>/SQL:1433  </a:t>
            </a:r>
            <a:r>
              <a:rPr lang="en-US" sz="3808" dirty="0" err="1">
                <a:solidFill>
                  <a:srgbClr val="505050"/>
                </a:solidFill>
              </a:rPr>
              <a:t>vmlab</a:t>
            </a:r>
            <a:r>
              <a:rPr lang="en-US" sz="3808" dirty="0">
                <a:solidFill>
                  <a:srgbClr val="505050"/>
                </a:solidFill>
              </a:rPr>
              <a:t>\</a:t>
            </a:r>
            <a:r>
              <a:rPr lang="en-US" sz="3808" dirty="0" err="1">
                <a:solidFill>
                  <a:srgbClr val="505050"/>
                </a:solidFill>
              </a:rPr>
              <a:t>svcSql</a:t>
            </a:r>
            <a:endParaRPr lang="en-US" sz="3808" dirty="0">
              <a:solidFill>
                <a:srgbClr val="505050"/>
              </a:solidFill>
            </a:endParaRPr>
          </a:p>
          <a:p>
            <a:pPr lvl="1"/>
            <a:r>
              <a:rPr lang="en-US" sz="3808" dirty="0" err="1">
                <a:solidFill>
                  <a:srgbClr val="505050"/>
                </a:solidFill>
              </a:rPr>
              <a:t>Setspn</a:t>
            </a:r>
            <a:r>
              <a:rPr lang="en-US" sz="3808" dirty="0">
                <a:solidFill>
                  <a:srgbClr val="505050"/>
                </a:solidFill>
              </a:rPr>
              <a:t> -S </a:t>
            </a:r>
            <a:r>
              <a:rPr lang="en-US" sz="3808" dirty="0" err="1">
                <a:solidFill>
                  <a:srgbClr val="505050"/>
                </a:solidFill>
              </a:rPr>
              <a:t>MSSqlSvc</a:t>
            </a:r>
            <a:r>
              <a:rPr lang="en-US" sz="3808" dirty="0">
                <a:solidFill>
                  <a:srgbClr val="505050"/>
                </a:solidFill>
              </a:rPr>
              <a:t>/SQL  </a:t>
            </a:r>
            <a:r>
              <a:rPr lang="en-US" sz="3808" dirty="0" err="1">
                <a:solidFill>
                  <a:srgbClr val="505050"/>
                </a:solidFill>
              </a:rPr>
              <a:t>vmlab</a:t>
            </a:r>
            <a:r>
              <a:rPr lang="en-US" sz="3808" dirty="0">
                <a:solidFill>
                  <a:srgbClr val="505050"/>
                </a:solidFill>
              </a:rPr>
              <a:t>\</a:t>
            </a:r>
            <a:r>
              <a:rPr lang="en-US" sz="3808" dirty="0" err="1">
                <a:solidFill>
                  <a:srgbClr val="505050"/>
                </a:solidFill>
              </a:rPr>
              <a:t>svcSql</a:t>
            </a:r>
            <a:r>
              <a:rPr lang="en-US" sz="3808" dirty="0">
                <a:solidFill>
                  <a:srgbClr val="505050"/>
                </a:solidFill>
              </a:rPr>
              <a:t> </a:t>
            </a:r>
          </a:p>
          <a:p>
            <a:pPr marL="0" indent="0">
              <a:buFont typeface="Arial" pitchFamily="34" charset="0"/>
              <a:buNone/>
            </a:pPr>
            <a:r>
              <a:rPr lang="en-US" sz="4352" dirty="0">
                <a:solidFill>
                  <a:srgbClr val="505050"/>
                </a:solidFill>
              </a:rPr>
              <a:t/>
            </a:r>
            <a:br>
              <a:rPr lang="en-US" sz="4352" dirty="0">
                <a:solidFill>
                  <a:srgbClr val="505050"/>
                </a:solidFill>
              </a:rPr>
            </a:br>
            <a:endParaRPr lang="en-US" sz="4352" dirty="0">
              <a:solidFill>
                <a:srgbClr val="505050"/>
              </a:solidFill>
            </a:endParaRPr>
          </a:p>
        </p:txBody>
      </p:sp>
    </p:spTree>
    <p:extLst>
      <p:ext uri="{BB962C8B-B14F-4D97-AF65-F5344CB8AC3E}">
        <p14:creationId xmlns:p14="http://schemas.microsoft.com/office/powerpoint/2010/main" val="1005012987"/>
      </p:ext>
    </p:extLst>
  </p:cSld>
  <p:clrMapOvr>
    <a:masterClrMapping/>
  </p:clrMapOvr>
  <p:transition spd="slow">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24347" tIns="62174" rIns="124347" bIns="62174" rtlCol="0" anchor="ctr">
            <a:normAutofit fontScale="90000"/>
          </a:bodyPr>
          <a:lstStyle/>
          <a:p>
            <a:r>
              <a:rPr lang="en-US" sz="5984" dirty="0">
                <a:effectLst/>
              </a:rPr>
              <a:t>Managed Service Accounts</a:t>
            </a:r>
          </a:p>
        </p:txBody>
      </p:sp>
      <p:sp>
        <p:nvSpPr>
          <p:cNvPr id="3" name="Text Placeholder 2"/>
          <p:cNvSpPr>
            <a:spLocks noGrp="1"/>
          </p:cNvSpPr>
          <p:nvPr>
            <p:ph type="body" sz="quarter" idx="10"/>
          </p:nvPr>
        </p:nvSpPr>
        <p:spPr>
          <a:xfrm>
            <a:off x="415372" y="6295072"/>
            <a:ext cx="13367314" cy="699453"/>
          </a:xfrm>
        </p:spPr>
        <p:txBody>
          <a:bodyPr>
            <a:normAutofit/>
          </a:bodyPr>
          <a:lstStyle/>
          <a:p>
            <a:pPr marL="0" indent="0">
              <a:buNone/>
            </a:pPr>
            <a:r>
              <a:rPr lang="en-US" dirty="0" smtClean="0">
                <a:hlinkClick r:id="rId3"/>
              </a:rPr>
              <a:t>http</a:t>
            </a:r>
            <a:r>
              <a:rPr lang="en-US" dirty="0">
                <a:hlinkClick r:id="rId3"/>
              </a:rPr>
              <a:t>://technet.microsoft.com/en-us/library/dd378925(v=ws.10).</a:t>
            </a:r>
            <a:r>
              <a:rPr lang="en-US" dirty="0" smtClean="0">
                <a:hlinkClick r:id="rId3"/>
              </a:rPr>
              <a:t>aspx</a:t>
            </a:r>
            <a:r>
              <a:rPr lang="en-US" dirty="0" smtClean="0"/>
              <a:t> </a:t>
            </a:r>
            <a:endParaRPr lang="en-US" dirty="0"/>
          </a:p>
          <a:p>
            <a:endParaRPr lang="en-US" dirty="0" smtClean="0"/>
          </a:p>
        </p:txBody>
      </p:sp>
      <p:sp>
        <p:nvSpPr>
          <p:cNvPr id="4" name="Content Placeholder 2"/>
          <p:cNvSpPr txBox="1">
            <a:spLocks/>
          </p:cNvSpPr>
          <p:nvPr/>
        </p:nvSpPr>
        <p:spPr>
          <a:xfrm>
            <a:off x="610336" y="1217565"/>
            <a:ext cx="11191240" cy="4616063"/>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4352" dirty="0">
                <a:solidFill>
                  <a:srgbClr val="505050"/>
                </a:solidFill>
              </a:rPr>
              <a:t>Active Directory Managed – handles passwords and </a:t>
            </a:r>
            <a:r>
              <a:rPr lang="en-US" sz="4352" b="1" dirty="0">
                <a:solidFill>
                  <a:srgbClr val="505050"/>
                </a:solidFill>
              </a:rPr>
              <a:t>SPNs</a:t>
            </a:r>
          </a:p>
          <a:p>
            <a:r>
              <a:rPr lang="en-US" sz="4352" dirty="0">
                <a:solidFill>
                  <a:srgbClr val="505050"/>
                </a:solidFill>
              </a:rPr>
              <a:t>Requires 2008 R2 </a:t>
            </a:r>
            <a:r>
              <a:rPr lang="en-US" sz="4352" dirty="0" smtClean="0">
                <a:solidFill>
                  <a:srgbClr val="505050"/>
                </a:solidFill>
              </a:rPr>
              <a:t>schema </a:t>
            </a:r>
            <a:r>
              <a:rPr lang="en-US" sz="4352" dirty="0">
                <a:solidFill>
                  <a:srgbClr val="505050"/>
                </a:solidFill>
              </a:rPr>
              <a:t>or greater</a:t>
            </a:r>
          </a:p>
          <a:p>
            <a:r>
              <a:rPr lang="en-US" sz="4352" dirty="0">
                <a:solidFill>
                  <a:srgbClr val="505050"/>
                </a:solidFill>
              </a:rPr>
              <a:t>Must create via PowerShell</a:t>
            </a:r>
          </a:p>
          <a:p>
            <a:pPr lvl="1"/>
            <a:r>
              <a:rPr lang="en-US" sz="3808" dirty="0">
                <a:solidFill>
                  <a:srgbClr val="505050"/>
                </a:solidFill>
              </a:rPr>
              <a:t>Create the MSA in AD.</a:t>
            </a:r>
          </a:p>
          <a:p>
            <a:pPr lvl="1"/>
            <a:r>
              <a:rPr lang="en-US" sz="3808" dirty="0">
                <a:solidFill>
                  <a:srgbClr val="505050"/>
                </a:solidFill>
              </a:rPr>
              <a:t>Associate the MSA with a computer in AD.</a:t>
            </a:r>
          </a:p>
          <a:p>
            <a:pPr lvl="1"/>
            <a:r>
              <a:rPr lang="en-US" sz="3808" dirty="0">
                <a:solidFill>
                  <a:srgbClr val="505050"/>
                </a:solidFill>
              </a:rPr>
              <a:t>Install the MSA on the computer that was associated.</a:t>
            </a:r>
          </a:p>
          <a:p>
            <a:pPr lvl="1"/>
            <a:r>
              <a:rPr lang="en-US" sz="3808" dirty="0">
                <a:solidFill>
                  <a:srgbClr val="505050"/>
                </a:solidFill>
              </a:rPr>
              <a:t>Configure the service(s) to use the MSA.</a:t>
            </a:r>
          </a:p>
          <a:p>
            <a:r>
              <a:rPr lang="en-US" sz="4352" dirty="0">
                <a:solidFill>
                  <a:srgbClr val="505050"/>
                </a:solidFill>
              </a:rPr>
              <a:t>Account Name 15 Characters or less</a:t>
            </a:r>
            <a:endParaRPr lang="en-US" sz="4352" dirty="0">
              <a:solidFill>
                <a:srgbClr val="505050"/>
              </a:solidFill>
              <a:hlinkClick r:id="rId3"/>
            </a:endParaRPr>
          </a:p>
          <a:p>
            <a:pPr marL="0" indent="0">
              <a:buFont typeface="Arial" pitchFamily="34" charset="0"/>
              <a:buNone/>
            </a:pPr>
            <a:r>
              <a:rPr lang="en-US" sz="4352" dirty="0">
                <a:solidFill>
                  <a:srgbClr val="505050"/>
                </a:solidFill>
              </a:rPr>
              <a:t/>
            </a:r>
            <a:br>
              <a:rPr lang="en-US" sz="4352" dirty="0">
                <a:solidFill>
                  <a:srgbClr val="505050"/>
                </a:solidFill>
              </a:rPr>
            </a:br>
            <a:endParaRPr lang="en-US" sz="4352" dirty="0">
              <a:solidFill>
                <a:srgbClr val="505050"/>
              </a:solidFill>
            </a:endParaRPr>
          </a:p>
        </p:txBody>
      </p:sp>
    </p:spTree>
    <p:extLst>
      <p:ext uri="{BB962C8B-B14F-4D97-AF65-F5344CB8AC3E}">
        <p14:creationId xmlns:p14="http://schemas.microsoft.com/office/powerpoint/2010/main" val="1294579798"/>
      </p:ext>
    </p:extLst>
  </p:cSld>
  <p:clrMapOvr>
    <a:masterClrMapping/>
  </p:clrMapOvr>
  <p:transition spd="slow">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24347" tIns="62174" rIns="124347" bIns="62174" rtlCol="0" anchor="ctr">
            <a:normAutofit fontScale="90000"/>
          </a:bodyPr>
          <a:lstStyle/>
          <a:p>
            <a:r>
              <a:rPr lang="en-US" sz="5984" dirty="0"/>
              <a:t>Virtual Accounts</a:t>
            </a:r>
          </a:p>
        </p:txBody>
      </p:sp>
      <p:sp>
        <p:nvSpPr>
          <p:cNvPr id="3" name="Text Placeholder 2"/>
          <p:cNvSpPr>
            <a:spLocks noGrp="1"/>
          </p:cNvSpPr>
          <p:nvPr>
            <p:ph type="body" sz="quarter" idx="10"/>
          </p:nvPr>
        </p:nvSpPr>
        <p:spPr>
          <a:xfrm>
            <a:off x="530466" y="4198190"/>
            <a:ext cx="11373923" cy="2394038"/>
          </a:xfrm>
        </p:spPr>
        <p:txBody>
          <a:bodyPr>
            <a:normAutofit fontScale="85000" lnSpcReduction="20000"/>
          </a:bodyPr>
          <a:lstStyle/>
          <a:p>
            <a:r>
              <a:rPr lang="en-US" dirty="0" smtClean="0"/>
              <a:t>Default Account Type – Windows 7/Windows 2008 R2/Windows 2012</a:t>
            </a:r>
          </a:p>
          <a:p>
            <a:r>
              <a:rPr lang="en-US" dirty="0" smtClean="0"/>
              <a:t>Account Format: </a:t>
            </a:r>
          </a:p>
          <a:p>
            <a:pPr lvl="1"/>
            <a:r>
              <a:rPr lang="en-US" dirty="0"/>
              <a:t>NT Service\&lt;</a:t>
            </a:r>
            <a:r>
              <a:rPr lang="en-US" dirty="0" smtClean="0"/>
              <a:t>service&gt;</a:t>
            </a:r>
          </a:p>
          <a:p>
            <a:pPr lvl="1"/>
            <a:r>
              <a:rPr lang="en-US" dirty="0" smtClean="0"/>
              <a:t>NT Service\&lt;service&gt;$&lt;</a:t>
            </a:r>
            <a:r>
              <a:rPr lang="en-US" dirty="0" err="1" smtClean="0"/>
              <a:t>instanceid</a:t>
            </a:r>
            <a:r>
              <a:rPr lang="en-US" dirty="0" smtClean="0"/>
              <a:t>&gt;</a:t>
            </a:r>
          </a:p>
          <a:p>
            <a:r>
              <a:rPr lang="en-US" dirty="0" smtClean="0"/>
              <a:t>Register SPN on the </a:t>
            </a:r>
            <a:r>
              <a:rPr lang="en-US" sz="3808" b="1" dirty="0">
                <a:solidFill>
                  <a:schemeClr val="accent4"/>
                </a:solidFill>
              </a:rPr>
              <a:t>computer</a:t>
            </a:r>
            <a:r>
              <a:rPr lang="en-US" sz="3808" dirty="0"/>
              <a:t> </a:t>
            </a:r>
            <a:r>
              <a:rPr lang="en-US" dirty="0" smtClean="0"/>
              <a:t>account</a:t>
            </a:r>
          </a:p>
          <a:p>
            <a:pPr lvl="1"/>
            <a:r>
              <a:rPr lang="en-US" dirty="0" err="1" smtClean="0"/>
              <a:t>Setspn</a:t>
            </a:r>
            <a:r>
              <a:rPr lang="en-US" dirty="0" smtClean="0"/>
              <a:t> MsSQLSvc/MySqlServer.MyDomain.com:1433 </a:t>
            </a:r>
            <a:r>
              <a:rPr lang="en-US" b="1" dirty="0" err="1" smtClean="0"/>
              <a:t>MyDomain</a:t>
            </a:r>
            <a:r>
              <a:rPr lang="en-US" b="1" dirty="0" smtClean="0"/>
              <a:t>\</a:t>
            </a:r>
            <a:r>
              <a:rPr lang="en-US" b="1" dirty="0" err="1" smtClean="0"/>
              <a:t>MySqlServer</a:t>
            </a:r>
            <a:endParaRPr lang="en-US" b="1" dirty="0" smtClean="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8843" y="1010320"/>
            <a:ext cx="8186185" cy="2963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7291458"/>
      </p:ext>
    </p:extLst>
  </p:cSld>
  <p:clrMapOvr>
    <a:masterClrMapping/>
  </p:clrMapOvr>
  <p:transition spd="slow">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18994" y="1113942"/>
            <a:ext cx="11373923" cy="3076256"/>
          </a:xfrm>
          <a:prstGeom prst="rect">
            <a:avLst/>
          </a:prstGeom>
        </p:spPr>
        <p:txBody>
          <a:bodyPr/>
          <a:lstStyle/>
          <a:p>
            <a:r>
              <a:rPr lang="en-US" sz="3264" dirty="0" err="1"/>
              <a:t>EffectiveUserName</a:t>
            </a:r>
            <a:endParaRPr lang="en-US" sz="3264" dirty="0"/>
          </a:p>
          <a:p>
            <a:pPr lvl="1"/>
            <a:r>
              <a:rPr lang="en-US" sz="2720" dirty="0"/>
              <a:t>Analysis Services Feature </a:t>
            </a:r>
          </a:p>
          <a:p>
            <a:pPr lvl="1"/>
            <a:r>
              <a:rPr lang="en-US" sz="2720" dirty="0"/>
              <a:t>Pass </a:t>
            </a:r>
            <a:r>
              <a:rPr lang="en-US" sz="2720" dirty="0" err="1"/>
              <a:t>EffectiveUserName</a:t>
            </a:r>
            <a:r>
              <a:rPr lang="en-US" sz="2720" dirty="0"/>
              <a:t> in connection (security context)</a:t>
            </a:r>
          </a:p>
          <a:p>
            <a:pPr lvl="1"/>
            <a:r>
              <a:rPr lang="en-US" sz="2720" dirty="0"/>
              <a:t>Requires caller have Admin rights in Analysis Services</a:t>
            </a:r>
          </a:p>
          <a:p>
            <a:r>
              <a:rPr lang="en-US" sz="2720" dirty="0"/>
              <a:t>RSDS Implements </a:t>
            </a:r>
            <a:r>
              <a:rPr lang="en-US" sz="2720" dirty="0" err="1"/>
              <a:t>EffectiveUserName</a:t>
            </a:r>
            <a:endParaRPr lang="en-US" sz="2448" dirty="0"/>
          </a:p>
          <a:p>
            <a:endParaRPr lang="en-US" sz="2176" dirty="0"/>
          </a:p>
          <a:p>
            <a:endParaRPr lang="en-US" sz="2448" dirty="0"/>
          </a:p>
        </p:txBody>
      </p:sp>
      <p:sp>
        <p:nvSpPr>
          <p:cNvPr id="2" name="Title 1"/>
          <p:cNvSpPr>
            <a:spLocks noGrp="1"/>
          </p:cNvSpPr>
          <p:nvPr>
            <p:ph type="title"/>
          </p:nvPr>
        </p:nvSpPr>
        <p:spPr>
          <a:xfrm>
            <a:off x="660228" y="-51812"/>
            <a:ext cx="11191240" cy="1165754"/>
          </a:xfrm>
        </p:spPr>
        <p:txBody>
          <a:bodyPr/>
          <a:lstStyle/>
          <a:p>
            <a:r>
              <a:rPr lang="en-US" dirty="0" smtClean="0"/>
              <a:t>“</a:t>
            </a:r>
            <a:r>
              <a:rPr lang="en-US" dirty="0" err="1" smtClean="0"/>
              <a:t>EffectiveUserName</a:t>
            </a:r>
            <a:r>
              <a:rPr lang="en-US" dirty="0" smtClean="0"/>
              <a:t>”</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7975" y="3731685"/>
            <a:ext cx="8108468" cy="3236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bwMode="auto">
          <a:xfrm>
            <a:off x="5303837" y="5707062"/>
            <a:ext cx="3095725" cy="518113"/>
          </a:xfrm>
          <a:prstGeom prst="ellipse">
            <a:avLst/>
          </a:prstGeom>
          <a:noFill/>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124342" tIns="62171" rIns="124342" bIns="62171" numCol="1" rtlCol="0" anchor="ctr" anchorCtr="0" compatLnSpc="1">
            <a:prstTxWarp prst="textNoShape">
              <a:avLst/>
            </a:prstTxWarp>
          </a:bodyPr>
          <a:lstStyle/>
          <a:p>
            <a:pPr algn="ctr" defTabSz="1243083" fontAlgn="base">
              <a:spcBef>
                <a:spcPct val="0"/>
              </a:spcBef>
              <a:spcAft>
                <a:spcPct val="0"/>
              </a:spcAft>
            </a:pPr>
            <a:endParaRPr lang="en-US" sz="2992"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51191153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p:cNvCxnSpPr/>
          <p:nvPr/>
        </p:nvCxnSpPr>
        <p:spPr>
          <a:xfrm>
            <a:off x="8528972" y="1050367"/>
            <a:ext cx="0" cy="4973884"/>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smtClean="0"/>
              <a:t>BI Semantic Model (BISM)</a:t>
            </a:r>
            <a:endParaRPr lang="en-US" dirty="0"/>
          </a:p>
        </p:txBody>
      </p:sp>
      <p:pic>
        <p:nvPicPr>
          <p:cNvPr id="4" name="Picture 2" descr="C:\Users\administrator\Pictures\DVD_ART36\Artwork_Imagery\Icons - Illustrations\_ VIRTUALIZATION ICONS\Server Virtual Databas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01369" y="2605873"/>
            <a:ext cx="1821965" cy="137947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administrator\Pictures\DVD_ART36\Artwork_Imagery\Icons - Illustrations\_ VIRTUALIZATION ICONS\Server Virtual Offic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7030" y="2615991"/>
            <a:ext cx="1821965" cy="1379476"/>
          </a:xfrm>
          <a:prstGeom prst="rect">
            <a:avLst/>
          </a:prstGeom>
          <a:noFill/>
          <a:extLst>
            <a:ext uri="{909E8E84-426E-40DD-AFC4-6F175D3DCCD1}">
              <a14:hiddenFill xmlns:a14="http://schemas.microsoft.com/office/drawing/2010/main">
                <a:solidFill>
                  <a:srgbClr val="FFFFFF"/>
                </a:solidFill>
              </a14:hiddenFill>
            </a:ext>
          </a:extLst>
        </p:spPr>
      </p:pic>
      <p:sp>
        <p:nvSpPr>
          <p:cNvPr id="9" name="Right Arrow 8"/>
          <p:cNvSpPr/>
          <p:nvPr/>
        </p:nvSpPr>
        <p:spPr bwMode="auto">
          <a:xfrm>
            <a:off x="6252723" y="2368850"/>
            <a:ext cx="2276250" cy="640809"/>
          </a:xfrm>
          <a:prstGeom prst="rightArrow">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68" tIns="46634" rIns="93268" bIns="46634" numCol="1" rtlCol="0" anchor="ctr" anchorCtr="0" compatLnSpc="1">
            <a:prstTxWarp prst="textNoShape">
              <a:avLst/>
            </a:prstTxWarp>
          </a:bodyPr>
          <a:lstStyle/>
          <a:p>
            <a:pPr algn="ctr" defTabSz="932437" fontAlgn="base">
              <a:spcBef>
                <a:spcPct val="0"/>
              </a:spcBef>
              <a:spcAft>
                <a:spcPct val="0"/>
              </a:spcAft>
            </a:pPr>
            <a:r>
              <a:rPr lang="en-US" sz="2312" dirty="0">
                <a:gradFill>
                  <a:gsLst>
                    <a:gs pos="0">
                      <a:srgbClr val="FFFFFF"/>
                    </a:gs>
                    <a:gs pos="100000">
                      <a:srgbClr val="FFFFFF"/>
                    </a:gs>
                  </a:gsLst>
                  <a:lin ang="5400000" scaled="0"/>
                </a:gradFill>
              </a:rPr>
              <a:t>Kerberos</a:t>
            </a:r>
          </a:p>
        </p:txBody>
      </p:sp>
      <p:sp>
        <p:nvSpPr>
          <p:cNvPr id="11" name="Rounded Rectangle 10"/>
          <p:cNvSpPr/>
          <p:nvPr/>
        </p:nvSpPr>
        <p:spPr bwMode="auto">
          <a:xfrm>
            <a:off x="4189119" y="4266987"/>
            <a:ext cx="1815073" cy="852910"/>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68" tIns="46634" rIns="93268" bIns="46634" numCol="1" rtlCol="0" anchor="t" anchorCtr="0" compatLnSpc="1">
            <a:prstTxWarp prst="textNoShape">
              <a:avLst/>
            </a:prstTxWarp>
          </a:bodyPr>
          <a:lstStyle/>
          <a:p>
            <a:pPr algn="ctr" defTabSz="932437" fontAlgn="base">
              <a:spcBef>
                <a:spcPct val="0"/>
              </a:spcBef>
              <a:spcAft>
                <a:spcPct val="0"/>
              </a:spcAft>
            </a:pPr>
            <a:r>
              <a:rPr lang="en-US" sz="2312" dirty="0">
                <a:gradFill>
                  <a:gsLst>
                    <a:gs pos="0">
                      <a:srgbClr val="FFFFFF"/>
                    </a:gs>
                    <a:gs pos="100000">
                      <a:srgbClr val="FFFFFF"/>
                    </a:gs>
                  </a:gsLst>
                  <a:lin ang="5400000" scaled="0"/>
                </a:gradFill>
              </a:rPr>
              <a:t>SSRS</a:t>
            </a:r>
          </a:p>
          <a:p>
            <a:pPr algn="ctr" defTabSz="932437" fontAlgn="base">
              <a:spcBef>
                <a:spcPct val="0"/>
              </a:spcBef>
              <a:spcAft>
                <a:spcPct val="0"/>
              </a:spcAft>
            </a:pPr>
            <a:r>
              <a:rPr lang="en-US" sz="2312" dirty="0">
                <a:gradFill>
                  <a:gsLst>
                    <a:gs pos="0">
                      <a:srgbClr val="FFFFFF"/>
                    </a:gs>
                    <a:gs pos="100000">
                      <a:srgbClr val="FFFFFF"/>
                    </a:gs>
                  </a:gsLst>
                  <a:lin ang="5400000" scaled="0"/>
                </a:gradFill>
              </a:rPr>
              <a:t>Service App</a:t>
            </a:r>
          </a:p>
        </p:txBody>
      </p:sp>
      <p:pic>
        <p:nvPicPr>
          <p:cNvPr id="13" name="Picture 5" descr="C:\Users\administrator\Pictures\DVD_ART36\Artwork_Imagery\Icons - Illustrations\_ WINDOWS SERVER ICONS\People\user man person people.png"/>
          <p:cNvPicPr>
            <a:picLocks noChangeAspect="1" noChangeArrowheads="1"/>
          </p:cNvPicPr>
          <p:nvPr/>
        </p:nvPicPr>
        <p:blipFill>
          <a:blip r:embed="rId4" cstate="print">
            <a:duotone>
              <a:prstClr val="black"/>
              <a:schemeClr val="accent2">
                <a:tint val="45000"/>
                <a:satMod val="400000"/>
              </a:schemeClr>
            </a:duoton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946069" y="4765885"/>
            <a:ext cx="467456" cy="635931"/>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4341902" y="2106517"/>
            <a:ext cx="1703852" cy="502317"/>
          </a:xfrm>
          <a:prstGeom prst="rect">
            <a:avLst/>
          </a:prstGeom>
          <a:noFill/>
        </p:spPr>
        <p:txBody>
          <a:bodyPr wrap="square" lIns="0" tIns="0" rIns="0" bIns="0" rtlCol="0">
            <a:spAutoFit/>
          </a:bodyPr>
          <a:lstStyle/>
          <a:p>
            <a:pPr algn="ctr"/>
            <a:r>
              <a:rPr lang="en-US" sz="3264" dirty="0">
                <a:gradFill>
                  <a:gsLst>
                    <a:gs pos="0">
                      <a:srgbClr val="505050"/>
                    </a:gs>
                    <a:gs pos="86000">
                      <a:srgbClr val="505050"/>
                    </a:gs>
                  </a:gsLst>
                  <a:lin ang="5400000" scaled="0"/>
                </a:gradFill>
              </a:rPr>
              <a:t>APP</a:t>
            </a:r>
          </a:p>
        </p:txBody>
      </p:sp>
      <p:sp>
        <p:nvSpPr>
          <p:cNvPr id="17" name="TextBox 16"/>
          <p:cNvSpPr txBox="1"/>
          <p:nvPr/>
        </p:nvSpPr>
        <p:spPr>
          <a:xfrm>
            <a:off x="8896029" y="1594152"/>
            <a:ext cx="2603466" cy="1004634"/>
          </a:xfrm>
          <a:prstGeom prst="rect">
            <a:avLst/>
          </a:prstGeom>
          <a:noFill/>
        </p:spPr>
        <p:txBody>
          <a:bodyPr wrap="square" lIns="0" tIns="0" rIns="0" bIns="0" rtlCol="0">
            <a:spAutoFit/>
          </a:bodyPr>
          <a:lstStyle/>
          <a:p>
            <a:pPr algn="ctr"/>
            <a:r>
              <a:rPr lang="en-US" sz="3264" dirty="0">
                <a:gradFill>
                  <a:gsLst>
                    <a:gs pos="0">
                      <a:srgbClr val="505050"/>
                    </a:gs>
                    <a:gs pos="86000">
                      <a:srgbClr val="505050"/>
                    </a:gs>
                  </a:gsLst>
                  <a:lin ang="5400000" scaled="0"/>
                </a:gradFill>
              </a:rPr>
              <a:t>Analysis Services</a:t>
            </a:r>
          </a:p>
        </p:txBody>
      </p:sp>
      <p:pic>
        <p:nvPicPr>
          <p:cNvPr id="24" name="Picture 5" descr="C:\Users\administrator\Pictures\DVD_ART36\Artwork_Imagery\Icons - Illustrations\_ WINDOWS SERVER ICONS\People\user man person people.png"/>
          <p:cNvPicPr>
            <a:picLocks noChangeAspect="1" noChangeArrowheads="1"/>
          </p:cNvPicPr>
          <p:nvPr/>
        </p:nvPicPr>
        <p:blipFill>
          <a:blip r:embed="rId4" cstate="print">
            <a:duotone>
              <a:prstClr val="black"/>
              <a:schemeClr val="accent3">
                <a:tint val="45000"/>
                <a:satMod val="400000"/>
              </a:schemeClr>
            </a:duoton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0689607" y="3664316"/>
            <a:ext cx="467456" cy="635931"/>
          </a:xfrm>
          <a:prstGeom prst="rect">
            <a:avLst/>
          </a:prstGeom>
          <a:noFill/>
          <a:extLst>
            <a:ext uri="{909E8E84-426E-40DD-AFC4-6F175D3DCCD1}">
              <a14:hiddenFill xmlns:a14="http://schemas.microsoft.com/office/drawing/2010/main">
                <a:solidFill>
                  <a:srgbClr val="FFFFFF"/>
                </a:solidFill>
              </a14:hiddenFill>
            </a:ext>
          </a:extLst>
        </p:spPr>
      </p:pic>
      <p:cxnSp>
        <p:nvCxnSpPr>
          <p:cNvPr id="25" name="Elbow Connector 24"/>
          <p:cNvCxnSpPr>
            <a:stCxn id="13" idx="3"/>
            <a:endCxn id="4" idx="2"/>
          </p:cNvCxnSpPr>
          <p:nvPr/>
        </p:nvCxnSpPr>
        <p:spPr>
          <a:xfrm flipV="1">
            <a:off x="6413525" y="3985350"/>
            <a:ext cx="3598826" cy="1098501"/>
          </a:xfrm>
          <a:prstGeom prst="bentConnector2">
            <a:avLst/>
          </a:prstGeom>
          <a:ln>
            <a:headEnd type="none" w="med" len="med"/>
            <a:tailEnd type="triangle" w="med" len="med"/>
          </a:ln>
        </p:spPr>
        <p:style>
          <a:lnRef idx="1">
            <a:schemeClr val="accent2"/>
          </a:lnRef>
          <a:fillRef idx="0">
            <a:schemeClr val="accent2"/>
          </a:fillRef>
          <a:effectRef idx="0">
            <a:schemeClr val="accent2"/>
          </a:effectRef>
          <a:fontRef idx="minor">
            <a:schemeClr val="tx1"/>
          </a:fontRef>
        </p:style>
      </p:cxnSp>
      <p:sp>
        <p:nvSpPr>
          <p:cNvPr id="33" name="Right Arrow 32"/>
          <p:cNvSpPr/>
          <p:nvPr/>
        </p:nvSpPr>
        <p:spPr bwMode="auto">
          <a:xfrm>
            <a:off x="6252723" y="3216905"/>
            <a:ext cx="2848645" cy="640809"/>
          </a:xfrm>
          <a:prstGeom prst="rightArrow">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68" tIns="46634" rIns="93268" bIns="46634" numCol="1" rtlCol="0" anchor="ctr" anchorCtr="0" compatLnSpc="1">
            <a:prstTxWarp prst="textNoShape">
              <a:avLst/>
            </a:prstTxWarp>
          </a:bodyPr>
          <a:lstStyle/>
          <a:p>
            <a:pPr algn="ctr" defTabSz="932437" fontAlgn="base">
              <a:spcBef>
                <a:spcPct val="0"/>
              </a:spcBef>
              <a:spcAft>
                <a:spcPct val="0"/>
              </a:spcAft>
            </a:pPr>
            <a:r>
              <a:rPr lang="en-US" sz="2312" dirty="0" err="1">
                <a:gradFill>
                  <a:gsLst>
                    <a:gs pos="0">
                      <a:srgbClr val="FFFFFF"/>
                    </a:gs>
                    <a:gs pos="100000">
                      <a:srgbClr val="FFFFFF"/>
                    </a:gs>
                  </a:gsLst>
                  <a:lin ang="5400000" scaled="0"/>
                </a:gradFill>
              </a:rPr>
              <a:t>EffectiveUserName</a:t>
            </a:r>
            <a:endParaRPr lang="en-US" sz="2312" dirty="0">
              <a:gradFill>
                <a:gsLst>
                  <a:gs pos="0">
                    <a:srgbClr val="FFFFFF"/>
                  </a:gs>
                  <a:gs pos="100000">
                    <a:srgbClr val="FFFFFF"/>
                  </a:gs>
                </a:gsLst>
                <a:lin ang="5400000" scaled="0"/>
              </a:gradFill>
            </a:endParaRPr>
          </a:p>
        </p:txBody>
      </p:sp>
      <p:sp>
        <p:nvSpPr>
          <p:cNvPr id="34" name="TextBox 33"/>
          <p:cNvSpPr txBox="1"/>
          <p:nvPr/>
        </p:nvSpPr>
        <p:spPr>
          <a:xfrm>
            <a:off x="7218157" y="4589130"/>
            <a:ext cx="2335305" cy="418576"/>
          </a:xfrm>
          <a:prstGeom prst="rect">
            <a:avLst/>
          </a:prstGeom>
          <a:noFill/>
        </p:spPr>
        <p:txBody>
          <a:bodyPr wrap="square" lIns="0" tIns="0" rIns="0" bIns="0" rtlCol="0">
            <a:spAutoFit/>
          </a:bodyPr>
          <a:lstStyle/>
          <a:p>
            <a:r>
              <a:rPr lang="en-US" sz="2720" dirty="0">
                <a:gradFill>
                  <a:gsLst>
                    <a:gs pos="0">
                      <a:srgbClr val="505050"/>
                    </a:gs>
                    <a:gs pos="86000">
                      <a:srgbClr val="505050"/>
                    </a:gs>
                  </a:gsLst>
                  <a:lin ang="5400000" scaled="0"/>
                </a:gradFill>
              </a:rPr>
              <a:t>NTLM</a:t>
            </a:r>
          </a:p>
        </p:txBody>
      </p:sp>
      <p:pic>
        <p:nvPicPr>
          <p:cNvPr id="14" name="Picture 3" descr="C:\Users\administrator\Pictures\DVD_ART36\Artwork_Imagery\Icons - Illustrations\_ VIRTUALIZATION ICONS\Server Virtual Web.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33405" y="2615991"/>
            <a:ext cx="1821965" cy="1379476"/>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2051518" y="2118794"/>
            <a:ext cx="1703852" cy="502317"/>
          </a:xfrm>
          <a:prstGeom prst="rect">
            <a:avLst/>
          </a:prstGeom>
          <a:noFill/>
        </p:spPr>
        <p:txBody>
          <a:bodyPr wrap="square" lIns="0" tIns="0" rIns="0" bIns="0" rtlCol="0">
            <a:spAutoFit/>
          </a:bodyPr>
          <a:lstStyle/>
          <a:p>
            <a:pPr algn="ctr"/>
            <a:r>
              <a:rPr lang="en-US" sz="3264" dirty="0">
                <a:gradFill>
                  <a:gsLst>
                    <a:gs pos="0">
                      <a:srgbClr val="505050"/>
                    </a:gs>
                    <a:gs pos="86000">
                      <a:srgbClr val="505050"/>
                    </a:gs>
                  </a:gsLst>
                  <a:lin ang="5400000" scaled="0"/>
                </a:gradFill>
              </a:rPr>
              <a:t>WFE</a:t>
            </a:r>
          </a:p>
        </p:txBody>
      </p:sp>
      <p:sp>
        <p:nvSpPr>
          <p:cNvPr id="3" name="Snip Single Corner Rectangle 2"/>
          <p:cNvSpPr/>
          <p:nvPr/>
        </p:nvSpPr>
        <p:spPr bwMode="auto">
          <a:xfrm>
            <a:off x="1983985" y="3715681"/>
            <a:ext cx="1243471" cy="852910"/>
          </a:xfrm>
          <a:prstGeom prst="snip1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24342" tIns="62171" rIns="124342" bIns="62171" numCol="1" rtlCol="0" anchor="ctr" anchorCtr="0" compatLnSpc="1">
            <a:prstTxWarp prst="textNoShape">
              <a:avLst/>
            </a:prstTxWarp>
          </a:bodyPr>
          <a:lstStyle/>
          <a:p>
            <a:pPr algn="ctr" defTabSz="1243083" fontAlgn="base">
              <a:spcBef>
                <a:spcPct val="0"/>
              </a:spcBef>
              <a:spcAft>
                <a:spcPct val="0"/>
              </a:spcAft>
            </a:pPr>
            <a:r>
              <a:rPr lang="en-US" sz="2992" dirty="0">
                <a:solidFill>
                  <a:srgbClr val="FFFFFF"/>
                </a:solidFill>
              </a:rPr>
              <a:t>BISM</a:t>
            </a:r>
          </a:p>
        </p:txBody>
      </p:sp>
      <p:cxnSp>
        <p:nvCxnSpPr>
          <p:cNvPr id="8" name="Straight Arrow Connector 7"/>
          <p:cNvCxnSpPr>
            <a:endCxn id="3" idx="0"/>
          </p:cNvCxnSpPr>
          <p:nvPr/>
        </p:nvCxnSpPr>
        <p:spPr>
          <a:xfrm flipH="1" flipV="1">
            <a:off x="3227457" y="4142136"/>
            <a:ext cx="961663" cy="42645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6825120" y="1819385"/>
            <a:ext cx="1703852" cy="1506695"/>
          </a:xfrm>
          <a:prstGeom prst="rect">
            <a:avLst/>
          </a:prstGeom>
          <a:noFill/>
        </p:spPr>
        <p:txBody>
          <a:bodyPr wrap="square" lIns="0" tIns="0" rIns="0" bIns="0" rtlCol="0">
            <a:spAutoFit/>
          </a:bodyPr>
          <a:lstStyle/>
          <a:p>
            <a:pPr algn="ctr"/>
            <a:r>
              <a:rPr lang="en-US" sz="9791" dirty="0">
                <a:gradFill>
                  <a:gsLst>
                    <a:gs pos="0">
                      <a:srgbClr val="505050"/>
                    </a:gs>
                    <a:gs pos="86000">
                      <a:srgbClr val="505050"/>
                    </a:gs>
                  </a:gsLst>
                  <a:lin ang="5400000" scaled="0"/>
                </a:gradFill>
              </a:rPr>
              <a:t>X</a:t>
            </a:r>
          </a:p>
        </p:txBody>
      </p:sp>
      <p:sp>
        <p:nvSpPr>
          <p:cNvPr id="26" name="TextBox 25"/>
          <p:cNvSpPr txBox="1"/>
          <p:nvPr/>
        </p:nvSpPr>
        <p:spPr>
          <a:xfrm>
            <a:off x="5072433" y="5379364"/>
            <a:ext cx="2340335" cy="376706"/>
          </a:xfrm>
          <a:prstGeom prst="rect">
            <a:avLst/>
          </a:prstGeom>
          <a:noFill/>
        </p:spPr>
        <p:txBody>
          <a:bodyPr wrap="square" lIns="0" tIns="0" rIns="0" bIns="0" rtlCol="0">
            <a:spAutoFit/>
          </a:bodyPr>
          <a:lstStyle/>
          <a:p>
            <a:pPr algn="ctr"/>
            <a:r>
              <a:rPr lang="en-US" sz="2448" dirty="0" err="1">
                <a:gradFill>
                  <a:gsLst>
                    <a:gs pos="0">
                      <a:srgbClr val="505050"/>
                    </a:gs>
                    <a:gs pos="86000">
                      <a:srgbClr val="505050"/>
                    </a:gs>
                  </a:gsLst>
                  <a:lin ang="5400000" scaled="0"/>
                </a:gradFill>
              </a:rPr>
              <a:t>RevertToSelf</a:t>
            </a:r>
            <a:endParaRPr lang="en-US" sz="2448" dirty="0">
              <a:gradFill>
                <a:gsLst>
                  <a:gs pos="0">
                    <a:srgbClr val="505050"/>
                  </a:gs>
                  <a:gs pos="86000">
                    <a:srgbClr val="505050"/>
                  </a:gs>
                </a:gsLst>
                <a:lin ang="5400000" scaled="0"/>
              </a:gradFill>
            </a:endParaRPr>
          </a:p>
        </p:txBody>
      </p:sp>
      <p:pic>
        <p:nvPicPr>
          <p:cNvPr id="27" name="Picture 5" descr="C:\Users\administrator\Pictures\DVD_ART36\Artwork_Imagery\Icons - Illustrations\_ WINDOWS SERVER ICONS\People\user man person peopl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8127" y="2443817"/>
            <a:ext cx="934914" cy="1271863"/>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176343" y="3747090"/>
            <a:ext cx="1703852" cy="502317"/>
          </a:xfrm>
          <a:prstGeom prst="rect">
            <a:avLst/>
          </a:prstGeom>
          <a:noFill/>
        </p:spPr>
        <p:txBody>
          <a:bodyPr wrap="square" lIns="0" tIns="0" rIns="0" bIns="0" rtlCol="0">
            <a:spAutoFit/>
          </a:bodyPr>
          <a:lstStyle/>
          <a:p>
            <a:pPr algn="ctr"/>
            <a:r>
              <a:rPr lang="en-US" sz="3264" dirty="0">
                <a:gradFill>
                  <a:gsLst>
                    <a:gs pos="0">
                      <a:srgbClr val="505050"/>
                    </a:gs>
                    <a:gs pos="86000">
                      <a:srgbClr val="505050"/>
                    </a:gs>
                  </a:gsLst>
                  <a:lin ang="5400000" scaled="0"/>
                </a:gradFill>
              </a:rPr>
              <a:t>Bob</a:t>
            </a:r>
          </a:p>
        </p:txBody>
      </p:sp>
      <p:sp>
        <p:nvSpPr>
          <p:cNvPr id="29" name="TextBox 28"/>
          <p:cNvSpPr txBox="1"/>
          <p:nvPr/>
        </p:nvSpPr>
        <p:spPr>
          <a:xfrm>
            <a:off x="7047218" y="3688752"/>
            <a:ext cx="1703852" cy="502317"/>
          </a:xfrm>
          <a:prstGeom prst="rect">
            <a:avLst/>
          </a:prstGeom>
          <a:noFill/>
        </p:spPr>
        <p:txBody>
          <a:bodyPr wrap="square" lIns="0" tIns="0" rIns="0" bIns="0" rtlCol="0">
            <a:spAutoFit/>
          </a:bodyPr>
          <a:lstStyle/>
          <a:p>
            <a:pPr algn="ctr"/>
            <a:r>
              <a:rPr lang="en-US" sz="3264" dirty="0">
                <a:gradFill>
                  <a:gsLst>
                    <a:gs pos="0">
                      <a:srgbClr val="505050"/>
                    </a:gs>
                    <a:gs pos="86000">
                      <a:srgbClr val="505050"/>
                    </a:gs>
                  </a:gsLst>
                  <a:lin ang="5400000" scaled="0"/>
                </a:gradFill>
              </a:rPr>
              <a:t>“Bob”</a:t>
            </a:r>
          </a:p>
        </p:txBody>
      </p:sp>
      <p:sp>
        <p:nvSpPr>
          <p:cNvPr id="30" name="TextBox 29"/>
          <p:cNvSpPr txBox="1"/>
          <p:nvPr/>
        </p:nvSpPr>
        <p:spPr>
          <a:xfrm>
            <a:off x="7525011" y="5990033"/>
            <a:ext cx="2064359" cy="1004634"/>
          </a:xfrm>
          <a:prstGeom prst="rect">
            <a:avLst/>
          </a:prstGeom>
          <a:noFill/>
        </p:spPr>
        <p:txBody>
          <a:bodyPr wrap="square" lIns="0" tIns="0" rIns="0" bIns="0" rtlCol="0">
            <a:spAutoFit/>
          </a:bodyPr>
          <a:lstStyle/>
          <a:p>
            <a:pPr algn="ctr"/>
            <a:r>
              <a:rPr lang="en-US" sz="3264" dirty="0">
                <a:gradFill>
                  <a:gsLst>
                    <a:gs pos="0">
                      <a:srgbClr val="505050"/>
                    </a:gs>
                    <a:gs pos="86000">
                      <a:srgbClr val="505050"/>
                    </a:gs>
                  </a:gsLst>
                  <a:lin ang="5400000" scaled="0"/>
                </a:gradFill>
              </a:rPr>
              <a:t>Domain</a:t>
            </a:r>
          </a:p>
          <a:p>
            <a:pPr algn="ctr"/>
            <a:r>
              <a:rPr lang="en-US" sz="3264" dirty="0">
                <a:gradFill>
                  <a:gsLst>
                    <a:gs pos="0">
                      <a:srgbClr val="505050"/>
                    </a:gs>
                    <a:gs pos="86000">
                      <a:srgbClr val="505050"/>
                    </a:gs>
                  </a:gsLst>
                  <a:lin ang="5400000" scaled="0"/>
                </a:gradFill>
              </a:rPr>
              <a:t>Boundary</a:t>
            </a:r>
          </a:p>
        </p:txBody>
      </p:sp>
    </p:spTree>
    <p:extLst>
      <p:ext uri="{BB962C8B-B14F-4D97-AF65-F5344CB8AC3E}">
        <p14:creationId xmlns:p14="http://schemas.microsoft.com/office/powerpoint/2010/main" val="30992187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par>
                                <p:cTn id="28" presetID="10" presetClass="entr" presetSubtype="0" fill="hold"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3" grpId="0" animBg="1"/>
      <p:bldP spid="34" grpId="0"/>
      <p:bldP spid="26" grpId="0"/>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Yesterday’s challenges</a:t>
            </a:r>
            <a:endParaRPr lang="en-US" dirty="0"/>
          </a:p>
        </p:txBody>
      </p:sp>
      <p:sp>
        <p:nvSpPr>
          <p:cNvPr id="6" name="Text Placeholder 5"/>
          <p:cNvSpPr>
            <a:spLocks noGrp="1"/>
          </p:cNvSpPr>
          <p:nvPr>
            <p:ph type="body" sz="quarter" idx="10"/>
          </p:nvPr>
        </p:nvSpPr>
        <p:spPr>
          <a:xfrm>
            <a:off x="5418969" y="1406051"/>
            <a:ext cx="11887200" cy="4801314"/>
          </a:xfrm>
        </p:spPr>
        <p:txBody>
          <a:bodyPr/>
          <a:lstStyle/>
          <a:p>
            <a:r>
              <a:rPr lang="en-US" dirty="0" smtClean="0"/>
              <a:t>User authentication</a:t>
            </a:r>
          </a:p>
          <a:p>
            <a:pPr lvl="1"/>
            <a:r>
              <a:rPr lang="en-US" dirty="0" smtClean="0"/>
              <a:t>Claims vs. Classic mode </a:t>
            </a:r>
          </a:p>
          <a:p>
            <a:r>
              <a:rPr lang="en-US" dirty="0" smtClean="0"/>
              <a:t>Service application </a:t>
            </a:r>
            <a:r>
              <a:rPr lang="en-US" dirty="0"/>
              <a:t>a</a:t>
            </a:r>
            <a:r>
              <a:rPr lang="en-US" dirty="0" smtClean="0"/>
              <a:t>rchitecture</a:t>
            </a:r>
          </a:p>
          <a:p>
            <a:pPr lvl="1"/>
            <a:r>
              <a:rPr lang="en-US" dirty="0" smtClean="0"/>
              <a:t>Inconsistencies across BI features</a:t>
            </a:r>
          </a:p>
          <a:p>
            <a:r>
              <a:rPr lang="en-US" dirty="0" smtClean="0"/>
              <a:t>Identity Delegation </a:t>
            </a:r>
          </a:p>
          <a:p>
            <a:pPr lvl="1"/>
            <a:r>
              <a:rPr lang="en-US" dirty="0" smtClean="0"/>
              <a:t>Constrained delegation limitations</a:t>
            </a:r>
          </a:p>
          <a:p>
            <a:r>
              <a:rPr lang="en-US" dirty="0" smtClean="0"/>
              <a:t>Kerberos </a:t>
            </a:r>
            <a:endParaRPr lang="en-US" dirty="0"/>
          </a:p>
          <a:p>
            <a:pPr lvl="1"/>
            <a:r>
              <a:rPr lang="en-US" dirty="0" smtClean="0"/>
              <a:t>Configuration</a:t>
            </a:r>
          </a:p>
          <a:p>
            <a:pPr lvl="1"/>
            <a:r>
              <a:rPr lang="en-US" dirty="0" smtClean="0"/>
              <a:t>Production Support</a:t>
            </a:r>
            <a:endParaRPr lang="en-US" dirty="0"/>
          </a:p>
          <a:p>
            <a:pPr lvl="1"/>
            <a:endParaRPr lang="en-US" dirty="0"/>
          </a:p>
        </p:txBody>
      </p:sp>
      <p:sp>
        <p:nvSpPr>
          <p:cNvPr id="4" name="Rectangle 3"/>
          <p:cNvSpPr/>
          <p:nvPr>
            <p:custDataLst>
              <p:tags r:id="rId1"/>
            </p:custDataLst>
          </p:nvPr>
        </p:nvSpPr>
        <p:spPr>
          <a:xfrm>
            <a:off x="713108" y="1621065"/>
            <a:ext cx="2082066" cy="2111424"/>
          </a:xfrm>
          <a:prstGeom prst="rect">
            <a:avLst/>
          </a:prstGeom>
          <a:solidFill>
            <a:schemeClr val="tx2"/>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68580" rIns="68580" rtlCol="0" anchor="b"/>
          <a:lstStyle/>
          <a:p>
            <a:r>
              <a:rPr lang="en-US" sz="1500" dirty="0" smtClean="0">
                <a:solidFill>
                  <a:srgbClr val="FFFFFF"/>
                </a:solidFill>
              </a:rPr>
              <a:t>Authentication</a:t>
            </a:r>
            <a:endParaRPr lang="en-US" sz="1500" dirty="0">
              <a:solidFill>
                <a:srgbClr val="FFFFFF"/>
              </a:solidFill>
            </a:endParaRPr>
          </a:p>
        </p:txBody>
      </p:sp>
      <p:pic>
        <p:nvPicPr>
          <p:cNvPr id="5" name="Picture 6" descr="\\MAGNUM\Projects\Microsoft\Cloud Power FY12\Design\ICONS_PNG\Flexible_Workspace.png"/>
          <p:cNvPicPr>
            <a:picLocks noChangeAspect="1" noChangeArrowheads="1"/>
          </p:cNvPicPr>
          <p:nvPr/>
        </p:nvPicPr>
        <p:blipFill>
          <a:blip r:embed="rId6" cstate="print">
            <a:lum bright="100000"/>
          </a:blip>
          <a:srcRect r="63636"/>
          <a:stretch>
            <a:fillRect/>
          </a:stretch>
        </p:blipFill>
        <p:spPr bwMode="auto">
          <a:xfrm>
            <a:off x="1926122" y="2469318"/>
            <a:ext cx="384950" cy="926983"/>
          </a:xfrm>
          <a:prstGeom prst="rect">
            <a:avLst/>
          </a:prstGeom>
          <a:noFill/>
          <a:ln>
            <a:noFill/>
          </a:ln>
        </p:spPr>
      </p:pic>
      <p:pic>
        <p:nvPicPr>
          <p:cNvPr id="7" name="Picture 3" descr="\\MAGNUM\Projects\Microsoft\Cloud Power FY12\Design\ICONS_PNG\Document.png"/>
          <p:cNvPicPr>
            <a:picLocks noChangeAspect="1" noChangeArrowheads="1"/>
          </p:cNvPicPr>
          <p:nvPr/>
        </p:nvPicPr>
        <p:blipFill>
          <a:blip r:embed="rId7" cstate="print">
            <a:lum bright="100000"/>
          </a:blip>
          <a:stretch>
            <a:fillRect/>
          </a:stretch>
        </p:blipFill>
        <p:spPr bwMode="auto">
          <a:xfrm>
            <a:off x="1050966" y="1895167"/>
            <a:ext cx="1214353" cy="1214353"/>
          </a:xfrm>
          <a:prstGeom prst="rect">
            <a:avLst/>
          </a:prstGeom>
          <a:noFill/>
        </p:spPr>
      </p:pic>
      <p:sp>
        <p:nvSpPr>
          <p:cNvPr id="8" name="Rectangle 7"/>
          <p:cNvSpPr/>
          <p:nvPr>
            <p:custDataLst>
              <p:tags r:id="rId2"/>
            </p:custDataLst>
          </p:nvPr>
        </p:nvSpPr>
        <p:spPr>
          <a:xfrm>
            <a:off x="2891205" y="1621065"/>
            <a:ext cx="2082066" cy="2111424"/>
          </a:xfrm>
          <a:prstGeom prst="rect">
            <a:avLst/>
          </a:prstGeom>
          <a:solidFill>
            <a:schemeClr val="tx2"/>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68580" rIns="68580" rtlCol="0" anchor="b"/>
          <a:lstStyle/>
          <a:p>
            <a:r>
              <a:rPr lang="en-US" sz="1500" dirty="0" smtClean="0">
                <a:solidFill>
                  <a:srgbClr val="FFFFFF"/>
                </a:solidFill>
              </a:rPr>
              <a:t>Service Application</a:t>
            </a:r>
            <a:endParaRPr lang="en-US" sz="1500" dirty="0">
              <a:solidFill>
                <a:srgbClr val="FFFFFF"/>
              </a:solidFill>
            </a:endParaRPr>
          </a:p>
        </p:txBody>
      </p:sp>
      <p:grpSp>
        <p:nvGrpSpPr>
          <p:cNvPr id="9" name="Group 8"/>
          <p:cNvGrpSpPr/>
          <p:nvPr/>
        </p:nvGrpSpPr>
        <p:grpSpPr bwMode="black">
          <a:xfrm>
            <a:off x="3238085" y="2122454"/>
            <a:ext cx="1330189" cy="1036384"/>
            <a:chOff x="5184775" y="225425"/>
            <a:chExt cx="1500188" cy="1220788"/>
          </a:xfrm>
          <a:solidFill>
            <a:srgbClr val="FFFFFF"/>
          </a:solidFill>
        </p:grpSpPr>
        <p:sp>
          <p:nvSpPr>
            <p:cNvPr id="10"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1"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2"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grpSp>
      <p:sp>
        <p:nvSpPr>
          <p:cNvPr id="13" name="Rectangle 12"/>
          <p:cNvSpPr/>
          <p:nvPr>
            <p:custDataLst>
              <p:tags r:id="rId3"/>
            </p:custDataLst>
          </p:nvPr>
        </p:nvSpPr>
        <p:spPr>
          <a:xfrm>
            <a:off x="713108" y="3813151"/>
            <a:ext cx="2082066" cy="2111424"/>
          </a:xfrm>
          <a:prstGeom prst="rect">
            <a:avLst/>
          </a:prstGeom>
          <a:solidFill>
            <a:schemeClr val="tx2"/>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68580" rIns="68580" rtlCol="0" anchor="b"/>
          <a:lstStyle/>
          <a:p>
            <a:r>
              <a:rPr lang="en-US" sz="1500" dirty="0" smtClean="0">
                <a:solidFill>
                  <a:srgbClr val="FFFFFF"/>
                </a:solidFill>
              </a:rPr>
              <a:t>Delegation</a:t>
            </a:r>
            <a:endParaRPr lang="en-US" sz="1500" dirty="0">
              <a:solidFill>
                <a:srgbClr val="FFFFFF"/>
              </a:solidFill>
            </a:endParaRPr>
          </a:p>
        </p:txBody>
      </p:sp>
      <p:pic>
        <p:nvPicPr>
          <p:cNvPr id="14" name="Picture 2" descr="\\MAGNUM\Projects\Microsoft\Cloud Power FY12\Design\ICONS_PNG\Server.png"/>
          <p:cNvPicPr>
            <a:picLocks noChangeAspect="1" noChangeArrowheads="1"/>
          </p:cNvPicPr>
          <p:nvPr/>
        </p:nvPicPr>
        <p:blipFill>
          <a:blip r:embed="rId8" cstate="print">
            <a:lum bright="100000"/>
          </a:blip>
          <a:srcRect/>
          <a:stretch>
            <a:fillRect/>
          </a:stretch>
        </p:blipFill>
        <p:spPr bwMode="auto">
          <a:xfrm>
            <a:off x="616701" y="4087253"/>
            <a:ext cx="1117742" cy="1360222"/>
          </a:xfrm>
          <a:prstGeom prst="rect">
            <a:avLst/>
          </a:prstGeom>
          <a:noFill/>
        </p:spPr>
      </p:pic>
      <p:pic>
        <p:nvPicPr>
          <p:cNvPr id="15" name="Picture 2" descr="\\MAGNUM\Projects\Microsoft\Cloud Power FY12\Design\ICONS_PNG\Server.png"/>
          <p:cNvPicPr>
            <a:picLocks noChangeAspect="1" noChangeArrowheads="1"/>
          </p:cNvPicPr>
          <p:nvPr/>
        </p:nvPicPr>
        <p:blipFill>
          <a:blip r:embed="rId8" cstate="print">
            <a:lum bright="100000"/>
          </a:blip>
          <a:srcRect/>
          <a:stretch>
            <a:fillRect/>
          </a:stretch>
        </p:blipFill>
        <p:spPr bwMode="auto">
          <a:xfrm>
            <a:off x="1734443" y="4087253"/>
            <a:ext cx="1117742" cy="1360222"/>
          </a:xfrm>
          <a:prstGeom prst="rect">
            <a:avLst/>
          </a:prstGeom>
          <a:noFill/>
        </p:spPr>
      </p:pic>
      <p:sp>
        <p:nvSpPr>
          <p:cNvPr id="16" name="Right Arrow 15"/>
          <p:cNvSpPr/>
          <p:nvPr/>
        </p:nvSpPr>
        <p:spPr>
          <a:xfrm>
            <a:off x="1531643" y="4568582"/>
            <a:ext cx="444995" cy="308341"/>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8" name="Rectangle 17"/>
          <p:cNvSpPr/>
          <p:nvPr>
            <p:custDataLst>
              <p:tags r:id="rId4"/>
            </p:custDataLst>
          </p:nvPr>
        </p:nvSpPr>
        <p:spPr>
          <a:xfrm>
            <a:off x="2891205" y="3813151"/>
            <a:ext cx="2082066" cy="2111424"/>
          </a:xfrm>
          <a:prstGeom prst="rect">
            <a:avLst/>
          </a:prstGeom>
          <a:solidFill>
            <a:schemeClr val="tx2"/>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68580" rIns="68580" rtlCol="0" anchor="b"/>
          <a:lstStyle/>
          <a:p>
            <a:r>
              <a:rPr lang="en-US" sz="1500" dirty="0" smtClean="0">
                <a:solidFill>
                  <a:srgbClr val="FFFFFF"/>
                </a:solidFill>
              </a:rPr>
              <a:t>Kerberos</a:t>
            </a:r>
            <a:endParaRPr lang="en-US" sz="1500" dirty="0">
              <a:solidFill>
                <a:srgbClr val="FFFFFF"/>
              </a:solidFill>
            </a:endParaRPr>
          </a:p>
        </p:txBody>
      </p:sp>
      <p:pic>
        <p:nvPicPr>
          <p:cNvPr id="19" name="Picture 74"/>
          <p:cNvPicPr>
            <a:picLocks noChangeAspect="1" noChangeArrowheads="1"/>
          </p:cNvPicPr>
          <p:nvPr/>
        </p:nvPicPr>
        <p:blipFill>
          <a:blip r:embed="rId9">
            <a:lum bright="100000"/>
            <a:extLst>
              <a:ext uri="{28A0092B-C50C-407E-A947-70E740481C1C}">
                <a14:useLocalDpi xmlns:a14="http://schemas.microsoft.com/office/drawing/2010/main" val="0"/>
              </a:ext>
            </a:extLst>
          </a:blip>
          <a:srcRect/>
          <a:stretch>
            <a:fillRect/>
          </a:stretch>
        </p:blipFill>
        <p:spPr bwMode="black">
          <a:xfrm>
            <a:off x="3348405" y="4314540"/>
            <a:ext cx="1174686" cy="986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328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BISM and </a:t>
            </a:r>
            <a:r>
              <a:rPr lang="en-US" dirty="0" err="1" smtClean="0"/>
              <a:t>EffectiveUserName</a:t>
            </a:r>
            <a:endParaRPr lang="en-US" dirty="0"/>
          </a:p>
        </p:txBody>
      </p:sp>
      <p:sp>
        <p:nvSpPr>
          <p:cNvPr id="3" name="Text Placeholder 2"/>
          <p:cNvSpPr>
            <a:spLocks noGrp="1"/>
          </p:cNvSpPr>
          <p:nvPr>
            <p:ph type="body" sz="quarter" idx="12"/>
          </p:nvPr>
        </p:nvSpPr>
        <p:spPr/>
        <p:txBody>
          <a:bodyPr/>
          <a:lstStyle/>
          <a:p>
            <a:r>
              <a:rPr lang="en-US" dirty="0" smtClean="0"/>
              <a:t>Tom Wisnowski</a:t>
            </a:r>
            <a:endParaRPr lang="en-US" dirty="0"/>
          </a:p>
        </p:txBody>
      </p:sp>
    </p:spTree>
    <p:extLst>
      <p:ext uri="{BB962C8B-B14F-4D97-AF65-F5344CB8AC3E}">
        <p14:creationId xmlns:p14="http://schemas.microsoft.com/office/powerpoint/2010/main" val="39420469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30466" y="1476621"/>
            <a:ext cx="11373923" cy="5025696"/>
          </a:xfrm>
          <a:prstGeom prst="rect">
            <a:avLst/>
          </a:prstGeom>
        </p:spPr>
        <p:txBody>
          <a:bodyPr>
            <a:normAutofit/>
          </a:bodyPr>
          <a:lstStyle/>
          <a:p>
            <a:r>
              <a:rPr lang="en-US" dirty="0" smtClean="0"/>
              <a:t>Single Domain</a:t>
            </a:r>
          </a:p>
          <a:p>
            <a:pPr lvl="1"/>
            <a:r>
              <a:rPr lang="en-US" dirty="0" smtClean="0"/>
              <a:t>Kerberos Constrained Delegation</a:t>
            </a:r>
          </a:p>
          <a:p>
            <a:pPr lvl="1"/>
            <a:r>
              <a:rPr lang="en-US" dirty="0" smtClean="0"/>
              <a:t>Windows 2012 Kerberos Resource Based Constrained Delegation</a:t>
            </a:r>
          </a:p>
          <a:p>
            <a:pPr lvl="1"/>
            <a:r>
              <a:rPr lang="en-US" dirty="0" smtClean="0"/>
              <a:t>SQL AS – “</a:t>
            </a:r>
            <a:r>
              <a:rPr lang="en-US" dirty="0" err="1" smtClean="0"/>
              <a:t>EffectiveUserName</a:t>
            </a:r>
            <a:r>
              <a:rPr lang="en-US" dirty="0" smtClean="0"/>
              <a:t>” BISM/RSDS</a:t>
            </a:r>
          </a:p>
          <a:p>
            <a:endParaRPr lang="en-US" dirty="0" smtClean="0"/>
          </a:p>
          <a:p>
            <a:r>
              <a:rPr lang="en-US" dirty="0" smtClean="0"/>
              <a:t>Multi-Domain/Forest</a:t>
            </a:r>
          </a:p>
          <a:p>
            <a:pPr lvl="1"/>
            <a:r>
              <a:rPr lang="en-US" dirty="0"/>
              <a:t>Windows 2012 Kerberos Resource Based Constrained Delegation</a:t>
            </a:r>
          </a:p>
          <a:p>
            <a:pPr lvl="1"/>
            <a:r>
              <a:rPr lang="en-US" dirty="0" smtClean="0"/>
              <a:t>SQL </a:t>
            </a:r>
            <a:r>
              <a:rPr lang="en-US" dirty="0"/>
              <a:t>AS – “</a:t>
            </a:r>
            <a:r>
              <a:rPr lang="en-US" dirty="0" err="1"/>
              <a:t>EffectiveUserName</a:t>
            </a:r>
            <a:r>
              <a:rPr lang="en-US" dirty="0"/>
              <a:t>” BISM/RSDS</a:t>
            </a:r>
          </a:p>
          <a:p>
            <a:pPr marL="626064" lvl="1" indent="0">
              <a:buNone/>
            </a:pPr>
            <a:endParaRPr lang="en-US" dirty="0"/>
          </a:p>
        </p:txBody>
      </p:sp>
      <p:sp>
        <p:nvSpPr>
          <p:cNvPr id="2" name="Title 1"/>
          <p:cNvSpPr>
            <a:spLocks noGrp="1"/>
          </p:cNvSpPr>
          <p:nvPr>
            <p:ph type="title"/>
          </p:nvPr>
        </p:nvSpPr>
        <p:spPr/>
        <p:txBody>
          <a:bodyPr/>
          <a:lstStyle/>
          <a:p>
            <a:r>
              <a:rPr lang="en-US" dirty="0" smtClean="0"/>
              <a:t>Delegation Options Summary</a:t>
            </a:r>
            <a:endParaRPr lang="en-US" dirty="0"/>
          </a:p>
        </p:txBody>
      </p:sp>
    </p:spTree>
    <p:extLst>
      <p:ext uri="{BB962C8B-B14F-4D97-AF65-F5344CB8AC3E}">
        <p14:creationId xmlns:p14="http://schemas.microsoft.com/office/powerpoint/2010/main" val="2168127348"/>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Summary</a:t>
            </a:r>
            <a:endParaRPr lang="en-US" dirty="0"/>
          </a:p>
        </p:txBody>
      </p:sp>
      <p:pic>
        <p:nvPicPr>
          <p:cNvPr id="20" name="Picture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9412" y="3396416"/>
            <a:ext cx="3021497" cy="914400"/>
          </a:xfrm>
          <a:prstGeom prst="rect">
            <a:avLst/>
          </a:prstGeom>
        </p:spPr>
      </p:pic>
      <p:pic>
        <p:nvPicPr>
          <p:cNvPr id="21" name="Picture 20"/>
          <p:cNvPicPr>
            <a:picLocks noChangeAspect="1"/>
          </p:cNvPicPr>
          <p:nvPr/>
        </p:nvPicPr>
        <p:blipFill>
          <a:blip r:embed="rId3"/>
          <a:stretch>
            <a:fillRect/>
          </a:stretch>
        </p:blipFill>
        <p:spPr>
          <a:xfrm>
            <a:off x="4465637" y="2659062"/>
            <a:ext cx="2650549" cy="2120439"/>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9837" y="3396416"/>
            <a:ext cx="4484394" cy="954127"/>
          </a:xfrm>
          <a:prstGeom prst="rect">
            <a:avLst/>
          </a:prstGeom>
        </p:spPr>
      </p:pic>
    </p:spTree>
    <p:extLst>
      <p:ext uri="{BB962C8B-B14F-4D97-AF65-F5344CB8AC3E}">
        <p14:creationId xmlns:p14="http://schemas.microsoft.com/office/powerpoint/2010/main" val="1655664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313264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70617" y="1373297"/>
            <a:ext cx="6024987" cy="3791956"/>
          </a:xfrm>
          <a:prstGeom prst="rect">
            <a:avLst/>
          </a:prstGeom>
          <a:noFill/>
        </p:spPr>
        <p:txBody>
          <a:bodyPr wrap="none" rtlCol="0">
            <a:spAutoFit/>
          </a:bodyPr>
          <a:lstStyle/>
          <a:p>
            <a:r>
              <a:rPr lang="fi-FI" sz="20296" dirty="0">
                <a:solidFill>
                  <a:srgbClr val="FFFFFF"/>
                </a:solidFill>
                <a:effectLst>
                  <a:outerShdw blurRad="38100" dist="38100" dir="2700000" algn="tl">
                    <a:srgbClr val="000000">
                      <a:alpha val="43137"/>
                    </a:srgbClr>
                  </a:outerShdw>
                </a:effectLst>
              </a:rPr>
              <a:t>Q&amp;A</a:t>
            </a:r>
            <a:endParaRPr lang="en-US" sz="20296" dirty="0">
              <a:solidFill>
                <a:srgbClr val="FFFFFF"/>
              </a:solidFill>
              <a:effectLst>
                <a:outerShdw blurRad="38100" dist="38100" dir="2700000" algn="tl">
                  <a:srgbClr val="000000">
                    <a:alpha val="43137"/>
                  </a:srgbClr>
                </a:outerShdw>
              </a:effectLst>
            </a:endParaRPr>
          </a:p>
          <a:p>
            <a:endParaRPr lang="en-US" sz="3264" dirty="0">
              <a:solidFill>
                <a:srgbClr val="FFFFFF"/>
              </a:solidFill>
            </a:endParaRPr>
          </a:p>
        </p:txBody>
      </p:sp>
      <p:pic>
        <p:nvPicPr>
          <p:cNvPr id="6"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074712" y="1939081"/>
            <a:ext cx="5919369" cy="4611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287507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813398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Today’s opportunity</a:t>
            </a:r>
            <a:endParaRPr lang="en-US" dirty="0"/>
          </a:p>
        </p:txBody>
      </p:sp>
      <p:sp>
        <p:nvSpPr>
          <p:cNvPr id="6" name="Text Placeholder 5"/>
          <p:cNvSpPr>
            <a:spLocks noGrp="1"/>
          </p:cNvSpPr>
          <p:nvPr>
            <p:ph type="body" sz="quarter" idx="10"/>
          </p:nvPr>
        </p:nvSpPr>
        <p:spPr>
          <a:xfrm>
            <a:off x="12847637" y="1592262"/>
            <a:ext cx="11887200" cy="4801314"/>
          </a:xfrm>
        </p:spPr>
        <p:txBody>
          <a:bodyPr/>
          <a:lstStyle/>
          <a:p>
            <a:r>
              <a:rPr lang="en-US" dirty="0" smtClean="0"/>
              <a:t>User authentication</a:t>
            </a:r>
          </a:p>
          <a:p>
            <a:pPr lvl="1"/>
            <a:r>
              <a:rPr lang="en-US" dirty="0" smtClean="0"/>
              <a:t>Claims vs. Classic mode </a:t>
            </a:r>
          </a:p>
          <a:p>
            <a:r>
              <a:rPr lang="en-US" dirty="0" smtClean="0"/>
              <a:t>Service application </a:t>
            </a:r>
            <a:r>
              <a:rPr lang="en-US" dirty="0"/>
              <a:t>a</a:t>
            </a:r>
            <a:r>
              <a:rPr lang="en-US" dirty="0" smtClean="0"/>
              <a:t>rchitecture</a:t>
            </a:r>
          </a:p>
          <a:p>
            <a:pPr lvl="1"/>
            <a:r>
              <a:rPr lang="en-US" dirty="0" smtClean="0"/>
              <a:t>Inconsistencies across BI features</a:t>
            </a:r>
          </a:p>
          <a:p>
            <a:r>
              <a:rPr lang="en-US" dirty="0" smtClean="0"/>
              <a:t>Identity Delegation </a:t>
            </a:r>
          </a:p>
          <a:p>
            <a:pPr lvl="1"/>
            <a:r>
              <a:rPr lang="en-US" dirty="0" smtClean="0"/>
              <a:t>Constrained delegation limitations</a:t>
            </a:r>
          </a:p>
          <a:p>
            <a:r>
              <a:rPr lang="en-US" dirty="0" smtClean="0"/>
              <a:t>Kerberos </a:t>
            </a:r>
            <a:endParaRPr lang="en-US" dirty="0"/>
          </a:p>
          <a:p>
            <a:pPr lvl="1"/>
            <a:r>
              <a:rPr lang="en-US" dirty="0" smtClean="0"/>
              <a:t>Configuration</a:t>
            </a:r>
          </a:p>
          <a:p>
            <a:pPr lvl="1"/>
            <a:r>
              <a:rPr lang="en-US" dirty="0" smtClean="0"/>
              <a:t>Production Support</a:t>
            </a:r>
            <a:endParaRPr lang="en-US" dirty="0"/>
          </a:p>
          <a:p>
            <a:pPr lvl="1"/>
            <a:endParaRPr lang="en-US" dirty="0"/>
          </a:p>
        </p:txBody>
      </p:sp>
      <p:pic>
        <p:nvPicPr>
          <p:cNvPr id="20" name="Picture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9412" y="3396416"/>
            <a:ext cx="3021497" cy="914400"/>
          </a:xfrm>
          <a:prstGeom prst="rect">
            <a:avLst/>
          </a:prstGeom>
        </p:spPr>
      </p:pic>
      <p:pic>
        <p:nvPicPr>
          <p:cNvPr id="21" name="Picture 20"/>
          <p:cNvPicPr>
            <a:picLocks noChangeAspect="1"/>
          </p:cNvPicPr>
          <p:nvPr/>
        </p:nvPicPr>
        <p:blipFill>
          <a:blip r:embed="rId3"/>
          <a:stretch>
            <a:fillRect/>
          </a:stretch>
        </p:blipFill>
        <p:spPr>
          <a:xfrm>
            <a:off x="4465637" y="2659062"/>
            <a:ext cx="2650549" cy="2120439"/>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9837" y="3396416"/>
            <a:ext cx="4484394" cy="954127"/>
          </a:xfrm>
          <a:prstGeom prst="rect">
            <a:avLst/>
          </a:prstGeom>
        </p:spPr>
      </p:pic>
    </p:spTree>
    <p:extLst>
      <p:ext uri="{BB962C8B-B14F-4D97-AF65-F5344CB8AC3E}">
        <p14:creationId xmlns:p14="http://schemas.microsoft.com/office/powerpoint/2010/main" val="3612971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What to know</a:t>
            </a:r>
            <a:endParaRPr lang="en-US" dirty="0"/>
          </a:p>
        </p:txBody>
      </p:sp>
      <p:sp>
        <p:nvSpPr>
          <p:cNvPr id="6" name="Text Placeholder 5"/>
          <p:cNvSpPr>
            <a:spLocks noGrp="1"/>
          </p:cNvSpPr>
          <p:nvPr>
            <p:ph type="body" sz="quarter" idx="10"/>
          </p:nvPr>
        </p:nvSpPr>
        <p:spPr>
          <a:xfrm>
            <a:off x="5151437" y="1212849"/>
            <a:ext cx="11887200" cy="6155531"/>
          </a:xfrm>
        </p:spPr>
        <p:txBody>
          <a:bodyPr/>
          <a:lstStyle/>
          <a:p>
            <a:r>
              <a:rPr lang="en-US" dirty="0" smtClean="0"/>
              <a:t>Claims authentication</a:t>
            </a:r>
          </a:p>
          <a:p>
            <a:pPr lvl="1"/>
            <a:r>
              <a:rPr lang="en-US" dirty="0" smtClean="0"/>
              <a:t>Claims first design</a:t>
            </a:r>
          </a:p>
          <a:p>
            <a:endParaRPr lang="en-US" sz="2000" dirty="0" smtClean="0"/>
          </a:p>
          <a:p>
            <a:r>
              <a:rPr lang="en-US" dirty="0" smtClean="0"/>
              <a:t>BI architecture consistency</a:t>
            </a:r>
          </a:p>
          <a:p>
            <a:pPr lvl="1"/>
            <a:r>
              <a:rPr lang="en-US" dirty="0" smtClean="0"/>
              <a:t>SQL reporting services is now a service application</a:t>
            </a:r>
          </a:p>
          <a:p>
            <a:pPr lvl="1"/>
            <a:endParaRPr lang="en-US" dirty="0"/>
          </a:p>
          <a:p>
            <a:r>
              <a:rPr lang="en-US" dirty="0"/>
              <a:t>Kerberos RBCD</a:t>
            </a:r>
          </a:p>
          <a:p>
            <a:pPr lvl="1"/>
            <a:r>
              <a:rPr lang="en-US" dirty="0"/>
              <a:t>Resource based constrained delegation across domain &amp; forest</a:t>
            </a:r>
          </a:p>
          <a:p>
            <a:endParaRPr lang="en-US" dirty="0" smtClean="0"/>
          </a:p>
          <a:p>
            <a:r>
              <a:rPr lang="en-US" dirty="0" smtClean="0"/>
              <a:t>BISM &amp; </a:t>
            </a:r>
            <a:r>
              <a:rPr lang="en-US" dirty="0" err="1" smtClean="0"/>
              <a:t>EffectiveUsername</a:t>
            </a:r>
            <a:endParaRPr lang="en-US" dirty="0"/>
          </a:p>
          <a:p>
            <a:pPr lvl="1"/>
            <a:r>
              <a:rPr lang="en-US" dirty="0"/>
              <a:t>SQL reporting services is now a service </a:t>
            </a:r>
            <a:r>
              <a:rPr lang="en-US" dirty="0" smtClean="0"/>
              <a:t>application</a:t>
            </a:r>
          </a:p>
          <a:p>
            <a:pPr lvl="1"/>
            <a:endParaRPr lang="en-US" dirty="0"/>
          </a:p>
          <a:p>
            <a:pPr lvl="1"/>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3237" y="3040062"/>
            <a:ext cx="4484394" cy="954127"/>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8677" y="1648464"/>
            <a:ext cx="2770216" cy="838355"/>
          </a:xfrm>
          <a:prstGeom prst="rect">
            <a:avLst/>
          </a:prstGeom>
        </p:spPr>
      </p:pic>
      <p:pic>
        <p:nvPicPr>
          <p:cNvPr id="8" name="Picture 7"/>
          <p:cNvPicPr>
            <a:picLocks noChangeAspect="1"/>
          </p:cNvPicPr>
          <p:nvPr/>
        </p:nvPicPr>
        <p:blipFill>
          <a:blip r:embed="rId4"/>
          <a:stretch>
            <a:fillRect/>
          </a:stretch>
        </p:blipFill>
        <p:spPr>
          <a:xfrm>
            <a:off x="1205517" y="4262321"/>
            <a:ext cx="2296536" cy="1837229"/>
          </a:xfrm>
          <a:prstGeom prst="rect">
            <a:avLst/>
          </a:prstGeom>
        </p:spPr>
      </p:pic>
    </p:spTree>
    <p:extLst>
      <p:ext uri="{BB962C8B-B14F-4D97-AF65-F5344CB8AC3E}">
        <p14:creationId xmlns:p14="http://schemas.microsoft.com/office/powerpoint/2010/main" val="1052229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Claims in SharePoint 2013</a:t>
            </a:r>
            <a:endParaRPr lang="en-US" dirty="0"/>
          </a:p>
        </p:txBody>
      </p:sp>
      <p:sp>
        <p:nvSpPr>
          <p:cNvPr id="4" name="Text Placeholder 5"/>
          <p:cNvSpPr>
            <a:spLocks noGrp="1"/>
          </p:cNvSpPr>
          <p:nvPr>
            <p:ph type="body" sz="quarter" idx="10"/>
          </p:nvPr>
        </p:nvSpPr>
        <p:spPr>
          <a:xfrm>
            <a:off x="529998" y="1516062"/>
            <a:ext cx="11887200" cy="4339650"/>
          </a:xfrm>
        </p:spPr>
        <p:txBody>
          <a:bodyPr/>
          <a:lstStyle/>
          <a:p>
            <a:r>
              <a:rPr lang="en-US" dirty="0" smtClean="0">
                <a:solidFill>
                  <a:schemeClr val="tx2"/>
                </a:solidFill>
              </a:rPr>
              <a:t>Web applications are claims enabled by default</a:t>
            </a:r>
          </a:p>
          <a:p>
            <a:pPr lvl="1"/>
            <a:r>
              <a:rPr lang="en-US" dirty="0" smtClean="0"/>
              <a:t>Classic mode authentication is now </a:t>
            </a:r>
            <a:r>
              <a:rPr lang="en-US" b="1" dirty="0" smtClean="0"/>
              <a:t>deprecated</a:t>
            </a:r>
          </a:p>
          <a:p>
            <a:pPr lvl="1"/>
            <a:r>
              <a:rPr lang="en-US" dirty="0" smtClean="0"/>
              <a:t>New </a:t>
            </a:r>
            <a:r>
              <a:rPr lang="en-US" dirty="0" err="1" smtClean="0"/>
              <a:t>powershell</a:t>
            </a:r>
            <a:r>
              <a:rPr lang="en-US" dirty="0" smtClean="0"/>
              <a:t> </a:t>
            </a:r>
            <a:r>
              <a:rPr lang="en-US" dirty="0" err="1" smtClean="0"/>
              <a:t>commandlet</a:t>
            </a:r>
            <a:r>
              <a:rPr lang="en-US" dirty="0" smtClean="0"/>
              <a:t> to convert to claims authentication</a:t>
            </a:r>
          </a:p>
          <a:p>
            <a:pPr lvl="1"/>
            <a:r>
              <a:rPr lang="en-US" dirty="0" err="1" smtClean="0"/>
              <a:t>PowerPivot</a:t>
            </a:r>
            <a:r>
              <a:rPr lang="en-US" dirty="0" smtClean="0"/>
              <a:t>, SQL reporting services, dashboard designer all work with claims enabled sites</a:t>
            </a:r>
          </a:p>
          <a:p>
            <a:endParaRPr lang="en-US" dirty="0" smtClean="0">
              <a:solidFill>
                <a:schemeClr val="tx2"/>
              </a:solidFill>
            </a:endParaRPr>
          </a:p>
          <a:p>
            <a:r>
              <a:rPr lang="en-US" dirty="0" smtClean="0">
                <a:solidFill>
                  <a:schemeClr val="tx2"/>
                </a:solidFill>
              </a:rPr>
              <a:t>BI service applications require windows-claims for outbound windows identity delegation</a:t>
            </a:r>
          </a:p>
          <a:p>
            <a:pPr lvl="1"/>
            <a:r>
              <a:rPr lang="en-US" dirty="0" smtClean="0"/>
              <a:t>Claims-to-Windows Token Services (C2WTS) only leveraged when identity provider is Windows</a:t>
            </a:r>
            <a:endParaRPr lang="en-US" dirty="0"/>
          </a:p>
          <a:p>
            <a:pPr lvl="1"/>
            <a:endParaRPr lang="en-US" dirty="0"/>
          </a:p>
        </p:txBody>
      </p:sp>
    </p:spTree>
    <p:extLst>
      <p:ext uri="{BB962C8B-B14F-4D97-AF65-F5344CB8AC3E}">
        <p14:creationId xmlns:p14="http://schemas.microsoft.com/office/powerpoint/2010/main" val="1509262968"/>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3" descr="C:\Users\administrator\Pictures\DVD_ART36\Artwork_Imagery\Icons - Illustrations\_ VISTA STYLE\server.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57729" y="1438524"/>
            <a:ext cx="1102903" cy="1099436"/>
          </a:xfrm>
          <a:prstGeom prst="rect">
            <a:avLst/>
          </a:prstGeom>
          <a:noFill/>
          <a:extLst>
            <a:ext uri="{909E8E84-426E-40DD-AFC4-6F175D3DCCD1}">
              <a14:hiddenFill xmlns:a14="http://schemas.microsoft.com/office/drawing/2010/main">
                <a:solidFill>
                  <a:srgbClr val="FFFFFF"/>
                </a:solidFill>
              </a14:hiddenFill>
            </a:ext>
          </a:extLst>
        </p:spPr>
      </p:pic>
      <p:sp>
        <p:nvSpPr>
          <p:cNvPr id="9" name="Rounded Rectangle 8"/>
          <p:cNvSpPr/>
          <p:nvPr/>
        </p:nvSpPr>
        <p:spPr>
          <a:xfrm>
            <a:off x="2768295" y="1632056"/>
            <a:ext cx="2310093" cy="3212300"/>
          </a:xfrm>
          <a:prstGeom prst="roundRect">
            <a:avLst/>
          </a:prstGeom>
        </p:spPr>
        <p:style>
          <a:lnRef idx="1">
            <a:schemeClr val="dk1"/>
          </a:lnRef>
          <a:fillRef idx="2">
            <a:schemeClr val="dk1"/>
          </a:fillRef>
          <a:effectRef idx="1">
            <a:schemeClr val="dk1"/>
          </a:effectRef>
          <a:fontRef idx="minor">
            <a:schemeClr val="dk1"/>
          </a:fontRef>
        </p:style>
        <p:txBody>
          <a:bodyPr rtlCol="0" anchor="t"/>
          <a:lstStyle/>
          <a:p>
            <a:pPr algn="ctr"/>
            <a:r>
              <a:rPr lang="en-US" sz="2448" dirty="0">
                <a:solidFill>
                  <a:srgbClr val="505050"/>
                </a:solidFill>
              </a:rPr>
              <a:t>Web Application</a:t>
            </a:r>
          </a:p>
        </p:txBody>
      </p:sp>
      <p:sp>
        <p:nvSpPr>
          <p:cNvPr id="2" name="Title 1"/>
          <p:cNvSpPr>
            <a:spLocks noGrp="1"/>
          </p:cNvSpPr>
          <p:nvPr>
            <p:ph type="title"/>
          </p:nvPr>
        </p:nvSpPr>
        <p:spPr/>
        <p:txBody>
          <a:bodyPr/>
          <a:lstStyle/>
          <a:p>
            <a:r>
              <a:rPr lang="en-US" dirty="0" smtClean="0"/>
              <a:t>SharePoint service </a:t>
            </a:r>
            <a:r>
              <a:rPr lang="en-US" dirty="0"/>
              <a:t>a</a:t>
            </a:r>
            <a:r>
              <a:rPr lang="en-US" dirty="0" smtClean="0"/>
              <a:t>pplications</a:t>
            </a:r>
            <a:endParaRPr lang="en-US" dirty="0"/>
          </a:p>
        </p:txBody>
      </p:sp>
      <p:sp>
        <p:nvSpPr>
          <p:cNvPr id="3" name="Content Placeholder 2"/>
          <p:cNvSpPr>
            <a:spLocks noGrp="1"/>
          </p:cNvSpPr>
          <p:nvPr>
            <p:ph idx="4294967295"/>
          </p:nvPr>
        </p:nvSpPr>
        <p:spPr>
          <a:xfrm>
            <a:off x="622617" y="5258847"/>
            <a:ext cx="11191240" cy="1403764"/>
          </a:xfrm>
          <a:prstGeom prst="rect">
            <a:avLst/>
          </a:prstGeom>
        </p:spPr>
        <p:txBody>
          <a:bodyPr>
            <a:normAutofit/>
          </a:bodyPr>
          <a:lstStyle/>
          <a:p>
            <a:pPr marL="0" indent="0">
              <a:buNone/>
            </a:pPr>
            <a:r>
              <a:rPr lang="en-US" dirty="0" smtClean="0"/>
              <a:t>All BI applications are SharePoint service applications</a:t>
            </a:r>
            <a:endParaRPr lang="en-US" dirty="0"/>
          </a:p>
        </p:txBody>
      </p:sp>
      <p:pic>
        <p:nvPicPr>
          <p:cNvPr id="4" name="Picture 3" descr="C:\Users\administrator\Pictures\DVD_ART36\Artwork_Imagery\Icons - Illustrations\_ VISTA STYLE\server.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6623" y="1853304"/>
            <a:ext cx="1102903" cy="109943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C:\Users\administrator\Pictures\DVD_ART36\Artwork_Imagery\Icons - Illustrations\_ REAL VISTA STYLE\world globe map.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54340" y="2658235"/>
            <a:ext cx="482960" cy="4814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C:\Users\administrator\Pictures\DVD_ART36\Artwork_Imagery\Icons - Illustrations\_ VISTA STYLE\server.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85209" y="1739023"/>
            <a:ext cx="1102903" cy="109943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C:\Users\administrator\Pictures\DVD_ART36\Artwork_Imagery\Icons - Illustrations\_ VIRTUALIZATION ICONS\Application Physical.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36660" y="2470309"/>
            <a:ext cx="576479" cy="52796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764334" y="2918064"/>
            <a:ext cx="1766417" cy="847661"/>
          </a:xfrm>
          <a:prstGeom prst="rect">
            <a:avLst/>
          </a:prstGeom>
          <a:noFill/>
        </p:spPr>
        <p:txBody>
          <a:bodyPr wrap="square" lIns="93273" tIns="46637" rIns="93273" bIns="46637" rtlCol="0">
            <a:spAutoFit/>
          </a:bodyPr>
          <a:lstStyle/>
          <a:p>
            <a:r>
              <a:rPr lang="en-US" sz="1632" dirty="0">
                <a:solidFill>
                  <a:srgbClr val="505050"/>
                </a:solidFill>
              </a:rPr>
              <a:t>Application Servers (machine instance)</a:t>
            </a:r>
          </a:p>
        </p:txBody>
      </p:sp>
      <p:sp>
        <p:nvSpPr>
          <p:cNvPr id="10" name="Rectangle 9"/>
          <p:cNvSpPr/>
          <p:nvPr/>
        </p:nvSpPr>
        <p:spPr>
          <a:xfrm>
            <a:off x="2869527" y="3541926"/>
            <a:ext cx="2025415" cy="91684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904" dirty="0">
                <a:solidFill>
                  <a:srgbClr val="FFFFFF"/>
                </a:solidFill>
              </a:rPr>
              <a:t>Service Application Proxy</a:t>
            </a:r>
          </a:p>
        </p:txBody>
      </p:sp>
      <p:sp>
        <p:nvSpPr>
          <p:cNvPr id="11" name="Rounded Rectangle 10"/>
          <p:cNvSpPr/>
          <p:nvPr/>
        </p:nvSpPr>
        <p:spPr>
          <a:xfrm>
            <a:off x="8472330" y="1632056"/>
            <a:ext cx="2310093" cy="3212300"/>
          </a:xfrm>
          <a:prstGeom prst="roundRect">
            <a:avLst/>
          </a:prstGeom>
        </p:spPr>
        <p:style>
          <a:lnRef idx="1">
            <a:schemeClr val="dk1"/>
          </a:lnRef>
          <a:fillRef idx="2">
            <a:schemeClr val="dk1"/>
          </a:fillRef>
          <a:effectRef idx="1">
            <a:schemeClr val="dk1"/>
          </a:effectRef>
          <a:fontRef idx="minor">
            <a:schemeClr val="dk1"/>
          </a:fontRef>
        </p:style>
        <p:txBody>
          <a:bodyPr rtlCol="0" anchor="t"/>
          <a:lstStyle/>
          <a:p>
            <a:pPr algn="ctr"/>
            <a:r>
              <a:rPr lang="en-US" sz="2448" dirty="0">
                <a:solidFill>
                  <a:srgbClr val="505050"/>
                </a:solidFill>
              </a:rPr>
              <a:t>Machine Instance</a:t>
            </a:r>
          </a:p>
        </p:txBody>
      </p:sp>
      <p:sp>
        <p:nvSpPr>
          <p:cNvPr id="12" name="TextBox 11"/>
          <p:cNvSpPr txBox="1"/>
          <p:nvPr/>
        </p:nvSpPr>
        <p:spPr>
          <a:xfrm>
            <a:off x="1721623" y="2998276"/>
            <a:ext cx="828981" cy="470891"/>
          </a:xfrm>
          <a:prstGeom prst="rect">
            <a:avLst/>
          </a:prstGeom>
          <a:noFill/>
        </p:spPr>
        <p:txBody>
          <a:bodyPr wrap="square" lIns="93273" tIns="46637" rIns="93273" bIns="46637" rtlCol="0">
            <a:spAutoFit/>
          </a:bodyPr>
          <a:lstStyle/>
          <a:p>
            <a:r>
              <a:rPr lang="en-US" sz="2448" dirty="0">
                <a:solidFill>
                  <a:srgbClr val="505050"/>
                </a:solidFill>
              </a:rPr>
              <a:t>WFE</a:t>
            </a:r>
          </a:p>
        </p:txBody>
      </p:sp>
      <p:sp>
        <p:nvSpPr>
          <p:cNvPr id="13" name="Rectangle 12"/>
          <p:cNvSpPr/>
          <p:nvPr/>
        </p:nvSpPr>
        <p:spPr>
          <a:xfrm>
            <a:off x="8643879" y="3565030"/>
            <a:ext cx="2025415" cy="55396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904" dirty="0">
                <a:solidFill>
                  <a:srgbClr val="FFFFFF"/>
                </a:solidFill>
              </a:rPr>
              <a:t>Service Instance</a:t>
            </a:r>
          </a:p>
        </p:txBody>
      </p:sp>
      <p:sp>
        <p:nvSpPr>
          <p:cNvPr id="14" name="Rectangle 13"/>
          <p:cNvSpPr/>
          <p:nvPr/>
        </p:nvSpPr>
        <p:spPr>
          <a:xfrm>
            <a:off x="9534160" y="4181785"/>
            <a:ext cx="1105924" cy="35170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904" dirty="0">
                <a:solidFill>
                  <a:srgbClr val="505050"/>
                </a:solidFill>
              </a:rPr>
              <a:t>C2WTS</a:t>
            </a:r>
          </a:p>
        </p:txBody>
      </p:sp>
      <p:sp>
        <p:nvSpPr>
          <p:cNvPr id="15" name="Right Arrow 14"/>
          <p:cNvSpPr/>
          <p:nvPr/>
        </p:nvSpPr>
        <p:spPr>
          <a:xfrm>
            <a:off x="5454851" y="3852449"/>
            <a:ext cx="2749524" cy="339771"/>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48">
              <a:solidFill>
                <a:srgbClr val="FFFFFF"/>
              </a:solidFill>
            </a:endParaRPr>
          </a:p>
        </p:txBody>
      </p:sp>
    </p:spTree>
    <p:extLst>
      <p:ext uri="{BB962C8B-B14F-4D97-AF65-F5344CB8AC3E}">
        <p14:creationId xmlns:p14="http://schemas.microsoft.com/office/powerpoint/2010/main" val="2262847736"/>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24347" tIns="62174" rIns="124347" bIns="62174" rtlCol="0" anchor="ctr">
            <a:normAutofit fontScale="90000"/>
          </a:bodyPr>
          <a:lstStyle/>
          <a:p>
            <a:r>
              <a:rPr lang="en-US" sz="5984" dirty="0">
                <a:effectLst/>
              </a:rPr>
              <a:t>Reporting Services 2012 Architecture</a:t>
            </a:r>
          </a:p>
        </p:txBody>
      </p:sp>
      <p:sp>
        <p:nvSpPr>
          <p:cNvPr id="3" name="Text Placeholder 2"/>
          <p:cNvSpPr>
            <a:spLocks noGrp="1"/>
          </p:cNvSpPr>
          <p:nvPr>
            <p:ph type="body" sz="quarter" idx="10"/>
          </p:nvPr>
        </p:nvSpPr>
        <p:spPr>
          <a:xfrm>
            <a:off x="6632727" y="1476623"/>
            <a:ext cx="5271662" cy="4269089"/>
          </a:xfrm>
        </p:spPr>
        <p:txBody>
          <a:bodyPr>
            <a:normAutofit/>
          </a:bodyPr>
          <a:lstStyle/>
          <a:p>
            <a:r>
              <a:rPr lang="en-US" dirty="0" smtClean="0"/>
              <a:t>SSRS is now a SharePoint service application</a:t>
            </a:r>
          </a:p>
          <a:p>
            <a:r>
              <a:rPr lang="en-US" dirty="0" smtClean="0"/>
              <a:t>WFE use the SA proxy to communicate with SSRS SA machine instances</a:t>
            </a:r>
          </a:p>
          <a:p>
            <a:r>
              <a:rPr lang="en-US" dirty="0" smtClean="0"/>
              <a:t>You must have the C2WTS running on each machine instance running SSRS </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7975" y="1010322"/>
            <a:ext cx="3993321" cy="5530856"/>
          </a:xfrm>
          <a:prstGeom prst="rect">
            <a:avLst/>
          </a:prstGeom>
        </p:spPr>
      </p:pic>
      <p:sp>
        <p:nvSpPr>
          <p:cNvPr id="5" name="Rounded Rectangle 4"/>
          <p:cNvSpPr/>
          <p:nvPr/>
        </p:nvSpPr>
        <p:spPr bwMode="auto">
          <a:xfrm>
            <a:off x="3945747" y="2979149"/>
            <a:ext cx="1047037" cy="414490"/>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24342" tIns="62171" rIns="124342" bIns="62171" numCol="1" rtlCol="0" anchor="ctr" anchorCtr="0" compatLnSpc="1">
            <a:prstTxWarp prst="textNoShape">
              <a:avLst/>
            </a:prstTxWarp>
          </a:bodyPr>
          <a:lstStyle/>
          <a:p>
            <a:pPr algn="ctr" defTabSz="1243083" fontAlgn="base">
              <a:spcBef>
                <a:spcPct val="0"/>
              </a:spcBef>
              <a:spcAft>
                <a:spcPct val="0"/>
              </a:spcAft>
            </a:pPr>
            <a:r>
              <a:rPr lang="en-US" sz="1360" dirty="0">
                <a:gradFill>
                  <a:gsLst>
                    <a:gs pos="0">
                      <a:srgbClr val="FFFFFF"/>
                    </a:gs>
                    <a:gs pos="100000">
                      <a:srgbClr val="FFFFFF"/>
                    </a:gs>
                  </a:gsLst>
                  <a:lin ang="5400000" scaled="0"/>
                </a:gradFill>
              </a:rPr>
              <a:t>SSRS SA Proxy</a:t>
            </a:r>
          </a:p>
        </p:txBody>
      </p:sp>
      <p:sp>
        <p:nvSpPr>
          <p:cNvPr id="6" name="Rounded Rectangle 5"/>
          <p:cNvSpPr/>
          <p:nvPr/>
        </p:nvSpPr>
        <p:spPr bwMode="auto">
          <a:xfrm>
            <a:off x="3534864" y="4505553"/>
            <a:ext cx="1657963" cy="426882"/>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24342" tIns="62171" rIns="124342" bIns="62171" numCol="1" rtlCol="0" anchor="ctr" anchorCtr="0" compatLnSpc="1">
            <a:prstTxWarp prst="textNoShape">
              <a:avLst/>
            </a:prstTxWarp>
          </a:bodyPr>
          <a:lstStyle/>
          <a:p>
            <a:pPr algn="ctr" defTabSz="1243083" fontAlgn="base">
              <a:spcBef>
                <a:spcPct val="0"/>
              </a:spcBef>
              <a:spcAft>
                <a:spcPct val="0"/>
              </a:spcAft>
            </a:pPr>
            <a:r>
              <a:rPr lang="en-US" sz="1360" dirty="0">
                <a:gradFill>
                  <a:gsLst>
                    <a:gs pos="0">
                      <a:srgbClr val="FFFFFF"/>
                    </a:gs>
                    <a:gs pos="100000">
                      <a:srgbClr val="FFFFFF"/>
                    </a:gs>
                  </a:gsLst>
                  <a:lin ang="5400000" scaled="0"/>
                </a:gradFill>
              </a:rPr>
              <a:t>SSRS SA Machine Instance</a:t>
            </a:r>
          </a:p>
        </p:txBody>
      </p:sp>
      <p:sp>
        <p:nvSpPr>
          <p:cNvPr id="7" name="Rounded Rectangle 6"/>
          <p:cNvSpPr/>
          <p:nvPr/>
        </p:nvSpPr>
        <p:spPr bwMode="auto">
          <a:xfrm>
            <a:off x="4871143" y="3775749"/>
            <a:ext cx="725358" cy="239628"/>
          </a:xfrm>
          <a:prstGeom prst="round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124342" tIns="62171" rIns="124342" bIns="62171" numCol="1" rtlCol="0" anchor="ctr" anchorCtr="0" compatLnSpc="1">
            <a:prstTxWarp prst="textNoShape">
              <a:avLst/>
            </a:prstTxWarp>
          </a:bodyPr>
          <a:lstStyle/>
          <a:p>
            <a:pPr algn="ctr" defTabSz="1243083" fontAlgn="base">
              <a:spcBef>
                <a:spcPct val="0"/>
              </a:spcBef>
              <a:spcAft>
                <a:spcPct val="0"/>
              </a:spcAft>
            </a:pPr>
            <a:r>
              <a:rPr lang="en-US" sz="1088" dirty="0">
                <a:gradFill>
                  <a:gsLst>
                    <a:gs pos="0">
                      <a:srgbClr val="FFFFFF"/>
                    </a:gs>
                    <a:gs pos="100000">
                      <a:srgbClr val="FFFFFF"/>
                    </a:gs>
                  </a:gsLst>
                  <a:lin ang="5400000" scaled="0"/>
                </a:gradFill>
              </a:rPr>
              <a:t>C2WTS</a:t>
            </a:r>
          </a:p>
        </p:txBody>
      </p:sp>
      <p:sp>
        <p:nvSpPr>
          <p:cNvPr id="8" name="Rounded Rectangle 7"/>
          <p:cNvSpPr/>
          <p:nvPr/>
        </p:nvSpPr>
        <p:spPr bwMode="auto">
          <a:xfrm>
            <a:off x="2798690" y="3775749"/>
            <a:ext cx="725358" cy="239628"/>
          </a:xfrm>
          <a:prstGeom prst="round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124342" tIns="62171" rIns="124342" bIns="62171" numCol="1" rtlCol="0" anchor="ctr" anchorCtr="0" compatLnSpc="1">
            <a:prstTxWarp prst="textNoShape">
              <a:avLst/>
            </a:prstTxWarp>
          </a:bodyPr>
          <a:lstStyle/>
          <a:p>
            <a:pPr algn="ctr" defTabSz="1243083" fontAlgn="base">
              <a:spcBef>
                <a:spcPct val="0"/>
              </a:spcBef>
              <a:spcAft>
                <a:spcPct val="0"/>
              </a:spcAft>
            </a:pPr>
            <a:r>
              <a:rPr lang="en-US" sz="1088" dirty="0">
                <a:gradFill>
                  <a:gsLst>
                    <a:gs pos="0">
                      <a:srgbClr val="FFFFFF"/>
                    </a:gs>
                    <a:gs pos="100000">
                      <a:srgbClr val="FFFFFF"/>
                    </a:gs>
                  </a:gsLst>
                  <a:lin ang="5400000" scaled="0"/>
                </a:gradFill>
              </a:rPr>
              <a:t>C2WTS</a:t>
            </a:r>
          </a:p>
        </p:txBody>
      </p:sp>
      <p:sp>
        <p:nvSpPr>
          <p:cNvPr id="10" name="Rounded Rectangle 9"/>
          <p:cNvSpPr/>
          <p:nvPr/>
        </p:nvSpPr>
        <p:spPr bwMode="auto">
          <a:xfrm>
            <a:off x="1555222" y="4501498"/>
            <a:ext cx="1657963" cy="426882"/>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24342" tIns="62171" rIns="124342" bIns="62171" numCol="1" rtlCol="0" anchor="ctr" anchorCtr="0" compatLnSpc="1">
            <a:prstTxWarp prst="textNoShape">
              <a:avLst/>
            </a:prstTxWarp>
          </a:bodyPr>
          <a:lstStyle/>
          <a:p>
            <a:pPr algn="ctr" defTabSz="1243083" fontAlgn="base">
              <a:spcBef>
                <a:spcPct val="0"/>
              </a:spcBef>
              <a:spcAft>
                <a:spcPct val="0"/>
              </a:spcAft>
            </a:pPr>
            <a:r>
              <a:rPr lang="en-US" sz="1360" dirty="0">
                <a:gradFill>
                  <a:gsLst>
                    <a:gs pos="0">
                      <a:srgbClr val="FFFFFF"/>
                    </a:gs>
                    <a:gs pos="100000">
                      <a:srgbClr val="FFFFFF"/>
                    </a:gs>
                  </a:gsLst>
                  <a:lin ang="5400000" scaled="0"/>
                </a:gradFill>
              </a:rPr>
              <a:t>SSRS SA Machine Instance</a:t>
            </a:r>
          </a:p>
        </p:txBody>
      </p:sp>
      <p:sp>
        <p:nvSpPr>
          <p:cNvPr id="11" name="Rounded Rectangle 10"/>
          <p:cNvSpPr/>
          <p:nvPr/>
        </p:nvSpPr>
        <p:spPr bwMode="auto">
          <a:xfrm>
            <a:off x="2798694" y="2973066"/>
            <a:ext cx="998379" cy="414490"/>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24342" tIns="62171" rIns="124342" bIns="62171" numCol="1" rtlCol="0" anchor="ctr" anchorCtr="0" compatLnSpc="1">
            <a:prstTxWarp prst="textNoShape">
              <a:avLst/>
            </a:prstTxWarp>
          </a:bodyPr>
          <a:lstStyle/>
          <a:p>
            <a:pPr algn="ctr" defTabSz="1243083" fontAlgn="base">
              <a:spcBef>
                <a:spcPct val="0"/>
              </a:spcBef>
              <a:spcAft>
                <a:spcPct val="0"/>
              </a:spcAft>
            </a:pPr>
            <a:r>
              <a:rPr lang="en-US" sz="1360" dirty="0">
                <a:gradFill>
                  <a:gsLst>
                    <a:gs pos="0">
                      <a:srgbClr val="FFFFFF"/>
                    </a:gs>
                    <a:gs pos="100000">
                      <a:srgbClr val="FFFFFF"/>
                    </a:gs>
                  </a:gsLst>
                  <a:lin ang="5400000" scaled="0"/>
                </a:gradFill>
              </a:rPr>
              <a:t>SSRS SA Proxy</a:t>
            </a:r>
          </a:p>
        </p:txBody>
      </p:sp>
      <p:sp>
        <p:nvSpPr>
          <p:cNvPr id="12" name="Rounded Rectangle 11"/>
          <p:cNvSpPr/>
          <p:nvPr/>
        </p:nvSpPr>
        <p:spPr bwMode="auto">
          <a:xfrm>
            <a:off x="1479534" y="2979149"/>
            <a:ext cx="1095695" cy="414490"/>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24342" tIns="62171" rIns="124342" bIns="62171" numCol="1" rtlCol="0" anchor="ctr" anchorCtr="0" compatLnSpc="1">
            <a:prstTxWarp prst="textNoShape">
              <a:avLst/>
            </a:prstTxWarp>
          </a:bodyPr>
          <a:lstStyle/>
          <a:p>
            <a:pPr algn="ctr" defTabSz="1243083" fontAlgn="base">
              <a:spcBef>
                <a:spcPct val="0"/>
              </a:spcBef>
              <a:spcAft>
                <a:spcPct val="0"/>
              </a:spcAft>
            </a:pPr>
            <a:r>
              <a:rPr lang="en-US" sz="1360" dirty="0">
                <a:gradFill>
                  <a:gsLst>
                    <a:gs pos="0">
                      <a:srgbClr val="FFFFFF"/>
                    </a:gs>
                    <a:gs pos="100000">
                      <a:srgbClr val="FFFFFF"/>
                    </a:gs>
                  </a:gsLst>
                  <a:lin ang="5400000" scaled="0"/>
                </a:gradFill>
              </a:rPr>
              <a:t>SSRS SA Proxy</a:t>
            </a:r>
          </a:p>
        </p:txBody>
      </p:sp>
    </p:spTree>
    <p:extLst>
      <p:ext uri="{BB962C8B-B14F-4D97-AF65-F5344CB8AC3E}">
        <p14:creationId xmlns:p14="http://schemas.microsoft.com/office/powerpoint/2010/main" val="4198473980"/>
      </p:ext>
    </p:extLst>
  </p:cSld>
  <p:clrMapOvr>
    <a:masterClrMapping/>
  </p:clrMapOvr>
  <p:transition spd="slow">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466" y="233151"/>
            <a:ext cx="11373923" cy="1356063"/>
          </a:xfrm>
        </p:spPr>
        <p:txBody>
          <a:bodyPr>
            <a:normAutofit/>
          </a:bodyPr>
          <a:lstStyle/>
          <a:p>
            <a:r>
              <a:rPr lang="en-US" dirty="0" smtClean="0"/>
              <a:t>Service App Delegation </a:t>
            </a:r>
            <a:endParaRPr lang="en-US" dirty="0"/>
          </a:p>
        </p:txBody>
      </p:sp>
      <p:pic>
        <p:nvPicPr>
          <p:cNvPr id="4" name="Picture 3" descr="C:\Users\administrator\Pictures\DVD_ART36\Artwork_Imagery\Icons - Illustrations\_ VISTA STYLE\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63131" y="2592406"/>
            <a:ext cx="1102903" cy="109943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C:\Users\administrator\Pictures\DVD_ART36\Artwork_Imagery\Icons - Illustrations\_ VISTA STYLE\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94437" y="2582862"/>
            <a:ext cx="1102903" cy="109943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C:\Users\administrator\Pictures\DVD_ART36\Artwork_Imagery\Icons - Illustrations\_ VISTA STYLE\serv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65590" y="2552892"/>
            <a:ext cx="1102903" cy="109943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administrator\Pictures\DVD_ART36\Artwork_Imagery\Icons - Illustrations\_ XML ICONS\User person green ico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7541" y="2852717"/>
            <a:ext cx="370114" cy="498581"/>
          </a:xfrm>
          <a:prstGeom prst="rect">
            <a:avLst/>
          </a:prstGeom>
          <a:noFill/>
          <a:extLst>
            <a:ext uri="{909E8E84-426E-40DD-AFC4-6F175D3DCCD1}">
              <a14:hiddenFill xmlns:a14="http://schemas.microsoft.com/office/drawing/2010/main">
                <a:solidFill>
                  <a:srgbClr val="FFFFFF"/>
                </a:solidFill>
              </a14:hiddenFill>
            </a:ext>
          </a:extLst>
        </p:spPr>
      </p:pic>
      <p:sp>
        <p:nvSpPr>
          <p:cNvPr id="8" name="Right Arrow 7"/>
          <p:cNvSpPr/>
          <p:nvPr/>
        </p:nvSpPr>
        <p:spPr>
          <a:xfrm>
            <a:off x="1462573" y="2852717"/>
            <a:ext cx="1585046" cy="52366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93273" tIns="46637" rIns="93273" bIns="46637" rtlCol="0" anchor="ctr"/>
          <a:lstStyle/>
          <a:p>
            <a:pPr algn="ctr"/>
            <a:r>
              <a:rPr lang="en-US" sz="2448" dirty="0">
                <a:solidFill>
                  <a:srgbClr val="FFFFFF"/>
                </a:solidFill>
              </a:rPr>
              <a:t>Claims</a:t>
            </a:r>
          </a:p>
        </p:txBody>
      </p:sp>
      <p:sp>
        <p:nvSpPr>
          <p:cNvPr id="9" name="Right Arrow 8"/>
          <p:cNvSpPr/>
          <p:nvPr/>
        </p:nvSpPr>
        <p:spPr>
          <a:xfrm>
            <a:off x="4460746" y="2852717"/>
            <a:ext cx="1579373" cy="529885"/>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lIns="93273" tIns="46637" rIns="93273" bIns="46637" rtlCol="0" anchor="ctr"/>
          <a:lstStyle/>
          <a:p>
            <a:pPr algn="ctr"/>
            <a:r>
              <a:rPr lang="en-US" sz="2448" dirty="0" smtClean="0">
                <a:solidFill>
                  <a:srgbClr val="FFFFFF"/>
                </a:solidFill>
              </a:rPr>
              <a:t>Claims</a:t>
            </a:r>
            <a:endParaRPr lang="en-US" sz="2448" dirty="0">
              <a:solidFill>
                <a:srgbClr val="FFFFFF"/>
              </a:solidFill>
            </a:endParaRPr>
          </a:p>
        </p:txBody>
      </p:sp>
      <p:pic>
        <p:nvPicPr>
          <p:cNvPr id="10" name="Picture 5" descr="C:\Users\administrator\Pictures\DVD_ART36\Artwork_Imagery\Icons - Illustrations\_ REAL VISTA STYLE\world globe map.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50848" y="3397337"/>
            <a:ext cx="482960" cy="48144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C:\Users\administrator\Pictures\DVD_ART36\Artwork_Imagery\Icons - Illustrations\_ VIRTUALIZATION ICONS\Application Physica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83880" y="3423243"/>
            <a:ext cx="576479" cy="52796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7" descr="C:\Users\administrator\Pictures\DVD_ART36\Artwork_Imagery\Icons - Illustrations\_ xMAC STYLE\databas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11190946" y="3322765"/>
            <a:ext cx="367095" cy="483231"/>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666473" y="3415657"/>
            <a:ext cx="866413" cy="470891"/>
          </a:xfrm>
          <a:prstGeom prst="rect">
            <a:avLst/>
          </a:prstGeom>
          <a:noFill/>
        </p:spPr>
        <p:txBody>
          <a:bodyPr wrap="square" lIns="93273" tIns="46637" rIns="93273" bIns="46637" rtlCol="0">
            <a:spAutoFit/>
          </a:bodyPr>
          <a:lstStyle/>
          <a:p>
            <a:r>
              <a:rPr lang="en-US" sz="2448" dirty="0">
                <a:solidFill>
                  <a:srgbClr val="505050"/>
                </a:solidFill>
              </a:rPr>
              <a:t>Bob</a:t>
            </a:r>
          </a:p>
        </p:txBody>
      </p:sp>
      <p:sp>
        <p:nvSpPr>
          <p:cNvPr id="14" name="Right Arrow 13"/>
          <p:cNvSpPr/>
          <p:nvPr/>
        </p:nvSpPr>
        <p:spPr>
          <a:xfrm>
            <a:off x="8682073" y="2864179"/>
            <a:ext cx="1514720" cy="499115"/>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lIns="93273" tIns="46637" rIns="93273" bIns="46637" rtlCol="0" anchor="ctr"/>
          <a:lstStyle/>
          <a:p>
            <a:pPr algn="ctr"/>
            <a:r>
              <a:rPr lang="en-US" sz="2176" dirty="0">
                <a:solidFill>
                  <a:srgbClr val="FFFFFF"/>
                </a:solidFill>
              </a:rPr>
              <a:t>Kerberos</a:t>
            </a:r>
          </a:p>
        </p:txBody>
      </p:sp>
      <p:sp>
        <p:nvSpPr>
          <p:cNvPr id="16" name="TextBox 15"/>
          <p:cNvSpPr txBox="1"/>
          <p:nvPr/>
        </p:nvSpPr>
        <p:spPr>
          <a:xfrm>
            <a:off x="3263129" y="3858626"/>
            <a:ext cx="866413" cy="470891"/>
          </a:xfrm>
          <a:prstGeom prst="rect">
            <a:avLst/>
          </a:prstGeom>
          <a:noFill/>
        </p:spPr>
        <p:txBody>
          <a:bodyPr wrap="square" lIns="93273" tIns="46637" rIns="93273" bIns="46637" rtlCol="0">
            <a:spAutoFit/>
          </a:bodyPr>
          <a:lstStyle/>
          <a:p>
            <a:r>
              <a:rPr lang="en-US" sz="2448" dirty="0">
                <a:solidFill>
                  <a:srgbClr val="505050"/>
                </a:solidFill>
              </a:rPr>
              <a:t>WFE</a:t>
            </a:r>
          </a:p>
        </p:txBody>
      </p:sp>
      <p:sp>
        <p:nvSpPr>
          <p:cNvPr id="17" name="TextBox 16"/>
          <p:cNvSpPr txBox="1"/>
          <p:nvPr/>
        </p:nvSpPr>
        <p:spPr>
          <a:xfrm>
            <a:off x="6011553" y="3870998"/>
            <a:ext cx="1766417" cy="847596"/>
          </a:xfrm>
          <a:prstGeom prst="rect">
            <a:avLst/>
          </a:prstGeom>
          <a:noFill/>
        </p:spPr>
        <p:txBody>
          <a:bodyPr wrap="square" lIns="93273" tIns="46637" rIns="93273" bIns="46637" rtlCol="0">
            <a:spAutoFit/>
          </a:bodyPr>
          <a:lstStyle/>
          <a:p>
            <a:r>
              <a:rPr lang="en-US" sz="2448" dirty="0">
                <a:solidFill>
                  <a:srgbClr val="505050"/>
                </a:solidFill>
              </a:rPr>
              <a:t>Service App</a:t>
            </a:r>
          </a:p>
        </p:txBody>
      </p:sp>
      <p:sp>
        <p:nvSpPr>
          <p:cNvPr id="18" name="TextBox 17"/>
          <p:cNvSpPr txBox="1"/>
          <p:nvPr/>
        </p:nvSpPr>
        <p:spPr>
          <a:xfrm>
            <a:off x="10508065" y="3828656"/>
            <a:ext cx="866413" cy="470891"/>
          </a:xfrm>
          <a:prstGeom prst="rect">
            <a:avLst/>
          </a:prstGeom>
          <a:noFill/>
        </p:spPr>
        <p:txBody>
          <a:bodyPr wrap="square" lIns="93273" tIns="46637" rIns="93273" bIns="46637" rtlCol="0">
            <a:spAutoFit/>
          </a:bodyPr>
          <a:lstStyle/>
          <a:p>
            <a:r>
              <a:rPr lang="en-US" sz="2448" dirty="0">
                <a:solidFill>
                  <a:srgbClr val="505050"/>
                </a:solidFill>
              </a:rPr>
              <a:t>SQL</a:t>
            </a:r>
          </a:p>
        </p:txBody>
      </p:sp>
      <p:sp>
        <p:nvSpPr>
          <p:cNvPr id="3" name="TextBox 2"/>
          <p:cNvSpPr txBox="1"/>
          <p:nvPr/>
        </p:nvSpPr>
        <p:spPr>
          <a:xfrm>
            <a:off x="1657670" y="3555419"/>
            <a:ext cx="1243471" cy="594650"/>
          </a:xfrm>
          <a:prstGeom prst="rect">
            <a:avLst/>
          </a:prstGeom>
          <a:noFill/>
        </p:spPr>
        <p:txBody>
          <a:bodyPr wrap="square" rtlCol="0">
            <a:spAutoFit/>
          </a:bodyPr>
          <a:lstStyle/>
          <a:p>
            <a:r>
              <a:rPr lang="en-US" sz="1632" dirty="0">
                <a:solidFill>
                  <a:srgbClr val="505050"/>
                </a:solidFill>
              </a:rPr>
              <a:t>Windows </a:t>
            </a:r>
            <a:r>
              <a:rPr lang="en-US" sz="1632" dirty="0" smtClean="0">
                <a:solidFill>
                  <a:srgbClr val="505050"/>
                </a:solidFill>
              </a:rPr>
              <a:t>Claims</a:t>
            </a:r>
            <a:endParaRPr lang="en-US" sz="1632" dirty="0">
              <a:solidFill>
                <a:srgbClr val="505050"/>
              </a:solidFill>
            </a:endParaRPr>
          </a:p>
        </p:txBody>
      </p:sp>
      <p:sp>
        <p:nvSpPr>
          <p:cNvPr id="20" name="Rounded Rectangle 19"/>
          <p:cNvSpPr/>
          <p:nvPr/>
        </p:nvSpPr>
        <p:spPr>
          <a:xfrm>
            <a:off x="7058220" y="2881399"/>
            <a:ext cx="1439500" cy="466302"/>
          </a:xfrm>
          <a:prstGeom prst="roundRect">
            <a:avLst/>
          </a:prstGeom>
        </p:spPr>
        <p:style>
          <a:lnRef idx="1">
            <a:schemeClr val="accent5"/>
          </a:lnRef>
          <a:fillRef idx="2">
            <a:schemeClr val="accent5"/>
          </a:fillRef>
          <a:effectRef idx="1">
            <a:schemeClr val="accent5"/>
          </a:effectRef>
          <a:fontRef idx="minor">
            <a:schemeClr val="dk1"/>
          </a:fontRef>
        </p:style>
        <p:txBody>
          <a:bodyPr lIns="93273" tIns="46637" rIns="93273" bIns="46637" rtlCol="0" anchor="ctr"/>
          <a:lstStyle/>
          <a:p>
            <a:pPr algn="ctr"/>
            <a:r>
              <a:rPr lang="en-US" sz="2448" dirty="0">
                <a:solidFill>
                  <a:srgbClr val="505050"/>
                </a:solidFill>
              </a:rPr>
              <a:t>C2WTS</a:t>
            </a:r>
          </a:p>
        </p:txBody>
      </p:sp>
    </p:spTree>
    <p:extLst>
      <p:ext uri="{BB962C8B-B14F-4D97-AF65-F5344CB8AC3E}">
        <p14:creationId xmlns:p14="http://schemas.microsoft.com/office/powerpoint/2010/main" val="34332077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8" grpId="0"/>
      <p:bldP spid="2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ags/tag10.xml><?xml version="1.0" encoding="utf-8"?>
<p:tagLst xmlns:a="http://schemas.openxmlformats.org/drawingml/2006/main" xmlns:r="http://schemas.openxmlformats.org/officeDocument/2006/relationships" xmlns:p="http://schemas.openxmlformats.org/presentationml/2006/main">
  <p:tag name="MT_TILE" val="YES"/>
</p:tagLst>
</file>

<file path=ppt/tags/tag11.xml><?xml version="1.0" encoding="utf-8"?>
<p:tagLst xmlns:a="http://schemas.openxmlformats.org/drawingml/2006/main" xmlns:r="http://schemas.openxmlformats.org/officeDocument/2006/relationships" xmlns:p="http://schemas.openxmlformats.org/presentationml/2006/main">
  <p:tag name="MT_TILE" val="YES"/>
</p:tagLst>
</file>

<file path=ppt/tags/tag12.xml><?xml version="1.0" encoding="utf-8"?>
<p:tagLst xmlns:a="http://schemas.openxmlformats.org/drawingml/2006/main" xmlns:r="http://schemas.openxmlformats.org/officeDocument/2006/relationships" xmlns:p="http://schemas.openxmlformats.org/presentationml/2006/main">
  <p:tag name="MT_TILE" val="YES"/>
</p:tagLst>
</file>

<file path=ppt/tags/tag13.xml><?xml version="1.0" encoding="utf-8"?>
<p:tagLst xmlns:a="http://schemas.openxmlformats.org/drawingml/2006/main" xmlns:r="http://schemas.openxmlformats.org/officeDocument/2006/relationships" xmlns:p="http://schemas.openxmlformats.org/presentationml/2006/main">
  <p:tag name="MT_TILE" val="YES"/>
</p:tagLst>
</file>

<file path=ppt/tags/tag14.xml><?xml version="1.0" encoding="utf-8"?>
<p:tagLst xmlns:a="http://schemas.openxmlformats.org/drawingml/2006/main" xmlns:r="http://schemas.openxmlformats.org/officeDocument/2006/relationships" xmlns:p="http://schemas.openxmlformats.org/presentationml/2006/main">
  <p:tag name="MT_TILE" val="YES"/>
</p:tagLst>
</file>

<file path=ppt/tags/tag15.xml><?xml version="1.0" encoding="utf-8"?>
<p:tagLst xmlns:a="http://schemas.openxmlformats.org/drawingml/2006/main" xmlns:r="http://schemas.openxmlformats.org/officeDocument/2006/relationships" xmlns:p="http://schemas.openxmlformats.org/presentationml/2006/main">
  <p:tag name="MT_TILE" val="YES"/>
</p:tagLst>
</file>

<file path=ppt/tags/tag16.xml><?xml version="1.0" encoding="utf-8"?>
<p:tagLst xmlns:a="http://schemas.openxmlformats.org/drawingml/2006/main" xmlns:r="http://schemas.openxmlformats.org/officeDocument/2006/relationships" xmlns:p="http://schemas.openxmlformats.org/presentationml/2006/main">
  <p:tag name="MT_TILE" val="YES"/>
</p:tagLst>
</file>

<file path=ppt/tags/tag17.xml><?xml version="1.0" encoding="utf-8"?>
<p:tagLst xmlns:a="http://schemas.openxmlformats.org/drawingml/2006/main" xmlns:r="http://schemas.openxmlformats.org/officeDocument/2006/relationships" xmlns:p="http://schemas.openxmlformats.org/presentationml/2006/main">
  <p:tag name="MT_TILE" val="YES"/>
</p:tagLst>
</file>

<file path=ppt/tags/tag18.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MT_TILE" val="YES"/>
</p:tagLst>
</file>

<file path=ppt/tags/tag4.xml><?xml version="1.0" encoding="utf-8"?>
<p:tagLst xmlns:a="http://schemas.openxmlformats.org/drawingml/2006/main" xmlns:r="http://schemas.openxmlformats.org/officeDocument/2006/relationships" xmlns:p="http://schemas.openxmlformats.org/presentationml/2006/main">
  <p:tag name="MT_TILE" val="YES"/>
</p:tagLst>
</file>

<file path=ppt/tags/tag5.xml><?xml version="1.0" encoding="utf-8"?>
<p:tagLst xmlns:a="http://schemas.openxmlformats.org/drawingml/2006/main" xmlns:r="http://schemas.openxmlformats.org/officeDocument/2006/relationships" xmlns:p="http://schemas.openxmlformats.org/presentationml/2006/main">
  <p:tag name="MT_TILE" val="YES"/>
</p:tagLst>
</file>

<file path=ppt/tags/tag6.xml><?xml version="1.0" encoding="utf-8"?>
<p:tagLst xmlns:a="http://schemas.openxmlformats.org/drawingml/2006/main" xmlns:r="http://schemas.openxmlformats.org/officeDocument/2006/relationships" xmlns:p="http://schemas.openxmlformats.org/presentationml/2006/main">
  <p:tag name="MT_TILE" val="YES"/>
</p:tagLst>
</file>

<file path=ppt/tags/tag7.xml><?xml version="1.0" encoding="utf-8"?>
<p:tagLst xmlns:a="http://schemas.openxmlformats.org/drawingml/2006/main" xmlns:r="http://schemas.openxmlformats.org/officeDocument/2006/relationships" xmlns:p="http://schemas.openxmlformats.org/presentationml/2006/main">
  <p:tag name="MT_TILE" val="YES"/>
</p:tagLst>
</file>

<file path=ppt/tags/tag8.xml><?xml version="1.0" encoding="utf-8"?>
<p:tagLst xmlns:a="http://schemas.openxmlformats.org/drawingml/2006/main" xmlns:r="http://schemas.openxmlformats.org/officeDocument/2006/relationships" xmlns:p="http://schemas.openxmlformats.org/presentationml/2006/main">
  <p:tag name="MT_TILE" val="YES"/>
</p:tagLst>
</file>

<file path=ppt/tags/tag9.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Tom Wisnowski </External_x0020_Speaker>
    <Session_x0020_Code xmlns="2295e2e7-0eeb-498e-8716-217bb2ee6ee3">SPC074</Session_x0020_Code>
    <ProductTaxHTField0 xmlns="2295e2e7-0eeb-498e-8716-217bb2ee6ee3">
      <Terms xmlns="http://schemas.microsoft.com/office/infopath/2007/PartnerControls"/>
    </ProductTaxHTField0>
    <Presentation_x0020_Date xmlns="2295e2e7-0eeb-498e-8716-217bb2ee6ee3">2012-11-15T08:00:00+00:00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Tom Wisnowski</Speaker>
    <AverageRating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schemas.microsoft.com/sharepoint/v3"/>
    <ds:schemaRef ds:uri="http://purl.org/dc/terms/"/>
    <ds:schemaRef ds:uri="032d541b-1b4e-4d91-93c7-b10533c52f73"/>
    <ds:schemaRef ds:uri="http://schemas.microsoft.com/office/2006/metadata/properties"/>
    <ds:schemaRef ds:uri="http://schemas.microsoft.com/office/infopath/2007/PartnerControls"/>
    <ds:schemaRef ds:uri="230e9df3-be65-4c73-a93b-d1236ebd677e"/>
    <ds:schemaRef ds:uri="http://purl.org/dc/dcmitype/"/>
    <ds:schemaRef ds:uri="http://schemas.openxmlformats.org/package/2006/metadata/core-properties"/>
    <ds:schemaRef ds:uri="http://schemas.microsoft.com/office/2006/documentManagement/types"/>
    <ds:schemaRef ds:uri="http://www.w3.org/XML/1998/namespace"/>
    <ds:schemaRef ds:uri="2295e2e7-0eeb-498e-8716-217bb2ee6ee3"/>
    <ds:schemaRef ds:uri="http://purl.org/dc/elements/1.1/"/>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6BBA24FC-9CF0-4E2F-A7C0-3D1084D4D2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16</TotalTime>
  <Words>1456</Words>
  <Application>Microsoft Office PowerPoint</Application>
  <PresentationFormat>Custom</PresentationFormat>
  <Paragraphs>320</Paragraphs>
  <Slides>35</Slides>
  <Notes>11</Notes>
  <HiddenSlides>0</HiddenSlides>
  <MMClips>0</MMClips>
  <ScaleCrop>false</ScaleCrop>
  <HeadingPairs>
    <vt:vector size="4" baseType="variant">
      <vt:variant>
        <vt:lpstr>Theme</vt:lpstr>
      </vt:variant>
      <vt:variant>
        <vt:i4>5</vt:i4>
      </vt:variant>
      <vt:variant>
        <vt:lpstr>Slide Titles</vt:lpstr>
      </vt:variant>
      <vt:variant>
        <vt:i4>35</vt:i4>
      </vt:variant>
    </vt:vector>
  </HeadingPairs>
  <TitlesOfParts>
    <vt:vector size="40" baseType="lpstr">
      <vt:lpstr>SPC2012_IT-Pro_Template_16x9</vt:lpstr>
      <vt:lpstr>5-30072_SPC2012_IT-Pro_Template_16x9_Light</vt:lpstr>
      <vt:lpstr>5-30072_SPC2012_IT-Pro_Template_16x9</vt:lpstr>
      <vt:lpstr>5-30072_SPC2012_Business_Template_16x9_Light</vt:lpstr>
      <vt:lpstr>SPC2012_Business_Template_16x9</vt:lpstr>
      <vt:lpstr>PowerPoint Presentation</vt:lpstr>
      <vt:lpstr>Implementing security for your BI applications</vt:lpstr>
      <vt:lpstr>Yesterday’s challenges</vt:lpstr>
      <vt:lpstr>Today’s opportunity</vt:lpstr>
      <vt:lpstr>What to know</vt:lpstr>
      <vt:lpstr>Claims in SharePoint 2013</vt:lpstr>
      <vt:lpstr>SharePoint service applications</vt:lpstr>
      <vt:lpstr>Reporting Services 2012 Architecture</vt:lpstr>
      <vt:lpstr>Service App Delegation </vt:lpstr>
      <vt:lpstr>The Claims to Windows Token Service (C2WTS)</vt:lpstr>
      <vt:lpstr>C2WTS Service SSRS Example</vt:lpstr>
      <vt:lpstr>SSRS Service Application Demo</vt:lpstr>
      <vt:lpstr>C2WTS Implications on Windows 2008</vt:lpstr>
      <vt:lpstr>Windows 2012 Kerberos Improvements</vt:lpstr>
      <vt:lpstr>Resource-based constrained delegation </vt:lpstr>
      <vt:lpstr>How RBCD Works</vt:lpstr>
      <vt:lpstr>RBCD Requirements</vt:lpstr>
      <vt:lpstr>SharePoint RBCD Demo Environment</vt:lpstr>
      <vt:lpstr>RBCD Sample How-To</vt:lpstr>
      <vt:lpstr>msDS-AllowedToActOnBehalfOfOtherIdentity</vt:lpstr>
      <vt:lpstr>What about 2008 R2 DCs?</vt:lpstr>
      <vt:lpstr>Excel Services Cross Forest Delegation</vt:lpstr>
      <vt:lpstr>SQL 2012 – Things to Know</vt:lpstr>
      <vt:lpstr>SQL 2012 Service Account Types</vt:lpstr>
      <vt:lpstr>Domain Service Accounts</vt:lpstr>
      <vt:lpstr>Managed Service Accounts</vt:lpstr>
      <vt:lpstr>Virtual Accounts</vt:lpstr>
      <vt:lpstr>“EffectiveUserName”</vt:lpstr>
      <vt:lpstr>BI Semantic Model (BISM)</vt:lpstr>
      <vt:lpstr>BISM and EffectiveUserName</vt:lpstr>
      <vt:lpstr>Delegation Options Summary</vt:lpstr>
      <vt:lpstr>Summary</vt:lpstr>
      <vt:lpstr>PowerPoint Presentation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Implementing Security for your BI Applications</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3</cp:revision>
  <dcterms:created xsi:type="dcterms:W3CDTF">2012-11-11T21:16:03Z</dcterms:created>
  <dcterms:modified xsi:type="dcterms:W3CDTF">2012-12-06T16:56:19Z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