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40"/>
  </p:notesMasterIdLst>
  <p:handoutMasterIdLst>
    <p:handoutMasterId r:id="rId41"/>
  </p:handoutMasterIdLst>
  <p:sldIdLst>
    <p:sldId id="907" r:id="rId8"/>
    <p:sldId id="873" r:id="rId9"/>
    <p:sldId id="874" r:id="rId10"/>
    <p:sldId id="875" r:id="rId11"/>
    <p:sldId id="877" r:id="rId12"/>
    <p:sldId id="878" r:id="rId13"/>
    <p:sldId id="906" r:id="rId14"/>
    <p:sldId id="904" r:id="rId15"/>
    <p:sldId id="879" r:id="rId16"/>
    <p:sldId id="881" r:id="rId17"/>
    <p:sldId id="882" r:id="rId18"/>
    <p:sldId id="883" r:id="rId19"/>
    <p:sldId id="884" r:id="rId20"/>
    <p:sldId id="885" r:id="rId21"/>
    <p:sldId id="886" r:id="rId22"/>
    <p:sldId id="887" r:id="rId23"/>
    <p:sldId id="888" r:id="rId24"/>
    <p:sldId id="889" r:id="rId25"/>
    <p:sldId id="890" r:id="rId26"/>
    <p:sldId id="891" r:id="rId27"/>
    <p:sldId id="892" r:id="rId28"/>
    <p:sldId id="893" r:id="rId29"/>
    <p:sldId id="894" r:id="rId30"/>
    <p:sldId id="895" r:id="rId31"/>
    <p:sldId id="896" r:id="rId32"/>
    <p:sldId id="897" r:id="rId33"/>
    <p:sldId id="898" r:id="rId34"/>
    <p:sldId id="899" r:id="rId35"/>
    <p:sldId id="905" r:id="rId36"/>
    <p:sldId id="900" r:id="rId37"/>
    <p:sldId id="909" r:id="rId38"/>
    <p:sldId id="908"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SPC073" id="{6DD5C800-9A2C-4823-B056-4AFFC9A97500}">
          <p14:sldIdLst>
            <p14:sldId id="907"/>
            <p14:sldId id="873"/>
            <p14:sldId id="874"/>
            <p14:sldId id="875"/>
            <p14:sldId id="877"/>
            <p14:sldId id="878"/>
            <p14:sldId id="906"/>
            <p14:sldId id="904"/>
            <p14:sldId id="879"/>
            <p14:sldId id="881"/>
            <p14:sldId id="882"/>
            <p14:sldId id="883"/>
            <p14:sldId id="884"/>
            <p14:sldId id="885"/>
            <p14:sldId id="886"/>
            <p14:sldId id="887"/>
            <p14:sldId id="888"/>
            <p14:sldId id="889"/>
            <p14:sldId id="890"/>
            <p14:sldId id="891"/>
            <p14:sldId id="892"/>
            <p14:sldId id="893"/>
            <p14:sldId id="894"/>
            <p14:sldId id="895"/>
            <p14:sldId id="896"/>
            <p14:sldId id="897"/>
            <p14:sldId id="898"/>
            <p14:sldId id="899"/>
            <p14:sldId id="905"/>
            <p14:sldId id="900"/>
            <p14:sldId id="909"/>
            <p14:sldId id="908"/>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002050"/>
    <a:srgbClr val="442359"/>
    <a:srgbClr val="333333"/>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10B718-D581-4385-AF06-0CC237906CA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226831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14FB525-8011-41A1-806F-C45C42479CD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034125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5067A25-089D-4174-ADF1-2E36678E354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910589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41FF9B-E28E-424C-83EA-CAF6CBBD628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945002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5A5F8D-4D62-4F09-BE7E-E8B87FCF459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462214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atin typeface="Segoe UI Light" panose="020B0502040204020203" pitchFamily="34" charset="0"/>
                <a:cs typeface="Segoe UI Light" panose="020B0502040204020203"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atin typeface="Segoe UI Light" panose="020B0502040204020203" pitchFamily="34" charset="0"/>
                <a:cs typeface="Segoe UI Light" panose="020B0502040204020203" pitchFamily="34" charset="0"/>
              </a:defRPr>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lvl1pPr>
              <a:defRPr>
                <a:latin typeface="Segoe UI Light" panose="020B0502040204020203" pitchFamily="34" charset="0"/>
                <a:cs typeface="Segoe UI Light" panose="020B0502040204020203" pitchFamily="34" charset="0"/>
              </a:defRPr>
            </a:lvl1pPr>
          </a:lstStyle>
          <a:p>
            <a:fld id="{F95A7690-CC20-4CDF-93FD-DAE4C67D2853}" type="datetimeFigureOut">
              <a:rPr lang="en-US" smtClean="0"/>
              <a:pPr/>
              <a:t>12/5/2012</a:t>
            </a:fld>
            <a:endParaRPr lang="en-US"/>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lvl1pPr>
              <a:defRPr>
                <a:latin typeface="Segoe UI Light" panose="020B0502040204020203" pitchFamily="34" charset="0"/>
                <a:cs typeface="Segoe UI Light" panose="020B0502040204020203" pitchFamily="34" charset="0"/>
              </a:defRPr>
            </a:lvl1pPr>
          </a:lstStyle>
          <a:p>
            <a:endParaRPr lang="en-US"/>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lvl1pPr>
              <a:defRPr>
                <a:latin typeface="Segoe UI Light" panose="020B0502040204020203" pitchFamily="34" charset="0"/>
                <a:cs typeface="Segoe UI Light" panose="020B0502040204020203" pitchFamily="34" charset="0"/>
              </a:defRPr>
            </a:lvl1pPr>
          </a:lstStyle>
          <a:p>
            <a:fld id="{22179E59-A8F3-44A8-89B3-1BCC725DAAC5}" type="slidenum">
              <a:rPr lang="en-US" smtClean="0"/>
              <a:pPr/>
              <a:t>‹#›</a:t>
            </a:fld>
            <a:endParaRPr lang="en-US"/>
          </a:p>
        </p:txBody>
      </p:sp>
    </p:spTree>
    <p:extLst>
      <p:ext uri="{BB962C8B-B14F-4D97-AF65-F5344CB8AC3E}">
        <p14:creationId xmlns:p14="http://schemas.microsoft.com/office/powerpoint/2010/main" val="349242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42477772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95217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712481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773604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096027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8683209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468225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33936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783389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537636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4389398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08261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448190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431848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31556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7585937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336794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02620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7182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561730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79926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2450477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6654345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203607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441943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14392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428537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33885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298120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301530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9521910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11988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0647782"/>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2209490"/>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6.xml"/><Relationship Id="rId5" Type="http://schemas.openxmlformats.org/officeDocument/2006/relationships/image" Target="../media/image23.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6.PNG"/><Relationship Id="rId1" Type="http://schemas.openxmlformats.org/officeDocument/2006/relationships/slideLayout" Target="../slideLayouts/slideLayout26.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6.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6.xml"/><Relationship Id="rId5" Type="http://schemas.openxmlformats.org/officeDocument/2006/relationships/image" Target="../media/image2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hyperlink" Target="http://msdn.microsoft.com/en-us/library/hh622722(v=office.12).aspx" TargetMode="External"/><Relationship Id="rId2" Type="http://schemas.openxmlformats.org/officeDocument/2006/relationships/image" Target="../media/image15.png"/><Relationship Id="rId1" Type="http://schemas.openxmlformats.org/officeDocument/2006/relationships/slideLayout" Target="../slideLayouts/slideLayout26.xml"/><Relationship Id="rId6" Type="http://schemas.microsoft.com/office/2007/relationships/hdphoto" Target="../media/hdphoto2.wdp"/><Relationship Id="rId5" Type="http://schemas.openxmlformats.org/officeDocument/2006/relationships/image" Target="../media/image20.png"/><Relationship Id="rId10" Type="http://schemas.openxmlformats.org/officeDocument/2006/relationships/image" Target="../media/image28.PNG"/><Relationship Id="rId4" Type="http://schemas.openxmlformats.org/officeDocument/2006/relationships/image" Target="../media/image9.PNG"/><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0.png"/><Relationship Id="rId7" Type="http://schemas.openxmlformats.org/officeDocument/2006/relationships/image" Target="../media/image16.png"/><Relationship Id="rId12" Type="http://schemas.openxmlformats.org/officeDocument/2006/relationships/image" Target="../media/image29.PNG"/><Relationship Id="rId2" Type="http://schemas.openxmlformats.org/officeDocument/2006/relationships/image" Target="../media/image37.png"/><Relationship Id="rId1" Type="http://schemas.openxmlformats.org/officeDocument/2006/relationships/slideLayout" Target="../slideLayouts/slideLayout26.xml"/><Relationship Id="rId6" Type="http://schemas.openxmlformats.org/officeDocument/2006/relationships/image" Target="../media/image12.png"/><Relationship Id="rId11" Type="http://schemas.openxmlformats.org/officeDocument/2006/relationships/image" Target="../media/image18.PNG"/><Relationship Id="rId5" Type="http://schemas.openxmlformats.org/officeDocument/2006/relationships/image" Target="../media/image23.PNG"/><Relationship Id="rId10" Type="http://schemas.openxmlformats.org/officeDocument/2006/relationships/image" Target="../media/image17.png"/><Relationship Id="rId4" Type="http://schemas.microsoft.com/office/2007/relationships/hdphoto" Target="../media/hdphoto2.wdp"/><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hyperlink" Target="http://go.microsoft.com/fwlink/?LinkID=231373" TargetMode="External"/><Relationship Id="rId2" Type="http://schemas.openxmlformats.org/officeDocument/2006/relationships/hyperlink" Target="http://www.microsoft.com/en-us/download/details.aspx?id=29844" TargetMode="External"/><Relationship Id="rId1" Type="http://schemas.openxmlformats.org/officeDocument/2006/relationships/slideLayout" Target="../slideLayouts/slideLayout26.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30.PNG"/><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hyperlink" Target="http://msdn.microsoft.com/en-us/library/microsoft.sharepoint.spinformationrightsmanagementsettings_members(v=office.15).aspx" TargetMode="External"/><Relationship Id="rId2" Type="http://schemas.openxmlformats.org/officeDocument/2006/relationships/hyperlink" Target="http://msdn.microsoft.com/en-us/library/jj175397(v=office.15).aspx" TargetMode="External"/><Relationship Id="rId1" Type="http://schemas.openxmlformats.org/officeDocument/2006/relationships/slideLayout" Target="../slideLayouts/slideLayout26.xml"/><Relationship Id="rId6" Type="http://schemas.openxmlformats.org/officeDocument/2006/relationships/image" Target="../media/image31.PNG"/><Relationship Id="rId5" Type="http://schemas.openxmlformats.org/officeDocument/2006/relationships/hyperlink" Target="http://msdn.microsoft.com/en-us/library/microsoft.sharepoint.spinformationrightsmanagementsettings_properties(v=office.15).aspx" TargetMode="External"/><Relationship Id="rId4" Type="http://schemas.openxmlformats.org/officeDocument/2006/relationships/hyperlink" Target="http://msdn.microsoft.com/en-us/library/microsoft.sharepoint.spinformationrightsmanagementsettings_methods(v=office.15).aspx"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hyperlink" Target="http://blogs.msdn.com/b/bardak/archive/2012/11/09/learn-about-what-s-new-with-information-rights-management-in-sharepoint-and-sharepoint-online-in-vegas-and-online.aspx" TargetMode="External"/><Relationship Id="rId3" Type="http://schemas.openxmlformats.org/officeDocument/2006/relationships/hyperlink" Target="http://myspc.mssharepointconference.com/Admin/Sessions/Details/530" TargetMode="External"/><Relationship Id="rId7" Type="http://schemas.openxmlformats.org/officeDocument/2006/relationships/hyperlink" Target="http://myspc.mssharepointconference.com/Admin/Sessions/Details/645" TargetMode="External"/><Relationship Id="rId2" Type="http://schemas.openxmlformats.org/officeDocument/2006/relationships/hyperlink" Target="http://myspc.mssharepointconference.com/Admin/Sessions/Details/519" TargetMode="External"/><Relationship Id="rId1" Type="http://schemas.openxmlformats.org/officeDocument/2006/relationships/slideLayout" Target="../slideLayouts/slideLayout25.xml"/><Relationship Id="rId6" Type="http://schemas.openxmlformats.org/officeDocument/2006/relationships/hyperlink" Target="http://myspc.mssharepointconference.com/Admin/Sessions/Details/554" TargetMode="External"/><Relationship Id="rId5" Type="http://schemas.openxmlformats.org/officeDocument/2006/relationships/hyperlink" Target="http://myspc.mssharepointconference.com/Admin/Sessions/Details/506" TargetMode="External"/><Relationship Id="rId4" Type="http://schemas.openxmlformats.org/officeDocument/2006/relationships/hyperlink" Target="http://myspc.mssharepointconference.com/Admin/Sessions/Details/46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Digital_rights_management" TargetMode="External"/><Relationship Id="rId7" Type="http://schemas.openxmlformats.org/officeDocument/2006/relationships/hyperlink" Target="http://technet.microsoft.com/en-us/library/cc736690(v=WS.10).aspx" TargetMode="External"/><Relationship Id="rId2" Type="http://schemas.openxmlformats.org/officeDocument/2006/relationships/hyperlink" Target="http://en.wikipedia.org/wiki/Information_Rights_Management" TargetMode="External"/><Relationship Id="rId1" Type="http://schemas.openxmlformats.org/officeDocument/2006/relationships/slideLayout" Target="../slideLayouts/slideLayout26.xml"/><Relationship Id="rId6" Type="http://schemas.openxmlformats.org/officeDocument/2006/relationships/hyperlink" Target="http://msdn.microsoft.com/en-us/library/windows/desktop/aa746492(v=vs.85).aspx" TargetMode="External"/><Relationship Id="rId5" Type="http://schemas.openxmlformats.org/officeDocument/2006/relationships/hyperlink" Target="http://technet.microsoft.com/en-us/library/jj585024.aspx" TargetMode="External"/><Relationship Id="rId4" Type="http://schemas.openxmlformats.org/officeDocument/2006/relationships/hyperlink" Target="http://technet.microsoft.com/en-us/library/cc747671(v=ws.10).aspx"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4.png"/><Relationship Id="rId7" Type="http://schemas.openxmlformats.org/officeDocument/2006/relationships/image" Target="../media/image12.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6.xml"/><Relationship Id="rId6" Type="http://schemas.openxmlformats.org/officeDocument/2006/relationships/image" Target="../media/image11.png"/><Relationship Id="rId11" Type="http://schemas.openxmlformats.org/officeDocument/2006/relationships/image" Target="../media/image18.PNG"/><Relationship Id="rId5" Type="http://schemas.openxmlformats.org/officeDocument/2006/relationships/image" Target="../media/image10.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26.xml"/><Relationship Id="rId6" Type="http://schemas.openxmlformats.org/officeDocument/2006/relationships/image" Target="../media/image19.png"/><Relationship Id="rId5" Type="http://schemas.openxmlformats.org/officeDocument/2006/relationships/image" Target="../media/image22.png"/><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26.xml"/><Relationship Id="rId6" Type="http://schemas.openxmlformats.org/officeDocument/2006/relationships/image" Target="../media/image10.png"/><Relationship Id="rId11" Type="http://schemas.openxmlformats.org/officeDocument/2006/relationships/image" Target="../media/image17.png"/><Relationship Id="rId5" Type="http://schemas.microsoft.com/office/2007/relationships/hdphoto" Target="../media/hdphoto1.wdp"/><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15.png"/><Relationship Id="rId1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1.jpg"/><Relationship Id="rId2" Type="http://schemas.openxmlformats.org/officeDocument/2006/relationships/image" Target="../media/image23.PNG"/><Relationship Id="rId1" Type="http://schemas.openxmlformats.org/officeDocument/2006/relationships/slideLayout" Target="../slideLayouts/slideLayout26.xml"/><Relationship Id="rId6" Type="http://schemas.microsoft.com/office/2007/relationships/hdphoto" Target="../media/hdphoto4.wdp"/><Relationship Id="rId5" Type="http://schemas.openxmlformats.org/officeDocument/2006/relationships/image" Target="../media/image25.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19749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57614" y="1973262"/>
            <a:ext cx="11887200" cy="1415772"/>
          </a:xfrm>
          <a:prstGeom prst="rect">
            <a:avLst/>
          </a:prstGeom>
        </p:spPr>
        <p:txBody>
          <a:bodyPr/>
          <a:lstStyle/>
          <a:p>
            <a:pPr>
              <a:buFont typeface="Courier New" panose="02070309020205020404" pitchFamily="49" charset="0"/>
              <a:buChar char="o"/>
            </a:pPr>
            <a:r>
              <a:rPr lang="en-US" dirty="0" smtClean="0"/>
              <a:t>On premises: SharePoint Standard &amp; Enterprise</a:t>
            </a:r>
          </a:p>
          <a:p>
            <a:pPr>
              <a:buFont typeface="Courier New" panose="02070309020205020404" pitchFamily="49" charset="0"/>
              <a:buChar char="o"/>
            </a:pPr>
            <a:r>
              <a:rPr lang="en-US" dirty="0" smtClean="0"/>
              <a:t>Office 365: E3, E4, A3 and A4 Office Online SKUs</a:t>
            </a:r>
            <a:endParaRPr lang="en-US" dirty="0"/>
          </a:p>
        </p:txBody>
      </p:sp>
      <p:sp>
        <p:nvSpPr>
          <p:cNvPr id="2" name="Title 1"/>
          <p:cNvSpPr>
            <a:spLocks noGrp="1"/>
          </p:cNvSpPr>
          <p:nvPr>
            <p:ph type="title"/>
          </p:nvPr>
        </p:nvSpPr>
        <p:spPr/>
        <p:txBody>
          <a:bodyPr/>
          <a:lstStyle/>
          <a:p>
            <a:r>
              <a:rPr lang="en-US" dirty="0" smtClean="0"/>
              <a:t>What SharePoint configurations can work with IRM?</a:t>
            </a:r>
            <a:endParaRPr lang="en-US" dirty="0"/>
          </a:p>
        </p:txBody>
      </p:sp>
      <p:grpSp>
        <p:nvGrpSpPr>
          <p:cNvPr id="40" name="Group 39"/>
          <p:cNvGrpSpPr/>
          <p:nvPr/>
        </p:nvGrpSpPr>
        <p:grpSpPr>
          <a:xfrm>
            <a:off x="239540" y="3289213"/>
            <a:ext cx="3905350" cy="2384678"/>
            <a:chOff x="123451" y="4420638"/>
            <a:chExt cx="3905350" cy="2384678"/>
          </a:xfrm>
        </p:grpSpPr>
        <p:sp>
          <p:nvSpPr>
            <p:cNvPr id="5" name="TextBox 4"/>
            <p:cNvSpPr txBox="1"/>
            <p:nvPr/>
          </p:nvSpPr>
          <p:spPr>
            <a:xfrm>
              <a:off x="1243965" y="6066355"/>
              <a:ext cx="2003305" cy="584775"/>
            </a:xfrm>
            <a:prstGeom prst="rect">
              <a:avLst/>
            </a:prstGeom>
            <a:noFill/>
          </p:spPr>
          <p:txBody>
            <a:bodyPr wrap="none" rtlCol="0">
              <a:spAutoFit/>
            </a:bodyPr>
            <a:lstStyle/>
            <a:p>
              <a:r>
                <a:rPr lang="en-US" sz="3200" dirty="0">
                  <a:latin typeface="Segoe UI Light" panose="020B0502040204020203" pitchFamily="34" charset="0"/>
                  <a:cs typeface="Segoe UI Light" panose="020B0502040204020203" pitchFamily="34" charset="0"/>
                </a:rPr>
                <a:t>SharePoint</a:t>
              </a:r>
            </a:p>
          </p:txBody>
        </p:sp>
        <p:sp>
          <p:nvSpPr>
            <p:cNvPr id="6" name="Rectangle 5"/>
            <p:cNvSpPr/>
            <p:nvPr/>
          </p:nvSpPr>
          <p:spPr>
            <a:xfrm>
              <a:off x="125759" y="5723087"/>
              <a:ext cx="3898447" cy="1082229"/>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0" name="TextBox 9"/>
            <p:cNvSpPr txBox="1"/>
            <p:nvPr/>
          </p:nvSpPr>
          <p:spPr>
            <a:xfrm>
              <a:off x="417595" y="4613874"/>
              <a:ext cx="585417"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AD</a:t>
              </a:r>
              <a:endParaRPr lang="en-US" sz="2400" dirty="0">
                <a:latin typeface="Segoe UI Light" panose="020B0502040204020203" pitchFamily="34" charset="0"/>
                <a:cs typeface="Segoe UI Light" panose="020B0502040204020203" pitchFamily="34" charset="0"/>
              </a:endParaRPr>
            </a:p>
          </p:txBody>
        </p:sp>
        <p:sp>
          <p:nvSpPr>
            <p:cNvPr id="11" name="Rectangle 10"/>
            <p:cNvSpPr/>
            <p:nvPr/>
          </p:nvSpPr>
          <p:spPr>
            <a:xfrm>
              <a:off x="123451" y="4420638"/>
              <a:ext cx="1196261" cy="761999"/>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2" name="Rectangle 11"/>
            <p:cNvSpPr/>
            <p:nvPr/>
          </p:nvSpPr>
          <p:spPr>
            <a:xfrm>
              <a:off x="1417016" y="4428305"/>
              <a:ext cx="1198097" cy="761999"/>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13" name="TextBox 12"/>
            <p:cNvSpPr txBox="1"/>
            <p:nvPr/>
          </p:nvSpPr>
          <p:spPr>
            <a:xfrm>
              <a:off x="1557147" y="4607850"/>
              <a:ext cx="874214"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ADFS</a:t>
              </a:r>
              <a:endParaRPr lang="en-US" sz="2400" dirty="0">
                <a:latin typeface="Segoe UI Light" panose="020B0502040204020203" pitchFamily="34" charset="0"/>
                <a:cs typeface="Segoe UI Light" panose="020B0502040204020203" pitchFamily="34" charset="0"/>
              </a:endParaRPr>
            </a:p>
          </p:txBody>
        </p:sp>
        <p:sp>
          <p:nvSpPr>
            <p:cNvPr id="14" name="Rectangle 13"/>
            <p:cNvSpPr/>
            <p:nvPr/>
          </p:nvSpPr>
          <p:spPr>
            <a:xfrm>
              <a:off x="2733400" y="4430378"/>
              <a:ext cx="1295401" cy="761999"/>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p>
          </p:txBody>
        </p:sp>
        <p:sp>
          <p:nvSpPr>
            <p:cNvPr id="15" name="TextBox 14"/>
            <p:cNvSpPr txBox="1"/>
            <p:nvPr/>
          </p:nvSpPr>
          <p:spPr>
            <a:xfrm>
              <a:off x="2864793" y="4606207"/>
              <a:ext cx="764953"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RMS</a:t>
              </a:r>
              <a:endParaRPr lang="en-US" sz="2400" dirty="0">
                <a:latin typeface="Segoe UI Light" panose="020B0502040204020203" pitchFamily="34" charset="0"/>
                <a:cs typeface="Segoe UI Light" panose="020B0502040204020203" pitchFamily="34" charset="0"/>
              </a:endParaRPr>
            </a:p>
          </p:txBody>
        </p:sp>
        <p:pic>
          <p:nvPicPr>
            <p:cNvPr id="37" name="Picture 36"/>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61511" t="16522" b="27020"/>
            <a:stretch/>
          </p:blipFill>
          <p:spPr>
            <a:xfrm>
              <a:off x="363308" y="5787219"/>
              <a:ext cx="956404" cy="953963"/>
            </a:xfrm>
            <a:prstGeom prst="rect">
              <a:avLst/>
            </a:prstGeom>
          </p:spPr>
        </p:pic>
      </p:grpSp>
      <p:grpSp>
        <p:nvGrpSpPr>
          <p:cNvPr id="41" name="Group 40"/>
          <p:cNvGrpSpPr/>
          <p:nvPr/>
        </p:nvGrpSpPr>
        <p:grpSpPr>
          <a:xfrm>
            <a:off x="4460067" y="2811071"/>
            <a:ext cx="4463593" cy="3229234"/>
            <a:chOff x="4343978" y="3942496"/>
            <a:chExt cx="4463593" cy="3229234"/>
          </a:xfrm>
        </p:grpSpPr>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1083" y="3942496"/>
              <a:ext cx="1717826" cy="171782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9745" y="3942724"/>
              <a:ext cx="1717826" cy="1717826"/>
            </a:xfrm>
            <a:prstGeom prst="rect">
              <a:avLst/>
            </a:prstGeom>
          </p:spPr>
        </p:pic>
        <p:sp>
          <p:nvSpPr>
            <p:cNvPr id="17" name="TextBox 16"/>
            <p:cNvSpPr txBox="1"/>
            <p:nvPr/>
          </p:nvSpPr>
          <p:spPr>
            <a:xfrm>
              <a:off x="5563215" y="6094512"/>
              <a:ext cx="2291533" cy="1077218"/>
            </a:xfrm>
            <a:prstGeom prst="rect">
              <a:avLst/>
            </a:prstGeom>
            <a:noFill/>
          </p:spPr>
          <p:txBody>
            <a:bodyPr wrap="square" rtlCol="0">
              <a:spAutoFit/>
            </a:bodyPr>
            <a:lstStyle/>
            <a:p>
              <a:r>
                <a:rPr lang="en-US" sz="3200" dirty="0" smtClean="0">
                  <a:latin typeface="Segoe UI Light" panose="020B0502040204020203" pitchFamily="34" charset="0"/>
                  <a:cs typeface="Segoe UI Light" panose="020B0502040204020203" pitchFamily="34" charset="0"/>
                </a:rPr>
                <a:t>SharePoint Online </a:t>
              </a:r>
            </a:p>
          </p:txBody>
        </p:sp>
        <p:sp>
          <p:nvSpPr>
            <p:cNvPr id="19" name="TextBox 18"/>
            <p:cNvSpPr txBox="1"/>
            <p:nvPr/>
          </p:nvSpPr>
          <p:spPr>
            <a:xfrm>
              <a:off x="4672992" y="4577351"/>
              <a:ext cx="874214"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ADFS</a:t>
              </a:r>
              <a:endParaRPr lang="en-US" sz="2400" dirty="0">
                <a:latin typeface="Segoe UI Light" panose="020B0502040204020203" pitchFamily="34" charset="0"/>
                <a:cs typeface="Segoe UI Light" panose="020B0502040204020203" pitchFamily="34" charset="0"/>
              </a:endParaRPr>
            </a:p>
          </p:txBody>
        </p:sp>
        <p:sp>
          <p:nvSpPr>
            <p:cNvPr id="20" name="Rectangle 19"/>
            <p:cNvSpPr/>
            <p:nvPr/>
          </p:nvSpPr>
          <p:spPr>
            <a:xfrm>
              <a:off x="4343978" y="4437397"/>
              <a:ext cx="1295401" cy="756432"/>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5" name="TextBox 24"/>
            <p:cNvSpPr txBox="1"/>
            <p:nvPr/>
          </p:nvSpPr>
          <p:spPr>
            <a:xfrm>
              <a:off x="7475301" y="4616432"/>
              <a:ext cx="764953"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RMS</a:t>
              </a:r>
              <a:endParaRPr lang="en-US" sz="2400" dirty="0">
                <a:latin typeface="Segoe UI Light" panose="020B0502040204020203" pitchFamily="34" charset="0"/>
                <a:cs typeface="Segoe UI Light" panose="020B0502040204020203" pitchFamily="34" charset="0"/>
              </a:endParaRPr>
            </a:p>
          </p:txBody>
        </p:sp>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4691" y="4865340"/>
              <a:ext cx="1717826" cy="1717826"/>
            </a:xfrm>
            <a:prstGeom prst="rect">
              <a:avLst/>
            </a:prstGeom>
          </p:spPr>
        </p:pic>
        <p:sp>
          <p:nvSpPr>
            <p:cNvPr id="36" name="TextBox 35"/>
            <p:cNvSpPr txBox="1"/>
            <p:nvPr/>
          </p:nvSpPr>
          <p:spPr>
            <a:xfrm>
              <a:off x="6165274" y="4623809"/>
              <a:ext cx="585417"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AD</a:t>
              </a:r>
              <a:endParaRPr lang="en-US" sz="2400" dirty="0">
                <a:latin typeface="Segoe UI Light" panose="020B0502040204020203" pitchFamily="34" charset="0"/>
                <a:cs typeface="Segoe UI Light" panose="020B0502040204020203" pitchFamily="34" charset="0"/>
              </a:endParaRPr>
            </a:p>
          </p:txBody>
        </p:sp>
        <p:pic>
          <p:nvPicPr>
            <p:cNvPr id="38" name="Picture 37"/>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61511" t="16522" b="27020"/>
            <a:stretch/>
          </p:blipFill>
          <p:spPr>
            <a:xfrm>
              <a:off x="4639546" y="5786905"/>
              <a:ext cx="956404" cy="953963"/>
            </a:xfrm>
            <a:prstGeom prst="rect">
              <a:avLst/>
            </a:prstGeom>
          </p:spPr>
        </p:pic>
      </p:grpSp>
      <p:grpSp>
        <p:nvGrpSpPr>
          <p:cNvPr id="42" name="Group 41"/>
          <p:cNvGrpSpPr/>
          <p:nvPr/>
        </p:nvGrpSpPr>
        <p:grpSpPr>
          <a:xfrm>
            <a:off x="9021237" y="2678434"/>
            <a:ext cx="3131514" cy="3308981"/>
            <a:chOff x="8905148" y="3809859"/>
            <a:chExt cx="3131514" cy="3308981"/>
          </a:xfrm>
        </p:grpSpPr>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0493" y="4783146"/>
              <a:ext cx="1717826" cy="1717826"/>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18836" y="3902971"/>
              <a:ext cx="1717826" cy="1717826"/>
            </a:xfrm>
            <a:prstGeom prst="rect">
              <a:avLst/>
            </a:prstGeom>
          </p:spPr>
        </p:pic>
        <p:sp>
          <p:nvSpPr>
            <p:cNvPr id="30" name="TextBox 29"/>
            <p:cNvSpPr txBox="1"/>
            <p:nvPr/>
          </p:nvSpPr>
          <p:spPr>
            <a:xfrm>
              <a:off x="9837123" y="6041622"/>
              <a:ext cx="2051910" cy="1077218"/>
            </a:xfrm>
            <a:prstGeom prst="rect">
              <a:avLst/>
            </a:prstGeom>
            <a:noFill/>
          </p:spPr>
          <p:txBody>
            <a:bodyPr wrap="square" rtlCol="0">
              <a:spAutoFit/>
            </a:bodyPr>
            <a:lstStyle/>
            <a:p>
              <a:r>
                <a:rPr lang="en-US" sz="3200" dirty="0" smtClean="0">
                  <a:latin typeface="Segoe UI Light" panose="020B0502040204020203" pitchFamily="34" charset="0"/>
                  <a:cs typeface="Segoe UI Light" panose="020B0502040204020203" pitchFamily="34" charset="0"/>
                </a:rPr>
                <a:t>SharePoint Online </a:t>
              </a:r>
            </a:p>
          </p:txBody>
        </p:sp>
        <p:sp>
          <p:nvSpPr>
            <p:cNvPr id="31" name="TextBox 30"/>
            <p:cNvSpPr txBox="1"/>
            <p:nvPr/>
          </p:nvSpPr>
          <p:spPr>
            <a:xfrm>
              <a:off x="10678376" y="4625927"/>
              <a:ext cx="764953"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RMS</a:t>
              </a:r>
              <a:endParaRPr lang="en-US" sz="2400" dirty="0">
                <a:latin typeface="Segoe UI Light" panose="020B0502040204020203" pitchFamily="34" charset="0"/>
                <a:cs typeface="Segoe UI Light" panose="020B0502040204020203" pitchFamily="34" charset="0"/>
              </a:endParaRPr>
            </a:p>
          </p:txBody>
        </p:sp>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05148" y="3809859"/>
              <a:ext cx="1717826" cy="1717826"/>
            </a:xfrm>
            <a:prstGeom prst="rect">
              <a:avLst/>
            </a:prstGeom>
          </p:spPr>
        </p:pic>
        <p:sp>
          <p:nvSpPr>
            <p:cNvPr id="33" name="TextBox 32"/>
            <p:cNvSpPr txBox="1"/>
            <p:nvPr/>
          </p:nvSpPr>
          <p:spPr>
            <a:xfrm>
              <a:off x="9441468" y="4577351"/>
              <a:ext cx="585417" cy="461665"/>
            </a:xfrm>
            <a:prstGeom prst="rect">
              <a:avLst/>
            </a:prstGeom>
            <a:noFill/>
          </p:spPr>
          <p:txBody>
            <a:bodyPr wrap="none" rtlCol="0">
              <a:spAutoFit/>
            </a:bodyPr>
            <a:lstStyle/>
            <a:p>
              <a:r>
                <a:rPr lang="en-US" sz="2400" dirty="0" smtClean="0">
                  <a:latin typeface="Segoe UI Light" panose="020B0502040204020203" pitchFamily="34" charset="0"/>
                  <a:cs typeface="Segoe UI Light" panose="020B0502040204020203" pitchFamily="34" charset="0"/>
                </a:rPr>
                <a:t>AD</a:t>
              </a:r>
              <a:endParaRPr lang="en-US" sz="2400" dirty="0">
                <a:latin typeface="Segoe UI Light" panose="020B0502040204020203" pitchFamily="34" charset="0"/>
                <a:cs typeface="Segoe UI Light" panose="020B0502040204020203" pitchFamily="34" charset="0"/>
              </a:endParaRPr>
            </a:p>
          </p:txBody>
        </p:sp>
        <p:pic>
          <p:nvPicPr>
            <p:cNvPr id="39" name="Picture 38"/>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61511" t="16522" b="27020"/>
            <a:stretch/>
          </p:blipFill>
          <p:spPr>
            <a:xfrm>
              <a:off x="8962333" y="5786905"/>
              <a:ext cx="956404" cy="953963"/>
            </a:xfrm>
            <a:prstGeom prst="rect">
              <a:avLst/>
            </a:prstGeom>
          </p:spPr>
        </p:pic>
      </p:grpSp>
      <p:sp>
        <p:nvSpPr>
          <p:cNvPr id="43" name="TextBox 42"/>
          <p:cNvSpPr txBox="1"/>
          <p:nvPr/>
        </p:nvSpPr>
        <p:spPr>
          <a:xfrm>
            <a:off x="1360054" y="2354262"/>
            <a:ext cx="2058064" cy="627864"/>
          </a:xfrm>
          <a:prstGeom prst="rect">
            <a:avLst/>
          </a:prstGeom>
          <a:noFill/>
        </p:spPr>
        <p:txBody>
          <a:bodyPr wrap="none" lIns="182880" tIns="146304" rIns="182880" bIns="146304" rtlCol="0">
            <a:spAutoFit/>
          </a:bodyPr>
          <a:lstStyle/>
          <a:p>
            <a:pPr>
              <a:lnSpc>
                <a:spcPct val="90000"/>
              </a:lnSpc>
              <a:spcAft>
                <a:spcPts val="600"/>
              </a:spcAft>
            </a:pPr>
            <a:r>
              <a:rPr lang="en-US" sz="2400" u="sng" dirty="0" smtClean="0">
                <a:gradFill>
                  <a:gsLst>
                    <a:gs pos="2917">
                      <a:schemeClr val="tx1"/>
                    </a:gs>
                    <a:gs pos="30000">
                      <a:schemeClr val="tx1"/>
                    </a:gs>
                  </a:gsLst>
                  <a:lin ang="5400000" scaled="0"/>
                </a:gradFill>
              </a:rPr>
              <a:t>On Premises</a:t>
            </a:r>
          </a:p>
        </p:txBody>
      </p:sp>
      <p:sp>
        <p:nvSpPr>
          <p:cNvPr id="44" name="TextBox 43"/>
          <p:cNvSpPr txBox="1"/>
          <p:nvPr/>
        </p:nvSpPr>
        <p:spPr>
          <a:xfrm>
            <a:off x="5943841" y="2354262"/>
            <a:ext cx="1729448" cy="627864"/>
          </a:xfrm>
          <a:prstGeom prst="rect">
            <a:avLst/>
          </a:prstGeom>
          <a:noFill/>
        </p:spPr>
        <p:txBody>
          <a:bodyPr wrap="none" lIns="182880" tIns="146304" rIns="182880" bIns="146304" rtlCol="0">
            <a:spAutoFit/>
          </a:bodyPr>
          <a:lstStyle/>
          <a:p>
            <a:pPr>
              <a:lnSpc>
                <a:spcPct val="90000"/>
              </a:lnSpc>
              <a:spcAft>
                <a:spcPts val="600"/>
              </a:spcAft>
            </a:pPr>
            <a:r>
              <a:rPr lang="en-US" sz="2400" u="sng" dirty="0" smtClean="0">
                <a:gradFill>
                  <a:gsLst>
                    <a:gs pos="2917">
                      <a:schemeClr val="tx1"/>
                    </a:gs>
                    <a:gs pos="30000">
                      <a:schemeClr val="tx1"/>
                    </a:gs>
                  </a:gsLst>
                  <a:lin ang="5400000" scaled="0"/>
                </a:gradFill>
              </a:rPr>
              <a:t>Federated</a:t>
            </a:r>
          </a:p>
        </p:txBody>
      </p:sp>
      <p:sp>
        <p:nvSpPr>
          <p:cNvPr id="45" name="TextBox 44"/>
          <p:cNvSpPr txBox="1"/>
          <p:nvPr/>
        </p:nvSpPr>
        <p:spPr>
          <a:xfrm>
            <a:off x="10135790" y="2347941"/>
            <a:ext cx="1262205" cy="627864"/>
          </a:xfrm>
          <a:prstGeom prst="rect">
            <a:avLst/>
          </a:prstGeom>
          <a:noFill/>
        </p:spPr>
        <p:txBody>
          <a:bodyPr wrap="none" lIns="182880" tIns="146304" rIns="182880" bIns="146304" rtlCol="0">
            <a:spAutoFit/>
          </a:bodyPr>
          <a:lstStyle/>
          <a:p>
            <a:pPr>
              <a:lnSpc>
                <a:spcPct val="90000"/>
              </a:lnSpc>
              <a:spcAft>
                <a:spcPts val="600"/>
              </a:spcAft>
            </a:pPr>
            <a:r>
              <a:rPr lang="en-US" sz="2400" u="sng" dirty="0" smtClean="0">
                <a:gradFill>
                  <a:gsLst>
                    <a:gs pos="2917">
                      <a:schemeClr val="tx1"/>
                    </a:gs>
                    <a:gs pos="30000">
                      <a:schemeClr val="tx1"/>
                    </a:gs>
                  </a:gsLst>
                  <a:lin ang="5400000" scaled="0"/>
                </a:gradFill>
              </a:rPr>
              <a:t>Online</a:t>
            </a:r>
          </a:p>
        </p:txBody>
      </p:sp>
    </p:spTree>
    <p:extLst>
      <p:ext uri="{BB962C8B-B14F-4D97-AF65-F5344CB8AC3E}">
        <p14:creationId xmlns:p14="http://schemas.microsoft.com/office/powerpoint/2010/main" val="3951838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973669"/>
          </a:xfrm>
          <a:prstGeom prst="rect">
            <a:avLst/>
          </a:prstGeom>
        </p:spPr>
        <p:txBody>
          <a:bodyPr/>
          <a:lstStyle/>
          <a:p>
            <a:pPr marL="524586" indent="-524586">
              <a:buFont typeface="+mj-lt"/>
              <a:buAutoNum type="arabicPeriod"/>
            </a:pPr>
            <a:r>
              <a:rPr lang="en-US" sz="3600" dirty="0" smtClean="0"/>
              <a:t>Document protection in the cloud (and for subscriptions on premises)</a:t>
            </a:r>
          </a:p>
          <a:p>
            <a:pPr marL="524586" indent="-524586">
              <a:buFont typeface="+mj-lt"/>
              <a:buAutoNum type="arabicPeriod"/>
            </a:pPr>
            <a:r>
              <a:rPr lang="en-US" sz="3600" dirty="0" smtClean="0"/>
              <a:t>Protecting documents is easy (with granular usage rights)</a:t>
            </a:r>
          </a:p>
          <a:p>
            <a:pPr marL="524586" indent="-524586">
              <a:buFont typeface="+mj-lt"/>
              <a:buAutoNum type="arabicPeriod"/>
            </a:pPr>
            <a:r>
              <a:rPr lang="en-US" sz="3600" dirty="0" smtClean="0"/>
              <a:t>Protected documents can be viewed in browser</a:t>
            </a:r>
          </a:p>
          <a:p>
            <a:pPr marL="524586" indent="-524586">
              <a:buFont typeface="+mj-lt"/>
              <a:buAutoNum type="arabicPeriod"/>
            </a:pPr>
            <a:r>
              <a:rPr lang="en-US" sz="3600" dirty="0" smtClean="0"/>
              <a:t>Group protection</a:t>
            </a:r>
          </a:p>
          <a:p>
            <a:pPr marL="524586" indent="-524586">
              <a:buFont typeface="+mj-lt"/>
              <a:buAutoNum type="arabicPeriod"/>
            </a:pPr>
            <a:r>
              <a:rPr lang="en-US" sz="3600" dirty="0" smtClean="0"/>
              <a:t>Support for PDF in addition to Office formats</a:t>
            </a:r>
          </a:p>
          <a:p>
            <a:pPr marL="524586" indent="-524586">
              <a:buFont typeface="+mj-lt"/>
              <a:buAutoNum type="arabicPeriod"/>
            </a:pPr>
            <a:r>
              <a:rPr lang="en-US" sz="3600" dirty="0" smtClean="0"/>
              <a:t>Programmability</a:t>
            </a:r>
          </a:p>
          <a:p>
            <a:pPr marL="524586" indent="-524586">
              <a:buFont typeface="+mj-lt"/>
              <a:buAutoNum type="arabicPeriod"/>
            </a:pPr>
            <a:endParaRPr lang="en-US" sz="3600" dirty="0"/>
          </a:p>
        </p:txBody>
      </p:sp>
      <p:sp>
        <p:nvSpPr>
          <p:cNvPr id="2" name="Title 1"/>
          <p:cNvSpPr>
            <a:spLocks noGrp="1"/>
          </p:cNvSpPr>
          <p:nvPr>
            <p:ph type="title"/>
          </p:nvPr>
        </p:nvSpPr>
        <p:spPr/>
        <p:txBody>
          <a:bodyPr/>
          <a:lstStyle/>
          <a:p>
            <a:r>
              <a:rPr lang="en-US" dirty="0" smtClean="0"/>
              <a:t>6 new document protection features</a:t>
            </a:r>
            <a:endParaRPr lang="en-US" dirty="0"/>
          </a:p>
        </p:txBody>
      </p:sp>
      <p:pic>
        <p:nvPicPr>
          <p:cNvPr id="7" name="Picture 6"/>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582009" y="5356581"/>
            <a:ext cx="1748631" cy="1748631"/>
          </a:xfrm>
          <a:prstGeom prst="rect">
            <a:avLst/>
          </a:prstGeom>
        </p:spPr>
      </p:pic>
      <p:pic>
        <p:nvPicPr>
          <p:cNvPr id="8" name="Picture 7"/>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2905846" y="5356581"/>
            <a:ext cx="1748631" cy="1748631"/>
          </a:xfrm>
          <a:prstGeom prst="rect">
            <a:avLst/>
          </a:prstGeom>
        </p:spPr>
      </p:pic>
      <p:pic>
        <p:nvPicPr>
          <p:cNvPr id="9" name="Picture 8"/>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4229683" y="5356581"/>
            <a:ext cx="1748631" cy="1748631"/>
          </a:xfrm>
          <a:prstGeom prst="rect">
            <a:avLst/>
          </a:prstGeom>
        </p:spPr>
      </p:pic>
      <p:pic>
        <p:nvPicPr>
          <p:cNvPr id="10" name="Picture 9"/>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5553520" y="5356581"/>
            <a:ext cx="1748631" cy="1748631"/>
          </a:xfrm>
          <a:prstGeom prst="rect">
            <a:avLst/>
          </a:prstGeom>
        </p:spPr>
      </p:pic>
      <p:pic>
        <p:nvPicPr>
          <p:cNvPr id="11" name="Picture 10"/>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6877356" y="5356581"/>
            <a:ext cx="1748631" cy="1748631"/>
          </a:xfrm>
          <a:prstGeom prst="rect">
            <a:avLst/>
          </a:prstGeom>
        </p:spPr>
      </p:pic>
      <p:pic>
        <p:nvPicPr>
          <p:cNvPr id="12" name="Picture 11"/>
          <p:cNvPicPr>
            <a:picLocks noChangeAspect="1"/>
          </p:cNvPicPr>
          <p:nvPr/>
        </p:nvPicPr>
        <p:blipFill>
          <a:blip r:embed="rId7">
            <a:grayscl/>
            <a:extLst>
              <a:ext uri="{28A0092B-C50C-407E-A947-70E740481C1C}">
                <a14:useLocalDpi xmlns:a14="http://schemas.microsoft.com/office/drawing/2010/main" val="0"/>
              </a:ext>
            </a:extLst>
          </a:blip>
          <a:stretch>
            <a:fillRect/>
          </a:stretch>
        </p:blipFill>
        <p:spPr>
          <a:xfrm>
            <a:off x="8201193" y="5356581"/>
            <a:ext cx="1748631" cy="1748631"/>
          </a:xfrm>
          <a:prstGeom prst="rect">
            <a:avLst/>
          </a:prstGeom>
        </p:spPr>
      </p:pic>
    </p:spTree>
    <p:extLst>
      <p:ext uri="{BB962C8B-B14F-4D97-AF65-F5344CB8AC3E}">
        <p14:creationId xmlns:p14="http://schemas.microsoft.com/office/powerpoint/2010/main" val="4077997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866437" y="-236538"/>
            <a:ext cx="1748631" cy="1748631"/>
          </a:xfrm>
          <a:prstGeom prst="rect">
            <a:avLst/>
          </a:prstGeom>
        </p:spPr>
      </p:pic>
      <p:pic>
        <p:nvPicPr>
          <p:cNvPr id="5" name="Picture 4"/>
          <p:cNvPicPr>
            <a:picLocks noChangeAspect="1"/>
          </p:cNvPicPr>
          <p:nvPr/>
        </p:nvPicPr>
        <p:blipFill rotWithShape="1">
          <a:blip r:embed="rId3"/>
          <a:srcRect l="589" t="-18002" r="22705" b="18002"/>
          <a:stretch/>
        </p:blipFill>
        <p:spPr>
          <a:xfrm>
            <a:off x="855768" y="178984"/>
            <a:ext cx="11579825" cy="907579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sz="4400" dirty="0" smtClean="0"/>
              <a:t>Document protection in Office 365 with AADRM</a:t>
            </a:r>
            <a:endParaRPr lang="en-US" sz="4400" dirty="0"/>
          </a:p>
        </p:txBody>
      </p:sp>
      <p:sp>
        <p:nvSpPr>
          <p:cNvPr id="6" name="TextBox 5"/>
          <p:cNvSpPr txBox="1"/>
          <p:nvPr/>
        </p:nvSpPr>
        <p:spPr>
          <a:xfrm>
            <a:off x="7113161" y="3073719"/>
            <a:ext cx="1800368" cy="318286"/>
          </a:xfrm>
          <a:prstGeom prst="rect">
            <a:avLst/>
          </a:prstGeom>
          <a:solidFill>
            <a:schemeClr val="bg1"/>
          </a:solidFill>
        </p:spPr>
        <p:txBody>
          <a:bodyPr wrap="none" rtlCol="0">
            <a:spAutoFit/>
          </a:bodyPr>
          <a:lstStyle/>
          <a:p>
            <a:r>
              <a:rPr lang="en-US" sz="1428" dirty="0">
                <a:solidFill>
                  <a:schemeClr val="bg1">
                    <a:lumMod val="65000"/>
                  </a:schemeClr>
                </a:solidFill>
              </a:rPr>
              <a:t>rights management</a:t>
            </a:r>
          </a:p>
        </p:txBody>
      </p:sp>
      <p:sp>
        <p:nvSpPr>
          <p:cNvPr id="7" name="Oval 6"/>
          <p:cNvSpPr/>
          <p:nvPr/>
        </p:nvSpPr>
        <p:spPr>
          <a:xfrm>
            <a:off x="7047218" y="2769079"/>
            <a:ext cx="2684768" cy="92318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1397342" y="3073720"/>
            <a:ext cx="10231095" cy="4341110"/>
          </a:xfrm>
          <a:prstGeom prst="rect">
            <a:avLst/>
          </a:prstGeom>
          <a:noFill/>
          <a:ln>
            <a:noFill/>
          </a:ln>
        </p:spPr>
      </p:pic>
      <p:sp>
        <p:nvSpPr>
          <p:cNvPr id="9" name="Oval 8"/>
          <p:cNvSpPr/>
          <p:nvPr/>
        </p:nvSpPr>
        <p:spPr>
          <a:xfrm>
            <a:off x="1397342" y="4030662"/>
            <a:ext cx="3619463" cy="268947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1384737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xit" presetSubtype="0" fill="hold"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Document protection in </a:t>
            </a:r>
            <a:r>
              <a:rPr lang="en-US" dirty="0" smtClean="0"/>
              <a:t>SharePoint online</a:t>
            </a:r>
            <a:r>
              <a:rPr lang="en-US" dirty="0"/>
              <a:t/>
            </a:r>
            <a:br>
              <a:rPr lang="en-US" dirty="0"/>
            </a:br>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14" y="1846366"/>
            <a:ext cx="11473847" cy="2920273"/>
          </a:xfrm>
          <a:prstGeom prst="rect">
            <a:avLst/>
          </a:prstGeom>
          <a:ln>
            <a:noFill/>
          </a:ln>
          <a:effectLst>
            <a:outerShdw blurRad="292100" dist="139700" dir="2700000" algn="tl" rotWithShape="0">
              <a:srgbClr val="333333">
                <a:alpha val="65000"/>
              </a:srgbClr>
            </a:outerShdw>
          </a:effectLst>
        </p:spPr>
      </p:pic>
      <p:sp>
        <p:nvSpPr>
          <p:cNvPr id="7" name="Oval 6"/>
          <p:cNvSpPr/>
          <p:nvPr/>
        </p:nvSpPr>
        <p:spPr>
          <a:xfrm>
            <a:off x="5989637" y="4057865"/>
            <a:ext cx="5557939" cy="92318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5" name="Picture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942637" y="-147190"/>
            <a:ext cx="1748631" cy="1748631"/>
          </a:xfrm>
          <a:prstGeom prst="rect">
            <a:avLst/>
          </a:prstGeom>
        </p:spPr>
      </p:pic>
    </p:spTree>
    <p:extLst>
      <p:ext uri="{BB962C8B-B14F-4D97-AF65-F5344CB8AC3E}">
        <p14:creationId xmlns:p14="http://schemas.microsoft.com/office/powerpoint/2010/main" val="3133453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892440" y="-185567"/>
            <a:ext cx="1748631" cy="1748631"/>
          </a:xfrm>
          <a:prstGeom prst="rect">
            <a:avLst/>
          </a:prstGeom>
        </p:spPr>
      </p:pic>
      <p:sp>
        <p:nvSpPr>
          <p:cNvPr id="2" name="Title 1"/>
          <p:cNvSpPr>
            <a:spLocks noGrp="1"/>
          </p:cNvSpPr>
          <p:nvPr>
            <p:ph type="title"/>
          </p:nvPr>
        </p:nvSpPr>
        <p:spPr/>
        <p:txBody>
          <a:bodyPr/>
          <a:lstStyle/>
          <a:p>
            <a:r>
              <a:rPr lang="en-US" dirty="0" smtClean="0"/>
              <a:t>Document protection for subscriptions</a:t>
            </a:r>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350837" y="1913280"/>
            <a:ext cx="11604323" cy="4690305"/>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6208817" y="4672436"/>
            <a:ext cx="5557939" cy="48985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960253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Demo: configuring IRM in Office 365 and SharePoint online</a:t>
            </a:r>
            <a:endParaRPr lang="en-US" sz="4800" dirty="0"/>
          </a:p>
        </p:txBody>
      </p:sp>
      <p:sp>
        <p:nvSpPr>
          <p:cNvPr id="3" name="Text Placeholder 2"/>
          <p:cNvSpPr>
            <a:spLocks noGrp="1"/>
          </p:cNvSpPr>
          <p:nvPr>
            <p:ph type="body" sz="quarter" idx="12"/>
          </p:nvPr>
        </p:nvSpPr>
        <p:spPr>
          <a:xfrm>
            <a:off x="239221" y="5935662"/>
            <a:ext cx="8230899" cy="1372414"/>
          </a:xfrm>
        </p:spPr>
        <p:txBody>
          <a:bodyPr/>
          <a:lstStyle/>
          <a:p>
            <a:r>
              <a:rPr lang="en-US" dirty="0" smtClean="0"/>
              <a:t>Neil Wang</a:t>
            </a:r>
            <a:endParaRPr lang="en-US" dirty="0"/>
          </a:p>
        </p:txBody>
      </p:sp>
    </p:spTree>
    <p:extLst>
      <p:ext uri="{BB962C8B-B14F-4D97-AF65-F5344CB8AC3E}">
        <p14:creationId xmlns:p14="http://schemas.microsoft.com/office/powerpoint/2010/main" val="2934243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7003" y="2201862"/>
            <a:ext cx="11887200" cy="2025170"/>
          </a:xfrm>
          <a:prstGeom prst="rect">
            <a:avLst/>
          </a:prstGeom>
        </p:spPr>
        <p:txBody>
          <a:bodyPr/>
          <a:lstStyle/>
          <a:p>
            <a:r>
              <a:rPr lang="en-US" dirty="0" smtClean="0"/>
              <a:t>Updated simpler UI</a:t>
            </a:r>
          </a:p>
          <a:p>
            <a:r>
              <a:rPr lang="en-US" dirty="0" smtClean="0"/>
              <a:t>Granular usage rights</a:t>
            </a:r>
          </a:p>
          <a:p>
            <a:r>
              <a:rPr lang="en-US" dirty="0" smtClean="0"/>
              <a:t>Office web application support</a:t>
            </a:r>
          </a:p>
          <a:p>
            <a:r>
              <a:rPr lang="en-US" dirty="0" smtClean="0"/>
              <a:t>Group protection</a:t>
            </a:r>
          </a:p>
          <a:p>
            <a:endParaRPr lang="en-US" dirty="0" smtClean="0"/>
          </a:p>
          <a:p>
            <a:endParaRPr lang="en-US" dirty="0" smtClean="0"/>
          </a:p>
          <a:p>
            <a:endParaRPr lang="en-US" dirty="0" smtClean="0"/>
          </a:p>
          <a:p>
            <a:endParaRPr lang="en-US" dirty="0"/>
          </a:p>
        </p:txBody>
      </p:sp>
      <p:sp>
        <p:nvSpPr>
          <p:cNvPr id="2" name="Title 1"/>
          <p:cNvSpPr>
            <a:spLocks noGrp="1"/>
          </p:cNvSpPr>
          <p:nvPr>
            <p:ph type="title"/>
          </p:nvPr>
        </p:nvSpPr>
        <p:spPr/>
        <p:txBody>
          <a:bodyPr/>
          <a:lstStyle/>
          <a:p>
            <a:r>
              <a:rPr lang="en-US" dirty="0"/>
              <a:t>Protecting documents is easy (with granular usage rights)</a:t>
            </a:r>
          </a:p>
        </p:txBody>
      </p:sp>
      <p:pic>
        <p:nvPicPr>
          <p:cNvPr id="4" name="Picture 3"/>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866437" y="-120255"/>
            <a:ext cx="1748631" cy="1748631"/>
          </a:xfrm>
          <a:prstGeom prst="rect">
            <a:avLst/>
          </a:prstGeom>
        </p:spPr>
      </p:pic>
    </p:spTree>
    <p:extLst>
      <p:ext uri="{BB962C8B-B14F-4D97-AF65-F5344CB8AC3E}">
        <p14:creationId xmlns:p14="http://schemas.microsoft.com/office/powerpoint/2010/main" val="220402785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508120" y="-433331"/>
            <a:ext cx="8694878" cy="4163744"/>
          </a:xfrm>
          <a:prstGeom prst="rect">
            <a:avLst/>
          </a:prstGeom>
          <a:ln>
            <a:noFill/>
          </a:ln>
          <a:effectLst>
            <a:outerShdw blurRad="292100" dist="139700" dir="2700000" algn="tl" rotWithShape="0">
              <a:srgbClr val="333333">
                <a:alpha val="65000"/>
              </a:srgbClr>
            </a:outerShdw>
          </a:effectLst>
        </p:spPr>
      </p:pic>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1508119" y="-433331"/>
            <a:ext cx="8694878" cy="7427856"/>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10942637" y="-100090"/>
            <a:ext cx="1748631" cy="1748631"/>
          </a:xfrm>
          <a:prstGeom prst="rect">
            <a:avLst/>
          </a:prstGeom>
        </p:spPr>
      </p:pic>
    </p:spTree>
    <p:extLst>
      <p:ext uri="{BB962C8B-B14F-4D97-AF65-F5344CB8AC3E}">
        <p14:creationId xmlns:p14="http://schemas.microsoft.com/office/powerpoint/2010/main" val="38759979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58331" y="3954462"/>
            <a:ext cx="11887200" cy="1434239"/>
          </a:xfrm>
          <a:prstGeom prst="rect">
            <a:avLst/>
          </a:prstGeom>
        </p:spPr>
        <p:txBody>
          <a:bodyPr/>
          <a:lstStyle/>
          <a:p>
            <a:pPr lvl="0"/>
            <a:r>
              <a:rPr lang="en-US" sz="2800" dirty="0"/>
              <a:t>Set access rights (print, run scripts to enable screen readers, or enable writing on a copy of the document (</a:t>
            </a:r>
            <a:r>
              <a:rPr lang="en-US" sz="2800" dirty="0">
                <a:solidFill>
                  <a:schemeClr val="accent1"/>
                </a:solidFill>
              </a:rPr>
              <a:t>new to Office 2013</a:t>
            </a:r>
            <a:r>
              <a:rPr lang="en-US" sz="2800" dirty="0"/>
              <a:t>))</a:t>
            </a:r>
          </a:p>
          <a:p>
            <a:pPr lvl="0"/>
            <a:r>
              <a:rPr lang="en-US" sz="2800" dirty="0"/>
              <a:t>Set expiration date (date after which the document cannot be used</a:t>
            </a:r>
            <a:r>
              <a:rPr lang="en-US" sz="2800" dirty="0" smtClean="0"/>
              <a:t>)</a:t>
            </a:r>
            <a:endParaRPr lang="en-US" sz="2800" dirty="0"/>
          </a:p>
        </p:txBody>
      </p:sp>
      <p:sp>
        <p:nvSpPr>
          <p:cNvPr id="2" name="Title 1"/>
          <p:cNvSpPr>
            <a:spLocks noGrp="1"/>
          </p:cNvSpPr>
          <p:nvPr>
            <p:ph type="title"/>
          </p:nvPr>
        </p:nvSpPr>
        <p:spPr/>
        <p:txBody>
          <a:bodyPr/>
          <a:lstStyle/>
          <a:p>
            <a:r>
              <a:rPr lang="en-US" dirty="0" smtClean="0"/>
              <a:t>Usage rights</a:t>
            </a:r>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19116" t="59517" r="9021" b="19383"/>
          <a:stretch/>
        </p:blipFill>
        <p:spPr bwMode="auto">
          <a:xfrm>
            <a:off x="427037" y="1287462"/>
            <a:ext cx="8915400" cy="2366258"/>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866437" y="-120255"/>
            <a:ext cx="1748631" cy="1748631"/>
          </a:xfrm>
          <a:prstGeom prst="rect">
            <a:avLst/>
          </a:prstGeom>
        </p:spPr>
      </p:pic>
    </p:spTree>
    <p:extLst>
      <p:ext uri="{BB962C8B-B14F-4D97-AF65-F5344CB8AC3E}">
        <p14:creationId xmlns:p14="http://schemas.microsoft.com/office/powerpoint/2010/main" val="2221131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Protected documents can be viewed in browser</a:t>
            </a:r>
          </a:p>
        </p:txBody>
      </p:sp>
      <p:pic>
        <p:nvPicPr>
          <p:cNvPr id="3" name="Picture 2"/>
          <p:cNvPicPr>
            <a:picLocks noChangeAspect="1"/>
          </p:cNvPicPr>
          <p:nvPr/>
        </p:nvPicPr>
        <p:blipFill>
          <a:blip r:embed="rId2"/>
          <a:stretch>
            <a:fillRect/>
          </a:stretch>
        </p:blipFill>
        <p:spPr>
          <a:xfrm>
            <a:off x="614845" y="2259619"/>
            <a:ext cx="10530646" cy="406071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2325590" y="1934180"/>
            <a:ext cx="9743762" cy="4711590"/>
          </a:xfrm>
          <a:prstGeom prst="rect">
            <a:avLst/>
          </a:prstGeom>
          <a:ln>
            <a:noFill/>
          </a:ln>
          <a:effectLst>
            <a:outerShdw blurRad="292100" dist="139700" dir="2700000" algn="tl" rotWithShape="0">
              <a:srgbClr val="333333">
                <a:alpha val="65000"/>
              </a:srgbClr>
            </a:outerShdw>
          </a:effectLst>
        </p:spPr>
      </p:pic>
      <p:pic>
        <p:nvPicPr>
          <p:cNvPr id="7" name="Picture 6"/>
          <p:cNvPicPr/>
          <p:nvPr/>
        </p:nvPicPr>
        <p:blipFill rotWithShape="1">
          <a:blip r:embed="rId4">
            <a:extLst>
              <a:ext uri="{28A0092B-C50C-407E-A947-70E740481C1C}">
                <a14:useLocalDpi xmlns:a14="http://schemas.microsoft.com/office/drawing/2010/main" val="0"/>
              </a:ext>
            </a:extLst>
          </a:blip>
          <a:srcRect l="17643" t="56618" r="34623" b="38665"/>
          <a:stretch/>
        </p:blipFill>
        <p:spPr bwMode="auto">
          <a:xfrm>
            <a:off x="2147486" y="5104089"/>
            <a:ext cx="7168034" cy="706517"/>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11018837" y="-175117"/>
            <a:ext cx="1748631" cy="1748631"/>
          </a:xfrm>
          <a:prstGeom prst="rect">
            <a:avLst/>
          </a:prstGeom>
        </p:spPr>
      </p:pic>
    </p:spTree>
    <p:extLst>
      <p:ext uri="{BB962C8B-B14F-4D97-AF65-F5344CB8AC3E}">
        <p14:creationId xmlns:p14="http://schemas.microsoft.com/office/powerpoint/2010/main" val="34885697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Deep Dive on Information Rights Management and SharePoint</a:t>
            </a:r>
            <a:endParaRPr lang="en-US" sz="4000" dirty="0"/>
          </a:p>
        </p:txBody>
      </p:sp>
      <p:sp>
        <p:nvSpPr>
          <p:cNvPr id="3" name="Subtitle 2"/>
          <p:cNvSpPr>
            <a:spLocks noGrp="1"/>
          </p:cNvSpPr>
          <p:nvPr>
            <p:ph type="body" sz="quarter" idx="12"/>
          </p:nvPr>
        </p:nvSpPr>
        <p:spPr/>
        <p:txBody>
          <a:bodyPr/>
          <a:lstStyle/>
          <a:p>
            <a:endParaRPr lang="en-US" dirty="0" smtClean="0"/>
          </a:p>
          <a:p>
            <a:r>
              <a:rPr lang="en-US" sz="2800" dirty="0" smtClean="0"/>
              <a:t>Barak Cohen, Neil Wang</a:t>
            </a:r>
            <a:endParaRPr lang="en-US" sz="2800" dirty="0"/>
          </a:p>
        </p:txBody>
      </p:sp>
      <p:sp>
        <p:nvSpPr>
          <p:cNvPr id="4" name="Text Placeholder 3"/>
          <p:cNvSpPr>
            <a:spLocks noGrp="1"/>
          </p:cNvSpPr>
          <p:nvPr>
            <p:ph type="body" sz="quarter" idx="13"/>
          </p:nvPr>
        </p:nvSpPr>
        <p:spPr/>
        <p:txBody>
          <a:bodyPr/>
          <a:lstStyle/>
          <a:p>
            <a:r>
              <a:rPr lang="en-US" dirty="0" smtClean="0"/>
              <a:t>SPC073</a:t>
            </a:r>
            <a:endParaRPr lang="en-US" dirty="0"/>
          </a:p>
        </p:txBody>
      </p:sp>
    </p:spTree>
    <p:extLst>
      <p:ext uri="{BB962C8B-B14F-4D97-AF65-F5344CB8AC3E}">
        <p14:creationId xmlns:p14="http://schemas.microsoft.com/office/powerpoint/2010/main" val="2951848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WAC work with IRM?</a:t>
            </a:r>
            <a:endParaRPr lang="en-US" dirty="0"/>
          </a:p>
        </p:txBody>
      </p:sp>
      <p:sp>
        <p:nvSpPr>
          <p:cNvPr id="5" name="TextBox 4"/>
          <p:cNvSpPr txBox="1"/>
          <p:nvPr/>
        </p:nvSpPr>
        <p:spPr>
          <a:xfrm>
            <a:off x="2519396" y="2288125"/>
            <a:ext cx="2552691"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SharePoint</a:t>
            </a:r>
          </a:p>
        </p:txBody>
      </p:sp>
      <p:sp>
        <p:nvSpPr>
          <p:cNvPr id="6" name="Rectangle 5"/>
          <p:cNvSpPr/>
          <p:nvPr/>
        </p:nvSpPr>
        <p:spPr>
          <a:xfrm>
            <a:off x="1596846" y="1821222"/>
            <a:ext cx="4329509" cy="4570845"/>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7" name="Rectangle 6"/>
          <p:cNvSpPr/>
          <p:nvPr/>
        </p:nvSpPr>
        <p:spPr>
          <a:xfrm>
            <a:off x="1840274" y="3277599"/>
            <a:ext cx="3544575" cy="66793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lumMod val="65000"/>
                    <a:lumOff val="35000"/>
                  </a:schemeClr>
                </a:solidFill>
                <a:latin typeface="Segoe UI Light" panose="020B0502040204020203" pitchFamily="34" charset="0"/>
                <a:cs typeface="Segoe UI Light" panose="020B0502040204020203" pitchFamily="34" charset="0"/>
              </a:rPr>
              <a:t>MSIPC</a:t>
            </a:r>
          </a:p>
        </p:txBody>
      </p:sp>
      <p:sp>
        <p:nvSpPr>
          <p:cNvPr id="8" name="Rectangle 7"/>
          <p:cNvSpPr/>
          <p:nvPr/>
        </p:nvSpPr>
        <p:spPr>
          <a:xfrm>
            <a:off x="1840274" y="3988721"/>
            <a:ext cx="3544575" cy="66793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lumMod val="65000"/>
                    <a:lumOff val="35000"/>
                  </a:schemeClr>
                </a:solidFill>
                <a:latin typeface="Segoe UI Light" panose="020B0502040204020203" pitchFamily="34" charset="0"/>
                <a:cs typeface="Segoe UI Light" panose="020B0502040204020203" pitchFamily="34" charset="0"/>
              </a:rPr>
              <a:t>Document Protectors</a:t>
            </a:r>
          </a:p>
        </p:txBody>
      </p:sp>
      <p:pic>
        <p:nvPicPr>
          <p:cNvPr id="9" name="Picture 8"/>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75500" y="2129773"/>
            <a:ext cx="829719" cy="978442"/>
          </a:xfrm>
          <a:prstGeom prst="rect">
            <a:avLst/>
          </a:prstGeom>
        </p:spPr>
      </p:pic>
      <p:grpSp>
        <p:nvGrpSpPr>
          <p:cNvPr id="10" name="Group 9"/>
          <p:cNvGrpSpPr/>
          <p:nvPr/>
        </p:nvGrpSpPr>
        <p:grpSpPr>
          <a:xfrm>
            <a:off x="4417695" y="4752287"/>
            <a:ext cx="967153" cy="867321"/>
            <a:chOff x="5989282" y="4691426"/>
            <a:chExt cx="873336" cy="873336"/>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12" name="TextBox 11"/>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13" name="Group 12"/>
          <p:cNvGrpSpPr/>
          <p:nvPr/>
        </p:nvGrpSpPr>
        <p:grpSpPr>
          <a:xfrm>
            <a:off x="3144365" y="4816141"/>
            <a:ext cx="967153" cy="867321"/>
            <a:chOff x="5989282" y="4691426"/>
            <a:chExt cx="873336" cy="873336"/>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15" name="TextBox 14"/>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16" name="Group 15"/>
          <p:cNvGrpSpPr/>
          <p:nvPr/>
        </p:nvGrpSpPr>
        <p:grpSpPr>
          <a:xfrm>
            <a:off x="1840275" y="4786068"/>
            <a:ext cx="967153" cy="867321"/>
            <a:chOff x="5989282" y="4691426"/>
            <a:chExt cx="873336" cy="873336"/>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18" name="TextBox 17"/>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pic>
        <p:nvPicPr>
          <p:cNvPr id="19" name="Picture 18"/>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698081" y="5348168"/>
            <a:ext cx="749093" cy="749093"/>
          </a:xfrm>
          <a:prstGeom prst="rect">
            <a:avLst/>
          </a:prstGeom>
        </p:spPr>
      </p:pic>
      <p:pic>
        <p:nvPicPr>
          <p:cNvPr id="20" name="Picture 19"/>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853515" y="5503602"/>
            <a:ext cx="749093" cy="749093"/>
          </a:xfrm>
          <a:prstGeom prst="rect">
            <a:avLst/>
          </a:prstGeom>
        </p:spPr>
      </p:pic>
      <p:pic>
        <p:nvPicPr>
          <p:cNvPr id="21" name="Picture 20"/>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008949" y="5659036"/>
            <a:ext cx="749093" cy="749093"/>
          </a:xfrm>
          <a:prstGeom prst="rect">
            <a:avLst/>
          </a:prstGeom>
        </p:spPr>
      </p:pic>
      <p:pic>
        <p:nvPicPr>
          <p:cNvPr id="23" name="Picture 22"/>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080686" y="5352422"/>
            <a:ext cx="749093" cy="74909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6120" y="5507856"/>
            <a:ext cx="749093" cy="749093"/>
          </a:xfrm>
          <a:prstGeom prst="rect">
            <a:avLst/>
          </a:prstGeom>
          <a:noFill/>
          <a:ln>
            <a:noFill/>
          </a:ln>
        </p:spPr>
      </p:pic>
      <p:pic>
        <p:nvPicPr>
          <p:cNvPr id="25" name="Picture 24"/>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391554" y="5663290"/>
            <a:ext cx="749093" cy="749093"/>
          </a:xfrm>
          <a:prstGeom prst="rect">
            <a:avLst/>
          </a:prstGeom>
        </p:spPr>
      </p:pic>
      <p:pic>
        <p:nvPicPr>
          <p:cNvPr id="26" name="Picture 25"/>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362651" y="5262183"/>
            <a:ext cx="749093" cy="749093"/>
          </a:xfrm>
          <a:prstGeom prst="rect">
            <a:avLst/>
          </a:prstGeom>
        </p:spPr>
      </p:pic>
      <p:pic>
        <p:nvPicPr>
          <p:cNvPr id="27" name="Picture 26"/>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518085" y="5417617"/>
            <a:ext cx="749093" cy="749093"/>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3519" y="5573051"/>
            <a:ext cx="749093" cy="749093"/>
          </a:xfrm>
          <a:prstGeom prst="rect">
            <a:avLst/>
          </a:prstGeom>
          <a:noFill/>
          <a:ln>
            <a:noFill/>
          </a:ln>
        </p:spPr>
      </p:pic>
      <p:pic>
        <p:nvPicPr>
          <p:cNvPr id="29" name="Picture 28"/>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7109383" y="3394469"/>
            <a:ext cx="1384911" cy="1038683"/>
          </a:xfrm>
          <a:prstGeom prst="rect">
            <a:avLst/>
          </a:prstGeom>
        </p:spPr>
      </p:pic>
      <p:sp>
        <p:nvSpPr>
          <p:cNvPr id="30" name="TextBox 29"/>
          <p:cNvSpPr txBox="1"/>
          <p:nvPr/>
        </p:nvSpPr>
        <p:spPr>
          <a:xfrm>
            <a:off x="8173747" y="3552821"/>
            <a:ext cx="2502074"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Web Apps</a:t>
            </a:r>
          </a:p>
        </p:txBody>
      </p:sp>
      <p:sp>
        <p:nvSpPr>
          <p:cNvPr id="31" name="Rectangle 30"/>
          <p:cNvSpPr/>
          <p:nvPr/>
        </p:nvSpPr>
        <p:spPr>
          <a:xfrm>
            <a:off x="7251197" y="3085919"/>
            <a:ext cx="4329509" cy="2108253"/>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34" name="Picture 33"/>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629852" y="3394470"/>
            <a:ext cx="829719" cy="978442"/>
          </a:xfrm>
          <a:prstGeom prst="rect">
            <a:avLst/>
          </a:prstGeom>
        </p:spPr>
      </p:pic>
      <p:sp>
        <p:nvSpPr>
          <p:cNvPr id="3" name="TextBox 2"/>
          <p:cNvSpPr txBox="1"/>
          <p:nvPr/>
        </p:nvSpPr>
        <p:spPr>
          <a:xfrm rot="20437100">
            <a:off x="5912772" y="3946094"/>
            <a:ext cx="994356" cy="478376"/>
          </a:xfrm>
          <a:prstGeom prst="rect">
            <a:avLst/>
          </a:prstGeom>
          <a:noFill/>
        </p:spPr>
        <p:txBody>
          <a:bodyPr wrap="none" rtlCol="0">
            <a:spAutoFit/>
          </a:bodyPr>
          <a:lstStyle/>
          <a:p>
            <a:r>
              <a:rPr lang="en-US" sz="2448" dirty="0">
                <a:hlinkClick r:id="rId7"/>
              </a:rPr>
              <a:t>WOPI</a:t>
            </a:r>
            <a:endParaRPr lang="en-US" sz="2448" dirty="0"/>
          </a:p>
        </p:txBody>
      </p:sp>
      <p:cxnSp>
        <p:nvCxnSpPr>
          <p:cNvPr id="32" name="Straight Arrow Connector 31"/>
          <p:cNvCxnSpPr>
            <a:endCxn id="14" idx="3"/>
          </p:cNvCxnSpPr>
          <p:nvPr/>
        </p:nvCxnSpPr>
        <p:spPr>
          <a:xfrm flipH="1">
            <a:off x="4111518" y="4140046"/>
            <a:ext cx="3139680" cy="110975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rotWithShape="1">
          <a:blip r:embed="rId8">
            <a:grayscl/>
            <a:extLst>
              <a:ext uri="{BEBA8EAE-BF5A-486C-A8C5-ECC9F3942E4B}">
                <a14:imgProps xmlns:a14="http://schemas.microsoft.com/office/drawing/2010/main">
                  <a14:imgLayer r:embed="rId9">
                    <a14:imgEffect>
                      <a14:colorTemperature colorTemp="7200"/>
                    </a14:imgEffect>
                  </a14:imgLayer>
                </a14:imgProps>
              </a:ext>
              <a:ext uri="{28A0092B-C50C-407E-A947-70E740481C1C}">
                <a14:useLocalDpi xmlns:a14="http://schemas.microsoft.com/office/drawing/2010/main" val="0"/>
              </a:ext>
            </a:extLst>
          </a:blip>
          <a:srcRect l="61511" t="16522" b="27020"/>
          <a:stretch/>
        </p:blipFill>
        <p:spPr>
          <a:xfrm>
            <a:off x="1666841" y="2153751"/>
            <a:ext cx="956404" cy="953963"/>
          </a:xfrm>
          <a:prstGeom prst="rect">
            <a:avLst/>
          </a:prstGeom>
        </p:spPr>
      </p:pic>
      <p:pic>
        <p:nvPicPr>
          <p:cNvPr id="35" name="Picture 34"/>
          <p:cNvPicPr>
            <a:picLocks noChangeAspect="1"/>
          </p:cNvPicPr>
          <p:nvPr/>
        </p:nvPicPr>
        <p:blipFill>
          <a:blip r:embed="rId10">
            <a:grayscl/>
            <a:extLst>
              <a:ext uri="{28A0092B-C50C-407E-A947-70E740481C1C}">
                <a14:useLocalDpi xmlns:a14="http://schemas.microsoft.com/office/drawing/2010/main" val="0"/>
              </a:ext>
            </a:extLst>
          </a:blip>
          <a:stretch>
            <a:fillRect/>
          </a:stretch>
        </p:blipFill>
        <p:spPr>
          <a:xfrm>
            <a:off x="11018837" y="-175117"/>
            <a:ext cx="1748631" cy="1748631"/>
          </a:xfrm>
          <a:prstGeom prst="rect">
            <a:avLst/>
          </a:prstGeom>
        </p:spPr>
      </p:pic>
    </p:spTree>
    <p:extLst>
      <p:ext uri="{BB962C8B-B14F-4D97-AF65-F5344CB8AC3E}">
        <p14:creationId xmlns:p14="http://schemas.microsoft.com/office/powerpoint/2010/main" val="386282659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protection</a:t>
            </a:r>
            <a:br>
              <a:rPr lang="en-US" dirty="0"/>
            </a:br>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15949" t="91240" r="36317"/>
          <a:stretch/>
        </p:blipFill>
        <p:spPr bwMode="auto">
          <a:xfrm>
            <a:off x="1815003" y="1370287"/>
            <a:ext cx="7168034" cy="121517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260012" y="5016305"/>
            <a:ext cx="1384911" cy="1038683"/>
          </a:xfrm>
          <a:prstGeom prst="rect">
            <a:avLst/>
          </a:prstGeom>
        </p:spPr>
      </p:pic>
      <p:sp>
        <p:nvSpPr>
          <p:cNvPr id="6" name="Rectangle 5"/>
          <p:cNvSpPr/>
          <p:nvPr/>
        </p:nvSpPr>
        <p:spPr>
          <a:xfrm>
            <a:off x="1185161" y="5016305"/>
            <a:ext cx="4688045" cy="1634890"/>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83037" y="932015"/>
            <a:ext cx="2922629" cy="2922629"/>
          </a:xfrm>
          <a:prstGeom prst="rect">
            <a:avLst/>
          </a:prstGeom>
        </p:spPr>
      </p:pic>
      <p:sp>
        <p:nvSpPr>
          <p:cNvPr id="8" name="TextBox 7"/>
          <p:cNvSpPr txBox="1"/>
          <p:nvPr/>
        </p:nvSpPr>
        <p:spPr>
          <a:xfrm>
            <a:off x="9804950" y="2091167"/>
            <a:ext cx="1193815"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RMS</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024" y="2682324"/>
            <a:ext cx="2000837" cy="2000837"/>
          </a:xfrm>
          <a:prstGeom prst="rect">
            <a:avLst/>
          </a:prstGeom>
        </p:spPr>
      </p:pic>
      <p:sp>
        <p:nvSpPr>
          <p:cNvPr id="10" name="TextBox 9"/>
          <p:cNvSpPr txBox="1"/>
          <p:nvPr/>
        </p:nvSpPr>
        <p:spPr>
          <a:xfrm>
            <a:off x="3909287" y="3516158"/>
            <a:ext cx="593432" cy="469039"/>
          </a:xfrm>
          <a:prstGeom prst="rect">
            <a:avLst/>
          </a:prstGeom>
          <a:noFill/>
        </p:spPr>
        <p:txBody>
          <a:bodyPr wrap="none" rtlCol="0">
            <a:spAutoFit/>
          </a:bodyPr>
          <a:lstStyle/>
          <a:p>
            <a:r>
              <a:rPr lang="en-US" sz="2448" dirty="0" smtClean="0">
                <a:latin typeface="Segoe UI Light" panose="020B0502040204020203" pitchFamily="34" charset="0"/>
                <a:cs typeface="Segoe UI Light" panose="020B0502040204020203" pitchFamily="34" charset="0"/>
              </a:rPr>
              <a:t>AD</a:t>
            </a:r>
            <a:endParaRPr lang="en-US" sz="2448" dirty="0">
              <a:latin typeface="Segoe UI Light" panose="020B0502040204020203" pitchFamily="34" charset="0"/>
              <a:cs typeface="Segoe UI Light" panose="020B0502040204020203" pitchFamily="34" charset="0"/>
            </a:endParaRPr>
          </a:p>
        </p:txBody>
      </p:sp>
      <p:sp>
        <p:nvSpPr>
          <p:cNvPr id="13" name="TextBox 12"/>
          <p:cNvSpPr txBox="1"/>
          <p:nvPr/>
        </p:nvSpPr>
        <p:spPr>
          <a:xfrm>
            <a:off x="2324377" y="5174657"/>
            <a:ext cx="2552691"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SharePoint</a:t>
            </a:r>
          </a:p>
        </p:txBody>
      </p:sp>
      <p:pic>
        <p:nvPicPr>
          <p:cNvPr id="14" name="Picture 13"/>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60825" y="3664206"/>
            <a:ext cx="621736" cy="621736"/>
          </a:xfrm>
          <a:prstGeom prst="rect">
            <a:avLst/>
          </a:prstGeom>
        </p:spPr>
      </p:pic>
      <p:pic>
        <p:nvPicPr>
          <p:cNvPr id="15" name="Picture 14"/>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575214" y="3003141"/>
            <a:ext cx="297993" cy="500565"/>
          </a:xfrm>
          <a:prstGeom prst="rect">
            <a:avLst/>
          </a:prstGeom>
        </p:spPr>
      </p:pic>
      <p:sp>
        <p:nvSpPr>
          <p:cNvPr id="16" name="TextBox 15"/>
          <p:cNvSpPr txBox="1"/>
          <p:nvPr/>
        </p:nvSpPr>
        <p:spPr>
          <a:xfrm>
            <a:off x="6082562" y="3069603"/>
            <a:ext cx="737674" cy="382308"/>
          </a:xfrm>
          <a:prstGeom prst="rect">
            <a:avLst/>
          </a:prstGeom>
          <a:noFill/>
        </p:spPr>
        <p:txBody>
          <a:bodyPr wrap="none" rtlCol="0">
            <a:spAutoFit/>
          </a:bodyPr>
          <a:lstStyle/>
          <a:p>
            <a:r>
              <a:rPr lang="en-US" sz="1836" dirty="0"/>
              <a:t>users</a:t>
            </a:r>
          </a:p>
        </p:txBody>
      </p:sp>
      <p:sp>
        <p:nvSpPr>
          <p:cNvPr id="17" name="TextBox 16"/>
          <p:cNvSpPr txBox="1"/>
          <p:nvPr/>
        </p:nvSpPr>
        <p:spPr>
          <a:xfrm>
            <a:off x="6082561" y="3847803"/>
            <a:ext cx="927455" cy="382308"/>
          </a:xfrm>
          <a:prstGeom prst="rect">
            <a:avLst/>
          </a:prstGeom>
          <a:noFill/>
        </p:spPr>
        <p:txBody>
          <a:bodyPr wrap="none" rtlCol="0">
            <a:spAutoFit/>
          </a:bodyPr>
          <a:lstStyle/>
          <a:p>
            <a:r>
              <a:rPr lang="en-US" sz="1836" dirty="0"/>
              <a:t>groups</a:t>
            </a:r>
          </a:p>
        </p:txBody>
      </p:sp>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32304" y="4221466"/>
            <a:ext cx="1864973" cy="1864973"/>
          </a:xfrm>
          <a:prstGeom prst="rect">
            <a:avLst/>
          </a:prstGeom>
        </p:spPr>
      </p:pic>
      <p:sp>
        <p:nvSpPr>
          <p:cNvPr id="19" name="Rectangle 18"/>
          <p:cNvSpPr/>
          <p:nvPr/>
        </p:nvSpPr>
        <p:spPr>
          <a:xfrm>
            <a:off x="8080970"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20" name="Picture 19"/>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119707" y="4221466"/>
            <a:ext cx="1864973" cy="1864973"/>
          </a:xfrm>
          <a:prstGeom prst="rect">
            <a:avLst/>
          </a:prstGeom>
        </p:spPr>
      </p:pic>
      <p:sp>
        <p:nvSpPr>
          <p:cNvPr id="21" name="Rectangle 20"/>
          <p:cNvSpPr/>
          <p:nvPr/>
        </p:nvSpPr>
        <p:spPr>
          <a:xfrm>
            <a:off x="10444352" y="4690006"/>
            <a:ext cx="659417" cy="339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UL</a:t>
            </a:r>
          </a:p>
        </p:txBody>
      </p:sp>
      <p:sp>
        <p:nvSpPr>
          <p:cNvPr id="22" name="Rectangle 21"/>
          <p:cNvSpPr/>
          <p:nvPr/>
        </p:nvSpPr>
        <p:spPr>
          <a:xfrm>
            <a:off x="10444352"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23" name="Picture 22"/>
          <p:cNvPicPr>
            <a:picLocks noChangeAspect="1"/>
          </p:cNvPicPr>
          <p:nvPr/>
        </p:nvPicPr>
        <p:blipFill>
          <a:blip r:embed="rId9"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1375467" y="5304497"/>
            <a:ext cx="777519" cy="1212506"/>
          </a:xfrm>
          <a:prstGeom prst="rect">
            <a:avLst/>
          </a:prstGeom>
        </p:spPr>
      </p:pic>
      <p:pic>
        <p:nvPicPr>
          <p:cNvPr id="24" name="Picture 23"/>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021791" y="3599730"/>
            <a:ext cx="621736" cy="621736"/>
          </a:xfrm>
          <a:prstGeom prst="rect">
            <a:avLst/>
          </a:prstGeom>
        </p:spPr>
      </p:pic>
      <p:pic>
        <p:nvPicPr>
          <p:cNvPr id="25" name="Picture 24"/>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92865" y="3641104"/>
            <a:ext cx="621736" cy="621736"/>
          </a:xfrm>
          <a:prstGeom prst="rect">
            <a:avLst/>
          </a:prstGeom>
        </p:spPr>
      </p:pic>
      <p:pic>
        <p:nvPicPr>
          <p:cNvPr id="26" name="Picture 25"/>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43528" y="3734915"/>
            <a:ext cx="297993" cy="500565"/>
          </a:xfrm>
          <a:prstGeom prst="rect">
            <a:avLst/>
          </a:prstGeom>
        </p:spPr>
      </p:pic>
      <p:pic>
        <p:nvPicPr>
          <p:cNvPr id="27" name="Picture 26"/>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022491" y="3741137"/>
            <a:ext cx="297993" cy="500565"/>
          </a:xfrm>
          <a:prstGeom prst="rect">
            <a:avLst/>
          </a:prstGeom>
        </p:spPr>
      </p:pic>
      <p:pic>
        <p:nvPicPr>
          <p:cNvPr id="28" name="Picture 27"/>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926372" y="3644696"/>
            <a:ext cx="490573" cy="578506"/>
          </a:xfrm>
          <a:prstGeom prst="rect">
            <a:avLst/>
          </a:prstGeom>
        </p:spPr>
      </p:pic>
      <p:pic>
        <p:nvPicPr>
          <p:cNvPr id="29" name="Picture 28"/>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352340" y="3644696"/>
            <a:ext cx="490573" cy="578506"/>
          </a:xfrm>
          <a:prstGeom prst="rect">
            <a:avLst/>
          </a:prstGeom>
        </p:spPr>
      </p:pic>
      <p:grpSp>
        <p:nvGrpSpPr>
          <p:cNvPr id="33" name="Group 32"/>
          <p:cNvGrpSpPr/>
          <p:nvPr/>
        </p:nvGrpSpPr>
        <p:grpSpPr>
          <a:xfrm>
            <a:off x="4829362" y="5029133"/>
            <a:ext cx="967153" cy="867321"/>
            <a:chOff x="5989282" y="4691426"/>
            <a:chExt cx="873336" cy="873336"/>
          </a:xfrm>
        </p:grpSpPr>
        <p:pic>
          <p:nvPicPr>
            <p:cNvPr id="34" name="Picture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35" name="TextBox 34"/>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pic>
        <p:nvPicPr>
          <p:cNvPr id="36" name="Picture 35"/>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687169" y="5591233"/>
            <a:ext cx="749093" cy="749093"/>
          </a:xfrm>
          <a:prstGeom prst="rect">
            <a:avLst/>
          </a:prstGeom>
        </p:spPr>
      </p:pic>
      <p:pic>
        <p:nvPicPr>
          <p:cNvPr id="37" name="Picture 36"/>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842602" y="5746667"/>
            <a:ext cx="749093" cy="749093"/>
          </a:xfrm>
          <a:prstGeom prst="rect">
            <a:avLst/>
          </a:prstGeom>
        </p:spPr>
      </p:pic>
      <p:pic>
        <p:nvPicPr>
          <p:cNvPr id="38" name="Picture 37"/>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998036" y="5902101"/>
            <a:ext cx="749093" cy="749093"/>
          </a:xfrm>
          <a:prstGeom prst="rect">
            <a:avLst/>
          </a:prstGeom>
        </p:spPr>
      </p:pic>
      <p:pic>
        <p:nvPicPr>
          <p:cNvPr id="39" name="Picture 38"/>
          <p:cNvPicPr>
            <a:picLocks noChangeAspect="1"/>
          </p:cNvPicPr>
          <p:nvPr/>
        </p:nvPicPr>
        <p:blipFill>
          <a:blip r:embed="rId12">
            <a:grayscl/>
            <a:extLst>
              <a:ext uri="{28A0092B-C50C-407E-A947-70E740481C1C}">
                <a14:useLocalDpi xmlns:a14="http://schemas.microsoft.com/office/drawing/2010/main" val="0"/>
              </a:ext>
            </a:extLst>
          </a:blip>
          <a:stretch>
            <a:fillRect/>
          </a:stretch>
        </p:blipFill>
        <p:spPr>
          <a:xfrm>
            <a:off x="10889910" y="-194075"/>
            <a:ext cx="1748631" cy="1748631"/>
          </a:xfrm>
          <a:prstGeom prst="rect">
            <a:avLst/>
          </a:prstGeom>
        </p:spPr>
      </p:pic>
    </p:spTree>
    <p:extLst>
      <p:ext uri="{BB962C8B-B14F-4D97-AF65-F5344CB8AC3E}">
        <p14:creationId xmlns:p14="http://schemas.microsoft.com/office/powerpoint/2010/main" val="3777413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PDF support</a:t>
            </a:r>
            <a:endParaRPr lang="en-US" dirty="0"/>
          </a:p>
        </p:txBody>
      </p:sp>
      <p:pic>
        <p:nvPicPr>
          <p:cNvPr id="9" name="Picture 8"/>
          <p:cNvPicPr>
            <a:picLocks noChangeAspect="1"/>
          </p:cNvPicPr>
          <p:nvPr/>
        </p:nvPicPr>
        <p:blipFill>
          <a:blip r:embed="rId2"/>
          <a:stretch>
            <a:fillRect/>
          </a:stretch>
        </p:blipFill>
        <p:spPr>
          <a:xfrm>
            <a:off x="1581425" y="1456967"/>
            <a:ext cx="8894977" cy="5537559"/>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0942637" y="-120255"/>
            <a:ext cx="1748631" cy="1748631"/>
          </a:xfrm>
          <a:prstGeom prst="rect">
            <a:avLst/>
          </a:prstGeom>
        </p:spPr>
      </p:pic>
    </p:spTree>
    <p:extLst>
      <p:ext uri="{BB962C8B-B14F-4D97-AF65-F5344CB8AC3E}">
        <p14:creationId xmlns:p14="http://schemas.microsoft.com/office/powerpoint/2010/main" val="89437911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626156"/>
          </a:xfrm>
          <a:prstGeom prst="rect">
            <a:avLst/>
          </a:prstGeom>
        </p:spPr>
        <p:txBody>
          <a:bodyPr/>
          <a:lstStyle/>
          <a:p>
            <a:r>
              <a:rPr lang="en-US" sz="3600" dirty="0" smtClean="0">
                <a:hlinkClick r:id="rId2"/>
              </a:rPr>
              <a:t>Extension to ISO 32000 </a:t>
            </a:r>
            <a:r>
              <a:rPr lang="en-US" sz="3600" dirty="0" smtClean="0"/>
              <a:t> (PDF Protection)</a:t>
            </a:r>
          </a:p>
          <a:p>
            <a:pPr marL="0" indent="0">
              <a:buNone/>
            </a:pPr>
            <a:endParaRPr lang="en-US" sz="3600" dirty="0" smtClean="0"/>
          </a:p>
          <a:p>
            <a:r>
              <a:rPr lang="en-US" sz="3600" dirty="0" smtClean="0"/>
              <a:t>A new protector in SharePoint</a:t>
            </a:r>
          </a:p>
          <a:p>
            <a:pPr lvl="1"/>
            <a:r>
              <a:rPr lang="en-US" sz="2000" dirty="0" smtClean="0"/>
              <a:t>Standard compliant</a:t>
            </a:r>
          </a:p>
          <a:p>
            <a:pPr lvl="1"/>
            <a:r>
              <a:rPr lang="en-US" sz="2000" dirty="0" smtClean="0"/>
              <a:t>Supports discovery payload</a:t>
            </a:r>
          </a:p>
          <a:p>
            <a:pPr marL="0" indent="0">
              <a:buNone/>
            </a:pPr>
            <a:endParaRPr lang="en-US" sz="3600" dirty="0" smtClean="0"/>
          </a:p>
          <a:p>
            <a:r>
              <a:rPr lang="en-US" sz="3600" dirty="0" smtClean="0"/>
              <a:t>Compatible with 3</a:t>
            </a:r>
            <a:r>
              <a:rPr lang="en-US" sz="3600" baseline="30000" dirty="0" smtClean="0"/>
              <a:t>rd</a:t>
            </a:r>
            <a:r>
              <a:rPr lang="en-US" sz="3600" dirty="0" smtClean="0"/>
              <a:t> party readers</a:t>
            </a:r>
          </a:p>
          <a:p>
            <a:pPr marL="0" indent="0">
              <a:buNone/>
            </a:pPr>
            <a:r>
              <a:rPr lang="en-US" sz="3600" dirty="0">
                <a:hlinkClick r:id="rId3"/>
              </a:rPr>
              <a:t>http://go.microsoft.com/fwlink/?</a:t>
            </a:r>
            <a:r>
              <a:rPr lang="en-US" sz="3600" dirty="0" smtClean="0">
                <a:hlinkClick r:id="rId3"/>
              </a:rPr>
              <a:t>LinkID=231373</a:t>
            </a:r>
            <a:endParaRPr lang="en-US" sz="3600" dirty="0"/>
          </a:p>
          <a:p>
            <a:pPr marL="0" indent="0">
              <a:buNone/>
            </a:pPr>
            <a:endParaRPr lang="en-US" sz="3600" dirty="0" smtClean="0"/>
          </a:p>
          <a:p>
            <a:pPr marL="0" indent="0">
              <a:buNone/>
            </a:pPr>
            <a:r>
              <a:rPr lang="en-US" sz="3600" dirty="0" smtClean="0"/>
              <a:t>Call to action: bring your PDF viewer to market</a:t>
            </a:r>
            <a:endParaRPr lang="en-US" sz="3600" dirty="0"/>
          </a:p>
        </p:txBody>
      </p:sp>
      <p:sp>
        <p:nvSpPr>
          <p:cNvPr id="2" name="Title 1"/>
          <p:cNvSpPr>
            <a:spLocks noGrp="1"/>
          </p:cNvSpPr>
          <p:nvPr>
            <p:ph type="title"/>
          </p:nvPr>
        </p:nvSpPr>
        <p:spPr/>
        <p:txBody>
          <a:bodyPr/>
          <a:lstStyle/>
          <a:p>
            <a:r>
              <a:rPr lang="en-US" dirty="0" smtClean="0"/>
              <a:t>PDF support</a:t>
            </a:r>
            <a:endParaRPr lang="en-US" dirty="0"/>
          </a:p>
        </p:txBody>
      </p:sp>
      <p:pic>
        <p:nvPicPr>
          <p:cNvPr id="4" name="Picture 3"/>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10942637" y="-120255"/>
            <a:ext cx="1748631" cy="1748631"/>
          </a:xfrm>
          <a:prstGeom prst="rect">
            <a:avLst/>
          </a:prstGeom>
        </p:spPr>
      </p:pic>
    </p:spTree>
    <p:extLst>
      <p:ext uri="{BB962C8B-B14F-4D97-AF65-F5344CB8AC3E}">
        <p14:creationId xmlns:p14="http://schemas.microsoft.com/office/powerpoint/2010/main" val="309032198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Foxit</a:t>
            </a:r>
            <a:r>
              <a:rPr lang="en-US" dirty="0" smtClean="0"/>
              <a:t> PDF reader</a:t>
            </a:r>
            <a:endParaRPr lang="en-US" dirty="0"/>
          </a:p>
        </p:txBody>
      </p:sp>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backgroundRemoval t="0" b="95864" l="0" r="100000">
                        <a14:foregroundMark x1="3737" y1="38996" x2="3737" y2="38996"/>
                        <a14:foregroundMark x1="14057" y1="41507" x2="14057" y2="41507"/>
                        <a14:foregroundMark x1="14680" y1="64993" x2="14680" y2="64993"/>
                        <a14:foregroundMark x1="5605" y1="68981" x2="5605" y2="68981"/>
                        <a14:foregroundMark x1="3915" y1="62334" x2="3915" y2="62334"/>
                        <a14:foregroundMark x1="2847" y1="51846" x2="2847" y2="51846"/>
                        <a14:foregroundMark x1="5516" y1="70901" x2="5516" y2="70901"/>
                        <a14:foregroundMark x1="12633" y1="69129" x2="12633" y2="69129"/>
                        <a14:foregroundMark x1="20196" y1="70015" x2="20196" y2="70015"/>
                        <a14:foregroundMark x1="26601" y1="71196" x2="26601" y2="71196"/>
                        <a14:foregroundMark x1="32384" y1="74446" x2="32384" y2="74446"/>
                        <a14:foregroundMark x1="40302" y1="75185" x2="40302" y2="75185"/>
                        <a14:foregroundMark x1="47954" y1="70901" x2="47954" y2="70901"/>
                        <a14:foregroundMark x1="57473" y1="67799" x2="57473" y2="67799"/>
                        <a14:foregroundMark x1="63256" y1="68390" x2="63523" y2="68390"/>
                        <a14:foregroundMark x1="68060" y1="67504" x2="68060" y2="67504"/>
                        <a14:foregroundMark x1="72598" y1="65879" x2="73132" y2="65731"/>
                        <a14:foregroundMark x1="77669" y1="59970" x2="77669" y2="59970"/>
                        <a14:foregroundMark x1="74377" y1="52585" x2="74377" y2="52585"/>
                        <a14:foregroundMark x1="71085" y1="44609" x2="71085" y2="44609"/>
                        <a14:foregroundMark x1="71530" y1="39291" x2="71530" y2="39291"/>
                        <a14:foregroundMark x1="69929" y1="32201" x2="69929" y2="32201"/>
                        <a14:foregroundMark x1="68950" y1="25702" x2="68950" y2="25702"/>
                        <a14:foregroundMark x1="68416" y1="21123" x2="68416" y2="21123"/>
                        <a14:foregroundMark x1="70463" y1="16396" x2="71263" y2="16396"/>
                        <a14:foregroundMark x1="77491" y1="12851" x2="77491" y2="12851"/>
                        <a14:foregroundMark x1="81050" y1="12408" x2="82295" y2="13442"/>
                        <a14:foregroundMark x1="85765" y1="14476" x2="86388" y2="15510"/>
                        <a14:foregroundMark x1="89858" y1="16987" x2="90125" y2="17282"/>
                        <a14:foregroundMark x1="96708" y1="14623" x2="96708" y2="14623"/>
                        <a14:foregroundMark x1="97331" y1="12555" x2="97331" y2="12555"/>
                        <a14:foregroundMark x1="97954" y1="17725" x2="97954" y2="18464"/>
                        <a14:foregroundMark x1="97954" y1="22895" x2="97776" y2="23929"/>
                        <a14:foregroundMark x1="96975" y1="36780" x2="96886" y2="38109"/>
                        <a14:foregroundMark x1="96797" y1="46381" x2="96708" y2="46972"/>
                        <a14:foregroundMark x1="96708" y1="54357" x2="96708" y2="54801"/>
                        <a14:foregroundMark x1="97687" y1="64845" x2="97687" y2="65288"/>
                        <a14:foregroundMark x1="97598" y1="70310" x2="97420" y2="70753"/>
                        <a14:foregroundMark x1="85676" y1="69719" x2="85676" y2="69719"/>
                        <a14:foregroundMark x1="77847" y1="70458" x2="77847" y2="70458"/>
                        <a14:foregroundMark x1="61299" y1="58789" x2="61299" y2="58789"/>
                        <a14:foregroundMark x1="60409" y1="50074" x2="60498" y2="49188"/>
                        <a14:foregroundMark x1="61477" y1="44018" x2="62011" y2="43131"/>
                        <a14:foregroundMark x1="64769" y1="34712" x2="65125" y2="34712"/>
                        <a14:foregroundMark x1="68149" y1="40325" x2="68416" y2="42984"/>
                        <a14:foregroundMark x1="69484" y1="54210" x2="69484" y2="55096"/>
                        <a14:foregroundMark x1="67171" y1="59232" x2="66904" y2="59232"/>
                        <a14:foregroundMark x1="61210" y1="46677" x2="62011" y2="45643"/>
                        <a14:foregroundMark x1="63612" y1="39586" x2="64324" y2="39439"/>
                        <a14:foregroundMark x1="70996" y1="36780" x2="71263" y2="36780"/>
                        <a14:foregroundMark x1="73310" y1="34121" x2="73754" y2="33826"/>
                        <a14:foregroundMark x1="76779" y1="31167" x2="77669" y2="31019"/>
                        <a14:foregroundMark x1="81584" y1="29985" x2="82473" y2="29985"/>
                        <a14:foregroundMark x1="89057" y1="29838" x2="89769" y2="29838"/>
                        <a14:foregroundMark x1="94484" y1="33087" x2="94484" y2="34269"/>
                        <a14:foregroundMark x1="91459" y1="42984" x2="91459" y2="42984"/>
                        <a14:foregroundMark x1="83274" y1="47120" x2="83274" y2="47120"/>
                        <a14:foregroundMark x1="81228" y1="52585" x2="82117" y2="54062"/>
                        <a14:foregroundMark x1="98043" y1="58641" x2="98043" y2="58641"/>
                        <a14:foregroundMark x1="89591" y1="46233" x2="89591" y2="46233"/>
                        <a14:foregroundMark x1="87189" y1="39143" x2="87189" y2="39143"/>
                        <a14:foregroundMark x1="84075" y1="31610" x2="84075" y2="31610"/>
                        <a14:foregroundMark x1="85231" y1="32349" x2="85676" y2="33087"/>
                        <a14:foregroundMark x1="88879" y1="42984" x2="89146" y2="48449"/>
                        <a14:foregroundMark x1="89502" y1="51256" x2="89235" y2="53176"/>
                        <a14:foregroundMark x1="88078" y1="57755" x2="87811" y2="58641"/>
                        <a14:foregroundMark x1="79270" y1="53176" x2="79715" y2="52880"/>
                        <a14:foregroundMark x1="81228" y1="40030" x2="81228" y2="40030"/>
                        <a14:foregroundMark x1="82295" y1="35007" x2="82740" y2="34712"/>
                        <a14:foregroundMark x1="85498" y1="30871" x2="85498" y2="30871"/>
                        <a14:foregroundMark x1="86210" y1="30871" x2="86477" y2="31758"/>
                        <a14:foregroundMark x1="88078" y1="36337" x2="88256" y2="39439"/>
                        <a14:foregroundMark x1="88701" y1="44461" x2="88167" y2="46381"/>
                        <a14:foregroundMark x1="86210" y1="49188" x2="85409" y2="51994"/>
                        <a14:foregroundMark x1="75623" y1="95864" x2="75623" y2="95864"/>
                        <a14:foregroundMark x1="78292" y1="87297" x2="79093" y2="87149"/>
                        <a14:foregroundMark x1="85498" y1="82422" x2="85498" y2="82422"/>
                        <a14:foregroundMark x1="93594" y1="83013" x2="93772" y2="83456"/>
                        <a14:foregroundMark x1="91815" y1="89660" x2="90125" y2="91581"/>
                        <a14:foregroundMark x1="76335" y1="91876" x2="73843" y2="92910"/>
                        <a14:foregroundMark x1="53381" y1="87149" x2="47687" y2="87297"/>
                        <a14:foregroundMark x1="33808" y1="82718" x2="29359" y2="83013"/>
                        <a14:foregroundMark x1="21441" y1="83013" x2="20730" y2="83604"/>
                        <a14:foregroundMark x1="19217" y1="86115" x2="18594" y2="87445"/>
                        <a14:foregroundMark x1="14947" y1="87888" x2="14235" y2="88035"/>
                        <a14:foregroundMark x1="11922" y1="88479" x2="11566" y2="88626"/>
                        <a14:foregroundMark x1="7829" y1="89217" x2="7473" y2="89513"/>
                        <a14:foregroundMark x1="7295" y1="89513" x2="7295" y2="89513"/>
                        <a14:foregroundMark x1="10854" y1="57607" x2="10854" y2="57607"/>
                        <a14:foregroundMark x1="11388" y1="54801" x2="11388" y2="54801"/>
                        <a14:foregroundMark x1="12189" y1="52585" x2="12189" y2="52585"/>
                        <a14:foregroundMark x1="15214" y1="51403" x2="15747" y2="51403"/>
                        <a14:foregroundMark x1="16993" y1="51403" x2="16993" y2="51403"/>
                        <a14:foregroundMark x1="17794" y1="52290" x2="18238" y2="53176"/>
                        <a14:foregroundMark x1="18683" y1="55687" x2="18505" y2="56721"/>
                        <a14:foregroundMark x1="18238" y1="57607" x2="18238" y2="57607"/>
                        <a14:foregroundMark x1="18149" y1="58493" x2="18149" y2="58493"/>
                        <a14:foregroundMark x1="19662" y1="59823" x2="19929" y2="59970"/>
                        <a14:foregroundMark x1="21085" y1="61004" x2="21085" y2="61004"/>
                        <a14:foregroundMark x1="21441" y1="62629" x2="21441" y2="62629"/>
                        <a14:foregroundMark x1="21441" y1="62629" x2="21441" y2="62629"/>
                        <a14:foregroundMark x1="24911" y1="62777" x2="25445" y2="62777"/>
                        <a14:foregroundMark x1="26068" y1="62777" x2="26512" y2="62777"/>
                        <a14:foregroundMark x1="27224" y1="62777" x2="28025" y2="62334"/>
                        <a14:foregroundMark x1="31317" y1="62186" x2="31584" y2="62038"/>
                        <a14:foregroundMark x1="91548" y1="65288" x2="91548" y2="65288"/>
                        <a14:foregroundMark x1="83630" y1="62777" x2="83630" y2="62777"/>
                        <a14:foregroundMark x1="93327" y1="62038" x2="93327" y2="62038"/>
                        <a14:backgroundMark x1="2046" y1="1773" x2="2046" y2="1773"/>
                        <a14:backgroundMark x1="5071" y1="2068" x2="5071" y2="2068"/>
                        <a14:backgroundMark x1="22954" y1="2954" x2="22954" y2="2954"/>
                        <a14:backgroundMark x1="74199" y1="3545" x2="74199" y2="3545"/>
                        <a14:backgroundMark x1="87811" y1="2954" x2="87811" y2="2954"/>
                        <a14:backgroundMark x1="95907" y1="3693" x2="95907" y2="3693"/>
                        <a14:backgroundMark x1="534" y1="67061" x2="534" y2="67061"/>
                        <a14:backgroundMark x1="92972" y1="5170" x2="92972" y2="5170"/>
                      </a14:backgroundRemoval>
                    </a14:imgEffect>
                  </a14:imgLayer>
                </a14:imgProps>
              </a:ext>
            </a:extLst>
          </a:blip>
          <a:srcRect t="1" b="16550"/>
          <a:stretch/>
        </p:blipFill>
        <p:spPr>
          <a:xfrm>
            <a:off x="713888" y="1352385"/>
            <a:ext cx="11203893" cy="563129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10942637" y="-120255"/>
            <a:ext cx="1748631" cy="1748631"/>
          </a:xfrm>
          <a:prstGeom prst="rect">
            <a:avLst/>
          </a:prstGeom>
        </p:spPr>
      </p:pic>
    </p:spTree>
    <p:extLst>
      <p:ext uri="{BB962C8B-B14F-4D97-AF65-F5344CB8AC3E}">
        <p14:creationId xmlns:p14="http://schemas.microsoft.com/office/powerpoint/2010/main" val="242480367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New IRM document protection features</a:t>
            </a:r>
            <a:endParaRPr lang="en-US" dirty="0"/>
          </a:p>
        </p:txBody>
      </p:sp>
      <p:sp>
        <p:nvSpPr>
          <p:cNvPr id="3" name="Text Placeholder 2"/>
          <p:cNvSpPr>
            <a:spLocks noGrp="1"/>
          </p:cNvSpPr>
          <p:nvPr>
            <p:ph type="body" sz="quarter" idx="12"/>
          </p:nvPr>
        </p:nvSpPr>
        <p:spPr>
          <a:xfrm>
            <a:off x="274639" y="5859462"/>
            <a:ext cx="8230899" cy="1372414"/>
          </a:xfrm>
        </p:spPr>
        <p:txBody>
          <a:bodyPr/>
          <a:lstStyle/>
          <a:p>
            <a:r>
              <a:rPr lang="en-US" dirty="0" smtClean="0"/>
              <a:t>Neil Wang</a:t>
            </a:r>
            <a:endParaRPr lang="en-US" dirty="0"/>
          </a:p>
        </p:txBody>
      </p:sp>
    </p:spTree>
    <p:extLst>
      <p:ext uri="{BB962C8B-B14F-4D97-AF65-F5344CB8AC3E}">
        <p14:creationId xmlns:p14="http://schemas.microsoft.com/office/powerpoint/2010/main" val="1070244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Programmability (Farm level)</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532783059"/>
              </p:ext>
            </p:extLst>
          </p:nvPr>
        </p:nvGraphicFramePr>
        <p:xfrm>
          <a:off x="427037" y="1412875"/>
          <a:ext cx="12008836" cy="5820417"/>
        </p:xfrm>
        <a:graphic>
          <a:graphicData uri="http://schemas.openxmlformats.org/drawingml/2006/table">
            <a:tbl>
              <a:tblPr firstRow="1" firstCol="1" bandRow="1">
                <a:tableStyleId>{5C22544A-7EE6-4342-B048-85BDC9FD1C3A}</a:tableStyleId>
              </a:tblPr>
              <a:tblGrid>
                <a:gridCol w="3462920"/>
                <a:gridCol w="8545916"/>
              </a:tblGrid>
              <a:tr h="299340">
                <a:tc>
                  <a:txBody>
                    <a:bodyPr/>
                    <a:lstStyle/>
                    <a:p>
                      <a:pPr marL="0" marR="0">
                        <a:lnSpc>
                          <a:spcPct val="107000"/>
                        </a:lnSpc>
                        <a:spcBef>
                          <a:spcPts val="0"/>
                        </a:spcBef>
                        <a:spcAft>
                          <a:spcPts val="0"/>
                        </a:spcAft>
                      </a:pPr>
                      <a:r>
                        <a:rPr lang="en-US" sz="1800" b="0" dirty="0">
                          <a:effectLst/>
                          <a:latin typeface="Segoe UI" panose="020B0502040204020203" pitchFamily="34" charset="0"/>
                          <a:cs typeface="Segoe UI" panose="020B0502040204020203" pitchFamily="34" charset="0"/>
                        </a:rPr>
                        <a:t>Example</a:t>
                      </a:r>
                      <a:endParaRPr lang="en-US" sz="1800" b="0" dirty="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c>
                  <a:txBody>
                    <a:bodyPr/>
                    <a:lstStyle/>
                    <a:p>
                      <a:pPr marL="0" marR="0">
                        <a:lnSpc>
                          <a:spcPct val="107000"/>
                        </a:lnSpc>
                        <a:spcBef>
                          <a:spcPts val="0"/>
                        </a:spcBef>
                        <a:spcAft>
                          <a:spcPts val="0"/>
                        </a:spcAft>
                      </a:pPr>
                      <a:r>
                        <a:rPr lang="en-US" sz="1800" b="0">
                          <a:effectLst/>
                          <a:latin typeface="Segoe UI" panose="020B0502040204020203" pitchFamily="34" charset="0"/>
                          <a:cs typeface="Segoe UI" panose="020B0502040204020203" pitchFamily="34" charset="0"/>
                        </a:rPr>
                        <a:t>PowerShell command</a:t>
                      </a:r>
                      <a:endParaRPr lang="en-US" sz="1800" b="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r>
              <a:tr h="1197359">
                <a:tc>
                  <a:txBody>
                    <a:bodyPr/>
                    <a:lstStyle/>
                    <a:p>
                      <a:pPr marL="0" marR="0">
                        <a:lnSpc>
                          <a:spcPct val="107000"/>
                        </a:lnSpc>
                        <a:spcBef>
                          <a:spcPts val="0"/>
                        </a:spcBef>
                        <a:spcAft>
                          <a:spcPts val="0"/>
                        </a:spcAft>
                      </a:pPr>
                      <a:r>
                        <a:rPr lang="en-US" sz="1800" b="0" dirty="0">
                          <a:effectLst/>
                          <a:latin typeface="Segoe UI" panose="020B0502040204020203" pitchFamily="34" charset="0"/>
                          <a:cs typeface="Segoe UI" panose="020B0502040204020203" pitchFamily="34" charset="0"/>
                        </a:rPr>
                        <a:t>Enable IRM for the farm and configures it to use the default RMS server configured in Active Directory.</a:t>
                      </a:r>
                      <a:endParaRPr lang="en-US" sz="1800" b="0" dirty="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c>
                  <a:txBody>
                    <a:bodyPr/>
                    <a:lstStyle/>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Set-</a:t>
                      </a:r>
                      <a:r>
                        <a:rPr lang="en-US" sz="1600" b="1" u="none" strike="noStrike" dirty="0" err="1">
                          <a:effectLst/>
                          <a:latin typeface="Courier New" panose="02070309020205020404" pitchFamily="49" charset="0"/>
                          <a:cs typeface="Courier New" panose="02070309020205020404" pitchFamily="49" charset="0"/>
                        </a:rPr>
                        <a:t>SPIRMSettings</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IrmEnabled</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UseActiveDirectoryDiscovery</a:t>
                      </a:r>
                      <a:endParaRPr lang="en-US" sz="2800" b="1" dirty="0">
                        <a:effectLst/>
                        <a:latin typeface="Courier New" panose="02070309020205020404" pitchFamily="49" charset="0"/>
                        <a:cs typeface="Courier New" panose="02070309020205020404" pitchFamily="49" charset="0"/>
                      </a:endParaRPr>
                    </a:p>
                    <a:p>
                      <a:pPr marL="0" marR="0">
                        <a:lnSpc>
                          <a:spcPct val="107000"/>
                        </a:lnSpc>
                        <a:spcBef>
                          <a:spcPts val="0"/>
                        </a:spcBef>
                        <a:spcAft>
                          <a:spcPts val="0"/>
                        </a:spcAft>
                      </a:pPr>
                      <a:r>
                        <a:rPr lang="en-US" sz="2800" b="1" dirty="0">
                          <a:effectLst/>
                          <a:latin typeface="Courier New" panose="02070309020205020404" pitchFamily="49" charset="0"/>
                          <a:cs typeface="Courier New" panose="02070309020205020404" pitchFamily="49" charset="0"/>
                        </a:rPr>
                        <a:t> </a:t>
                      </a:r>
                      <a:endParaRPr lang="en-US" sz="2800" b="1" dirty="0">
                        <a:effectLst/>
                        <a:latin typeface="Courier New" panose="02070309020205020404" pitchFamily="49" charset="0"/>
                        <a:ea typeface="Calibri" panose="020F0502020204030204" pitchFamily="34" charset="0"/>
                        <a:cs typeface="Courier New" panose="02070309020205020404" pitchFamily="49" charset="0"/>
                      </a:endParaRPr>
                    </a:p>
                  </a:txBody>
                  <a:tcPr marL="69945" marR="69945" marT="0" marB="0"/>
                </a:tc>
              </a:tr>
              <a:tr h="956890">
                <a:tc>
                  <a:txBody>
                    <a:bodyPr/>
                    <a:lstStyle/>
                    <a:p>
                      <a:pPr marL="0" marR="0">
                        <a:lnSpc>
                          <a:spcPct val="107000"/>
                        </a:lnSpc>
                        <a:spcBef>
                          <a:spcPts val="0"/>
                        </a:spcBef>
                        <a:spcAft>
                          <a:spcPts val="0"/>
                        </a:spcAft>
                      </a:pPr>
                      <a:r>
                        <a:rPr lang="en-US" sz="1800" b="0">
                          <a:effectLst/>
                          <a:latin typeface="Segoe UI" panose="020B0502040204020203" pitchFamily="34" charset="0"/>
                          <a:cs typeface="Segoe UI" panose="020B0502040204020203" pitchFamily="34" charset="0"/>
                        </a:rPr>
                        <a:t>Enables IRM for the farm and specifies the URL of the RMS server to use</a:t>
                      </a:r>
                      <a:endParaRPr lang="en-US" sz="1800" b="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c>
                  <a:txBody>
                    <a:bodyPr/>
                    <a:lstStyle/>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Set-</a:t>
                      </a:r>
                      <a:r>
                        <a:rPr lang="en-US" sz="1600" b="1" u="none" strike="noStrike" dirty="0" err="1">
                          <a:effectLst/>
                          <a:latin typeface="Courier New" panose="02070309020205020404" pitchFamily="49" charset="0"/>
                          <a:cs typeface="Courier New" panose="02070309020205020404" pitchFamily="49" charset="0"/>
                        </a:rPr>
                        <a:t>SPIRMSettings</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IrmEnabled</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CertificateServerUrl</a:t>
                      </a:r>
                      <a:r>
                        <a:rPr lang="en-US" sz="1600" b="1" u="none" strike="noStrike" dirty="0">
                          <a:effectLst/>
                          <a:latin typeface="Courier New" panose="02070309020205020404" pitchFamily="49" charset="0"/>
                          <a:cs typeface="Courier New" panose="02070309020205020404" pitchFamily="49" charset="0"/>
                        </a:rPr>
                        <a:t> http://myrmsserver</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 </a:t>
                      </a:r>
                      <a:endParaRPr lang="en-US" sz="2800" b="1" dirty="0">
                        <a:effectLst/>
                        <a:latin typeface="Courier New" panose="02070309020205020404" pitchFamily="49" charset="0"/>
                        <a:ea typeface="Calibri" panose="020F0502020204030204" pitchFamily="34" charset="0"/>
                        <a:cs typeface="Courier New" panose="02070309020205020404" pitchFamily="49" charset="0"/>
                      </a:endParaRPr>
                    </a:p>
                  </a:txBody>
                  <a:tcPr marL="69945" marR="69945" marT="0" marB="0"/>
                </a:tc>
              </a:tr>
              <a:tr h="2728901">
                <a:tc>
                  <a:txBody>
                    <a:bodyPr/>
                    <a:lstStyle/>
                    <a:p>
                      <a:pPr marL="0" marR="0">
                        <a:lnSpc>
                          <a:spcPct val="107000"/>
                        </a:lnSpc>
                        <a:spcBef>
                          <a:spcPts val="0"/>
                        </a:spcBef>
                        <a:spcAft>
                          <a:spcPts val="0"/>
                        </a:spcAft>
                      </a:pPr>
                      <a:r>
                        <a:rPr lang="en-US" sz="1800" b="0">
                          <a:effectLst/>
                          <a:latin typeface="Segoe UI" panose="020B0502040204020203" pitchFamily="34" charset="0"/>
                          <a:cs typeface="Segoe UI" panose="020B0502040204020203" pitchFamily="34" charset="0"/>
                        </a:rPr>
                        <a:t>Enable IRM for the specified tenant and specifies the URL of the RMS server to use.</a:t>
                      </a:r>
                      <a:endParaRPr lang="en-US" sz="1800" b="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c>
                  <a:txBody>
                    <a:bodyPr/>
                    <a:lstStyle/>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Set-</a:t>
                      </a:r>
                      <a:r>
                        <a:rPr lang="en-US" sz="1600" b="1" u="none" strike="noStrike" dirty="0" err="1">
                          <a:effectLst/>
                          <a:latin typeface="Courier New" panose="02070309020205020404" pitchFamily="49" charset="0"/>
                          <a:cs typeface="Courier New" panose="02070309020205020404" pitchFamily="49" charset="0"/>
                        </a:rPr>
                        <a:t>SPIRMSettings</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IrmEnabled</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SubscriptionScopeSettingsEnabled</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 </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site = Get-</a:t>
                      </a:r>
                      <a:r>
                        <a:rPr lang="en-US" sz="1600" b="1" u="none" strike="noStrike" dirty="0" err="1">
                          <a:effectLst/>
                          <a:latin typeface="Courier New" panose="02070309020205020404" pitchFamily="49" charset="0"/>
                          <a:cs typeface="Courier New" panose="02070309020205020404" pitchFamily="49" charset="0"/>
                        </a:rPr>
                        <a:t>SPSite</a:t>
                      </a:r>
                      <a:r>
                        <a:rPr lang="en-US" sz="1600" b="1" u="none" strike="noStrike" dirty="0">
                          <a:effectLst/>
                          <a:latin typeface="Courier New" panose="02070309020205020404" pitchFamily="49" charset="0"/>
                          <a:cs typeface="Courier New" panose="02070309020205020404" pitchFamily="49" charset="0"/>
                        </a:rPr>
                        <a:t> http://myspserver</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$subscription = $</a:t>
                      </a:r>
                      <a:r>
                        <a:rPr lang="en-US" sz="1600" b="1" u="none" strike="noStrike" dirty="0" err="1">
                          <a:effectLst/>
                          <a:latin typeface="Courier New" panose="02070309020205020404" pitchFamily="49" charset="0"/>
                          <a:cs typeface="Courier New" panose="02070309020205020404" pitchFamily="49" charset="0"/>
                        </a:rPr>
                        <a:t>site.SiteSubscription</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2800" b="1" dirty="0">
                          <a:effectLst/>
                          <a:latin typeface="Courier New" panose="02070309020205020404" pitchFamily="49" charset="0"/>
                          <a:cs typeface="Courier New" panose="02070309020205020404" pitchFamily="49" charset="0"/>
                        </a:rPr>
                        <a:t> </a:t>
                      </a:r>
                      <a:r>
                        <a:rPr lang="en-US" sz="1600" b="1" u="none" strike="noStrike" dirty="0">
                          <a:effectLst/>
                          <a:latin typeface="Courier New" panose="02070309020205020404" pitchFamily="49" charset="0"/>
                          <a:cs typeface="Courier New" panose="02070309020205020404" pitchFamily="49" charset="0"/>
                        </a:rPr>
                        <a:t>Set-</a:t>
                      </a:r>
                      <a:r>
                        <a:rPr lang="en-US" sz="1600" b="1" u="none" strike="noStrike" dirty="0" err="1">
                          <a:effectLst/>
                          <a:latin typeface="Courier New" panose="02070309020205020404" pitchFamily="49" charset="0"/>
                          <a:cs typeface="Courier New" panose="02070309020205020404" pitchFamily="49" charset="0"/>
                        </a:rPr>
                        <a:t>SPSiteSubscriptionIrmConfig</a:t>
                      </a:r>
                      <a:r>
                        <a:rPr lang="en-US" sz="1600" b="1" u="none" strike="noStrike" dirty="0">
                          <a:effectLst/>
                          <a:latin typeface="Courier New" panose="02070309020205020404" pitchFamily="49" charset="0"/>
                          <a:cs typeface="Courier New" panose="02070309020205020404" pitchFamily="49" charset="0"/>
                        </a:rPr>
                        <a:t> -Identity $subscription -</a:t>
                      </a:r>
                      <a:r>
                        <a:rPr lang="en-US" sz="1600" b="1" u="none" strike="noStrike" dirty="0" err="1">
                          <a:effectLst/>
                          <a:latin typeface="Courier New" panose="02070309020205020404" pitchFamily="49" charset="0"/>
                          <a:cs typeface="Courier New" panose="02070309020205020404" pitchFamily="49" charset="0"/>
                        </a:rPr>
                        <a:t>IrmEnabled</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CertificateServerUrl</a:t>
                      </a:r>
                      <a:r>
                        <a:rPr lang="en-US" sz="1600" b="1" u="none" strike="noStrike" dirty="0">
                          <a:effectLst/>
                          <a:latin typeface="Courier New" panose="02070309020205020404" pitchFamily="49" charset="0"/>
                          <a:cs typeface="Courier New" panose="02070309020205020404" pitchFamily="49" charset="0"/>
                        </a:rPr>
                        <a:t> http://myrmsserver</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 </a:t>
                      </a:r>
                      <a:endParaRPr lang="en-US" sz="2800" b="1" dirty="0">
                        <a:effectLst/>
                        <a:latin typeface="Courier New" panose="02070309020205020404" pitchFamily="49" charset="0"/>
                        <a:ea typeface="Calibri" panose="020F0502020204030204" pitchFamily="34" charset="0"/>
                        <a:cs typeface="Courier New" panose="02070309020205020404" pitchFamily="49" charset="0"/>
                      </a:endParaRPr>
                    </a:p>
                  </a:txBody>
                  <a:tcPr marL="69945" marR="69945" marT="0" marB="0"/>
                </a:tc>
              </a:tr>
              <a:tr h="637927">
                <a:tc>
                  <a:txBody>
                    <a:bodyPr/>
                    <a:lstStyle/>
                    <a:p>
                      <a:pPr marL="0" marR="0">
                        <a:lnSpc>
                          <a:spcPct val="107000"/>
                        </a:lnSpc>
                        <a:spcBef>
                          <a:spcPts val="0"/>
                        </a:spcBef>
                        <a:spcAft>
                          <a:spcPts val="0"/>
                        </a:spcAft>
                      </a:pPr>
                      <a:r>
                        <a:rPr lang="en-US" sz="1800" b="0" dirty="0">
                          <a:effectLst/>
                          <a:latin typeface="Segoe UI" panose="020B0502040204020203" pitchFamily="34" charset="0"/>
                          <a:cs typeface="Segoe UI" panose="020B0502040204020203" pitchFamily="34" charset="0"/>
                        </a:rPr>
                        <a:t>Disable IRM for the farm</a:t>
                      </a:r>
                      <a:endParaRPr lang="en-US" sz="1800" b="0" dirty="0">
                        <a:effectLst/>
                        <a:latin typeface="Segoe UI" panose="020B0502040204020203" pitchFamily="34" charset="0"/>
                        <a:ea typeface="Calibri" panose="020F0502020204030204" pitchFamily="34" charset="0"/>
                        <a:cs typeface="Segoe UI" panose="020B0502040204020203" pitchFamily="34" charset="0"/>
                      </a:endParaRPr>
                    </a:p>
                  </a:txBody>
                  <a:tcPr marL="69945" marR="69945" marT="0" marB="0"/>
                </a:tc>
                <a:tc>
                  <a:txBody>
                    <a:bodyPr/>
                    <a:lstStyle/>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Set-</a:t>
                      </a:r>
                      <a:r>
                        <a:rPr lang="en-US" sz="1600" b="1" u="none" strike="noStrike" dirty="0" err="1">
                          <a:effectLst/>
                          <a:latin typeface="Courier New" panose="02070309020205020404" pitchFamily="49" charset="0"/>
                          <a:cs typeface="Courier New" panose="02070309020205020404" pitchFamily="49" charset="0"/>
                        </a:rPr>
                        <a:t>SPIRMSettings</a:t>
                      </a:r>
                      <a:r>
                        <a:rPr lang="en-US" sz="1600" b="1" u="none" strike="noStrike" dirty="0">
                          <a:effectLst/>
                          <a:latin typeface="Courier New" panose="02070309020205020404" pitchFamily="49" charset="0"/>
                          <a:cs typeface="Courier New" panose="02070309020205020404" pitchFamily="49" charset="0"/>
                        </a:rPr>
                        <a:t> -</a:t>
                      </a:r>
                      <a:r>
                        <a:rPr lang="en-US" sz="1600" b="1" u="none" strike="noStrike" dirty="0" err="1">
                          <a:effectLst/>
                          <a:latin typeface="Courier New" panose="02070309020205020404" pitchFamily="49" charset="0"/>
                          <a:cs typeface="Courier New" panose="02070309020205020404" pitchFamily="49" charset="0"/>
                        </a:rPr>
                        <a:t>IrmEnabled</a:t>
                      </a:r>
                      <a:r>
                        <a:rPr lang="en-US" sz="1600" b="1" u="none" strike="noStrike" dirty="0">
                          <a:effectLst/>
                          <a:latin typeface="Courier New" panose="02070309020205020404" pitchFamily="49" charset="0"/>
                          <a:cs typeface="Courier New" panose="02070309020205020404" pitchFamily="49" charset="0"/>
                        </a:rPr>
                        <a:t>:$false</a:t>
                      </a:r>
                      <a:endParaRPr lang="en-US" sz="2800" b="1" dirty="0">
                        <a:effectLst/>
                        <a:latin typeface="Courier New" panose="02070309020205020404" pitchFamily="49" charset="0"/>
                        <a:cs typeface="Courier New" panose="02070309020205020404" pitchFamily="49" charset="0"/>
                      </a:endParaRPr>
                    </a:p>
                    <a:p>
                      <a:pPr marL="0" marR="0">
                        <a:lnSpc>
                          <a:spcPct val="114000"/>
                        </a:lnSpc>
                        <a:spcBef>
                          <a:spcPts val="0"/>
                        </a:spcBef>
                        <a:spcAft>
                          <a:spcPts val="0"/>
                        </a:spcAft>
                      </a:pPr>
                      <a:r>
                        <a:rPr lang="en-US" sz="1600" b="1" u="none" strike="noStrike" dirty="0">
                          <a:effectLst/>
                          <a:latin typeface="Courier New" panose="02070309020205020404" pitchFamily="49" charset="0"/>
                          <a:cs typeface="Courier New" panose="02070309020205020404" pitchFamily="49" charset="0"/>
                        </a:rPr>
                        <a:t> </a:t>
                      </a:r>
                      <a:endParaRPr lang="en-US" sz="2800" b="1" dirty="0">
                        <a:effectLst/>
                        <a:latin typeface="Courier New" panose="02070309020205020404" pitchFamily="49" charset="0"/>
                        <a:ea typeface="Calibri" panose="020F0502020204030204" pitchFamily="34" charset="0"/>
                        <a:cs typeface="Courier New" panose="02070309020205020404" pitchFamily="49" charset="0"/>
                      </a:endParaRPr>
                    </a:p>
                  </a:txBody>
                  <a:tcPr marL="69945" marR="69945" marT="0" marB="0"/>
                </a:tc>
              </a:tr>
            </a:tbl>
          </a:graphicData>
        </a:graphic>
      </p:graphicFrame>
      <p:pic>
        <p:nvPicPr>
          <p:cNvPr id="5" name="Picture 4"/>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0866437" y="-120255"/>
            <a:ext cx="1748631" cy="1748631"/>
          </a:xfrm>
          <a:prstGeom prst="rect">
            <a:avLst/>
          </a:prstGeom>
        </p:spPr>
      </p:pic>
    </p:spTree>
    <p:extLst>
      <p:ext uri="{BB962C8B-B14F-4D97-AF65-F5344CB8AC3E}">
        <p14:creationId xmlns:p14="http://schemas.microsoft.com/office/powerpoint/2010/main" val="402699548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2479140"/>
          </a:xfrm>
          <a:prstGeom prst="rect">
            <a:avLst/>
          </a:prstGeom>
        </p:spPr>
        <p:txBody>
          <a:bodyPr/>
          <a:lstStyle/>
          <a:p>
            <a:pPr marL="0" indent="0">
              <a:buNone/>
            </a:pPr>
            <a:r>
              <a:rPr lang="en-US" sz="2800" dirty="0" err="1">
                <a:latin typeface="Courier New" panose="02070309020205020404" pitchFamily="49" charset="0"/>
                <a:cs typeface="Courier New" panose="02070309020205020404" pitchFamily="49" charset="0"/>
                <a:hlinkClick r:id="rId2"/>
              </a:rPr>
              <a:t>SPInformationRightsManagementSettings</a:t>
            </a:r>
            <a:r>
              <a:rPr lang="en-US" sz="2800" dirty="0">
                <a:latin typeface="Courier New" panose="02070309020205020404" pitchFamily="49" charset="0"/>
                <a:cs typeface="Courier New" panose="02070309020205020404" pitchFamily="49" charset="0"/>
                <a:hlinkClick r:id="rId2"/>
              </a:rPr>
              <a:t> class</a:t>
            </a:r>
            <a:endParaRPr lang="en-US" sz="2800" dirty="0">
              <a:latin typeface="Courier New" panose="02070309020205020404" pitchFamily="49" charset="0"/>
              <a:cs typeface="Courier New" panose="02070309020205020404" pitchFamily="49" charset="0"/>
            </a:endParaRPr>
          </a:p>
          <a:p>
            <a:pPr marL="0" indent="0">
              <a:buNone/>
            </a:pPr>
            <a:r>
              <a:rPr lang="en-US" sz="2800" dirty="0" err="1">
                <a:latin typeface="Courier New" panose="02070309020205020404" pitchFamily="49" charset="0"/>
                <a:cs typeface="Courier New" panose="02070309020205020404" pitchFamily="49" charset="0"/>
                <a:hlinkClick r:id="rId3"/>
              </a:rPr>
              <a:t>SPInformationRightsManagementSettings</a:t>
            </a:r>
            <a:r>
              <a:rPr lang="en-US" sz="2800" dirty="0">
                <a:latin typeface="Courier New" panose="02070309020205020404" pitchFamily="49" charset="0"/>
                <a:cs typeface="Courier New" panose="02070309020205020404" pitchFamily="49" charset="0"/>
                <a:hlinkClick r:id="rId3"/>
              </a:rPr>
              <a:t> members</a:t>
            </a:r>
            <a:endParaRPr lang="en-US" sz="2800" dirty="0">
              <a:latin typeface="Courier New" panose="02070309020205020404" pitchFamily="49" charset="0"/>
              <a:cs typeface="Courier New" panose="02070309020205020404" pitchFamily="49" charset="0"/>
            </a:endParaRPr>
          </a:p>
          <a:p>
            <a:pPr marL="0" indent="0">
              <a:buNone/>
            </a:pPr>
            <a:r>
              <a:rPr lang="en-US" sz="2800" dirty="0" err="1">
                <a:latin typeface="Courier New" panose="02070309020205020404" pitchFamily="49" charset="0"/>
                <a:cs typeface="Courier New" panose="02070309020205020404" pitchFamily="49" charset="0"/>
                <a:hlinkClick r:id="rId4"/>
              </a:rPr>
              <a:t>SPInformationRightsManagementSettings</a:t>
            </a:r>
            <a:r>
              <a:rPr lang="en-US" sz="2800" dirty="0">
                <a:latin typeface="Courier New" panose="02070309020205020404" pitchFamily="49" charset="0"/>
                <a:cs typeface="Courier New" panose="02070309020205020404" pitchFamily="49" charset="0"/>
                <a:hlinkClick r:id="rId4"/>
              </a:rPr>
              <a:t> methods</a:t>
            </a:r>
            <a:endParaRPr lang="en-US" sz="2800" dirty="0">
              <a:latin typeface="Courier New" panose="02070309020205020404" pitchFamily="49" charset="0"/>
              <a:cs typeface="Courier New" panose="02070309020205020404" pitchFamily="49" charset="0"/>
            </a:endParaRPr>
          </a:p>
          <a:p>
            <a:pPr marL="0" indent="0">
              <a:buNone/>
            </a:pPr>
            <a:r>
              <a:rPr lang="en-US" sz="2800" dirty="0" err="1">
                <a:latin typeface="Courier New" panose="02070309020205020404" pitchFamily="49" charset="0"/>
                <a:cs typeface="Courier New" panose="02070309020205020404" pitchFamily="49" charset="0"/>
                <a:hlinkClick r:id="rId5"/>
              </a:rPr>
              <a:t>SPInformationRightsManagementSettings</a:t>
            </a:r>
            <a:r>
              <a:rPr lang="en-US" sz="2800" dirty="0">
                <a:latin typeface="Courier New" panose="02070309020205020404" pitchFamily="49" charset="0"/>
                <a:cs typeface="Courier New" panose="02070309020205020404" pitchFamily="49" charset="0"/>
                <a:hlinkClick r:id="rId5"/>
              </a:rPr>
              <a:t> properties</a:t>
            </a:r>
            <a:endParaRPr lang="en-US" sz="2800" dirty="0">
              <a:latin typeface="Courier New" panose="02070309020205020404" pitchFamily="49" charset="0"/>
              <a:cs typeface="Courier New" panose="02070309020205020404" pitchFamily="49" charset="0"/>
            </a:endParaRPr>
          </a:p>
          <a:p>
            <a:pPr marL="0" indent="0">
              <a:buNone/>
            </a:pPr>
            <a:endParaRPr lang="en-US" sz="2800" dirty="0">
              <a:latin typeface="Courier New" panose="02070309020205020404" pitchFamily="49" charset="0"/>
              <a:cs typeface="Courier New" panose="02070309020205020404" pitchFamily="49" charset="0"/>
            </a:endParaRPr>
          </a:p>
        </p:txBody>
      </p:sp>
      <p:sp>
        <p:nvSpPr>
          <p:cNvPr id="2" name="Title 1"/>
          <p:cNvSpPr>
            <a:spLocks noGrp="1"/>
          </p:cNvSpPr>
          <p:nvPr>
            <p:ph type="title"/>
          </p:nvPr>
        </p:nvSpPr>
        <p:spPr/>
        <p:txBody>
          <a:bodyPr/>
          <a:lstStyle/>
          <a:p>
            <a:r>
              <a:rPr lang="en-US" dirty="0" smtClean="0"/>
              <a:t>Programmability (Library level)</a:t>
            </a:r>
            <a:endParaRPr lang="en-US" dirty="0"/>
          </a:p>
        </p:txBody>
      </p:sp>
      <p:pic>
        <p:nvPicPr>
          <p:cNvPr id="4" name="Picture 3"/>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10866437" y="-120255"/>
            <a:ext cx="1748631" cy="1748631"/>
          </a:xfrm>
          <a:prstGeom prst="rect">
            <a:avLst/>
          </a:prstGeom>
        </p:spPr>
      </p:pic>
    </p:spTree>
    <p:extLst>
      <p:ext uri="{BB962C8B-B14F-4D97-AF65-F5344CB8AC3E}">
        <p14:creationId xmlns:p14="http://schemas.microsoft.com/office/powerpoint/2010/main" val="319194509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Document Leak problem demo</a:t>
            </a:r>
            <a:endParaRPr lang="en-US" dirty="0"/>
          </a:p>
        </p:txBody>
      </p:sp>
      <p:sp>
        <p:nvSpPr>
          <p:cNvPr id="3" name="Content Placeholder 2"/>
          <p:cNvSpPr>
            <a:spLocks noGrp="1"/>
          </p:cNvSpPr>
          <p:nvPr>
            <p:ph type="body" sz="quarter" idx="12"/>
          </p:nvPr>
        </p:nvSpPr>
        <p:spPr>
          <a:xfrm>
            <a:off x="274638" y="5707061"/>
            <a:ext cx="8230899" cy="991395"/>
          </a:xfrm>
          <a:prstGeom prst="rect">
            <a:avLst/>
          </a:prstGeom>
        </p:spPr>
        <p:txBody>
          <a:bodyPr/>
          <a:lstStyle/>
          <a:p>
            <a:pPr marL="0" indent="0">
              <a:buNone/>
            </a:pPr>
            <a:r>
              <a:rPr lang="en-US" dirty="0" smtClean="0"/>
              <a:t>Neil Wang</a:t>
            </a:r>
            <a:endParaRPr lang="en-US" dirty="0"/>
          </a:p>
        </p:txBody>
      </p:sp>
    </p:spTree>
    <p:extLst>
      <p:ext uri="{BB962C8B-B14F-4D97-AF65-F5344CB8AC3E}">
        <p14:creationId xmlns:p14="http://schemas.microsoft.com/office/powerpoint/2010/main" val="21547225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Other interesting sessions in SPC</a:t>
            </a:r>
            <a:endParaRPr lang="en-US" dirty="0"/>
          </a:p>
        </p:txBody>
      </p:sp>
      <p:sp>
        <p:nvSpPr>
          <p:cNvPr id="6" name="Text Placeholder 5"/>
          <p:cNvSpPr>
            <a:spLocks noGrp="1"/>
          </p:cNvSpPr>
          <p:nvPr>
            <p:ph type="body" sz="quarter" idx="10"/>
          </p:nvPr>
        </p:nvSpPr>
        <p:spPr>
          <a:xfrm>
            <a:off x="274638" y="1212850"/>
            <a:ext cx="11887200" cy="3213187"/>
          </a:xfrm>
        </p:spPr>
        <p:txBody>
          <a:bodyPr/>
          <a:lstStyle/>
          <a:p>
            <a:r>
              <a:rPr lang="en-US" sz="2400" dirty="0" smtClean="0"/>
              <a:t>SPC173 - </a:t>
            </a:r>
            <a:r>
              <a:rPr lang="en-US" sz="2400" dirty="0">
                <a:hlinkClick r:id="rId2"/>
              </a:rPr>
              <a:t>Overview of ECM for teams with Site Mailboxes</a:t>
            </a:r>
            <a:r>
              <a:rPr lang="en-US" sz="2400" dirty="0"/>
              <a:t> </a:t>
            </a:r>
            <a:r>
              <a:rPr lang="en-US" sz="2400" dirty="0" smtClean="0"/>
              <a:t>(Tue 9AM)</a:t>
            </a:r>
          </a:p>
          <a:p>
            <a:r>
              <a:rPr lang="en-US" sz="2400" dirty="0" smtClean="0"/>
              <a:t>SPC223 - </a:t>
            </a:r>
            <a:r>
              <a:rPr lang="en-US" sz="2400" dirty="0">
                <a:hlinkClick r:id="rId3"/>
              </a:rPr>
              <a:t>CMIS and SharePoint 2013: Interop with other ECM systems</a:t>
            </a:r>
            <a:r>
              <a:rPr lang="en-US" sz="2400" dirty="0"/>
              <a:t> </a:t>
            </a:r>
            <a:r>
              <a:rPr lang="en-US" sz="2400" dirty="0" smtClean="0"/>
              <a:t> (Tue 3:15)</a:t>
            </a:r>
          </a:p>
          <a:p>
            <a:r>
              <a:rPr lang="en-US" sz="2400" dirty="0" smtClean="0"/>
              <a:t>SPC018 - </a:t>
            </a:r>
            <a:r>
              <a:rPr lang="en-US" sz="2400" dirty="0">
                <a:hlinkClick r:id="rId4"/>
              </a:rPr>
              <a:t>Best Practices for ECM in the Cloud, and how large organizations can get the most out of Office 365</a:t>
            </a:r>
            <a:r>
              <a:rPr lang="en-US" sz="2400" dirty="0"/>
              <a:t> </a:t>
            </a:r>
            <a:r>
              <a:rPr lang="en-US" sz="2400" dirty="0" smtClean="0"/>
              <a:t> (Wed 9:00)</a:t>
            </a:r>
          </a:p>
          <a:p>
            <a:r>
              <a:rPr lang="en-US" sz="2400" dirty="0" smtClean="0"/>
              <a:t>SPC112 - </a:t>
            </a:r>
            <a:r>
              <a:rPr lang="en-US" sz="2400" dirty="0">
                <a:hlinkClick r:id="rId5"/>
              </a:rPr>
              <a:t>Customer Showcase: How Clifford Chance, one of the world's largest law firms, has bet its ECM strategy on SharePoint</a:t>
            </a:r>
            <a:r>
              <a:rPr lang="en-US" sz="2400" dirty="0"/>
              <a:t> </a:t>
            </a:r>
            <a:r>
              <a:rPr lang="en-US" sz="2400" dirty="0" smtClean="0"/>
              <a:t> (Wed 3:15)</a:t>
            </a:r>
          </a:p>
          <a:p>
            <a:r>
              <a:rPr lang="en-US" sz="2400" dirty="0" smtClean="0"/>
              <a:t>SPC251 - </a:t>
            </a:r>
            <a:r>
              <a:rPr lang="en-US" sz="2400" dirty="0">
                <a:hlinkClick r:id="rId6"/>
              </a:rPr>
              <a:t>What's New in Managing Your SharePoint Online Environment</a:t>
            </a:r>
            <a:r>
              <a:rPr lang="en-US" sz="2400" dirty="0"/>
              <a:t> </a:t>
            </a:r>
            <a:r>
              <a:rPr lang="en-US" sz="2400" dirty="0" smtClean="0"/>
              <a:t> (Mon 3:45)</a:t>
            </a:r>
          </a:p>
          <a:p>
            <a:r>
              <a:rPr lang="en-US" sz="2400" dirty="0" smtClean="0"/>
              <a:t>SPC195 - </a:t>
            </a:r>
            <a:r>
              <a:rPr lang="en-US" sz="2400" dirty="0">
                <a:hlinkClick r:id="rId7"/>
              </a:rPr>
              <a:t>PowerShell 3.0 Administration with SharePoint 2013</a:t>
            </a:r>
            <a:r>
              <a:rPr lang="en-US" sz="2400" dirty="0"/>
              <a:t> </a:t>
            </a:r>
            <a:r>
              <a:rPr lang="en-US" sz="2400" dirty="0" smtClean="0"/>
              <a:t> (Tue 9:00)</a:t>
            </a:r>
          </a:p>
        </p:txBody>
      </p:sp>
      <p:sp>
        <p:nvSpPr>
          <p:cNvPr id="2" name="TextBox 1"/>
          <p:cNvSpPr txBox="1"/>
          <p:nvPr/>
        </p:nvSpPr>
        <p:spPr>
          <a:xfrm>
            <a:off x="260082" y="5249862"/>
            <a:ext cx="9507731"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chemeClr val="tx1"/>
                    </a:gs>
                    <a:gs pos="30000">
                      <a:schemeClr val="tx1"/>
                    </a:gs>
                  </a:gsLst>
                  <a:lin ang="5400000" scaled="0"/>
                </a:gradFill>
              </a:rPr>
              <a:t>Read more: </a:t>
            </a:r>
            <a:r>
              <a:rPr lang="en-US" sz="4000" dirty="0" smtClean="0">
                <a:gradFill>
                  <a:gsLst>
                    <a:gs pos="2917">
                      <a:schemeClr val="tx1"/>
                    </a:gs>
                    <a:gs pos="30000">
                      <a:schemeClr val="tx1"/>
                    </a:gs>
                  </a:gsLst>
                  <a:lin ang="5400000" scaled="0"/>
                </a:gradFill>
                <a:hlinkClick r:id="rId8"/>
              </a:rPr>
              <a:t>IRM in SharePoint 2013 blog</a:t>
            </a:r>
            <a:endParaRPr lang="en-US" sz="40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30782920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How IRM works in SharePoint and in Office 365</a:t>
            </a:r>
          </a:p>
          <a:p>
            <a:r>
              <a:rPr lang="en-US" dirty="0" smtClean="0"/>
              <a:t>What is new in SharePoint 2013</a:t>
            </a:r>
          </a:p>
          <a:p>
            <a:r>
              <a:rPr lang="en-US" dirty="0" smtClean="0"/>
              <a:t>IRM and PDF</a:t>
            </a:r>
          </a:p>
          <a:p>
            <a:r>
              <a:rPr lang="en-US" dirty="0" smtClean="0"/>
              <a:t>IRM Programmability</a:t>
            </a:r>
          </a:p>
          <a:p>
            <a:r>
              <a:rPr lang="en-US" dirty="0" smtClean="0"/>
              <a:t>Q&amp;A</a:t>
            </a:r>
          </a:p>
          <a:p>
            <a:endParaRPr lang="en-US" dirty="0" smtClean="0"/>
          </a:p>
          <a:p>
            <a:pPr lvl="1"/>
            <a:endParaRPr lang="en-US" dirty="0" smtClean="0"/>
          </a:p>
          <a:p>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67730559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pic>
        <p:nvPicPr>
          <p:cNvPr id="5" name="Picture 4"/>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475037" y="1516062"/>
            <a:ext cx="4683557" cy="4648303"/>
          </a:xfrm>
          <a:prstGeom prst="rect">
            <a:avLst/>
          </a:prstGeom>
        </p:spPr>
      </p:pic>
    </p:spTree>
    <p:extLst>
      <p:ext uri="{BB962C8B-B14F-4D97-AF65-F5344CB8AC3E}">
        <p14:creationId xmlns:p14="http://schemas.microsoft.com/office/powerpoint/2010/main" val="290566937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51308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670521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419671"/>
          </a:xfrm>
          <a:prstGeom prst="rect">
            <a:avLst/>
          </a:prstGeom>
        </p:spPr>
        <p:txBody>
          <a:bodyPr/>
          <a:lstStyle/>
          <a:p>
            <a:r>
              <a:rPr lang="en-US" sz="3200" b="1" dirty="0" smtClean="0">
                <a:hlinkClick r:id="rId2"/>
              </a:rPr>
              <a:t>IRM</a:t>
            </a:r>
            <a:r>
              <a:rPr lang="en-US" sz="3200" dirty="0" smtClean="0"/>
              <a:t>: Information Rights Management</a:t>
            </a:r>
          </a:p>
          <a:p>
            <a:r>
              <a:rPr lang="en-US" sz="3200" b="1" dirty="0" smtClean="0">
                <a:hlinkClick r:id="rId3"/>
              </a:rPr>
              <a:t>DRM</a:t>
            </a:r>
            <a:r>
              <a:rPr lang="en-US" sz="3200" dirty="0" smtClean="0"/>
              <a:t>: Digital Rights Management</a:t>
            </a:r>
          </a:p>
          <a:p>
            <a:r>
              <a:rPr lang="en-US" sz="3200" b="1" dirty="0" smtClean="0">
                <a:hlinkClick r:id="rId4"/>
              </a:rPr>
              <a:t>RMS</a:t>
            </a:r>
            <a:r>
              <a:rPr lang="en-US" sz="3200" dirty="0" smtClean="0"/>
              <a:t>: Right Management Server</a:t>
            </a:r>
          </a:p>
          <a:p>
            <a:r>
              <a:rPr lang="en-US" sz="3200" b="1" dirty="0" smtClean="0">
                <a:hlinkClick r:id="rId5"/>
              </a:rPr>
              <a:t>RMS Online </a:t>
            </a:r>
            <a:r>
              <a:rPr lang="en-US" sz="3200" dirty="0" smtClean="0"/>
              <a:t>(AADRM): Cloud based Right Management Service</a:t>
            </a:r>
          </a:p>
          <a:p>
            <a:r>
              <a:rPr lang="en-US" sz="3200" b="1" dirty="0" smtClean="0"/>
              <a:t>Publishing License</a:t>
            </a:r>
            <a:r>
              <a:rPr lang="en-US" sz="3200" dirty="0" smtClean="0"/>
              <a:t>: the license a document is published with</a:t>
            </a:r>
          </a:p>
          <a:p>
            <a:r>
              <a:rPr lang="en-US" sz="3200" b="1" dirty="0" smtClean="0"/>
              <a:t>Usage License</a:t>
            </a:r>
            <a:r>
              <a:rPr lang="en-US" sz="3200" dirty="0" smtClean="0"/>
              <a:t>: the license to use the document</a:t>
            </a:r>
          </a:p>
          <a:p>
            <a:r>
              <a:rPr lang="en-US" sz="3200" b="1" dirty="0" smtClean="0">
                <a:hlinkClick r:id="rId6"/>
              </a:rPr>
              <a:t>AD</a:t>
            </a:r>
            <a:r>
              <a:rPr lang="en-US" sz="3200" dirty="0" smtClean="0"/>
              <a:t>: Active directory</a:t>
            </a:r>
          </a:p>
          <a:p>
            <a:r>
              <a:rPr lang="en-US" sz="3200" b="1" dirty="0" smtClean="0">
                <a:hlinkClick r:id="rId7"/>
              </a:rPr>
              <a:t>ADFS</a:t>
            </a:r>
            <a:r>
              <a:rPr lang="en-US" sz="3200" dirty="0" smtClean="0"/>
              <a:t>: Active Directory Federation Services</a:t>
            </a:r>
            <a:endParaRPr lang="en-US" sz="3200" dirty="0"/>
          </a:p>
        </p:txBody>
      </p:sp>
      <p:sp>
        <p:nvSpPr>
          <p:cNvPr id="2" name="Title 1"/>
          <p:cNvSpPr>
            <a:spLocks noGrp="1"/>
          </p:cNvSpPr>
          <p:nvPr>
            <p:ph type="title"/>
          </p:nvPr>
        </p:nvSpPr>
        <p:spPr/>
        <p:txBody>
          <a:bodyPr/>
          <a:lstStyle/>
          <a:p>
            <a:r>
              <a:rPr lang="en-US" dirty="0" smtClean="0"/>
              <a:t>Glossary</a:t>
            </a:r>
            <a:endParaRPr lang="en-US" dirty="0"/>
          </a:p>
        </p:txBody>
      </p:sp>
    </p:spTree>
    <p:extLst>
      <p:ext uri="{BB962C8B-B14F-4D97-AF65-F5344CB8AC3E}">
        <p14:creationId xmlns:p14="http://schemas.microsoft.com/office/powerpoint/2010/main" val="291180738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flipH="1">
            <a:off x="688106" y="4023910"/>
            <a:ext cx="3179330" cy="2797810"/>
          </a:xfrm>
          <a:prstGeom prst="rect">
            <a:avLst/>
          </a:prstGeom>
        </p:spPr>
      </p:pic>
      <p:sp>
        <p:nvSpPr>
          <p:cNvPr id="2" name="Title 1"/>
          <p:cNvSpPr>
            <a:spLocks noGrp="1"/>
          </p:cNvSpPr>
          <p:nvPr>
            <p:ph type="title"/>
          </p:nvPr>
        </p:nvSpPr>
        <p:spPr/>
        <p:txBody>
          <a:bodyPr/>
          <a:lstStyle/>
          <a:p>
            <a:r>
              <a:rPr lang="en-US" dirty="0" smtClean="0"/>
              <a:t>How IRM works?</a:t>
            </a:r>
            <a:endParaRPr lang="en-US" dirty="0"/>
          </a:p>
        </p:txBody>
      </p:sp>
      <p:pic>
        <p:nvPicPr>
          <p:cNvPr id="4" name="Picture 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499657" y="4680918"/>
            <a:ext cx="1864973" cy="186497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1424" y="4648842"/>
            <a:ext cx="1864973" cy="1864973"/>
          </a:xfrm>
          <a:prstGeom prst="rect">
            <a:avLst/>
          </a:prstGeom>
        </p:spPr>
      </p:pic>
      <p:sp>
        <p:nvSpPr>
          <p:cNvPr id="9" name="Rectangle 8"/>
          <p:cNvSpPr/>
          <p:nvPr/>
        </p:nvSpPr>
        <p:spPr>
          <a:xfrm>
            <a:off x="5134391" y="4775162"/>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11" name="Picture 10"/>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977340" y="4646265"/>
            <a:ext cx="1864973" cy="1864973"/>
          </a:xfrm>
          <a:prstGeom prst="rect">
            <a:avLst/>
          </a:prstGeom>
        </p:spPr>
      </p:pic>
      <p:sp>
        <p:nvSpPr>
          <p:cNvPr id="12" name="Rectangle 11"/>
          <p:cNvSpPr/>
          <p:nvPr/>
        </p:nvSpPr>
        <p:spPr>
          <a:xfrm>
            <a:off x="8341916" y="5115318"/>
            <a:ext cx="659417" cy="339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UL</a:t>
            </a:r>
          </a:p>
        </p:txBody>
      </p:sp>
      <p:sp>
        <p:nvSpPr>
          <p:cNvPr id="13" name="Rectangle 12"/>
          <p:cNvSpPr/>
          <p:nvPr/>
        </p:nvSpPr>
        <p:spPr>
          <a:xfrm>
            <a:off x="8341916" y="4775162"/>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10" name="Picture 9"/>
          <p:cNvPicPr>
            <a:picLocks noChangeAspect="1"/>
          </p:cNvPicPr>
          <p:nvPr/>
        </p:nvPicPr>
        <p:blipFill>
          <a:blip r:embed="rId4"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0131996" y="5174078"/>
            <a:ext cx="777519" cy="1212506"/>
          </a:xfrm>
          <a:prstGeom prst="rect">
            <a:avLst/>
          </a:prstGeom>
        </p:spPr>
      </p:pic>
      <p:pic>
        <p:nvPicPr>
          <p:cNvPr id="17" name="Picture 16"/>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1915" y="5393737"/>
            <a:ext cx="684541" cy="1149885"/>
          </a:xfrm>
          <a:prstGeom prst="rect">
            <a:avLst/>
          </a:prstGeom>
        </p:spPr>
      </p:pic>
      <p:pic>
        <p:nvPicPr>
          <p:cNvPr id="22" name="Picture 21"/>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48716" y="3673083"/>
            <a:ext cx="621736" cy="621736"/>
          </a:xfrm>
          <a:prstGeom prst="rect">
            <a:avLst/>
          </a:prstGeom>
        </p:spPr>
      </p:pic>
      <p:pic>
        <p:nvPicPr>
          <p:cNvPr id="23" name="Picture 22"/>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379597" y="3713042"/>
            <a:ext cx="621736" cy="621736"/>
          </a:xfrm>
          <a:prstGeom prst="rect">
            <a:avLst/>
          </a:prstGeom>
        </p:spPr>
      </p:pic>
      <p:pic>
        <p:nvPicPr>
          <p:cNvPr id="24" name="Picture 23"/>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713910" y="3805286"/>
            <a:ext cx="287771" cy="483394"/>
          </a:xfrm>
          <a:prstGeom prst="rect">
            <a:avLst/>
          </a:prstGeom>
        </p:spPr>
      </p:pic>
      <p:pic>
        <p:nvPicPr>
          <p:cNvPr id="25" name="Picture 24"/>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001333" y="3869477"/>
            <a:ext cx="287771" cy="483394"/>
          </a:xfrm>
          <a:prstGeom prst="rect">
            <a:avLst/>
          </a:prstGeom>
        </p:spPr>
      </p:pic>
      <p:pic>
        <p:nvPicPr>
          <p:cNvPr id="20" name="Picture 19"/>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6192201" y="2124007"/>
            <a:ext cx="575065" cy="575065"/>
          </a:xfrm>
          <a:prstGeom prst="rect">
            <a:avLst/>
          </a:prstGeom>
        </p:spPr>
      </p:pic>
      <p:sp>
        <p:nvSpPr>
          <p:cNvPr id="26" name="Rectangle 25"/>
          <p:cNvSpPr/>
          <p:nvPr/>
        </p:nvSpPr>
        <p:spPr>
          <a:xfrm>
            <a:off x="8321346" y="238258"/>
            <a:ext cx="3840492" cy="3785652"/>
          </a:xfrm>
          <a:prstGeom prst="rect">
            <a:avLst/>
          </a:prstGeom>
        </p:spPr>
        <p:txBody>
          <a:bodyPr wrap="square">
            <a:spAutoFit/>
          </a:bodyPr>
          <a:lstStyle/>
          <a:p>
            <a:pPr lvl="1" algn="r"/>
            <a:r>
              <a:rPr lang="en-US" sz="2000" dirty="0"/>
              <a:t>Protection is </a:t>
            </a:r>
            <a:r>
              <a:rPr lang="en-US" sz="2000" b="1" dirty="0"/>
              <a:t>persisted with the data</a:t>
            </a:r>
            <a:r>
              <a:rPr lang="en-US" sz="2000" dirty="0"/>
              <a:t>, content can travel </a:t>
            </a:r>
            <a:r>
              <a:rPr lang="en-US" sz="2000" dirty="0" smtClean="0"/>
              <a:t>anywhere</a:t>
            </a:r>
          </a:p>
          <a:p>
            <a:pPr lvl="1" algn="r"/>
            <a:endParaRPr lang="en-US" sz="2000" dirty="0"/>
          </a:p>
          <a:p>
            <a:pPr lvl="1" algn="r"/>
            <a:r>
              <a:rPr lang="en-US" sz="2000" dirty="0"/>
              <a:t>Prevent the accidental disclosure of sensitive data by </a:t>
            </a:r>
            <a:r>
              <a:rPr lang="en-US" sz="2000" b="1" dirty="0"/>
              <a:t>applying usage polices </a:t>
            </a:r>
            <a:r>
              <a:rPr lang="en-US" sz="2000" dirty="0"/>
              <a:t>(cannot forward, cannot print, read-only)</a:t>
            </a:r>
          </a:p>
          <a:p>
            <a:pPr lvl="1" algn="r"/>
            <a:endParaRPr lang="en-US" sz="2000" b="1" dirty="0" smtClean="0"/>
          </a:p>
          <a:p>
            <a:pPr lvl="1" algn="r"/>
            <a:r>
              <a:rPr lang="en-US" sz="2000" b="1" dirty="0" smtClean="0"/>
              <a:t>Securely </a:t>
            </a:r>
            <a:r>
              <a:rPr lang="en-US" sz="2000" b="1" dirty="0"/>
              <a:t>share </a:t>
            </a:r>
            <a:r>
              <a:rPr lang="en-US" sz="2000" dirty="0"/>
              <a:t>data with individuals</a:t>
            </a:r>
          </a:p>
        </p:txBody>
      </p:sp>
      <p:sp>
        <p:nvSpPr>
          <p:cNvPr id="27" name="Rectangle 26"/>
          <p:cNvSpPr/>
          <p:nvPr/>
        </p:nvSpPr>
        <p:spPr>
          <a:xfrm rot="21015932">
            <a:off x="1042746" y="3939593"/>
            <a:ext cx="3569637" cy="338554"/>
          </a:xfrm>
          <a:prstGeom prst="rect">
            <a:avLst/>
          </a:prstGeom>
        </p:spPr>
        <p:txBody>
          <a:bodyPr wrap="square">
            <a:spAutoFit/>
          </a:bodyPr>
          <a:lstStyle/>
          <a:p>
            <a:pPr lvl="1"/>
            <a:r>
              <a:rPr lang="en-US" sz="1600" dirty="0" smtClean="0"/>
              <a:t>Email, documents, files</a:t>
            </a:r>
            <a:endParaRPr lang="en-US" sz="1600" dirty="0"/>
          </a:p>
        </p:txBody>
      </p:sp>
      <p:sp>
        <p:nvSpPr>
          <p:cNvPr id="28" name="TextBox 27"/>
          <p:cNvSpPr txBox="1"/>
          <p:nvPr/>
        </p:nvSpPr>
        <p:spPr>
          <a:xfrm>
            <a:off x="5602911" y="2620366"/>
            <a:ext cx="1193815"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RMS</a:t>
            </a:r>
          </a:p>
        </p:txBody>
      </p:sp>
      <p:sp>
        <p:nvSpPr>
          <p:cNvPr id="29" name="TextBox 28"/>
          <p:cNvSpPr txBox="1"/>
          <p:nvPr/>
        </p:nvSpPr>
        <p:spPr>
          <a:xfrm>
            <a:off x="4031822" y="2699072"/>
            <a:ext cx="785793" cy="646331"/>
          </a:xfrm>
          <a:prstGeom prst="rect">
            <a:avLst/>
          </a:prstGeom>
          <a:noFill/>
        </p:spPr>
        <p:txBody>
          <a:bodyPr wrap="none" rtlCol="0">
            <a:spAutoFit/>
          </a:bodyPr>
          <a:lstStyle/>
          <a:p>
            <a:r>
              <a:rPr lang="en-US" sz="3600" dirty="0">
                <a:latin typeface="Segoe UI Light" panose="020B0502040204020203" pitchFamily="34" charset="0"/>
                <a:cs typeface="Segoe UI Light" panose="020B0502040204020203" pitchFamily="34" charset="0"/>
              </a:rPr>
              <a:t>AD</a:t>
            </a:r>
            <a:endParaRPr lang="en-US" sz="2448" dirty="0">
              <a:latin typeface="Segoe UI Light" panose="020B0502040204020203" pitchFamily="34" charset="0"/>
              <a:cs typeface="Segoe UI Light" panose="020B0502040204020203" pitchFamily="34" charset="0"/>
            </a:endParaRPr>
          </a:p>
        </p:txBody>
      </p:sp>
      <p:sp>
        <p:nvSpPr>
          <p:cNvPr id="30" name="Rectangle 29"/>
          <p:cNvSpPr/>
          <p:nvPr/>
        </p:nvSpPr>
        <p:spPr>
          <a:xfrm flipH="1">
            <a:off x="3634332" y="2048038"/>
            <a:ext cx="1554537" cy="1244181"/>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1" name="Rectangle 30"/>
          <p:cNvSpPr/>
          <p:nvPr/>
        </p:nvSpPr>
        <p:spPr>
          <a:xfrm flipH="1">
            <a:off x="5447777" y="2048038"/>
            <a:ext cx="1554537" cy="1244181"/>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2682230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307 0.01066 L -0.28108 0.35134 " pathEditMode="relative" rAng="0" ptsTypes="AA">
                                      <p:cBhvr>
                                        <p:cTn id="6" dur="2000" fill="hold"/>
                                        <p:tgtEl>
                                          <p:spTgt spid="20"/>
                                        </p:tgtEl>
                                        <p:attrNameLst>
                                          <p:attrName>ppt_x</p:attrName>
                                          <p:attrName>ppt_y</p:attrName>
                                        </p:attrNameLst>
                                      </p:cBhvr>
                                      <p:rCtr x="-14207" y="17022"/>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IRM works in SharePoint (Recap)?</a:t>
            </a:r>
            <a:endParaRPr lang="en-US" dirty="0"/>
          </a:p>
        </p:txBody>
      </p:sp>
      <p:pic>
        <p:nvPicPr>
          <p:cNvPr id="4" name="Picture 3"/>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42662" y="4349849"/>
            <a:ext cx="1864973" cy="1864973"/>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304" y="4221466"/>
            <a:ext cx="1864973" cy="1864973"/>
          </a:xfrm>
          <a:prstGeom prst="rect">
            <a:avLst/>
          </a:prstGeom>
        </p:spPr>
      </p:pic>
      <p:sp>
        <p:nvSpPr>
          <p:cNvPr id="9" name="Rectangle 8"/>
          <p:cNvSpPr/>
          <p:nvPr/>
        </p:nvSpPr>
        <p:spPr>
          <a:xfrm>
            <a:off x="8080970"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11" name="Picture 10"/>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119707" y="4221466"/>
            <a:ext cx="1864973" cy="1864973"/>
          </a:xfrm>
          <a:prstGeom prst="rect">
            <a:avLst/>
          </a:prstGeom>
        </p:spPr>
      </p:pic>
      <p:sp>
        <p:nvSpPr>
          <p:cNvPr id="12" name="Rectangle 11"/>
          <p:cNvSpPr/>
          <p:nvPr/>
        </p:nvSpPr>
        <p:spPr>
          <a:xfrm>
            <a:off x="10444352" y="4690006"/>
            <a:ext cx="659417" cy="339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UL</a:t>
            </a:r>
          </a:p>
        </p:txBody>
      </p:sp>
      <p:sp>
        <p:nvSpPr>
          <p:cNvPr id="13" name="Rectangle 12"/>
          <p:cNvSpPr/>
          <p:nvPr/>
        </p:nvSpPr>
        <p:spPr>
          <a:xfrm>
            <a:off x="10444352"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sp>
        <p:nvSpPr>
          <p:cNvPr id="10" name="Rectangle 9"/>
          <p:cNvSpPr/>
          <p:nvPr/>
        </p:nvSpPr>
        <p:spPr>
          <a:xfrm>
            <a:off x="3288545" y="1427423"/>
            <a:ext cx="4329509" cy="4997177"/>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6" name="TextBox 15"/>
          <p:cNvSpPr txBox="1"/>
          <p:nvPr/>
        </p:nvSpPr>
        <p:spPr>
          <a:xfrm>
            <a:off x="9739033" y="2152151"/>
            <a:ext cx="1193815"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RMS</a:t>
            </a:r>
          </a:p>
        </p:txBody>
      </p:sp>
      <p:pic>
        <p:nvPicPr>
          <p:cNvPr id="17" name="Picture 1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335941" y="1655792"/>
            <a:ext cx="575065" cy="575065"/>
          </a:xfrm>
          <a:prstGeom prst="rect">
            <a:avLst/>
          </a:prstGeom>
        </p:spPr>
      </p:pic>
      <p:pic>
        <p:nvPicPr>
          <p:cNvPr id="18" name="Picture 17"/>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0335941" y="1655792"/>
            <a:ext cx="575065" cy="575065"/>
          </a:xfrm>
          <a:prstGeom prst="rect">
            <a:avLst/>
          </a:prstGeom>
        </p:spPr>
      </p:pic>
      <p:sp>
        <p:nvSpPr>
          <p:cNvPr id="19" name="Rectangle 18"/>
          <p:cNvSpPr/>
          <p:nvPr/>
        </p:nvSpPr>
        <p:spPr>
          <a:xfrm>
            <a:off x="3531973" y="3310132"/>
            <a:ext cx="3544575" cy="66793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smtClean="0">
                <a:solidFill>
                  <a:schemeClr val="tx1">
                    <a:lumMod val="65000"/>
                    <a:lumOff val="35000"/>
                  </a:schemeClr>
                </a:solidFill>
                <a:latin typeface="Segoe UI Light" panose="020B0502040204020203" pitchFamily="34" charset="0"/>
                <a:cs typeface="Segoe UI Light" panose="020B0502040204020203" pitchFamily="34" charset="0"/>
              </a:rPr>
              <a:t>MSDRM</a:t>
            </a:r>
            <a:endParaRPr lang="en-US" sz="1836" dirty="0">
              <a:solidFill>
                <a:schemeClr val="tx1">
                  <a:lumMod val="65000"/>
                  <a:lumOff val="35000"/>
                </a:schemeClr>
              </a:solidFill>
              <a:latin typeface="Segoe UI Light" panose="020B0502040204020203" pitchFamily="34" charset="0"/>
              <a:cs typeface="Segoe UI Light" panose="020B0502040204020203" pitchFamily="34" charset="0"/>
            </a:endParaRPr>
          </a:p>
        </p:txBody>
      </p:sp>
      <p:pic>
        <p:nvPicPr>
          <p:cNvPr id="20" name="Picture 19"/>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42661" y="4349849"/>
            <a:ext cx="1864973" cy="1864973"/>
          </a:xfrm>
          <a:prstGeom prst="rect">
            <a:avLst/>
          </a:prstGeom>
        </p:spPr>
      </p:pic>
      <p:sp>
        <p:nvSpPr>
          <p:cNvPr id="21" name="Rectangle 20"/>
          <p:cNvSpPr/>
          <p:nvPr/>
        </p:nvSpPr>
        <p:spPr>
          <a:xfrm>
            <a:off x="3531973" y="4021254"/>
            <a:ext cx="3544575" cy="66793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dirty="0">
                <a:solidFill>
                  <a:schemeClr val="tx1">
                    <a:lumMod val="65000"/>
                    <a:lumOff val="35000"/>
                  </a:schemeClr>
                </a:solidFill>
                <a:latin typeface="Segoe UI Light" panose="020B0502040204020203" pitchFamily="34" charset="0"/>
                <a:cs typeface="Segoe UI Light" panose="020B0502040204020203" pitchFamily="34" charset="0"/>
              </a:rPr>
              <a:t>Document Protectors</a:t>
            </a:r>
          </a:p>
        </p:txBody>
      </p:sp>
      <p:sp>
        <p:nvSpPr>
          <p:cNvPr id="23" name="TextBox 22"/>
          <p:cNvSpPr txBox="1"/>
          <p:nvPr/>
        </p:nvSpPr>
        <p:spPr>
          <a:xfrm>
            <a:off x="8167944" y="2230857"/>
            <a:ext cx="785793" cy="646331"/>
          </a:xfrm>
          <a:prstGeom prst="rect">
            <a:avLst/>
          </a:prstGeom>
          <a:noFill/>
        </p:spPr>
        <p:txBody>
          <a:bodyPr wrap="none" rtlCol="0">
            <a:spAutoFit/>
          </a:bodyPr>
          <a:lstStyle/>
          <a:p>
            <a:r>
              <a:rPr lang="en-US" sz="3600" dirty="0">
                <a:latin typeface="Segoe UI Light" panose="020B0502040204020203" pitchFamily="34" charset="0"/>
                <a:cs typeface="Segoe UI Light" panose="020B0502040204020203" pitchFamily="34" charset="0"/>
              </a:rPr>
              <a:t>AD</a:t>
            </a:r>
            <a:endParaRPr lang="en-US" sz="2448" dirty="0">
              <a:latin typeface="Segoe UI Light" panose="020B0502040204020203" pitchFamily="34" charset="0"/>
              <a:cs typeface="Segoe UI Light" panose="020B0502040204020203" pitchFamily="34" charset="0"/>
            </a:endParaRPr>
          </a:p>
        </p:txBody>
      </p:sp>
      <p:pic>
        <p:nvPicPr>
          <p:cNvPr id="24" name="Picture 23"/>
          <p:cNvPicPr>
            <a:picLocks noChangeAspect="1"/>
          </p:cNvPicPr>
          <p:nvPr/>
        </p:nvPicPr>
        <p:blipFill>
          <a:blip r:embed="rId5"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1375467" y="5304497"/>
            <a:ext cx="777519" cy="1212506"/>
          </a:xfrm>
          <a:prstGeom prst="rect">
            <a:avLst/>
          </a:prstGeom>
        </p:spPr>
      </p:pic>
      <p:pic>
        <p:nvPicPr>
          <p:cNvPr id="25" name="Picture 24"/>
          <p:cNvPicPr>
            <a:picLocks noChangeAspect="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72126" y="5511496"/>
            <a:ext cx="684541" cy="1149885"/>
          </a:xfrm>
          <a:prstGeom prst="rect">
            <a:avLst/>
          </a:prstGeom>
        </p:spPr>
      </p:pic>
      <p:pic>
        <p:nvPicPr>
          <p:cNvPr id="26" name="Picture 25"/>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021791" y="3599730"/>
            <a:ext cx="621736" cy="621736"/>
          </a:xfrm>
          <a:prstGeom prst="rect">
            <a:avLst/>
          </a:prstGeom>
        </p:spPr>
      </p:pic>
      <p:pic>
        <p:nvPicPr>
          <p:cNvPr id="3" name="Picture 2"/>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667199" y="2162306"/>
            <a:ext cx="829719" cy="978442"/>
          </a:xfrm>
          <a:prstGeom prst="rect">
            <a:avLst/>
          </a:prstGeom>
        </p:spPr>
      </p:pic>
      <p:pic>
        <p:nvPicPr>
          <p:cNvPr id="27" name="Picture 26"/>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92865" y="3641104"/>
            <a:ext cx="621736" cy="621736"/>
          </a:xfrm>
          <a:prstGeom prst="rect">
            <a:avLst/>
          </a:prstGeom>
        </p:spPr>
      </p:pic>
      <p:pic>
        <p:nvPicPr>
          <p:cNvPr id="28" name="Picture 27"/>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43528" y="3734915"/>
            <a:ext cx="297993" cy="500565"/>
          </a:xfrm>
          <a:prstGeom prst="rect">
            <a:avLst/>
          </a:prstGeom>
        </p:spPr>
      </p:pic>
      <p:pic>
        <p:nvPicPr>
          <p:cNvPr id="29" name="Picture 28"/>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022491" y="3741137"/>
            <a:ext cx="297993" cy="500565"/>
          </a:xfrm>
          <a:prstGeom prst="rect">
            <a:avLst/>
          </a:prstGeom>
        </p:spPr>
      </p:pic>
      <p:pic>
        <p:nvPicPr>
          <p:cNvPr id="30" name="Picture 29"/>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926372" y="3644696"/>
            <a:ext cx="490573" cy="578506"/>
          </a:xfrm>
          <a:prstGeom prst="rect">
            <a:avLst/>
          </a:prstGeom>
        </p:spPr>
      </p:pic>
      <p:pic>
        <p:nvPicPr>
          <p:cNvPr id="31" name="Picture 30"/>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352340" y="3644696"/>
            <a:ext cx="490573" cy="578506"/>
          </a:xfrm>
          <a:prstGeom prst="rect">
            <a:avLst/>
          </a:prstGeom>
        </p:spPr>
      </p:pic>
      <p:grpSp>
        <p:nvGrpSpPr>
          <p:cNvPr id="32" name="Group 31"/>
          <p:cNvGrpSpPr/>
          <p:nvPr/>
        </p:nvGrpSpPr>
        <p:grpSpPr>
          <a:xfrm>
            <a:off x="6109394" y="4784820"/>
            <a:ext cx="967153" cy="867321"/>
            <a:chOff x="5989282" y="4691426"/>
            <a:chExt cx="873336" cy="873336"/>
          </a:xfrm>
        </p:grpSpPr>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14" name="TextBox 13"/>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33" name="Group 32"/>
          <p:cNvGrpSpPr/>
          <p:nvPr/>
        </p:nvGrpSpPr>
        <p:grpSpPr>
          <a:xfrm>
            <a:off x="9439115" y="3880307"/>
            <a:ext cx="450324" cy="433781"/>
            <a:chOff x="5989282" y="4691426"/>
            <a:chExt cx="985552" cy="873336"/>
          </a:xfrm>
        </p:grpSpPr>
        <p:pic>
          <p:nvPicPr>
            <p:cNvPr id="34" name="Picture 3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35" name="TextBox 34"/>
            <p:cNvSpPr txBox="1"/>
            <p:nvPr/>
          </p:nvSpPr>
          <p:spPr>
            <a:xfrm>
              <a:off x="6086754" y="4943428"/>
              <a:ext cx="888080" cy="415268"/>
            </a:xfrm>
            <a:prstGeom prst="rect">
              <a:avLst/>
            </a:prstGeom>
            <a:noFill/>
          </p:spPr>
          <p:txBody>
            <a:bodyPr wrap="none" rtlCol="0">
              <a:spAutoFit/>
            </a:bodyPr>
            <a:lstStyle/>
            <a:p>
              <a:r>
                <a:rPr lang="en-US" sz="714" dirty="0">
                  <a:solidFill>
                    <a:schemeClr val="accent4">
                      <a:lumMod val="50000"/>
                    </a:schemeClr>
                  </a:solidFill>
                </a:rPr>
                <a:t>GUID</a:t>
              </a:r>
            </a:p>
          </p:txBody>
        </p:sp>
      </p:grpSp>
      <p:grpSp>
        <p:nvGrpSpPr>
          <p:cNvPr id="36" name="Group 35"/>
          <p:cNvGrpSpPr/>
          <p:nvPr/>
        </p:nvGrpSpPr>
        <p:grpSpPr>
          <a:xfrm>
            <a:off x="11874769" y="3880307"/>
            <a:ext cx="450324" cy="433781"/>
            <a:chOff x="5989282" y="4691426"/>
            <a:chExt cx="985552" cy="873336"/>
          </a:xfrm>
        </p:grpSpPr>
        <p:pic>
          <p:nvPicPr>
            <p:cNvPr id="37" name="Picture 3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38" name="TextBox 37"/>
            <p:cNvSpPr txBox="1"/>
            <p:nvPr/>
          </p:nvSpPr>
          <p:spPr>
            <a:xfrm>
              <a:off x="6086754" y="4943428"/>
              <a:ext cx="888080" cy="415268"/>
            </a:xfrm>
            <a:prstGeom prst="rect">
              <a:avLst/>
            </a:prstGeom>
            <a:noFill/>
          </p:spPr>
          <p:txBody>
            <a:bodyPr wrap="none" rtlCol="0">
              <a:spAutoFit/>
            </a:bodyPr>
            <a:lstStyle/>
            <a:p>
              <a:r>
                <a:rPr lang="en-US" sz="714" dirty="0">
                  <a:solidFill>
                    <a:schemeClr val="accent4">
                      <a:lumMod val="50000"/>
                    </a:schemeClr>
                  </a:solidFill>
                </a:rPr>
                <a:t>GUID</a:t>
              </a:r>
            </a:p>
          </p:txBody>
        </p:sp>
      </p:grpSp>
      <p:grpSp>
        <p:nvGrpSpPr>
          <p:cNvPr id="39" name="Group 38"/>
          <p:cNvGrpSpPr/>
          <p:nvPr/>
        </p:nvGrpSpPr>
        <p:grpSpPr>
          <a:xfrm>
            <a:off x="4836064" y="4848674"/>
            <a:ext cx="967153" cy="867321"/>
            <a:chOff x="5989282" y="4691426"/>
            <a:chExt cx="873336" cy="873336"/>
          </a:xfrm>
        </p:grpSpPr>
        <p:pic>
          <p:nvPicPr>
            <p:cNvPr id="40" name="Picture 3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41" name="TextBox 40"/>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42" name="Group 41"/>
          <p:cNvGrpSpPr/>
          <p:nvPr/>
        </p:nvGrpSpPr>
        <p:grpSpPr>
          <a:xfrm>
            <a:off x="3531974" y="4818601"/>
            <a:ext cx="967153" cy="867321"/>
            <a:chOff x="5989282" y="4691426"/>
            <a:chExt cx="873336" cy="873336"/>
          </a:xfrm>
        </p:grpSpPr>
        <p:pic>
          <p:nvPicPr>
            <p:cNvPr id="43" name="Picture 4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44" name="TextBox 43"/>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pic>
        <p:nvPicPr>
          <p:cNvPr id="45" name="Picture 44"/>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389780" y="5380701"/>
            <a:ext cx="749093" cy="749093"/>
          </a:xfrm>
          <a:prstGeom prst="rect">
            <a:avLst/>
          </a:prstGeom>
        </p:spPr>
      </p:pic>
      <p:pic>
        <p:nvPicPr>
          <p:cNvPr id="46" name="Picture 45"/>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545214" y="5536135"/>
            <a:ext cx="749093" cy="749093"/>
          </a:xfrm>
          <a:prstGeom prst="rect">
            <a:avLst/>
          </a:prstGeom>
        </p:spPr>
      </p:pic>
      <p:pic>
        <p:nvPicPr>
          <p:cNvPr id="47" name="Picture 46"/>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700648" y="5691569"/>
            <a:ext cx="749093" cy="749093"/>
          </a:xfrm>
          <a:prstGeom prst="rect">
            <a:avLst/>
          </a:prstGeom>
        </p:spPr>
      </p:pic>
      <p:pic>
        <p:nvPicPr>
          <p:cNvPr id="48" name="Picture 47"/>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772385" y="5384955"/>
            <a:ext cx="749093" cy="749093"/>
          </a:xfrm>
          <a:prstGeom prst="rect">
            <a:avLst/>
          </a:prstGeom>
        </p:spPr>
      </p:pic>
      <p:pic>
        <p:nvPicPr>
          <p:cNvPr id="49" name="Picture 4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7819" y="5540389"/>
            <a:ext cx="749093" cy="749093"/>
          </a:xfrm>
          <a:prstGeom prst="rect">
            <a:avLst/>
          </a:prstGeom>
          <a:noFill/>
          <a:ln>
            <a:noFill/>
          </a:ln>
        </p:spPr>
      </p:pic>
      <p:pic>
        <p:nvPicPr>
          <p:cNvPr id="50" name="Picture 49"/>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083253" y="5695823"/>
            <a:ext cx="749093" cy="749093"/>
          </a:xfrm>
          <a:prstGeom prst="rect">
            <a:avLst/>
          </a:prstGeom>
        </p:spPr>
      </p:pic>
      <p:pic>
        <p:nvPicPr>
          <p:cNvPr id="51" name="Picture 50"/>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209784" y="5450150"/>
            <a:ext cx="749093" cy="749093"/>
          </a:xfrm>
          <a:prstGeom prst="rect">
            <a:avLst/>
          </a:prstGeom>
        </p:spPr>
      </p:pic>
      <p:pic>
        <p:nvPicPr>
          <p:cNvPr id="52" name="Picture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5218" y="5605584"/>
            <a:ext cx="749093" cy="749093"/>
          </a:xfrm>
          <a:prstGeom prst="rect">
            <a:avLst/>
          </a:prstGeom>
          <a:noFill/>
          <a:ln>
            <a:noFill/>
          </a:ln>
        </p:spPr>
      </p:pic>
      <p:pic>
        <p:nvPicPr>
          <p:cNvPr id="56" name="Picture 5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84042" y="1503924"/>
            <a:ext cx="1869257" cy="1453866"/>
          </a:xfrm>
          <a:prstGeom prst="rect">
            <a:avLst/>
          </a:prstGeom>
        </p:spPr>
      </p:pic>
      <p:sp>
        <p:nvSpPr>
          <p:cNvPr id="57" name="Rectangle 56"/>
          <p:cNvSpPr/>
          <p:nvPr/>
        </p:nvSpPr>
        <p:spPr>
          <a:xfrm flipH="1">
            <a:off x="7770454" y="1579823"/>
            <a:ext cx="1554537" cy="1244181"/>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58" name="Rectangle 57"/>
          <p:cNvSpPr/>
          <p:nvPr/>
        </p:nvSpPr>
        <p:spPr>
          <a:xfrm flipH="1">
            <a:off x="9583899" y="1579823"/>
            <a:ext cx="1554537" cy="1244181"/>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708146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313 0.01065 L -0.26862 0.24352 " pathEditMode="relative" rAng="0" ptsTypes="AA">
                                      <p:cBhvr>
                                        <p:cTn id="6" dur="2000" fill="hold"/>
                                        <p:tgtEl>
                                          <p:spTgt spid="18"/>
                                        </p:tgtEl>
                                        <p:attrNameLst>
                                          <p:attrName>ppt_x</p:attrName>
                                          <p:attrName>ppt_y</p:attrName>
                                        </p:attrNameLst>
                                      </p:cBhvr>
                                      <p:rCtr x="-13594" y="1164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4.16667E-7 -2.59259E-6 L 0.2944 -0.00347 " pathEditMode="relative" rAng="0" ptsTypes="AA">
                                      <p:cBhvr>
                                        <p:cTn id="10" dur="2000" fill="hold"/>
                                        <p:tgtEl>
                                          <p:spTgt spid="20"/>
                                        </p:tgtEl>
                                        <p:attrNameLst>
                                          <p:attrName>ppt_x</p:attrName>
                                          <p:attrName>ppt_y</p:attrName>
                                        </p:attrNameLst>
                                      </p:cBhvr>
                                      <p:rCtr x="14714" y="-185"/>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Re-plumbing IRM for the cloud</a:t>
            </a:r>
            <a:endParaRPr lang="en-US" dirty="0"/>
          </a:p>
        </p:txBody>
      </p:sp>
      <p:sp>
        <p:nvSpPr>
          <p:cNvPr id="4" name="TextBox 3"/>
          <p:cNvSpPr txBox="1"/>
          <p:nvPr/>
        </p:nvSpPr>
        <p:spPr>
          <a:xfrm>
            <a:off x="5148549" y="2733457"/>
            <a:ext cx="1327928" cy="600164"/>
          </a:xfrm>
          <a:prstGeom prst="rect">
            <a:avLst/>
          </a:prstGeom>
          <a:noFill/>
        </p:spPr>
        <p:txBody>
          <a:bodyPr wrap="none" lIns="182880" tIns="146304" rIns="182880" bIns="146304" rtlCol="0">
            <a:spAutoFit/>
          </a:bodyPr>
          <a:lstStyle/>
          <a:p>
            <a:pPr>
              <a:lnSpc>
                <a:spcPct val="90000"/>
              </a:lnSpc>
              <a:spcAft>
                <a:spcPts val="600"/>
              </a:spcAft>
            </a:pPr>
            <a:r>
              <a:rPr lang="en-US" sz="2200" dirty="0" smtClean="0">
                <a:gradFill>
                  <a:gsLst>
                    <a:gs pos="2917">
                      <a:schemeClr val="tx1"/>
                    </a:gs>
                    <a:gs pos="30000">
                      <a:schemeClr val="tx1"/>
                    </a:gs>
                  </a:gsLst>
                  <a:lin ang="5400000" scaled="0"/>
                </a:gradFill>
                <a:latin typeface="+mj-lt"/>
              </a:rPr>
              <a:t>MSDRM</a:t>
            </a:r>
          </a:p>
        </p:txBody>
      </p:sp>
      <p:pic>
        <p:nvPicPr>
          <p:cNvPr id="7" name="Picture 6"/>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75251" y="4211179"/>
            <a:ext cx="1384911" cy="1038683"/>
          </a:xfrm>
          <a:prstGeom prst="rect">
            <a:avLst/>
          </a:prstGeom>
        </p:spPr>
      </p:pic>
      <p:sp>
        <p:nvSpPr>
          <p:cNvPr id="8" name="TextBox 7"/>
          <p:cNvSpPr txBox="1"/>
          <p:nvPr/>
        </p:nvSpPr>
        <p:spPr>
          <a:xfrm>
            <a:off x="337456" y="1632368"/>
            <a:ext cx="20605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Office Clients</a:t>
            </a:r>
          </a:p>
        </p:txBody>
      </p:sp>
      <p:pic>
        <p:nvPicPr>
          <p:cNvPr id="10" name="Picture 9"/>
          <p:cNvPicPr>
            <a:picLocks noChangeAspect="1"/>
          </p:cNvPicPr>
          <p:nvPr/>
        </p:nvPicPr>
        <p:blipFill>
          <a:blip r:embed="rId4">
            <a:clrChange>
              <a:clrFrom>
                <a:srgbClr val="FFFFFF"/>
              </a:clrFrom>
              <a:clrTo>
                <a:srgbClr val="FFFFFF">
                  <a:alpha val="0"/>
                </a:srgbClr>
              </a:clrTo>
            </a:clrChange>
            <a:duotone>
              <a:prstClr val="black"/>
              <a:schemeClr val="bg1">
                <a:lumMod val="95000"/>
                <a:tint val="45000"/>
                <a:satMod val="400000"/>
              </a:schemeClr>
            </a:duotone>
            <a:extLst>
              <a:ext uri="{28A0092B-C50C-407E-A947-70E740481C1C}">
                <a14:useLocalDpi xmlns:a14="http://schemas.microsoft.com/office/drawing/2010/main" val="0"/>
              </a:ext>
            </a:extLst>
          </a:blip>
          <a:stretch>
            <a:fillRect/>
          </a:stretch>
        </p:blipFill>
        <p:spPr>
          <a:xfrm>
            <a:off x="3341468" y="4191306"/>
            <a:ext cx="990600" cy="990600"/>
          </a:xfrm>
          <a:prstGeom prst="rect">
            <a:avLst/>
          </a:prstGeom>
        </p:spPr>
      </p:pic>
      <p:sp>
        <p:nvSpPr>
          <p:cNvPr id="11" name="TextBox 10"/>
          <p:cNvSpPr txBox="1"/>
          <p:nvPr/>
        </p:nvSpPr>
        <p:spPr>
          <a:xfrm>
            <a:off x="2971339" y="1632368"/>
            <a:ext cx="173085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latin typeface="+mj-lt"/>
              </a:rPr>
              <a:t>SharePoint</a:t>
            </a:r>
          </a:p>
        </p:txBody>
      </p:sp>
      <p:pic>
        <p:nvPicPr>
          <p:cNvPr id="13" name="Picture 12"/>
          <p:cNvPicPr>
            <a:picLocks noChangeAspect="1"/>
          </p:cNvPicPr>
          <p:nvPr/>
        </p:nvPicPr>
        <p:blipFill rotWithShape="1">
          <a:blip r:embed="rId5">
            <a:grayscl/>
            <a:extLst>
              <a:ext uri="{28A0092B-C50C-407E-A947-70E740481C1C}">
                <a14:useLocalDpi xmlns:a14="http://schemas.microsoft.com/office/drawing/2010/main" val="0"/>
              </a:ext>
            </a:extLst>
          </a:blip>
          <a:srcRect b="37958"/>
          <a:stretch/>
        </p:blipFill>
        <p:spPr>
          <a:xfrm>
            <a:off x="566120" y="2571520"/>
            <a:ext cx="1603173" cy="951738"/>
          </a:xfrm>
          <a:prstGeom prst="rect">
            <a:avLst/>
          </a:prstGeom>
        </p:spPr>
      </p:pic>
      <p:pic>
        <p:nvPicPr>
          <p:cNvPr id="15" name="Picture 14"/>
          <p:cNvPicPr>
            <a:picLocks noChangeAspect="1"/>
          </p:cNvPicPr>
          <p:nvPr/>
        </p:nvPicPr>
        <p:blipFill rotWithShape="1">
          <a:blip r:embed="rId6">
            <a:grayscl/>
            <a:extLst>
              <a:ext uri="{28A0092B-C50C-407E-A947-70E740481C1C}">
                <a14:useLocalDpi xmlns:a14="http://schemas.microsoft.com/office/drawing/2010/main" val="0"/>
              </a:ext>
            </a:extLst>
          </a:blip>
          <a:srcRect l="34933" r="7996" b="25788"/>
          <a:stretch/>
        </p:blipFill>
        <p:spPr>
          <a:xfrm>
            <a:off x="3360689" y="2582862"/>
            <a:ext cx="952159" cy="962993"/>
          </a:xfrm>
          <a:prstGeom prst="rect">
            <a:avLst/>
          </a:prstGeom>
        </p:spPr>
      </p:pic>
      <p:sp>
        <p:nvSpPr>
          <p:cNvPr id="18" name="TextBox 17"/>
          <p:cNvSpPr txBox="1"/>
          <p:nvPr/>
        </p:nvSpPr>
        <p:spPr>
          <a:xfrm>
            <a:off x="5155759" y="4335462"/>
            <a:ext cx="1311256" cy="600164"/>
          </a:xfrm>
          <a:prstGeom prst="rect">
            <a:avLst/>
          </a:prstGeom>
          <a:noFill/>
        </p:spPr>
        <p:txBody>
          <a:bodyPr wrap="none" lIns="182880" tIns="146304" rIns="182880" bIns="146304" rtlCol="0">
            <a:spAutoFit/>
          </a:bodyPr>
          <a:lstStyle/>
          <a:p>
            <a:pPr>
              <a:lnSpc>
                <a:spcPct val="90000"/>
              </a:lnSpc>
              <a:spcAft>
                <a:spcPts val="600"/>
              </a:spcAft>
            </a:pPr>
            <a:r>
              <a:rPr lang="en-US" sz="2200" dirty="0" smtClean="0">
                <a:gradFill>
                  <a:gsLst>
                    <a:gs pos="2917">
                      <a:schemeClr val="tx1"/>
                    </a:gs>
                    <a:gs pos="30000">
                      <a:schemeClr val="tx1"/>
                    </a:gs>
                  </a:gsLst>
                  <a:lin ang="5400000" scaled="0"/>
                </a:gradFill>
                <a:latin typeface="+mj-lt"/>
              </a:rPr>
              <a:t>MSIPC	</a:t>
            </a:r>
          </a:p>
        </p:txBody>
      </p:sp>
      <p:sp>
        <p:nvSpPr>
          <p:cNvPr id="21" name="Rectangle 20"/>
          <p:cNvSpPr/>
          <p:nvPr/>
        </p:nvSpPr>
        <p:spPr>
          <a:xfrm>
            <a:off x="6525764" y="2835023"/>
            <a:ext cx="1382430" cy="397032"/>
          </a:xfrm>
          <a:prstGeom prst="rect">
            <a:avLst/>
          </a:prstGeom>
        </p:spPr>
        <p:txBody>
          <a:bodyPr wrap="none">
            <a:spAutoFit/>
          </a:bodyPr>
          <a:lstStyle/>
          <a:p>
            <a:pPr>
              <a:lnSpc>
                <a:spcPct val="90000"/>
              </a:lnSpc>
              <a:spcAft>
                <a:spcPts val="600"/>
              </a:spcAft>
            </a:pPr>
            <a:r>
              <a:rPr lang="en-US" sz="2200" dirty="0" smtClean="0">
                <a:gradFill>
                  <a:gsLst>
                    <a:gs pos="2917">
                      <a:schemeClr val="tx1"/>
                    </a:gs>
                    <a:gs pos="30000">
                      <a:schemeClr val="tx1"/>
                    </a:gs>
                  </a:gsLst>
                  <a:lin ang="5400000" scaled="0"/>
                </a:gradFill>
                <a:latin typeface="+mj-lt"/>
              </a:rPr>
              <a:t>Protectors</a:t>
            </a:r>
            <a:endParaRPr lang="en-US" sz="2200" dirty="0">
              <a:gradFill>
                <a:gsLst>
                  <a:gs pos="2917">
                    <a:schemeClr val="tx1"/>
                  </a:gs>
                  <a:gs pos="30000">
                    <a:schemeClr val="tx1"/>
                  </a:gs>
                </a:gsLst>
                <a:lin ang="5400000" scaled="0"/>
              </a:gradFill>
              <a:latin typeface="+mj-lt"/>
            </a:endParaRPr>
          </a:p>
        </p:txBody>
      </p:sp>
      <p:sp>
        <p:nvSpPr>
          <p:cNvPr id="22" name="Rectangle 21"/>
          <p:cNvSpPr/>
          <p:nvPr/>
        </p:nvSpPr>
        <p:spPr>
          <a:xfrm>
            <a:off x="7938652" y="2835023"/>
            <a:ext cx="2068515" cy="397032"/>
          </a:xfrm>
          <a:prstGeom prst="rect">
            <a:avLst/>
          </a:prstGeom>
        </p:spPr>
        <p:txBody>
          <a:bodyPr wrap="none">
            <a:spAutoFit/>
          </a:bodyPr>
          <a:lstStyle/>
          <a:p>
            <a:pPr>
              <a:lnSpc>
                <a:spcPct val="90000"/>
              </a:lnSpc>
              <a:spcAft>
                <a:spcPts val="600"/>
              </a:spcAft>
            </a:pPr>
            <a:r>
              <a:rPr lang="en-US" sz="2200" dirty="0" smtClean="0">
                <a:gradFill>
                  <a:gsLst>
                    <a:gs pos="2917">
                      <a:schemeClr val="tx1"/>
                    </a:gs>
                    <a:gs pos="30000">
                      <a:schemeClr val="tx1"/>
                    </a:gs>
                  </a:gsLst>
                  <a:lin ang="5400000" scaled="0"/>
                </a:gradFill>
                <a:latin typeface="+mj-lt"/>
              </a:rPr>
              <a:t>Single Tenant</a:t>
            </a:r>
            <a:r>
              <a:rPr lang="en-US" sz="2200" dirty="0">
                <a:gradFill>
                  <a:gsLst>
                    <a:gs pos="2917">
                      <a:schemeClr val="tx1"/>
                    </a:gs>
                    <a:gs pos="30000">
                      <a:schemeClr val="tx1"/>
                    </a:gs>
                  </a:gsLst>
                  <a:lin ang="5400000" scaled="0"/>
                </a:gradFill>
                <a:latin typeface="+mj-lt"/>
              </a:rPr>
              <a:t>	</a:t>
            </a:r>
          </a:p>
        </p:txBody>
      </p:sp>
      <p:sp>
        <p:nvSpPr>
          <p:cNvPr id="23" name="Rectangle 22"/>
          <p:cNvSpPr/>
          <p:nvPr/>
        </p:nvSpPr>
        <p:spPr>
          <a:xfrm>
            <a:off x="9744210" y="2835023"/>
            <a:ext cx="1550040" cy="397032"/>
          </a:xfrm>
          <a:prstGeom prst="rect">
            <a:avLst/>
          </a:prstGeom>
        </p:spPr>
        <p:txBody>
          <a:bodyPr wrap="none">
            <a:spAutoFit/>
          </a:bodyPr>
          <a:lstStyle/>
          <a:p>
            <a:pPr>
              <a:lnSpc>
                <a:spcPct val="90000"/>
              </a:lnSpc>
              <a:spcAft>
                <a:spcPts val="600"/>
              </a:spcAft>
            </a:pPr>
            <a:r>
              <a:rPr lang="en-US" sz="2200" dirty="0">
                <a:gradFill>
                  <a:gsLst>
                    <a:gs pos="2917">
                      <a:schemeClr val="tx1"/>
                    </a:gs>
                    <a:gs pos="30000">
                      <a:schemeClr val="tx1"/>
                    </a:gs>
                  </a:gsLst>
                  <a:lin ang="5400000" scaled="0"/>
                </a:gradFill>
                <a:latin typeface="+mj-lt"/>
              </a:rPr>
              <a:t>RMS Server</a:t>
            </a:r>
          </a:p>
        </p:txBody>
      </p:sp>
      <p:sp>
        <p:nvSpPr>
          <p:cNvPr id="24" name="Rectangle 23"/>
          <p:cNvSpPr/>
          <p:nvPr/>
        </p:nvSpPr>
        <p:spPr>
          <a:xfrm>
            <a:off x="6525764" y="4437028"/>
            <a:ext cx="2068515" cy="397032"/>
          </a:xfrm>
          <a:prstGeom prst="rect">
            <a:avLst/>
          </a:prstGeom>
        </p:spPr>
        <p:txBody>
          <a:bodyPr wrap="none">
            <a:spAutoFit/>
          </a:bodyPr>
          <a:lstStyle/>
          <a:p>
            <a:pPr>
              <a:lnSpc>
                <a:spcPct val="90000"/>
              </a:lnSpc>
              <a:spcAft>
                <a:spcPts val="600"/>
              </a:spcAft>
            </a:pPr>
            <a:r>
              <a:rPr lang="en-US" sz="2200" dirty="0">
                <a:gradFill>
                  <a:gsLst>
                    <a:gs pos="2917">
                      <a:schemeClr val="tx1"/>
                    </a:gs>
                    <a:gs pos="30000">
                      <a:schemeClr val="tx1"/>
                    </a:gs>
                  </a:gsLst>
                  <a:lin ang="5400000" scaled="0"/>
                </a:gradFill>
                <a:latin typeface="+mj-lt"/>
              </a:rPr>
              <a:t>Protectors	</a:t>
            </a:r>
          </a:p>
        </p:txBody>
      </p:sp>
      <p:sp>
        <p:nvSpPr>
          <p:cNvPr id="25" name="Rectangle 24"/>
          <p:cNvSpPr/>
          <p:nvPr/>
        </p:nvSpPr>
        <p:spPr>
          <a:xfrm>
            <a:off x="7938652" y="4437028"/>
            <a:ext cx="2068515" cy="397032"/>
          </a:xfrm>
          <a:prstGeom prst="rect">
            <a:avLst/>
          </a:prstGeom>
        </p:spPr>
        <p:txBody>
          <a:bodyPr wrap="none">
            <a:spAutoFit/>
          </a:bodyPr>
          <a:lstStyle/>
          <a:p>
            <a:pPr>
              <a:lnSpc>
                <a:spcPct val="90000"/>
              </a:lnSpc>
              <a:spcAft>
                <a:spcPts val="600"/>
              </a:spcAft>
            </a:pPr>
            <a:r>
              <a:rPr lang="en-US" sz="2200" dirty="0" smtClean="0">
                <a:gradFill>
                  <a:gsLst>
                    <a:gs pos="2917">
                      <a:schemeClr val="tx1"/>
                    </a:gs>
                    <a:gs pos="30000">
                      <a:schemeClr val="tx1"/>
                    </a:gs>
                  </a:gsLst>
                  <a:lin ang="5400000" scaled="0"/>
                </a:gradFill>
                <a:latin typeface="+mj-lt"/>
              </a:rPr>
              <a:t>Multi Tenant</a:t>
            </a:r>
            <a:r>
              <a:rPr lang="en-US" sz="2200" dirty="0">
                <a:gradFill>
                  <a:gsLst>
                    <a:gs pos="2917">
                      <a:schemeClr val="tx1"/>
                    </a:gs>
                    <a:gs pos="30000">
                      <a:schemeClr val="tx1"/>
                    </a:gs>
                  </a:gsLst>
                  <a:lin ang="5400000" scaled="0"/>
                </a:gradFill>
                <a:latin typeface="+mj-lt"/>
              </a:rPr>
              <a:t>	</a:t>
            </a:r>
          </a:p>
        </p:txBody>
      </p:sp>
      <p:sp>
        <p:nvSpPr>
          <p:cNvPr id="26" name="Rectangle 25"/>
          <p:cNvSpPr/>
          <p:nvPr/>
        </p:nvSpPr>
        <p:spPr>
          <a:xfrm>
            <a:off x="9744210" y="4437028"/>
            <a:ext cx="2455352" cy="397032"/>
          </a:xfrm>
          <a:prstGeom prst="rect">
            <a:avLst/>
          </a:prstGeom>
        </p:spPr>
        <p:txBody>
          <a:bodyPr wrap="none">
            <a:spAutoFit/>
          </a:bodyPr>
          <a:lstStyle/>
          <a:p>
            <a:pPr>
              <a:lnSpc>
                <a:spcPct val="90000"/>
              </a:lnSpc>
              <a:spcAft>
                <a:spcPts val="600"/>
              </a:spcAft>
            </a:pPr>
            <a:r>
              <a:rPr lang="en-US" sz="2200" dirty="0">
                <a:gradFill>
                  <a:gsLst>
                    <a:gs pos="2917">
                      <a:schemeClr val="tx1"/>
                    </a:gs>
                    <a:gs pos="30000">
                      <a:schemeClr val="tx1"/>
                    </a:gs>
                  </a:gsLst>
                  <a:lin ang="5400000" scaled="0"/>
                </a:gradFill>
                <a:latin typeface="+mj-lt"/>
              </a:rPr>
              <a:t>RMS </a:t>
            </a:r>
            <a:r>
              <a:rPr lang="en-US" sz="2200" dirty="0" smtClean="0">
                <a:gradFill>
                  <a:gsLst>
                    <a:gs pos="2917">
                      <a:schemeClr val="tx1"/>
                    </a:gs>
                    <a:gs pos="30000">
                      <a:schemeClr val="tx1"/>
                    </a:gs>
                  </a:gsLst>
                  <a:lin ang="5400000" scaled="0"/>
                </a:gradFill>
                <a:latin typeface="+mj-lt"/>
              </a:rPr>
              <a:t>Service   WAC</a:t>
            </a:r>
            <a:endParaRPr lang="en-US" sz="2200" dirty="0">
              <a:gradFill>
                <a:gsLst>
                  <a:gs pos="2917">
                    <a:schemeClr val="tx1"/>
                  </a:gs>
                  <a:gs pos="30000">
                    <a:schemeClr val="tx1"/>
                  </a:gs>
                </a:gsLst>
                <a:lin ang="5400000" scaled="0"/>
              </a:gradFill>
              <a:latin typeface="+mj-lt"/>
            </a:endParaRPr>
          </a:p>
        </p:txBody>
      </p:sp>
    </p:spTree>
    <p:extLst>
      <p:ext uri="{BB962C8B-B14F-4D97-AF65-F5344CB8AC3E}">
        <p14:creationId xmlns:p14="http://schemas.microsoft.com/office/powerpoint/2010/main" val="3022453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212" y="2759451"/>
            <a:ext cx="4410390" cy="4410390"/>
          </a:xfrm>
          <a:prstGeom prst="rect">
            <a:avLst/>
          </a:prstGeom>
        </p:spPr>
      </p:pic>
      <p:sp>
        <p:nvSpPr>
          <p:cNvPr id="2" name="Title 1"/>
          <p:cNvSpPr>
            <a:spLocks noGrp="1"/>
          </p:cNvSpPr>
          <p:nvPr>
            <p:ph type="title"/>
          </p:nvPr>
        </p:nvSpPr>
        <p:spPr/>
        <p:txBody>
          <a:bodyPr/>
          <a:lstStyle/>
          <a:p>
            <a:r>
              <a:rPr lang="en-US" dirty="0" smtClean="0"/>
              <a:t>How IRM works in SharePoint 2013?</a:t>
            </a:r>
            <a:endParaRPr lang="en-US" dirty="0"/>
          </a:p>
        </p:txBody>
      </p:sp>
      <p:pic>
        <p:nvPicPr>
          <p:cNvPr id="4" name="Picture 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42662" y="4349849"/>
            <a:ext cx="1864973" cy="186497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2304" y="4221466"/>
            <a:ext cx="1864973" cy="1864973"/>
          </a:xfrm>
          <a:prstGeom prst="rect">
            <a:avLst/>
          </a:prstGeom>
        </p:spPr>
      </p:pic>
      <p:sp>
        <p:nvSpPr>
          <p:cNvPr id="9" name="Rectangle 8"/>
          <p:cNvSpPr/>
          <p:nvPr/>
        </p:nvSpPr>
        <p:spPr>
          <a:xfrm>
            <a:off x="8080970"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pic>
        <p:nvPicPr>
          <p:cNvPr id="11" name="Picture 10"/>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119707" y="4221466"/>
            <a:ext cx="1864973" cy="1864973"/>
          </a:xfrm>
          <a:prstGeom prst="rect">
            <a:avLst/>
          </a:prstGeom>
        </p:spPr>
      </p:pic>
      <p:sp>
        <p:nvSpPr>
          <p:cNvPr id="12" name="Rectangle 11"/>
          <p:cNvSpPr/>
          <p:nvPr/>
        </p:nvSpPr>
        <p:spPr>
          <a:xfrm>
            <a:off x="10444352" y="4690006"/>
            <a:ext cx="659417" cy="3391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UL</a:t>
            </a:r>
          </a:p>
        </p:txBody>
      </p:sp>
      <p:sp>
        <p:nvSpPr>
          <p:cNvPr id="13" name="Rectangle 12"/>
          <p:cNvSpPr/>
          <p:nvPr/>
        </p:nvSpPr>
        <p:spPr>
          <a:xfrm>
            <a:off x="10444352" y="4349849"/>
            <a:ext cx="659417" cy="339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PL</a:t>
            </a:r>
          </a:p>
        </p:txBody>
      </p:sp>
      <p:sp>
        <p:nvSpPr>
          <p:cNvPr id="7" name="TextBox 6"/>
          <p:cNvSpPr txBox="1"/>
          <p:nvPr/>
        </p:nvSpPr>
        <p:spPr>
          <a:xfrm>
            <a:off x="4354351" y="2246252"/>
            <a:ext cx="2552691"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SharePoint</a:t>
            </a: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9327" y="1301859"/>
            <a:ext cx="2922629" cy="2922629"/>
          </a:xfrm>
          <a:prstGeom prst="rect">
            <a:avLst/>
          </a:prstGeom>
        </p:spPr>
      </p:pic>
      <p:sp>
        <p:nvSpPr>
          <p:cNvPr id="16" name="TextBox 15"/>
          <p:cNvSpPr txBox="1"/>
          <p:nvPr/>
        </p:nvSpPr>
        <p:spPr>
          <a:xfrm>
            <a:off x="9748026" y="2392184"/>
            <a:ext cx="1193815"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RMS</a:t>
            </a:r>
          </a:p>
        </p:txBody>
      </p:sp>
      <p:pic>
        <p:nvPicPr>
          <p:cNvPr id="17" name="Picture 16"/>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10335941" y="1655792"/>
            <a:ext cx="575065" cy="575065"/>
          </a:xfrm>
          <a:prstGeom prst="rect">
            <a:avLst/>
          </a:prstGeom>
        </p:spPr>
      </p:pic>
      <p:pic>
        <p:nvPicPr>
          <p:cNvPr id="18" name="Picture 17"/>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10335941" y="1655792"/>
            <a:ext cx="575065" cy="575065"/>
          </a:xfrm>
          <a:prstGeom prst="rect">
            <a:avLst/>
          </a:prstGeom>
        </p:spPr>
      </p:pic>
      <p:sp>
        <p:nvSpPr>
          <p:cNvPr id="19" name="Rectangle 18"/>
          <p:cNvSpPr/>
          <p:nvPr/>
        </p:nvSpPr>
        <p:spPr>
          <a:xfrm>
            <a:off x="3531973" y="3310132"/>
            <a:ext cx="3544575" cy="667938"/>
          </a:xfrm>
          <a:prstGeom prst="rect">
            <a:avLst/>
          </a:prstGeom>
          <a:solidFill>
            <a:srgbClr val="FFFFFF">
              <a:alpha val="47843"/>
            </a:srgb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b="1" dirty="0">
                <a:solidFill>
                  <a:schemeClr val="tx1"/>
                </a:solidFill>
                <a:latin typeface="Segoe UI Light" panose="020B0502040204020203" pitchFamily="34" charset="0"/>
                <a:cs typeface="Segoe UI Light" panose="020B0502040204020203" pitchFamily="34" charset="0"/>
              </a:rPr>
              <a:t>MSIPC</a:t>
            </a:r>
          </a:p>
        </p:txBody>
      </p:sp>
      <p:pic>
        <p:nvPicPr>
          <p:cNvPr id="20" name="Picture 19"/>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42661" y="4349849"/>
            <a:ext cx="1864973" cy="1864973"/>
          </a:xfrm>
          <a:prstGeom prst="rect">
            <a:avLst/>
          </a:prstGeom>
        </p:spPr>
      </p:pic>
      <p:sp>
        <p:nvSpPr>
          <p:cNvPr id="21" name="Rectangle 20"/>
          <p:cNvSpPr/>
          <p:nvPr/>
        </p:nvSpPr>
        <p:spPr>
          <a:xfrm>
            <a:off x="3531973" y="4021254"/>
            <a:ext cx="3544575" cy="667938"/>
          </a:xfrm>
          <a:prstGeom prst="rect">
            <a:avLst/>
          </a:prstGeom>
          <a:solidFill>
            <a:srgbClr val="FFFFFF">
              <a:alpha val="47843"/>
            </a:srgb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36" b="1" dirty="0" smtClean="0">
                <a:solidFill>
                  <a:schemeClr val="tx1"/>
                </a:solidFill>
                <a:latin typeface="Segoe UI Light" panose="020B0502040204020203" pitchFamily="34" charset="0"/>
                <a:cs typeface="Segoe UI Light" panose="020B0502040204020203" pitchFamily="34" charset="0"/>
              </a:rPr>
              <a:t>New Document </a:t>
            </a:r>
            <a:r>
              <a:rPr lang="en-US" sz="1836" b="1" dirty="0">
                <a:solidFill>
                  <a:schemeClr val="tx1"/>
                </a:solidFill>
                <a:latin typeface="Segoe UI Light" panose="020B0502040204020203" pitchFamily="34" charset="0"/>
                <a:cs typeface="Segoe UI Light" panose="020B0502040204020203" pitchFamily="34" charset="0"/>
              </a:rPr>
              <a:t>Protectors</a:t>
            </a:r>
          </a:p>
        </p:txBody>
      </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6360" y="1212258"/>
            <a:ext cx="1630585" cy="1630585"/>
          </a:xfrm>
          <a:prstGeom prst="rect">
            <a:avLst/>
          </a:prstGeom>
        </p:spPr>
      </p:pic>
      <p:sp>
        <p:nvSpPr>
          <p:cNvPr id="23" name="TextBox 22"/>
          <p:cNvSpPr txBox="1"/>
          <p:nvPr/>
        </p:nvSpPr>
        <p:spPr>
          <a:xfrm>
            <a:off x="8135173" y="1885438"/>
            <a:ext cx="605246" cy="478376"/>
          </a:xfrm>
          <a:prstGeom prst="rect">
            <a:avLst/>
          </a:prstGeom>
          <a:noFill/>
        </p:spPr>
        <p:txBody>
          <a:bodyPr wrap="none" rtlCol="0">
            <a:spAutoFit/>
          </a:bodyPr>
          <a:lstStyle/>
          <a:p>
            <a:r>
              <a:rPr lang="en-US" sz="2448" dirty="0">
                <a:latin typeface="Segoe UI Light" panose="020B0502040204020203" pitchFamily="34" charset="0"/>
                <a:cs typeface="Segoe UI Light" panose="020B0502040204020203" pitchFamily="34" charset="0"/>
              </a:rPr>
              <a:t>AD</a:t>
            </a:r>
          </a:p>
        </p:txBody>
      </p:sp>
      <p:pic>
        <p:nvPicPr>
          <p:cNvPr id="24" name="Picture 23"/>
          <p:cNvPicPr>
            <a:picLocks noChangeAspect="1"/>
          </p:cNvPicPr>
          <p:nvPr/>
        </p:nvPicPr>
        <p:blipFill>
          <a:blip r:embed="rId6"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11375467" y="5304497"/>
            <a:ext cx="777519" cy="1212506"/>
          </a:xfrm>
          <a:prstGeom prst="rect">
            <a:avLst/>
          </a:prstGeom>
        </p:spPr>
      </p:pic>
      <p:pic>
        <p:nvPicPr>
          <p:cNvPr id="25" name="Picture 24"/>
          <p:cNvPicPr>
            <a:picLocks noChangeAspect="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372126" y="5511496"/>
            <a:ext cx="684541" cy="1149885"/>
          </a:xfrm>
          <a:prstGeom prst="rect">
            <a:avLst/>
          </a:prstGeom>
        </p:spPr>
      </p:pic>
      <p:pic>
        <p:nvPicPr>
          <p:cNvPr id="26" name="Picture 25"/>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021791" y="3599730"/>
            <a:ext cx="621736" cy="621736"/>
          </a:xfrm>
          <a:prstGeom prst="rect">
            <a:avLst/>
          </a:prstGeom>
        </p:spPr>
      </p:pic>
      <p:pic>
        <p:nvPicPr>
          <p:cNvPr id="3" name="Picture 2"/>
          <p:cNvPicPr>
            <a:picLocks noChangeAspect="1"/>
          </p:cNvPicPr>
          <p:nvPr/>
        </p:nvPicPr>
        <p:blipFill>
          <a:blip r:embed="rId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667199" y="2162306"/>
            <a:ext cx="829719" cy="978442"/>
          </a:xfrm>
          <a:prstGeom prst="rect">
            <a:avLst/>
          </a:prstGeom>
        </p:spPr>
      </p:pic>
      <p:pic>
        <p:nvPicPr>
          <p:cNvPr id="27" name="Picture 26"/>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92865" y="3641104"/>
            <a:ext cx="621736" cy="621736"/>
          </a:xfrm>
          <a:prstGeom prst="rect">
            <a:avLst/>
          </a:prstGeom>
        </p:spPr>
      </p:pic>
      <p:pic>
        <p:nvPicPr>
          <p:cNvPr id="28" name="Picture 27"/>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643528" y="3734915"/>
            <a:ext cx="297993" cy="500565"/>
          </a:xfrm>
          <a:prstGeom prst="rect">
            <a:avLst/>
          </a:prstGeom>
        </p:spPr>
      </p:pic>
      <p:pic>
        <p:nvPicPr>
          <p:cNvPr id="29" name="Picture 28"/>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022491" y="3741137"/>
            <a:ext cx="297993" cy="500565"/>
          </a:xfrm>
          <a:prstGeom prst="rect">
            <a:avLst/>
          </a:prstGeom>
        </p:spPr>
      </p:pic>
      <p:pic>
        <p:nvPicPr>
          <p:cNvPr id="30" name="Picture 29"/>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926372" y="3644696"/>
            <a:ext cx="490573" cy="578506"/>
          </a:xfrm>
          <a:prstGeom prst="rect">
            <a:avLst/>
          </a:prstGeom>
        </p:spPr>
      </p:pic>
      <p:pic>
        <p:nvPicPr>
          <p:cNvPr id="31" name="Picture 30"/>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352340" y="3644696"/>
            <a:ext cx="490573" cy="578506"/>
          </a:xfrm>
          <a:prstGeom prst="rect">
            <a:avLst/>
          </a:prstGeom>
        </p:spPr>
      </p:pic>
      <p:grpSp>
        <p:nvGrpSpPr>
          <p:cNvPr id="32" name="Group 31"/>
          <p:cNvGrpSpPr/>
          <p:nvPr/>
        </p:nvGrpSpPr>
        <p:grpSpPr>
          <a:xfrm>
            <a:off x="6109394" y="4784820"/>
            <a:ext cx="967153" cy="867321"/>
            <a:chOff x="5989282" y="4691426"/>
            <a:chExt cx="873336" cy="873336"/>
          </a:xfrm>
        </p:grpSpPr>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14" name="TextBox 13"/>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33" name="Group 32"/>
          <p:cNvGrpSpPr/>
          <p:nvPr/>
        </p:nvGrpSpPr>
        <p:grpSpPr>
          <a:xfrm>
            <a:off x="9439115" y="3880307"/>
            <a:ext cx="450324" cy="433781"/>
            <a:chOff x="5989282" y="4691426"/>
            <a:chExt cx="985552" cy="873336"/>
          </a:xfrm>
        </p:grpSpPr>
        <p:pic>
          <p:nvPicPr>
            <p:cNvPr id="34" name="Picture 3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35" name="TextBox 34"/>
            <p:cNvSpPr txBox="1"/>
            <p:nvPr/>
          </p:nvSpPr>
          <p:spPr>
            <a:xfrm>
              <a:off x="6086754" y="4943428"/>
              <a:ext cx="888080" cy="415268"/>
            </a:xfrm>
            <a:prstGeom prst="rect">
              <a:avLst/>
            </a:prstGeom>
            <a:noFill/>
          </p:spPr>
          <p:txBody>
            <a:bodyPr wrap="none" rtlCol="0">
              <a:spAutoFit/>
            </a:bodyPr>
            <a:lstStyle/>
            <a:p>
              <a:r>
                <a:rPr lang="en-US" sz="714" dirty="0">
                  <a:solidFill>
                    <a:schemeClr val="accent4">
                      <a:lumMod val="50000"/>
                    </a:schemeClr>
                  </a:solidFill>
                </a:rPr>
                <a:t>GUID</a:t>
              </a:r>
            </a:p>
          </p:txBody>
        </p:sp>
      </p:grpSp>
      <p:grpSp>
        <p:nvGrpSpPr>
          <p:cNvPr id="36" name="Group 35"/>
          <p:cNvGrpSpPr/>
          <p:nvPr/>
        </p:nvGrpSpPr>
        <p:grpSpPr>
          <a:xfrm>
            <a:off x="11874769" y="3880307"/>
            <a:ext cx="450324" cy="433781"/>
            <a:chOff x="5989282" y="4691426"/>
            <a:chExt cx="985552" cy="873336"/>
          </a:xfrm>
        </p:grpSpPr>
        <p:pic>
          <p:nvPicPr>
            <p:cNvPr id="37" name="Picture 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38" name="TextBox 37"/>
            <p:cNvSpPr txBox="1"/>
            <p:nvPr/>
          </p:nvSpPr>
          <p:spPr>
            <a:xfrm>
              <a:off x="6086754" y="4943428"/>
              <a:ext cx="888080" cy="415268"/>
            </a:xfrm>
            <a:prstGeom prst="rect">
              <a:avLst/>
            </a:prstGeom>
            <a:noFill/>
          </p:spPr>
          <p:txBody>
            <a:bodyPr wrap="none" rtlCol="0">
              <a:spAutoFit/>
            </a:bodyPr>
            <a:lstStyle/>
            <a:p>
              <a:r>
                <a:rPr lang="en-US" sz="714" dirty="0">
                  <a:solidFill>
                    <a:schemeClr val="accent4">
                      <a:lumMod val="50000"/>
                    </a:schemeClr>
                  </a:solidFill>
                </a:rPr>
                <a:t>GUID</a:t>
              </a:r>
            </a:p>
          </p:txBody>
        </p:sp>
      </p:grpSp>
      <p:grpSp>
        <p:nvGrpSpPr>
          <p:cNvPr id="39" name="Group 38"/>
          <p:cNvGrpSpPr/>
          <p:nvPr/>
        </p:nvGrpSpPr>
        <p:grpSpPr>
          <a:xfrm>
            <a:off x="4836064" y="4848674"/>
            <a:ext cx="967153" cy="867321"/>
            <a:chOff x="5989282" y="4691426"/>
            <a:chExt cx="873336" cy="873336"/>
          </a:xfrm>
        </p:grpSpPr>
        <p:pic>
          <p:nvPicPr>
            <p:cNvPr id="40" name="Picture 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41" name="TextBox 40"/>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grpSp>
        <p:nvGrpSpPr>
          <p:cNvPr id="42" name="Group 41"/>
          <p:cNvGrpSpPr/>
          <p:nvPr/>
        </p:nvGrpSpPr>
        <p:grpSpPr>
          <a:xfrm>
            <a:off x="3531974" y="4818601"/>
            <a:ext cx="967153" cy="867321"/>
            <a:chOff x="5989282" y="4691426"/>
            <a:chExt cx="873336" cy="873336"/>
          </a:xfrm>
        </p:grpSpPr>
        <p:pic>
          <p:nvPicPr>
            <p:cNvPr id="43" name="Picture 4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89282" y="4691426"/>
              <a:ext cx="873336" cy="873336"/>
            </a:xfrm>
            <a:prstGeom prst="rect">
              <a:avLst/>
            </a:prstGeom>
          </p:spPr>
        </p:pic>
        <p:sp>
          <p:nvSpPr>
            <p:cNvPr id="44" name="TextBox 43"/>
            <p:cNvSpPr txBox="1"/>
            <p:nvPr/>
          </p:nvSpPr>
          <p:spPr>
            <a:xfrm>
              <a:off x="6086754" y="4943428"/>
              <a:ext cx="677928" cy="384960"/>
            </a:xfrm>
            <a:prstGeom prst="rect">
              <a:avLst/>
            </a:prstGeom>
            <a:noFill/>
          </p:spPr>
          <p:txBody>
            <a:bodyPr wrap="none" rtlCol="0">
              <a:spAutoFit/>
            </a:bodyPr>
            <a:lstStyle/>
            <a:p>
              <a:r>
                <a:rPr lang="en-US" sz="1836" dirty="0">
                  <a:solidFill>
                    <a:schemeClr val="accent4">
                      <a:lumMod val="50000"/>
                    </a:schemeClr>
                  </a:solidFill>
                </a:rPr>
                <a:t>GUID</a:t>
              </a:r>
            </a:p>
          </p:txBody>
        </p:sp>
      </p:grpSp>
      <p:pic>
        <p:nvPicPr>
          <p:cNvPr id="45" name="Picture 44"/>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389780" y="5380701"/>
            <a:ext cx="749093" cy="749093"/>
          </a:xfrm>
          <a:prstGeom prst="rect">
            <a:avLst/>
          </a:prstGeom>
        </p:spPr>
      </p:pic>
      <p:pic>
        <p:nvPicPr>
          <p:cNvPr id="46" name="Picture 45"/>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545214" y="5536135"/>
            <a:ext cx="749093" cy="749093"/>
          </a:xfrm>
          <a:prstGeom prst="rect">
            <a:avLst/>
          </a:prstGeom>
        </p:spPr>
      </p:pic>
      <p:pic>
        <p:nvPicPr>
          <p:cNvPr id="47" name="Picture 46"/>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700648" y="5691569"/>
            <a:ext cx="749093" cy="749093"/>
          </a:xfrm>
          <a:prstGeom prst="rect">
            <a:avLst/>
          </a:prstGeom>
        </p:spPr>
      </p:pic>
      <p:pic>
        <p:nvPicPr>
          <p:cNvPr id="48" name="Picture 47"/>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772385" y="5384955"/>
            <a:ext cx="749093" cy="749093"/>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7819" y="5540389"/>
            <a:ext cx="749093" cy="749093"/>
          </a:xfrm>
          <a:prstGeom prst="rect">
            <a:avLst/>
          </a:prstGeom>
          <a:noFill/>
          <a:ln>
            <a:noFill/>
          </a:ln>
        </p:spPr>
      </p:pic>
      <p:pic>
        <p:nvPicPr>
          <p:cNvPr id="50" name="Picture 49"/>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083253" y="5695823"/>
            <a:ext cx="749093" cy="749093"/>
          </a:xfrm>
          <a:prstGeom prst="rect">
            <a:avLst/>
          </a:prstGeom>
        </p:spPr>
      </p:pic>
      <p:pic>
        <p:nvPicPr>
          <p:cNvPr id="51" name="Picture 50"/>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209784" y="5450150"/>
            <a:ext cx="749093" cy="749093"/>
          </a:xfrm>
          <a:prstGeom prst="rect">
            <a:avLst/>
          </a:prstGeom>
        </p:spPr>
      </p:pic>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5218" y="5605584"/>
            <a:ext cx="749093" cy="749093"/>
          </a:xfrm>
          <a:prstGeom prst="rect">
            <a:avLst/>
          </a:prstGeom>
          <a:noFill/>
          <a:ln>
            <a:noFill/>
          </a:ln>
        </p:spPr>
      </p:pic>
      <p:pic>
        <p:nvPicPr>
          <p:cNvPr id="58" name="Picture 57"/>
          <p:cNvPicPr>
            <a:picLocks noChangeAspect="1"/>
          </p:cNvPicPr>
          <p:nvPr/>
        </p:nvPicPr>
        <p:blipFill rotWithShape="1">
          <a:blip r:embed="rId13">
            <a:grayscl/>
            <a:extLst>
              <a:ext uri="{BEBA8EAE-BF5A-486C-A8C5-ECC9F3942E4B}">
                <a14:imgProps xmlns:a14="http://schemas.microsoft.com/office/drawing/2010/main">
                  <a14:imgLayer r:embed="rId14">
                    <a14:imgEffect>
                      <a14:colorTemperature colorTemp="7200"/>
                    </a14:imgEffect>
                  </a14:imgLayer>
                </a14:imgProps>
              </a:ext>
              <a:ext uri="{28A0092B-C50C-407E-A947-70E740481C1C}">
                <a14:useLocalDpi xmlns:a14="http://schemas.microsoft.com/office/drawing/2010/main" val="0"/>
              </a:ext>
            </a:extLst>
          </a:blip>
          <a:srcRect l="61511" t="16522" b="27020"/>
          <a:stretch/>
        </p:blipFill>
        <p:spPr>
          <a:xfrm>
            <a:off x="3324926" y="1985852"/>
            <a:ext cx="1174201" cy="1171204"/>
          </a:xfrm>
          <a:prstGeom prst="rect">
            <a:avLst/>
          </a:prstGeom>
        </p:spPr>
      </p:pic>
    </p:spTree>
    <p:extLst>
      <p:ext uri="{BB962C8B-B14F-4D97-AF65-F5344CB8AC3E}">
        <p14:creationId xmlns:p14="http://schemas.microsoft.com/office/powerpoint/2010/main" val="15320706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0319 0.01067 L -0.43261 0.22107 " pathEditMode="relative" rAng="0" ptsTypes="AA">
                                      <p:cBhvr>
                                        <p:cTn id="6" dur="2000" fill="hold"/>
                                        <p:tgtEl>
                                          <p:spTgt spid="18"/>
                                        </p:tgtEl>
                                        <p:attrNameLst>
                                          <p:attrName>ppt_x</p:attrName>
                                          <p:attrName>ppt_y</p:attrName>
                                        </p:attrNameLst>
                                      </p:cBhvr>
                                      <p:rCtr x="-21790" y="10508"/>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4.16667E-7 -2.59259E-6 L 0.2944 -0.00347 " pathEditMode="relative" rAng="0" ptsTypes="AA">
                                      <p:cBhvr>
                                        <p:cTn id="10" dur="2000" fill="hold"/>
                                        <p:tgtEl>
                                          <p:spTgt spid="20"/>
                                        </p:tgtEl>
                                        <p:attrNameLst>
                                          <p:attrName>ppt_x</p:attrName>
                                          <p:attrName>ppt_y</p:attrName>
                                        </p:attrNameLst>
                                      </p:cBhvr>
                                      <p:rCtr x="14714" y="-185"/>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9833" y="2244434"/>
            <a:ext cx="1838939" cy="1838939"/>
          </a:xfrm>
          <a:prstGeom prst="rect">
            <a:avLst/>
          </a:prstGeom>
        </p:spPr>
      </p:pic>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5475" y="2271554"/>
            <a:ext cx="1838939" cy="1838939"/>
          </a:xfrm>
          <a:prstGeom prst="rect">
            <a:avLst/>
          </a:prstGeom>
        </p:spPr>
      </p:pic>
      <p:sp>
        <p:nvSpPr>
          <p:cNvPr id="2" name="Title 1"/>
          <p:cNvSpPr>
            <a:spLocks noGrp="1"/>
          </p:cNvSpPr>
          <p:nvPr>
            <p:ph type="title"/>
          </p:nvPr>
        </p:nvSpPr>
        <p:spPr/>
        <p:txBody>
          <a:bodyPr/>
          <a:lstStyle/>
          <a:p>
            <a:r>
              <a:rPr lang="en-US" dirty="0" smtClean="0"/>
              <a:t>How IRM works in SharePoint Online?</a:t>
            </a:r>
            <a:endParaRPr lang="en-US" dirty="0"/>
          </a:p>
        </p:txBody>
      </p:sp>
      <p:sp>
        <p:nvSpPr>
          <p:cNvPr id="7" name="TextBox 6"/>
          <p:cNvSpPr txBox="1"/>
          <p:nvPr/>
        </p:nvSpPr>
        <p:spPr>
          <a:xfrm>
            <a:off x="1566253" y="5188316"/>
            <a:ext cx="2552691"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SharePoint</a:t>
            </a:r>
          </a:p>
        </p:txBody>
      </p:sp>
      <p:sp>
        <p:nvSpPr>
          <p:cNvPr id="10" name="Rectangle 9"/>
          <p:cNvSpPr/>
          <p:nvPr/>
        </p:nvSpPr>
        <p:spPr>
          <a:xfrm>
            <a:off x="427037" y="5029963"/>
            <a:ext cx="3937659" cy="1318833"/>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8028" y="1301859"/>
            <a:ext cx="2922629" cy="2922629"/>
          </a:xfrm>
          <a:prstGeom prst="rect">
            <a:avLst/>
          </a:prstGeom>
        </p:spPr>
      </p:pic>
      <p:sp>
        <p:nvSpPr>
          <p:cNvPr id="16" name="TextBox 15"/>
          <p:cNvSpPr txBox="1"/>
          <p:nvPr/>
        </p:nvSpPr>
        <p:spPr>
          <a:xfrm>
            <a:off x="8924257" y="2394654"/>
            <a:ext cx="1193815"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RMS</a:t>
            </a:r>
          </a:p>
        </p:txBody>
      </p:sp>
      <p:pic>
        <p:nvPicPr>
          <p:cNvPr id="17" name="Picture 1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544641" y="1655792"/>
            <a:ext cx="575065" cy="575065"/>
          </a:xfrm>
          <a:prstGeom prst="rect">
            <a:avLst/>
          </a:prstGeom>
        </p:spPr>
      </p:pic>
      <p:sp>
        <p:nvSpPr>
          <p:cNvPr id="23" name="TextBox 22"/>
          <p:cNvSpPr txBox="1"/>
          <p:nvPr/>
        </p:nvSpPr>
        <p:spPr>
          <a:xfrm>
            <a:off x="5834679" y="5205364"/>
            <a:ext cx="2320271" cy="734534"/>
          </a:xfrm>
          <a:prstGeom prst="rect">
            <a:avLst/>
          </a:prstGeom>
          <a:noFill/>
        </p:spPr>
        <p:txBody>
          <a:bodyPr wrap="none" rtlCol="0">
            <a:spAutoFit/>
          </a:bodyPr>
          <a:lstStyle/>
          <a:p>
            <a:r>
              <a:rPr lang="en-US" sz="4080" dirty="0">
                <a:latin typeface="Segoe UI Light" panose="020B0502040204020203" pitchFamily="34" charset="0"/>
                <a:cs typeface="Segoe UI Light" panose="020B0502040204020203" pitchFamily="34" charset="0"/>
              </a:rPr>
              <a:t>Exchange</a:t>
            </a:r>
          </a:p>
        </p:txBody>
      </p:sp>
      <p:sp>
        <p:nvSpPr>
          <p:cNvPr id="24" name="Rectangle 23"/>
          <p:cNvSpPr/>
          <p:nvPr/>
        </p:nvSpPr>
        <p:spPr>
          <a:xfrm>
            <a:off x="4695464" y="5047011"/>
            <a:ext cx="3937659" cy="1318833"/>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2415" y="1432207"/>
            <a:ext cx="2426097" cy="2426097"/>
          </a:xfrm>
          <a:prstGeom prst="rect">
            <a:avLst/>
          </a:prstGeom>
        </p:spPr>
      </p:pic>
      <p:sp>
        <p:nvSpPr>
          <p:cNvPr id="26" name="TextBox 25"/>
          <p:cNvSpPr txBox="1"/>
          <p:nvPr/>
        </p:nvSpPr>
        <p:spPr>
          <a:xfrm>
            <a:off x="2980110" y="3903281"/>
            <a:ext cx="2557323" cy="469039"/>
          </a:xfrm>
          <a:prstGeom prst="rect">
            <a:avLst/>
          </a:prstGeom>
          <a:noFill/>
        </p:spPr>
        <p:txBody>
          <a:bodyPr wrap="square" rtlCol="0">
            <a:spAutoFit/>
          </a:bodyPr>
          <a:lstStyle/>
          <a:p>
            <a:r>
              <a:rPr lang="en-US" sz="2448" dirty="0" smtClean="0">
                <a:latin typeface="Segoe UI Light" panose="020B0502040204020203" pitchFamily="34" charset="0"/>
                <a:cs typeface="Segoe UI Light" panose="020B0502040204020203" pitchFamily="34" charset="0"/>
              </a:rPr>
              <a:t>AD in Office 365</a:t>
            </a:r>
            <a:endParaRPr lang="en-US" sz="2448" dirty="0">
              <a:latin typeface="Segoe UI Light" panose="020B0502040204020203" pitchFamily="34" charset="0"/>
              <a:cs typeface="Segoe UI Light" panose="020B0502040204020203" pitchFamily="34" charset="0"/>
            </a:endParaRPr>
          </a:p>
        </p:txBody>
      </p:sp>
      <p:cxnSp>
        <p:nvCxnSpPr>
          <p:cNvPr id="4" name="Straight Connector 3"/>
          <p:cNvCxnSpPr/>
          <p:nvPr/>
        </p:nvCxnSpPr>
        <p:spPr>
          <a:xfrm>
            <a:off x="7450057" y="1655793"/>
            <a:ext cx="1217442" cy="3186208"/>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544641" y="1655792"/>
            <a:ext cx="575065" cy="575065"/>
          </a:xfrm>
          <a:prstGeom prst="rect">
            <a:avLst/>
          </a:prstGeom>
        </p:spPr>
      </p:pic>
      <p:sp>
        <p:nvSpPr>
          <p:cNvPr id="3" name="TextBox 2"/>
          <p:cNvSpPr txBox="1"/>
          <p:nvPr/>
        </p:nvSpPr>
        <p:spPr>
          <a:xfrm>
            <a:off x="781306" y="6003503"/>
            <a:ext cx="3100583" cy="350330"/>
          </a:xfrm>
          <a:prstGeom prst="rect">
            <a:avLst/>
          </a:prstGeom>
          <a:noFill/>
        </p:spPr>
        <p:txBody>
          <a:bodyPr wrap="none" rtlCol="0">
            <a:spAutoFit/>
          </a:bodyPr>
          <a:lstStyle/>
          <a:p>
            <a:r>
              <a:rPr lang="en-US" sz="1632" dirty="0" smtClean="0">
                <a:latin typeface="Segoe UI" panose="020B0502040204020203" pitchFamily="34" charset="0"/>
                <a:cs typeface="Segoe UI" panose="020B0502040204020203" pitchFamily="34" charset="0"/>
              </a:rPr>
              <a:t>Tenant </a:t>
            </a:r>
            <a:r>
              <a:rPr lang="en-US" sz="1632" dirty="0">
                <a:latin typeface="Segoe UI" panose="020B0502040204020203" pitchFamily="34" charset="0"/>
                <a:cs typeface="Segoe UI" panose="020B0502040204020203" pitchFamily="34" charset="0"/>
              </a:rPr>
              <a:t>1 , Tenant 2 …. Tenant N</a:t>
            </a:r>
          </a:p>
        </p:txBody>
      </p:sp>
      <p:sp>
        <p:nvSpPr>
          <p:cNvPr id="21" name="TextBox 20"/>
          <p:cNvSpPr txBox="1"/>
          <p:nvPr/>
        </p:nvSpPr>
        <p:spPr>
          <a:xfrm>
            <a:off x="4965327" y="5970730"/>
            <a:ext cx="3100583" cy="350330"/>
          </a:xfrm>
          <a:prstGeom prst="rect">
            <a:avLst/>
          </a:prstGeom>
          <a:noFill/>
        </p:spPr>
        <p:txBody>
          <a:bodyPr wrap="none" rtlCol="0">
            <a:spAutoFit/>
          </a:bodyPr>
          <a:lstStyle/>
          <a:p>
            <a:r>
              <a:rPr lang="en-US" sz="1632" dirty="0" smtClean="0">
                <a:latin typeface="Segoe UI" panose="020B0502040204020203" pitchFamily="34" charset="0"/>
                <a:cs typeface="Segoe UI" panose="020B0502040204020203" pitchFamily="34" charset="0"/>
              </a:rPr>
              <a:t>Tenant </a:t>
            </a:r>
            <a:r>
              <a:rPr lang="en-US" sz="1632" dirty="0">
                <a:latin typeface="Segoe UI" panose="020B0502040204020203" pitchFamily="34" charset="0"/>
                <a:cs typeface="Segoe UI" panose="020B0502040204020203" pitchFamily="34" charset="0"/>
              </a:rPr>
              <a:t>1 , Tenant 2 …. Tenant N</a:t>
            </a:r>
          </a:p>
        </p:txBody>
      </p:sp>
      <p:pic>
        <p:nvPicPr>
          <p:cNvPr id="31" name="Picture 30"/>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544641" y="1655792"/>
            <a:ext cx="575065" cy="575065"/>
          </a:xfrm>
          <a:prstGeom prst="rect">
            <a:avLst/>
          </a:prstGeom>
        </p:spPr>
      </p:pic>
      <p:pic>
        <p:nvPicPr>
          <p:cNvPr id="32" name="Picture 3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9525022" y="1655792"/>
            <a:ext cx="575065" cy="575065"/>
          </a:xfrm>
          <a:prstGeom prst="rect">
            <a:avLst/>
          </a:prstGeom>
        </p:spPr>
      </p:pic>
      <p:sp>
        <p:nvSpPr>
          <p:cNvPr id="8" name="Rectangle 7"/>
          <p:cNvSpPr/>
          <p:nvPr/>
        </p:nvSpPr>
        <p:spPr>
          <a:xfrm>
            <a:off x="8218194" y="3944031"/>
            <a:ext cx="4096043" cy="2554545"/>
          </a:xfrm>
          <a:prstGeom prst="rect">
            <a:avLst/>
          </a:prstGeom>
        </p:spPr>
        <p:txBody>
          <a:bodyPr wrap="square">
            <a:spAutoFit/>
          </a:bodyPr>
          <a:lstStyle/>
          <a:p>
            <a:pPr lvl="1" algn="r"/>
            <a:r>
              <a:rPr lang="en-US" sz="2000" b="1" dirty="0"/>
              <a:t>Start protecting </a:t>
            </a:r>
            <a:r>
              <a:rPr lang="en-US" sz="2000" b="1" dirty="0" smtClean="0"/>
              <a:t>when </a:t>
            </a:r>
            <a:r>
              <a:rPr lang="en-US" sz="2000" b="1" dirty="0"/>
              <a:t>you subscribe </a:t>
            </a:r>
            <a:r>
              <a:rPr lang="en-US" sz="2000" dirty="0"/>
              <a:t>to Office </a:t>
            </a:r>
            <a:r>
              <a:rPr lang="en-US" sz="2000" dirty="0" smtClean="0"/>
              <a:t>365</a:t>
            </a:r>
            <a:endParaRPr lang="en-US" sz="2000" dirty="0"/>
          </a:p>
          <a:p>
            <a:pPr lvl="1" algn="r"/>
            <a:endParaRPr lang="en-US" sz="2000" dirty="0" smtClean="0"/>
          </a:p>
          <a:p>
            <a:pPr lvl="1" algn="r"/>
            <a:r>
              <a:rPr lang="en-US" sz="2000" b="1" dirty="0" smtClean="0"/>
              <a:t>Integrated</a:t>
            </a:r>
            <a:r>
              <a:rPr lang="en-US" sz="2000" dirty="0" smtClean="0"/>
              <a:t> </a:t>
            </a:r>
            <a:r>
              <a:rPr lang="en-US" sz="2000" dirty="0"/>
              <a:t>within Exchange Online, SharePoint Online and </a:t>
            </a:r>
            <a:r>
              <a:rPr lang="en-US" sz="2000" dirty="0" smtClean="0"/>
              <a:t>Office, users will use applications and services they are already familiar with today.</a:t>
            </a:r>
            <a:endParaRPr lang="en-US" sz="2000" dirty="0"/>
          </a:p>
        </p:txBody>
      </p:sp>
      <p:pic>
        <p:nvPicPr>
          <p:cNvPr id="5" name="Picture 4"/>
          <p:cNvPicPr>
            <a:picLocks noChangeAspect="1"/>
          </p:cNvPicPr>
          <p:nvPr/>
        </p:nvPicPr>
        <p:blipFill rotWithShape="1">
          <a:blip r:embed="rId5">
            <a:clrChange>
              <a:clrFrom>
                <a:srgbClr val="FFFFFF"/>
              </a:clrFrom>
              <a:clrTo>
                <a:srgbClr val="FFFFFF">
                  <a:alpha val="0"/>
                </a:srgbClr>
              </a:clrTo>
            </a:clrChange>
            <a:grayscl/>
            <a:extLst>
              <a:ext uri="{BEBA8EAE-BF5A-486C-A8C5-ECC9F3942E4B}">
                <a14:imgProps xmlns:a14="http://schemas.microsoft.com/office/drawing/2010/main">
                  <a14:imgLayer r:embed="rId6">
                    <a14:imgEffect>
                      <a14:artisticCrisscrossEtching/>
                    </a14:imgEffect>
                  </a14:imgLayer>
                </a14:imgProps>
              </a:ext>
              <a:ext uri="{28A0092B-C50C-407E-A947-70E740481C1C}">
                <a14:useLocalDpi xmlns:a14="http://schemas.microsoft.com/office/drawing/2010/main" val="0"/>
              </a:ext>
            </a:extLst>
          </a:blip>
          <a:srcRect l="7530" t="5468" r="6114" b="8176"/>
          <a:stretch/>
        </p:blipFill>
        <p:spPr>
          <a:xfrm>
            <a:off x="5061344" y="5188316"/>
            <a:ext cx="733095" cy="733094"/>
          </a:xfrm>
          <a:prstGeom prst="rect">
            <a:avLst/>
          </a:prstGeom>
        </p:spPr>
      </p:pic>
      <p:pic>
        <p:nvPicPr>
          <p:cNvPr id="9" name="Picture 8"/>
          <p:cNvPicPr>
            <a:picLocks noChangeAspect="1"/>
          </p:cNvPicPr>
          <p:nvPr/>
        </p:nvPicPr>
        <p:blipFill>
          <a:blip r:embed="rId7">
            <a:clrChange>
              <a:clrFrom>
                <a:srgbClr val="FFFFFF"/>
              </a:clrFrom>
              <a:clrTo>
                <a:srgbClr val="FFFFFF">
                  <a:alpha val="0"/>
                </a:srgbClr>
              </a:clrTo>
            </a:clrChange>
            <a:duotone>
              <a:prstClr val="black"/>
              <a:schemeClr val="bg1">
                <a:lumMod val="95000"/>
                <a:tint val="45000"/>
                <a:satMod val="400000"/>
              </a:schemeClr>
            </a:duotone>
            <a:extLst>
              <a:ext uri="{28A0092B-C50C-407E-A947-70E740481C1C}">
                <a14:useLocalDpi xmlns:a14="http://schemas.microsoft.com/office/drawing/2010/main" val="0"/>
              </a:ext>
            </a:extLst>
          </a:blip>
          <a:stretch>
            <a:fillRect/>
          </a:stretch>
        </p:blipFill>
        <p:spPr>
          <a:xfrm>
            <a:off x="762824" y="5146614"/>
            <a:ext cx="793284" cy="793284"/>
          </a:xfrm>
          <a:prstGeom prst="rect">
            <a:avLst/>
          </a:prstGeom>
        </p:spPr>
      </p:pic>
    </p:spTree>
    <p:extLst>
      <p:ext uri="{BB962C8B-B14F-4D97-AF65-F5344CB8AC3E}">
        <p14:creationId xmlns:p14="http://schemas.microsoft.com/office/powerpoint/2010/main" val="3712026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58333E-6 -2.59259E-6 L -0.46107 0.59028 " pathEditMode="relative" rAng="0" ptsTypes="AA">
                                      <p:cBhvr>
                                        <p:cTn id="6" dur="2000" fill="hold"/>
                                        <p:tgtEl>
                                          <p:spTgt spid="20"/>
                                        </p:tgtEl>
                                        <p:attrNameLst>
                                          <p:attrName>ppt_x</p:attrName>
                                          <p:attrName>ppt_y</p:attrName>
                                        </p:attrNameLst>
                                      </p:cBhvr>
                                      <p:rCtr x="-23073" y="29398"/>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5E-6 2.22222E-6 L -0.54948 0.58796 " pathEditMode="relative" rAng="0" ptsTypes="AA">
                                      <p:cBhvr>
                                        <p:cTn id="9" dur="2000" fill="hold"/>
                                        <p:tgtEl>
                                          <p:spTgt spid="31"/>
                                        </p:tgtEl>
                                        <p:attrNameLst>
                                          <p:attrName>ppt_x</p:attrName>
                                          <p:attrName>ppt_y</p:attrName>
                                        </p:attrNameLst>
                                      </p:cBhvr>
                                      <p:rCtr x="-27474" y="29398"/>
                                    </p:animMotion>
                                  </p:childTnLst>
                                </p:cTn>
                              </p:par>
                            </p:childTnLst>
                          </p:cTn>
                        </p:par>
                        <p:par>
                          <p:cTn id="10" fill="hold">
                            <p:stCondLst>
                              <p:cond delay="4000"/>
                            </p:stCondLst>
                            <p:childTnLst>
                              <p:par>
                                <p:cTn id="11" presetID="42" presetClass="path" presetSubtype="0" accel="50000" decel="50000" fill="hold" nodeType="afterEffect">
                                  <p:stCondLst>
                                    <p:cond delay="0"/>
                                  </p:stCondLst>
                                  <p:childTnLst>
                                    <p:animMotion origin="layout" path="M -2.5E-6 2.22222E-6 L -0.62851 0.57847 " pathEditMode="relative" rAng="0" ptsTypes="AA">
                                      <p:cBhvr>
                                        <p:cTn id="12" dur="2000" fill="hold"/>
                                        <p:tgtEl>
                                          <p:spTgt spid="32"/>
                                        </p:tgtEl>
                                        <p:attrNameLst>
                                          <p:attrName>ppt_x</p:attrName>
                                          <p:attrName>ppt_y</p:attrName>
                                        </p:attrNameLst>
                                      </p:cBhvr>
                                      <p:rCtr x="-31432" y="28912"/>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Barak Cohen; Neil Wang</External_x0020_Speaker>
    <Session_x0020_Code xmlns="2295e2e7-0eeb-498e-8716-217bb2ee6ee3">SPC073</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Barak Cohen, Neil Wang</Speaker>
    <AverageRating xmlns="http://schemas.microsoft.com/sharepoint/v3" xsi:nil="true"/>
  </documentManagement>
</p:properties>
</file>

<file path=customXml/itemProps1.xml><?xml version="1.0" encoding="utf-8"?>
<ds:datastoreItem xmlns:ds="http://schemas.openxmlformats.org/officeDocument/2006/customXml" ds:itemID="{4BD2605E-B58B-4905-A768-1EB13149B7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schemas.microsoft.com/office/2006/documentManagement/types"/>
    <ds:schemaRef ds:uri="032d541b-1b4e-4d91-93c7-b10533c52f73"/>
    <ds:schemaRef ds:uri="2295e2e7-0eeb-498e-8716-217bb2ee6ee3"/>
    <ds:schemaRef ds:uri="http://purl.org/dc/dcmitype/"/>
    <ds:schemaRef ds:uri="http://purl.org/dc/elements/1.1/"/>
    <ds:schemaRef ds:uri="http://purl.org/dc/terms/"/>
    <ds:schemaRef ds:uri="230e9df3-be65-4c73-a93b-d1236ebd677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1213</TotalTime>
  <Words>1615</Words>
  <Application>Microsoft Office PowerPoint</Application>
  <PresentationFormat>Custom</PresentationFormat>
  <Paragraphs>223</Paragraphs>
  <Slides>32</Slides>
  <Notes>6</Notes>
  <HiddenSlides>0</HiddenSlides>
  <MMClips>0</MMClips>
  <ScaleCrop>false</ScaleCrop>
  <HeadingPairs>
    <vt:vector size="4" baseType="variant">
      <vt:variant>
        <vt:lpstr>Theme</vt:lpstr>
      </vt:variant>
      <vt:variant>
        <vt:i4>4</vt:i4>
      </vt:variant>
      <vt:variant>
        <vt:lpstr>Slide Titles</vt:lpstr>
      </vt:variant>
      <vt:variant>
        <vt:i4>32</vt:i4>
      </vt:variant>
    </vt:vector>
  </HeadingPairs>
  <TitlesOfParts>
    <vt:vector size="36" baseType="lpstr">
      <vt:lpstr>5-30072_SPC2012_IT-Pro_Template_16x9</vt:lpstr>
      <vt:lpstr>5-30072_SPC2012_IT-Pro_Template_16x9_Light</vt:lpstr>
      <vt:lpstr>SPC2012_IT-Pro_Template_16x9</vt:lpstr>
      <vt:lpstr>5-30072_SPC2012_Business_Template_16x9_Light</vt:lpstr>
      <vt:lpstr>PowerPoint Presentation</vt:lpstr>
      <vt:lpstr>Deep Dive on Information Rights Management and SharePoint</vt:lpstr>
      <vt:lpstr>Agenda</vt:lpstr>
      <vt:lpstr>Glossary</vt:lpstr>
      <vt:lpstr>How IRM works?</vt:lpstr>
      <vt:lpstr>How IRM works in SharePoint (Recap)?</vt:lpstr>
      <vt:lpstr>Re-plumbing IRM for the cloud</vt:lpstr>
      <vt:lpstr>How IRM works in SharePoint 2013?</vt:lpstr>
      <vt:lpstr>How IRM works in SharePoint Online?</vt:lpstr>
      <vt:lpstr>What SharePoint configurations can work with IRM?</vt:lpstr>
      <vt:lpstr>6 new document protection features</vt:lpstr>
      <vt:lpstr>Document protection in Office 365 with AADRM</vt:lpstr>
      <vt:lpstr>Document protection in SharePoint online </vt:lpstr>
      <vt:lpstr>Document protection for subscriptions</vt:lpstr>
      <vt:lpstr>Demo: configuring IRM in Office 365 and SharePoint online</vt:lpstr>
      <vt:lpstr>Protecting documents is easy (with granular usage rights)</vt:lpstr>
      <vt:lpstr>PowerPoint Presentation</vt:lpstr>
      <vt:lpstr>Usage rights</vt:lpstr>
      <vt:lpstr>Protected documents can be viewed in browser</vt:lpstr>
      <vt:lpstr>How does WAC work with IRM?</vt:lpstr>
      <vt:lpstr>Group protection </vt:lpstr>
      <vt:lpstr>PDF support</vt:lpstr>
      <vt:lpstr>PDF support</vt:lpstr>
      <vt:lpstr>The Foxit PDF reader</vt:lpstr>
      <vt:lpstr>Demo: New IRM document protection features</vt:lpstr>
      <vt:lpstr>Programmability (Farm level)</vt:lpstr>
      <vt:lpstr>Programmability (Library level)</vt:lpstr>
      <vt:lpstr>The Document Leak problem demo</vt:lpstr>
      <vt:lpstr>Other interesting sessions in SPC</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Information Rights Management and SharePoint</dc:title>
  <dc:subject>SharePoint Conference 2012</dc:subject>
  <dc:creator>Barak Cohen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37</cp:revision>
  <dcterms:created xsi:type="dcterms:W3CDTF">2012-10-19T20:42:40Z</dcterms:created>
  <dcterms:modified xsi:type="dcterms:W3CDTF">2012-12-06T00:52:25Z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