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Lst>
  <p:notesMasterIdLst>
    <p:notesMasterId r:id="rId18"/>
  </p:notesMasterIdLst>
  <p:handoutMasterIdLst>
    <p:handoutMasterId r:id="rId19"/>
  </p:handoutMasterIdLst>
  <p:sldIdLst>
    <p:sldId id="1172" r:id="rId6"/>
    <p:sldId id="1054" r:id="rId7"/>
    <p:sldId id="1104" r:id="rId8"/>
    <p:sldId id="1165" r:id="rId9"/>
    <p:sldId id="1142" r:id="rId10"/>
    <p:sldId id="1170" r:id="rId11"/>
    <p:sldId id="1171" r:id="rId12"/>
    <p:sldId id="1107" r:id="rId13"/>
    <p:sldId id="1108" r:id="rId14"/>
    <p:sldId id="1115" r:id="rId15"/>
    <p:sldId id="1116" r:id="rId16"/>
    <p:sldId id="1076" r:id="rId17"/>
  </p:sldIdLst>
  <p:sldSz cx="12436475" cy="6994525"/>
  <p:notesSz cx="6810375" cy="9942513"/>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PC2012-IT-Pro-Template" id="{6DD5C800-9A2C-4823-B056-4AFFC9A97500}">
          <p14:sldIdLst>
            <p14:sldId id="1172"/>
            <p14:sldId id="1054"/>
            <p14:sldId id="1104"/>
            <p14:sldId id="1165"/>
            <p14:sldId id="1142"/>
            <p14:sldId id="1170"/>
            <p14:sldId id="1171"/>
            <p14:sldId id="1107"/>
            <p14:sldId id="1108"/>
            <p14:sldId id="1115"/>
            <p14:sldId id="1116"/>
            <p14:sldId id="1076"/>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2050"/>
    <a:srgbClr val="442359"/>
    <a:srgbClr val="333333"/>
    <a:srgbClr val="FFFFFF"/>
    <a:srgbClr val="505050"/>
    <a:srgbClr val="00FFFF"/>
    <a:srgbClr val="CC00CC"/>
    <a:srgbClr val="5F5F5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6" autoAdjust="0"/>
    <p:restoredTop sz="97077" autoAdjust="0"/>
  </p:normalViewPr>
  <p:slideViewPr>
    <p:cSldViewPr>
      <p:cViewPr varScale="1">
        <p:scale>
          <a:sx n="67" d="100"/>
          <a:sy n="67" d="100"/>
        </p:scale>
        <p:origin x="-810" y="-90"/>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varScale="1">
      <p:scale>
        <a:sx n="1" d="1"/>
        <a:sy n="1" d="1"/>
      </p:scale>
      <p:origin x="0" y="0"/>
    </p:cViewPr>
  </p:sorterViewPr>
  <p:notesViewPr>
    <p:cSldViewPr showGuides="1">
      <p:cViewPr varScale="1">
        <p:scale>
          <a:sx n="95" d="100"/>
          <a:sy n="95" d="100"/>
        </p:scale>
        <p:origin x="-3582" y="-108"/>
      </p:cViewPr>
      <p:guideLst>
        <p:guide orient="horz" pos="3132"/>
        <p:guide pos="214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51163" cy="497126"/>
          </a:xfrm>
          <a:prstGeom prst="rect">
            <a:avLst/>
          </a:prstGeom>
        </p:spPr>
        <p:txBody>
          <a:bodyPr vert="horz" lIns="91440" tIns="45720" rIns="91440" bIns="45720" rtlCol="0"/>
          <a:lstStyle>
            <a:lvl1pPr algn="l">
              <a:defRPr sz="1200"/>
            </a:lvl1pPr>
          </a:lstStyle>
          <a:p>
            <a:r>
              <a:rPr lang="en-US"/>
              <a:t>SPC2012 </a:t>
            </a:r>
            <a:r>
              <a:rPr lang="en-US" smtClean="0"/>
              <a:t>– IT Pro</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57636" y="0"/>
            <a:ext cx="2951163" cy="497126"/>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12/5/2012</a:t>
            </a:fld>
            <a:endParaRPr lang="en-US" dirty="0">
              <a:latin typeface="Segoe UI" pitchFamily="34" charset="0"/>
            </a:endParaRPr>
          </a:p>
        </p:txBody>
      </p:sp>
      <p:sp>
        <p:nvSpPr>
          <p:cNvPr id="8" name="Footer Placeholder 7"/>
          <p:cNvSpPr>
            <a:spLocks noGrp="1"/>
          </p:cNvSpPr>
          <p:nvPr>
            <p:ph type="ftr" sz="quarter" idx="2"/>
          </p:nvPr>
        </p:nvSpPr>
        <p:spPr>
          <a:xfrm>
            <a:off x="0" y="9443662"/>
            <a:ext cx="5754767" cy="36146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43416" y="9443662"/>
            <a:ext cx="1065383" cy="497126"/>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51163" cy="497126"/>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IT Pro</a:t>
            </a:r>
            <a:endParaRPr lang="en-US" dirty="0"/>
          </a:p>
        </p:txBody>
      </p:sp>
      <p:sp>
        <p:nvSpPr>
          <p:cNvPr id="9" name="Slide Image Placeholder 8"/>
          <p:cNvSpPr>
            <a:spLocks noGrp="1" noRot="1" noChangeAspect="1"/>
          </p:cNvSpPr>
          <p:nvPr>
            <p:ph type="sldImg" idx="2"/>
          </p:nvPr>
        </p:nvSpPr>
        <p:spPr>
          <a:xfrm>
            <a:off x="92075" y="746125"/>
            <a:ext cx="6626225" cy="372745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9445387"/>
            <a:ext cx="5879624" cy="387049"/>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57636" y="0"/>
            <a:ext cx="2951163" cy="497126"/>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12/5/2012</a:t>
            </a:fld>
            <a:endParaRPr lang="en-US" dirty="0"/>
          </a:p>
        </p:txBody>
      </p:sp>
      <p:sp>
        <p:nvSpPr>
          <p:cNvPr id="12" name="Notes Placeholder 11"/>
          <p:cNvSpPr>
            <a:spLocks noGrp="1"/>
          </p:cNvSpPr>
          <p:nvPr>
            <p:ph type="body" sz="quarter" idx="3"/>
          </p:nvPr>
        </p:nvSpPr>
        <p:spPr>
          <a:xfrm>
            <a:off x="681038" y="4722694"/>
            <a:ext cx="5448300" cy="447413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868273" y="9443662"/>
            <a:ext cx="940526" cy="497126"/>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900" kern="1200" baseline="0" smtClean="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6225" cy="3727450"/>
          </a:xfrm>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2358935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6225" cy="37274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51163" cy="497126"/>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12/5/2012 2:09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12</a:t>
            </a:fld>
            <a:endParaRPr lang="en-US" dirty="0">
              <a:solidFill>
                <a:prstClr val="black"/>
              </a:solidFill>
            </a:endParaRPr>
          </a:p>
        </p:txBody>
      </p:sp>
      <p:sp>
        <p:nvSpPr>
          <p:cNvPr id="8" name="Footer Placeholder 3"/>
          <p:cNvSpPr>
            <a:spLocks noGrp="1"/>
          </p:cNvSpPr>
          <p:nvPr>
            <p:ph type="ftr" sz="quarter" idx="4"/>
          </p:nvPr>
        </p:nvSpPr>
        <p:spPr>
          <a:xfrm>
            <a:off x="0" y="9443662"/>
            <a:ext cx="6205008" cy="497126"/>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smtClean="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C033D2F-97B2-43FD-B6FA-98008AAB6FFA}"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3861727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56B906A-902A-4D04-9490-75F6E00389A0}"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3579477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EDE7434-0865-454E-AAAC-2D3E2132BBD2}"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28382799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mtClean="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63C5AA3-DDF5-4B45-81F0-7CABB50484F4}"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23926195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18C213D-3CB0-4DC9-B265-FB4ABA550C2A}"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6076006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B2C5A82-71D4-4D21-B379-38C918DBC5CF}"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22913524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56B906A-902A-4D04-9490-75F6E00389A0}"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35794770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E714C02-A38F-4669-8764-5284B9E521A3}"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8874383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defRPr sz="5200" spc="-100" baseline="0">
                <a:gradFill>
                  <a:gsLst>
                    <a:gs pos="5833">
                      <a:schemeClr val="tx1"/>
                    </a:gs>
                    <a:gs pos="18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sz="3200" spc="0" baseline="0">
                <a:gradFill>
                  <a:gsLst>
                    <a:gs pos="2917">
                      <a:schemeClr val="tx1"/>
                    </a:gs>
                    <a:gs pos="30000">
                      <a:schemeClr val="tx1"/>
                    </a:gs>
                  </a:gsLst>
                  <a:lin ang="5400000" scaled="0"/>
                </a:gradFill>
                <a:latin typeface="+mj-lt"/>
              </a:defRPr>
            </a:lvl1pPr>
          </a:lstStyle>
          <a:p>
            <a:pPr lvl="0"/>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52585"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8" name="Rounded Rectangle 7"/>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amp; Content, 2-color,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29660" y="1476621"/>
            <a:ext cx="11375536" cy="2106731"/>
          </a:xfrm>
          <a:prstGeom prst="rect">
            <a:avLst/>
          </a:prstGeom>
        </p:spPr>
        <p:txBody>
          <a:bodyPr/>
          <a:lstStyle>
            <a:lvl1pPr marL="0" indent="0">
              <a:spcBef>
                <a:spcPts val="2448"/>
              </a:spcBef>
              <a:buNone/>
              <a:defRPr sz="4100">
                <a:gradFill>
                  <a:gsLst>
                    <a:gs pos="100000">
                      <a:schemeClr val="tx2"/>
                    </a:gs>
                    <a:gs pos="0">
                      <a:schemeClr val="tx2"/>
                    </a:gs>
                  </a:gsLst>
                  <a:lin ang="5400000" scaled="0"/>
                </a:gradFill>
                <a:latin typeface="+mj-lt"/>
              </a:defRPr>
            </a:lvl1pPr>
            <a:lvl2pPr marL="0" indent="0">
              <a:buNone/>
              <a:defRPr sz="2000">
                <a:gradFill>
                  <a:gsLst>
                    <a:gs pos="100000">
                      <a:schemeClr val="bg2"/>
                    </a:gs>
                    <a:gs pos="6000">
                      <a:schemeClr val="bg2"/>
                    </a:gs>
                  </a:gsLst>
                  <a:lin ang="5400000" scaled="0"/>
                </a:gradFill>
              </a:defRPr>
            </a:lvl2pPr>
            <a:lvl3pPr marL="236434" indent="0">
              <a:buNone/>
              <a:defRPr sz="2000">
                <a:gradFill>
                  <a:gsLst>
                    <a:gs pos="100000">
                      <a:schemeClr val="bg2"/>
                    </a:gs>
                    <a:gs pos="6000">
                      <a:schemeClr val="bg2"/>
                    </a:gs>
                  </a:gsLst>
                  <a:lin ang="5400000" scaled="0"/>
                </a:gradFill>
              </a:defRPr>
            </a:lvl3pPr>
            <a:lvl4pPr marL="466390" indent="0">
              <a:buNone/>
              <a:defRPr sz="2000">
                <a:gradFill>
                  <a:gsLst>
                    <a:gs pos="100000">
                      <a:schemeClr val="bg2"/>
                    </a:gs>
                    <a:gs pos="6000">
                      <a:schemeClr val="bg2"/>
                    </a:gs>
                  </a:gsLst>
                  <a:lin ang="5400000" scaled="0"/>
                </a:gradFill>
              </a:defRPr>
            </a:lvl4pPr>
            <a:lvl5pPr marL="707682" indent="0">
              <a:buNone/>
              <a:defRPr sz="2000">
                <a:gradFill>
                  <a:gsLst>
                    <a:gs pos="100000">
                      <a:schemeClr val="bg2"/>
                    </a:gs>
                    <a:gs pos="600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l="24304"/>
          <a:stretch/>
        </p:blipFill>
        <p:spPr bwMode="black">
          <a:xfrm>
            <a:off x="10512436" y="6264565"/>
            <a:ext cx="1632342" cy="559562"/>
          </a:xfrm>
          <a:prstGeom prst="rect">
            <a:avLst/>
          </a:prstGeom>
        </p:spPr>
      </p:pic>
    </p:spTree>
    <p:extLst>
      <p:ext uri="{BB962C8B-B14F-4D97-AF65-F5344CB8AC3E}">
        <p14:creationId xmlns:p14="http://schemas.microsoft.com/office/powerpoint/2010/main" val="2020136885"/>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79324" y="2953244"/>
            <a:ext cx="6218238" cy="1396047"/>
          </a:xfrm>
        </p:spPr>
        <p:txBody>
          <a:bodyPr>
            <a:normAutofit/>
          </a:bodyPr>
          <a:lstStyle>
            <a:lvl1pPr marL="0" indent="0" algn="l">
              <a:buNone/>
              <a:defRPr sz="2400" b="0" i="1" cap="none" spc="146" baseline="0">
                <a:solidFill>
                  <a:schemeClr val="tx1"/>
                </a:solidFill>
              </a:defRPr>
            </a:lvl1pPr>
            <a:lvl2pPr marL="555132" indent="0" algn="ctr">
              <a:buNone/>
              <a:defRPr>
                <a:solidFill>
                  <a:schemeClr val="tx1">
                    <a:tint val="75000"/>
                  </a:schemeClr>
                </a:solidFill>
              </a:defRPr>
            </a:lvl2pPr>
            <a:lvl3pPr marL="1110264" indent="0" algn="ctr">
              <a:buNone/>
              <a:defRPr>
                <a:solidFill>
                  <a:schemeClr val="tx1">
                    <a:tint val="75000"/>
                  </a:schemeClr>
                </a:solidFill>
              </a:defRPr>
            </a:lvl3pPr>
            <a:lvl4pPr marL="1665397" indent="0" algn="ctr">
              <a:buNone/>
              <a:defRPr>
                <a:solidFill>
                  <a:schemeClr val="tx1">
                    <a:tint val="75000"/>
                  </a:schemeClr>
                </a:solidFill>
              </a:defRPr>
            </a:lvl4pPr>
            <a:lvl5pPr marL="2220529" indent="0" algn="ctr">
              <a:buNone/>
              <a:defRPr>
                <a:solidFill>
                  <a:schemeClr val="tx1">
                    <a:tint val="75000"/>
                  </a:schemeClr>
                </a:solidFill>
              </a:defRPr>
            </a:lvl5pPr>
            <a:lvl6pPr marL="2775661" indent="0" algn="ctr">
              <a:buNone/>
              <a:defRPr>
                <a:solidFill>
                  <a:schemeClr val="tx1">
                    <a:tint val="75000"/>
                  </a:schemeClr>
                </a:solidFill>
              </a:defRPr>
            </a:lvl6pPr>
            <a:lvl7pPr marL="3330793" indent="0" algn="ctr">
              <a:buNone/>
              <a:defRPr>
                <a:solidFill>
                  <a:schemeClr val="tx1">
                    <a:tint val="75000"/>
                  </a:schemeClr>
                </a:solidFill>
              </a:defRPr>
            </a:lvl7pPr>
            <a:lvl8pPr marL="3885926" indent="0" algn="ctr">
              <a:buNone/>
              <a:defRPr>
                <a:solidFill>
                  <a:schemeClr val="tx1">
                    <a:tint val="75000"/>
                  </a:schemeClr>
                </a:solidFill>
              </a:defRPr>
            </a:lvl8pPr>
            <a:lvl9pPr marL="4441058" indent="0" algn="ctr">
              <a:buNone/>
              <a:defRPr>
                <a:solidFill>
                  <a:schemeClr val="tx1">
                    <a:tint val="75000"/>
                  </a:schemeClr>
                </a:solidFill>
              </a:defRPr>
            </a:lvl9pPr>
          </a:lstStyle>
          <a:p>
            <a:r>
              <a:rPr lang="en-US" smtClean="0"/>
              <a:t>Click to edit Master subtitle style</a:t>
            </a:r>
            <a:endParaRPr lang="en-US" dirty="0"/>
          </a:p>
        </p:txBody>
      </p:sp>
      <p:sp>
        <p:nvSpPr>
          <p:cNvPr id="15" name="Rectangle 14"/>
          <p:cNvSpPr/>
          <p:nvPr/>
        </p:nvSpPr>
        <p:spPr>
          <a:xfrm>
            <a:off x="0" y="4837881"/>
            <a:ext cx="12436475" cy="2156645"/>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endParaRPr lang="en-US">
              <a:solidFill>
                <a:srgbClr val="FFFFFF"/>
              </a:solidFill>
            </a:endParaRPr>
          </a:p>
        </p:txBody>
      </p:sp>
      <p:cxnSp>
        <p:nvCxnSpPr>
          <p:cNvPr id="16" name="Straight Connector 15"/>
          <p:cNvCxnSpPr/>
          <p:nvPr/>
        </p:nvCxnSpPr>
        <p:spPr>
          <a:xfrm>
            <a:off x="0" y="4808736"/>
            <a:ext cx="12436475" cy="162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a:xfrm>
            <a:off x="479324" y="6673944"/>
            <a:ext cx="1995018" cy="252580"/>
          </a:xfrm>
          <a:prstGeom prst="rect">
            <a:avLst/>
          </a:prstGeom>
        </p:spPr>
        <p:txBody>
          <a:bodyPr lIns="111026" tIns="55513" rIns="111026" bIns="55513"/>
          <a:lstStyle/>
          <a:p>
            <a:fld id="{DBF4CFBD-FE1C-4A58-BEA6-63D6AC8E8374}" type="datetime1">
              <a:rPr lang="en-US" smtClean="0">
                <a:solidFill>
                  <a:srgbClr val="FFFFFF">
                    <a:alpha val="65000"/>
                  </a:srgbClr>
                </a:solidFill>
              </a:rPr>
              <a:pPr/>
              <a:t>12/5/2012</a:t>
            </a:fld>
            <a:endParaRPr lang="en-US">
              <a:solidFill>
                <a:srgbClr val="FFFFFF">
                  <a:alpha val="65000"/>
                </a:srgbClr>
              </a:solidFill>
            </a:endParaRPr>
          </a:p>
        </p:txBody>
      </p:sp>
      <p:sp>
        <p:nvSpPr>
          <p:cNvPr id="23" name="Slide Number Placeholder 22"/>
          <p:cNvSpPr>
            <a:spLocks noGrp="1"/>
          </p:cNvSpPr>
          <p:nvPr>
            <p:ph type="sldNum" sz="quarter" idx="11"/>
          </p:nvPr>
        </p:nvSpPr>
        <p:spPr>
          <a:xfrm>
            <a:off x="10726460" y="6673944"/>
            <a:ext cx="1191829" cy="252580"/>
          </a:xfrm>
          <a:prstGeom prst="rect">
            <a:avLst/>
          </a:prstGeom>
        </p:spPr>
        <p:txBody>
          <a:bodyPr lIns="111026" tIns="55513" rIns="111026" bIns="55513"/>
          <a:lstStyle/>
          <a:p>
            <a:fld id="{BB360758-8999-4393-8B70-CB56A0A331BF}" type="slidenum">
              <a:rPr lang="en-US" smtClean="0">
                <a:solidFill>
                  <a:srgbClr val="FFFFFF">
                    <a:alpha val="65000"/>
                  </a:srgbClr>
                </a:solidFill>
              </a:rPr>
              <a:pPr/>
              <a:t>‹#›</a:t>
            </a:fld>
            <a:endParaRPr lang="en-US">
              <a:solidFill>
                <a:srgbClr val="FFFFFF">
                  <a:alpha val="65000"/>
                </a:srgbClr>
              </a:solidFill>
            </a:endParaRPr>
          </a:p>
        </p:txBody>
      </p:sp>
      <p:sp>
        <p:nvSpPr>
          <p:cNvPr id="24" name="Footer Placeholder 23"/>
          <p:cNvSpPr>
            <a:spLocks noGrp="1"/>
          </p:cNvSpPr>
          <p:nvPr>
            <p:ph type="ftr" sz="quarter" idx="12"/>
          </p:nvPr>
        </p:nvSpPr>
        <p:spPr>
          <a:xfrm>
            <a:off x="2461385" y="6673944"/>
            <a:ext cx="5557550" cy="252580"/>
          </a:xfrm>
          <a:prstGeom prst="rect">
            <a:avLst/>
          </a:prstGeom>
        </p:spPr>
        <p:txBody>
          <a:bodyPr lIns="111026" tIns="55513" rIns="111026" bIns="55513"/>
          <a:lstStyle/>
          <a:p>
            <a:r>
              <a:rPr lang="en-US" smtClean="0">
                <a:solidFill>
                  <a:srgbClr val="FFFFFF">
                    <a:alpha val="65000"/>
                  </a:srgbClr>
                </a:solidFill>
              </a:rPr>
              <a:t>Microsoft Confidential</a:t>
            </a:r>
            <a:endParaRPr lang="en-US">
              <a:solidFill>
                <a:srgbClr val="FFFFFF">
                  <a:alpha val="65000"/>
                </a:srgbClr>
              </a:solidFill>
            </a:endParaRPr>
          </a:p>
        </p:txBody>
      </p:sp>
      <p:sp>
        <p:nvSpPr>
          <p:cNvPr id="12" name="Title 11"/>
          <p:cNvSpPr>
            <a:spLocks noGrp="1"/>
          </p:cNvSpPr>
          <p:nvPr>
            <p:ph type="title"/>
          </p:nvPr>
        </p:nvSpPr>
        <p:spPr>
          <a:xfrm>
            <a:off x="479324" y="466302"/>
            <a:ext cx="10446639" cy="2486941"/>
          </a:xfrm>
        </p:spPr>
        <p:txBody>
          <a:bodyPr>
            <a:normAutofit/>
          </a:bodyPr>
          <a:lstStyle>
            <a:lvl1pPr>
              <a:spcBef>
                <a:spcPts val="0"/>
              </a:spcBef>
              <a:defRPr kumimoji="0" lang="en-US" sz="73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Tree>
    <p:extLst>
      <p:ext uri="{BB962C8B-B14F-4D97-AF65-F5344CB8AC3E}">
        <p14:creationId xmlns:p14="http://schemas.microsoft.com/office/powerpoint/2010/main" val="28793057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5326043"/>
            <a:ext cx="8230899" cy="1372414"/>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7.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2.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 id="2147484205" r:id="rId23"/>
    <p:sldLayoutId id="2147484206" r:id="rId24"/>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office.com/HA102801171.aspx" TargetMode="External"/><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openxmlformats.org/officeDocument/2006/relationships/hyperlink" Target="http://office.com/VA102801173.aspx"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219719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Learn more…</a:t>
            </a:r>
            <a:endParaRPr lang="en-US" dirty="0"/>
          </a:p>
        </p:txBody>
      </p:sp>
      <p:sp>
        <p:nvSpPr>
          <p:cNvPr id="6" name="Content Placeholder 2"/>
          <p:cNvSpPr txBox="1">
            <a:spLocks/>
          </p:cNvSpPr>
          <p:nvPr/>
        </p:nvSpPr>
        <p:spPr>
          <a:xfrm>
            <a:off x="1176245" y="1206442"/>
            <a:ext cx="10558432" cy="3801694"/>
          </a:xfrm>
          <a:prstGeom prst="rect">
            <a:avLst/>
          </a:prstGeom>
        </p:spPr>
        <p:txBody>
          <a:bodyPr lIns="93278" tIns="46639" rIns="93278" bIns="46639"/>
          <a:lstStyle>
            <a:lvl1pPr marL="339725" marR="0" indent="-339725" algn="l" defTabSz="914363" rtl="0" eaLnBrk="1" fontAlgn="auto" latinLnBrk="0" hangingPunct="1">
              <a:lnSpc>
                <a:spcPct val="90000"/>
              </a:lnSpc>
              <a:spcBef>
                <a:spcPct val="20000"/>
              </a:spcBef>
              <a:spcAft>
                <a:spcPts val="0"/>
              </a:spcAft>
              <a:buClrTx/>
              <a:buSzPct val="80000"/>
              <a:buFont typeface="Arial" pitchFamily="34" charset="0"/>
              <a:buChar char="•"/>
              <a:tabLst/>
              <a:defRPr sz="3600" kern="1200" spc="-70" baseline="0">
                <a:gradFill>
                  <a:gsLst>
                    <a:gs pos="1250">
                      <a:schemeClr val="bg2"/>
                    </a:gs>
                    <a:gs pos="100000">
                      <a:schemeClr val="bg2"/>
                    </a:gs>
                  </a:gsLst>
                  <a:lin ang="5400000" scaled="0"/>
                </a:gradFill>
                <a:latin typeface="+mj-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gradFill>
                  <a:gsLst>
                    <a:gs pos="1250">
                      <a:schemeClr val="bg2"/>
                    </a:gs>
                    <a:gs pos="100000">
                      <a:schemeClr val="bg2"/>
                    </a:gs>
                  </a:gsLst>
                  <a:lin ang="5400000" scaled="0"/>
                </a:gra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gradFill>
                  <a:gsLst>
                    <a:gs pos="1250">
                      <a:schemeClr val="bg2"/>
                    </a:gs>
                    <a:gs pos="100000">
                      <a:schemeClr val="bg2"/>
                    </a:gs>
                  </a:gsLst>
                  <a:lin ang="5400000" scaled="0"/>
                </a:gra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gradFill>
                  <a:gsLst>
                    <a:gs pos="1250">
                      <a:schemeClr val="bg2"/>
                    </a:gs>
                    <a:gs pos="100000">
                      <a:schemeClr val="bg2"/>
                    </a:gs>
                  </a:gsLst>
                  <a:lin ang="5400000" scaled="0"/>
                </a:gra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gradFill>
                  <a:gsLst>
                    <a:gs pos="1250">
                      <a:schemeClr val="bg2"/>
                    </a:gs>
                    <a:gs pos="100000">
                      <a:schemeClr val="bg2"/>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4300">
                <a:solidFill>
                  <a:schemeClr val="tx1"/>
                </a:solidFill>
              </a:rPr>
              <a:t>Related sessions at this conference</a:t>
            </a:r>
          </a:p>
          <a:p>
            <a:pPr marL="0" indent="0">
              <a:buNone/>
            </a:pPr>
            <a:r>
              <a:rPr lang="en-US" sz="4100">
                <a:solidFill>
                  <a:schemeClr val="tx1"/>
                </a:solidFill>
              </a:rPr>
              <a:t>C253, D113, etc..</a:t>
            </a:r>
          </a:p>
          <a:p>
            <a:pPr marL="0" indent="0">
              <a:buNone/>
            </a:pPr>
            <a:endParaRPr lang="en-US" sz="2000">
              <a:solidFill>
                <a:schemeClr val="tx1"/>
              </a:solidFill>
            </a:endParaRPr>
          </a:p>
          <a:p>
            <a:pPr marL="0" indent="0">
              <a:buNone/>
            </a:pPr>
            <a:r>
              <a:rPr lang="en-US" sz="4300">
                <a:solidFill>
                  <a:schemeClr val="tx1"/>
                </a:solidFill>
              </a:rPr>
              <a:t>Get </a:t>
            </a:r>
            <a:r>
              <a:rPr lang="en-US" sz="4300" dirty="0">
                <a:solidFill>
                  <a:schemeClr val="tx1"/>
                </a:solidFill>
              </a:rPr>
              <a:t>started with your public website</a:t>
            </a:r>
          </a:p>
          <a:p>
            <a:pPr marL="0" indent="0">
              <a:buNone/>
            </a:pPr>
            <a:endParaRPr lang="en-US" sz="1600" dirty="0">
              <a:solidFill>
                <a:schemeClr val="tx1"/>
              </a:solidFill>
            </a:endParaRPr>
          </a:p>
          <a:p>
            <a:pPr marL="0" indent="0">
              <a:buNone/>
            </a:pPr>
            <a:r>
              <a:rPr lang="en-US" smtClean="0">
                <a:solidFill>
                  <a:schemeClr val="tx1"/>
                </a:solidFill>
              </a:rPr>
              <a:t>Article</a:t>
            </a:r>
            <a:endParaRPr lang="en-US" dirty="0" smtClean="0">
              <a:solidFill>
                <a:schemeClr val="tx1"/>
              </a:solidFill>
            </a:endParaRPr>
          </a:p>
          <a:p>
            <a:pPr marL="0" indent="0">
              <a:buNone/>
            </a:pPr>
            <a:r>
              <a:rPr lang="en-US" sz="3300" dirty="0">
                <a:solidFill>
                  <a:schemeClr val="tx1"/>
                </a:solidFill>
                <a:hlinkClick r:id="rId3"/>
              </a:rPr>
              <a:t>http://office.com/HA102801171.aspx</a:t>
            </a:r>
            <a:endParaRPr lang="en-US" sz="3300" dirty="0">
              <a:solidFill>
                <a:schemeClr val="tx1"/>
              </a:solidFill>
            </a:endParaRPr>
          </a:p>
          <a:p>
            <a:pPr marL="0" indent="0">
              <a:buNone/>
            </a:pPr>
            <a:r>
              <a:rPr lang="en-US" dirty="0" smtClean="0">
                <a:solidFill>
                  <a:schemeClr val="tx1"/>
                </a:solidFill>
              </a:rPr>
              <a:t>Video</a:t>
            </a:r>
          </a:p>
          <a:p>
            <a:pPr marL="0" indent="0">
              <a:buNone/>
            </a:pPr>
            <a:r>
              <a:rPr lang="en-US" sz="3300" dirty="0">
                <a:solidFill>
                  <a:schemeClr val="tx1"/>
                </a:solidFill>
                <a:hlinkClick r:id="rId4"/>
              </a:rPr>
              <a:t>http://office.com/VA102801173.aspx</a:t>
            </a:r>
            <a:endParaRPr lang="en-US" sz="3300" dirty="0">
              <a:solidFill>
                <a:schemeClr val="tx1"/>
              </a:solidFill>
            </a:endParaRPr>
          </a:p>
          <a:p>
            <a:pPr marL="0" indent="0">
              <a:buNone/>
            </a:pPr>
            <a:endParaRPr lang="en-US" sz="4300" dirty="0">
              <a:solidFill>
                <a:schemeClr val="tx1"/>
              </a:solidFill>
            </a:endParaRPr>
          </a:p>
        </p:txBody>
      </p:sp>
    </p:spTree>
    <p:extLst>
      <p:ext uri="{BB962C8B-B14F-4D97-AF65-F5344CB8AC3E}">
        <p14:creationId xmlns:p14="http://schemas.microsoft.com/office/powerpoint/2010/main" val="1469316724"/>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4697" y="2661613"/>
            <a:ext cx="7522171" cy="1456616"/>
          </a:xfrm>
        </p:spPr>
        <p:txBody>
          <a:bodyPr/>
          <a:lstStyle/>
          <a:p>
            <a:pPr algn="ctr"/>
            <a:r>
              <a:rPr lang="en-US" sz="7200" dirty="0">
                <a:solidFill>
                  <a:schemeClr val="tx1"/>
                </a:solidFill>
              </a:rPr>
              <a:t>Q &amp; A</a:t>
            </a:r>
          </a:p>
        </p:txBody>
      </p:sp>
    </p:spTree>
    <p:extLst>
      <p:ext uri="{BB962C8B-B14F-4D97-AF65-F5344CB8AC3E}">
        <p14:creationId xmlns:p14="http://schemas.microsoft.com/office/powerpoint/2010/main" val="3728519981"/>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a:t>Deep Dive on the Capabilities of SharePoint Online's New Public Website</a:t>
            </a:r>
            <a:endParaRPr lang="en-US" sz="3400" dirty="0"/>
          </a:p>
        </p:txBody>
      </p:sp>
      <p:sp>
        <p:nvSpPr>
          <p:cNvPr id="5" name="Text Placeholder 4"/>
          <p:cNvSpPr>
            <a:spLocks noGrp="1"/>
          </p:cNvSpPr>
          <p:nvPr>
            <p:ph type="body" sz="quarter" idx="12"/>
          </p:nvPr>
        </p:nvSpPr>
        <p:spPr>
          <a:xfrm>
            <a:off x="4846637" y="5326042"/>
            <a:ext cx="3581399" cy="1372151"/>
          </a:xfrm>
        </p:spPr>
        <p:txBody>
          <a:bodyPr/>
          <a:lstStyle/>
          <a:p>
            <a:r>
              <a:rPr lang="en-US" sz="2800" smtClean="0"/>
              <a:t>Josh Stickler</a:t>
            </a:r>
            <a:endParaRPr lang="en-US" sz="2800" dirty="0" smtClean="0"/>
          </a:p>
          <a:p>
            <a:r>
              <a:rPr lang="en-US" sz="2400" smtClean="0"/>
              <a:t>Program Manager</a:t>
            </a:r>
          </a:p>
          <a:p>
            <a:r>
              <a:rPr lang="en-US" sz="2400" smtClean="0"/>
              <a:t>WCM</a:t>
            </a:r>
            <a:endParaRPr lang="en-US" sz="2400" dirty="0" smtClean="0"/>
          </a:p>
        </p:txBody>
      </p:sp>
      <p:sp>
        <p:nvSpPr>
          <p:cNvPr id="6" name="Text Placeholder 4"/>
          <p:cNvSpPr txBox="1">
            <a:spLocks/>
          </p:cNvSpPr>
          <p:nvPr/>
        </p:nvSpPr>
        <p:spPr>
          <a:xfrm>
            <a:off x="8351838" y="5325511"/>
            <a:ext cx="3809999" cy="1372151"/>
          </a:xfrm>
          <a:prstGeom prst="rect">
            <a:avLst/>
          </a:prstGeom>
          <a:noFill/>
        </p:spPr>
        <p:txBody>
          <a:bodyPr vert="horz" wrap="square" lIns="146304" tIns="109728" rIns="146304" bIns="109728" rtlCol="0">
            <a:noAutofit/>
          </a:bodyPr>
          <a:lstStyle>
            <a:lvl1pPr marL="0" marR="0" indent="0" algn="l" defTabSz="932742" rtl="0" eaLnBrk="1" fontAlgn="auto" latinLnBrk="0" hangingPunct="1">
              <a:lnSpc>
                <a:spcPct val="90000"/>
              </a:lnSpc>
              <a:spcBef>
                <a:spcPts val="0"/>
              </a:spcBef>
              <a:spcAft>
                <a:spcPts val="0"/>
              </a:spcAft>
              <a:buClrTx/>
              <a:buSzPct val="90000"/>
              <a:buFont typeface="Arial" pitchFamily="34" charset="0"/>
              <a:buNone/>
              <a:tabLst/>
              <a:defRPr sz="3200" kern="1200" spc="0" baseline="0">
                <a:gradFill>
                  <a:gsLst>
                    <a:gs pos="2917">
                      <a:schemeClr val="tx1"/>
                    </a:gs>
                    <a:gs pos="3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smtClean="0"/>
              <a:t>Kevin Gjerstad</a:t>
            </a:r>
          </a:p>
          <a:p>
            <a:r>
              <a:rPr lang="en-US" sz="2400" smtClean="0"/>
              <a:t>Principal Program Manager</a:t>
            </a:r>
          </a:p>
          <a:p>
            <a:r>
              <a:rPr lang="en-US" sz="2400" smtClean="0"/>
              <a:t>Internet Business</a:t>
            </a:r>
            <a:endParaRPr lang="en-US" sz="2400" dirty="0" smtClean="0"/>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7" y="220662"/>
            <a:ext cx="11889564" cy="917575"/>
          </a:xfrm>
        </p:spPr>
        <p:txBody>
          <a:bodyPr/>
          <a:lstStyle/>
          <a:p>
            <a:r>
              <a:rPr lang="en-US" smtClean="0"/>
              <a:t>Agenda</a:t>
            </a:r>
            <a:endParaRPr lang="en-US"/>
          </a:p>
        </p:txBody>
      </p:sp>
      <p:sp>
        <p:nvSpPr>
          <p:cNvPr id="3" name="Text Placeholder 2"/>
          <p:cNvSpPr>
            <a:spLocks noGrp="1"/>
          </p:cNvSpPr>
          <p:nvPr>
            <p:ph type="body" sz="quarter" idx="10"/>
          </p:nvPr>
        </p:nvSpPr>
        <p:spPr>
          <a:xfrm>
            <a:off x="808037" y="1516062"/>
            <a:ext cx="11353800" cy="3447098"/>
          </a:xfrm>
        </p:spPr>
        <p:txBody>
          <a:bodyPr/>
          <a:lstStyle/>
          <a:p>
            <a:r>
              <a:rPr lang="en-US"/>
              <a:t>Welcome!</a:t>
            </a:r>
          </a:p>
          <a:p>
            <a:r>
              <a:rPr lang="en-US" smtClean="0"/>
              <a:t>Demos</a:t>
            </a:r>
          </a:p>
          <a:p>
            <a:r>
              <a:rPr lang="en-US" smtClean="0"/>
              <a:t>Build a site</a:t>
            </a:r>
            <a:endParaRPr lang="en-US"/>
          </a:p>
          <a:p>
            <a:r>
              <a:rPr lang="en-US" smtClean="0"/>
              <a:t>Some details</a:t>
            </a:r>
          </a:p>
          <a:p>
            <a:r>
              <a:rPr lang="en-US" smtClean="0"/>
              <a:t>Your Questions</a:t>
            </a:r>
            <a:endParaRPr lang="en-US"/>
          </a:p>
        </p:txBody>
      </p:sp>
    </p:spTree>
    <p:extLst>
      <p:ext uri="{BB962C8B-B14F-4D97-AF65-F5344CB8AC3E}">
        <p14:creationId xmlns:p14="http://schemas.microsoft.com/office/powerpoint/2010/main" val="286008223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9932" y="2717014"/>
            <a:ext cx="8236645" cy="762786"/>
          </a:xfrm>
        </p:spPr>
        <p:txBody>
          <a:bodyPr/>
          <a:lstStyle/>
          <a:p>
            <a:pPr algn="ctr"/>
            <a:r>
              <a:rPr lang="en-US" sz="6600" smtClean="0"/>
              <a:t>Demo of a live </a:t>
            </a:r>
            <a:br>
              <a:rPr lang="en-US" sz="6600" smtClean="0"/>
            </a:br>
            <a:r>
              <a:rPr lang="en-US" sz="6600" smtClean="0"/>
              <a:t>public site</a:t>
            </a:r>
            <a:endParaRPr lang="en-US" sz="6600"/>
          </a:p>
        </p:txBody>
      </p:sp>
    </p:spTree>
    <p:extLst>
      <p:ext uri="{BB962C8B-B14F-4D97-AF65-F5344CB8AC3E}">
        <p14:creationId xmlns:p14="http://schemas.microsoft.com/office/powerpoint/2010/main" val="383414997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1189037" y="1380680"/>
            <a:ext cx="10515600" cy="5115246"/>
          </a:xfrm>
        </p:spPr>
        <p:txBody>
          <a:bodyPr/>
          <a:lstStyle/>
          <a:p>
            <a:r>
              <a:rPr lang="en-US" sz="3600" smtClean="0"/>
              <a:t>Tools for creating modern</a:t>
            </a:r>
            <a:r>
              <a:rPr lang="en-US" sz="3600"/>
              <a:t>, professional-looking sites, </a:t>
            </a:r>
            <a:r>
              <a:rPr lang="en-US" sz="3600" smtClean="0"/>
              <a:t>simply</a:t>
            </a:r>
          </a:p>
          <a:p>
            <a:r>
              <a:rPr lang="en-US" sz="3600" smtClean="0"/>
              <a:t>Built on SharePoint publishing template for a complete and comprehensive solution</a:t>
            </a:r>
            <a:endParaRPr lang="en-US" sz="3600"/>
          </a:p>
          <a:p>
            <a:r>
              <a:rPr lang="en-US" sz="3600" smtClean="0"/>
              <a:t>SEO enhancements, Social</a:t>
            </a:r>
            <a:r>
              <a:rPr lang="en-US" sz="3600"/>
              <a:t>, and Blog integration to attract </a:t>
            </a:r>
            <a:r>
              <a:rPr lang="en-US" sz="3600" smtClean="0"/>
              <a:t>and engage users</a:t>
            </a:r>
          </a:p>
          <a:p>
            <a:r>
              <a:rPr lang="en-US" sz="3600" smtClean="0"/>
              <a:t>Extensibility with html/css, js and apps, Design Manager</a:t>
            </a:r>
          </a:p>
          <a:p>
            <a:r>
              <a:rPr lang="en-US" sz="3600" smtClean="0"/>
              <a:t>Connected to the business through the O365 Suite</a:t>
            </a:r>
          </a:p>
        </p:txBody>
      </p:sp>
      <p:sp>
        <p:nvSpPr>
          <p:cNvPr id="2" name="Title 1"/>
          <p:cNvSpPr>
            <a:spLocks noGrp="1"/>
          </p:cNvSpPr>
          <p:nvPr>
            <p:ph type="title"/>
          </p:nvPr>
        </p:nvSpPr>
        <p:spPr>
          <a:xfrm>
            <a:off x="808037" y="296862"/>
            <a:ext cx="11051366" cy="917575"/>
          </a:xfrm>
        </p:spPr>
        <p:txBody>
          <a:bodyPr/>
          <a:lstStyle/>
          <a:p>
            <a:r>
              <a:rPr lang="en-US"/>
              <a:t>All New, All SharePoint, All in the Cloud</a:t>
            </a:r>
          </a:p>
        </p:txBody>
      </p:sp>
    </p:spTree>
    <p:extLst>
      <p:ext uri="{BB962C8B-B14F-4D97-AF65-F5344CB8AC3E}">
        <p14:creationId xmlns:p14="http://schemas.microsoft.com/office/powerpoint/2010/main" val="2023042659"/>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marL="0" indent="0"/>
            <a:r>
              <a:rPr lang="en-US">
                <a:solidFill>
                  <a:schemeClr val="tx1"/>
                </a:solidFill>
              </a:rPr>
              <a:t>The Public Website </a:t>
            </a:r>
            <a:r>
              <a:rPr lang="en-US" smtClean="0">
                <a:solidFill>
                  <a:schemeClr val="tx1"/>
                </a:solidFill>
              </a:rPr>
              <a:t>in O365 Plans</a:t>
            </a:r>
            <a:endParaRPr lang="en-US">
              <a:solidFill>
                <a:schemeClr val="tx1"/>
              </a:solidFill>
            </a:endParaRPr>
          </a:p>
        </p:txBody>
      </p:sp>
      <p:sp>
        <p:nvSpPr>
          <p:cNvPr id="4" name="Content Placeholder 2"/>
          <p:cNvSpPr txBox="1">
            <a:spLocks/>
          </p:cNvSpPr>
          <p:nvPr/>
        </p:nvSpPr>
        <p:spPr>
          <a:xfrm>
            <a:off x="1570037" y="2952295"/>
            <a:ext cx="9144000" cy="1066800"/>
          </a:xfrm>
          <a:prstGeom prst="rect">
            <a:avLst/>
          </a:prstGeom>
        </p:spPr>
        <p:txBody>
          <a:bodyPr lIns="93278" tIns="46639" rIns="93278" bIns="46639"/>
          <a:lstStyle>
            <a:lvl1pPr marL="339725" marR="0" indent="-339725" algn="l" defTabSz="914363" rtl="0" eaLnBrk="1" fontAlgn="auto" latinLnBrk="0" hangingPunct="1">
              <a:lnSpc>
                <a:spcPct val="90000"/>
              </a:lnSpc>
              <a:spcBef>
                <a:spcPct val="20000"/>
              </a:spcBef>
              <a:spcAft>
                <a:spcPts val="0"/>
              </a:spcAft>
              <a:buClrTx/>
              <a:buSzPct val="80000"/>
              <a:buFont typeface="Arial" pitchFamily="34" charset="0"/>
              <a:buChar char="•"/>
              <a:tabLst/>
              <a:defRPr sz="3600" kern="1200" spc="-70" baseline="0">
                <a:gradFill>
                  <a:gsLst>
                    <a:gs pos="1250">
                      <a:schemeClr val="bg2"/>
                    </a:gs>
                    <a:gs pos="100000">
                      <a:schemeClr val="bg2"/>
                    </a:gs>
                  </a:gsLst>
                  <a:lin ang="5400000" scaled="0"/>
                </a:gradFill>
                <a:latin typeface="+mj-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gradFill>
                  <a:gsLst>
                    <a:gs pos="1250">
                      <a:schemeClr val="bg2"/>
                    </a:gs>
                    <a:gs pos="100000">
                      <a:schemeClr val="bg2"/>
                    </a:gs>
                  </a:gsLst>
                  <a:lin ang="5400000" scaled="0"/>
                </a:gra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gradFill>
                  <a:gsLst>
                    <a:gs pos="1250">
                      <a:schemeClr val="bg2"/>
                    </a:gs>
                    <a:gs pos="100000">
                      <a:schemeClr val="bg2"/>
                    </a:gs>
                  </a:gsLst>
                  <a:lin ang="5400000" scaled="0"/>
                </a:gra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gradFill>
                  <a:gsLst>
                    <a:gs pos="1250">
                      <a:schemeClr val="bg2"/>
                    </a:gs>
                    <a:gs pos="100000">
                      <a:schemeClr val="bg2"/>
                    </a:gs>
                  </a:gsLst>
                  <a:lin ang="5400000" scaled="0"/>
                </a:gra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gradFill>
                  <a:gsLst>
                    <a:gs pos="1250">
                      <a:schemeClr val="bg2"/>
                    </a:gs>
                    <a:gs pos="100000">
                      <a:schemeClr val="bg2"/>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solidFill>
                  <a:schemeClr val="tx1"/>
                </a:solidFill>
              </a:rPr>
              <a:t>All Office 365 plans include one </a:t>
            </a:r>
            <a:r>
              <a:rPr lang="en-US" smtClean="0">
                <a:solidFill>
                  <a:schemeClr val="tx1"/>
                </a:solidFill>
              </a:rPr>
              <a:t>Public Website</a:t>
            </a:r>
            <a:endParaRPr lang="en-US" dirty="0">
              <a:solidFill>
                <a:schemeClr val="tx1"/>
              </a:solidFill>
            </a:endParaRPr>
          </a:p>
        </p:txBody>
      </p:sp>
    </p:spTree>
    <p:extLst>
      <p:ext uri="{BB962C8B-B14F-4D97-AF65-F5344CB8AC3E}">
        <p14:creationId xmlns:p14="http://schemas.microsoft.com/office/powerpoint/2010/main" val="917419443"/>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1798637" y="2966795"/>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p:cNvSpPr/>
          <p:nvPr/>
        </p:nvSpPr>
        <p:spPr bwMode="auto">
          <a:xfrm>
            <a:off x="1798637" y="1973262"/>
            <a:ext cx="4196628" cy="312420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spcAft>
                <a:spcPts val="600"/>
              </a:spcAft>
            </a:pPr>
            <a:endParaRPr lang="en-US" sz="2000" smtClean="0"/>
          </a:p>
          <a:p>
            <a:pPr>
              <a:spcAft>
                <a:spcPts val="600"/>
              </a:spcAft>
            </a:pPr>
            <a:endParaRPr lang="en-US" sz="2000" smtClean="0"/>
          </a:p>
          <a:p>
            <a:pPr>
              <a:spcAft>
                <a:spcPts val="600"/>
              </a:spcAft>
            </a:pPr>
            <a:endParaRPr lang="en-US" sz="2000" smtClean="0"/>
          </a:p>
          <a:p>
            <a:pPr>
              <a:spcAft>
                <a:spcPts val="600"/>
              </a:spcAft>
            </a:pPr>
            <a:r>
              <a:rPr lang="en-US" sz="2000" smtClean="0"/>
              <a:t>Hosted </a:t>
            </a:r>
            <a:r>
              <a:rPr lang="en-US" sz="2000"/>
              <a:t>online/public </a:t>
            </a:r>
            <a:r>
              <a:rPr lang="en-US" sz="2000" smtClean="0"/>
              <a:t>access</a:t>
            </a:r>
          </a:p>
          <a:p>
            <a:pPr>
              <a:spcAft>
                <a:spcPts val="600"/>
              </a:spcAft>
            </a:pPr>
            <a:r>
              <a:rPr lang="en-US" sz="2000" smtClean="0"/>
              <a:t>One site collection</a:t>
            </a:r>
            <a:endParaRPr lang="en-US" sz="2000"/>
          </a:p>
          <a:p>
            <a:pPr>
              <a:spcAft>
                <a:spcPts val="600"/>
              </a:spcAft>
            </a:pPr>
            <a:r>
              <a:rPr lang="en-US" sz="2000" smtClean="0"/>
              <a:t>External </a:t>
            </a:r>
            <a:r>
              <a:rPr lang="en-US" sz="2000"/>
              <a:t>site sharing</a:t>
            </a:r>
          </a:p>
          <a:p>
            <a:pPr defTabSz="914363">
              <a:spcAft>
                <a:spcPts val="600"/>
              </a:spcAft>
              <a:defRPr/>
            </a:pPr>
            <a:r>
              <a:rPr lang="en-US" sz="2000" smtClean="0"/>
              <a:t>Page Model</a:t>
            </a:r>
          </a:p>
        </p:txBody>
      </p:sp>
      <p:sp>
        <p:nvSpPr>
          <p:cNvPr id="27" name="Rectangle 26"/>
          <p:cNvSpPr/>
          <p:nvPr/>
        </p:nvSpPr>
        <p:spPr bwMode="auto">
          <a:xfrm>
            <a:off x="6071465" y="1973261"/>
            <a:ext cx="4185372" cy="3124201"/>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spcAft>
                <a:spcPts val="600"/>
              </a:spcAft>
            </a:pPr>
            <a:endParaRPr lang="en-US" sz="2000" smtClean="0"/>
          </a:p>
          <a:p>
            <a:pPr>
              <a:spcAft>
                <a:spcPts val="600"/>
              </a:spcAft>
            </a:pPr>
            <a:endParaRPr lang="en-US" sz="2000"/>
          </a:p>
          <a:p>
            <a:pPr>
              <a:spcAft>
                <a:spcPts val="600"/>
              </a:spcAft>
            </a:pPr>
            <a:endParaRPr lang="en-US" sz="2000" smtClean="0"/>
          </a:p>
          <a:p>
            <a:pPr>
              <a:spcAft>
                <a:spcPts val="600"/>
              </a:spcAft>
            </a:pPr>
            <a:r>
              <a:rPr lang="en-US" sz="2000" smtClean="0"/>
              <a:t>On-premise</a:t>
            </a:r>
          </a:p>
          <a:p>
            <a:pPr>
              <a:spcAft>
                <a:spcPts val="600"/>
              </a:spcAft>
            </a:pPr>
            <a:r>
              <a:rPr lang="en-US" sz="2000" smtClean="0"/>
              <a:t>Site </a:t>
            </a:r>
            <a:r>
              <a:rPr lang="en-US" sz="2000"/>
              <a:t>hierarchies, subsites</a:t>
            </a:r>
          </a:p>
          <a:p>
            <a:pPr>
              <a:spcAft>
                <a:spcPts val="600"/>
              </a:spcAft>
            </a:pPr>
            <a:r>
              <a:rPr lang="en-US" sz="2000" smtClean="0"/>
              <a:t>Cross </a:t>
            </a:r>
            <a:r>
              <a:rPr lang="en-US" sz="2000"/>
              <a:t>site publishing</a:t>
            </a:r>
          </a:p>
          <a:p>
            <a:pPr>
              <a:spcAft>
                <a:spcPts val="600"/>
              </a:spcAft>
            </a:pPr>
            <a:r>
              <a:rPr lang="en-US" sz="2000" smtClean="0"/>
              <a:t>Search-Driven Content</a:t>
            </a:r>
          </a:p>
          <a:p>
            <a:pPr>
              <a:spcAft>
                <a:spcPts val="600"/>
              </a:spcAft>
            </a:pPr>
            <a:endParaRPr lang="en-US">
              <a:solidFill>
                <a:schemeClr val="tx1">
                  <a:lumMod val="50000"/>
                  <a:lumOff val="50000"/>
                </a:schemeClr>
              </a:solidFill>
            </a:endParaRP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Title 2"/>
          <p:cNvSpPr>
            <a:spLocks noGrp="1"/>
          </p:cNvSpPr>
          <p:nvPr>
            <p:ph type="title"/>
          </p:nvPr>
        </p:nvSpPr>
        <p:spPr/>
        <p:txBody>
          <a:bodyPr/>
          <a:lstStyle/>
          <a:p>
            <a:r>
              <a:rPr lang="en-US"/>
              <a:t>Is it different from SharePoint on-prem?</a:t>
            </a:r>
            <a:endParaRPr lang="en-US" dirty="0"/>
          </a:p>
        </p:txBody>
      </p:sp>
      <p:sp>
        <p:nvSpPr>
          <p:cNvPr id="4" name="Text Placeholder 3"/>
          <p:cNvSpPr>
            <a:spLocks noGrp="1"/>
          </p:cNvSpPr>
          <p:nvPr>
            <p:ph type="body" sz="quarter" idx="10"/>
          </p:nvPr>
        </p:nvSpPr>
        <p:spPr>
          <a:xfrm>
            <a:off x="1804266" y="2049461"/>
            <a:ext cx="4495800" cy="1157240"/>
          </a:xfrm>
        </p:spPr>
        <p:txBody>
          <a:bodyPr vert="horz" wrap="square" lIns="182880" tIns="146304" rIns="182880" bIns="146304" rtlCol="0">
            <a:spAutoFit/>
          </a:bodyPr>
          <a:lstStyle/>
          <a:p>
            <a:r>
              <a:rPr lang="en-US" sz="2800" b="1" spc="-100"/>
              <a:t>SharePoint Online Public </a:t>
            </a:r>
            <a:endParaRPr lang="en-US" sz="2800" b="1" spc="-100" smtClean="0"/>
          </a:p>
          <a:p>
            <a:r>
              <a:rPr lang="en-US" sz="2800" b="1" spc="-100" smtClean="0"/>
              <a:t>Website</a:t>
            </a:r>
            <a:endParaRPr lang="en-US" sz="2800" b="1" spc="-100" dirty="0"/>
          </a:p>
        </p:txBody>
      </p:sp>
      <p:sp>
        <p:nvSpPr>
          <p:cNvPr id="7" name="Text Placeholder 3"/>
          <p:cNvSpPr txBox="1">
            <a:spLocks/>
          </p:cNvSpPr>
          <p:nvPr/>
        </p:nvSpPr>
        <p:spPr>
          <a:xfrm>
            <a:off x="6071466" y="2049461"/>
            <a:ext cx="4343400" cy="1157240"/>
          </a:xfrm>
          <a:prstGeom prst="rect">
            <a:avLst/>
          </a:prstGeom>
        </p:spPr>
        <p:txBody>
          <a:bodyPr vert="horz" wrap="square" lIns="182880" tIns="146304" rIns="182880" bIns="146304"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1"/>
                    </a:gs>
                    <a:gs pos="99000">
                      <a:schemeClr val="tx1"/>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b="1" spc="-100"/>
              <a:t>SharePoint On-prem </a:t>
            </a:r>
            <a:endParaRPr lang="en-US" sz="2800" b="1" spc="-100" smtClean="0"/>
          </a:p>
          <a:p>
            <a:r>
              <a:rPr lang="en-US" sz="2800" b="1" spc="-100" smtClean="0"/>
              <a:t>Internet </a:t>
            </a:r>
            <a:r>
              <a:rPr lang="en-US" sz="2800" b="1" spc="-100"/>
              <a:t>Sites</a:t>
            </a:r>
            <a:endParaRPr lang="en-US" sz="2800" b="1" spc="-100" dirty="0"/>
          </a:p>
        </p:txBody>
      </p:sp>
    </p:spTree>
    <p:extLst>
      <p:ext uri="{BB962C8B-B14F-4D97-AF65-F5344CB8AC3E}">
        <p14:creationId xmlns:p14="http://schemas.microsoft.com/office/powerpoint/2010/main" val="737724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660" y="316250"/>
            <a:ext cx="11375536" cy="762786"/>
          </a:xfrm>
        </p:spPr>
        <p:txBody>
          <a:bodyPr/>
          <a:lstStyle/>
          <a:p>
            <a:r>
              <a:rPr lang="en-US" smtClean="0"/>
              <a:t>Capabilities</a:t>
            </a:r>
            <a:endParaRPr lang="en-US" dirty="0"/>
          </a:p>
        </p:txBody>
      </p:sp>
      <p:sp>
        <p:nvSpPr>
          <p:cNvPr id="5" name="Rectangle 4"/>
          <p:cNvSpPr/>
          <p:nvPr/>
        </p:nvSpPr>
        <p:spPr bwMode="auto">
          <a:xfrm>
            <a:off x="2803929" y="3835673"/>
            <a:ext cx="1917768" cy="1916998"/>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78" tIns="46639" rIns="46639" bIns="93278" numCol="1" spcCol="0" rtlCol="0" fromWordArt="0" anchor="ctr" anchorCtr="0" forceAA="0" compatLnSpc="1">
            <a:prstTxWarp prst="textNoShape">
              <a:avLst/>
            </a:prstTxWarp>
            <a:noAutofit/>
          </a:bodyPr>
          <a:lstStyle/>
          <a:p>
            <a:pPr defTabSz="932472" fontAlgn="base">
              <a:spcBef>
                <a:spcPct val="0"/>
              </a:spcBef>
              <a:spcAft>
                <a:spcPct val="0"/>
              </a:spcAft>
            </a:pPr>
            <a:r>
              <a:rPr lang="en-US" sz="2000" spc="-51" dirty="0">
                <a:gradFill>
                  <a:gsLst>
                    <a:gs pos="0">
                      <a:srgbClr val="FFFFFF"/>
                    </a:gs>
                    <a:gs pos="100000">
                      <a:srgbClr val="FFFFFF"/>
                    </a:gs>
                  </a:gsLst>
                  <a:lin ang="5400000" scaled="0"/>
                </a:gradFill>
                <a:latin typeface="Segoe UI" pitchFamily="34" charset="0"/>
                <a:ea typeface="Segoe UI" pitchFamily="34" charset="0"/>
                <a:cs typeface="Segoe UI" pitchFamily="34" charset="0"/>
              </a:rPr>
              <a:t>Site elements, content reuse, image rendition</a:t>
            </a:r>
          </a:p>
        </p:txBody>
      </p:sp>
      <p:sp>
        <p:nvSpPr>
          <p:cNvPr id="6" name="Rectangle 5"/>
          <p:cNvSpPr/>
          <p:nvPr/>
        </p:nvSpPr>
        <p:spPr bwMode="auto">
          <a:xfrm>
            <a:off x="4838506" y="1808234"/>
            <a:ext cx="1917768" cy="1916998"/>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78" tIns="46639" rIns="46639" bIns="93278" numCol="1" spcCol="0" rtlCol="0" fromWordArt="0" anchor="ctr" anchorCtr="0" forceAA="0" compatLnSpc="1">
            <a:prstTxWarp prst="textNoShape">
              <a:avLst/>
            </a:prstTxWarp>
            <a:noAutofit/>
          </a:bodyPr>
          <a:lstStyle/>
          <a:p>
            <a:pPr defTabSz="932472" fontAlgn="base">
              <a:spcBef>
                <a:spcPct val="0"/>
              </a:spcBef>
              <a:spcAft>
                <a:spcPct val="0"/>
              </a:spcAft>
            </a:pPr>
            <a:r>
              <a:rPr lang="en-US" sz="2000" spc="-51" dirty="0">
                <a:gradFill>
                  <a:gsLst>
                    <a:gs pos="0">
                      <a:srgbClr val="FFFFFF"/>
                    </a:gs>
                    <a:gs pos="100000">
                      <a:srgbClr val="FFFFFF"/>
                    </a:gs>
                  </a:gsLst>
                  <a:lin ang="5400000" scaled="0"/>
                </a:gradFill>
                <a:latin typeface="Segoe UI" pitchFamily="34" charset="0"/>
                <a:ea typeface="Segoe UI" pitchFamily="34" charset="0"/>
                <a:cs typeface="Segoe UI" pitchFamily="34" charset="0"/>
              </a:rPr>
              <a:t>Blog tools, embed video, social media</a:t>
            </a:r>
          </a:p>
        </p:txBody>
      </p:sp>
      <p:sp>
        <p:nvSpPr>
          <p:cNvPr id="7" name="Rectangle 6"/>
          <p:cNvSpPr/>
          <p:nvPr/>
        </p:nvSpPr>
        <p:spPr bwMode="auto">
          <a:xfrm>
            <a:off x="6891835" y="3835673"/>
            <a:ext cx="1917768" cy="1916998"/>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78" tIns="46639" rIns="46639" bIns="93278" numCol="1" spcCol="0" rtlCol="0" fromWordArt="0" anchor="ctr" anchorCtr="0" forceAA="0" compatLnSpc="1">
            <a:prstTxWarp prst="textNoShape">
              <a:avLst/>
            </a:prstTxWarp>
            <a:noAutofit/>
          </a:bodyPr>
          <a:lstStyle/>
          <a:p>
            <a:pPr defTabSz="932472" fontAlgn="base">
              <a:spcBef>
                <a:spcPct val="0"/>
              </a:spcBef>
              <a:spcAft>
                <a:spcPct val="0"/>
              </a:spcAft>
            </a:pPr>
            <a:r>
              <a:rPr lang="en-US" sz="2000" spc="-102" dirty="0">
                <a:gradFill>
                  <a:gsLst>
                    <a:gs pos="0">
                      <a:srgbClr val="FFFFFF"/>
                    </a:gs>
                    <a:gs pos="100000">
                      <a:srgbClr val="FFFFFF"/>
                    </a:gs>
                  </a:gsLst>
                  <a:lin ang="5400000" scaled="0"/>
                </a:gradFill>
                <a:latin typeface="Segoe UI" pitchFamily="34" charset="0"/>
                <a:ea typeface="Segoe UI" pitchFamily="34" charset="0"/>
                <a:cs typeface="Segoe UI" pitchFamily="34" charset="0"/>
              </a:rPr>
              <a:t>Design Manager</a:t>
            </a:r>
            <a:r>
              <a:rPr lang="en-US" sz="2000" spc="-51" dirty="0">
                <a:gradFill>
                  <a:gsLst>
                    <a:gs pos="0">
                      <a:srgbClr val="FFFFFF"/>
                    </a:gs>
                    <a:gs pos="100000">
                      <a:srgbClr val="FFFFFF"/>
                    </a:gs>
                  </a:gsLst>
                  <a:lin ang="5400000" scaled="0"/>
                </a:gradFill>
                <a:latin typeface="Segoe UI" pitchFamily="34" charset="0"/>
                <a:ea typeface="Segoe UI" pitchFamily="34" charset="0"/>
                <a:cs typeface="Segoe UI" pitchFamily="34" charset="0"/>
              </a:rPr>
              <a:t>, master pages, page layouts</a:t>
            </a:r>
          </a:p>
        </p:txBody>
      </p:sp>
      <p:sp>
        <p:nvSpPr>
          <p:cNvPr id="9" name="Rectangle 8"/>
          <p:cNvSpPr/>
          <p:nvPr/>
        </p:nvSpPr>
        <p:spPr bwMode="auto">
          <a:xfrm>
            <a:off x="6857045" y="3268030"/>
            <a:ext cx="1921936" cy="461367"/>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78" tIns="46639" rIns="46639" bIns="93278" numCol="1" spcCol="0" rtlCol="0" fromWordArt="0" anchor="b" anchorCtr="0" forceAA="0" compatLnSpc="1">
            <a:prstTxWarp prst="textNoShape">
              <a:avLst/>
            </a:prstTxWarp>
            <a:noAutofit/>
          </a:bodyPr>
          <a:lstStyle/>
          <a:p>
            <a:pPr defTabSz="932472" fontAlgn="base">
              <a:spcBef>
                <a:spcPct val="0"/>
              </a:spcBef>
              <a:spcAft>
                <a:spcPct val="0"/>
              </a:spcAft>
            </a:pPr>
            <a:r>
              <a:rPr lang="en-US" spc="-51" dirty="0">
                <a:gradFill>
                  <a:gsLst>
                    <a:gs pos="0">
                      <a:srgbClr val="FFFFFF"/>
                    </a:gs>
                    <a:gs pos="100000">
                      <a:srgbClr val="FFFFFF"/>
                    </a:gs>
                  </a:gsLst>
                  <a:lin ang="5400000" scaled="0"/>
                </a:gradFill>
                <a:latin typeface="Segoe UI" pitchFamily="34" charset="0"/>
                <a:ea typeface="Segoe UI" pitchFamily="34" charset="0"/>
                <a:cs typeface="Segoe UI" pitchFamily="34" charset="0"/>
              </a:rPr>
              <a:t>Text/Pic</a:t>
            </a:r>
          </a:p>
        </p:txBody>
      </p:sp>
      <p:sp>
        <p:nvSpPr>
          <p:cNvPr id="10" name="Rectangle 9"/>
          <p:cNvSpPr/>
          <p:nvPr/>
        </p:nvSpPr>
        <p:spPr bwMode="auto">
          <a:xfrm>
            <a:off x="6861213" y="1804730"/>
            <a:ext cx="1917768" cy="1916998"/>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78" tIns="46639" rIns="46639" bIns="93278" numCol="1" spcCol="0" rtlCol="0" fromWordArt="0" anchor="ctr" anchorCtr="0" forceAA="0" compatLnSpc="1">
            <a:prstTxWarp prst="textNoShape">
              <a:avLst/>
            </a:prstTxWarp>
            <a:noAutofit/>
          </a:bodyPr>
          <a:lstStyle/>
          <a:p>
            <a:pPr defTabSz="932472" fontAlgn="base">
              <a:spcBef>
                <a:spcPct val="0"/>
              </a:spcBef>
              <a:spcAft>
                <a:spcPct val="0"/>
              </a:spcAft>
            </a:pPr>
            <a:r>
              <a:rPr lang="en-US" sz="2000" spc="-51">
                <a:gradFill>
                  <a:gsLst>
                    <a:gs pos="0">
                      <a:srgbClr val="FFFFFF"/>
                    </a:gs>
                    <a:gs pos="100000">
                      <a:srgbClr val="FFFFFF"/>
                    </a:gs>
                  </a:gsLst>
                  <a:lin ang="5400000" scaled="0"/>
                </a:gradFill>
                <a:latin typeface="Segoe UI" pitchFamily="34" charset="0"/>
                <a:ea typeface="Segoe UI" pitchFamily="34" charset="0"/>
                <a:cs typeface="Segoe UI" pitchFamily="34" charset="0"/>
              </a:rPr>
              <a:t>SEO properties, friendly page URLs</a:t>
            </a:r>
            <a:endParaRPr lang="en-US" sz="2000" spc="-5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Rectangle 10"/>
          <p:cNvSpPr/>
          <p:nvPr/>
        </p:nvSpPr>
        <p:spPr bwMode="auto">
          <a:xfrm>
            <a:off x="4858714" y="3835673"/>
            <a:ext cx="1917768" cy="1916998"/>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78" tIns="46639" rIns="46639" bIns="93278" numCol="1" spcCol="0" rtlCol="0" fromWordArt="0" anchor="ctr" anchorCtr="0" forceAA="0" compatLnSpc="1">
            <a:prstTxWarp prst="textNoShape">
              <a:avLst/>
            </a:prstTxWarp>
            <a:noAutofit/>
          </a:bodyPr>
          <a:lstStyle/>
          <a:p>
            <a:pPr defTabSz="932472" fontAlgn="base">
              <a:spcBef>
                <a:spcPct val="0"/>
              </a:spcBef>
              <a:spcAft>
                <a:spcPct val="0"/>
              </a:spcAft>
            </a:pPr>
            <a:r>
              <a:rPr lang="en-US" sz="2000" spc="-51" dirty="0">
                <a:gradFill>
                  <a:gsLst>
                    <a:gs pos="0">
                      <a:srgbClr val="FFFFFF"/>
                    </a:gs>
                    <a:gs pos="100000">
                      <a:srgbClr val="FFFFFF"/>
                    </a:gs>
                  </a:gsLst>
                  <a:lin ang="5400000" scaled="0"/>
                </a:gradFill>
                <a:latin typeface="Segoe UI" pitchFamily="34" charset="0"/>
                <a:ea typeface="Segoe UI" pitchFamily="34" charset="0"/>
                <a:cs typeface="Segoe UI" pitchFamily="34" charset="0"/>
              </a:rPr>
              <a:t>Composed looks, layouts, backgrounds</a:t>
            </a:r>
          </a:p>
        </p:txBody>
      </p:sp>
      <p:sp>
        <p:nvSpPr>
          <p:cNvPr id="12" name="Rectangle 11"/>
          <p:cNvSpPr/>
          <p:nvPr/>
        </p:nvSpPr>
        <p:spPr bwMode="auto">
          <a:xfrm>
            <a:off x="2789237" y="1808864"/>
            <a:ext cx="1917768" cy="1916998"/>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78" tIns="46639" rIns="46639" bIns="93278" numCol="1" spcCol="0" rtlCol="0" fromWordArt="0" anchor="ctr" anchorCtr="0" forceAA="0" compatLnSpc="1">
            <a:prstTxWarp prst="textNoShape">
              <a:avLst/>
            </a:prstTxWarp>
            <a:noAutofit/>
          </a:bodyPr>
          <a:lstStyle/>
          <a:p>
            <a:pPr defTabSz="932472" fontAlgn="base">
              <a:spcBef>
                <a:spcPct val="0"/>
              </a:spcBef>
              <a:spcAft>
                <a:spcPct val="0"/>
              </a:spcAft>
            </a:pPr>
            <a:r>
              <a:rPr lang="en-US" sz="2000" spc="-51" dirty="0">
                <a:gradFill>
                  <a:gsLst>
                    <a:gs pos="0">
                      <a:srgbClr val="FFFFFF"/>
                    </a:gs>
                    <a:gs pos="100000">
                      <a:srgbClr val="FFFFFF"/>
                    </a:gs>
                  </a:gsLst>
                  <a:lin ang="5400000" scaled="0"/>
                </a:gradFill>
                <a:latin typeface="Segoe UI" pitchFamily="34" charset="0"/>
                <a:ea typeface="Segoe UI" pitchFamily="34" charset="0"/>
                <a:cs typeface="Segoe UI" pitchFamily="34" charset="0"/>
              </a:rPr>
              <a:t>Adding libraries and Web Parts to pages</a:t>
            </a:r>
          </a:p>
        </p:txBody>
      </p:sp>
      <p:sp>
        <p:nvSpPr>
          <p:cNvPr id="13" name="Rectangle 12"/>
          <p:cNvSpPr/>
          <p:nvPr/>
        </p:nvSpPr>
        <p:spPr bwMode="auto">
          <a:xfrm>
            <a:off x="8904130" y="3835673"/>
            <a:ext cx="1917768" cy="1916998"/>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78" tIns="46639" rIns="46639" bIns="93278" numCol="1" spcCol="0" rtlCol="0" fromWordArt="0" anchor="ctr" anchorCtr="0" forceAA="0" compatLnSpc="1">
            <a:prstTxWarp prst="textNoShape">
              <a:avLst/>
            </a:prstTxWarp>
            <a:noAutofit/>
          </a:bodyPr>
          <a:lstStyle/>
          <a:p>
            <a:pPr defTabSz="932472" fontAlgn="base">
              <a:spcBef>
                <a:spcPct val="0"/>
              </a:spcBef>
              <a:spcAft>
                <a:spcPct val="0"/>
              </a:spcAft>
            </a:pPr>
            <a:r>
              <a:rPr lang="en-US" sz="2000" spc="-51" dirty="0">
                <a:gradFill>
                  <a:gsLst>
                    <a:gs pos="0">
                      <a:srgbClr val="FFFFFF"/>
                    </a:gs>
                    <a:gs pos="100000">
                      <a:srgbClr val="FFFFFF"/>
                    </a:gs>
                  </a:gsLst>
                  <a:lin ang="5400000" scaled="0"/>
                </a:gradFill>
                <a:latin typeface="Segoe UI" pitchFamily="34" charset="0"/>
                <a:ea typeface="Segoe UI" pitchFamily="34" charset="0"/>
                <a:cs typeface="Segoe UI" pitchFamily="34" charset="0"/>
              </a:rPr>
              <a:t>SharePoint &amp; Access apps, marketplace</a:t>
            </a:r>
          </a:p>
        </p:txBody>
      </p:sp>
      <p:sp>
        <p:nvSpPr>
          <p:cNvPr id="14" name="Rectangle 13"/>
          <p:cNvSpPr/>
          <p:nvPr/>
        </p:nvSpPr>
        <p:spPr bwMode="auto">
          <a:xfrm>
            <a:off x="756844" y="1804730"/>
            <a:ext cx="1917768" cy="1916998"/>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78" tIns="46639" rIns="46639" bIns="93278" numCol="1" spcCol="0" rtlCol="0" fromWordArt="0" anchor="ctr" anchorCtr="0" forceAA="0" compatLnSpc="1">
            <a:prstTxWarp prst="textNoShape">
              <a:avLst/>
            </a:prstTxWarp>
            <a:noAutofit/>
          </a:bodyPr>
          <a:lstStyle/>
          <a:p>
            <a:pPr defTabSz="932472" fontAlgn="base">
              <a:spcBef>
                <a:spcPct val="0"/>
              </a:spcBef>
              <a:spcAft>
                <a:spcPct val="0"/>
              </a:spcAft>
            </a:pPr>
            <a:r>
              <a:rPr lang="en-US" sz="2000" spc="-51" dirty="0">
                <a:gradFill>
                  <a:gsLst>
                    <a:gs pos="0">
                      <a:srgbClr val="FFFFFF"/>
                    </a:gs>
                    <a:gs pos="100000">
                      <a:srgbClr val="FFFFFF"/>
                    </a:gs>
                  </a:gsLst>
                  <a:lin ang="5400000" scaled="0"/>
                </a:gradFill>
                <a:latin typeface="Segoe UI" pitchFamily="34" charset="0"/>
                <a:ea typeface="Segoe UI" pitchFamily="34" charset="0"/>
                <a:cs typeface="Segoe UI" pitchFamily="34" charset="0"/>
              </a:rPr>
              <a:t>SharePoint publishing platform</a:t>
            </a:r>
          </a:p>
        </p:txBody>
      </p:sp>
      <p:sp>
        <p:nvSpPr>
          <p:cNvPr id="15" name="Rectangle 14"/>
          <p:cNvSpPr/>
          <p:nvPr/>
        </p:nvSpPr>
        <p:spPr bwMode="auto">
          <a:xfrm>
            <a:off x="8897530" y="1804730"/>
            <a:ext cx="1917768" cy="1916998"/>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78" tIns="46639" rIns="46639" bIns="93278" numCol="1" spcCol="0" rtlCol="0" fromWordArt="0" anchor="ctr" anchorCtr="0" forceAA="0" compatLnSpc="1">
            <a:prstTxWarp prst="textNoShape">
              <a:avLst/>
            </a:prstTxWarp>
            <a:noAutofit/>
          </a:bodyPr>
          <a:lstStyle/>
          <a:p>
            <a:pPr defTabSz="932472" fontAlgn="base">
              <a:spcBef>
                <a:spcPct val="0"/>
              </a:spcBef>
              <a:spcAft>
                <a:spcPct val="0"/>
              </a:spcAft>
            </a:pPr>
            <a:r>
              <a:rPr lang="en-US" sz="2000" spc="-51">
                <a:gradFill>
                  <a:gsLst>
                    <a:gs pos="0">
                      <a:srgbClr val="FFFFFF"/>
                    </a:gs>
                    <a:gs pos="100000">
                      <a:srgbClr val="FFFFFF"/>
                    </a:gs>
                  </a:gsLst>
                  <a:lin ang="5400000" scaled="0"/>
                </a:gradFill>
                <a:latin typeface="Segoe UI" pitchFamily="34" charset="0"/>
                <a:ea typeface="Segoe UI" pitchFamily="34" charset="0"/>
                <a:cs typeface="Segoe UI" pitchFamily="34" charset="0"/>
              </a:rPr>
              <a:t>Easy Social and Analytics integration</a:t>
            </a:r>
            <a:endParaRPr lang="en-US" sz="2000" spc="-5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6" name="Rectangle 15"/>
          <p:cNvSpPr/>
          <p:nvPr/>
        </p:nvSpPr>
        <p:spPr bwMode="auto">
          <a:xfrm>
            <a:off x="756843" y="3835673"/>
            <a:ext cx="1917768" cy="1916998"/>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78" tIns="46639" rIns="46639" bIns="93278" numCol="1" spcCol="0" rtlCol="0" fromWordArt="0" anchor="ctr" anchorCtr="0" forceAA="0" compatLnSpc="1">
            <a:prstTxWarp prst="textNoShape">
              <a:avLst/>
            </a:prstTxWarp>
            <a:noAutofit/>
          </a:bodyPr>
          <a:lstStyle/>
          <a:p>
            <a:pPr defTabSz="932472" fontAlgn="base">
              <a:spcBef>
                <a:spcPct val="0"/>
              </a:spcBef>
              <a:spcAft>
                <a:spcPct val="0"/>
              </a:spcAft>
            </a:pPr>
            <a:r>
              <a:rPr lang="en-US" sz="2000" spc="-51">
                <a:gradFill>
                  <a:gsLst>
                    <a:gs pos="0">
                      <a:srgbClr val="FFFFFF"/>
                    </a:gs>
                    <a:gs pos="100000">
                      <a:srgbClr val="FFFFFF"/>
                    </a:gs>
                  </a:gsLst>
                  <a:lin ang="5400000" scaled="0"/>
                </a:gradFill>
                <a:latin typeface="Segoe UI" pitchFamily="34" charset="0"/>
                <a:ea typeface="Segoe UI" pitchFamily="34" charset="0"/>
                <a:cs typeface="Segoe UI" pitchFamily="34" charset="0"/>
              </a:rPr>
              <a:t>CSS &amp; HTML customization options</a:t>
            </a:r>
            <a:endParaRPr lang="en-US" sz="2000" spc="-5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8564435"/>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9932" y="2717014"/>
            <a:ext cx="8236645" cy="762786"/>
          </a:xfrm>
        </p:spPr>
        <p:txBody>
          <a:bodyPr/>
          <a:lstStyle/>
          <a:p>
            <a:pPr algn="ctr"/>
            <a:r>
              <a:rPr lang="en-US" sz="6600" smtClean="0"/>
              <a:t>Let’s build one!</a:t>
            </a:r>
            <a:endParaRPr lang="en-US" sz="6600"/>
          </a:p>
        </p:txBody>
      </p:sp>
    </p:spTree>
    <p:extLst>
      <p:ext uri="{BB962C8B-B14F-4D97-AF65-F5344CB8AC3E}">
        <p14:creationId xmlns:p14="http://schemas.microsoft.com/office/powerpoint/2010/main" val="1694769396"/>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SPC2012_IT-Pro_Template_16x9">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IT-Pro_Template_16x9_Light">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2012-11-11T08:00:00+00:00</Event_x0020_Start_x0020_Date>
    <MS_x0020_Speaker xmlns="2295e2e7-0eeb-498e-8716-217bb2ee6ee3">
      <UserInfo>
        <DisplayName/>
        <AccountId xsi:nil="true"/>
        <AccountType/>
      </UserInfo>
    </MS_x0020_Speaker>
    <External_x0020_Speaker xmlns="2295e2e7-0eeb-498e-8716-217bb2ee6ee3">Josh Stickler, Kevin Gjerstad</External_x0020_Speaker>
    <Session_x0020_Code xmlns="2295e2e7-0eeb-498e-8716-217bb2ee6ee3">SPC072</Session_x0020_Code>
    <ProductTaxHTField0 xmlns="2295e2e7-0eeb-498e-8716-217bb2ee6ee3">
      <Terms xmlns="http://schemas.microsoft.com/office/infopath/2007/PartnerControls"/>
    </ProductTaxHTField0>
    <Presentation_x0020_Date xmlns="2295e2e7-0eeb-498e-8716-217bb2ee6ee3">2012-11-14T00:00:00+01:00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Josh Stickler, Kevin Gjerstad</Speaker>
    <AverageRating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purl.org/dc/elements/1.1/"/>
    <ds:schemaRef ds:uri="2295e2e7-0eeb-498e-8716-217bb2ee6ee3"/>
    <ds:schemaRef ds:uri="http://www.w3.org/XML/1998/namespace"/>
    <ds:schemaRef ds:uri="http://schemas.microsoft.com/office/2006/documentManagement/types"/>
    <ds:schemaRef ds:uri="http://schemas.microsoft.com/office/2006/metadata/properties"/>
    <ds:schemaRef ds:uri="032d541b-1b4e-4d91-93c7-b10533c52f73"/>
    <ds:schemaRef ds:uri="http://purl.org/dc/terms/"/>
    <ds:schemaRef ds:uri="http://schemas.microsoft.com/office/infopath/2007/PartnerControls"/>
    <ds:schemaRef ds:uri="http://schemas.microsoft.com/sharepoint/v3"/>
    <ds:schemaRef ds:uri="http://schemas.openxmlformats.org/package/2006/metadata/core-properties"/>
    <ds:schemaRef ds:uri="230e9df3-be65-4c73-a93b-d1236ebd677e"/>
    <ds:schemaRef ds:uri="http://purl.org/dc/dcmitype/"/>
  </ds:schemaRefs>
</ds:datastoreItem>
</file>

<file path=customXml/itemProps3.xml><?xml version="1.0" encoding="utf-8"?>
<ds:datastoreItem xmlns:ds="http://schemas.openxmlformats.org/officeDocument/2006/customXml" ds:itemID="{08D22657-F345-46DA-B6D3-8E81AC0FAF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SPC2012_IT-Pro_Template_16x9</Template>
  <TotalTime>13436</TotalTime>
  <Words>1575</Words>
  <Application>Microsoft Office PowerPoint</Application>
  <PresentationFormat>Custom</PresentationFormat>
  <Paragraphs>116</Paragraphs>
  <Slides>12</Slides>
  <Notes>11</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SPC2012_IT-Pro_Template_16x9</vt:lpstr>
      <vt:lpstr>5-30072_SPC2012_IT-Pro_Template_16x9_Light</vt:lpstr>
      <vt:lpstr>PowerPoint Presentation</vt:lpstr>
      <vt:lpstr>Deep Dive on the Capabilities of SharePoint Online's New Public Website</vt:lpstr>
      <vt:lpstr>Agenda</vt:lpstr>
      <vt:lpstr>Demo of a live  public site</vt:lpstr>
      <vt:lpstr>All New, All SharePoint, All in the Cloud</vt:lpstr>
      <vt:lpstr>The Public Website in O365 Plans</vt:lpstr>
      <vt:lpstr>Is it different from SharePoint on-prem?</vt:lpstr>
      <vt:lpstr>Capabilities</vt:lpstr>
      <vt:lpstr>Let’s build one!</vt:lpstr>
      <vt:lpstr>Learn more…</vt:lpstr>
      <vt:lpstr>Q &amp; A</vt:lpstr>
      <vt:lpstr>PowerPoint Presentation</vt:lpstr>
    </vt:vector>
  </TitlesOfParts>
  <Manager>Ron Sasaki</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Deep Dive on the Capabilities of SharePoint Online's New Public Website</dc:title>
  <dc:subject>SharePoint Conference 2012</dc:subject>
  <dc:creator>Kevin</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114</cp:revision>
  <cp:lastPrinted>2012-11-06T16:31:43Z</cp:lastPrinted>
  <dcterms:created xsi:type="dcterms:W3CDTF">2012-10-21T18:55:40Z</dcterms:created>
  <dcterms:modified xsi:type="dcterms:W3CDTF">2012-12-05T22:09:43Z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