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6" r:id="rId6"/>
  </p:sldMasterIdLst>
  <p:notesMasterIdLst>
    <p:notesMasterId r:id="rId38"/>
  </p:notesMasterIdLst>
  <p:handoutMasterIdLst>
    <p:handoutMasterId r:id="rId39"/>
  </p:handoutMasterIdLst>
  <p:sldIdLst>
    <p:sldId id="1055" r:id="rId7"/>
    <p:sldId id="1054" r:id="rId8"/>
    <p:sldId id="1091" r:id="rId9"/>
    <p:sldId id="1134" r:id="rId10"/>
    <p:sldId id="1122" r:id="rId11"/>
    <p:sldId id="1120" r:id="rId12"/>
    <p:sldId id="1092" r:id="rId13"/>
    <p:sldId id="1093" r:id="rId14"/>
    <p:sldId id="1101" r:id="rId15"/>
    <p:sldId id="1102" r:id="rId16"/>
    <p:sldId id="1133" r:id="rId17"/>
    <p:sldId id="1136" r:id="rId18"/>
    <p:sldId id="1098" r:id="rId19"/>
    <p:sldId id="1128" r:id="rId20"/>
    <p:sldId id="1130" r:id="rId21"/>
    <p:sldId id="1104" r:id="rId22"/>
    <p:sldId id="1103" r:id="rId23"/>
    <p:sldId id="1105" r:id="rId24"/>
    <p:sldId id="1106" r:id="rId25"/>
    <p:sldId id="1109" r:id="rId26"/>
    <p:sldId id="1132" r:id="rId27"/>
    <p:sldId id="1112" r:id="rId28"/>
    <p:sldId id="1115" r:id="rId29"/>
    <p:sldId id="1116" r:id="rId30"/>
    <p:sldId id="1113" r:id="rId31"/>
    <p:sldId id="1114" r:id="rId32"/>
    <p:sldId id="1094" r:id="rId33"/>
    <p:sldId id="1095" r:id="rId34"/>
    <p:sldId id="1124" r:id="rId35"/>
    <p:sldId id="1135" r:id="rId36"/>
    <p:sldId id="1076"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054"/>
            <p14:sldId id="1091"/>
            <p14:sldId id="1134"/>
            <p14:sldId id="1122"/>
            <p14:sldId id="1120"/>
            <p14:sldId id="1092"/>
            <p14:sldId id="1093"/>
            <p14:sldId id="1101"/>
            <p14:sldId id="1102"/>
            <p14:sldId id="1133"/>
            <p14:sldId id="1136"/>
            <p14:sldId id="1098"/>
            <p14:sldId id="1128"/>
            <p14:sldId id="1130"/>
            <p14:sldId id="1104"/>
            <p14:sldId id="1103"/>
            <p14:sldId id="1105"/>
            <p14:sldId id="1106"/>
            <p14:sldId id="1109"/>
            <p14:sldId id="1132"/>
            <p14:sldId id="1112"/>
            <p14:sldId id="1115"/>
            <p14:sldId id="1116"/>
            <p14:sldId id="1113"/>
            <p14:sldId id="1114"/>
            <p14:sldId id="1094"/>
            <p14:sldId id="1095"/>
            <p14:sldId id="1124"/>
            <p14:sldId id="1135"/>
            <p14:sldId id="1076"/>
          </p14:sldIdLst>
        </p14:section>
        <p14:section name="Guidelines: Colors" id="{E3865F22-8166-4EFA-9E05-70FEF49DF8C5}">
          <p14:sldIdLst/>
        </p14:section>
        <p14:section name="Guidelines: Grid" id="{5FF4BABC-430A-448B-B07B-3AA14D5C8F79}">
          <p14:sldIdLst/>
        </p14:section>
        <p14:section name="Content tiles" id="{865942F5-201E-46AA-BE9F-0BB65D0D8F15}">
          <p14:sldIdLst/>
        </p14:section>
        <p14:section name="Photography" id="{AEEC96AC-6811-479A-8547-B61B5179E517}">
          <p14:sldIdLst/>
        </p14:section>
        <p14:section name="Charts" id="{D812D06D-1C1B-41F7-9AFB-37C2423DF60F}">
          <p14:sldIdLst/>
        </p14:section>
        <p14:section name="Icons" id="{43A60019-8B62-42D1-9C30-6C468ED1A77C}">
          <p14:sldIdLst/>
        </p14:section>
      </p14:sectionLst>
    </p:ex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373A"/>
    <a:srgbClr val="000000"/>
    <a:srgbClr val="002050"/>
    <a:srgbClr val="442359"/>
    <a:srgbClr val="333333"/>
    <a:srgbClr val="FFFFFF"/>
    <a:srgbClr val="505050"/>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422" autoAdjust="0"/>
    <p:restoredTop sz="94959" autoAdjust="0"/>
  </p:normalViewPr>
  <p:slideViewPr>
    <p:cSldViewPr>
      <p:cViewPr varScale="1">
        <p:scale>
          <a:sx n="69" d="100"/>
          <a:sy n="69" d="100"/>
        </p:scale>
        <p:origin x="-1140"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75" d="100"/>
        <a:sy n="75" d="100"/>
      </p:scale>
      <p:origin x="0" y="3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92DAF27-E8B8-44F6-8ADC-ECD3E874CDA4}"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3593140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5AF26B1-AE40-4508-9767-ED40DE32FED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941690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4F493DA-5B2F-4DD5-8158-484A6F610F8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137092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C284DE-3650-4723-8602-8F5350102D89}"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693194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BB0DA71-5C4E-41AB-9531-70CDB9B4E67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926775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94C19D9-7A89-4A98-A5C9-C6DE7BFF5E9E}"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2355515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3:50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648175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0874D54-6FBC-47C2-8D1C-B277CA39D86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600787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defTabSz="1097235">
              <a:spcAft>
                <a:spcPts val="400"/>
              </a:spcAft>
              <a:defRPr/>
            </a:pPr>
            <a:endParaRPr lang="en-US" sz="1100"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769269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12D3CB9-F544-420A-BDB2-221E514B0277}" type="datetime1">
              <a:rPr lang="en-US" smtClean="0">
                <a:solidFill>
                  <a:prstClr val="black"/>
                </a:solidFill>
              </a:rPr>
              <a:pPr/>
              <a:t>12/5/2012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225488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7C54BCA-979F-47CC-89B3-CB97F32F4139}"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21459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4F493DA-5B2F-4DD5-8158-484A6F610F8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750902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1C95F1A-B6BB-429A-8FE2-B0EB62DF0EA6}" type="datetime1">
              <a:rPr lang="en-US" smtClean="0"/>
              <a:t>12/5/2012</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14</a:t>
            </a:fld>
            <a:endParaRPr lang="en-US" dirty="0"/>
          </a:p>
        </p:txBody>
      </p:sp>
    </p:spTree>
    <p:extLst>
      <p:ext uri="{BB962C8B-B14F-4D97-AF65-F5344CB8AC3E}">
        <p14:creationId xmlns:p14="http://schemas.microsoft.com/office/powerpoint/2010/main" val="920956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1C95F1A-B6BB-429A-8FE2-B0EB62DF0EA6}" type="datetime1">
              <a:rPr lang="en-US" smtClean="0"/>
              <a:t>12/5/2012</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15</a:t>
            </a:fld>
            <a:endParaRPr lang="en-US" dirty="0"/>
          </a:p>
        </p:txBody>
      </p:sp>
    </p:spTree>
    <p:extLst>
      <p:ext uri="{BB962C8B-B14F-4D97-AF65-F5344CB8AC3E}">
        <p14:creationId xmlns:p14="http://schemas.microsoft.com/office/powerpoint/2010/main" val="2874882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1800243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6080738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40979672"/>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25537578"/>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013420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663832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516450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6956296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617479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958260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74817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image" Target="../media/image6.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3.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5"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845397"/>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office/preview" TargetMode="External"/><Relationship Id="rId2" Type="http://schemas.openxmlformats.org/officeDocument/2006/relationships/hyperlink" Target="http://blogs.office.com/b/microsoft-access/" TargetMode="External"/><Relationship Id="rId1" Type="http://schemas.openxmlformats.org/officeDocument/2006/relationships/slideLayout" Target="../slideLayouts/slideLayout23.xml"/><Relationship Id="rId5" Type="http://schemas.openxmlformats.org/officeDocument/2006/relationships/hyperlink" Target="http://msdn.microsoft.com/en-us/library/cc339473(office.12).aspx" TargetMode="External"/><Relationship Id="rId4" Type="http://schemas.openxmlformats.org/officeDocument/2006/relationships/hyperlink" Target="http://msdn.microsoft.com/acces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myspc.sharepointconference.com/" TargetMode="External"/><Relationship Id="rId1" Type="http://schemas.openxmlformats.org/officeDocument/2006/relationships/slideLayout" Target="../slideLayouts/slideLayout4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9.wmf"/><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notesSlide" Target="../notesSlides/notesSlide4.xml"/><Relationship Id="rId5" Type="http://schemas.openxmlformats.org/officeDocument/2006/relationships/slideLayout" Target="../slideLayouts/slideLayout31.xml"/><Relationship Id="rId10" Type="http://schemas.openxmlformats.org/officeDocument/2006/relationships/image" Target="../media/image12.png"/><Relationship Id="rId4" Type="http://schemas.openxmlformats.org/officeDocument/2006/relationships/tags" Target="../tags/tag3.xml"/><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Getting Started</a:t>
            </a:r>
            <a:endParaRPr lang="en-US" dirty="0"/>
          </a:p>
        </p:txBody>
      </p:sp>
    </p:spTree>
    <p:extLst>
      <p:ext uri="{BB962C8B-B14F-4D97-AF65-F5344CB8AC3E}">
        <p14:creationId xmlns:p14="http://schemas.microsoft.com/office/powerpoint/2010/main" val="1816864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Architecture</a:t>
            </a:r>
            <a:endParaRPr lang="en-US" dirty="0"/>
          </a:p>
        </p:txBody>
      </p:sp>
      <p:sp>
        <p:nvSpPr>
          <p:cNvPr id="4" name="Rectangle 3"/>
          <p:cNvSpPr/>
          <p:nvPr/>
        </p:nvSpPr>
        <p:spPr bwMode="auto">
          <a:xfrm>
            <a:off x="542802" y="1593130"/>
            <a:ext cx="2462157" cy="13716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Web Browser</a:t>
            </a:r>
          </a:p>
        </p:txBody>
      </p:sp>
      <p:grpSp>
        <p:nvGrpSpPr>
          <p:cNvPr id="12" name="Group 11"/>
          <p:cNvGrpSpPr/>
          <p:nvPr/>
        </p:nvGrpSpPr>
        <p:grpSpPr>
          <a:xfrm>
            <a:off x="3004959" y="1593130"/>
            <a:ext cx="4625163" cy="3254247"/>
            <a:chOff x="3004959" y="1593130"/>
            <a:chExt cx="4625163" cy="3254247"/>
          </a:xfrm>
        </p:grpSpPr>
        <p:grpSp>
          <p:nvGrpSpPr>
            <p:cNvPr id="7" name="Group 6"/>
            <p:cNvGrpSpPr/>
            <p:nvPr/>
          </p:nvGrpSpPr>
          <p:grpSpPr>
            <a:xfrm>
              <a:off x="3004959" y="1593130"/>
              <a:ext cx="4625163" cy="3254247"/>
              <a:chOff x="3004959" y="1593130"/>
              <a:chExt cx="4625163" cy="3254247"/>
            </a:xfrm>
          </p:grpSpPr>
          <p:sp>
            <p:nvSpPr>
              <p:cNvPr id="5" name="Rectangle 4"/>
              <p:cNvSpPr/>
              <p:nvPr/>
            </p:nvSpPr>
            <p:spPr bwMode="auto">
              <a:xfrm>
                <a:off x="5399628" y="1593130"/>
                <a:ext cx="2230494" cy="325424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SharePoint</a:t>
                </a:r>
              </a:p>
              <a:p>
                <a:pPr algn="ctr" defTabSz="932472" fontAlgn="base">
                  <a:spcBef>
                    <a:spcPct val="0"/>
                  </a:spcBef>
                  <a:spcAft>
                    <a:spcPct val="0"/>
                  </a:spcAft>
                </a:pPr>
                <a:r>
                  <a:rPr lang="en-US" sz="2400" b="1" dirty="0">
                    <a:gradFill>
                      <a:gsLst>
                        <a:gs pos="0">
                          <a:srgbClr val="FFFFFF"/>
                        </a:gs>
                        <a:gs pos="100000">
                          <a:srgbClr val="FFFFFF"/>
                        </a:gs>
                      </a:gsLst>
                      <a:lin ang="5400000" scaled="0"/>
                    </a:gradFill>
                  </a:rPr>
                  <a:t>o</a:t>
                </a:r>
                <a:r>
                  <a:rPr lang="en-US" sz="2400" b="1" dirty="0" smtClean="0">
                    <a:gradFill>
                      <a:gsLst>
                        <a:gs pos="0">
                          <a:srgbClr val="FFFFFF"/>
                        </a:gs>
                        <a:gs pos="100000">
                          <a:srgbClr val="FFFFFF"/>
                        </a:gs>
                      </a:gsLst>
                      <a:lin ang="5400000" scaled="0"/>
                    </a:gradFill>
                  </a:rPr>
                  <a:t>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Office 365</a:t>
                </a:r>
              </a:p>
            </p:txBody>
          </p:sp>
          <p:cxnSp>
            <p:nvCxnSpPr>
              <p:cNvPr id="8" name="Straight Arrow Connector 7"/>
              <p:cNvCxnSpPr>
                <a:stCxn id="4" idx="3"/>
              </p:cNvCxnSpPr>
              <p:nvPr/>
            </p:nvCxnSpPr>
            <p:spPr>
              <a:xfrm>
                <a:off x="3004959" y="2278930"/>
                <a:ext cx="2409001" cy="817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3512220" y="2241631"/>
              <a:ext cx="1413431"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smtClean="0">
                  <a:gradFill>
                    <a:gsLst>
                      <a:gs pos="2917">
                        <a:schemeClr val="tx1"/>
                      </a:gs>
                      <a:gs pos="30000">
                        <a:schemeClr val="tx1"/>
                      </a:gs>
                    </a:gsLst>
                    <a:lin ang="5400000" scaled="0"/>
                  </a:gradFill>
                </a:rPr>
                <a:t>Runtime</a:t>
              </a:r>
            </a:p>
          </p:txBody>
        </p:sp>
      </p:grpSp>
      <p:grpSp>
        <p:nvGrpSpPr>
          <p:cNvPr id="14" name="Group 13"/>
          <p:cNvGrpSpPr/>
          <p:nvPr/>
        </p:nvGrpSpPr>
        <p:grpSpPr>
          <a:xfrm>
            <a:off x="7625294" y="1593130"/>
            <a:ext cx="4219375" cy="4875932"/>
            <a:chOff x="7625294" y="1593130"/>
            <a:chExt cx="4219375" cy="4875932"/>
          </a:xfrm>
        </p:grpSpPr>
        <p:sp>
          <p:nvSpPr>
            <p:cNvPr id="25" name="TextBox 24"/>
            <p:cNvSpPr txBox="1"/>
            <p:nvPr/>
          </p:nvSpPr>
          <p:spPr>
            <a:xfrm>
              <a:off x="7969596" y="2235668"/>
              <a:ext cx="1393651"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smtClean="0">
                  <a:gradFill>
                    <a:gsLst>
                      <a:gs pos="2917">
                        <a:schemeClr val="tx1"/>
                      </a:gs>
                      <a:gs pos="30000">
                        <a:schemeClr val="tx1"/>
                      </a:gs>
                    </a:gsLst>
                    <a:lin ang="5400000" scaled="0"/>
                  </a:gradFill>
                </a:rPr>
                <a:t>Runtime</a:t>
              </a:r>
            </a:p>
          </p:txBody>
        </p:sp>
        <p:grpSp>
          <p:nvGrpSpPr>
            <p:cNvPr id="9" name="Group 8"/>
            <p:cNvGrpSpPr/>
            <p:nvPr/>
          </p:nvGrpSpPr>
          <p:grpSpPr>
            <a:xfrm>
              <a:off x="7625294" y="1593130"/>
              <a:ext cx="4219375" cy="4875932"/>
              <a:chOff x="7625294" y="1593130"/>
              <a:chExt cx="4219375" cy="4875932"/>
            </a:xfrm>
          </p:grpSpPr>
          <p:sp>
            <p:nvSpPr>
              <p:cNvPr id="6" name="Rectangle 5"/>
              <p:cNvSpPr/>
              <p:nvPr/>
            </p:nvSpPr>
            <p:spPr bwMode="auto">
              <a:xfrm>
                <a:off x="9682043" y="1593130"/>
                <a:ext cx="2162626" cy="487593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SQL Server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or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SQL Azure</a:t>
                </a:r>
                <a:endParaRPr lang="en-US" sz="2400" b="1" dirty="0">
                  <a:gradFill>
                    <a:gsLst>
                      <a:gs pos="0">
                        <a:srgbClr val="FFFFFF"/>
                      </a:gs>
                      <a:gs pos="100000">
                        <a:srgbClr val="FFFFFF"/>
                      </a:gs>
                    </a:gsLst>
                    <a:lin ang="5400000" scaled="0"/>
                  </a:gradFill>
                </a:endParaRPr>
              </a:p>
            </p:txBody>
          </p:sp>
          <p:cxnSp>
            <p:nvCxnSpPr>
              <p:cNvPr id="39" name="Straight Arrow Connector 38"/>
              <p:cNvCxnSpPr/>
              <p:nvPr/>
            </p:nvCxnSpPr>
            <p:spPr>
              <a:xfrm>
                <a:off x="7625294" y="2287100"/>
                <a:ext cx="2075552" cy="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grpSp>
        <p:nvGrpSpPr>
          <p:cNvPr id="11" name="Group 10"/>
          <p:cNvGrpSpPr/>
          <p:nvPr/>
        </p:nvGrpSpPr>
        <p:grpSpPr>
          <a:xfrm>
            <a:off x="531934" y="3467839"/>
            <a:ext cx="9138996" cy="1371600"/>
            <a:chOff x="531934" y="3467839"/>
            <a:chExt cx="9138996" cy="1371600"/>
          </a:xfrm>
        </p:grpSpPr>
        <p:sp>
          <p:nvSpPr>
            <p:cNvPr id="3" name="Rectangle 2"/>
            <p:cNvSpPr/>
            <p:nvPr/>
          </p:nvSpPr>
          <p:spPr bwMode="auto">
            <a:xfrm>
              <a:off x="531934" y="3467839"/>
              <a:ext cx="2478132" cy="13716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Access Client</a:t>
              </a:r>
            </a:p>
          </p:txBody>
        </p:sp>
        <p:sp>
          <p:nvSpPr>
            <p:cNvPr id="10" name="TextBox 9"/>
            <p:cNvSpPr txBox="1"/>
            <p:nvPr/>
          </p:nvSpPr>
          <p:spPr>
            <a:xfrm>
              <a:off x="3411781" y="3982578"/>
              <a:ext cx="1743106" cy="572464"/>
            </a:xfrm>
            <a:prstGeom prst="rect">
              <a:avLst/>
            </a:prstGeom>
            <a:noFill/>
          </p:spPr>
          <p:txBody>
            <a:bodyPr wrap="none" lIns="182880" tIns="146304" rIns="182880" bIns="146304" rtlCol="0">
              <a:spAutoFit/>
            </a:bodyPr>
            <a:lstStyle/>
            <a:p>
              <a:pPr>
                <a:lnSpc>
                  <a:spcPct val="90000"/>
                </a:lnSpc>
                <a:spcAft>
                  <a:spcPts val="600"/>
                </a:spcAft>
              </a:pPr>
              <a:r>
                <a:rPr lang="en-US" sz="2000" b="1" dirty="0" err="1" smtClean="0">
                  <a:gradFill>
                    <a:gsLst>
                      <a:gs pos="2917">
                        <a:schemeClr val="tx1"/>
                      </a:gs>
                      <a:gs pos="30000">
                        <a:schemeClr val="tx1"/>
                      </a:gs>
                    </a:gsLst>
                    <a:lin ang="5400000" scaled="0"/>
                  </a:gradFill>
                </a:rPr>
                <a:t>Designtime</a:t>
              </a:r>
              <a:endParaRPr lang="en-US" sz="2000" b="1" dirty="0" smtClean="0">
                <a:gradFill>
                  <a:gsLst>
                    <a:gs pos="2917">
                      <a:schemeClr val="tx1"/>
                    </a:gs>
                    <a:gs pos="30000">
                      <a:schemeClr val="tx1"/>
                    </a:gs>
                  </a:gsLst>
                  <a:lin ang="5400000" scaled="0"/>
                </a:gradFill>
              </a:endParaRPr>
            </a:p>
          </p:txBody>
        </p:sp>
        <p:sp>
          <p:nvSpPr>
            <p:cNvPr id="24" name="TextBox 23"/>
            <p:cNvSpPr txBox="1"/>
            <p:nvPr/>
          </p:nvSpPr>
          <p:spPr>
            <a:xfrm>
              <a:off x="7823624" y="4007204"/>
              <a:ext cx="1743106"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err="1" smtClean="0">
                  <a:gradFill>
                    <a:gsLst>
                      <a:gs pos="2917">
                        <a:schemeClr val="tx1"/>
                      </a:gs>
                      <a:gs pos="30000">
                        <a:schemeClr val="tx1"/>
                      </a:gs>
                    </a:gsLst>
                    <a:lin ang="5400000" scaled="0"/>
                  </a:gradFill>
                </a:rPr>
                <a:t>Designtime</a:t>
              </a:r>
              <a:endParaRPr lang="en-US" sz="2000" b="1" dirty="0" smtClean="0">
                <a:gradFill>
                  <a:gsLst>
                    <a:gs pos="2917">
                      <a:schemeClr val="tx1"/>
                    </a:gs>
                    <a:gs pos="30000">
                      <a:schemeClr val="tx1"/>
                    </a:gs>
                  </a:gsLst>
                  <a:lin ang="5400000" scaled="0"/>
                </a:gradFill>
              </a:endParaRPr>
            </a:p>
          </p:txBody>
        </p:sp>
        <p:cxnSp>
          <p:nvCxnSpPr>
            <p:cNvPr id="41" name="Straight Arrow Connector 40"/>
            <p:cNvCxnSpPr/>
            <p:nvPr/>
          </p:nvCxnSpPr>
          <p:spPr>
            <a:xfrm>
              <a:off x="2995734" y="4013506"/>
              <a:ext cx="2409001" cy="562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7609784" y="4017431"/>
              <a:ext cx="2061146" cy="1319"/>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04993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Tiers</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User Interface (Browser)</a:t>
            </a:r>
          </a:p>
          <a:p>
            <a:r>
              <a:rPr lang="en-US" dirty="0"/>
              <a:t>	A great environment for users</a:t>
            </a:r>
          </a:p>
          <a:p>
            <a:r>
              <a:rPr lang="en-US" dirty="0"/>
              <a:t>	Express </a:t>
            </a:r>
            <a:r>
              <a:rPr lang="en-US" dirty="0" smtClean="0"/>
              <a:t>UI logic</a:t>
            </a:r>
            <a:endParaRPr lang="en-US" dirty="0"/>
          </a:p>
          <a:p>
            <a:r>
              <a:rPr lang="en-US" dirty="0"/>
              <a:t>	</a:t>
            </a:r>
            <a:r>
              <a:rPr lang="en-US" dirty="0" smtClean="0"/>
              <a:t>Many entry points, easily extended</a:t>
            </a:r>
          </a:p>
          <a:p>
            <a:r>
              <a:rPr lang="en-US" dirty="0" smtClean="0"/>
              <a:t>Database Engine (SQL)</a:t>
            </a:r>
          </a:p>
          <a:p>
            <a:r>
              <a:rPr lang="en-US" dirty="0"/>
              <a:t>	Data integrity is </a:t>
            </a:r>
            <a:r>
              <a:rPr lang="en-US" dirty="0" smtClean="0"/>
              <a:t>paramount</a:t>
            </a:r>
            <a:r>
              <a:rPr lang="en-US" dirty="0"/>
              <a:t>	</a:t>
            </a:r>
          </a:p>
          <a:p>
            <a:r>
              <a:rPr lang="en-US" dirty="0" smtClean="0"/>
              <a:t>	Express business logic</a:t>
            </a:r>
          </a:p>
          <a:p>
            <a:r>
              <a:rPr lang="en-US" dirty="0" smtClean="0"/>
              <a:t>	Independent of any particular UI</a:t>
            </a:r>
          </a:p>
        </p:txBody>
      </p:sp>
    </p:spTree>
    <p:extLst>
      <p:ext uri="{BB962C8B-B14F-4D97-AF65-F5344CB8AC3E}">
        <p14:creationId xmlns:p14="http://schemas.microsoft.com/office/powerpoint/2010/main" val="366599834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Interface</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Access generates an </a:t>
            </a:r>
            <a:r>
              <a:rPr lang="en-US" dirty="0"/>
              <a:t>E</a:t>
            </a:r>
            <a:r>
              <a:rPr lang="en-US" dirty="0" smtClean="0"/>
              <a:t>nticing and Productive UI </a:t>
            </a:r>
          </a:p>
          <a:p>
            <a:r>
              <a:rPr lang="en-US" dirty="0"/>
              <a:t>Entirely Run in the Browser</a:t>
            </a:r>
          </a:p>
          <a:p>
            <a:r>
              <a:rPr lang="en-US" dirty="0"/>
              <a:t>	</a:t>
            </a:r>
            <a:r>
              <a:rPr lang="en-US" dirty="0" smtClean="0"/>
              <a:t>Forms are </a:t>
            </a:r>
            <a:r>
              <a:rPr lang="en-US" dirty="0"/>
              <a:t>HTML &amp; JavaScript</a:t>
            </a:r>
          </a:p>
          <a:p>
            <a:r>
              <a:rPr lang="en-US" dirty="0"/>
              <a:t>	No server side rendering or </a:t>
            </a:r>
            <a:r>
              <a:rPr lang="en-US" dirty="0" smtClean="0"/>
              <a:t>processing</a:t>
            </a:r>
          </a:p>
          <a:p>
            <a:r>
              <a:rPr lang="en-US" dirty="0"/>
              <a:t>Seamless SharePoint integration, including Themes</a:t>
            </a:r>
          </a:p>
          <a:p>
            <a:r>
              <a:rPr lang="en-US" dirty="0" smtClean="0"/>
              <a:t>Limited Customizations </a:t>
            </a:r>
          </a:p>
          <a:p>
            <a:r>
              <a:rPr lang="en-US" dirty="0"/>
              <a:t>	</a:t>
            </a:r>
            <a:r>
              <a:rPr lang="en-US" dirty="0" smtClean="0"/>
              <a:t>Prevent non-designers from hurting themselves</a:t>
            </a:r>
          </a:p>
          <a:p>
            <a:r>
              <a:rPr lang="en-US" dirty="0"/>
              <a:t>	</a:t>
            </a:r>
            <a:r>
              <a:rPr lang="en-US" dirty="0" smtClean="0"/>
              <a:t>Enables improvements, more form factors</a:t>
            </a:r>
          </a:p>
        </p:txBody>
      </p:sp>
    </p:spTree>
    <p:extLst>
      <p:ext uri="{BB962C8B-B14F-4D97-AF65-F5344CB8AC3E}">
        <p14:creationId xmlns:p14="http://schemas.microsoft.com/office/powerpoint/2010/main" val="353015610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1947" y="233151"/>
            <a:ext cx="11370961" cy="762786"/>
          </a:xfrm>
        </p:spPr>
        <p:txBody>
          <a:bodyPr/>
          <a:lstStyle/>
          <a:p>
            <a:r>
              <a:rPr lang="en-US" dirty="0" smtClean="0"/>
              <a:t>User Interface Model</a:t>
            </a:r>
            <a:endParaRPr lang="en-US" dirty="0"/>
          </a:p>
        </p:txBody>
      </p:sp>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60" r="5286" b="39683"/>
          <a:stretch/>
        </p:blipFill>
        <p:spPr bwMode="auto">
          <a:xfrm>
            <a:off x="882537" y="1394078"/>
            <a:ext cx="10464493" cy="4882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920326" y="2657790"/>
            <a:ext cx="1673634" cy="1429073"/>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2703168" y="2657788"/>
            <a:ext cx="3411616" cy="37317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5441069" y="3565975"/>
            <a:ext cx="5905960" cy="2503348"/>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2703166" y="3141832"/>
            <a:ext cx="2582468" cy="1568167"/>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 name="Up Arrow 11"/>
          <p:cNvSpPr/>
          <p:nvPr/>
        </p:nvSpPr>
        <p:spPr bwMode="auto">
          <a:xfrm>
            <a:off x="1598705" y="4086864"/>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6" name="Up Arrow 15"/>
          <p:cNvSpPr/>
          <p:nvPr/>
        </p:nvSpPr>
        <p:spPr bwMode="auto">
          <a:xfrm rot="16200000">
            <a:off x="6106463" y="2742827"/>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594661" y="4318758"/>
            <a:ext cx="2256621"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a:solidFill>
                  <a:schemeClr val="tx2"/>
                </a:solidFill>
                <a:ea typeface="Segoe UI" pitchFamily="34" charset="0"/>
                <a:cs typeface="Segoe UI" pitchFamily="34" charset="0"/>
              </a:rPr>
              <a:t>1. Choose table</a:t>
            </a:r>
          </a:p>
        </p:txBody>
      </p:sp>
      <p:sp>
        <p:nvSpPr>
          <p:cNvPr id="19" name="Rectangle 18"/>
          <p:cNvSpPr/>
          <p:nvPr/>
        </p:nvSpPr>
        <p:spPr bwMode="auto">
          <a:xfrm>
            <a:off x="6331983" y="2618814"/>
            <a:ext cx="2256621"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a:solidFill>
                  <a:schemeClr val="tx2"/>
                </a:solidFill>
                <a:ea typeface="Segoe UI" pitchFamily="34" charset="0"/>
                <a:cs typeface="Segoe UI" pitchFamily="34" charset="0"/>
              </a:rPr>
              <a:t>2. Choose view</a:t>
            </a:r>
          </a:p>
        </p:txBody>
      </p:sp>
      <p:sp>
        <p:nvSpPr>
          <p:cNvPr id="20" name="Up Arrow 19"/>
          <p:cNvSpPr/>
          <p:nvPr/>
        </p:nvSpPr>
        <p:spPr bwMode="auto">
          <a:xfrm>
            <a:off x="3795214" y="4710000"/>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p:nvSpPr>
        <p:spPr bwMode="auto">
          <a:xfrm>
            <a:off x="2791171" y="4941893"/>
            <a:ext cx="2256621"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a:solidFill>
                  <a:schemeClr val="tx2"/>
                </a:solidFill>
                <a:ea typeface="Segoe UI" pitchFamily="34" charset="0"/>
                <a:cs typeface="Segoe UI" pitchFamily="34" charset="0"/>
              </a:rPr>
              <a:t>3. Search and filter</a:t>
            </a:r>
          </a:p>
        </p:txBody>
      </p:sp>
      <p:sp>
        <p:nvSpPr>
          <p:cNvPr id="22" name="Rectangle 21"/>
          <p:cNvSpPr/>
          <p:nvPr/>
        </p:nvSpPr>
        <p:spPr bwMode="auto">
          <a:xfrm>
            <a:off x="3236758" y="5605642"/>
            <a:ext cx="1962203"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a:solidFill>
                  <a:schemeClr val="tx2"/>
                </a:solidFill>
                <a:ea typeface="Segoe UI" pitchFamily="34" charset="0"/>
                <a:cs typeface="Segoe UI" pitchFamily="34" charset="0"/>
              </a:rPr>
              <a:t>4. Edit items</a:t>
            </a:r>
          </a:p>
        </p:txBody>
      </p:sp>
      <p:sp>
        <p:nvSpPr>
          <p:cNvPr id="23" name="Up Arrow 22"/>
          <p:cNvSpPr/>
          <p:nvPr/>
        </p:nvSpPr>
        <p:spPr bwMode="auto">
          <a:xfrm rot="5400000">
            <a:off x="5200855" y="5715255"/>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p:nvSpPr>
        <p:spPr bwMode="auto">
          <a:xfrm>
            <a:off x="5441068" y="3131368"/>
            <a:ext cx="1665196" cy="37317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4" name="Up Arrow 23"/>
          <p:cNvSpPr/>
          <p:nvPr/>
        </p:nvSpPr>
        <p:spPr bwMode="auto">
          <a:xfrm rot="16200000">
            <a:off x="7091192" y="3229984"/>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7316711" y="3105971"/>
            <a:ext cx="2803209"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a:solidFill>
                  <a:schemeClr val="tx2"/>
                </a:solidFill>
                <a:ea typeface="Segoe UI" pitchFamily="34" charset="0"/>
                <a:cs typeface="Segoe UI" pitchFamily="34" charset="0"/>
              </a:rPr>
              <a:t>5. Add and save items</a:t>
            </a:r>
          </a:p>
        </p:txBody>
      </p:sp>
    </p:spTree>
    <p:extLst>
      <p:ext uri="{BB962C8B-B14F-4D97-AF65-F5344CB8AC3E}">
        <p14:creationId xmlns:p14="http://schemas.microsoft.com/office/powerpoint/2010/main" val="243164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500"/>
                                        <p:tgtEl>
                                          <p:spTgt spid="19"/>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20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500"/>
                            </p:stCondLst>
                            <p:childTnLst>
                              <p:par>
                                <p:cTn id="39" presetID="21" presetClass="entr" presetSubtype="1"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heel(1)">
                                      <p:cBhvr>
                                        <p:cTn id="41" dur="2000"/>
                                        <p:tgtEl>
                                          <p:spTgt spid="21"/>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6" presetClass="entr" presetSubtype="16"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circle(in)">
                                      <p:cBhvr>
                                        <p:cTn id="56" dur="2000"/>
                                        <p:tgtEl>
                                          <p:spTgt spid="22"/>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heel(1)">
                                      <p:cBhvr>
                                        <p:cTn id="59" dur="2000"/>
                                        <p:tgtEl>
                                          <p:spTgt spid="23"/>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p:stCondLst>
                              <p:cond delay="1000"/>
                            </p:stCondLst>
                            <p:childTnLst>
                              <p:par>
                                <p:cTn id="68" presetID="22" presetClass="entr" presetSubtype="4"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down)">
                                      <p:cBhvr>
                                        <p:cTn id="70" dur="500"/>
                                        <p:tgtEl>
                                          <p:spTgt spid="25"/>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circle(in)">
                                      <p:cBhvr>
                                        <p:cTn id="7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2" grpId="0" animBg="1"/>
      <p:bldP spid="16" grpId="0" animBg="1"/>
      <p:bldP spid="17" grpId="0" animBg="1"/>
      <p:bldP spid="19" grpId="0" animBg="1"/>
      <p:bldP spid="20" grpId="0" animBg="1"/>
      <p:bldP spid="21" grpId="0" animBg="1"/>
      <p:bldP spid="22" grpId="0" animBg="1"/>
      <p:bldP spid="23" grpId="0" animBg="1"/>
      <p:bldP spid="18"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1947" y="233151"/>
            <a:ext cx="11370961" cy="762786"/>
          </a:xfrm>
        </p:spPr>
        <p:txBody>
          <a:bodyPr/>
          <a:lstStyle/>
          <a:p>
            <a:r>
              <a:rPr lang="en-US" dirty="0" smtClean="0"/>
              <a:t>User Interface Model - Customizations</a:t>
            </a:r>
            <a:endParaRPr lang="en-US" dirty="0"/>
          </a:p>
        </p:txBody>
      </p:sp>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60" r="5286" b="39683"/>
          <a:stretch/>
        </p:blipFill>
        <p:spPr bwMode="auto">
          <a:xfrm>
            <a:off x="882537" y="1394078"/>
            <a:ext cx="10464493" cy="4882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920326" y="2657790"/>
            <a:ext cx="1673634" cy="1429073"/>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2703168" y="2657788"/>
            <a:ext cx="3411616" cy="37317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5441069" y="3565975"/>
            <a:ext cx="5905960" cy="2503348"/>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2703166" y="3141832"/>
            <a:ext cx="2582468" cy="1568167"/>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 name="Up Arrow 11"/>
          <p:cNvSpPr/>
          <p:nvPr/>
        </p:nvSpPr>
        <p:spPr bwMode="auto">
          <a:xfrm>
            <a:off x="1598705" y="4086864"/>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6" name="Up Arrow 15"/>
          <p:cNvSpPr/>
          <p:nvPr/>
        </p:nvSpPr>
        <p:spPr bwMode="auto">
          <a:xfrm rot="16200000">
            <a:off x="6106463" y="2742827"/>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594662" y="4318758"/>
            <a:ext cx="2108504" cy="789382"/>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Add Tables </a:t>
            </a:r>
          </a:p>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&amp; Change Icons</a:t>
            </a:r>
            <a:endParaRPr lang="en-US" sz="2040" dirty="0">
              <a:solidFill>
                <a:schemeClr val="tx2"/>
              </a:solidFill>
              <a:ea typeface="Segoe UI" pitchFamily="34" charset="0"/>
              <a:cs typeface="Segoe UI" pitchFamily="34" charset="0"/>
            </a:endParaRPr>
          </a:p>
        </p:txBody>
      </p:sp>
      <p:sp>
        <p:nvSpPr>
          <p:cNvPr id="19" name="Rectangle 18"/>
          <p:cNvSpPr/>
          <p:nvPr/>
        </p:nvSpPr>
        <p:spPr bwMode="auto">
          <a:xfrm>
            <a:off x="6331983" y="2618814"/>
            <a:ext cx="2256621"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Add Views</a:t>
            </a:r>
            <a:endParaRPr lang="en-US" sz="2040" dirty="0">
              <a:solidFill>
                <a:schemeClr val="tx2"/>
              </a:solidFill>
              <a:ea typeface="Segoe UI" pitchFamily="34" charset="0"/>
              <a:cs typeface="Segoe UI" pitchFamily="34" charset="0"/>
            </a:endParaRPr>
          </a:p>
        </p:txBody>
      </p:sp>
      <p:sp>
        <p:nvSpPr>
          <p:cNvPr id="20" name="Up Arrow 19"/>
          <p:cNvSpPr/>
          <p:nvPr/>
        </p:nvSpPr>
        <p:spPr bwMode="auto">
          <a:xfrm>
            <a:off x="3795214" y="4710000"/>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p:nvSpPr>
        <p:spPr bwMode="auto">
          <a:xfrm>
            <a:off x="2791171" y="4941893"/>
            <a:ext cx="2256621"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Change Fields</a:t>
            </a:r>
            <a:endParaRPr lang="en-US" sz="2040" dirty="0">
              <a:solidFill>
                <a:schemeClr val="tx2"/>
              </a:solidFill>
              <a:ea typeface="Segoe UI" pitchFamily="34" charset="0"/>
              <a:cs typeface="Segoe UI" pitchFamily="34" charset="0"/>
            </a:endParaRPr>
          </a:p>
        </p:txBody>
      </p:sp>
      <p:sp>
        <p:nvSpPr>
          <p:cNvPr id="22" name="Rectangle 21"/>
          <p:cNvSpPr/>
          <p:nvPr/>
        </p:nvSpPr>
        <p:spPr bwMode="auto">
          <a:xfrm>
            <a:off x="3236758" y="5605642"/>
            <a:ext cx="1962203"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Edit Layout</a:t>
            </a:r>
            <a:endParaRPr lang="en-US" sz="2040" dirty="0">
              <a:solidFill>
                <a:schemeClr val="tx2"/>
              </a:solidFill>
              <a:ea typeface="Segoe UI" pitchFamily="34" charset="0"/>
              <a:cs typeface="Segoe UI" pitchFamily="34" charset="0"/>
            </a:endParaRPr>
          </a:p>
        </p:txBody>
      </p:sp>
      <p:sp>
        <p:nvSpPr>
          <p:cNvPr id="23" name="Up Arrow 22"/>
          <p:cNvSpPr/>
          <p:nvPr/>
        </p:nvSpPr>
        <p:spPr bwMode="auto">
          <a:xfrm rot="5400000">
            <a:off x="5200855" y="5715255"/>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p:nvSpPr>
        <p:spPr bwMode="auto">
          <a:xfrm>
            <a:off x="5441068" y="3131368"/>
            <a:ext cx="1665196" cy="373172"/>
          </a:xfrm>
          <a:prstGeom prst="rect">
            <a:avLst/>
          </a:prstGeom>
          <a:solidFill>
            <a:srgbClr val="EB3C0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4" name="Up Arrow 23"/>
          <p:cNvSpPr/>
          <p:nvPr/>
        </p:nvSpPr>
        <p:spPr bwMode="auto">
          <a:xfrm rot="16200000">
            <a:off x="7091192" y="3229984"/>
            <a:ext cx="248531" cy="231894"/>
          </a:xfrm>
          <a:prstGeom prst="upArrow">
            <a:avLst>
              <a:gd name="adj1" fmla="val 34144"/>
              <a:gd name="adj2" fmla="val 3847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7316711" y="3105971"/>
            <a:ext cx="2803209" cy="451120"/>
          </a:xfrm>
          <a:prstGeom prst="rect">
            <a:avLst/>
          </a:prstGeom>
          <a:solidFill>
            <a:schemeClr val="bg1"/>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312" fontAlgn="base">
              <a:spcBef>
                <a:spcPct val="0"/>
              </a:spcBef>
              <a:spcAft>
                <a:spcPct val="0"/>
              </a:spcAft>
            </a:pPr>
            <a:r>
              <a:rPr lang="en-US" sz="2040" dirty="0" smtClean="0">
                <a:solidFill>
                  <a:schemeClr val="tx2"/>
                </a:solidFill>
                <a:ea typeface="Segoe UI" pitchFamily="34" charset="0"/>
                <a:cs typeface="Segoe UI" pitchFamily="34" charset="0"/>
              </a:rPr>
              <a:t>Add Buttons</a:t>
            </a:r>
            <a:endParaRPr lang="en-US" sz="2040" dirty="0">
              <a:solidFill>
                <a:schemeClr val="tx2"/>
              </a:solidFill>
              <a:ea typeface="Segoe UI" pitchFamily="34" charset="0"/>
              <a:cs typeface="Segoe UI" pitchFamily="34" charset="0"/>
            </a:endParaRPr>
          </a:p>
        </p:txBody>
      </p:sp>
    </p:spTree>
    <p:extLst>
      <p:ext uri="{BB962C8B-B14F-4D97-AF65-F5344CB8AC3E}">
        <p14:creationId xmlns:p14="http://schemas.microsoft.com/office/powerpoint/2010/main" val="6590025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Macros</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Used for…</a:t>
            </a:r>
          </a:p>
          <a:p>
            <a:r>
              <a:rPr lang="en-US" dirty="0"/>
              <a:t>	</a:t>
            </a:r>
            <a:r>
              <a:rPr lang="en-US" dirty="0" smtClean="0"/>
              <a:t>App Navigation</a:t>
            </a:r>
          </a:p>
          <a:p>
            <a:r>
              <a:rPr lang="en-US" dirty="0"/>
              <a:t>	</a:t>
            </a:r>
            <a:r>
              <a:rPr lang="en-US" dirty="0" smtClean="0"/>
              <a:t>Controls: filling in defaults, validation</a:t>
            </a:r>
          </a:p>
          <a:p>
            <a:r>
              <a:rPr lang="en-US" dirty="0"/>
              <a:t>	</a:t>
            </a:r>
            <a:r>
              <a:rPr lang="en-US" dirty="0" smtClean="0"/>
              <a:t>Calls to Data Macros</a:t>
            </a:r>
          </a:p>
          <a:p>
            <a:r>
              <a:rPr lang="en-US" dirty="0" smtClean="0"/>
              <a:t>Cannot </a:t>
            </a:r>
            <a:r>
              <a:rPr lang="en-US" i="1" dirty="0"/>
              <a:t>D</a:t>
            </a:r>
            <a:r>
              <a:rPr lang="en-US" i="1" dirty="0" smtClean="0"/>
              <a:t>irectly</a:t>
            </a:r>
            <a:r>
              <a:rPr lang="en-US" dirty="0" smtClean="0"/>
              <a:t> Manipulate Data</a:t>
            </a:r>
          </a:p>
          <a:p>
            <a:r>
              <a:rPr lang="en-US" dirty="0"/>
              <a:t>	</a:t>
            </a:r>
            <a:r>
              <a:rPr lang="en-US" dirty="0" smtClean="0"/>
              <a:t>Can manipulate data bound controls</a:t>
            </a:r>
          </a:p>
          <a:p>
            <a:r>
              <a:rPr lang="en-US" dirty="0"/>
              <a:t>	</a:t>
            </a:r>
            <a:r>
              <a:rPr lang="en-US" dirty="0" smtClean="0"/>
              <a:t>Cannot Iterate a </a:t>
            </a:r>
            <a:r>
              <a:rPr lang="en-US" dirty="0" err="1"/>
              <a:t>R</a:t>
            </a:r>
            <a:r>
              <a:rPr lang="en-US" dirty="0" err="1" smtClean="0"/>
              <a:t>ecordset</a:t>
            </a:r>
            <a:endParaRPr lang="en-US" dirty="0" smtClean="0"/>
          </a:p>
          <a:p>
            <a:r>
              <a:rPr lang="en-US" dirty="0" smtClean="0"/>
              <a:t>Debugging: </a:t>
            </a:r>
            <a:r>
              <a:rPr lang="en-US" dirty="0" err="1" smtClean="0"/>
              <a:t>MessageBox</a:t>
            </a:r>
            <a:r>
              <a:rPr lang="en-US" dirty="0" smtClean="0"/>
              <a:t> and Exceptions</a:t>
            </a:r>
            <a:endParaRPr lang="en-US" dirty="0"/>
          </a:p>
        </p:txBody>
      </p:sp>
    </p:spTree>
    <p:extLst>
      <p:ext uri="{BB962C8B-B14F-4D97-AF65-F5344CB8AC3E}">
        <p14:creationId xmlns:p14="http://schemas.microsoft.com/office/powerpoint/2010/main" val="82740505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Interface</a:t>
            </a:r>
            <a:endParaRPr lang="en-US" dirty="0"/>
          </a:p>
        </p:txBody>
      </p:sp>
    </p:spTree>
    <p:extLst>
      <p:ext uri="{BB962C8B-B14F-4D97-AF65-F5344CB8AC3E}">
        <p14:creationId xmlns:p14="http://schemas.microsoft.com/office/powerpoint/2010/main" val="4023317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Engine</a:t>
            </a:r>
            <a:endParaRPr lang="en-US" dirty="0"/>
          </a:p>
        </p:txBody>
      </p:sp>
      <p:sp>
        <p:nvSpPr>
          <p:cNvPr id="3" name="Text Placeholder 2"/>
          <p:cNvSpPr>
            <a:spLocks noGrp="1"/>
          </p:cNvSpPr>
          <p:nvPr>
            <p:ph type="body" sz="quarter" idx="10"/>
          </p:nvPr>
        </p:nvSpPr>
        <p:spPr>
          <a:xfrm>
            <a:off x="274638" y="1212851"/>
            <a:ext cx="11887200" cy="3447098"/>
          </a:xfrm>
        </p:spPr>
        <p:txBody>
          <a:bodyPr/>
          <a:lstStyle/>
          <a:p>
            <a:r>
              <a:rPr lang="en-US" dirty="0" smtClean="0"/>
              <a:t>Built on Rock Solid SQL Server and SQL Azure base</a:t>
            </a:r>
          </a:p>
          <a:p>
            <a:endParaRPr lang="en-US" dirty="0" smtClean="0"/>
          </a:p>
          <a:p>
            <a:endParaRPr lang="en-US" dirty="0" smtClean="0"/>
          </a:p>
          <a:p>
            <a:endParaRPr lang="en-US" dirty="0" smtClean="0"/>
          </a:p>
          <a:p>
            <a:endParaRPr lang="en-US" dirty="0" smtClean="0"/>
          </a:p>
        </p:txBody>
      </p:sp>
      <p:sp>
        <p:nvSpPr>
          <p:cNvPr id="4" name="Text Placeholder 2"/>
          <p:cNvSpPr txBox="1">
            <a:spLocks/>
          </p:cNvSpPr>
          <p:nvPr/>
        </p:nvSpPr>
        <p:spPr>
          <a:xfrm>
            <a:off x="2172809" y="1951804"/>
            <a:ext cx="9989029"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Access App = SQL Database</a:t>
            </a:r>
          </a:p>
          <a:p>
            <a:endParaRPr lang="en-US" dirty="0" smtClean="0"/>
          </a:p>
          <a:p>
            <a:endParaRPr lang="en-US" dirty="0" smtClean="0"/>
          </a:p>
          <a:p>
            <a:endParaRPr lang="en-US" dirty="0" smtClean="0"/>
          </a:p>
        </p:txBody>
      </p:sp>
      <p:sp>
        <p:nvSpPr>
          <p:cNvPr id="5" name="Text Placeholder 2"/>
          <p:cNvSpPr txBox="1">
            <a:spLocks/>
          </p:cNvSpPr>
          <p:nvPr/>
        </p:nvSpPr>
        <p:spPr>
          <a:xfrm>
            <a:off x="1989394" y="2597846"/>
            <a:ext cx="10268918"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Access Table = SQL Table</a:t>
            </a:r>
          </a:p>
          <a:p>
            <a:endParaRPr lang="en-US" dirty="0" smtClean="0"/>
          </a:p>
          <a:p>
            <a:endParaRPr lang="en-US" dirty="0" smtClean="0"/>
          </a:p>
          <a:p>
            <a:endParaRPr lang="en-US" dirty="0" smtClean="0"/>
          </a:p>
        </p:txBody>
      </p:sp>
      <p:sp>
        <p:nvSpPr>
          <p:cNvPr id="6" name="Text Placeholder 2"/>
          <p:cNvSpPr txBox="1">
            <a:spLocks/>
          </p:cNvSpPr>
          <p:nvPr/>
        </p:nvSpPr>
        <p:spPr>
          <a:xfrm>
            <a:off x="2076335" y="3248916"/>
            <a:ext cx="10181977"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Access Field = SQL Field</a:t>
            </a:r>
          </a:p>
          <a:p>
            <a:endParaRPr lang="en-US" dirty="0" smtClean="0"/>
          </a:p>
          <a:p>
            <a:endParaRPr lang="en-US" dirty="0" smtClean="0"/>
          </a:p>
          <a:p>
            <a:endParaRPr lang="en-US" dirty="0" smtClean="0"/>
          </a:p>
        </p:txBody>
      </p:sp>
      <p:sp>
        <p:nvSpPr>
          <p:cNvPr id="7" name="Text Placeholder 2"/>
          <p:cNvSpPr txBox="1">
            <a:spLocks/>
          </p:cNvSpPr>
          <p:nvPr/>
        </p:nvSpPr>
        <p:spPr>
          <a:xfrm>
            <a:off x="1149175" y="3906289"/>
            <a:ext cx="11127609"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Access </a:t>
            </a:r>
            <a:r>
              <a:rPr lang="en-US" dirty="0" err="1" smtClean="0"/>
              <a:t>Datatype</a:t>
            </a:r>
            <a:r>
              <a:rPr lang="en-US" dirty="0" smtClean="0"/>
              <a:t> = SQL </a:t>
            </a:r>
            <a:r>
              <a:rPr lang="en-US" dirty="0" err="1" smtClean="0"/>
              <a:t>Datatype</a:t>
            </a:r>
            <a:r>
              <a:rPr lang="en-US" dirty="0" smtClean="0"/>
              <a:t> (some renames)</a:t>
            </a:r>
          </a:p>
          <a:p>
            <a:endParaRPr lang="en-US" dirty="0" smtClean="0"/>
          </a:p>
          <a:p>
            <a:endParaRPr lang="en-US" dirty="0" smtClean="0"/>
          </a:p>
          <a:p>
            <a:endParaRPr lang="en-US" dirty="0" smtClean="0"/>
          </a:p>
        </p:txBody>
      </p:sp>
      <p:sp>
        <p:nvSpPr>
          <p:cNvPr id="8" name="Text Placeholder 2"/>
          <p:cNvSpPr txBox="1">
            <a:spLocks/>
          </p:cNvSpPr>
          <p:nvPr/>
        </p:nvSpPr>
        <p:spPr>
          <a:xfrm>
            <a:off x="843281" y="4575260"/>
            <a:ext cx="11501972"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Access Expression = SQL Expression (some renames)</a:t>
            </a:r>
          </a:p>
          <a:p>
            <a:endParaRPr lang="en-US" dirty="0" smtClean="0"/>
          </a:p>
          <a:p>
            <a:endParaRPr lang="en-US" dirty="0" smtClean="0"/>
          </a:p>
          <a:p>
            <a:endParaRPr lang="en-US" dirty="0" smtClean="0"/>
          </a:p>
        </p:txBody>
      </p:sp>
      <p:sp>
        <p:nvSpPr>
          <p:cNvPr id="9" name="Text Placeholder 2"/>
          <p:cNvSpPr txBox="1">
            <a:spLocks/>
          </p:cNvSpPr>
          <p:nvPr/>
        </p:nvSpPr>
        <p:spPr>
          <a:xfrm>
            <a:off x="1724746" y="5231571"/>
            <a:ext cx="10284691"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Access Query = SQL </a:t>
            </a:r>
            <a:r>
              <a:rPr lang="en-US" dirty="0" smtClean="0"/>
              <a:t>View</a:t>
            </a:r>
            <a:endParaRPr lang="en-US" dirty="0"/>
          </a:p>
          <a:p>
            <a:endParaRPr lang="en-US" dirty="0" smtClean="0"/>
          </a:p>
          <a:p>
            <a:endParaRPr lang="en-US" dirty="0" smtClean="0"/>
          </a:p>
          <a:p>
            <a:endParaRPr lang="en-US" dirty="0" smtClean="0"/>
          </a:p>
        </p:txBody>
      </p:sp>
      <p:sp>
        <p:nvSpPr>
          <p:cNvPr id="10" name="Text Placeholder 2"/>
          <p:cNvSpPr txBox="1">
            <a:spLocks/>
          </p:cNvSpPr>
          <p:nvPr/>
        </p:nvSpPr>
        <p:spPr>
          <a:xfrm>
            <a:off x="293110" y="5922980"/>
            <a:ext cx="11887200" cy="2769989"/>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Access Data Macro = SQL Stored Procedure/Trigger</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0132120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Macros</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Used for…</a:t>
            </a:r>
          </a:p>
          <a:p>
            <a:r>
              <a:rPr lang="en-US" dirty="0" smtClean="0"/>
              <a:t>	Iterating </a:t>
            </a:r>
            <a:r>
              <a:rPr lang="en-US" dirty="0" err="1"/>
              <a:t>r</a:t>
            </a:r>
            <a:r>
              <a:rPr lang="en-US" dirty="0" err="1" smtClean="0"/>
              <a:t>ecordsets</a:t>
            </a:r>
            <a:endParaRPr lang="en-US" dirty="0"/>
          </a:p>
          <a:p>
            <a:r>
              <a:rPr lang="en-US" dirty="0"/>
              <a:t>	Bulk d</a:t>
            </a:r>
            <a:r>
              <a:rPr lang="en-US" dirty="0" smtClean="0"/>
              <a:t>ata operations</a:t>
            </a:r>
          </a:p>
          <a:p>
            <a:r>
              <a:rPr lang="en-US" dirty="0"/>
              <a:t>	</a:t>
            </a:r>
            <a:r>
              <a:rPr lang="en-US" dirty="0" smtClean="0"/>
              <a:t>Complex data validation</a:t>
            </a:r>
          </a:p>
          <a:p>
            <a:r>
              <a:rPr lang="en-US" dirty="0"/>
              <a:t>	</a:t>
            </a:r>
            <a:r>
              <a:rPr lang="en-US" dirty="0" smtClean="0"/>
              <a:t>Cascading changes</a:t>
            </a:r>
          </a:p>
          <a:p>
            <a:r>
              <a:rPr lang="en-US" dirty="0" smtClean="0"/>
              <a:t>Cannot </a:t>
            </a:r>
            <a:r>
              <a:rPr lang="en-US" dirty="0"/>
              <a:t>I</a:t>
            </a:r>
            <a:r>
              <a:rPr lang="en-US" dirty="0" smtClean="0"/>
              <a:t>nteract with UI</a:t>
            </a:r>
          </a:p>
          <a:p>
            <a:r>
              <a:rPr lang="en-US" dirty="0" smtClean="0"/>
              <a:t>All Data </a:t>
            </a:r>
            <a:r>
              <a:rPr lang="en-US" dirty="0"/>
              <a:t>M</a:t>
            </a:r>
            <a:r>
              <a:rPr lang="en-US" dirty="0" smtClean="0"/>
              <a:t>acros run in a transaction</a:t>
            </a:r>
          </a:p>
          <a:p>
            <a:r>
              <a:rPr lang="en-US" dirty="0" smtClean="0"/>
              <a:t>Debugging: Tracing and Exceptions (hint: </a:t>
            </a:r>
            <a:r>
              <a:rPr lang="en-US" dirty="0" err="1" smtClean="0"/>
              <a:t>RaiseError</a:t>
            </a:r>
            <a:r>
              <a:rPr lang="en-US" dirty="0" smtClean="0"/>
              <a:t>)</a:t>
            </a:r>
          </a:p>
        </p:txBody>
      </p:sp>
    </p:spTree>
    <p:extLst>
      <p:ext uri="{BB962C8B-B14F-4D97-AF65-F5344CB8AC3E}">
        <p14:creationId xmlns:p14="http://schemas.microsoft.com/office/powerpoint/2010/main" val="378956312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Building Apps for SharePoint with Access 2013: A deeper dive </a:t>
            </a:r>
            <a:r>
              <a:rPr lang="en-US" sz="4000" dirty="0" smtClean="0"/>
              <a:t/>
            </a:r>
            <a:br>
              <a:rPr lang="en-US" sz="4000" dirty="0" smtClean="0"/>
            </a:br>
            <a:endParaRPr lang="en-US" sz="4000" dirty="0"/>
          </a:p>
        </p:txBody>
      </p:sp>
      <p:sp>
        <p:nvSpPr>
          <p:cNvPr id="5" name="Text Placeholder 4"/>
          <p:cNvSpPr>
            <a:spLocks noGrp="1"/>
          </p:cNvSpPr>
          <p:nvPr>
            <p:ph type="body" sz="quarter" idx="12"/>
          </p:nvPr>
        </p:nvSpPr>
        <p:spPr/>
        <p:txBody>
          <a:bodyPr/>
          <a:lstStyle/>
          <a:p>
            <a:r>
              <a:rPr lang="en-US" dirty="0" smtClean="0"/>
              <a:t>Greg Lindhorst &amp; Bob Piper</a:t>
            </a:r>
          </a:p>
          <a:p>
            <a:r>
              <a:rPr lang="en-US" dirty="0" smtClean="0"/>
              <a:t>Program Managers, Microsoft Access</a:t>
            </a:r>
          </a:p>
        </p:txBody>
      </p:sp>
      <p:sp>
        <p:nvSpPr>
          <p:cNvPr id="2" name="Text Placeholder 1"/>
          <p:cNvSpPr>
            <a:spLocks noGrp="1"/>
          </p:cNvSpPr>
          <p:nvPr>
            <p:ph type="body" sz="quarter" idx="13"/>
          </p:nvPr>
        </p:nvSpPr>
        <p:spPr/>
        <p:txBody>
          <a:bodyPr/>
          <a:lstStyle/>
          <a:p>
            <a:r>
              <a:rPr lang="en-US" dirty="0" smtClean="0"/>
              <a:t>SPC071</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Database Engine</a:t>
            </a:r>
            <a:endParaRPr lang="en-US" dirty="0"/>
          </a:p>
        </p:txBody>
      </p:sp>
    </p:spTree>
    <p:extLst>
      <p:ext uri="{BB962C8B-B14F-4D97-AF65-F5344CB8AC3E}">
        <p14:creationId xmlns:p14="http://schemas.microsoft.com/office/powerpoint/2010/main" val="187568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Architecture</a:t>
            </a:r>
            <a:endParaRPr lang="en-US" dirty="0"/>
          </a:p>
        </p:txBody>
      </p:sp>
      <p:sp>
        <p:nvSpPr>
          <p:cNvPr id="4" name="Rectangle 3"/>
          <p:cNvSpPr/>
          <p:nvPr/>
        </p:nvSpPr>
        <p:spPr bwMode="auto">
          <a:xfrm>
            <a:off x="542802" y="1593130"/>
            <a:ext cx="2462157" cy="13716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Web Browser</a:t>
            </a:r>
          </a:p>
        </p:txBody>
      </p:sp>
      <p:sp>
        <p:nvSpPr>
          <p:cNvPr id="5" name="Rectangle 4"/>
          <p:cNvSpPr/>
          <p:nvPr/>
        </p:nvSpPr>
        <p:spPr bwMode="auto">
          <a:xfrm>
            <a:off x="5399628" y="1593130"/>
            <a:ext cx="2230494" cy="325424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SharePoint</a:t>
            </a:r>
          </a:p>
          <a:p>
            <a:pPr algn="ctr" defTabSz="932472" fontAlgn="base">
              <a:spcBef>
                <a:spcPct val="0"/>
              </a:spcBef>
              <a:spcAft>
                <a:spcPct val="0"/>
              </a:spcAft>
            </a:pPr>
            <a:r>
              <a:rPr lang="en-US" sz="2400" b="1" dirty="0">
                <a:gradFill>
                  <a:gsLst>
                    <a:gs pos="0">
                      <a:srgbClr val="FFFFFF"/>
                    </a:gs>
                    <a:gs pos="100000">
                      <a:srgbClr val="FFFFFF"/>
                    </a:gs>
                  </a:gsLst>
                  <a:lin ang="5400000" scaled="0"/>
                </a:gradFill>
              </a:rPr>
              <a:t>o</a:t>
            </a:r>
            <a:r>
              <a:rPr lang="en-US" sz="2400" b="1" dirty="0" smtClean="0">
                <a:gradFill>
                  <a:gsLst>
                    <a:gs pos="0">
                      <a:srgbClr val="FFFFFF"/>
                    </a:gs>
                    <a:gs pos="100000">
                      <a:srgbClr val="FFFFFF"/>
                    </a:gs>
                  </a:gsLst>
                  <a:lin ang="5400000" scaled="0"/>
                </a:gradFill>
              </a:rPr>
              <a:t>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Office 365</a:t>
            </a:r>
          </a:p>
        </p:txBody>
      </p:sp>
      <p:cxnSp>
        <p:nvCxnSpPr>
          <p:cNvPr id="8" name="Straight Arrow Connector 7"/>
          <p:cNvCxnSpPr>
            <a:stCxn id="4" idx="3"/>
          </p:cNvCxnSpPr>
          <p:nvPr/>
        </p:nvCxnSpPr>
        <p:spPr>
          <a:xfrm>
            <a:off x="3004959" y="2278930"/>
            <a:ext cx="2409001" cy="817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12220" y="2241631"/>
            <a:ext cx="1413431"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smtClean="0">
                <a:gradFill>
                  <a:gsLst>
                    <a:gs pos="2917">
                      <a:schemeClr val="tx1"/>
                    </a:gs>
                    <a:gs pos="30000">
                      <a:schemeClr val="tx1"/>
                    </a:gs>
                  </a:gsLst>
                  <a:lin ang="5400000" scaled="0"/>
                </a:gradFill>
              </a:rPr>
              <a:t>Runtime</a:t>
            </a:r>
          </a:p>
        </p:txBody>
      </p:sp>
      <p:sp>
        <p:nvSpPr>
          <p:cNvPr id="25" name="TextBox 24"/>
          <p:cNvSpPr txBox="1"/>
          <p:nvPr/>
        </p:nvSpPr>
        <p:spPr>
          <a:xfrm>
            <a:off x="7969596" y="2235668"/>
            <a:ext cx="1393651"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smtClean="0">
                <a:gradFill>
                  <a:gsLst>
                    <a:gs pos="2917">
                      <a:schemeClr val="tx1"/>
                    </a:gs>
                    <a:gs pos="30000">
                      <a:schemeClr val="tx1"/>
                    </a:gs>
                  </a:gsLst>
                  <a:lin ang="5400000" scaled="0"/>
                </a:gradFill>
              </a:rPr>
              <a:t>Runtime</a:t>
            </a:r>
          </a:p>
        </p:txBody>
      </p:sp>
      <p:sp>
        <p:nvSpPr>
          <p:cNvPr id="6" name="Rectangle 5"/>
          <p:cNvSpPr/>
          <p:nvPr/>
        </p:nvSpPr>
        <p:spPr bwMode="auto">
          <a:xfrm>
            <a:off x="9682043" y="1593130"/>
            <a:ext cx="2162626" cy="487593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SQL Server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or</a:t>
            </a:r>
          </a:p>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SQL Azure</a:t>
            </a:r>
            <a:endParaRPr lang="en-US" sz="2400" b="1" dirty="0">
              <a:gradFill>
                <a:gsLst>
                  <a:gs pos="0">
                    <a:srgbClr val="FFFFFF"/>
                  </a:gs>
                  <a:gs pos="100000">
                    <a:srgbClr val="FFFFFF"/>
                  </a:gs>
                </a:gsLst>
                <a:lin ang="5400000" scaled="0"/>
              </a:gradFill>
            </a:endParaRPr>
          </a:p>
        </p:txBody>
      </p:sp>
      <p:cxnSp>
        <p:nvCxnSpPr>
          <p:cNvPr id="39" name="Straight Arrow Connector 38"/>
          <p:cNvCxnSpPr/>
          <p:nvPr/>
        </p:nvCxnSpPr>
        <p:spPr>
          <a:xfrm>
            <a:off x="7625294" y="2287100"/>
            <a:ext cx="2075552" cy="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auto">
          <a:xfrm>
            <a:off x="541159" y="3458711"/>
            <a:ext cx="2478132" cy="13716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Access Client</a:t>
            </a:r>
          </a:p>
        </p:txBody>
      </p:sp>
      <p:sp>
        <p:nvSpPr>
          <p:cNvPr id="10" name="TextBox 9"/>
          <p:cNvSpPr txBox="1"/>
          <p:nvPr/>
        </p:nvSpPr>
        <p:spPr>
          <a:xfrm>
            <a:off x="3421006" y="3973450"/>
            <a:ext cx="1743106" cy="572464"/>
          </a:xfrm>
          <a:prstGeom prst="rect">
            <a:avLst/>
          </a:prstGeom>
          <a:noFill/>
        </p:spPr>
        <p:txBody>
          <a:bodyPr wrap="none" lIns="182880" tIns="146304" rIns="182880" bIns="146304" rtlCol="0">
            <a:spAutoFit/>
          </a:bodyPr>
          <a:lstStyle/>
          <a:p>
            <a:pPr>
              <a:lnSpc>
                <a:spcPct val="90000"/>
              </a:lnSpc>
              <a:spcAft>
                <a:spcPts val="600"/>
              </a:spcAft>
            </a:pPr>
            <a:r>
              <a:rPr lang="en-US" sz="2000" b="1" dirty="0" err="1" smtClean="0">
                <a:gradFill>
                  <a:gsLst>
                    <a:gs pos="2917">
                      <a:schemeClr val="tx1"/>
                    </a:gs>
                    <a:gs pos="30000">
                      <a:schemeClr val="tx1"/>
                    </a:gs>
                  </a:gsLst>
                  <a:lin ang="5400000" scaled="0"/>
                </a:gradFill>
              </a:rPr>
              <a:t>Designtime</a:t>
            </a:r>
            <a:endParaRPr lang="en-US" sz="2000" b="1" dirty="0" smtClean="0">
              <a:gradFill>
                <a:gsLst>
                  <a:gs pos="2917">
                    <a:schemeClr val="tx1"/>
                  </a:gs>
                  <a:gs pos="30000">
                    <a:schemeClr val="tx1"/>
                  </a:gs>
                </a:gsLst>
                <a:lin ang="5400000" scaled="0"/>
              </a:gradFill>
            </a:endParaRPr>
          </a:p>
        </p:txBody>
      </p:sp>
      <p:sp>
        <p:nvSpPr>
          <p:cNvPr id="24" name="TextBox 23"/>
          <p:cNvSpPr txBox="1"/>
          <p:nvPr/>
        </p:nvSpPr>
        <p:spPr>
          <a:xfrm>
            <a:off x="7832849" y="3998076"/>
            <a:ext cx="1743106" cy="572464"/>
          </a:xfrm>
          <a:prstGeom prst="rect">
            <a:avLst/>
          </a:prstGeom>
          <a:noFill/>
        </p:spPr>
        <p:txBody>
          <a:bodyPr wrap="none" lIns="182880" tIns="146304" rIns="182880" bIns="146304" rtlCol="0">
            <a:spAutoFit/>
          </a:bodyPr>
          <a:lstStyle/>
          <a:p>
            <a:pPr algn="ctr">
              <a:lnSpc>
                <a:spcPct val="90000"/>
              </a:lnSpc>
              <a:spcAft>
                <a:spcPts val="600"/>
              </a:spcAft>
            </a:pPr>
            <a:r>
              <a:rPr lang="en-US" sz="2000" b="1" dirty="0" err="1" smtClean="0">
                <a:gradFill>
                  <a:gsLst>
                    <a:gs pos="2917">
                      <a:schemeClr val="tx1"/>
                    </a:gs>
                    <a:gs pos="30000">
                      <a:schemeClr val="tx1"/>
                    </a:gs>
                  </a:gsLst>
                  <a:lin ang="5400000" scaled="0"/>
                </a:gradFill>
              </a:rPr>
              <a:t>Designtime</a:t>
            </a:r>
            <a:endParaRPr lang="en-US" sz="2000" b="1" dirty="0" smtClean="0">
              <a:gradFill>
                <a:gsLst>
                  <a:gs pos="2917">
                    <a:schemeClr val="tx1"/>
                  </a:gs>
                  <a:gs pos="30000">
                    <a:schemeClr val="tx1"/>
                  </a:gs>
                </a:gsLst>
                <a:lin ang="5400000" scaled="0"/>
              </a:gradFill>
            </a:endParaRPr>
          </a:p>
        </p:txBody>
      </p:sp>
      <p:cxnSp>
        <p:nvCxnSpPr>
          <p:cNvPr id="41" name="Straight Arrow Connector 40"/>
          <p:cNvCxnSpPr/>
          <p:nvPr/>
        </p:nvCxnSpPr>
        <p:spPr>
          <a:xfrm>
            <a:off x="3004959" y="4004378"/>
            <a:ext cx="2409001" cy="562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7619009" y="4008303"/>
            <a:ext cx="2061146" cy="1319"/>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2968685" y="2553266"/>
            <a:ext cx="6636958" cy="2631509"/>
            <a:chOff x="2968685" y="2553266"/>
            <a:chExt cx="6636958" cy="2631509"/>
          </a:xfrm>
        </p:grpSpPr>
        <p:sp>
          <p:nvSpPr>
            <p:cNvPr id="20" name="TextBox 19"/>
            <p:cNvSpPr txBox="1"/>
            <p:nvPr/>
          </p:nvSpPr>
          <p:spPr>
            <a:xfrm>
              <a:off x="2968685" y="2553266"/>
              <a:ext cx="2522678" cy="849463"/>
            </a:xfrm>
            <a:prstGeom prst="rect">
              <a:avLst/>
            </a:prstGeom>
            <a:noFill/>
          </p:spPr>
          <p:txBody>
            <a:bodyPr wrap="none" lIns="182880" tIns="146304" rIns="182880" bIns="146304" rtlCol="0">
              <a:spAutoFit/>
            </a:bodyPr>
            <a:lstStyle/>
            <a:p>
              <a:pPr algn="ctr">
                <a:lnSpc>
                  <a:spcPct val="90000"/>
                </a:lnSpc>
              </a:pPr>
              <a:r>
                <a:rPr lang="en-US" sz="2000" dirty="0" smtClean="0">
                  <a:gradFill>
                    <a:gsLst>
                      <a:gs pos="2917">
                        <a:schemeClr val="tx1"/>
                      </a:gs>
                      <a:gs pos="30000">
                        <a:schemeClr val="tx1"/>
                      </a:gs>
                    </a:gsLst>
                    <a:lin ang="5400000" scaled="0"/>
                  </a:gradFill>
                </a:rPr>
                <a:t>SP User </a:t>
              </a:r>
              <a:r>
                <a:rPr lang="en-US" sz="2000" dirty="0" err="1" smtClean="0">
                  <a:gradFill>
                    <a:gsLst>
                      <a:gs pos="2917">
                        <a:schemeClr val="tx1"/>
                      </a:gs>
                      <a:gs pos="30000">
                        <a:schemeClr val="tx1"/>
                      </a:gs>
                    </a:gsLst>
                    <a:lin ang="5400000" scaled="0"/>
                  </a:gradFill>
                </a:rPr>
                <a:t>Auth</a:t>
              </a:r>
              <a:r>
                <a:rPr lang="en-US" sz="2000" dirty="0" smtClean="0">
                  <a:gradFill>
                    <a:gsLst>
                      <a:gs pos="2917">
                        <a:schemeClr val="tx1"/>
                      </a:gs>
                      <a:gs pos="30000">
                        <a:schemeClr val="tx1"/>
                      </a:gs>
                    </a:gsLst>
                    <a:lin ang="5400000" scaled="0"/>
                  </a:gradFill>
                </a:rPr>
                <a:t>:</a:t>
              </a:r>
            </a:p>
            <a:p>
              <a:pPr algn="ctr">
                <a:lnSpc>
                  <a:spcPct val="90000"/>
                </a:lnSpc>
              </a:pPr>
              <a:r>
                <a:rPr lang="en-US" sz="2000" dirty="0" smtClean="0">
                  <a:gradFill>
                    <a:gsLst>
                      <a:gs pos="2917">
                        <a:schemeClr val="tx1"/>
                      </a:gs>
                      <a:gs pos="30000">
                        <a:schemeClr val="tx1"/>
                      </a:gs>
                    </a:gsLst>
                    <a:lin ang="5400000" scaled="0"/>
                  </a:gradFill>
                </a:rPr>
                <a:t>Read or Contribute</a:t>
              </a:r>
            </a:p>
          </p:txBody>
        </p:sp>
        <p:sp>
          <p:nvSpPr>
            <p:cNvPr id="21" name="TextBox 20"/>
            <p:cNvSpPr txBox="1"/>
            <p:nvPr/>
          </p:nvSpPr>
          <p:spPr>
            <a:xfrm>
              <a:off x="7800725" y="2556339"/>
              <a:ext cx="1804918" cy="849463"/>
            </a:xfrm>
            <a:prstGeom prst="rect">
              <a:avLst/>
            </a:prstGeom>
            <a:noFill/>
          </p:spPr>
          <p:txBody>
            <a:bodyPr wrap="none" lIns="182880" tIns="146304" rIns="182880" bIns="146304" rtlCol="0">
              <a:spAutoFit/>
            </a:bodyPr>
            <a:lstStyle/>
            <a:p>
              <a:pPr algn="ctr">
                <a:lnSpc>
                  <a:spcPct val="90000"/>
                </a:lnSpc>
              </a:pPr>
              <a:r>
                <a:rPr lang="en-US" sz="2000" dirty="0" smtClean="0">
                  <a:gradFill>
                    <a:gsLst>
                      <a:gs pos="2917">
                        <a:schemeClr val="tx1"/>
                      </a:gs>
                      <a:gs pos="30000">
                        <a:schemeClr val="tx1"/>
                      </a:gs>
                    </a:gsLst>
                    <a:lin ang="5400000" scaled="0"/>
                  </a:gradFill>
                </a:rPr>
                <a:t>SQL </a:t>
              </a:r>
              <a:r>
                <a:rPr lang="en-US" sz="2000" dirty="0" err="1" smtClean="0">
                  <a:gradFill>
                    <a:gsLst>
                      <a:gs pos="2917">
                        <a:schemeClr val="tx1"/>
                      </a:gs>
                      <a:gs pos="30000">
                        <a:schemeClr val="tx1"/>
                      </a:gs>
                    </a:gsLst>
                    <a:lin ang="5400000" scaled="0"/>
                  </a:gradFill>
                </a:rPr>
                <a:t>Auth</a:t>
              </a:r>
              <a:r>
                <a:rPr lang="en-US" sz="2000" dirty="0" smtClean="0">
                  <a:gradFill>
                    <a:gsLst>
                      <a:gs pos="2917">
                        <a:schemeClr val="tx1"/>
                      </a:gs>
                      <a:gs pos="30000">
                        <a:schemeClr val="tx1"/>
                      </a:gs>
                    </a:gsLst>
                    <a:lin ang="5400000" scaled="0"/>
                  </a:gradFill>
                </a:rPr>
                <a:t>:</a:t>
              </a:r>
            </a:p>
            <a:p>
              <a:pPr algn="ctr">
                <a:lnSpc>
                  <a:spcPct val="90000"/>
                </a:lnSpc>
              </a:pPr>
              <a:r>
                <a:rPr lang="en-US" sz="2000" dirty="0" smtClean="0">
                  <a:gradFill>
                    <a:gsLst>
                      <a:gs pos="2917">
                        <a:schemeClr val="tx1"/>
                      </a:gs>
                      <a:gs pos="30000">
                        <a:schemeClr val="tx1"/>
                      </a:gs>
                    </a:gsLst>
                    <a:lin ang="5400000" scaled="0"/>
                  </a:gradFill>
                </a:rPr>
                <a:t>Read or R/W</a:t>
              </a:r>
            </a:p>
          </p:txBody>
        </p:sp>
        <p:sp>
          <p:nvSpPr>
            <p:cNvPr id="22" name="TextBox 21"/>
            <p:cNvSpPr txBox="1"/>
            <p:nvPr/>
          </p:nvSpPr>
          <p:spPr>
            <a:xfrm>
              <a:off x="3328825" y="4324947"/>
              <a:ext cx="1900200" cy="849463"/>
            </a:xfrm>
            <a:prstGeom prst="rect">
              <a:avLst/>
            </a:prstGeom>
            <a:noFill/>
          </p:spPr>
          <p:txBody>
            <a:bodyPr wrap="none" lIns="182880" tIns="146304" rIns="182880" bIns="146304" rtlCol="0">
              <a:spAutoFit/>
            </a:bodyPr>
            <a:lstStyle/>
            <a:p>
              <a:pPr algn="ctr">
                <a:lnSpc>
                  <a:spcPct val="90000"/>
                </a:lnSpc>
              </a:pPr>
              <a:r>
                <a:rPr lang="en-US" sz="2000" dirty="0" smtClean="0">
                  <a:gradFill>
                    <a:gsLst>
                      <a:gs pos="2917">
                        <a:schemeClr val="tx1"/>
                      </a:gs>
                      <a:gs pos="30000">
                        <a:schemeClr val="tx1"/>
                      </a:gs>
                    </a:gsLst>
                    <a:lin ang="5400000" scaled="0"/>
                  </a:gradFill>
                </a:rPr>
                <a:t>SP User </a:t>
              </a:r>
              <a:r>
                <a:rPr lang="en-US" sz="2000" dirty="0" err="1" smtClean="0">
                  <a:gradFill>
                    <a:gsLst>
                      <a:gs pos="2917">
                        <a:schemeClr val="tx1"/>
                      </a:gs>
                      <a:gs pos="30000">
                        <a:schemeClr val="tx1"/>
                      </a:gs>
                    </a:gsLst>
                    <a:lin ang="5400000" scaled="0"/>
                  </a:gradFill>
                </a:rPr>
                <a:t>Auth</a:t>
              </a:r>
              <a:r>
                <a:rPr lang="en-US" sz="2000" dirty="0" smtClean="0">
                  <a:gradFill>
                    <a:gsLst>
                      <a:gs pos="2917">
                        <a:schemeClr val="tx1"/>
                      </a:gs>
                      <a:gs pos="30000">
                        <a:schemeClr val="tx1"/>
                      </a:gs>
                    </a:gsLst>
                    <a:lin ang="5400000" scaled="0"/>
                  </a:gradFill>
                </a:rPr>
                <a:t>:</a:t>
              </a:r>
            </a:p>
            <a:p>
              <a:pPr algn="ctr">
                <a:lnSpc>
                  <a:spcPct val="90000"/>
                </a:lnSpc>
              </a:pPr>
              <a:r>
                <a:rPr lang="en-US" sz="2000" dirty="0" smtClean="0">
                  <a:gradFill>
                    <a:gsLst>
                      <a:gs pos="2917">
                        <a:schemeClr val="tx1"/>
                      </a:gs>
                      <a:gs pos="30000">
                        <a:schemeClr val="tx1"/>
                      </a:gs>
                    </a:gsLst>
                    <a:lin ang="5400000" scaled="0"/>
                  </a:gradFill>
                </a:rPr>
                <a:t>Full Control</a:t>
              </a:r>
            </a:p>
          </p:txBody>
        </p:sp>
        <p:sp>
          <p:nvSpPr>
            <p:cNvPr id="23" name="TextBox 22"/>
            <p:cNvSpPr txBox="1"/>
            <p:nvPr/>
          </p:nvSpPr>
          <p:spPr>
            <a:xfrm>
              <a:off x="7777845" y="4335312"/>
              <a:ext cx="1744708" cy="849463"/>
            </a:xfrm>
            <a:prstGeom prst="rect">
              <a:avLst/>
            </a:prstGeom>
            <a:noFill/>
          </p:spPr>
          <p:txBody>
            <a:bodyPr wrap="none" lIns="182880" tIns="146304" rIns="182880" bIns="146304" rtlCol="0">
              <a:spAutoFit/>
            </a:bodyPr>
            <a:lstStyle/>
            <a:p>
              <a:pPr algn="ctr">
                <a:lnSpc>
                  <a:spcPct val="90000"/>
                </a:lnSpc>
              </a:pPr>
              <a:r>
                <a:rPr lang="en-US" sz="2000" dirty="0" smtClean="0">
                  <a:gradFill>
                    <a:gsLst>
                      <a:gs pos="2917">
                        <a:schemeClr val="tx1"/>
                      </a:gs>
                      <a:gs pos="30000">
                        <a:schemeClr val="tx1"/>
                      </a:gs>
                    </a:gsLst>
                    <a:lin ang="5400000" scaled="0"/>
                  </a:gradFill>
                </a:rPr>
                <a:t>NT </a:t>
              </a:r>
              <a:r>
                <a:rPr lang="en-US" sz="2000" dirty="0" err="1" smtClean="0">
                  <a:gradFill>
                    <a:gsLst>
                      <a:gs pos="2917">
                        <a:schemeClr val="tx1"/>
                      </a:gs>
                      <a:gs pos="30000">
                        <a:schemeClr val="tx1"/>
                      </a:gs>
                    </a:gsLst>
                    <a:lin ang="5400000" scaled="0"/>
                  </a:gradFill>
                </a:rPr>
                <a:t>Auth</a:t>
              </a:r>
              <a:endParaRPr lang="en-US" sz="2000" dirty="0" smtClean="0">
                <a:gradFill>
                  <a:gsLst>
                    <a:gs pos="2917">
                      <a:schemeClr val="tx1"/>
                    </a:gs>
                    <a:gs pos="30000">
                      <a:schemeClr val="tx1"/>
                    </a:gs>
                  </a:gsLst>
                  <a:lin ang="5400000" scaled="0"/>
                </a:gradFill>
              </a:endParaRPr>
            </a:p>
            <a:p>
              <a:pPr algn="ctr">
                <a:lnSpc>
                  <a:spcPct val="90000"/>
                </a:lnSpc>
              </a:pPr>
              <a:r>
                <a:rPr lang="en-US" sz="2000" dirty="0" smtClean="0">
                  <a:gradFill>
                    <a:gsLst>
                      <a:gs pos="2917">
                        <a:schemeClr val="tx1"/>
                      </a:gs>
                      <a:gs pos="30000">
                        <a:schemeClr val="tx1"/>
                      </a:gs>
                    </a:gsLst>
                    <a:lin ang="5400000" scaled="0"/>
                  </a:gradFill>
                </a:rPr>
                <a:t>or SQL </a:t>
              </a:r>
              <a:r>
                <a:rPr lang="en-US" sz="2000" dirty="0" err="1" smtClean="0">
                  <a:gradFill>
                    <a:gsLst>
                      <a:gs pos="2917">
                        <a:schemeClr val="tx1"/>
                      </a:gs>
                      <a:gs pos="30000">
                        <a:schemeClr val="tx1"/>
                      </a:gs>
                    </a:gsLst>
                    <a:lin ang="5400000" scaled="0"/>
                  </a:gradFill>
                </a:rPr>
                <a:t>Auth</a:t>
              </a:r>
              <a:endParaRPr lang="en-US" sz="2000" dirty="0" smtClean="0">
                <a:gradFill>
                  <a:gsLst>
                    <a:gs pos="2917">
                      <a:schemeClr val="tx1"/>
                    </a:gs>
                    <a:gs pos="30000">
                      <a:schemeClr val="tx1"/>
                    </a:gs>
                  </a:gsLst>
                  <a:lin ang="5400000" scaled="0"/>
                </a:gradFill>
              </a:endParaRPr>
            </a:p>
          </p:txBody>
        </p:sp>
      </p:grpSp>
      <p:sp>
        <p:nvSpPr>
          <p:cNvPr id="26" name="TextBox 25"/>
          <p:cNvSpPr txBox="1"/>
          <p:nvPr/>
        </p:nvSpPr>
        <p:spPr>
          <a:xfrm>
            <a:off x="5088238" y="1833475"/>
            <a:ext cx="2861310" cy="815608"/>
          </a:xfrm>
          <a:prstGeom prst="rect">
            <a:avLst/>
          </a:prstGeom>
          <a:noFill/>
        </p:spPr>
        <p:txBody>
          <a:bodyPr wrap="square" lIns="182880" tIns="146304" rIns="182880" bIns="146304" rtlCol="0">
            <a:spAutoFit/>
          </a:bodyPr>
          <a:lstStyle/>
          <a:p>
            <a:pPr algn="ctr">
              <a:lnSpc>
                <a:spcPct val="90000"/>
              </a:lnSpc>
              <a:spcAft>
                <a:spcPts val="600"/>
              </a:spcAft>
            </a:pPr>
            <a:r>
              <a:rPr lang="en-US" sz="1600" b="1" dirty="0" smtClean="0"/>
              <a:t>Data Cache &amp;  </a:t>
            </a:r>
          </a:p>
          <a:p>
            <a:pPr algn="ctr">
              <a:lnSpc>
                <a:spcPct val="90000"/>
              </a:lnSpc>
              <a:spcAft>
                <a:spcPts val="600"/>
              </a:spcAft>
            </a:pPr>
            <a:r>
              <a:rPr lang="en-US" sz="1600" b="1" dirty="0" smtClean="0"/>
              <a:t>Cursor Management</a:t>
            </a:r>
          </a:p>
        </p:txBody>
      </p:sp>
      <p:grpSp>
        <p:nvGrpSpPr>
          <p:cNvPr id="63" name="Group 62"/>
          <p:cNvGrpSpPr/>
          <p:nvPr/>
        </p:nvGrpSpPr>
        <p:grpSpPr>
          <a:xfrm>
            <a:off x="545907" y="4428081"/>
            <a:ext cx="9154939" cy="2388901"/>
            <a:chOff x="545907" y="4428081"/>
            <a:chExt cx="9154939" cy="2388901"/>
          </a:xfrm>
        </p:grpSpPr>
        <p:sp>
          <p:nvSpPr>
            <p:cNvPr id="28" name="Rectangle 27"/>
            <p:cNvSpPr/>
            <p:nvPr/>
          </p:nvSpPr>
          <p:spPr bwMode="auto">
            <a:xfrm>
              <a:off x="545907" y="5189954"/>
              <a:ext cx="2478132" cy="48502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Excel</a:t>
              </a:r>
              <a:endParaRPr lang="en-US" sz="2400" b="1" dirty="0">
                <a:gradFill>
                  <a:gsLst>
                    <a:gs pos="0">
                      <a:srgbClr val="FFFFFF"/>
                    </a:gs>
                    <a:gs pos="100000">
                      <a:srgbClr val="FFFFFF"/>
                    </a:gs>
                  </a:gsLst>
                  <a:lin ang="5400000" scaled="0"/>
                </a:gradFill>
              </a:endParaRPr>
            </a:p>
          </p:txBody>
        </p:sp>
        <p:sp>
          <p:nvSpPr>
            <p:cNvPr id="29" name="Rectangle 28"/>
            <p:cNvSpPr/>
            <p:nvPr/>
          </p:nvSpPr>
          <p:spPr bwMode="auto">
            <a:xfrm>
              <a:off x="545907" y="6051151"/>
              <a:ext cx="2478132" cy="48502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gradFill>
                    <a:gsLst>
                      <a:gs pos="0">
                        <a:srgbClr val="FFFFFF"/>
                      </a:gs>
                      <a:gs pos="100000">
                        <a:srgbClr val="FFFFFF"/>
                      </a:gs>
                    </a:gsLst>
                    <a:lin ang="5400000" scaled="0"/>
                  </a:gradFill>
                </a:rPr>
                <a:t>SSMS</a:t>
              </a:r>
              <a:endParaRPr lang="en-US" sz="2400" b="1" dirty="0">
                <a:gradFill>
                  <a:gsLst>
                    <a:gs pos="0">
                      <a:srgbClr val="FFFFFF"/>
                    </a:gs>
                    <a:gs pos="100000">
                      <a:srgbClr val="FFFFFF"/>
                    </a:gs>
                  </a:gsLst>
                  <a:lin ang="5400000" scaled="0"/>
                </a:gradFill>
              </a:endParaRPr>
            </a:p>
          </p:txBody>
        </p:sp>
        <p:sp>
          <p:nvSpPr>
            <p:cNvPr id="30" name="TextBox 29"/>
            <p:cNvSpPr txBox="1"/>
            <p:nvPr/>
          </p:nvSpPr>
          <p:spPr>
            <a:xfrm>
              <a:off x="4685092" y="5613576"/>
              <a:ext cx="3850861" cy="1203406"/>
            </a:xfrm>
            <a:prstGeom prst="rect">
              <a:avLst/>
            </a:prstGeom>
            <a:noFill/>
          </p:spPr>
          <p:txBody>
            <a:bodyPr wrap="none" lIns="182880" tIns="146304" rIns="182880" bIns="146304" rtlCol="0">
              <a:spAutoFit/>
            </a:bodyPr>
            <a:lstStyle/>
            <a:p>
              <a:pPr algn="ctr">
                <a:lnSpc>
                  <a:spcPct val="90000"/>
                </a:lnSpc>
                <a:spcAft>
                  <a:spcPts val="300"/>
                </a:spcAft>
              </a:pPr>
              <a:r>
                <a:rPr lang="en-US" sz="2000" b="1" dirty="0" smtClean="0">
                  <a:gradFill>
                    <a:gsLst>
                      <a:gs pos="2917">
                        <a:schemeClr val="tx1"/>
                      </a:gs>
                      <a:gs pos="30000">
                        <a:schemeClr val="tx1"/>
                      </a:gs>
                    </a:gsLst>
                    <a:lin ang="5400000" scaled="0"/>
                  </a:gradFill>
                </a:rPr>
                <a:t>ODBC Connection</a:t>
              </a:r>
              <a:r>
                <a:rPr lang="en-US" sz="2000" dirty="0" smtClean="0">
                  <a:gradFill>
                    <a:gsLst>
                      <a:gs pos="2917">
                        <a:schemeClr val="tx1"/>
                      </a:gs>
                      <a:gs pos="30000">
                        <a:schemeClr val="tx1"/>
                      </a:gs>
                    </a:gsLst>
                    <a:lin ang="5400000" scaled="0"/>
                  </a:gradFill>
                </a:rPr>
                <a:t> </a:t>
              </a:r>
            </a:p>
            <a:p>
              <a:pPr algn="ctr">
                <a:lnSpc>
                  <a:spcPct val="90000"/>
                </a:lnSpc>
              </a:pPr>
              <a:r>
                <a:rPr lang="en-US" sz="2000" dirty="0" smtClean="0">
                  <a:gradFill>
                    <a:gsLst>
                      <a:gs pos="2917">
                        <a:schemeClr val="tx1"/>
                      </a:gs>
                      <a:gs pos="30000">
                        <a:schemeClr val="tx1"/>
                      </a:gs>
                    </a:gsLst>
                    <a:lin ang="5400000" scaled="0"/>
                  </a:gradFill>
                </a:rPr>
                <a:t>SQL </a:t>
              </a:r>
              <a:r>
                <a:rPr lang="en-US" sz="2000" dirty="0" err="1" smtClean="0">
                  <a:gradFill>
                    <a:gsLst>
                      <a:gs pos="2917">
                        <a:schemeClr val="tx1"/>
                      </a:gs>
                      <a:gs pos="30000">
                        <a:schemeClr val="tx1"/>
                      </a:gs>
                    </a:gsLst>
                    <a:lin ang="5400000" scaled="0"/>
                  </a:gradFill>
                </a:rPr>
                <a:t>Auth</a:t>
              </a:r>
              <a:r>
                <a:rPr lang="en-US" sz="2000" dirty="0">
                  <a:gradFill>
                    <a:gsLst>
                      <a:gs pos="2917">
                        <a:schemeClr val="tx1"/>
                      </a:gs>
                      <a:gs pos="30000">
                        <a:schemeClr val="tx1"/>
                      </a:gs>
                    </a:gsLst>
                    <a:lin ang="5400000" scaled="0"/>
                  </a:gradFill>
                </a:rPr>
                <a:t>:</a:t>
              </a:r>
              <a:r>
                <a:rPr lang="en-US" sz="2000" dirty="0" smtClean="0">
                  <a:gradFill>
                    <a:gsLst>
                      <a:gs pos="2917">
                        <a:schemeClr val="tx1"/>
                      </a:gs>
                      <a:gs pos="30000">
                        <a:schemeClr val="tx1"/>
                      </a:gs>
                    </a:gsLst>
                    <a:lin ang="5400000" scaled="0"/>
                  </a:gradFill>
                </a:rPr>
                <a:t> Read or Read/Write</a:t>
              </a:r>
            </a:p>
            <a:p>
              <a:pPr algn="ctr">
                <a:lnSpc>
                  <a:spcPct val="90000"/>
                </a:lnSpc>
              </a:pPr>
              <a:r>
                <a:rPr lang="en-US" sz="2000" dirty="0" smtClean="0">
                  <a:gradFill>
                    <a:gsLst>
                      <a:gs pos="2917">
                        <a:schemeClr val="tx1"/>
                      </a:gs>
                      <a:gs pos="30000">
                        <a:schemeClr val="tx1"/>
                      </a:gs>
                    </a:gsLst>
                    <a:lin ang="5400000" scaled="0"/>
                  </a:gradFill>
                </a:rPr>
                <a:t>Enabled Through Access Client</a:t>
              </a:r>
            </a:p>
          </p:txBody>
        </p:sp>
        <p:cxnSp>
          <p:nvCxnSpPr>
            <p:cNvPr id="31" name="Straight Arrow Connector 30"/>
            <p:cNvCxnSpPr/>
            <p:nvPr/>
          </p:nvCxnSpPr>
          <p:spPr>
            <a:xfrm>
              <a:off x="3461215" y="5634514"/>
              <a:ext cx="6239631" cy="10148"/>
            </a:xfrm>
            <a:prstGeom prst="straightConnector1">
              <a:avLst/>
            </a:prstGeom>
            <a:ln>
              <a:solidFill>
                <a:schemeClr val="tx1"/>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32" name="Right Brace 31"/>
            <p:cNvSpPr/>
            <p:nvPr/>
          </p:nvSpPr>
          <p:spPr>
            <a:xfrm>
              <a:off x="3019291" y="4428081"/>
              <a:ext cx="436959" cy="1888581"/>
            </a:xfrm>
            <a:prstGeom prst="rightBrace">
              <a:avLst>
                <a:gd name="adj1" fmla="val 8333"/>
                <a:gd name="adj2" fmla="val 63636"/>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3" name="Straight Arrow Connector 32"/>
            <p:cNvCxnSpPr/>
            <p:nvPr/>
          </p:nvCxnSpPr>
          <p:spPr>
            <a:xfrm>
              <a:off x="3019291" y="5478462"/>
              <a:ext cx="218479" cy="0"/>
            </a:xfrm>
            <a:prstGeom prst="straightConnector1">
              <a:avLst/>
            </a:prstGeom>
            <a:ln>
              <a:solidFill>
                <a:schemeClr val="tx1"/>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82094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Exposing Data</a:t>
            </a:r>
            <a:endParaRPr lang="en-US" dirty="0"/>
          </a:p>
        </p:txBody>
      </p:sp>
    </p:spTree>
    <p:extLst>
      <p:ext uri="{BB962C8B-B14F-4D97-AF65-F5344CB8AC3E}">
        <p14:creationId xmlns:p14="http://schemas.microsoft.com/office/powerpoint/2010/main" val="183653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to SharePoint Lists</a:t>
            </a:r>
            <a:endParaRPr lang="en-US" dirty="0"/>
          </a:p>
        </p:txBody>
      </p:sp>
      <p:sp>
        <p:nvSpPr>
          <p:cNvPr id="3" name="Text Placeholder 2"/>
          <p:cNvSpPr>
            <a:spLocks noGrp="1"/>
          </p:cNvSpPr>
          <p:nvPr>
            <p:ph type="body" sz="quarter" idx="10"/>
          </p:nvPr>
        </p:nvSpPr>
        <p:spPr>
          <a:xfrm>
            <a:off x="274638" y="1212850"/>
            <a:ext cx="11887200" cy="4124206"/>
          </a:xfrm>
        </p:spPr>
        <p:txBody>
          <a:bodyPr/>
          <a:lstStyle/>
          <a:p>
            <a:r>
              <a:rPr lang="en-US" dirty="0" smtClean="0"/>
              <a:t>Forms, Lookups, and Queries with SharePoint Lists</a:t>
            </a:r>
          </a:p>
          <a:p>
            <a:r>
              <a:rPr lang="en-US" dirty="0" smtClean="0"/>
              <a:t>Limitations for this release…</a:t>
            </a:r>
          </a:p>
          <a:p>
            <a:r>
              <a:rPr lang="en-US" dirty="0" smtClean="0"/>
              <a:t>	Read-Only</a:t>
            </a:r>
          </a:p>
          <a:p>
            <a:r>
              <a:rPr lang="en-US" dirty="0" smtClean="0"/>
              <a:t>	No Data Macro support</a:t>
            </a:r>
          </a:p>
          <a:p>
            <a:r>
              <a:rPr lang="en-US" dirty="0"/>
              <a:t>	List must be in the same site collection	</a:t>
            </a:r>
          </a:p>
          <a:p>
            <a:r>
              <a:rPr lang="en-US" dirty="0" smtClean="0"/>
              <a:t>	SharePoint Lists is the only supported Linking</a:t>
            </a:r>
          </a:p>
        </p:txBody>
      </p:sp>
    </p:spTree>
    <p:extLst>
      <p:ext uri="{BB962C8B-B14F-4D97-AF65-F5344CB8AC3E}">
        <p14:creationId xmlns:p14="http://schemas.microsoft.com/office/powerpoint/2010/main" val="399091259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SharePoint Lists</a:t>
            </a:r>
            <a:endParaRPr lang="en-US" dirty="0"/>
          </a:p>
        </p:txBody>
      </p:sp>
    </p:spTree>
    <p:extLst>
      <p:ext uri="{BB962C8B-B14F-4D97-AF65-F5344CB8AC3E}">
        <p14:creationId xmlns:p14="http://schemas.microsoft.com/office/powerpoint/2010/main" val="401565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Packaging, and Publishing</a:t>
            </a:r>
            <a:endParaRPr lang="en-US" dirty="0"/>
          </a:p>
        </p:txBody>
      </p:sp>
      <p:sp>
        <p:nvSpPr>
          <p:cNvPr id="3" name="Text Placeholder 2"/>
          <p:cNvSpPr>
            <a:spLocks noGrp="1"/>
          </p:cNvSpPr>
          <p:nvPr>
            <p:ph type="body" sz="quarter" idx="10"/>
          </p:nvPr>
        </p:nvSpPr>
        <p:spPr>
          <a:xfrm>
            <a:off x="274638" y="1212850"/>
            <a:ext cx="11887200" cy="2769989"/>
          </a:xfrm>
        </p:spPr>
        <p:txBody>
          <a:bodyPr/>
          <a:lstStyle/>
          <a:p>
            <a:r>
              <a:rPr lang="en-US" dirty="0" smtClean="0"/>
              <a:t>Export data through Access Client</a:t>
            </a:r>
          </a:p>
          <a:p>
            <a:r>
              <a:rPr lang="en-US" dirty="0" smtClean="0"/>
              <a:t>Save as Package</a:t>
            </a:r>
          </a:p>
          <a:p>
            <a:r>
              <a:rPr lang="en-US" dirty="0" smtClean="0"/>
              <a:t>Reinstate on another SharePoint site</a:t>
            </a:r>
          </a:p>
          <a:p>
            <a:r>
              <a:rPr lang="en-US" dirty="0" smtClean="0"/>
              <a:t>Publish to the SharePoint Marketplace</a:t>
            </a:r>
            <a:endParaRPr lang="en-US" dirty="0"/>
          </a:p>
        </p:txBody>
      </p:sp>
    </p:spTree>
    <p:extLst>
      <p:ext uri="{BB962C8B-B14F-4D97-AF65-F5344CB8AC3E}">
        <p14:creationId xmlns:p14="http://schemas.microsoft.com/office/powerpoint/2010/main" val="287448429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Packaging</a:t>
            </a:r>
            <a:endParaRPr lang="en-US" dirty="0"/>
          </a:p>
        </p:txBody>
      </p:sp>
    </p:spTree>
    <p:extLst>
      <p:ext uri="{BB962C8B-B14F-4D97-AF65-F5344CB8AC3E}">
        <p14:creationId xmlns:p14="http://schemas.microsoft.com/office/powerpoint/2010/main" val="2683831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Engineering Team’s Sessions</a:t>
            </a:r>
            <a:r>
              <a:rPr lang="en-US" dirty="0"/>
              <a:t/>
            </a:r>
            <a:br>
              <a:rPr lang="en-US" dirty="0"/>
            </a:br>
            <a:endParaRPr lang="en-US" dirty="0"/>
          </a:p>
        </p:txBody>
      </p:sp>
      <p:graphicFrame>
        <p:nvGraphicFramePr>
          <p:cNvPr id="4" name="Content Placeholder 3"/>
          <p:cNvGraphicFramePr>
            <a:graphicFrameLocks noGrp="1"/>
          </p:cNvGraphicFramePr>
          <p:nvPr>
            <p:ph idx="4294967295"/>
          </p:nvPr>
        </p:nvGraphicFramePr>
        <p:xfrm>
          <a:off x="808804" y="1440153"/>
          <a:ext cx="10879697" cy="5000578"/>
        </p:xfrm>
        <a:graphic>
          <a:graphicData uri="http://schemas.openxmlformats.org/drawingml/2006/table">
            <a:tbl>
              <a:tblPr firstCol="1" bandRow="1">
                <a:tableStyleId>{5C22544A-7EE6-4342-B048-85BDC9FD1C3A}</a:tableStyleId>
              </a:tblPr>
              <a:tblGrid>
                <a:gridCol w="1185080"/>
                <a:gridCol w="5793727"/>
                <a:gridCol w="1810541"/>
                <a:gridCol w="2090349"/>
              </a:tblGrid>
              <a:tr h="766549">
                <a:tc>
                  <a:txBody>
                    <a:bodyPr/>
                    <a:lstStyle/>
                    <a:p>
                      <a:pPr marL="0" marR="0">
                        <a:spcBef>
                          <a:spcPts val="0"/>
                        </a:spcBef>
                        <a:spcAft>
                          <a:spcPts val="0"/>
                        </a:spcAft>
                      </a:pPr>
                      <a:r>
                        <a:rPr lang="en-US" sz="1600" dirty="0">
                          <a:effectLst/>
                        </a:rPr>
                        <a:t>SPC026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Apps for SharePoint in 60s with Access 2013</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Tuesday 10:30am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South Seas Ballroom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r h="866870">
                <a:tc>
                  <a:txBody>
                    <a:bodyPr/>
                    <a:lstStyle/>
                    <a:p>
                      <a:pPr marL="0" marR="0">
                        <a:spcBef>
                          <a:spcPts val="0"/>
                        </a:spcBef>
                        <a:spcAft>
                          <a:spcPts val="0"/>
                        </a:spcAft>
                      </a:pPr>
                      <a:r>
                        <a:rPr lang="en-US" sz="1600">
                          <a:effectLst/>
                        </a:rPr>
                        <a:t>SPC043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Configuring and Managing Access Services in SharePoint 2013</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Wednesday 10:30am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Mandalay Bay Ballroom G</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r h="866870">
                <a:tc>
                  <a:txBody>
                    <a:bodyPr/>
                    <a:lstStyle/>
                    <a:p>
                      <a:pPr marL="0" marR="0">
                        <a:spcBef>
                          <a:spcPts val="0"/>
                        </a:spcBef>
                        <a:spcAft>
                          <a:spcPts val="0"/>
                        </a:spcAft>
                      </a:pPr>
                      <a:r>
                        <a:rPr lang="en-US" sz="1600">
                          <a:effectLst/>
                        </a:rPr>
                        <a:t>SPC193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Access Databases: Taming the Beast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Wednesday 1:45pm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Lagoon CDIJ</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r h="866870">
                <a:tc>
                  <a:txBody>
                    <a:bodyPr/>
                    <a:lstStyle/>
                    <a:p>
                      <a:pPr marL="0" marR="0">
                        <a:spcBef>
                          <a:spcPts val="0"/>
                        </a:spcBef>
                        <a:spcAft>
                          <a:spcPts val="0"/>
                        </a:spcAft>
                      </a:pPr>
                      <a:r>
                        <a:rPr lang="en-US" sz="1600">
                          <a:effectLst/>
                        </a:rPr>
                        <a:t>SPC071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Building Apps for SharePoint with Access 2013: A deeper dive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Wednesday 1:45pm</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South Seas Ballroom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r h="866870">
                <a:tc>
                  <a:txBody>
                    <a:bodyPr/>
                    <a:lstStyle/>
                    <a:p>
                      <a:pPr marL="0" marR="0">
                        <a:spcBef>
                          <a:spcPts val="0"/>
                        </a:spcBef>
                        <a:spcAft>
                          <a:spcPts val="0"/>
                        </a:spcAft>
                      </a:pPr>
                      <a:r>
                        <a:rPr lang="en-US" sz="1600">
                          <a:effectLst/>
                        </a:rPr>
                        <a:t>SPC099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Moving Legacy Data/Systems to SharePoint/SQL Azure with Access 2013 (Lotus Notes/MDB/Excel etc…)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Thursday 10:30am</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Banyan ABCD</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r h="766549">
                <a:tc>
                  <a:txBody>
                    <a:bodyPr/>
                    <a:lstStyle/>
                    <a:p>
                      <a:pPr marL="0" marR="0">
                        <a:spcBef>
                          <a:spcPts val="0"/>
                        </a:spcBef>
                        <a:spcAft>
                          <a:spcPts val="0"/>
                        </a:spcAft>
                      </a:pPr>
                      <a:r>
                        <a:rPr lang="en-US" sz="1600" dirty="0">
                          <a:effectLst/>
                        </a:rPr>
                        <a:t>HOL045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Creating a SharePoint App with Access Services: Hands on Lab</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a:effectLst/>
                        </a:rPr>
                        <a:t>All times</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c>
                  <a:txBody>
                    <a:bodyPr/>
                    <a:lstStyle/>
                    <a:p>
                      <a:pPr marL="0" marR="0">
                        <a:spcBef>
                          <a:spcPts val="0"/>
                        </a:spcBef>
                        <a:spcAft>
                          <a:spcPts val="0"/>
                        </a:spcAft>
                      </a:pPr>
                      <a:r>
                        <a:rPr lang="en-US" sz="1400" b="1" dirty="0">
                          <a:effectLst/>
                        </a:rPr>
                        <a: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3332" marR="93332" marT="46349" marB="46349"/>
                </a:tc>
              </a:tr>
            </a:tbl>
          </a:graphicData>
        </a:graphic>
      </p:graphicFrame>
    </p:spTree>
    <p:extLst>
      <p:ext uri="{BB962C8B-B14F-4D97-AF65-F5344CB8AC3E}">
        <p14:creationId xmlns:p14="http://schemas.microsoft.com/office/powerpoint/2010/main" val="246672910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Sessions</a:t>
            </a:r>
            <a:r>
              <a:rPr lang="en-US" dirty="0"/>
              <a:t/>
            </a:r>
            <a:br>
              <a:rPr lang="en-US" dirty="0"/>
            </a:br>
            <a:endParaRPr lang="en-US" dirty="0"/>
          </a:p>
        </p:txBody>
      </p:sp>
      <p:graphicFrame>
        <p:nvGraphicFramePr>
          <p:cNvPr id="5" name="Table 4"/>
          <p:cNvGraphicFramePr>
            <a:graphicFrameLocks noGrp="1"/>
          </p:cNvGraphicFramePr>
          <p:nvPr/>
        </p:nvGraphicFramePr>
        <p:xfrm>
          <a:off x="1006954" y="1394464"/>
          <a:ext cx="10605420" cy="5028436"/>
        </p:xfrm>
        <a:graphic>
          <a:graphicData uri="http://schemas.openxmlformats.org/drawingml/2006/table">
            <a:tbl>
              <a:tblPr firstCol="1" bandRow="1">
                <a:tableStyleId>{5C22544A-7EE6-4342-B048-85BDC9FD1C3A}</a:tableStyleId>
              </a:tblPr>
              <a:tblGrid>
                <a:gridCol w="1155205"/>
                <a:gridCol w="5647666"/>
                <a:gridCol w="1764896"/>
                <a:gridCol w="2037653"/>
              </a:tblGrid>
              <a:tr h="760084">
                <a:tc>
                  <a:txBody>
                    <a:bodyPr/>
                    <a:lstStyle/>
                    <a:p>
                      <a:pPr marL="0" marR="0">
                        <a:spcBef>
                          <a:spcPts val="0"/>
                        </a:spcBef>
                        <a:spcAft>
                          <a:spcPts val="0"/>
                        </a:spcAft>
                      </a:pPr>
                      <a:r>
                        <a:rPr lang="en-US" sz="1600" dirty="0">
                          <a:effectLst/>
                        </a:rPr>
                        <a:t>SPC010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An overview of developing SharePoint-hosted apps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Tuesday 1:45pm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South Seas CDFJI</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a:effectLst/>
                        </a:rPr>
                        <a:t>SPC133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Introduction to the Cloud App Model for Office and SharePoint – Part 1</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Monday 2:00pm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South Seas</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a:effectLst/>
                        </a:rPr>
                        <a:t>SPC 134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Introduction to the Cloud App Model for Office and SharePoint – Part 2</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Monday 3:45pm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South Seas</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a:effectLst/>
                        </a:rPr>
                        <a:t>SPC029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Building auto-hosted apps for SharePoint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Tuesday 1:45pm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Banyan ABCD</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a:effectLst/>
                        </a:rPr>
                        <a:t>SPC240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Understanding and Maintaining SharePoint Apps for IT Professionals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Tuesday 5:00pm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Mandalay Bay Ballrom H</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a:effectLst/>
                        </a:rPr>
                        <a:t>SPC260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What's New in Spreadsheet Management for Office and SharePoint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Wednesday 10:30am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Islander IED</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r h="711392">
                <a:tc>
                  <a:txBody>
                    <a:bodyPr/>
                    <a:lstStyle/>
                    <a:p>
                      <a:pPr marL="0" marR="0">
                        <a:spcBef>
                          <a:spcPts val="0"/>
                        </a:spcBef>
                        <a:spcAft>
                          <a:spcPts val="0"/>
                        </a:spcAft>
                      </a:pPr>
                      <a:r>
                        <a:rPr lang="en-US" sz="1600" dirty="0">
                          <a:effectLst/>
                        </a:rPr>
                        <a:t>SPC106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Getting Your Apps into the Office and SharePoint Store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a:effectLst/>
                        </a:rPr>
                        <a:t>Thursday 12:00pm</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c>
                  <a:txBody>
                    <a:bodyPr/>
                    <a:lstStyle/>
                    <a:p>
                      <a:pPr marL="0" marR="0">
                        <a:spcBef>
                          <a:spcPts val="0"/>
                        </a:spcBef>
                        <a:spcAft>
                          <a:spcPts val="0"/>
                        </a:spcAft>
                      </a:pPr>
                      <a:r>
                        <a:rPr lang="en-US" sz="1400" b="1" dirty="0">
                          <a:effectLst/>
                        </a:rPr>
                        <a:t>South Seas 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713" marR="73713" marT="36605" marB="36605"/>
                </a:tc>
              </a:tr>
            </a:tbl>
          </a:graphicData>
        </a:graphic>
      </p:graphicFrame>
    </p:spTree>
    <p:extLst>
      <p:ext uri="{BB962C8B-B14F-4D97-AF65-F5344CB8AC3E}">
        <p14:creationId xmlns:p14="http://schemas.microsoft.com/office/powerpoint/2010/main" val="228128687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Text Placeholder 3"/>
          <p:cNvSpPr>
            <a:spLocks noGrp="1"/>
          </p:cNvSpPr>
          <p:nvPr>
            <p:ph type="body" sz="quarter" idx="10"/>
          </p:nvPr>
        </p:nvSpPr>
        <p:spPr>
          <a:xfrm>
            <a:off x="274638" y="1212850"/>
            <a:ext cx="11887200" cy="7386638"/>
          </a:xfrm>
        </p:spPr>
        <p:txBody>
          <a:bodyPr/>
          <a:lstStyle/>
          <a:p>
            <a:r>
              <a:rPr lang="en-US" dirty="0" smtClean="0">
                <a:hlinkClick r:id="rId2"/>
              </a:rPr>
              <a:t>http</a:t>
            </a:r>
            <a:r>
              <a:rPr lang="en-US" dirty="0">
                <a:hlinkClick r:id="rId2"/>
              </a:rPr>
              <a:t>://blogs.office.com/b/microsoft-access</a:t>
            </a:r>
            <a:r>
              <a:rPr lang="en-US" dirty="0" smtClean="0">
                <a:hlinkClick r:id="rId2"/>
              </a:rPr>
              <a:t>/</a:t>
            </a:r>
            <a:endParaRPr lang="en-US" dirty="0" smtClean="0"/>
          </a:p>
          <a:p>
            <a:r>
              <a:rPr lang="en-US" dirty="0">
                <a:hlinkClick r:id="rId2"/>
              </a:rPr>
              <a:t>http</a:t>
            </a:r>
            <a:r>
              <a:rPr lang="en-US" dirty="0" smtClean="0">
                <a:hlinkClick r:id="rId2"/>
              </a:rPr>
              <a:t>://</a:t>
            </a:r>
            <a:r>
              <a:rPr lang="en-US" dirty="0" smtClean="0">
                <a:hlinkClick r:id="rId3"/>
              </a:rPr>
              <a:t>www.microsoft.com/office/preview</a:t>
            </a:r>
            <a:endParaRPr lang="en-US" dirty="0" smtClean="0"/>
          </a:p>
          <a:p>
            <a:r>
              <a:rPr lang="en-US" dirty="0" smtClean="0">
                <a:hlinkClick r:id="rId4"/>
              </a:rPr>
              <a:t>http://msdn.microsoft.com/access</a:t>
            </a:r>
            <a:endParaRPr lang="en-US" dirty="0" smtClean="0"/>
          </a:p>
          <a:p>
            <a:endParaRPr lang="en-US" dirty="0"/>
          </a:p>
          <a:p>
            <a:r>
              <a:rPr lang="en-US" dirty="0"/>
              <a:t>SharePoint Products and Technologies Protocols </a:t>
            </a:r>
            <a:r>
              <a:rPr lang="en-US" u="sng" dirty="0">
                <a:hlinkClick r:id="rId5"/>
              </a:rPr>
              <a:t>http://msdn.microsoft.com/en-us/library/</a:t>
            </a:r>
          </a:p>
          <a:p>
            <a:r>
              <a:rPr lang="en-US" u="sng" dirty="0">
                <a:hlinkClick r:id="rId5"/>
              </a:rPr>
              <a:t>cc339473(office.12).aspx</a:t>
            </a:r>
            <a:endParaRPr lang="en-US" dirty="0"/>
          </a:p>
          <a:p>
            <a:r>
              <a:rPr lang="en-US" dirty="0"/>
              <a:t>Relevant Sections: MS-AADT, ASDT, ADR, ART, AXL2</a:t>
            </a:r>
          </a:p>
          <a:p>
            <a:endParaRPr lang="en-US" dirty="0" smtClean="0"/>
          </a:p>
          <a:p>
            <a:endParaRPr lang="en-US" dirty="0"/>
          </a:p>
          <a:p>
            <a:endParaRPr lang="en-US" dirty="0"/>
          </a:p>
        </p:txBody>
      </p:sp>
    </p:spTree>
    <p:extLst>
      <p:ext uri="{BB962C8B-B14F-4D97-AF65-F5344CB8AC3E}">
        <p14:creationId xmlns:p14="http://schemas.microsoft.com/office/powerpoint/2010/main" val="38838139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2013 Deep Dive Agenda</a:t>
            </a:r>
            <a:endParaRPr lang="en-US" dirty="0"/>
          </a:p>
        </p:txBody>
      </p:sp>
      <p:sp>
        <p:nvSpPr>
          <p:cNvPr id="3" name="Text Placeholder 2"/>
          <p:cNvSpPr>
            <a:spLocks noGrp="1"/>
          </p:cNvSpPr>
          <p:nvPr>
            <p:ph type="body" sz="quarter" idx="10"/>
          </p:nvPr>
        </p:nvSpPr>
        <p:spPr>
          <a:xfrm>
            <a:off x="274638" y="1212850"/>
            <a:ext cx="11887200" cy="4801314"/>
          </a:xfrm>
        </p:spPr>
        <p:txBody>
          <a:bodyPr/>
          <a:lstStyle/>
          <a:p>
            <a:r>
              <a:rPr lang="en-US" dirty="0" smtClean="0"/>
              <a:t>Access Revolution</a:t>
            </a:r>
            <a:endParaRPr lang="en-US" dirty="0"/>
          </a:p>
          <a:p>
            <a:r>
              <a:rPr lang="en-US" dirty="0" smtClean="0"/>
              <a:t>Getting Started</a:t>
            </a:r>
          </a:p>
          <a:p>
            <a:r>
              <a:rPr lang="en-US" dirty="0" smtClean="0"/>
              <a:t>User Interface</a:t>
            </a:r>
            <a:endParaRPr lang="en-US" dirty="0"/>
          </a:p>
          <a:p>
            <a:r>
              <a:rPr lang="en-US" dirty="0" smtClean="0"/>
              <a:t>Database Engine</a:t>
            </a:r>
            <a:endParaRPr lang="en-US" dirty="0"/>
          </a:p>
          <a:p>
            <a:r>
              <a:rPr lang="en-US" dirty="0" smtClean="0"/>
              <a:t>Exposing Access Data</a:t>
            </a:r>
          </a:p>
          <a:p>
            <a:r>
              <a:rPr lang="en-US" dirty="0" smtClean="0"/>
              <a:t>Linking to SharePoint Lists</a:t>
            </a:r>
            <a:endParaRPr lang="en-US" dirty="0"/>
          </a:p>
          <a:p>
            <a:r>
              <a:rPr lang="en-US" dirty="0"/>
              <a:t>Backup, Packaging, and </a:t>
            </a:r>
            <a:r>
              <a:rPr lang="en-US" dirty="0" smtClean="0"/>
              <a:t>Publishing</a:t>
            </a:r>
            <a:endParaRPr lang="en-US" dirty="0"/>
          </a:p>
        </p:txBody>
      </p:sp>
    </p:spTree>
    <p:extLst>
      <p:ext uri="{BB962C8B-B14F-4D97-AF65-F5344CB8AC3E}">
        <p14:creationId xmlns:p14="http://schemas.microsoft.com/office/powerpoint/2010/main" val="417914393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303964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0637" y="0"/>
            <a:ext cx="7986802" cy="7131183"/>
          </a:xfrm>
          <a:prstGeom prst="rect">
            <a:avLst/>
          </a:prstGeom>
          <a:noFill/>
        </p:spPr>
        <p:txBody>
          <a:bodyPr wrap="none" lIns="182880" tIns="146304" rIns="182880" bIns="146304" rtlCol="0">
            <a:spAutoFit/>
          </a:bodyPr>
          <a:lstStyle/>
          <a:p>
            <a:pPr>
              <a:lnSpc>
                <a:spcPct val="90000"/>
              </a:lnSpc>
            </a:pPr>
            <a:r>
              <a:rPr lang="en-US" sz="1000" dirty="0" smtClean="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iSXG&amp;GGGGGGGGGGGGGGGGGGGGGGGGGGGGGGGGGGGGGGGGGGGGGGGh</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&amp;: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:s9B@@@@@#BBBBBBBBBBBBBBBBBBBBBBBBBBBBBBBBBBBBBBBBBBBBBBBBM##s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;3#@@#hi:.                                                   ;AAs.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:5#@#Gr.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:G@@G;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,h@#X,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S##9,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.&amp;#A;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:BB9.   :;;::::::::::::::::::::::::::::::::;;;:,,.           ..,,:;;r.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:MH2    ;;;::::::::::::::::::::::::::::::;;:,.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,HA2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BAr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&amp;A3   ,s;;;;;;;;;;;;;;;;;;;;;;;;;;;;;;;;,                              .   ;BS.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sHG</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:SX2s;.    .    .r: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AhS</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                     2@@@@@@</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Bhr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sAh</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                     B@@H32X3392r   .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3GX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@BisiiS2Xh&amp;X.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.AGs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irrrrrrrrrrrrrrrrrr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rrr;rrr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:G3255SiSXGr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H&amp;r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Srrrrrrrrrrrrrrrrrrrrrr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iX25isr;    .........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,5rrrrrrrrrrrrrrrrrrrrrrrrrrrr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,5srrrrrrrrrrrrrrrrrrrrrrrrrrr                                    ...........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,2ssrrrrrrrrrrrrrrrrrrrrrrrrrs                                  ............. ,r:,.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,2ssrsrrrrrrrrrrrrrrrrrrrrrrrS.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ss</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,2ssrrrrrrrrrrrrrrrrrrrrrrrrri;                              .. ............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Xisssrrrrrrrrrrrrrrrrrr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rS</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&amp;,                      . ... ................ H#,:,.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,Xisssssrsrrrrrrrrrrr;rrrsS2hBS                         ..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S@i</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:Xissssrrrrrrrrrr;rrsi2X339&amp;X.                        . .................  2@#,::,.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,Xiissssrrrrrrrsi52X3X222X3;                         .  ...............  ,#@@,,::,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:Xissssrrrssi5XX3X222SSS2S                         ... ..............  .9@@@;.::,.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,XisrssiS2XXX2255SSSiiS2;                        .   ........ .      :A@@@A;.:::,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,XiS52X3X2255SSiiiiii5i.                                         .;h@@@@#</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Hs</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:H33322255SSiiiiisiS2;                                     ,:r2H@@@@@@32G&amp;5;:,.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;BX2255SSSiiiiiiii5i.                          .M@@@@@@@@@@@@@@@@@@@2. rHH2;,.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:H255SSSSSiiiiiiiS;                           ;@@@@@@@@@@@@@@@@#MH&amp;M;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iMHi</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:A2SSSSiiiiissi5i.                           9@@BHHHHHBHHAAA&amp;GGGGG&amp;#</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i</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sH&amp;r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:A2SSSiiiiissiS;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rs;r;rrrrr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;@@#2222222XXX3999hG&amp;&amp;AA#s  ;&amp;9;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:A2SSiiiiiisSi.                 .@@@@@@@@@@@@&amp;52XX22222XX3339933399M;  :&amp;9;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:&amp;2SSiiiiii5;                    #@BHBBBBBBHX522225iiSiiSSS55525222B: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Ahr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:&amp;5SiiiisSS.                     52isiiiiiiS22X25SssssiiiiiiSS5525XM;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:&amp;5Siiii2r                       2XiiiiiiiiSS55SisssssiiiiSSS55222XM;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:G5iiiSS.            ,,,,,,,,,,. 22irrrrrrrrrsssssssiiiiSSSS555222XM;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:G5iiSr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XSir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;;;;;;;rrrrrsssiiiiSSSS555522XM;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:&amp;Si2;               B@@@#######M5Sirr;;rrrrrrrssiiiiiSSS55552222X3#;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:B3Xhr               s3iiiiiissiS225isssssiiiiiSS52222XXX339hhG&amp;&amp;&amp;</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AGr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                               .   ;&amp;Gr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H&amp;r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                                               :</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G&amp;r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.#AHHBHHHH#S               G@#AA&amp;&amp;&amp;&amp;&amp;&amp;&amp;&amp;</a:t>
            </a:r>
            <a:r>
              <a:rPr lang="en-US" sz="1000" dirty="0" err="1">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AAHHBBBBBBBBHHHHHHHHHHHHHHHHHHHHHMMBAhhAr</a:t>
            </a: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25X99999G&amp;3;;:;;;;;;;;;;:,h#AGh3X333333399999hhhhhhhhhhhhhhh999999999999h9325SXr.                  </a:t>
            </a:r>
          </a:p>
          <a:p>
            <a:pPr>
              <a:lnSpc>
                <a:spcPct val="90000"/>
              </a:lnSpc>
              <a:spcAft>
                <a:spcPts val="600"/>
              </a:spcAft>
            </a:pPr>
            <a:r>
              <a:rPr lang="en-US" sz="10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2@@@@@@@@@@@@@@@5,,.                                                                    </a:t>
            </a:r>
            <a:r>
              <a:rPr lang="en-US" sz="8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a:t>
            </a:r>
          </a:p>
          <a:p>
            <a:pPr>
              <a:lnSpc>
                <a:spcPct val="90000"/>
              </a:lnSpc>
              <a:spcAft>
                <a:spcPts val="600"/>
              </a:spcAft>
            </a:pPr>
            <a:r>
              <a:rPr lang="en-US" sz="800" dirty="0">
                <a:gradFill>
                  <a:gsLst>
                    <a:gs pos="2917">
                      <a:schemeClr val="tx1"/>
                    </a:gs>
                    <a:gs pos="30000">
                      <a:schemeClr val="tx1"/>
                    </a:gs>
                  </a:gsLst>
                  <a:lin ang="5400000" scaled="0"/>
                </a:gradFill>
                <a:latin typeface="Consolas" panose="020B0609020204030204" pitchFamily="49" charset="0"/>
                <a:cs typeface="Consolas" panose="020B0609020204030204" pitchFamily="49" charset="0"/>
              </a:rPr>
              <a:t>                    5iS2XXXXXXXXX23:..                                                                      </a:t>
            </a:r>
          </a:p>
        </p:txBody>
      </p:sp>
    </p:spTree>
    <p:extLst>
      <p:ext uri="{BB962C8B-B14F-4D97-AF65-F5344CB8AC3E}">
        <p14:creationId xmlns:p14="http://schemas.microsoft.com/office/powerpoint/2010/main" val="348512472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Revolution</a:t>
            </a:r>
            <a:endParaRPr lang="en-US" dirty="0"/>
          </a:p>
        </p:txBody>
      </p:sp>
      <p:sp>
        <p:nvSpPr>
          <p:cNvPr id="8" name="Text Placeholder 2"/>
          <p:cNvSpPr>
            <a:spLocks noGrp="1"/>
          </p:cNvSpPr>
          <p:nvPr>
            <p:ph type="body" sz="quarter" idx="10"/>
          </p:nvPr>
        </p:nvSpPr>
        <p:spPr>
          <a:xfrm>
            <a:off x="2027237" y="5707062"/>
            <a:ext cx="2819400" cy="572464"/>
          </a:xfrm>
        </p:spPr>
        <p:txBody>
          <a:bodyPr/>
          <a:lstStyle/>
          <a:p>
            <a:r>
              <a:rPr lang="en-US" sz="2800" dirty="0" smtClean="0"/>
              <a:t>Database Files</a:t>
            </a:r>
            <a:endParaRPr lang="en-US" sz="2800"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6437" y="2735262"/>
            <a:ext cx="2488900" cy="2743200"/>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636" y="1439862"/>
            <a:ext cx="2256307" cy="2590800"/>
          </a:xfrm>
          <a:prstGeom prst="rect">
            <a:avLst/>
          </a:prstGeom>
        </p:spPr>
      </p:pic>
      <p:grpSp>
        <p:nvGrpSpPr>
          <p:cNvPr id="17" name="Group 16"/>
          <p:cNvGrpSpPr/>
          <p:nvPr/>
        </p:nvGrpSpPr>
        <p:grpSpPr>
          <a:xfrm>
            <a:off x="6841924" y="1668462"/>
            <a:ext cx="4343400" cy="4622176"/>
            <a:chOff x="6841924" y="1668462"/>
            <a:chExt cx="4343400" cy="4622176"/>
          </a:xfrm>
        </p:grpSpPr>
        <p:sp>
          <p:nvSpPr>
            <p:cNvPr id="10" name="Text Placeholder 2"/>
            <p:cNvSpPr txBox="1">
              <a:spLocks/>
            </p:cNvSpPr>
            <p:nvPr/>
          </p:nvSpPr>
          <p:spPr>
            <a:xfrm>
              <a:off x="6841924" y="5718174"/>
              <a:ext cx="4343400" cy="5724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SQL Server with SharePoint</a:t>
              </a:r>
              <a:endParaRPr lang="en-US" sz="2800" dirty="0"/>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9837" y="1668462"/>
              <a:ext cx="2669722" cy="2514600"/>
            </a:xfrm>
            <a:prstGeom prst="rect">
              <a:avLst/>
            </a:prstGeom>
          </p:spPr>
        </p:pic>
        <p:sp>
          <p:nvSpPr>
            <p:cNvPr id="16" name="TextBox 15"/>
            <p:cNvSpPr txBox="1"/>
            <p:nvPr/>
          </p:nvSpPr>
          <p:spPr>
            <a:xfrm>
              <a:off x="7589837" y="4183062"/>
              <a:ext cx="2847574" cy="794064"/>
            </a:xfrm>
            <a:prstGeom prst="rect">
              <a:avLst/>
            </a:prstGeom>
            <a:noFill/>
          </p:spPr>
          <p:txBody>
            <a:bodyPr wrap="none" lIns="182880" tIns="146304" rIns="182880" bIns="146304" rtlCol="0">
              <a:spAutoFit/>
            </a:bodyPr>
            <a:lstStyle/>
            <a:p>
              <a:pPr>
                <a:lnSpc>
                  <a:spcPct val="90000"/>
                </a:lnSpc>
                <a:spcAft>
                  <a:spcPts val="600"/>
                </a:spcAft>
              </a:pPr>
              <a:r>
                <a:rPr lang="en-US" sz="3600" dirty="0" smtClean="0">
                  <a:solidFill>
                    <a:srgbClr val="A4373A"/>
                  </a:solidFill>
                </a:rPr>
                <a:t>Access 2013</a:t>
              </a:r>
            </a:p>
          </p:txBody>
        </p:sp>
      </p:grpSp>
      <p:sp>
        <p:nvSpPr>
          <p:cNvPr id="18" name="Text Placeholder 2"/>
          <p:cNvSpPr txBox="1">
            <a:spLocks/>
          </p:cNvSpPr>
          <p:nvPr/>
        </p:nvSpPr>
        <p:spPr>
          <a:xfrm>
            <a:off x="7603924" y="6156324"/>
            <a:ext cx="2819400" cy="5724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&amp; Database Files</a:t>
            </a:r>
            <a:endParaRPr lang="en-US" sz="2800" dirty="0"/>
          </a:p>
        </p:txBody>
      </p:sp>
    </p:spTree>
    <p:extLst>
      <p:ext uri="{BB962C8B-B14F-4D97-AF65-F5344CB8AC3E}">
        <p14:creationId xmlns:p14="http://schemas.microsoft.com/office/powerpoint/2010/main" val="616780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nvPr>
        </p:nvGraphicFramePr>
        <p:xfrm>
          <a:off x="4120" y="911"/>
          <a:ext cx="161868" cy="161868"/>
        </p:xfrm>
        <a:graphic>
          <a:graphicData uri="http://schemas.openxmlformats.org/presentationml/2006/ole">
            <mc:AlternateContent xmlns:mc="http://schemas.openxmlformats.org/markup-compatibility/2006">
              <mc:Choice xmlns:v="urn:schemas-microsoft-com:vml" Requires="v">
                <p:oleObj spid="_x0000_s1050" name="think-cell Slide" r:id="rId7" imgW="360" imgH="360" progId="">
                  <p:embed/>
                </p:oleObj>
              </mc:Choice>
              <mc:Fallback>
                <p:oleObj name="think-cell Slide" r:id="rId7" imgW="360" imgH="36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20" y="911"/>
                        <a:ext cx="161868" cy="1618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Rectangle 40"/>
          <p:cNvSpPr/>
          <p:nvPr/>
        </p:nvSpPr>
        <p:spPr>
          <a:xfrm>
            <a:off x="533429" y="1462078"/>
            <a:ext cx="3636206" cy="2330901"/>
          </a:xfrm>
          <a:prstGeom prst="rect">
            <a:avLst/>
          </a:prstGeom>
          <a:solidFill>
            <a:srgbClr val="C00000"/>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93236" tIns="93236" rIns="93236" bIns="93236" anchor="b"/>
          <a:lstStyle/>
          <a:p>
            <a:pPr defTabSz="929548">
              <a:defRPr/>
            </a:pPr>
            <a:r>
              <a:rPr lang="en-US" sz="2243" b="1" kern="0" cap="all" dirty="0">
                <a:solidFill>
                  <a:prstClr val="white">
                    <a:alpha val="99000"/>
                  </a:prstClr>
                </a:solidFill>
                <a:ea typeface="Segoe UI" pitchFamily="34" charset="0"/>
                <a:cs typeface="Segoe UI" pitchFamily="34" charset="0"/>
              </a:rPr>
              <a:t>Quickly create…</a:t>
            </a:r>
          </a:p>
        </p:txBody>
      </p:sp>
      <p:sp>
        <p:nvSpPr>
          <p:cNvPr id="42" name="TextBox 41"/>
          <p:cNvSpPr txBox="1"/>
          <p:nvPr/>
        </p:nvSpPr>
        <p:spPr>
          <a:xfrm>
            <a:off x="533429" y="3792978"/>
            <a:ext cx="3636206" cy="2237666"/>
          </a:xfrm>
          <a:prstGeom prst="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wrap="square" lIns="93236" tIns="93236" rIns="93236" bIns="93236" rtlCol="0">
            <a:noAutofit/>
          </a:bodyPr>
          <a:lstStyle/>
          <a:p>
            <a:pPr marL="233079" lvl="1" indent="-229842" defTabSz="929538">
              <a:spcBef>
                <a:spcPts val="612"/>
              </a:spcBef>
              <a:buClr>
                <a:schemeClr val="tx2"/>
              </a:buClr>
              <a:buSzPct val="80000"/>
              <a:buFont typeface="Arial" pitchFamily="34" charset="0"/>
              <a:buChar char="•"/>
            </a:pPr>
            <a:r>
              <a:rPr lang="en-IN" sz="1632" dirty="0">
                <a:solidFill>
                  <a:srgbClr val="C00000"/>
                </a:solidFill>
              </a:rPr>
              <a:t>App Templates &amp; Table Templates</a:t>
            </a:r>
          </a:p>
          <a:p>
            <a:pPr marL="233079" lvl="1" indent="-229842" defTabSz="929538">
              <a:spcBef>
                <a:spcPts val="612"/>
              </a:spcBef>
              <a:buClr>
                <a:schemeClr val="tx2"/>
              </a:buClr>
              <a:buSzPct val="80000"/>
              <a:buFont typeface="Arial" pitchFamily="34" charset="0"/>
              <a:buChar char="•"/>
            </a:pPr>
            <a:endParaRPr lang="en-IN" sz="1632" dirty="0">
              <a:solidFill>
                <a:srgbClr val="C00000"/>
              </a:solidFill>
            </a:endParaRPr>
          </a:p>
          <a:p>
            <a:pPr marL="233079" lvl="1" indent="-229842" defTabSz="929538">
              <a:spcBef>
                <a:spcPts val="612"/>
              </a:spcBef>
              <a:buClr>
                <a:schemeClr val="tx2"/>
              </a:buClr>
              <a:buSzPct val="80000"/>
              <a:buFont typeface="Arial" pitchFamily="34" charset="0"/>
              <a:buChar char="•"/>
            </a:pPr>
            <a:r>
              <a:rPr lang="en-IN" sz="1632" dirty="0">
                <a:solidFill>
                  <a:srgbClr val="C00000"/>
                </a:solidFill>
              </a:rPr>
              <a:t>Maintain existing desktop databases &amp; import data</a:t>
            </a:r>
          </a:p>
          <a:p>
            <a:pPr marL="233079" lvl="1" indent="-229842" defTabSz="929538">
              <a:spcBef>
                <a:spcPts val="612"/>
              </a:spcBef>
              <a:buClr>
                <a:schemeClr val="tx2"/>
              </a:buClr>
              <a:buSzPct val="80000"/>
              <a:buFont typeface="Arial" pitchFamily="34" charset="0"/>
              <a:buChar char="•"/>
            </a:pPr>
            <a:endParaRPr lang="en-IN" sz="1632" dirty="0">
              <a:solidFill>
                <a:srgbClr val="C00000"/>
              </a:solidFill>
            </a:endParaRPr>
          </a:p>
          <a:p>
            <a:pPr marL="233079" lvl="1" indent="-229842" defTabSz="929538">
              <a:spcBef>
                <a:spcPts val="612"/>
              </a:spcBef>
              <a:buClr>
                <a:schemeClr val="tx2"/>
              </a:buClr>
              <a:buSzPct val="80000"/>
              <a:buFont typeface="Arial" pitchFamily="34" charset="0"/>
              <a:buChar char="•"/>
            </a:pPr>
            <a:r>
              <a:rPr lang="en-IN" sz="1632" dirty="0">
                <a:solidFill>
                  <a:srgbClr val="C00000"/>
                </a:solidFill>
              </a:rPr>
              <a:t>Apps for SharePoint in a browser</a:t>
            </a:r>
          </a:p>
        </p:txBody>
      </p:sp>
      <p:sp>
        <p:nvSpPr>
          <p:cNvPr id="44" name="Rectangle 43"/>
          <p:cNvSpPr/>
          <p:nvPr/>
        </p:nvSpPr>
        <p:spPr>
          <a:xfrm>
            <a:off x="4386585" y="1462078"/>
            <a:ext cx="3636206" cy="2330901"/>
          </a:xfrm>
          <a:prstGeom prst="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93236" tIns="93236" rIns="93236" bIns="93236" anchor="b"/>
          <a:lstStyle/>
          <a:p>
            <a:pPr defTabSz="929548">
              <a:spcBef>
                <a:spcPts val="1224"/>
              </a:spcBef>
              <a:defRPr/>
            </a:pPr>
            <a:r>
              <a:rPr lang="en-US" sz="2243" b="1" kern="0" cap="all" dirty="0">
                <a:solidFill>
                  <a:prstClr val="white">
                    <a:alpha val="99000"/>
                  </a:prstClr>
                </a:solidFill>
                <a:ea typeface="Segoe UI" pitchFamily="34" charset="0"/>
                <a:cs typeface="Segoe UI" pitchFamily="34" charset="0"/>
              </a:rPr>
              <a:t>experience EASILY…</a:t>
            </a:r>
          </a:p>
        </p:txBody>
      </p:sp>
      <p:sp>
        <p:nvSpPr>
          <p:cNvPr id="45" name="TextBox 44"/>
          <p:cNvSpPr txBox="1"/>
          <p:nvPr/>
        </p:nvSpPr>
        <p:spPr>
          <a:xfrm>
            <a:off x="4386585" y="3792978"/>
            <a:ext cx="3636206" cy="2237666"/>
          </a:xfrm>
          <a:prstGeom prst="rect">
            <a:avLst/>
          </a:prstGeom>
          <a:noFill/>
          <a:ln>
            <a:solidFill>
              <a:schemeClr val="accent4"/>
            </a:solidFill>
          </a:ln>
        </p:spPr>
        <p:txBody>
          <a:bodyPr wrap="square" lIns="93236" tIns="93236" rIns="93236" bIns="93236" rtlCol="0">
            <a:noAutofit/>
          </a:bodyPr>
          <a:lstStyle/>
          <a:p>
            <a:pPr marL="233079" lvl="1" indent="-229842" defTabSz="929538">
              <a:spcBef>
                <a:spcPts val="612"/>
              </a:spcBef>
              <a:buClr>
                <a:schemeClr val="tx2"/>
              </a:buClr>
              <a:buSzPct val="80000"/>
              <a:buFont typeface="Arial" pitchFamily="34" charset="0"/>
              <a:buChar char="•"/>
            </a:pPr>
            <a:r>
              <a:rPr lang="en-US" sz="1632" dirty="0">
                <a:solidFill>
                  <a:schemeClr val="accent4">
                    <a:lumMod val="75000"/>
                  </a:schemeClr>
                </a:solidFill>
              </a:rPr>
              <a:t>“App Experience” without coding it</a:t>
            </a:r>
          </a:p>
          <a:p>
            <a:pPr marL="233079" lvl="1" indent="-229842" defTabSz="929538">
              <a:spcBef>
                <a:spcPts val="612"/>
              </a:spcBef>
              <a:buClr>
                <a:schemeClr val="tx2"/>
              </a:buClr>
              <a:buSzPct val="80000"/>
              <a:buFont typeface="Arial" pitchFamily="34" charset="0"/>
              <a:buChar char="•"/>
            </a:pPr>
            <a:endParaRPr lang="en-US" sz="1632" dirty="0">
              <a:solidFill>
                <a:schemeClr val="accent4">
                  <a:lumMod val="75000"/>
                </a:schemeClr>
              </a:solidFill>
            </a:endParaRPr>
          </a:p>
          <a:p>
            <a:pPr marL="233079" lvl="1" indent="-229842" defTabSz="929538">
              <a:spcBef>
                <a:spcPts val="612"/>
              </a:spcBef>
              <a:buClr>
                <a:schemeClr val="tx2"/>
              </a:buClr>
              <a:buSzPct val="80000"/>
              <a:buFont typeface="Arial" pitchFamily="34" charset="0"/>
              <a:buChar char="•"/>
            </a:pPr>
            <a:r>
              <a:rPr lang="en-US" sz="1632" dirty="0">
                <a:solidFill>
                  <a:schemeClr val="accent4">
                    <a:lumMod val="75000"/>
                  </a:schemeClr>
                </a:solidFill>
              </a:rPr>
              <a:t>Related Items &amp; Autocomplete controls make data entry easy</a:t>
            </a:r>
          </a:p>
          <a:p>
            <a:pPr marL="233079" lvl="1" indent="-229842" defTabSz="929538">
              <a:spcBef>
                <a:spcPts val="612"/>
              </a:spcBef>
              <a:buClr>
                <a:schemeClr val="tx2"/>
              </a:buClr>
              <a:buSzPct val="80000"/>
              <a:buFont typeface="Arial" pitchFamily="34" charset="0"/>
              <a:buChar char="•"/>
            </a:pPr>
            <a:endParaRPr lang="en-US" sz="1632" dirty="0">
              <a:solidFill>
                <a:schemeClr val="accent4">
                  <a:lumMod val="75000"/>
                </a:schemeClr>
              </a:solidFill>
            </a:endParaRPr>
          </a:p>
          <a:p>
            <a:pPr marL="233079" lvl="1" indent="-229842" defTabSz="929538">
              <a:spcBef>
                <a:spcPts val="612"/>
              </a:spcBef>
              <a:buClr>
                <a:schemeClr val="tx2"/>
              </a:buClr>
              <a:buSzPct val="80000"/>
              <a:buFont typeface="Arial" pitchFamily="34" charset="0"/>
              <a:buChar char="•"/>
            </a:pPr>
            <a:r>
              <a:rPr lang="en-US" sz="1632" dirty="0">
                <a:solidFill>
                  <a:schemeClr val="accent4">
                    <a:lumMod val="75000"/>
                  </a:schemeClr>
                </a:solidFill>
              </a:rPr>
              <a:t>Drill-thru to details</a:t>
            </a:r>
            <a:endParaRPr lang="en-IN" sz="1632" dirty="0">
              <a:solidFill>
                <a:schemeClr val="accent4">
                  <a:lumMod val="75000"/>
                </a:schemeClr>
              </a:solidFill>
            </a:endParaRPr>
          </a:p>
        </p:txBody>
      </p:sp>
      <p:sp>
        <p:nvSpPr>
          <p:cNvPr id="47" name="Rectangle 46"/>
          <p:cNvSpPr/>
          <p:nvPr/>
        </p:nvSpPr>
        <p:spPr>
          <a:xfrm>
            <a:off x="8239742" y="1462078"/>
            <a:ext cx="3636206" cy="2330901"/>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3236" tIns="93236" rIns="93236" bIns="93236" anchor="b"/>
          <a:lstStyle/>
          <a:p>
            <a:pPr defTabSz="929548">
              <a:spcBef>
                <a:spcPts val="1224"/>
              </a:spcBef>
              <a:defRPr/>
            </a:pPr>
            <a:r>
              <a:rPr lang="en-US" sz="2243" b="1" kern="0" cap="all" dirty="0">
                <a:solidFill>
                  <a:prstClr val="white">
                    <a:alpha val="99000"/>
                  </a:prstClr>
                </a:solidFill>
                <a:ea typeface="Segoe UI" pitchFamily="34" charset="0"/>
                <a:cs typeface="Segoe UI" pitchFamily="34" charset="0"/>
              </a:rPr>
              <a:t>and Control.</a:t>
            </a:r>
          </a:p>
        </p:txBody>
      </p:sp>
      <p:sp>
        <p:nvSpPr>
          <p:cNvPr id="48" name="TextBox 47"/>
          <p:cNvSpPr txBox="1"/>
          <p:nvPr/>
        </p:nvSpPr>
        <p:spPr>
          <a:xfrm>
            <a:off x="8239741" y="3792978"/>
            <a:ext cx="3636206" cy="2237666"/>
          </a:xfrm>
          <a:prstGeom prst="rect">
            <a:avLst/>
          </a:prstGeom>
          <a:noFill/>
          <a:ln>
            <a:solidFill>
              <a:schemeClr val="accent1"/>
            </a:solidFill>
          </a:ln>
        </p:spPr>
        <p:txBody>
          <a:bodyPr wrap="square" lIns="93236" tIns="93236" rIns="93236" bIns="93236" rtlCol="0">
            <a:noAutofit/>
          </a:bodyPr>
          <a:lstStyle/>
          <a:p>
            <a:pPr marL="233079" lvl="1" indent="-229842" defTabSz="929538">
              <a:spcBef>
                <a:spcPts val="612"/>
              </a:spcBef>
              <a:buClr>
                <a:schemeClr val="tx2"/>
              </a:buClr>
              <a:buSzPct val="80000"/>
              <a:buFont typeface="Arial" pitchFamily="34" charset="0"/>
              <a:buChar char="•"/>
            </a:pPr>
            <a:r>
              <a:rPr lang="en-US" sz="1632" dirty="0">
                <a:solidFill>
                  <a:schemeClr val="accent1"/>
                </a:solidFill>
              </a:rPr>
              <a:t>SharePoint permissions with Office 365 or on-premise server </a:t>
            </a:r>
          </a:p>
          <a:p>
            <a:pPr marL="233079" lvl="1" indent="-229842" defTabSz="929538">
              <a:spcBef>
                <a:spcPts val="612"/>
              </a:spcBef>
              <a:buClr>
                <a:schemeClr val="tx2"/>
              </a:buClr>
              <a:buSzPct val="80000"/>
              <a:buFont typeface="Arial" pitchFamily="34" charset="0"/>
              <a:buChar char="•"/>
            </a:pPr>
            <a:endParaRPr lang="en-US" sz="1632" dirty="0">
              <a:solidFill>
                <a:schemeClr val="accent1"/>
              </a:solidFill>
            </a:endParaRPr>
          </a:p>
          <a:p>
            <a:pPr marL="233079" lvl="1" indent="-229842" defTabSz="929538">
              <a:spcBef>
                <a:spcPts val="612"/>
              </a:spcBef>
              <a:buClr>
                <a:schemeClr val="tx2"/>
              </a:buClr>
              <a:buSzPct val="80000"/>
              <a:buFont typeface="Arial" pitchFamily="34" charset="0"/>
              <a:buChar char="•"/>
            </a:pPr>
            <a:r>
              <a:rPr lang="en-US" sz="1632" dirty="0">
                <a:solidFill>
                  <a:schemeClr val="accent1"/>
                </a:solidFill>
              </a:rPr>
              <a:t>Windows Azure SQL Database or SQL Server back-end</a:t>
            </a:r>
            <a:r>
              <a:rPr lang="en-US" sz="1835" dirty="0"/>
              <a:t> </a:t>
            </a:r>
            <a:endParaRPr lang="en-US" sz="2447" dirty="0"/>
          </a:p>
          <a:p>
            <a:pPr marL="233079" lvl="1" indent="-229842" defTabSz="929538">
              <a:spcBef>
                <a:spcPts val="612"/>
              </a:spcBef>
              <a:buClr>
                <a:schemeClr val="tx2"/>
              </a:buClr>
              <a:buSzPct val="80000"/>
              <a:buFont typeface="Arial" pitchFamily="34" charset="0"/>
              <a:buChar char="•"/>
            </a:pPr>
            <a:endParaRPr lang="en-IN" sz="1835" dirty="0">
              <a:gradFill>
                <a:gsLst>
                  <a:gs pos="0">
                    <a:schemeClr val="tx2"/>
                  </a:gs>
                  <a:gs pos="86000">
                    <a:schemeClr val="tx2"/>
                  </a:gs>
                </a:gsLst>
                <a:lin ang="5400000" scaled="0"/>
              </a:gradFill>
            </a:endParaRPr>
          </a:p>
        </p:txBody>
      </p:sp>
      <p:sp>
        <p:nvSpPr>
          <p:cNvPr id="50" name="Rectangle 49"/>
          <p:cNvSpPr/>
          <p:nvPr/>
        </p:nvSpPr>
        <p:spPr>
          <a:xfrm>
            <a:off x="1656200" y="1482004"/>
            <a:ext cx="2503006" cy="2192075"/>
          </a:xfrm>
          <a:prstGeom prst="rect">
            <a:avLst/>
          </a:prstGeom>
        </p:spPr>
        <p:txBody>
          <a:bodyPr wrap="square">
            <a:spAutoFit/>
          </a:bodyPr>
          <a:lstStyle/>
          <a:p>
            <a:pPr defTabSz="930964">
              <a:spcBef>
                <a:spcPts val="1224"/>
              </a:spcBef>
              <a:defRPr/>
            </a:pPr>
            <a:r>
              <a:rPr lang="en-US" sz="1835" dirty="0">
                <a:solidFill>
                  <a:schemeClr val="bg1"/>
                </a:solidFill>
              </a:rPr>
              <a:t>Quickly create custom apps for the web that help run your business or department.</a:t>
            </a:r>
            <a:r>
              <a:rPr lang="en-US" sz="1836" dirty="0">
                <a:solidFill>
                  <a:schemeClr val="bg1"/>
                </a:solidFill>
              </a:rPr>
              <a:t> No app development knowledge is needed!</a:t>
            </a:r>
          </a:p>
          <a:p>
            <a:pPr defTabSz="930964">
              <a:spcBef>
                <a:spcPts val="1224"/>
              </a:spcBef>
              <a:defRPr/>
            </a:pPr>
            <a:endParaRPr lang="en-US" sz="1632" dirty="0">
              <a:solidFill>
                <a:schemeClr val="bg1"/>
              </a:solidFill>
            </a:endParaRPr>
          </a:p>
        </p:txBody>
      </p:sp>
      <p:sp>
        <p:nvSpPr>
          <p:cNvPr id="51" name="Rectangle 50"/>
          <p:cNvSpPr/>
          <p:nvPr/>
        </p:nvSpPr>
        <p:spPr>
          <a:xfrm>
            <a:off x="5581925" y="1482003"/>
            <a:ext cx="2440866" cy="1822210"/>
          </a:xfrm>
          <a:prstGeom prst="rect">
            <a:avLst/>
          </a:prstGeom>
        </p:spPr>
        <p:txBody>
          <a:bodyPr wrap="square">
            <a:spAutoFit/>
          </a:bodyPr>
          <a:lstStyle/>
          <a:p>
            <a:pPr defTabSz="930964">
              <a:spcBef>
                <a:spcPts val="1224"/>
              </a:spcBef>
              <a:defRPr/>
            </a:pPr>
            <a:r>
              <a:rPr lang="en-US" sz="1835" dirty="0">
                <a:solidFill>
                  <a:schemeClr val="bg1"/>
                </a:solidFill>
              </a:rPr>
              <a:t>Your Access app automatically looks gorgeous and easy to navigate thanks to the new "App Experience". </a:t>
            </a:r>
            <a:endParaRPr lang="en-IN" sz="1835" dirty="0">
              <a:solidFill>
                <a:schemeClr val="bg1"/>
              </a:solidFill>
            </a:endParaRPr>
          </a:p>
        </p:txBody>
      </p:sp>
      <p:sp>
        <p:nvSpPr>
          <p:cNvPr id="52" name="Rectangle 51"/>
          <p:cNvSpPr/>
          <p:nvPr/>
        </p:nvSpPr>
        <p:spPr>
          <a:xfrm>
            <a:off x="9437506" y="1482003"/>
            <a:ext cx="2423809" cy="1822210"/>
          </a:xfrm>
          <a:prstGeom prst="rect">
            <a:avLst/>
          </a:prstGeom>
        </p:spPr>
        <p:txBody>
          <a:bodyPr wrap="square">
            <a:spAutoFit/>
          </a:bodyPr>
          <a:lstStyle/>
          <a:p>
            <a:r>
              <a:rPr lang="en-US" sz="1835" dirty="0">
                <a:solidFill>
                  <a:schemeClr val="bg1"/>
                </a:solidFill>
              </a:rPr>
              <a:t>Control your apps front-end in  SharePoint with Office 365 and back-end </a:t>
            </a:r>
            <a:r>
              <a:rPr lang="en-US" sz="1835">
                <a:solidFill>
                  <a:schemeClr val="bg1"/>
                </a:solidFill>
              </a:rPr>
              <a:t>data stored </a:t>
            </a:r>
            <a:r>
              <a:rPr lang="en-US" sz="1835" dirty="0">
                <a:solidFill>
                  <a:schemeClr val="bg1"/>
                </a:solidFill>
              </a:rPr>
              <a:t>in SQL.</a:t>
            </a:r>
          </a:p>
        </p:txBody>
      </p:sp>
      <p:sp>
        <p:nvSpPr>
          <p:cNvPr id="53" name="Oval 4"/>
          <p:cNvSpPr>
            <a:spLocks/>
          </p:cNvSpPr>
          <p:nvPr>
            <p:custDataLst>
              <p:tags r:id="rId3"/>
            </p:custDataLst>
          </p:nvPr>
        </p:nvSpPr>
        <p:spPr bwMode="auto">
          <a:xfrm>
            <a:off x="738579" y="1766911"/>
            <a:ext cx="846499" cy="846499"/>
          </a:xfrm>
          <a:custGeom>
            <a:avLst/>
            <a:gdLst>
              <a:gd name="T0" fmla="*/ 1265381 w 1708728"/>
              <a:gd name="T1" fmla="*/ 224304 h 1708728"/>
              <a:gd name="T2" fmla="*/ 766617 w 1708728"/>
              <a:gd name="T3" fmla="*/ 1212595 h 1708728"/>
              <a:gd name="T4" fmla="*/ 275647 w 1708728"/>
              <a:gd name="T5" fmla="*/ 861613 h 1708728"/>
              <a:gd name="T6" fmla="*/ 147492 w 1708728"/>
              <a:gd name="T7" fmla="*/ 1167857 h 1708728"/>
              <a:gd name="T8" fmla="*/ 785090 w 1708728"/>
              <a:gd name="T9" fmla="*/ 1471213 h 1708728"/>
              <a:gd name="T10" fmla="*/ 1514763 w 1708728"/>
              <a:gd name="T11" fmla="*/ 445977 h 1708728"/>
              <a:gd name="T12" fmla="*/ 1265381 w 1708728"/>
              <a:gd name="T13" fmla="*/ 224304 h 1708728"/>
              <a:gd name="T14" fmla="*/ 854364 w 1708728"/>
              <a:gd name="T15" fmla="*/ 0 h 1708728"/>
              <a:gd name="T16" fmla="*/ 1708728 w 1708728"/>
              <a:gd name="T17" fmla="*/ 854364 h 1708728"/>
              <a:gd name="T18" fmla="*/ 854364 w 1708728"/>
              <a:gd name="T19" fmla="*/ 1708728 h 1708728"/>
              <a:gd name="T20" fmla="*/ 0 w 1708728"/>
              <a:gd name="T21" fmla="*/ 854364 h 1708728"/>
              <a:gd name="T22" fmla="*/ 854364 w 1708728"/>
              <a:gd name="T23" fmla="*/ 0 h 1708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728" h="1708728">
                <a:moveTo>
                  <a:pt x="1265381" y="224304"/>
                </a:moveTo>
                <a:cubicBezTo>
                  <a:pt x="1089601" y="448959"/>
                  <a:pt x="923347" y="759340"/>
                  <a:pt x="766617" y="1212595"/>
                </a:cubicBezTo>
                <a:cubicBezTo>
                  <a:pt x="602960" y="1095601"/>
                  <a:pt x="744104" y="1207207"/>
                  <a:pt x="275647" y="861613"/>
                </a:cubicBezTo>
                <a:lnTo>
                  <a:pt x="147492" y="1167857"/>
                </a:lnTo>
                <a:cubicBezTo>
                  <a:pt x="288587" y="1202301"/>
                  <a:pt x="596369" y="1293894"/>
                  <a:pt x="785090" y="1471213"/>
                </a:cubicBezTo>
                <a:cubicBezTo>
                  <a:pt x="937826" y="1029456"/>
                  <a:pt x="1271539" y="706760"/>
                  <a:pt x="1514763" y="445977"/>
                </a:cubicBezTo>
                <a:lnTo>
                  <a:pt x="1265381" y="224304"/>
                </a:lnTo>
                <a:close/>
                <a:moveTo>
                  <a:pt x="854364" y="0"/>
                </a:moveTo>
                <a:cubicBezTo>
                  <a:pt x="1326216" y="0"/>
                  <a:pt x="1708728" y="382512"/>
                  <a:pt x="1708728" y="854364"/>
                </a:cubicBezTo>
                <a:cubicBezTo>
                  <a:pt x="1708728" y="1326216"/>
                  <a:pt x="1326216" y="1708728"/>
                  <a:pt x="854364" y="1708728"/>
                </a:cubicBezTo>
                <a:cubicBezTo>
                  <a:pt x="382512" y="1708728"/>
                  <a:pt x="0" y="1326216"/>
                  <a:pt x="0" y="854364"/>
                </a:cubicBezTo>
                <a:cubicBezTo>
                  <a:pt x="0" y="382512"/>
                  <a:pt x="382512" y="0"/>
                  <a:pt x="8543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3236" tIns="46618" rIns="93236" bIns="46618" anchor="ctr" anchorCtr="0" upright="1">
            <a:noAutofit/>
          </a:bodyPr>
          <a:lstStyle/>
          <a:p>
            <a:endParaRPr lang="en-US" sz="1835" dirty="0"/>
          </a:p>
        </p:txBody>
      </p:sp>
      <p:pic>
        <p:nvPicPr>
          <p:cNvPr id="17" name="Picture 6" descr="\\MAGNUM\Projects\Microsoft\Cloud Power FY12\Design\Icons\PNGs\Virtual_Network.png"/>
          <p:cNvPicPr>
            <a:picLocks noChangeAspect="1" noChangeArrowheads="1"/>
          </p:cNvPicPr>
          <p:nvPr/>
        </p:nvPicPr>
        <p:blipFill>
          <a:blip r:embed="rId9" cstate="print">
            <a:lum bright="100000"/>
          </a:blip>
          <a:stretch>
            <a:fillRect/>
          </a:stretch>
        </p:blipFill>
        <p:spPr bwMode="auto">
          <a:xfrm>
            <a:off x="8302610" y="1576087"/>
            <a:ext cx="1228148" cy="1228148"/>
          </a:xfrm>
          <a:prstGeom prst="rect">
            <a:avLst/>
          </a:prstGeom>
          <a:noFill/>
        </p:spPr>
      </p:pic>
      <p:pic>
        <p:nvPicPr>
          <p:cNvPr id="20" name="Picture 7" descr="\\MAGNUM\Projects\Microsoft\Cloud Power FY12\Design\ICONS_PNG\Physical_Virtual.png"/>
          <p:cNvPicPr>
            <a:picLocks noChangeAspect="1" noChangeArrowheads="1"/>
          </p:cNvPicPr>
          <p:nvPr>
            <p:custDataLst>
              <p:tags r:id="rId4"/>
            </p:custDataLst>
          </p:nvPr>
        </p:nvPicPr>
        <p:blipFill rotWithShape="1">
          <a:blip r:embed="rId10" cstate="print">
            <a:biLevel thresh="25000"/>
          </a:blip>
          <a:srcRect l="28644" t="6880" r="27380" b="59786"/>
          <a:stretch/>
        </p:blipFill>
        <p:spPr bwMode="auto">
          <a:xfrm>
            <a:off x="4480565" y="1854225"/>
            <a:ext cx="1253324" cy="950010"/>
          </a:xfrm>
          <a:prstGeom prst="rect">
            <a:avLst/>
          </a:prstGeom>
          <a:noFill/>
          <a:ln>
            <a:noFill/>
          </a:ln>
        </p:spPr>
      </p:pic>
      <p:sp>
        <p:nvSpPr>
          <p:cNvPr id="16" name="Title 1"/>
          <p:cNvSpPr>
            <a:spLocks noGrp="1"/>
          </p:cNvSpPr>
          <p:nvPr>
            <p:ph type="title"/>
          </p:nvPr>
        </p:nvSpPr>
        <p:spPr>
          <a:xfrm>
            <a:off x="259906" y="368354"/>
            <a:ext cx="11889564" cy="917575"/>
          </a:xfrm>
        </p:spPr>
        <p:txBody>
          <a:bodyPr/>
          <a:lstStyle/>
          <a:p>
            <a:pPr algn="ctr"/>
            <a:r>
              <a:rPr lang="en-US" sz="4000" b="1" dirty="0" smtClean="0"/>
              <a:t>Quickly Create Business Value with Browser-Based Apps</a:t>
            </a:r>
            <a:endParaRPr lang="en-US" sz="4000" b="1" dirty="0"/>
          </a:p>
        </p:txBody>
      </p:sp>
    </p:spTree>
    <p:extLst>
      <p:ext uri="{BB962C8B-B14F-4D97-AF65-F5344CB8AC3E}">
        <p14:creationId xmlns:p14="http://schemas.microsoft.com/office/powerpoint/2010/main" val="292393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p:cNvSpPr/>
          <p:nvPr/>
        </p:nvSpPr>
        <p:spPr bwMode="auto">
          <a:xfrm>
            <a:off x="10738771" y="1581956"/>
            <a:ext cx="1069303" cy="1153283"/>
          </a:xfrm>
          <a:prstGeom prst="rect">
            <a:avLst/>
          </a:prstGeom>
          <a:solidFill>
            <a:srgbClr val="0001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Pro </a:t>
            </a:r>
            <a:r>
              <a:rPr lang="en-US" sz="1632" dirty="0" err="1">
                <a:solidFill>
                  <a:prstClr val="white">
                    <a:alpha val="99000"/>
                  </a:prstClr>
                </a:solidFill>
              </a:rPr>
              <a:t>Dev</a:t>
            </a:r>
            <a:endParaRPr lang="en-US" sz="1632" dirty="0">
              <a:solidFill>
                <a:prstClr val="white">
                  <a:alpha val="99000"/>
                </a:prstClr>
              </a:solidFill>
            </a:endParaRPr>
          </a:p>
        </p:txBody>
      </p:sp>
      <p:sp>
        <p:nvSpPr>
          <p:cNvPr id="135" name="Rectangle 134"/>
          <p:cNvSpPr/>
          <p:nvPr/>
        </p:nvSpPr>
        <p:spPr bwMode="auto">
          <a:xfrm>
            <a:off x="576126" y="1607863"/>
            <a:ext cx="1245595" cy="1119124"/>
          </a:xfrm>
          <a:prstGeom prst="rect">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Power User</a:t>
            </a:r>
          </a:p>
        </p:txBody>
      </p:sp>
      <p:pic>
        <p:nvPicPr>
          <p:cNvPr id="28" name="Picture 27" descr="\\MAGNUM\Projects\Microsoft\Cloud Power FY12\Design\ICONS_PNG\Professionals.png"/>
          <p:cNvPicPr>
            <a:picLocks noChangeAspect="1" noChangeArrowheads="1"/>
          </p:cNvPicPr>
          <p:nvPr/>
        </p:nvPicPr>
        <p:blipFill>
          <a:blip r:embed="rId2" cstate="print">
            <a:lum bright="100000"/>
          </a:blip>
          <a:srcRect/>
          <a:stretch>
            <a:fillRect/>
          </a:stretch>
        </p:blipFill>
        <p:spPr bwMode="auto">
          <a:xfrm>
            <a:off x="756307" y="1619405"/>
            <a:ext cx="829986" cy="829986"/>
          </a:xfrm>
          <a:prstGeom prst="rect">
            <a:avLst/>
          </a:prstGeom>
          <a:noFill/>
        </p:spPr>
      </p:pic>
      <p:sp>
        <p:nvSpPr>
          <p:cNvPr id="2" name="Title 1"/>
          <p:cNvSpPr>
            <a:spLocks noGrp="1"/>
          </p:cNvSpPr>
          <p:nvPr>
            <p:ph type="title" idx="4294967295"/>
          </p:nvPr>
        </p:nvSpPr>
        <p:spPr>
          <a:xfrm>
            <a:off x="531948" y="233150"/>
            <a:ext cx="11902026" cy="621736"/>
          </a:xfrm>
        </p:spPr>
        <p:txBody>
          <a:bodyPr/>
          <a:lstStyle/>
          <a:p>
            <a:r>
              <a:rPr lang="en-US" sz="5605" spc="-112" dirty="0"/>
              <a:t>Familiar Toolset Across Skill Levels</a:t>
            </a:r>
          </a:p>
        </p:txBody>
      </p:sp>
      <p:sp>
        <p:nvSpPr>
          <p:cNvPr id="4" name="Rectangle 3"/>
          <p:cNvSpPr/>
          <p:nvPr/>
        </p:nvSpPr>
        <p:spPr bwMode="auto">
          <a:xfrm rot="10800000">
            <a:off x="1766473" y="1607863"/>
            <a:ext cx="8995324" cy="1119124"/>
          </a:xfrm>
          <a:prstGeom prst="rect">
            <a:avLst/>
          </a:prstGeom>
          <a:gradFill flip="none" rotWithShape="1">
            <a:gsLst>
              <a:gs pos="0">
                <a:srgbClr val="00B050"/>
              </a:gs>
              <a:gs pos="100000">
                <a:schemeClr val="tx1"/>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a:xfrm>
            <a:off x="538453" y="3889743"/>
            <a:ext cx="3634691" cy="2322887"/>
          </a:xfrm>
          <a:prstGeom prst="rect">
            <a:avLst/>
          </a:prstGeom>
        </p:spPr>
        <p:txBody>
          <a:bodyPr wrap="square">
            <a:spAutoFit/>
          </a:bodyPr>
          <a:lstStyle/>
          <a:p>
            <a:pPr defTabSz="932559"/>
            <a:endParaRPr lang="en-US" sz="1836" b="1" dirty="0">
              <a:solidFill>
                <a:srgbClr val="00B050"/>
              </a:solidFill>
            </a:endParaRPr>
          </a:p>
          <a:p>
            <a:pPr algn="ctr" defTabSz="932559"/>
            <a:r>
              <a:rPr lang="en-US" sz="2040" b="1" dirty="0">
                <a:solidFill>
                  <a:srgbClr val="000000"/>
                </a:solidFill>
              </a:rPr>
              <a:t>Access 2013: </a:t>
            </a:r>
          </a:p>
          <a:p>
            <a:pPr algn="ctr" defTabSz="932559"/>
            <a:r>
              <a:rPr lang="en-US" sz="2040" b="1" dirty="0">
                <a:solidFill>
                  <a:srgbClr val="000000"/>
                </a:solidFill>
              </a:rPr>
              <a:t>Access Services, Office 365</a:t>
            </a:r>
          </a:p>
          <a:p>
            <a:pPr algn="ctr" defTabSz="932559"/>
            <a:endParaRPr lang="en-US" sz="816" dirty="0">
              <a:solidFill>
                <a:srgbClr val="000000"/>
              </a:solidFill>
            </a:endParaRPr>
          </a:p>
          <a:p>
            <a:pPr algn="ctr" defTabSz="932559"/>
            <a:endParaRPr lang="en-US" sz="1836" i="1" dirty="0">
              <a:solidFill>
                <a:srgbClr val="000000"/>
              </a:solidFill>
            </a:endParaRPr>
          </a:p>
          <a:p>
            <a:pPr algn="ctr" defTabSz="932559"/>
            <a:r>
              <a:rPr lang="en-US" sz="1836" i="1" dirty="0">
                <a:solidFill>
                  <a:srgbClr val="000000"/>
                </a:solidFill>
              </a:rPr>
              <a:t>The easiest way for a non-developer to build and publish apps for SharePoint</a:t>
            </a:r>
          </a:p>
        </p:txBody>
      </p:sp>
      <p:sp>
        <p:nvSpPr>
          <p:cNvPr id="6" name="Rectangle 5"/>
          <p:cNvSpPr/>
          <p:nvPr/>
        </p:nvSpPr>
        <p:spPr>
          <a:xfrm>
            <a:off x="8333324" y="4179977"/>
            <a:ext cx="3474750" cy="2008983"/>
          </a:xfrm>
          <a:prstGeom prst="rect">
            <a:avLst/>
          </a:prstGeom>
        </p:spPr>
        <p:txBody>
          <a:bodyPr wrap="square">
            <a:spAutoFit/>
          </a:bodyPr>
          <a:lstStyle/>
          <a:p>
            <a:pPr algn="ctr" defTabSz="932559"/>
            <a:r>
              <a:rPr lang="en-US" sz="2040" b="1" dirty="0">
                <a:solidFill>
                  <a:srgbClr val="000000"/>
                </a:solidFill>
              </a:rPr>
              <a:t>Visual Studio 2012</a:t>
            </a:r>
          </a:p>
          <a:p>
            <a:pPr algn="ctr" defTabSz="932559"/>
            <a:endParaRPr lang="en-US" sz="1836" dirty="0">
              <a:solidFill>
                <a:srgbClr val="000000"/>
              </a:solidFill>
            </a:endParaRPr>
          </a:p>
          <a:p>
            <a:pPr algn="ctr" defTabSz="932559"/>
            <a:endParaRPr lang="en-US" sz="1836" dirty="0">
              <a:solidFill>
                <a:srgbClr val="000000"/>
              </a:solidFill>
            </a:endParaRPr>
          </a:p>
          <a:p>
            <a:pPr algn="ctr" defTabSz="932559"/>
            <a:endParaRPr lang="en-US" sz="816" dirty="0">
              <a:solidFill>
                <a:srgbClr val="000000"/>
              </a:solidFill>
            </a:endParaRPr>
          </a:p>
          <a:p>
            <a:pPr algn="ctr" defTabSz="932559"/>
            <a:r>
              <a:rPr lang="en-US" sz="1836" i="1" dirty="0">
                <a:solidFill>
                  <a:srgbClr val="000000"/>
                </a:solidFill>
              </a:rPr>
              <a:t>A great end-to-end </a:t>
            </a:r>
          </a:p>
          <a:p>
            <a:pPr algn="ctr" defTabSz="932559"/>
            <a:r>
              <a:rPr lang="en-US" sz="1836" i="1" dirty="0">
                <a:solidFill>
                  <a:srgbClr val="000000"/>
                </a:solidFill>
              </a:rPr>
              <a:t>development experience for highest customization</a:t>
            </a:r>
            <a:endParaRPr lang="en-US" sz="1836" b="1" i="1" dirty="0">
              <a:solidFill>
                <a:srgbClr val="000000"/>
              </a:solidFill>
            </a:endParaRPr>
          </a:p>
        </p:txBody>
      </p:sp>
      <p:sp>
        <p:nvSpPr>
          <p:cNvPr id="7" name="Rectangle 6"/>
          <p:cNvSpPr/>
          <p:nvPr/>
        </p:nvSpPr>
        <p:spPr>
          <a:xfrm>
            <a:off x="4381015" y="3889742"/>
            <a:ext cx="3527727" cy="2015130"/>
          </a:xfrm>
          <a:prstGeom prst="rect">
            <a:avLst/>
          </a:prstGeom>
        </p:spPr>
        <p:txBody>
          <a:bodyPr wrap="square">
            <a:spAutoFit/>
          </a:bodyPr>
          <a:lstStyle/>
          <a:p>
            <a:pPr algn="ctr" defTabSz="932559"/>
            <a:endParaRPr lang="en-US" sz="1836" b="1" dirty="0">
              <a:solidFill>
                <a:srgbClr val="FFFFFF"/>
              </a:solidFill>
            </a:endParaRPr>
          </a:p>
          <a:p>
            <a:pPr algn="ctr" defTabSz="932559"/>
            <a:r>
              <a:rPr lang="en-US" sz="2040" b="1" dirty="0">
                <a:solidFill>
                  <a:srgbClr val="000000"/>
                </a:solidFill>
              </a:rPr>
              <a:t>“Napa” Office 365 Development Tools</a:t>
            </a:r>
          </a:p>
          <a:p>
            <a:pPr algn="ctr" defTabSz="932559"/>
            <a:endParaRPr lang="en-US" sz="816" dirty="0">
              <a:solidFill>
                <a:srgbClr val="000000"/>
              </a:solidFill>
            </a:endParaRPr>
          </a:p>
          <a:p>
            <a:pPr algn="ctr" defTabSz="932559"/>
            <a:endParaRPr lang="en-US" sz="1836" dirty="0">
              <a:solidFill>
                <a:srgbClr val="000000"/>
              </a:solidFill>
            </a:endParaRPr>
          </a:p>
          <a:p>
            <a:pPr algn="ctr" defTabSz="932559"/>
            <a:r>
              <a:rPr lang="en-US" sz="1836" i="1" dirty="0">
                <a:solidFill>
                  <a:srgbClr val="000000"/>
                </a:solidFill>
              </a:rPr>
              <a:t>A lightweight, in-browser development experience</a:t>
            </a:r>
          </a:p>
        </p:txBody>
      </p:sp>
      <p:cxnSp>
        <p:nvCxnSpPr>
          <p:cNvPr id="9" name="Straight Connector 8"/>
          <p:cNvCxnSpPr/>
          <p:nvPr/>
        </p:nvCxnSpPr>
        <p:spPr>
          <a:xfrm>
            <a:off x="4242434" y="2627199"/>
            <a:ext cx="0" cy="342355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088788" y="2627199"/>
            <a:ext cx="11514" cy="343472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bwMode="auto">
          <a:xfrm>
            <a:off x="4242435" y="3544916"/>
            <a:ext cx="7565639" cy="495528"/>
          </a:xfrm>
          <a:prstGeom prst="rect">
            <a:avLst/>
          </a:prstGeom>
          <a:solidFill>
            <a:srgbClr val="EB3C0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Office</a:t>
            </a:r>
          </a:p>
        </p:txBody>
      </p:sp>
      <p:sp>
        <p:nvSpPr>
          <p:cNvPr id="43" name="Rectangle 42"/>
          <p:cNvSpPr/>
          <p:nvPr/>
        </p:nvSpPr>
        <p:spPr bwMode="auto">
          <a:xfrm>
            <a:off x="576128" y="2874773"/>
            <a:ext cx="11231948" cy="530612"/>
          </a:xfrm>
          <a:prstGeom prst="rect">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SharePoint</a:t>
            </a:r>
          </a:p>
        </p:txBody>
      </p:sp>
      <p:pic>
        <p:nvPicPr>
          <p:cNvPr id="30" name="Picture 29" descr="\\MAGNUM\Projects\Microsoft\Cloud Power FY12\Design\Icons\PNGs\Optimized.png"/>
          <p:cNvPicPr>
            <a:picLocks noChangeAspect="1" noChangeArrowheads="1"/>
          </p:cNvPicPr>
          <p:nvPr/>
        </p:nvPicPr>
        <p:blipFill>
          <a:blip r:embed="rId3" cstate="print">
            <a:lum bright="100000"/>
          </a:blip>
          <a:srcRect/>
          <a:stretch>
            <a:fillRect/>
          </a:stretch>
        </p:blipFill>
        <p:spPr bwMode="auto">
          <a:xfrm>
            <a:off x="10875106" y="1607864"/>
            <a:ext cx="819662" cy="819662"/>
          </a:xfrm>
          <a:prstGeom prst="rect">
            <a:avLst/>
          </a:prstGeom>
          <a:noFill/>
        </p:spPr>
      </p:pic>
    </p:spTree>
    <p:extLst>
      <p:ext uri="{BB962C8B-B14F-4D97-AF65-F5344CB8AC3E}">
        <p14:creationId xmlns:p14="http://schemas.microsoft.com/office/powerpoint/2010/main" val="10819731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5"/>
                                        </p:tgtEl>
                                        <p:attrNameLst>
                                          <p:attrName>style.visibility</p:attrName>
                                        </p:attrNameLst>
                                      </p:cBhvr>
                                      <p:to>
                                        <p:strVal val="visible"/>
                                      </p:to>
                                    </p:set>
                                    <p:animEffect transition="in" filter="fade">
                                      <p:cBhvr>
                                        <p:cTn id="15" dur="500"/>
                                        <p:tgtEl>
                                          <p:spTgt spid="135"/>
                                        </p:tgtEl>
                                      </p:cBhvr>
                                    </p:animEffect>
                                  </p:child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35" grpId="0" animBg="1"/>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656" r="1937"/>
          <a:stretch/>
        </p:blipFill>
        <p:spPr bwMode="auto">
          <a:xfrm>
            <a:off x="6503825" y="1321221"/>
            <a:ext cx="5317604" cy="477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lstStyle/>
          <a:p>
            <a:r>
              <a:rPr lang="en-US" dirty="0" smtClean="0"/>
              <a:t>Try Out Access 2013 Web Databases</a:t>
            </a:r>
            <a:endParaRPr lang="en-US" dirty="0"/>
          </a:p>
        </p:txBody>
      </p:sp>
      <p:sp>
        <p:nvSpPr>
          <p:cNvPr id="21" name="Text Placeholder 25"/>
          <p:cNvSpPr>
            <a:spLocks noGrp="1"/>
          </p:cNvSpPr>
          <p:nvPr>
            <p:ph type="body" sz="quarter" idx="10"/>
          </p:nvPr>
        </p:nvSpPr>
        <p:spPr>
          <a:xfrm>
            <a:off x="270083" y="1189506"/>
            <a:ext cx="11651870" cy="879912"/>
          </a:xfrm>
          <a:prstGeom prst="rect">
            <a:avLst/>
          </a:prstGeom>
        </p:spPr>
        <p:txBody>
          <a:bodyPr/>
          <a:lstStyle/>
          <a:p>
            <a:r>
              <a:rPr lang="en-US" sz="4896" dirty="0"/>
              <a:t>Office.com/Preview</a:t>
            </a:r>
            <a:endParaRPr lang="en-US" dirty="0"/>
          </a:p>
        </p:txBody>
      </p:sp>
      <p:sp>
        <p:nvSpPr>
          <p:cNvPr id="16" name="Rectangle 15"/>
          <p:cNvSpPr/>
          <p:nvPr/>
        </p:nvSpPr>
        <p:spPr bwMode="auto">
          <a:xfrm flipV="1">
            <a:off x="6412524" y="1321219"/>
            <a:ext cx="5739811" cy="1536060"/>
          </a:xfrm>
          <a:prstGeom prst="rect">
            <a:avLst/>
          </a:prstGeom>
          <a:gradFill>
            <a:gsLst>
              <a:gs pos="12000">
                <a:schemeClr val="tx1">
                  <a:alpha val="0"/>
                </a:schemeClr>
              </a:gs>
              <a:gs pos="65000">
                <a:schemeClr val="bg2"/>
              </a:gs>
            </a:gsLst>
            <a:lin ang="5400000" scaled="0"/>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1" rIns="93243" bIns="46621" numCol="1" rtlCol="0" anchor="ctr" anchorCtr="0" compatLnSpc="1">
            <a:prstTxWarp prst="textNoShape">
              <a:avLst/>
            </a:prstTxWarp>
          </a:bodyPr>
          <a:lstStyle/>
          <a:p>
            <a:pPr algn="ctr" defTabSz="932111" fontAlgn="base">
              <a:spcBef>
                <a:spcPct val="0"/>
              </a:spcBef>
              <a:spcAft>
                <a:spcPct val="0"/>
              </a:spcAft>
            </a:pPr>
            <a:endParaRPr lang="en-US" sz="2040" dirty="0">
              <a:gradFill>
                <a:gsLst>
                  <a:gs pos="0">
                    <a:srgbClr val="FFFFFF"/>
                  </a:gs>
                  <a:gs pos="100000">
                    <a:srgbClr val="FFFFFF"/>
                  </a:gs>
                </a:gsLst>
                <a:lin ang="5400000" scaled="0"/>
              </a:gradFill>
            </a:endParaRPr>
          </a:p>
        </p:txBody>
      </p:sp>
      <p:graphicFrame>
        <p:nvGraphicFramePr>
          <p:cNvPr id="2" name="Table 1"/>
          <p:cNvGraphicFramePr>
            <a:graphicFrameLocks noGrp="1"/>
          </p:cNvGraphicFramePr>
          <p:nvPr>
            <p:extLst/>
          </p:nvPr>
        </p:nvGraphicFramePr>
        <p:xfrm>
          <a:off x="622306" y="3531654"/>
          <a:ext cx="5239016" cy="2564467"/>
        </p:xfrm>
        <a:graphic>
          <a:graphicData uri="http://schemas.openxmlformats.org/drawingml/2006/table">
            <a:tbl>
              <a:tblPr firstRow="1" bandRow="1">
                <a:tableStyleId>{5C22544A-7EE6-4342-B048-85BDC9FD1C3A}</a:tableStyleId>
              </a:tblPr>
              <a:tblGrid>
                <a:gridCol w="2711528"/>
                <a:gridCol w="1242573"/>
                <a:gridCol w="1284915"/>
              </a:tblGrid>
              <a:tr h="1088023">
                <a:tc>
                  <a:txBody>
                    <a:bodyPr/>
                    <a:lstStyle/>
                    <a:p>
                      <a:r>
                        <a:rPr lang="en-US" sz="1600" dirty="0" smtClean="0"/>
                        <a:t>Office 365 Preview</a:t>
                      </a:r>
                      <a:r>
                        <a:rPr lang="en-US" sz="1600" baseline="0" dirty="0" smtClean="0"/>
                        <a:t> Plan</a:t>
                      </a:r>
                      <a:endParaRPr lang="en-US" sz="1600" dirty="0"/>
                    </a:p>
                  </a:txBody>
                  <a:tcPr marL="93247" marR="93247" marT="46623" marB="46623" anchor="ctr"/>
                </a:tc>
                <a:tc>
                  <a:txBody>
                    <a:bodyPr/>
                    <a:lstStyle/>
                    <a:p>
                      <a:r>
                        <a:rPr lang="en-US" sz="1600" baseline="0" dirty="0" smtClean="0"/>
                        <a:t>Access 2013 Client</a:t>
                      </a:r>
                      <a:endParaRPr lang="en-US" sz="1600" dirty="0"/>
                    </a:p>
                  </a:txBody>
                  <a:tcPr marL="93247" marR="93247" marT="46623" marB="46623" anchor="ctr"/>
                </a:tc>
                <a:tc>
                  <a:txBody>
                    <a:bodyPr/>
                    <a:lstStyle/>
                    <a:p>
                      <a:r>
                        <a:rPr lang="en-US" sz="1600" baseline="0" dirty="0" smtClean="0"/>
                        <a:t>Access 2013 Database Hosting</a:t>
                      </a:r>
                      <a:endParaRPr lang="en-US" sz="1600" dirty="0"/>
                    </a:p>
                  </a:txBody>
                  <a:tcPr marL="93247" marR="93247" marT="46623" marB="46623" anchor="ctr"/>
                </a:tc>
              </a:tr>
              <a:tr h="378168">
                <a:tc>
                  <a:txBody>
                    <a:bodyPr/>
                    <a:lstStyle/>
                    <a:p>
                      <a:r>
                        <a:rPr lang="en-US" sz="1600" dirty="0" smtClean="0"/>
                        <a:t>Home Premium</a:t>
                      </a:r>
                      <a:endParaRPr lang="en-US" sz="1600" dirty="0"/>
                    </a:p>
                  </a:txBody>
                  <a:tcPr marL="93247" marR="93247" marT="46623" marB="46623"/>
                </a:tc>
                <a:tc>
                  <a:txBody>
                    <a:bodyPr/>
                    <a:lstStyle/>
                    <a:p>
                      <a:r>
                        <a:rPr lang="en-US" sz="1600" baseline="0" dirty="0" smtClean="0"/>
                        <a:t>Yes</a:t>
                      </a:r>
                      <a:endParaRPr lang="en-US" sz="1600" dirty="0"/>
                    </a:p>
                  </a:txBody>
                  <a:tcPr marL="93247" marR="93247" marT="46623" marB="46623">
                    <a:solidFill>
                      <a:schemeClr val="accent2">
                        <a:lumMod val="40000"/>
                        <a:lumOff val="60000"/>
                      </a:schemeClr>
                    </a:solidFill>
                  </a:tcPr>
                </a:tc>
                <a:tc>
                  <a:txBody>
                    <a:bodyPr/>
                    <a:lstStyle/>
                    <a:p>
                      <a:r>
                        <a:rPr lang="en-US" sz="1600" dirty="0" smtClean="0"/>
                        <a:t>No</a:t>
                      </a:r>
                      <a:endParaRPr lang="en-US" sz="1600" dirty="0"/>
                    </a:p>
                  </a:txBody>
                  <a:tcPr marL="93247" marR="93247" marT="46623" marB="46623">
                    <a:solidFill>
                      <a:schemeClr val="accent3">
                        <a:lumMod val="40000"/>
                        <a:lumOff val="60000"/>
                      </a:schemeClr>
                    </a:solidFill>
                  </a:tcPr>
                </a:tc>
              </a:tr>
              <a:tr h="378168">
                <a:tc>
                  <a:txBody>
                    <a:bodyPr/>
                    <a:lstStyle/>
                    <a:p>
                      <a:r>
                        <a:rPr lang="en-US" sz="1600" dirty="0" smtClean="0"/>
                        <a:t>ProPlus</a:t>
                      </a:r>
                      <a:endParaRPr lang="en-US" sz="1600" dirty="0"/>
                    </a:p>
                  </a:txBody>
                  <a:tcPr marL="93247" marR="93247" marT="46623" marB="46623"/>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aseline="0" dirty="0" smtClean="0"/>
                        <a:t>Yes</a:t>
                      </a:r>
                      <a:endParaRPr lang="en-US" sz="1600" dirty="0" smtClean="0"/>
                    </a:p>
                  </a:txBody>
                  <a:tcPr marL="93247" marR="93247" marT="46623" marB="46623">
                    <a:solidFill>
                      <a:schemeClr val="accent2">
                        <a:lumMod val="40000"/>
                        <a:lumOff val="60000"/>
                      </a:schemeClr>
                    </a:solidFill>
                  </a:tcPr>
                </a:tc>
                <a:tc>
                  <a:txBody>
                    <a:bodyPr/>
                    <a:lstStyle/>
                    <a:p>
                      <a:r>
                        <a:rPr lang="en-US" sz="1600" dirty="0" smtClean="0"/>
                        <a:t>No</a:t>
                      </a:r>
                      <a:endParaRPr lang="en-US" sz="1600" dirty="0"/>
                    </a:p>
                  </a:txBody>
                  <a:tcPr marL="93247" marR="93247" marT="46623" marB="46623">
                    <a:solidFill>
                      <a:schemeClr val="accent3">
                        <a:lumMod val="40000"/>
                        <a:lumOff val="60000"/>
                      </a:schemeClr>
                    </a:solidFill>
                  </a:tcPr>
                </a:tc>
              </a:tr>
              <a:tr h="378168">
                <a:tc>
                  <a:txBody>
                    <a:bodyPr/>
                    <a:lstStyle/>
                    <a:p>
                      <a:r>
                        <a:rPr lang="en-US" sz="1600" baseline="0" dirty="0" smtClean="0"/>
                        <a:t>Small Business Premium</a:t>
                      </a:r>
                      <a:endParaRPr lang="en-US" sz="1600" dirty="0"/>
                    </a:p>
                  </a:txBody>
                  <a:tcPr marL="93247" marR="93247" marT="46623" marB="46623"/>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aseline="0" dirty="0" smtClean="0"/>
                        <a:t>Yes</a:t>
                      </a:r>
                      <a:endParaRPr lang="en-US" sz="1600" dirty="0" smtClean="0"/>
                    </a:p>
                  </a:txBody>
                  <a:tcPr marL="93247" marR="93247" marT="46623" marB="46623">
                    <a:solidFill>
                      <a:schemeClr val="accent2">
                        <a:lumMod val="40000"/>
                        <a:lumOff val="60000"/>
                      </a:schemeClr>
                    </a:solidFill>
                  </a:tcPr>
                </a:tc>
                <a:tc>
                  <a:txBody>
                    <a:bodyPr/>
                    <a:lstStyle/>
                    <a:p>
                      <a:r>
                        <a:rPr lang="en-US" sz="1600" dirty="0" smtClean="0"/>
                        <a:t>Yes</a:t>
                      </a:r>
                      <a:endParaRPr lang="en-US" sz="1600" dirty="0"/>
                    </a:p>
                  </a:txBody>
                  <a:tcPr marL="93247" marR="93247" marT="46623" marB="46623">
                    <a:solidFill>
                      <a:schemeClr val="accent2">
                        <a:lumMod val="40000"/>
                        <a:lumOff val="60000"/>
                      </a:schemeClr>
                    </a:solidFill>
                  </a:tcPr>
                </a:tc>
              </a:tr>
              <a:tr h="341940">
                <a:tc>
                  <a:txBody>
                    <a:bodyPr/>
                    <a:lstStyle/>
                    <a:p>
                      <a:r>
                        <a:rPr lang="en-US" sz="1600" dirty="0" smtClean="0"/>
                        <a:t>Home Premium</a:t>
                      </a:r>
                      <a:endParaRPr lang="en-US" sz="1600" dirty="0"/>
                    </a:p>
                  </a:txBody>
                  <a:tcPr marL="93247" marR="93247" marT="46623" marB="46623"/>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aseline="0" dirty="0" smtClean="0"/>
                        <a:t>Yes</a:t>
                      </a:r>
                      <a:endParaRPr lang="en-US" sz="1600" dirty="0" smtClean="0"/>
                    </a:p>
                  </a:txBody>
                  <a:tcPr marL="93247" marR="93247" marT="46623" marB="46623">
                    <a:solidFill>
                      <a:schemeClr val="accent2">
                        <a:lumMod val="40000"/>
                        <a:lumOff val="60000"/>
                      </a:schemeClr>
                    </a:solidFill>
                  </a:tcPr>
                </a:tc>
                <a:tc>
                  <a:txBody>
                    <a:bodyPr/>
                    <a:lstStyle/>
                    <a:p>
                      <a:r>
                        <a:rPr lang="en-US" sz="1600" dirty="0" smtClean="0"/>
                        <a:t>Yes</a:t>
                      </a:r>
                      <a:endParaRPr lang="en-US" sz="1600" dirty="0"/>
                    </a:p>
                  </a:txBody>
                  <a:tcPr marL="93247" marR="93247" marT="46623" marB="46623">
                    <a:solidFill>
                      <a:schemeClr val="accent2">
                        <a:lumMod val="40000"/>
                        <a:lumOff val="60000"/>
                      </a:schemeClr>
                    </a:solidFill>
                  </a:tcPr>
                </a:tc>
              </a:tr>
            </a:tbl>
          </a:graphicData>
        </a:graphic>
      </p:graphicFrame>
      <p:sp>
        <p:nvSpPr>
          <p:cNvPr id="15" name="Oval 14"/>
          <p:cNvSpPr/>
          <p:nvPr/>
        </p:nvSpPr>
        <p:spPr bwMode="auto">
          <a:xfrm>
            <a:off x="7549036" y="5828438"/>
            <a:ext cx="2637912" cy="341125"/>
          </a:xfrm>
          <a:prstGeom prst="ellipse">
            <a:avLst/>
          </a:prstGeom>
          <a:noFill/>
          <a:ln w="3810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1" rIns="93243" bIns="46621" numCol="1" rtlCol="0" anchor="ctr" anchorCtr="0" compatLnSpc="1">
            <a:prstTxWarp prst="textNoShape">
              <a:avLst/>
            </a:prstTxWarp>
          </a:bodyPr>
          <a:lstStyle/>
          <a:p>
            <a:pPr algn="ctr" defTabSz="932111"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8" name="Straight Connector 17"/>
          <p:cNvCxnSpPr/>
          <p:nvPr/>
        </p:nvCxnSpPr>
        <p:spPr>
          <a:xfrm>
            <a:off x="6677913" y="5919332"/>
            <a:ext cx="871124" cy="212211"/>
          </a:xfrm>
          <a:prstGeom prst="line">
            <a:avLst/>
          </a:prstGeom>
          <a:noFill/>
          <a:ln w="3810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 name="Straight Connector 26"/>
          <p:cNvCxnSpPr/>
          <p:nvPr/>
        </p:nvCxnSpPr>
        <p:spPr>
          <a:xfrm>
            <a:off x="10587747" y="4577882"/>
            <a:ext cx="871124" cy="212211"/>
          </a:xfrm>
          <a:prstGeom prst="line">
            <a:avLst/>
          </a:prstGeom>
          <a:noFill/>
          <a:ln w="3810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94832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Text Placeholder 2"/>
          <p:cNvSpPr>
            <a:spLocks noGrp="1"/>
          </p:cNvSpPr>
          <p:nvPr>
            <p:ph type="body" sz="quarter" idx="10"/>
          </p:nvPr>
        </p:nvSpPr>
        <p:spPr>
          <a:xfrm>
            <a:off x="274638" y="1212850"/>
            <a:ext cx="11887200" cy="4124206"/>
          </a:xfrm>
        </p:spPr>
        <p:txBody>
          <a:bodyPr/>
          <a:lstStyle/>
          <a:p>
            <a:r>
              <a:rPr lang="en-US" dirty="0" smtClean="0"/>
              <a:t>Entry Points</a:t>
            </a:r>
          </a:p>
          <a:p>
            <a:r>
              <a:rPr lang="en-US" dirty="0"/>
              <a:t>	</a:t>
            </a:r>
            <a:r>
              <a:rPr lang="en-US" dirty="0" smtClean="0"/>
              <a:t>SharePoint “Add App”</a:t>
            </a:r>
          </a:p>
          <a:p>
            <a:r>
              <a:rPr lang="en-US" dirty="0"/>
              <a:t>	</a:t>
            </a:r>
            <a:r>
              <a:rPr lang="en-US" dirty="0" smtClean="0"/>
              <a:t>Existing App </a:t>
            </a:r>
            <a:r>
              <a:rPr lang="en-US" dirty="0"/>
              <a:t>Package</a:t>
            </a:r>
          </a:p>
          <a:p>
            <a:r>
              <a:rPr lang="en-US" dirty="0"/>
              <a:t>	</a:t>
            </a:r>
            <a:r>
              <a:rPr lang="en-US" dirty="0" smtClean="0"/>
              <a:t>Access Client</a:t>
            </a:r>
          </a:p>
          <a:p>
            <a:r>
              <a:rPr lang="en-US" dirty="0" smtClean="0"/>
              <a:t>Table Templates</a:t>
            </a:r>
          </a:p>
          <a:p>
            <a:r>
              <a:rPr lang="en-US" dirty="0" smtClean="0"/>
              <a:t>Import Existing Data</a:t>
            </a:r>
            <a:endParaRPr lang="en-US" dirty="0"/>
          </a:p>
        </p:txBody>
      </p:sp>
    </p:spTree>
    <p:extLst>
      <p:ext uri="{BB962C8B-B14F-4D97-AF65-F5344CB8AC3E}">
        <p14:creationId xmlns:p14="http://schemas.microsoft.com/office/powerpoint/2010/main" val="4146587724"/>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uctd9nIqEGS15CAS0J0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UlIr7G3tdUyva9bzyx9p4w"/>
</p:tagLst>
</file>

<file path=ppt/theme/theme1.xml><?xml version="1.0" encoding="utf-8"?>
<a:theme xmlns:a="http://schemas.openxmlformats.org/drawingml/2006/main" name="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Greg Lindhorst; Bob Piper</External_x0020_Speaker>
    <Session_x0020_Code xmlns="2295e2e7-0eeb-498e-8716-217bb2ee6ee3">SPC071 </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Greg Lindhorst, Kevin Nickel, Lois Wang, Robert Piper</Speaker>
    <AverageRating xmlns="http://schemas.microsoft.com/sharepoint/v3" xsi:nil="true"/>
  </documentManagement>
</p:properties>
</file>

<file path=customXml/itemProps1.xml><?xml version="1.0" encoding="utf-8"?>
<ds:datastoreItem xmlns:ds="http://schemas.openxmlformats.org/officeDocument/2006/customXml" ds:itemID="{82E7FDFA-B02E-4B49-B656-124558643D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2295e2e7-0eeb-498e-8716-217bb2ee6ee3"/>
    <ds:schemaRef ds:uri="http://schemas.microsoft.com/office/2006/metadata/properties"/>
    <ds:schemaRef ds:uri="http://purl.org/dc/terms/"/>
    <ds:schemaRef ds:uri="http://schemas.microsoft.com/sharepoint/v3"/>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230e9df3-be65-4c73-a93b-d1236ebd677e"/>
    <ds:schemaRef ds:uri="032d541b-1b4e-4d91-93c7-b10533c52f7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1381</TotalTime>
  <Words>3194</Words>
  <Application>Microsoft Office PowerPoint</Application>
  <PresentationFormat>Custom</PresentationFormat>
  <Paragraphs>400</Paragraphs>
  <Slides>31</Slides>
  <Notes>16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31</vt:i4>
      </vt:variant>
    </vt:vector>
  </HeadingPairs>
  <TitlesOfParts>
    <vt:vector size="35" baseType="lpstr">
      <vt:lpstr>5-30072_SPC2012_Developer_Template_16x9</vt:lpstr>
      <vt:lpstr>5-30072_SPC2012_Developer_Template_16x9_Light</vt:lpstr>
      <vt:lpstr>5-30072_SPC2012_Business_Template_16x9_Light</vt:lpstr>
      <vt:lpstr>think-cell Slide</vt:lpstr>
      <vt:lpstr>PowerPoint Presentation</vt:lpstr>
      <vt:lpstr>Building Apps for SharePoint with Access 2013: A deeper dive  </vt:lpstr>
      <vt:lpstr>Access 2013 Deep Dive Agenda</vt:lpstr>
      <vt:lpstr>PowerPoint Presentation</vt:lpstr>
      <vt:lpstr>Access Revolution</vt:lpstr>
      <vt:lpstr>Quickly Create Business Value with Browser-Based Apps</vt:lpstr>
      <vt:lpstr>Familiar Toolset Across Skill Levels</vt:lpstr>
      <vt:lpstr>Try Out Access 2013 Web Databases</vt:lpstr>
      <vt:lpstr>Getting Started</vt:lpstr>
      <vt:lpstr>Getting Started</vt:lpstr>
      <vt:lpstr>Access Architecture</vt:lpstr>
      <vt:lpstr>Access Tiers</vt:lpstr>
      <vt:lpstr>User Interface</vt:lpstr>
      <vt:lpstr>User Interface Model</vt:lpstr>
      <vt:lpstr>User Interface Model - Customizations</vt:lpstr>
      <vt:lpstr>UI Macros</vt:lpstr>
      <vt:lpstr>User Interface</vt:lpstr>
      <vt:lpstr>Database Engine</vt:lpstr>
      <vt:lpstr>Data Macros</vt:lpstr>
      <vt:lpstr>Database Engine</vt:lpstr>
      <vt:lpstr>Access Architecture</vt:lpstr>
      <vt:lpstr>Exposing Data</vt:lpstr>
      <vt:lpstr>Linking to SharePoint Lists</vt:lpstr>
      <vt:lpstr>SharePoint Lists</vt:lpstr>
      <vt:lpstr>Backup, Packaging, and Publishing</vt:lpstr>
      <vt:lpstr>Packaging</vt:lpstr>
      <vt:lpstr>Access Engineering Team’s Sessions </vt:lpstr>
      <vt:lpstr>Related Sessions </vt:lpstr>
      <vt:lpstr>Questions?</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Apps for SharePoint with Access 2013: A deeper dive</dc:title>
  <dc:subject>SharePoint Conference 2012</dc:subject>
  <dc:creator>Greg Lindhorst</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42</cp:revision>
  <dcterms:created xsi:type="dcterms:W3CDTF">2012-11-08T06:21:38Z</dcterms:created>
  <dcterms:modified xsi:type="dcterms:W3CDTF">2012-12-05T23:51:09Z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