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0" r:id="rId7"/>
    <p:sldMasterId id="2147484241" r:id="rId8"/>
  </p:sldMasterIdLst>
  <p:notesMasterIdLst>
    <p:notesMasterId r:id="rId92"/>
  </p:notesMasterIdLst>
  <p:handoutMasterIdLst>
    <p:handoutMasterId r:id="rId93"/>
  </p:handoutMasterIdLst>
  <p:sldIdLst>
    <p:sldId id="1055" r:id="rId9"/>
    <p:sldId id="1057" r:id="rId10"/>
    <p:sldId id="1058" r:id="rId11"/>
    <p:sldId id="1059" r:id="rId12"/>
    <p:sldId id="1060" r:id="rId13"/>
    <p:sldId id="1061" r:id="rId14"/>
    <p:sldId id="1062" r:id="rId15"/>
    <p:sldId id="1063" r:id="rId16"/>
    <p:sldId id="1064" r:id="rId17"/>
    <p:sldId id="1065" r:id="rId18"/>
    <p:sldId id="1066" r:id="rId19"/>
    <p:sldId id="1067" r:id="rId20"/>
    <p:sldId id="1068" r:id="rId21"/>
    <p:sldId id="1069" r:id="rId22"/>
    <p:sldId id="1070" r:id="rId23"/>
    <p:sldId id="1071" r:id="rId24"/>
    <p:sldId id="1072" r:id="rId25"/>
    <p:sldId id="1073" r:id="rId26"/>
    <p:sldId id="1074" r:id="rId27"/>
    <p:sldId id="1075" r:id="rId28"/>
    <p:sldId id="1076" r:id="rId29"/>
    <p:sldId id="1077" r:id="rId30"/>
    <p:sldId id="1078" r:id="rId31"/>
    <p:sldId id="1079" r:id="rId32"/>
    <p:sldId id="1080" r:id="rId33"/>
    <p:sldId id="1081" r:id="rId34"/>
    <p:sldId id="1082" r:id="rId35"/>
    <p:sldId id="1083" r:id="rId36"/>
    <p:sldId id="1084" r:id="rId37"/>
    <p:sldId id="1085" r:id="rId38"/>
    <p:sldId id="1086" r:id="rId39"/>
    <p:sldId id="1087" r:id="rId40"/>
    <p:sldId id="1088" r:id="rId41"/>
    <p:sldId id="1089" r:id="rId42"/>
    <p:sldId id="1090" r:id="rId43"/>
    <p:sldId id="1091" r:id="rId44"/>
    <p:sldId id="1092" r:id="rId45"/>
    <p:sldId id="1093" r:id="rId46"/>
    <p:sldId id="1094" r:id="rId47"/>
    <p:sldId id="1095" r:id="rId48"/>
    <p:sldId id="1096" r:id="rId49"/>
    <p:sldId id="1097" r:id="rId50"/>
    <p:sldId id="1098" r:id="rId51"/>
    <p:sldId id="1099" r:id="rId52"/>
    <p:sldId id="1100" r:id="rId53"/>
    <p:sldId id="1101" r:id="rId54"/>
    <p:sldId id="1102" r:id="rId55"/>
    <p:sldId id="1103" r:id="rId56"/>
    <p:sldId id="1104" r:id="rId57"/>
    <p:sldId id="1105" r:id="rId58"/>
    <p:sldId id="1106" r:id="rId59"/>
    <p:sldId id="1107" r:id="rId60"/>
    <p:sldId id="1108" r:id="rId61"/>
    <p:sldId id="1109" r:id="rId62"/>
    <p:sldId id="1110" r:id="rId63"/>
    <p:sldId id="1111" r:id="rId64"/>
    <p:sldId id="1112" r:id="rId65"/>
    <p:sldId id="1113" r:id="rId66"/>
    <p:sldId id="1114" r:id="rId67"/>
    <p:sldId id="1115" r:id="rId68"/>
    <p:sldId id="1116" r:id="rId69"/>
    <p:sldId id="1138" r:id="rId70"/>
    <p:sldId id="1117" r:id="rId71"/>
    <p:sldId id="1118" r:id="rId72"/>
    <p:sldId id="1119" r:id="rId73"/>
    <p:sldId id="1120" r:id="rId74"/>
    <p:sldId id="1121" r:id="rId75"/>
    <p:sldId id="1122" r:id="rId76"/>
    <p:sldId id="1123" r:id="rId77"/>
    <p:sldId id="1124" r:id="rId78"/>
    <p:sldId id="1125" r:id="rId79"/>
    <p:sldId id="1126" r:id="rId80"/>
    <p:sldId id="1127" r:id="rId81"/>
    <p:sldId id="1128" r:id="rId82"/>
    <p:sldId id="1129" r:id="rId83"/>
    <p:sldId id="1130" r:id="rId84"/>
    <p:sldId id="1131" r:id="rId85"/>
    <p:sldId id="1132" r:id="rId86"/>
    <p:sldId id="1133" r:id="rId87"/>
    <p:sldId id="1134" r:id="rId88"/>
    <p:sldId id="1135" r:id="rId89"/>
    <p:sldId id="1136" r:id="rId90"/>
    <p:sldId id="1137" r:id="rId9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882"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slide" Target="slides/slide60.xml"/><Relationship Id="rId76" Type="http://schemas.openxmlformats.org/officeDocument/2006/relationships/slide" Target="slides/slide68.xml"/><Relationship Id="rId84" Type="http://schemas.openxmlformats.org/officeDocument/2006/relationships/slide" Target="slides/slide76.xml"/><Relationship Id="rId89" Type="http://schemas.openxmlformats.org/officeDocument/2006/relationships/slide" Target="slides/slide81.xml"/><Relationship Id="rId97" Type="http://schemas.openxmlformats.org/officeDocument/2006/relationships/theme" Target="theme/theme1.xml"/><Relationship Id="rId7" Type="http://schemas.openxmlformats.org/officeDocument/2006/relationships/slideMaster" Target="slideMasters/slideMaster4.xml"/><Relationship Id="rId71" Type="http://schemas.openxmlformats.org/officeDocument/2006/relationships/slide" Target="slides/slide63.xml"/><Relationship Id="rId9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87" Type="http://schemas.openxmlformats.org/officeDocument/2006/relationships/slide" Target="slides/slide79.xml"/><Relationship Id="rId5" Type="http://schemas.openxmlformats.org/officeDocument/2006/relationships/slideMaster" Target="slideMasters/slideMaster2.xml"/><Relationship Id="rId61" Type="http://schemas.openxmlformats.org/officeDocument/2006/relationships/slide" Target="slides/slide53.xml"/><Relationship Id="rId82" Type="http://schemas.openxmlformats.org/officeDocument/2006/relationships/slide" Target="slides/slide74.xml"/><Relationship Id="rId90" Type="http://schemas.openxmlformats.org/officeDocument/2006/relationships/slide" Target="slides/slide82.xml"/><Relationship Id="rId95" Type="http://schemas.openxmlformats.org/officeDocument/2006/relationships/presProps" Target="presProps.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93" Type="http://schemas.openxmlformats.org/officeDocument/2006/relationships/handoutMaster" Target="handoutMasters/handoutMaster1.xml"/><Relationship Id="rId98"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slide" Target="slides/slide80.xml"/><Relationship Id="rId91" Type="http://schemas.openxmlformats.org/officeDocument/2006/relationships/slide" Target="slides/slide83.xml"/><Relationship Id="rId9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8506632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0466668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2177192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FD57E039-2909-457F-9D0B-7CEA60ECFB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40914317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22277836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40283169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3613672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12473273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38909026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3982379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56</a:t>
            </a:fld>
            <a:endParaRPr lang="en-US" dirty="0">
              <a:solidFill>
                <a:prstClr val="black"/>
              </a:solidFill>
            </a:endParaRPr>
          </a:p>
        </p:txBody>
      </p:sp>
    </p:spTree>
    <p:extLst>
      <p:ext uri="{BB962C8B-B14F-4D97-AF65-F5344CB8AC3E}">
        <p14:creationId xmlns:p14="http://schemas.microsoft.com/office/powerpoint/2010/main" val="19918905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57</a:t>
            </a:fld>
            <a:endParaRPr lang="en-US" dirty="0">
              <a:solidFill>
                <a:prstClr val="black"/>
              </a:solidFill>
            </a:endParaRPr>
          </a:p>
        </p:txBody>
      </p:sp>
    </p:spTree>
    <p:extLst>
      <p:ext uri="{BB962C8B-B14F-4D97-AF65-F5344CB8AC3E}">
        <p14:creationId xmlns:p14="http://schemas.microsoft.com/office/powerpoint/2010/main" val="39129564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58</a:t>
            </a:fld>
            <a:endParaRPr lang="en-US" dirty="0">
              <a:solidFill>
                <a:prstClr val="black"/>
              </a:solidFill>
            </a:endParaRPr>
          </a:p>
        </p:txBody>
      </p:sp>
    </p:spTree>
    <p:extLst>
      <p:ext uri="{BB962C8B-B14F-4D97-AF65-F5344CB8AC3E}">
        <p14:creationId xmlns:p14="http://schemas.microsoft.com/office/powerpoint/2010/main" val="40816829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60</a:t>
            </a:fld>
            <a:endParaRPr lang="en-US" dirty="0">
              <a:solidFill>
                <a:prstClr val="black"/>
              </a:solidFill>
            </a:endParaRPr>
          </a:p>
        </p:txBody>
      </p:sp>
    </p:spTree>
    <p:extLst>
      <p:ext uri="{BB962C8B-B14F-4D97-AF65-F5344CB8AC3E}">
        <p14:creationId xmlns:p14="http://schemas.microsoft.com/office/powerpoint/2010/main" val="19901258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61</a:t>
            </a:fld>
            <a:endParaRPr lang="en-US" dirty="0">
              <a:solidFill>
                <a:prstClr val="black"/>
              </a:solidFill>
            </a:endParaRPr>
          </a:p>
        </p:txBody>
      </p:sp>
    </p:spTree>
    <p:extLst>
      <p:ext uri="{BB962C8B-B14F-4D97-AF65-F5344CB8AC3E}">
        <p14:creationId xmlns:p14="http://schemas.microsoft.com/office/powerpoint/2010/main" val="22178892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8:57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9268499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3B24F28-0857-4E20-8A00-88CF59AF9F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766767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FD57E039-2909-457F-9D0B-7CEA60ECFB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6822246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4603133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8671099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938741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237041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baseline="0" dirty="0" smtClean="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1959964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67449180"/>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67724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1695990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247409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4873444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5585457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8263420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4324440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6681964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4109982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1993344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7097959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93729775"/>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1811668"/>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80905305"/>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8268545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3959262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904475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009073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4026317"/>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6733299"/>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65849459"/>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0822238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n-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774372" y="1942924"/>
            <a:ext cx="11195743" cy="215023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30690436"/>
      </p:ext>
    </p:extLst>
  </p:cSld>
  <p:clrMapOvr>
    <a:masterClrMapping/>
  </p:clrMapOvr>
  <p:transition spd="slow">
    <p:wipe dir="r"/>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36016531"/>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192876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94285913"/>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2726611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88479839"/>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87421656"/>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0259753"/>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40096559"/>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97305405"/>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1962353"/>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8"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9"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5" tIns="146275" rIns="182845" bIns="146275"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9" y="3954462"/>
            <a:ext cx="7315200" cy="1371580"/>
          </a:xfrm>
          <a:noFill/>
        </p:spPr>
        <p:txBody>
          <a:bodyPr lIns="146275" tIns="91423" rIns="146275" bIns="91423"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9" y="5326042"/>
            <a:ext cx="7315200" cy="1372151"/>
          </a:xfrm>
          <a:noFill/>
        </p:spPr>
        <p:txBody>
          <a:bodyPr lIns="146275" tIns="109707" rIns="146275"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7146"/>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40872158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5" name="Group 4"/>
          <p:cNvGrpSpPr/>
          <p:nvPr userDrawn="1"/>
        </p:nvGrpSpPr>
        <p:grpSpPr>
          <a:xfrm>
            <a:off x="274639"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562"/>
              <a:endParaRPr lang="en-US">
                <a:solidFill>
                  <a:srgbClr val="505050"/>
                </a:solidFill>
              </a:endParaRPr>
            </a:p>
          </p:txBody>
        </p:sp>
      </p:grpSp>
    </p:spTree>
    <p:extLst>
      <p:ext uri="{BB962C8B-B14F-4D97-AF65-F5344CB8AC3E}">
        <p14:creationId xmlns:p14="http://schemas.microsoft.com/office/powerpoint/2010/main" val="19300695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8"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5" tIns="146275" rIns="182845" bIns="146275"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1423" bIns="91423"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5326043"/>
            <a:ext cx="8230899" cy="1372414"/>
          </a:xfrm>
          <a:noFill/>
        </p:spPr>
        <p:txBody>
          <a:bodyPr lIns="182845" tIns="146275" rIns="182845" bIns="146275">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8145276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8"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5" tIns="146275" rIns="182845" bIns="146275"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1423" bIns="91423"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5164313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4"/>
            <a:ext cx="11887200" cy="1831975"/>
          </a:xfrm>
          <a:noFill/>
        </p:spPr>
        <p:txBody>
          <a:bodyPr tIns="91423" bIns="9142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53598787"/>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4"/>
            <a:ext cx="11887200" cy="1831975"/>
          </a:xfrm>
          <a:noFill/>
        </p:spPr>
        <p:txBody>
          <a:bodyPr tIns="91423" bIns="9142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18908151"/>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4"/>
            <a:ext cx="11887200" cy="1831975"/>
          </a:xfrm>
          <a:noFill/>
        </p:spPr>
        <p:txBody>
          <a:bodyPr tIns="91423" bIns="9142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98824450"/>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2"/>
            <a:ext cx="11887200" cy="2047651"/>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6" indent="0">
              <a:buNone/>
              <a:defRPr/>
            </a:lvl3pPr>
            <a:lvl4pPr marL="457112" indent="0">
              <a:buNone/>
              <a:defRPr/>
            </a:lvl4pPr>
            <a:lvl5pPr marL="68566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62459034"/>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2"/>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6" indent="0">
              <a:buNone/>
              <a:defRPr/>
            </a:lvl3pPr>
            <a:lvl4pPr marL="457112" indent="0">
              <a:buNone/>
              <a:defRPr/>
            </a:lvl4pPr>
            <a:lvl5pPr marL="68566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09354601"/>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11671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56836543"/>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24819071"/>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30" indent="0">
              <a:buNone/>
              <a:tabLst/>
              <a:defRPr sz="2000"/>
            </a:lvl3pPr>
            <a:lvl4pPr marL="460286" indent="0">
              <a:buNone/>
              <a:defRPr/>
            </a:lvl4pPr>
            <a:lvl5pPr marL="68566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30" indent="0">
              <a:buNone/>
              <a:tabLst/>
              <a:defRPr sz="2000"/>
            </a:lvl3pPr>
            <a:lvl4pPr marL="460286" indent="0">
              <a:buNone/>
              <a:defRPr/>
            </a:lvl4pPr>
            <a:lvl5pPr marL="68566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81718029"/>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0" indent="0">
              <a:buNone/>
              <a:tabLst/>
              <a:defRPr sz="2000"/>
            </a:lvl3pPr>
            <a:lvl4pPr marL="460286" indent="0">
              <a:buNone/>
              <a:defRPr/>
            </a:lvl4pPr>
            <a:lvl5pPr marL="68566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0" indent="0">
              <a:buNone/>
              <a:tabLst/>
              <a:defRPr sz="2000"/>
            </a:lvl3pPr>
            <a:lvl4pPr marL="460286" indent="0">
              <a:buNone/>
              <a:defRPr/>
            </a:lvl4pPr>
            <a:lvl5pPr marL="68566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20010811"/>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3" indent="-287283">
              <a:spcBef>
                <a:spcPts val="1224"/>
              </a:spcBef>
              <a:buClr>
                <a:schemeClr val="tx1"/>
              </a:buClr>
              <a:buFont typeface="Arial" pitchFamily="34" charset="0"/>
              <a:buChar char="•"/>
              <a:defRPr sz="3600"/>
            </a:lvl1pPr>
            <a:lvl2pPr marL="531064" indent="-233150">
              <a:defRPr sz="2400"/>
            </a:lvl2pPr>
            <a:lvl3pPr marL="699451"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1"/>
            <a:ext cx="5486399" cy="2536079"/>
          </a:xfrm>
        </p:spPr>
        <p:txBody>
          <a:bodyPr wrap="square">
            <a:spAutoFit/>
          </a:bodyPr>
          <a:lstStyle>
            <a:lvl1pPr marL="287283" indent="-287283">
              <a:spcBef>
                <a:spcPts val="1224"/>
              </a:spcBef>
              <a:buClr>
                <a:schemeClr val="tx1"/>
              </a:buClr>
              <a:buFont typeface="Arial" pitchFamily="34" charset="0"/>
              <a:buChar char="•"/>
              <a:defRPr sz="3600"/>
            </a:lvl1pPr>
            <a:lvl2pPr marL="531064" indent="-233150">
              <a:defRPr sz="2400"/>
            </a:lvl2pPr>
            <a:lvl3pPr marL="699451"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4477780"/>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3" indent="-287283">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4" indent="-233150">
              <a:defRPr sz="2400"/>
            </a:lvl2pPr>
            <a:lvl3pPr marL="699451"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1"/>
            <a:ext cx="5486399" cy="2536079"/>
          </a:xfrm>
        </p:spPr>
        <p:txBody>
          <a:bodyPr wrap="square">
            <a:spAutoFit/>
          </a:bodyPr>
          <a:lstStyle>
            <a:lvl1pPr marL="287283" indent="-287283">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4" indent="-233150">
              <a:defRPr sz="2400"/>
            </a:lvl2pPr>
            <a:lvl3pPr marL="699451"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29096337"/>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23475565"/>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8828944"/>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0659379"/>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1988281"/>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006137"/>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7"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5"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5"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80081075"/>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2"/>
            <a:ext cx="11887200" cy="2443746"/>
          </a:xfrm>
          <a:prstGeom prst="rect">
            <a:avLst/>
          </a:prstGeom>
        </p:spPr>
        <p:txBody>
          <a:bodyPr/>
          <a:lstStyle>
            <a:lvl1pPr marL="290457" indent="-290457">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8"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6">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1" indent="-228556">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27" tIns="77714" rIns="155427" bIns="77714"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236711282"/>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theme" Target="../theme/theme3.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slideLayout" Target="../slideLayouts/slideLayout57.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image" Target="../media/image7.png"/><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heme" Target="../theme/theme4.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18" Type="http://schemas.openxmlformats.org/officeDocument/2006/relationships/slideLayout" Target="../slideLayouts/slideLayout85.xml"/><Relationship Id="rId3" Type="http://schemas.openxmlformats.org/officeDocument/2006/relationships/slideLayout" Target="../slideLayouts/slideLayout70.xml"/><Relationship Id="rId21" Type="http://schemas.openxmlformats.org/officeDocument/2006/relationships/slideLayout" Target="../slideLayouts/slideLayout88.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17" Type="http://schemas.openxmlformats.org/officeDocument/2006/relationships/slideLayout" Target="../slideLayouts/slideLayout84.xml"/><Relationship Id="rId2" Type="http://schemas.openxmlformats.org/officeDocument/2006/relationships/slideLayout" Target="../slideLayouts/slideLayout69.xml"/><Relationship Id="rId16" Type="http://schemas.openxmlformats.org/officeDocument/2006/relationships/slideLayout" Target="../slideLayouts/slideLayout83.xml"/><Relationship Id="rId20" Type="http://schemas.openxmlformats.org/officeDocument/2006/relationships/slideLayout" Target="../slideLayouts/slideLayout87.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24" Type="http://schemas.openxmlformats.org/officeDocument/2006/relationships/image" Target="../media/image1.png"/><Relationship Id="rId5" Type="http://schemas.openxmlformats.org/officeDocument/2006/relationships/slideLayout" Target="../slideLayouts/slideLayout72.xml"/><Relationship Id="rId15" Type="http://schemas.openxmlformats.org/officeDocument/2006/relationships/slideLayout" Target="../slideLayouts/slideLayout82.xml"/><Relationship Id="rId23" Type="http://schemas.openxmlformats.org/officeDocument/2006/relationships/theme" Target="../theme/theme5.xml"/><Relationship Id="rId10" Type="http://schemas.openxmlformats.org/officeDocument/2006/relationships/slideLayout" Target="../slideLayouts/slideLayout77.xml"/><Relationship Id="rId19" Type="http://schemas.openxmlformats.org/officeDocument/2006/relationships/slideLayout" Target="../slideLayouts/slideLayout86.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 Id="rId22"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29"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11748163"/>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57527006"/>
      </p:ext>
    </p:extLst>
  </p:cSld>
  <p:clrMap bg1="lt1" tx1="dk1" bg2="lt2" tx2="dk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6"/>
            <a:ext cx="11889564" cy="917575"/>
          </a:xfrm>
          <a:prstGeom prst="rect">
            <a:avLst/>
          </a:prstGeom>
        </p:spPr>
        <p:txBody>
          <a:bodyPr vert="horz" wrap="square" lIns="146275" tIns="91423" rIns="146275" bIns="91423"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116710"/>
          </a:xfrm>
          <a:prstGeom prst="rect">
            <a:avLst/>
          </a:prstGeom>
        </p:spPr>
        <p:txBody>
          <a:bodyPr vert="horz" wrap="square" lIns="146275" tIns="91423" rIns="146275" bIns="91423"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15359156"/>
      </p:ext>
    </p:extLst>
  </p:cSld>
  <p:clrMap bg1="dk1" tx1="lt1" bg2="dk2" tx2="lt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 id="2147484251" r:id="rId10"/>
    <p:sldLayoutId id="2147484252" r:id="rId11"/>
    <p:sldLayoutId id="2147484253" r:id="rId12"/>
    <p:sldLayoutId id="2147484254" r:id="rId13"/>
    <p:sldLayoutId id="2147484255" r:id="rId14"/>
    <p:sldLayoutId id="2147484256" r:id="rId15"/>
    <p:sldLayoutId id="2147484257" r:id="rId16"/>
    <p:sldLayoutId id="2147484258" r:id="rId17"/>
    <p:sldLayoutId id="2147484259" r:id="rId18"/>
    <p:sldLayoutId id="2147484260" r:id="rId19"/>
    <p:sldLayoutId id="2147484261" r:id="rId20"/>
    <p:sldLayoutId id="2147484262" r:id="rId21"/>
    <p:sldLayoutId id="2147484263" r:id="rId22"/>
  </p:sldLayoutIdLst>
  <p:transition>
    <p:fade/>
  </p:transition>
  <p:timing>
    <p:tnLst>
      <p:par>
        <p:cTn id="1" dur="indefinite" restart="never" nodeType="tmRoot"/>
      </p:par>
    </p:tnLst>
  </p:timing>
  <p:txStyles>
    <p:titleStyle>
      <a:lvl1pPr algn="l" defTabSz="93256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8" marR="0" indent="-241254" algn="l" defTabSz="93256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7" marR="0" indent="-228556" algn="l" defTabSz="93256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4" marR="0" indent="-228556" algn="l" defTabSz="93256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9" marR="0" indent="-228556" algn="l" defTabSz="93256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2" rtl="0" eaLnBrk="1" latinLnBrk="0" hangingPunct="1">
        <a:defRPr sz="1800" kern="1200">
          <a:solidFill>
            <a:schemeClr val="tx1"/>
          </a:solidFill>
          <a:latin typeface="+mn-lt"/>
          <a:ea typeface="+mn-ea"/>
          <a:cs typeface="+mn-cs"/>
        </a:defRPr>
      </a:lvl1pPr>
      <a:lvl2pPr marL="466282" algn="l" defTabSz="932562" rtl="0" eaLnBrk="1" latinLnBrk="0" hangingPunct="1">
        <a:defRPr sz="1800" kern="1200">
          <a:solidFill>
            <a:schemeClr val="tx1"/>
          </a:solidFill>
          <a:latin typeface="+mn-lt"/>
          <a:ea typeface="+mn-ea"/>
          <a:cs typeface="+mn-cs"/>
        </a:defRPr>
      </a:lvl2pPr>
      <a:lvl3pPr marL="932562" algn="l" defTabSz="932562" rtl="0" eaLnBrk="1" latinLnBrk="0" hangingPunct="1">
        <a:defRPr sz="1800" kern="1200">
          <a:solidFill>
            <a:schemeClr val="tx1"/>
          </a:solidFill>
          <a:latin typeface="+mn-lt"/>
          <a:ea typeface="+mn-ea"/>
          <a:cs typeface="+mn-cs"/>
        </a:defRPr>
      </a:lvl3pPr>
      <a:lvl4pPr marL="1398844" algn="l" defTabSz="932562" rtl="0" eaLnBrk="1" latinLnBrk="0" hangingPunct="1">
        <a:defRPr sz="1800" kern="1200">
          <a:solidFill>
            <a:schemeClr val="tx1"/>
          </a:solidFill>
          <a:latin typeface="+mn-lt"/>
          <a:ea typeface="+mn-ea"/>
          <a:cs typeface="+mn-cs"/>
        </a:defRPr>
      </a:lvl4pPr>
      <a:lvl5pPr marL="1865126" algn="l" defTabSz="932562" rtl="0" eaLnBrk="1" latinLnBrk="0" hangingPunct="1">
        <a:defRPr sz="1800" kern="1200">
          <a:solidFill>
            <a:schemeClr val="tx1"/>
          </a:solidFill>
          <a:latin typeface="+mn-lt"/>
          <a:ea typeface="+mn-ea"/>
          <a:cs typeface="+mn-cs"/>
        </a:defRPr>
      </a:lvl5pPr>
      <a:lvl6pPr marL="2331408" algn="l" defTabSz="932562" rtl="0" eaLnBrk="1" latinLnBrk="0" hangingPunct="1">
        <a:defRPr sz="1800" kern="1200">
          <a:solidFill>
            <a:schemeClr val="tx1"/>
          </a:solidFill>
          <a:latin typeface="+mn-lt"/>
          <a:ea typeface="+mn-ea"/>
          <a:cs typeface="+mn-cs"/>
        </a:defRPr>
      </a:lvl6pPr>
      <a:lvl7pPr marL="2797689" algn="l" defTabSz="932562" rtl="0" eaLnBrk="1" latinLnBrk="0" hangingPunct="1">
        <a:defRPr sz="1800" kern="1200">
          <a:solidFill>
            <a:schemeClr val="tx1"/>
          </a:solidFill>
          <a:latin typeface="+mn-lt"/>
          <a:ea typeface="+mn-ea"/>
          <a:cs typeface="+mn-cs"/>
        </a:defRPr>
      </a:lvl7pPr>
      <a:lvl8pPr marL="3263970" algn="l" defTabSz="932562" rtl="0" eaLnBrk="1" latinLnBrk="0" hangingPunct="1">
        <a:defRPr sz="1800" kern="1200">
          <a:solidFill>
            <a:schemeClr val="tx1"/>
          </a:solidFill>
          <a:latin typeface="+mn-lt"/>
          <a:ea typeface="+mn-ea"/>
          <a:cs typeface="+mn-cs"/>
        </a:defRPr>
      </a:lvl8pPr>
      <a:lvl9pPr marL="3730253" algn="l" defTabSz="93256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hyperlink" Target="http://www.amazon.com/Essential-SharePoint-2010-Overview-Governance/dp/0321700759/ref=sr_1_2?ie=UTF8&amp;s=books&amp;qid=1255306488&amp;sr=8-2" TargetMode="External"/><Relationship Id="rId2" Type="http://schemas.openxmlformats.org/officeDocument/2006/relationships/image" Target="../media/image8.jpg"/><Relationship Id="rId1" Type="http://schemas.openxmlformats.org/officeDocument/2006/relationships/slideLayout" Target="../slideLayouts/slideLayout2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1.png"/><Relationship Id="rId2" Type="http://schemas.openxmlformats.org/officeDocument/2006/relationships/image" Target="../media/image12.jpg"/><Relationship Id="rId1" Type="http://schemas.openxmlformats.org/officeDocument/2006/relationships/slideLayout" Target="../slideLayouts/slideLayout24.xml"/><Relationship Id="rId6" Type="http://schemas.openxmlformats.org/officeDocument/2006/relationships/image" Target="../media/image9.jpeg"/><Relationship Id="rId5" Type="http://schemas.openxmlformats.org/officeDocument/2006/relationships/hyperlink" Target="http://www.amazon.com/Essential-SharePoint-2010-Overview-Governance/dp/0321700759/ref=sr_1_2?ie=UTF8&amp;s=books&amp;qid=1255306488&amp;sr=8-2" TargetMode="External"/><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6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myspc.sharepointconference.com/" TargetMode="External"/><Relationship Id="rId1" Type="http://schemas.openxmlformats.org/officeDocument/2006/relationships/slideLayout" Target="../slideLayouts/slideLayout6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63.xml.rels><?xml version="1.0" encoding="UTF-8" standalone="yes"?>
<Relationships xmlns="http://schemas.openxmlformats.org/package/2006/relationships"><Relationship Id="rId3" Type="http://schemas.openxmlformats.org/officeDocument/2006/relationships/hyperlink" Target="mailto:scott.Jamison@Jornata.com" TargetMode="External"/><Relationship Id="rId7" Type="http://schemas.openxmlformats.org/officeDocument/2006/relationships/image" Target="../media/image11.png"/><Relationship Id="rId2" Type="http://schemas.openxmlformats.org/officeDocument/2006/relationships/hyperlink" Target="mailto:chris.bortlik@microsoft.com" TargetMode="External"/><Relationship Id="rId1" Type="http://schemas.openxmlformats.org/officeDocument/2006/relationships/slideLayout" Target="../slideLayouts/slideLayout24.xml"/><Relationship Id="rId6" Type="http://schemas.openxmlformats.org/officeDocument/2006/relationships/image" Target="../media/image9.jpeg"/><Relationship Id="rId5" Type="http://schemas.openxmlformats.org/officeDocument/2006/relationships/hyperlink" Target="http://www.amazon.com/Essential-SharePoint-2010-Overview-Governance/dp/0321700759/ref=sr_1_2?ie=UTF8&amp;s=books&amp;qid=1255306488&amp;sr=8-2" TargetMode="External"/><Relationship Id="rId4" Type="http://schemas.openxmlformats.org/officeDocument/2006/relationships/hyperlink" Target="http://www.scottjamison.com/"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5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57.xml"/><Relationship Id="rId1" Type="http://schemas.openxmlformats.org/officeDocument/2006/relationships/tags" Target="../tags/tag1.xml"/></Relationships>
</file>

<file path=ppt/slides/_rels/slide69.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slideLayout" Target="../slideLayouts/slideLayout57.xml"/><Relationship Id="rId1" Type="http://schemas.openxmlformats.org/officeDocument/2006/relationships/tags" Target="../tags/tag2.xml"/><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4.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57.xml"/><Relationship Id="rId1" Type="http://schemas.openxmlformats.org/officeDocument/2006/relationships/tags" Target="../tags/tag3.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57.xml"/><Relationship Id="rId1" Type="http://schemas.openxmlformats.org/officeDocument/2006/relationships/tags" Target="../tags/tag4.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57.xml"/><Relationship Id="rId1" Type="http://schemas.openxmlformats.org/officeDocument/2006/relationships/tags" Target="../tags/tag5.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57.xml"/><Relationship Id="rId1" Type="http://schemas.openxmlformats.org/officeDocument/2006/relationships/tags" Target="../tags/tag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75.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slideLayout" Target="../slideLayouts/slideLayout32.xml"/><Relationship Id="rId1" Type="http://schemas.openxmlformats.org/officeDocument/2006/relationships/tags" Target="../tags/tag7.xml"/><Relationship Id="rId4" Type="http://schemas.openxmlformats.org/officeDocument/2006/relationships/image" Target="../media/image36.png"/></Relationships>
</file>

<file path=ppt/slides/_rels/slide76.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slideLayout" Target="../slideLayouts/slideLayout32.xml"/><Relationship Id="rId1" Type="http://schemas.openxmlformats.org/officeDocument/2006/relationships/tags" Target="../tags/tag8.xml"/><Relationship Id="rId4" Type="http://schemas.openxmlformats.org/officeDocument/2006/relationships/image" Target="../media/image36.png"/></Relationships>
</file>

<file path=ppt/slides/_rels/slide77.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slideLayout" Target="../slideLayouts/slideLayout32.xml"/><Relationship Id="rId1" Type="http://schemas.openxmlformats.org/officeDocument/2006/relationships/tags" Target="../tags/tag9.xml"/><Relationship Id="rId4" Type="http://schemas.openxmlformats.org/officeDocument/2006/relationships/image" Target="../media/image36.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57.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57.xml"/><Relationship Id="rId1" Type="http://schemas.openxmlformats.org/officeDocument/2006/relationships/tags" Target="../tags/tag11.xml"/></Relationships>
</file>

<file path=ppt/slides/_rels/slide8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57.xml"/><Relationship Id="rId1" Type="http://schemas.openxmlformats.org/officeDocument/2006/relationships/tags" Target="../tags/tag12.xml"/><Relationship Id="rId4" Type="http://schemas.openxmlformats.org/officeDocument/2006/relationships/image" Target="../media/image37.emf"/></Relationships>
</file>

<file path=ppt/slides/_rels/slide8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57.xml"/><Relationship Id="rId1" Type="http://schemas.openxmlformats.org/officeDocument/2006/relationships/tags" Target="../tags/tag13.xml"/><Relationship Id="rId4" Type="http://schemas.openxmlformats.org/officeDocument/2006/relationships/image" Target="../media/image38.emf"/></Relationships>
</file>

<file path=ppt/slides/_rels/slide8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32.xml"/><Relationship Id="rId1" Type="http://schemas.openxmlformats.org/officeDocument/2006/relationships/tags" Target="../tags/tag14.xml"/><Relationship Id="rId4" Type="http://schemas.openxmlformats.org/officeDocument/2006/relationships/image" Target="../media/image37.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Content Types?</a:t>
            </a:r>
            <a:endParaRPr lang="en-US" dirty="0"/>
          </a:p>
        </p:txBody>
      </p:sp>
      <p:sp>
        <p:nvSpPr>
          <p:cNvPr id="3" name="Text Placeholder 2"/>
          <p:cNvSpPr>
            <a:spLocks noGrp="1"/>
          </p:cNvSpPr>
          <p:nvPr>
            <p:ph type="body" sz="quarter" idx="10"/>
          </p:nvPr>
        </p:nvSpPr>
        <p:spPr>
          <a:xfrm>
            <a:off x="274638" y="1212850"/>
            <a:ext cx="11887200" cy="2025170"/>
          </a:xfrm>
        </p:spPr>
        <p:txBody>
          <a:bodyPr/>
          <a:lstStyle/>
          <a:p>
            <a:r>
              <a:rPr lang="en-US" sz="8000" dirty="0" smtClean="0"/>
              <a:t>Consistency.</a:t>
            </a:r>
          </a:p>
          <a:p>
            <a:endParaRPr lang="en-US" sz="8000" dirty="0" smtClean="0"/>
          </a:p>
          <a:p>
            <a:pPr marL="571500" lvl="2" indent="-342900">
              <a:buFont typeface="Arial" pitchFamily="34" charset="0"/>
              <a:buChar char="•"/>
            </a:pPr>
            <a:endParaRPr lang="en-US" sz="8000" dirty="0" smtClean="0">
              <a:latin typeface="+mj-lt"/>
            </a:endParaRPr>
          </a:p>
          <a:p>
            <a:pPr marL="571500" lvl="2" indent="-342900">
              <a:buFont typeface="Arial" pitchFamily="34" charset="0"/>
              <a:buChar char="•"/>
            </a:pPr>
            <a:endParaRPr lang="en-US" sz="8000" dirty="0" smtClean="0">
              <a:latin typeface="+mj-lt"/>
            </a:endParaRPr>
          </a:p>
          <a:p>
            <a:pPr marL="571500" lvl="2" indent="-342900">
              <a:buFont typeface="Arial" pitchFamily="34" charset="0"/>
              <a:buChar char="•"/>
            </a:pPr>
            <a:endParaRPr lang="en-US" sz="8000" dirty="0">
              <a:latin typeface="+mj-lt"/>
            </a:endParaRPr>
          </a:p>
          <a:p>
            <a:endParaRPr lang="en-US" sz="8000" dirty="0"/>
          </a:p>
          <a:p>
            <a:endParaRPr lang="en-US" sz="8000" dirty="0"/>
          </a:p>
        </p:txBody>
      </p:sp>
      <p:sp>
        <p:nvSpPr>
          <p:cNvPr id="4" name="TextBox 3"/>
          <p:cNvSpPr txBox="1"/>
          <p:nvPr/>
        </p:nvSpPr>
        <p:spPr>
          <a:xfrm>
            <a:off x="1918420" y="3505316"/>
            <a:ext cx="7776681" cy="849463"/>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505050"/>
                    </a:gs>
                    <a:gs pos="30000">
                      <a:srgbClr val="505050"/>
                    </a:gs>
                  </a:gsLst>
                  <a:lin ang="5400000" scaled="0"/>
                </a:gradFill>
              </a:rPr>
              <a:t>For both </a:t>
            </a:r>
            <a:r>
              <a:rPr lang="en-US" sz="4000" u="sng" dirty="0" smtClean="0">
                <a:gradFill>
                  <a:gsLst>
                    <a:gs pos="2917">
                      <a:srgbClr val="505050"/>
                    </a:gs>
                    <a:gs pos="30000">
                      <a:srgbClr val="505050"/>
                    </a:gs>
                  </a:gsLst>
                  <a:lin ang="5400000" scaled="0"/>
                </a:gradFill>
              </a:rPr>
              <a:t>attributes</a:t>
            </a:r>
            <a:r>
              <a:rPr lang="en-US" sz="4000" dirty="0" smtClean="0">
                <a:gradFill>
                  <a:gsLst>
                    <a:gs pos="2917">
                      <a:srgbClr val="505050"/>
                    </a:gs>
                    <a:gs pos="30000">
                      <a:srgbClr val="505050"/>
                    </a:gs>
                  </a:gsLst>
                  <a:lin ang="5400000" scaled="0"/>
                </a:gradFill>
              </a:rPr>
              <a:t> and </a:t>
            </a:r>
            <a:r>
              <a:rPr lang="en-US" sz="4000" u="sng" dirty="0" smtClean="0">
                <a:gradFill>
                  <a:gsLst>
                    <a:gs pos="2917">
                      <a:srgbClr val="505050"/>
                    </a:gs>
                    <a:gs pos="30000">
                      <a:srgbClr val="505050"/>
                    </a:gs>
                  </a:gsLst>
                  <a:lin ang="5400000" scaled="0"/>
                </a:gradFill>
              </a:rPr>
              <a:t>behavior</a:t>
            </a:r>
            <a:r>
              <a:rPr lang="en-US" sz="4000" dirty="0" smtClean="0">
                <a:gradFill>
                  <a:gsLst>
                    <a:gs pos="2917">
                      <a:srgbClr val="505050"/>
                    </a:gs>
                    <a:gs pos="30000">
                      <a:srgbClr val="505050"/>
                    </a:gs>
                  </a:gsLst>
                  <a:lin ang="5400000" scaled="0"/>
                </a:gradFill>
              </a:rPr>
              <a:t>.</a:t>
            </a:r>
          </a:p>
        </p:txBody>
      </p:sp>
    </p:spTree>
    <p:extLst>
      <p:ext uri="{BB962C8B-B14F-4D97-AF65-F5344CB8AC3E}">
        <p14:creationId xmlns:p14="http://schemas.microsoft.com/office/powerpoint/2010/main" val="4148007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274639" y="295274"/>
            <a:ext cx="9784036"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Enterprise Content Type Strategy</a:t>
            </a:r>
          </a:p>
        </p:txBody>
      </p:sp>
      <p:grpSp>
        <p:nvGrpSpPr>
          <p:cNvPr id="8" name="Group 1"/>
          <p:cNvGrpSpPr/>
          <p:nvPr/>
        </p:nvGrpSpPr>
        <p:grpSpPr>
          <a:xfrm>
            <a:off x="2103437" y="3066203"/>
            <a:ext cx="2564659" cy="2564659"/>
            <a:chOff x="2055812" y="1600200"/>
            <a:chExt cx="2514600" cy="2514600"/>
          </a:xfrm>
          <a:solidFill>
            <a:schemeClr val="tx2">
              <a:lumMod val="75000"/>
            </a:schemeClr>
          </a:solidFill>
        </p:grpSpPr>
        <p:sp>
          <p:nvSpPr>
            <p:cNvPr id="9" name="Rectangle 2"/>
            <p:cNvSpPr/>
            <p:nvPr/>
          </p:nvSpPr>
          <p:spPr bwMode="auto">
            <a:xfrm>
              <a:off x="2055812" y="1600200"/>
              <a:ext cx="2514600" cy="25146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TextBox 3"/>
            <p:cNvSpPr txBox="1"/>
            <p:nvPr/>
          </p:nvSpPr>
          <p:spPr>
            <a:xfrm>
              <a:off x="2055812" y="3539587"/>
              <a:ext cx="2514600" cy="37670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defRPr lang="en-US"/>
              </a:defPPr>
              <a:lvl1pPr defTabSz="932472" fontAlgn="base">
                <a:lnSpc>
                  <a:spcPct val="90000"/>
                </a:lnSpc>
                <a:spcBef>
                  <a:spcPct val="0"/>
                </a:spcBef>
                <a:spcAft>
                  <a:spcPct val="0"/>
                </a:spcAft>
                <a:defRPr sz="2800">
                  <a:gradFill>
                    <a:gsLst>
                      <a:gs pos="0">
                        <a:srgbClr val="FFFFFF"/>
                      </a:gs>
                      <a:gs pos="100000">
                        <a:srgbClr val="FFFFFF"/>
                      </a:gs>
                    </a:gsLst>
                    <a:lin ang="5400000" scaled="0"/>
                  </a:gra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defTabSz="932742"/>
              <a:r>
                <a:rPr lang="en-US" sz="2448" spc="-71" dirty="0" smtClean="0">
                  <a:solidFill>
                    <a:srgbClr val="FFFFFF"/>
                  </a:solidFill>
                  <a:latin typeface="Segoe UI Light"/>
                  <a:ea typeface="+mn-ea"/>
                </a:rPr>
                <a:t>Plan</a:t>
              </a:r>
              <a:endParaRPr lang="en-US" sz="2448" spc="-71" dirty="0">
                <a:solidFill>
                  <a:srgbClr val="FFFFFF"/>
                </a:solidFill>
                <a:latin typeface="Segoe UI Light"/>
                <a:ea typeface="+mn-ea"/>
              </a:endParaRPr>
            </a:p>
          </p:txBody>
        </p:sp>
      </p:grpSp>
      <p:grpSp>
        <p:nvGrpSpPr>
          <p:cNvPr id="11" name="Group 17"/>
          <p:cNvGrpSpPr/>
          <p:nvPr/>
        </p:nvGrpSpPr>
        <p:grpSpPr>
          <a:xfrm>
            <a:off x="4901247" y="3066203"/>
            <a:ext cx="2564659" cy="2564659"/>
            <a:chOff x="4799012" y="1600200"/>
            <a:chExt cx="2514600" cy="2514600"/>
          </a:xfrm>
          <a:solidFill>
            <a:schemeClr val="bg2">
              <a:lumMod val="75000"/>
            </a:schemeClr>
          </a:solidFill>
        </p:grpSpPr>
        <p:sp>
          <p:nvSpPr>
            <p:cNvPr id="12" name="Rectangle 18"/>
            <p:cNvSpPr/>
            <p:nvPr/>
          </p:nvSpPr>
          <p:spPr bwMode="auto">
            <a:xfrm>
              <a:off x="4799012" y="1600200"/>
              <a:ext cx="2514600" cy="25146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13" name="TextBox 19"/>
            <p:cNvSpPr txBox="1"/>
            <p:nvPr/>
          </p:nvSpPr>
          <p:spPr>
            <a:xfrm>
              <a:off x="4799012" y="3657600"/>
              <a:ext cx="2514600" cy="376706"/>
            </a:xfrm>
            <a:prstGeom prst="rect">
              <a:avLst/>
            </a:prstGeom>
            <a:solidFill>
              <a:srgbClr val="FF8C00"/>
            </a:solidFill>
          </p:spPr>
          <p:txBody>
            <a:bodyPr wrap="square" lIns="0" tIns="0" rIns="0" bIns="0" rtlCol="0">
              <a:spAutoFit/>
            </a:bodyPr>
            <a:lstStyle/>
            <a:p>
              <a:pPr algn="ctr"/>
              <a:r>
                <a:rPr lang="en-US" sz="2448" spc="-71" dirty="0" smtClean="0">
                  <a:solidFill>
                    <a:srgbClr val="FFFFFF"/>
                  </a:solidFill>
                  <a:latin typeface="Segoe UI Light"/>
                </a:rPr>
                <a:t>Deploy</a:t>
              </a:r>
              <a:endParaRPr lang="en-US" sz="2448" spc="-71" dirty="0">
                <a:solidFill>
                  <a:srgbClr val="FFFFFF"/>
                </a:solidFill>
                <a:latin typeface="Segoe UI Light"/>
              </a:endParaRPr>
            </a:p>
          </p:txBody>
        </p:sp>
      </p:grpSp>
      <p:grpSp>
        <p:nvGrpSpPr>
          <p:cNvPr id="14" name="Group 26"/>
          <p:cNvGrpSpPr/>
          <p:nvPr/>
        </p:nvGrpSpPr>
        <p:grpSpPr>
          <a:xfrm>
            <a:off x="7699057" y="3066203"/>
            <a:ext cx="2564659" cy="2564659"/>
            <a:chOff x="7542212" y="1600200"/>
            <a:chExt cx="2514600" cy="2514600"/>
          </a:xfrm>
          <a:solidFill>
            <a:schemeClr val="bg2">
              <a:lumMod val="75000"/>
            </a:schemeClr>
          </a:solidFill>
        </p:grpSpPr>
        <p:sp>
          <p:nvSpPr>
            <p:cNvPr id="15" name="Rectangle 27"/>
            <p:cNvSpPr/>
            <p:nvPr/>
          </p:nvSpPr>
          <p:spPr bwMode="auto">
            <a:xfrm>
              <a:off x="7542212" y="1600200"/>
              <a:ext cx="2514600" cy="2514600"/>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16" name="TextBox 28"/>
            <p:cNvSpPr txBox="1"/>
            <p:nvPr/>
          </p:nvSpPr>
          <p:spPr>
            <a:xfrm>
              <a:off x="7542212" y="3657600"/>
              <a:ext cx="2514600" cy="376706"/>
            </a:xfrm>
            <a:prstGeom prst="rect">
              <a:avLst/>
            </a:prstGeom>
            <a:solidFill>
              <a:srgbClr val="EB3C00"/>
            </a:solidFill>
          </p:spPr>
          <p:txBody>
            <a:bodyPr wrap="square" lIns="0" tIns="0" rIns="0" bIns="0" rtlCol="0">
              <a:spAutoFit/>
            </a:bodyPr>
            <a:lstStyle/>
            <a:p>
              <a:pPr algn="ctr"/>
              <a:r>
                <a:rPr lang="en-US" sz="2448" spc="-71" dirty="0" smtClean="0">
                  <a:solidFill>
                    <a:srgbClr val="FFFFFF"/>
                  </a:solidFill>
                  <a:latin typeface="Segoe UI Light"/>
                </a:rPr>
                <a:t>Manage</a:t>
              </a:r>
              <a:endParaRPr lang="en-US" sz="2448" spc="-71" dirty="0">
                <a:solidFill>
                  <a:srgbClr val="FFFFFF"/>
                </a:solidFill>
                <a:latin typeface="Segoe UI Light"/>
              </a:endParaRPr>
            </a:p>
          </p:txBody>
        </p:sp>
      </p:grpSp>
      <p:sp>
        <p:nvSpPr>
          <p:cNvPr id="22" name="Freeform 104"/>
          <p:cNvSpPr>
            <a:spLocks noEditPoints="1"/>
          </p:cNvSpPr>
          <p:nvPr/>
        </p:nvSpPr>
        <p:spPr bwMode="black">
          <a:xfrm>
            <a:off x="5609985" y="3690439"/>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23" name="Freeform 131"/>
          <p:cNvSpPr>
            <a:spLocks noEditPoints="1"/>
          </p:cNvSpPr>
          <p:nvPr/>
        </p:nvSpPr>
        <p:spPr bwMode="black">
          <a:xfrm>
            <a:off x="2795747" y="3731056"/>
            <a:ext cx="1180037" cy="953619"/>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21" name="Freeform 134"/>
          <p:cNvSpPr>
            <a:spLocks noEditPoints="1"/>
          </p:cNvSpPr>
          <p:nvPr/>
        </p:nvSpPr>
        <p:spPr bwMode="black">
          <a:xfrm flipH="1">
            <a:off x="8428037" y="4030662"/>
            <a:ext cx="1111169" cy="611457"/>
          </a:xfrm>
          <a:custGeom>
            <a:avLst/>
            <a:gdLst>
              <a:gd name="T0" fmla="*/ 77 w 102"/>
              <a:gd name="T1" fmla="*/ 47 h 47"/>
              <a:gd name="T2" fmla="*/ 72 w 102"/>
              <a:gd name="T3" fmla="*/ 47 h 47"/>
              <a:gd name="T4" fmla="*/ 56 w 102"/>
              <a:gd name="T5" fmla="*/ 31 h 47"/>
              <a:gd name="T6" fmla="*/ 55 w 102"/>
              <a:gd name="T7" fmla="*/ 31 h 47"/>
              <a:gd name="T8" fmla="*/ 52 w 102"/>
              <a:gd name="T9" fmla="*/ 25 h 47"/>
              <a:gd name="T10" fmla="*/ 56 w 102"/>
              <a:gd name="T11" fmla="*/ 25 h 47"/>
              <a:gd name="T12" fmla="*/ 77 w 102"/>
              <a:gd name="T13" fmla="*/ 47 h 47"/>
              <a:gd name="T14" fmla="*/ 56 w 102"/>
              <a:gd name="T15" fmla="*/ 0 h 47"/>
              <a:gd name="T16" fmla="*/ 23 w 102"/>
              <a:gd name="T17" fmla="*/ 13 h 47"/>
              <a:gd name="T18" fmla="*/ 28 w 102"/>
              <a:gd name="T19" fmla="*/ 12 h 47"/>
              <a:gd name="T20" fmla="*/ 32 w 102"/>
              <a:gd name="T21" fmla="*/ 13 h 47"/>
              <a:gd name="T22" fmla="*/ 56 w 102"/>
              <a:gd name="T23" fmla="*/ 6 h 47"/>
              <a:gd name="T24" fmla="*/ 97 w 102"/>
              <a:gd name="T25" fmla="*/ 47 h 47"/>
              <a:gd name="T26" fmla="*/ 102 w 102"/>
              <a:gd name="T27" fmla="*/ 47 h 47"/>
              <a:gd name="T28" fmla="*/ 56 w 102"/>
              <a:gd name="T29" fmla="*/ 0 h 47"/>
              <a:gd name="T30" fmla="*/ 56 w 102"/>
              <a:gd name="T31" fmla="*/ 13 h 47"/>
              <a:gd name="T32" fmla="*/ 38 w 102"/>
              <a:gd name="T33" fmla="*/ 17 h 47"/>
              <a:gd name="T34" fmla="*/ 39 w 102"/>
              <a:gd name="T35" fmla="*/ 19 h 47"/>
              <a:gd name="T36" fmla="*/ 39 w 102"/>
              <a:gd name="T37" fmla="*/ 19 h 47"/>
              <a:gd name="T38" fmla="*/ 46 w 102"/>
              <a:gd name="T39" fmla="*/ 20 h 47"/>
              <a:gd name="T40" fmla="*/ 56 w 102"/>
              <a:gd name="T41" fmla="*/ 18 h 47"/>
              <a:gd name="T42" fmla="*/ 84 w 102"/>
              <a:gd name="T43" fmla="*/ 47 h 47"/>
              <a:gd name="T44" fmla="*/ 90 w 102"/>
              <a:gd name="T45" fmla="*/ 47 h 47"/>
              <a:gd name="T46" fmla="*/ 56 w 102"/>
              <a:gd name="T47" fmla="*/ 13 h 47"/>
              <a:gd name="T48" fmla="*/ 0 w 102"/>
              <a:gd name="T49" fmla="*/ 39 h 47"/>
              <a:gd name="T50" fmla="*/ 8 w 102"/>
              <a:gd name="T51" fmla="*/ 46 h 47"/>
              <a:gd name="T52" fmla="*/ 9 w 102"/>
              <a:gd name="T53" fmla="*/ 46 h 47"/>
              <a:gd name="T54" fmla="*/ 41 w 102"/>
              <a:gd name="T55" fmla="*/ 46 h 47"/>
              <a:gd name="T56" fmla="*/ 51 w 102"/>
              <a:gd name="T57" fmla="*/ 35 h 47"/>
              <a:gd name="T58" fmla="*/ 39 w 102"/>
              <a:gd name="T59" fmla="*/ 24 h 47"/>
              <a:gd name="T60" fmla="*/ 36 w 102"/>
              <a:gd name="T61" fmla="*/ 24 h 47"/>
              <a:gd name="T62" fmla="*/ 28 w 102"/>
              <a:gd name="T63" fmla="*/ 17 h 47"/>
              <a:gd name="T64" fmla="*/ 18 w 102"/>
              <a:gd name="T65" fmla="*/ 26 h 47"/>
              <a:gd name="T66" fmla="*/ 18 w 102"/>
              <a:gd name="T67" fmla="*/ 28 h 47"/>
              <a:gd name="T68" fmla="*/ 15 w 102"/>
              <a:gd name="T69" fmla="*/ 27 h 47"/>
              <a:gd name="T70" fmla="*/ 9 w 102"/>
              <a:gd name="T71" fmla="*/ 31 h 47"/>
              <a:gd name="T72" fmla="*/ 8 w 102"/>
              <a:gd name="T73" fmla="*/ 31 h 47"/>
              <a:gd name="T74" fmla="*/ 0 w 102"/>
              <a:gd name="T75"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47">
                <a:moveTo>
                  <a:pt x="77" y="47"/>
                </a:moveTo>
                <a:cubicBezTo>
                  <a:pt x="72" y="47"/>
                  <a:pt x="72" y="47"/>
                  <a:pt x="72" y="47"/>
                </a:cubicBezTo>
                <a:cubicBezTo>
                  <a:pt x="72" y="38"/>
                  <a:pt x="64" y="31"/>
                  <a:pt x="56" y="31"/>
                </a:cubicBezTo>
                <a:cubicBezTo>
                  <a:pt x="55" y="31"/>
                  <a:pt x="55" y="31"/>
                  <a:pt x="55" y="31"/>
                </a:cubicBezTo>
                <a:cubicBezTo>
                  <a:pt x="54" y="29"/>
                  <a:pt x="53" y="27"/>
                  <a:pt x="52" y="25"/>
                </a:cubicBezTo>
                <a:cubicBezTo>
                  <a:pt x="53" y="25"/>
                  <a:pt x="54" y="25"/>
                  <a:pt x="56" y="25"/>
                </a:cubicBezTo>
                <a:cubicBezTo>
                  <a:pt x="68" y="25"/>
                  <a:pt x="77" y="35"/>
                  <a:pt x="77" y="47"/>
                </a:cubicBezTo>
                <a:close/>
                <a:moveTo>
                  <a:pt x="56" y="0"/>
                </a:moveTo>
                <a:cubicBezTo>
                  <a:pt x="43" y="0"/>
                  <a:pt x="32" y="5"/>
                  <a:pt x="23" y="13"/>
                </a:cubicBezTo>
                <a:cubicBezTo>
                  <a:pt x="25" y="13"/>
                  <a:pt x="26" y="12"/>
                  <a:pt x="28" y="12"/>
                </a:cubicBezTo>
                <a:cubicBezTo>
                  <a:pt x="29" y="12"/>
                  <a:pt x="31" y="13"/>
                  <a:pt x="32" y="13"/>
                </a:cubicBezTo>
                <a:cubicBezTo>
                  <a:pt x="39" y="9"/>
                  <a:pt x="47" y="6"/>
                  <a:pt x="56" y="6"/>
                </a:cubicBezTo>
                <a:cubicBezTo>
                  <a:pt x="78" y="6"/>
                  <a:pt x="97" y="24"/>
                  <a:pt x="97" y="47"/>
                </a:cubicBezTo>
                <a:cubicBezTo>
                  <a:pt x="102" y="47"/>
                  <a:pt x="102" y="47"/>
                  <a:pt x="102" y="47"/>
                </a:cubicBezTo>
                <a:cubicBezTo>
                  <a:pt x="102" y="21"/>
                  <a:pt x="81" y="0"/>
                  <a:pt x="56" y="0"/>
                </a:cubicBezTo>
                <a:close/>
                <a:moveTo>
                  <a:pt x="56" y="13"/>
                </a:moveTo>
                <a:cubicBezTo>
                  <a:pt x="49" y="13"/>
                  <a:pt x="43" y="14"/>
                  <a:pt x="38" y="17"/>
                </a:cubicBezTo>
                <a:cubicBezTo>
                  <a:pt x="39" y="18"/>
                  <a:pt x="39" y="18"/>
                  <a:pt x="39" y="19"/>
                </a:cubicBezTo>
                <a:cubicBezTo>
                  <a:pt x="39" y="19"/>
                  <a:pt x="39" y="19"/>
                  <a:pt x="39" y="19"/>
                </a:cubicBezTo>
                <a:cubicBezTo>
                  <a:pt x="42" y="19"/>
                  <a:pt x="44" y="19"/>
                  <a:pt x="46" y="20"/>
                </a:cubicBezTo>
                <a:cubicBezTo>
                  <a:pt x="49" y="19"/>
                  <a:pt x="52" y="18"/>
                  <a:pt x="56" y="18"/>
                </a:cubicBezTo>
                <a:cubicBezTo>
                  <a:pt x="71" y="18"/>
                  <a:pt x="84" y="31"/>
                  <a:pt x="84" y="47"/>
                </a:cubicBezTo>
                <a:cubicBezTo>
                  <a:pt x="90" y="47"/>
                  <a:pt x="90" y="47"/>
                  <a:pt x="90" y="47"/>
                </a:cubicBezTo>
                <a:cubicBezTo>
                  <a:pt x="90" y="28"/>
                  <a:pt x="75" y="13"/>
                  <a:pt x="56" y="13"/>
                </a:cubicBezTo>
                <a:close/>
                <a:moveTo>
                  <a:pt x="0" y="39"/>
                </a:moveTo>
                <a:cubicBezTo>
                  <a:pt x="0" y="43"/>
                  <a:pt x="3" y="46"/>
                  <a:pt x="8" y="46"/>
                </a:cubicBezTo>
                <a:cubicBezTo>
                  <a:pt x="9" y="46"/>
                  <a:pt x="9" y="46"/>
                  <a:pt x="9" y="46"/>
                </a:cubicBezTo>
                <a:cubicBezTo>
                  <a:pt x="41" y="46"/>
                  <a:pt x="41" y="46"/>
                  <a:pt x="41" y="46"/>
                </a:cubicBezTo>
                <a:cubicBezTo>
                  <a:pt x="46" y="46"/>
                  <a:pt x="51" y="41"/>
                  <a:pt x="51" y="35"/>
                </a:cubicBezTo>
                <a:cubicBezTo>
                  <a:pt x="51" y="29"/>
                  <a:pt x="46" y="24"/>
                  <a:pt x="39" y="24"/>
                </a:cubicBezTo>
                <a:cubicBezTo>
                  <a:pt x="38" y="24"/>
                  <a:pt x="37" y="24"/>
                  <a:pt x="36" y="24"/>
                </a:cubicBezTo>
                <a:cubicBezTo>
                  <a:pt x="35" y="20"/>
                  <a:pt x="32" y="17"/>
                  <a:pt x="28" y="17"/>
                </a:cubicBezTo>
                <a:cubicBezTo>
                  <a:pt x="22" y="17"/>
                  <a:pt x="18" y="21"/>
                  <a:pt x="18" y="26"/>
                </a:cubicBezTo>
                <a:cubicBezTo>
                  <a:pt x="18" y="27"/>
                  <a:pt x="18" y="27"/>
                  <a:pt x="18" y="28"/>
                </a:cubicBezTo>
                <a:cubicBezTo>
                  <a:pt x="17" y="27"/>
                  <a:pt x="16" y="27"/>
                  <a:pt x="15" y="27"/>
                </a:cubicBezTo>
                <a:cubicBezTo>
                  <a:pt x="13" y="27"/>
                  <a:pt x="10" y="29"/>
                  <a:pt x="9" y="31"/>
                </a:cubicBezTo>
                <a:cubicBezTo>
                  <a:pt x="9" y="31"/>
                  <a:pt x="8" y="31"/>
                  <a:pt x="8" y="31"/>
                </a:cubicBezTo>
                <a:cubicBezTo>
                  <a:pt x="3" y="31"/>
                  <a:pt x="0" y="34"/>
                  <a:pt x="0" y="39"/>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1020931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Planning</a:t>
            </a:r>
            <a:endParaRPr lang="en-US" sz="4896" dirty="0">
              <a:solidFill>
                <a:schemeClr val="bg1"/>
              </a:solidFill>
            </a:endParaRPr>
          </a:p>
        </p:txBody>
      </p:sp>
      <p:sp>
        <p:nvSpPr>
          <p:cNvPr id="6" name="TextBox 5"/>
          <p:cNvSpPr txBox="1"/>
          <p:nvPr/>
        </p:nvSpPr>
        <p:spPr>
          <a:xfrm>
            <a:off x="5943920" y="388336"/>
            <a:ext cx="5835982" cy="6278642"/>
          </a:xfrm>
          <a:prstGeom prst="rect">
            <a:avLst/>
          </a:prstGeom>
          <a:noFill/>
        </p:spPr>
        <p:txBody>
          <a:bodyPr wrap="square" lIns="0" tIns="0" rIns="0" bIns="0" rtlCol="0">
            <a:spAutoFit/>
          </a:bodyPr>
          <a:lstStyle/>
          <a:p>
            <a:pPr marL="228600" lvl="2"/>
            <a:r>
              <a:rPr lang="en-US" sz="2400" dirty="0">
                <a:solidFill>
                  <a:srgbClr val="505050"/>
                </a:solidFill>
              </a:rPr>
              <a:t>Identify core metadata values for universal filtering and searching</a:t>
            </a:r>
          </a:p>
          <a:p>
            <a:pPr marL="228600" lvl="2"/>
            <a:endParaRPr lang="en-US" sz="2400" dirty="0" smtClean="0">
              <a:solidFill>
                <a:srgbClr val="505050"/>
              </a:solidFill>
            </a:endParaRPr>
          </a:p>
          <a:p>
            <a:pPr marL="228600" lvl="2"/>
            <a:r>
              <a:rPr lang="en-US" sz="2400" dirty="0" smtClean="0">
                <a:solidFill>
                  <a:srgbClr val="505050"/>
                </a:solidFill>
              </a:rPr>
              <a:t>Identify </a:t>
            </a:r>
            <a:r>
              <a:rPr lang="en-US" sz="2400" dirty="0">
                <a:solidFill>
                  <a:srgbClr val="505050"/>
                </a:solidFill>
              </a:rPr>
              <a:t>retention and disposition policies</a:t>
            </a:r>
          </a:p>
          <a:p>
            <a:pPr marL="228600" lvl="2"/>
            <a:endParaRPr lang="en-US" sz="2400" dirty="0" smtClean="0">
              <a:solidFill>
                <a:srgbClr val="505050"/>
              </a:solidFill>
            </a:endParaRPr>
          </a:p>
          <a:p>
            <a:pPr marL="228600" lvl="2"/>
            <a:r>
              <a:rPr lang="en-US" sz="2400" dirty="0" smtClean="0">
                <a:solidFill>
                  <a:srgbClr val="505050"/>
                </a:solidFill>
              </a:rPr>
              <a:t>Identify </a:t>
            </a:r>
            <a:r>
              <a:rPr lang="en-US" sz="2400" dirty="0">
                <a:solidFill>
                  <a:srgbClr val="505050"/>
                </a:solidFill>
              </a:rPr>
              <a:t>other foundational elements for content</a:t>
            </a:r>
          </a:p>
          <a:p>
            <a:pPr marL="228600" lvl="2"/>
            <a:endParaRPr lang="en-US" sz="2400" dirty="0" smtClean="0">
              <a:solidFill>
                <a:srgbClr val="505050"/>
              </a:solidFill>
            </a:endParaRPr>
          </a:p>
          <a:p>
            <a:pPr marL="228600" lvl="2"/>
            <a:r>
              <a:rPr lang="en-US" sz="2400" dirty="0">
                <a:solidFill>
                  <a:srgbClr val="505050"/>
                </a:solidFill>
              </a:rPr>
              <a:t>Determine whether you really need content types at all</a:t>
            </a:r>
          </a:p>
          <a:p>
            <a:pPr marL="228600" lvl="2"/>
            <a:endParaRPr lang="en-US" sz="2400" dirty="0" smtClean="0">
              <a:solidFill>
                <a:srgbClr val="505050"/>
              </a:solidFill>
            </a:endParaRPr>
          </a:p>
          <a:p>
            <a:pPr marL="228600" lvl="2"/>
            <a:r>
              <a:rPr lang="en-US" sz="2400" dirty="0" smtClean="0">
                <a:solidFill>
                  <a:srgbClr val="505050"/>
                </a:solidFill>
              </a:rPr>
              <a:t>Distinguish </a:t>
            </a:r>
            <a:r>
              <a:rPr lang="en-US" sz="2400" dirty="0">
                <a:solidFill>
                  <a:srgbClr val="505050"/>
                </a:solidFill>
              </a:rPr>
              <a:t>between enterprise and site-level content type needs</a:t>
            </a:r>
          </a:p>
          <a:p>
            <a:pPr marL="228600" lvl="2"/>
            <a:endParaRPr lang="en-US" sz="2400" dirty="0" smtClean="0">
              <a:solidFill>
                <a:srgbClr val="505050"/>
              </a:solidFill>
            </a:endParaRPr>
          </a:p>
          <a:p>
            <a:pPr marL="228600" lvl="2"/>
            <a:r>
              <a:rPr lang="en-US" sz="2400" dirty="0" smtClean="0">
                <a:solidFill>
                  <a:srgbClr val="505050"/>
                </a:solidFill>
              </a:rPr>
              <a:t>Define </a:t>
            </a:r>
            <a:r>
              <a:rPr lang="en-US" sz="2400" dirty="0">
                <a:solidFill>
                  <a:srgbClr val="505050"/>
                </a:solidFill>
              </a:rPr>
              <a:t>policies for the ability to override or self-define content types</a:t>
            </a:r>
          </a:p>
          <a:p>
            <a:pPr marL="228600" lvl="2"/>
            <a:endParaRPr lang="en-US" sz="2400" dirty="0" smtClean="0">
              <a:solidFill>
                <a:srgbClr val="505050"/>
              </a:solidFill>
            </a:endParaRPr>
          </a:p>
        </p:txBody>
      </p:sp>
      <p:sp>
        <p:nvSpPr>
          <p:cNvPr id="9" name="Freeform 131"/>
          <p:cNvSpPr>
            <a:spLocks noEditPoints="1"/>
          </p:cNvSpPr>
          <p:nvPr/>
        </p:nvSpPr>
        <p:spPr bwMode="black">
          <a:xfrm>
            <a:off x="1951037" y="2811462"/>
            <a:ext cx="1180037" cy="953619"/>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15031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 calcmode="lin" valueType="num">
                                      <p:cBhvr additive="base">
                                        <p:cTn id="2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8" end="8"/>
                                            </p:txEl>
                                          </p:spTgt>
                                        </p:tgtEl>
                                        <p:attrNameLst>
                                          <p:attrName>style.visibility</p:attrName>
                                        </p:attrNameLst>
                                      </p:cBhvr>
                                      <p:to>
                                        <p:strVal val="visible"/>
                                      </p:to>
                                    </p:set>
                                    <p:anim calcmode="lin" valueType="num">
                                      <p:cBhvr additive="base">
                                        <p:cTn id="31"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10" end="10"/>
                                            </p:txEl>
                                          </p:spTgt>
                                        </p:tgtEl>
                                        <p:attrNameLst>
                                          <p:attrName>style.visibility</p:attrName>
                                        </p:attrNameLst>
                                      </p:cBhvr>
                                      <p:to>
                                        <p:strVal val="visible"/>
                                      </p:to>
                                    </p:set>
                                    <p:anim calcmode="lin" valueType="num">
                                      <p:cBhvr additive="base">
                                        <p:cTn id="37" dur="500" fill="hold"/>
                                        <p:tgtEl>
                                          <p:spTgt spid="6">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385" y="0"/>
            <a:ext cx="5438566" cy="6994525"/>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Deployment</a:t>
            </a:r>
            <a:endParaRPr lang="en-US" sz="4896" dirty="0">
              <a:solidFill>
                <a:schemeClr val="bg1"/>
              </a:solidFill>
            </a:endParaRPr>
          </a:p>
        </p:txBody>
      </p:sp>
      <p:sp>
        <p:nvSpPr>
          <p:cNvPr id="6" name="TextBox 5"/>
          <p:cNvSpPr txBox="1"/>
          <p:nvPr/>
        </p:nvSpPr>
        <p:spPr>
          <a:xfrm>
            <a:off x="6035359" y="479775"/>
            <a:ext cx="5835982" cy="4801314"/>
          </a:xfrm>
          <a:prstGeom prst="rect">
            <a:avLst/>
          </a:prstGeom>
          <a:noFill/>
        </p:spPr>
        <p:txBody>
          <a:bodyPr wrap="square" lIns="0" tIns="0" rIns="0" bIns="0" rtlCol="0">
            <a:spAutoFit/>
          </a:bodyPr>
          <a:lstStyle/>
          <a:p>
            <a:pPr marL="228600" lvl="2"/>
            <a:r>
              <a:rPr lang="en-US" sz="2400" dirty="0">
                <a:solidFill>
                  <a:srgbClr val="505050"/>
                </a:solidFill>
              </a:rPr>
              <a:t>Define site columns, templates, and workflows</a:t>
            </a:r>
          </a:p>
          <a:p>
            <a:pPr marL="228600" lvl="2"/>
            <a:endParaRPr lang="en-US" sz="2400" dirty="0" smtClean="0">
              <a:solidFill>
                <a:srgbClr val="505050"/>
              </a:solidFill>
            </a:endParaRPr>
          </a:p>
          <a:p>
            <a:pPr marL="228600" lvl="2"/>
            <a:r>
              <a:rPr lang="en-US" sz="2400" dirty="0" smtClean="0">
                <a:solidFill>
                  <a:srgbClr val="505050"/>
                </a:solidFill>
              </a:rPr>
              <a:t>Distinguish </a:t>
            </a:r>
            <a:r>
              <a:rPr lang="en-US" sz="2400" dirty="0">
                <a:solidFill>
                  <a:srgbClr val="505050"/>
                </a:solidFill>
              </a:rPr>
              <a:t>between enterprise content types, site-level content types, and ad-hoc tags</a:t>
            </a:r>
          </a:p>
          <a:p>
            <a:pPr marL="228600" lvl="2"/>
            <a:endParaRPr lang="en-US" sz="2400" dirty="0" smtClean="0">
              <a:solidFill>
                <a:srgbClr val="505050"/>
              </a:solidFill>
            </a:endParaRPr>
          </a:p>
          <a:p>
            <a:pPr marL="228600" lvl="2"/>
            <a:r>
              <a:rPr lang="en-US" sz="2400" dirty="0" smtClean="0">
                <a:solidFill>
                  <a:srgbClr val="505050"/>
                </a:solidFill>
              </a:rPr>
              <a:t>If </a:t>
            </a:r>
            <a:r>
              <a:rPr lang="en-US" sz="2400" dirty="0">
                <a:solidFill>
                  <a:srgbClr val="505050"/>
                </a:solidFill>
              </a:rPr>
              <a:t>needed, define a dedicated site collection for a Content Type Hub for enterprise content types</a:t>
            </a:r>
          </a:p>
          <a:p>
            <a:pPr marL="228600" lvl="2"/>
            <a:endParaRPr lang="en-US" sz="2400" dirty="0" smtClean="0">
              <a:solidFill>
                <a:srgbClr val="505050"/>
              </a:solidFill>
            </a:endParaRPr>
          </a:p>
          <a:p>
            <a:pPr marL="228600" lvl="2"/>
            <a:r>
              <a:rPr lang="en-US" sz="2400" dirty="0" smtClean="0">
                <a:solidFill>
                  <a:srgbClr val="505050"/>
                </a:solidFill>
              </a:rPr>
              <a:t>Assign ownership </a:t>
            </a:r>
            <a:r>
              <a:rPr lang="en-US" sz="2400" dirty="0">
                <a:solidFill>
                  <a:srgbClr val="505050"/>
                </a:solidFill>
              </a:rPr>
              <a:t>and governance plan for content types</a:t>
            </a:r>
          </a:p>
        </p:txBody>
      </p:sp>
      <p:sp>
        <p:nvSpPr>
          <p:cNvPr id="8" name="Freeform 104"/>
          <p:cNvSpPr>
            <a:spLocks noEditPoints="1"/>
          </p:cNvSpPr>
          <p:nvPr/>
        </p:nvSpPr>
        <p:spPr bwMode="black">
          <a:xfrm>
            <a:off x="2012043" y="2979836"/>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4068051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 calcmode="lin" valueType="num">
                                      <p:cBhvr additive="base">
                                        <p:cTn id="2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Management</a:t>
            </a:r>
            <a:endParaRPr lang="en-US" sz="4896" dirty="0">
              <a:solidFill>
                <a:schemeClr val="bg1"/>
              </a:solidFill>
            </a:endParaRPr>
          </a:p>
        </p:txBody>
      </p:sp>
      <p:sp>
        <p:nvSpPr>
          <p:cNvPr id="6" name="TextBox 5"/>
          <p:cNvSpPr txBox="1"/>
          <p:nvPr/>
        </p:nvSpPr>
        <p:spPr>
          <a:xfrm>
            <a:off x="6035359" y="662653"/>
            <a:ext cx="5835982" cy="4062651"/>
          </a:xfrm>
          <a:prstGeom prst="rect">
            <a:avLst/>
          </a:prstGeom>
          <a:noFill/>
        </p:spPr>
        <p:txBody>
          <a:bodyPr wrap="square" lIns="0" tIns="0" rIns="0" bIns="0" rtlCol="0">
            <a:spAutoFit/>
          </a:bodyPr>
          <a:lstStyle/>
          <a:p>
            <a:r>
              <a:rPr lang="en-US" sz="2400" dirty="0" smtClean="0">
                <a:solidFill>
                  <a:srgbClr val="505050"/>
                </a:solidFill>
              </a:rPr>
              <a:t>Deploy in TEST environment to ensure behavior is as-intended</a:t>
            </a:r>
          </a:p>
          <a:p>
            <a:endParaRPr lang="en-US" sz="2400" dirty="0">
              <a:solidFill>
                <a:srgbClr val="505050"/>
              </a:solidFill>
            </a:endParaRPr>
          </a:p>
          <a:p>
            <a:r>
              <a:rPr lang="en-US" sz="2400" dirty="0" smtClean="0">
                <a:solidFill>
                  <a:srgbClr val="505050"/>
                </a:solidFill>
              </a:rPr>
              <a:t>Be aware of cross-farm issues with Content Type GUIDs</a:t>
            </a:r>
          </a:p>
          <a:p>
            <a:endParaRPr lang="en-US" sz="2400" dirty="0">
              <a:solidFill>
                <a:srgbClr val="505050"/>
              </a:solidFill>
            </a:endParaRPr>
          </a:p>
          <a:p>
            <a:r>
              <a:rPr lang="en-US" sz="2400" dirty="0" smtClean="0">
                <a:solidFill>
                  <a:srgbClr val="505050"/>
                </a:solidFill>
              </a:rPr>
              <a:t>Train users to understand how/when to use content types</a:t>
            </a:r>
          </a:p>
          <a:p>
            <a:endParaRPr lang="en-US" sz="2400" dirty="0">
              <a:solidFill>
                <a:srgbClr val="505050"/>
              </a:solidFill>
            </a:endParaRPr>
          </a:p>
          <a:p>
            <a:r>
              <a:rPr lang="en-US" sz="2400" dirty="0" smtClean="0">
                <a:solidFill>
                  <a:srgbClr val="505050"/>
                </a:solidFill>
              </a:rPr>
              <a:t>Construct a plan for management over the lifecycle of the content type</a:t>
            </a:r>
          </a:p>
        </p:txBody>
      </p:sp>
      <p:sp>
        <p:nvSpPr>
          <p:cNvPr id="8" name="Freeform 134"/>
          <p:cNvSpPr>
            <a:spLocks noEditPoints="1"/>
          </p:cNvSpPr>
          <p:nvPr/>
        </p:nvSpPr>
        <p:spPr bwMode="black">
          <a:xfrm flipH="1">
            <a:off x="1798637" y="3040062"/>
            <a:ext cx="1219200" cy="629883"/>
          </a:xfrm>
          <a:custGeom>
            <a:avLst/>
            <a:gdLst>
              <a:gd name="T0" fmla="*/ 77 w 102"/>
              <a:gd name="T1" fmla="*/ 47 h 47"/>
              <a:gd name="T2" fmla="*/ 72 w 102"/>
              <a:gd name="T3" fmla="*/ 47 h 47"/>
              <a:gd name="T4" fmla="*/ 56 w 102"/>
              <a:gd name="T5" fmla="*/ 31 h 47"/>
              <a:gd name="T6" fmla="*/ 55 w 102"/>
              <a:gd name="T7" fmla="*/ 31 h 47"/>
              <a:gd name="T8" fmla="*/ 52 w 102"/>
              <a:gd name="T9" fmla="*/ 25 h 47"/>
              <a:gd name="T10" fmla="*/ 56 w 102"/>
              <a:gd name="T11" fmla="*/ 25 h 47"/>
              <a:gd name="T12" fmla="*/ 77 w 102"/>
              <a:gd name="T13" fmla="*/ 47 h 47"/>
              <a:gd name="T14" fmla="*/ 56 w 102"/>
              <a:gd name="T15" fmla="*/ 0 h 47"/>
              <a:gd name="T16" fmla="*/ 23 w 102"/>
              <a:gd name="T17" fmla="*/ 13 h 47"/>
              <a:gd name="T18" fmla="*/ 28 w 102"/>
              <a:gd name="T19" fmla="*/ 12 h 47"/>
              <a:gd name="T20" fmla="*/ 32 w 102"/>
              <a:gd name="T21" fmla="*/ 13 h 47"/>
              <a:gd name="T22" fmla="*/ 56 w 102"/>
              <a:gd name="T23" fmla="*/ 6 h 47"/>
              <a:gd name="T24" fmla="*/ 97 w 102"/>
              <a:gd name="T25" fmla="*/ 47 h 47"/>
              <a:gd name="T26" fmla="*/ 102 w 102"/>
              <a:gd name="T27" fmla="*/ 47 h 47"/>
              <a:gd name="T28" fmla="*/ 56 w 102"/>
              <a:gd name="T29" fmla="*/ 0 h 47"/>
              <a:gd name="T30" fmla="*/ 56 w 102"/>
              <a:gd name="T31" fmla="*/ 13 h 47"/>
              <a:gd name="T32" fmla="*/ 38 w 102"/>
              <a:gd name="T33" fmla="*/ 17 h 47"/>
              <a:gd name="T34" fmla="*/ 39 w 102"/>
              <a:gd name="T35" fmla="*/ 19 h 47"/>
              <a:gd name="T36" fmla="*/ 39 w 102"/>
              <a:gd name="T37" fmla="*/ 19 h 47"/>
              <a:gd name="T38" fmla="*/ 46 w 102"/>
              <a:gd name="T39" fmla="*/ 20 h 47"/>
              <a:gd name="T40" fmla="*/ 56 w 102"/>
              <a:gd name="T41" fmla="*/ 18 h 47"/>
              <a:gd name="T42" fmla="*/ 84 w 102"/>
              <a:gd name="T43" fmla="*/ 47 h 47"/>
              <a:gd name="T44" fmla="*/ 90 w 102"/>
              <a:gd name="T45" fmla="*/ 47 h 47"/>
              <a:gd name="T46" fmla="*/ 56 w 102"/>
              <a:gd name="T47" fmla="*/ 13 h 47"/>
              <a:gd name="T48" fmla="*/ 0 w 102"/>
              <a:gd name="T49" fmla="*/ 39 h 47"/>
              <a:gd name="T50" fmla="*/ 8 w 102"/>
              <a:gd name="T51" fmla="*/ 46 h 47"/>
              <a:gd name="T52" fmla="*/ 9 w 102"/>
              <a:gd name="T53" fmla="*/ 46 h 47"/>
              <a:gd name="T54" fmla="*/ 41 w 102"/>
              <a:gd name="T55" fmla="*/ 46 h 47"/>
              <a:gd name="T56" fmla="*/ 51 w 102"/>
              <a:gd name="T57" fmla="*/ 35 h 47"/>
              <a:gd name="T58" fmla="*/ 39 w 102"/>
              <a:gd name="T59" fmla="*/ 24 h 47"/>
              <a:gd name="T60" fmla="*/ 36 w 102"/>
              <a:gd name="T61" fmla="*/ 24 h 47"/>
              <a:gd name="T62" fmla="*/ 28 w 102"/>
              <a:gd name="T63" fmla="*/ 17 h 47"/>
              <a:gd name="T64" fmla="*/ 18 w 102"/>
              <a:gd name="T65" fmla="*/ 26 h 47"/>
              <a:gd name="T66" fmla="*/ 18 w 102"/>
              <a:gd name="T67" fmla="*/ 28 h 47"/>
              <a:gd name="T68" fmla="*/ 15 w 102"/>
              <a:gd name="T69" fmla="*/ 27 h 47"/>
              <a:gd name="T70" fmla="*/ 9 w 102"/>
              <a:gd name="T71" fmla="*/ 31 h 47"/>
              <a:gd name="T72" fmla="*/ 8 w 102"/>
              <a:gd name="T73" fmla="*/ 31 h 47"/>
              <a:gd name="T74" fmla="*/ 0 w 102"/>
              <a:gd name="T75"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47">
                <a:moveTo>
                  <a:pt x="77" y="47"/>
                </a:moveTo>
                <a:cubicBezTo>
                  <a:pt x="72" y="47"/>
                  <a:pt x="72" y="47"/>
                  <a:pt x="72" y="47"/>
                </a:cubicBezTo>
                <a:cubicBezTo>
                  <a:pt x="72" y="38"/>
                  <a:pt x="64" y="31"/>
                  <a:pt x="56" y="31"/>
                </a:cubicBezTo>
                <a:cubicBezTo>
                  <a:pt x="55" y="31"/>
                  <a:pt x="55" y="31"/>
                  <a:pt x="55" y="31"/>
                </a:cubicBezTo>
                <a:cubicBezTo>
                  <a:pt x="54" y="29"/>
                  <a:pt x="53" y="27"/>
                  <a:pt x="52" y="25"/>
                </a:cubicBezTo>
                <a:cubicBezTo>
                  <a:pt x="53" y="25"/>
                  <a:pt x="54" y="25"/>
                  <a:pt x="56" y="25"/>
                </a:cubicBezTo>
                <a:cubicBezTo>
                  <a:pt x="68" y="25"/>
                  <a:pt x="77" y="35"/>
                  <a:pt x="77" y="47"/>
                </a:cubicBezTo>
                <a:close/>
                <a:moveTo>
                  <a:pt x="56" y="0"/>
                </a:moveTo>
                <a:cubicBezTo>
                  <a:pt x="43" y="0"/>
                  <a:pt x="32" y="5"/>
                  <a:pt x="23" y="13"/>
                </a:cubicBezTo>
                <a:cubicBezTo>
                  <a:pt x="25" y="13"/>
                  <a:pt x="26" y="12"/>
                  <a:pt x="28" y="12"/>
                </a:cubicBezTo>
                <a:cubicBezTo>
                  <a:pt x="29" y="12"/>
                  <a:pt x="31" y="13"/>
                  <a:pt x="32" y="13"/>
                </a:cubicBezTo>
                <a:cubicBezTo>
                  <a:pt x="39" y="9"/>
                  <a:pt x="47" y="6"/>
                  <a:pt x="56" y="6"/>
                </a:cubicBezTo>
                <a:cubicBezTo>
                  <a:pt x="78" y="6"/>
                  <a:pt x="97" y="24"/>
                  <a:pt x="97" y="47"/>
                </a:cubicBezTo>
                <a:cubicBezTo>
                  <a:pt x="102" y="47"/>
                  <a:pt x="102" y="47"/>
                  <a:pt x="102" y="47"/>
                </a:cubicBezTo>
                <a:cubicBezTo>
                  <a:pt x="102" y="21"/>
                  <a:pt x="81" y="0"/>
                  <a:pt x="56" y="0"/>
                </a:cubicBezTo>
                <a:close/>
                <a:moveTo>
                  <a:pt x="56" y="13"/>
                </a:moveTo>
                <a:cubicBezTo>
                  <a:pt x="49" y="13"/>
                  <a:pt x="43" y="14"/>
                  <a:pt x="38" y="17"/>
                </a:cubicBezTo>
                <a:cubicBezTo>
                  <a:pt x="39" y="18"/>
                  <a:pt x="39" y="18"/>
                  <a:pt x="39" y="19"/>
                </a:cubicBezTo>
                <a:cubicBezTo>
                  <a:pt x="39" y="19"/>
                  <a:pt x="39" y="19"/>
                  <a:pt x="39" y="19"/>
                </a:cubicBezTo>
                <a:cubicBezTo>
                  <a:pt x="42" y="19"/>
                  <a:pt x="44" y="19"/>
                  <a:pt x="46" y="20"/>
                </a:cubicBezTo>
                <a:cubicBezTo>
                  <a:pt x="49" y="19"/>
                  <a:pt x="52" y="18"/>
                  <a:pt x="56" y="18"/>
                </a:cubicBezTo>
                <a:cubicBezTo>
                  <a:pt x="71" y="18"/>
                  <a:pt x="84" y="31"/>
                  <a:pt x="84" y="47"/>
                </a:cubicBezTo>
                <a:cubicBezTo>
                  <a:pt x="90" y="47"/>
                  <a:pt x="90" y="47"/>
                  <a:pt x="90" y="47"/>
                </a:cubicBezTo>
                <a:cubicBezTo>
                  <a:pt x="90" y="28"/>
                  <a:pt x="75" y="13"/>
                  <a:pt x="56" y="13"/>
                </a:cubicBezTo>
                <a:close/>
                <a:moveTo>
                  <a:pt x="0" y="39"/>
                </a:moveTo>
                <a:cubicBezTo>
                  <a:pt x="0" y="43"/>
                  <a:pt x="3" y="46"/>
                  <a:pt x="8" y="46"/>
                </a:cubicBezTo>
                <a:cubicBezTo>
                  <a:pt x="9" y="46"/>
                  <a:pt x="9" y="46"/>
                  <a:pt x="9" y="46"/>
                </a:cubicBezTo>
                <a:cubicBezTo>
                  <a:pt x="41" y="46"/>
                  <a:pt x="41" y="46"/>
                  <a:pt x="41" y="46"/>
                </a:cubicBezTo>
                <a:cubicBezTo>
                  <a:pt x="46" y="46"/>
                  <a:pt x="51" y="41"/>
                  <a:pt x="51" y="35"/>
                </a:cubicBezTo>
                <a:cubicBezTo>
                  <a:pt x="51" y="29"/>
                  <a:pt x="46" y="24"/>
                  <a:pt x="39" y="24"/>
                </a:cubicBezTo>
                <a:cubicBezTo>
                  <a:pt x="38" y="24"/>
                  <a:pt x="37" y="24"/>
                  <a:pt x="36" y="24"/>
                </a:cubicBezTo>
                <a:cubicBezTo>
                  <a:pt x="35" y="20"/>
                  <a:pt x="32" y="17"/>
                  <a:pt x="28" y="17"/>
                </a:cubicBezTo>
                <a:cubicBezTo>
                  <a:pt x="22" y="17"/>
                  <a:pt x="18" y="21"/>
                  <a:pt x="18" y="26"/>
                </a:cubicBezTo>
                <a:cubicBezTo>
                  <a:pt x="18" y="27"/>
                  <a:pt x="18" y="27"/>
                  <a:pt x="18" y="28"/>
                </a:cubicBezTo>
                <a:cubicBezTo>
                  <a:pt x="17" y="27"/>
                  <a:pt x="16" y="27"/>
                  <a:pt x="15" y="27"/>
                </a:cubicBezTo>
                <a:cubicBezTo>
                  <a:pt x="13" y="27"/>
                  <a:pt x="10" y="29"/>
                  <a:pt x="9" y="31"/>
                </a:cubicBezTo>
                <a:cubicBezTo>
                  <a:pt x="9" y="31"/>
                  <a:pt x="8" y="31"/>
                  <a:pt x="8" y="31"/>
                </a:cubicBezTo>
                <a:cubicBezTo>
                  <a:pt x="3" y="31"/>
                  <a:pt x="0" y="34"/>
                  <a:pt x="0" y="39"/>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2472072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 calcmode="lin" valueType="num">
                                      <p:cBhvr additive="base">
                                        <p:cTn id="2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Working with Columns</a:t>
            </a:r>
            <a:endParaRPr lang="en-US" dirty="0"/>
          </a:p>
        </p:txBody>
      </p:sp>
    </p:spTree>
    <p:extLst>
      <p:ext uri="{BB962C8B-B14F-4D97-AF65-F5344CB8AC3E}">
        <p14:creationId xmlns:p14="http://schemas.microsoft.com/office/powerpoint/2010/main" val="2370356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How Columns </a:t>
            </a:r>
            <a:r>
              <a:rPr lang="en-US" sz="4896" dirty="0">
                <a:solidFill>
                  <a:schemeClr val="bg1"/>
                </a:solidFill>
              </a:rPr>
              <a:t>W</a:t>
            </a:r>
            <a:r>
              <a:rPr lang="en-US" sz="4896" dirty="0" smtClean="0">
                <a:solidFill>
                  <a:schemeClr val="bg1"/>
                </a:solidFill>
              </a:rPr>
              <a:t>ork</a:t>
            </a:r>
            <a:endParaRPr lang="en-US" sz="4896" dirty="0">
              <a:solidFill>
                <a:schemeClr val="bg1"/>
              </a:solidFill>
            </a:endParaRPr>
          </a:p>
        </p:txBody>
      </p:sp>
      <p:sp>
        <p:nvSpPr>
          <p:cNvPr id="6" name="TextBox 5"/>
          <p:cNvSpPr txBox="1"/>
          <p:nvPr/>
        </p:nvSpPr>
        <p:spPr>
          <a:xfrm>
            <a:off x="5943920" y="388336"/>
            <a:ext cx="5835982" cy="5909310"/>
          </a:xfrm>
          <a:prstGeom prst="rect">
            <a:avLst/>
          </a:prstGeom>
          <a:noFill/>
        </p:spPr>
        <p:txBody>
          <a:bodyPr wrap="square" lIns="0" tIns="0" rIns="0" bIns="0" rtlCol="0">
            <a:spAutoFit/>
          </a:bodyPr>
          <a:lstStyle/>
          <a:p>
            <a:pPr marL="228600" lvl="2"/>
            <a:r>
              <a:rPr lang="en-US" sz="3600" dirty="0" smtClean="0">
                <a:solidFill>
                  <a:srgbClr val="505050"/>
                </a:solidFill>
              </a:rPr>
              <a:t>GUID is the key – not column name</a:t>
            </a:r>
          </a:p>
          <a:p>
            <a:pPr marL="228600" lvl="2"/>
            <a:endParaRPr lang="en-US" sz="3600" dirty="0">
              <a:solidFill>
                <a:srgbClr val="505050"/>
              </a:solidFill>
            </a:endParaRPr>
          </a:p>
          <a:p>
            <a:pPr marL="228600" lvl="2"/>
            <a:r>
              <a:rPr lang="en-US" sz="3600" dirty="0" smtClean="0">
                <a:solidFill>
                  <a:srgbClr val="505050"/>
                </a:solidFill>
              </a:rPr>
              <a:t>Copy of columns often made</a:t>
            </a:r>
          </a:p>
          <a:p>
            <a:pPr marL="228600" lvl="2"/>
            <a:endParaRPr lang="en-US" sz="3600" dirty="0">
              <a:solidFill>
                <a:srgbClr val="505050"/>
              </a:solidFill>
            </a:endParaRPr>
          </a:p>
          <a:p>
            <a:pPr marL="228600" lvl="2"/>
            <a:r>
              <a:rPr lang="en-US" sz="3600" dirty="0" smtClean="0">
                <a:solidFill>
                  <a:srgbClr val="505050"/>
                </a:solidFill>
              </a:rPr>
              <a:t>UI pushes all visible properties</a:t>
            </a:r>
          </a:p>
          <a:p>
            <a:pPr marL="228600" lvl="2"/>
            <a:endParaRPr lang="en-US" sz="3600" dirty="0">
              <a:solidFill>
                <a:srgbClr val="505050"/>
              </a:solidFill>
            </a:endParaRPr>
          </a:p>
          <a:p>
            <a:pPr marL="228600" lvl="2"/>
            <a:r>
              <a:rPr lang="en-US" sz="3600" dirty="0" smtClean="0">
                <a:solidFill>
                  <a:srgbClr val="505050"/>
                </a:solidFill>
              </a:rPr>
              <a:t>OM pushes only edited properties</a:t>
            </a:r>
            <a:endParaRPr lang="en-US" sz="3600" dirty="0">
              <a:solidFill>
                <a:srgbClr val="505050"/>
              </a:solidFill>
            </a:endParaRPr>
          </a:p>
          <a:p>
            <a:pPr marL="228600" lvl="2"/>
            <a:endParaRPr lang="en-US" sz="3600" dirty="0" smtClean="0">
              <a:solidFill>
                <a:srgbClr val="50505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480" y="1759921"/>
            <a:ext cx="4592608" cy="3017487"/>
          </a:xfrm>
          <a:prstGeom prst="rect">
            <a:avLst/>
          </a:prstGeom>
        </p:spPr>
      </p:pic>
    </p:spTree>
    <p:extLst>
      <p:ext uri="{BB962C8B-B14F-4D97-AF65-F5344CB8AC3E}">
        <p14:creationId xmlns:p14="http://schemas.microsoft.com/office/powerpoint/2010/main" val="3478281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 calcmode="lin" valueType="num">
                                      <p:cBhvr additive="base">
                                        <p:cTn id="2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385" y="0"/>
            <a:ext cx="5438566" cy="6994525"/>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Before Push Down </a:t>
            </a:r>
            <a:br>
              <a:rPr lang="en-US" sz="4896" dirty="0" smtClean="0">
                <a:solidFill>
                  <a:schemeClr val="bg1"/>
                </a:solidFill>
              </a:rPr>
            </a:br>
            <a:r>
              <a:rPr lang="en-US" sz="4896" dirty="0" smtClean="0">
                <a:solidFill>
                  <a:schemeClr val="bg1"/>
                </a:solidFill>
              </a:rPr>
              <a:t>Ask</a:t>
            </a:r>
            <a:endParaRPr lang="en-US" sz="4896" dirty="0">
              <a:solidFill>
                <a:schemeClr val="bg1"/>
              </a:solidFill>
            </a:endParaRPr>
          </a:p>
        </p:txBody>
      </p:sp>
      <p:sp>
        <p:nvSpPr>
          <p:cNvPr id="6" name="TextBox 5"/>
          <p:cNvSpPr txBox="1"/>
          <p:nvPr/>
        </p:nvSpPr>
        <p:spPr>
          <a:xfrm>
            <a:off x="6061044" y="479775"/>
            <a:ext cx="5835982" cy="7017306"/>
          </a:xfrm>
          <a:prstGeom prst="rect">
            <a:avLst/>
          </a:prstGeom>
          <a:noFill/>
        </p:spPr>
        <p:txBody>
          <a:bodyPr wrap="square" lIns="0" tIns="0" rIns="0" bIns="0" rtlCol="0">
            <a:spAutoFit/>
          </a:bodyPr>
          <a:lstStyle/>
          <a:p>
            <a:r>
              <a:rPr lang="en-US" sz="3600" dirty="0">
                <a:solidFill>
                  <a:srgbClr val="505050"/>
                </a:solidFill>
              </a:rPr>
              <a:t>What columns are used?</a:t>
            </a:r>
          </a:p>
          <a:p>
            <a:endParaRPr lang="en-US" sz="3600" dirty="0">
              <a:solidFill>
                <a:srgbClr val="505050"/>
              </a:solidFill>
            </a:endParaRPr>
          </a:p>
          <a:p>
            <a:r>
              <a:rPr lang="en-US" sz="3600" dirty="0">
                <a:solidFill>
                  <a:srgbClr val="505050"/>
                </a:solidFill>
              </a:rPr>
              <a:t>How are they configured? </a:t>
            </a:r>
          </a:p>
          <a:p>
            <a:endParaRPr lang="en-US" sz="3600" dirty="0">
              <a:solidFill>
                <a:srgbClr val="505050"/>
              </a:solidFill>
            </a:endParaRPr>
          </a:p>
          <a:p>
            <a:r>
              <a:rPr lang="en-US" sz="3600" dirty="0">
                <a:solidFill>
                  <a:srgbClr val="505050"/>
                </a:solidFill>
              </a:rPr>
              <a:t>What columns exist in which sites, </a:t>
            </a:r>
            <a:r>
              <a:rPr lang="en-US" sz="3600" dirty="0" smtClean="0">
                <a:solidFill>
                  <a:srgbClr val="505050"/>
                </a:solidFill>
              </a:rPr>
              <a:t>lists, </a:t>
            </a:r>
            <a:r>
              <a:rPr lang="en-US" sz="3600" dirty="0">
                <a:solidFill>
                  <a:srgbClr val="505050"/>
                </a:solidFill>
              </a:rPr>
              <a:t>or content </a:t>
            </a:r>
            <a:r>
              <a:rPr lang="en-US" sz="3600" dirty="0" smtClean="0">
                <a:solidFill>
                  <a:srgbClr val="505050"/>
                </a:solidFill>
              </a:rPr>
              <a:t>types?</a:t>
            </a:r>
          </a:p>
          <a:p>
            <a:endParaRPr lang="en-US" sz="3600" dirty="0">
              <a:solidFill>
                <a:srgbClr val="505050"/>
              </a:solidFill>
            </a:endParaRPr>
          </a:p>
          <a:p>
            <a:r>
              <a:rPr lang="en-US" sz="3600" dirty="0" smtClean="0">
                <a:solidFill>
                  <a:srgbClr val="505050"/>
                </a:solidFill>
              </a:rPr>
              <a:t>Are </a:t>
            </a:r>
            <a:r>
              <a:rPr lang="en-US" sz="3600" dirty="0">
                <a:solidFill>
                  <a:srgbClr val="505050"/>
                </a:solidFill>
              </a:rPr>
              <a:t>they local or copies of something from a parent site?</a:t>
            </a:r>
          </a:p>
          <a:p>
            <a:pPr lvl="2"/>
            <a:endParaRPr lang="en-US" sz="2400" dirty="0">
              <a:solidFill>
                <a:srgbClr val="505050"/>
              </a:solidFill>
            </a:endParaRPr>
          </a:p>
          <a:p>
            <a:endParaRPr lang="en-US" sz="3600" dirty="0">
              <a:solidFill>
                <a:srgbClr val="505050"/>
              </a:solidFill>
            </a:endParaRPr>
          </a:p>
          <a:p>
            <a:endParaRPr lang="en-US" sz="3600" dirty="0">
              <a:solidFill>
                <a:srgbClr val="50505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458" y="1942799"/>
            <a:ext cx="3657143" cy="3657143"/>
          </a:xfrm>
          <a:prstGeom prst="rect">
            <a:avLst/>
          </a:prstGeom>
        </p:spPr>
      </p:pic>
    </p:spTree>
    <p:extLst>
      <p:ext uri="{BB962C8B-B14F-4D97-AF65-F5344CB8AC3E}">
        <p14:creationId xmlns:p14="http://schemas.microsoft.com/office/powerpoint/2010/main" val="922371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 calcmode="lin" valueType="num">
                                      <p:cBhvr additive="base">
                                        <p:cTn id="2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Column Usage Report</a:t>
            </a:r>
            <a:endParaRPr lang="en-US" dirty="0"/>
          </a:p>
        </p:txBody>
      </p:sp>
      <p:sp>
        <p:nvSpPr>
          <p:cNvPr id="3" name="Text Placeholder 2"/>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100000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54848" y="754092"/>
            <a:ext cx="8778144" cy="561644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94031853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Deep Dive on Managing Enterprise Content Types At Scale</a:t>
            </a:r>
          </a:p>
        </p:txBody>
      </p:sp>
      <p:sp>
        <p:nvSpPr>
          <p:cNvPr id="5" name="Text Placeholder 4"/>
          <p:cNvSpPr>
            <a:spLocks noGrp="1"/>
          </p:cNvSpPr>
          <p:nvPr>
            <p:ph type="body" sz="quarter" idx="12"/>
          </p:nvPr>
        </p:nvSpPr>
        <p:spPr/>
        <p:txBody>
          <a:bodyPr/>
          <a:lstStyle/>
          <a:p>
            <a:r>
              <a:rPr lang="en-US" dirty="0" smtClean="0"/>
              <a:t>Chris Bortlik, Microsoft</a:t>
            </a:r>
          </a:p>
          <a:p>
            <a:r>
              <a:rPr lang="en-US" dirty="0" smtClean="0"/>
              <a:t>Scott Jamison, Jornata</a:t>
            </a:r>
          </a:p>
        </p:txBody>
      </p:sp>
      <p:sp>
        <p:nvSpPr>
          <p:cNvPr id="2" name="Text Placeholder 1"/>
          <p:cNvSpPr>
            <a:spLocks noGrp="1"/>
          </p:cNvSpPr>
          <p:nvPr>
            <p:ph type="body" sz="quarter" idx="13"/>
          </p:nvPr>
        </p:nvSpPr>
        <p:spPr>
          <a:xfrm>
            <a:off x="9784358" y="1028409"/>
            <a:ext cx="2377480" cy="461665"/>
          </a:xfrm>
        </p:spPr>
        <p:txBody>
          <a:bodyPr/>
          <a:lstStyle/>
          <a:p>
            <a:r>
              <a:rPr lang="en-US" smtClean="0"/>
              <a:t>SPC070</a:t>
            </a:r>
          </a:p>
        </p:txBody>
      </p:sp>
    </p:spTree>
    <p:extLst>
      <p:ext uri="{BB962C8B-B14F-4D97-AF65-F5344CB8AC3E}">
        <p14:creationId xmlns:p14="http://schemas.microsoft.com/office/powerpoint/2010/main" val="3323983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57580" y="845531"/>
            <a:ext cx="11409256" cy="502914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08678500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bg1"/>
                </a:solidFill>
              </a:rPr>
              <a:t>Managing Content </a:t>
            </a:r>
            <a:r>
              <a:rPr lang="en-US" dirty="0">
                <a:solidFill>
                  <a:schemeClr val="bg1"/>
                </a:solidFill>
              </a:rPr>
              <a:t>T</a:t>
            </a:r>
            <a:r>
              <a:rPr lang="en-US" dirty="0" smtClean="0">
                <a:solidFill>
                  <a:schemeClr val="bg1"/>
                </a:solidFill>
              </a:rPr>
              <a:t>ypes</a:t>
            </a:r>
            <a:endParaRPr lang="en-US" dirty="0">
              <a:solidFill>
                <a:schemeClr val="bg1"/>
              </a:solidFill>
            </a:endParaRPr>
          </a:p>
        </p:txBody>
      </p:sp>
    </p:spTree>
    <p:extLst>
      <p:ext uri="{BB962C8B-B14F-4D97-AF65-F5344CB8AC3E}">
        <p14:creationId xmlns:p14="http://schemas.microsoft.com/office/powerpoint/2010/main" val="2664799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385" y="0"/>
            <a:ext cx="5438566" cy="6994525"/>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Content Types</a:t>
            </a:r>
            <a:endParaRPr lang="en-US" sz="4896" dirty="0">
              <a:solidFill>
                <a:schemeClr val="bg1"/>
              </a:solidFill>
            </a:endParaRPr>
          </a:p>
        </p:txBody>
      </p:sp>
      <p:sp>
        <p:nvSpPr>
          <p:cNvPr id="6" name="TextBox 5"/>
          <p:cNvSpPr txBox="1"/>
          <p:nvPr/>
        </p:nvSpPr>
        <p:spPr>
          <a:xfrm>
            <a:off x="5883586" y="479775"/>
            <a:ext cx="5835982" cy="4924425"/>
          </a:xfrm>
          <a:prstGeom prst="rect">
            <a:avLst/>
          </a:prstGeom>
          <a:noFill/>
        </p:spPr>
        <p:txBody>
          <a:bodyPr wrap="square" lIns="0" tIns="0" rIns="0" bIns="0" rtlCol="0">
            <a:spAutoFit/>
          </a:bodyPr>
          <a:lstStyle/>
          <a:p>
            <a:pPr marL="228600" lvl="2"/>
            <a:r>
              <a:rPr lang="en-US" sz="4000" dirty="0" smtClean="0">
                <a:solidFill>
                  <a:srgbClr val="505050"/>
                </a:solidFill>
              </a:rPr>
              <a:t>Associated to site or list</a:t>
            </a:r>
          </a:p>
          <a:p>
            <a:pPr marL="228600" lvl="2"/>
            <a:endParaRPr lang="en-US" sz="4000" dirty="0">
              <a:solidFill>
                <a:srgbClr val="505050"/>
              </a:solidFill>
            </a:endParaRPr>
          </a:p>
          <a:p>
            <a:pPr marL="228600" lvl="2"/>
            <a:r>
              <a:rPr lang="en-US" sz="4000" dirty="0" smtClean="0">
                <a:solidFill>
                  <a:srgbClr val="505050"/>
                </a:solidFill>
              </a:rPr>
              <a:t>References to columns</a:t>
            </a:r>
          </a:p>
          <a:p>
            <a:pPr marL="228600" lvl="2"/>
            <a:endParaRPr lang="en-US" sz="4000" dirty="0">
              <a:solidFill>
                <a:srgbClr val="505050"/>
              </a:solidFill>
            </a:endParaRPr>
          </a:p>
          <a:p>
            <a:pPr marL="228600" lvl="2"/>
            <a:r>
              <a:rPr lang="en-US" sz="4000" dirty="0" smtClean="0">
                <a:solidFill>
                  <a:srgbClr val="505050"/>
                </a:solidFill>
              </a:rPr>
              <a:t>Inherited from a parent</a:t>
            </a:r>
          </a:p>
          <a:p>
            <a:pPr marL="228600" lvl="2"/>
            <a:endParaRPr lang="en-US" sz="4000" dirty="0">
              <a:solidFill>
                <a:srgbClr val="505050"/>
              </a:solidFill>
            </a:endParaRPr>
          </a:p>
          <a:p>
            <a:pPr marL="228600" lvl="2"/>
            <a:r>
              <a:rPr lang="en-US" sz="4000" dirty="0" smtClean="0">
                <a:solidFill>
                  <a:srgbClr val="505050"/>
                </a:solidFill>
              </a:rPr>
              <a:t>Copies can be changed - sometimes</a:t>
            </a:r>
            <a:endParaRPr lang="en-US" sz="4000" dirty="0">
              <a:solidFill>
                <a:srgbClr val="505050"/>
              </a:solidFill>
            </a:endParaRPr>
          </a:p>
        </p:txBody>
      </p:sp>
      <p:sp>
        <p:nvSpPr>
          <p:cNvPr id="8" name="Freeform 104"/>
          <p:cNvSpPr>
            <a:spLocks noEditPoints="1"/>
          </p:cNvSpPr>
          <p:nvPr/>
        </p:nvSpPr>
        <p:spPr bwMode="black">
          <a:xfrm>
            <a:off x="2012043" y="2979836"/>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249382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 calcmode="lin" valueType="num">
                                      <p:cBhvr additive="base">
                                        <p:cTn id="2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400" dirty="0" smtClean="0">
                <a:solidFill>
                  <a:schemeClr val="bg1"/>
                </a:solidFill>
              </a:rPr>
              <a:t>Content Type </a:t>
            </a:r>
            <a:r>
              <a:rPr lang="en-US" sz="4400" dirty="0">
                <a:solidFill>
                  <a:schemeClr val="bg1"/>
                </a:solidFill>
              </a:rPr>
              <a:t>R</a:t>
            </a:r>
            <a:r>
              <a:rPr lang="en-US" sz="4400" dirty="0" smtClean="0">
                <a:solidFill>
                  <a:schemeClr val="bg1"/>
                </a:solidFill>
              </a:rPr>
              <a:t>eport</a:t>
            </a:r>
            <a:endParaRPr lang="en-US" sz="4400" dirty="0">
              <a:solidFill>
                <a:schemeClr val="bg1"/>
              </a:solidFill>
            </a:endParaRPr>
          </a:p>
        </p:txBody>
      </p:sp>
      <p:sp>
        <p:nvSpPr>
          <p:cNvPr id="6" name="TextBox 5"/>
          <p:cNvSpPr txBox="1"/>
          <p:nvPr/>
        </p:nvSpPr>
        <p:spPr>
          <a:xfrm>
            <a:off x="6035359" y="754061"/>
            <a:ext cx="5835982" cy="5539978"/>
          </a:xfrm>
          <a:prstGeom prst="rect">
            <a:avLst/>
          </a:prstGeom>
          <a:noFill/>
        </p:spPr>
        <p:txBody>
          <a:bodyPr wrap="square" lIns="0" tIns="0" rIns="0" bIns="0" rtlCol="0">
            <a:spAutoFit/>
          </a:bodyPr>
          <a:lstStyle/>
          <a:p>
            <a:r>
              <a:rPr lang="en-US" sz="3600" dirty="0">
                <a:solidFill>
                  <a:srgbClr val="505050"/>
                </a:solidFill>
              </a:rPr>
              <a:t>Which content types are used on which lists?</a:t>
            </a:r>
          </a:p>
          <a:p>
            <a:endParaRPr lang="en-US" sz="3600" dirty="0">
              <a:solidFill>
                <a:srgbClr val="505050"/>
              </a:solidFill>
            </a:endParaRPr>
          </a:p>
          <a:p>
            <a:r>
              <a:rPr lang="en-US" sz="3600" dirty="0">
                <a:solidFill>
                  <a:srgbClr val="505050"/>
                </a:solidFill>
              </a:rPr>
              <a:t>How do they relate to the parent content types?</a:t>
            </a:r>
          </a:p>
          <a:p>
            <a:endParaRPr lang="en-US" sz="3600" dirty="0">
              <a:solidFill>
                <a:srgbClr val="505050"/>
              </a:solidFill>
            </a:endParaRPr>
          </a:p>
          <a:p>
            <a:r>
              <a:rPr lang="en-US" sz="3600" dirty="0">
                <a:solidFill>
                  <a:srgbClr val="505050"/>
                </a:solidFill>
              </a:rPr>
              <a:t>How many list items use a specific content type?</a:t>
            </a:r>
          </a:p>
          <a:p>
            <a:endParaRPr lang="en-US" sz="3600" dirty="0">
              <a:solidFill>
                <a:srgbClr val="505050"/>
              </a:solidFill>
            </a:endParaRPr>
          </a:p>
          <a:p>
            <a:endParaRPr lang="en-US" sz="3600" dirty="0" smtClean="0">
              <a:solidFill>
                <a:srgbClr val="505050"/>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883" y="1759921"/>
            <a:ext cx="4615801" cy="2940712"/>
          </a:xfrm>
          <a:prstGeom prst="rect">
            <a:avLst/>
          </a:prstGeom>
        </p:spPr>
      </p:pic>
    </p:spTree>
    <p:extLst>
      <p:ext uri="{BB962C8B-B14F-4D97-AF65-F5344CB8AC3E}">
        <p14:creationId xmlns:p14="http://schemas.microsoft.com/office/powerpoint/2010/main" val="2887631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Content Type </a:t>
            </a:r>
            <a:r>
              <a:rPr lang="en-US" dirty="0"/>
              <a:t>R</a:t>
            </a:r>
            <a:r>
              <a:rPr lang="en-US" dirty="0" smtClean="0"/>
              <a:t>eport</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352276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31897" y="1759921"/>
            <a:ext cx="10292834" cy="201165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75128637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bg1"/>
                </a:solidFill>
              </a:rPr>
              <a:t>Creating Content </a:t>
            </a:r>
            <a:r>
              <a:rPr lang="en-US" dirty="0">
                <a:solidFill>
                  <a:schemeClr val="bg1"/>
                </a:solidFill>
              </a:rPr>
              <a:t>T</a:t>
            </a:r>
            <a:r>
              <a:rPr lang="en-US" dirty="0" smtClean="0">
                <a:solidFill>
                  <a:schemeClr val="bg1"/>
                </a:solidFill>
              </a:rPr>
              <a:t>ypes</a:t>
            </a:r>
            <a:endParaRPr lang="en-US" dirty="0">
              <a:solidFill>
                <a:schemeClr val="bg1"/>
              </a:solidFill>
            </a:endParaRPr>
          </a:p>
        </p:txBody>
      </p:sp>
    </p:spTree>
    <p:extLst>
      <p:ext uri="{BB962C8B-B14F-4D97-AF65-F5344CB8AC3E}">
        <p14:creationId xmlns:p14="http://schemas.microsoft.com/office/powerpoint/2010/main" val="2113479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Options</a:t>
            </a:r>
            <a:endParaRPr lang="en-US" dirty="0"/>
          </a:p>
        </p:txBody>
      </p:sp>
      <p:sp>
        <p:nvSpPr>
          <p:cNvPr id="4" name="Rectangle 3"/>
          <p:cNvSpPr/>
          <p:nvPr/>
        </p:nvSpPr>
        <p:spPr bwMode="auto">
          <a:xfrm>
            <a:off x="2993429" y="2308555"/>
            <a:ext cx="1828800" cy="18288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Content </a:t>
            </a:r>
            <a:r>
              <a:rPr lang="en-US" dirty="0">
                <a:gradFill>
                  <a:gsLst>
                    <a:gs pos="0">
                      <a:srgbClr val="FFFFFF"/>
                    </a:gs>
                    <a:gs pos="100000">
                      <a:srgbClr val="FFFFFF"/>
                    </a:gs>
                  </a:gsLst>
                  <a:lin ang="5400000" scaled="0"/>
                </a:gradFill>
                <a:ea typeface="Segoe UI" pitchFamily="34" charset="0"/>
                <a:cs typeface="Segoe UI" pitchFamily="34" charset="0"/>
              </a:rPr>
              <a:t>T</a:t>
            </a:r>
            <a:r>
              <a:rPr lang="en-US" dirty="0" smtClean="0">
                <a:gradFill>
                  <a:gsLst>
                    <a:gs pos="0">
                      <a:srgbClr val="FFFFFF"/>
                    </a:gs>
                    <a:gs pos="100000">
                      <a:srgbClr val="FFFFFF"/>
                    </a:gs>
                  </a:gsLst>
                  <a:lin ang="5400000" scaled="0"/>
                </a:gradFill>
                <a:ea typeface="Segoe UI" pitchFamily="34" charset="0"/>
                <a:cs typeface="Segoe UI" pitchFamily="34" charset="0"/>
              </a:rPr>
              <a:t>ype Syndication</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5072083" y="2308555"/>
            <a:ext cx="1828800" cy="18288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PowerShell</a:t>
            </a:r>
          </a:p>
        </p:txBody>
      </p:sp>
      <p:sp>
        <p:nvSpPr>
          <p:cNvPr id="6" name="Rectangle 5"/>
          <p:cNvSpPr/>
          <p:nvPr/>
        </p:nvSpPr>
        <p:spPr bwMode="auto">
          <a:xfrm>
            <a:off x="9229392" y="2308555"/>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3</a:t>
            </a:r>
            <a:r>
              <a:rPr lang="en-US" baseline="30000" dirty="0" smtClean="0">
                <a:gradFill>
                  <a:gsLst>
                    <a:gs pos="0">
                      <a:srgbClr val="FFFFFF"/>
                    </a:gs>
                    <a:gs pos="100000">
                      <a:srgbClr val="FFFFFF"/>
                    </a:gs>
                  </a:gsLst>
                  <a:lin ang="5400000" scaled="0"/>
                </a:gradFill>
                <a:ea typeface="Segoe UI" pitchFamily="34" charset="0"/>
                <a:cs typeface="Segoe UI" pitchFamily="34" charset="0"/>
              </a:rPr>
              <a:t>rd</a:t>
            </a:r>
            <a:r>
              <a:rPr lang="en-US" dirty="0" smtClean="0">
                <a:gradFill>
                  <a:gsLst>
                    <a:gs pos="0">
                      <a:srgbClr val="FFFFFF"/>
                    </a:gs>
                    <a:gs pos="100000">
                      <a:srgbClr val="FFFFFF"/>
                    </a:gs>
                  </a:gsLst>
                  <a:lin ang="5400000" scaled="0"/>
                </a:gradFill>
                <a:ea typeface="Segoe UI" pitchFamily="34" charset="0"/>
                <a:cs typeface="Segoe UI" pitchFamily="34" charset="0"/>
              </a:rPr>
              <a:t> Party Tools</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(e.g. AvePoint, Axceler, Metalogix, Quest)</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7150737" y="2308555"/>
            <a:ext cx="1828800"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Visual Studio</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914775" y="2308555"/>
            <a:ext cx="1828800" cy="18288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Site or Site Collection</a:t>
            </a: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36839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or Site Collection Level</a:t>
            </a:r>
            <a:endParaRPr lang="en-US" dirty="0"/>
          </a:p>
        </p:txBody>
      </p:sp>
      <p:pic>
        <p:nvPicPr>
          <p:cNvPr id="4" name="Picture 3"/>
          <p:cNvPicPr>
            <a:picLocks noChangeAspect="1"/>
          </p:cNvPicPr>
          <p:nvPr/>
        </p:nvPicPr>
        <p:blipFill>
          <a:blip r:embed="rId2"/>
          <a:stretch>
            <a:fillRect/>
          </a:stretch>
        </p:blipFill>
        <p:spPr>
          <a:xfrm>
            <a:off x="1829165" y="1394165"/>
            <a:ext cx="8229510" cy="546533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872205934"/>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or Site Collection Level</a:t>
            </a:r>
            <a:endParaRPr lang="en-US" dirty="0"/>
          </a:p>
        </p:txBody>
      </p:sp>
      <p:sp>
        <p:nvSpPr>
          <p:cNvPr id="6" name="Text Placeholder 5"/>
          <p:cNvSpPr>
            <a:spLocks noGrp="1"/>
          </p:cNvSpPr>
          <p:nvPr>
            <p:ph type="body" sz="quarter" idx="10"/>
          </p:nvPr>
        </p:nvSpPr>
        <p:spPr>
          <a:xfrm>
            <a:off x="274639" y="1212849"/>
            <a:ext cx="5486399" cy="3945696"/>
          </a:xfrm>
        </p:spPr>
        <p:txBody>
          <a:bodyPr/>
          <a:lstStyle/>
          <a:p>
            <a:r>
              <a:rPr lang="en-US" b="1" u="sng" dirty="0" smtClean="0"/>
              <a:t>Pros</a:t>
            </a:r>
            <a:endParaRPr lang="en-US" dirty="0" smtClean="0"/>
          </a:p>
          <a:p>
            <a:r>
              <a:rPr lang="en-US" dirty="0" smtClean="0"/>
              <a:t>Out of the box</a:t>
            </a:r>
          </a:p>
          <a:p>
            <a:endParaRPr lang="en-US" dirty="0"/>
          </a:p>
          <a:p>
            <a:r>
              <a:rPr lang="en-US" dirty="0" smtClean="0"/>
              <a:t>End user management</a:t>
            </a:r>
          </a:p>
          <a:p>
            <a:endParaRPr lang="en-US" dirty="0"/>
          </a:p>
          <a:p>
            <a:endParaRPr lang="en-US" b="1" u="sng" dirty="0"/>
          </a:p>
        </p:txBody>
      </p:sp>
      <p:sp>
        <p:nvSpPr>
          <p:cNvPr id="7" name="Text Placeholder 6"/>
          <p:cNvSpPr>
            <a:spLocks noGrp="1"/>
          </p:cNvSpPr>
          <p:nvPr>
            <p:ph type="body" sz="quarter" idx="11"/>
          </p:nvPr>
        </p:nvSpPr>
        <p:spPr>
          <a:xfrm>
            <a:off x="6675439" y="1212849"/>
            <a:ext cx="5486399" cy="2917722"/>
          </a:xfrm>
        </p:spPr>
        <p:txBody>
          <a:bodyPr/>
          <a:lstStyle/>
          <a:p>
            <a:r>
              <a:rPr lang="en-US" sz="3200" b="1" u="sng" dirty="0"/>
              <a:t>Cons</a:t>
            </a:r>
            <a:endParaRPr lang="en-US" b="1" u="sng" dirty="0"/>
          </a:p>
          <a:p>
            <a:r>
              <a:rPr lang="en-US" sz="3200" dirty="0"/>
              <a:t>Lack of change management</a:t>
            </a:r>
            <a:endParaRPr lang="en-US" dirty="0"/>
          </a:p>
          <a:p>
            <a:endParaRPr lang="en-US" dirty="0"/>
          </a:p>
          <a:p>
            <a:r>
              <a:rPr lang="en-US" sz="3200" dirty="0" smtClean="0"/>
              <a:t>Scoped to a single site collection</a:t>
            </a:r>
            <a:endParaRPr lang="en-US" sz="3200" dirty="0"/>
          </a:p>
        </p:txBody>
      </p:sp>
    </p:spTree>
    <p:extLst>
      <p:ext uri="{BB962C8B-B14F-4D97-AF65-F5344CB8AC3E}">
        <p14:creationId xmlns:p14="http://schemas.microsoft.com/office/powerpoint/2010/main" val="3086048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a:spLocks/>
          </p:cNvSpPr>
          <p:nvPr/>
        </p:nvSpPr>
        <p:spPr bwMode="auto">
          <a:xfrm>
            <a:off x="8379241" y="1694292"/>
            <a:ext cx="3886154" cy="219493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dirty="0">
              <a:solidFill>
                <a:srgbClr val="FFFFFF"/>
              </a:solidFill>
            </a:endParaRPr>
          </a:p>
          <a:p>
            <a:pP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a:spLocks/>
          </p:cNvSpPr>
          <p:nvPr/>
        </p:nvSpPr>
        <p:spPr bwMode="auto">
          <a:xfrm>
            <a:off x="2834994" y="1708237"/>
            <a:ext cx="2284811" cy="219493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solidFill>
                  <a:srgbClr val="FFFFFF"/>
                </a:solidFill>
              </a:rPr>
              <a:t>SharePoint Technology </a:t>
            </a:r>
            <a:r>
              <a:rPr lang="en-US" dirty="0">
                <a:solidFill>
                  <a:srgbClr val="FFFFFF"/>
                </a:solidFill>
              </a:rPr>
              <a:t>S</a:t>
            </a:r>
            <a:r>
              <a:rPr lang="en-US" dirty="0" smtClean="0">
                <a:solidFill>
                  <a:srgbClr val="FFFFFF"/>
                </a:solidFill>
              </a:rPr>
              <a:t>pecialist</a:t>
            </a:r>
          </a:p>
          <a:p>
            <a:pPr defTabSz="932472" fontAlgn="base">
              <a:lnSpc>
                <a:spcPct val="90000"/>
              </a:lnSpc>
              <a:spcBef>
                <a:spcPct val="0"/>
              </a:spcBef>
              <a:spcAft>
                <a:spcPct val="0"/>
              </a:spcAft>
            </a:pPr>
            <a:endParaRPr lang="en-US" dirty="0">
              <a:solidFill>
                <a:srgbClr val="FFFFFF"/>
              </a:solidFill>
            </a:endParaRPr>
          </a:p>
          <a:p>
            <a:pPr defTabSz="932472" fontAlgn="base">
              <a:lnSpc>
                <a:spcPct val="90000"/>
              </a:lnSpc>
              <a:spcBef>
                <a:spcPct val="0"/>
              </a:spcBef>
              <a:spcAft>
                <a:spcPct val="0"/>
              </a:spcAft>
            </a:pPr>
            <a:endParaRPr lang="en-US" dirty="0">
              <a:solidFill>
                <a:srgbClr val="FFFFFF"/>
              </a:solidFill>
            </a:endParaRPr>
          </a:p>
          <a:p>
            <a:pP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4" name="Title 33"/>
          <p:cNvSpPr>
            <a:spLocks noGrp="1"/>
          </p:cNvSpPr>
          <p:nvPr>
            <p:ph type="title"/>
          </p:nvPr>
        </p:nvSpPr>
        <p:spPr/>
        <p:txBody>
          <a:bodyPr/>
          <a:lstStyle/>
          <a:p>
            <a:r>
              <a:rPr lang="en-US" dirty="0" smtClean="0"/>
              <a:t>Meet Chris Bortlik</a:t>
            </a:r>
            <a:br>
              <a:rPr lang="en-US" dirty="0" smtClean="0"/>
            </a:br>
            <a:endParaRPr lang="en-US" sz="3200" dirty="0">
              <a:gradFill>
                <a:gsLst>
                  <a:gs pos="1250">
                    <a:schemeClr val="tx1"/>
                  </a:gs>
                  <a:gs pos="100000">
                    <a:schemeClr val="tx1"/>
                  </a:gs>
                </a:gsLst>
                <a:lin ang="5400000" scaled="0"/>
              </a:gra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018" y="2935083"/>
            <a:ext cx="1980737" cy="2222827"/>
          </a:xfrm>
          <a:prstGeom prst="rect">
            <a:avLst/>
          </a:prstGeom>
        </p:spPr>
      </p:pic>
      <p:pic>
        <p:nvPicPr>
          <p:cNvPr id="6" name="Picture 5" descr="SharePoint 2010 Cover.jpg">
            <a:hlinkClick r:id="rId3"/>
          </p:cNvPr>
          <p:cNvPicPr/>
          <p:nvPr/>
        </p:nvPicPr>
        <p:blipFill>
          <a:blip r:embed="rId4" cstate="print"/>
          <a:stretch>
            <a:fillRect/>
          </a:stretch>
        </p:blipFill>
        <p:spPr>
          <a:xfrm>
            <a:off x="8411304" y="4390910"/>
            <a:ext cx="1670733" cy="2224617"/>
          </a:xfrm>
          <a:prstGeom prst="rect">
            <a:avLst/>
          </a:prstGeom>
        </p:spPr>
      </p:pic>
      <p:sp>
        <p:nvSpPr>
          <p:cNvPr id="7" name="Rectangle 6"/>
          <p:cNvSpPr>
            <a:spLocks/>
          </p:cNvSpPr>
          <p:nvPr/>
        </p:nvSpPr>
        <p:spPr bwMode="auto">
          <a:xfrm>
            <a:off x="5608637" y="1694292"/>
            <a:ext cx="2284811" cy="219493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SharePoint Insider</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invGray">
          <a:xfrm>
            <a:off x="8678065" y="2399994"/>
            <a:ext cx="3288506" cy="704445"/>
          </a:xfrm>
          <a:prstGeom prst="rect">
            <a:avLst/>
          </a:prstGeom>
        </p:spPr>
      </p:pic>
      <p:sp>
        <p:nvSpPr>
          <p:cNvPr id="10" name="Rectangle 9"/>
          <p:cNvSpPr>
            <a:spLocks/>
          </p:cNvSpPr>
          <p:nvPr/>
        </p:nvSpPr>
        <p:spPr bwMode="auto">
          <a:xfrm>
            <a:off x="2834993" y="4435812"/>
            <a:ext cx="2284811" cy="219493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Former </a:t>
            </a:r>
            <a:r>
              <a:rPr lang="en-US" dirty="0">
                <a:gradFill>
                  <a:gsLst>
                    <a:gs pos="0">
                      <a:srgbClr val="FFFFFF"/>
                    </a:gs>
                    <a:gs pos="100000">
                      <a:srgbClr val="FFFFFF"/>
                    </a:gs>
                  </a:gsLst>
                  <a:lin ang="5400000" scaled="0"/>
                </a:gradFill>
                <a:ea typeface="Segoe UI" pitchFamily="34" charset="0"/>
                <a:cs typeface="Segoe UI" pitchFamily="34" charset="0"/>
              </a:rPr>
              <a:t>C</a:t>
            </a:r>
            <a:r>
              <a:rPr lang="en-US" dirty="0" smtClean="0">
                <a:gradFill>
                  <a:gsLst>
                    <a:gs pos="0">
                      <a:srgbClr val="FFFFFF"/>
                    </a:gs>
                    <a:gs pos="100000">
                      <a:srgbClr val="FFFFFF"/>
                    </a:gs>
                  </a:gsLst>
                  <a:lin ang="5400000" scaled="0"/>
                </a:gradFill>
                <a:ea typeface="Segoe UI" pitchFamily="34" charset="0"/>
                <a:cs typeface="Segoe UI" pitchFamily="34" charset="0"/>
              </a:rPr>
              <a:t>ustomer</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solidFill>
                <a:srgbClr val="FFFFFF"/>
              </a:solidFill>
            </a:endParaRPr>
          </a:p>
          <a:p>
            <a:pP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a:spLocks/>
          </p:cNvSpPr>
          <p:nvPr/>
        </p:nvSpPr>
        <p:spPr bwMode="auto">
          <a:xfrm>
            <a:off x="5638230" y="4423235"/>
            <a:ext cx="2284811" cy="219493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r>
              <a:rPr lang="en-US" dirty="0" smtClean="0">
                <a:solidFill>
                  <a:srgbClr val="FFFFFF"/>
                </a:solidFill>
              </a:rPr>
              <a:t>SharePoint </a:t>
            </a:r>
            <a:r>
              <a:rPr lang="en-US" dirty="0">
                <a:solidFill>
                  <a:srgbClr val="FFFFFF"/>
                </a:solidFill>
              </a:rPr>
              <a:t>2010 MCITP </a:t>
            </a:r>
            <a:r>
              <a:rPr lang="en-US" dirty="0" smtClean="0">
                <a:solidFill>
                  <a:srgbClr val="FFFFFF"/>
                </a:solidFill>
              </a:rPr>
              <a:t>&amp; MCTS </a:t>
            </a:r>
            <a:r>
              <a:rPr lang="en-US" dirty="0">
                <a:solidFill>
                  <a:srgbClr val="FFFFFF"/>
                </a:solidFill>
              </a:rPr>
              <a:t>C</a:t>
            </a:r>
            <a:r>
              <a:rPr lang="en-US" dirty="0" smtClean="0">
                <a:solidFill>
                  <a:srgbClr val="FFFFFF"/>
                </a:solidFill>
              </a:rPr>
              <a:t>ertifications</a:t>
            </a:r>
            <a:endParaRPr lang="en-US" dirty="0">
              <a:solidFill>
                <a:srgbClr val="FFFFFF"/>
              </a:solidFill>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1"/>
          <p:cNvPicPr>
            <a:picLocks noChangeAspect="1"/>
          </p:cNvPicPr>
          <p:nvPr/>
        </p:nvPicPr>
        <p:blipFill>
          <a:blip r:embed="rId6"/>
          <a:stretch>
            <a:fillRect/>
          </a:stretch>
        </p:blipFill>
        <p:spPr>
          <a:xfrm>
            <a:off x="10570300" y="4390909"/>
            <a:ext cx="1695095" cy="2224617"/>
          </a:xfrm>
          <a:prstGeom prst="rect">
            <a:avLst/>
          </a:prstGeom>
        </p:spPr>
      </p:pic>
    </p:spTree>
    <p:extLst>
      <p:ext uri="{BB962C8B-B14F-4D97-AF65-F5344CB8AC3E}">
        <p14:creationId xmlns:p14="http://schemas.microsoft.com/office/powerpoint/2010/main" val="1199384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Content Type Hub</a:t>
            </a:r>
            <a:endParaRPr lang="en-US" sz="4896" dirty="0">
              <a:solidFill>
                <a:schemeClr val="bg1"/>
              </a:solidFill>
            </a:endParaRPr>
          </a:p>
        </p:txBody>
      </p:sp>
      <p:sp>
        <p:nvSpPr>
          <p:cNvPr id="6" name="TextBox 5"/>
          <p:cNvSpPr txBox="1"/>
          <p:nvPr/>
        </p:nvSpPr>
        <p:spPr>
          <a:xfrm>
            <a:off x="5943920" y="388336"/>
            <a:ext cx="5835982" cy="4985980"/>
          </a:xfrm>
          <a:prstGeom prst="rect">
            <a:avLst/>
          </a:prstGeom>
          <a:noFill/>
        </p:spPr>
        <p:txBody>
          <a:bodyPr wrap="square" lIns="0" tIns="0" rIns="0" bIns="0" rtlCol="0">
            <a:spAutoFit/>
          </a:bodyPr>
          <a:lstStyle/>
          <a:p>
            <a:pPr marL="228600" lvl="2"/>
            <a:r>
              <a:rPr lang="en-US" sz="3600" dirty="0" smtClean="0">
                <a:solidFill>
                  <a:srgbClr val="505050"/>
                </a:solidFill>
              </a:rPr>
              <a:t>Introduced in SharePoint 2010</a:t>
            </a:r>
          </a:p>
          <a:p>
            <a:pPr marL="228600" lvl="2"/>
            <a:endParaRPr lang="en-US" sz="3600" dirty="0">
              <a:solidFill>
                <a:srgbClr val="505050"/>
              </a:solidFill>
            </a:endParaRPr>
          </a:p>
          <a:p>
            <a:pPr marL="228600" lvl="2"/>
            <a:r>
              <a:rPr lang="en-US" sz="3600" dirty="0" smtClean="0">
                <a:solidFill>
                  <a:srgbClr val="505050"/>
                </a:solidFill>
              </a:rPr>
              <a:t>Allows content types to be shared across site collections &amp; farms</a:t>
            </a:r>
          </a:p>
          <a:p>
            <a:pPr marL="228600" lvl="2"/>
            <a:endParaRPr lang="en-US" sz="3600" dirty="0">
              <a:solidFill>
                <a:srgbClr val="505050"/>
              </a:solidFill>
            </a:endParaRPr>
          </a:p>
          <a:p>
            <a:pPr marL="228600" lvl="2"/>
            <a:r>
              <a:rPr lang="en-US" sz="3600" dirty="0" smtClean="0">
                <a:solidFill>
                  <a:srgbClr val="505050"/>
                </a:solidFill>
              </a:rPr>
              <a:t>Create content types at hub &amp; publish to consumers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019" y="2197289"/>
            <a:ext cx="3901440" cy="2599944"/>
          </a:xfrm>
          <a:prstGeom prst="rect">
            <a:avLst/>
          </a:prstGeom>
        </p:spPr>
      </p:pic>
    </p:spTree>
    <p:extLst>
      <p:ext uri="{BB962C8B-B14F-4D97-AF65-F5344CB8AC3E}">
        <p14:creationId xmlns:p14="http://schemas.microsoft.com/office/powerpoint/2010/main" val="3971955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Sharing Content Types via Syndication</a:t>
            </a:r>
            <a:endParaRPr lang="en-US" dirty="0"/>
          </a:p>
        </p:txBody>
      </p:sp>
      <p:sp>
        <p:nvSpPr>
          <p:cNvPr id="4" name="TextBox 3"/>
          <p:cNvSpPr txBox="1"/>
          <p:nvPr/>
        </p:nvSpPr>
        <p:spPr>
          <a:xfrm rot="412088">
            <a:off x="943420" y="1807628"/>
            <a:ext cx="4617125" cy="4404183"/>
          </a:xfrm>
          <a:prstGeom prst="rect">
            <a:avLst/>
          </a:prstGeom>
          <a:solidFill>
            <a:schemeClr val="accent4">
              <a:lumMod val="20000"/>
              <a:lumOff val="80000"/>
            </a:schemeClr>
          </a:solidFill>
          <a:effectLst>
            <a:outerShdw blurRad="177800" dist="203200" dir="18780000" sx="96000" sy="96000" kx="-1200000" algn="bl" rotWithShape="0">
              <a:prstClr val="black">
                <a:alpha val="7000"/>
              </a:prstClr>
            </a:outerShdw>
            <a:softEdge rad="63500"/>
          </a:effectLst>
        </p:spPr>
        <p:txBody>
          <a:bodyPr wrap="square" lIns="0" tIns="0" rIns="0" bIns="0" rtlCol="0">
            <a:noAutofit/>
          </a:bodyPr>
          <a:lstStyle/>
          <a:p>
            <a:endParaRPr lang="en-US" sz="2800" dirty="0" smtClean="0">
              <a:gradFill>
                <a:gsLst>
                  <a:gs pos="0">
                    <a:srgbClr val="505050"/>
                  </a:gs>
                  <a:gs pos="86000">
                    <a:srgbClr val="505050"/>
                  </a:gs>
                </a:gsLst>
                <a:lin ang="5400000" scaled="0"/>
              </a:gradFill>
              <a:latin typeface="Segoe UI Light" pitchFamily="34" charset="0"/>
            </a:endParaRPr>
          </a:p>
        </p:txBody>
      </p:sp>
      <p:sp>
        <p:nvSpPr>
          <p:cNvPr id="5" name="Rectangle 4"/>
          <p:cNvSpPr/>
          <p:nvPr/>
        </p:nvSpPr>
        <p:spPr>
          <a:xfrm rot="479494">
            <a:off x="1155751" y="1905860"/>
            <a:ext cx="2872005" cy="369332"/>
          </a:xfrm>
          <a:prstGeom prst="rect">
            <a:avLst/>
          </a:prstGeom>
        </p:spPr>
        <p:txBody>
          <a:bodyPr wrap="none">
            <a:spAutoFit/>
          </a:bodyPr>
          <a:lstStyle/>
          <a:p>
            <a:pPr defTabSz="914099"/>
            <a:r>
              <a:rPr lang="en-US" b="1" dirty="0">
                <a:ln w="18415" cmpd="sng">
                  <a:noFill/>
                  <a:prstDash val="solid"/>
                </a:ln>
                <a:solidFill>
                  <a:srgbClr val="FF0000"/>
                </a:solidFill>
              </a:rPr>
              <a:t>Publishing content types</a:t>
            </a:r>
          </a:p>
        </p:txBody>
      </p:sp>
      <p:sp>
        <p:nvSpPr>
          <p:cNvPr id="6" name="Rectangle 5"/>
          <p:cNvSpPr/>
          <p:nvPr/>
        </p:nvSpPr>
        <p:spPr>
          <a:xfrm rot="505268">
            <a:off x="944689" y="2441309"/>
            <a:ext cx="4362786" cy="3613297"/>
          </a:xfrm>
          <a:prstGeom prst="rect">
            <a:avLst/>
          </a:prstGeom>
        </p:spPr>
        <p:txBody>
          <a:bodyPr wrap="square">
            <a:spAutoFit/>
          </a:bodyPr>
          <a:lstStyle/>
          <a:p>
            <a:pPr marL="285750" indent="-285750" fontAlgn="base">
              <a:lnSpc>
                <a:spcPct val="90000"/>
              </a:lnSpc>
              <a:spcBef>
                <a:spcPct val="20000"/>
              </a:spcBef>
              <a:spcAft>
                <a:spcPct val="0"/>
              </a:spcAft>
              <a:buFontTx/>
              <a:buBlip>
                <a:blip r:embed="rId2"/>
              </a:buBlip>
            </a:pPr>
            <a:r>
              <a:rPr lang="en-US" sz="1600" dirty="0">
                <a:solidFill>
                  <a:srgbClr val="292929"/>
                </a:solidFill>
              </a:rPr>
              <a:t>Content Types are ‟published” from a ‟normal” Site Content Type </a:t>
            </a:r>
            <a:r>
              <a:rPr lang="en-US" sz="1600" dirty="0" smtClean="0">
                <a:solidFill>
                  <a:srgbClr val="292929"/>
                </a:solidFill>
              </a:rPr>
              <a:t>Gallery</a:t>
            </a:r>
            <a:br>
              <a:rPr lang="en-US" sz="1600" dirty="0" smtClean="0">
                <a:solidFill>
                  <a:srgbClr val="292929"/>
                </a:solidFill>
              </a:rPr>
            </a:br>
            <a:endParaRPr lang="en-US" sz="1600" dirty="0">
              <a:solidFill>
                <a:srgbClr val="292929"/>
              </a:solidFill>
            </a:endParaRPr>
          </a:p>
          <a:p>
            <a:pPr marL="285750" indent="-285750" fontAlgn="base">
              <a:lnSpc>
                <a:spcPct val="90000"/>
              </a:lnSpc>
              <a:spcBef>
                <a:spcPct val="20000"/>
              </a:spcBef>
              <a:spcAft>
                <a:spcPct val="0"/>
              </a:spcAft>
              <a:buFontTx/>
              <a:buBlip>
                <a:blip r:embed="rId2"/>
              </a:buBlip>
            </a:pPr>
            <a:r>
              <a:rPr lang="en-US" sz="1600" dirty="0">
                <a:solidFill>
                  <a:srgbClr val="292929"/>
                </a:solidFill>
              </a:rPr>
              <a:t>Maximum of 1 Hub per Metadata Shared Application </a:t>
            </a:r>
            <a:r>
              <a:rPr lang="en-US" sz="1600" dirty="0" smtClean="0">
                <a:solidFill>
                  <a:srgbClr val="292929"/>
                </a:solidFill>
              </a:rPr>
              <a:t>Service</a:t>
            </a:r>
            <a:br>
              <a:rPr lang="en-US" sz="1600" dirty="0" smtClean="0">
                <a:solidFill>
                  <a:srgbClr val="292929"/>
                </a:solidFill>
              </a:rPr>
            </a:br>
            <a:endParaRPr lang="en-US" sz="1600" dirty="0">
              <a:solidFill>
                <a:srgbClr val="292929"/>
              </a:solidFill>
            </a:endParaRPr>
          </a:p>
          <a:p>
            <a:pPr marL="285750" indent="-285750" fontAlgn="base">
              <a:lnSpc>
                <a:spcPct val="90000"/>
              </a:lnSpc>
              <a:spcBef>
                <a:spcPct val="20000"/>
              </a:spcBef>
              <a:spcAft>
                <a:spcPct val="0"/>
              </a:spcAft>
              <a:buFontTx/>
              <a:buBlip>
                <a:blip r:embed="rId2"/>
              </a:buBlip>
            </a:pPr>
            <a:r>
              <a:rPr lang="en-US" sz="1600" dirty="0">
                <a:solidFill>
                  <a:srgbClr val="292929"/>
                </a:solidFill>
              </a:rPr>
              <a:t>It is not a requirement that a Metadata Service syndicate content </a:t>
            </a:r>
            <a:r>
              <a:rPr lang="en-US" sz="1600" dirty="0" smtClean="0">
                <a:solidFill>
                  <a:srgbClr val="292929"/>
                </a:solidFill>
              </a:rPr>
              <a:t>types</a:t>
            </a:r>
            <a:br>
              <a:rPr lang="en-US" sz="1600" dirty="0" smtClean="0">
                <a:solidFill>
                  <a:srgbClr val="292929"/>
                </a:solidFill>
              </a:rPr>
            </a:br>
            <a:endParaRPr lang="en-US" sz="1600" dirty="0">
              <a:solidFill>
                <a:srgbClr val="292929"/>
              </a:solidFill>
            </a:endParaRPr>
          </a:p>
          <a:p>
            <a:pPr marL="285750" indent="-285750" fontAlgn="base">
              <a:lnSpc>
                <a:spcPct val="90000"/>
              </a:lnSpc>
              <a:spcBef>
                <a:spcPct val="20000"/>
              </a:spcBef>
              <a:spcAft>
                <a:spcPct val="0"/>
              </a:spcAft>
              <a:buFontTx/>
              <a:buBlip>
                <a:blip r:embed="rId2"/>
              </a:buBlip>
            </a:pPr>
            <a:r>
              <a:rPr lang="en-US" sz="1600" dirty="0">
                <a:solidFill>
                  <a:srgbClr val="292929"/>
                </a:solidFill>
              </a:rPr>
              <a:t>It is not a requirement that a service connection consume content types </a:t>
            </a:r>
            <a:br>
              <a:rPr lang="en-US" sz="1600" dirty="0">
                <a:solidFill>
                  <a:srgbClr val="292929"/>
                </a:solidFill>
              </a:rPr>
            </a:br>
            <a:r>
              <a:rPr lang="en-US" sz="1600" dirty="0">
                <a:solidFill>
                  <a:srgbClr val="292929"/>
                </a:solidFill>
              </a:rPr>
              <a:t>from the </a:t>
            </a:r>
            <a:r>
              <a:rPr lang="en-US" sz="1600" dirty="0" smtClean="0">
                <a:solidFill>
                  <a:srgbClr val="292929"/>
                </a:solidFill>
              </a:rPr>
              <a:t>service</a:t>
            </a:r>
            <a:br>
              <a:rPr lang="en-US" sz="1600" dirty="0" smtClean="0">
                <a:solidFill>
                  <a:srgbClr val="292929"/>
                </a:solidFill>
              </a:rPr>
            </a:br>
            <a:endParaRPr lang="en-US" sz="1600" dirty="0">
              <a:solidFill>
                <a:srgbClr val="292929"/>
              </a:solidFill>
            </a:endParaRPr>
          </a:p>
          <a:p>
            <a:pPr marL="285750" indent="-285750" fontAlgn="base">
              <a:lnSpc>
                <a:spcPct val="90000"/>
              </a:lnSpc>
              <a:spcBef>
                <a:spcPct val="20000"/>
              </a:spcBef>
              <a:spcAft>
                <a:spcPct val="0"/>
              </a:spcAft>
              <a:buFontTx/>
              <a:buBlip>
                <a:blip r:embed="rId2"/>
              </a:buBlip>
            </a:pPr>
            <a:r>
              <a:rPr lang="en-US" sz="1600" dirty="0">
                <a:solidFill>
                  <a:srgbClr val="292929"/>
                </a:solidFill>
              </a:rPr>
              <a:t>Setting a site collection to be the hub enables necessary components on hub</a:t>
            </a:r>
          </a:p>
        </p:txBody>
      </p:sp>
      <p:sp>
        <p:nvSpPr>
          <p:cNvPr id="7" name="TextBox 6"/>
          <p:cNvSpPr txBox="1"/>
          <p:nvPr/>
        </p:nvSpPr>
        <p:spPr>
          <a:xfrm rot="412088">
            <a:off x="6417119" y="1807627"/>
            <a:ext cx="4617125" cy="4404183"/>
          </a:xfrm>
          <a:prstGeom prst="rect">
            <a:avLst/>
          </a:prstGeom>
          <a:solidFill>
            <a:schemeClr val="accent4">
              <a:lumMod val="20000"/>
              <a:lumOff val="80000"/>
            </a:schemeClr>
          </a:solidFill>
          <a:effectLst>
            <a:outerShdw blurRad="177800" dist="203200" dir="18780000" sx="96000" sy="96000" kx="-1200000" algn="bl" rotWithShape="0">
              <a:prstClr val="black">
                <a:alpha val="7000"/>
              </a:prstClr>
            </a:outerShdw>
            <a:softEdge rad="63500"/>
          </a:effectLst>
        </p:spPr>
        <p:txBody>
          <a:bodyPr wrap="square" lIns="0" tIns="0" rIns="0" bIns="0" rtlCol="0">
            <a:noAutofit/>
          </a:bodyPr>
          <a:lstStyle/>
          <a:p>
            <a:endParaRPr lang="en-US" sz="2800" dirty="0" smtClean="0">
              <a:gradFill>
                <a:gsLst>
                  <a:gs pos="0">
                    <a:srgbClr val="505050"/>
                  </a:gs>
                  <a:gs pos="86000">
                    <a:srgbClr val="505050"/>
                  </a:gs>
                </a:gsLst>
                <a:lin ang="5400000" scaled="0"/>
              </a:gradFill>
              <a:latin typeface="Segoe UI Light" pitchFamily="34" charset="0"/>
            </a:endParaRPr>
          </a:p>
        </p:txBody>
      </p:sp>
      <p:sp>
        <p:nvSpPr>
          <p:cNvPr id="8" name="Rectangle 7"/>
          <p:cNvSpPr/>
          <p:nvPr/>
        </p:nvSpPr>
        <p:spPr>
          <a:xfrm rot="394020">
            <a:off x="6909333" y="1976454"/>
            <a:ext cx="2521844" cy="369332"/>
          </a:xfrm>
          <a:prstGeom prst="rect">
            <a:avLst/>
          </a:prstGeom>
        </p:spPr>
        <p:txBody>
          <a:bodyPr wrap="none">
            <a:spAutoFit/>
          </a:bodyPr>
          <a:lstStyle/>
          <a:p>
            <a:pPr defTabSz="914099"/>
            <a:r>
              <a:rPr lang="en-US" b="1" dirty="0">
                <a:ln w="18415" cmpd="sng">
                  <a:noFill/>
                  <a:prstDash val="solid"/>
                </a:ln>
                <a:solidFill>
                  <a:srgbClr val="FF0000"/>
                </a:solidFill>
              </a:rPr>
              <a:t>What gets published?</a:t>
            </a:r>
          </a:p>
        </p:txBody>
      </p:sp>
      <p:sp>
        <p:nvSpPr>
          <p:cNvPr id="9" name="Rectangle 8"/>
          <p:cNvSpPr/>
          <p:nvPr/>
        </p:nvSpPr>
        <p:spPr>
          <a:xfrm rot="503314">
            <a:off x="6621970" y="2611253"/>
            <a:ext cx="4416425" cy="2160591"/>
          </a:xfrm>
          <a:prstGeom prst="rect">
            <a:avLst/>
          </a:prstGeom>
        </p:spPr>
        <p:txBody>
          <a:bodyPr wrap="square">
            <a:spAutoFit/>
          </a:bodyPr>
          <a:lstStyle/>
          <a:p>
            <a:pPr marL="285750" indent="-285750" fontAlgn="base">
              <a:lnSpc>
                <a:spcPct val="90000"/>
              </a:lnSpc>
              <a:spcBef>
                <a:spcPct val="20000"/>
              </a:spcBef>
              <a:spcAft>
                <a:spcPct val="0"/>
              </a:spcAft>
              <a:buFontTx/>
              <a:buBlip>
                <a:blip r:embed="rId2"/>
              </a:buBlip>
            </a:pPr>
            <a:r>
              <a:rPr lang="en-US" sz="1600" dirty="0">
                <a:solidFill>
                  <a:srgbClr val="292929"/>
                </a:solidFill>
              </a:rPr>
              <a:t>Content Type with all the corresponding columns</a:t>
            </a:r>
          </a:p>
          <a:p>
            <a:pPr marL="285750" indent="-285750" fontAlgn="base">
              <a:lnSpc>
                <a:spcPct val="90000"/>
              </a:lnSpc>
              <a:spcBef>
                <a:spcPct val="20000"/>
              </a:spcBef>
              <a:spcAft>
                <a:spcPct val="0"/>
              </a:spcAft>
              <a:buFontTx/>
              <a:buBlip>
                <a:blip r:embed="rId2"/>
              </a:buBlip>
            </a:pPr>
            <a:endParaRPr lang="en-US" sz="1600" dirty="0">
              <a:solidFill>
                <a:srgbClr val="292929"/>
              </a:solidFill>
            </a:endParaRPr>
          </a:p>
          <a:p>
            <a:pPr marL="285750" lvl="1" indent="-285750" fontAlgn="base">
              <a:lnSpc>
                <a:spcPct val="90000"/>
              </a:lnSpc>
              <a:spcBef>
                <a:spcPct val="20000"/>
              </a:spcBef>
              <a:spcAft>
                <a:spcPct val="0"/>
              </a:spcAft>
              <a:buFontTx/>
              <a:buBlip>
                <a:blip r:embed="rId2"/>
              </a:buBlip>
            </a:pPr>
            <a:r>
              <a:rPr lang="en-US" sz="1600" dirty="0">
                <a:solidFill>
                  <a:srgbClr val="292929"/>
                </a:solidFill>
              </a:rPr>
              <a:t>Including Document Set Content Type</a:t>
            </a:r>
          </a:p>
          <a:p>
            <a:pPr marL="285750" lvl="1" indent="-285750" fontAlgn="base">
              <a:lnSpc>
                <a:spcPct val="90000"/>
              </a:lnSpc>
              <a:spcBef>
                <a:spcPct val="20000"/>
              </a:spcBef>
              <a:spcAft>
                <a:spcPct val="0"/>
              </a:spcAft>
              <a:buFontTx/>
              <a:buBlip>
                <a:blip r:embed="rId2"/>
              </a:buBlip>
            </a:pPr>
            <a:endParaRPr lang="en-US" sz="1600" dirty="0">
              <a:solidFill>
                <a:srgbClr val="292929"/>
              </a:solidFill>
            </a:endParaRPr>
          </a:p>
          <a:p>
            <a:pPr marL="285750" indent="-285750" fontAlgn="base">
              <a:lnSpc>
                <a:spcPct val="90000"/>
              </a:lnSpc>
              <a:spcBef>
                <a:spcPct val="20000"/>
              </a:spcBef>
              <a:spcAft>
                <a:spcPct val="0"/>
              </a:spcAft>
              <a:buFontTx/>
              <a:buBlip>
                <a:blip r:embed="rId2"/>
              </a:buBlip>
            </a:pPr>
            <a:r>
              <a:rPr lang="en-US" sz="1600" dirty="0">
                <a:solidFill>
                  <a:srgbClr val="292929"/>
                </a:solidFill>
              </a:rPr>
              <a:t>Policies</a:t>
            </a:r>
          </a:p>
          <a:p>
            <a:pPr marL="285750" indent="-285750" fontAlgn="base">
              <a:lnSpc>
                <a:spcPct val="90000"/>
              </a:lnSpc>
              <a:spcBef>
                <a:spcPct val="20000"/>
              </a:spcBef>
              <a:spcAft>
                <a:spcPct val="0"/>
              </a:spcAft>
              <a:buFontTx/>
              <a:buBlip>
                <a:blip r:embed="rId2"/>
              </a:buBlip>
            </a:pPr>
            <a:endParaRPr lang="en-US" sz="1600" dirty="0">
              <a:solidFill>
                <a:srgbClr val="292929"/>
              </a:solidFill>
            </a:endParaRPr>
          </a:p>
          <a:p>
            <a:pPr marL="285750" indent="-285750" fontAlgn="base">
              <a:lnSpc>
                <a:spcPct val="90000"/>
              </a:lnSpc>
              <a:spcBef>
                <a:spcPct val="20000"/>
              </a:spcBef>
              <a:spcAft>
                <a:spcPct val="0"/>
              </a:spcAft>
              <a:buFontTx/>
              <a:buBlip>
                <a:blip r:embed="rId2"/>
              </a:buBlip>
            </a:pPr>
            <a:r>
              <a:rPr lang="en-US" sz="1600" dirty="0">
                <a:solidFill>
                  <a:srgbClr val="292929"/>
                </a:solidFill>
              </a:rPr>
              <a:t>And workflow associations </a:t>
            </a:r>
            <a:r>
              <a:rPr lang="en-US" sz="1600" b="1" dirty="0">
                <a:solidFill>
                  <a:srgbClr val="292929"/>
                </a:solidFill>
              </a:rPr>
              <a:t>(not the </a:t>
            </a:r>
            <a:r>
              <a:rPr lang="en-US" sz="1600" b="1" dirty="0" smtClean="0">
                <a:solidFill>
                  <a:srgbClr val="292929"/>
                </a:solidFill>
              </a:rPr>
              <a:t>workflows)</a:t>
            </a:r>
            <a:endParaRPr lang="en-US" b="1" dirty="0">
              <a:solidFill>
                <a:srgbClr val="292929"/>
              </a:solidFill>
            </a:endParaRPr>
          </a:p>
        </p:txBody>
      </p:sp>
    </p:spTree>
    <p:extLst>
      <p:ext uri="{BB962C8B-B14F-4D97-AF65-F5344CB8AC3E}">
        <p14:creationId xmlns:p14="http://schemas.microsoft.com/office/powerpoint/2010/main" val="1214133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fade">
                                      <p:cBhvr>
                                        <p:cTn id="16" dur="500"/>
                                        <p:tgtEl>
                                          <p:spTgt spid="6">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500"/>
                                        <p:tgtEl>
                                          <p:spTgt spid="6">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9">
                                            <p:txEl>
                                              <p:pRg st="0" end="0"/>
                                            </p:txEl>
                                          </p:spTgt>
                                        </p:tgtEl>
                                        <p:attrNameLst>
                                          <p:attrName>style.visibility</p:attrName>
                                        </p:attrNameLst>
                                      </p:cBhvr>
                                      <p:to>
                                        <p:strVal val="visible"/>
                                      </p:to>
                                    </p:set>
                                    <p:animEffect transition="in" filter="fade">
                                      <p:cBhvr>
                                        <p:cTn id="30" dur="500"/>
                                        <p:tgtEl>
                                          <p:spTgt spid="9">
                                            <p:txEl>
                                              <p:pRg st="0" end="0"/>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9">
                                            <p:txEl>
                                              <p:pRg st="2" end="2"/>
                                            </p:txEl>
                                          </p:spTgt>
                                        </p:tgtEl>
                                        <p:attrNameLst>
                                          <p:attrName>style.visibility</p:attrName>
                                        </p:attrNameLst>
                                      </p:cBhvr>
                                      <p:to>
                                        <p:strVal val="visible"/>
                                      </p:to>
                                    </p:set>
                                    <p:animEffect transition="in" filter="fade">
                                      <p:cBhvr>
                                        <p:cTn id="33" dur="500"/>
                                        <p:tgtEl>
                                          <p:spTgt spid="9">
                                            <p:txEl>
                                              <p:pRg st="2" end="2"/>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9">
                                            <p:txEl>
                                              <p:pRg st="4" end="4"/>
                                            </p:txEl>
                                          </p:spTgt>
                                        </p:tgtEl>
                                        <p:attrNameLst>
                                          <p:attrName>style.visibility</p:attrName>
                                        </p:attrNameLst>
                                      </p:cBhvr>
                                      <p:to>
                                        <p:strVal val="visible"/>
                                      </p:to>
                                    </p:set>
                                    <p:animEffect transition="in" filter="fade">
                                      <p:cBhvr>
                                        <p:cTn id="36" dur="500"/>
                                        <p:tgtEl>
                                          <p:spTgt spid="9">
                                            <p:txEl>
                                              <p:pRg st="4" end="4"/>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9">
                                            <p:txEl>
                                              <p:pRg st="6" end="6"/>
                                            </p:txEl>
                                          </p:spTgt>
                                        </p:tgtEl>
                                        <p:attrNameLst>
                                          <p:attrName>style.visibility</p:attrName>
                                        </p:attrNameLst>
                                      </p:cBhvr>
                                      <p:to>
                                        <p:strVal val="visible"/>
                                      </p:to>
                                    </p:set>
                                    <p:animEffect transition="in" filter="fade">
                                      <p:cBhvr>
                                        <p:cTn id="39"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Managing Published </a:t>
            </a:r>
            <a:r>
              <a:rPr lang="en-US" dirty="0"/>
              <a:t>C</a:t>
            </a:r>
            <a:r>
              <a:rPr lang="en-US" dirty="0" smtClean="0"/>
              <a:t>ontent </a:t>
            </a:r>
            <a:r>
              <a:rPr lang="en-US" dirty="0"/>
              <a:t>T</a:t>
            </a:r>
            <a:r>
              <a:rPr lang="en-US" dirty="0" smtClean="0"/>
              <a:t>ypes</a:t>
            </a:r>
            <a:endParaRPr lang="en-US" dirty="0"/>
          </a:p>
        </p:txBody>
      </p:sp>
      <p:sp>
        <p:nvSpPr>
          <p:cNvPr id="4" name="TextBox 3"/>
          <p:cNvSpPr txBox="1"/>
          <p:nvPr/>
        </p:nvSpPr>
        <p:spPr>
          <a:xfrm rot="412088">
            <a:off x="943420" y="1807628"/>
            <a:ext cx="4617125" cy="4404183"/>
          </a:xfrm>
          <a:prstGeom prst="rect">
            <a:avLst/>
          </a:prstGeom>
          <a:solidFill>
            <a:schemeClr val="accent4">
              <a:lumMod val="20000"/>
              <a:lumOff val="80000"/>
            </a:schemeClr>
          </a:solidFill>
          <a:effectLst>
            <a:outerShdw blurRad="177800" dist="203200" dir="18780000" sx="96000" sy="96000" kx="-1200000" algn="bl" rotWithShape="0">
              <a:prstClr val="black">
                <a:alpha val="7000"/>
              </a:prstClr>
            </a:outerShdw>
            <a:softEdge rad="63500"/>
          </a:effectLst>
        </p:spPr>
        <p:txBody>
          <a:bodyPr wrap="square" lIns="0" tIns="0" rIns="0" bIns="0" rtlCol="0">
            <a:noAutofit/>
          </a:bodyPr>
          <a:lstStyle/>
          <a:p>
            <a:endParaRPr lang="en-US" sz="2800" dirty="0" smtClean="0">
              <a:gradFill>
                <a:gsLst>
                  <a:gs pos="0">
                    <a:srgbClr val="505050"/>
                  </a:gs>
                  <a:gs pos="86000">
                    <a:srgbClr val="505050"/>
                  </a:gs>
                </a:gsLst>
                <a:lin ang="5400000" scaled="0"/>
              </a:gradFill>
              <a:latin typeface="Segoe UI Light" pitchFamily="34" charset="0"/>
            </a:endParaRPr>
          </a:p>
        </p:txBody>
      </p:sp>
      <p:sp>
        <p:nvSpPr>
          <p:cNvPr id="5" name="Rectangle 4"/>
          <p:cNvSpPr/>
          <p:nvPr/>
        </p:nvSpPr>
        <p:spPr>
          <a:xfrm rot="479494">
            <a:off x="1230117" y="1919708"/>
            <a:ext cx="1652119" cy="341632"/>
          </a:xfrm>
          <a:prstGeom prst="rect">
            <a:avLst/>
          </a:prstGeom>
        </p:spPr>
        <p:txBody>
          <a:bodyPr wrap="none">
            <a:spAutoFit/>
          </a:bodyPr>
          <a:lstStyle/>
          <a:p>
            <a:pPr fontAlgn="base">
              <a:lnSpc>
                <a:spcPct val="90000"/>
              </a:lnSpc>
              <a:spcBef>
                <a:spcPct val="20000"/>
              </a:spcBef>
              <a:spcAft>
                <a:spcPct val="0"/>
              </a:spcAft>
            </a:pPr>
            <a:r>
              <a:rPr lang="en-US" b="1" dirty="0">
                <a:solidFill>
                  <a:srgbClr val="FF0000"/>
                </a:solidFill>
              </a:rPr>
              <a:t>From the hub</a:t>
            </a:r>
          </a:p>
        </p:txBody>
      </p:sp>
      <p:sp>
        <p:nvSpPr>
          <p:cNvPr id="6" name="Rectangle 5"/>
          <p:cNvSpPr/>
          <p:nvPr/>
        </p:nvSpPr>
        <p:spPr>
          <a:xfrm rot="505268">
            <a:off x="1070587" y="2692809"/>
            <a:ext cx="4362786" cy="2012859"/>
          </a:xfrm>
          <a:prstGeom prst="rect">
            <a:avLst/>
          </a:prstGeom>
        </p:spPr>
        <p:txBody>
          <a:bodyPr wrap="square">
            <a:spAutoFit/>
          </a:bodyPr>
          <a:lstStyle/>
          <a:p>
            <a:pPr marL="574675" lvl="1" indent="-285750" fontAlgn="base">
              <a:lnSpc>
                <a:spcPct val="90000"/>
              </a:lnSpc>
              <a:spcBef>
                <a:spcPct val="20000"/>
              </a:spcBef>
              <a:spcAft>
                <a:spcPct val="0"/>
              </a:spcAft>
              <a:buFontTx/>
              <a:buBlip>
                <a:blip r:embed="rId2"/>
              </a:buBlip>
            </a:pPr>
            <a:r>
              <a:rPr lang="en-US" sz="1600" dirty="0" smtClean="0">
                <a:solidFill>
                  <a:srgbClr val="292929"/>
                </a:solidFill>
              </a:rPr>
              <a:t>Publish </a:t>
            </a:r>
            <a:br>
              <a:rPr lang="en-US" sz="1600" dirty="0" smtClean="0">
                <a:solidFill>
                  <a:srgbClr val="292929"/>
                </a:solidFill>
              </a:rPr>
            </a:br>
            <a:endParaRPr lang="en-US" sz="1600" dirty="0">
              <a:solidFill>
                <a:srgbClr val="292929"/>
              </a:solidFill>
            </a:endParaRPr>
          </a:p>
          <a:p>
            <a:pPr marL="574675" lvl="1" indent="-285750" fontAlgn="base">
              <a:lnSpc>
                <a:spcPct val="90000"/>
              </a:lnSpc>
              <a:spcBef>
                <a:spcPct val="20000"/>
              </a:spcBef>
              <a:spcAft>
                <a:spcPct val="0"/>
              </a:spcAft>
              <a:buFontTx/>
              <a:buBlip>
                <a:blip r:embed="rId2"/>
              </a:buBlip>
            </a:pPr>
            <a:r>
              <a:rPr lang="en-US" sz="1600" dirty="0" smtClean="0">
                <a:solidFill>
                  <a:srgbClr val="292929"/>
                </a:solidFill>
              </a:rPr>
              <a:t>Unpublish</a:t>
            </a:r>
            <a:br>
              <a:rPr lang="en-US" sz="1600" dirty="0" smtClean="0">
                <a:solidFill>
                  <a:srgbClr val="292929"/>
                </a:solidFill>
              </a:rPr>
            </a:br>
            <a:endParaRPr lang="en-US" sz="1600" dirty="0">
              <a:solidFill>
                <a:srgbClr val="292929"/>
              </a:solidFill>
            </a:endParaRPr>
          </a:p>
          <a:p>
            <a:pPr marL="574675" lvl="1" indent="-285750" fontAlgn="base">
              <a:lnSpc>
                <a:spcPct val="90000"/>
              </a:lnSpc>
              <a:spcBef>
                <a:spcPct val="20000"/>
              </a:spcBef>
              <a:spcAft>
                <a:spcPct val="0"/>
              </a:spcAft>
              <a:buFontTx/>
              <a:buBlip>
                <a:blip r:embed="rId2"/>
              </a:buBlip>
            </a:pPr>
            <a:r>
              <a:rPr lang="en-US" sz="1600" dirty="0" smtClean="0">
                <a:solidFill>
                  <a:srgbClr val="292929"/>
                </a:solidFill>
              </a:rPr>
              <a:t>Republish</a:t>
            </a:r>
            <a:br>
              <a:rPr lang="en-US" sz="1600" dirty="0" smtClean="0">
                <a:solidFill>
                  <a:srgbClr val="292929"/>
                </a:solidFill>
              </a:rPr>
            </a:br>
            <a:endParaRPr lang="en-US" sz="1600" dirty="0">
              <a:solidFill>
                <a:srgbClr val="292929"/>
              </a:solidFill>
            </a:endParaRPr>
          </a:p>
          <a:p>
            <a:pPr marL="574675" lvl="1" indent="-285750" fontAlgn="base">
              <a:lnSpc>
                <a:spcPct val="90000"/>
              </a:lnSpc>
              <a:spcBef>
                <a:spcPct val="20000"/>
              </a:spcBef>
              <a:spcAft>
                <a:spcPct val="0"/>
              </a:spcAft>
              <a:buFontTx/>
              <a:buBlip>
                <a:blip r:embed="rId2"/>
              </a:buBlip>
            </a:pPr>
            <a:r>
              <a:rPr lang="en-US" sz="1600" dirty="0">
                <a:solidFill>
                  <a:srgbClr val="292929"/>
                </a:solidFill>
              </a:rPr>
              <a:t>Roll-up errors from consuming site collections</a:t>
            </a:r>
          </a:p>
        </p:txBody>
      </p:sp>
      <p:sp>
        <p:nvSpPr>
          <p:cNvPr id="7" name="TextBox 6"/>
          <p:cNvSpPr txBox="1"/>
          <p:nvPr/>
        </p:nvSpPr>
        <p:spPr>
          <a:xfrm rot="412088">
            <a:off x="6417119" y="1807627"/>
            <a:ext cx="4617125" cy="4404183"/>
          </a:xfrm>
          <a:prstGeom prst="rect">
            <a:avLst/>
          </a:prstGeom>
          <a:solidFill>
            <a:schemeClr val="accent4">
              <a:lumMod val="20000"/>
              <a:lumOff val="80000"/>
            </a:schemeClr>
          </a:solidFill>
          <a:effectLst>
            <a:outerShdw blurRad="177800" dist="203200" dir="18780000" sx="96000" sy="96000" kx="-1200000" algn="bl" rotWithShape="0">
              <a:prstClr val="black">
                <a:alpha val="7000"/>
              </a:prstClr>
            </a:outerShdw>
            <a:softEdge rad="63500"/>
          </a:effectLst>
        </p:spPr>
        <p:txBody>
          <a:bodyPr wrap="square" lIns="0" tIns="0" rIns="0" bIns="0" rtlCol="0">
            <a:noAutofit/>
          </a:bodyPr>
          <a:lstStyle/>
          <a:p>
            <a:endParaRPr lang="en-US" sz="2800" dirty="0" smtClean="0">
              <a:gradFill>
                <a:gsLst>
                  <a:gs pos="0">
                    <a:srgbClr val="505050"/>
                  </a:gs>
                  <a:gs pos="86000">
                    <a:srgbClr val="505050"/>
                  </a:gs>
                </a:gsLst>
                <a:lin ang="5400000" scaled="0"/>
              </a:gradFill>
              <a:latin typeface="Segoe UI Light" pitchFamily="34" charset="0"/>
            </a:endParaRPr>
          </a:p>
        </p:txBody>
      </p:sp>
      <p:sp>
        <p:nvSpPr>
          <p:cNvPr id="8" name="Rectangle 7"/>
          <p:cNvSpPr/>
          <p:nvPr/>
        </p:nvSpPr>
        <p:spPr>
          <a:xfrm rot="400593">
            <a:off x="6900516" y="1990304"/>
            <a:ext cx="2539478" cy="341632"/>
          </a:xfrm>
          <a:prstGeom prst="rect">
            <a:avLst/>
          </a:prstGeom>
        </p:spPr>
        <p:txBody>
          <a:bodyPr wrap="none">
            <a:spAutoFit/>
          </a:bodyPr>
          <a:lstStyle/>
          <a:p>
            <a:pPr fontAlgn="base">
              <a:lnSpc>
                <a:spcPct val="90000"/>
              </a:lnSpc>
              <a:spcBef>
                <a:spcPct val="20000"/>
              </a:spcBef>
              <a:spcAft>
                <a:spcPct val="0"/>
              </a:spcAft>
            </a:pPr>
            <a:r>
              <a:rPr lang="en-US" b="1" dirty="0">
                <a:solidFill>
                  <a:srgbClr val="FF0000"/>
                </a:solidFill>
              </a:rPr>
              <a:t>On the consumer side</a:t>
            </a:r>
          </a:p>
        </p:txBody>
      </p:sp>
      <p:sp>
        <p:nvSpPr>
          <p:cNvPr id="9" name="Rectangle 8"/>
          <p:cNvSpPr/>
          <p:nvPr/>
        </p:nvSpPr>
        <p:spPr>
          <a:xfrm rot="503314">
            <a:off x="6517470" y="2850939"/>
            <a:ext cx="4416425" cy="2317558"/>
          </a:xfrm>
          <a:prstGeom prst="rect">
            <a:avLst/>
          </a:prstGeom>
        </p:spPr>
        <p:txBody>
          <a:bodyPr wrap="square">
            <a:spAutoFit/>
          </a:bodyPr>
          <a:lstStyle/>
          <a:p>
            <a:pPr marL="574675" lvl="1" indent="-285750" fontAlgn="base">
              <a:lnSpc>
                <a:spcPct val="90000"/>
              </a:lnSpc>
              <a:spcBef>
                <a:spcPct val="20000"/>
              </a:spcBef>
              <a:spcAft>
                <a:spcPct val="0"/>
              </a:spcAft>
              <a:buFontTx/>
              <a:buBlip>
                <a:blip r:embed="rId2"/>
              </a:buBlip>
            </a:pPr>
            <a:r>
              <a:rPr lang="en-US" sz="1600" dirty="0" smtClean="0">
                <a:solidFill>
                  <a:srgbClr val="292929"/>
                </a:solidFill>
              </a:rPr>
              <a:t>Extend </a:t>
            </a:r>
            <a:r>
              <a:rPr lang="en-US" sz="1600" dirty="0">
                <a:solidFill>
                  <a:srgbClr val="292929"/>
                </a:solidFill>
              </a:rPr>
              <a:t>a published content </a:t>
            </a:r>
            <a:r>
              <a:rPr lang="en-US" sz="1600" dirty="0" smtClean="0">
                <a:solidFill>
                  <a:srgbClr val="292929"/>
                </a:solidFill>
              </a:rPr>
              <a:t>type </a:t>
            </a:r>
            <a:r>
              <a:rPr lang="en-US" sz="1600" dirty="0" smtClean="0">
                <a:solidFill>
                  <a:srgbClr val="FF0000"/>
                </a:solidFill>
              </a:rPr>
              <a:t>**</a:t>
            </a:r>
            <a:r>
              <a:rPr lang="en-US" sz="1600" dirty="0" smtClean="0">
                <a:solidFill>
                  <a:srgbClr val="292929"/>
                </a:solidFill>
              </a:rPr>
              <a:t/>
            </a:r>
            <a:br>
              <a:rPr lang="en-US" sz="1600" dirty="0" smtClean="0">
                <a:solidFill>
                  <a:srgbClr val="292929"/>
                </a:solidFill>
              </a:rPr>
            </a:br>
            <a:endParaRPr lang="en-US" sz="1600" dirty="0">
              <a:solidFill>
                <a:srgbClr val="292929"/>
              </a:solidFill>
            </a:endParaRPr>
          </a:p>
          <a:p>
            <a:pPr marL="574675" lvl="1" indent="-285750" fontAlgn="base">
              <a:lnSpc>
                <a:spcPct val="90000"/>
              </a:lnSpc>
              <a:spcBef>
                <a:spcPct val="20000"/>
              </a:spcBef>
              <a:spcAft>
                <a:spcPct val="0"/>
              </a:spcAft>
              <a:buFontTx/>
              <a:buBlip>
                <a:blip r:embed="rId2"/>
              </a:buBlip>
            </a:pPr>
            <a:r>
              <a:rPr lang="en-US" sz="1600" dirty="0">
                <a:solidFill>
                  <a:srgbClr val="292929"/>
                </a:solidFill>
              </a:rPr>
              <a:t>Derive from a published content </a:t>
            </a:r>
            <a:r>
              <a:rPr lang="en-US" sz="1600" dirty="0" smtClean="0">
                <a:solidFill>
                  <a:srgbClr val="292929"/>
                </a:solidFill>
              </a:rPr>
              <a:t>type</a:t>
            </a:r>
            <a:br>
              <a:rPr lang="en-US" sz="1600" dirty="0" smtClean="0">
                <a:solidFill>
                  <a:srgbClr val="292929"/>
                </a:solidFill>
              </a:rPr>
            </a:br>
            <a:endParaRPr lang="en-US" sz="1600" dirty="0">
              <a:solidFill>
                <a:srgbClr val="292929"/>
              </a:solidFill>
            </a:endParaRPr>
          </a:p>
          <a:p>
            <a:pPr marL="574675" lvl="1" indent="-285750" fontAlgn="base">
              <a:lnSpc>
                <a:spcPct val="90000"/>
              </a:lnSpc>
              <a:spcBef>
                <a:spcPct val="20000"/>
              </a:spcBef>
              <a:spcAft>
                <a:spcPct val="0"/>
              </a:spcAft>
              <a:buFontTx/>
              <a:buBlip>
                <a:blip r:embed="rId2"/>
              </a:buBlip>
            </a:pPr>
            <a:r>
              <a:rPr lang="en-US" sz="1600" dirty="0">
                <a:solidFill>
                  <a:srgbClr val="292929"/>
                </a:solidFill>
              </a:rPr>
              <a:t>View import </a:t>
            </a:r>
            <a:r>
              <a:rPr lang="en-US" sz="1600" dirty="0" smtClean="0">
                <a:solidFill>
                  <a:srgbClr val="292929"/>
                </a:solidFill>
              </a:rPr>
              <a:t>errors</a:t>
            </a:r>
            <a:br>
              <a:rPr lang="en-US" sz="1600" dirty="0" smtClean="0">
                <a:solidFill>
                  <a:srgbClr val="292929"/>
                </a:solidFill>
              </a:rPr>
            </a:br>
            <a:endParaRPr lang="en-US" sz="1600" dirty="0">
              <a:solidFill>
                <a:srgbClr val="292929"/>
              </a:solidFill>
            </a:endParaRPr>
          </a:p>
          <a:p>
            <a:pPr marL="574675" lvl="1" indent="-285750" fontAlgn="base">
              <a:lnSpc>
                <a:spcPct val="90000"/>
              </a:lnSpc>
              <a:spcBef>
                <a:spcPct val="20000"/>
              </a:spcBef>
              <a:spcAft>
                <a:spcPct val="0"/>
              </a:spcAft>
              <a:buFontTx/>
              <a:buBlip>
                <a:blip r:embed="rId2"/>
              </a:buBlip>
            </a:pPr>
            <a:r>
              <a:rPr lang="en-US" sz="1600" dirty="0">
                <a:solidFill>
                  <a:srgbClr val="292929"/>
                </a:solidFill>
              </a:rPr>
              <a:t>Refresh all content types consumed from the Hub</a:t>
            </a:r>
          </a:p>
          <a:p>
            <a:pPr marL="285750" indent="-285750" fontAlgn="base">
              <a:lnSpc>
                <a:spcPct val="90000"/>
              </a:lnSpc>
              <a:spcBef>
                <a:spcPct val="20000"/>
              </a:spcBef>
              <a:spcAft>
                <a:spcPct val="0"/>
              </a:spcAft>
              <a:buFontTx/>
              <a:buBlip>
                <a:blip r:embed="rId2"/>
              </a:buBlip>
            </a:pPr>
            <a:endParaRPr lang="en-US" b="1" dirty="0">
              <a:solidFill>
                <a:srgbClr val="292929"/>
              </a:solidFill>
            </a:endParaRPr>
          </a:p>
        </p:txBody>
      </p:sp>
      <p:sp>
        <p:nvSpPr>
          <p:cNvPr id="3" name="TextBox 2"/>
          <p:cNvSpPr txBox="1"/>
          <p:nvPr/>
        </p:nvSpPr>
        <p:spPr>
          <a:xfrm>
            <a:off x="6170347" y="6331871"/>
            <a:ext cx="5473699"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0000"/>
                </a:solidFill>
              </a:rPr>
              <a:t>** Be careful – read only by default</a:t>
            </a:r>
          </a:p>
        </p:txBody>
      </p:sp>
    </p:spTree>
    <p:extLst>
      <p:ext uri="{BB962C8B-B14F-4D97-AF65-F5344CB8AC3E}">
        <p14:creationId xmlns:p14="http://schemas.microsoft.com/office/powerpoint/2010/main" val="4233820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fade">
                                      <p:cBhvr>
                                        <p:cTn id="16" dur="500"/>
                                        <p:tgtEl>
                                          <p:spTgt spid="6">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fade">
                                      <p:cBhvr>
                                        <p:cTn id="27" dur="500"/>
                                        <p:tgtEl>
                                          <p:spTgt spid="9">
                                            <p:txEl>
                                              <p:pRg st="0" end="0"/>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9">
                                            <p:txEl>
                                              <p:pRg st="1" end="1"/>
                                            </p:txEl>
                                          </p:spTgt>
                                        </p:tgtEl>
                                        <p:attrNameLst>
                                          <p:attrName>style.visibility</p:attrName>
                                        </p:attrNameLst>
                                      </p:cBhvr>
                                      <p:to>
                                        <p:strVal val="visible"/>
                                      </p:to>
                                    </p:set>
                                    <p:animEffect transition="in" filter="fade">
                                      <p:cBhvr>
                                        <p:cTn id="30" dur="500"/>
                                        <p:tgtEl>
                                          <p:spTgt spid="9">
                                            <p:txEl>
                                              <p:pRg st="1" end="1"/>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9">
                                            <p:txEl>
                                              <p:pRg st="2" end="2"/>
                                            </p:txEl>
                                          </p:spTgt>
                                        </p:tgtEl>
                                        <p:attrNameLst>
                                          <p:attrName>style.visibility</p:attrName>
                                        </p:attrNameLst>
                                      </p:cBhvr>
                                      <p:to>
                                        <p:strVal val="visible"/>
                                      </p:to>
                                    </p:set>
                                    <p:animEffect transition="in" filter="fade">
                                      <p:cBhvr>
                                        <p:cTn id="33" dur="500"/>
                                        <p:tgtEl>
                                          <p:spTgt spid="9">
                                            <p:txEl>
                                              <p:pRg st="2" end="2"/>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9">
                                            <p:txEl>
                                              <p:pRg st="3" end="3"/>
                                            </p:txEl>
                                          </p:spTgt>
                                        </p:tgtEl>
                                        <p:attrNameLst>
                                          <p:attrName>style.visibility</p:attrName>
                                        </p:attrNameLst>
                                      </p:cBhvr>
                                      <p:to>
                                        <p:strVal val="visible"/>
                                      </p:to>
                                    </p:set>
                                    <p:animEffect transition="in" filter="fade">
                                      <p:cBhvr>
                                        <p:cTn id="36" dur="500"/>
                                        <p:tgtEl>
                                          <p:spTgt spid="9">
                                            <p:txEl>
                                              <p:pRg st="3" end="3"/>
                                            </p:txEl>
                                          </p:spTgt>
                                        </p:tgtEl>
                                      </p:cBhvr>
                                    </p:animEffect>
                                  </p:childTnLst>
                                </p:cTn>
                              </p:par>
                              <p:par>
                                <p:cTn id="37" presetID="2" presetClass="entr" presetSubtype="4"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ppt_x"/>
                                          </p:val>
                                        </p:tav>
                                        <p:tav tm="100000">
                                          <p:val>
                                            <p:strVal val="#ppt_x"/>
                                          </p:val>
                                        </p:tav>
                                      </p:tavLst>
                                    </p:anim>
                                    <p:anim calcmode="lin" valueType="num">
                                      <p:cBhvr additive="base">
                                        <p:cTn id="4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solidFill>
                  <a:schemeClr val="tx1"/>
                </a:solidFill>
              </a:rPr>
              <a:t>Content Type </a:t>
            </a:r>
            <a:r>
              <a:rPr lang="en-US" sz="4400" dirty="0">
                <a:solidFill>
                  <a:schemeClr val="tx1"/>
                </a:solidFill>
              </a:rPr>
              <a:t>S</a:t>
            </a:r>
            <a:r>
              <a:rPr lang="en-US" sz="4400" dirty="0" smtClean="0">
                <a:solidFill>
                  <a:schemeClr val="tx1"/>
                </a:solidFill>
              </a:rPr>
              <a:t>yndication – Publishing from Hub</a:t>
            </a:r>
            <a:endParaRPr lang="en-US" sz="4400" dirty="0">
              <a:solidFill>
                <a:schemeClr val="tx1"/>
              </a:solidFill>
            </a:endParaRPr>
          </a:p>
        </p:txBody>
      </p:sp>
      <p:sp>
        <p:nvSpPr>
          <p:cNvPr id="4" name="Rounded Rectangle 3"/>
          <p:cNvSpPr/>
          <p:nvPr/>
        </p:nvSpPr>
        <p:spPr bwMode="auto">
          <a:xfrm>
            <a:off x="520698" y="1447800"/>
            <a:ext cx="2879342" cy="5181600"/>
          </a:xfrm>
          <a:prstGeom prst="roundRect">
            <a:avLst>
              <a:gd name="adj" fmla="val 7180"/>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ndParaRPr>
          </a:p>
        </p:txBody>
      </p:sp>
      <p:sp>
        <p:nvSpPr>
          <p:cNvPr id="5" name="Rounded Rectangle 4"/>
          <p:cNvSpPr/>
          <p:nvPr/>
        </p:nvSpPr>
        <p:spPr bwMode="auto">
          <a:xfrm>
            <a:off x="7749517" y="1447000"/>
            <a:ext cx="3926087" cy="5182400"/>
          </a:xfrm>
          <a:prstGeom prst="roundRect">
            <a:avLst>
              <a:gd name="adj" fmla="val 4764"/>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FFFFFF"/>
              </a:solidFill>
              <a:effectLst>
                <a:outerShdw blurRad="50800" dist="38100" dir="5400000" algn="ctr" rotWithShape="0">
                  <a:srgbClr val="000000">
                    <a:alpha val="47000"/>
                  </a:srgbClr>
                </a:outerShdw>
              </a:effectLst>
            </a:endParaRPr>
          </a:p>
        </p:txBody>
      </p:sp>
      <p:sp>
        <p:nvSpPr>
          <p:cNvPr id="6" name="Rounded Rectangle 5"/>
          <p:cNvSpPr/>
          <p:nvPr/>
        </p:nvSpPr>
        <p:spPr bwMode="auto">
          <a:xfrm>
            <a:off x="716092" y="1548905"/>
            <a:ext cx="2488552" cy="2432746"/>
          </a:xfrm>
          <a:prstGeom prst="roundRect">
            <a:avLst>
              <a:gd name="adj" fmla="val 10480"/>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FFFFFF"/>
              </a:solidFill>
              <a:effectLst>
                <a:outerShdw blurRad="50800" dist="38100" dir="5400000" algn="ctr" rotWithShape="0">
                  <a:srgbClr val="000000">
                    <a:alpha val="47000"/>
                  </a:srgbClr>
                </a:outerShdw>
              </a:effectLst>
            </a:endParaRPr>
          </a:p>
        </p:txBody>
      </p:sp>
      <p:sp>
        <p:nvSpPr>
          <p:cNvPr id="7" name="Rounded Rectangle 6"/>
          <p:cNvSpPr/>
          <p:nvPr/>
        </p:nvSpPr>
        <p:spPr bwMode="auto">
          <a:xfrm>
            <a:off x="8038599" y="1559293"/>
            <a:ext cx="3347923" cy="2432304"/>
          </a:xfrm>
          <a:prstGeom prst="roundRect">
            <a:avLst>
              <a:gd name="adj" fmla="val 6565"/>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FFFFFF"/>
              </a:solidFill>
              <a:effectLst>
                <a:outerShdw blurRad="50800" dist="38100" dir="5400000" algn="ctr" rotWithShape="0">
                  <a:srgbClr val="000000">
                    <a:alpha val="47000"/>
                  </a:srgbClr>
                </a:outerShdw>
              </a:effectLst>
            </a:endParaRPr>
          </a:p>
        </p:txBody>
      </p:sp>
      <p:sp>
        <p:nvSpPr>
          <p:cNvPr id="8" name="Rounded Rectangle 7"/>
          <p:cNvSpPr/>
          <p:nvPr/>
        </p:nvSpPr>
        <p:spPr bwMode="auto">
          <a:xfrm>
            <a:off x="5780060" y="1443407"/>
            <a:ext cx="1694247" cy="3048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rPr>
              <a:t>Farm 1</a:t>
            </a:r>
          </a:p>
        </p:txBody>
      </p:sp>
      <p:sp>
        <p:nvSpPr>
          <p:cNvPr id="9" name="Rounded Rectangle 8"/>
          <p:cNvSpPr/>
          <p:nvPr/>
        </p:nvSpPr>
        <p:spPr bwMode="auto">
          <a:xfrm>
            <a:off x="5780060" y="1877725"/>
            <a:ext cx="1692892" cy="3048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rPr>
              <a:t>Web App 1a</a:t>
            </a:r>
          </a:p>
        </p:txBody>
      </p:sp>
      <p:sp>
        <p:nvSpPr>
          <p:cNvPr id="10" name="Rounded Rectangle 9"/>
          <p:cNvSpPr/>
          <p:nvPr/>
        </p:nvSpPr>
        <p:spPr bwMode="auto">
          <a:xfrm>
            <a:off x="942877" y="1685225"/>
            <a:ext cx="2059408" cy="3048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rPr>
              <a:t>Metadata Service</a:t>
            </a:r>
          </a:p>
        </p:txBody>
      </p:sp>
      <p:sp>
        <p:nvSpPr>
          <p:cNvPr id="11" name="Isosceles Triangle 10"/>
          <p:cNvSpPr/>
          <p:nvPr/>
        </p:nvSpPr>
        <p:spPr bwMode="auto">
          <a:xfrm>
            <a:off x="1139770" y="2743200"/>
            <a:ext cx="1625177" cy="914400"/>
          </a:xfrm>
          <a:prstGeom prst="triangle">
            <a:avLst>
              <a:gd name="adj" fmla="val 50000"/>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FFFFFF"/>
              </a:solidFill>
              <a:effectLst>
                <a:outerShdw blurRad="50800" dist="38100" dir="5400000" algn="ctr" rotWithShape="0">
                  <a:srgbClr val="000000">
                    <a:alpha val="47000"/>
                  </a:srgbClr>
                </a:outerShdw>
              </a:effectLst>
            </a:endParaRPr>
          </a:p>
        </p:txBody>
      </p:sp>
      <p:sp>
        <p:nvSpPr>
          <p:cNvPr id="12" name="Rounded Rectangle 11"/>
          <p:cNvSpPr/>
          <p:nvPr/>
        </p:nvSpPr>
        <p:spPr bwMode="auto">
          <a:xfrm>
            <a:off x="716092" y="4085925"/>
            <a:ext cx="2488552" cy="2432746"/>
          </a:xfrm>
          <a:prstGeom prst="roundRect">
            <a:avLst>
              <a:gd name="adj" fmla="val 8418"/>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FFFFFF"/>
              </a:solidFill>
              <a:effectLst>
                <a:outerShdw blurRad="50800" dist="38100" dir="5400000" algn="ctr" rotWithShape="0">
                  <a:srgbClr val="000000">
                    <a:alpha val="47000"/>
                  </a:srgbClr>
                </a:outerShdw>
              </a:effectLst>
            </a:endParaRPr>
          </a:p>
        </p:txBody>
      </p:sp>
      <p:sp>
        <p:nvSpPr>
          <p:cNvPr id="13" name="Isosceles Triangle 12"/>
          <p:cNvSpPr/>
          <p:nvPr/>
        </p:nvSpPr>
        <p:spPr bwMode="auto">
          <a:xfrm>
            <a:off x="960583" y="4703550"/>
            <a:ext cx="2028888" cy="1196741"/>
          </a:xfrm>
          <a:prstGeom prst="triangle">
            <a:avLst>
              <a:gd name="adj" fmla="val 50000"/>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FFFFFF"/>
              </a:solidFill>
              <a:effectLst>
                <a:outerShdw blurRad="50800" dist="38100" dir="5400000" algn="ctr" rotWithShape="0">
                  <a:srgbClr val="000000">
                    <a:alpha val="47000"/>
                  </a:srgbClr>
                </a:outerShdw>
              </a:effectLst>
            </a:endParaRPr>
          </a:p>
        </p:txBody>
      </p:sp>
      <p:sp>
        <p:nvSpPr>
          <p:cNvPr id="14" name="Isosceles Triangle 13"/>
          <p:cNvSpPr/>
          <p:nvPr/>
        </p:nvSpPr>
        <p:spPr bwMode="auto">
          <a:xfrm>
            <a:off x="9442236" y="2476100"/>
            <a:ext cx="1822799" cy="1243090"/>
          </a:xfrm>
          <a:prstGeom prst="triangle">
            <a:avLst>
              <a:gd name="adj" fmla="val 50000"/>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FFFFFF"/>
              </a:solidFill>
              <a:effectLst>
                <a:outerShdw blurRad="50800" dist="38100" dir="5400000" algn="ctr" rotWithShape="0">
                  <a:srgbClr val="000000">
                    <a:alpha val="47000"/>
                  </a:srgbClr>
                </a:outerShdw>
              </a:effectLst>
            </a:endParaRPr>
          </a:p>
        </p:txBody>
      </p:sp>
      <p:sp>
        <p:nvSpPr>
          <p:cNvPr id="15" name="Rounded Rectangle 14"/>
          <p:cNvSpPr/>
          <p:nvPr/>
        </p:nvSpPr>
        <p:spPr bwMode="auto">
          <a:xfrm>
            <a:off x="8038599" y="4109049"/>
            <a:ext cx="3347923" cy="2432304"/>
          </a:xfrm>
          <a:prstGeom prst="roundRect">
            <a:avLst>
              <a:gd name="adj" fmla="val 4795"/>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FFFFFF"/>
              </a:solidFill>
              <a:effectLst>
                <a:outerShdw blurRad="50800" dist="38100" dir="5400000" algn="ctr" rotWithShape="0">
                  <a:srgbClr val="000000">
                    <a:alpha val="47000"/>
                  </a:srgbClr>
                </a:outerShdw>
              </a:effectLst>
            </a:endParaRPr>
          </a:p>
        </p:txBody>
      </p:sp>
      <p:sp>
        <p:nvSpPr>
          <p:cNvPr id="16" name="Isosceles Triangle 15"/>
          <p:cNvSpPr/>
          <p:nvPr/>
        </p:nvSpPr>
        <p:spPr bwMode="auto">
          <a:xfrm>
            <a:off x="8476934" y="4848574"/>
            <a:ext cx="2422725" cy="1436508"/>
          </a:xfrm>
          <a:prstGeom prst="triangle">
            <a:avLst>
              <a:gd name="adj" fmla="val 50000"/>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a:solidFill>
                <a:srgbClr val="FFFFFF"/>
              </a:solidFill>
              <a:effectLst>
                <a:outerShdw blurRad="50800" dist="38100" dir="5400000" algn="ctr" rotWithShape="0">
                  <a:srgbClr val="000000">
                    <a:alpha val="47000"/>
                  </a:srgbClr>
                </a:outerShdw>
              </a:effectLst>
            </a:endParaRPr>
          </a:p>
        </p:txBody>
      </p:sp>
      <p:sp>
        <p:nvSpPr>
          <p:cNvPr id="17" name="Rounded Rectangle 16"/>
          <p:cNvSpPr/>
          <p:nvPr/>
        </p:nvSpPr>
        <p:spPr bwMode="auto">
          <a:xfrm>
            <a:off x="5780060" y="6324600"/>
            <a:ext cx="1692892" cy="304800"/>
          </a:xfrm>
          <a:prstGeom prst="roundRect">
            <a:avLst/>
          </a:prstGeom>
          <a:gradFill>
            <a:gsLst>
              <a:gs pos="0">
                <a:srgbClr val="92D050"/>
              </a:gs>
              <a:gs pos="80000">
                <a:srgbClr val="92D050"/>
              </a:gs>
              <a:gs pos="100000">
                <a:srgbClr val="92D050"/>
              </a:gs>
            </a:gsLs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rPr>
              <a:t>Web App 1b</a:t>
            </a:r>
          </a:p>
        </p:txBody>
      </p:sp>
      <p:sp>
        <p:nvSpPr>
          <p:cNvPr id="18" name="Isosceles Triangle 17"/>
          <p:cNvSpPr/>
          <p:nvPr/>
        </p:nvSpPr>
        <p:spPr bwMode="auto">
          <a:xfrm>
            <a:off x="8134439" y="2399900"/>
            <a:ext cx="1822799" cy="1243090"/>
          </a:xfrm>
          <a:prstGeom prst="triangle">
            <a:avLst>
              <a:gd name="adj" fmla="val 50000"/>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FFFFFF"/>
              </a:solidFill>
              <a:effectLst>
                <a:outerShdw blurRad="50800" dist="38100" dir="5400000" algn="ctr" rotWithShape="0">
                  <a:srgbClr val="000000">
                    <a:alpha val="47000"/>
                  </a:srgbClr>
                </a:outerShdw>
              </a:effectLst>
            </a:endParaRPr>
          </a:p>
        </p:txBody>
      </p:sp>
      <p:cxnSp>
        <p:nvCxnSpPr>
          <p:cNvPr id="19" name="Straight Connector 18"/>
          <p:cNvCxnSpPr>
            <a:stCxn id="29" idx="1"/>
          </p:cNvCxnSpPr>
          <p:nvPr/>
        </p:nvCxnSpPr>
        <p:spPr>
          <a:xfrm rot="10800000" flipV="1">
            <a:off x="3297401" y="1600200"/>
            <a:ext cx="384642" cy="103472"/>
          </a:xfrm>
          <a:prstGeom prst="line">
            <a:avLst/>
          </a:prstGeom>
          <a:ln>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cxnSp>
        <p:nvCxnSpPr>
          <p:cNvPr id="20" name="Straight Connector 19"/>
          <p:cNvCxnSpPr>
            <a:stCxn id="8" idx="3"/>
          </p:cNvCxnSpPr>
          <p:nvPr/>
        </p:nvCxnSpPr>
        <p:spPr>
          <a:xfrm>
            <a:off x="7474307" y="1595807"/>
            <a:ext cx="377863" cy="165616"/>
          </a:xfrm>
          <a:prstGeom prst="line">
            <a:avLst/>
          </a:prstGeom>
          <a:ln>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cxnSp>
        <p:nvCxnSpPr>
          <p:cNvPr id="21" name="Straight Connector 20"/>
          <p:cNvCxnSpPr>
            <a:endCxn id="31" idx="1"/>
          </p:cNvCxnSpPr>
          <p:nvPr/>
        </p:nvCxnSpPr>
        <p:spPr>
          <a:xfrm>
            <a:off x="2911775" y="6113464"/>
            <a:ext cx="770266" cy="363537"/>
          </a:xfrm>
          <a:prstGeom prst="line">
            <a:avLst/>
          </a:prstGeom>
          <a:ln>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cxnSp>
        <p:nvCxnSpPr>
          <p:cNvPr id="22" name="Straight Connector 21"/>
          <p:cNvCxnSpPr>
            <a:stCxn id="30" idx="1"/>
          </p:cNvCxnSpPr>
          <p:nvPr/>
        </p:nvCxnSpPr>
        <p:spPr>
          <a:xfrm rot="10800000" flipV="1">
            <a:off x="2899657" y="2030125"/>
            <a:ext cx="787624" cy="174056"/>
          </a:xfrm>
          <a:prstGeom prst="line">
            <a:avLst/>
          </a:prstGeom>
          <a:ln>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cxnSp>
        <p:nvCxnSpPr>
          <p:cNvPr id="23" name="Straight Connector 22"/>
          <p:cNvCxnSpPr/>
          <p:nvPr/>
        </p:nvCxnSpPr>
        <p:spPr>
          <a:xfrm rot="5400000" flipH="1" flipV="1">
            <a:off x="9934976" y="4701607"/>
            <a:ext cx="831784" cy="429795"/>
          </a:xfrm>
          <a:prstGeom prst="line">
            <a:avLst/>
          </a:prstGeom>
          <a:ln>
            <a:headEnd type="arrow"/>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cxnSp>
        <p:nvCxnSpPr>
          <p:cNvPr id="24" name="Straight Connector 23"/>
          <p:cNvCxnSpPr>
            <a:stCxn id="9" idx="3"/>
          </p:cNvCxnSpPr>
          <p:nvPr/>
        </p:nvCxnSpPr>
        <p:spPr>
          <a:xfrm>
            <a:off x="7472953" y="2030125"/>
            <a:ext cx="969413" cy="154806"/>
          </a:xfrm>
          <a:prstGeom prst="line">
            <a:avLst/>
          </a:prstGeom>
          <a:ln>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cxnSp>
        <p:nvCxnSpPr>
          <p:cNvPr id="25" name="Straight Connector 24"/>
          <p:cNvCxnSpPr/>
          <p:nvPr/>
        </p:nvCxnSpPr>
        <p:spPr>
          <a:xfrm rot="5400000" flipH="1" flipV="1">
            <a:off x="9062525" y="2102770"/>
            <a:ext cx="838200" cy="384910"/>
          </a:xfrm>
          <a:prstGeom prst="line">
            <a:avLst/>
          </a:prstGeom>
          <a:ln>
            <a:headEnd type="arrow"/>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cxnSp>
        <p:nvCxnSpPr>
          <p:cNvPr id="26" name="Straight Connector 25"/>
          <p:cNvCxnSpPr/>
          <p:nvPr/>
        </p:nvCxnSpPr>
        <p:spPr>
          <a:xfrm flipV="1">
            <a:off x="7447292" y="6025416"/>
            <a:ext cx="982245" cy="451585"/>
          </a:xfrm>
          <a:prstGeom prst="line">
            <a:avLst/>
          </a:prstGeom>
          <a:ln>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cxnSp>
        <p:nvCxnSpPr>
          <p:cNvPr id="27" name="Straight Connector 26"/>
          <p:cNvCxnSpPr/>
          <p:nvPr/>
        </p:nvCxnSpPr>
        <p:spPr>
          <a:xfrm rot="16200000" flipV="1">
            <a:off x="9488289" y="2074751"/>
            <a:ext cx="859136" cy="461889"/>
          </a:xfrm>
          <a:prstGeom prst="line">
            <a:avLst/>
          </a:prstGeom>
          <a:ln>
            <a:headEnd type="arrow"/>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28" name="Rounded Rectangle 27"/>
          <p:cNvSpPr/>
          <p:nvPr/>
        </p:nvSpPr>
        <p:spPr bwMode="auto">
          <a:xfrm>
            <a:off x="8448799" y="1723725"/>
            <a:ext cx="2539339" cy="3048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rPr>
              <a:t>Site Collections 1a/b</a:t>
            </a:r>
          </a:p>
        </p:txBody>
      </p:sp>
      <p:sp>
        <p:nvSpPr>
          <p:cNvPr id="29" name="Rounded Rectangle 28"/>
          <p:cNvSpPr/>
          <p:nvPr/>
        </p:nvSpPr>
        <p:spPr bwMode="auto">
          <a:xfrm>
            <a:off x="3682041" y="1447800"/>
            <a:ext cx="1694247" cy="3048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rPr>
              <a:t>Farm 2</a:t>
            </a:r>
          </a:p>
        </p:txBody>
      </p:sp>
      <p:sp>
        <p:nvSpPr>
          <p:cNvPr id="30" name="Rounded Rectangle 29"/>
          <p:cNvSpPr/>
          <p:nvPr/>
        </p:nvSpPr>
        <p:spPr bwMode="auto">
          <a:xfrm>
            <a:off x="3687281" y="1877725"/>
            <a:ext cx="1692892" cy="3048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rPr>
              <a:t>Web App 2a</a:t>
            </a:r>
          </a:p>
        </p:txBody>
      </p:sp>
      <p:sp>
        <p:nvSpPr>
          <p:cNvPr id="31" name="Rounded Rectangle 30"/>
          <p:cNvSpPr/>
          <p:nvPr/>
        </p:nvSpPr>
        <p:spPr bwMode="auto">
          <a:xfrm>
            <a:off x="3682041" y="6324600"/>
            <a:ext cx="1692892" cy="304800"/>
          </a:xfrm>
          <a:prstGeom prst="round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rPr>
              <a:t>Web App 2b</a:t>
            </a:r>
          </a:p>
        </p:txBody>
      </p:sp>
      <p:sp>
        <p:nvSpPr>
          <p:cNvPr id="32" name="Rounded Rectangle 31"/>
          <p:cNvSpPr/>
          <p:nvPr/>
        </p:nvSpPr>
        <p:spPr bwMode="auto">
          <a:xfrm rot="10800000">
            <a:off x="7033169" y="2743200"/>
            <a:ext cx="699906" cy="2296937"/>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vert" wrap="square" lIns="91436" tIns="45718" rIns="91436" bIns="45718" numCol="1" rtlCol="0" anchor="ctr" anchorCtr="0" compatLnSpc="1">
            <a:prstTxWarp prst="textNoShape">
              <a:avLst/>
            </a:prstTxWarp>
          </a:bodyPr>
          <a:lstStyle/>
          <a:p>
            <a:pPr algn="ctr" defTabSz="914099"/>
            <a:r>
              <a:rPr lang="en-US" dirty="0" smtClean="0">
                <a:solidFill>
                  <a:srgbClr val="FFFFFF"/>
                </a:solidFill>
              </a:rPr>
              <a:t>Connection Proxy</a:t>
            </a:r>
          </a:p>
        </p:txBody>
      </p:sp>
      <p:sp>
        <p:nvSpPr>
          <p:cNvPr id="33" name="Rounded Rectangle 32"/>
          <p:cNvSpPr/>
          <p:nvPr/>
        </p:nvSpPr>
        <p:spPr bwMode="auto">
          <a:xfrm>
            <a:off x="8452862" y="4263187"/>
            <a:ext cx="2535276" cy="304800"/>
          </a:xfrm>
          <a:prstGeom prst="roundRect">
            <a:avLst/>
          </a:prstGeom>
          <a:gradFill>
            <a:gsLst>
              <a:gs pos="0">
                <a:srgbClr val="92D050"/>
              </a:gs>
              <a:gs pos="80000">
                <a:srgbClr val="92D050"/>
              </a:gs>
              <a:gs pos="100000">
                <a:srgbClr val="92D050"/>
              </a:gs>
            </a:gsLs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a:solidFill>
                  <a:srgbClr val="FFFFFF"/>
                </a:solidFill>
              </a:rPr>
              <a:t>Site Collections 1c</a:t>
            </a:r>
          </a:p>
        </p:txBody>
      </p:sp>
      <p:sp>
        <p:nvSpPr>
          <p:cNvPr id="34" name="Flowchart: Magnetic Disk 33"/>
          <p:cNvSpPr/>
          <p:nvPr/>
        </p:nvSpPr>
        <p:spPr bwMode="auto">
          <a:xfrm>
            <a:off x="1104679" y="2139256"/>
            <a:ext cx="544370" cy="453697"/>
          </a:xfrm>
          <a:prstGeom prst="flowChartMagneticDisk">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FFFFFF"/>
              </a:solidFill>
            </a:endParaRPr>
          </a:p>
        </p:txBody>
      </p:sp>
      <p:sp>
        <p:nvSpPr>
          <p:cNvPr id="35" name="Oval 34"/>
          <p:cNvSpPr/>
          <p:nvPr/>
        </p:nvSpPr>
        <p:spPr bwMode="auto">
          <a:xfrm>
            <a:off x="1116923" y="2138237"/>
            <a:ext cx="523702" cy="142549"/>
          </a:xfrm>
          <a:prstGeom prst="ellips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rgbClr val="FFFFFF"/>
              </a:solidFill>
            </a:endParaRPr>
          </a:p>
        </p:txBody>
      </p:sp>
      <p:sp>
        <p:nvSpPr>
          <p:cNvPr id="36" name="Rounded Rectangle 35"/>
          <p:cNvSpPr/>
          <p:nvPr/>
        </p:nvSpPr>
        <p:spPr bwMode="auto">
          <a:xfrm>
            <a:off x="2989471" y="2714325"/>
            <a:ext cx="716092" cy="230656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solidFill>
                <a:srgbClr val="FFFFFF"/>
              </a:solidFill>
              <a:latin typeface="Segoe Condensed" pitchFamily="34" charset="0"/>
            </a:endParaRPr>
          </a:p>
        </p:txBody>
      </p:sp>
      <p:cxnSp>
        <p:nvCxnSpPr>
          <p:cNvPr id="37" name="Straight Connector 36"/>
          <p:cNvCxnSpPr/>
          <p:nvPr/>
        </p:nvCxnSpPr>
        <p:spPr>
          <a:xfrm rot="5400000" flipH="1" flipV="1">
            <a:off x="2391546" y="4253294"/>
            <a:ext cx="724306" cy="914145"/>
          </a:xfrm>
          <a:prstGeom prst="line">
            <a:avLst/>
          </a:prstGeom>
          <a:ln>
            <a:headEnd type="arrow"/>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cxnSp>
        <p:nvCxnSpPr>
          <p:cNvPr id="38" name="Straight Connector 37"/>
          <p:cNvCxnSpPr/>
          <p:nvPr/>
        </p:nvCxnSpPr>
        <p:spPr>
          <a:xfrm>
            <a:off x="2655878" y="3513221"/>
            <a:ext cx="529234" cy="129954"/>
          </a:xfrm>
          <a:prstGeom prst="line">
            <a:avLst/>
          </a:prstGeom>
          <a:ln>
            <a:headEnd type="arrow"/>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39" name="Rounded Rectangle 38"/>
          <p:cNvSpPr/>
          <p:nvPr/>
        </p:nvSpPr>
        <p:spPr bwMode="auto">
          <a:xfrm>
            <a:off x="3043982" y="4263187"/>
            <a:ext cx="2336191" cy="304800"/>
          </a:xfrm>
          <a:prstGeom prst="round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rPr>
              <a:t>Site Collections 2b</a:t>
            </a:r>
          </a:p>
        </p:txBody>
      </p:sp>
      <p:sp>
        <p:nvSpPr>
          <p:cNvPr id="40" name="Rounded Rectangle 39"/>
          <p:cNvSpPr/>
          <p:nvPr/>
        </p:nvSpPr>
        <p:spPr bwMode="auto">
          <a:xfrm>
            <a:off x="3043982" y="3701770"/>
            <a:ext cx="2336191" cy="3048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FFFFFF"/>
                </a:solidFill>
              </a:rPr>
              <a:t>Site Collections 2a</a:t>
            </a:r>
          </a:p>
        </p:txBody>
      </p:sp>
    </p:spTree>
    <p:extLst>
      <p:ext uri="{BB962C8B-B14F-4D97-AF65-F5344CB8AC3E}">
        <p14:creationId xmlns:p14="http://schemas.microsoft.com/office/powerpoint/2010/main" val="3440827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8"/>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5"/>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27"/>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2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3"/>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1"/>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3"/>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39"/>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childTnLst>
                                </p:cTn>
                              </p:par>
                            </p:childTnLst>
                          </p:cTn>
                        </p:par>
                        <p:par>
                          <p:cTn id="81" fill="hold">
                            <p:stCondLst>
                              <p:cond delay="0"/>
                            </p:stCondLst>
                            <p:childTnLst>
                              <p:par>
                                <p:cTn id="82" presetID="1" presetClass="entr" presetSubtype="0" fill="hold" grpId="0" nodeType="afterEffect">
                                  <p:stCondLst>
                                    <p:cond delay="0"/>
                                  </p:stCondLst>
                                  <p:childTnLst>
                                    <p:set>
                                      <p:cBhvr>
                                        <p:cTn id="83"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28" grpId="0" animBg="1"/>
      <p:bldP spid="29" grpId="0" animBg="1"/>
      <p:bldP spid="30" grpId="0" animBg="1"/>
      <p:bldP spid="31" grpId="0" animBg="1"/>
      <p:bldP spid="32" grpId="0" animBg="1"/>
      <p:bldP spid="33" grpId="0" animBg="1"/>
      <p:bldP spid="34" grpId="0" animBg="1"/>
      <p:bldP spid="35" grpId="0" animBg="1"/>
      <p:bldP spid="36" grpId="0" animBg="1"/>
      <p:bldP spid="39" grpId="0" animBg="1"/>
      <p:bldP spid="4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Content </a:t>
            </a:r>
            <a:r>
              <a:rPr lang="en-US" dirty="0"/>
              <a:t>T</a:t>
            </a:r>
            <a:r>
              <a:rPr lang="en-US" dirty="0" smtClean="0"/>
              <a:t>ype </a:t>
            </a:r>
            <a:r>
              <a:rPr lang="en-US" dirty="0"/>
              <a:t>S</a:t>
            </a:r>
            <a:r>
              <a:rPr lang="en-US" dirty="0" smtClean="0"/>
              <a:t>yndication Works</a:t>
            </a:r>
            <a:endParaRPr lang="en-US" dirty="0"/>
          </a:p>
        </p:txBody>
      </p:sp>
      <p:sp>
        <p:nvSpPr>
          <p:cNvPr id="4" name="Rounded Rectangle 3"/>
          <p:cNvSpPr/>
          <p:nvPr/>
        </p:nvSpPr>
        <p:spPr bwMode="auto">
          <a:xfrm>
            <a:off x="520698" y="1447800"/>
            <a:ext cx="2879342" cy="5181600"/>
          </a:xfrm>
          <a:prstGeom prst="roundRect">
            <a:avLst>
              <a:gd name="adj" fmla="val 7180"/>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505050"/>
              </a:solidFill>
            </a:endParaRPr>
          </a:p>
        </p:txBody>
      </p:sp>
      <p:sp>
        <p:nvSpPr>
          <p:cNvPr id="5" name="Rounded Rectangle 4"/>
          <p:cNvSpPr/>
          <p:nvPr/>
        </p:nvSpPr>
        <p:spPr bwMode="auto">
          <a:xfrm>
            <a:off x="7749517" y="1447000"/>
            <a:ext cx="3926087" cy="5182400"/>
          </a:xfrm>
          <a:prstGeom prst="roundRect">
            <a:avLst>
              <a:gd name="adj" fmla="val 4764"/>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6" name="Rounded Rectangle 5"/>
          <p:cNvSpPr/>
          <p:nvPr/>
        </p:nvSpPr>
        <p:spPr bwMode="auto">
          <a:xfrm>
            <a:off x="716092" y="1548905"/>
            <a:ext cx="2488552" cy="2432746"/>
          </a:xfrm>
          <a:prstGeom prst="roundRect">
            <a:avLst>
              <a:gd name="adj" fmla="val 10480"/>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cxnSp>
        <p:nvCxnSpPr>
          <p:cNvPr id="7" name="Elbow Connector 6"/>
          <p:cNvCxnSpPr/>
          <p:nvPr/>
        </p:nvCxnSpPr>
        <p:spPr>
          <a:xfrm flipV="1">
            <a:off x="3705563" y="4085925"/>
            <a:ext cx="3352230" cy="70542"/>
          </a:xfrm>
          <a:prstGeom prst="bentConnector3">
            <a:avLst>
              <a:gd name="adj1" fmla="val 51"/>
            </a:avLst>
          </a:prstGeom>
          <a:ln>
            <a:solidFill>
              <a:srgbClr val="FF0000"/>
            </a:solidFill>
            <a:tailEnd type="arrow"/>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8" name="Rounded Rectangle 7"/>
          <p:cNvSpPr/>
          <p:nvPr/>
        </p:nvSpPr>
        <p:spPr bwMode="auto">
          <a:xfrm>
            <a:off x="8038599" y="1559293"/>
            <a:ext cx="3347923" cy="2432304"/>
          </a:xfrm>
          <a:prstGeom prst="roundRect">
            <a:avLst>
              <a:gd name="adj" fmla="val 6565"/>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9" name="Rounded Rectangle 8"/>
          <p:cNvSpPr/>
          <p:nvPr/>
        </p:nvSpPr>
        <p:spPr bwMode="auto">
          <a:xfrm>
            <a:off x="942877" y="1685225"/>
            <a:ext cx="2059408" cy="3048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505050"/>
                </a:solidFill>
              </a:rPr>
              <a:t>Metadata Service</a:t>
            </a:r>
          </a:p>
        </p:txBody>
      </p:sp>
      <p:sp>
        <p:nvSpPr>
          <p:cNvPr id="10" name="Isosceles Triangle 9"/>
          <p:cNvSpPr/>
          <p:nvPr/>
        </p:nvSpPr>
        <p:spPr bwMode="auto">
          <a:xfrm>
            <a:off x="1139770" y="2743200"/>
            <a:ext cx="1625177" cy="914400"/>
          </a:xfrm>
          <a:prstGeom prst="triangle">
            <a:avLst>
              <a:gd name="adj" fmla="val 50000"/>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11" name="Rounded Rectangle 10"/>
          <p:cNvSpPr/>
          <p:nvPr/>
        </p:nvSpPr>
        <p:spPr bwMode="auto">
          <a:xfrm>
            <a:off x="716092" y="4085925"/>
            <a:ext cx="2488552" cy="2432746"/>
          </a:xfrm>
          <a:prstGeom prst="roundRect">
            <a:avLst>
              <a:gd name="adj" fmla="val 8418"/>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12" name="Isosceles Triangle 11"/>
          <p:cNvSpPr/>
          <p:nvPr/>
        </p:nvSpPr>
        <p:spPr bwMode="auto">
          <a:xfrm>
            <a:off x="960583" y="4703550"/>
            <a:ext cx="2028888" cy="1196741"/>
          </a:xfrm>
          <a:prstGeom prst="triangle">
            <a:avLst>
              <a:gd name="adj" fmla="val 50000"/>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13" name="Rounded Rectangle 12"/>
          <p:cNvSpPr/>
          <p:nvPr/>
        </p:nvSpPr>
        <p:spPr bwMode="auto">
          <a:xfrm>
            <a:off x="1461586" y="5534525"/>
            <a:ext cx="1015735" cy="15240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14" name="Isosceles Triangle 13"/>
          <p:cNvSpPr/>
          <p:nvPr/>
        </p:nvSpPr>
        <p:spPr bwMode="auto">
          <a:xfrm>
            <a:off x="9442236" y="2476100"/>
            <a:ext cx="1822799" cy="1243090"/>
          </a:xfrm>
          <a:prstGeom prst="triangle">
            <a:avLst>
              <a:gd name="adj" fmla="val 50000"/>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15" name="Rounded Rectangle 14"/>
          <p:cNvSpPr/>
          <p:nvPr/>
        </p:nvSpPr>
        <p:spPr bwMode="auto">
          <a:xfrm>
            <a:off x="8038599" y="4109049"/>
            <a:ext cx="3347923" cy="2432304"/>
          </a:xfrm>
          <a:prstGeom prst="roundRect">
            <a:avLst>
              <a:gd name="adj" fmla="val 4795"/>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16" name="Isosceles Triangle 15"/>
          <p:cNvSpPr/>
          <p:nvPr/>
        </p:nvSpPr>
        <p:spPr bwMode="auto">
          <a:xfrm>
            <a:off x="8476934" y="4848574"/>
            <a:ext cx="2422725" cy="1436508"/>
          </a:xfrm>
          <a:prstGeom prst="triangle">
            <a:avLst>
              <a:gd name="adj" fmla="val 50000"/>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a:solidFill>
                <a:srgbClr val="505050"/>
              </a:solidFill>
              <a:effectLst>
                <a:outerShdw blurRad="50800" dist="38100" dir="5400000" algn="ctr" rotWithShape="0">
                  <a:srgbClr val="000000">
                    <a:alpha val="47000"/>
                  </a:srgbClr>
                </a:outerShdw>
              </a:effectLst>
            </a:endParaRPr>
          </a:p>
        </p:txBody>
      </p:sp>
      <p:cxnSp>
        <p:nvCxnSpPr>
          <p:cNvPr id="17" name="Elbow Connector 42"/>
          <p:cNvCxnSpPr/>
          <p:nvPr/>
        </p:nvCxnSpPr>
        <p:spPr>
          <a:xfrm>
            <a:off x="7616195" y="4703550"/>
            <a:ext cx="2072100" cy="914400"/>
          </a:xfrm>
          <a:prstGeom prst="bentConnector2">
            <a:avLst/>
          </a:prstGeom>
          <a:ln>
            <a:solidFill>
              <a:srgbClr val="333333"/>
            </a:solidFill>
            <a:tailEnd type="arrow"/>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18" name="Rounded Rectangle 17"/>
          <p:cNvSpPr/>
          <p:nvPr/>
        </p:nvSpPr>
        <p:spPr bwMode="auto">
          <a:xfrm>
            <a:off x="9180428" y="5839174"/>
            <a:ext cx="1015735" cy="15240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cxnSp>
        <p:nvCxnSpPr>
          <p:cNvPr id="19" name="Straight Arrow Connector 18"/>
          <p:cNvCxnSpPr>
            <a:stCxn id="28" idx="3"/>
          </p:cNvCxnSpPr>
          <p:nvPr/>
        </p:nvCxnSpPr>
        <p:spPr>
          <a:xfrm rot="16200000" flipH="1">
            <a:off x="1395934" y="2573882"/>
            <a:ext cx="342756" cy="380897"/>
          </a:xfrm>
          <a:prstGeom prst="straightConnector1">
            <a:avLst/>
          </a:prstGeom>
          <a:ln>
            <a:solidFill>
              <a:srgbClr val="333333"/>
            </a:solidFill>
            <a:tailEnd type="arrow"/>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20" name="Rounded Rectangle 19"/>
          <p:cNvSpPr/>
          <p:nvPr/>
        </p:nvSpPr>
        <p:spPr bwMode="auto">
          <a:xfrm>
            <a:off x="9914836" y="3169120"/>
            <a:ext cx="877595" cy="13188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21" name="Isosceles Triangle 20"/>
          <p:cNvSpPr/>
          <p:nvPr/>
        </p:nvSpPr>
        <p:spPr bwMode="auto">
          <a:xfrm>
            <a:off x="8134439" y="2399900"/>
            <a:ext cx="1822799" cy="1243090"/>
          </a:xfrm>
          <a:prstGeom prst="triangle">
            <a:avLst>
              <a:gd name="adj" fmla="val 50000"/>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cxnSp>
        <p:nvCxnSpPr>
          <p:cNvPr id="22" name="Elbow Connector 42"/>
          <p:cNvCxnSpPr/>
          <p:nvPr/>
        </p:nvCxnSpPr>
        <p:spPr>
          <a:xfrm flipV="1">
            <a:off x="7680030" y="3226875"/>
            <a:ext cx="1340771" cy="304800"/>
          </a:xfrm>
          <a:prstGeom prst="bentConnector2">
            <a:avLst/>
          </a:prstGeom>
          <a:ln>
            <a:solidFill>
              <a:srgbClr val="333333"/>
            </a:solidFill>
            <a:tailEnd type="arrow"/>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23" name="Rounded Rectangle 22"/>
          <p:cNvSpPr/>
          <p:nvPr/>
        </p:nvSpPr>
        <p:spPr bwMode="auto">
          <a:xfrm>
            <a:off x="8606352" y="3093725"/>
            <a:ext cx="878972" cy="13188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24" name="Rounded Rectangle 23"/>
          <p:cNvSpPr/>
          <p:nvPr/>
        </p:nvSpPr>
        <p:spPr bwMode="auto">
          <a:xfrm>
            <a:off x="1444491" y="3410550"/>
            <a:ext cx="1015735" cy="15240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505050"/>
              </a:solidFill>
            </a:endParaRPr>
          </a:p>
        </p:txBody>
      </p:sp>
      <p:cxnSp>
        <p:nvCxnSpPr>
          <p:cNvPr id="25" name="Elbow Connector 42"/>
          <p:cNvCxnSpPr/>
          <p:nvPr/>
        </p:nvCxnSpPr>
        <p:spPr>
          <a:xfrm flipV="1">
            <a:off x="7741633" y="3387735"/>
            <a:ext cx="2608409" cy="685800"/>
          </a:xfrm>
          <a:prstGeom prst="bentConnector2">
            <a:avLst/>
          </a:prstGeom>
          <a:ln>
            <a:solidFill>
              <a:srgbClr val="333333"/>
            </a:solidFill>
            <a:tailEnd type="arrow"/>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26" name="Rounded Rectangle 25"/>
          <p:cNvSpPr/>
          <p:nvPr/>
        </p:nvSpPr>
        <p:spPr bwMode="auto">
          <a:xfrm rot="10800000">
            <a:off x="7033169" y="2723948"/>
            <a:ext cx="699906" cy="2296937"/>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vert" wrap="square" lIns="91436" tIns="45718" rIns="91436" bIns="45718" numCol="1" rtlCol="0" anchor="ctr" anchorCtr="0" compatLnSpc="1">
            <a:prstTxWarp prst="textNoShape">
              <a:avLst/>
            </a:prstTxWarp>
          </a:bodyPr>
          <a:lstStyle/>
          <a:p>
            <a:pPr algn="ctr" defTabSz="914099"/>
            <a:r>
              <a:rPr lang="en-US" dirty="0" smtClean="0">
                <a:solidFill>
                  <a:srgbClr val="505050"/>
                </a:solidFill>
              </a:rPr>
              <a:t>Connection Proxy</a:t>
            </a:r>
          </a:p>
        </p:txBody>
      </p:sp>
      <p:sp>
        <p:nvSpPr>
          <p:cNvPr id="27" name="Arc 26"/>
          <p:cNvSpPr/>
          <p:nvPr/>
        </p:nvSpPr>
        <p:spPr>
          <a:xfrm rot="10800000">
            <a:off x="654350" y="2419950"/>
            <a:ext cx="1521681" cy="3173240"/>
          </a:xfrm>
          <a:prstGeom prst="arc">
            <a:avLst>
              <a:gd name="adj1" fmla="val 16200000"/>
              <a:gd name="adj2" fmla="val 5254657"/>
            </a:avLst>
          </a:prstGeom>
          <a:noFill/>
          <a:ln>
            <a:solidFill>
              <a:srgbClr val="333333"/>
            </a:solidFill>
            <a:headEnd type="arrow"/>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solidFill>
                <a:srgbClr val="505050"/>
              </a:solidFill>
            </a:endParaRPr>
          </a:p>
        </p:txBody>
      </p:sp>
      <p:sp>
        <p:nvSpPr>
          <p:cNvPr id="28" name="Flowchart: Magnetic Disk 27"/>
          <p:cNvSpPr/>
          <p:nvPr/>
        </p:nvSpPr>
        <p:spPr bwMode="auto">
          <a:xfrm>
            <a:off x="1104679" y="2139256"/>
            <a:ext cx="544370" cy="453697"/>
          </a:xfrm>
          <a:prstGeom prst="flowChartMagneticDisk">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505050"/>
              </a:solidFill>
            </a:endParaRPr>
          </a:p>
        </p:txBody>
      </p:sp>
      <p:sp>
        <p:nvSpPr>
          <p:cNvPr id="29" name="Oval 28"/>
          <p:cNvSpPr/>
          <p:nvPr/>
        </p:nvSpPr>
        <p:spPr bwMode="auto">
          <a:xfrm>
            <a:off x="1116923" y="2138237"/>
            <a:ext cx="523702" cy="142549"/>
          </a:xfrm>
          <a:prstGeom prst="ellips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rgbClr val="505050"/>
              </a:solidFill>
            </a:endParaRPr>
          </a:p>
        </p:txBody>
      </p:sp>
      <p:sp>
        <p:nvSpPr>
          <p:cNvPr id="30" name="Rounded Rectangle 29"/>
          <p:cNvSpPr/>
          <p:nvPr/>
        </p:nvSpPr>
        <p:spPr bwMode="auto">
          <a:xfrm>
            <a:off x="2989471" y="2714325"/>
            <a:ext cx="716092" cy="230656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solidFill>
                <a:srgbClr val="505050"/>
              </a:solidFill>
              <a:latin typeface="Segoe Condensed" pitchFamily="34" charset="0"/>
            </a:endParaRPr>
          </a:p>
        </p:txBody>
      </p:sp>
      <p:cxnSp>
        <p:nvCxnSpPr>
          <p:cNvPr id="31" name=" 2"/>
          <p:cNvCxnSpPr>
            <a:endCxn id="12" idx="0"/>
          </p:cNvCxnSpPr>
          <p:nvPr/>
        </p:nvCxnSpPr>
        <p:spPr>
          <a:xfrm rot="10800000" flipV="1">
            <a:off x="1975027" y="4121196"/>
            <a:ext cx="1225680" cy="582354"/>
          </a:xfrm>
          <a:prstGeom prst="curvedConnector2">
            <a:avLst/>
          </a:prstGeom>
          <a:ln>
            <a:solidFill>
              <a:srgbClr val="333333"/>
            </a:solidFill>
            <a:headEnd type="arrow"/>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cxnSp>
        <p:nvCxnSpPr>
          <p:cNvPr id="32" name="Straight Arrow Connector 31"/>
          <p:cNvCxnSpPr/>
          <p:nvPr/>
        </p:nvCxnSpPr>
        <p:spPr>
          <a:xfrm flipH="1" flipV="1">
            <a:off x="1975027" y="3097645"/>
            <a:ext cx="1068955" cy="389105"/>
          </a:xfrm>
          <a:prstGeom prst="straightConnector1">
            <a:avLst/>
          </a:prstGeom>
          <a:ln>
            <a:solidFill>
              <a:srgbClr val="333333"/>
            </a:solidFill>
            <a:tailEnd type="arrow"/>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33" name="Rounded Rectangle 32"/>
          <p:cNvSpPr/>
          <p:nvPr/>
        </p:nvSpPr>
        <p:spPr bwMode="auto">
          <a:xfrm>
            <a:off x="3306880" y="4017231"/>
            <a:ext cx="186320" cy="180743"/>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cxnSp>
        <p:nvCxnSpPr>
          <p:cNvPr id="34" name="Elbow Connector 33"/>
          <p:cNvCxnSpPr/>
          <p:nvPr/>
        </p:nvCxnSpPr>
        <p:spPr>
          <a:xfrm flipV="1">
            <a:off x="3705563" y="3379275"/>
            <a:ext cx="3299253" cy="31275"/>
          </a:xfrm>
          <a:prstGeom prst="bentConnector3">
            <a:avLst>
              <a:gd name="adj1" fmla="val 100212"/>
            </a:avLst>
          </a:prstGeom>
          <a:ln>
            <a:solidFill>
              <a:srgbClr val="FF0000"/>
            </a:solidFill>
            <a:headEnd type="arrow"/>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35" name="TextBox 34"/>
          <p:cNvSpPr txBox="1"/>
          <p:nvPr/>
        </p:nvSpPr>
        <p:spPr>
          <a:xfrm>
            <a:off x="4576459" y="3104768"/>
            <a:ext cx="1990595" cy="305781"/>
          </a:xfrm>
          <a:prstGeom prst="rect">
            <a:avLst/>
          </a:prstGeom>
          <a:noFill/>
        </p:spPr>
        <p:txBody>
          <a:bodyPr wrap="square" lIns="0" tIns="0" rIns="0" bIns="0" rtlCol="0">
            <a:noAutofit/>
          </a:bodyPr>
          <a:lstStyle/>
          <a:p>
            <a:r>
              <a:rPr lang="en-US" sz="1600" dirty="0" smtClean="0">
                <a:solidFill>
                  <a:srgbClr val="505050"/>
                </a:solidFill>
                <a:latin typeface="Segoe UI Light" pitchFamily="34" charset="0"/>
              </a:rPr>
              <a:t>Subscriber Timer Job</a:t>
            </a:r>
          </a:p>
        </p:txBody>
      </p:sp>
      <p:sp>
        <p:nvSpPr>
          <p:cNvPr id="36" name="TextBox 35"/>
          <p:cNvSpPr txBox="1"/>
          <p:nvPr/>
        </p:nvSpPr>
        <p:spPr>
          <a:xfrm>
            <a:off x="1757760" y="4109049"/>
            <a:ext cx="1314261" cy="303324"/>
          </a:xfrm>
          <a:prstGeom prst="rect">
            <a:avLst/>
          </a:prstGeom>
          <a:noFill/>
        </p:spPr>
        <p:txBody>
          <a:bodyPr wrap="square" lIns="0" tIns="0" rIns="0" bIns="0" rtlCol="0">
            <a:noAutofit/>
          </a:bodyPr>
          <a:lstStyle/>
          <a:p>
            <a:r>
              <a:rPr lang="en-US" sz="1600" dirty="0" smtClean="0">
                <a:solidFill>
                  <a:srgbClr val="505050"/>
                </a:solidFill>
                <a:latin typeface="Segoe UI Light" pitchFamily="34" charset="0"/>
              </a:rPr>
              <a:t>Publish</a:t>
            </a:r>
          </a:p>
        </p:txBody>
      </p:sp>
      <p:sp>
        <p:nvSpPr>
          <p:cNvPr id="37" name="Rectangle 36"/>
          <p:cNvSpPr/>
          <p:nvPr/>
        </p:nvSpPr>
        <p:spPr>
          <a:xfrm>
            <a:off x="3595610" y="5165588"/>
            <a:ext cx="4254590" cy="1600438"/>
          </a:xfrm>
          <a:prstGeom prst="rect">
            <a:avLst/>
          </a:prstGeom>
        </p:spPr>
        <p:txBody>
          <a:bodyPr wrap="square">
            <a:spAutoFit/>
          </a:bodyPr>
          <a:lstStyle/>
          <a:p>
            <a:r>
              <a:rPr lang="en-US" sz="1400" b="1" dirty="0" smtClean="0">
                <a:solidFill>
                  <a:srgbClr val="505050"/>
                </a:solidFill>
              </a:rPr>
              <a:t>Each subscriber now has a copy of the original Content Type:</a:t>
            </a:r>
          </a:p>
          <a:p>
            <a:pPr marL="285750" indent="-285750">
              <a:buFont typeface="Arial" pitchFamily="34" charset="0"/>
              <a:buChar char="•"/>
            </a:pPr>
            <a:r>
              <a:rPr lang="en-US" sz="1400" dirty="0" smtClean="0">
                <a:solidFill>
                  <a:srgbClr val="505050"/>
                </a:solidFill>
              </a:rPr>
              <a:t>CTs are marked as Read Only</a:t>
            </a:r>
          </a:p>
          <a:p>
            <a:pPr marL="285750" indent="-285750">
              <a:buFont typeface="Arial" pitchFamily="34" charset="0"/>
              <a:buChar char="•"/>
            </a:pPr>
            <a:r>
              <a:rPr lang="en-US" sz="1400" dirty="0" smtClean="0">
                <a:solidFill>
                  <a:srgbClr val="505050"/>
                </a:solidFill>
              </a:rPr>
              <a:t>Policies are carried along</a:t>
            </a:r>
          </a:p>
          <a:p>
            <a:pPr marL="285750" indent="-285750">
              <a:buFont typeface="Arial" pitchFamily="34" charset="0"/>
              <a:buChar char="•"/>
            </a:pPr>
            <a:r>
              <a:rPr lang="en-US" sz="1400" dirty="0" smtClean="0">
                <a:solidFill>
                  <a:srgbClr val="505050"/>
                </a:solidFill>
              </a:rPr>
              <a:t>Workflow association are established</a:t>
            </a:r>
          </a:p>
          <a:p>
            <a:pPr marL="285750" indent="-285750">
              <a:buFont typeface="Arial" pitchFamily="34" charset="0"/>
              <a:buChar char="•"/>
            </a:pPr>
            <a:r>
              <a:rPr lang="en-US" sz="1400" dirty="0" smtClean="0">
                <a:solidFill>
                  <a:srgbClr val="505050"/>
                </a:solidFill>
              </a:rPr>
              <a:t>Updates may be pushed down to list and libraries </a:t>
            </a:r>
            <a:endParaRPr lang="en-US" sz="1400" dirty="0">
              <a:solidFill>
                <a:srgbClr val="505050"/>
              </a:solidFill>
            </a:endParaRPr>
          </a:p>
        </p:txBody>
      </p:sp>
    </p:spTree>
    <p:extLst>
      <p:ext uri="{BB962C8B-B14F-4D97-AF65-F5344CB8AC3E}">
        <p14:creationId xmlns:p14="http://schemas.microsoft.com/office/powerpoint/2010/main" val="2949722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subTnLst>
                                    <p:set>
                                      <p:cBhvr override="childStyle">
                                        <p:cTn dur="1" fill="hold" display="0" masterRel="nextClick" afterEffect="1"/>
                                        <p:tgtEl>
                                          <p:spTgt spid="27"/>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par>
                                <p:cTn id="18" presetID="1" presetClass="entr" presetSubtype="0" fill="hold" grpId="0" nodeType="withEffect">
                                  <p:stCondLst>
                                    <p:cond delay="300"/>
                                  </p:stCondLst>
                                  <p:childTnLst>
                                    <p:set>
                                      <p:cBhvr>
                                        <p:cTn id="19" dur="1" fill="hold">
                                          <p:stCondLst>
                                            <p:cond delay="0"/>
                                          </p:stCondLst>
                                        </p:cTn>
                                        <p:tgtEl>
                                          <p:spTgt spid="33"/>
                                        </p:tgtEl>
                                        <p:attrNameLst>
                                          <p:attrName>style.visibility</p:attrName>
                                        </p:attrNameLst>
                                      </p:cBhvr>
                                      <p:to>
                                        <p:strVal val="visible"/>
                                      </p:to>
                                    </p:set>
                                  </p:childTnLst>
                                </p:cTn>
                              </p:par>
                              <p:par>
                                <p:cTn id="20" presetID="1" presetClass="entr" presetSubtype="0" fill="hold" grpId="0" nodeType="withEffect">
                                  <p:stCondLst>
                                    <p:cond delay="300"/>
                                  </p:stCondLst>
                                  <p:childTnLst>
                                    <p:set>
                                      <p:cBhvr>
                                        <p:cTn id="21" dur="1" fill="hold">
                                          <p:stCondLst>
                                            <p:cond delay="0"/>
                                          </p:stCondLst>
                                        </p:cTn>
                                        <p:tgtEl>
                                          <p:spTgt spid="36"/>
                                        </p:tgtEl>
                                        <p:attrNameLst>
                                          <p:attrName>style.visibility</p:attrName>
                                        </p:attrNameLst>
                                      </p:cBhvr>
                                      <p:to>
                                        <p:strVal val="visible"/>
                                      </p:to>
                                    </p:set>
                                  </p:childTnLst>
                                  <p:subTnLst>
                                    <p:set>
                                      <p:cBhvr override="childStyle">
                                        <p:cTn dur="1" fill="hold" display="0" masterRel="nextClick" afterEffect="1"/>
                                        <p:tgtEl>
                                          <p:spTgt spid="36"/>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par>
                                <p:cTn id="27" presetID="1"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par>
                          <p:cTn id="34" fill="hold">
                            <p:stCondLst>
                              <p:cond delay="500"/>
                            </p:stCondLst>
                            <p:childTnLst>
                              <p:par>
                                <p:cTn id="35" presetID="10" presetClass="entr" presetSubtype="0" fill="hold" nodeType="afterEffect">
                                  <p:stCondLst>
                                    <p:cond delay="3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par>
                          <p:cTn id="38" fill="hold">
                            <p:stCondLst>
                              <p:cond delay="1300"/>
                            </p:stCondLst>
                            <p:childTnLst>
                              <p:par>
                                <p:cTn id="39" presetID="1" presetClass="entr" presetSubtype="0" fill="hold" grpId="0" nodeType="afterEffect">
                                  <p:stCondLst>
                                    <p:cond delay="400"/>
                                  </p:stCondLst>
                                  <p:childTnLst>
                                    <p:set>
                                      <p:cBhvr>
                                        <p:cTn id="40" dur="1" fill="hold">
                                          <p:stCondLst>
                                            <p:cond delay="0"/>
                                          </p:stCondLst>
                                        </p:cTn>
                                        <p:tgtEl>
                                          <p:spTgt spid="23"/>
                                        </p:tgtEl>
                                        <p:attrNameLst>
                                          <p:attrName>style.visibility</p:attrName>
                                        </p:attrNameLst>
                                      </p:cBhvr>
                                      <p:to>
                                        <p:strVal val="visible"/>
                                      </p:to>
                                    </p:set>
                                  </p:childTnLst>
                                </p:cTn>
                              </p:par>
                            </p:childTnLst>
                          </p:cTn>
                        </p:par>
                        <p:par>
                          <p:cTn id="41" fill="hold">
                            <p:stCondLst>
                              <p:cond delay="1700"/>
                            </p:stCondLst>
                            <p:childTnLst>
                              <p:par>
                                <p:cTn id="42" presetID="10" presetClass="entr" presetSubtype="0" fill="hold"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childTnLst>
                          </p:cTn>
                        </p:par>
                        <p:par>
                          <p:cTn id="45" fill="hold">
                            <p:stCondLst>
                              <p:cond delay="2200"/>
                            </p:stCondLst>
                            <p:childTnLst>
                              <p:par>
                                <p:cTn id="46" presetID="1" presetClass="entr" presetSubtype="0" fill="hold" grpId="0" nodeType="afterEffect">
                                  <p:stCondLst>
                                    <p:cond delay="400"/>
                                  </p:stCondLst>
                                  <p:childTnLst>
                                    <p:set>
                                      <p:cBhvr>
                                        <p:cTn id="47" dur="1" fill="hold">
                                          <p:stCondLst>
                                            <p:cond delay="0"/>
                                          </p:stCondLst>
                                        </p:cTn>
                                        <p:tgtEl>
                                          <p:spTgt spid="20"/>
                                        </p:tgtEl>
                                        <p:attrNameLst>
                                          <p:attrName>style.visibility</p:attrName>
                                        </p:attrNameLst>
                                      </p:cBhvr>
                                      <p:to>
                                        <p:strVal val="visible"/>
                                      </p:to>
                                    </p:set>
                                  </p:childTnLst>
                                </p:cTn>
                              </p:par>
                            </p:childTnLst>
                          </p:cTn>
                        </p:par>
                        <p:par>
                          <p:cTn id="48" fill="hold">
                            <p:stCondLst>
                              <p:cond delay="2600"/>
                            </p:stCondLst>
                            <p:childTnLst>
                              <p:par>
                                <p:cTn id="49" presetID="10" presetClass="entr" presetSubtype="0" fill="hold" nodeType="afterEffect">
                                  <p:stCondLst>
                                    <p:cond delay="40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par>
                          <p:cTn id="52" fill="hold">
                            <p:stCondLst>
                              <p:cond delay="3500"/>
                            </p:stCondLst>
                            <p:childTnLst>
                              <p:par>
                                <p:cTn id="53" presetID="1" presetClass="entr" presetSubtype="0" fill="hold" grpId="0" nodeType="afterEffect">
                                  <p:stCondLst>
                                    <p:cond delay="400"/>
                                  </p:stCondLst>
                                  <p:childTnLst>
                                    <p:set>
                                      <p:cBhvr>
                                        <p:cTn id="54" dur="1" fill="hold">
                                          <p:stCondLst>
                                            <p:cond delay="0"/>
                                          </p:stCondLst>
                                        </p:cTn>
                                        <p:tgtEl>
                                          <p:spTgt spid="18"/>
                                        </p:tgtEl>
                                        <p:attrNameLst>
                                          <p:attrName>style.visibility</p:attrName>
                                        </p:attrNameLst>
                                      </p:cBhvr>
                                      <p:to>
                                        <p:strVal val="visible"/>
                                      </p:to>
                                    </p:set>
                                  </p:childTnLst>
                                </p:cTn>
                              </p:par>
                              <p:par>
                                <p:cTn id="55" presetID="1" presetClass="entr" presetSubtype="0" fill="hold" grpId="0" nodeType="withEffect">
                                  <p:stCondLst>
                                    <p:cond delay="600"/>
                                  </p:stCondLst>
                                  <p:childTnLst>
                                    <p:set>
                                      <p:cBhvr>
                                        <p:cTn id="56" dur="1" fill="hold">
                                          <p:stCondLst>
                                            <p:cond delay="0"/>
                                          </p:stCondLst>
                                        </p:cTn>
                                        <p:tgtEl>
                                          <p:spTgt spid="24"/>
                                        </p:tgtEl>
                                        <p:attrNameLst>
                                          <p:attrName>style.visibility</p:attrName>
                                        </p:attrNameLst>
                                      </p:cBhvr>
                                      <p:to>
                                        <p:strVal val="visible"/>
                                      </p:to>
                                    </p:set>
                                  </p:childTnLst>
                                </p:cTn>
                              </p:par>
                            </p:childTnLst>
                          </p:cTn>
                        </p:par>
                        <p:par>
                          <p:cTn id="57" fill="hold">
                            <p:stCondLst>
                              <p:cond delay="4100"/>
                            </p:stCondLst>
                            <p:childTnLst>
                              <p:par>
                                <p:cTn id="58" presetID="1" presetClass="entr" presetSubtype="0" fill="hold" nodeType="afterEffect">
                                  <p:stCondLst>
                                    <p:cond delay="0"/>
                                  </p:stCondLst>
                                  <p:childTnLst>
                                    <p:set>
                                      <p:cBhvr>
                                        <p:cTn id="59" dur="1" fill="hold">
                                          <p:stCondLst>
                                            <p:cond delay="0"/>
                                          </p:stCondLst>
                                        </p:cTn>
                                        <p:tgtEl>
                                          <p:spTgt spid="32"/>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animBg="1"/>
      <p:bldP spid="20" grpId="0" animBg="1"/>
      <p:bldP spid="23" grpId="0" animBg="1"/>
      <p:bldP spid="24" grpId="0" animBg="1"/>
      <p:bldP spid="27" grpId="0" animBg="1"/>
      <p:bldP spid="33" grpId="0" animBg="1"/>
      <p:bldP spid="35" grpId="0"/>
      <p:bldP spid="36" grpId="0"/>
      <p:bldP spid="3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Deleting a Content Type at the Hub</a:t>
            </a:r>
            <a:endParaRPr lang="en-US" dirty="0"/>
          </a:p>
        </p:txBody>
      </p:sp>
      <p:sp>
        <p:nvSpPr>
          <p:cNvPr id="4" name="Rounded Rectangle 3"/>
          <p:cNvSpPr/>
          <p:nvPr/>
        </p:nvSpPr>
        <p:spPr bwMode="auto">
          <a:xfrm>
            <a:off x="520698" y="1447800"/>
            <a:ext cx="2879342" cy="5181600"/>
          </a:xfrm>
          <a:prstGeom prst="roundRect">
            <a:avLst>
              <a:gd name="adj" fmla="val 7180"/>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505050"/>
              </a:solidFill>
            </a:endParaRPr>
          </a:p>
        </p:txBody>
      </p:sp>
      <p:sp>
        <p:nvSpPr>
          <p:cNvPr id="5" name="Rounded Rectangle 4"/>
          <p:cNvSpPr/>
          <p:nvPr/>
        </p:nvSpPr>
        <p:spPr bwMode="auto">
          <a:xfrm>
            <a:off x="7749517" y="1447000"/>
            <a:ext cx="3926087" cy="5182400"/>
          </a:xfrm>
          <a:prstGeom prst="roundRect">
            <a:avLst>
              <a:gd name="adj" fmla="val 4764"/>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6" name="Rounded Rectangle 5"/>
          <p:cNvSpPr/>
          <p:nvPr/>
        </p:nvSpPr>
        <p:spPr bwMode="auto">
          <a:xfrm>
            <a:off x="716092" y="1548905"/>
            <a:ext cx="2488552" cy="2432746"/>
          </a:xfrm>
          <a:prstGeom prst="roundRect">
            <a:avLst>
              <a:gd name="adj" fmla="val 10480"/>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cxnSp>
        <p:nvCxnSpPr>
          <p:cNvPr id="7" name="Elbow Connector 6"/>
          <p:cNvCxnSpPr/>
          <p:nvPr/>
        </p:nvCxnSpPr>
        <p:spPr>
          <a:xfrm>
            <a:off x="3689882" y="4062248"/>
            <a:ext cx="3380582" cy="12700"/>
          </a:xfrm>
          <a:prstGeom prst="bentConnector3">
            <a:avLst>
              <a:gd name="adj1" fmla="val -409"/>
            </a:avLst>
          </a:prstGeom>
          <a:ln>
            <a:solidFill>
              <a:srgbClr val="FF0000"/>
            </a:solidFill>
            <a:tailEnd type="arrow"/>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8" name="Rounded Rectangle 7"/>
          <p:cNvSpPr/>
          <p:nvPr/>
        </p:nvSpPr>
        <p:spPr bwMode="auto">
          <a:xfrm>
            <a:off x="8038599" y="1559293"/>
            <a:ext cx="3347923" cy="2432304"/>
          </a:xfrm>
          <a:prstGeom prst="roundRect">
            <a:avLst>
              <a:gd name="adj" fmla="val 6565"/>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9" name="Rounded Rectangle 8"/>
          <p:cNvSpPr/>
          <p:nvPr/>
        </p:nvSpPr>
        <p:spPr bwMode="auto">
          <a:xfrm>
            <a:off x="942877" y="1685225"/>
            <a:ext cx="2059408" cy="3048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505050"/>
                </a:solidFill>
              </a:rPr>
              <a:t>Metadata Service</a:t>
            </a:r>
          </a:p>
        </p:txBody>
      </p:sp>
      <p:sp>
        <p:nvSpPr>
          <p:cNvPr id="10" name="Isosceles Triangle 9"/>
          <p:cNvSpPr/>
          <p:nvPr/>
        </p:nvSpPr>
        <p:spPr bwMode="auto">
          <a:xfrm>
            <a:off x="1139770" y="2743200"/>
            <a:ext cx="1625177" cy="914400"/>
          </a:xfrm>
          <a:prstGeom prst="triangle">
            <a:avLst>
              <a:gd name="adj" fmla="val 50000"/>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11" name="Rounded Rectangle 10"/>
          <p:cNvSpPr/>
          <p:nvPr/>
        </p:nvSpPr>
        <p:spPr bwMode="auto">
          <a:xfrm>
            <a:off x="716092" y="4085925"/>
            <a:ext cx="2488552" cy="2432746"/>
          </a:xfrm>
          <a:prstGeom prst="roundRect">
            <a:avLst>
              <a:gd name="adj" fmla="val 8418"/>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12" name="Isosceles Triangle 11"/>
          <p:cNvSpPr/>
          <p:nvPr/>
        </p:nvSpPr>
        <p:spPr bwMode="auto">
          <a:xfrm>
            <a:off x="960583" y="4703550"/>
            <a:ext cx="2028888" cy="1196741"/>
          </a:xfrm>
          <a:prstGeom prst="triangle">
            <a:avLst>
              <a:gd name="adj" fmla="val 50000"/>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13" name="Rounded Rectangle 12"/>
          <p:cNvSpPr/>
          <p:nvPr/>
        </p:nvSpPr>
        <p:spPr bwMode="auto">
          <a:xfrm>
            <a:off x="1461586" y="5534525"/>
            <a:ext cx="1015735" cy="15240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14" name="Isosceles Triangle 13"/>
          <p:cNvSpPr/>
          <p:nvPr/>
        </p:nvSpPr>
        <p:spPr bwMode="auto">
          <a:xfrm>
            <a:off x="9442236" y="2476100"/>
            <a:ext cx="1822799" cy="1243090"/>
          </a:xfrm>
          <a:prstGeom prst="triangle">
            <a:avLst>
              <a:gd name="adj" fmla="val 50000"/>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15" name="Rounded Rectangle 14"/>
          <p:cNvSpPr/>
          <p:nvPr/>
        </p:nvSpPr>
        <p:spPr bwMode="auto">
          <a:xfrm>
            <a:off x="8038599" y="4109049"/>
            <a:ext cx="3347923" cy="2432304"/>
          </a:xfrm>
          <a:prstGeom prst="roundRect">
            <a:avLst>
              <a:gd name="adj" fmla="val 4795"/>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16" name="Isosceles Triangle 15"/>
          <p:cNvSpPr/>
          <p:nvPr/>
        </p:nvSpPr>
        <p:spPr bwMode="auto">
          <a:xfrm>
            <a:off x="8476934" y="4848574"/>
            <a:ext cx="2422725" cy="1436508"/>
          </a:xfrm>
          <a:prstGeom prst="triangle">
            <a:avLst>
              <a:gd name="adj" fmla="val 50000"/>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a:solidFill>
                <a:srgbClr val="505050"/>
              </a:solidFill>
              <a:effectLst>
                <a:outerShdw blurRad="50800" dist="38100" dir="5400000" algn="ctr" rotWithShape="0">
                  <a:srgbClr val="000000">
                    <a:alpha val="47000"/>
                  </a:srgbClr>
                </a:outerShdw>
              </a:effectLst>
            </a:endParaRPr>
          </a:p>
        </p:txBody>
      </p:sp>
      <p:sp>
        <p:nvSpPr>
          <p:cNvPr id="17" name="Rounded Rectangle 16"/>
          <p:cNvSpPr/>
          <p:nvPr/>
        </p:nvSpPr>
        <p:spPr bwMode="auto">
          <a:xfrm>
            <a:off x="9180428" y="5839174"/>
            <a:ext cx="1015735" cy="15240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18" name="Rounded Rectangle 17"/>
          <p:cNvSpPr/>
          <p:nvPr/>
        </p:nvSpPr>
        <p:spPr bwMode="auto">
          <a:xfrm>
            <a:off x="9914836" y="3169120"/>
            <a:ext cx="877595" cy="13188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19" name="Isosceles Triangle 18"/>
          <p:cNvSpPr/>
          <p:nvPr/>
        </p:nvSpPr>
        <p:spPr bwMode="auto">
          <a:xfrm>
            <a:off x="8176682" y="2407225"/>
            <a:ext cx="1822799" cy="1243090"/>
          </a:xfrm>
          <a:prstGeom prst="triangle">
            <a:avLst>
              <a:gd name="adj" fmla="val 50000"/>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20" name="Rounded Rectangle 19"/>
          <p:cNvSpPr/>
          <p:nvPr/>
        </p:nvSpPr>
        <p:spPr bwMode="auto">
          <a:xfrm>
            <a:off x="8606352" y="3093725"/>
            <a:ext cx="878972" cy="13188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21" name="Rounded Rectangle 20"/>
          <p:cNvSpPr/>
          <p:nvPr/>
        </p:nvSpPr>
        <p:spPr bwMode="auto">
          <a:xfrm>
            <a:off x="1444491" y="3410550"/>
            <a:ext cx="1015735" cy="15240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505050"/>
              </a:solidFill>
            </a:endParaRPr>
          </a:p>
        </p:txBody>
      </p:sp>
      <p:sp>
        <p:nvSpPr>
          <p:cNvPr id="22" name="Rounded Rectangle 21"/>
          <p:cNvSpPr/>
          <p:nvPr/>
        </p:nvSpPr>
        <p:spPr bwMode="auto">
          <a:xfrm rot="10800000">
            <a:off x="7033169" y="2723948"/>
            <a:ext cx="699906" cy="2296937"/>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vert" wrap="square" lIns="91436" tIns="45718" rIns="91436" bIns="45718" numCol="1" rtlCol="0" anchor="ctr" anchorCtr="0" compatLnSpc="1">
            <a:prstTxWarp prst="textNoShape">
              <a:avLst/>
            </a:prstTxWarp>
          </a:bodyPr>
          <a:lstStyle/>
          <a:p>
            <a:pPr algn="ctr" defTabSz="914099"/>
            <a:r>
              <a:rPr lang="en-US" dirty="0" smtClean="0">
                <a:solidFill>
                  <a:srgbClr val="505050"/>
                </a:solidFill>
              </a:rPr>
              <a:t>Connection Proxy</a:t>
            </a:r>
          </a:p>
        </p:txBody>
      </p:sp>
      <p:sp>
        <p:nvSpPr>
          <p:cNvPr id="23" name="Flowchart: Magnetic Disk 22"/>
          <p:cNvSpPr/>
          <p:nvPr/>
        </p:nvSpPr>
        <p:spPr bwMode="auto">
          <a:xfrm>
            <a:off x="1104679" y="2139256"/>
            <a:ext cx="544370" cy="453697"/>
          </a:xfrm>
          <a:prstGeom prst="flowChartMagneticDisk">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505050"/>
              </a:solidFill>
            </a:endParaRPr>
          </a:p>
        </p:txBody>
      </p:sp>
      <p:sp>
        <p:nvSpPr>
          <p:cNvPr id="24" name="Oval 23"/>
          <p:cNvSpPr/>
          <p:nvPr/>
        </p:nvSpPr>
        <p:spPr bwMode="auto">
          <a:xfrm>
            <a:off x="1116923" y="2138237"/>
            <a:ext cx="523702" cy="142549"/>
          </a:xfrm>
          <a:prstGeom prst="ellips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rgbClr val="505050"/>
              </a:solidFill>
            </a:endParaRPr>
          </a:p>
        </p:txBody>
      </p:sp>
      <p:sp>
        <p:nvSpPr>
          <p:cNvPr id="25" name="Rounded Rectangle 24"/>
          <p:cNvSpPr/>
          <p:nvPr/>
        </p:nvSpPr>
        <p:spPr bwMode="auto">
          <a:xfrm>
            <a:off x="2989471" y="2714325"/>
            <a:ext cx="716092" cy="230655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solidFill>
                <a:srgbClr val="505050"/>
              </a:solidFill>
              <a:latin typeface="Segoe Condensed" pitchFamily="34" charset="0"/>
            </a:endParaRPr>
          </a:p>
        </p:txBody>
      </p:sp>
      <p:cxnSp>
        <p:nvCxnSpPr>
          <p:cNvPr id="26" name=" 2"/>
          <p:cNvCxnSpPr>
            <a:endCxn id="12" idx="0"/>
          </p:cNvCxnSpPr>
          <p:nvPr/>
        </p:nvCxnSpPr>
        <p:spPr>
          <a:xfrm rot="10800000" flipV="1">
            <a:off x="1975028" y="4172684"/>
            <a:ext cx="1229617" cy="530865"/>
          </a:xfrm>
          <a:prstGeom prst="curvedConnector2">
            <a:avLst/>
          </a:prstGeom>
          <a:ln>
            <a:solidFill>
              <a:srgbClr val="FF0000"/>
            </a:solidFill>
            <a:headEnd type="arrow"/>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cxnSp>
        <p:nvCxnSpPr>
          <p:cNvPr id="27" name="Straight Arrow Connector 26"/>
          <p:cNvCxnSpPr/>
          <p:nvPr/>
        </p:nvCxnSpPr>
        <p:spPr>
          <a:xfrm flipH="1">
            <a:off x="1975027" y="2935709"/>
            <a:ext cx="936748" cy="161936"/>
          </a:xfrm>
          <a:prstGeom prst="straightConnector1">
            <a:avLst/>
          </a:prstGeom>
          <a:ln>
            <a:solidFill>
              <a:srgbClr val="333333"/>
            </a:solidFill>
            <a:tailEnd type="arrow"/>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28" name="Rounded Rectangle 27"/>
          <p:cNvSpPr/>
          <p:nvPr/>
        </p:nvSpPr>
        <p:spPr bwMode="auto">
          <a:xfrm>
            <a:off x="3312029" y="3991942"/>
            <a:ext cx="186320" cy="180743"/>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cxnSp>
        <p:nvCxnSpPr>
          <p:cNvPr id="29" name="Elbow Connector 28"/>
          <p:cNvCxnSpPr/>
          <p:nvPr/>
        </p:nvCxnSpPr>
        <p:spPr>
          <a:xfrm flipV="1">
            <a:off x="3652586" y="3301000"/>
            <a:ext cx="3352230" cy="13996"/>
          </a:xfrm>
          <a:prstGeom prst="bentConnector3">
            <a:avLst>
              <a:gd name="adj1" fmla="val 100304"/>
            </a:avLst>
          </a:prstGeom>
          <a:ln>
            <a:solidFill>
              <a:srgbClr val="FF0000"/>
            </a:solidFill>
            <a:headEnd type="arrow"/>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30" name="TextBox 29"/>
          <p:cNvSpPr txBox="1"/>
          <p:nvPr/>
        </p:nvSpPr>
        <p:spPr>
          <a:xfrm>
            <a:off x="4538209" y="3045921"/>
            <a:ext cx="2028845" cy="288230"/>
          </a:xfrm>
          <a:prstGeom prst="rect">
            <a:avLst/>
          </a:prstGeom>
          <a:noFill/>
        </p:spPr>
        <p:txBody>
          <a:bodyPr wrap="square" lIns="0" tIns="0" rIns="0" bIns="0" rtlCol="0">
            <a:noAutofit/>
          </a:bodyPr>
          <a:lstStyle/>
          <a:p>
            <a:r>
              <a:rPr lang="en-US" sz="1600" dirty="0" smtClean="0">
                <a:solidFill>
                  <a:srgbClr val="505050"/>
                </a:solidFill>
                <a:latin typeface="Segoe UI Light" pitchFamily="34" charset="0"/>
              </a:rPr>
              <a:t>Subscriber Timer Job</a:t>
            </a:r>
          </a:p>
        </p:txBody>
      </p:sp>
      <p:sp>
        <p:nvSpPr>
          <p:cNvPr id="31" name="Rounded Rectangle 30"/>
          <p:cNvSpPr/>
          <p:nvPr/>
        </p:nvSpPr>
        <p:spPr bwMode="auto">
          <a:xfrm>
            <a:off x="1464713" y="5546299"/>
            <a:ext cx="1015735" cy="15240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b="1" dirty="0" smtClean="0">
                <a:solidFill>
                  <a:srgbClr val="505050"/>
                </a:solidFill>
              </a:rPr>
              <a:t>Delete</a:t>
            </a:r>
            <a:endParaRPr lang="en-US" sz="1600" b="1" dirty="0">
              <a:solidFill>
                <a:srgbClr val="505050"/>
              </a:solidFill>
            </a:endParaRPr>
          </a:p>
        </p:txBody>
      </p:sp>
      <p:sp>
        <p:nvSpPr>
          <p:cNvPr id="32" name="Rounded Rectangle 31"/>
          <p:cNvSpPr/>
          <p:nvPr/>
        </p:nvSpPr>
        <p:spPr bwMode="auto">
          <a:xfrm>
            <a:off x="3300017" y="3994606"/>
            <a:ext cx="186320" cy="180743"/>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200" b="1" dirty="0" smtClean="0">
                <a:solidFill>
                  <a:srgbClr val="505050"/>
                </a:solidFill>
              </a:rPr>
              <a:t>D</a:t>
            </a:r>
            <a:endParaRPr lang="en-US" sz="2400" b="1" dirty="0">
              <a:solidFill>
                <a:srgbClr val="505050"/>
              </a:solidFill>
            </a:endParaRPr>
          </a:p>
        </p:txBody>
      </p:sp>
      <p:cxnSp>
        <p:nvCxnSpPr>
          <p:cNvPr id="33" name="Straight Arrow Connector 32"/>
          <p:cNvCxnSpPr>
            <a:endCxn id="20" idx="2"/>
          </p:cNvCxnSpPr>
          <p:nvPr/>
        </p:nvCxnSpPr>
        <p:spPr>
          <a:xfrm flipV="1">
            <a:off x="7663238" y="3225605"/>
            <a:ext cx="1382600" cy="360733"/>
          </a:xfrm>
          <a:prstGeom prst="straightConnector1">
            <a:avLst/>
          </a:prstGeom>
          <a:ln>
            <a:solidFill>
              <a:srgbClr val="333333"/>
            </a:solidFill>
            <a:tailEnd type="arrow"/>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cxnSp>
        <p:nvCxnSpPr>
          <p:cNvPr id="34" name="Straight Arrow Connector 33"/>
          <p:cNvCxnSpPr/>
          <p:nvPr/>
        </p:nvCxnSpPr>
        <p:spPr>
          <a:xfrm flipV="1">
            <a:off x="7663238" y="3301000"/>
            <a:ext cx="2687630" cy="342176"/>
          </a:xfrm>
          <a:prstGeom prst="straightConnector1">
            <a:avLst/>
          </a:prstGeom>
          <a:ln>
            <a:solidFill>
              <a:srgbClr val="333333"/>
            </a:solidFill>
            <a:tailEnd type="arrow"/>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cxnSp>
        <p:nvCxnSpPr>
          <p:cNvPr id="35" name="Straight Arrow Connector 34"/>
          <p:cNvCxnSpPr/>
          <p:nvPr/>
        </p:nvCxnSpPr>
        <p:spPr>
          <a:xfrm>
            <a:off x="7663238" y="3643176"/>
            <a:ext cx="1625932" cy="2195998"/>
          </a:xfrm>
          <a:prstGeom prst="straightConnector1">
            <a:avLst/>
          </a:prstGeom>
          <a:ln>
            <a:solidFill>
              <a:srgbClr val="333333"/>
            </a:solidFill>
            <a:tailEnd type="arrow"/>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36" name="Rectangle 35"/>
          <p:cNvSpPr/>
          <p:nvPr/>
        </p:nvSpPr>
        <p:spPr>
          <a:xfrm>
            <a:off x="3582245" y="5209340"/>
            <a:ext cx="4254590" cy="523220"/>
          </a:xfrm>
          <a:prstGeom prst="rect">
            <a:avLst/>
          </a:prstGeom>
        </p:spPr>
        <p:txBody>
          <a:bodyPr wrap="square">
            <a:spAutoFit/>
          </a:bodyPr>
          <a:lstStyle/>
          <a:p>
            <a:r>
              <a:rPr lang="en-US" sz="1400" b="1" dirty="0" smtClean="0">
                <a:solidFill>
                  <a:srgbClr val="505050"/>
                </a:solidFill>
              </a:rPr>
              <a:t>Note: </a:t>
            </a:r>
            <a:r>
              <a:rPr lang="en-US" sz="1400" dirty="0" smtClean="0">
                <a:solidFill>
                  <a:srgbClr val="505050"/>
                </a:solidFill>
              </a:rPr>
              <a:t>the content  Types at the subscriber location are not deleted – they are now Read/Write !</a:t>
            </a:r>
          </a:p>
        </p:txBody>
      </p:sp>
      <p:sp>
        <p:nvSpPr>
          <p:cNvPr id="37" name="TextBox 36"/>
          <p:cNvSpPr txBox="1"/>
          <p:nvPr/>
        </p:nvSpPr>
        <p:spPr>
          <a:xfrm rot="19624216">
            <a:off x="1568968" y="4055336"/>
            <a:ext cx="1610436" cy="288230"/>
          </a:xfrm>
          <a:prstGeom prst="rect">
            <a:avLst/>
          </a:prstGeom>
          <a:noFill/>
        </p:spPr>
        <p:txBody>
          <a:bodyPr wrap="square" lIns="0" tIns="0" rIns="0" bIns="0" rtlCol="0">
            <a:noAutofit/>
          </a:bodyPr>
          <a:lstStyle/>
          <a:p>
            <a:r>
              <a:rPr lang="en-US" sz="1600" dirty="0" smtClean="0">
                <a:solidFill>
                  <a:srgbClr val="505050"/>
                </a:solidFill>
                <a:latin typeface="Segoe UI Light" pitchFamily="34" charset="0"/>
              </a:rPr>
              <a:t>Hub Timer Job</a:t>
            </a:r>
          </a:p>
        </p:txBody>
      </p:sp>
    </p:spTree>
    <p:extLst>
      <p:ext uri="{BB962C8B-B14F-4D97-AF65-F5344CB8AC3E}">
        <p14:creationId xmlns:p14="http://schemas.microsoft.com/office/powerpoint/2010/main" val="1024736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80">
                                          <p:stCondLst>
                                            <p:cond delay="0"/>
                                          </p:stCondLst>
                                        </p:cTn>
                                        <p:tgtEl>
                                          <p:spTgt spid="31"/>
                                        </p:tgtEl>
                                      </p:cBhvr>
                                    </p:animEffect>
                                    <p:anim calcmode="lin" valueType="num">
                                      <p:cBhvr>
                                        <p:cTn id="8"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13" dur="26">
                                          <p:stCondLst>
                                            <p:cond delay="650"/>
                                          </p:stCondLst>
                                        </p:cTn>
                                        <p:tgtEl>
                                          <p:spTgt spid="31"/>
                                        </p:tgtEl>
                                      </p:cBhvr>
                                      <p:to x="100000" y="60000"/>
                                    </p:animScale>
                                    <p:animScale>
                                      <p:cBhvr>
                                        <p:cTn id="14" dur="166" decel="50000">
                                          <p:stCondLst>
                                            <p:cond delay="676"/>
                                          </p:stCondLst>
                                        </p:cTn>
                                        <p:tgtEl>
                                          <p:spTgt spid="31"/>
                                        </p:tgtEl>
                                      </p:cBhvr>
                                      <p:to x="100000" y="100000"/>
                                    </p:animScale>
                                    <p:animScale>
                                      <p:cBhvr>
                                        <p:cTn id="15" dur="26">
                                          <p:stCondLst>
                                            <p:cond delay="1312"/>
                                          </p:stCondLst>
                                        </p:cTn>
                                        <p:tgtEl>
                                          <p:spTgt spid="31"/>
                                        </p:tgtEl>
                                      </p:cBhvr>
                                      <p:to x="100000" y="80000"/>
                                    </p:animScale>
                                    <p:animScale>
                                      <p:cBhvr>
                                        <p:cTn id="16" dur="166" decel="50000">
                                          <p:stCondLst>
                                            <p:cond delay="1338"/>
                                          </p:stCondLst>
                                        </p:cTn>
                                        <p:tgtEl>
                                          <p:spTgt spid="31"/>
                                        </p:tgtEl>
                                      </p:cBhvr>
                                      <p:to x="100000" y="100000"/>
                                    </p:animScale>
                                    <p:animScale>
                                      <p:cBhvr>
                                        <p:cTn id="17" dur="26">
                                          <p:stCondLst>
                                            <p:cond delay="1642"/>
                                          </p:stCondLst>
                                        </p:cTn>
                                        <p:tgtEl>
                                          <p:spTgt spid="31"/>
                                        </p:tgtEl>
                                      </p:cBhvr>
                                      <p:to x="100000" y="90000"/>
                                    </p:animScale>
                                    <p:animScale>
                                      <p:cBhvr>
                                        <p:cTn id="18" dur="166" decel="50000">
                                          <p:stCondLst>
                                            <p:cond delay="1668"/>
                                          </p:stCondLst>
                                        </p:cTn>
                                        <p:tgtEl>
                                          <p:spTgt spid="31"/>
                                        </p:tgtEl>
                                      </p:cBhvr>
                                      <p:to x="100000" y="100000"/>
                                    </p:animScale>
                                    <p:animScale>
                                      <p:cBhvr>
                                        <p:cTn id="19" dur="26">
                                          <p:stCondLst>
                                            <p:cond delay="1808"/>
                                          </p:stCondLst>
                                        </p:cTn>
                                        <p:tgtEl>
                                          <p:spTgt spid="31"/>
                                        </p:tgtEl>
                                      </p:cBhvr>
                                      <p:to x="100000" y="95000"/>
                                    </p:animScale>
                                    <p:animScale>
                                      <p:cBhvr>
                                        <p:cTn id="20" dur="166" decel="50000">
                                          <p:stCondLst>
                                            <p:cond delay="1834"/>
                                          </p:stCondLst>
                                        </p:cTn>
                                        <p:tgtEl>
                                          <p:spTgt spid="3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500"/>
                            </p:stCondLst>
                            <p:childTnLst>
                              <p:par>
                                <p:cTn id="27" presetID="1"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par>
                                <p:cTn id="29" presetID="10"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par>
                                <p:cTn id="37" presetID="10" presetClass="entr" presetSubtype="0" fill="hold"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par>
                          <p:cTn id="40" fill="hold">
                            <p:stCondLst>
                              <p:cond delay="500"/>
                            </p:stCondLst>
                            <p:childTnLst>
                              <p:par>
                                <p:cTn id="41" presetID="10" presetClass="entr" presetSubtype="0" fill="hold" nodeType="afterEffect">
                                  <p:stCondLst>
                                    <p:cond delay="30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p:stCondLst>
                              <p:cond delay="1300"/>
                            </p:stCondLst>
                            <p:childTnLst>
                              <p:par>
                                <p:cTn id="45" presetID="1" presetClass="emph" presetSubtype="2" fill="hold" grpId="0" nodeType="afterEffect">
                                  <p:stCondLst>
                                    <p:cond delay="0"/>
                                  </p:stCondLst>
                                  <p:childTnLst>
                                    <p:animClr clrSpc="rgb" dir="cw">
                                      <p:cBhvr>
                                        <p:cTn id="46" dur="1700" fill="hold"/>
                                        <p:tgtEl>
                                          <p:spTgt spid="20"/>
                                        </p:tgtEl>
                                        <p:attrNameLst>
                                          <p:attrName>fillcolor</p:attrName>
                                        </p:attrNameLst>
                                      </p:cBhvr>
                                      <p:to>
                                        <a:srgbClr val="C00000"/>
                                      </p:to>
                                    </p:animClr>
                                    <p:set>
                                      <p:cBhvr>
                                        <p:cTn id="47" dur="1700" fill="hold"/>
                                        <p:tgtEl>
                                          <p:spTgt spid="20"/>
                                        </p:tgtEl>
                                        <p:attrNameLst>
                                          <p:attrName>fill.type</p:attrName>
                                        </p:attrNameLst>
                                      </p:cBhvr>
                                      <p:to>
                                        <p:strVal val="solid"/>
                                      </p:to>
                                    </p:set>
                                    <p:set>
                                      <p:cBhvr>
                                        <p:cTn id="48" dur="1700" fill="hold"/>
                                        <p:tgtEl>
                                          <p:spTgt spid="20"/>
                                        </p:tgtEl>
                                        <p:attrNameLst>
                                          <p:attrName>fill.on</p:attrName>
                                        </p:attrNameLst>
                                      </p:cBhvr>
                                      <p:to>
                                        <p:strVal val="true"/>
                                      </p:to>
                                    </p:set>
                                  </p:childTnLst>
                                </p:cTn>
                              </p:par>
                              <p:par>
                                <p:cTn id="49" presetID="1" presetClass="emph" presetSubtype="2" fill="hold" grpId="0" nodeType="withEffect">
                                  <p:stCondLst>
                                    <p:cond delay="0"/>
                                  </p:stCondLst>
                                  <p:childTnLst>
                                    <p:animClr clrSpc="rgb" dir="cw">
                                      <p:cBhvr>
                                        <p:cTn id="50" dur="2000" fill="hold"/>
                                        <p:tgtEl>
                                          <p:spTgt spid="18"/>
                                        </p:tgtEl>
                                        <p:attrNameLst>
                                          <p:attrName>fillcolor</p:attrName>
                                        </p:attrNameLst>
                                      </p:cBhvr>
                                      <p:to>
                                        <a:srgbClr val="C00000"/>
                                      </p:to>
                                    </p:animClr>
                                    <p:set>
                                      <p:cBhvr>
                                        <p:cTn id="51" dur="2000" fill="hold"/>
                                        <p:tgtEl>
                                          <p:spTgt spid="18"/>
                                        </p:tgtEl>
                                        <p:attrNameLst>
                                          <p:attrName>fill.type</p:attrName>
                                        </p:attrNameLst>
                                      </p:cBhvr>
                                      <p:to>
                                        <p:strVal val="solid"/>
                                      </p:to>
                                    </p:set>
                                    <p:set>
                                      <p:cBhvr>
                                        <p:cTn id="52" dur="2000" fill="hold"/>
                                        <p:tgtEl>
                                          <p:spTgt spid="18"/>
                                        </p:tgtEl>
                                        <p:attrNameLst>
                                          <p:attrName>fill.on</p:attrName>
                                        </p:attrNameLst>
                                      </p:cBhvr>
                                      <p:to>
                                        <p:strVal val="true"/>
                                      </p:to>
                                    </p:set>
                                  </p:childTnLst>
                                </p:cTn>
                              </p:par>
                              <p:par>
                                <p:cTn id="53" presetID="1" presetClass="emph" presetSubtype="2" fill="hold" nodeType="withEffect">
                                  <p:stCondLst>
                                    <p:cond delay="0"/>
                                  </p:stCondLst>
                                  <p:childTnLst>
                                    <p:animClr clrSpc="rgb" dir="cw">
                                      <p:cBhvr>
                                        <p:cTn id="54" dur="2000" fill="hold"/>
                                        <p:tgtEl>
                                          <p:spTgt spid="17"/>
                                        </p:tgtEl>
                                        <p:attrNameLst>
                                          <p:attrName>fillcolor</p:attrName>
                                        </p:attrNameLst>
                                      </p:cBhvr>
                                      <p:to>
                                        <a:srgbClr val="C00000"/>
                                      </p:to>
                                    </p:animClr>
                                    <p:set>
                                      <p:cBhvr>
                                        <p:cTn id="55" dur="2000" fill="hold"/>
                                        <p:tgtEl>
                                          <p:spTgt spid="17"/>
                                        </p:tgtEl>
                                        <p:attrNameLst>
                                          <p:attrName>fill.type</p:attrName>
                                        </p:attrNameLst>
                                      </p:cBhvr>
                                      <p:to>
                                        <p:strVal val="solid"/>
                                      </p:to>
                                    </p:set>
                                    <p:set>
                                      <p:cBhvr>
                                        <p:cTn id="56" dur="2000" fill="hold"/>
                                        <p:tgtEl>
                                          <p:spTgt spid="17"/>
                                        </p:tgtEl>
                                        <p:attrNameLst>
                                          <p:attrName>fill.on</p:attrName>
                                        </p:attrNameLst>
                                      </p:cBhvr>
                                      <p:to>
                                        <p:strVal val="true"/>
                                      </p:to>
                                    </p:set>
                                  </p:childTnLst>
                                </p:cTn>
                              </p:par>
                              <p:par>
                                <p:cTn id="57" presetID="1" presetClass="emph" presetSubtype="2" fill="hold" grpId="0" nodeType="withEffect">
                                  <p:stCondLst>
                                    <p:cond delay="0"/>
                                  </p:stCondLst>
                                  <p:childTnLst>
                                    <p:animClr clrSpc="rgb" dir="cw">
                                      <p:cBhvr>
                                        <p:cTn id="58" dur="2000" fill="hold"/>
                                        <p:tgtEl>
                                          <p:spTgt spid="21"/>
                                        </p:tgtEl>
                                        <p:attrNameLst>
                                          <p:attrName>fillcolor</p:attrName>
                                        </p:attrNameLst>
                                      </p:cBhvr>
                                      <p:to>
                                        <a:srgbClr val="C00000"/>
                                      </p:to>
                                    </p:animClr>
                                    <p:set>
                                      <p:cBhvr>
                                        <p:cTn id="59" dur="2000" fill="hold"/>
                                        <p:tgtEl>
                                          <p:spTgt spid="21"/>
                                        </p:tgtEl>
                                        <p:attrNameLst>
                                          <p:attrName>fill.type</p:attrName>
                                        </p:attrNameLst>
                                      </p:cBhvr>
                                      <p:to>
                                        <p:strVal val="solid"/>
                                      </p:to>
                                    </p:set>
                                    <p:set>
                                      <p:cBhvr>
                                        <p:cTn id="60" dur="2000" fill="hold"/>
                                        <p:tgtEl>
                                          <p:spTgt spid="21"/>
                                        </p:tgtEl>
                                        <p:attrNameLst>
                                          <p:attrName>fill.on</p:attrName>
                                        </p:attrNameLst>
                                      </p:cBhvr>
                                      <p:to>
                                        <p:strVal val="true"/>
                                      </p:to>
                                    </p:set>
                                  </p:childTnLst>
                                </p:cTn>
                              </p:par>
                              <p:par>
                                <p:cTn id="61" presetID="10" presetClass="entr" presetSubtype="0" fill="hold"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par>
                                <p:cTn id="64" presetID="10" presetClass="entr" presetSubtype="0" fill="hold"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par>
                                <p:cTn id="67" presetID="10" presetClass="entr" presetSubtype="0" fill="hold" nodeType="with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500"/>
                                        <p:tgtEl>
                                          <p:spTgt spid="34"/>
                                        </p:tgtEl>
                                      </p:cBhvr>
                                    </p:animEffect>
                                  </p:childTnLst>
                                </p:cTn>
                              </p:par>
                              <p:par>
                                <p:cTn id="70" presetID="10" presetClass="entr" presetSubtype="0" fill="hold" nodeType="with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500"/>
                                        <p:tgtEl>
                                          <p:spTgt spid="35"/>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1" grpId="0" animBg="1"/>
      <p:bldP spid="30" grpId="0"/>
      <p:bldP spid="31" grpId="0" animBg="1"/>
      <p:bldP spid="32" grpId="0" animBg="1"/>
      <p:bldP spid="36" grpId="0"/>
      <p:bldP spid="3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Type </a:t>
            </a:r>
            <a:r>
              <a:rPr lang="en-US" dirty="0"/>
              <a:t>S</a:t>
            </a:r>
            <a:r>
              <a:rPr lang="en-US" dirty="0" smtClean="0"/>
              <a:t>yndication </a:t>
            </a:r>
            <a:r>
              <a:rPr lang="en-US" dirty="0"/>
              <a:t>E</a:t>
            </a:r>
            <a:r>
              <a:rPr lang="en-US" dirty="0" smtClean="0"/>
              <a:t>rror </a:t>
            </a:r>
            <a:r>
              <a:rPr lang="en-US" dirty="0"/>
              <a:t>L</a:t>
            </a:r>
            <a:r>
              <a:rPr lang="en-US" dirty="0" smtClean="0"/>
              <a:t>ogs</a:t>
            </a:r>
            <a:endParaRPr lang="en-US" dirty="0"/>
          </a:p>
        </p:txBody>
      </p:sp>
      <p:sp>
        <p:nvSpPr>
          <p:cNvPr id="4" name="Rounded Rectangle 3"/>
          <p:cNvSpPr/>
          <p:nvPr/>
        </p:nvSpPr>
        <p:spPr bwMode="auto">
          <a:xfrm>
            <a:off x="520698" y="1447800"/>
            <a:ext cx="2879342" cy="5181600"/>
          </a:xfrm>
          <a:prstGeom prst="roundRect">
            <a:avLst>
              <a:gd name="adj" fmla="val 7180"/>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505050"/>
              </a:solidFill>
            </a:endParaRPr>
          </a:p>
        </p:txBody>
      </p:sp>
      <p:sp>
        <p:nvSpPr>
          <p:cNvPr id="5" name="Rounded Rectangle 4"/>
          <p:cNvSpPr/>
          <p:nvPr/>
        </p:nvSpPr>
        <p:spPr bwMode="auto">
          <a:xfrm>
            <a:off x="7749517" y="1447000"/>
            <a:ext cx="3926087" cy="5182400"/>
          </a:xfrm>
          <a:prstGeom prst="roundRect">
            <a:avLst>
              <a:gd name="adj" fmla="val 4764"/>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6" name="Rounded Rectangle 5"/>
          <p:cNvSpPr/>
          <p:nvPr/>
        </p:nvSpPr>
        <p:spPr bwMode="auto">
          <a:xfrm>
            <a:off x="716092" y="1548905"/>
            <a:ext cx="2488552" cy="2432746"/>
          </a:xfrm>
          <a:prstGeom prst="roundRect">
            <a:avLst>
              <a:gd name="adj" fmla="val 10480"/>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7" name="Rounded Rectangle 6"/>
          <p:cNvSpPr/>
          <p:nvPr/>
        </p:nvSpPr>
        <p:spPr bwMode="auto">
          <a:xfrm>
            <a:off x="8038599" y="1559293"/>
            <a:ext cx="3347923" cy="2432304"/>
          </a:xfrm>
          <a:prstGeom prst="roundRect">
            <a:avLst>
              <a:gd name="adj" fmla="val 6565"/>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8" name="Rounded Rectangle 7"/>
          <p:cNvSpPr/>
          <p:nvPr/>
        </p:nvSpPr>
        <p:spPr bwMode="auto">
          <a:xfrm>
            <a:off x="942877" y="1685225"/>
            <a:ext cx="2059408" cy="3048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505050"/>
                </a:solidFill>
              </a:rPr>
              <a:t>Metadata Service</a:t>
            </a:r>
          </a:p>
        </p:txBody>
      </p:sp>
      <p:sp>
        <p:nvSpPr>
          <p:cNvPr id="9" name="Isosceles Triangle 8"/>
          <p:cNvSpPr/>
          <p:nvPr/>
        </p:nvSpPr>
        <p:spPr bwMode="auto">
          <a:xfrm>
            <a:off x="1139770" y="2743200"/>
            <a:ext cx="1625177" cy="914400"/>
          </a:xfrm>
          <a:prstGeom prst="triangle">
            <a:avLst>
              <a:gd name="adj" fmla="val 50000"/>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10" name="Rounded Rectangle 9"/>
          <p:cNvSpPr/>
          <p:nvPr/>
        </p:nvSpPr>
        <p:spPr bwMode="auto">
          <a:xfrm>
            <a:off x="716092" y="4085925"/>
            <a:ext cx="2488552" cy="2432746"/>
          </a:xfrm>
          <a:prstGeom prst="roundRect">
            <a:avLst>
              <a:gd name="adj" fmla="val 8418"/>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11" name="Isosceles Triangle 10"/>
          <p:cNvSpPr/>
          <p:nvPr/>
        </p:nvSpPr>
        <p:spPr bwMode="auto">
          <a:xfrm>
            <a:off x="960583" y="4703550"/>
            <a:ext cx="2028888" cy="1196741"/>
          </a:xfrm>
          <a:prstGeom prst="triangle">
            <a:avLst>
              <a:gd name="adj" fmla="val 50000"/>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12" name="Rounded Rectangle 11"/>
          <p:cNvSpPr/>
          <p:nvPr/>
        </p:nvSpPr>
        <p:spPr bwMode="auto">
          <a:xfrm>
            <a:off x="1461586" y="5534525"/>
            <a:ext cx="1015735" cy="15240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13" name="Isosceles Triangle 12"/>
          <p:cNvSpPr/>
          <p:nvPr/>
        </p:nvSpPr>
        <p:spPr bwMode="auto">
          <a:xfrm>
            <a:off x="9442236" y="2476100"/>
            <a:ext cx="1822799" cy="1243090"/>
          </a:xfrm>
          <a:prstGeom prst="triangle">
            <a:avLst>
              <a:gd name="adj" fmla="val 50000"/>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14" name="Rounded Rectangle 13"/>
          <p:cNvSpPr/>
          <p:nvPr/>
        </p:nvSpPr>
        <p:spPr bwMode="auto">
          <a:xfrm>
            <a:off x="8038599" y="4109049"/>
            <a:ext cx="3347923" cy="2432304"/>
          </a:xfrm>
          <a:prstGeom prst="roundRect">
            <a:avLst>
              <a:gd name="adj" fmla="val 4795"/>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15" name="Isosceles Triangle 14"/>
          <p:cNvSpPr/>
          <p:nvPr/>
        </p:nvSpPr>
        <p:spPr bwMode="auto">
          <a:xfrm>
            <a:off x="8476934" y="4848574"/>
            <a:ext cx="2422725" cy="1436508"/>
          </a:xfrm>
          <a:prstGeom prst="triangle">
            <a:avLst>
              <a:gd name="adj" fmla="val 50000"/>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a:solidFill>
                <a:srgbClr val="505050"/>
              </a:solidFill>
              <a:effectLst>
                <a:outerShdw blurRad="50800" dist="38100" dir="5400000" algn="ctr" rotWithShape="0">
                  <a:srgbClr val="000000">
                    <a:alpha val="47000"/>
                  </a:srgbClr>
                </a:outerShdw>
              </a:effectLst>
            </a:endParaRPr>
          </a:p>
        </p:txBody>
      </p:sp>
      <p:sp>
        <p:nvSpPr>
          <p:cNvPr id="16" name="Rounded Rectangle 15"/>
          <p:cNvSpPr/>
          <p:nvPr/>
        </p:nvSpPr>
        <p:spPr bwMode="auto">
          <a:xfrm>
            <a:off x="9180428" y="5839174"/>
            <a:ext cx="1015735" cy="15240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17" name="Rounded Rectangle 16"/>
          <p:cNvSpPr/>
          <p:nvPr/>
        </p:nvSpPr>
        <p:spPr bwMode="auto">
          <a:xfrm>
            <a:off x="9914836" y="3169120"/>
            <a:ext cx="877595" cy="13188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18" name="Isosceles Triangle 17"/>
          <p:cNvSpPr/>
          <p:nvPr/>
        </p:nvSpPr>
        <p:spPr bwMode="auto">
          <a:xfrm>
            <a:off x="8176682" y="2407225"/>
            <a:ext cx="1822799" cy="1243090"/>
          </a:xfrm>
          <a:prstGeom prst="triangle">
            <a:avLst>
              <a:gd name="adj" fmla="val 50000"/>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19" name="Rounded Rectangle 18"/>
          <p:cNvSpPr/>
          <p:nvPr/>
        </p:nvSpPr>
        <p:spPr bwMode="auto">
          <a:xfrm>
            <a:off x="8606352" y="3093725"/>
            <a:ext cx="878972" cy="13188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cxnSp>
        <p:nvCxnSpPr>
          <p:cNvPr id="20" name="Straight Connector 19"/>
          <p:cNvCxnSpPr/>
          <p:nvPr/>
        </p:nvCxnSpPr>
        <p:spPr>
          <a:xfrm flipV="1">
            <a:off x="2028304" y="4123161"/>
            <a:ext cx="961167" cy="713610"/>
          </a:xfrm>
          <a:prstGeom prst="line">
            <a:avLst/>
          </a:prstGeom>
          <a:ln>
            <a:solidFill>
              <a:srgbClr val="FF0000"/>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21" name="Rounded Rectangle 20"/>
          <p:cNvSpPr/>
          <p:nvPr/>
        </p:nvSpPr>
        <p:spPr bwMode="auto">
          <a:xfrm>
            <a:off x="1454820" y="3402903"/>
            <a:ext cx="1015735" cy="15240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505050"/>
              </a:solidFill>
            </a:endParaRPr>
          </a:p>
        </p:txBody>
      </p:sp>
      <p:sp>
        <p:nvSpPr>
          <p:cNvPr id="22" name="Rounded Rectangle 21"/>
          <p:cNvSpPr/>
          <p:nvPr/>
        </p:nvSpPr>
        <p:spPr bwMode="auto">
          <a:xfrm rot="10800000">
            <a:off x="7033169" y="2723948"/>
            <a:ext cx="699906" cy="2296937"/>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vert" wrap="square" lIns="91436" tIns="45718" rIns="91436" bIns="45718" numCol="1" rtlCol="0" anchor="ctr" anchorCtr="0" compatLnSpc="1">
            <a:prstTxWarp prst="textNoShape">
              <a:avLst/>
            </a:prstTxWarp>
          </a:bodyPr>
          <a:lstStyle/>
          <a:p>
            <a:pPr algn="ctr" defTabSz="914099"/>
            <a:r>
              <a:rPr lang="en-US" dirty="0" smtClean="0">
                <a:solidFill>
                  <a:srgbClr val="505050"/>
                </a:solidFill>
              </a:rPr>
              <a:t>Connection Proxy</a:t>
            </a:r>
          </a:p>
        </p:txBody>
      </p:sp>
      <p:sp>
        <p:nvSpPr>
          <p:cNvPr id="23" name="Flowchart: Magnetic Disk 22"/>
          <p:cNvSpPr/>
          <p:nvPr/>
        </p:nvSpPr>
        <p:spPr bwMode="auto">
          <a:xfrm>
            <a:off x="1104679" y="2139256"/>
            <a:ext cx="544370" cy="453697"/>
          </a:xfrm>
          <a:prstGeom prst="flowChartMagneticDisk">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505050"/>
              </a:solidFill>
            </a:endParaRPr>
          </a:p>
        </p:txBody>
      </p:sp>
      <p:sp>
        <p:nvSpPr>
          <p:cNvPr id="24" name="Oval 23"/>
          <p:cNvSpPr/>
          <p:nvPr/>
        </p:nvSpPr>
        <p:spPr bwMode="auto">
          <a:xfrm>
            <a:off x="1116923" y="2138237"/>
            <a:ext cx="523702" cy="142549"/>
          </a:xfrm>
          <a:prstGeom prst="ellips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rgbClr val="505050"/>
              </a:solidFill>
            </a:endParaRPr>
          </a:p>
        </p:txBody>
      </p:sp>
      <p:sp>
        <p:nvSpPr>
          <p:cNvPr id="25" name="Rounded Rectangle 24"/>
          <p:cNvSpPr/>
          <p:nvPr/>
        </p:nvSpPr>
        <p:spPr bwMode="auto">
          <a:xfrm>
            <a:off x="2955143" y="2723948"/>
            <a:ext cx="716092" cy="2296937"/>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solidFill>
                <a:srgbClr val="505050"/>
              </a:solidFill>
              <a:latin typeface="Segoe Condensed" pitchFamily="34" charset="0"/>
            </a:endParaRPr>
          </a:p>
        </p:txBody>
      </p:sp>
      <p:cxnSp>
        <p:nvCxnSpPr>
          <p:cNvPr id="26" name="Straight Arrow Connector 25"/>
          <p:cNvCxnSpPr/>
          <p:nvPr/>
        </p:nvCxnSpPr>
        <p:spPr>
          <a:xfrm>
            <a:off x="2204436" y="3159665"/>
            <a:ext cx="797849" cy="319438"/>
          </a:xfrm>
          <a:prstGeom prst="straightConnector1">
            <a:avLst/>
          </a:prstGeom>
          <a:ln>
            <a:solidFill>
              <a:srgbClr val="FF0000"/>
            </a:solidFill>
            <a:tailEnd type="arrow"/>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27" name="Rounded Rectangle 26"/>
          <p:cNvSpPr/>
          <p:nvPr/>
        </p:nvSpPr>
        <p:spPr bwMode="auto">
          <a:xfrm>
            <a:off x="3043916" y="3118424"/>
            <a:ext cx="186320" cy="180743"/>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cxnSp>
        <p:nvCxnSpPr>
          <p:cNvPr id="28" name="Elbow Connector 27"/>
          <p:cNvCxnSpPr/>
          <p:nvPr/>
        </p:nvCxnSpPr>
        <p:spPr>
          <a:xfrm>
            <a:off x="3671235" y="3391975"/>
            <a:ext cx="3352230" cy="6350"/>
          </a:xfrm>
          <a:prstGeom prst="bentConnector3">
            <a:avLst>
              <a:gd name="adj1" fmla="val 101066"/>
            </a:avLst>
          </a:prstGeom>
          <a:ln>
            <a:solidFill>
              <a:srgbClr val="FF0000"/>
            </a:solidFill>
            <a:headEnd type="arrow"/>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29" name="TextBox 28"/>
          <p:cNvSpPr txBox="1"/>
          <p:nvPr/>
        </p:nvSpPr>
        <p:spPr>
          <a:xfrm>
            <a:off x="4343875" y="3060955"/>
            <a:ext cx="2006949" cy="299345"/>
          </a:xfrm>
          <a:prstGeom prst="rect">
            <a:avLst/>
          </a:prstGeom>
          <a:noFill/>
        </p:spPr>
        <p:txBody>
          <a:bodyPr wrap="square" lIns="0" tIns="0" rIns="0" bIns="0" rtlCol="0">
            <a:noAutofit/>
          </a:bodyPr>
          <a:lstStyle/>
          <a:p>
            <a:r>
              <a:rPr lang="en-US" sz="1600" dirty="0" smtClean="0">
                <a:solidFill>
                  <a:srgbClr val="505050"/>
                </a:solidFill>
                <a:latin typeface="Segoe UI Light" pitchFamily="34" charset="0"/>
              </a:rPr>
              <a:t>Subscriber Timer Job</a:t>
            </a:r>
          </a:p>
        </p:txBody>
      </p:sp>
      <p:sp>
        <p:nvSpPr>
          <p:cNvPr id="30" name="Rectangle 29"/>
          <p:cNvSpPr/>
          <p:nvPr/>
        </p:nvSpPr>
        <p:spPr bwMode="auto">
          <a:xfrm>
            <a:off x="8167932" y="3301000"/>
            <a:ext cx="389478" cy="502026"/>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82880" tIns="182880" rIns="182880" bIns="45718" numCol="1" rtlCol="0" anchor="ctr" anchorCtr="0" compatLnSpc="1">
            <a:prstTxWarp prst="textNoShape">
              <a:avLst/>
            </a:prstTxWarp>
          </a:bodyPr>
          <a:lstStyle/>
          <a:p>
            <a:pPr algn="ctr" defTabSz="914099" fontAlgn="base">
              <a:spcBef>
                <a:spcPct val="0"/>
              </a:spcBef>
              <a:spcAft>
                <a:spcPct val="0"/>
              </a:spcAft>
            </a:pPr>
            <a:r>
              <a:rPr lang="en-US" sz="3200" b="1" dirty="0" smtClean="0">
                <a:solidFill>
                  <a:srgbClr val="505050"/>
                </a:solidFill>
                <a:latin typeface="Segoe Condensed" pitchFamily="34" charset="0"/>
              </a:rPr>
              <a:t>!</a:t>
            </a:r>
          </a:p>
        </p:txBody>
      </p:sp>
      <p:sp>
        <p:nvSpPr>
          <p:cNvPr id="31" name="Rectangle 30"/>
          <p:cNvSpPr/>
          <p:nvPr/>
        </p:nvSpPr>
        <p:spPr bwMode="auto">
          <a:xfrm>
            <a:off x="10875557" y="3228090"/>
            <a:ext cx="389478" cy="502026"/>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82880" tIns="182880" rIns="182880" bIns="45718" numCol="1" rtlCol="0" anchor="ctr" anchorCtr="0" compatLnSpc="1">
            <a:prstTxWarp prst="textNoShape">
              <a:avLst/>
            </a:prstTxWarp>
          </a:bodyPr>
          <a:lstStyle/>
          <a:p>
            <a:pPr algn="ctr" defTabSz="914099" fontAlgn="base">
              <a:spcBef>
                <a:spcPct val="0"/>
              </a:spcBef>
              <a:spcAft>
                <a:spcPct val="0"/>
              </a:spcAft>
            </a:pPr>
            <a:r>
              <a:rPr lang="en-US" sz="3200" b="1" dirty="0" smtClean="0">
                <a:solidFill>
                  <a:srgbClr val="505050"/>
                </a:solidFill>
                <a:latin typeface="Segoe Condensed" pitchFamily="34" charset="0"/>
              </a:rPr>
              <a:t>!</a:t>
            </a:r>
          </a:p>
        </p:txBody>
      </p:sp>
      <p:sp>
        <p:nvSpPr>
          <p:cNvPr id="32" name="Rectangle 31"/>
          <p:cNvSpPr/>
          <p:nvPr/>
        </p:nvSpPr>
        <p:spPr bwMode="auto">
          <a:xfrm>
            <a:off x="939766" y="3251434"/>
            <a:ext cx="389478" cy="502026"/>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82880" tIns="182880" rIns="182880" bIns="45718" numCol="1" rtlCol="0" anchor="ctr" anchorCtr="0" compatLnSpc="1">
            <a:prstTxWarp prst="textNoShape">
              <a:avLst/>
            </a:prstTxWarp>
          </a:bodyPr>
          <a:lstStyle/>
          <a:p>
            <a:pPr algn="ctr" defTabSz="914099" fontAlgn="base">
              <a:spcBef>
                <a:spcPct val="0"/>
              </a:spcBef>
              <a:spcAft>
                <a:spcPct val="0"/>
              </a:spcAft>
            </a:pPr>
            <a:r>
              <a:rPr lang="en-US" sz="3200" b="1" dirty="0" smtClean="0">
                <a:solidFill>
                  <a:srgbClr val="505050"/>
                </a:solidFill>
                <a:latin typeface="Segoe Condensed" pitchFamily="34" charset="0"/>
              </a:rPr>
              <a:t>!</a:t>
            </a:r>
          </a:p>
        </p:txBody>
      </p:sp>
      <p:sp>
        <p:nvSpPr>
          <p:cNvPr id="33" name="Rounded Rectangle 32"/>
          <p:cNvSpPr/>
          <p:nvPr/>
        </p:nvSpPr>
        <p:spPr bwMode="auto">
          <a:xfrm>
            <a:off x="3224108" y="3120257"/>
            <a:ext cx="186320" cy="180743"/>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34" name="Rounded Rectangle 33"/>
          <p:cNvSpPr/>
          <p:nvPr/>
        </p:nvSpPr>
        <p:spPr bwMode="auto">
          <a:xfrm>
            <a:off x="3410428" y="3120257"/>
            <a:ext cx="186320" cy="180743"/>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35" name="Rectangle 34"/>
          <p:cNvSpPr/>
          <p:nvPr/>
        </p:nvSpPr>
        <p:spPr bwMode="auto">
          <a:xfrm>
            <a:off x="3246260" y="4234041"/>
            <a:ext cx="330885" cy="442222"/>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82880" tIns="182880" rIns="182880" bIns="45718" numCol="1" rtlCol="0" anchor="ctr" anchorCtr="0" compatLnSpc="1">
            <a:prstTxWarp prst="textNoShape">
              <a:avLst/>
            </a:prstTxWarp>
          </a:bodyPr>
          <a:lstStyle/>
          <a:p>
            <a:pPr algn="ctr" defTabSz="914099" fontAlgn="base">
              <a:spcBef>
                <a:spcPct val="0"/>
              </a:spcBef>
              <a:spcAft>
                <a:spcPct val="0"/>
              </a:spcAft>
            </a:pPr>
            <a:r>
              <a:rPr lang="en-US" sz="3200" b="1" dirty="0" smtClean="0">
                <a:solidFill>
                  <a:srgbClr val="505050"/>
                </a:solidFill>
                <a:latin typeface="Segoe Condensed" pitchFamily="34" charset="0"/>
              </a:rPr>
              <a:t>!</a:t>
            </a:r>
          </a:p>
        </p:txBody>
      </p:sp>
      <p:sp>
        <p:nvSpPr>
          <p:cNvPr id="36" name="TextBox 35"/>
          <p:cNvSpPr txBox="1"/>
          <p:nvPr/>
        </p:nvSpPr>
        <p:spPr>
          <a:xfrm rot="19415283">
            <a:off x="1641946" y="4098709"/>
            <a:ext cx="1610436" cy="288230"/>
          </a:xfrm>
          <a:prstGeom prst="rect">
            <a:avLst/>
          </a:prstGeom>
          <a:noFill/>
        </p:spPr>
        <p:txBody>
          <a:bodyPr wrap="square" lIns="0" tIns="0" rIns="0" bIns="0" rtlCol="0">
            <a:noAutofit/>
          </a:bodyPr>
          <a:lstStyle/>
          <a:p>
            <a:r>
              <a:rPr lang="en-US" sz="1600" dirty="0" smtClean="0">
                <a:solidFill>
                  <a:srgbClr val="505050"/>
                </a:solidFill>
                <a:latin typeface="Segoe UI Light" pitchFamily="34" charset="0"/>
              </a:rPr>
              <a:t>Hub Timer Job</a:t>
            </a:r>
          </a:p>
        </p:txBody>
      </p:sp>
      <p:sp>
        <p:nvSpPr>
          <p:cNvPr id="37" name="Rectangle 36"/>
          <p:cNvSpPr/>
          <p:nvPr/>
        </p:nvSpPr>
        <p:spPr bwMode="auto">
          <a:xfrm>
            <a:off x="1786537" y="4939693"/>
            <a:ext cx="330885" cy="442222"/>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82880" tIns="182880" rIns="182880" bIns="45718" numCol="1" rtlCol="0" anchor="ctr" anchorCtr="0" compatLnSpc="1">
            <a:prstTxWarp prst="textNoShape">
              <a:avLst/>
            </a:prstTxWarp>
          </a:bodyPr>
          <a:lstStyle/>
          <a:p>
            <a:pPr algn="ctr" defTabSz="914099" fontAlgn="base">
              <a:spcBef>
                <a:spcPct val="0"/>
              </a:spcBef>
              <a:spcAft>
                <a:spcPct val="0"/>
              </a:spcAft>
            </a:pPr>
            <a:r>
              <a:rPr lang="en-US" sz="3200" b="1" dirty="0" smtClean="0">
                <a:solidFill>
                  <a:srgbClr val="505050"/>
                </a:solidFill>
                <a:latin typeface="Segoe Condensed" pitchFamily="34" charset="0"/>
              </a:rPr>
              <a:t>!</a:t>
            </a:r>
          </a:p>
        </p:txBody>
      </p:sp>
      <p:sp>
        <p:nvSpPr>
          <p:cNvPr id="38" name="Rectangle 37"/>
          <p:cNvSpPr/>
          <p:nvPr/>
        </p:nvSpPr>
        <p:spPr bwMode="auto">
          <a:xfrm>
            <a:off x="3158015" y="4310128"/>
            <a:ext cx="330885" cy="442222"/>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82880" tIns="182880" rIns="182880" bIns="45718" numCol="1" rtlCol="0" anchor="ctr" anchorCtr="0" compatLnSpc="1">
            <a:prstTxWarp prst="textNoShape">
              <a:avLst/>
            </a:prstTxWarp>
          </a:bodyPr>
          <a:lstStyle/>
          <a:p>
            <a:pPr algn="ctr" defTabSz="914099" fontAlgn="base">
              <a:spcBef>
                <a:spcPct val="0"/>
              </a:spcBef>
              <a:spcAft>
                <a:spcPct val="0"/>
              </a:spcAft>
            </a:pPr>
            <a:r>
              <a:rPr lang="en-US" sz="3200" b="1" dirty="0" smtClean="0">
                <a:solidFill>
                  <a:srgbClr val="505050"/>
                </a:solidFill>
                <a:latin typeface="Segoe Condensed" pitchFamily="34" charset="0"/>
              </a:rPr>
              <a:t>!</a:t>
            </a:r>
          </a:p>
        </p:txBody>
      </p:sp>
      <p:sp>
        <p:nvSpPr>
          <p:cNvPr id="39" name="Rectangle 38"/>
          <p:cNvSpPr/>
          <p:nvPr/>
        </p:nvSpPr>
        <p:spPr bwMode="auto">
          <a:xfrm>
            <a:off x="3043916" y="4406352"/>
            <a:ext cx="330885" cy="442222"/>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82880" tIns="182880" rIns="182880" bIns="45718" numCol="1" rtlCol="0" anchor="ctr" anchorCtr="0" compatLnSpc="1">
            <a:prstTxWarp prst="textNoShape">
              <a:avLst/>
            </a:prstTxWarp>
          </a:bodyPr>
          <a:lstStyle/>
          <a:p>
            <a:pPr algn="ctr" defTabSz="914099" fontAlgn="base">
              <a:spcBef>
                <a:spcPct val="0"/>
              </a:spcBef>
              <a:spcAft>
                <a:spcPct val="0"/>
              </a:spcAft>
            </a:pPr>
            <a:r>
              <a:rPr lang="en-US" sz="3200" b="1" dirty="0" smtClean="0">
                <a:solidFill>
                  <a:srgbClr val="505050"/>
                </a:solidFill>
                <a:latin typeface="Segoe Condensed" pitchFamily="34" charset="0"/>
              </a:rPr>
              <a:t>!</a:t>
            </a:r>
          </a:p>
        </p:txBody>
      </p:sp>
      <p:sp>
        <p:nvSpPr>
          <p:cNvPr id="40" name="Rectangle 39"/>
          <p:cNvSpPr/>
          <p:nvPr/>
        </p:nvSpPr>
        <p:spPr bwMode="auto">
          <a:xfrm>
            <a:off x="1873551" y="4988064"/>
            <a:ext cx="330885" cy="442222"/>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82880" tIns="182880" rIns="182880" bIns="45718" numCol="1" rtlCol="0" anchor="ctr" anchorCtr="0" compatLnSpc="1">
            <a:prstTxWarp prst="textNoShape">
              <a:avLst/>
            </a:prstTxWarp>
          </a:bodyPr>
          <a:lstStyle/>
          <a:p>
            <a:pPr algn="ctr" defTabSz="914099" fontAlgn="base">
              <a:spcBef>
                <a:spcPct val="0"/>
              </a:spcBef>
              <a:spcAft>
                <a:spcPct val="0"/>
              </a:spcAft>
            </a:pPr>
            <a:r>
              <a:rPr lang="en-US" sz="3200" b="1" dirty="0" smtClean="0">
                <a:solidFill>
                  <a:srgbClr val="505050"/>
                </a:solidFill>
                <a:latin typeface="Segoe Condensed" pitchFamily="34" charset="0"/>
              </a:rPr>
              <a:t>!</a:t>
            </a:r>
          </a:p>
        </p:txBody>
      </p:sp>
      <p:sp>
        <p:nvSpPr>
          <p:cNvPr id="41" name="Rectangle 40"/>
          <p:cNvSpPr/>
          <p:nvPr/>
        </p:nvSpPr>
        <p:spPr bwMode="auto">
          <a:xfrm>
            <a:off x="1962687" y="5068343"/>
            <a:ext cx="330885" cy="442222"/>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82880" tIns="182880" rIns="182880" bIns="45718" numCol="1" rtlCol="0" anchor="ctr" anchorCtr="0" compatLnSpc="1">
            <a:prstTxWarp prst="textNoShape">
              <a:avLst/>
            </a:prstTxWarp>
          </a:bodyPr>
          <a:lstStyle/>
          <a:p>
            <a:pPr algn="ctr" defTabSz="914099" fontAlgn="base">
              <a:spcBef>
                <a:spcPct val="0"/>
              </a:spcBef>
              <a:spcAft>
                <a:spcPct val="0"/>
              </a:spcAft>
            </a:pPr>
            <a:r>
              <a:rPr lang="en-US" sz="3200" b="1" dirty="0" smtClean="0">
                <a:solidFill>
                  <a:srgbClr val="505050"/>
                </a:solidFill>
                <a:latin typeface="Segoe Condensed" pitchFamily="34" charset="0"/>
              </a:rPr>
              <a:t>!</a:t>
            </a:r>
          </a:p>
        </p:txBody>
      </p:sp>
      <p:sp>
        <p:nvSpPr>
          <p:cNvPr id="42" name="Rectangle 41"/>
          <p:cNvSpPr/>
          <p:nvPr/>
        </p:nvSpPr>
        <p:spPr>
          <a:xfrm>
            <a:off x="3751888" y="4874330"/>
            <a:ext cx="4254590" cy="1384995"/>
          </a:xfrm>
          <a:prstGeom prst="rect">
            <a:avLst/>
          </a:prstGeom>
        </p:spPr>
        <p:txBody>
          <a:bodyPr wrap="square">
            <a:spAutoFit/>
          </a:bodyPr>
          <a:lstStyle/>
          <a:p>
            <a:r>
              <a:rPr lang="en-US" sz="1400" b="1" dirty="0">
                <a:solidFill>
                  <a:srgbClr val="505050"/>
                </a:solidFill>
              </a:rPr>
              <a:t>Content Types </a:t>
            </a:r>
            <a:r>
              <a:rPr lang="en-US" sz="1400" b="1" dirty="0" smtClean="0">
                <a:solidFill>
                  <a:srgbClr val="505050"/>
                </a:solidFill>
              </a:rPr>
              <a:t>Sync has 2 </a:t>
            </a:r>
            <a:r>
              <a:rPr lang="en-US" sz="1400" b="1" dirty="0">
                <a:solidFill>
                  <a:srgbClr val="505050"/>
                </a:solidFill>
              </a:rPr>
              <a:t>Timer </a:t>
            </a:r>
            <a:r>
              <a:rPr lang="en-US" sz="1400" b="1" dirty="0" smtClean="0">
                <a:solidFill>
                  <a:srgbClr val="505050"/>
                </a:solidFill>
              </a:rPr>
              <a:t>Jobs</a:t>
            </a:r>
          </a:p>
          <a:p>
            <a:endParaRPr lang="en-US" sz="1400" dirty="0">
              <a:solidFill>
                <a:srgbClr val="505050"/>
              </a:solidFill>
            </a:endParaRPr>
          </a:p>
          <a:p>
            <a:pPr marL="285750" indent="-285750">
              <a:buFont typeface="Arial" pitchFamily="34" charset="0"/>
              <a:buChar char="•"/>
            </a:pPr>
            <a:r>
              <a:rPr lang="en-US" sz="1400" dirty="0">
                <a:solidFill>
                  <a:srgbClr val="505050"/>
                </a:solidFill>
              </a:rPr>
              <a:t>Content Type Hub :</a:t>
            </a:r>
            <a:endParaRPr lang="en-US" sz="1400" dirty="0" smtClean="0">
              <a:solidFill>
                <a:srgbClr val="505050"/>
              </a:solidFill>
            </a:endParaRPr>
          </a:p>
          <a:p>
            <a:r>
              <a:rPr lang="en-US" sz="1400" dirty="0" smtClean="0">
                <a:solidFill>
                  <a:srgbClr val="505050"/>
                </a:solidFill>
              </a:rPr>
              <a:t>            deleting and log aggregation</a:t>
            </a:r>
          </a:p>
          <a:p>
            <a:pPr marL="285750" indent="-285750">
              <a:buFont typeface="Arial" pitchFamily="34" charset="0"/>
              <a:buChar char="•"/>
            </a:pPr>
            <a:r>
              <a:rPr lang="en-US" sz="1400" dirty="0" smtClean="0">
                <a:solidFill>
                  <a:srgbClr val="505050"/>
                </a:solidFill>
              </a:rPr>
              <a:t>Content </a:t>
            </a:r>
            <a:r>
              <a:rPr lang="en-US" sz="1400" dirty="0">
                <a:solidFill>
                  <a:srgbClr val="505050"/>
                </a:solidFill>
              </a:rPr>
              <a:t>Type Subscriber </a:t>
            </a:r>
            <a:r>
              <a:rPr lang="en-US" sz="1400" dirty="0" smtClean="0">
                <a:solidFill>
                  <a:srgbClr val="505050"/>
                </a:solidFill>
              </a:rPr>
              <a:t>: </a:t>
            </a:r>
          </a:p>
          <a:p>
            <a:r>
              <a:rPr lang="en-US" sz="1400" dirty="0" smtClean="0">
                <a:solidFill>
                  <a:srgbClr val="505050"/>
                </a:solidFill>
              </a:rPr>
              <a:t>             Cab Pull and Content Type pushdown</a:t>
            </a:r>
            <a:endParaRPr lang="en-US" sz="1400" dirty="0">
              <a:solidFill>
                <a:srgbClr val="505050"/>
              </a:solidFill>
            </a:endParaRPr>
          </a:p>
        </p:txBody>
      </p:sp>
    </p:spTree>
    <p:extLst>
      <p:ext uri="{BB962C8B-B14F-4D97-AF65-F5344CB8AC3E}">
        <p14:creationId xmlns:p14="http://schemas.microsoft.com/office/powerpoint/2010/main" val="418247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110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par>
                          <p:cTn id="25" fill="hold">
                            <p:stCondLst>
                              <p:cond delay="500"/>
                            </p:stCondLst>
                            <p:childTnLst>
                              <p:par>
                                <p:cTn id="26" presetID="10" presetClass="entr" presetSubtype="0" fill="hold" grpId="0" nodeType="afterEffect">
                                  <p:stCondLst>
                                    <p:cond delay="50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childTnLst>
                          </p:cTn>
                        </p:par>
                        <p:par>
                          <p:cTn id="43" fill="hold">
                            <p:stCondLst>
                              <p:cond delay="500"/>
                            </p:stCondLst>
                            <p:childTnLst>
                              <p:par>
                                <p:cTn id="44" presetID="10" presetClass="entr" presetSubtype="0" fill="hold" grpId="0" nodeType="afterEffect">
                                  <p:stCondLst>
                                    <p:cond delay="30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par>
                                <p:cTn id="47" presetID="10" presetClass="entr" presetSubtype="0" fill="hold" grpId="0" nodeType="withEffect">
                                  <p:stCondLst>
                                    <p:cond delay="30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par>
                                <p:cTn id="50" presetID="10" presetClass="entr" presetSubtype="0" fill="hold" grpId="0" nodeType="withEffect">
                                  <p:stCondLst>
                                    <p:cond delay="3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animBg="1"/>
      <p:bldP spid="31" grpId="0" animBg="1"/>
      <p:bldP spid="32" grpId="0" animBg="1"/>
      <p:bldP spid="35" grpId="0" animBg="1"/>
      <p:bldP spid="36" grpId="0"/>
      <p:bldP spid="37" grpId="0" animBg="1"/>
      <p:bldP spid="38" grpId="0" animBg="1"/>
      <p:bldP spid="39" grpId="0" animBg="1"/>
      <p:bldP spid="40" grpId="0" animBg="1"/>
      <p:bldP spid="41" grpId="0" animBg="1"/>
      <p:bldP spid="4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Syndication Across </a:t>
            </a:r>
            <a:r>
              <a:rPr lang="en-US" dirty="0">
                <a:solidFill>
                  <a:schemeClr val="tx1"/>
                </a:solidFill>
              </a:rPr>
              <a:t>E</a:t>
            </a:r>
            <a:r>
              <a:rPr lang="en-US" dirty="0" smtClean="0">
                <a:solidFill>
                  <a:schemeClr val="tx1"/>
                </a:solidFill>
              </a:rPr>
              <a:t>nvironments</a:t>
            </a:r>
            <a:endParaRPr lang="en-US" dirty="0">
              <a:solidFill>
                <a:schemeClr val="tx1"/>
              </a:solidFill>
            </a:endParaRPr>
          </a:p>
        </p:txBody>
      </p:sp>
      <p:sp>
        <p:nvSpPr>
          <p:cNvPr id="57" name="Rounded Rectangle 56"/>
          <p:cNvSpPr/>
          <p:nvPr/>
        </p:nvSpPr>
        <p:spPr bwMode="auto">
          <a:xfrm>
            <a:off x="1880749" y="1407696"/>
            <a:ext cx="2879342" cy="2637803"/>
          </a:xfrm>
          <a:prstGeom prst="roundRect">
            <a:avLst>
              <a:gd name="adj" fmla="val 7180"/>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505050"/>
              </a:solidFill>
            </a:endParaRPr>
          </a:p>
        </p:txBody>
      </p:sp>
      <p:sp>
        <p:nvSpPr>
          <p:cNvPr id="58" name="Rounded Rectangle 57"/>
          <p:cNvSpPr/>
          <p:nvPr/>
        </p:nvSpPr>
        <p:spPr bwMode="auto">
          <a:xfrm>
            <a:off x="7677908" y="1651684"/>
            <a:ext cx="3926087" cy="5182400"/>
          </a:xfrm>
          <a:prstGeom prst="roundRect">
            <a:avLst>
              <a:gd name="adj" fmla="val 4764"/>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59" name="Rounded Rectangle 58"/>
          <p:cNvSpPr/>
          <p:nvPr/>
        </p:nvSpPr>
        <p:spPr bwMode="auto">
          <a:xfrm>
            <a:off x="2036544" y="1466174"/>
            <a:ext cx="2488552" cy="2432746"/>
          </a:xfrm>
          <a:prstGeom prst="roundRect">
            <a:avLst>
              <a:gd name="adj" fmla="val 10480"/>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60" name="Rounded Rectangle 59"/>
          <p:cNvSpPr/>
          <p:nvPr/>
        </p:nvSpPr>
        <p:spPr bwMode="auto">
          <a:xfrm>
            <a:off x="7966990" y="1763977"/>
            <a:ext cx="3347923" cy="2432304"/>
          </a:xfrm>
          <a:prstGeom prst="roundRect">
            <a:avLst>
              <a:gd name="adj" fmla="val 6565"/>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61" name="Rounded Rectangle 60"/>
          <p:cNvSpPr/>
          <p:nvPr/>
        </p:nvSpPr>
        <p:spPr bwMode="auto">
          <a:xfrm>
            <a:off x="2263329" y="1602494"/>
            <a:ext cx="2059408" cy="3048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0" tIns="45718" rIns="0"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rgbClr val="505050"/>
                </a:solidFill>
              </a:rPr>
              <a:t>Metadata Service</a:t>
            </a:r>
          </a:p>
        </p:txBody>
      </p:sp>
      <p:sp>
        <p:nvSpPr>
          <p:cNvPr id="62" name="Isosceles Triangle 61"/>
          <p:cNvSpPr/>
          <p:nvPr/>
        </p:nvSpPr>
        <p:spPr bwMode="auto">
          <a:xfrm>
            <a:off x="2460222" y="2660469"/>
            <a:ext cx="1625177" cy="914400"/>
          </a:xfrm>
          <a:prstGeom prst="triangle">
            <a:avLst>
              <a:gd name="adj" fmla="val 50000"/>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63" name="Rounded Rectangle 62"/>
          <p:cNvSpPr/>
          <p:nvPr/>
        </p:nvSpPr>
        <p:spPr bwMode="auto">
          <a:xfrm>
            <a:off x="242878" y="4329125"/>
            <a:ext cx="2488552" cy="2432746"/>
          </a:xfrm>
          <a:prstGeom prst="roundRect">
            <a:avLst>
              <a:gd name="adj" fmla="val 8418"/>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64" name="Isosceles Triangle 63"/>
          <p:cNvSpPr/>
          <p:nvPr/>
        </p:nvSpPr>
        <p:spPr bwMode="auto">
          <a:xfrm>
            <a:off x="487369" y="4946750"/>
            <a:ext cx="2028888" cy="1196741"/>
          </a:xfrm>
          <a:prstGeom prst="triangle">
            <a:avLst>
              <a:gd name="adj" fmla="val 50000"/>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65" name="Rounded Rectangle 64"/>
          <p:cNvSpPr/>
          <p:nvPr/>
        </p:nvSpPr>
        <p:spPr bwMode="auto">
          <a:xfrm>
            <a:off x="988372" y="5777725"/>
            <a:ext cx="1015735" cy="15240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66" name="Isosceles Triangle 65"/>
          <p:cNvSpPr/>
          <p:nvPr/>
        </p:nvSpPr>
        <p:spPr bwMode="auto">
          <a:xfrm>
            <a:off x="9370627" y="2680784"/>
            <a:ext cx="1822799" cy="1243090"/>
          </a:xfrm>
          <a:prstGeom prst="triangle">
            <a:avLst>
              <a:gd name="adj" fmla="val 50000"/>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67" name="Rounded Rectangle 66"/>
          <p:cNvSpPr/>
          <p:nvPr/>
        </p:nvSpPr>
        <p:spPr bwMode="auto">
          <a:xfrm>
            <a:off x="7966990" y="4313733"/>
            <a:ext cx="3347923" cy="2432304"/>
          </a:xfrm>
          <a:prstGeom prst="roundRect">
            <a:avLst>
              <a:gd name="adj" fmla="val 4795"/>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68" name="Isosceles Triangle 67"/>
          <p:cNvSpPr/>
          <p:nvPr/>
        </p:nvSpPr>
        <p:spPr bwMode="auto">
          <a:xfrm>
            <a:off x="8405325" y="5053258"/>
            <a:ext cx="2422725" cy="1436508"/>
          </a:xfrm>
          <a:prstGeom prst="triangle">
            <a:avLst>
              <a:gd name="adj" fmla="val 50000"/>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a:solidFill>
                <a:srgbClr val="505050"/>
              </a:solidFill>
              <a:effectLst>
                <a:outerShdw blurRad="50800" dist="38100" dir="5400000" algn="ctr" rotWithShape="0">
                  <a:srgbClr val="000000">
                    <a:alpha val="47000"/>
                  </a:srgbClr>
                </a:outerShdw>
              </a:effectLst>
            </a:endParaRPr>
          </a:p>
        </p:txBody>
      </p:sp>
      <p:sp>
        <p:nvSpPr>
          <p:cNvPr id="69" name="Rounded Rectangle 68"/>
          <p:cNvSpPr/>
          <p:nvPr/>
        </p:nvSpPr>
        <p:spPr bwMode="auto">
          <a:xfrm>
            <a:off x="9108819" y="6043858"/>
            <a:ext cx="1015735" cy="15240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70" name="Rounded Rectangle 69"/>
          <p:cNvSpPr/>
          <p:nvPr/>
        </p:nvSpPr>
        <p:spPr bwMode="auto">
          <a:xfrm>
            <a:off x="9843227" y="3373804"/>
            <a:ext cx="877595" cy="13188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71" name="Isosceles Triangle 70"/>
          <p:cNvSpPr/>
          <p:nvPr/>
        </p:nvSpPr>
        <p:spPr bwMode="auto">
          <a:xfrm>
            <a:off x="8105073" y="2611909"/>
            <a:ext cx="1822799" cy="1243090"/>
          </a:xfrm>
          <a:prstGeom prst="triangle">
            <a:avLst>
              <a:gd name="adj" fmla="val 50000"/>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smtClean="0">
              <a:solidFill>
                <a:srgbClr val="505050"/>
              </a:solidFill>
              <a:effectLst>
                <a:outerShdw blurRad="50800" dist="38100" dir="5400000" algn="ctr" rotWithShape="0">
                  <a:srgbClr val="000000">
                    <a:alpha val="47000"/>
                  </a:srgbClr>
                </a:outerShdw>
              </a:effectLst>
            </a:endParaRPr>
          </a:p>
        </p:txBody>
      </p:sp>
      <p:sp>
        <p:nvSpPr>
          <p:cNvPr id="72" name="Rounded Rectangle 71"/>
          <p:cNvSpPr/>
          <p:nvPr/>
        </p:nvSpPr>
        <p:spPr bwMode="auto">
          <a:xfrm>
            <a:off x="8534743" y="3298409"/>
            <a:ext cx="878972" cy="13188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73" name="Rounded Rectangle 72"/>
          <p:cNvSpPr/>
          <p:nvPr/>
        </p:nvSpPr>
        <p:spPr bwMode="auto">
          <a:xfrm>
            <a:off x="2775272" y="3388412"/>
            <a:ext cx="1015735" cy="15240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505050"/>
              </a:solidFill>
            </a:endParaRPr>
          </a:p>
        </p:txBody>
      </p:sp>
      <p:sp>
        <p:nvSpPr>
          <p:cNvPr id="74" name="Rounded Rectangle 73"/>
          <p:cNvSpPr/>
          <p:nvPr/>
        </p:nvSpPr>
        <p:spPr bwMode="auto">
          <a:xfrm rot="10800000">
            <a:off x="6961559" y="2459118"/>
            <a:ext cx="699906" cy="2296937"/>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vert" wrap="square" lIns="91436" tIns="45718" rIns="91436" bIns="45718" numCol="1" rtlCol="0" anchor="ctr" anchorCtr="0" compatLnSpc="1">
            <a:prstTxWarp prst="textNoShape">
              <a:avLst/>
            </a:prstTxWarp>
          </a:bodyPr>
          <a:lstStyle/>
          <a:p>
            <a:pPr algn="ctr" defTabSz="914099"/>
            <a:r>
              <a:rPr lang="en-US" dirty="0" smtClean="0">
                <a:solidFill>
                  <a:srgbClr val="505050"/>
                </a:solidFill>
              </a:rPr>
              <a:t>Connection Proxy</a:t>
            </a:r>
          </a:p>
        </p:txBody>
      </p:sp>
      <p:sp>
        <p:nvSpPr>
          <p:cNvPr id="75" name="Flowchart: Magnetic Disk 74"/>
          <p:cNvSpPr/>
          <p:nvPr/>
        </p:nvSpPr>
        <p:spPr bwMode="auto">
          <a:xfrm>
            <a:off x="2425131" y="2056525"/>
            <a:ext cx="544370" cy="453697"/>
          </a:xfrm>
          <a:prstGeom prst="flowChartMagneticDisk">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solidFill>
                <a:srgbClr val="505050"/>
              </a:solidFill>
            </a:endParaRPr>
          </a:p>
        </p:txBody>
      </p:sp>
      <p:sp>
        <p:nvSpPr>
          <p:cNvPr id="76" name="Oval 75"/>
          <p:cNvSpPr/>
          <p:nvPr/>
        </p:nvSpPr>
        <p:spPr bwMode="auto">
          <a:xfrm>
            <a:off x="2437375" y="2055506"/>
            <a:ext cx="523702" cy="142549"/>
          </a:xfrm>
          <a:prstGeom prst="ellips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rgbClr val="505050"/>
              </a:solidFill>
            </a:endParaRPr>
          </a:p>
        </p:txBody>
      </p:sp>
      <p:sp>
        <p:nvSpPr>
          <p:cNvPr id="77" name="Rounded Rectangle 76"/>
          <p:cNvSpPr/>
          <p:nvPr/>
        </p:nvSpPr>
        <p:spPr bwMode="auto">
          <a:xfrm>
            <a:off x="4300289" y="1784955"/>
            <a:ext cx="716092" cy="1079078"/>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solidFill>
                <a:srgbClr val="505050"/>
              </a:solidFill>
              <a:latin typeface="Segoe Condensed" pitchFamily="34" charset="0"/>
            </a:endParaRPr>
          </a:p>
        </p:txBody>
      </p:sp>
      <p:sp>
        <p:nvSpPr>
          <p:cNvPr id="78" name="Rounded Rectangle 77"/>
          <p:cNvSpPr/>
          <p:nvPr/>
        </p:nvSpPr>
        <p:spPr bwMode="auto">
          <a:xfrm>
            <a:off x="4393579" y="2016999"/>
            <a:ext cx="186320" cy="180743"/>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cxnSp>
        <p:nvCxnSpPr>
          <p:cNvPr id="79" name="Elbow Connector 78"/>
          <p:cNvCxnSpPr>
            <a:stCxn id="77" idx="3"/>
            <a:endCxn id="74" idx="3"/>
          </p:cNvCxnSpPr>
          <p:nvPr/>
        </p:nvCxnSpPr>
        <p:spPr>
          <a:xfrm>
            <a:off x="5016381" y="2324494"/>
            <a:ext cx="1945178" cy="1283092"/>
          </a:xfrm>
          <a:prstGeom prst="bentConnector3">
            <a:avLst>
              <a:gd name="adj1" fmla="val 50000"/>
            </a:avLst>
          </a:prstGeom>
          <a:ln>
            <a:solidFill>
              <a:srgbClr val="FF0000"/>
            </a:solidFill>
            <a:headEnd type="none"/>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80" name="TextBox 79"/>
          <p:cNvSpPr txBox="1"/>
          <p:nvPr/>
        </p:nvSpPr>
        <p:spPr>
          <a:xfrm>
            <a:off x="5337114" y="1865006"/>
            <a:ext cx="1865534" cy="412689"/>
          </a:xfrm>
          <a:prstGeom prst="rect">
            <a:avLst/>
          </a:prstGeom>
          <a:noFill/>
        </p:spPr>
        <p:txBody>
          <a:bodyPr wrap="square" lIns="0" tIns="0" rIns="0" bIns="0" rtlCol="0">
            <a:noAutofit/>
          </a:bodyPr>
          <a:lstStyle/>
          <a:p>
            <a:r>
              <a:rPr lang="en-US" sz="1600" dirty="0" smtClean="0">
                <a:solidFill>
                  <a:srgbClr val="505050"/>
                </a:solidFill>
                <a:latin typeface="Segoe UI Light" pitchFamily="34" charset="0"/>
              </a:rPr>
              <a:t>Subscriber Timer Job</a:t>
            </a:r>
          </a:p>
        </p:txBody>
      </p:sp>
      <p:sp>
        <p:nvSpPr>
          <p:cNvPr id="81" name="Rounded Rectangle 80"/>
          <p:cNvSpPr/>
          <p:nvPr/>
        </p:nvSpPr>
        <p:spPr bwMode="auto">
          <a:xfrm>
            <a:off x="4573771" y="2018832"/>
            <a:ext cx="186320" cy="180743"/>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82" name="Rounded Rectangle 81"/>
          <p:cNvSpPr/>
          <p:nvPr/>
        </p:nvSpPr>
        <p:spPr bwMode="auto">
          <a:xfrm>
            <a:off x="4760091" y="2018832"/>
            <a:ext cx="186320" cy="180743"/>
          </a:xfrm>
          <a:prstGeom prst="round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83" name="Rounded Rectangle 82"/>
          <p:cNvSpPr/>
          <p:nvPr/>
        </p:nvSpPr>
        <p:spPr bwMode="auto">
          <a:xfrm>
            <a:off x="2599913" y="5091774"/>
            <a:ext cx="716092" cy="1079078"/>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solidFill>
                <a:srgbClr val="505050"/>
              </a:solidFill>
              <a:latin typeface="Segoe Condensed" pitchFamily="34" charset="0"/>
            </a:endParaRPr>
          </a:p>
        </p:txBody>
      </p:sp>
      <p:sp>
        <p:nvSpPr>
          <p:cNvPr id="84" name="Rounded Rectangle 83"/>
          <p:cNvSpPr/>
          <p:nvPr/>
        </p:nvSpPr>
        <p:spPr bwMode="auto">
          <a:xfrm>
            <a:off x="2684477" y="5415526"/>
            <a:ext cx="186320" cy="180743"/>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85" name="Rounded Rectangle 84"/>
          <p:cNvSpPr/>
          <p:nvPr/>
        </p:nvSpPr>
        <p:spPr bwMode="auto">
          <a:xfrm>
            <a:off x="2864669" y="5417359"/>
            <a:ext cx="186320" cy="180743"/>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86" name="Rounded Rectangle 85"/>
          <p:cNvSpPr/>
          <p:nvPr/>
        </p:nvSpPr>
        <p:spPr bwMode="auto">
          <a:xfrm>
            <a:off x="3050989" y="5417359"/>
            <a:ext cx="186320" cy="180743"/>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87" name="Rounded Rectangle 86"/>
          <p:cNvSpPr/>
          <p:nvPr/>
        </p:nvSpPr>
        <p:spPr bwMode="auto">
          <a:xfrm>
            <a:off x="993945" y="5593629"/>
            <a:ext cx="1015735" cy="15240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88" name="Rounded Rectangle 87"/>
          <p:cNvSpPr/>
          <p:nvPr/>
        </p:nvSpPr>
        <p:spPr bwMode="auto">
          <a:xfrm>
            <a:off x="991499" y="5955353"/>
            <a:ext cx="1015735" cy="15240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cxnSp>
        <p:nvCxnSpPr>
          <p:cNvPr id="89" name=" 2"/>
          <p:cNvCxnSpPr>
            <a:stCxn id="83" idx="3"/>
            <a:endCxn id="90" idx="2"/>
          </p:cNvCxnSpPr>
          <p:nvPr/>
        </p:nvCxnSpPr>
        <p:spPr>
          <a:xfrm flipV="1">
            <a:off x="3316005" y="4044958"/>
            <a:ext cx="1356924" cy="1586355"/>
          </a:xfrm>
          <a:prstGeom prst="curvedConnector2">
            <a:avLst/>
          </a:prstGeom>
          <a:ln>
            <a:solidFill>
              <a:srgbClr val="FF0000"/>
            </a:solidFill>
            <a:headEnd type="arrow"/>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90" name="Rounded Rectangle 89"/>
          <p:cNvSpPr/>
          <p:nvPr/>
        </p:nvSpPr>
        <p:spPr bwMode="auto">
          <a:xfrm>
            <a:off x="4314883" y="2965880"/>
            <a:ext cx="716092" cy="1079078"/>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182880" tIns="182880" rIns="182880" bIns="45718" numCol="1" rtlCol="0" anchor="t" anchorCtr="0" compatLnSpc="1">
            <a:prstTxWarp prst="textNoShape">
              <a:avLst/>
            </a:prstTxWarp>
          </a:bodyPr>
          <a:lstStyle/>
          <a:p>
            <a:pPr algn="ctr" defTabSz="914099" fontAlgn="base">
              <a:spcBef>
                <a:spcPct val="0"/>
              </a:spcBef>
              <a:spcAft>
                <a:spcPct val="0"/>
              </a:spcAft>
            </a:pPr>
            <a:endParaRPr lang="en-US" sz="2200" dirty="0" smtClean="0">
              <a:solidFill>
                <a:srgbClr val="505050"/>
              </a:solidFill>
              <a:latin typeface="Segoe Condensed" pitchFamily="34" charset="0"/>
            </a:endParaRPr>
          </a:p>
        </p:txBody>
      </p:sp>
      <p:sp>
        <p:nvSpPr>
          <p:cNvPr id="91" name="TextBox 90"/>
          <p:cNvSpPr txBox="1"/>
          <p:nvPr/>
        </p:nvSpPr>
        <p:spPr>
          <a:xfrm rot="18090567">
            <a:off x="3177843" y="4638948"/>
            <a:ext cx="1865534" cy="412689"/>
          </a:xfrm>
          <a:prstGeom prst="rect">
            <a:avLst/>
          </a:prstGeom>
          <a:noFill/>
        </p:spPr>
        <p:txBody>
          <a:bodyPr wrap="square" lIns="0" tIns="0" rIns="0" bIns="0" rtlCol="0">
            <a:noAutofit/>
          </a:bodyPr>
          <a:lstStyle/>
          <a:p>
            <a:r>
              <a:rPr lang="en-US" sz="1600" dirty="0" smtClean="0">
                <a:solidFill>
                  <a:srgbClr val="505050"/>
                </a:solidFill>
                <a:latin typeface="Segoe UI Light" pitchFamily="34" charset="0"/>
              </a:rPr>
              <a:t>Subscriber </a:t>
            </a:r>
            <a:r>
              <a:rPr lang="en-US" sz="1600" dirty="0">
                <a:solidFill>
                  <a:srgbClr val="505050"/>
                </a:solidFill>
                <a:latin typeface="Segoe UI Light" pitchFamily="34" charset="0"/>
              </a:rPr>
              <a:t>Timer</a:t>
            </a:r>
            <a:r>
              <a:rPr lang="en-US" sz="1600" dirty="0" smtClean="0">
                <a:solidFill>
                  <a:srgbClr val="505050"/>
                </a:solidFill>
                <a:latin typeface="Segoe UI Light" pitchFamily="34" charset="0"/>
              </a:rPr>
              <a:t> Job</a:t>
            </a:r>
          </a:p>
        </p:txBody>
      </p:sp>
      <p:cxnSp>
        <p:nvCxnSpPr>
          <p:cNvPr id="92" name=" 2"/>
          <p:cNvCxnSpPr/>
          <p:nvPr/>
        </p:nvCxnSpPr>
        <p:spPr>
          <a:xfrm rot="10800000">
            <a:off x="2004109" y="5505896"/>
            <a:ext cx="680368" cy="12700"/>
          </a:xfrm>
          <a:prstGeom prst="curvedConnector3">
            <a:avLst>
              <a:gd name="adj1" fmla="val 50000"/>
            </a:avLst>
          </a:prstGeom>
          <a:ln>
            <a:solidFill>
              <a:srgbClr val="333333"/>
            </a:solidFill>
            <a:headEnd type="arrow"/>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93" name="TextBox 92"/>
          <p:cNvSpPr txBox="1"/>
          <p:nvPr/>
        </p:nvSpPr>
        <p:spPr>
          <a:xfrm>
            <a:off x="1940885" y="5092965"/>
            <a:ext cx="644887" cy="303324"/>
          </a:xfrm>
          <a:prstGeom prst="rect">
            <a:avLst/>
          </a:prstGeom>
          <a:noFill/>
        </p:spPr>
        <p:txBody>
          <a:bodyPr wrap="square" lIns="0" tIns="0" rIns="0" bIns="0" rtlCol="0">
            <a:noAutofit/>
          </a:bodyPr>
          <a:lstStyle/>
          <a:p>
            <a:r>
              <a:rPr lang="en-US" sz="1600" dirty="0" smtClean="0">
                <a:solidFill>
                  <a:srgbClr val="505050"/>
                </a:solidFill>
                <a:latin typeface="Segoe UI Light" pitchFamily="34" charset="0"/>
              </a:rPr>
              <a:t>Publish</a:t>
            </a:r>
          </a:p>
        </p:txBody>
      </p:sp>
      <p:sp>
        <p:nvSpPr>
          <p:cNvPr id="94" name="Rounded Rectangle 93"/>
          <p:cNvSpPr/>
          <p:nvPr/>
        </p:nvSpPr>
        <p:spPr bwMode="auto">
          <a:xfrm>
            <a:off x="4407520" y="3168796"/>
            <a:ext cx="186320" cy="180743"/>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95" name="Rounded Rectangle 94"/>
          <p:cNvSpPr/>
          <p:nvPr/>
        </p:nvSpPr>
        <p:spPr bwMode="auto">
          <a:xfrm>
            <a:off x="4587712" y="3170629"/>
            <a:ext cx="186320" cy="180743"/>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96" name="Rounded Rectangle 95"/>
          <p:cNvSpPr/>
          <p:nvPr/>
        </p:nvSpPr>
        <p:spPr bwMode="auto">
          <a:xfrm>
            <a:off x="4774032" y="3170629"/>
            <a:ext cx="186320" cy="180743"/>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cxnSp>
        <p:nvCxnSpPr>
          <p:cNvPr id="97" name=" 2"/>
          <p:cNvCxnSpPr/>
          <p:nvPr/>
        </p:nvCxnSpPr>
        <p:spPr>
          <a:xfrm rot="10800000" flipV="1">
            <a:off x="3599639" y="2695247"/>
            <a:ext cx="665246" cy="129238"/>
          </a:xfrm>
          <a:prstGeom prst="curvedConnector3">
            <a:avLst>
              <a:gd name="adj1" fmla="val 97185"/>
            </a:avLst>
          </a:prstGeom>
          <a:ln>
            <a:solidFill>
              <a:srgbClr val="333333"/>
            </a:solidFill>
            <a:headEnd type="arrow"/>
            <a:tailEnd type="none"/>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98" name="TextBox 97"/>
          <p:cNvSpPr txBox="1"/>
          <p:nvPr/>
        </p:nvSpPr>
        <p:spPr>
          <a:xfrm>
            <a:off x="3521293" y="2346294"/>
            <a:ext cx="644887" cy="303324"/>
          </a:xfrm>
          <a:prstGeom prst="rect">
            <a:avLst/>
          </a:prstGeom>
          <a:noFill/>
        </p:spPr>
        <p:txBody>
          <a:bodyPr wrap="square" lIns="0" tIns="0" rIns="0" bIns="0" rtlCol="0">
            <a:noAutofit/>
          </a:bodyPr>
          <a:lstStyle/>
          <a:p>
            <a:r>
              <a:rPr lang="en-US" sz="1600" dirty="0" smtClean="0">
                <a:solidFill>
                  <a:srgbClr val="505050"/>
                </a:solidFill>
                <a:latin typeface="Segoe UI Light" pitchFamily="34" charset="0"/>
              </a:rPr>
              <a:t>Publish</a:t>
            </a:r>
          </a:p>
        </p:txBody>
      </p:sp>
      <p:sp>
        <p:nvSpPr>
          <p:cNvPr id="99" name="Rounded Rectangle 98"/>
          <p:cNvSpPr/>
          <p:nvPr/>
        </p:nvSpPr>
        <p:spPr bwMode="auto">
          <a:xfrm>
            <a:off x="2783910" y="3200492"/>
            <a:ext cx="1015735" cy="15240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100" name="Rounded Rectangle 99"/>
          <p:cNvSpPr/>
          <p:nvPr/>
        </p:nvSpPr>
        <p:spPr bwMode="auto">
          <a:xfrm>
            <a:off x="2789483" y="3016396"/>
            <a:ext cx="1015735" cy="152400"/>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101" name="Rounded Rectangle 100"/>
          <p:cNvSpPr/>
          <p:nvPr/>
        </p:nvSpPr>
        <p:spPr bwMode="auto">
          <a:xfrm>
            <a:off x="4393579" y="2465724"/>
            <a:ext cx="186320" cy="180743"/>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102" name="Rounded Rectangle 101"/>
          <p:cNvSpPr/>
          <p:nvPr/>
        </p:nvSpPr>
        <p:spPr bwMode="auto">
          <a:xfrm>
            <a:off x="4573771" y="2467557"/>
            <a:ext cx="186320" cy="180743"/>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sp>
        <p:nvSpPr>
          <p:cNvPr id="103" name="Rounded Rectangle 102"/>
          <p:cNvSpPr/>
          <p:nvPr/>
        </p:nvSpPr>
        <p:spPr bwMode="auto">
          <a:xfrm>
            <a:off x="4760091" y="2467557"/>
            <a:ext cx="186320" cy="180743"/>
          </a:xfrm>
          <a:prstGeom prst="roundRect">
            <a:avLst/>
          </a:prstGeom>
          <a:ln>
            <a:headEnd type="none" w="med" len="med"/>
            <a:tailEnd type="none" w="med" len="med"/>
          </a:ln>
        </p:spPr>
        <p:style>
          <a:lnRef idx="0">
            <a:schemeClr val="accent1"/>
          </a:lnRef>
          <a:fillRef idx="1002">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solidFill>
                <a:srgbClr val="505050"/>
              </a:solidFill>
            </a:endParaRPr>
          </a:p>
        </p:txBody>
      </p:sp>
      <p:cxnSp>
        <p:nvCxnSpPr>
          <p:cNvPr id="104" name="Straight Arrow Connector 103"/>
          <p:cNvCxnSpPr/>
          <p:nvPr/>
        </p:nvCxnSpPr>
        <p:spPr>
          <a:xfrm flipV="1">
            <a:off x="7591629" y="3430289"/>
            <a:ext cx="1382600" cy="360733"/>
          </a:xfrm>
          <a:prstGeom prst="straightConnector1">
            <a:avLst/>
          </a:prstGeom>
          <a:ln>
            <a:solidFill>
              <a:srgbClr val="333333"/>
            </a:solidFill>
            <a:tailEnd type="arrow"/>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cxnSp>
        <p:nvCxnSpPr>
          <p:cNvPr id="105" name="Straight Arrow Connector 104"/>
          <p:cNvCxnSpPr/>
          <p:nvPr/>
        </p:nvCxnSpPr>
        <p:spPr>
          <a:xfrm flipV="1">
            <a:off x="7591629" y="3505684"/>
            <a:ext cx="2687630" cy="342176"/>
          </a:xfrm>
          <a:prstGeom prst="straightConnector1">
            <a:avLst/>
          </a:prstGeom>
          <a:ln>
            <a:solidFill>
              <a:srgbClr val="333333"/>
            </a:solidFill>
            <a:tailEnd type="arrow"/>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cxnSp>
        <p:nvCxnSpPr>
          <p:cNvPr id="106" name="Straight Arrow Connector 105"/>
          <p:cNvCxnSpPr/>
          <p:nvPr/>
        </p:nvCxnSpPr>
        <p:spPr>
          <a:xfrm>
            <a:off x="7591629" y="3847860"/>
            <a:ext cx="1625932" cy="2195998"/>
          </a:xfrm>
          <a:prstGeom prst="straightConnector1">
            <a:avLst/>
          </a:prstGeom>
          <a:ln>
            <a:solidFill>
              <a:srgbClr val="333333"/>
            </a:solidFill>
            <a:tailEnd type="arrow"/>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cxnSp>
      <p:sp>
        <p:nvSpPr>
          <p:cNvPr id="107" name="TextBox 106"/>
          <p:cNvSpPr txBox="1"/>
          <p:nvPr/>
        </p:nvSpPr>
        <p:spPr>
          <a:xfrm>
            <a:off x="179513" y="3791996"/>
            <a:ext cx="1500665" cy="379798"/>
          </a:xfrm>
          <a:prstGeom prst="rect">
            <a:avLst/>
          </a:prstGeom>
          <a:noFill/>
        </p:spPr>
        <p:txBody>
          <a:bodyPr wrap="square" lIns="0" tIns="0" rIns="0" bIns="0" rtlCol="0">
            <a:noAutofit/>
          </a:bodyPr>
          <a:lstStyle/>
          <a:p>
            <a:r>
              <a:rPr lang="en-US" sz="2800" dirty="0" smtClean="0">
                <a:solidFill>
                  <a:srgbClr val="505050"/>
                </a:solidFill>
                <a:latin typeface="Segoe" pitchFamily="34" charset="0"/>
              </a:rPr>
              <a:t>Dev/Test</a:t>
            </a:r>
          </a:p>
        </p:txBody>
      </p:sp>
      <p:sp>
        <p:nvSpPr>
          <p:cNvPr id="108" name="TextBox 107"/>
          <p:cNvSpPr txBox="1"/>
          <p:nvPr/>
        </p:nvSpPr>
        <p:spPr>
          <a:xfrm>
            <a:off x="1280531" y="1022950"/>
            <a:ext cx="3017903" cy="379798"/>
          </a:xfrm>
          <a:prstGeom prst="rect">
            <a:avLst/>
          </a:prstGeom>
          <a:noFill/>
        </p:spPr>
        <p:txBody>
          <a:bodyPr wrap="square" lIns="0" tIns="0" rIns="0" bIns="0" rtlCol="0">
            <a:noAutofit/>
          </a:bodyPr>
          <a:lstStyle/>
          <a:p>
            <a:r>
              <a:rPr lang="en-US" sz="2800" dirty="0" smtClean="0">
                <a:solidFill>
                  <a:srgbClr val="505050"/>
                </a:solidFill>
                <a:latin typeface="Segoe" pitchFamily="34" charset="0"/>
              </a:rPr>
              <a:t>Production Hub</a:t>
            </a:r>
          </a:p>
        </p:txBody>
      </p:sp>
      <p:sp>
        <p:nvSpPr>
          <p:cNvPr id="109" name="TextBox 108"/>
          <p:cNvSpPr txBox="1"/>
          <p:nvPr/>
        </p:nvSpPr>
        <p:spPr>
          <a:xfrm>
            <a:off x="7784410" y="1280619"/>
            <a:ext cx="3530503" cy="609720"/>
          </a:xfrm>
          <a:prstGeom prst="rect">
            <a:avLst/>
          </a:prstGeom>
          <a:noFill/>
        </p:spPr>
        <p:txBody>
          <a:bodyPr wrap="square" lIns="0" tIns="0" rIns="0" bIns="0" rtlCol="0">
            <a:noAutofit/>
          </a:bodyPr>
          <a:lstStyle/>
          <a:p>
            <a:r>
              <a:rPr lang="en-US" sz="2800" dirty="0" smtClean="0">
                <a:solidFill>
                  <a:srgbClr val="505050"/>
                </a:solidFill>
                <a:ea typeface="Segoe UI" pitchFamily="34" charset="0"/>
                <a:cs typeface="Segoe UI" pitchFamily="34" charset="0"/>
              </a:rPr>
              <a:t>Prod Auth. Sites</a:t>
            </a:r>
          </a:p>
        </p:txBody>
      </p:sp>
    </p:spTree>
    <p:extLst>
      <p:ext uri="{BB962C8B-B14F-4D97-AF65-F5344CB8AC3E}">
        <p14:creationId xmlns:p14="http://schemas.microsoft.com/office/powerpoint/2010/main" val="1689022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500"/>
                                        <p:tgtEl>
                                          <p:spTgt spid="92"/>
                                        </p:tgtEl>
                                      </p:cBhvr>
                                    </p:animEffect>
                                  </p:childTnLst>
                                </p:cTn>
                              </p:par>
                              <p:par>
                                <p:cTn id="8" presetID="1" presetClass="entr" presetSubtype="0" fill="hold" grpId="0" nodeType="withEffect">
                                  <p:stCondLst>
                                    <p:cond delay="300"/>
                                  </p:stCondLst>
                                  <p:childTnLst>
                                    <p:set>
                                      <p:cBhvr>
                                        <p:cTn id="9" dur="1" fill="hold">
                                          <p:stCondLst>
                                            <p:cond delay="0"/>
                                          </p:stCondLst>
                                        </p:cTn>
                                        <p:tgtEl>
                                          <p:spTgt spid="93"/>
                                        </p:tgtEl>
                                        <p:attrNameLst>
                                          <p:attrName>style.visibility</p:attrName>
                                        </p:attrNameLst>
                                      </p:cBhvr>
                                      <p:to>
                                        <p:strVal val="visible"/>
                                      </p:to>
                                    </p:se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500"/>
                                        <p:tgtEl>
                                          <p:spTgt spid="8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5"/>
                                        </p:tgtEl>
                                        <p:attrNameLst>
                                          <p:attrName>style.visibility</p:attrName>
                                        </p:attrNameLst>
                                      </p:cBhvr>
                                      <p:to>
                                        <p:strVal val="visible"/>
                                      </p:to>
                                    </p:set>
                                    <p:animEffect transition="in" filter="fade">
                                      <p:cBhvr>
                                        <p:cTn id="17" dur="500"/>
                                        <p:tgtEl>
                                          <p:spTgt spid="8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fade">
                                      <p:cBhvr>
                                        <p:cTn id="21" dur="500"/>
                                        <p:tgtEl>
                                          <p:spTgt spid="8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1"/>
                                        </p:tgtEl>
                                        <p:attrNameLst>
                                          <p:attrName>style.visibility</p:attrName>
                                        </p:attrNameLst>
                                      </p:cBhvr>
                                      <p:to>
                                        <p:strVal val="visible"/>
                                      </p:to>
                                    </p:set>
                                    <p:animEffect transition="in" filter="fade">
                                      <p:cBhvr>
                                        <p:cTn id="26" dur="500"/>
                                        <p:tgtEl>
                                          <p:spTgt spid="91"/>
                                        </p:tgtEl>
                                      </p:cBhvr>
                                    </p:animEffect>
                                  </p:childTnLst>
                                </p:cTn>
                              </p:par>
                              <p:par>
                                <p:cTn id="27" presetID="10" presetClass="entr" presetSubtype="0" fill="hold" nodeType="withEffect">
                                  <p:stCondLst>
                                    <p:cond delay="0"/>
                                  </p:stCondLst>
                                  <p:childTnLst>
                                    <p:set>
                                      <p:cBhvr>
                                        <p:cTn id="28" dur="1" fill="hold">
                                          <p:stCondLst>
                                            <p:cond delay="0"/>
                                          </p:stCondLst>
                                        </p:cTn>
                                        <p:tgtEl>
                                          <p:spTgt spid="89"/>
                                        </p:tgtEl>
                                        <p:attrNameLst>
                                          <p:attrName>style.visibility</p:attrName>
                                        </p:attrNameLst>
                                      </p:cBhvr>
                                      <p:to>
                                        <p:strVal val="visible"/>
                                      </p:to>
                                    </p:set>
                                    <p:animEffect transition="in" filter="fade">
                                      <p:cBhvr>
                                        <p:cTn id="29" dur="500"/>
                                        <p:tgtEl>
                                          <p:spTgt spid="8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94"/>
                                        </p:tgtEl>
                                        <p:attrNameLst>
                                          <p:attrName>style.visibility</p:attrName>
                                        </p:attrNameLst>
                                      </p:cBhvr>
                                      <p:to>
                                        <p:strVal val="visible"/>
                                      </p:to>
                                    </p:set>
                                    <p:animEffect transition="in" filter="fade">
                                      <p:cBhvr>
                                        <p:cTn id="34" dur="500"/>
                                        <p:tgtEl>
                                          <p:spTgt spid="9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95"/>
                                        </p:tgtEl>
                                        <p:attrNameLst>
                                          <p:attrName>style.visibility</p:attrName>
                                        </p:attrNameLst>
                                      </p:cBhvr>
                                      <p:to>
                                        <p:strVal val="visible"/>
                                      </p:to>
                                    </p:set>
                                    <p:animEffect transition="in" filter="fade">
                                      <p:cBhvr>
                                        <p:cTn id="37" dur="500"/>
                                        <p:tgtEl>
                                          <p:spTgt spid="95"/>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96"/>
                                        </p:tgtEl>
                                        <p:attrNameLst>
                                          <p:attrName>style.visibility</p:attrName>
                                        </p:attrNameLst>
                                      </p:cBhvr>
                                      <p:to>
                                        <p:strVal val="visible"/>
                                      </p:to>
                                    </p:set>
                                    <p:animEffect transition="in" filter="fade">
                                      <p:cBhvr>
                                        <p:cTn id="41" dur="500"/>
                                        <p:tgtEl>
                                          <p:spTgt spid="96"/>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childTnLst>
                          </p:cTn>
                        </p:par>
                        <p:par>
                          <p:cTn id="46" fill="hold">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99"/>
                                        </p:tgtEl>
                                        <p:attrNameLst>
                                          <p:attrName>style.visibility</p:attrName>
                                        </p:attrNameLst>
                                      </p:cBhvr>
                                      <p:to>
                                        <p:strVal val="visible"/>
                                      </p:to>
                                    </p:set>
                                    <p:animEffect transition="in" filter="fade">
                                      <p:cBhvr>
                                        <p:cTn id="49" dur="500"/>
                                        <p:tgtEl>
                                          <p:spTgt spid="99"/>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73"/>
                                        </p:tgtEl>
                                        <p:attrNameLst>
                                          <p:attrName>style.visibility</p:attrName>
                                        </p:attrNameLst>
                                      </p:cBhvr>
                                      <p:to>
                                        <p:strVal val="visible"/>
                                      </p:to>
                                    </p:set>
                                    <p:animEffect transition="in" filter="fade">
                                      <p:cBhvr>
                                        <p:cTn id="53" dur="500"/>
                                        <p:tgtEl>
                                          <p:spTgt spid="73"/>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97"/>
                                        </p:tgtEl>
                                        <p:attrNameLst>
                                          <p:attrName>style.visibility</p:attrName>
                                        </p:attrNameLst>
                                      </p:cBhvr>
                                      <p:to>
                                        <p:strVal val="visible"/>
                                      </p:to>
                                    </p:set>
                                    <p:animEffect transition="in" filter="fade">
                                      <p:cBhvr>
                                        <p:cTn id="58" dur="500"/>
                                        <p:tgtEl>
                                          <p:spTgt spid="97"/>
                                        </p:tgtEl>
                                      </p:cBhvr>
                                    </p:animEffect>
                                  </p:childTnLst>
                                </p:cTn>
                              </p:par>
                              <p:par>
                                <p:cTn id="59" presetID="1" presetClass="entr" presetSubtype="0" fill="hold" grpId="0" nodeType="withEffect">
                                  <p:stCondLst>
                                    <p:cond delay="300"/>
                                  </p:stCondLst>
                                  <p:childTnLst>
                                    <p:set>
                                      <p:cBhvr>
                                        <p:cTn id="60" dur="1" fill="hold">
                                          <p:stCondLst>
                                            <p:cond delay="0"/>
                                          </p:stCondLst>
                                        </p:cTn>
                                        <p:tgtEl>
                                          <p:spTgt spid="98"/>
                                        </p:tgtEl>
                                        <p:attrNameLst>
                                          <p:attrName>style.visibility</p:attrName>
                                        </p:attrNameLst>
                                      </p:cBhvr>
                                      <p:to>
                                        <p:strVal val="visible"/>
                                      </p:to>
                                    </p:set>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101"/>
                                        </p:tgtEl>
                                        <p:attrNameLst>
                                          <p:attrName>style.visibility</p:attrName>
                                        </p:attrNameLst>
                                      </p:cBhvr>
                                      <p:to>
                                        <p:strVal val="visible"/>
                                      </p:to>
                                    </p:set>
                                    <p:animEffect transition="in" filter="fade">
                                      <p:cBhvr>
                                        <p:cTn id="64" dur="500"/>
                                        <p:tgtEl>
                                          <p:spTgt spid="10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02"/>
                                        </p:tgtEl>
                                        <p:attrNameLst>
                                          <p:attrName>style.visibility</p:attrName>
                                        </p:attrNameLst>
                                      </p:cBhvr>
                                      <p:to>
                                        <p:strVal val="visible"/>
                                      </p:to>
                                    </p:set>
                                    <p:animEffect transition="in" filter="fade">
                                      <p:cBhvr>
                                        <p:cTn id="67" dur="500"/>
                                        <p:tgtEl>
                                          <p:spTgt spid="102"/>
                                        </p:tgtEl>
                                      </p:cBhvr>
                                    </p:animEffect>
                                  </p:childTnLst>
                                </p:cTn>
                              </p:par>
                            </p:childTnLst>
                          </p:cTn>
                        </p:par>
                        <p:par>
                          <p:cTn id="68" fill="hold">
                            <p:stCondLst>
                              <p:cond delay="1000"/>
                            </p:stCondLst>
                            <p:childTnLst>
                              <p:par>
                                <p:cTn id="69" presetID="10" presetClass="entr" presetSubtype="0" fill="hold" grpId="0" nodeType="afterEffect">
                                  <p:stCondLst>
                                    <p:cond delay="0"/>
                                  </p:stCondLst>
                                  <p:childTnLst>
                                    <p:set>
                                      <p:cBhvr>
                                        <p:cTn id="70" dur="1" fill="hold">
                                          <p:stCondLst>
                                            <p:cond delay="0"/>
                                          </p:stCondLst>
                                        </p:cTn>
                                        <p:tgtEl>
                                          <p:spTgt spid="103"/>
                                        </p:tgtEl>
                                        <p:attrNameLst>
                                          <p:attrName>style.visibility</p:attrName>
                                        </p:attrNameLst>
                                      </p:cBhvr>
                                      <p:to>
                                        <p:strVal val="visible"/>
                                      </p:to>
                                    </p:set>
                                    <p:animEffect transition="in" filter="fade">
                                      <p:cBhvr>
                                        <p:cTn id="71" dur="500"/>
                                        <p:tgtEl>
                                          <p:spTgt spid="103"/>
                                        </p:tgtEl>
                                      </p:cBhvr>
                                    </p:animEffec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80"/>
                                        </p:tgtEl>
                                        <p:attrNameLst>
                                          <p:attrName>style.visibility</p:attrName>
                                        </p:attrNameLst>
                                      </p:cBhvr>
                                      <p:to>
                                        <p:strVal val="visible"/>
                                      </p:to>
                                    </p:set>
                                  </p:childTnLst>
                                </p:cTn>
                              </p:par>
                              <p:par>
                                <p:cTn id="76" presetID="1" presetClass="entr" presetSubtype="0" fill="hold" nodeType="withEffect">
                                  <p:stCondLst>
                                    <p:cond delay="0"/>
                                  </p:stCondLst>
                                  <p:childTnLst>
                                    <p:set>
                                      <p:cBhvr>
                                        <p:cTn id="77" dur="1" fill="hold">
                                          <p:stCondLst>
                                            <p:cond delay="0"/>
                                          </p:stCondLst>
                                        </p:cTn>
                                        <p:tgtEl>
                                          <p:spTgt spid="79"/>
                                        </p:tgtEl>
                                        <p:attrNameLst>
                                          <p:attrName>style.visibility</p:attrName>
                                        </p:attrNameLst>
                                      </p:cBhvr>
                                      <p:to>
                                        <p:strVal val="visible"/>
                                      </p:to>
                                    </p:set>
                                  </p:childTnLst>
                                </p:cTn>
                              </p:par>
                              <p:par>
                                <p:cTn id="78" presetID="10" presetClass="entr" presetSubtype="0" fill="hold" nodeType="withEffect">
                                  <p:stCondLst>
                                    <p:cond delay="0"/>
                                  </p:stCondLst>
                                  <p:childTnLst>
                                    <p:set>
                                      <p:cBhvr>
                                        <p:cTn id="79" dur="1" fill="hold">
                                          <p:stCondLst>
                                            <p:cond delay="0"/>
                                          </p:stCondLst>
                                        </p:cTn>
                                        <p:tgtEl>
                                          <p:spTgt spid="104"/>
                                        </p:tgtEl>
                                        <p:attrNameLst>
                                          <p:attrName>style.visibility</p:attrName>
                                        </p:attrNameLst>
                                      </p:cBhvr>
                                      <p:to>
                                        <p:strVal val="visible"/>
                                      </p:to>
                                    </p:set>
                                    <p:animEffect transition="in" filter="fade">
                                      <p:cBhvr>
                                        <p:cTn id="80" dur="500"/>
                                        <p:tgtEl>
                                          <p:spTgt spid="104"/>
                                        </p:tgtEl>
                                      </p:cBhvr>
                                    </p:animEffect>
                                  </p:childTnLst>
                                </p:cTn>
                              </p:par>
                              <p:par>
                                <p:cTn id="81" presetID="10" presetClass="entr" presetSubtype="0" fill="hold" nodeType="withEffect">
                                  <p:stCondLst>
                                    <p:cond delay="0"/>
                                  </p:stCondLst>
                                  <p:childTnLst>
                                    <p:set>
                                      <p:cBhvr>
                                        <p:cTn id="82" dur="1" fill="hold">
                                          <p:stCondLst>
                                            <p:cond delay="0"/>
                                          </p:stCondLst>
                                        </p:cTn>
                                        <p:tgtEl>
                                          <p:spTgt spid="105"/>
                                        </p:tgtEl>
                                        <p:attrNameLst>
                                          <p:attrName>style.visibility</p:attrName>
                                        </p:attrNameLst>
                                      </p:cBhvr>
                                      <p:to>
                                        <p:strVal val="visible"/>
                                      </p:to>
                                    </p:set>
                                    <p:animEffect transition="in" filter="fade">
                                      <p:cBhvr>
                                        <p:cTn id="83" dur="500"/>
                                        <p:tgtEl>
                                          <p:spTgt spid="105"/>
                                        </p:tgtEl>
                                      </p:cBhvr>
                                    </p:animEffect>
                                  </p:childTnLst>
                                </p:cTn>
                              </p:par>
                              <p:par>
                                <p:cTn id="84" presetID="10" presetClass="entr" presetSubtype="0" fill="hold" nodeType="withEffect">
                                  <p:stCondLst>
                                    <p:cond delay="0"/>
                                  </p:stCondLst>
                                  <p:childTnLst>
                                    <p:set>
                                      <p:cBhvr>
                                        <p:cTn id="85" dur="1" fill="hold">
                                          <p:stCondLst>
                                            <p:cond delay="0"/>
                                          </p:stCondLst>
                                        </p:cTn>
                                        <p:tgtEl>
                                          <p:spTgt spid="106"/>
                                        </p:tgtEl>
                                        <p:attrNameLst>
                                          <p:attrName>style.visibility</p:attrName>
                                        </p:attrNameLst>
                                      </p:cBhvr>
                                      <p:to>
                                        <p:strVal val="visible"/>
                                      </p:to>
                                    </p:set>
                                    <p:animEffect transition="in" filter="fade">
                                      <p:cBhvr>
                                        <p:cTn id="86" dur="500"/>
                                        <p:tgtEl>
                                          <p:spTgt spid="106"/>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72"/>
                                        </p:tgtEl>
                                        <p:attrNameLst>
                                          <p:attrName>style.visibility</p:attrName>
                                        </p:attrNameLst>
                                      </p:cBhvr>
                                      <p:to>
                                        <p:strVal val="visible"/>
                                      </p:to>
                                    </p:set>
                                    <p:animEffect transition="in" filter="fade">
                                      <p:cBhvr>
                                        <p:cTn id="89" dur="500"/>
                                        <p:tgtEl>
                                          <p:spTgt spid="72"/>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70"/>
                                        </p:tgtEl>
                                        <p:attrNameLst>
                                          <p:attrName>style.visibility</p:attrName>
                                        </p:attrNameLst>
                                      </p:cBhvr>
                                      <p:to>
                                        <p:strVal val="visible"/>
                                      </p:to>
                                    </p:set>
                                    <p:animEffect transition="in" filter="fade">
                                      <p:cBhvr>
                                        <p:cTn id="92" dur="500"/>
                                        <p:tgtEl>
                                          <p:spTgt spid="70"/>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69"/>
                                        </p:tgtEl>
                                        <p:attrNameLst>
                                          <p:attrName>style.visibility</p:attrName>
                                        </p:attrNameLst>
                                      </p:cBhvr>
                                      <p:to>
                                        <p:strVal val="visible"/>
                                      </p:to>
                                    </p:set>
                                    <p:animEffect transition="in" filter="fade">
                                      <p:cBhvr>
                                        <p:cTn id="95"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2" grpId="0" animBg="1"/>
      <p:bldP spid="73" grpId="0" animBg="1"/>
      <p:bldP spid="80" grpId="0"/>
      <p:bldP spid="84" grpId="0" animBg="1"/>
      <p:bldP spid="85" grpId="0" animBg="1"/>
      <p:bldP spid="86" grpId="0" animBg="1"/>
      <p:bldP spid="91" grpId="0"/>
      <p:bldP spid="93" grpId="0"/>
      <p:bldP spid="94" grpId="0" animBg="1"/>
      <p:bldP spid="95" grpId="0" animBg="1"/>
      <p:bldP spid="96" grpId="0" animBg="1"/>
      <p:bldP spid="98" grpId="0"/>
      <p:bldP spid="99" grpId="0" animBg="1"/>
      <p:bldP spid="100" grpId="0" animBg="1"/>
      <p:bldP spid="101" grpId="0" animBg="1"/>
      <p:bldP spid="102" grpId="0" animBg="1"/>
      <p:bldP spid="10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Type </a:t>
            </a:r>
            <a:r>
              <a:rPr lang="en-US" dirty="0"/>
              <a:t>P</a:t>
            </a:r>
            <a:r>
              <a:rPr lang="en-US" dirty="0" smtClean="0"/>
              <a:t>ublishing</a:t>
            </a:r>
            <a:endParaRPr lang="en-US" dirty="0"/>
          </a:p>
        </p:txBody>
      </p:sp>
      <p:pic>
        <p:nvPicPr>
          <p:cNvPr id="4" name="Picture 3"/>
          <p:cNvPicPr>
            <a:picLocks noChangeAspect="1"/>
          </p:cNvPicPr>
          <p:nvPr/>
        </p:nvPicPr>
        <p:blipFill>
          <a:blip r:embed="rId2"/>
          <a:stretch>
            <a:fillRect/>
          </a:stretch>
        </p:blipFill>
        <p:spPr>
          <a:xfrm>
            <a:off x="731897" y="1668482"/>
            <a:ext cx="10903338" cy="374899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121089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Type </a:t>
            </a:r>
            <a:r>
              <a:rPr lang="en-US" dirty="0"/>
              <a:t>S</a:t>
            </a:r>
            <a:r>
              <a:rPr lang="en-US" dirty="0" smtClean="0"/>
              <a:t>yndication</a:t>
            </a:r>
            <a:endParaRPr lang="en-US" dirty="0"/>
          </a:p>
        </p:txBody>
      </p:sp>
      <p:sp>
        <p:nvSpPr>
          <p:cNvPr id="6" name="Text Placeholder 5"/>
          <p:cNvSpPr>
            <a:spLocks noGrp="1"/>
          </p:cNvSpPr>
          <p:nvPr>
            <p:ph type="body" sz="quarter" idx="10"/>
          </p:nvPr>
        </p:nvSpPr>
        <p:spPr/>
        <p:txBody>
          <a:bodyPr/>
          <a:lstStyle/>
          <a:p>
            <a:r>
              <a:rPr lang="en-US" b="1" u="sng" dirty="0" smtClean="0"/>
              <a:t>Pros</a:t>
            </a:r>
            <a:endParaRPr lang="en-US" dirty="0" smtClean="0"/>
          </a:p>
          <a:p>
            <a:r>
              <a:rPr lang="en-US" dirty="0" smtClean="0"/>
              <a:t>Out of the box</a:t>
            </a:r>
          </a:p>
          <a:p>
            <a:endParaRPr lang="en-US" dirty="0"/>
          </a:p>
          <a:p>
            <a:r>
              <a:rPr lang="en-US" dirty="0" smtClean="0"/>
              <a:t>End user management</a:t>
            </a:r>
          </a:p>
          <a:p>
            <a:endParaRPr lang="en-US" dirty="0"/>
          </a:p>
          <a:p>
            <a:r>
              <a:rPr lang="en-US" dirty="0" smtClean="0"/>
              <a:t>Single source for content types across organization</a:t>
            </a:r>
            <a:endParaRPr lang="en-US" dirty="0"/>
          </a:p>
          <a:p>
            <a:endParaRPr lang="en-US" b="1" u="sng" dirty="0"/>
          </a:p>
        </p:txBody>
      </p:sp>
      <p:sp>
        <p:nvSpPr>
          <p:cNvPr id="7" name="Text Placeholder 6"/>
          <p:cNvSpPr>
            <a:spLocks noGrp="1"/>
          </p:cNvSpPr>
          <p:nvPr>
            <p:ph type="body" sz="quarter" idx="11"/>
          </p:nvPr>
        </p:nvSpPr>
        <p:spPr>
          <a:xfrm>
            <a:off x="6675439" y="1212849"/>
            <a:ext cx="5486399" cy="4167295"/>
          </a:xfrm>
        </p:spPr>
        <p:txBody>
          <a:bodyPr/>
          <a:lstStyle/>
          <a:p>
            <a:r>
              <a:rPr lang="en-US" sz="3200" b="1" u="sng" dirty="0"/>
              <a:t>Cons</a:t>
            </a:r>
            <a:endParaRPr lang="en-US" b="1" u="sng" dirty="0"/>
          </a:p>
          <a:p>
            <a:r>
              <a:rPr lang="en-US" sz="3200" dirty="0"/>
              <a:t>Lack of change management</a:t>
            </a:r>
            <a:endParaRPr lang="en-US" dirty="0"/>
          </a:p>
          <a:p>
            <a:endParaRPr lang="en-US" dirty="0"/>
          </a:p>
          <a:p>
            <a:r>
              <a:rPr lang="en-US" sz="3200" dirty="0"/>
              <a:t>Coordination via dedicated site collection</a:t>
            </a:r>
            <a:endParaRPr lang="en-US" dirty="0"/>
          </a:p>
          <a:p>
            <a:endParaRPr lang="en-US" dirty="0"/>
          </a:p>
          <a:p>
            <a:r>
              <a:rPr lang="en-US" sz="3200" dirty="0" smtClean="0"/>
              <a:t>Does </a:t>
            </a:r>
            <a:r>
              <a:rPr lang="en-US" sz="3200" dirty="0"/>
              <a:t>not work for </a:t>
            </a:r>
            <a:r>
              <a:rPr lang="en-US" sz="3200" dirty="0" smtClean="0"/>
              <a:t>hybrids</a:t>
            </a:r>
            <a:endParaRPr lang="en-US" sz="3200" dirty="0"/>
          </a:p>
        </p:txBody>
      </p:sp>
    </p:spTree>
    <p:extLst>
      <p:ext uri="{BB962C8B-B14F-4D97-AF65-F5344CB8AC3E}">
        <p14:creationId xmlns:p14="http://schemas.microsoft.com/office/powerpoint/2010/main" val="3966500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5380760" y="1668482"/>
            <a:ext cx="6010510" cy="2383683"/>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p:cNvSpPr>
            <a:spLocks/>
          </p:cNvSpPr>
          <p:nvPr/>
        </p:nvSpPr>
        <p:spPr bwMode="auto">
          <a:xfrm>
            <a:off x="2888281" y="1668482"/>
            <a:ext cx="2256314" cy="237741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FFFFFF"/>
                </a:solidFill>
              </a:rPr>
              <a:t>Chief Architect &amp;</a:t>
            </a:r>
          </a:p>
          <a:p>
            <a:pPr defTabSz="932472" fontAlgn="base">
              <a:lnSpc>
                <a:spcPct val="90000"/>
              </a:lnSpc>
              <a:spcBef>
                <a:spcPct val="0"/>
              </a:spcBef>
              <a:spcAft>
                <a:spcPct val="0"/>
              </a:spcAft>
            </a:pPr>
            <a:r>
              <a:rPr lang="en-US" sz="2800" dirty="0" smtClean="0">
                <a:solidFill>
                  <a:srgbClr val="FFFFFF"/>
                </a:solidFill>
              </a:rPr>
              <a:t>CEO</a:t>
            </a:r>
          </a:p>
          <a:p>
            <a:pPr defTabSz="932472" fontAlgn="base">
              <a:lnSpc>
                <a:spcPct val="90000"/>
              </a:lnSpc>
              <a:spcBef>
                <a:spcPct val="0"/>
              </a:spcBef>
              <a:spcAft>
                <a:spcPct val="0"/>
              </a:spcAft>
            </a:pPr>
            <a:endParaRPr lang="en-US" sz="2800" dirty="0">
              <a:solidFill>
                <a:srgbClr val="FFFFFF"/>
              </a:solidFill>
            </a:endParaRPr>
          </a:p>
          <a:p>
            <a:pPr defTabSz="932472" fontAlgn="base">
              <a:lnSpc>
                <a:spcPct val="90000"/>
              </a:lnSpc>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898" y="1656969"/>
            <a:ext cx="1920218" cy="2377414"/>
          </a:xfrm>
          <a:prstGeom prst="rect">
            <a:avLst/>
          </a:prstGeom>
        </p:spPr>
      </p:pic>
      <p:pic>
        <p:nvPicPr>
          <p:cNvPr id="4" name="Picture 3"/>
          <p:cNvPicPr>
            <a:picLocks noChangeAspect="1"/>
          </p:cNvPicPr>
          <p:nvPr/>
        </p:nvPicPr>
        <p:blipFill>
          <a:blip r:embed="rId3"/>
          <a:stretch>
            <a:fillRect/>
          </a:stretch>
        </p:blipFill>
        <p:spPr>
          <a:xfrm>
            <a:off x="6219421" y="2143245"/>
            <a:ext cx="4063079" cy="1427887"/>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2462" y="4204835"/>
            <a:ext cx="1868543" cy="2238564"/>
          </a:xfrm>
          <a:prstGeom prst="rect">
            <a:avLst/>
          </a:prstGeom>
        </p:spPr>
      </p:pic>
      <p:pic>
        <p:nvPicPr>
          <p:cNvPr id="6" name="Picture 5" descr="SharePoint 2010 Cover.jpg">
            <a:hlinkClick r:id="rId5"/>
          </p:cNvPr>
          <p:cNvPicPr/>
          <p:nvPr/>
        </p:nvPicPr>
        <p:blipFill>
          <a:blip r:embed="rId6" cstate="print"/>
          <a:stretch>
            <a:fillRect/>
          </a:stretch>
        </p:blipFill>
        <p:spPr>
          <a:xfrm>
            <a:off x="9471052" y="4225877"/>
            <a:ext cx="1920218" cy="2238564"/>
          </a:xfrm>
          <a:prstGeom prst="rect">
            <a:avLst/>
          </a:prstGeom>
        </p:spPr>
      </p:pic>
      <p:sp>
        <p:nvSpPr>
          <p:cNvPr id="7" name="Rectangle 6"/>
          <p:cNvSpPr/>
          <p:nvPr/>
        </p:nvSpPr>
        <p:spPr bwMode="auto">
          <a:xfrm>
            <a:off x="2888279" y="4225877"/>
            <a:ext cx="2256315" cy="223856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Microsoft Certified Architect</a:t>
            </a:r>
          </a:p>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p:nvPicPr>
        <p:blipFill>
          <a:blip r:embed="rId7"/>
          <a:stretch>
            <a:fillRect/>
          </a:stretch>
        </p:blipFill>
        <p:spPr>
          <a:xfrm>
            <a:off x="5360929" y="4217679"/>
            <a:ext cx="1835198" cy="2224617"/>
          </a:xfrm>
          <a:prstGeom prst="rect">
            <a:avLst/>
          </a:prstGeom>
        </p:spPr>
      </p:pic>
      <p:sp>
        <p:nvSpPr>
          <p:cNvPr id="9" name="Title 33"/>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Meet Scott Jamison</a:t>
            </a:r>
            <a:endParaRPr sz="3200">
              <a:gradFill>
                <a:gsLst>
                  <a:gs pos="1250">
                    <a:srgbClr val="505050"/>
                  </a:gs>
                  <a:gs pos="100000">
                    <a:srgbClr val="505050"/>
                  </a:gs>
                </a:gsLst>
                <a:lin ang="5400000" scaled="0"/>
              </a:gradFill>
            </a:endParaRPr>
          </a:p>
        </p:txBody>
      </p:sp>
    </p:spTree>
    <p:extLst>
      <p:ext uri="{BB962C8B-B14F-4D97-AF65-F5344CB8AC3E}">
        <p14:creationId xmlns:p14="http://schemas.microsoft.com/office/powerpoint/2010/main" val="1392659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Comparison</a:t>
            </a:r>
            <a:endParaRPr lang="en-US" dirty="0"/>
          </a:p>
        </p:txBody>
      </p:sp>
      <p:sp>
        <p:nvSpPr>
          <p:cNvPr id="3" name="Text Placeholder 2"/>
          <p:cNvSpPr>
            <a:spLocks noGrp="1"/>
          </p:cNvSpPr>
          <p:nvPr>
            <p:ph type="body" sz="quarter" idx="10"/>
          </p:nvPr>
        </p:nvSpPr>
        <p:spPr>
          <a:xfrm>
            <a:off x="274639" y="1212849"/>
            <a:ext cx="5486399" cy="3748719"/>
          </a:xfrm>
        </p:spPr>
        <p:txBody>
          <a:bodyPr/>
          <a:lstStyle/>
          <a:p>
            <a:r>
              <a:rPr lang="en-US" sz="3200" b="1" u="sng" dirty="0" smtClean="0"/>
              <a:t>Site Collection Content Types</a:t>
            </a:r>
          </a:p>
          <a:p>
            <a:pPr marL="571500" indent="-571500">
              <a:buFont typeface="Arial" panose="020B0604020202020204" pitchFamily="34" charset="0"/>
              <a:buChar char="•"/>
            </a:pPr>
            <a:r>
              <a:rPr lang="en-US" sz="3200" dirty="0" smtClean="0"/>
              <a:t>Content types used only by site collection &amp; sub sites</a:t>
            </a:r>
          </a:p>
          <a:p>
            <a:pPr marL="571500" indent="-571500">
              <a:buFont typeface="Arial" panose="020B0604020202020204" pitchFamily="34" charset="0"/>
              <a:buChar char="•"/>
            </a:pPr>
            <a:r>
              <a:rPr lang="en-US" sz="3200" dirty="0" smtClean="0"/>
              <a:t>Can be extended</a:t>
            </a:r>
          </a:p>
          <a:p>
            <a:pPr marL="571500" indent="-571500">
              <a:buFont typeface="Arial" panose="020B0604020202020204" pitchFamily="34" charset="0"/>
              <a:buChar char="•"/>
            </a:pPr>
            <a:r>
              <a:rPr lang="en-US" sz="3200" dirty="0" smtClean="0"/>
              <a:t>Changes made on child sites preserved</a:t>
            </a:r>
            <a:endParaRPr lang="en-US" sz="3200" dirty="0"/>
          </a:p>
        </p:txBody>
      </p:sp>
      <p:sp>
        <p:nvSpPr>
          <p:cNvPr id="4" name="Text Placeholder 3"/>
          <p:cNvSpPr>
            <a:spLocks noGrp="1"/>
          </p:cNvSpPr>
          <p:nvPr>
            <p:ph type="body" sz="quarter" idx="11"/>
          </p:nvPr>
        </p:nvSpPr>
        <p:spPr>
          <a:xfrm>
            <a:off x="6675439" y="1212849"/>
            <a:ext cx="5486399" cy="4801314"/>
          </a:xfrm>
        </p:spPr>
        <p:txBody>
          <a:bodyPr/>
          <a:lstStyle/>
          <a:p>
            <a:r>
              <a:rPr lang="en-US" sz="3200" b="1" u="sng" dirty="0" smtClean="0"/>
              <a:t>Content Type Syndication</a:t>
            </a:r>
            <a:endParaRPr lang="en-US" sz="3200" dirty="0" smtClean="0"/>
          </a:p>
          <a:p>
            <a:pPr marL="571500" indent="-571500">
              <a:buFont typeface="Arial" panose="020B0604020202020204" pitchFamily="34" charset="0"/>
              <a:buChar char="•"/>
            </a:pPr>
            <a:r>
              <a:rPr lang="en-US" sz="3200" dirty="0" smtClean="0"/>
              <a:t>Content types can be used across site collections &amp; farms</a:t>
            </a:r>
          </a:p>
          <a:p>
            <a:pPr marL="571500" indent="-571500">
              <a:buFont typeface="Arial" panose="020B0604020202020204" pitchFamily="34" charset="0"/>
              <a:buChar char="•"/>
            </a:pPr>
            <a:r>
              <a:rPr lang="en-US" sz="3200" dirty="0" smtClean="0"/>
              <a:t>Content types read only by default on consumer sites</a:t>
            </a:r>
          </a:p>
          <a:p>
            <a:pPr marL="571500" indent="-571500">
              <a:buFont typeface="Arial" panose="020B0604020202020204" pitchFamily="34" charset="0"/>
              <a:buChar char="•"/>
            </a:pPr>
            <a:r>
              <a:rPr lang="en-US" sz="3200" dirty="0" smtClean="0"/>
              <a:t>Changes on consumer sites overwritten by publishing hub</a:t>
            </a:r>
            <a:endParaRPr lang="en-US" sz="3200" dirty="0"/>
          </a:p>
        </p:txBody>
      </p:sp>
    </p:spTree>
    <p:extLst>
      <p:ext uri="{BB962C8B-B14F-4D97-AF65-F5344CB8AC3E}">
        <p14:creationId xmlns:p14="http://schemas.microsoft.com/office/powerpoint/2010/main" val="5213530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fade">
                                      <p:cBhvr>
                                        <p:cTn id="25" dur="1000"/>
                                        <p:tgtEl>
                                          <p:spTgt spid="4">
                                            <p:txEl>
                                              <p:pRg st="0" end="0"/>
                                            </p:txEl>
                                          </p:spTgt>
                                        </p:tgtEl>
                                      </p:cBhvr>
                                    </p:animEffect>
                                    <p:anim calcmode="lin" valueType="num">
                                      <p:cBhvr>
                                        <p:cTn id="2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4">
                                            <p:txEl>
                                              <p:pRg st="0" end="0"/>
                                            </p:txEl>
                                          </p:spTgt>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fade">
                                      <p:cBhvr>
                                        <p:cTn id="30" dur="1000"/>
                                        <p:tgtEl>
                                          <p:spTgt spid="4">
                                            <p:txEl>
                                              <p:pRg st="1" end="1"/>
                                            </p:txEl>
                                          </p:spTgt>
                                        </p:tgtEl>
                                      </p:cBhvr>
                                    </p:animEffect>
                                    <p:anim calcmode="lin" valueType="num">
                                      <p:cBhvr>
                                        <p:cTn id="31"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32" dur="1000" fill="hold"/>
                                        <p:tgtEl>
                                          <p:spTgt spid="4">
                                            <p:txEl>
                                              <p:pRg st="1" end="1"/>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animEffect transition="in" filter="fade">
                                      <p:cBhvr>
                                        <p:cTn id="35" dur="1000"/>
                                        <p:tgtEl>
                                          <p:spTgt spid="4">
                                            <p:txEl>
                                              <p:pRg st="2" end="2"/>
                                            </p:txEl>
                                          </p:spTgt>
                                        </p:tgtEl>
                                      </p:cBhvr>
                                    </p:animEffect>
                                    <p:anim calcmode="lin" valueType="num">
                                      <p:cBhvr>
                                        <p:cTn id="36"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2" end="2"/>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4">
                                            <p:txEl>
                                              <p:pRg st="3" end="3"/>
                                            </p:txEl>
                                          </p:spTgt>
                                        </p:tgtEl>
                                        <p:attrNameLst>
                                          <p:attrName>style.visibility</p:attrName>
                                        </p:attrNameLst>
                                      </p:cBhvr>
                                      <p:to>
                                        <p:strVal val="visible"/>
                                      </p:to>
                                    </p:set>
                                    <p:animEffect transition="in" filter="fade">
                                      <p:cBhvr>
                                        <p:cTn id="40" dur="1000"/>
                                        <p:tgtEl>
                                          <p:spTgt spid="4">
                                            <p:txEl>
                                              <p:pRg st="3" end="3"/>
                                            </p:txEl>
                                          </p:spTgt>
                                        </p:tgtEl>
                                      </p:cBhvr>
                                    </p:animEffect>
                                    <p:anim calcmode="lin" valueType="num">
                                      <p:cBhvr>
                                        <p:cTn id="41"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42"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PowerShell</a:t>
            </a:r>
            <a:endParaRPr lang="en-US" dirty="0"/>
          </a:p>
        </p:txBody>
      </p:sp>
      <p:pic>
        <p:nvPicPr>
          <p:cNvPr id="3" name="Picture 2"/>
          <p:cNvPicPr>
            <a:picLocks noChangeAspect="1"/>
          </p:cNvPicPr>
          <p:nvPr/>
        </p:nvPicPr>
        <p:blipFill>
          <a:blip r:embed="rId2"/>
          <a:stretch>
            <a:fillRect/>
          </a:stretch>
        </p:blipFill>
        <p:spPr>
          <a:xfrm>
            <a:off x="1554848" y="1394165"/>
            <a:ext cx="7955193" cy="512886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796489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PowerShell</a:t>
            </a:r>
            <a:endParaRPr lang="en-US" dirty="0"/>
          </a:p>
        </p:txBody>
      </p:sp>
      <p:sp>
        <p:nvSpPr>
          <p:cNvPr id="6" name="Text Placeholder 5"/>
          <p:cNvSpPr>
            <a:spLocks noGrp="1"/>
          </p:cNvSpPr>
          <p:nvPr>
            <p:ph type="body" sz="quarter" idx="10"/>
          </p:nvPr>
        </p:nvSpPr>
        <p:spPr/>
        <p:txBody>
          <a:bodyPr/>
          <a:lstStyle/>
          <a:p>
            <a:r>
              <a:rPr lang="en-US" b="1" u="sng" dirty="0" smtClean="0"/>
              <a:t>Pros</a:t>
            </a:r>
            <a:endParaRPr lang="en-US" b="1" u="sng" dirty="0"/>
          </a:p>
          <a:p>
            <a:r>
              <a:rPr lang="en-US" dirty="0" smtClean="0"/>
              <a:t>Quick, simple</a:t>
            </a:r>
          </a:p>
          <a:p>
            <a:endParaRPr lang="en-US" dirty="0"/>
          </a:p>
          <a:p>
            <a:r>
              <a:rPr lang="en-US" dirty="0" smtClean="0"/>
              <a:t>Repeatable</a:t>
            </a:r>
          </a:p>
          <a:p>
            <a:endParaRPr lang="en-US" dirty="0"/>
          </a:p>
          <a:p>
            <a:r>
              <a:rPr lang="en-US" dirty="0" smtClean="0"/>
              <a:t>Change management</a:t>
            </a:r>
            <a:endParaRPr lang="en-US" dirty="0"/>
          </a:p>
        </p:txBody>
      </p:sp>
      <p:sp>
        <p:nvSpPr>
          <p:cNvPr id="7" name="Text Placeholder 6"/>
          <p:cNvSpPr>
            <a:spLocks noGrp="1"/>
          </p:cNvSpPr>
          <p:nvPr>
            <p:ph type="body" sz="quarter" idx="11"/>
          </p:nvPr>
        </p:nvSpPr>
        <p:spPr/>
        <p:txBody>
          <a:bodyPr/>
          <a:lstStyle/>
          <a:p>
            <a:r>
              <a:rPr lang="en-US" b="1" u="sng" dirty="0" smtClean="0"/>
              <a:t>Cons</a:t>
            </a:r>
          </a:p>
          <a:p>
            <a:r>
              <a:rPr lang="en-US" dirty="0" smtClean="0"/>
              <a:t>Requires IT support</a:t>
            </a:r>
          </a:p>
          <a:p>
            <a:endParaRPr lang="en-US" dirty="0"/>
          </a:p>
          <a:p>
            <a:r>
              <a:rPr lang="en-US" dirty="0"/>
              <a:t>Need to build own management for updates</a:t>
            </a:r>
          </a:p>
        </p:txBody>
      </p:sp>
    </p:spTree>
    <p:extLst>
      <p:ext uri="{BB962C8B-B14F-4D97-AF65-F5344CB8AC3E}">
        <p14:creationId xmlns:p14="http://schemas.microsoft.com/office/powerpoint/2010/main" val="1563993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 Studio </a:t>
            </a:r>
            <a:endParaRPr lang="en-US" dirty="0"/>
          </a:p>
        </p:txBody>
      </p:sp>
      <p:pic>
        <p:nvPicPr>
          <p:cNvPr id="5" name="Picture 4"/>
          <p:cNvPicPr>
            <a:picLocks noChangeAspect="1"/>
          </p:cNvPicPr>
          <p:nvPr/>
        </p:nvPicPr>
        <p:blipFill>
          <a:blip r:embed="rId2"/>
          <a:stretch>
            <a:fillRect/>
          </a:stretch>
        </p:blipFill>
        <p:spPr>
          <a:xfrm>
            <a:off x="549020" y="1485604"/>
            <a:ext cx="5753266" cy="4480511"/>
          </a:xfrm>
          <a:prstGeom prst="rect">
            <a:avLst/>
          </a:prstGeom>
          <a:ln>
            <a:noFill/>
          </a:ln>
          <a:effectLst>
            <a:outerShdw blurRad="190500" algn="tl" rotWithShape="0">
              <a:srgbClr val="000000">
                <a:alpha val="70000"/>
              </a:srgbClr>
            </a:outerShdw>
          </a:effectLst>
        </p:spPr>
      </p:pic>
      <p:pic>
        <p:nvPicPr>
          <p:cNvPr id="6" name="Picture 5"/>
          <p:cNvPicPr>
            <a:picLocks noChangeAspect="1"/>
          </p:cNvPicPr>
          <p:nvPr/>
        </p:nvPicPr>
        <p:blipFill>
          <a:blip r:embed="rId3"/>
          <a:stretch>
            <a:fillRect/>
          </a:stretch>
        </p:blipFill>
        <p:spPr>
          <a:xfrm>
            <a:off x="7041189" y="1521210"/>
            <a:ext cx="4668594" cy="4444906"/>
          </a:xfrm>
          <a:prstGeom prst="rect">
            <a:avLst/>
          </a:prstGeom>
          <a:ln>
            <a:noFill/>
          </a:ln>
          <a:effectLst>
            <a:outerShdw blurRad="190500" algn="tl" rotWithShape="0">
              <a:srgbClr val="000000">
                <a:alpha val="70000"/>
              </a:srgbClr>
            </a:outerShdw>
          </a:effectLst>
        </p:spPr>
      </p:pic>
      <p:sp>
        <p:nvSpPr>
          <p:cNvPr id="7" name="TextBox 6"/>
          <p:cNvSpPr txBox="1"/>
          <p:nvPr/>
        </p:nvSpPr>
        <p:spPr>
          <a:xfrm>
            <a:off x="731897" y="6276459"/>
            <a:ext cx="5120584"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gradFill>
                  <a:gsLst>
                    <a:gs pos="2917">
                      <a:srgbClr val="505050"/>
                    </a:gs>
                    <a:gs pos="30000">
                      <a:srgbClr val="505050"/>
                    </a:gs>
                  </a:gsLst>
                  <a:lin ang="5400000" scaled="0"/>
                </a:gradFill>
              </a:rPr>
              <a:t>Feature</a:t>
            </a:r>
          </a:p>
        </p:txBody>
      </p:sp>
      <p:sp>
        <p:nvSpPr>
          <p:cNvPr id="8" name="TextBox 7"/>
          <p:cNvSpPr txBox="1"/>
          <p:nvPr/>
        </p:nvSpPr>
        <p:spPr>
          <a:xfrm>
            <a:off x="6589199" y="6276459"/>
            <a:ext cx="5120584"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gradFill>
                  <a:gsLst>
                    <a:gs pos="2917">
                      <a:srgbClr val="505050"/>
                    </a:gs>
                    <a:gs pos="30000">
                      <a:srgbClr val="505050"/>
                    </a:gs>
                  </a:gsLst>
                  <a:lin ang="5400000" scaled="0"/>
                </a:gradFill>
              </a:rPr>
              <a:t>Console Application</a:t>
            </a:r>
          </a:p>
        </p:txBody>
      </p:sp>
    </p:spTree>
    <p:extLst>
      <p:ext uri="{BB962C8B-B14F-4D97-AF65-F5344CB8AC3E}">
        <p14:creationId xmlns:p14="http://schemas.microsoft.com/office/powerpoint/2010/main" val="364766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 Studio</a:t>
            </a:r>
            <a:endParaRPr lang="en-US" dirty="0"/>
          </a:p>
        </p:txBody>
      </p:sp>
      <p:sp>
        <p:nvSpPr>
          <p:cNvPr id="6" name="Text Placeholder 5"/>
          <p:cNvSpPr>
            <a:spLocks noGrp="1"/>
          </p:cNvSpPr>
          <p:nvPr>
            <p:ph type="body" sz="quarter" idx="10"/>
          </p:nvPr>
        </p:nvSpPr>
        <p:spPr>
          <a:xfrm>
            <a:off x="274639" y="1212849"/>
            <a:ext cx="5486399" cy="5595378"/>
          </a:xfrm>
        </p:spPr>
        <p:txBody>
          <a:bodyPr/>
          <a:lstStyle/>
          <a:p>
            <a:r>
              <a:rPr lang="en-US" b="1" u="sng" dirty="0" smtClean="0"/>
              <a:t>Pros</a:t>
            </a:r>
            <a:endParaRPr lang="en-US" dirty="0" smtClean="0"/>
          </a:p>
          <a:p>
            <a:r>
              <a:rPr lang="en-US" dirty="0" smtClean="0"/>
              <a:t>Can deploy with features or as standalone application</a:t>
            </a:r>
          </a:p>
          <a:p>
            <a:endParaRPr lang="en-US" dirty="0"/>
          </a:p>
          <a:p>
            <a:r>
              <a:rPr lang="en-US" dirty="0" smtClean="0"/>
              <a:t>Repeatable</a:t>
            </a:r>
          </a:p>
          <a:p>
            <a:endParaRPr lang="en-US" dirty="0"/>
          </a:p>
          <a:p>
            <a:r>
              <a:rPr lang="en-US" dirty="0" smtClean="0"/>
              <a:t>Change management</a:t>
            </a:r>
            <a:endParaRPr lang="en-US" dirty="0"/>
          </a:p>
          <a:p>
            <a:endParaRPr lang="en-US" b="1" u="sng" dirty="0"/>
          </a:p>
        </p:txBody>
      </p:sp>
      <p:sp>
        <p:nvSpPr>
          <p:cNvPr id="7" name="Text Placeholder 6"/>
          <p:cNvSpPr>
            <a:spLocks noGrp="1"/>
          </p:cNvSpPr>
          <p:nvPr>
            <p:ph type="body" sz="quarter" idx="11"/>
          </p:nvPr>
        </p:nvSpPr>
        <p:spPr/>
        <p:txBody>
          <a:bodyPr/>
          <a:lstStyle/>
          <a:p>
            <a:r>
              <a:rPr lang="en-US" b="1" u="sng" dirty="0" smtClean="0"/>
              <a:t>Cons</a:t>
            </a:r>
          </a:p>
          <a:p>
            <a:r>
              <a:rPr lang="en-US" dirty="0" smtClean="0"/>
              <a:t>Requires developer support</a:t>
            </a:r>
          </a:p>
          <a:p>
            <a:endParaRPr lang="en-US" dirty="0"/>
          </a:p>
          <a:p>
            <a:r>
              <a:rPr lang="en-US" dirty="0" smtClean="0"/>
              <a:t>Need to build own management for updates</a:t>
            </a:r>
          </a:p>
          <a:p>
            <a:endParaRPr lang="en-US" dirty="0"/>
          </a:p>
          <a:p>
            <a:endParaRPr lang="en-US" dirty="0"/>
          </a:p>
        </p:txBody>
      </p:sp>
    </p:spTree>
    <p:extLst>
      <p:ext uri="{BB962C8B-B14F-4D97-AF65-F5344CB8AC3E}">
        <p14:creationId xmlns:p14="http://schemas.microsoft.com/office/powerpoint/2010/main" val="2671289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a:t>
            </a:r>
            <a:r>
              <a:rPr lang="en-US" baseline="30000" dirty="0" smtClean="0"/>
              <a:t>rd</a:t>
            </a:r>
            <a:r>
              <a:rPr lang="en-US" dirty="0" smtClean="0"/>
              <a:t> Party Tools</a:t>
            </a:r>
            <a:endParaRPr lang="en-US" dirty="0"/>
          </a:p>
        </p:txBody>
      </p:sp>
      <p:sp>
        <p:nvSpPr>
          <p:cNvPr id="6" name="Text Placeholder 5"/>
          <p:cNvSpPr>
            <a:spLocks noGrp="1"/>
          </p:cNvSpPr>
          <p:nvPr>
            <p:ph type="body" sz="quarter" idx="10"/>
          </p:nvPr>
        </p:nvSpPr>
        <p:spPr/>
        <p:txBody>
          <a:bodyPr/>
          <a:lstStyle/>
          <a:p>
            <a:r>
              <a:rPr lang="en-US" b="1" u="sng" dirty="0" smtClean="0"/>
              <a:t>Pros</a:t>
            </a:r>
            <a:endParaRPr lang="en-US" dirty="0" smtClean="0"/>
          </a:p>
          <a:p>
            <a:r>
              <a:rPr lang="en-US" dirty="0" smtClean="0"/>
              <a:t>No code to support</a:t>
            </a:r>
          </a:p>
          <a:p>
            <a:endParaRPr lang="en-US" dirty="0"/>
          </a:p>
          <a:p>
            <a:r>
              <a:rPr lang="en-US" dirty="0" smtClean="0"/>
              <a:t>Most handle hybrid</a:t>
            </a:r>
            <a:endParaRPr lang="en-US" dirty="0"/>
          </a:p>
          <a:p>
            <a:endParaRPr lang="en-US" b="1" u="sng" dirty="0"/>
          </a:p>
        </p:txBody>
      </p:sp>
      <p:sp>
        <p:nvSpPr>
          <p:cNvPr id="7" name="Text Placeholder 6"/>
          <p:cNvSpPr>
            <a:spLocks noGrp="1"/>
          </p:cNvSpPr>
          <p:nvPr>
            <p:ph type="body" sz="quarter" idx="11"/>
          </p:nvPr>
        </p:nvSpPr>
        <p:spPr/>
        <p:txBody>
          <a:bodyPr/>
          <a:lstStyle/>
          <a:p>
            <a:r>
              <a:rPr lang="en-US" b="1" u="sng" dirty="0" smtClean="0"/>
              <a:t>Cons</a:t>
            </a:r>
          </a:p>
          <a:p>
            <a:r>
              <a:rPr lang="en-US" dirty="0" smtClean="0"/>
              <a:t>Additional licensing cost</a:t>
            </a:r>
            <a:endParaRPr lang="en-US" dirty="0"/>
          </a:p>
        </p:txBody>
      </p:sp>
    </p:spTree>
    <p:extLst>
      <p:ext uri="{BB962C8B-B14F-4D97-AF65-F5344CB8AC3E}">
        <p14:creationId xmlns:p14="http://schemas.microsoft.com/office/powerpoint/2010/main" val="3566598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bg1"/>
                </a:solidFill>
              </a:rPr>
              <a:t>Customer Scenario</a:t>
            </a:r>
            <a:endParaRPr lang="en-US" dirty="0">
              <a:solidFill>
                <a:schemeClr val="bg1"/>
              </a:solidFill>
            </a:endParaRPr>
          </a:p>
        </p:txBody>
      </p:sp>
    </p:spTree>
    <p:extLst>
      <p:ext uri="{BB962C8B-B14F-4D97-AF65-F5344CB8AC3E}">
        <p14:creationId xmlns:p14="http://schemas.microsoft.com/office/powerpoint/2010/main" val="1708421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06944" y="-1"/>
            <a:ext cx="5039223" cy="7064331"/>
          </a:xfrm>
          <a:prstGeom prst="rect">
            <a:avLst/>
          </a:prstGeom>
        </p:spPr>
      </p:pic>
      <p:sp>
        <p:nvSpPr>
          <p:cNvPr id="7" name="Rectangle 6"/>
          <p:cNvSpPr/>
          <p:nvPr/>
        </p:nvSpPr>
        <p:spPr bwMode="auto">
          <a:xfrm>
            <a:off x="21460" y="0"/>
            <a:ext cx="7385483" cy="7064330"/>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8" name="TextBox 7"/>
          <p:cNvSpPr txBox="1"/>
          <p:nvPr/>
        </p:nvSpPr>
        <p:spPr>
          <a:xfrm>
            <a:off x="833841" y="2125677"/>
            <a:ext cx="5760720" cy="2650148"/>
          </a:xfrm>
          <a:prstGeom prst="rect">
            <a:avLst/>
          </a:prstGeom>
          <a:noFill/>
        </p:spPr>
        <p:txBody>
          <a:bodyPr wrap="square" lIns="182880" tIns="146304" rIns="182880" bIns="146304" rtlCol="0">
            <a:noAutofit/>
          </a:bodyPr>
          <a:lstStyle/>
          <a:p>
            <a:pPr>
              <a:lnSpc>
                <a:spcPct val="90000"/>
              </a:lnSpc>
              <a:spcBef>
                <a:spcPct val="20000"/>
              </a:spcBef>
              <a:buSzPct val="90000"/>
            </a:pPr>
            <a:r>
              <a:rPr lang="en-US" sz="3600" dirty="0">
                <a:gradFill>
                  <a:gsLst>
                    <a:gs pos="0">
                      <a:srgbClr val="FFFFFF"/>
                    </a:gs>
                    <a:gs pos="100000">
                      <a:srgbClr val="FFFFFF"/>
                    </a:gs>
                  </a:gsLst>
                  <a:lin ang="5400000" scaled="0"/>
                </a:gradFill>
                <a:latin typeface="Segoe UI Light"/>
              </a:rPr>
              <a:t>Global pharmaceutical</a:t>
            </a:r>
          </a:p>
          <a:p>
            <a:pPr>
              <a:lnSpc>
                <a:spcPct val="90000"/>
              </a:lnSpc>
              <a:spcBef>
                <a:spcPct val="20000"/>
              </a:spcBef>
              <a:buSzPct val="90000"/>
            </a:pPr>
            <a:endParaRPr lang="en-US" sz="3600" dirty="0">
              <a:gradFill>
                <a:gsLst>
                  <a:gs pos="0">
                    <a:srgbClr val="FFFFFF"/>
                  </a:gs>
                  <a:gs pos="100000">
                    <a:srgbClr val="FFFFFF"/>
                  </a:gs>
                </a:gsLst>
                <a:lin ang="5400000" scaled="0"/>
              </a:gradFill>
              <a:latin typeface="Segoe UI Light"/>
            </a:endParaRPr>
          </a:p>
          <a:p>
            <a:pPr>
              <a:lnSpc>
                <a:spcPct val="90000"/>
              </a:lnSpc>
              <a:spcBef>
                <a:spcPct val="20000"/>
              </a:spcBef>
              <a:buSzPct val="90000"/>
            </a:pPr>
            <a:r>
              <a:rPr lang="en-US" sz="3600" dirty="0">
                <a:gradFill>
                  <a:gsLst>
                    <a:gs pos="0">
                      <a:srgbClr val="FFFFFF"/>
                    </a:gs>
                    <a:gs pos="100000">
                      <a:srgbClr val="FFFFFF"/>
                    </a:gs>
                  </a:gsLst>
                  <a:lin ang="5400000" scaled="0"/>
                </a:gradFill>
                <a:latin typeface="Segoe UI Light"/>
              </a:rPr>
              <a:t>3,000 </a:t>
            </a:r>
            <a:r>
              <a:rPr lang="en-US" sz="3600" dirty="0" smtClean="0">
                <a:gradFill>
                  <a:gsLst>
                    <a:gs pos="0">
                      <a:srgbClr val="FFFFFF"/>
                    </a:gs>
                    <a:gs pos="100000">
                      <a:srgbClr val="FFFFFF"/>
                    </a:gs>
                  </a:gsLst>
                  <a:lin ang="5400000" scaled="0"/>
                </a:gradFill>
                <a:latin typeface="Segoe UI Light"/>
              </a:rPr>
              <a:t>employees </a:t>
            </a:r>
            <a:r>
              <a:rPr lang="en-US" sz="3600" dirty="0">
                <a:gradFill>
                  <a:gsLst>
                    <a:gs pos="0">
                      <a:srgbClr val="FFFFFF"/>
                    </a:gs>
                    <a:gs pos="100000">
                      <a:srgbClr val="FFFFFF"/>
                    </a:gs>
                  </a:gsLst>
                  <a:lin ang="5400000" scaled="0"/>
                </a:gradFill>
                <a:latin typeface="Segoe UI Light"/>
              </a:rPr>
              <a:t>worldwide</a:t>
            </a:r>
          </a:p>
          <a:p>
            <a:pPr>
              <a:lnSpc>
                <a:spcPct val="90000"/>
              </a:lnSpc>
              <a:spcBef>
                <a:spcPct val="20000"/>
              </a:spcBef>
              <a:buSzPct val="90000"/>
            </a:pPr>
            <a:endParaRPr lang="en-US" sz="3600" dirty="0">
              <a:gradFill>
                <a:gsLst>
                  <a:gs pos="0">
                    <a:srgbClr val="FFFFFF"/>
                  </a:gs>
                  <a:gs pos="100000">
                    <a:srgbClr val="FFFFFF"/>
                  </a:gs>
                </a:gsLst>
                <a:lin ang="5400000" scaled="0"/>
              </a:gradFill>
              <a:latin typeface="Segoe UI Light"/>
            </a:endParaRPr>
          </a:p>
          <a:p>
            <a:pPr>
              <a:lnSpc>
                <a:spcPct val="90000"/>
              </a:lnSpc>
              <a:spcBef>
                <a:spcPct val="20000"/>
              </a:spcBef>
              <a:buSzPct val="90000"/>
            </a:pPr>
            <a:r>
              <a:rPr lang="en-US" sz="3600" dirty="0">
                <a:gradFill>
                  <a:gsLst>
                    <a:gs pos="0">
                      <a:srgbClr val="FFFFFF"/>
                    </a:gs>
                    <a:gs pos="100000">
                      <a:srgbClr val="FFFFFF"/>
                    </a:gs>
                  </a:gsLst>
                  <a:lin ang="5400000" scaled="0"/>
                </a:gradFill>
                <a:latin typeface="Segoe UI Light"/>
              </a:rPr>
              <a:t>Regulated content</a:t>
            </a:r>
          </a:p>
        </p:txBody>
      </p:sp>
      <p:sp>
        <p:nvSpPr>
          <p:cNvPr id="9" name="Title 2"/>
          <p:cNvSpPr txBox="1">
            <a:spLocks/>
          </p:cNvSpPr>
          <p:nvPr/>
        </p:nvSpPr>
        <p:spPr>
          <a:xfrm>
            <a:off x="274639" y="295274"/>
            <a:ext cx="6553198"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solidFill>
                  <a:srgbClr val="FFFFFF"/>
                </a:solidFill>
              </a:rPr>
              <a:t>Customer Scenario</a:t>
            </a:r>
          </a:p>
        </p:txBody>
      </p:sp>
    </p:spTree>
    <p:extLst>
      <p:ext uri="{BB962C8B-B14F-4D97-AF65-F5344CB8AC3E}">
        <p14:creationId xmlns:p14="http://schemas.microsoft.com/office/powerpoint/2010/main" val="1034953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9107486" y="2948628"/>
            <a:ext cx="2564659" cy="2564659"/>
            <a:chOff x="7542212" y="1600200"/>
            <a:chExt cx="2514600" cy="2514600"/>
          </a:xfrm>
          <a:solidFill>
            <a:schemeClr val="tx2">
              <a:lumMod val="50000"/>
              <a:lumOff val="50000"/>
            </a:schemeClr>
          </a:solidFill>
        </p:grpSpPr>
        <p:sp>
          <p:nvSpPr>
            <p:cNvPr id="19" name="Rectangle 18"/>
            <p:cNvSpPr/>
            <p:nvPr/>
          </p:nvSpPr>
          <p:spPr bwMode="auto">
            <a:xfrm>
              <a:off x="75422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0" name="TextBox 19"/>
            <p:cNvSpPr txBox="1"/>
            <p:nvPr/>
          </p:nvSpPr>
          <p:spPr>
            <a:xfrm>
              <a:off x="7542212" y="3657600"/>
              <a:ext cx="2514600" cy="376706"/>
            </a:xfrm>
            <a:prstGeom prst="rect">
              <a:avLst/>
            </a:prstGeom>
            <a:grpFill/>
          </p:spPr>
          <p:txBody>
            <a:bodyPr wrap="square" lIns="0" tIns="0" rIns="0" bIns="0" rtlCol="0">
              <a:spAutoFit/>
            </a:bodyPr>
            <a:lstStyle/>
            <a:p>
              <a:pPr algn="ctr"/>
              <a:r>
                <a:rPr lang="en-US" sz="2448" spc="-71" dirty="0" smtClean="0">
                  <a:solidFill>
                    <a:srgbClr val="FFFFFF"/>
                  </a:solidFill>
                  <a:latin typeface="Segoe UI Light"/>
                </a:rPr>
                <a:t>Solution</a:t>
              </a:r>
              <a:endParaRPr lang="en-US" sz="2448" spc="-71" dirty="0">
                <a:solidFill>
                  <a:srgbClr val="FFFFFF"/>
                </a:solidFill>
                <a:latin typeface="Segoe UI Light"/>
              </a:endParaRPr>
            </a:p>
          </p:txBody>
        </p:sp>
      </p:grpSp>
      <p:sp>
        <p:nvSpPr>
          <p:cNvPr id="7" name="Title 2"/>
          <p:cNvSpPr txBox="1">
            <a:spLocks/>
          </p:cNvSpPr>
          <p:nvPr/>
        </p:nvSpPr>
        <p:spPr>
          <a:xfrm>
            <a:off x="274639" y="295274"/>
            <a:ext cx="6553198"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Customer Scenario</a:t>
            </a:r>
          </a:p>
        </p:txBody>
      </p:sp>
      <p:grpSp>
        <p:nvGrpSpPr>
          <p:cNvPr id="8" name="Group 7"/>
          <p:cNvGrpSpPr/>
          <p:nvPr/>
        </p:nvGrpSpPr>
        <p:grpSpPr>
          <a:xfrm>
            <a:off x="714056" y="2948628"/>
            <a:ext cx="2564659" cy="2564659"/>
            <a:chOff x="2055812" y="1600200"/>
            <a:chExt cx="2514600" cy="2514600"/>
          </a:xfrm>
          <a:solidFill>
            <a:schemeClr val="tx2">
              <a:lumMod val="75000"/>
            </a:schemeClr>
          </a:solidFill>
        </p:grpSpPr>
        <p:sp>
          <p:nvSpPr>
            <p:cNvPr id="9" name="Rectangle 8"/>
            <p:cNvSpPr/>
            <p:nvPr/>
          </p:nvSpPr>
          <p:spPr bwMode="auto">
            <a:xfrm>
              <a:off x="2055812" y="1600200"/>
              <a:ext cx="2514600" cy="25146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p:cNvSpPr txBox="1"/>
            <p:nvPr/>
          </p:nvSpPr>
          <p:spPr>
            <a:xfrm>
              <a:off x="2055812" y="3539587"/>
              <a:ext cx="2514600" cy="37670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defRPr lang="en-US"/>
              </a:defPPr>
              <a:lvl1pPr defTabSz="932472" fontAlgn="base">
                <a:lnSpc>
                  <a:spcPct val="90000"/>
                </a:lnSpc>
                <a:spcBef>
                  <a:spcPct val="0"/>
                </a:spcBef>
                <a:spcAft>
                  <a:spcPct val="0"/>
                </a:spcAft>
                <a:defRPr sz="2800">
                  <a:gradFill>
                    <a:gsLst>
                      <a:gs pos="0">
                        <a:srgbClr val="FFFFFF"/>
                      </a:gs>
                      <a:gs pos="100000">
                        <a:srgbClr val="FFFFFF"/>
                      </a:gs>
                    </a:gsLst>
                    <a:lin ang="5400000" scaled="0"/>
                  </a:gra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defTabSz="932742"/>
              <a:r>
                <a:rPr lang="en-US" sz="2448" spc="-71" dirty="0" smtClean="0">
                  <a:solidFill>
                    <a:srgbClr val="FFFFFF"/>
                  </a:solidFill>
                  <a:latin typeface="Segoe UI Light"/>
                  <a:ea typeface="+mn-ea"/>
                </a:rPr>
                <a:t>Goals</a:t>
              </a:r>
              <a:endParaRPr lang="en-US" sz="2448" spc="-71" dirty="0">
                <a:solidFill>
                  <a:srgbClr val="FFFFFF"/>
                </a:solidFill>
                <a:latin typeface="Segoe UI Light"/>
                <a:ea typeface="+mn-ea"/>
              </a:endParaRPr>
            </a:p>
          </p:txBody>
        </p:sp>
      </p:grpSp>
      <p:grpSp>
        <p:nvGrpSpPr>
          <p:cNvPr id="11" name="Group 10"/>
          <p:cNvGrpSpPr/>
          <p:nvPr/>
        </p:nvGrpSpPr>
        <p:grpSpPr>
          <a:xfrm>
            <a:off x="3511866" y="2948628"/>
            <a:ext cx="2564659" cy="2564659"/>
            <a:chOff x="4799012" y="1600200"/>
            <a:chExt cx="2514600" cy="2514600"/>
          </a:xfrm>
          <a:solidFill>
            <a:schemeClr val="bg2">
              <a:lumMod val="75000"/>
            </a:schemeClr>
          </a:solidFill>
        </p:grpSpPr>
        <p:sp>
          <p:nvSpPr>
            <p:cNvPr id="12" name="Rectangle 11"/>
            <p:cNvSpPr/>
            <p:nvPr/>
          </p:nvSpPr>
          <p:spPr bwMode="auto">
            <a:xfrm>
              <a:off x="4799012" y="1600200"/>
              <a:ext cx="2514600" cy="25146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13" name="TextBox 12"/>
            <p:cNvSpPr txBox="1"/>
            <p:nvPr/>
          </p:nvSpPr>
          <p:spPr>
            <a:xfrm>
              <a:off x="4799012" y="3657600"/>
              <a:ext cx="2514600" cy="376706"/>
            </a:xfrm>
            <a:prstGeom prst="rect">
              <a:avLst/>
            </a:prstGeom>
            <a:solidFill>
              <a:srgbClr val="FF8C00"/>
            </a:solidFill>
          </p:spPr>
          <p:txBody>
            <a:bodyPr wrap="square" lIns="0" tIns="0" rIns="0" bIns="0" rtlCol="0">
              <a:spAutoFit/>
            </a:bodyPr>
            <a:lstStyle/>
            <a:p>
              <a:pPr algn="ctr"/>
              <a:r>
                <a:rPr lang="en-US" sz="2448" spc="-71" dirty="0" smtClean="0">
                  <a:solidFill>
                    <a:srgbClr val="FFFFFF"/>
                  </a:solidFill>
                  <a:latin typeface="Segoe UI Light"/>
                </a:rPr>
                <a:t>Design</a:t>
              </a:r>
              <a:endParaRPr lang="en-US" sz="2448" spc="-71" dirty="0">
                <a:solidFill>
                  <a:srgbClr val="FFFFFF"/>
                </a:solidFill>
                <a:latin typeface="Segoe UI Light"/>
              </a:endParaRPr>
            </a:p>
          </p:txBody>
        </p:sp>
      </p:grpSp>
      <p:grpSp>
        <p:nvGrpSpPr>
          <p:cNvPr id="14" name="Group 13"/>
          <p:cNvGrpSpPr/>
          <p:nvPr/>
        </p:nvGrpSpPr>
        <p:grpSpPr>
          <a:xfrm>
            <a:off x="6309676" y="2948628"/>
            <a:ext cx="2564659" cy="2564659"/>
            <a:chOff x="7542212" y="1600200"/>
            <a:chExt cx="2514600" cy="2514600"/>
          </a:xfrm>
          <a:solidFill>
            <a:schemeClr val="bg2">
              <a:lumMod val="75000"/>
            </a:schemeClr>
          </a:solidFill>
        </p:grpSpPr>
        <p:sp>
          <p:nvSpPr>
            <p:cNvPr id="15" name="Rectangle 14"/>
            <p:cNvSpPr/>
            <p:nvPr/>
          </p:nvSpPr>
          <p:spPr bwMode="auto">
            <a:xfrm>
              <a:off x="7542212" y="1600200"/>
              <a:ext cx="2514600" cy="2514600"/>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16" name="TextBox 15"/>
            <p:cNvSpPr txBox="1"/>
            <p:nvPr/>
          </p:nvSpPr>
          <p:spPr>
            <a:xfrm>
              <a:off x="7542212" y="3657600"/>
              <a:ext cx="2514600" cy="376706"/>
            </a:xfrm>
            <a:prstGeom prst="rect">
              <a:avLst/>
            </a:prstGeom>
            <a:solidFill>
              <a:srgbClr val="EB3C00"/>
            </a:solidFill>
          </p:spPr>
          <p:txBody>
            <a:bodyPr wrap="square" lIns="0" tIns="0" rIns="0" bIns="0" rtlCol="0">
              <a:spAutoFit/>
            </a:bodyPr>
            <a:lstStyle/>
            <a:p>
              <a:pPr algn="ctr"/>
              <a:r>
                <a:rPr lang="en-US" sz="2448" spc="-71" dirty="0" smtClean="0">
                  <a:solidFill>
                    <a:srgbClr val="FFFFFF"/>
                  </a:solidFill>
                  <a:latin typeface="Segoe UI Light"/>
                </a:rPr>
                <a:t>Challenges</a:t>
              </a:r>
              <a:endParaRPr lang="en-US" sz="2448" spc="-71" dirty="0">
                <a:solidFill>
                  <a:srgbClr val="FFFFFF"/>
                </a:solidFill>
                <a:latin typeface="Segoe UI Light"/>
              </a:endParaRPr>
            </a:p>
          </p:txBody>
        </p:sp>
      </p:grpSp>
      <p:sp>
        <p:nvSpPr>
          <p:cNvPr id="22" name="Freeform 104"/>
          <p:cNvSpPr>
            <a:spLocks noEditPoints="1"/>
          </p:cNvSpPr>
          <p:nvPr/>
        </p:nvSpPr>
        <p:spPr bwMode="black">
          <a:xfrm>
            <a:off x="4220604" y="3572864"/>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23" name="Freeform 131"/>
          <p:cNvSpPr>
            <a:spLocks noEditPoints="1"/>
          </p:cNvSpPr>
          <p:nvPr/>
        </p:nvSpPr>
        <p:spPr bwMode="black">
          <a:xfrm>
            <a:off x="1406366" y="3613481"/>
            <a:ext cx="1180037" cy="953619"/>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21" name="Freeform 134"/>
          <p:cNvSpPr>
            <a:spLocks noEditPoints="1"/>
          </p:cNvSpPr>
          <p:nvPr/>
        </p:nvSpPr>
        <p:spPr bwMode="black">
          <a:xfrm flipH="1">
            <a:off x="7038656" y="3913087"/>
            <a:ext cx="1111169" cy="611457"/>
          </a:xfrm>
          <a:custGeom>
            <a:avLst/>
            <a:gdLst>
              <a:gd name="T0" fmla="*/ 77 w 102"/>
              <a:gd name="T1" fmla="*/ 47 h 47"/>
              <a:gd name="T2" fmla="*/ 72 w 102"/>
              <a:gd name="T3" fmla="*/ 47 h 47"/>
              <a:gd name="T4" fmla="*/ 56 w 102"/>
              <a:gd name="T5" fmla="*/ 31 h 47"/>
              <a:gd name="T6" fmla="*/ 55 w 102"/>
              <a:gd name="T7" fmla="*/ 31 h 47"/>
              <a:gd name="T8" fmla="*/ 52 w 102"/>
              <a:gd name="T9" fmla="*/ 25 h 47"/>
              <a:gd name="T10" fmla="*/ 56 w 102"/>
              <a:gd name="T11" fmla="*/ 25 h 47"/>
              <a:gd name="T12" fmla="*/ 77 w 102"/>
              <a:gd name="T13" fmla="*/ 47 h 47"/>
              <a:gd name="T14" fmla="*/ 56 w 102"/>
              <a:gd name="T15" fmla="*/ 0 h 47"/>
              <a:gd name="T16" fmla="*/ 23 w 102"/>
              <a:gd name="T17" fmla="*/ 13 h 47"/>
              <a:gd name="T18" fmla="*/ 28 w 102"/>
              <a:gd name="T19" fmla="*/ 12 h 47"/>
              <a:gd name="T20" fmla="*/ 32 w 102"/>
              <a:gd name="T21" fmla="*/ 13 h 47"/>
              <a:gd name="T22" fmla="*/ 56 w 102"/>
              <a:gd name="T23" fmla="*/ 6 h 47"/>
              <a:gd name="T24" fmla="*/ 97 w 102"/>
              <a:gd name="T25" fmla="*/ 47 h 47"/>
              <a:gd name="T26" fmla="*/ 102 w 102"/>
              <a:gd name="T27" fmla="*/ 47 h 47"/>
              <a:gd name="T28" fmla="*/ 56 w 102"/>
              <a:gd name="T29" fmla="*/ 0 h 47"/>
              <a:gd name="T30" fmla="*/ 56 w 102"/>
              <a:gd name="T31" fmla="*/ 13 h 47"/>
              <a:gd name="T32" fmla="*/ 38 w 102"/>
              <a:gd name="T33" fmla="*/ 17 h 47"/>
              <a:gd name="T34" fmla="*/ 39 w 102"/>
              <a:gd name="T35" fmla="*/ 19 h 47"/>
              <a:gd name="T36" fmla="*/ 39 w 102"/>
              <a:gd name="T37" fmla="*/ 19 h 47"/>
              <a:gd name="T38" fmla="*/ 46 w 102"/>
              <a:gd name="T39" fmla="*/ 20 h 47"/>
              <a:gd name="T40" fmla="*/ 56 w 102"/>
              <a:gd name="T41" fmla="*/ 18 h 47"/>
              <a:gd name="T42" fmla="*/ 84 w 102"/>
              <a:gd name="T43" fmla="*/ 47 h 47"/>
              <a:gd name="T44" fmla="*/ 90 w 102"/>
              <a:gd name="T45" fmla="*/ 47 h 47"/>
              <a:gd name="T46" fmla="*/ 56 w 102"/>
              <a:gd name="T47" fmla="*/ 13 h 47"/>
              <a:gd name="T48" fmla="*/ 0 w 102"/>
              <a:gd name="T49" fmla="*/ 39 h 47"/>
              <a:gd name="T50" fmla="*/ 8 w 102"/>
              <a:gd name="T51" fmla="*/ 46 h 47"/>
              <a:gd name="T52" fmla="*/ 9 w 102"/>
              <a:gd name="T53" fmla="*/ 46 h 47"/>
              <a:gd name="T54" fmla="*/ 41 w 102"/>
              <a:gd name="T55" fmla="*/ 46 h 47"/>
              <a:gd name="T56" fmla="*/ 51 w 102"/>
              <a:gd name="T57" fmla="*/ 35 h 47"/>
              <a:gd name="T58" fmla="*/ 39 w 102"/>
              <a:gd name="T59" fmla="*/ 24 h 47"/>
              <a:gd name="T60" fmla="*/ 36 w 102"/>
              <a:gd name="T61" fmla="*/ 24 h 47"/>
              <a:gd name="T62" fmla="*/ 28 w 102"/>
              <a:gd name="T63" fmla="*/ 17 h 47"/>
              <a:gd name="T64" fmla="*/ 18 w 102"/>
              <a:gd name="T65" fmla="*/ 26 h 47"/>
              <a:gd name="T66" fmla="*/ 18 w 102"/>
              <a:gd name="T67" fmla="*/ 28 h 47"/>
              <a:gd name="T68" fmla="*/ 15 w 102"/>
              <a:gd name="T69" fmla="*/ 27 h 47"/>
              <a:gd name="T70" fmla="*/ 9 w 102"/>
              <a:gd name="T71" fmla="*/ 31 h 47"/>
              <a:gd name="T72" fmla="*/ 8 w 102"/>
              <a:gd name="T73" fmla="*/ 31 h 47"/>
              <a:gd name="T74" fmla="*/ 0 w 102"/>
              <a:gd name="T75"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47">
                <a:moveTo>
                  <a:pt x="77" y="47"/>
                </a:moveTo>
                <a:cubicBezTo>
                  <a:pt x="72" y="47"/>
                  <a:pt x="72" y="47"/>
                  <a:pt x="72" y="47"/>
                </a:cubicBezTo>
                <a:cubicBezTo>
                  <a:pt x="72" y="38"/>
                  <a:pt x="64" y="31"/>
                  <a:pt x="56" y="31"/>
                </a:cubicBezTo>
                <a:cubicBezTo>
                  <a:pt x="55" y="31"/>
                  <a:pt x="55" y="31"/>
                  <a:pt x="55" y="31"/>
                </a:cubicBezTo>
                <a:cubicBezTo>
                  <a:pt x="54" y="29"/>
                  <a:pt x="53" y="27"/>
                  <a:pt x="52" y="25"/>
                </a:cubicBezTo>
                <a:cubicBezTo>
                  <a:pt x="53" y="25"/>
                  <a:pt x="54" y="25"/>
                  <a:pt x="56" y="25"/>
                </a:cubicBezTo>
                <a:cubicBezTo>
                  <a:pt x="68" y="25"/>
                  <a:pt x="77" y="35"/>
                  <a:pt x="77" y="47"/>
                </a:cubicBezTo>
                <a:close/>
                <a:moveTo>
                  <a:pt x="56" y="0"/>
                </a:moveTo>
                <a:cubicBezTo>
                  <a:pt x="43" y="0"/>
                  <a:pt x="32" y="5"/>
                  <a:pt x="23" y="13"/>
                </a:cubicBezTo>
                <a:cubicBezTo>
                  <a:pt x="25" y="13"/>
                  <a:pt x="26" y="12"/>
                  <a:pt x="28" y="12"/>
                </a:cubicBezTo>
                <a:cubicBezTo>
                  <a:pt x="29" y="12"/>
                  <a:pt x="31" y="13"/>
                  <a:pt x="32" y="13"/>
                </a:cubicBezTo>
                <a:cubicBezTo>
                  <a:pt x="39" y="9"/>
                  <a:pt x="47" y="6"/>
                  <a:pt x="56" y="6"/>
                </a:cubicBezTo>
                <a:cubicBezTo>
                  <a:pt x="78" y="6"/>
                  <a:pt x="97" y="24"/>
                  <a:pt x="97" y="47"/>
                </a:cubicBezTo>
                <a:cubicBezTo>
                  <a:pt x="102" y="47"/>
                  <a:pt x="102" y="47"/>
                  <a:pt x="102" y="47"/>
                </a:cubicBezTo>
                <a:cubicBezTo>
                  <a:pt x="102" y="21"/>
                  <a:pt x="81" y="0"/>
                  <a:pt x="56" y="0"/>
                </a:cubicBezTo>
                <a:close/>
                <a:moveTo>
                  <a:pt x="56" y="13"/>
                </a:moveTo>
                <a:cubicBezTo>
                  <a:pt x="49" y="13"/>
                  <a:pt x="43" y="14"/>
                  <a:pt x="38" y="17"/>
                </a:cubicBezTo>
                <a:cubicBezTo>
                  <a:pt x="39" y="18"/>
                  <a:pt x="39" y="18"/>
                  <a:pt x="39" y="19"/>
                </a:cubicBezTo>
                <a:cubicBezTo>
                  <a:pt x="39" y="19"/>
                  <a:pt x="39" y="19"/>
                  <a:pt x="39" y="19"/>
                </a:cubicBezTo>
                <a:cubicBezTo>
                  <a:pt x="42" y="19"/>
                  <a:pt x="44" y="19"/>
                  <a:pt x="46" y="20"/>
                </a:cubicBezTo>
                <a:cubicBezTo>
                  <a:pt x="49" y="19"/>
                  <a:pt x="52" y="18"/>
                  <a:pt x="56" y="18"/>
                </a:cubicBezTo>
                <a:cubicBezTo>
                  <a:pt x="71" y="18"/>
                  <a:pt x="84" y="31"/>
                  <a:pt x="84" y="47"/>
                </a:cubicBezTo>
                <a:cubicBezTo>
                  <a:pt x="90" y="47"/>
                  <a:pt x="90" y="47"/>
                  <a:pt x="90" y="47"/>
                </a:cubicBezTo>
                <a:cubicBezTo>
                  <a:pt x="90" y="28"/>
                  <a:pt x="75" y="13"/>
                  <a:pt x="56" y="13"/>
                </a:cubicBezTo>
                <a:close/>
                <a:moveTo>
                  <a:pt x="0" y="39"/>
                </a:moveTo>
                <a:cubicBezTo>
                  <a:pt x="0" y="43"/>
                  <a:pt x="3" y="46"/>
                  <a:pt x="8" y="46"/>
                </a:cubicBezTo>
                <a:cubicBezTo>
                  <a:pt x="9" y="46"/>
                  <a:pt x="9" y="46"/>
                  <a:pt x="9" y="46"/>
                </a:cubicBezTo>
                <a:cubicBezTo>
                  <a:pt x="41" y="46"/>
                  <a:pt x="41" y="46"/>
                  <a:pt x="41" y="46"/>
                </a:cubicBezTo>
                <a:cubicBezTo>
                  <a:pt x="46" y="46"/>
                  <a:pt x="51" y="41"/>
                  <a:pt x="51" y="35"/>
                </a:cubicBezTo>
                <a:cubicBezTo>
                  <a:pt x="51" y="29"/>
                  <a:pt x="46" y="24"/>
                  <a:pt x="39" y="24"/>
                </a:cubicBezTo>
                <a:cubicBezTo>
                  <a:pt x="38" y="24"/>
                  <a:pt x="37" y="24"/>
                  <a:pt x="36" y="24"/>
                </a:cubicBezTo>
                <a:cubicBezTo>
                  <a:pt x="35" y="20"/>
                  <a:pt x="32" y="17"/>
                  <a:pt x="28" y="17"/>
                </a:cubicBezTo>
                <a:cubicBezTo>
                  <a:pt x="22" y="17"/>
                  <a:pt x="18" y="21"/>
                  <a:pt x="18" y="26"/>
                </a:cubicBezTo>
                <a:cubicBezTo>
                  <a:pt x="18" y="27"/>
                  <a:pt x="18" y="27"/>
                  <a:pt x="18" y="28"/>
                </a:cubicBezTo>
                <a:cubicBezTo>
                  <a:pt x="17" y="27"/>
                  <a:pt x="16" y="27"/>
                  <a:pt x="15" y="27"/>
                </a:cubicBezTo>
                <a:cubicBezTo>
                  <a:pt x="13" y="27"/>
                  <a:pt x="10" y="29"/>
                  <a:pt x="9" y="31"/>
                </a:cubicBezTo>
                <a:cubicBezTo>
                  <a:pt x="9" y="31"/>
                  <a:pt x="8" y="31"/>
                  <a:pt x="8" y="31"/>
                </a:cubicBezTo>
                <a:cubicBezTo>
                  <a:pt x="3" y="31"/>
                  <a:pt x="0" y="34"/>
                  <a:pt x="0" y="39"/>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143910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Goals</a:t>
            </a:r>
            <a:endParaRPr lang="en-US" sz="4896" dirty="0">
              <a:solidFill>
                <a:schemeClr val="bg1"/>
              </a:solidFill>
            </a:endParaRPr>
          </a:p>
        </p:txBody>
      </p:sp>
      <p:sp>
        <p:nvSpPr>
          <p:cNvPr id="6" name="TextBox 5"/>
          <p:cNvSpPr txBox="1"/>
          <p:nvPr/>
        </p:nvSpPr>
        <p:spPr>
          <a:xfrm>
            <a:off x="6219421" y="662653"/>
            <a:ext cx="5835982" cy="2954655"/>
          </a:xfrm>
          <a:prstGeom prst="rect">
            <a:avLst/>
          </a:prstGeom>
          <a:noFill/>
        </p:spPr>
        <p:txBody>
          <a:bodyPr wrap="square" lIns="0" tIns="0" rIns="0" bIns="0" rtlCol="0">
            <a:spAutoFit/>
          </a:bodyPr>
          <a:lstStyle/>
          <a:p>
            <a:r>
              <a:rPr lang="en-US" sz="2400" dirty="0" smtClean="0">
                <a:solidFill>
                  <a:srgbClr val="505050"/>
                </a:solidFill>
              </a:rPr>
              <a:t>Desire to have consistent </a:t>
            </a:r>
            <a:r>
              <a:rPr lang="en-US" sz="2400" dirty="0">
                <a:solidFill>
                  <a:srgbClr val="505050"/>
                </a:solidFill>
              </a:rPr>
              <a:t>values for content across team </a:t>
            </a:r>
            <a:r>
              <a:rPr lang="en-US" sz="2400" dirty="0" smtClean="0">
                <a:solidFill>
                  <a:srgbClr val="505050"/>
                </a:solidFill>
              </a:rPr>
              <a:t>sites</a:t>
            </a:r>
          </a:p>
          <a:p>
            <a:endParaRPr lang="en-US" sz="2400" dirty="0" smtClean="0">
              <a:solidFill>
                <a:srgbClr val="505050"/>
              </a:solidFill>
            </a:endParaRPr>
          </a:p>
          <a:p>
            <a:r>
              <a:rPr lang="en-US" sz="2400" dirty="0" smtClean="0">
                <a:solidFill>
                  <a:srgbClr val="505050"/>
                </a:solidFill>
              </a:rPr>
              <a:t>Ability for business users to extend items with unique columns</a:t>
            </a:r>
            <a:endParaRPr lang="en-US" sz="2400" dirty="0">
              <a:solidFill>
                <a:srgbClr val="505050"/>
              </a:solidFill>
            </a:endParaRPr>
          </a:p>
          <a:p>
            <a:endParaRPr lang="en-US" sz="2400" dirty="0">
              <a:solidFill>
                <a:srgbClr val="505050"/>
              </a:solidFill>
            </a:endParaRPr>
          </a:p>
          <a:p>
            <a:r>
              <a:rPr lang="en-US" sz="2400" dirty="0" smtClean="0">
                <a:solidFill>
                  <a:srgbClr val="505050"/>
                </a:solidFill>
              </a:rPr>
              <a:t>Enforce retention policies</a:t>
            </a:r>
            <a:endParaRPr lang="en-US" sz="2400" dirty="0">
              <a:solidFill>
                <a:srgbClr val="505050"/>
              </a:solidFill>
            </a:endParaRPr>
          </a:p>
          <a:p>
            <a:pPr marL="228600" lvl="2"/>
            <a:endParaRPr lang="en-US" sz="2400" dirty="0" smtClean="0">
              <a:solidFill>
                <a:srgbClr val="505050"/>
              </a:solidFill>
            </a:endParaRPr>
          </a:p>
        </p:txBody>
      </p:sp>
      <p:sp>
        <p:nvSpPr>
          <p:cNvPr id="9" name="Freeform 131"/>
          <p:cNvSpPr>
            <a:spLocks noEditPoints="1"/>
          </p:cNvSpPr>
          <p:nvPr/>
        </p:nvSpPr>
        <p:spPr bwMode="black">
          <a:xfrm>
            <a:off x="1951037" y="2811462"/>
            <a:ext cx="1180037" cy="953619"/>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571160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Key Topics</a:t>
            </a:r>
            <a:endParaRPr lang="en-US" dirty="0"/>
          </a:p>
        </p:txBody>
      </p:sp>
      <p:sp>
        <p:nvSpPr>
          <p:cNvPr id="4" name="Rectangle 3"/>
          <p:cNvSpPr/>
          <p:nvPr/>
        </p:nvSpPr>
        <p:spPr bwMode="auto">
          <a:xfrm>
            <a:off x="808037" y="2509595"/>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08037" y="2506662"/>
            <a:ext cx="2697480" cy="2744787"/>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Enterprise Content Type Strategy</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9067932" y="2506661"/>
            <a:ext cx="2697480" cy="2744787"/>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Customer Scenario</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3566506" y="2506662"/>
            <a:ext cx="2697480" cy="2744787"/>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Working With Site </a:t>
            </a:r>
          </a:p>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Columns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6309463" y="2506661"/>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Managing Content </a:t>
            </a:r>
          </a:p>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Types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25970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385" y="0"/>
            <a:ext cx="5438566" cy="6994525"/>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Design</a:t>
            </a:r>
            <a:endParaRPr lang="en-US" sz="4896" dirty="0">
              <a:solidFill>
                <a:schemeClr val="bg1"/>
              </a:solidFill>
            </a:endParaRPr>
          </a:p>
        </p:txBody>
      </p:sp>
      <p:sp>
        <p:nvSpPr>
          <p:cNvPr id="6" name="TextBox 5"/>
          <p:cNvSpPr txBox="1"/>
          <p:nvPr/>
        </p:nvSpPr>
        <p:spPr>
          <a:xfrm>
            <a:off x="6035359" y="754061"/>
            <a:ext cx="5835982" cy="3693319"/>
          </a:xfrm>
          <a:prstGeom prst="rect">
            <a:avLst/>
          </a:prstGeom>
          <a:noFill/>
        </p:spPr>
        <p:txBody>
          <a:bodyPr wrap="square" lIns="0" tIns="0" rIns="0" bIns="0" rtlCol="0">
            <a:spAutoFit/>
          </a:bodyPr>
          <a:lstStyle/>
          <a:p>
            <a:pPr marL="228600" lvl="2"/>
            <a:r>
              <a:rPr lang="en-US" sz="2400" dirty="0" smtClean="0">
                <a:solidFill>
                  <a:srgbClr val="505050"/>
                </a:solidFill>
              </a:rPr>
              <a:t>Site columns</a:t>
            </a:r>
          </a:p>
          <a:p>
            <a:pPr marL="228600" lvl="2"/>
            <a:endParaRPr lang="en-US" sz="2400" dirty="0">
              <a:solidFill>
                <a:srgbClr val="505050"/>
              </a:solidFill>
            </a:endParaRPr>
          </a:p>
          <a:p>
            <a:pPr marL="228600" lvl="2"/>
            <a:r>
              <a:rPr lang="en-US" sz="2400" dirty="0" smtClean="0">
                <a:solidFill>
                  <a:srgbClr val="505050"/>
                </a:solidFill>
              </a:rPr>
              <a:t>Content types</a:t>
            </a:r>
          </a:p>
          <a:p>
            <a:pPr marL="228600" lvl="2"/>
            <a:endParaRPr lang="en-US" sz="2400" dirty="0">
              <a:solidFill>
                <a:srgbClr val="505050"/>
              </a:solidFill>
            </a:endParaRPr>
          </a:p>
          <a:p>
            <a:pPr marL="228600" lvl="2"/>
            <a:r>
              <a:rPr lang="en-US" sz="2400" dirty="0" smtClean="0">
                <a:solidFill>
                  <a:srgbClr val="505050"/>
                </a:solidFill>
              </a:rPr>
              <a:t>Syndicated </a:t>
            </a:r>
            <a:r>
              <a:rPr lang="en-US" sz="2400" dirty="0">
                <a:solidFill>
                  <a:srgbClr val="505050"/>
                </a:solidFill>
              </a:rPr>
              <a:t>content types </a:t>
            </a:r>
            <a:r>
              <a:rPr lang="en-US" sz="2400" dirty="0" smtClean="0">
                <a:solidFill>
                  <a:srgbClr val="505050"/>
                </a:solidFill>
              </a:rPr>
              <a:t>through a </a:t>
            </a:r>
            <a:r>
              <a:rPr lang="en-US" sz="2400" dirty="0">
                <a:solidFill>
                  <a:srgbClr val="505050"/>
                </a:solidFill>
              </a:rPr>
              <a:t>content type </a:t>
            </a:r>
            <a:r>
              <a:rPr lang="en-US" sz="2400" dirty="0" smtClean="0">
                <a:solidFill>
                  <a:srgbClr val="505050"/>
                </a:solidFill>
              </a:rPr>
              <a:t>hub</a:t>
            </a:r>
          </a:p>
          <a:p>
            <a:pPr marL="228600" lvl="2"/>
            <a:endParaRPr lang="en-US" sz="2400" dirty="0">
              <a:solidFill>
                <a:srgbClr val="505050"/>
              </a:solidFill>
            </a:endParaRPr>
          </a:p>
          <a:p>
            <a:pPr marL="228600" lvl="2"/>
            <a:r>
              <a:rPr lang="en-US" sz="2400" dirty="0" smtClean="0">
                <a:solidFill>
                  <a:srgbClr val="505050"/>
                </a:solidFill>
              </a:rPr>
              <a:t>Retention policies based on content type</a:t>
            </a:r>
          </a:p>
          <a:p>
            <a:pPr marL="228600" lvl="2"/>
            <a:endParaRPr lang="en-US" sz="2400" dirty="0">
              <a:solidFill>
                <a:srgbClr val="505050"/>
              </a:solidFill>
            </a:endParaRPr>
          </a:p>
          <a:p>
            <a:pPr marL="228600" lvl="2"/>
            <a:endParaRPr lang="en-US" sz="2400" dirty="0">
              <a:solidFill>
                <a:srgbClr val="505050"/>
              </a:solidFill>
            </a:endParaRPr>
          </a:p>
        </p:txBody>
      </p:sp>
      <p:sp>
        <p:nvSpPr>
          <p:cNvPr id="8" name="Freeform 104"/>
          <p:cNvSpPr>
            <a:spLocks noEditPoints="1"/>
          </p:cNvSpPr>
          <p:nvPr/>
        </p:nvSpPr>
        <p:spPr bwMode="black">
          <a:xfrm>
            <a:off x="2012043" y="2979836"/>
            <a:ext cx="1147182" cy="103485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2093414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 calcmode="lin" valueType="num">
                                      <p:cBhvr additive="base">
                                        <p:cTn id="2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Challenges</a:t>
            </a:r>
            <a:endParaRPr lang="en-US" sz="4896" dirty="0">
              <a:solidFill>
                <a:schemeClr val="bg1"/>
              </a:solidFill>
            </a:endParaRPr>
          </a:p>
        </p:txBody>
      </p:sp>
      <p:sp>
        <p:nvSpPr>
          <p:cNvPr id="6" name="TextBox 5"/>
          <p:cNvSpPr txBox="1"/>
          <p:nvPr/>
        </p:nvSpPr>
        <p:spPr>
          <a:xfrm>
            <a:off x="5918542" y="461903"/>
            <a:ext cx="5835982" cy="5786199"/>
          </a:xfrm>
          <a:prstGeom prst="rect">
            <a:avLst/>
          </a:prstGeom>
          <a:noFill/>
        </p:spPr>
        <p:txBody>
          <a:bodyPr wrap="square" lIns="0" tIns="0" rIns="0" bIns="0" rtlCol="0">
            <a:spAutoFit/>
          </a:bodyPr>
          <a:lstStyle/>
          <a:p>
            <a:pPr marL="228600" lvl="2"/>
            <a:r>
              <a:rPr lang="en-US" sz="2400" dirty="0" smtClean="0">
                <a:solidFill>
                  <a:srgbClr val="505050"/>
                </a:solidFill>
              </a:rPr>
              <a:t>Client needed </a:t>
            </a:r>
            <a:r>
              <a:rPr lang="en-US" sz="2400" dirty="0">
                <a:solidFill>
                  <a:srgbClr val="505050"/>
                </a:solidFill>
              </a:rPr>
              <a:t>to both:</a:t>
            </a:r>
          </a:p>
          <a:p>
            <a:pPr marL="457200" lvl="3"/>
            <a:r>
              <a:rPr lang="en-US" sz="2200" dirty="0">
                <a:solidFill>
                  <a:srgbClr val="505050"/>
                </a:solidFill>
              </a:rPr>
              <a:t>Push down mandatory columns on all documents</a:t>
            </a:r>
          </a:p>
          <a:p>
            <a:pPr marL="457200" lvl="3"/>
            <a:r>
              <a:rPr lang="en-US" sz="2200" dirty="0">
                <a:solidFill>
                  <a:srgbClr val="505050"/>
                </a:solidFill>
              </a:rPr>
              <a:t>Provide business users the ability to add their own columns</a:t>
            </a:r>
          </a:p>
          <a:p>
            <a:pPr marL="228600" lvl="2"/>
            <a:endParaRPr lang="en-US" sz="2400" dirty="0" smtClean="0">
              <a:solidFill>
                <a:srgbClr val="505050"/>
              </a:solidFill>
            </a:endParaRPr>
          </a:p>
          <a:p>
            <a:pPr marL="228600" lvl="2"/>
            <a:r>
              <a:rPr lang="en-US" sz="2400" dirty="0" smtClean="0">
                <a:solidFill>
                  <a:srgbClr val="505050"/>
                </a:solidFill>
              </a:rPr>
              <a:t>Not possible to do both</a:t>
            </a:r>
          </a:p>
          <a:p>
            <a:pPr marL="228600" lvl="2"/>
            <a:endParaRPr lang="en-US" sz="2400" dirty="0">
              <a:solidFill>
                <a:srgbClr val="505050"/>
              </a:solidFill>
            </a:endParaRPr>
          </a:p>
          <a:p>
            <a:pPr marL="228600" lvl="2"/>
            <a:r>
              <a:rPr lang="en-US" sz="2400" dirty="0" smtClean="0">
                <a:solidFill>
                  <a:srgbClr val="505050"/>
                </a:solidFill>
              </a:rPr>
              <a:t>Content </a:t>
            </a:r>
            <a:r>
              <a:rPr lang="en-US" sz="2400" dirty="0">
                <a:solidFill>
                  <a:srgbClr val="505050"/>
                </a:solidFill>
              </a:rPr>
              <a:t>types were too “heavy” in many scenarios</a:t>
            </a:r>
          </a:p>
          <a:p>
            <a:pPr marL="228600" lvl="2"/>
            <a:endParaRPr lang="en-US" sz="2400" dirty="0" smtClean="0">
              <a:solidFill>
                <a:srgbClr val="505050"/>
              </a:solidFill>
            </a:endParaRPr>
          </a:p>
          <a:p>
            <a:pPr marL="228600" lvl="2"/>
            <a:r>
              <a:rPr lang="en-US" sz="2400" dirty="0" smtClean="0">
                <a:solidFill>
                  <a:srgbClr val="505050"/>
                </a:solidFill>
              </a:rPr>
              <a:t>Many </a:t>
            </a:r>
            <a:r>
              <a:rPr lang="en-US" sz="2400" dirty="0">
                <a:solidFill>
                  <a:srgbClr val="505050"/>
                </a:solidFill>
              </a:rPr>
              <a:t>sites, along with many site-level updates, created a situation whereby the use of content types was unknown (how many, how are they used, etc.)</a:t>
            </a:r>
          </a:p>
          <a:p>
            <a:endParaRPr lang="en-US" sz="2400" dirty="0" smtClean="0">
              <a:solidFill>
                <a:srgbClr val="505050"/>
              </a:solidFill>
            </a:endParaRPr>
          </a:p>
        </p:txBody>
      </p:sp>
      <p:sp>
        <p:nvSpPr>
          <p:cNvPr id="8" name="Freeform 134"/>
          <p:cNvSpPr>
            <a:spLocks noEditPoints="1"/>
          </p:cNvSpPr>
          <p:nvPr/>
        </p:nvSpPr>
        <p:spPr bwMode="black">
          <a:xfrm flipH="1">
            <a:off x="1798637" y="3040062"/>
            <a:ext cx="1219200" cy="629883"/>
          </a:xfrm>
          <a:custGeom>
            <a:avLst/>
            <a:gdLst>
              <a:gd name="T0" fmla="*/ 77 w 102"/>
              <a:gd name="T1" fmla="*/ 47 h 47"/>
              <a:gd name="T2" fmla="*/ 72 w 102"/>
              <a:gd name="T3" fmla="*/ 47 h 47"/>
              <a:gd name="T4" fmla="*/ 56 w 102"/>
              <a:gd name="T5" fmla="*/ 31 h 47"/>
              <a:gd name="T6" fmla="*/ 55 w 102"/>
              <a:gd name="T7" fmla="*/ 31 h 47"/>
              <a:gd name="T8" fmla="*/ 52 w 102"/>
              <a:gd name="T9" fmla="*/ 25 h 47"/>
              <a:gd name="T10" fmla="*/ 56 w 102"/>
              <a:gd name="T11" fmla="*/ 25 h 47"/>
              <a:gd name="T12" fmla="*/ 77 w 102"/>
              <a:gd name="T13" fmla="*/ 47 h 47"/>
              <a:gd name="T14" fmla="*/ 56 w 102"/>
              <a:gd name="T15" fmla="*/ 0 h 47"/>
              <a:gd name="T16" fmla="*/ 23 w 102"/>
              <a:gd name="T17" fmla="*/ 13 h 47"/>
              <a:gd name="T18" fmla="*/ 28 w 102"/>
              <a:gd name="T19" fmla="*/ 12 h 47"/>
              <a:gd name="T20" fmla="*/ 32 w 102"/>
              <a:gd name="T21" fmla="*/ 13 h 47"/>
              <a:gd name="T22" fmla="*/ 56 w 102"/>
              <a:gd name="T23" fmla="*/ 6 h 47"/>
              <a:gd name="T24" fmla="*/ 97 w 102"/>
              <a:gd name="T25" fmla="*/ 47 h 47"/>
              <a:gd name="T26" fmla="*/ 102 w 102"/>
              <a:gd name="T27" fmla="*/ 47 h 47"/>
              <a:gd name="T28" fmla="*/ 56 w 102"/>
              <a:gd name="T29" fmla="*/ 0 h 47"/>
              <a:gd name="T30" fmla="*/ 56 w 102"/>
              <a:gd name="T31" fmla="*/ 13 h 47"/>
              <a:gd name="T32" fmla="*/ 38 w 102"/>
              <a:gd name="T33" fmla="*/ 17 h 47"/>
              <a:gd name="T34" fmla="*/ 39 w 102"/>
              <a:gd name="T35" fmla="*/ 19 h 47"/>
              <a:gd name="T36" fmla="*/ 39 w 102"/>
              <a:gd name="T37" fmla="*/ 19 h 47"/>
              <a:gd name="T38" fmla="*/ 46 w 102"/>
              <a:gd name="T39" fmla="*/ 20 h 47"/>
              <a:gd name="T40" fmla="*/ 56 w 102"/>
              <a:gd name="T41" fmla="*/ 18 h 47"/>
              <a:gd name="T42" fmla="*/ 84 w 102"/>
              <a:gd name="T43" fmla="*/ 47 h 47"/>
              <a:gd name="T44" fmla="*/ 90 w 102"/>
              <a:gd name="T45" fmla="*/ 47 h 47"/>
              <a:gd name="T46" fmla="*/ 56 w 102"/>
              <a:gd name="T47" fmla="*/ 13 h 47"/>
              <a:gd name="T48" fmla="*/ 0 w 102"/>
              <a:gd name="T49" fmla="*/ 39 h 47"/>
              <a:gd name="T50" fmla="*/ 8 w 102"/>
              <a:gd name="T51" fmla="*/ 46 h 47"/>
              <a:gd name="T52" fmla="*/ 9 w 102"/>
              <a:gd name="T53" fmla="*/ 46 h 47"/>
              <a:gd name="T54" fmla="*/ 41 w 102"/>
              <a:gd name="T55" fmla="*/ 46 h 47"/>
              <a:gd name="T56" fmla="*/ 51 w 102"/>
              <a:gd name="T57" fmla="*/ 35 h 47"/>
              <a:gd name="T58" fmla="*/ 39 w 102"/>
              <a:gd name="T59" fmla="*/ 24 h 47"/>
              <a:gd name="T60" fmla="*/ 36 w 102"/>
              <a:gd name="T61" fmla="*/ 24 h 47"/>
              <a:gd name="T62" fmla="*/ 28 w 102"/>
              <a:gd name="T63" fmla="*/ 17 h 47"/>
              <a:gd name="T64" fmla="*/ 18 w 102"/>
              <a:gd name="T65" fmla="*/ 26 h 47"/>
              <a:gd name="T66" fmla="*/ 18 w 102"/>
              <a:gd name="T67" fmla="*/ 28 h 47"/>
              <a:gd name="T68" fmla="*/ 15 w 102"/>
              <a:gd name="T69" fmla="*/ 27 h 47"/>
              <a:gd name="T70" fmla="*/ 9 w 102"/>
              <a:gd name="T71" fmla="*/ 31 h 47"/>
              <a:gd name="T72" fmla="*/ 8 w 102"/>
              <a:gd name="T73" fmla="*/ 31 h 47"/>
              <a:gd name="T74" fmla="*/ 0 w 102"/>
              <a:gd name="T75"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47">
                <a:moveTo>
                  <a:pt x="77" y="47"/>
                </a:moveTo>
                <a:cubicBezTo>
                  <a:pt x="72" y="47"/>
                  <a:pt x="72" y="47"/>
                  <a:pt x="72" y="47"/>
                </a:cubicBezTo>
                <a:cubicBezTo>
                  <a:pt x="72" y="38"/>
                  <a:pt x="64" y="31"/>
                  <a:pt x="56" y="31"/>
                </a:cubicBezTo>
                <a:cubicBezTo>
                  <a:pt x="55" y="31"/>
                  <a:pt x="55" y="31"/>
                  <a:pt x="55" y="31"/>
                </a:cubicBezTo>
                <a:cubicBezTo>
                  <a:pt x="54" y="29"/>
                  <a:pt x="53" y="27"/>
                  <a:pt x="52" y="25"/>
                </a:cubicBezTo>
                <a:cubicBezTo>
                  <a:pt x="53" y="25"/>
                  <a:pt x="54" y="25"/>
                  <a:pt x="56" y="25"/>
                </a:cubicBezTo>
                <a:cubicBezTo>
                  <a:pt x="68" y="25"/>
                  <a:pt x="77" y="35"/>
                  <a:pt x="77" y="47"/>
                </a:cubicBezTo>
                <a:close/>
                <a:moveTo>
                  <a:pt x="56" y="0"/>
                </a:moveTo>
                <a:cubicBezTo>
                  <a:pt x="43" y="0"/>
                  <a:pt x="32" y="5"/>
                  <a:pt x="23" y="13"/>
                </a:cubicBezTo>
                <a:cubicBezTo>
                  <a:pt x="25" y="13"/>
                  <a:pt x="26" y="12"/>
                  <a:pt x="28" y="12"/>
                </a:cubicBezTo>
                <a:cubicBezTo>
                  <a:pt x="29" y="12"/>
                  <a:pt x="31" y="13"/>
                  <a:pt x="32" y="13"/>
                </a:cubicBezTo>
                <a:cubicBezTo>
                  <a:pt x="39" y="9"/>
                  <a:pt x="47" y="6"/>
                  <a:pt x="56" y="6"/>
                </a:cubicBezTo>
                <a:cubicBezTo>
                  <a:pt x="78" y="6"/>
                  <a:pt x="97" y="24"/>
                  <a:pt x="97" y="47"/>
                </a:cubicBezTo>
                <a:cubicBezTo>
                  <a:pt x="102" y="47"/>
                  <a:pt x="102" y="47"/>
                  <a:pt x="102" y="47"/>
                </a:cubicBezTo>
                <a:cubicBezTo>
                  <a:pt x="102" y="21"/>
                  <a:pt x="81" y="0"/>
                  <a:pt x="56" y="0"/>
                </a:cubicBezTo>
                <a:close/>
                <a:moveTo>
                  <a:pt x="56" y="13"/>
                </a:moveTo>
                <a:cubicBezTo>
                  <a:pt x="49" y="13"/>
                  <a:pt x="43" y="14"/>
                  <a:pt x="38" y="17"/>
                </a:cubicBezTo>
                <a:cubicBezTo>
                  <a:pt x="39" y="18"/>
                  <a:pt x="39" y="18"/>
                  <a:pt x="39" y="19"/>
                </a:cubicBezTo>
                <a:cubicBezTo>
                  <a:pt x="39" y="19"/>
                  <a:pt x="39" y="19"/>
                  <a:pt x="39" y="19"/>
                </a:cubicBezTo>
                <a:cubicBezTo>
                  <a:pt x="42" y="19"/>
                  <a:pt x="44" y="19"/>
                  <a:pt x="46" y="20"/>
                </a:cubicBezTo>
                <a:cubicBezTo>
                  <a:pt x="49" y="19"/>
                  <a:pt x="52" y="18"/>
                  <a:pt x="56" y="18"/>
                </a:cubicBezTo>
                <a:cubicBezTo>
                  <a:pt x="71" y="18"/>
                  <a:pt x="84" y="31"/>
                  <a:pt x="84" y="47"/>
                </a:cubicBezTo>
                <a:cubicBezTo>
                  <a:pt x="90" y="47"/>
                  <a:pt x="90" y="47"/>
                  <a:pt x="90" y="47"/>
                </a:cubicBezTo>
                <a:cubicBezTo>
                  <a:pt x="90" y="28"/>
                  <a:pt x="75" y="13"/>
                  <a:pt x="56" y="13"/>
                </a:cubicBezTo>
                <a:close/>
                <a:moveTo>
                  <a:pt x="0" y="39"/>
                </a:moveTo>
                <a:cubicBezTo>
                  <a:pt x="0" y="43"/>
                  <a:pt x="3" y="46"/>
                  <a:pt x="8" y="46"/>
                </a:cubicBezTo>
                <a:cubicBezTo>
                  <a:pt x="9" y="46"/>
                  <a:pt x="9" y="46"/>
                  <a:pt x="9" y="46"/>
                </a:cubicBezTo>
                <a:cubicBezTo>
                  <a:pt x="41" y="46"/>
                  <a:pt x="41" y="46"/>
                  <a:pt x="41" y="46"/>
                </a:cubicBezTo>
                <a:cubicBezTo>
                  <a:pt x="46" y="46"/>
                  <a:pt x="51" y="41"/>
                  <a:pt x="51" y="35"/>
                </a:cubicBezTo>
                <a:cubicBezTo>
                  <a:pt x="51" y="29"/>
                  <a:pt x="46" y="24"/>
                  <a:pt x="39" y="24"/>
                </a:cubicBezTo>
                <a:cubicBezTo>
                  <a:pt x="38" y="24"/>
                  <a:pt x="37" y="24"/>
                  <a:pt x="36" y="24"/>
                </a:cubicBezTo>
                <a:cubicBezTo>
                  <a:pt x="35" y="20"/>
                  <a:pt x="32" y="17"/>
                  <a:pt x="28" y="17"/>
                </a:cubicBezTo>
                <a:cubicBezTo>
                  <a:pt x="22" y="17"/>
                  <a:pt x="18" y="21"/>
                  <a:pt x="18" y="26"/>
                </a:cubicBezTo>
                <a:cubicBezTo>
                  <a:pt x="18" y="27"/>
                  <a:pt x="18" y="27"/>
                  <a:pt x="18" y="28"/>
                </a:cubicBezTo>
                <a:cubicBezTo>
                  <a:pt x="17" y="27"/>
                  <a:pt x="16" y="27"/>
                  <a:pt x="15" y="27"/>
                </a:cubicBezTo>
                <a:cubicBezTo>
                  <a:pt x="13" y="27"/>
                  <a:pt x="10" y="29"/>
                  <a:pt x="9" y="31"/>
                </a:cubicBezTo>
                <a:cubicBezTo>
                  <a:pt x="9" y="31"/>
                  <a:pt x="8" y="31"/>
                  <a:pt x="8" y="31"/>
                </a:cubicBezTo>
                <a:cubicBezTo>
                  <a:pt x="3" y="31"/>
                  <a:pt x="0" y="34"/>
                  <a:pt x="0" y="39"/>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2096882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additive="base">
                                        <p:cTn id="1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 calcmode="lin" valueType="num">
                                      <p:cBhvr additive="base">
                                        <p:cTn id="2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anim calcmode="lin" valueType="num">
                                      <p:cBhvr additive="base">
                                        <p:cTn id="27"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6">
                                            <p:txEl>
                                              <p:pRg st="8" end="8"/>
                                            </p:txEl>
                                          </p:spTgt>
                                        </p:tgtEl>
                                        <p:attrNameLst>
                                          <p:attrName>style.visibility</p:attrName>
                                        </p:attrNameLst>
                                      </p:cBhvr>
                                      <p:to>
                                        <p:strVal val="visible"/>
                                      </p:to>
                                    </p:set>
                                    <p:anim calcmode="lin" valueType="num">
                                      <p:cBhvr additive="base">
                                        <p:cTn id="33"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tx2">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Solution</a:t>
            </a:r>
            <a:endParaRPr lang="en-US" sz="4896" dirty="0">
              <a:solidFill>
                <a:schemeClr val="bg1"/>
              </a:solidFill>
            </a:endParaRPr>
          </a:p>
        </p:txBody>
      </p:sp>
      <p:sp>
        <p:nvSpPr>
          <p:cNvPr id="6" name="TextBox 5"/>
          <p:cNvSpPr txBox="1"/>
          <p:nvPr/>
        </p:nvSpPr>
        <p:spPr>
          <a:xfrm>
            <a:off x="5943920" y="754061"/>
            <a:ext cx="5835982" cy="3693319"/>
          </a:xfrm>
          <a:prstGeom prst="rect">
            <a:avLst/>
          </a:prstGeom>
          <a:noFill/>
        </p:spPr>
        <p:txBody>
          <a:bodyPr wrap="square" lIns="0" tIns="0" rIns="0" bIns="0" rtlCol="0">
            <a:spAutoFit/>
          </a:bodyPr>
          <a:lstStyle/>
          <a:p>
            <a:pPr marL="228600" lvl="2"/>
            <a:r>
              <a:rPr lang="en-US" sz="2400" dirty="0">
                <a:solidFill>
                  <a:srgbClr val="505050"/>
                </a:solidFill>
              </a:rPr>
              <a:t>Adjusted usage of enterprise content </a:t>
            </a:r>
            <a:r>
              <a:rPr lang="en-US" sz="2400" dirty="0" smtClean="0">
                <a:solidFill>
                  <a:srgbClr val="505050"/>
                </a:solidFill>
              </a:rPr>
              <a:t>types (contracts)</a:t>
            </a:r>
            <a:endParaRPr lang="en-US" sz="2400" dirty="0">
              <a:solidFill>
                <a:srgbClr val="505050"/>
              </a:solidFill>
            </a:endParaRPr>
          </a:p>
          <a:p>
            <a:pPr marL="228600" lvl="2"/>
            <a:endParaRPr lang="en-US" sz="2400" dirty="0" smtClean="0">
              <a:solidFill>
                <a:srgbClr val="505050"/>
              </a:solidFill>
            </a:endParaRPr>
          </a:p>
          <a:p>
            <a:pPr marL="228600" lvl="2"/>
            <a:r>
              <a:rPr lang="en-US" sz="2400" dirty="0" smtClean="0">
                <a:solidFill>
                  <a:srgbClr val="505050"/>
                </a:solidFill>
              </a:rPr>
              <a:t>Provided better training to end-users</a:t>
            </a:r>
          </a:p>
          <a:p>
            <a:pPr marL="228600" lvl="2"/>
            <a:endParaRPr lang="en-US" sz="2400" dirty="0">
              <a:solidFill>
                <a:srgbClr val="505050"/>
              </a:solidFill>
            </a:endParaRPr>
          </a:p>
          <a:p>
            <a:pPr marL="228600" lvl="2"/>
            <a:r>
              <a:rPr lang="en-US" sz="2400" dirty="0" smtClean="0">
                <a:solidFill>
                  <a:srgbClr val="505050"/>
                </a:solidFill>
              </a:rPr>
              <a:t>Created PowerShell scripts for column and content type creation as-needed</a:t>
            </a:r>
          </a:p>
          <a:p>
            <a:pPr marL="228600" lvl="2"/>
            <a:endParaRPr lang="en-US" sz="2400" dirty="0">
              <a:solidFill>
                <a:srgbClr val="505050"/>
              </a:solidFill>
            </a:endParaRPr>
          </a:p>
          <a:p>
            <a:pPr marL="228600" lvl="2"/>
            <a:r>
              <a:rPr lang="en-US" sz="2400" dirty="0" smtClean="0">
                <a:solidFill>
                  <a:srgbClr val="505050"/>
                </a:solidFill>
              </a:rPr>
              <a:t>Created </a:t>
            </a:r>
            <a:r>
              <a:rPr lang="en-US" sz="2400" dirty="0">
                <a:solidFill>
                  <a:srgbClr val="505050"/>
                </a:solidFill>
              </a:rPr>
              <a:t>content type </a:t>
            </a:r>
            <a:r>
              <a:rPr lang="en-US" sz="2400" dirty="0" smtClean="0">
                <a:solidFill>
                  <a:srgbClr val="505050"/>
                </a:solidFill>
              </a:rPr>
              <a:t>reports </a:t>
            </a:r>
            <a:r>
              <a:rPr lang="en-US" sz="2400" dirty="0">
                <a:solidFill>
                  <a:srgbClr val="505050"/>
                </a:solidFill>
              </a:rPr>
              <a:t>for better monitoring</a:t>
            </a:r>
          </a:p>
        </p:txBody>
      </p:sp>
      <p:sp>
        <p:nvSpPr>
          <p:cNvPr id="8" name="Freeform 134"/>
          <p:cNvSpPr>
            <a:spLocks noEditPoints="1"/>
          </p:cNvSpPr>
          <p:nvPr/>
        </p:nvSpPr>
        <p:spPr bwMode="black">
          <a:xfrm flipH="1">
            <a:off x="1798637" y="3040062"/>
            <a:ext cx="1219200" cy="629883"/>
          </a:xfrm>
          <a:custGeom>
            <a:avLst/>
            <a:gdLst>
              <a:gd name="T0" fmla="*/ 77 w 102"/>
              <a:gd name="T1" fmla="*/ 47 h 47"/>
              <a:gd name="T2" fmla="*/ 72 w 102"/>
              <a:gd name="T3" fmla="*/ 47 h 47"/>
              <a:gd name="T4" fmla="*/ 56 w 102"/>
              <a:gd name="T5" fmla="*/ 31 h 47"/>
              <a:gd name="T6" fmla="*/ 55 w 102"/>
              <a:gd name="T7" fmla="*/ 31 h 47"/>
              <a:gd name="T8" fmla="*/ 52 w 102"/>
              <a:gd name="T9" fmla="*/ 25 h 47"/>
              <a:gd name="T10" fmla="*/ 56 w 102"/>
              <a:gd name="T11" fmla="*/ 25 h 47"/>
              <a:gd name="T12" fmla="*/ 77 w 102"/>
              <a:gd name="T13" fmla="*/ 47 h 47"/>
              <a:gd name="T14" fmla="*/ 56 w 102"/>
              <a:gd name="T15" fmla="*/ 0 h 47"/>
              <a:gd name="T16" fmla="*/ 23 w 102"/>
              <a:gd name="T17" fmla="*/ 13 h 47"/>
              <a:gd name="T18" fmla="*/ 28 w 102"/>
              <a:gd name="T19" fmla="*/ 12 h 47"/>
              <a:gd name="T20" fmla="*/ 32 w 102"/>
              <a:gd name="T21" fmla="*/ 13 h 47"/>
              <a:gd name="T22" fmla="*/ 56 w 102"/>
              <a:gd name="T23" fmla="*/ 6 h 47"/>
              <a:gd name="T24" fmla="*/ 97 w 102"/>
              <a:gd name="T25" fmla="*/ 47 h 47"/>
              <a:gd name="T26" fmla="*/ 102 w 102"/>
              <a:gd name="T27" fmla="*/ 47 h 47"/>
              <a:gd name="T28" fmla="*/ 56 w 102"/>
              <a:gd name="T29" fmla="*/ 0 h 47"/>
              <a:gd name="T30" fmla="*/ 56 w 102"/>
              <a:gd name="T31" fmla="*/ 13 h 47"/>
              <a:gd name="T32" fmla="*/ 38 w 102"/>
              <a:gd name="T33" fmla="*/ 17 h 47"/>
              <a:gd name="T34" fmla="*/ 39 w 102"/>
              <a:gd name="T35" fmla="*/ 19 h 47"/>
              <a:gd name="T36" fmla="*/ 39 w 102"/>
              <a:gd name="T37" fmla="*/ 19 h 47"/>
              <a:gd name="T38" fmla="*/ 46 w 102"/>
              <a:gd name="T39" fmla="*/ 20 h 47"/>
              <a:gd name="T40" fmla="*/ 56 w 102"/>
              <a:gd name="T41" fmla="*/ 18 h 47"/>
              <a:gd name="T42" fmla="*/ 84 w 102"/>
              <a:gd name="T43" fmla="*/ 47 h 47"/>
              <a:gd name="T44" fmla="*/ 90 w 102"/>
              <a:gd name="T45" fmla="*/ 47 h 47"/>
              <a:gd name="T46" fmla="*/ 56 w 102"/>
              <a:gd name="T47" fmla="*/ 13 h 47"/>
              <a:gd name="T48" fmla="*/ 0 w 102"/>
              <a:gd name="T49" fmla="*/ 39 h 47"/>
              <a:gd name="T50" fmla="*/ 8 w 102"/>
              <a:gd name="T51" fmla="*/ 46 h 47"/>
              <a:gd name="T52" fmla="*/ 9 w 102"/>
              <a:gd name="T53" fmla="*/ 46 h 47"/>
              <a:gd name="T54" fmla="*/ 41 w 102"/>
              <a:gd name="T55" fmla="*/ 46 h 47"/>
              <a:gd name="T56" fmla="*/ 51 w 102"/>
              <a:gd name="T57" fmla="*/ 35 h 47"/>
              <a:gd name="T58" fmla="*/ 39 w 102"/>
              <a:gd name="T59" fmla="*/ 24 h 47"/>
              <a:gd name="T60" fmla="*/ 36 w 102"/>
              <a:gd name="T61" fmla="*/ 24 h 47"/>
              <a:gd name="T62" fmla="*/ 28 w 102"/>
              <a:gd name="T63" fmla="*/ 17 h 47"/>
              <a:gd name="T64" fmla="*/ 18 w 102"/>
              <a:gd name="T65" fmla="*/ 26 h 47"/>
              <a:gd name="T66" fmla="*/ 18 w 102"/>
              <a:gd name="T67" fmla="*/ 28 h 47"/>
              <a:gd name="T68" fmla="*/ 15 w 102"/>
              <a:gd name="T69" fmla="*/ 27 h 47"/>
              <a:gd name="T70" fmla="*/ 9 w 102"/>
              <a:gd name="T71" fmla="*/ 31 h 47"/>
              <a:gd name="T72" fmla="*/ 8 w 102"/>
              <a:gd name="T73" fmla="*/ 31 h 47"/>
              <a:gd name="T74" fmla="*/ 0 w 102"/>
              <a:gd name="T75"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47">
                <a:moveTo>
                  <a:pt x="77" y="47"/>
                </a:moveTo>
                <a:cubicBezTo>
                  <a:pt x="72" y="47"/>
                  <a:pt x="72" y="47"/>
                  <a:pt x="72" y="47"/>
                </a:cubicBezTo>
                <a:cubicBezTo>
                  <a:pt x="72" y="38"/>
                  <a:pt x="64" y="31"/>
                  <a:pt x="56" y="31"/>
                </a:cubicBezTo>
                <a:cubicBezTo>
                  <a:pt x="55" y="31"/>
                  <a:pt x="55" y="31"/>
                  <a:pt x="55" y="31"/>
                </a:cubicBezTo>
                <a:cubicBezTo>
                  <a:pt x="54" y="29"/>
                  <a:pt x="53" y="27"/>
                  <a:pt x="52" y="25"/>
                </a:cubicBezTo>
                <a:cubicBezTo>
                  <a:pt x="53" y="25"/>
                  <a:pt x="54" y="25"/>
                  <a:pt x="56" y="25"/>
                </a:cubicBezTo>
                <a:cubicBezTo>
                  <a:pt x="68" y="25"/>
                  <a:pt x="77" y="35"/>
                  <a:pt x="77" y="47"/>
                </a:cubicBezTo>
                <a:close/>
                <a:moveTo>
                  <a:pt x="56" y="0"/>
                </a:moveTo>
                <a:cubicBezTo>
                  <a:pt x="43" y="0"/>
                  <a:pt x="32" y="5"/>
                  <a:pt x="23" y="13"/>
                </a:cubicBezTo>
                <a:cubicBezTo>
                  <a:pt x="25" y="13"/>
                  <a:pt x="26" y="12"/>
                  <a:pt x="28" y="12"/>
                </a:cubicBezTo>
                <a:cubicBezTo>
                  <a:pt x="29" y="12"/>
                  <a:pt x="31" y="13"/>
                  <a:pt x="32" y="13"/>
                </a:cubicBezTo>
                <a:cubicBezTo>
                  <a:pt x="39" y="9"/>
                  <a:pt x="47" y="6"/>
                  <a:pt x="56" y="6"/>
                </a:cubicBezTo>
                <a:cubicBezTo>
                  <a:pt x="78" y="6"/>
                  <a:pt x="97" y="24"/>
                  <a:pt x="97" y="47"/>
                </a:cubicBezTo>
                <a:cubicBezTo>
                  <a:pt x="102" y="47"/>
                  <a:pt x="102" y="47"/>
                  <a:pt x="102" y="47"/>
                </a:cubicBezTo>
                <a:cubicBezTo>
                  <a:pt x="102" y="21"/>
                  <a:pt x="81" y="0"/>
                  <a:pt x="56" y="0"/>
                </a:cubicBezTo>
                <a:close/>
                <a:moveTo>
                  <a:pt x="56" y="13"/>
                </a:moveTo>
                <a:cubicBezTo>
                  <a:pt x="49" y="13"/>
                  <a:pt x="43" y="14"/>
                  <a:pt x="38" y="17"/>
                </a:cubicBezTo>
                <a:cubicBezTo>
                  <a:pt x="39" y="18"/>
                  <a:pt x="39" y="18"/>
                  <a:pt x="39" y="19"/>
                </a:cubicBezTo>
                <a:cubicBezTo>
                  <a:pt x="39" y="19"/>
                  <a:pt x="39" y="19"/>
                  <a:pt x="39" y="19"/>
                </a:cubicBezTo>
                <a:cubicBezTo>
                  <a:pt x="42" y="19"/>
                  <a:pt x="44" y="19"/>
                  <a:pt x="46" y="20"/>
                </a:cubicBezTo>
                <a:cubicBezTo>
                  <a:pt x="49" y="19"/>
                  <a:pt x="52" y="18"/>
                  <a:pt x="56" y="18"/>
                </a:cubicBezTo>
                <a:cubicBezTo>
                  <a:pt x="71" y="18"/>
                  <a:pt x="84" y="31"/>
                  <a:pt x="84" y="47"/>
                </a:cubicBezTo>
                <a:cubicBezTo>
                  <a:pt x="90" y="47"/>
                  <a:pt x="90" y="47"/>
                  <a:pt x="90" y="47"/>
                </a:cubicBezTo>
                <a:cubicBezTo>
                  <a:pt x="90" y="28"/>
                  <a:pt x="75" y="13"/>
                  <a:pt x="56" y="13"/>
                </a:cubicBezTo>
                <a:close/>
                <a:moveTo>
                  <a:pt x="0" y="39"/>
                </a:moveTo>
                <a:cubicBezTo>
                  <a:pt x="0" y="43"/>
                  <a:pt x="3" y="46"/>
                  <a:pt x="8" y="46"/>
                </a:cubicBezTo>
                <a:cubicBezTo>
                  <a:pt x="9" y="46"/>
                  <a:pt x="9" y="46"/>
                  <a:pt x="9" y="46"/>
                </a:cubicBezTo>
                <a:cubicBezTo>
                  <a:pt x="41" y="46"/>
                  <a:pt x="41" y="46"/>
                  <a:pt x="41" y="46"/>
                </a:cubicBezTo>
                <a:cubicBezTo>
                  <a:pt x="46" y="46"/>
                  <a:pt x="51" y="41"/>
                  <a:pt x="51" y="35"/>
                </a:cubicBezTo>
                <a:cubicBezTo>
                  <a:pt x="51" y="29"/>
                  <a:pt x="46" y="24"/>
                  <a:pt x="39" y="24"/>
                </a:cubicBezTo>
                <a:cubicBezTo>
                  <a:pt x="38" y="24"/>
                  <a:pt x="37" y="24"/>
                  <a:pt x="36" y="24"/>
                </a:cubicBezTo>
                <a:cubicBezTo>
                  <a:pt x="35" y="20"/>
                  <a:pt x="32" y="17"/>
                  <a:pt x="28" y="17"/>
                </a:cubicBezTo>
                <a:cubicBezTo>
                  <a:pt x="22" y="17"/>
                  <a:pt x="18" y="21"/>
                  <a:pt x="18" y="26"/>
                </a:cubicBezTo>
                <a:cubicBezTo>
                  <a:pt x="18" y="27"/>
                  <a:pt x="18" y="27"/>
                  <a:pt x="18" y="28"/>
                </a:cubicBezTo>
                <a:cubicBezTo>
                  <a:pt x="17" y="27"/>
                  <a:pt x="16" y="27"/>
                  <a:pt x="15" y="27"/>
                </a:cubicBezTo>
                <a:cubicBezTo>
                  <a:pt x="13" y="27"/>
                  <a:pt x="10" y="29"/>
                  <a:pt x="9" y="31"/>
                </a:cubicBezTo>
                <a:cubicBezTo>
                  <a:pt x="9" y="31"/>
                  <a:pt x="8" y="31"/>
                  <a:pt x="8" y="31"/>
                </a:cubicBezTo>
                <a:cubicBezTo>
                  <a:pt x="3" y="31"/>
                  <a:pt x="0" y="34"/>
                  <a:pt x="0" y="39"/>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1826158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 calcmode="lin" valueType="num">
                                      <p:cBhvr additive="base">
                                        <p:cTn id="2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468645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Recap</a:t>
            </a:r>
            <a:endParaRPr lang="en-US" dirty="0"/>
          </a:p>
        </p:txBody>
      </p:sp>
      <p:sp>
        <p:nvSpPr>
          <p:cNvPr id="4" name="Rectangle 3"/>
          <p:cNvSpPr/>
          <p:nvPr/>
        </p:nvSpPr>
        <p:spPr bwMode="auto">
          <a:xfrm>
            <a:off x="808037" y="2509595"/>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08037" y="2506662"/>
            <a:ext cx="2697480" cy="2744787"/>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Develop Your Enterprise Content Type Strategy</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9067932" y="2506661"/>
            <a:ext cx="2697480" cy="2744787"/>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Real-World </a:t>
            </a:r>
            <a:r>
              <a:rPr lang="en-US" sz="2800" dirty="0" smtClean="0">
                <a:gradFill>
                  <a:gsLst>
                    <a:gs pos="0">
                      <a:srgbClr val="FFFFFF"/>
                    </a:gs>
                    <a:gs pos="100000">
                      <a:srgbClr val="FFFFFF"/>
                    </a:gs>
                  </a:gsLst>
                  <a:lin ang="5400000" scaled="0"/>
                </a:gradFill>
                <a:ea typeface="Segoe UI" pitchFamily="34" charset="0"/>
                <a:cs typeface="Segoe UI" pitchFamily="34" charset="0"/>
              </a:rPr>
              <a:t>Tips</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3566506" y="2506662"/>
            <a:ext cx="2697480" cy="2744787"/>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Work With Site </a:t>
            </a:r>
          </a:p>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Columns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6309463" y="2506661"/>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Manage Content </a:t>
            </a:r>
          </a:p>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Types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724698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Strategy</a:t>
            </a:r>
            <a:endParaRPr lang="en-US" sz="4896" dirty="0">
              <a:solidFill>
                <a:schemeClr val="bg1"/>
              </a:solidFill>
            </a:endParaRPr>
          </a:p>
        </p:txBody>
      </p:sp>
      <p:sp>
        <p:nvSpPr>
          <p:cNvPr id="6" name="TextBox 5"/>
          <p:cNvSpPr txBox="1"/>
          <p:nvPr/>
        </p:nvSpPr>
        <p:spPr>
          <a:xfrm>
            <a:off x="5943920" y="2125677"/>
            <a:ext cx="5835982" cy="2215991"/>
          </a:xfrm>
          <a:prstGeom prst="rect">
            <a:avLst/>
          </a:prstGeom>
          <a:noFill/>
        </p:spPr>
        <p:txBody>
          <a:bodyPr wrap="square" lIns="0" tIns="0" rIns="0" bIns="0" rtlCol="0">
            <a:spAutoFit/>
          </a:bodyPr>
          <a:lstStyle/>
          <a:p>
            <a:pPr marL="228600" lvl="2"/>
            <a:r>
              <a:rPr lang="en-US" sz="3200" dirty="0" smtClean="0">
                <a:solidFill>
                  <a:srgbClr val="505050"/>
                </a:solidFill>
              </a:rPr>
              <a:t>Plan</a:t>
            </a:r>
            <a:endParaRPr lang="en-US" sz="2400" dirty="0">
              <a:solidFill>
                <a:srgbClr val="505050"/>
              </a:solidFill>
            </a:endParaRPr>
          </a:p>
          <a:p>
            <a:pPr marL="228600" lvl="2"/>
            <a:endParaRPr lang="en-US" sz="2400" dirty="0">
              <a:solidFill>
                <a:srgbClr val="505050"/>
              </a:solidFill>
            </a:endParaRPr>
          </a:p>
          <a:p>
            <a:pPr marL="228600" lvl="2"/>
            <a:r>
              <a:rPr lang="en-US" sz="3200" dirty="0" smtClean="0">
                <a:solidFill>
                  <a:srgbClr val="505050"/>
                </a:solidFill>
              </a:rPr>
              <a:t>Deploy</a:t>
            </a:r>
            <a:endParaRPr lang="en-US" sz="2400" dirty="0">
              <a:solidFill>
                <a:srgbClr val="505050"/>
              </a:solidFill>
            </a:endParaRPr>
          </a:p>
          <a:p>
            <a:pPr marL="228600" lvl="2"/>
            <a:endParaRPr lang="en-US" sz="2400" dirty="0">
              <a:solidFill>
                <a:srgbClr val="505050"/>
              </a:solidFill>
            </a:endParaRPr>
          </a:p>
          <a:p>
            <a:pPr marL="228600" lvl="2"/>
            <a:r>
              <a:rPr lang="en-US" sz="3200" dirty="0" smtClean="0">
                <a:solidFill>
                  <a:srgbClr val="505050"/>
                </a:solidFill>
              </a:rPr>
              <a:t>Manage</a:t>
            </a:r>
            <a:endParaRPr lang="en-US" sz="2400" dirty="0">
              <a:solidFill>
                <a:srgbClr val="505050"/>
              </a:solidFill>
            </a:endParaRPr>
          </a:p>
        </p:txBody>
      </p:sp>
    </p:spTree>
    <p:extLst>
      <p:ext uri="{BB962C8B-B14F-4D97-AF65-F5344CB8AC3E}">
        <p14:creationId xmlns:p14="http://schemas.microsoft.com/office/powerpoint/2010/main" val="2151914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a:solidFill>
                  <a:schemeClr val="bg1"/>
                </a:solidFill>
              </a:rPr>
              <a:t>Site </a:t>
            </a:r>
            <a:r>
              <a:rPr lang="en-US" sz="4896" dirty="0" smtClean="0">
                <a:solidFill>
                  <a:schemeClr val="bg1"/>
                </a:solidFill>
              </a:rPr>
              <a:t>Columns</a:t>
            </a:r>
            <a:endParaRPr lang="en-US" sz="4896" dirty="0">
              <a:solidFill>
                <a:schemeClr val="bg1"/>
              </a:solidFill>
            </a:endParaRPr>
          </a:p>
        </p:txBody>
      </p:sp>
      <p:sp>
        <p:nvSpPr>
          <p:cNvPr id="6" name="TextBox 5"/>
          <p:cNvSpPr txBox="1"/>
          <p:nvPr/>
        </p:nvSpPr>
        <p:spPr>
          <a:xfrm>
            <a:off x="5884644" y="1212849"/>
            <a:ext cx="5835982" cy="4062651"/>
          </a:xfrm>
          <a:prstGeom prst="rect">
            <a:avLst/>
          </a:prstGeom>
          <a:noFill/>
        </p:spPr>
        <p:txBody>
          <a:bodyPr wrap="square" lIns="0" tIns="0" rIns="0" bIns="0" rtlCol="0">
            <a:spAutoFit/>
          </a:bodyPr>
          <a:lstStyle/>
          <a:p>
            <a:pPr marL="228600" lvl="2"/>
            <a:r>
              <a:rPr lang="en-US" sz="3200" dirty="0">
                <a:solidFill>
                  <a:srgbClr val="505050"/>
                </a:solidFill>
              </a:rPr>
              <a:t>GUID is </a:t>
            </a:r>
            <a:r>
              <a:rPr lang="en-US" sz="3200" dirty="0" smtClean="0">
                <a:solidFill>
                  <a:srgbClr val="505050"/>
                </a:solidFill>
              </a:rPr>
              <a:t>the </a:t>
            </a:r>
            <a:r>
              <a:rPr lang="en-US" sz="3200" dirty="0">
                <a:solidFill>
                  <a:srgbClr val="505050"/>
                </a:solidFill>
              </a:rPr>
              <a:t>key – not column </a:t>
            </a:r>
            <a:r>
              <a:rPr lang="en-US" sz="3200" dirty="0" smtClean="0">
                <a:solidFill>
                  <a:srgbClr val="505050"/>
                </a:solidFill>
              </a:rPr>
              <a:t>name</a:t>
            </a:r>
            <a:endParaRPr lang="en-US" sz="2000" dirty="0">
              <a:solidFill>
                <a:srgbClr val="505050"/>
              </a:solidFill>
            </a:endParaRPr>
          </a:p>
          <a:p>
            <a:pPr marL="228600" lvl="2"/>
            <a:endParaRPr lang="en-US" sz="2400" dirty="0">
              <a:solidFill>
                <a:srgbClr val="505050"/>
              </a:solidFill>
            </a:endParaRPr>
          </a:p>
          <a:p>
            <a:pPr marL="228600" lvl="2"/>
            <a:r>
              <a:rPr lang="en-US" sz="3200" dirty="0">
                <a:solidFill>
                  <a:srgbClr val="505050"/>
                </a:solidFill>
              </a:rPr>
              <a:t>Copy of columns often </a:t>
            </a:r>
            <a:r>
              <a:rPr lang="en-US" sz="3200" dirty="0" smtClean="0">
                <a:solidFill>
                  <a:srgbClr val="505050"/>
                </a:solidFill>
              </a:rPr>
              <a:t>made</a:t>
            </a:r>
            <a:endParaRPr lang="en-US" sz="2400" dirty="0">
              <a:solidFill>
                <a:srgbClr val="505050"/>
              </a:solidFill>
            </a:endParaRPr>
          </a:p>
          <a:p>
            <a:pPr marL="228600" lvl="2"/>
            <a:endParaRPr lang="en-US" sz="2400" dirty="0">
              <a:solidFill>
                <a:srgbClr val="505050"/>
              </a:solidFill>
            </a:endParaRPr>
          </a:p>
          <a:p>
            <a:pPr marL="228600" lvl="2"/>
            <a:r>
              <a:rPr lang="en-US" sz="3200" dirty="0">
                <a:solidFill>
                  <a:srgbClr val="505050"/>
                </a:solidFill>
              </a:rPr>
              <a:t>UI pushes all visible </a:t>
            </a:r>
            <a:r>
              <a:rPr lang="en-US" sz="3200" dirty="0" smtClean="0">
                <a:solidFill>
                  <a:srgbClr val="505050"/>
                </a:solidFill>
              </a:rPr>
              <a:t>properties</a:t>
            </a:r>
            <a:endParaRPr lang="en-US" sz="2400" dirty="0">
              <a:solidFill>
                <a:srgbClr val="505050"/>
              </a:solidFill>
            </a:endParaRPr>
          </a:p>
          <a:p>
            <a:pPr marL="228600" lvl="2"/>
            <a:endParaRPr lang="en-US" sz="2400" dirty="0">
              <a:solidFill>
                <a:srgbClr val="505050"/>
              </a:solidFill>
            </a:endParaRPr>
          </a:p>
          <a:p>
            <a:pPr marL="228600" lvl="2"/>
            <a:r>
              <a:rPr lang="en-US" sz="3200" dirty="0">
                <a:solidFill>
                  <a:srgbClr val="505050"/>
                </a:solidFill>
              </a:rPr>
              <a:t>OM pushes only edited </a:t>
            </a:r>
            <a:r>
              <a:rPr lang="en-US" sz="3200" dirty="0" smtClean="0">
                <a:solidFill>
                  <a:srgbClr val="505050"/>
                </a:solidFill>
              </a:rPr>
              <a:t>properties</a:t>
            </a:r>
            <a:endParaRPr lang="en-US" sz="2000" dirty="0">
              <a:solidFill>
                <a:srgbClr val="505050"/>
              </a:solidFill>
            </a:endParaRPr>
          </a:p>
        </p:txBody>
      </p:sp>
    </p:spTree>
    <p:extLst>
      <p:ext uri="{BB962C8B-B14F-4D97-AF65-F5344CB8AC3E}">
        <p14:creationId xmlns:p14="http://schemas.microsoft.com/office/powerpoint/2010/main" val="312369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a:solidFill>
                  <a:schemeClr val="bg1"/>
                </a:solidFill>
              </a:rPr>
              <a:t>Content </a:t>
            </a:r>
            <a:r>
              <a:rPr lang="en-US" sz="4896" dirty="0" smtClean="0">
                <a:solidFill>
                  <a:schemeClr val="bg1"/>
                </a:solidFill>
              </a:rPr>
              <a:t>Types</a:t>
            </a:r>
            <a:endParaRPr lang="en-US" sz="4896" dirty="0">
              <a:solidFill>
                <a:schemeClr val="bg1"/>
              </a:solidFill>
            </a:endParaRPr>
          </a:p>
        </p:txBody>
      </p:sp>
      <p:sp>
        <p:nvSpPr>
          <p:cNvPr id="6" name="TextBox 5"/>
          <p:cNvSpPr txBox="1"/>
          <p:nvPr/>
        </p:nvSpPr>
        <p:spPr>
          <a:xfrm>
            <a:off x="5894321" y="1508124"/>
            <a:ext cx="5835982" cy="4124206"/>
          </a:xfrm>
          <a:prstGeom prst="rect">
            <a:avLst/>
          </a:prstGeom>
          <a:noFill/>
        </p:spPr>
        <p:txBody>
          <a:bodyPr wrap="square" lIns="0" tIns="0" rIns="0" bIns="0" rtlCol="0">
            <a:spAutoFit/>
          </a:bodyPr>
          <a:lstStyle/>
          <a:p>
            <a:r>
              <a:rPr lang="en-US" sz="2800" dirty="0">
                <a:solidFill>
                  <a:srgbClr val="505050"/>
                </a:solidFill>
              </a:rPr>
              <a:t>Content Types are either associated </a:t>
            </a:r>
            <a:r>
              <a:rPr lang="en-US" sz="2800" dirty="0" smtClean="0">
                <a:solidFill>
                  <a:srgbClr val="505050"/>
                </a:solidFill>
              </a:rPr>
              <a:t>to </a:t>
            </a:r>
            <a:r>
              <a:rPr lang="en-US" sz="2800" dirty="0">
                <a:solidFill>
                  <a:srgbClr val="505050"/>
                </a:solidFill>
              </a:rPr>
              <a:t>the Site or the </a:t>
            </a:r>
            <a:r>
              <a:rPr lang="en-US" sz="2800" dirty="0" smtClean="0">
                <a:solidFill>
                  <a:srgbClr val="505050"/>
                </a:solidFill>
              </a:rPr>
              <a:t>List</a:t>
            </a:r>
            <a:endParaRPr lang="en-US" sz="2400" dirty="0">
              <a:solidFill>
                <a:srgbClr val="505050"/>
              </a:solidFill>
            </a:endParaRPr>
          </a:p>
          <a:p>
            <a:endParaRPr lang="en-US" sz="2400" dirty="0">
              <a:solidFill>
                <a:srgbClr val="505050"/>
              </a:solidFill>
            </a:endParaRPr>
          </a:p>
          <a:p>
            <a:r>
              <a:rPr lang="en-US" sz="2800" dirty="0">
                <a:solidFill>
                  <a:srgbClr val="505050"/>
                </a:solidFill>
              </a:rPr>
              <a:t>Contain references </a:t>
            </a:r>
            <a:r>
              <a:rPr lang="en-US" sz="2800" dirty="0" smtClean="0">
                <a:solidFill>
                  <a:srgbClr val="505050"/>
                </a:solidFill>
              </a:rPr>
              <a:t>to columns </a:t>
            </a:r>
            <a:r>
              <a:rPr lang="en-US" sz="2800" dirty="0">
                <a:solidFill>
                  <a:srgbClr val="505050"/>
                </a:solidFill>
              </a:rPr>
              <a:t>but not the column definition</a:t>
            </a:r>
            <a:endParaRPr lang="en-US" sz="2400" dirty="0">
              <a:solidFill>
                <a:srgbClr val="505050"/>
              </a:solidFill>
            </a:endParaRPr>
          </a:p>
          <a:p>
            <a:endParaRPr lang="en-US" sz="2400" dirty="0">
              <a:solidFill>
                <a:srgbClr val="505050"/>
              </a:solidFill>
            </a:endParaRPr>
          </a:p>
          <a:p>
            <a:r>
              <a:rPr lang="en-US" sz="2800" dirty="0">
                <a:solidFill>
                  <a:srgbClr val="505050"/>
                </a:solidFill>
              </a:rPr>
              <a:t>Content Type Hub deploys READ-ONLY copies to subscribing site </a:t>
            </a:r>
            <a:r>
              <a:rPr lang="en-US" sz="2800" dirty="0" smtClean="0">
                <a:solidFill>
                  <a:srgbClr val="505050"/>
                </a:solidFill>
              </a:rPr>
              <a:t>collections</a:t>
            </a:r>
            <a:endParaRPr lang="en-US" sz="2400" dirty="0">
              <a:solidFill>
                <a:srgbClr val="505050"/>
              </a:solidFill>
            </a:endParaRPr>
          </a:p>
          <a:p>
            <a:pPr marL="228600" lvl="2"/>
            <a:endParaRPr lang="en-US" sz="2400" dirty="0">
              <a:solidFill>
                <a:srgbClr val="505050"/>
              </a:solidFill>
            </a:endParaRPr>
          </a:p>
        </p:txBody>
      </p:sp>
    </p:spTree>
    <p:extLst>
      <p:ext uri="{BB962C8B-B14F-4D97-AF65-F5344CB8AC3E}">
        <p14:creationId xmlns:p14="http://schemas.microsoft.com/office/powerpoint/2010/main" val="1206259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385" y="0"/>
            <a:ext cx="5438566" cy="6994525"/>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a:solidFill>
                  <a:schemeClr val="bg1"/>
                </a:solidFill>
              </a:rPr>
              <a:t>Real-World </a:t>
            </a:r>
            <a:r>
              <a:rPr lang="en-US" sz="4896" dirty="0" smtClean="0">
                <a:solidFill>
                  <a:schemeClr val="bg1"/>
                </a:solidFill>
              </a:rPr>
              <a:t>Tips</a:t>
            </a:r>
            <a:endParaRPr lang="en-US" sz="4896" dirty="0">
              <a:solidFill>
                <a:schemeClr val="bg1"/>
              </a:solidFill>
            </a:endParaRPr>
          </a:p>
        </p:txBody>
      </p:sp>
      <p:sp>
        <p:nvSpPr>
          <p:cNvPr id="6" name="TextBox 5"/>
          <p:cNvSpPr txBox="1"/>
          <p:nvPr/>
        </p:nvSpPr>
        <p:spPr>
          <a:xfrm>
            <a:off x="6059616" y="1315813"/>
            <a:ext cx="5835982" cy="3693319"/>
          </a:xfrm>
          <a:prstGeom prst="rect">
            <a:avLst/>
          </a:prstGeom>
          <a:noFill/>
        </p:spPr>
        <p:txBody>
          <a:bodyPr wrap="square" lIns="0" tIns="0" rIns="0" bIns="0" rtlCol="0">
            <a:spAutoFit/>
          </a:bodyPr>
          <a:lstStyle/>
          <a:p>
            <a:pPr marL="228600" lvl="2"/>
            <a:r>
              <a:rPr lang="en-US" sz="2400" dirty="0">
                <a:solidFill>
                  <a:srgbClr val="505050"/>
                </a:solidFill>
              </a:rPr>
              <a:t>Right-size your usage of enterprise content </a:t>
            </a:r>
            <a:r>
              <a:rPr lang="en-US" sz="2400" dirty="0" smtClean="0">
                <a:solidFill>
                  <a:srgbClr val="505050"/>
                </a:solidFill>
              </a:rPr>
              <a:t>types</a:t>
            </a:r>
            <a:endParaRPr lang="en-US" sz="2400" dirty="0">
              <a:solidFill>
                <a:srgbClr val="505050"/>
              </a:solidFill>
            </a:endParaRPr>
          </a:p>
          <a:p>
            <a:pPr marL="228600" lvl="2"/>
            <a:endParaRPr lang="en-US" sz="2400" dirty="0">
              <a:solidFill>
                <a:srgbClr val="505050"/>
              </a:solidFill>
            </a:endParaRPr>
          </a:p>
          <a:p>
            <a:pPr marL="228600" lvl="2"/>
            <a:r>
              <a:rPr lang="en-US" sz="2400" dirty="0">
                <a:solidFill>
                  <a:srgbClr val="505050"/>
                </a:solidFill>
              </a:rPr>
              <a:t>Provide training to </a:t>
            </a:r>
            <a:r>
              <a:rPr lang="en-US" sz="2400" dirty="0" smtClean="0">
                <a:solidFill>
                  <a:srgbClr val="505050"/>
                </a:solidFill>
              </a:rPr>
              <a:t>end-users</a:t>
            </a:r>
            <a:endParaRPr lang="en-US" sz="2400" dirty="0">
              <a:solidFill>
                <a:srgbClr val="505050"/>
              </a:solidFill>
            </a:endParaRPr>
          </a:p>
          <a:p>
            <a:pPr marL="228600" lvl="2"/>
            <a:endParaRPr lang="en-US" sz="2400" dirty="0">
              <a:solidFill>
                <a:srgbClr val="505050"/>
              </a:solidFill>
            </a:endParaRPr>
          </a:p>
          <a:p>
            <a:pPr marL="228600" lvl="2"/>
            <a:r>
              <a:rPr lang="en-US" sz="2400" dirty="0">
                <a:solidFill>
                  <a:srgbClr val="505050"/>
                </a:solidFill>
              </a:rPr>
              <a:t>Use PowerShell for column and </a:t>
            </a:r>
            <a:r>
              <a:rPr lang="en-US" sz="2400" dirty="0" smtClean="0">
                <a:solidFill>
                  <a:srgbClr val="505050"/>
                </a:solidFill>
              </a:rPr>
              <a:t>content </a:t>
            </a:r>
            <a:r>
              <a:rPr lang="en-US" sz="2400" dirty="0">
                <a:solidFill>
                  <a:srgbClr val="505050"/>
                </a:solidFill>
              </a:rPr>
              <a:t>type creation </a:t>
            </a:r>
            <a:r>
              <a:rPr lang="en-US" sz="2400" dirty="0" smtClean="0">
                <a:solidFill>
                  <a:srgbClr val="505050"/>
                </a:solidFill>
              </a:rPr>
              <a:t>as-needed</a:t>
            </a:r>
            <a:endParaRPr lang="en-US" sz="2400" dirty="0">
              <a:solidFill>
                <a:srgbClr val="505050"/>
              </a:solidFill>
            </a:endParaRPr>
          </a:p>
          <a:p>
            <a:pPr marL="228600" lvl="2"/>
            <a:endParaRPr lang="en-US" sz="2400" dirty="0">
              <a:solidFill>
                <a:srgbClr val="505050"/>
              </a:solidFill>
            </a:endParaRPr>
          </a:p>
          <a:p>
            <a:pPr marL="228600" lvl="2"/>
            <a:r>
              <a:rPr lang="en-US" sz="2400" dirty="0">
                <a:solidFill>
                  <a:srgbClr val="505050"/>
                </a:solidFill>
              </a:rPr>
              <a:t>Use </a:t>
            </a:r>
            <a:r>
              <a:rPr lang="en-US" sz="2400" dirty="0" smtClean="0">
                <a:solidFill>
                  <a:srgbClr val="505050"/>
                </a:solidFill>
              </a:rPr>
              <a:t>content </a:t>
            </a:r>
            <a:r>
              <a:rPr lang="en-US" sz="2400" dirty="0">
                <a:solidFill>
                  <a:srgbClr val="505050"/>
                </a:solidFill>
              </a:rPr>
              <a:t>type reports for better </a:t>
            </a:r>
            <a:r>
              <a:rPr lang="en-US" sz="2400" dirty="0" smtClean="0">
                <a:solidFill>
                  <a:srgbClr val="505050"/>
                </a:solidFill>
              </a:rPr>
              <a:t>monitoring</a:t>
            </a:r>
            <a:endParaRPr lang="en-US" sz="2400" dirty="0">
              <a:solidFill>
                <a:srgbClr val="505050"/>
              </a:solidFill>
            </a:endParaRPr>
          </a:p>
        </p:txBody>
      </p:sp>
    </p:spTree>
    <p:extLst>
      <p:ext uri="{BB962C8B-B14F-4D97-AF65-F5344CB8AC3E}">
        <p14:creationId xmlns:p14="http://schemas.microsoft.com/office/powerpoint/2010/main" val="2042082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solidFill>
                  <a:schemeClr val="bg1"/>
                </a:solidFill>
              </a:rPr>
              <a:t>Wrap-up</a:t>
            </a:r>
            <a:endParaRPr lang="en-US" dirty="0">
              <a:solidFill>
                <a:schemeClr val="bg1"/>
              </a:solidFill>
            </a:endParaRPr>
          </a:p>
        </p:txBody>
      </p:sp>
    </p:spTree>
    <p:extLst>
      <p:ext uri="{BB962C8B-B14F-4D97-AF65-F5344CB8AC3E}">
        <p14:creationId xmlns:p14="http://schemas.microsoft.com/office/powerpoint/2010/main" val="4200498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Enterprise Content </a:t>
            </a:r>
            <a:r>
              <a:rPr lang="en-US" dirty="0"/>
              <a:t>T</a:t>
            </a:r>
            <a:r>
              <a:rPr lang="en-US" dirty="0" smtClean="0"/>
              <a:t>ype </a:t>
            </a:r>
            <a:r>
              <a:rPr lang="en-US" dirty="0"/>
              <a:t>S</a:t>
            </a:r>
            <a:r>
              <a:rPr lang="en-US" dirty="0" smtClean="0"/>
              <a:t>trategy</a:t>
            </a:r>
            <a:endParaRPr lang="en-US" dirty="0"/>
          </a:p>
        </p:txBody>
      </p:sp>
    </p:spTree>
    <p:extLst>
      <p:ext uri="{BB962C8B-B14F-4D97-AF65-F5344CB8AC3E}">
        <p14:creationId xmlns:p14="http://schemas.microsoft.com/office/powerpoint/2010/main" val="3939539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Resources</a:t>
            </a:r>
            <a:endParaRPr lang="en-US" sz="4896" dirty="0">
              <a:solidFill>
                <a:schemeClr val="bg1"/>
              </a:solidFill>
            </a:endParaRPr>
          </a:p>
        </p:txBody>
      </p:sp>
      <p:sp>
        <p:nvSpPr>
          <p:cNvPr id="6" name="TextBox 5"/>
          <p:cNvSpPr txBox="1"/>
          <p:nvPr/>
        </p:nvSpPr>
        <p:spPr>
          <a:xfrm>
            <a:off x="5922439" y="750834"/>
            <a:ext cx="5835982" cy="5663089"/>
          </a:xfrm>
          <a:prstGeom prst="rect">
            <a:avLst/>
          </a:prstGeom>
          <a:noFill/>
        </p:spPr>
        <p:txBody>
          <a:bodyPr wrap="square" lIns="0" tIns="0" rIns="0" bIns="0" rtlCol="0">
            <a:spAutoFit/>
          </a:bodyPr>
          <a:lstStyle/>
          <a:p>
            <a:r>
              <a:rPr lang="en-US" sz="2800" dirty="0">
                <a:solidFill>
                  <a:srgbClr val="505050"/>
                </a:solidFill>
              </a:rPr>
              <a:t>The (Hidden) Power of SharePoint Content Types</a:t>
            </a:r>
          </a:p>
          <a:p>
            <a:pPr lvl="1"/>
            <a:r>
              <a:rPr lang="en-US" sz="2400" dirty="0">
                <a:solidFill>
                  <a:srgbClr val="505050"/>
                </a:solidFill>
              </a:rPr>
              <a:t>http://tinyurl.com/spcontenttypes</a:t>
            </a:r>
          </a:p>
          <a:p>
            <a:endParaRPr lang="en-US" sz="2800" dirty="0">
              <a:solidFill>
                <a:srgbClr val="505050"/>
              </a:solidFill>
            </a:endParaRPr>
          </a:p>
          <a:p>
            <a:r>
              <a:rPr lang="en-US" sz="2800" dirty="0">
                <a:solidFill>
                  <a:srgbClr val="505050"/>
                </a:solidFill>
              </a:rPr>
              <a:t>Creating content types</a:t>
            </a:r>
          </a:p>
          <a:p>
            <a:r>
              <a:rPr lang="en-US" sz="2400" dirty="0">
                <a:solidFill>
                  <a:srgbClr val="505050"/>
                </a:solidFill>
              </a:rPr>
              <a:t>http://tinyurl.com/CreateContentType</a:t>
            </a:r>
          </a:p>
          <a:p>
            <a:r>
              <a:rPr lang="en-US" sz="2400" dirty="0">
                <a:solidFill>
                  <a:srgbClr val="505050"/>
                </a:solidFill>
              </a:rPr>
              <a:t>http://tinyurl.com/ContentTypeConsole  </a:t>
            </a:r>
          </a:p>
          <a:p>
            <a:endParaRPr lang="en-US" sz="2800" dirty="0">
              <a:solidFill>
                <a:srgbClr val="505050"/>
              </a:solidFill>
            </a:endParaRPr>
          </a:p>
          <a:p>
            <a:r>
              <a:rPr lang="en-US" sz="2800" dirty="0">
                <a:solidFill>
                  <a:srgbClr val="505050"/>
                </a:solidFill>
              </a:rPr>
              <a:t>Essential </a:t>
            </a:r>
            <a:r>
              <a:rPr lang="en-US" sz="2800" dirty="0" smtClean="0">
                <a:solidFill>
                  <a:srgbClr val="505050"/>
                </a:solidFill>
              </a:rPr>
              <a:t>SharePoint </a:t>
            </a:r>
            <a:r>
              <a:rPr lang="en-US" sz="2800" dirty="0">
                <a:solidFill>
                  <a:srgbClr val="505050"/>
                </a:solidFill>
              </a:rPr>
              <a:t>2010</a:t>
            </a:r>
          </a:p>
          <a:p>
            <a:pPr lvl="1"/>
            <a:r>
              <a:rPr lang="en-US" sz="2400" dirty="0">
                <a:solidFill>
                  <a:srgbClr val="505050"/>
                </a:solidFill>
              </a:rPr>
              <a:t>http://</a:t>
            </a:r>
            <a:r>
              <a:rPr lang="en-US" sz="2400" dirty="0" smtClean="0">
                <a:solidFill>
                  <a:srgbClr val="505050"/>
                </a:solidFill>
              </a:rPr>
              <a:t>tinyurl.com/essentialsp2010</a:t>
            </a:r>
            <a:endParaRPr lang="en-US" sz="2400" dirty="0">
              <a:solidFill>
                <a:srgbClr val="505050"/>
              </a:solidFill>
            </a:endParaRPr>
          </a:p>
          <a:p>
            <a:endParaRPr lang="en-US" sz="2800" dirty="0">
              <a:solidFill>
                <a:srgbClr val="505050"/>
              </a:solidFill>
            </a:endParaRPr>
          </a:p>
          <a:p>
            <a:r>
              <a:rPr lang="en-US" sz="2800" dirty="0">
                <a:solidFill>
                  <a:srgbClr val="505050"/>
                </a:solidFill>
              </a:rPr>
              <a:t>Getting started </a:t>
            </a:r>
            <a:r>
              <a:rPr lang="en-US" sz="2800" dirty="0" smtClean="0">
                <a:solidFill>
                  <a:srgbClr val="505050"/>
                </a:solidFill>
              </a:rPr>
              <a:t>with </a:t>
            </a:r>
            <a:r>
              <a:rPr lang="en-US" sz="2800" dirty="0">
                <a:solidFill>
                  <a:srgbClr val="505050"/>
                </a:solidFill>
              </a:rPr>
              <a:t>SharePoint 2013</a:t>
            </a:r>
          </a:p>
          <a:p>
            <a:pPr lvl="1"/>
            <a:r>
              <a:rPr lang="en-US" sz="2400" dirty="0">
                <a:solidFill>
                  <a:srgbClr val="505050"/>
                </a:solidFill>
              </a:rPr>
              <a:t>http://tinyurl.com/sp2013start </a:t>
            </a:r>
          </a:p>
          <a:p>
            <a:pPr marL="228600" lvl="2"/>
            <a:endParaRPr lang="en-US" sz="2400" dirty="0">
              <a:solidFill>
                <a:srgbClr val="505050"/>
              </a:solidFill>
            </a:endParaRPr>
          </a:p>
        </p:txBody>
      </p:sp>
    </p:spTree>
    <p:extLst>
      <p:ext uri="{BB962C8B-B14F-4D97-AF65-F5344CB8AC3E}">
        <p14:creationId xmlns:p14="http://schemas.microsoft.com/office/powerpoint/2010/main" val="436365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501" y="-1"/>
            <a:ext cx="5438566"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896" dirty="0" smtClean="0">
                <a:solidFill>
                  <a:schemeClr val="bg1"/>
                </a:solidFill>
              </a:rPr>
              <a:t>Related Sessions</a:t>
            </a:r>
            <a:endParaRPr lang="en-US" sz="4896" dirty="0">
              <a:solidFill>
                <a:schemeClr val="bg1"/>
              </a:solidFill>
            </a:endParaRPr>
          </a:p>
        </p:txBody>
      </p:sp>
      <p:sp>
        <p:nvSpPr>
          <p:cNvPr id="6" name="TextBox 5"/>
          <p:cNvSpPr txBox="1"/>
          <p:nvPr/>
        </p:nvSpPr>
        <p:spPr>
          <a:xfrm>
            <a:off x="5894321" y="1508124"/>
            <a:ext cx="5835982" cy="2523768"/>
          </a:xfrm>
          <a:prstGeom prst="rect">
            <a:avLst/>
          </a:prstGeom>
          <a:noFill/>
        </p:spPr>
        <p:txBody>
          <a:bodyPr wrap="square" lIns="0" tIns="0" rIns="0" bIns="0" rtlCol="0">
            <a:spAutoFit/>
          </a:bodyPr>
          <a:lstStyle/>
          <a:p>
            <a:r>
              <a:rPr lang="en-US" sz="2800" dirty="0">
                <a:solidFill>
                  <a:srgbClr val="505050"/>
                </a:solidFill>
              </a:rPr>
              <a:t>SPC262 </a:t>
            </a:r>
            <a:r>
              <a:rPr lang="en-US" sz="2800" dirty="0" smtClean="0">
                <a:solidFill>
                  <a:srgbClr val="505050"/>
                </a:solidFill>
              </a:rPr>
              <a:t>What’s </a:t>
            </a:r>
            <a:r>
              <a:rPr lang="en-US" sz="2800" dirty="0">
                <a:solidFill>
                  <a:srgbClr val="505050"/>
                </a:solidFill>
              </a:rPr>
              <a:t>new with ECM in SharePoint 2013</a:t>
            </a:r>
          </a:p>
          <a:p>
            <a:endParaRPr lang="en-US" sz="2800" dirty="0">
              <a:solidFill>
                <a:srgbClr val="505050"/>
              </a:solidFill>
            </a:endParaRPr>
          </a:p>
          <a:p>
            <a:r>
              <a:rPr lang="en-US" sz="2800" dirty="0">
                <a:solidFill>
                  <a:srgbClr val="505050"/>
                </a:solidFill>
              </a:rPr>
              <a:t>SPC020 Best Practices for Records Management with SharePoint</a:t>
            </a:r>
          </a:p>
          <a:p>
            <a:pPr marL="228600" lvl="2"/>
            <a:endParaRPr lang="en-US" sz="2400" dirty="0" smtClean="0">
              <a:solidFill>
                <a:srgbClr val="505050"/>
              </a:solidFill>
            </a:endParaRPr>
          </a:p>
        </p:txBody>
      </p:sp>
    </p:spTree>
    <p:extLst>
      <p:ext uri="{BB962C8B-B14F-4D97-AF65-F5344CB8AC3E}">
        <p14:creationId xmlns:p14="http://schemas.microsoft.com/office/powerpoint/2010/main" val="25876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439922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Text Placeholder 2"/>
          <p:cNvSpPr>
            <a:spLocks noGrp="1"/>
          </p:cNvSpPr>
          <p:nvPr>
            <p:ph type="body" sz="quarter" idx="10"/>
          </p:nvPr>
        </p:nvSpPr>
        <p:spPr>
          <a:xfrm>
            <a:off x="274638" y="1212850"/>
            <a:ext cx="11887200" cy="2025170"/>
          </a:xfrm>
        </p:spPr>
        <p:txBody>
          <a:bodyPr/>
          <a:lstStyle/>
          <a:p>
            <a:pPr>
              <a:buClr>
                <a:srgbClr val="777777"/>
              </a:buClr>
              <a:buSzPct val="130000"/>
            </a:pPr>
            <a:r>
              <a:rPr lang="en-US" sz="3200" dirty="0">
                <a:solidFill>
                  <a:schemeClr val="tx1"/>
                </a:solidFill>
              </a:rPr>
              <a:t>Chris Bortlik</a:t>
            </a:r>
          </a:p>
          <a:p>
            <a:pPr>
              <a:buClr>
                <a:srgbClr val="777777"/>
              </a:buClr>
              <a:buSzPct val="130000"/>
            </a:pPr>
            <a:r>
              <a:rPr lang="en-US" sz="3200" dirty="0">
                <a:solidFill>
                  <a:schemeClr val="tx1"/>
                </a:solidFill>
              </a:rPr>
              <a:t>Email: </a:t>
            </a:r>
            <a:r>
              <a:rPr lang="en-US" sz="3200" dirty="0">
                <a:solidFill>
                  <a:schemeClr val="tx1"/>
                </a:solidFill>
                <a:hlinkClick r:id="rId2"/>
              </a:rPr>
              <a:t>chris.bortlik@microsoft.com</a:t>
            </a:r>
            <a:r>
              <a:rPr lang="en-US" sz="3200" dirty="0">
                <a:solidFill>
                  <a:schemeClr val="tx1"/>
                </a:solidFill>
              </a:rPr>
              <a:t> </a:t>
            </a:r>
          </a:p>
          <a:p>
            <a:pPr>
              <a:buClr>
                <a:srgbClr val="777777"/>
              </a:buClr>
              <a:buSzPct val="130000"/>
            </a:pPr>
            <a:r>
              <a:rPr lang="en-US" sz="3200" dirty="0">
                <a:solidFill>
                  <a:schemeClr val="tx1"/>
                </a:solidFill>
              </a:rPr>
              <a:t>Blog: blogs.technet.com/cbortlik </a:t>
            </a:r>
          </a:p>
          <a:p>
            <a:pPr>
              <a:buClr>
                <a:srgbClr val="777777"/>
              </a:buClr>
              <a:buSzPct val="130000"/>
            </a:pPr>
            <a:r>
              <a:rPr lang="en-US" sz="3200" dirty="0">
                <a:solidFill>
                  <a:schemeClr val="tx1"/>
                </a:solidFill>
              </a:rPr>
              <a:t>Twitter: @cbortlik </a:t>
            </a:r>
            <a:endParaRPr lang="en-US" sz="3200" dirty="0" smtClean="0">
              <a:solidFill>
                <a:schemeClr val="tx1"/>
              </a:solidFill>
            </a:endParaRPr>
          </a:p>
          <a:p>
            <a:pPr>
              <a:buClr>
                <a:srgbClr val="777777"/>
              </a:buClr>
              <a:buSzPct val="130000"/>
            </a:pPr>
            <a:endParaRPr lang="en-US" sz="3200" dirty="0">
              <a:solidFill>
                <a:schemeClr val="tx1"/>
              </a:solidFill>
            </a:endParaRPr>
          </a:p>
          <a:p>
            <a:pPr>
              <a:buClr>
                <a:srgbClr val="777777"/>
              </a:buClr>
              <a:buSzPct val="130000"/>
            </a:pPr>
            <a:r>
              <a:rPr lang="en-US" sz="3200" dirty="0" smtClean="0">
                <a:solidFill>
                  <a:schemeClr val="tx1"/>
                </a:solidFill>
              </a:rPr>
              <a:t>Scott Jamison</a:t>
            </a:r>
          </a:p>
          <a:p>
            <a:pPr>
              <a:buClr>
                <a:srgbClr val="777777"/>
              </a:buClr>
              <a:buSzPct val="130000"/>
            </a:pPr>
            <a:r>
              <a:rPr lang="en-US" sz="3200" dirty="0" smtClean="0">
                <a:solidFill>
                  <a:schemeClr val="tx1"/>
                </a:solidFill>
              </a:rPr>
              <a:t>Email: </a:t>
            </a:r>
            <a:r>
              <a:rPr lang="en-US" sz="3200" dirty="0" smtClean="0">
                <a:solidFill>
                  <a:schemeClr val="tx1"/>
                </a:solidFill>
                <a:hlinkClick r:id="rId3"/>
              </a:rPr>
              <a:t>scott.jamison@jornata.com</a:t>
            </a:r>
            <a:r>
              <a:rPr lang="en-US" sz="3200" dirty="0" smtClean="0">
                <a:solidFill>
                  <a:schemeClr val="tx1"/>
                </a:solidFill>
              </a:rPr>
              <a:t> </a:t>
            </a:r>
          </a:p>
          <a:p>
            <a:pPr>
              <a:buClr>
                <a:srgbClr val="777777"/>
              </a:buClr>
              <a:buSzPct val="130000"/>
            </a:pPr>
            <a:r>
              <a:rPr lang="en-US" sz="3200" dirty="0" smtClean="0">
                <a:solidFill>
                  <a:schemeClr val="tx1"/>
                </a:solidFill>
              </a:rPr>
              <a:t>Blog: </a:t>
            </a:r>
            <a:r>
              <a:rPr lang="en-US" sz="3200" dirty="0" smtClean="0">
                <a:solidFill>
                  <a:schemeClr val="tx1"/>
                </a:solidFill>
                <a:hlinkClick r:id="rId4"/>
              </a:rPr>
              <a:t>www.scottjamison.com</a:t>
            </a:r>
            <a:r>
              <a:rPr lang="en-US" sz="3200" dirty="0" smtClean="0">
                <a:solidFill>
                  <a:schemeClr val="tx1"/>
                </a:solidFill>
              </a:rPr>
              <a:t> </a:t>
            </a:r>
          </a:p>
          <a:p>
            <a:pPr>
              <a:buClr>
                <a:srgbClr val="777777"/>
              </a:buClr>
              <a:buSzPct val="130000"/>
            </a:pPr>
            <a:r>
              <a:rPr lang="en-US" sz="3200" dirty="0" smtClean="0">
                <a:solidFill>
                  <a:schemeClr val="tx1"/>
                </a:solidFill>
              </a:rPr>
              <a:t>Twitter: @sjam</a:t>
            </a:r>
            <a:endParaRPr lang="en-US" sz="3200" dirty="0">
              <a:solidFill>
                <a:schemeClr val="tx1"/>
              </a:solidFill>
            </a:endParaRPr>
          </a:p>
          <a:p>
            <a:endParaRPr lang="en-US" sz="3200" dirty="0"/>
          </a:p>
        </p:txBody>
      </p:sp>
      <p:pic>
        <p:nvPicPr>
          <p:cNvPr id="4" name="Picture 3" descr="SharePoint 2010 Cover.jpg">
            <a:hlinkClick r:id="rId5"/>
          </p:cNvPr>
          <p:cNvPicPr/>
          <p:nvPr/>
        </p:nvPicPr>
        <p:blipFill>
          <a:blip r:embed="rId6" cstate="print"/>
          <a:stretch>
            <a:fillRect/>
          </a:stretch>
        </p:blipFill>
        <p:spPr>
          <a:xfrm>
            <a:off x="7772700" y="2550554"/>
            <a:ext cx="2112150" cy="2662052"/>
          </a:xfrm>
          <a:prstGeom prst="rect">
            <a:avLst/>
          </a:prstGeom>
        </p:spPr>
      </p:pic>
      <p:pic>
        <p:nvPicPr>
          <p:cNvPr id="6" name="Picture 5"/>
          <p:cNvPicPr>
            <a:picLocks noChangeAspect="1"/>
          </p:cNvPicPr>
          <p:nvPr/>
        </p:nvPicPr>
        <p:blipFill>
          <a:blip r:embed="rId7"/>
          <a:stretch>
            <a:fillRect/>
          </a:stretch>
        </p:blipFill>
        <p:spPr>
          <a:xfrm>
            <a:off x="10176979" y="2550554"/>
            <a:ext cx="2028408" cy="2662052"/>
          </a:xfrm>
          <a:prstGeom prst="rect">
            <a:avLst/>
          </a:prstGeom>
        </p:spPr>
      </p:pic>
    </p:spTree>
    <p:extLst>
      <p:ext uri="{BB962C8B-B14F-4D97-AF65-F5344CB8AC3E}">
        <p14:creationId xmlns:p14="http://schemas.microsoft.com/office/powerpoint/2010/main" val="14725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661415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Appendix</a:t>
            </a:r>
            <a:br>
              <a:rPr lang="en-US" dirty="0" smtClean="0"/>
            </a:br>
            <a:endParaRPr lang="en-US" dirty="0"/>
          </a:p>
        </p:txBody>
      </p:sp>
    </p:spTree>
    <p:extLst>
      <p:ext uri="{BB962C8B-B14F-4D97-AF65-F5344CB8AC3E}">
        <p14:creationId xmlns:p14="http://schemas.microsoft.com/office/powerpoint/2010/main" val="2860356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Column Usage Report</a:t>
            </a:r>
            <a:endParaRPr lang="en-US" dirty="0"/>
          </a:p>
        </p:txBody>
      </p:sp>
    </p:spTree>
    <p:extLst>
      <p:ext uri="{BB962C8B-B14F-4D97-AF65-F5344CB8AC3E}">
        <p14:creationId xmlns:p14="http://schemas.microsoft.com/office/powerpoint/2010/main" val="829613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58330"/>
          <a:stretch/>
        </p:blipFill>
        <p:spPr bwMode="auto">
          <a:xfrm>
            <a:off x="2502" y="1917"/>
            <a:ext cx="6489955" cy="7134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0000" r="8691"/>
          <a:stretch/>
        </p:blipFill>
        <p:spPr bwMode="auto">
          <a:xfrm>
            <a:off x="6021511" y="-1"/>
            <a:ext cx="6452924" cy="7155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9583420"/>
      </p:ext>
    </p:extLst>
  </p:cSld>
  <p:clrMapOvr>
    <a:masterClrMapping/>
  </p:clrMapOvr>
  <mc:AlternateContent xmlns:mc="http://schemas.openxmlformats.org/markup-compatibility/2006" xmlns:p14="http://schemas.microsoft.com/office/powerpoint/2010/main">
    <mc:Choice Requires="p14">
      <p:transition spd="med" p14:dur="700" advTm="31128">
        <p:fade/>
      </p:transition>
    </mc:Choice>
    <mc:Fallback xmlns="">
      <p:transition spd="med" advTm="31128">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2502" y="1196581"/>
            <a:ext cx="12431473" cy="5797943"/>
          </a:xfrm>
          <a:prstGeom prst="rect">
            <a:avLst/>
          </a:prstGeom>
          <a:solidFill>
            <a:schemeClr val="tx1"/>
          </a:solidFill>
          <a:ln>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Code: Column Usage Report</a:t>
            </a:r>
            <a:endParaRPr lang="en-US" dirty="0"/>
          </a:p>
        </p:txBody>
      </p:sp>
      <p:sp>
        <p:nvSpPr>
          <p:cNvPr id="5" name="Rectangle 4"/>
          <p:cNvSpPr/>
          <p:nvPr/>
        </p:nvSpPr>
        <p:spPr>
          <a:xfrm>
            <a:off x="2546343" y="1635474"/>
            <a:ext cx="7548259" cy="4425186"/>
          </a:xfrm>
          <a:prstGeom prst="rect">
            <a:avLst/>
          </a:prstGeom>
          <a:solidFill>
            <a:schemeClr val="tx1"/>
          </a:solidFill>
        </p:spPr>
        <p:txBody>
          <a:bodyPr wrap="square">
            <a:spAutoFit/>
          </a:bodyPr>
          <a:lstStyle/>
          <a:p>
            <a:r>
              <a:rPr lang="en-US" sz="1224" b="1" dirty="0">
                <a:solidFill>
                  <a:srgbClr val="0000FF"/>
                </a:solidFill>
                <a:latin typeface="Consolas"/>
              </a:rPr>
              <a:t>class</a:t>
            </a:r>
            <a:r>
              <a:rPr lang="en-US" sz="1224" b="1" dirty="0">
                <a:solidFill>
                  <a:prstClr val="black"/>
                </a:solidFill>
                <a:latin typeface="Consolas"/>
              </a:rPr>
              <a:t> </a:t>
            </a:r>
            <a:r>
              <a:rPr lang="en-US" sz="1224" b="1" dirty="0">
                <a:solidFill>
                  <a:srgbClr val="2B91AF"/>
                </a:solidFill>
                <a:latin typeface="Consolas"/>
              </a:rPr>
              <a:t>Program</a:t>
            </a:r>
            <a:r>
              <a:rPr lang="en-US" sz="1224" b="1" dirty="0">
                <a:solidFill>
                  <a:prstClr val="black"/>
                </a:solidFill>
                <a:latin typeface="Consolas"/>
              </a:rPr>
              <a:t> {</a:t>
            </a:r>
          </a:p>
          <a:p>
            <a:r>
              <a:rPr lang="en-US" sz="1224" b="1" dirty="0">
                <a:solidFill>
                  <a:prstClr val="black"/>
                </a:solidFill>
                <a:latin typeface="Consolas"/>
              </a:rPr>
              <a:t>  </a:t>
            </a:r>
            <a:r>
              <a:rPr lang="en-US" sz="1224" b="1" dirty="0">
                <a:solidFill>
                  <a:srgbClr val="0000FF"/>
                </a:solidFill>
                <a:latin typeface="Consolas"/>
              </a:rPr>
              <a:t>static</a:t>
            </a:r>
            <a:r>
              <a:rPr lang="en-US" sz="1224" b="1" dirty="0">
                <a:solidFill>
                  <a:prstClr val="black"/>
                </a:solidFill>
                <a:latin typeface="Consolas"/>
              </a:rPr>
              <a:t> </a:t>
            </a:r>
            <a:r>
              <a:rPr lang="en-US" sz="1224" b="1" dirty="0">
                <a:solidFill>
                  <a:srgbClr val="0000FF"/>
                </a:solidFill>
                <a:latin typeface="Consolas"/>
              </a:rPr>
              <a:t>void</a:t>
            </a:r>
            <a:r>
              <a:rPr lang="en-US" sz="1224" b="1" dirty="0">
                <a:solidFill>
                  <a:prstClr val="black"/>
                </a:solidFill>
                <a:latin typeface="Consolas"/>
              </a:rPr>
              <a:t> Main(</a:t>
            </a:r>
            <a:r>
              <a:rPr lang="en-US" sz="1224" b="1" dirty="0">
                <a:solidFill>
                  <a:srgbClr val="0000FF"/>
                </a:solidFill>
                <a:latin typeface="Consolas"/>
              </a:rPr>
              <a:t>string</a:t>
            </a:r>
            <a:r>
              <a:rPr lang="en-US" sz="1224" b="1" dirty="0">
                <a:solidFill>
                  <a:prstClr val="black"/>
                </a:solidFill>
                <a:latin typeface="Consolas"/>
              </a:rPr>
              <a:t>[] args) {</a:t>
            </a:r>
          </a:p>
          <a:p>
            <a:r>
              <a:rPr lang="en-US" sz="1224" b="1" dirty="0">
                <a:solidFill>
                  <a:prstClr val="black"/>
                </a:solidFill>
                <a:latin typeface="Consolas"/>
              </a:rPr>
              <a:t>    Log(</a:t>
            </a:r>
            <a:r>
              <a:rPr lang="en-US" sz="1224" b="1" dirty="0">
                <a:solidFill>
                  <a:srgbClr val="A31515"/>
                </a:solidFill>
                <a:latin typeface="Consolas"/>
              </a:rPr>
              <a:t>"Opening web..."</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using</a:t>
            </a:r>
            <a:r>
              <a:rPr lang="en-US" sz="1224" b="1" dirty="0">
                <a:solidFill>
                  <a:prstClr val="black"/>
                </a:solidFill>
                <a:latin typeface="Consolas"/>
              </a:rPr>
              <a:t> (</a:t>
            </a:r>
            <a:r>
              <a:rPr lang="en-US" sz="1224" b="1" dirty="0">
                <a:solidFill>
                  <a:srgbClr val="2B91AF"/>
                </a:solidFill>
                <a:latin typeface="Consolas"/>
              </a:rPr>
              <a:t>SPSite</a:t>
            </a:r>
            <a:r>
              <a:rPr lang="en-US" sz="1224" b="1" dirty="0">
                <a:solidFill>
                  <a:prstClr val="black"/>
                </a:solidFill>
                <a:latin typeface="Consolas"/>
              </a:rPr>
              <a:t> site = </a:t>
            </a:r>
            <a:r>
              <a:rPr lang="en-US" sz="1224" b="1" dirty="0">
                <a:solidFill>
                  <a:srgbClr val="0000FF"/>
                </a:solidFill>
                <a:latin typeface="Consolas"/>
              </a:rPr>
              <a:t>new</a:t>
            </a:r>
            <a:r>
              <a:rPr lang="en-US" sz="1224" b="1" dirty="0">
                <a:solidFill>
                  <a:prstClr val="black"/>
                </a:solidFill>
                <a:latin typeface="Consolas"/>
              </a:rPr>
              <a:t> </a:t>
            </a:r>
            <a:r>
              <a:rPr lang="en-US" sz="1224" b="1" dirty="0">
                <a:solidFill>
                  <a:srgbClr val="2B91AF"/>
                </a:solidFill>
                <a:latin typeface="Consolas"/>
              </a:rPr>
              <a:t>SPSite</a:t>
            </a:r>
            <a:r>
              <a:rPr lang="en-US" sz="1224" b="1" dirty="0">
                <a:solidFill>
                  <a:prstClr val="black"/>
                </a:solidFill>
                <a:latin typeface="Consolas"/>
              </a:rPr>
              <a:t>(</a:t>
            </a:r>
            <a:r>
              <a:rPr lang="en-US" sz="1224" b="1" dirty="0">
                <a:solidFill>
                  <a:srgbClr val="A31515"/>
                </a:solidFill>
                <a:latin typeface="Consolas"/>
              </a:rPr>
              <a:t>"http://intranet.contoso.com/"</a:t>
            </a:r>
            <a:r>
              <a:rPr lang="en-US" sz="1224" b="1" dirty="0">
                <a:solidFill>
                  <a:prstClr val="black"/>
                </a:solidFill>
                <a:latin typeface="Consolas"/>
              </a:rPr>
              <a:t>)) {</a:t>
            </a:r>
          </a:p>
          <a:p>
            <a:r>
              <a:rPr lang="en-US" sz="1224" b="1" dirty="0">
                <a:solidFill>
                  <a:prstClr val="black"/>
                </a:solidFill>
                <a:latin typeface="Consolas"/>
              </a:rPr>
              <a:t>      Log(</a:t>
            </a:r>
            <a:r>
              <a:rPr lang="en-US" sz="1224" b="1" dirty="0">
                <a:solidFill>
                  <a:srgbClr val="A31515"/>
                </a:solidFill>
                <a:latin typeface="Consolas"/>
              </a:rPr>
              <a:t>"Building report..."</a:t>
            </a:r>
            <a:r>
              <a:rPr lang="en-US" sz="1224" b="1" dirty="0">
                <a:solidFill>
                  <a:prstClr val="black"/>
                </a:solidFill>
                <a:latin typeface="Consolas"/>
              </a:rPr>
              <a:t>);</a:t>
            </a:r>
          </a:p>
          <a:p>
            <a:r>
              <a:rPr lang="en-US" sz="1224" b="1" dirty="0">
                <a:solidFill>
                  <a:prstClr val="black"/>
                </a:solidFill>
                <a:latin typeface="Consolas"/>
              </a:rPr>
              <a:t>      </a:t>
            </a:r>
            <a:r>
              <a:rPr lang="en-US" sz="1224" b="1" dirty="0">
                <a:solidFill>
                  <a:srgbClr val="2B91AF"/>
                </a:solidFill>
                <a:latin typeface="Consolas"/>
              </a:rPr>
              <a:t>Report</a:t>
            </a:r>
            <a:r>
              <a:rPr lang="en-US" sz="1224" b="1" dirty="0">
                <a:solidFill>
                  <a:prstClr val="black"/>
                </a:solidFill>
                <a:latin typeface="Consolas"/>
              </a:rPr>
              <a:t> </a:t>
            </a:r>
            <a:r>
              <a:rPr lang="en-US" sz="1224" b="1" dirty="0" smtClean="0">
                <a:solidFill>
                  <a:prstClr val="black"/>
                </a:solidFill>
                <a:latin typeface="Consolas"/>
              </a:rPr>
              <a:t>= </a:t>
            </a:r>
            <a:r>
              <a:rPr lang="en-US" sz="1224" b="1" dirty="0">
                <a:solidFill>
                  <a:srgbClr val="0000FF"/>
                </a:solidFill>
                <a:latin typeface="Consolas"/>
              </a:rPr>
              <a:t>new</a:t>
            </a:r>
            <a:r>
              <a:rPr lang="en-US" sz="1224" b="1" dirty="0">
                <a:solidFill>
                  <a:prstClr val="black"/>
                </a:solidFill>
                <a:latin typeface="Consolas"/>
              </a:rPr>
              <a:t> </a:t>
            </a:r>
            <a:r>
              <a:rPr lang="en-US" sz="1224" b="1" dirty="0">
                <a:solidFill>
                  <a:srgbClr val="2B91AF"/>
                </a:solidFill>
                <a:latin typeface="Consolas"/>
              </a:rPr>
              <a:t>Report</a:t>
            </a:r>
            <a:r>
              <a:rPr lang="en-US" sz="1224" b="1" dirty="0">
                <a:solidFill>
                  <a:prstClr val="black"/>
                </a:solidFill>
                <a:latin typeface="Consolas"/>
              </a:rPr>
              <a:t>();</a:t>
            </a:r>
          </a:p>
          <a:p>
            <a:r>
              <a:rPr lang="en-US" sz="1224" b="1" dirty="0">
                <a:solidFill>
                  <a:prstClr val="black"/>
                </a:solidFill>
                <a:latin typeface="Consolas"/>
              </a:rPr>
              <a:t>      report.BuildRowsAndFields(site.RootWeb);</a:t>
            </a:r>
          </a:p>
          <a:p>
            <a:endParaRPr lang="en-US" sz="1224" b="1" dirty="0">
              <a:solidFill>
                <a:prstClr val="black"/>
              </a:solidFill>
              <a:latin typeface="Consolas"/>
            </a:endParaRPr>
          </a:p>
          <a:p>
            <a:r>
              <a:rPr lang="en-US" sz="1224" b="1" dirty="0">
                <a:solidFill>
                  <a:prstClr val="black"/>
                </a:solidFill>
                <a:latin typeface="Consolas"/>
              </a:rPr>
              <a:t>      Log(</a:t>
            </a:r>
            <a:r>
              <a:rPr lang="en-US" sz="1224" b="1" dirty="0">
                <a:solidFill>
                  <a:srgbClr val="A31515"/>
                </a:solidFill>
                <a:latin typeface="Consolas"/>
              </a:rPr>
              <a:t>"Writing output..."</a:t>
            </a:r>
            <a:r>
              <a:rPr lang="en-US" sz="1224" b="1" dirty="0">
                <a:solidFill>
                  <a:prstClr val="black"/>
                </a:solidFill>
                <a:latin typeface="Consolas"/>
              </a:rPr>
              <a:t>);</a:t>
            </a:r>
          </a:p>
          <a:p>
            <a:r>
              <a:rPr lang="en-US" sz="1224" b="1" dirty="0">
                <a:solidFill>
                  <a:prstClr val="black"/>
                </a:solidFill>
                <a:latin typeface="Consolas"/>
              </a:rPr>
              <a:t>      </a:t>
            </a:r>
            <a:r>
              <a:rPr lang="en-US" sz="1224" b="1" dirty="0">
                <a:solidFill>
                  <a:srgbClr val="0000FF"/>
                </a:solidFill>
                <a:latin typeface="Consolas"/>
              </a:rPr>
              <a:t>using</a:t>
            </a:r>
            <a:r>
              <a:rPr lang="en-US" sz="1224" b="1" dirty="0">
                <a:solidFill>
                  <a:prstClr val="black"/>
                </a:solidFill>
                <a:latin typeface="Consolas"/>
              </a:rPr>
              <a:t> (</a:t>
            </a:r>
            <a:r>
              <a:rPr lang="en-US" sz="1224" b="1" dirty="0">
                <a:solidFill>
                  <a:srgbClr val="2B91AF"/>
                </a:solidFill>
                <a:latin typeface="Consolas"/>
              </a:rPr>
              <a:t>StreamWriter</a:t>
            </a:r>
            <a:r>
              <a:rPr lang="en-US" sz="1224" b="1" dirty="0">
                <a:solidFill>
                  <a:prstClr val="black"/>
                </a:solidFill>
                <a:latin typeface="Consolas"/>
              </a:rPr>
              <a:t> </a:t>
            </a:r>
            <a:r>
              <a:rPr lang="en-US" sz="1224" b="1" dirty="0" err="1">
                <a:solidFill>
                  <a:prstClr val="black"/>
                </a:solidFill>
                <a:latin typeface="Consolas"/>
              </a:rPr>
              <a:t>streamWriter</a:t>
            </a:r>
            <a:r>
              <a:rPr lang="en-US" sz="1224" b="1" dirty="0">
                <a:solidFill>
                  <a:prstClr val="black"/>
                </a:solidFill>
                <a:latin typeface="Consolas"/>
              </a:rPr>
              <a:t> = </a:t>
            </a:r>
            <a:r>
              <a:rPr lang="en-US" sz="1224" b="1" dirty="0">
                <a:solidFill>
                  <a:srgbClr val="0000FF"/>
                </a:solidFill>
                <a:latin typeface="Consolas"/>
              </a:rPr>
              <a:t>new</a:t>
            </a:r>
            <a:r>
              <a:rPr lang="en-US" sz="1224" b="1" dirty="0">
                <a:solidFill>
                  <a:prstClr val="black"/>
                </a:solidFill>
                <a:latin typeface="Consolas"/>
              </a:rPr>
              <a:t> </a:t>
            </a:r>
            <a:r>
              <a:rPr lang="en-US" sz="1224" b="1" dirty="0">
                <a:solidFill>
                  <a:srgbClr val="2B91AF"/>
                </a:solidFill>
                <a:latin typeface="Consolas"/>
              </a:rPr>
              <a:t>StreamWriter</a:t>
            </a:r>
            <a:r>
              <a:rPr lang="en-US" sz="1224" b="1" dirty="0">
                <a:solidFill>
                  <a:prstClr val="black"/>
                </a:solidFill>
                <a:latin typeface="Consolas"/>
              </a:rPr>
              <a:t>(</a:t>
            </a:r>
            <a:r>
              <a:rPr lang="en-US" sz="1224" b="1" dirty="0">
                <a:solidFill>
                  <a:srgbClr val="A31515"/>
                </a:solidFill>
                <a:latin typeface="Consolas"/>
              </a:rPr>
              <a:t>"ColumnUsageReport.csv"</a:t>
            </a:r>
            <a:r>
              <a:rPr lang="en-US" sz="1224" b="1" dirty="0">
                <a:solidFill>
                  <a:prstClr val="black"/>
                </a:solidFill>
                <a:latin typeface="Consolas"/>
              </a:rPr>
              <a:t>)) {</a:t>
            </a:r>
          </a:p>
          <a:p>
            <a:r>
              <a:rPr lang="en-US" sz="1224" b="1" dirty="0">
                <a:solidFill>
                  <a:prstClr val="black"/>
                </a:solidFill>
                <a:latin typeface="Consolas"/>
              </a:rPr>
              <a:t>        report.WriteOutput(streamWriter);</a:t>
            </a:r>
          </a:p>
          <a:p>
            <a:r>
              <a:rPr lang="en-US" sz="1224" b="1" dirty="0">
                <a:solidFill>
                  <a:prstClr val="black"/>
                </a:solidFill>
                <a:latin typeface="Consolas"/>
              </a:rPr>
              <a:t>      }</a:t>
            </a:r>
          </a:p>
          <a:p>
            <a:r>
              <a:rPr lang="en-US" sz="1224" b="1" dirty="0">
                <a:solidFill>
                  <a:prstClr val="black"/>
                </a:solidFill>
                <a:latin typeface="Consolas"/>
              </a:rPr>
              <a:t>    }</a:t>
            </a:r>
          </a:p>
          <a:p>
            <a:r>
              <a:rPr lang="en-US" sz="1224" b="1" dirty="0">
                <a:solidFill>
                  <a:prstClr val="black"/>
                </a:solidFill>
                <a:latin typeface="Consolas"/>
              </a:rPr>
              <a:t>    Log(</a:t>
            </a:r>
            <a:r>
              <a:rPr lang="en-US" sz="1224" b="1" dirty="0">
                <a:solidFill>
                  <a:srgbClr val="A31515"/>
                </a:solidFill>
                <a:latin typeface="Consolas"/>
              </a:rPr>
              <a:t>"Done."</a:t>
            </a:r>
            <a:r>
              <a:rPr lang="en-US" sz="1224" b="1" dirty="0">
                <a:solidFill>
                  <a:prstClr val="black"/>
                </a:solidFill>
                <a:latin typeface="Consolas"/>
              </a:rPr>
              <a:t>);</a:t>
            </a:r>
          </a:p>
          <a:p>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static</a:t>
            </a:r>
            <a:r>
              <a:rPr lang="en-US" sz="1224" b="1" dirty="0">
                <a:solidFill>
                  <a:prstClr val="black"/>
                </a:solidFill>
                <a:latin typeface="Consolas"/>
              </a:rPr>
              <a:t> </a:t>
            </a:r>
            <a:r>
              <a:rPr lang="en-US" sz="1224" b="1" dirty="0">
                <a:solidFill>
                  <a:srgbClr val="0000FF"/>
                </a:solidFill>
                <a:latin typeface="Consolas"/>
              </a:rPr>
              <a:t>void</a:t>
            </a:r>
            <a:r>
              <a:rPr lang="en-US" sz="1224" b="1" dirty="0">
                <a:solidFill>
                  <a:prstClr val="black"/>
                </a:solidFill>
                <a:latin typeface="Consolas"/>
              </a:rPr>
              <a:t> Log(</a:t>
            </a:r>
            <a:r>
              <a:rPr lang="en-US" sz="1224" b="1" dirty="0">
                <a:solidFill>
                  <a:srgbClr val="0000FF"/>
                </a:solidFill>
                <a:latin typeface="Consolas"/>
              </a:rPr>
              <a:t>string</a:t>
            </a:r>
            <a:r>
              <a:rPr lang="en-US" sz="1224" b="1" dirty="0">
                <a:solidFill>
                  <a:prstClr val="black"/>
                </a:solidFill>
                <a:latin typeface="Consolas"/>
              </a:rPr>
              <a:t> message) {</a:t>
            </a:r>
          </a:p>
          <a:p>
            <a:r>
              <a:rPr lang="en-US" sz="1224" b="1" dirty="0">
                <a:solidFill>
                  <a:prstClr val="black"/>
                </a:solidFill>
                <a:latin typeface="Consolas"/>
              </a:rPr>
              <a:t>    </a:t>
            </a:r>
            <a:r>
              <a:rPr lang="en-US" sz="1224" b="1" dirty="0">
                <a:solidFill>
                  <a:srgbClr val="2B91AF"/>
                </a:solidFill>
                <a:latin typeface="Consolas"/>
              </a:rPr>
              <a:t>Console</a:t>
            </a:r>
            <a:r>
              <a:rPr lang="en-US" sz="1224" b="1" dirty="0">
                <a:solidFill>
                  <a:prstClr val="black"/>
                </a:solidFill>
                <a:latin typeface="Consolas"/>
              </a:rPr>
              <a:t>.WriteLine(message);</a:t>
            </a:r>
          </a:p>
          <a:p>
            <a:r>
              <a:rPr lang="en-US" sz="1224" b="1" dirty="0">
                <a:solidFill>
                  <a:prstClr val="black"/>
                </a:solidFill>
                <a:latin typeface="Consolas"/>
              </a:rPr>
              <a:t>    </a:t>
            </a:r>
            <a:r>
              <a:rPr lang="en-US" sz="1224" b="1" dirty="0">
                <a:solidFill>
                  <a:srgbClr val="2B91AF"/>
                </a:solidFill>
                <a:latin typeface="Consolas"/>
              </a:rPr>
              <a:t>Debug</a:t>
            </a:r>
            <a:r>
              <a:rPr lang="en-US" sz="1224" b="1" dirty="0">
                <a:solidFill>
                  <a:prstClr val="black"/>
                </a:solidFill>
                <a:latin typeface="Consolas"/>
              </a:rPr>
              <a:t>.WriteLine(message);</a:t>
            </a:r>
          </a:p>
          <a:p>
            <a:r>
              <a:rPr lang="en-US" sz="1224" b="1" dirty="0">
                <a:solidFill>
                  <a:prstClr val="black"/>
                </a:solidFill>
                <a:latin typeface="Consolas"/>
              </a:rPr>
              <a:t>  }</a:t>
            </a:r>
          </a:p>
          <a:p>
            <a:r>
              <a:rPr lang="en-US" sz="1224" b="1" dirty="0">
                <a:solidFill>
                  <a:prstClr val="black"/>
                </a:solidFill>
                <a:latin typeface="Consolas"/>
              </a:rPr>
              <a:t>}</a:t>
            </a:r>
          </a:p>
          <a:p>
            <a:endParaRPr lang="en-US" sz="1224" b="1" dirty="0">
              <a:solidFill>
                <a:prstClr val="black"/>
              </a:solidFill>
              <a:latin typeface="Consolas"/>
            </a:endParaRPr>
          </a:p>
        </p:txBody>
      </p:sp>
      <p:sp>
        <p:nvSpPr>
          <p:cNvPr id="7" name="Rectangle 6"/>
          <p:cNvSpPr/>
          <p:nvPr/>
        </p:nvSpPr>
        <p:spPr bwMode="auto">
          <a:xfrm>
            <a:off x="3069546" y="2960183"/>
            <a:ext cx="3549615" cy="252580"/>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8" name="Rectangle 7"/>
          <p:cNvSpPr/>
          <p:nvPr/>
        </p:nvSpPr>
        <p:spPr bwMode="auto">
          <a:xfrm>
            <a:off x="3273143" y="3714164"/>
            <a:ext cx="2994878" cy="252580"/>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Tree>
    <p:custDataLst>
      <p:tags r:id="rId1"/>
    </p:custDataLst>
    <p:extLst>
      <p:ext uri="{BB962C8B-B14F-4D97-AF65-F5344CB8AC3E}">
        <p14:creationId xmlns:p14="http://schemas.microsoft.com/office/powerpoint/2010/main" val="1934278886"/>
      </p:ext>
    </p:extLst>
  </p:cSld>
  <p:clrMapOvr>
    <a:masterClrMapping/>
  </p:clrMapOvr>
  <mc:AlternateContent xmlns:mc="http://schemas.openxmlformats.org/markup-compatibility/2006" xmlns:p14="http://schemas.microsoft.com/office/powerpoint/2010/main">
    <mc:Choice Requires="p14">
      <p:transition spd="med" p14:dur="700" advTm="21968">
        <p:fade/>
      </p:transition>
    </mc:Choice>
    <mc:Fallback xmlns="">
      <p:transition spd="med" advTm="2196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2502" y="1196581"/>
            <a:ext cx="12431473" cy="5797943"/>
          </a:xfrm>
          <a:prstGeom prst="rect">
            <a:avLst/>
          </a:prstGeom>
          <a:solidFill>
            <a:schemeClr val="tx1"/>
          </a:solidFill>
          <a:ln>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4" name="Rectangle 3"/>
          <p:cNvSpPr/>
          <p:nvPr/>
        </p:nvSpPr>
        <p:spPr>
          <a:xfrm>
            <a:off x="5768259" y="1605050"/>
            <a:ext cx="6532149" cy="4513280"/>
          </a:xfrm>
          <a:prstGeom prst="rect">
            <a:avLst/>
          </a:prstGeom>
          <a:solidFill>
            <a:schemeClr val="tx1"/>
          </a:solidFill>
        </p:spPr>
        <p:txBody>
          <a:bodyPr wrap="square">
            <a:spAutoFit/>
          </a:bodyPr>
          <a:lstStyle/>
          <a:p>
            <a:r>
              <a:rPr lang="en-US" sz="1224" b="1" dirty="0">
                <a:solidFill>
                  <a:srgbClr val="0000FF"/>
                </a:solidFill>
                <a:latin typeface="Consolas"/>
              </a:rPr>
              <a:t>  foreach</a:t>
            </a:r>
            <a:r>
              <a:rPr lang="en-US" sz="1224" b="1" dirty="0">
                <a:solidFill>
                  <a:prstClr val="black"/>
                </a:solidFill>
                <a:latin typeface="Consolas"/>
              </a:rPr>
              <a:t> (</a:t>
            </a:r>
            <a:r>
              <a:rPr lang="en-US" sz="1224" b="1" dirty="0">
                <a:solidFill>
                  <a:srgbClr val="2B91AF"/>
                </a:solidFill>
                <a:latin typeface="Consolas"/>
              </a:rPr>
              <a:t>SPList</a:t>
            </a:r>
            <a:r>
              <a:rPr lang="en-US" sz="1224" b="1" dirty="0">
                <a:solidFill>
                  <a:prstClr val="black"/>
                </a:solidFill>
                <a:latin typeface="Consolas"/>
              </a:rPr>
              <a:t> list </a:t>
            </a:r>
            <a:r>
              <a:rPr lang="en-US" sz="1224" b="1" dirty="0">
                <a:solidFill>
                  <a:srgbClr val="0000FF"/>
                </a:solidFill>
                <a:latin typeface="Consolas"/>
              </a:rPr>
              <a:t>in</a:t>
            </a:r>
            <a:r>
              <a:rPr lang="en-US" sz="1224" b="1" dirty="0">
                <a:solidFill>
                  <a:prstClr val="black"/>
                </a:solidFill>
                <a:latin typeface="Consolas"/>
              </a:rPr>
              <a:t> web.Lists</a:t>
            </a:r>
          </a:p>
          <a:p>
            <a:r>
              <a:rPr lang="en-US" sz="1224" b="1" dirty="0">
                <a:solidFill>
                  <a:prstClr val="black"/>
                </a:solidFill>
                <a:latin typeface="Consolas"/>
              </a:rPr>
              <a:t>    .Cast&lt;</a:t>
            </a:r>
            <a:r>
              <a:rPr lang="en-US" sz="1224" b="1" dirty="0">
                <a:solidFill>
                  <a:srgbClr val="2B91AF"/>
                </a:solidFill>
                <a:latin typeface="Consolas"/>
              </a:rPr>
              <a:t>SPList</a:t>
            </a:r>
            <a:r>
              <a:rPr lang="en-US" sz="1224" b="1" dirty="0">
                <a:solidFill>
                  <a:prstClr val="black"/>
                </a:solidFill>
                <a:latin typeface="Consolas"/>
              </a:rPr>
              <a:t>&gt;()</a:t>
            </a:r>
          </a:p>
          <a:p>
            <a:r>
              <a:rPr lang="en-US" sz="1224" b="1" dirty="0">
                <a:solidFill>
                  <a:prstClr val="black"/>
                </a:solidFill>
                <a:latin typeface="Consolas"/>
              </a:rPr>
              <a:t>    .OrderBy(l =&gt; l.ID)</a:t>
            </a:r>
          </a:p>
          <a:p>
            <a:r>
              <a:rPr lang="en-US" sz="1224" b="1" dirty="0">
                <a:solidFill>
                  <a:prstClr val="black"/>
                </a:solidFill>
                <a:latin typeface="Consolas"/>
              </a:rPr>
              <a:t>    .OrderBy(l =&gt; l.Title)) {</a:t>
            </a:r>
          </a:p>
          <a:p>
            <a:r>
              <a:rPr lang="en-US" sz="1224" b="1" dirty="0">
                <a:solidFill>
                  <a:prstClr val="black"/>
                </a:solidFill>
                <a:latin typeface="Consolas"/>
              </a:rPr>
              <a:t>      </a:t>
            </a:r>
            <a:r>
              <a:rPr lang="en-US" sz="1224" b="1" dirty="0">
                <a:solidFill>
                  <a:srgbClr val="0000FF"/>
                </a:solidFill>
                <a:latin typeface="Consolas"/>
              </a:rPr>
              <a:t>foreach</a:t>
            </a:r>
            <a:r>
              <a:rPr lang="en-US" sz="1224" b="1" dirty="0">
                <a:solidFill>
                  <a:prstClr val="black"/>
                </a:solidFill>
                <a:latin typeface="Consolas"/>
              </a:rPr>
              <a:t> (</a:t>
            </a:r>
            <a:r>
              <a:rPr lang="en-US" sz="1224" b="1" dirty="0">
                <a:solidFill>
                  <a:srgbClr val="2B91AF"/>
                </a:solidFill>
                <a:latin typeface="Consolas"/>
              </a:rPr>
              <a:t>SPField</a:t>
            </a:r>
            <a:r>
              <a:rPr lang="en-US" sz="1224" b="1" dirty="0">
                <a:solidFill>
                  <a:prstClr val="black"/>
                </a:solidFill>
                <a:latin typeface="Consolas"/>
              </a:rPr>
              <a:t> field </a:t>
            </a:r>
            <a:r>
              <a:rPr lang="en-US" sz="1224" b="1" dirty="0">
                <a:solidFill>
                  <a:srgbClr val="0000FF"/>
                </a:solidFill>
                <a:latin typeface="Consolas"/>
              </a:rPr>
              <a:t>in</a:t>
            </a:r>
            <a:r>
              <a:rPr lang="en-US" sz="1224" b="1" dirty="0">
                <a:solidFill>
                  <a:prstClr val="black"/>
                </a:solidFill>
                <a:latin typeface="Consolas"/>
              </a:rPr>
              <a:t> list.Fields)</a:t>
            </a:r>
          </a:p>
          <a:p>
            <a:r>
              <a:rPr lang="en-US" sz="1224" b="1" dirty="0">
                <a:solidFill>
                  <a:prstClr val="black"/>
                </a:solidFill>
                <a:latin typeface="Consolas"/>
              </a:rPr>
              <a:t>        </a:t>
            </a:r>
            <a:r>
              <a:rPr lang="en-US" sz="1224" b="1" dirty="0">
                <a:solidFill>
                  <a:srgbClr val="0000FF"/>
                </a:solidFill>
                <a:latin typeface="Consolas"/>
              </a:rPr>
              <a:t>this</a:t>
            </a:r>
            <a:r>
              <a:rPr lang="en-US" sz="1224" b="1" dirty="0">
                <a:solidFill>
                  <a:prstClr val="black"/>
                </a:solidFill>
                <a:latin typeface="Consolas"/>
              </a:rPr>
              <a:t>.GetFieldLabel(field);</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2B91AF"/>
                </a:solidFill>
                <a:latin typeface="Consolas"/>
              </a:rPr>
              <a:t>ReportRow</a:t>
            </a:r>
            <a:r>
              <a:rPr lang="en-US" sz="1224" b="1" dirty="0">
                <a:solidFill>
                  <a:prstClr val="black"/>
                </a:solidFill>
                <a:latin typeface="Consolas"/>
              </a:rPr>
              <a:t> listRow = </a:t>
            </a:r>
            <a:r>
              <a:rPr lang="en-US" sz="1224" b="1" dirty="0">
                <a:solidFill>
                  <a:srgbClr val="0000FF"/>
                </a:solidFill>
                <a:latin typeface="Consolas"/>
              </a:rPr>
              <a:t>new</a:t>
            </a:r>
            <a:r>
              <a:rPr lang="en-US" sz="1224" b="1" dirty="0">
                <a:solidFill>
                  <a:prstClr val="black"/>
                </a:solidFill>
                <a:latin typeface="Consolas"/>
              </a:rPr>
              <a:t> </a:t>
            </a:r>
            <a:r>
              <a:rPr lang="en-US" sz="1224" b="1" dirty="0">
                <a:solidFill>
                  <a:srgbClr val="2B91AF"/>
                </a:solidFill>
                <a:latin typeface="Consolas"/>
              </a:rPr>
              <a:t>ReportRow</a:t>
            </a:r>
            <a:r>
              <a:rPr lang="en-US" sz="1224" b="1" dirty="0">
                <a:solidFill>
                  <a:prstClr val="black"/>
                </a:solidFill>
                <a:latin typeface="Consolas"/>
              </a:rPr>
              <a:t>(</a:t>
            </a:r>
            <a:r>
              <a:rPr lang="en-US" sz="1224" b="1" dirty="0">
                <a:solidFill>
                  <a:srgbClr val="0000FF"/>
                </a:solidFill>
                <a:latin typeface="Consolas"/>
              </a:rPr>
              <a:t>this</a:t>
            </a:r>
            <a:r>
              <a:rPr lang="en-US" sz="1224" b="1" dirty="0">
                <a:solidFill>
                  <a:prstClr val="black"/>
                </a:solidFill>
                <a:latin typeface="Consolas"/>
              </a:rPr>
              <a:t>, list);</a:t>
            </a:r>
          </a:p>
          <a:p>
            <a:r>
              <a:rPr lang="en-US" sz="1224" b="1" dirty="0">
                <a:solidFill>
                  <a:prstClr val="black"/>
                </a:solidFill>
                <a:latin typeface="Consolas"/>
              </a:rPr>
              <a:t>      listRow.Parent = webRow;</a:t>
            </a:r>
          </a:p>
          <a:p>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foreach</a:t>
            </a:r>
            <a:r>
              <a:rPr lang="en-US" sz="1224" b="1" dirty="0">
                <a:solidFill>
                  <a:prstClr val="black"/>
                </a:solidFill>
                <a:latin typeface="Consolas"/>
              </a:rPr>
              <a:t> (</a:t>
            </a:r>
            <a:r>
              <a:rPr lang="en-US" sz="1224" b="1" dirty="0">
                <a:solidFill>
                  <a:srgbClr val="2B91AF"/>
                </a:solidFill>
                <a:latin typeface="Consolas"/>
              </a:rPr>
              <a:t>SPWeb</a:t>
            </a:r>
            <a:r>
              <a:rPr lang="en-US" sz="1224" b="1" dirty="0">
                <a:solidFill>
                  <a:prstClr val="black"/>
                </a:solidFill>
                <a:latin typeface="Consolas"/>
              </a:rPr>
              <a:t> childWeb </a:t>
            </a:r>
            <a:r>
              <a:rPr lang="en-US" sz="1224" b="1" dirty="0">
                <a:solidFill>
                  <a:srgbClr val="0000FF"/>
                </a:solidFill>
                <a:latin typeface="Consolas"/>
              </a:rPr>
              <a:t>in</a:t>
            </a:r>
            <a:r>
              <a:rPr lang="en-US" sz="1224" b="1" dirty="0">
                <a:solidFill>
                  <a:prstClr val="black"/>
                </a:solidFill>
                <a:latin typeface="Consolas"/>
              </a:rPr>
              <a:t> web.Webs</a:t>
            </a:r>
          </a:p>
          <a:p>
            <a:r>
              <a:rPr lang="en-US" sz="1224" b="1" dirty="0">
                <a:solidFill>
                  <a:prstClr val="black"/>
                </a:solidFill>
                <a:latin typeface="Consolas"/>
              </a:rPr>
              <a:t>      .OrderBy(w =&gt; w.ServerRelativeUrl)</a:t>
            </a:r>
          </a:p>
          <a:p>
            <a:r>
              <a:rPr lang="en-US" sz="1224" b="1" dirty="0">
                <a:solidFill>
                  <a:prstClr val="black"/>
                </a:solidFill>
                <a:latin typeface="Consolas"/>
              </a:rPr>
              <a:t>      .OrderBy(w =&gt; w.Title)) {</a:t>
            </a:r>
          </a:p>
          <a:p>
            <a:r>
              <a:rPr lang="en-US" sz="1224" b="1" dirty="0">
                <a:solidFill>
                  <a:prstClr val="black"/>
                </a:solidFill>
                <a:latin typeface="Consolas"/>
              </a:rPr>
              <a:t>      </a:t>
            </a:r>
            <a:r>
              <a:rPr lang="en-US" sz="1224" b="1" dirty="0">
                <a:solidFill>
                  <a:srgbClr val="2B91AF"/>
                </a:solidFill>
                <a:latin typeface="Consolas"/>
              </a:rPr>
              <a:t>ReportRow</a:t>
            </a:r>
            <a:r>
              <a:rPr lang="en-US" sz="1224" b="1" dirty="0">
                <a:solidFill>
                  <a:prstClr val="black"/>
                </a:solidFill>
                <a:latin typeface="Consolas"/>
              </a:rPr>
              <a:t> childWebRow = </a:t>
            </a:r>
            <a:r>
              <a:rPr lang="en-US" sz="1224" b="1" dirty="0">
                <a:solidFill>
                  <a:srgbClr val="0000FF"/>
                </a:solidFill>
                <a:latin typeface="Consolas"/>
              </a:rPr>
              <a:t>this</a:t>
            </a:r>
            <a:r>
              <a:rPr lang="en-US" sz="1224" b="1" dirty="0">
                <a:solidFill>
                  <a:prstClr val="black"/>
                </a:solidFill>
                <a:latin typeface="Consolas"/>
              </a:rPr>
              <a:t>.ScanWeb(childWeb);</a:t>
            </a:r>
            <a:r>
              <a:rPr lang="en-US" sz="1224" b="1" dirty="0">
                <a:solidFill>
                  <a:srgbClr val="FFFFFF"/>
                </a:solidFill>
                <a:latin typeface="Consolas"/>
              </a:rPr>
              <a:t> </a:t>
            </a:r>
            <a:r>
              <a:rPr lang="en-US" sz="1224" b="1" dirty="0">
                <a:solidFill>
                  <a:srgbClr val="008000"/>
                </a:solidFill>
                <a:latin typeface="Consolas"/>
              </a:rPr>
              <a:t>// recurse</a:t>
            </a:r>
          </a:p>
          <a:p>
            <a:endParaRPr lang="en-US" sz="1224" b="1" dirty="0">
              <a:solidFill>
                <a:prstClr val="black"/>
              </a:solidFill>
              <a:latin typeface="Consolas"/>
            </a:endParaRPr>
          </a:p>
          <a:p>
            <a:r>
              <a:rPr lang="en-US" sz="1224" b="1" dirty="0">
                <a:solidFill>
                  <a:prstClr val="black"/>
                </a:solidFill>
                <a:latin typeface="Consolas"/>
              </a:rPr>
              <a:t>      childWebRow.Parent = webRow;</a:t>
            </a:r>
          </a:p>
          <a:p>
            <a:r>
              <a:rPr lang="en-US" sz="1224" b="1" dirty="0">
                <a:solidFill>
                  <a:prstClr val="black"/>
                </a:solidFill>
                <a:latin typeface="Consolas"/>
              </a:rPr>
              <a:t>    }</a:t>
            </a:r>
          </a:p>
          <a:p>
            <a:r>
              <a:rPr lang="en-US" sz="1224" b="1" dirty="0">
                <a:solidFill>
                  <a:srgbClr val="0000FF"/>
                </a:solidFill>
                <a:latin typeface="Consolas"/>
              </a:rPr>
              <a:t>    return</a:t>
            </a:r>
            <a:r>
              <a:rPr lang="en-US" sz="1224" b="1" dirty="0">
                <a:solidFill>
                  <a:prstClr val="black"/>
                </a:solidFill>
                <a:latin typeface="Consolas"/>
              </a:rPr>
              <a:t> webRow;</a:t>
            </a:r>
          </a:p>
          <a:p>
            <a:r>
              <a:rPr lang="en-US" sz="1224" b="1" dirty="0">
                <a:solidFill>
                  <a:prstClr val="black"/>
                </a:solidFill>
                <a:latin typeface="Consolas"/>
              </a:rPr>
              <a:t>  }</a:t>
            </a:r>
          </a:p>
          <a:p>
            <a:r>
              <a:rPr lang="en-US" sz="1224" b="1" dirty="0">
                <a:solidFill>
                  <a:prstClr val="black"/>
                </a:solidFill>
                <a:latin typeface="Consolas"/>
              </a:rPr>
              <a:t>  ...</a:t>
            </a:r>
          </a:p>
          <a:p>
            <a:r>
              <a:rPr lang="en-US" sz="1224" b="1" dirty="0">
                <a:solidFill>
                  <a:prstClr val="black"/>
                </a:solidFill>
                <a:latin typeface="Consolas"/>
              </a:rPr>
              <a:t>}</a:t>
            </a:r>
          </a:p>
          <a:p>
            <a:endParaRPr lang="en-US" sz="1224" b="1" dirty="0">
              <a:solidFill>
                <a:prstClr val="black"/>
              </a:solidFill>
              <a:latin typeface="Consolas"/>
            </a:endParaRPr>
          </a:p>
        </p:txBody>
      </p:sp>
      <p:sp>
        <p:nvSpPr>
          <p:cNvPr id="13" name="Rectangle 12"/>
          <p:cNvSpPr/>
          <p:nvPr/>
        </p:nvSpPr>
        <p:spPr bwMode="auto">
          <a:xfrm>
            <a:off x="6055961" y="3656312"/>
            <a:ext cx="5447029" cy="1389411"/>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2" name="Rectangle 11"/>
          <p:cNvSpPr/>
          <p:nvPr/>
        </p:nvSpPr>
        <p:spPr bwMode="auto">
          <a:xfrm>
            <a:off x="5861465" y="1623956"/>
            <a:ext cx="4553487" cy="1971398"/>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a:t>Code: Column Usage Report</a:t>
            </a:r>
          </a:p>
        </p:txBody>
      </p:sp>
      <p:sp>
        <p:nvSpPr>
          <p:cNvPr id="5" name="Rectangle 4"/>
          <p:cNvSpPr/>
          <p:nvPr/>
        </p:nvSpPr>
        <p:spPr>
          <a:xfrm>
            <a:off x="622617" y="1810686"/>
            <a:ext cx="5127381" cy="2784064"/>
          </a:xfrm>
          <a:prstGeom prst="rect">
            <a:avLst/>
          </a:prstGeom>
          <a:solidFill>
            <a:schemeClr val="tx1"/>
          </a:solidFill>
        </p:spPr>
        <p:txBody>
          <a:bodyPr wrap="square">
            <a:spAutoFit/>
          </a:bodyPr>
          <a:lstStyle/>
          <a:p>
            <a:r>
              <a:rPr lang="en-US" sz="1224" b="1" dirty="0">
                <a:solidFill>
                  <a:srgbClr val="0000FF"/>
                </a:solidFill>
                <a:latin typeface="Consolas"/>
              </a:rPr>
              <a:t>class</a:t>
            </a:r>
            <a:r>
              <a:rPr lang="en-US" sz="1224" b="1" dirty="0">
                <a:solidFill>
                  <a:prstClr val="black"/>
                </a:solidFill>
                <a:latin typeface="Consolas"/>
              </a:rPr>
              <a:t> </a:t>
            </a:r>
            <a:r>
              <a:rPr lang="en-US" sz="1224" b="1" dirty="0">
                <a:solidFill>
                  <a:srgbClr val="2B91AF"/>
                </a:solidFill>
                <a:latin typeface="Consolas"/>
              </a:rPr>
              <a:t>Report</a:t>
            </a:r>
            <a:r>
              <a:rPr lang="en-US" sz="1224" b="1" dirty="0">
                <a:solidFill>
                  <a:prstClr val="black"/>
                </a:solidFill>
                <a:latin typeface="Consolas"/>
              </a:rPr>
              <a:t> {</a:t>
            </a:r>
          </a:p>
          <a:p>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private</a:t>
            </a:r>
            <a:r>
              <a:rPr lang="en-US" sz="1224" b="1" dirty="0">
                <a:solidFill>
                  <a:prstClr val="black"/>
                </a:solidFill>
                <a:latin typeface="Consolas"/>
              </a:rPr>
              <a:t> </a:t>
            </a:r>
            <a:r>
              <a:rPr lang="en-US" sz="1224" b="1" dirty="0">
                <a:solidFill>
                  <a:srgbClr val="2B91AF"/>
                </a:solidFill>
                <a:latin typeface="Consolas"/>
              </a:rPr>
              <a:t>ReportRow</a:t>
            </a:r>
            <a:r>
              <a:rPr lang="en-US" sz="1224" b="1" dirty="0">
                <a:solidFill>
                  <a:prstClr val="black"/>
                </a:solidFill>
                <a:latin typeface="Consolas"/>
              </a:rPr>
              <a:t> </a:t>
            </a:r>
            <a:r>
              <a:rPr lang="en-US" sz="1224" b="1" dirty="0" err="1">
                <a:solidFill>
                  <a:prstClr val="black"/>
                </a:solidFill>
                <a:latin typeface="Consolas"/>
              </a:rPr>
              <a:t>rootRow</a:t>
            </a:r>
            <a:r>
              <a:rPr lang="en-US" sz="1224" b="1" dirty="0">
                <a:solidFill>
                  <a:prstClr val="black"/>
                </a:solidFill>
                <a:latin typeface="Consolas"/>
              </a:rPr>
              <a:t> = </a:t>
            </a:r>
            <a:r>
              <a:rPr lang="en-US" sz="1224" b="1" dirty="0">
                <a:solidFill>
                  <a:srgbClr val="0000FF"/>
                </a:solidFill>
                <a:latin typeface="Consolas"/>
              </a:rPr>
              <a:t>null</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srgbClr val="0000FF"/>
                </a:solidFill>
                <a:latin typeface="Consolas"/>
              </a:rPr>
              <a:t>  public</a:t>
            </a:r>
            <a:r>
              <a:rPr lang="en-US" sz="1224" b="1" dirty="0">
                <a:solidFill>
                  <a:prstClr val="black"/>
                </a:solidFill>
                <a:latin typeface="Consolas"/>
              </a:rPr>
              <a:t> </a:t>
            </a:r>
            <a:r>
              <a:rPr lang="en-US" sz="1224" b="1" dirty="0">
                <a:solidFill>
                  <a:srgbClr val="0000FF"/>
                </a:solidFill>
                <a:latin typeface="Consolas"/>
              </a:rPr>
              <a:t>void</a:t>
            </a:r>
            <a:r>
              <a:rPr lang="en-US" sz="1224" b="1" dirty="0">
                <a:solidFill>
                  <a:prstClr val="black"/>
                </a:solidFill>
                <a:latin typeface="Consolas"/>
              </a:rPr>
              <a:t> </a:t>
            </a:r>
            <a:r>
              <a:rPr lang="en-US" sz="1224" b="1" dirty="0" err="1">
                <a:solidFill>
                  <a:prstClr val="black"/>
                </a:solidFill>
                <a:latin typeface="Consolas"/>
              </a:rPr>
              <a:t>BuildRowsAndFields</a:t>
            </a:r>
            <a:r>
              <a:rPr lang="en-US" sz="1224" b="1" dirty="0">
                <a:solidFill>
                  <a:prstClr val="black"/>
                </a:solidFill>
                <a:latin typeface="Consolas"/>
              </a:rPr>
              <a:t>(</a:t>
            </a:r>
            <a:r>
              <a:rPr lang="en-US" sz="1224" b="1" dirty="0" err="1">
                <a:solidFill>
                  <a:srgbClr val="2B91AF"/>
                </a:solidFill>
                <a:latin typeface="Consolas"/>
              </a:rPr>
              <a:t>SPWeb</a:t>
            </a:r>
            <a:r>
              <a:rPr lang="en-US" sz="1224" b="1" dirty="0">
                <a:solidFill>
                  <a:prstClr val="black"/>
                </a:solidFill>
                <a:latin typeface="Consolas"/>
              </a:rPr>
              <a:t> </a:t>
            </a:r>
            <a:r>
              <a:rPr lang="en-US" sz="1224" b="1" dirty="0" err="1">
                <a:solidFill>
                  <a:prstClr val="black"/>
                </a:solidFill>
                <a:latin typeface="Consolas"/>
              </a:rPr>
              <a:t>rootWeb</a:t>
            </a:r>
            <a:r>
              <a:rPr lang="en-US" sz="1224" b="1" dirty="0">
                <a:solidFill>
                  <a:prstClr val="black"/>
                </a:solidFill>
                <a:latin typeface="Consolas"/>
              </a:rPr>
              <a:t>) {</a:t>
            </a: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.rootRow</a:t>
            </a:r>
            <a:r>
              <a:rPr lang="en-US" sz="1224" b="1" dirty="0">
                <a:solidFill>
                  <a:prstClr val="black"/>
                </a:solidFill>
                <a:latin typeface="Consolas"/>
              </a:rPr>
              <a:t> = </a:t>
            </a:r>
            <a:r>
              <a:rPr lang="en-US" sz="1224" b="1" dirty="0" err="1">
                <a:solidFill>
                  <a:prstClr val="black"/>
                </a:solidFill>
                <a:latin typeface="Consolas"/>
              </a:rPr>
              <a:t>ScanWeb</a:t>
            </a:r>
            <a:r>
              <a:rPr lang="en-US" sz="1224" b="1" dirty="0">
                <a:solidFill>
                  <a:prstClr val="black"/>
                </a:solidFill>
                <a:latin typeface="Consolas"/>
              </a:rPr>
              <a:t>(</a:t>
            </a:r>
            <a:r>
              <a:rPr lang="en-US" sz="1224" b="1" dirty="0" err="1">
                <a:solidFill>
                  <a:prstClr val="black"/>
                </a:solidFill>
                <a:latin typeface="Consolas"/>
              </a:rPr>
              <a:t>rootWeb</a:t>
            </a:r>
            <a:r>
              <a:rPr lang="en-US" sz="1224" b="1" dirty="0">
                <a:solidFill>
                  <a:prstClr val="black"/>
                </a:solidFill>
                <a:latin typeface="Consolas"/>
              </a:rPr>
              <a:t>);</a:t>
            </a:r>
          </a:p>
          <a:p>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private</a:t>
            </a:r>
            <a:r>
              <a:rPr lang="en-US" sz="1224" b="1" dirty="0">
                <a:solidFill>
                  <a:prstClr val="black"/>
                </a:solidFill>
                <a:latin typeface="Consolas"/>
              </a:rPr>
              <a:t> </a:t>
            </a:r>
            <a:r>
              <a:rPr lang="en-US" sz="1224" b="1" dirty="0">
                <a:solidFill>
                  <a:srgbClr val="2B91AF"/>
                </a:solidFill>
                <a:latin typeface="Consolas"/>
              </a:rPr>
              <a:t>ReportRow</a:t>
            </a:r>
            <a:r>
              <a:rPr lang="en-US" sz="1224" b="1" dirty="0">
                <a:solidFill>
                  <a:prstClr val="black"/>
                </a:solidFill>
                <a:latin typeface="Consolas"/>
              </a:rPr>
              <a:t> </a:t>
            </a:r>
            <a:r>
              <a:rPr lang="en-US" sz="1224" b="1" dirty="0" err="1">
                <a:solidFill>
                  <a:prstClr val="black"/>
                </a:solidFill>
                <a:latin typeface="Consolas"/>
              </a:rPr>
              <a:t>ScanWeb</a:t>
            </a:r>
            <a:r>
              <a:rPr lang="en-US" sz="1224" b="1" dirty="0">
                <a:solidFill>
                  <a:prstClr val="black"/>
                </a:solidFill>
                <a:latin typeface="Consolas"/>
              </a:rPr>
              <a:t>(</a:t>
            </a:r>
            <a:r>
              <a:rPr lang="en-US" sz="1224" b="1" dirty="0" err="1">
                <a:solidFill>
                  <a:srgbClr val="2B91AF"/>
                </a:solidFill>
                <a:latin typeface="Consolas"/>
              </a:rPr>
              <a:t>SPWeb</a:t>
            </a:r>
            <a:r>
              <a:rPr lang="en-US" sz="1224" b="1" dirty="0">
                <a:solidFill>
                  <a:prstClr val="black"/>
                </a:solidFill>
                <a:latin typeface="Consolas"/>
              </a:rPr>
              <a:t> web) {</a:t>
            </a:r>
          </a:p>
          <a:p>
            <a:r>
              <a:rPr lang="en-US" sz="1224" b="1" dirty="0">
                <a:solidFill>
                  <a:prstClr val="black"/>
                </a:solidFill>
                <a:latin typeface="Consolas"/>
              </a:rPr>
              <a:t>    </a:t>
            </a:r>
            <a:r>
              <a:rPr lang="en-US" sz="1224" b="1" dirty="0">
                <a:solidFill>
                  <a:srgbClr val="2B91AF"/>
                </a:solidFill>
                <a:latin typeface="Consolas"/>
              </a:rPr>
              <a:t>ReportRow</a:t>
            </a:r>
            <a:r>
              <a:rPr lang="en-US" sz="1224" b="1" dirty="0">
                <a:solidFill>
                  <a:prstClr val="black"/>
                </a:solidFill>
                <a:latin typeface="Consolas"/>
              </a:rPr>
              <a:t> webRow = </a:t>
            </a:r>
            <a:r>
              <a:rPr lang="en-US" sz="1224" b="1" dirty="0">
                <a:solidFill>
                  <a:srgbClr val="0000FF"/>
                </a:solidFill>
                <a:latin typeface="Consolas"/>
              </a:rPr>
              <a:t>new</a:t>
            </a:r>
            <a:r>
              <a:rPr lang="en-US" sz="1224" b="1" dirty="0">
                <a:solidFill>
                  <a:prstClr val="black"/>
                </a:solidFill>
                <a:latin typeface="Consolas"/>
              </a:rPr>
              <a:t> </a:t>
            </a:r>
            <a:r>
              <a:rPr lang="en-US" sz="1224" b="1" dirty="0">
                <a:solidFill>
                  <a:srgbClr val="2B91AF"/>
                </a:solidFill>
                <a:latin typeface="Consolas"/>
              </a:rPr>
              <a:t>ReportRow</a:t>
            </a:r>
            <a:r>
              <a:rPr lang="en-US" sz="1224" b="1" dirty="0">
                <a:solidFill>
                  <a:prstClr val="black"/>
                </a:solidFill>
                <a:latin typeface="Consolas"/>
              </a:rPr>
              <a:t>(</a:t>
            </a:r>
            <a:r>
              <a:rPr lang="en-US" sz="1224" b="1" dirty="0">
                <a:solidFill>
                  <a:srgbClr val="0000FF"/>
                </a:solidFill>
                <a:latin typeface="Consolas"/>
              </a:rPr>
              <a:t>this</a:t>
            </a:r>
            <a:r>
              <a:rPr lang="en-US" sz="1224" b="1" dirty="0">
                <a:solidFill>
                  <a:prstClr val="black"/>
                </a:solidFill>
                <a:latin typeface="Consolas"/>
              </a:rPr>
              <a:t>, web);</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foreach</a:t>
            </a:r>
            <a:r>
              <a:rPr lang="en-US" sz="1224" b="1" dirty="0">
                <a:solidFill>
                  <a:prstClr val="black"/>
                </a:solidFill>
                <a:latin typeface="Consolas"/>
              </a:rPr>
              <a:t> (</a:t>
            </a:r>
            <a:r>
              <a:rPr lang="en-US" sz="1224" b="1" dirty="0">
                <a:solidFill>
                  <a:srgbClr val="2B91AF"/>
                </a:solidFill>
                <a:latin typeface="Consolas"/>
              </a:rPr>
              <a:t>SPField</a:t>
            </a:r>
            <a:r>
              <a:rPr lang="en-US" sz="1224" b="1" dirty="0">
                <a:solidFill>
                  <a:prstClr val="black"/>
                </a:solidFill>
                <a:latin typeface="Consolas"/>
              </a:rPr>
              <a:t> field </a:t>
            </a:r>
            <a:r>
              <a:rPr lang="en-US" sz="1224" b="1" dirty="0">
                <a:solidFill>
                  <a:srgbClr val="0000FF"/>
                </a:solidFill>
                <a:latin typeface="Consolas"/>
              </a:rPr>
              <a:t>in</a:t>
            </a:r>
            <a:r>
              <a:rPr lang="en-US" sz="1224" b="1" dirty="0">
                <a:solidFill>
                  <a:prstClr val="black"/>
                </a:solidFill>
                <a:latin typeface="Consolas"/>
              </a:rPr>
              <a:t> </a:t>
            </a:r>
            <a:r>
              <a:rPr lang="en-US" sz="1224" b="1" dirty="0" err="1">
                <a:solidFill>
                  <a:prstClr val="black"/>
                </a:solidFill>
                <a:latin typeface="Consolas"/>
              </a:rPr>
              <a:t>web.Fields</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.GetFieldLabel</a:t>
            </a:r>
            <a:r>
              <a:rPr lang="en-US" sz="1224" b="1" dirty="0">
                <a:solidFill>
                  <a:prstClr val="black"/>
                </a:solidFill>
                <a:latin typeface="Consolas"/>
              </a:rPr>
              <a:t>(field);</a:t>
            </a:r>
          </a:p>
        </p:txBody>
      </p:sp>
      <p:cxnSp>
        <p:nvCxnSpPr>
          <p:cNvPr id="6" name="Straight Connector 5"/>
          <p:cNvCxnSpPr/>
          <p:nvPr/>
        </p:nvCxnSpPr>
        <p:spPr>
          <a:xfrm>
            <a:off x="5474495" y="1593197"/>
            <a:ext cx="0" cy="4633873"/>
          </a:xfrm>
          <a:prstGeom prst="line">
            <a:avLst/>
          </a:pr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bwMode="auto">
          <a:xfrm>
            <a:off x="778051" y="3512688"/>
            <a:ext cx="3898975" cy="217725"/>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5" name="Rectangle 14"/>
          <p:cNvSpPr/>
          <p:nvPr/>
        </p:nvSpPr>
        <p:spPr bwMode="auto">
          <a:xfrm>
            <a:off x="839212" y="2797523"/>
            <a:ext cx="4235666" cy="217725"/>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4" name="Rectangle 13"/>
          <p:cNvSpPr/>
          <p:nvPr/>
        </p:nvSpPr>
        <p:spPr bwMode="auto">
          <a:xfrm>
            <a:off x="6474187" y="2561750"/>
            <a:ext cx="2415253" cy="235773"/>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6" name="Rectangle 15"/>
          <p:cNvSpPr/>
          <p:nvPr/>
        </p:nvSpPr>
        <p:spPr bwMode="auto">
          <a:xfrm>
            <a:off x="1180261" y="4274432"/>
            <a:ext cx="2415253" cy="235773"/>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7" name="Group 6"/>
          <p:cNvGrpSpPr/>
          <p:nvPr/>
        </p:nvGrpSpPr>
        <p:grpSpPr>
          <a:xfrm>
            <a:off x="5805781" y="3621551"/>
            <a:ext cx="6716729" cy="3098563"/>
            <a:chOff x="4795736" y="3659026"/>
            <a:chExt cx="6585626" cy="3038083"/>
          </a:xfrm>
          <a:solidFill>
            <a:schemeClr val="tx1"/>
          </a:solidFill>
        </p:grpSpPr>
        <p:sp>
          <p:nvSpPr>
            <p:cNvPr id="18" name="Rectangle 17"/>
            <p:cNvSpPr/>
            <p:nvPr/>
          </p:nvSpPr>
          <p:spPr bwMode="auto">
            <a:xfrm>
              <a:off x="4795736" y="3659026"/>
              <a:ext cx="6585626" cy="303808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pic>
          <p:nvPicPr>
            <p:cNvPr id="28"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42292" r="17122" b="67816"/>
            <a:stretch/>
          </p:blipFill>
          <p:spPr bwMode="auto">
            <a:xfrm>
              <a:off x="4891896" y="4250328"/>
              <a:ext cx="5029200" cy="2378685"/>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19"/>
            <p:cNvPicPr>
              <a:picLocks noChangeAspect="1"/>
            </p:cNvPicPr>
            <p:nvPr/>
          </p:nvPicPr>
          <p:blipFill rotWithShape="1">
            <a:blip r:embed="rId4">
              <a:extLst>
                <a:ext uri="{28A0092B-C50C-407E-A947-70E740481C1C}">
                  <a14:useLocalDpi xmlns:a14="http://schemas.microsoft.com/office/drawing/2010/main" val="0"/>
                </a:ext>
              </a:extLst>
            </a:blip>
            <a:srcRect r="50000"/>
            <a:stretch/>
          </p:blipFill>
          <p:spPr>
            <a:xfrm>
              <a:off x="4891896" y="3806083"/>
              <a:ext cx="5029200" cy="444246"/>
            </a:xfrm>
            <a:prstGeom prst="rect">
              <a:avLst/>
            </a:prstGeom>
            <a:grpFill/>
          </p:spPr>
        </p:pic>
        <p:sp>
          <p:nvSpPr>
            <p:cNvPr id="21" name="Rectangle 20"/>
            <p:cNvSpPr/>
            <p:nvPr/>
          </p:nvSpPr>
          <p:spPr bwMode="auto">
            <a:xfrm>
              <a:off x="6308432" y="5229092"/>
              <a:ext cx="1506931" cy="431596"/>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2" name="Right Arrow 21"/>
            <p:cNvSpPr/>
            <p:nvPr/>
          </p:nvSpPr>
          <p:spPr bwMode="auto">
            <a:xfrm rot="8972955">
              <a:off x="7308393" y="4878239"/>
              <a:ext cx="1126541" cy="599655"/>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spTree>
    <p:custDataLst>
      <p:tags r:id="rId1"/>
    </p:custDataLst>
    <p:extLst>
      <p:ext uri="{BB962C8B-B14F-4D97-AF65-F5344CB8AC3E}">
        <p14:creationId xmlns:p14="http://schemas.microsoft.com/office/powerpoint/2010/main" val="2963173584"/>
      </p:ext>
    </p:extLst>
  </p:cSld>
  <p:clrMapOvr>
    <a:masterClrMapping/>
  </p:clrMapOvr>
  <mc:AlternateContent xmlns:mc="http://schemas.openxmlformats.org/markup-compatibility/2006" xmlns:p14="http://schemas.microsoft.com/office/powerpoint/2010/main">
    <mc:Choice Requires="p14">
      <p:transition spd="med" p14:dur="700" advTm="60851">
        <p:fade/>
      </p:transition>
    </mc:Choice>
    <mc:Fallback xmlns="">
      <p:transition spd="med" advTm="60851">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15"/>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11"/>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xit" presetSubtype="0" fill="hold" grpId="1" nodeType="withEffect">
                                  <p:stCondLst>
                                    <p:cond delay="0"/>
                                  </p:stCondLst>
                                  <p:childTnLst>
                                    <p:set>
                                      <p:cBhvr>
                                        <p:cTn id="22" dur="1" fill="hold">
                                          <p:stCondLst>
                                            <p:cond delay="0"/>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2" grpId="0" animBg="1"/>
      <p:bldP spid="12" grpId="1" animBg="1"/>
      <p:bldP spid="11" grpId="0" animBg="1"/>
      <p:bldP spid="11" grpId="1" animBg="1"/>
      <p:bldP spid="15" grpId="0" animBg="1"/>
      <p:bldP spid="15" grpId="1" animBg="1"/>
      <p:bldP spid="14"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Content Types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6433" y="1851360"/>
            <a:ext cx="5212023" cy="3825491"/>
          </a:xfrm>
          <a:prstGeom prst="rect">
            <a:avLst/>
          </a:prstGeom>
        </p:spPr>
      </p:pic>
    </p:spTree>
    <p:extLst>
      <p:ext uri="{BB962C8B-B14F-4D97-AF65-F5344CB8AC3E}">
        <p14:creationId xmlns:p14="http://schemas.microsoft.com/office/powerpoint/2010/main" val="843878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2502" y="1196581"/>
            <a:ext cx="12431473" cy="5797943"/>
          </a:xfrm>
          <a:prstGeom prst="rect">
            <a:avLst/>
          </a:prstGeom>
          <a:solidFill>
            <a:schemeClr val="tx1"/>
          </a:solidFill>
          <a:ln>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a:t>Code: Column Usage Report</a:t>
            </a:r>
          </a:p>
        </p:txBody>
      </p:sp>
      <p:sp>
        <p:nvSpPr>
          <p:cNvPr id="5" name="Rectangle 4"/>
          <p:cNvSpPr/>
          <p:nvPr/>
        </p:nvSpPr>
        <p:spPr>
          <a:xfrm>
            <a:off x="638941" y="1534783"/>
            <a:ext cx="6407884" cy="3106491"/>
          </a:xfrm>
          <a:prstGeom prst="rect">
            <a:avLst/>
          </a:prstGeom>
          <a:solidFill>
            <a:schemeClr val="tx1"/>
          </a:solidFill>
        </p:spPr>
        <p:txBody>
          <a:bodyPr wrap="square">
            <a:spAutoFit/>
          </a:bodyPr>
          <a:lstStyle/>
          <a:p>
            <a:r>
              <a:rPr lang="en-US" sz="1224" b="1" dirty="0">
                <a:solidFill>
                  <a:srgbClr val="0000FF"/>
                </a:solidFill>
                <a:latin typeface="Consolas"/>
              </a:rPr>
              <a:t>class</a:t>
            </a:r>
            <a:r>
              <a:rPr lang="en-US" sz="1224" b="1" dirty="0">
                <a:solidFill>
                  <a:prstClr val="black"/>
                </a:solidFill>
                <a:latin typeface="Consolas"/>
              </a:rPr>
              <a:t> </a:t>
            </a:r>
            <a:r>
              <a:rPr lang="en-US" sz="1224" b="1" dirty="0">
                <a:solidFill>
                  <a:srgbClr val="2B91AF"/>
                </a:solidFill>
                <a:latin typeface="Consolas"/>
              </a:rPr>
              <a:t>Report</a:t>
            </a:r>
            <a:r>
              <a:rPr lang="en-US" sz="1224" b="1" dirty="0">
                <a:solidFill>
                  <a:prstClr val="black"/>
                </a:solidFill>
                <a:latin typeface="Consolas"/>
              </a:rPr>
              <a:t> {</a:t>
            </a:r>
          </a:p>
          <a:p>
            <a:r>
              <a:rPr lang="en-US" sz="1224" b="1" dirty="0">
                <a:solidFill>
                  <a:prstClr val="black"/>
                </a:solidFill>
                <a:latin typeface="Consolas"/>
              </a:rPr>
              <a:t>  </a:t>
            </a:r>
            <a:r>
              <a:rPr lang="en-US" sz="1224" b="1" dirty="0">
                <a:solidFill>
                  <a:srgbClr val="0000FF"/>
                </a:solidFill>
                <a:latin typeface="Consolas"/>
              </a:rPr>
              <a:t>public</a:t>
            </a:r>
            <a:r>
              <a:rPr lang="en-US" sz="1224" b="1" dirty="0">
                <a:solidFill>
                  <a:prstClr val="black"/>
                </a:solidFill>
                <a:latin typeface="Consolas"/>
              </a:rPr>
              <a:t> </a:t>
            </a:r>
            <a:r>
              <a:rPr lang="en-US" sz="1224" b="1" dirty="0">
                <a:solidFill>
                  <a:srgbClr val="2B91AF"/>
                </a:solidFill>
                <a:latin typeface="Consolas"/>
              </a:rPr>
              <a:t>Dictionary</a:t>
            </a:r>
            <a:r>
              <a:rPr lang="en-US" sz="1224" b="1" dirty="0">
                <a:solidFill>
                  <a:prstClr val="black"/>
                </a:solidFill>
                <a:latin typeface="Consolas"/>
              </a:rPr>
              <a:t>&lt;</a:t>
            </a:r>
            <a:r>
              <a:rPr lang="en-US" sz="1224" b="1" dirty="0" err="1">
                <a:solidFill>
                  <a:srgbClr val="2B91AF"/>
                </a:solidFill>
                <a:latin typeface="Consolas"/>
              </a:rPr>
              <a:t>Guid</a:t>
            </a:r>
            <a:r>
              <a:rPr lang="en-US" sz="1224" b="1" dirty="0">
                <a:solidFill>
                  <a:prstClr val="black"/>
                </a:solidFill>
                <a:latin typeface="Consolas"/>
              </a:rPr>
              <a:t>, </a:t>
            </a:r>
            <a:r>
              <a:rPr lang="en-US" sz="1224" b="1" dirty="0" err="1">
                <a:solidFill>
                  <a:srgbClr val="2B91AF"/>
                </a:solidFill>
                <a:latin typeface="Consolas"/>
              </a:rPr>
              <a:t>ReportField</a:t>
            </a:r>
            <a:r>
              <a:rPr lang="en-US" sz="1224" b="1" dirty="0">
                <a:solidFill>
                  <a:prstClr val="black"/>
                </a:solidFill>
                <a:latin typeface="Consolas"/>
              </a:rPr>
              <a:t>&gt; </a:t>
            </a:r>
            <a:r>
              <a:rPr lang="en-US" sz="1224" b="1" dirty="0" err="1">
                <a:solidFill>
                  <a:prstClr val="black"/>
                </a:solidFill>
                <a:latin typeface="Consolas"/>
              </a:rPr>
              <a:t>ReportFieldsById</a:t>
            </a:r>
            <a:endParaRPr lang="en-US" sz="1224" b="1" dirty="0">
              <a:solidFill>
                <a:prstClr val="black"/>
              </a:solidFill>
              <a:latin typeface="Consolas"/>
            </a:endParaRPr>
          </a:p>
          <a:p>
            <a:r>
              <a:rPr lang="en-US" sz="1224" b="1" dirty="0">
                <a:solidFill>
                  <a:prstClr val="black"/>
                </a:solidFill>
                <a:latin typeface="Consolas"/>
              </a:rPr>
              <a:t>    = </a:t>
            </a:r>
            <a:r>
              <a:rPr lang="en-US" sz="1224" b="1" dirty="0">
                <a:solidFill>
                  <a:srgbClr val="0000FF"/>
                </a:solidFill>
                <a:latin typeface="Consolas"/>
              </a:rPr>
              <a:t>new</a:t>
            </a:r>
            <a:r>
              <a:rPr lang="en-US" sz="1224" b="1" dirty="0">
                <a:solidFill>
                  <a:prstClr val="black"/>
                </a:solidFill>
                <a:latin typeface="Consolas"/>
              </a:rPr>
              <a:t> </a:t>
            </a:r>
            <a:r>
              <a:rPr lang="en-US" sz="1224" b="1" dirty="0">
                <a:solidFill>
                  <a:srgbClr val="2B91AF"/>
                </a:solidFill>
                <a:latin typeface="Consolas"/>
              </a:rPr>
              <a:t>Dictionary</a:t>
            </a:r>
            <a:r>
              <a:rPr lang="en-US" sz="1224" b="1" dirty="0">
                <a:solidFill>
                  <a:prstClr val="black"/>
                </a:solidFill>
                <a:latin typeface="Consolas"/>
              </a:rPr>
              <a:t>&lt;</a:t>
            </a:r>
            <a:r>
              <a:rPr lang="en-US" sz="1224" b="1" dirty="0" err="1">
                <a:solidFill>
                  <a:srgbClr val="2B91AF"/>
                </a:solidFill>
                <a:latin typeface="Consolas"/>
              </a:rPr>
              <a:t>Guid</a:t>
            </a:r>
            <a:r>
              <a:rPr lang="en-US" sz="1224" b="1" dirty="0">
                <a:solidFill>
                  <a:prstClr val="black"/>
                </a:solidFill>
                <a:latin typeface="Consolas"/>
              </a:rPr>
              <a:t>, </a:t>
            </a:r>
            <a:r>
              <a:rPr lang="en-US" sz="1224" b="1" dirty="0" err="1">
                <a:solidFill>
                  <a:srgbClr val="2B91AF"/>
                </a:solidFill>
                <a:latin typeface="Consolas"/>
              </a:rPr>
              <a:t>ReportField</a:t>
            </a:r>
            <a:r>
              <a:rPr lang="en-US" sz="1224" b="1" dirty="0">
                <a:solidFill>
                  <a:prstClr val="black"/>
                </a:solidFill>
                <a:latin typeface="Consolas"/>
              </a:rPr>
              <a:t>&gt;();</a:t>
            </a:r>
          </a:p>
          <a:p>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public</a:t>
            </a:r>
            <a:r>
              <a:rPr lang="en-US" sz="1224" b="1" dirty="0">
                <a:solidFill>
                  <a:prstClr val="black"/>
                </a:solidFill>
                <a:latin typeface="Consolas"/>
              </a:rPr>
              <a:t> </a:t>
            </a:r>
            <a:r>
              <a:rPr lang="en-US" sz="1224" b="1" dirty="0">
                <a:solidFill>
                  <a:srgbClr val="0000FF"/>
                </a:solidFill>
                <a:latin typeface="Consolas"/>
              </a:rPr>
              <a:t>string</a:t>
            </a:r>
            <a:r>
              <a:rPr lang="en-US" sz="1224" b="1" dirty="0">
                <a:solidFill>
                  <a:prstClr val="black"/>
                </a:solidFill>
                <a:latin typeface="Consolas"/>
              </a:rPr>
              <a:t> </a:t>
            </a:r>
            <a:r>
              <a:rPr lang="en-US" sz="1224" b="1" dirty="0" err="1">
                <a:solidFill>
                  <a:prstClr val="black"/>
                </a:solidFill>
                <a:latin typeface="Consolas"/>
              </a:rPr>
              <a:t>GetFieldLabel</a:t>
            </a:r>
            <a:r>
              <a:rPr lang="en-US" sz="1224" b="1" dirty="0">
                <a:solidFill>
                  <a:prstClr val="black"/>
                </a:solidFill>
                <a:latin typeface="Consolas"/>
              </a:rPr>
              <a:t>(</a:t>
            </a:r>
            <a:r>
              <a:rPr lang="en-US" sz="1224" b="1" dirty="0" err="1">
                <a:solidFill>
                  <a:srgbClr val="2B91AF"/>
                </a:solidFill>
                <a:latin typeface="Consolas"/>
              </a:rPr>
              <a:t>SPField</a:t>
            </a:r>
            <a:r>
              <a:rPr lang="en-US" sz="1224" b="1" dirty="0">
                <a:solidFill>
                  <a:prstClr val="black"/>
                </a:solidFill>
                <a:latin typeface="Consolas"/>
              </a:rPr>
              <a:t> field) {</a:t>
            </a:r>
          </a:p>
          <a:p>
            <a:r>
              <a:rPr lang="en-US" sz="1224" b="1" dirty="0">
                <a:solidFill>
                  <a:prstClr val="black"/>
                </a:solidFill>
                <a:latin typeface="Consolas"/>
              </a:rPr>
              <a:t>    </a:t>
            </a:r>
            <a:r>
              <a:rPr lang="en-US" sz="1224" b="1" dirty="0" err="1">
                <a:solidFill>
                  <a:srgbClr val="2B91AF"/>
                </a:solidFill>
                <a:latin typeface="Consolas"/>
              </a:rPr>
              <a:t>ReportField</a:t>
            </a:r>
            <a:r>
              <a:rPr lang="en-US" sz="1224" b="1" dirty="0">
                <a:solidFill>
                  <a:prstClr val="black"/>
                </a:solidFill>
                <a:latin typeface="Consolas"/>
              </a:rPr>
              <a:t> </a:t>
            </a:r>
            <a:r>
              <a:rPr lang="en-US" sz="1224" b="1" dirty="0" err="1">
                <a:solidFill>
                  <a:prstClr val="black"/>
                </a:solidFill>
                <a:latin typeface="Consolas"/>
              </a:rPr>
              <a:t>reportField</a:t>
            </a:r>
            <a:r>
              <a:rPr lang="en-US" sz="1224" b="1" dirty="0">
                <a:solidFill>
                  <a:prstClr val="black"/>
                </a:solidFill>
                <a:latin typeface="Consolas"/>
              </a:rPr>
              <a:t>;</a:t>
            </a:r>
          </a:p>
          <a:p>
            <a:r>
              <a:rPr lang="en-US" sz="1224" b="1" dirty="0">
                <a:solidFill>
                  <a:prstClr val="black"/>
                </a:solidFill>
                <a:latin typeface="Consolas"/>
              </a:rPr>
              <a:t>    </a:t>
            </a:r>
            <a:r>
              <a:rPr lang="en-US" sz="1224" b="1" dirty="0">
                <a:solidFill>
                  <a:srgbClr val="0000FF"/>
                </a:solidFill>
                <a:latin typeface="Consolas"/>
              </a:rPr>
              <a:t>if</a:t>
            </a:r>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.ReportFieldsById.TryGetValue</a:t>
            </a:r>
            <a:r>
              <a:rPr lang="en-US" sz="1224" b="1" dirty="0">
                <a:solidFill>
                  <a:prstClr val="black"/>
                </a:solidFill>
                <a:latin typeface="Consolas"/>
              </a:rPr>
              <a:t>(</a:t>
            </a:r>
            <a:r>
              <a:rPr lang="en-US" sz="1224" b="1" dirty="0" err="1">
                <a:solidFill>
                  <a:prstClr val="black"/>
                </a:solidFill>
                <a:latin typeface="Consolas"/>
              </a:rPr>
              <a:t>field.Id</a:t>
            </a:r>
            <a:r>
              <a:rPr lang="en-US" sz="1224" b="1" dirty="0">
                <a:solidFill>
                  <a:prstClr val="black"/>
                </a:solidFill>
                <a:latin typeface="Consolas"/>
              </a:rPr>
              <a:t>, </a:t>
            </a:r>
            <a:r>
              <a:rPr lang="en-US" sz="1224" b="1" dirty="0">
                <a:solidFill>
                  <a:srgbClr val="0000FF"/>
                </a:solidFill>
                <a:latin typeface="Consolas"/>
              </a:rPr>
              <a:t>out</a:t>
            </a:r>
            <a:r>
              <a:rPr lang="en-US" sz="1224" b="1" dirty="0">
                <a:solidFill>
                  <a:prstClr val="black"/>
                </a:solidFill>
                <a:latin typeface="Consolas"/>
              </a:rPr>
              <a:t> </a:t>
            </a:r>
            <a:r>
              <a:rPr lang="en-US" sz="1224" b="1" dirty="0" err="1">
                <a:solidFill>
                  <a:prstClr val="black"/>
                </a:solidFill>
                <a:latin typeface="Consolas"/>
              </a:rPr>
              <a:t>reportField</a:t>
            </a:r>
            <a:r>
              <a:rPr lang="en-US" sz="1224" b="1" dirty="0">
                <a:solidFill>
                  <a:prstClr val="black"/>
                </a:solidFill>
                <a:latin typeface="Consolas"/>
              </a:rPr>
              <a:t>)) {</a:t>
            </a:r>
          </a:p>
          <a:p>
            <a:r>
              <a:rPr lang="en-US" sz="1224" b="1" dirty="0">
                <a:solidFill>
                  <a:prstClr val="black"/>
                </a:solidFill>
                <a:latin typeface="Consolas"/>
              </a:rPr>
              <a:t>      </a:t>
            </a:r>
            <a:r>
              <a:rPr lang="en-US" sz="1224" b="1" dirty="0" err="1">
                <a:solidFill>
                  <a:prstClr val="black"/>
                </a:solidFill>
                <a:latin typeface="Consolas"/>
              </a:rPr>
              <a:t>reportField</a:t>
            </a:r>
            <a:r>
              <a:rPr lang="en-US" sz="1224" b="1" dirty="0">
                <a:solidFill>
                  <a:prstClr val="black"/>
                </a:solidFill>
                <a:latin typeface="Consolas"/>
              </a:rPr>
              <a:t> = </a:t>
            </a:r>
            <a:r>
              <a:rPr lang="en-US" sz="1224" b="1" dirty="0">
                <a:solidFill>
                  <a:srgbClr val="0000FF"/>
                </a:solidFill>
                <a:latin typeface="Consolas"/>
              </a:rPr>
              <a:t>new</a:t>
            </a:r>
            <a:r>
              <a:rPr lang="en-US" sz="1224" b="1" dirty="0">
                <a:solidFill>
                  <a:prstClr val="black"/>
                </a:solidFill>
                <a:latin typeface="Consolas"/>
              </a:rPr>
              <a:t> </a:t>
            </a:r>
            <a:r>
              <a:rPr lang="en-US" sz="1224" b="1" dirty="0" err="1">
                <a:solidFill>
                  <a:srgbClr val="2B91AF"/>
                </a:solidFill>
                <a:latin typeface="Consolas"/>
              </a:rPr>
              <a:t>ReportField</a:t>
            </a:r>
            <a:r>
              <a:rPr lang="en-US" sz="1224" b="1" dirty="0">
                <a:solidFill>
                  <a:prstClr val="black"/>
                </a:solidFill>
                <a:latin typeface="Consolas"/>
              </a:rPr>
              <a:t>(field);</a:t>
            </a: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.ReportFieldsById.Add</a:t>
            </a:r>
            <a:r>
              <a:rPr lang="en-US" sz="1224" b="1" dirty="0">
                <a:solidFill>
                  <a:prstClr val="black"/>
                </a:solidFill>
                <a:latin typeface="Consolas"/>
              </a:rPr>
              <a:t>(</a:t>
            </a:r>
            <a:r>
              <a:rPr lang="en-US" sz="1224" b="1" dirty="0" err="1">
                <a:solidFill>
                  <a:prstClr val="black"/>
                </a:solidFill>
                <a:latin typeface="Consolas"/>
              </a:rPr>
              <a:t>field.Id</a:t>
            </a:r>
            <a:r>
              <a:rPr lang="en-US" sz="1224" b="1" dirty="0">
                <a:solidFill>
                  <a:prstClr val="black"/>
                </a:solidFill>
                <a:latin typeface="Consolas"/>
              </a:rPr>
              <a:t>, </a:t>
            </a:r>
            <a:r>
              <a:rPr lang="en-US" sz="1224" b="1" dirty="0" err="1">
                <a:solidFill>
                  <a:prstClr val="black"/>
                </a:solidFill>
                <a:latin typeface="Consolas"/>
              </a:rPr>
              <a:t>reportField</a:t>
            </a:r>
            <a:r>
              <a:rPr lang="en-US" sz="1224" b="1" dirty="0">
                <a:solidFill>
                  <a:prstClr val="black"/>
                </a:solidFill>
                <a:latin typeface="Consolas"/>
              </a:rPr>
              <a:t>);</a:t>
            </a:r>
          </a:p>
          <a:p>
            <a:r>
              <a:rPr lang="en-US" sz="1224" b="1" dirty="0">
                <a:solidFill>
                  <a:prstClr val="black"/>
                </a:solidFill>
                <a:latin typeface="Consolas"/>
              </a:rPr>
              <a:t>    }</a:t>
            </a:r>
          </a:p>
          <a:p>
            <a:r>
              <a:rPr lang="en-US" sz="1224" b="1" dirty="0">
                <a:solidFill>
                  <a:prstClr val="black"/>
                </a:solidFill>
                <a:latin typeface="Consolas"/>
              </a:rPr>
              <a:t>    </a:t>
            </a:r>
            <a:r>
              <a:rPr lang="en-US" sz="1224" b="1" dirty="0">
                <a:solidFill>
                  <a:srgbClr val="0000FF"/>
                </a:solidFill>
                <a:latin typeface="Consolas"/>
              </a:rPr>
              <a:t>return</a:t>
            </a:r>
            <a:r>
              <a:rPr lang="en-US" sz="1224" b="1" dirty="0">
                <a:solidFill>
                  <a:prstClr val="black"/>
                </a:solidFill>
                <a:latin typeface="Consolas"/>
              </a:rPr>
              <a:t> </a:t>
            </a:r>
            <a:r>
              <a:rPr lang="en-US" sz="1224" b="1" dirty="0" err="1">
                <a:solidFill>
                  <a:prstClr val="black"/>
                </a:solidFill>
                <a:latin typeface="Consolas"/>
              </a:rPr>
              <a:t>reportField.GetFieldLabelForReport</a:t>
            </a:r>
            <a:r>
              <a:rPr lang="en-US" sz="1224" b="1" dirty="0">
                <a:solidFill>
                  <a:prstClr val="black"/>
                </a:solidFill>
                <a:latin typeface="Consolas"/>
              </a:rPr>
              <a:t>(field);</a:t>
            </a:r>
          </a:p>
          <a:p>
            <a:r>
              <a:rPr lang="en-US" sz="1224" b="1" dirty="0">
                <a:solidFill>
                  <a:prstClr val="black"/>
                </a:solidFill>
                <a:latin typeface="Consolas"/>
              </a:rPr>
              <a:t>  }</a:t>
            </a:r>
          </a:p>
          <a:p>
            <a:r>
              <a:rPr lang="en-US" sz="1224" b="1" dirty="0">
                <a:solidFill>
                  <a:prstClr val="black"/>
                </a:solidFill>
                <a:latin typeface="Consolas"/>
              </a:rPr>
              <a:t>  ...</a:t>
            </a:r>
          </a:p>
          <a:p>
            <a:r>
              <a:rPr lang="en-US" sz="1224" b="1" dirty="0">
                <a:solidFill>
                  <a:prstClr val="black"/>
                </a:solidFill>
                <a:latin typeface="Consolas"/>
              </a:rPr>
              <a:t>}</a:t>
            </a:r>
          </a:p>
          <a:p>
            <a:endParaRPr lang="en-US" sz="1224" b="1" dirty="0">
              <a:solidFill>
                <a:prstClr val="black"/>
              </a:solidFill>
              <a:latin typeface="Consolas"/>
            </a:endParaRPr>
          </a:p>
        </p:txBody>
      </p:sp>
      <p:sp>
        <p:nvSpPr>
          <p:cNvPr id="9" name="Rectangle 8"/>
          <p:cNvSpPr/>
          <p:nvPr/>
        </p:nvSpPr>
        <p:spPr>
          <a:xfrm>
            <a:off x="7458436" y="1534783"/>
            <a:ext cx="4337058" cy="2976199"/>
          </a:xfrm>
          <a:prstGeom prst="rect">
            <a:avLst/>
          </a:prstGeom>
          <a:solidFill>
            <a:schemeClr val="tx1"/>
          </a:solidFill>
        </p:spPr>
        <p:txBody>
          <a:bodyPr wrap="square">
            <a:spAutoFit/>
          </a:bodyPr>
          <a:lstStyle/>
          <a:p>
            <a:r>
              <a:rPr lang="en-US" sz="1224" b="1" dirty="0">
                <a:solidFill>
                  <a:srgbClr val="0000FF"/>
                </a:solidFill>
                <a:latin typeface="Consolas"/>
              </a:rPr>
              <a:t>class</a:t>
            </a:r>
            <a:r>
              <a:rPr lang="en-US" sz="1224" b="1" dirty="0">
                <a:solidFill>
                  <a:prstClr val="black"/>
                </a:solidFill>
                <a:latin typeface="Consolas"/>
              </a:rPr>
              <a:t> </a:t>
            </a:r>
            <a:r>
              <a:rPr lang="en-US" sz="1224" b="1" dirty="0" err="1">
                <a:solidFill>
                  <a:srgbClr val="2B91AF"/>
                </a:solidFill>
                <a:latin typeface="Consolas"/>
              </a:rPr>
              <a:t>ReportField</a:t>
            </a:r>
            <a:r>
              <a:rPr lang="en-US" sz="1224" b="1" dirty="0">
                <a:solidFill>
                  <a:prstClr val="black"/>
                </a:solidFill>
                <a:latin typeface="Consolas"/>
              </a:rPr>
              <a:t> {</a:t>
            </a:r>
          </a:p>
          <a:p>
            <a:r>
              <a:rPr lang="en-US" sz="1224" b="1" dirty="0">
                <a:solidFill>
                  <a:prstClr val="black"/>
                </a:solidFill>
                <a:latin typeface="Consolas"/>
              </a:rPr>
              <a:t>  </a:t>
            </a:r>
            <a:r>
              <a:rPr lang="en-US" sz="1224" b="1" dirty="0">
                <a:solidFill>
                  <a:srgbClr val="0000FF"/>
                </a:solidFill>
                <a:latin typeface="Consolas"/>
              </a:rPr>
              <a:t>private</a:t>
            </a:r>
            <a:r>
              <a:rPr lang="en-US" sz="1224" b="1" dirty="0">
                <a:solidFill>
                  <a:prstClr val="black"/>
                </a:solidFill>
                <a:latin typeface="Consolas"/>
              </a:rPr>
              <a:t> </a:t>
            </a:r>
            <a:r>
              <a:rPr lang="en-US" sz="1224" b="1" dirty="0" err="1">
                <a:solidFill>
                  <a:srgbClr val="0000FF"/>
                </a:solidFill>
                <a:latin typeface="Consolas"/>
              </a:rPr>
              <a:t>readonly</a:t>
            </a:r>
            <a:r>
              <a:rPr lang="en-US" sz="1224" b="1" dirty="0">
                <a:solidFill>
                  <a:prstClr val="black"/>
                </a:solidFill>
                <a:latin typeface="Consolas"/>
              </a:rPr>
              <a:t> </a:t>
            </a:r>
            <a:r>
              <a:rPr lang="en-US" sz="1224" b="1" dirty="0">
                <a:solidFill>
                  <a:srgbClr val="2B91AF"/>
                </a:solidFill>
                <a:latin typeface="Consolas"/>
              </a:rPr>
              <a:t>List</a:t>
            </a:r>
            <a:r>
              <a:rPr lang="en-US" sz="1224" b="1" dirty="0">
                <a:solidFill>
                  <a:prstClr val="black"/>
                </a:solidFill>
                <a:latin typeface="Consolas"/>
              </a:rPr>
              <a:t>&lt;</a:t>
            </a:r>
            <a:r>
              <a:rPr lang="en-US" sz="1224" b="1" dirty="0">
                <a:solidFill>
                  <a:srgbClr val="0000FF"/>
                </a:solidFill>
                <a:latin typeface="Consolas"/>
              </a:rPr>
              <a:t>string</a:t>
            </a:r>
            <a:r>
              <a:rPr lang="en-US" sz="1224" b="1" dirty="0">
                <a:solidFill>
                  <a:prstClr val="black"/>
                </a:solidFill>
                <a:latin typeface="Consolas"/>
              </a:rPr>
              <a:t>&gt; </a:t>
            </a:r>
            <a:r>
              <a:rPr lang="en-US" sz="1224" b="1" dirty="0" err="1">
                <a:solidFill>
                  <a:prstClr val="black"/>
                </a:solidFill>
                <a:latin typeface="Consolas"/>
              </a:rPr>
              <a:t>fieldIdentities</a:t>
            </a:r>
            <a:endParaRPr lang="en-US" sz="1224" b="1" dirty="0">
              <a:solidFill>
                <a:prstClr val="black"/>
              </a:solidFill>
              <a:latin typeface="Consolas"/>
            </a:endParaRPr>
          </a:p>
          <a:p>
            <a:r>
              <a:rPr lang="en-US" sz="1224" b="1" dirty="0">
                <a:solidFill>
                  <a:prstClr val="black"/>
                </a:solidFill>
                <a:latin typeface="Consolas"/>
              </a:rPr>
              <a:t>    = </a:t>
            </a:r>
            <a:r>
              <a:rPr lang="en-US" sz="1224" b="1" dirty="0">
                <a:solidFill>
                  <a:srgbClr val="0000FF"/>
                </a:solidFill>
                <a:latin typeface="Consolas"/>
              </a:rPr>
              <a:t>new</a:t>
            </a:r>
            <a:r>
              <a:rPr lang="en-US" sz="1224" b="1" dirty="0">
                <a:solidFill>
                  <a:prstClr val="black"/>
                </a:solidFill>
                <a:latin typeface="Consolas"/>
              </a:rPr>
              <a:t> </a:t>
            </a:r>
            <a:r>
              <a:rPr lang="en-US" sz="1224" b="1" dirty="0">
                <a:solidFill>
                  <a:srgbClr val="2B91AF"/>
                </a:solidFill>
                <a:latin typeface="Consolas"/>
              </a:rPr>
              <a:t>List</a:t>
            </a:r>
            <a:r>
              <a:rPr lang="en-US" sz="1224" b="1" dirty="0">
                <a:solidFill>
                  <a:prstClr val="black"/>
                </a:solidFill>
                <a:latin typeface="Consolas"/>
              </a:rPr>
              <a:t>&lt;</a:t>
            </a:r>
            <a:r>
              <a:rPr lang="en-US" sz="1224" b="1" dirty="0">
                <a:solidFill>
                  <a:srgbClr val="0000FF"/>
                </a:solidFill>
                <a:latin typeface="Consolas"/>
              </a:rPr>
              <a:t>string</a:t>
            </a:r>
            <a:r>
              <a:rPr lang="en-US" sz="1224" b="1" dirty="0">
                <a:solidFill>
                  <a:prstClr val="black"/>
                </a:solidFill>
                <a:latin typeface="Consolas"/>
              </a:rPr>
              <a:t>&gt;();</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public</a:t>
            </a:r>
            <a:r>
              <a:rPr lang="en-US" sz="1224" b="1" dirty="0">
                <a:solidFill>
                  <a:prstClr val="black"/>
                </a:solidFill>
                <a:latin typeface="Consolas"/>
              </a:rPr>
              <a:t> </a:t>
            </a:r>
            <a:r>
              <a:rPr lang="en-US" sz="1224" b="1" dirty="0" err="1">
                <a:solidFill>
                  <a:srgbClr val="0000FF"/>
                </a:solidFill>
                <a:latin typeface="Consolas"/>
              </a:rPr>
              <a:t>readonly</a:t>
            </a:r>
            <a:r>
              <a:rPr lang="en-US" sz="1224" b="1" dirty="0">
                <a:solidFill>
                  <a:prstClr val="black"/>
                </a:solidFill>
                <a:latin typeface="Consolas"/>
              </a:rPr>
              <a:t> </a:t>
            </a:r>
            <a:r>
              <a:rPr lang="en-US" sz="1224" b="1" dirty="0">
                <a:solidFill>
                  <a:srgbClr val="0000FF"/>
                </a:solidFill>
                <a:latin typeface="Consolas"/>
              </a:rPr>
              <a:t>string</a:t>
            </a:r>
            <a:r>
              <a:rPr lang="en-US" sz="1224" b="1" dirty="0">
                <a:solidFill>
                  <a:prstClr val="black"/>
                </a:solidFill>
                <a:latin typeface="Consolas"/>
              </a:rPr>
              <a:t> </a:t>
            </a:r>
            <a:r>
              <a:rPr lang="en-US" sz="1224" b="1" dirty="0" err="1">
                <a:solidFill>
                  <a:prstClr val="black"/>
                </a:solidFill>
                <a:latin typeface="Consolas"/>
              </a:rPr>
              <a:t>ColumnName</a:t>
            </a:r>
            <a:r>
              <a:rPr lang="en-US" sz="1224" b="1" dirty="0">
                <a:solidFill>
                  <a:prstClr val="black"/>
                </a:solidFill>
                <a:latin typeface="Consolas"/>
              </a:rPr>
              <a:t>;</a:t>
            </a:r>
          </a:p>
          <a:p>
            <a:r>
              <a:rPr lang="en-US" sz="1224" b="1" dirty="0">
                <a:solidFill>
                  <a:prstClr val="black"/>
                </a:solidFill>
                <a:latin typeface="Consolas"/>
              </a:rPr>
              <a:t>  </a:t>
            </a:r>
            <a:r>
              <a:rPr lang="en-US" sz="1224" b="1" dirty="0">
                <a:solidFill>
                  <a:srgbClr val="0000FF"/>
                </a:solidFill>
                <a:latin typeface="Consolas"/>
              </a:rPr>
              <a:t>public</a:t>
            </a:r>
            <a:r>
              <a:rPr lang="en-US" sz="1224" b="1" dirty="0">
                <a:solidFill>
                  <a:prstClr val="black"/>
                </a:solidFill>
                <a:latin typeface="Consolas"/>
              </a:rPr>
              <a:t> </a:t>
            </a:r>
            <a:r>
              <a:rPr lang="en-US" sz="1224" b="1" dirty="0" err="1">
                <a:solidFill>
                  <a:srgbClr val="0000FF"/>
                </a:solidFill>
                <a:latin typeface="Consolas"/>
              </a:rPr>
              <a:t>readonly</a:t>
            </a:r>
            <a:r>
              <a:rPr lang="en-US" sz="1224" b="1" dirty="0">
                <a:solidFill>
                  <a:prstClr val="black"/>
                </a:solidFill>
                <a:latin typeface="Consolas"/>
              </a:rPr>
              <a:t> </a:t>
            </a:r>
            <a:r>
              <a:rPr lang="en-US" sz="1224" b="1" dirty="0" err="1">
                <a:solidFill>
                  <a:srgbClr val="2B91AF"/>
                </a:solidFill>
                <a:latin typeface="Consolas"/>
              </a:rPr>
              <a:t>Guid</a:t>
            </a:r>
            <a:r>
              <a:rPr lang="en-US" sz="1224" b="1" dirty="0">
                <a:solidFill>
                  <a:prstClr val="black"/>
                </a:solidFill>
                <a:latin typeface="Consolas"/>
              </a:rPr>
              <a:t> Id;</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public</a:t>
            </a:r>
            <a:r>
              <a:rPr lang="en-US" sz="1224" b="1" dirty="0">
                <a:solidFill>
                  <a:prstClr val="black"/>
                </a:solidFill>
                <a:latin typeface="Consolas"/>
              </a:rPr>
              <a:t> </a:t>
            </a:r>
            <a:r>
              <a:rPr lang="en-US" sz="1224" b="1" dirty="0" err="1">
                <a:solidFill>
                  <a:srgbClr val="0000FF"/>
                </a:solidFill>
                <a:latin typeface="Consolas"/>
              </a:rPr>
              <a:t>bool</a:t>
            </a:r>
            <a:r>
              <a:rPr lang="en-US" sz="1224" b="1" dirty="0">
                <a:solidFill>
                  <a:prstClr val="black"/>
                </a:solidFill>
                <a:latin typeface="Consolas"/>
              </a:rPr>
              <a:t> </a:t>
            </a:r>
            <a:r>
              <a:rPr lang="en-US" sz="1224" b="1" dirty="0" err="1">
                <a:solidFill>
                  <a:prstClr val="black"/>
                </a:solidFill>
                <a:latin typeface="Consolas"/>
              </a:rPr>
              <a:t>EverNotHidden</a:t>
            </a:r>
            <a:r>
              <a:rPr lang="en-US" sz="1224" b="1" dirty="0">
                <a:solidFill>
                  <a:prstClr val="black"/>
                </a:solidFill>
                <a:latin typeface="Consolas"/>
              </a:rPr>
              <a:t> = </a:t>
            </a:r>
            <a:r>
              <a:rPr lang="en-US" sz="1224" b="1" dirty="0">
                <a:solidFill>
                  <a:srgbClr val="0000FF"/>
                </a:solidFill>
                <a:latin typeface="Consolas"/>
              </a:rPr>
              <a:t>false</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public</a:t>
            </a:r>
            <a:r>
              <a:rPr lang="en-US" sz="1224" b="1" dirty="0">
                <a:solidFill>
                  <a:prstClr val="black"/>
                </a:solidFill>
                <a:latin typeface="Consolas"/>
              </a:rPr>
              <a:t> </a:t>
            </a:r>
            <a:r>
              <a:rPr lang="en-US" sz="1224" b="1" dirty="0" err="1">
                <a:solidFill>
                  <a:prstClr val="black"/>
                </a:solidFill>
                <a:latin typeface="Consolas"/>
              </a:rPr>
              <a:t>ReportField</a:t>
            </a:r>
            <a:r>
              <a:rPr lang="en-US" sz="1224" b="1" dirty="0">
                <a:solidFill>
                  <a:prstClr val="black"/>
                </a:solidFill>
                <a:latin typeface="Consolas"/>
              </a:rPr>
              <a:t>(</a:t>
            </a:r>
            <a:r>
              <a:rPr lang="en-US" sz="1224" b="1" dirty="0" err="1">
                <a:solidFill>
                  <a:srgbClr val="2B91AF"/>
                </a:solidFill>
                <a:latin typeface="Consolas"/>
              </a:rPr>
              <a:t>SPField</a:t>
            </a:r>
            <a:r>
              <a:rPr lang="en-US" sz="1224" b="1" dirty="0">
                <a:solidFill>
                  <a:prstClr val="black"/>
                </a:solidFill>
                <a:latin typeface="Consolas"/>
              </a:rPr>
              <a:t> </a:t>
            </a:r>
            <a:r>
              <a:rPr lang="en-US" sz="1224" b="1" dirty="0" err="1">
                <a:solidFill>
                  <a:prstClr val="black"/>
                </a:solidFill>
                <a:latin typeface="Consolas"/>
              </a:rPr>
              <a:t>originalField</a:t>
            </a:r>
            <a:r>
              <a:rPr lang="en-US" sz="1224" b="1" dirty="0">
                <a:solidFill>
                  <a:prstClr val="black"/>
                </a:solidFill>
                <a:latin typeface="Consolas"/>
              </a:rPr>
              <a:t>) {</a:t>
            </a: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.ColumnName</a:t>
            </a:r>
            <a:r>
              <a:rPr lang="en-US" sz="1224" b="1" dirty="0">
                <a:solidFill>
                  <a:prstClr val="black"/>
                </a:solidFill>
                <a:latin typeface="Consolas"/>
              </a:rPr>
              <a:t> = </a:t>
            </a:r>
            <a:r>
              <a:rPr lang="en-US" sz="1224" b="1" dirty="0" err="1">
                <a:solidFill>
                  <a:prstClr val="black"/>
                </a:solidFill>
                <a:latin typeface="Consolas"/>
              </a:rPr>
              <a:t>originalField.Title</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.Id</a:t>
            </a:r>
            <a:r>
              <a:rPr lang="en-US" sz="1224" b="1" dirty="0">
                <a:solidFill>
                  <a:prstClr val="black"/>
                </a:solidFill>
                <a:latin typeface="Consolas"/>
              </a:rPr>
              <a:t> = </a:t>
            </a:r>
            <a:r>
              <a:rPr lang="en-US" sz="1224" b="1" dirty="0" err="1">
                <a:solidFill>
                  <a:prstClr val="black"/>
                </a:solidFill>
                <a:latin typeface="Consolas"/>
              </a:rPr>
              <a:t>originalField.Id</a:t>
            </a:r>
            <a:r>
              <a:rPr lang="en-US" sz="1224" b="1" dirty="0">
                <a:solidFill>
                  <a:prstClr val="black"/>
                </a:solidFill>
                <a:latin typeface="Consolas"/>
              </a:rPr>
              <a:t>;</a:t>
            </a:r>
          </a:p>
          <a:p>
            <a:r>
              <a:rPr lang="en-US" sz="1224" b="1" dirty="0">
                <a:solidFill>
                  <a:prstClr val="black"/>
                </a:solidFill>
                <a:latin typeface="Consolas"/>
              </a:rPr>
              <a:t>  }</a:t>
            </a:r>
          </a:p>
          <a:p>
            <a:r>
              <a:rPr lang="en-US" sz="1224" b="1" dirty="0">
                <a:solidFill>
                  <a:prstClr val="black"/>
                </a:solidFill>
                <a:latin typeface="Consolas"/>
              </a:rPr>
              <a:t>  ...</a:t>
            </a:r>
          </a:p>
          <a:p>
            <a:r>
              <a:rPr lang="en-US" sz="1224" b="1" dirty="0">
                <a:solidFill>
                  <a:prstClr val="black"/>
                </a:solidFill>
                <a:latin typeface="Consolas"/>
              </a:rPr>
              <a:t>}</a:t>
            </a:r>
          </a:p>
        </p:txBody>
      </p:sp>
      <p:cxnSp>
        <p:nvCxnSpPr>
          <p:cNvPr id="10" name="Straight Connector 9"/>
          <p:cNvCxnSpPr/>
          <p:nvPr/>
        </p:nvCxnSpPr>
        <p:spPr>
          <a:xfrm>
            <a:off x="7194831" y="1390745"/>
            <a:ext cx="0" cy="4633873"/>
          </a:xfrm>
          <a:prstGeom prst="line">
            <a:avLst/>
          </a:pr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bwMode="auto">
          <a:xfrm>
            <a:off x="832568" y="2513381"/>
            <a:ext cx="6134694" cy="1504750"/>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 name="Rectangle 12"/>
          <p:cNvSpPr/>
          <p:nvPr/>
        </p:nvSpPr>
        <p:spPr bwMode="auto">
          <a:xfrm>
            <a:off x="7458436" y="1534783"/>
            <a:ext cx="4406400" cy="2867516"/>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4" name="Rectangle 13"/>
          <p:cNvSpPr/>
          <p:nvPr/>
        </p:nvSpPr>
        <p:spPr bwMode="auto">
          <a:xfrm>
            <a:off x="1639684" y="3618203"/>
            <a:ext cx="3700484" cy="270951"/>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Tree>
    <p:custDataLst>
      <p:tags r:id="rId1"/>
    </p:custDataLst>
    <p:extLst>
      <p:ext uri="{BB962C8B-B14F-4D97-AF65-F5344CB8AC3E}">
        <p14:creationId xmlns:p14="http://schemas.microsoft.com/office/powerpoint/2010/main" val="3219673437"/>
      </p:ext>
    </p:extLst>
  </p:cSld>
  <p:clrMapOvr>
    <a:masterClrMapping/>
  </p:clrMapOvr>
  <mc:AlternateContent xmlns:mc="http://schemas.openxmlformats.org/markup-compatibility/2006" xmlns:p14="http://schemas.microsoft.com/office/powerpoint/2010/main">
    <mc:Choice Requires="p14">
      <p:transition spd="med" p14:dur="700" advTm="31230">
        <p:fade/>
      </p:transition>
    </mc:Choice>
    <mc:Fallback xmlns="">
      <p:transition spd="med" advTm="3123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2502" y="1196581"/>
            <a:ext cx="12431473" cy="5797943"/>
          </a:xfrm>
          <a:prstGeom prst="rect">
            <a:avLst/>
          </a:prstGeom>
          <a:solidFill>
            <a:schemeClr val="tx1"/>
          </a:solidFill>
          <a:ln>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a:t>Code: Column Usage Report</a:t>
            </a:r>
          </a:p>
        </p:txBody>
      </p:sp>
      <p:sp>
        <p:nvSpPr>
          <p:cNvPr id="4" name="Rectangle 3"/>
          <p:cNvSpPr/>
          <p:nvPr/>
        </p:nvSpPr>
        <p:spPr>
          <a:xfrm>
            <a:off x="431332" y="1703804"/>
            <a:ext cx="5424744" cy="3671646"/>
          </a:xfrm>
          <a:prstGeom prst="rect">
            <a:avLst/>
          </a:prstGeom>
          <a:solidFill>
            <a:schemeClr val="tx1"/>
          </a:solidFill>
        </p:spPr>
        <p:txBody>
          <a:bodyPr wrap="square">
            <a:spAutoFit/>
          </a:bodyPr>
          <a:lstStyle/>
          <a:p>
            <a:r>
              <a:rPr lang="en-US" sz="1224" b="1" dirty="0">
                <a:solidFill>
                  <a:srgbClr val="0000FF"/>
                </a:solidFill>
                <a:latin typeface="Consolas"/>
              </a:rPr>
              <a:t>class</a:t>
            </a:r>
            <a:r>
              <a:rPr lang="en-US" sz="1224" b="1" dirty="0">
                <a:solidFill>
                  <a:prstClr val="black"/>
                </a:solidFill>
                <a:latin typeface="Consolas"/>
              </a:rPr>
              <a:t> </a:t>
            </a:r>
            <a:r>
              <a:rPr lang="en-US" sz="1224" b="1" dirty="0" err="1">
                <a:solidFill>
                  <a:srgbClr val="2B91AF"/>
                </a:solidFill>
                <a:latin typeface="Consolas"/>
              </a:rPr>
              <a:t>ReportField</a:t>
            </a:r>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private</a:t>
            </a:r>
            <a:r>
              <a:rPr lang="en-US" sz="1224" b="1" dirty="0">
                <a:solidFill>
                  <a:prstClr val="black"/>
                </a:solidFill>
                <a:latin typeface="Consolas"/>
              </a:rPr>
              <a:t> </a:t>
            </a:r>
            <a:r>
              <a:rPr lang="en-US" sz="1224" b="1" dirty="0" err="1">
                <a:solidFill>
                  <a:srgbClr val="0000FF"/>
                </a:solidFill>
                <a:latin typeface="Consolas"/>
              </a:rPr>
              <a:t>readonly</a:t>
            </a:r>
            <a:r>
              <a:rPr lang="en-US" sz="1224" b="1" dirty="0">
                <a:solidFill>
                  <a:prstClr val="black"/>
                </a:solidFill>
                <a:latin typeface="Consolas"/>
              </a:rPr>
              <a:t> </a:t>
            </a:r>
            <a:r>
              <a:rPr lang="en-US" sz="1224" b="1" dirty="0">
                <a:solidFill>
                  <a:srgbClr val="2B91AF"/>
                </a:solidFill>
                <a:latin typeface="Consolas"/>
              </a:rPr>
              <a:t>List</a:t>
            </a:r>
            <a:r>
              <a:rPr lang="en-US" sz="1224" b="1" dirty="0">
                <a:solidFill>
                  <a:prstClr val="black"/>
                </a:solidFill>
                <a:latin typeface="Consolas"/>
              </a:rPr>
              <a:t>&lt;</a:t>
            </a:r>
            <a:r>
              <a:rPr lang="en-US" sz="1224" b="1" dirty="0">
                <a:solidFill>
                  <a:srgbClr val="0000FF"/>
                </a:solidFill>
                <a:latin typeface="Consolas"/>
              </a:rPr>
              <a:t>string</a:t>
            </a:r>
            <a:r>
              <a:rPr lang="en-US" sz="1224" b="1" dirty="0">
                <a:solidFill>
                  <a:prstClr val="black"/>
                </a:solidFill>
                <a:latin typeface="Consolas"/>
              </a:rPr>
              <a:t>&gt; </a:t>
            </a:r>
            <a:r>
              <a:rPr lang="en-US" sz="1224" b="1" dirty="0" err="1">
                <a:solidFill>
                  <a:prstClr val="black"/>
                </a:solidFill>
                <a:latin typeface="Consolas"/>
              </a:rPr>
              <a:t>fieldIdentities</a:t>
            </a:r>
            <a:r>
              <a:rPr lang="en-US" sz="1224" b="1" dirty="0">
                <a:solidFill>
                  <a:prstClr val="black"/>
                </a:solidFill>
                <a:latin typeface="Consolas"/>
              </a:rPr>
              <a:t> </a:t>
            </a:r>
          </a:p>
          <a:p>
            <a:r>
              <a:rPr lang="en-US" sz="1224" b="1" dirty="0">
                <a:solidFill>
                  <a:prstClr val="black"/>
                </a:solidFill>
                <a:latin typeface="Consolas"/>
              </a:rPr>
              <a:t>    = </a:t>
            </a:r>
            <a:r>
              <a:rPr lang="en-US" sz="1224" b="1" dirty="0">
                <a:solidFill>
                  <a:srgbClr val="0000FF"/>
                </a:solidFill>
                <a:latin typeface="Consolas"/>
              </a:rPr>
              <a:t>new</a:t>
            </a:r>
            <a:r>
              <a:rPr lang="en-US" sz="1224" b="1" dirty="0">
                <a:solidFill>
                  <a:prstClr val="black"/>
                </a:solidFill>
                <a:latin typeface="Consolas"/>
              </a:rPr>
              <a:t> </a:t>
            </a:r>
            <a:r>
              <a:rPr lang="en-US" sz="1224" b="1" dirty="0">
                <a:solidFill>
                  <a:srgbClr val="2B91AF"/>
                </a:solidFill>
                <a:latin typeface="Consolas"/>
              </a:rPr>
              <a:t>List</a:t>
            </a:r>
            <a:r>
              <a:rPr lang="en-US" sz="1224" b="1" dirty="0">
                <a:solidFill>
                  <a:prstClr val="black"/>
                </a:solidFill>
                <a:latin typeface="Consolas"/>
              </a:rPr>
              <a:t>&lt;</a:t>
            </a:r>
            <a:r>
              <a:rPr lang="en-US" sz="1224" b="1" dirty="0">
                <a:solidFill>
                  <a:srgbClr val="0000FF"/>
                </a:solidFill>
                <a:latin typeface="Consolas"/>
              </a:rPr>
              <a:t>string</a:t>
            </a:r>
            <a:r>
              <a:rPr lang="en-US" sz="1224" b="1" dirty="0">
                <a:solidFill>
                  <a:prstClr val="black"/>
                </a:solidFill>
                <a:latin typeface="Consolas"/>
              </a:rPr>
              <a:t>&gt;();</a:t>
            </a:r>
          </a:p>
          <a:p>
            <a:endParaRPr lang="en-US" sz="1224" b="1" dirty="0">
              <a:solidFill>
                <a:prstClr val="black"/>
              </a:solidFill>
              <a:latin typeface="Consolas"/>
            </a:endParaRPr>
          </a:p>
          <a:p>
            <a:r>
              <a:rPr lang="en-US" sz="1224" b="1" dirty="0">
                <a:solidFill>
                  <a:prstClr val="black"/>
                </a:solidFill>
                <a:latin typeface="Consolas"/>
              </a:rPr>
              <a:t>  ...</a:t>
            </a:r>
          </a:p>
          <a:p>
            <a:endParaRPr lang="en-US" sz="1224" b="1" dirty="0">
              <a:solidFill>
                <a:srgbClr val="0000FF"/>
              </a:solidFill>
              <a:latin typeface="Consolas"/>
            </a:endParaRPr>
          </a:p>
          <a:p>
            <a:r>
              <a:rPr lang="en-US" sz="1224" b="1" dirty="0">
                <a:solidFill>
                  <a:srgbClr val="0000FF"/>
                </a:solidFill>
                <a:latin typeface="Consolas"/>
              </a:rPr>
              <a:t>  public</a:t>
            </a:r>
            <a:r>
              <a:rPr lang="en-US" sz="1224" b="1" dirty="0">
                <a:solidFill>
                  <a:prstClr val="black"/>
                </a:solidFill>
                <a:latin typeface="Consolas"/>
              </a:rPr>
              <a:t> </a:t>
            </a:r>
            <a:r>
              <a:rPr lang="en-US" sz="1224" b="1" dirty="0">
                <a:solidFill>
                  <a:srgbClr val="0000FF"/>
                </a:solidFill>
                <a:latin typeface="Consolas"/>
              </a:rPr>
              <a:t>string</a:t>
            </a:r>
            <a:r>
              <a:rPr lang="en-US" sz="1224" b="1" dirty="0">
                <a:solidFill>
                  <a:prstClr val="black"/>
                </a:solidFill>
                <a:latin typeface="Consolas"/>
              </a:rPr>
              <a:t> </a:t>
            </a:r>
            <a:r>
              <a:rPr lang="en-US" sz="1224" b="1" dirty="0" err="1">
                <a:solidFill>
                  <a:prstClr val="black"/>
                </a:solidFill>
                <a:latin typeface="Consolas"/>
              </a:rPr>
              <a:t>GetFieldLabelForReport</a:t>
            </a:r>
            <a:r>
              <a:rPr lang="en-US" sz="1224" b="1" dirty="0">
                <a:solidFill>
                  <a:prstClr val="black"/>
                </a:solidFill>
                <a:latin typeface="Consolas"/>
              </a:rPr>
              <a:t>(</a:t>
            </a:r>
            <a:r>
              <a:rPr lang="en-US" sz="1224" b="1" dirty="0" err="1">
                <a:solidFill>
                  <a:srgbClr val="2B91AF"/>
                </a:solidFill>
                <a:latin typeface="Consolas"/>
              </a:rPr>
              <a:t>SPField</a:t>
            </a:r>
            <a:r>
              <a:rPr lang="en-US" sz="1224" b="1" dirty="0">
                <a:solidFill>
                  <a:prstClr val="black"/>
                </a:solidFill>
                <a:latin typeface="Consolas"/>
              </a:rPr>
              <a:t> field) {</a:t>
            </a:r>
          </a:p>
          <a:p>
            <a:r>
              <a:rPr lang="en-US" sz="1224" b="1" dirty="0">
                <a:solidFill>
                  <a:prstClr val="black"/>
                </a:solidFill>
                <a:latin typeface="Consolas"/>
              </a:rPr>
              <a:t>    </a:t>
            </a:r>
            <a:r>
              <a:rPr lang="en-US" sz="1224" b="1" dirty="0" err="1">
                <a:solidFill>
                  <a:srgbClr val="2B91AF"/>
                </a:solidFill>
                <a:latin typeface="Consolas"/>
              </a:rPr>
              <a:t>Debug</a:t>
            </a:r>
            <a:r>
              <a:rPr lang="en-US" sz="1224" b="1" dirty="0" err="1">
                <a:solidFill>
                  <a:prstClr val="black"/>
                </a:solidFill>
                <a:latin typeface="Consolas"/>
              </a:rPr>
              <a:t>.Assert</a:t>
            </a:r>
            <a:r>
              <a:rPr lang="en-US" sz="1224" b="1" dirty="0">
                <a:solidFill>
                  <a:prstClr val="black"/>
                </a:solidFill>
                <a:latin typeface="Consolas"/>
              </a:rPr>
              <a:t>(</a:t>
            </a:r>
            <a:r>
              <a:rPr lang="en-US" sz="1224" b="1" dirty="0" err="1">
                <a:solidFill>
                  <a:prstClr val="black"/>
                </a:solidFill>
                <a:latin typeface="Consolas"/>
              </a:rPr>
              <a:t>field.Id</a:t>
            </a:r>
            <a:r>
              <a:rPr lang="en-US" sz="1224" b="1" dirty="0">
                <a:solidFill>
                  <a:prstClr val="black"/>
                </a:solidFill>
                <a:latin typeface="Consolas"/>
              </a:rPr>
              <a:t> == </a:t>
            </a:r>
            <a:r>
              <a:rPr lang="en-US" sz="1224" b="1" dirty="0" err="1">
                <a:solidFill>
                  <a:srgbClr val="0000FF"/>
                </a:solidFill>
                <a:latin typeface="Consolas"/>
              </a:rPr>
              <a:t>this</a:t>
            </a:r>
            <a:r>
              <a:rPr lang="en-US" sz="1224" b="1" dirty="0" err="1">
                <a:solidFill>
                  <a:prstClr val="black"/>
                </a:solidFill>
                <a:latin typeface="Consolas"/>
              </a:rPr>
              <a:t>.Id</a:t>
            </a:r>
            <a:r>
              <a:rPr lang="en-US" sz="1224" b="1" dirty="0">
                <a:solidFill>
                  <a:prstClr val="black"/>
                </a:solidFill>
                <a:latin typeface="Consolas"/>
              </a:rPr>
              <a:t>);</a:t>
            </a:r>
          </a:p>
          <a:p>
            <a:r>
              <a:rPr lang="en-US" sz="1224" b="1" dirty="0">
                <a:solidFill>
                  <a:prstClr val="black"/>
                </a:solidFill>
                <a:latin typeface="Consolas"/>
              </a:rPr>
              <a:t>    </a:t>
            </a:r>
            <a:r>
              <a:rPr lang="en-US" sz="1224" b="1" dirty="0">
                <a:solidFill>
                  <a:srgbClr val="0000FF"/>
                </a:solidFill>
                <a:latin typeface="Consolas"/>
              </a:rPr>
              <a:t>if</a:t>
            </a:r>
            <a:r>
              <a:rPr lang="en-US" sz="1224" b="1" dirty="0">
                <a:solidFill>
                  <a:prstClr val="black"/>
                </a:solidFill>
                <a:latin typeface="Consolas"/>
              </a:rPr>
              <a:t> (!</a:t>
            </a:r>
            <a:r>
              <a:rPr lang="en-US" sz="1224" b="1" dirty="0" err="1">
                <a:solidFill>
                  <a:prstClr val="black"/>
                </a:solidFill>
                <a:latin typeface="Consolas"/>
              </a:rPr>
              <a:t>field.Hidden</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.EverNotHidden</a:t>
            </a:r>
            <a:r>
              <a:rPr lang="en-US" sz="1224" b="1" dirty="0">
                <a:solidFill>
                  <a:prstClr val="black"/>
                </a:solidFill>
                <a:latin typeface="Consolas"/>
              </a:rPr>
              <a:t> = </a:t>
            </a:r>
            <a:r>
              <a:rPr lang="en-US" sz="1224" b="1" dirty="0">
                <a:solidFill>
                  <a:srgbClr val="0000FF"/>
                </a:solidFill>
                <a:latin typeface="Consolas"/>
              </a:rPr>
              <a:t>true</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err="1">
                <a:solidFill>
                  <a:srgbClr val="0000FF"/>
                </a:solidFill>
                <a:latin typeface="Consolas"/>
              </a:rPr>
              <a:t>int</a:t>
            </a:r>
            <a:r>
              <a:rPr lang="en-US" sz="1224" b="1" dirty="0">
                <a:solidFill>
                  <a:prstClr val="black"/>
                </a:solidFill>
                <a:latin typeface="Consolas"/>
              </a:rPr>
              <a:t> </a:t>
            </a:r>
            <a:r>
              <a:rPr lang="en-US" sz="1224" b="1" dirty="0" err="1">
                <a:solidFill>
                  <a:prstClr val="black"/>
                </a:solidFill>
                <a:latin typeface="Consolas"/>
              </a:rPr>
              <a:t>identityNumber</a:t>
            </a:r>
            <a:r>
              <a:rPr lang="en-US" sz="1224" b="1" dirty="0">
                <a:solidFill>
                  <a:prstClr val="black"/>
                </a:solidFill>
                <a:latin typeface="Consolas"/>
              </a:rPr>
              <a:t> = </a:t>
            </a:r>
            <a:r>
              <a:rPr lang="en-US" sz="1224" b="1" dirty="0" err="1">
                <a:solidFill>
                  <a:srgbClr val="0000FF"/>
                </a:solidFill>
                <a:latin typeface="Consolas"/>
              </a:rPr>
              <a:t>this</a:t>
            </a:r>
            <a:r>
              <a:rPr lang="en-US" sz="1224" b="1" dirty="0" err="1">
                <a:solidFill>
                  <a:prstClr val="black"/>
                </a:solidFill>
                <a:latin typeface="Consolas"/>
              </a:rPr>
              <a:t>.GetFieldIdentityNumber</a:t>
            </a:r>
            <a:r>
              <a:rPr lang="en-US" sz="1224" b="1" dirty="0">
                <a:solidFill>
                  <a:prstClr val="black"/>
                </a:solidFill>
                <a:latin typeface="Consolas"/>
              </a:rPr>
              <a:t>(field);</a:t>
            </a:r>
          </a:p>
          <a:p>
            <a:r>
              <a:rPr lang="en-US" sz="1224" b="1" dirty="0">
                <a:solidFill>
                  <a:prstClr val="black"/>
                </a:solidFill>
                <a:latin typeface="Consolas"/>
              </a:rPr>
              <a:t>    </a:t>
            </a:r>
            <a:r>
              <a:rPr lang="en-US" sz="1224" b="1" dirty="0">
                <a:solidFill>
                  <a:srgbClr val="0000FF"/>
                </a:solidFill>
                <a:latin typeface="Consolas"/>
              </a:rPr>
              <a:t>string</a:t>
            </a:r>
            <a:r>
              <a:rPr lang="en-US" sz="1224" b="1" dirty="0">
                <a:solidFill>
                  <a:prstClr val="black"/>
                </a:solidFill>
                <a:latin typeface="Consolas"/>
              </a:rPr>
              <a:t> </a:t>
            </a:r>
            <a:r>
              <a:rPr lang="en-US" sz="1224" b="1" dirty="0" err="1">
                <a:solidFill>
                  <a:prstClr val="black"/>
                </a:solidFill>
                <a:latin typeface="Consolas"/>
              </a:rPr>
              <a:t>fieldName</a:t>
            </a:r>
            <a:r>
              <a:rPr lang="en-US" sz="1224" b="1" dirty="0">
                <a:solidFill>
                  <a:prstClr val="black"/>
                </a:solidFill>
                <a:latin typeface="Consolas"/>
              </a:rPr>
              <a:t> = </a:t>
            </a:r>
            <a:r>
              <a:rPr lang="en-US" sz="1224" b="1" dirty="0" err="1">
                <a:solidFill>
                  <a:prstClr val="black"/>
                </a:solidFill>
                <a:latin typeface="Consolas"/>
              </a:rPr>
              <a:t>field.Title</a:t>
            </a:r>
            <a:r>
              <a:rPr lang="en-US" sz="1224" b="1" dirty="0">
                <a:solidFill>
                  <a:prstClr val="black"/>
                </a:solidFill>
                <a:latin typeface="Consolas"/>
              </a:rPr>
              <a:t> </a:t>
            </a:r>
          </a:p>
          <a:p>
            <a:r>
              <a:rPr lang="en-US" sz="1224" b="1" dirty="0">
                <a:solidFill>
                  <a:prstClr val="black"/>
                </a:solidFill>
                <a:latin typeface="Consolas"/>
              </a:rPr>
              <a:t>      + </a:t>
            </a:r>
            <a:r>
              <a:rPr lang="en-US" sz="1224" b="1" dirty="0">
                <a:solidFill>
                  <a:srgbClr val="A31515"/>
                </a:solidFill>
                <a:latin typeface="Consolas"/>
              </a:rPr>
              <a:t>":"</a:t>
            </a:r>
            <a:r>
              <a:rPr lang="en-US" sz="1224" b="1" dirty="0">
                <a:solidFill>
                  <a:prstClr val="black"/>
                </a:solidFill>
                <a:latin typeface="Consolas"/>
              </a:rPr>
              <a:t> + </a:t>
            </a:r>
            <a:r>
              <a:rPr lang="en-US" sz="1224" b="1" dirty="0" err="1">
                <a:solidFill>
                  <a:prstClr val="black"/>
                </a:solidFill>
                <a:latin typeface="Consolas"/>
              </a:rPr>
              <a:t>identityNumber.ToString</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return</a:t>
            </a:r>
            <a:r>
              <a:rPr lang="en-US" sz="1224" b="1" dirty="0">
                <a:solidFill>
                  <a:prstClr val="black"/>
                </a:solidFill>
                <a:latin typeface="Consolas"/>
              </a:rPr>
              <a:t> </a:t>
            </a:r>
            <a:r>
              <a:rPr lang="en-US" sz="1224" b="1" dirty="0" err="1">
                <a:solidFill>
                  <a:prstClr val="black"/>
                </a:solidFill>
                <a:latin typeface="Consolas"/>
              </a:rPr>
              <a:t>field.Hidden</a:t>
            </a:r>
            <a:r>
              <a:rPr lang="en-US" sz="1224" b="1" dirty="0">
                <a:solidFill>
                  <a:prstClr val="black"/>
                </a:solidFill>
                <a:latin typeface="Consolas"/>
              </a:rPr>
              <a:t> ? </a:t>
            </a:r>
            <a:r>
              <a:rPr lang="en-US" sz="1224" b="1" dirty="0">
                <a:solidFill>
                  <a:srgbClr val="A31515"/>
                </a:solidFill>
                <a:latin typeface="Consolas"/>
              </a:rPr>
              <a:t>"("</a:t>
            </a:r>
            <a:r>
              <a:rPr lang="en-US" sz="1224" b="1" dirty="0">
                <a:solidFill>
                  <a:prstClr val="black"/>
                </a:solidFill>
                <a:latin typeface="Consolas"/>
              </a:rPr>
              <a:t> + </a:t>
            </a:r>
            <a:r>
              <a:rPr lang="en-US" sz="1224" b="1" dirty="0" err="1">
                <a:solidFill>
                  <a:prstClr val="black"/>
                </a:solidFill>
                <a:latin typeface="Consolas"/>
              </a:rPr>
              <a:t>fieldName</a:t>
            </a:r>
            <a:r>
              <a:rPr lang="en-US" sz="1224" b="1" dirty="0">
                <a:solidFill>
                  <a:prstClr val="black"/>
                </a:solidFill>
                <a:latin typeface="Consolas"/>
              </a:rPr>
              <a:t> + </a:t>
            </a:r>
            <a:r>
              <a:rPr lang="en-US" sz="1224" b="1" dirty="0">
                <a:solidFill>
                  <a:srgbClr val="A31515"/>
                </a:solidFill>
                <a:latin typeface="Consolas"/>
              </a:rPr>
              <a:t>")"</a:t>
            </a:r>
            <a:r>
              <a:rPr lang="en-US" sz="1224" b="1" dirty="0">
                <a:solidFill>
                  <a:prstClr val="black"/>
                </a:solidFill>
                <a:latin typeface="Consolas"/>
              </a:rPr>
              <a:t> : </a:t>
            </a:r>
            <a:r>
              <a:rPr lang="en-US" sz="1224" b="1" dirty="0" err="1">
                <a:solidFill>
                  <a:prstClr val="black"/>
                </a:solidFill>
                <a:latin typeface="Consolas"/>
              </a:rPr>
              <a:t>fieldName</a:t>
            </a:r>
            <a:r>
              <a:rPr lang="en-US" sz="1224" b="1" dirty="0">
                <a:solidFill>
                  <a:prstClr val="black"/>
                </a:solidFill>
                <a:latin typeface="Consolas"/>
              </a:rPr>
              <a:t>;</a:t>
            </a:r>
          </a:p>
          <a:p>
            <a:r>
              <a:rPr lang="en-US" sz="1224" b="1" dirty="0">
                <a:solidFill>
                  <a:prstClr val="black"/>
                </a:solidFill>
                <a:latin typeface="Consolas"/>
              </a:rPr>
              <a:t>  }</a:t>
            </a:r>
          </a:p>
          <a:p>
            <a:endParaRPr lang="en-US" sz="1224" b="1" dirty="0">
              <a:solidFill>
                <a:prstClr val="black"/>
              </a:solidFill>
              <a:latin typeface="Consolas"/>
            </a:endParaRPr>
          </a:p>
        </p:txBody>
      </p:sp>
      <p:cxnSp>
        <p:nvCxnSpPr>
          <p:cNvPr id="6" name="Straight Connector 5"/>
          <p:cNvCxnSpPr/>
          <p:nvPr/>
        </p:nvCxnSpPr>
        <p:spPr>
          <a:xfrm>
            <a:off x="6102452" y="1498650"/>
            <a:ext cx="0" cy="4633873"/>
          </a:xfrm>
          <a:prstGeom prst="line">
            <a:avLst/>
          </a:pr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6241352" y="1657456"/>
            <a:ext cx="5349242" cy="4321145"/>
          </a:xfrm>
          <a:prstGeom prst="rect">
            <a:avLst/>
          </a:prstGeom>
          <a:solidFill>
            <a:schemeClr val="tx1"/>
          </a:solidFill>
        </p:spPr>
        <p:txBody>
          <a:bodyPr wrap="square">
            <a:spAutoFit/>
          </a:bodyPr>
          <a:lstStyle/>
          <a:p>
            <a:r>
              <a:rPr lang="en-US" sz="1224" b="1" dirty="0">
                <a:solidFill>
                  <a:prstClr val="black"/>
                </a:solidFill>
                <a:latin typeface="Consolas"/>
              </a:rPr>
              <a:t>  </a:t>
            </a:r>
            <a:r>
              <a:rPr lang="en-US" sz="1224" b="1" dirty="0">
                <a:solidFill>
                  <a:srgbClr val="0000FF"/>
                </a:solidFill>
                <a:latin typeface="Consolas"/>
              </a:rPr>
              <a:t>private</a:t>
            </a:r>
            <a:r>
              <a:rPr lang="en-US" sz="1224" b="1" dirty="0">
                <a:solidFill>
                  <a:prstClr val="black"/>
                </a:solidFill>
                <a:latin typeface="Consolas"/>
              </a:rPr>
              <a:t> </a:t>
            </a:r>
            <a:r>
              <a:rPr lang="en-US" sz="1224" b="1" dirty="0" err="1">
                <a:solidFill>
                  <a:srgbClr val="0000FF"/>
                </a:solidFill>
                <a:latin typeface="Consolas"/>
              </a:rPr>
              <a:t>int</a:t>
            </a:r>
            <a:r>
              <a:rPr lang="en-US" sz="1224" b="1" dirty="0">
                <a:solidFill>
                  <a:prstClr val="black"/>
                </a:solidFill>
                <a:latin typeface="Consolas"/>
              </a:rPr>
              <a:t> </a:t>
            </a:r>
            <a:r>
              <a:rPr lang="en-US" sz="1224" b="1" dirty="0" err="1">
                <a:solidFill>
                  <a:prstClr val="black"/>
                </a:solidFill>
                <a:latin typeface="Consolas"/>
              </a:rPr>
              <a:t>GetFieldIdentityNumber</a:t>
            </a:r>
            <a:r>
              <a:rPr lang="en-US" sz="1224" b="1" dirty="0">
                <a:solidFill>
                  <a:prstClr val="black"/>
                </a:solidFill>
                <a:latin typeface="Consolas"/>
              </a:rPr>
              <a:t>(</a:t>
            </a:r>
            <a:r>
              <a:rPr lang="en-US" sz="1224" b="1" dirty="0" err="1">
                <a:solidFill>
                  <a:srgbClr val="2B91AF"/>
                </a:solidFill>
                <a:latin typeface="Consolas"/>
              </a:rPr>
              <a:t>SPField</a:t>
            </a:r>
            <a:r>
              <a:rPr lang="en-US" sz="1224" b="1" dirty="0">
                <a:solidFill>
                  <a:prstClr val="black"/>
                </a:solidFill>
                <a:latin typeface="Consolas"/>
              </a:rPr>
              <a:t> field) {</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string</a:t>
            </a:r>
            <a:r>
              <a:rPr lang="en-US" sz="1224" b="1" dirty="0">
                <a:solidFill>
                  <a:prstClr val="black"/>
                </a:solidFill>
                <a:latin typeface="Consolas"/>
              </a:rPr>
              <a:t> </a:t>
            </a:r>
            <a:r>
              <a:rPr lang="en-US" sz="1224" b="1" dirty="0" err="1">
                <a:solidFill>
                  <a:prstClr val="black"/>
                </a:solidFill>
                <a:latin typeface="Consolas"/>
              </a:rPr>
              <a:t>fieldIdentity</a:t>
            </a:r>
            <a:r>
              <a:rPr lang="en-US" sz="1224" b="1" dirty="0">
                <a:solidFill>
                  <a:prstClr val="black"/>
                </a:solidFill>
                <a:latin typeface="Consolas"/>
              </a:rPr>
              <a:t> = </a:t>
            </a:r>
            <a:r>
              <a:rPr lang="en-US" sz="1224" b="1" dirty="0" err="1">
                <a:solidFill>
                  <a:prstClr val="black"/>
                </a:solidFill>
                <a:latin typeface="Consolas"/>
              </a:rPr>
              <a:t>GetFieldIdentity</a:t>
            </a:r>
            <a:r>
              <a:rPr lang="en-US" sz="1224" b="1" dirty="0">
                <a:solidFill>
                  <a:prstClr val="black"/>
                </a:solidFill>
                <a:latin typeface="Consolas"/>
              </a:rPr>
              <a:t>(field);</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if</a:t>
            </a:r>
            <a:r>
              <a:rPr lang="en-US" sz="1224" b="1" dirty="0">
                <a:solidFill>
                  <a:prstClr val="black"/>
                </a:solidFill>
                <a:latin typeface="Consolas"/>
              </a:rPr>
              <a:t> (!</a:t>
            </a:r>
            <a:r>
              <a:rPr lang="en-US" sz="1224" b="1" dirty="0" err="1">
                <a:solidFill>
                  <a:prstClr val="black"/>
                </a:solidFill>
                <a:latin typeface="Consolas"/>
              </a:rPr>
              <a:t>fieldIdentities.Contains</a:t>
            </a:r>
            <a:r>
              <a:rPr lang="en-US" sz="1224" b="1" dirty="0">
                <a:solidFill>
                  <a:prstClr val="black"/>
                </a:solidFill>
                <a:latin typeface="Consolas"/>
              </a:rPr>
              <a:t>(</a:t>
            </a:r>
            <a:r>
              <a:rPr lang="en-US" sz="1224" b="1" dirty="0" err="1">
                <a:solidFill>
                  <a:prstClr val="black"/>
                </a:solidFill>
                <a:latin typeface="Consolas"/>
              </a:rPr>
              <a:t>fieldIdentity</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prstClr val="black"/>
                </a:solidFill>
                <a:latin typeface="Consolas"/>
              </a:rPr>
              <a:t>fieldIdentities.Add</a:t>
            </a:r>
            <a:r>
              <a:rPr lang="en-US" sz="1224" b="1" dirty="0">
                <a:solidFill>
                  <a:prstClr val="black"/>
                </a:solidFill>
                <a:latin typeface="Consolas"/>
              </a:rPr>
              <a:t>(</a:t>
            </a:r>
            <a:r>
              <a:rPr lang="en-US" sz="1224" b="1" dirty="0" err="1">
                <a:solidFill>
                  <a:prstClr val="black"/>
                </a:solidFill>
                <a:latin typeface="Consolas"/>
              </a:rPr>
              <a:t>fieldIdentity</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return</a:t>
            </a:r>
            <a:r>
              <a:rPr lang="en-US" sz="1224" b="1" dirty="0">
                <a:solidFill>
                  <a:prstClr val="black"/>
                </a:solidFill>
                <a:latin typeface="Consolas"/>
              </a:rPr>
              <a:t> </a:t>
            </a:r>
            <a:r>
              <a:rPr lang="en-US" sz="1224" b="1" dirty="0" err="1">
                <a:solidFill>
                  <a:prstClr val="black"/>
                </a:solidFill>
                <a:latin typeface="Consolas"/>
              </a:rPr>
              <a:t>fieldIdentities.IndexOf</a:t>
            </a:r>
            <a:r>
              <a:rPr lang="en-US" sz="1224" b="1" dirty="0">
                <a:solidFill>
                  <a:prstClr val="black"/>
                </a:solidFill>
                <a:latin typeface="Consolas"/>
              </a:rPr>
              <a:t>(</a:t>
            </a:r>
            <a:r>
              <a:rPr lang="en-US" sz="1224" b="1" dirty="0" err="1">
                <a:solidFill>
                  <a:prstClr val="black"/>
                </a:solidFill>
                <a:latin typeface="Consolas"/>
              </a:rPr>
              <a:t>fieldIdentity</a:t>
            </a:r>
            <a:r>
              <a:rPr lang="en-US" sz="1224" b="1" dirty="0">
                <a:solidFill>
                  <a:prstClr val="black"/>
                </a:solidFill>
                <a:latin typeface="Consolas"/>
              </a:rPr>
              <a:t>) + 1;</a:t>
            </a:r>
          </a:p>
          <a:p>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static</a:t>
            </a:r>
            <a:r>
              <a:rPr lang="en-US" sz="1224" b="1" dirty="0">
                <a:solidFill>
                  <a:prstClr val="black"/>
                </a:solidFill>
                <a:latin typeface="Consolas"/>
              </a:rPr>
              <a:t> </a:t>
            </a:r>
            <a:r>
              <a:rPr lang="en-US" sz="1224" b="1" dirty="0">
                <a:solidFill>
                  <a:srgbClr val="0000FF"/>
                </a:solidFill>
                <a:latin typeface="Consolas"/>
              </a:rPr>
              <a:t>string</a:t>
            </a:r>
            <a:r>
              <a:rPr lang="en-US" sz="1224" b="1" dirty="0">
                <a:solidFill>
                  <a:prstClr val="black"/>
                </a:solidFill>
                <a:latin typeface="Consolas"/>
              </a:rPr>
              <a:t> </a:t>
            </a:r>
            <a:r>
              <a:rPr lang="en-US" sz="1224" b="1" dirty="0" err="1">
                <a:solidFill>
                  <a:prstClr val="black"/>
                </a:solidFill>
                <a:latin typeface="Consolas"/>
              </a:rPr>
              <a:t>GetFieldIdentity</a:t>
            </a:r>
            <a:r>
              <a:rPr lang="en-US" sz="1224" b="1" dirty="0">
                <a:solidFill>
                  <a:prstClr val="black"/>
                </a:solidFill>
                <a:latin typeface="Consolas"/>
              </a:rPr>
              <a:t>(</a:t>
            </a:r>
            <a:r>
              <a:rPr lang="en-US" sz="1224" b="1" dirty="0" err="1">
                <a:solidFill>
                  <a:srgbClr val="2B91AF"/>
                </a:solidFill>
                <a:latin typeface="Consolas"/>
              </a:rPr>
              <a:t>SPField</a:t>
            </a:r>
            <a:r>
              <a:rPr lang="en-US" sz="1224" b="1" dirty="0">
                <a:solidFill>
                  <a:prstClr val="black"/>
                </a:solidFill>
                <a:latin typeface="Consolas"/>
              </a:rPr>
              <a:t> field) {</a:t>
            </a:r>
          </a:p>
          <a:p>
            <a:r>
              <a:rPr lang="en-US" sz="1224" b="1" dirty="0">
                <a:solidFill>
                  <a:prstClr val="black"/>
                </a:solidFill>
                <a:latin typeface="Consolas"/>
              </a:rPr>
              <a:t>    </a:t>
            </a:r>
            <a:r>
              <a:rPr lang="en-US" sz="1224" b="1" dirty="0" err="1">
                <a:solidFill>
                  <a:srgbClr val="2B91AF"/>
                </a:solidFill>
                <a:latin typeface="Consolas"/>
              </a:rPr>
              <a:t>XElement</a:t>
            </a:r>
            <a:r>
              <a:rPr lang="en-US" sz="1224" b="1" dirty="0">
                <a:solidFill>
                  <a:prstClr val="black"/>
                </a:solidFill>
                <a:latin typeface="Consolas"/>
              </a:rPr>
              <a:t> element = </a:t>
            </a:r>
            <a:r>
              <a:rPr lang="en-US" sz="1224" b="1" dirty="0" err="1">
                <a:solidFill>
                  <a:srgbClr val="2B91AF"/>
                </a:solidFill>
                <a:latin typeface="Consolas"/>
              </a:rPr>
              <a:t>XElement</a:t>
            </a:r>
            <a:r>
              <a:rPr lang="en-US" sz="1224" b="1" dirty="0" err="1">
                <a:solidFill>
                  <a:prstClr val="black"/>
                </a:solidFill>
                <a:latin typeface="Consolas"/>
              </a:rPr>
              <a:t>.Load</a:t>
            </a:r>
            <a:r>
              <a:rPr lang="en-US" sz="1224" b="1" dirty="0">
                <a:solidFill>
                  <a:prstClr val="black"/>
                </a:solidFill>
                <a:latin typeface="Consolas"/>
              </a:rPr>
              <a:t>(</a:t>
            </a:r>
          </a:p>
          <a:p>
            <a:r>
              <a:rPr lang="en-US" sz="1224" b="1" dirty="0">
                <a:solidFill>
                  <a:prstClr val="black"/>
                </a:solidFill>
                <a:latin typeface="Consolas"/>
              </a:rPr>
              <a:t>      </a:t>
            </a:r>
            <a:r>
              <a:rPr lang="en-US" sz="1224" b="1" dirty="0">
                <a:solidFill>
                  <a:srgbClr val="0000FF"/>
                </a:solidFill>
                <a:latin typeface="Consolas"/>
              </a:rPr>
              <a:t>new</a:t>
            </a:r>
            <a:r>
              <a:rPr lang="en-US" sz="1224" b="1" dirty="0">
                <a:solidFill>
                  <a:prstClr val="black"/>
                </a:solidFill>
                <a:latin typeface="Consolas"/>
              </a:rPr>
              <a:t> </a:t>
            </a:r>
            <a:r>
              <a:rPr lang="en-US" sz="1224" b="1" dirty="0" err="1">
                <a:solidFill>
                  <a:srgbClr val="2B91AF"/>
                </a:solidFill>
                <a:latin typeface="Consolas"/>
              </a:rPr>
              <a:t>StringReader</a:t>
            </a:r>
            <a:r>
              <a:rPr lang="en-US" sz="1224" b="1" dirty="0">
                <a:solidFill>
                  <a:prstClr val="black"/>
                </a:solidFill>
                <a:latin typeface="Consolas"/>
              </a:rPr>
              <a:t>(</a:t>
            </a:r>
            <a:r>
              <a:rPr lang="en-US" sz="1224" b="1" dirty="0" err="1">
                <a:solidFill>
                  <a:prstClr val="black"/>
                </a:solidFill>
                <a:latin typeface="Consolas"/>
              </a:rPr>
              <a:t>field.SchemaXml</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err="1">
                <a:solidFill>
                  <a:srgbClr val="2B91AF"/>
                </a:solidFill>
                <a:latin typeface="Consolas"/>
              </a:rPr>
              <a:t>XElement</a:t>
            </a:r>
            <a:r>
              <a:rPr lang="en-US" sz="1224" b="1" dirty="0">
                <a:solidFill>
                  <a:prstClr val="black"/>
                </a:solidFill>
                <a:latin typeface="Consolas"/>
              </a:rPr>
              <a:t> </a:t>
            </a:r>
            <a:r>
              <a:rPr lang="en-US" sz="1224" b="1" dirty="0" err="1">
                <a:solidFill>
                  <a:prstClr val="black"/>
                </a:solidFill>
                <a:latin typeface="Consolas"/>
              </a:rPr>
              <a:t>normalizedElement</a:t>
            </a:r>
            <a:r>
              <a:rPr lang="en-US" sz="1224" b="1" dirty="0">
                <a:solidFill>
                  <a:prstClr val="black"/>
                </a:solidFill>
                <a:latin typeface="Consolas"/>
              </a:rPr>
              <a:t> = </a:t>
            </a:r>
            <a:r>
              <a:rPr lang="en-US" sz="1224" b="1" dirty="0" err="1">
                <a:solidFill>
                  <a:prstClr val="black"/>
                </a:solidFill>
                <a:latin typeface="Consolas"/>
              </a:rPr>
              <a:t>GetNormalizedXml</a:t>
            </a:r>
            <a:r>
              <a:rPr lang="en-US" sz="1224" b="1" dirty="0">
                <a:solidFill>
                  <a:prstClr val="black"/>
                </a:solidFill>
                <a:latin typeface="Consolas"/>
              </a:rPr>
              <a:t>(element);</a:t>
            </a:r>
          </a:p>
          <a:p>
            <a:r>
              <a:rPr lang="en-US" sz="1224" b="1" dirty="0">
                <a:solidFill>
                  <a:prstClr val="black"/>
                </a:solidFill>
                <a:latin typeface="Consolas"/>
              </a:rPr>
              <a:t>    </a:t>
            </a:r>
            <a:r>
              <a:rPr lang="en-US" sz="1224" b="1" dirty="0" err="1">
                <a:solidFill>
                  <a:prstClr val="black"/>
                </a:solidFill>
                <a:latin typeface="Consolas"/>
              </a:rPr>
              <a:t>normalizedElement.SetAttributeValue</a:t>
            </a:r>
            <a:r>
              <a:rPr lang="en-US" sz="1224" b="1" dirty="0">
                <a:solidFill>
                  <a:prstClr val="black"/>
                </a:solidFill>
                <a:latin typeface="Consolas"/>
              </a:rPr>
              <a:t>(</a:t>
            </a:r>
            <a:r>
              <a:rPr lang="en-US" sz="1224" b="1" dirty="0">
                <a:solidFill>
                  <a:srgbClr val="A31515"/>
                </a:solidFill>
                <a:latin typeface="Consolas"/>
              </a:rPr>
              <a:t>"Version"</a:t>
            </a:r>
            <a:r>
              <a:rPr lang="en-US" sz="1224" b="1" dirty="0">
                <a:solidFill>
                  <a:prstClr val="black"/>
                </a:solidFill>
                <a:latin typeface="Consolas"/>
              </a:rPr>
              <a:t>, </a:t>
            </a:r>
            <a:r>
              <a:rPr lang="en-US" sz="1224" b="1" dirty="0">
                <a:solidFill>
                  <a:srgbClr val="0000FF"/>
                </a:solidFill>
                <a:latin typeface="Consolas"/>
              </a:rPr>
              <a:t>null</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return</a:t>
            </a:r>
            <a:r>
              <a:rPr lang="en-US" sz="1224" b="1" dirty="0">
                <a:solidFill>
                  <a:prstClr val="black"/>
                </a:solidFill>
                <a:latin typeface="Consolas"/>
              </a:rPr>
              <a:t> </a:t>
            </a:r>
            <a:r>
              <a:rPr lang="en-US" sz="1224" b="1" dirty="0" err="1">
                <a:solidFill>
                  <a:prstClr val="black"/>
                </a:solidFill>
                <a:latin typeface="Consolas"/>
              </a:rPr>
              <a:t>normalizedElement.ToString</a:t>
            </a:r>
            <a:r>
              <a:rPr lang="en-US" sz="1224" b="1" dirty="0">
                <a:solidFill>
                  <a:prstClr val="black"/>
                </a:solidFill>
                <a:latin typeface="Consolas"/>
              </a:rPr>
              <a:t>().</a:t>
            </a:r>
            <a:r>
              <a:rPr lang="en-US" sz="1224" b="1" dirty="0" err="1">
                <a:solidFill>
                  <a:prstClr val="black"/>
                </a:solidFill>
                <a:latin typeface="Consolas"/>
              </a:rPr>
              <a:t>ToLowerInvariant</a:t>
            </a:r>
            <a:r>
              <a:rPr lang="en-US" sz="1224" b="1" dirty="0">
                <a:solidFill>
                  <a:prstClr val="black"/>
                </a:solidFill>
                <a:latin typeface="Consolas"/>
              </a:rPr>
              <a:t>();</a:t>
            </a:r>
          </a:p>
          <a:p>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p>
          <a:p>
            <a:r>
              <a:rPr lang="en-US" sz="1224" b="1" dirty="0">
                <a:solidFill>
                  <a:prstClr val="black"/>
                </a:solidFill>
                <a:latin typeface="Consolas"/>
              </a:rPr>
              <a:t>}</a:t>
            </a:r>
          </a:p>
        </p:txBody>
      </p:sp>
      <p:sp>
        <p:nvSpPr>
          <p:cNvPr id="12" name="1"/>
          <p:cNvSpPr/>
          <p:nvPr/>
        </p:nvSpPr>
        <p:spPr bwMode="auto">
          <a:xfrm>
            <a:off x="793823" y="3239456"/>
            <a:ext cx="3068069" cy="576129"/>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4" name="2"/>
          <p:cNvSpPr/>
          <p:nvPr/>
        </p:nvSpPr>
        <p:spPr bwMode="auto">
          <a:xfrm>
            <a:off x="783901" y="3951176"/>
            <a:ext cx="4953118" cy="701919"/>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5" name="3"/>
          <p:cNvSpPr/>
          <p:nvPr/>
        </p:nvSpPr>
        <p:spPr bwMode="auto">
          <a:xfrm>
            <a:off x="6366293" y="1657458"/>
            <a:ext cx="4708393" cy="1765395"/>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6" name="3 B"/>
          <p:cNvSpPr/>
          <p:nvPr/>
        </p:nvSpPr>
        <p:spPr bwMode="auto">
          <a:xfrm>
            <a:off x="3260459" y="2099199"/>
            <a:ext cx="1385217" cy="225289"/>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7" name="4"/>
          <p:cNvSpPr/>
          <p:nvPr/>
        </p:nvSpPr>
        <p:spPr bwMode="auto">
          <a:xfrm>
            <a:off x="6366292" y="3540139"/>
            <a:ext cx="5144931" cy="1836337"/>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8" name="5"/>
          <p:cNvSpPr/>
          <p:nvPr/>
        </p:nvSpPr>
        <p:spPr bwMode="auto">
          <a:xfrm>
            <a:off x="9104113" y="4302136"/>
            <a:ext cx="2327740" cy="212958"/>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Tree>
    <p:custDataLst>
      <p:tags r:id="rId1"/>
    </p:custDataLst>
    <p:extLst>
      <p:ext uri="{BB962C8B-B14F-4D97-AF65-F5344CB8AC3E}">
        <p14:creationId xmlns:p14="http://schemas.microsoft.com/office/powerpoint/2010/main" val="2953480714"/>
      </p:ext>
    </p:extLst>
  </p:cSld>
  <p:clrMapOvr>
    <a:masterClrMapping/>
  </p:clrMapOvr>
  <mc:AlternateContent xmlns:mc="http://schemas.openxmlformats.org/markup-compatibility/2006" xmlns:p14="http://schemas.microsoft.com/office/powerpoint/2010/main">
    <mc:Choice Requires="p14">
      <p:transition spd="med" p14:dur="700" advTm="116125">
        <p:fade/>
      </p:transition>
    </mc:Choice>
    <mc:Fallback xmlns="">
      <p:transition spd="med" advTm="11612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xit" presetSubtype="0" fill="hold" grpId="1" nodeType="withEffect">
                                  <p:stCondLst>
                                    <p:cond delay="0"/>
                                  </p:stCondLst>
                                  <p:childTnLst>
                                    <p:set>
                                      <p:cBhvr>
                                        <p:cTn id="20" dur="1" fill="hold">
                                          <p:stCondLst>
                                            <p:cond delay="0"/>
                                          </p:stCondLst>
                                        </p:cTn>
                                        <p:tgtEl>
                                          <p:spTgt spid="1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xit" presetSubtype="0" fill="hold" grpId="1" nodeType="withEffect">
                                  <p:stCondLst>
                                    <p:cond delay="0"/>
                                  </p:stCondLst>
                                  <p:childTnLst>
                                    <p:set>
                                      <p:cBhvr>
                                        <p:cTn id="26" dur="1" fill="hold">
                                          <p:stCondLst>
                                            <p:cond delay="0"/>
                                          </p:stCondLst>
                                        </p:cTn>
                                        <p:tgtEl>
                                          <p:spTgt spid="15"/>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6"/>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xit" presetSubtype="0" fill="hold" grpId="1" nodeType="withEffect">
                                  <p:stCondLst>
                                    <p:cond delay="0"/>
                                  </p:stCondLst>
                                  <p:childTnLst>
                                    <p:set>
                                      <p:cBhvr>
                                        <p:cTn id="34"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4" grpId="0" animBg="1"/>
      <p:bldP spid="14" grpId="1" animBg="1"/>
      <p:bldP spid="15" grpId="0" animBg="1"/>
      <p:bldP spid="15" grpId="1" animBg="1"/>
      <p:bldP spid="16" grpId="0" animBg="1"/>
      <p:bldP spid="16" grpId="1" animBg="1"/>
      <p:bldP spid="17" grpId="0" animBg="1"/>
      <p:bldP spid="17" grpId="1" animBg="1"/>
      <p:bldP spid="18"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2502" y="1196581"/>
            <a:ext cx="12431473" cy="5797943"/>
          </a:xfrm>
          <a:prstGeom prst="rect">
            <a:avLst/>
          </a:prstGeom>
          <a:solidFill>
            <a:schemeClr val="tx1"/>
          </a:solidFill>
          <a:ln>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a:t>Code: Column Usage Report</a:t>
            </a:r>
          </a:p>
        </p:txBody>
      </p:sp>
      <p:sp>
        <p:nvSpPr>
          <p:cNvPr id="4" name="Rectangle 3"/>
          <p:cNvSpPr/>
          <p:nvPr/>
        </p:nvSpPr>
        <p:spPr>
          <a:xfrm>
            <a:off x="431332" y="1703804"/>
            <a:ext cx="5429081" cy="4613571"/>
          </a:xfrm>
          <a:prstGeom prst="rect">
            <a:avLst/>
          </a:prstGeom>
          <a:solidFill>
            <a:schemeClr val="tx1"/>
          </a:solidFill>
        </p:spPr>
        <p:txBody>
          <a:bodyPr wrap="square">
            <a:spAutoFit/>
          </a:bodyPr>
          <a:lstStyle/>
          <a:p>
            <a:r>
              <a:rPr lang="en-US" sz="1224" b="1" dirty="0">
                <a:solidFill>
                  <a:srgbClr val="0000FF"/>
                </a:solidFill>
                <a:latin typeface="Consolas"/>
              </a:rPr>
              <a:t>static</a:t>
            </a:r>
            <a:r>
              <a:rPr lang="en-US" sz="1224" b="1" dirty="0">
                <a:solidFill>
                  <a:prstClr val="black"/>
                </a:solidFill>
                <a:latin typeface="Consolas"/>
              </a:rPr>
              <a:t> </a:t>
            </a:r>
            <a:r>
              <a:rPr lang="en-US" sz="1224" b="1" dirty="0" err="1">
                <a:solidFill>
                  <a:srgbClr val="2B91AF"/>
                </a:solidFill>
                <a:latin typeface="Consolas"/>
              </a:rPr>
              <a:t>XElement</a:t>
            </a:r>
            <a:r>
              <a:rPr lang="en-US" sz="1224" b="1" dirty="0">
                <a:solidFill>
                  <a:prstClr val="black"/>
                </a:solidFill>
                <a:latin typeface="Consolas"/>
              </a:rPr>
              <a:t> </a:t>
            </a:r>
            <a:r>
              <a:rPr lang="en-US" sz="1224" b="1" dirty="0" err="1">
                <a:solidFill>
                  <a:prstClr val="black"/>
                </a:solidFill>
                <a:latin typeface="Consolas"/>
              </a:rPr>
              <a:t>GetNormalizedXml</a:t>
            </a:r>
            <a:r>
              <a:rPr lang="en-US" sz="1224" b="1" dirty="0">
                <a:solidFill>
                  <a:prstClr val="black"/>
                </a:solidFill>
                <a:latin typeface="Consolas"/>
              </a:rPr>
              <a:t>(</a:t>
            </a:r>
            <a:r>
              <a:rPr lang="en-US" sz="1224" b="1" dirty="0" err="1">
                <a:solidFill>
                  <a:srgbClr val="2B91AF"/>
                </a:solidFill>
                <a:latin typeface="Consolas"/>
              </a:rPr>
              <a:t>XElement</a:t>
            </a:r>
            <a:r>
              <a:rPr lang="en-US" sz="1224" b="1" dirty="0">
                <a:solidFill>
                  <a:prstClr val="black"/>
                </a:solidFill>
                <a:latin typeface="Consolas"/>
              </a:rPr>
              <a:t> element) {</a:t>
            </a:r>
          </a:p>
          <a:p>
            <a:r>
              <a:rPr lang="en-US" sz="1224" b="1" dirty="0">
                <a:solidFill>
                  <a:prstClr val="black"/>
                </a:solidFill>
                <a:latin typeface="Consolas"/>
              </a:rPr>
              <a:t>  </a:t>
            </a:r>
            <a:r>
              <a:rPr lang="en-US" sz="1224" b="1" dirty="0" err="1">
                <a:solidFill>
                  <a:srgbClr val="2B91AF"/>
                </a:solidFill>
                <a:latin typeface="Consolas"/>
              </a:rPr>
              <a:t>XElement</a:t>
            </a:r>
            <a:r>
              <a:rPr lang="en-US" sz="1224" b="1" dirty="0">
                <a:solidFill>
                  <a:prstClr val="black"/>
                </a:solidFill>
                <a:latin typeface="Consolas"/>
              </a:rPr>
              <a:t> </a:t>
            </a:r>
            <a:r>
              <a:rPr lang="en-US" sz="1224" b="1" dirty="0" err="1">
                <a:solidFill>
                  <a:prstClr val="black"/>
                </a:solidFill>
                <a:latin typeface="Consolas"/>
              </a:rPr>
              <a:t>normalizedElement</a:t>
            </a:r>
            <a:r>
              <a:rPr lang="en-US" sz="1224" b="1" dirty="0">
                <a:solidFill>
                  <a:prstClr val="black"/>
                </a:solidFill>
                <a:latin typeface="Consolas"/>
              </a:rPr>
              <a:t> = </a:t>
            </a:r>
            <a:r>
              <a:rPr lang="en-US" sz="1224" b="1" dirty="0">
                <a:solidFill>
                  <a:srgbClr val="0000FF"/>
                </a:solidFill>
                <a:latin typeface="Consolas"/>
              </a:rPr>
              <a:t>new</a:t>
            </a:r>
            <a:r>
              <a:rPr lang="en-US" sz="1224" b="1" dirty="0">
                <a:solidFill>
                  <a:prstClr val="black"/>
                </a:solidFill>
                <a:latin typeface="Consolas"/>
              </a:rPr>
              <a:t> </a:t>
            </a:r>
            <a:r>
              <a:rPr lang="en-US" sz="1224" b="1" dirty="0" err="1">
                <a:solidFill>
                  <a:srgbClr val="2B91AF"/>
                </a:solidFill>
                <a:latin typeface="Consolas"/>
              </a:rPr>
              <a:t>XElement</a:t>
            </a:r>
            <a:r>
              <a:rPr lang="en-US" sz="1224" b="1" dirty="0">
                <a:solidFill>
                  <a:prstClr val="black"/>
                </a:solidFill>
                <a:latin typeface="Consolas"/>
              </a:rPr>
              <a:t>(</a:t>
            </a:r>
            <a:r>
              <a:rPr lang="en-US" sz="1224" b="1" dirty="0" err="1">
                <a:solidFill>
                  <a:prstClr val="black"/>
                </a:solidFill>
                <a:latin typeface="Consolas"/>
              </a:rPr>
              <a:t>element.Name</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foreach</a:t>
            </a:r>
            <a:r>
              <a:rPr lang="en-US" sz="1224" b="1" dirty="0">
                <a:solidFill>
                  <a:prstClr val="black"/>
                </a:solidFill>
                <a:latin typeface="Consolas"/>
              </a:rPr>
              <a:t> (</a:t>
            </a:r>
            <a:r>
              <a:rPr lang="en-US" sz="1224" b="1" dirty="0" err="1">
                <a:solidFill>
                  <a:srgbClr val="2B91AF"/>
                </a:solidFill>
                <a:latin typeface="Consolas"/>
              </a:rPr>
              <a:t>XAttribute</a:t>
            </a:r>
            <a:r>
              <a:rPr lang="en-US" sz="1224" b="1" dirty="0">
                <a:solidFill>
                  <a:prstClr val="black"/>
                </a:solidFill>
                <a:latin typeface="Consolas"/>
              </a:rPr>
              <a:t> attribute </a:t>
            </a:r>
            <a:r>
              <a:rPr lang="en-US" sz="1224" b="1" dirty="0">
                <a:solidFill>
                  <a:srgbClr val="0000FF"/>
                </a:solidFill>
                <a:latin typeface="Consolas"/>
              </a:rPr>
              <a:t>in</a:t>
            </a:r>
            <a:r>
              <a:rPr lang="en-US" sz="1224" b="1" dirty="0">
                <a:solidFill>
                  <a:prstClr val="black"/>
                </a:solidFill>
                <a:latin typeface="Consolas"/>
              </a:rPr>
              <a:t> </a:t>
            </a:r>
            <a:r>
              <a:rPr lang="en-US" sz="1224" b="1" dirty="0" err="1">
                <a:solidFill>
                  <a:prstClr val="black"/>
                </a:solidFill>
                <a:latin typeface="Consolas"/>
              </a:rPr>
              <a:t>element.Attributes</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prstClr val="black"/>
                </a:solidFill>
                <a:latin typeface="Consolas"/>
              </a:rPr>
              <a:t>OrderBy</a:t>
            </a:r>
            <a:r>
              <a:rPr lang="en-US" sz="1224" b="1" dirty="0">
                <a:solidFill>
                  <a:prstClr val="black"/>
                </a:solidFill>
                <a:latin typeface="Consolas"/>
              </a:rPr>
              <a:t>(a =&gt; </a:t>
            </a:r>
            <a:r>
              <a:rPr lang="en-US" sz="1224" b="1" dirty="0" err="1">
                <a:solidFill>
                  <a:prstClr val="black"/>
                </a:solidFill>
                <a:latin typeface="Consolas"/>
              </a:rPr>
              <a:t>a.Value</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prstClr val="black"/>
                </a:solidFill>
                <a:latin typeface="Consolas"/>
              </a:rPr>
              <a:t>OrderBy</a:t>
            </a:r>
            <a:r>
              <a:rPr lang="en-US" sz="1224" b="1" dirty="0">
                <a:solidFill>
                  <a:prstClr val="black"/>
                </a:solidFill>
                <a:latin typeface="Consolas"/>
              </a:rPr>
              <a:t>(a =&gt; </a:t>
            </a:r>
            <a:r>
              <a:rPr lang="en-US" sz="1224" b="1" dirty="0" err="1">
                <a:solidFill>
                  <a:prstClr val="black"/>
                </a:solidFill>
                <a:latin typeface="Consolas"/>
              </a:rPr>
              <a:t>a.Name.ToString</a:t>
            </a:r>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if</a:t>
            </a:r>
            <a:r>
              <a:rPr lang="en-US" sz="1224" b="1" dirty="0">
                <a:solidFill>
                  <a:prstClr val="black"/>
                </a:solidFill>
                <a:latin typeface="Consolas"/>
              </a:rPr>
              <a:t> (!</a:t>
            </a:r>
            <a:r>
              <a:rPr lang="en-US" sz="1224" b="1" dirty="0" err="1">
                <a:solidFill>
                  <a:srgbClr val="0000FF"/>
                </a:solidFill>
                <a:latin typeface="Consolas"/>
              </a:rPr>
              <a:t>string</a:t>
            </a:r>
            <a:r>
              <a:rPr lang="en-US" sz="1224" b="1" dirty="0" err="1">
                <a:solidFill>
                  <a:prstClr val="black"/>
                </a:solidFill>
                <a:latin typeface="Consolas"/>
              </a:rPr>
              <a:t>.IsNullOrEmpty</a:t>
            </a:r>
            <a:r>
              <a:rPr lang="en-US" sz="1224" b="1" dirty="0">
                <a:solidFill>
                  <a:prstClr val="black"/>
                </a:solidFill>
                <a:latin typeface="Consolas"/>
              </a:rPr>
              <a:t>(</a:t>
            </a:r>
            <a:r>
              <a:rPr lang="en-US" sz="1224" b="1" dirty="0" err="1">
                <a:solidFill>
                  <a:prstClr val="black"/>
                </a:solidFill>
                <a:latin typeface="Consolas"/>
              </a:rPr>
              <a:t>attribute.Value</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prstClr val="black"/>
                </a:solidFill>
                <a:latin typeface="Consolas"/>
              </a:rPr>
              <a:t>normalizedElement.Add</a:t>
            </a:r>
            <a:r>
              <a:rPr lang="en-US" sz="1224" b="1" dirty="0">
                <a:solidFill>
                  <a:prstClr val="black"/>
                </a:solidFill>
                <a:latin typeface="Consolas"/>
              </a:rPr>
              <a:t>(attribute);</a:t>
            </a:r>
          </a:p>
          <a:p>
            <a:r>
              <a:rPr lang="en-US" sz="1224" b="1" dirty="0">
                <a:solidFill>
                  <a:prstClr val="black"/>
                </a:solidFill>
                <a:latin typeface="Consolas"/>
              </a:rPr>
              <a:t>  }</a:t>
            </a:r>
          </a:p>
          <a:p>
            <a:r>
              <a:rPr lang="en-US" sz="1224" b="1" dirty="0">
                <a:solidFill>
                  <a:prstClr val="black"/>
                </a:solidFill>
                <a:latin typeface="Consolas"/>
              </a:rPr>
              <a:t> </a:t>
            </a:r>
          </a:p>
          <a:p>
            <a:r>
              <a:rPr lang="en-US" sz="1224" b="1" dirty="0">
                <a:solidFill>
                  <a:prstClr val="black"/>
                </a:solidFill>
                <a:latin typeface="Consolas"/>
              </a:rPr>
              <a:t>  </a:t>
            </a:r>
            <a:r>
              <a:rPr lang="en-US" sz="1224" b="1" dirty="0">
                <a:solidFill>
                  <a:srgbClr val="0000FF"/>
                </a:solidFill>
                <a:latin typeface="Consolas"/>
              </a:rPr>
              <a:t>foreach</a:t>
            </a:r>
            <a:r>
              <a:rPr lang="en-US" sz="1224" b="1" dirty="0">
                <a:solidFill>
                  <a:prstClr val="black"/>
                </a:solidFill>
                <a:latin typeface="Consolas"/>
              </a:rPr>
              <a:t> (</a:t>
            </a:r>
            <a:r>
              <a:rPr lang="en-US" sz="1224" b="1" dirty="0" err="1">
                <a:solidFill>
                  <a:srgbClr val="2B91AF"/>
                </a:solidFill>
                <a:latin typeface="Consolas"/>
              </a:rPr>
              <a:t>XElement</a:t>
            </a:r>
            <a:r>
              <a:rPr lang="en-US" sz="1224" b="1" dirty="0">
                <a:solidFill>
                  <a:prstClr val="black"/>
                </a:solidFill>
                <a:latin typeface="Consolas"/>
              </a:rPr>
              <a:t> </a:t>
            </a:r>
            <a:r>
              <a:rPr lang="en-US" sz="1224" b="1" dirty="0" err="1">
                <a:solidFill>
                  <a:prstClr val="black"/>
                </a:solidFill>
                <a:latin typeface="Consolas"/>
              </a:rPr>
              <a:t>childElement</a:t>
            </a:r>
            <a:r>
              <a:rPr lang="en-US" sz="1224" b="1" dirty="0">
                <a:solidFill>
                  <a:prstClr val="black"/>
                </a:solidFill>
                <a:latin typeface="Consolas"/>
              </a:rPr>
              <a:t> </a:t>
            </a:r>
            <a:r>
              <a:rPr lang="en-US" sz="1224" b="1" dirty="0">
                <a:solidFill>
                  <a:srgbClr val="0000FF"/>
                </a:solidFill>
                <a:latin typeface="Consolas"/>
              </a:rPr>
              <a:t>in</a:t>
            </a:r>
            <a:r>
              <a:rPr lang="en-US" sz="1224" b="1" dirty="0">
                <a:solidFill>
                  <a:prstClr val="black"/>
                </a:solidFill>
                <a:latin typeface="Consolas"/>
              </a:rPr>
              <a:t> </a:t>
            </a:r>
            <a:r>
              <a:rPr lang="en-US" sz="1224" b="1" dirty="0" err="1">
                <a:solidFill>
                  <a:prstClr val="black"/>
                </a:solidFill>
                <a:latin typeface="Consolas"/>
              </a:rPr>
              <a:t>element.Elements</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prstClr val="black"/>
                </a:solidFill>
                <a:latin typeface="Consolas"/>
              </a:rPr>
              <a:t>OrderBy</a:t>
            </a:r>
            <a:r>
              <a:rPr lang="en-US" sz="1224" b="1" dirty="0">
                <a:solidFill>
                  <a:prstClr val="black"/>
                </a:solidFill>
                <a:latin typeface="Consolas"/>
              </a:rPr>
              <a:t>(e =&gt; </a:t>
            </a:r>
            <a:r>
              <a:rPr lang="en-US" sz="1224" b="1" dirty="0" err="1">
                <a:solidFill>
                  <a:prstClr val="black"/>
                </a:solidFill>
                <a:latin typeface="Consolas"/>
              </a:rPr>
              <a:t>e.Value</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prstClr val="black"/>
                </a:solidFill>
                <a:latin typeface="Consolas"/>
              </a:rPr>
              <a:t>OrderBy</a:t>
            </a:r>
            <a:r>
              <a:rPr lang="en-US" sz="1224" b="1" dirty="0">
                <a:solidFill>
                  <a:prstClr val="black"/>
                </a:solidFill>
                <a:latin typeface="Consolas"/>
              </a:rPr>
              <a:t>(e =&gt; </a:t>
            </a:r>
            <a:r>
              <a:rPr lang="en-US" sz="1224" b="1" dirty="0" err="1">
                <a:solidFill>
                  <a:prstClr val="black"/>
                </a:solidFill>
                <a:latin typeface="Consolas"/>
              </a:rPr>
              <a:t>e.Name.ToString</a:t>
            </a:r>
            <a:r>
              <a:rPr lang="en-US" sz="1224" b="1" dirty="0">
                <a:solidFill>
                  <a:prstClr val="black"/>
                </a:solidFill>
                <a:latin typeface="Consolas"/>
              </a:rPr>
              <a:t>())) {</a:t>
            </a:r>
          </a:p>
          <a:p>
            <a:r>
              <a:rPr lang="en-US" sz="1224" b="1" dirty="0">
                <a:solidFill>
                  <a:prstClr val="black"/>
                </a:solidFill>
                <a:latin typeface="Consolas"/>
              </a:rPr>
              <a:t>    </a:t>
            </a:r>
            <a:r>
              <a:rPr lang="en-US" sz="1224" b="1" dirty="0" err="1">
                <a:solidFill>
                  <a:prstClr val="black"/>
                </a:solidFill>
                <a:latin typeface="Consolas"/>
              </a:rPr>
              <a:t>normalizedElement.Add</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prstClr val="black"/>
                </a:solidFill>
                <a:latin typeface="Consolas"/>
              </a:rPr>
              <a:t>GetNormalizedXml</a:t>
            </a:r>
            <a:r>
              <a:rPr lang="en-US" sz="1224" b="1" dirty="0">
                <a:solidFill>
                  <a:prstClr val="black"/>
                </a:solidFill>
                <a:latin typeface="Consolas"/>
              </a:rPr>
              <a:t>(</a:t>
            </a:r>
            <a:r>
              <a:rPr lang="en-US" sz="1224" b="1" dirty="0" err="1">
                <a:solidFill>
                  <a:prstClr val="black"/>
                </a:solidFill>
                <a:latin typeface="Consolas"/>
              </a:rPr>
              <a:t>childElement</a:t>
            </a:r>
            <a:r>
              <a:rPr lang="en-US" sz="1224" b="1" dirty="0">
                <a:solidFill>
                  <a:prstClr val="black"/>
                </a:solidFill>
                <a:latin typeface="Consolas"/>
              </a:rPr>
              <a:t>)); </a:t>
            </a:r>
            <a:r>
              <a:rPr lang="en-US" sz="1224" b="1" dirty="0">
                <a:solidFill>
                  <a:srgbClr val="008000"/>
                </a:solidFill>
                <a:latin typeface="Consolas"/>
              </a:rPr>
              <a:t>// recurse</a:t>
            </a:r>
            <a:endParaRPr lang="en-US" sz="1224" b="1" dirty="0">
              <a:solidFill>
                <a:prstClr val="black"/>
              </a:solidFill>
              <a:latin typeface="Consolas"/>
            </a:endParaRP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if</a:t>
            </a:r>
            <a:r>
              <a:rPr lang="en-US" sz="1224" b="1" dirty="0">
                <a:solidFill>
                  <a:prstClr val="black"/>
                </a:solidFill>
                <a:latin typeface="Consolas"/>
              </a:rPr>
              <a:t> (!</a:t>
            </a:r>
            <a:r>
              <a:rPr lang="en-US" sz="1224" b="1" dirty="0" err="1">
                <a:solidFill>
                  <a:srgbClr val="0000FF"/>
                </a:solidFill>
                <a:latin typeface="Consolas"/>
              </a:rPr>
              <a:t>string</a:t>
            </a:r>
            <a:r>
              <a:rPr lang="en-US" sz="1224" b="1" dirty="0" err="1">
                <a:solidFill>
                  <a:prstClr val="black"/>
                </a:solidFill>
                <a:latin typeface="Consolas"/>
              </a:rPr>
              <a:t>.IsNullOrEmpty</a:t>
            </a:r>
            <a:r>
              <a:rPr lang="en-US" sz="1224" b="1" dirty="0">
                <a:solidFill>
                  <a:prstClr val="black"/>
                </a:solidFill>
                <a:latin typeface="Consolas"/>
              </a:rPr>
              <a:t>(</a:t>
            </a:r>
            <a:r>
              <a:rPr lang="en-US" sz="1224" b="1" dirty="0" err="1">
                <a:solidFill>
                  <a:prstClr val="black"/>
                </a:solidFill>
                <a:latin typeface="Consolas"/>
              </a:rPr>
              <a:t>childElement.Value</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prstClr val="black"/>
                </a:solidFill>
                <a:latin typeface="Consolas"/>
              </a:rPr>
              <a:t>normalizedElement.SetValue</a:t>
            </a:r>
            <a:r>
              <a:rPr lang="en-US" sz="1224" b="1" dirty="0">
                <a:solidFill>
                  <a:prstClr val="black"/>
                </a:solidFill>
                <a:latin typeface="Consolas"/>
              </a:rPr>
              <a:t>(</a:t>
            </a:r>
            <a:r>
              <a:rPr lang="en-US" sz="1224" b="1" dirty="0" err="1">
                <a:solidFill>
                  <a:prstClr val="black"/>
                </a:solidFill>
                <a:latin typeface="Consolas"/>
              </a:rPr>
              <a:t>childElement.Value.Trim</a:t>
            </a:r>
            <a:r>
              <a:rPr lang="en-US" sz="1224" b="1" dirty="0">
                <a:solidFill>
                  <a:prstClr val="black"/>
                </a:solidFill>
                <a:latin typeface="Consolas"/>
              </a:rPr>
              <a:t>());</a:t>
            </a:r>
          </a:p>
          <a:p>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return</a:t>
            </a:r>
            <a:r>
              <a:rPr lang="en-US" sz="1224" b="1" dirty="0">
                <a:solidFill>
                  <a:prstClr val="black"/>
                </a:solidFill>
                <a:latin typeface="Consolas"/>
              </a:rPr>
              <a:t> </a:t>
            </a:r>
            <a:r>
              <a:rPr lang="en-US" sz="1224" b="1" dirty="0" err="1">
                <a:solidFill>
                  <a:prstClr val="black"/>
                </a:solidFill>
                <a:latin typeface="Consolas"/>
              </a:rPr>
              <a:t>normalizedElement</a:t>
            </a:r>
            <a:r>
              <a:rPr lang="en-US" sz="1224" b="1" dirty="0">
                <a:solidFill>
                  <a:prstClr val="black"/>
                </a:solidFill>
                <a:latin typeface="Consolas"/>
              </a:rPr>
              <a:t>;</a:t>
            </a:r>
          </a:p>
          <a:p>
            <a:r>
              <a:rPr lang="en-US" sz="1224" b="1" dirty="0">
                <a:solidFill>
                  <a:prstClr val="black"/>
                </a:solidFill>
                <a:latin typeface="Consolas"/>
              </a:rPr>
              <a:t>}</a:t>
            </a:r>
          </a:p>
          <a:p>
            <a:endParaRPr lang="en-US" sz="1224" b="1" dirty="0">
              <a:solidFill>
                <a:prstClr val="black"/>
              </a:solidFill>
              <a:latin typeface="Consolas"/>
            </a:endParaRPr>
          </a:p>
        </p:txBody>
      </p:sp>
      <p:cxnSp>
        <p:nvCxnSpPr>
          <p:cNvPr id="6" name="Straight Connector 5"/>
          <p:cNvCxnSpPr/>
          <p:nvPr/>
        </p:nvCxnSpPr>
        <p:spPr>
          <a:xfrm>
            <a:off x="6092530" y="1549047"/>
            <a:ext cx="0" cy="4633873"/>
          </a:xfrm>
          <a:prstGeom prst="line">
            <a:avLst/>
          </a:pr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6290958" y="1594506"/>
            <a:ext cx="5716331" cy="5089685"/>
          </a:xfrm>
          <a:prstGeom prst="rect">
            <a:avLst/>
          </a:prstGeom>
          <a:solidFill>
            <a:schemeClr val="tx1"/>
          </a:solidFill>
        </p:spPr>
        <p:txBody>
          <a:bodyPr wrap="square">
            <a:spAutoFit/>
          </a:bodyPr>
          <a:lstStyle/>
          <a:p>
            <a:r>
              <a:rPr lang="en-US" sz="1224" b="1" dirty="0">
                <a:solidFill>
                  <a:srgbClr val="0000FF"/>
                </a:solidFill>
                <a:latin typeface="Consolas"/>
              </a:rPr>
              <a:t>&lt;</a:t>
            </a:r>
            <a:r>
              <a:rPr lang="en-US" sz="1224" b="1" dirty="0">
                <a:solidFill>
                  <a:srgbClr val="A31515"/>
                </a:solidFill>
                <a:latin typeface="Consolas"/>
              </a:rPr>
              <a:t>Field</a:t>
            </a:r>
            <a:endParaRPr lang="en-US" sz="1224" b="1" dirty="0">
              <a:solidFill>
                <a:prstClr val="black"/>
              </a:solidFill>
              <a:latin typeface="Consolas"/>
            </a:endParaRPr>
          </a:p>
          <a:p>
            <a:r>
              <a:rPr lang="en-US" sz="1224" b="1" dirty="0">
                <a:solidFill>
                  <a:srgbClr val="0000FF"/>
                </a:solidFill>
                <a:latin typeface="Consolas"/>
              </a:rPr>
              <a:t>  </a:t>
            </a:r>
            <a:r>
              <a:rPr lang="en-US" sz="1224" b="1" dirty="0">
                <a:solidFill>
                  <a:srgbClr val="FF0000"/>
                </a:solidFill>
                <a:latin typeface="Consolas"/>
              </a:rPr>
              <a:t>ID</a:t>
            </a:r>
            <a:r>
              <a:rPr lang="en-US" sz="1224" b="1" dirty="0">
                <a:solidFill>
                  <a:srgbClr val="0000FF"/>
                </a:solidFill>
                <a:latin typeface="Consolas"/>
              </a:rPr>
              <a:t>=</a:t>
            </a:r>
            <a:r>
              <a:rPr lang="en-US" sz="1224" b="1" dirty="0">
                <a:solidFill>
                  <a:prstClr val="black"/>
                </a:solidFill>
                <a:latin typeface="Consolas"/>
              </a:rPr>
              <a:t>"</a:t>
            </a:r>
            <a:r>
              <a:rPr lang="en-US" sz="1224" b="1" dirty="0">
                <a:solidFill>
                  <a:srgbClr val="0000FF"/>
                </a:solidFill>
                <a:latin typeface="Consolas"/>
              </a:rPr>
              <a:t>{C53A03F3-F930-4ef2-B166-E0F2210C13C0}</a:t>
            </a:r>
            <a:r>
              <a:rPr lang="en-US" sz="1224" b="1" dirty="0">
                <a:solidFill>
                  <a:prstClr val="black"/>
                </a:solidFill>
                <a:latin typeface="Consolas"/>
              </a:rPr>
              <a:t>"</a:t>
            </a:r>
          </a:p>
          <a:p>
            <a:r>
              <a:rPr lang="en-US" sz="1224" b="1" dirty="0">
                <a:solidFill>
                  <a:srgbClr val="0000FF"/>
                </a:solidFill>
                <a:latin typeface="Consolas"/>
              </a:rPr>
              <a:t>  </a:t>
            </a:r>
            <a:r>
              <a:rPr lang="en-US" sz="1224" b="1" dirty="0">
                <a:solidFill>
                  <a:srgbClr val="FF0000"/>
                </a:solidFill>
                <a:latin typeface="Consolas"/>
              </a:rPr>
              <a:t>Type</a:t>
            </a:r>
            <a:r>
              <a:rPr lang="en-US" sz="1224" b="1" dirty="0">
                <a:solidFill>
                  <a:srgbClr val="0000FF"/>
                </a:solidFill>
                <a:latin typeface="Consolas"/>
              </a:rPr>
              <a:t>=</a:t>
            </a:r>
            <a:r>
              <a:rPr lang="en-US" sz="1224" b="1" dirty="0">
                <a:solidFill>
                  <a:prstClr val="black"/>
                </a:solidFill>
                <a:latin typeface="Consolas"/>
              </a:rPr>
              <a:t>"</a:t>
            </a:r>
            <a:r>
              <a:rPr lang="en-US" sz="1224" b="1" dirty="0">
                <a:solidFill>
                  <a:srgbClr val="0000FF"/>
                </a:solidFill>
                <a:latin typeface="Consolas"/>
              </a:rPr>
              <a:t>Computed</a:t>
            </a:r>
            <a:r>
              <a:rPr lang="en-US" sz="1224" b="1" dirty="0">
                <a:solidFill>
                  <a:prstClr val="black"/>
                </a:solidFill>
                <a:latin typeface="Consolas"/>
              </a:rPr>
              <a:t>"</a:t>
            </a:r>
          </a:p>
          <a:p>
            <a:r>
              <a:rPr lang="en-US" sz="1224" b="1" dirty="0">
                <a:solidFill>
                  <a:srgbClr val="0000FF"/>
                </a:solidFill>
                <a:latin typeface="Consolas"/>
              </a:rPr>
              <a:t>  </a:t>
            </a:r>
            <a:r>
              <a:rPr lang="en-US" sz="1224" b="1" dirty="0">
                <a:solidFill>
                  <a:srgbClr val="FF0000"/>
                </a:solidFill>
                <a:latin typeface="Consolas"/>
              </a:rPr>
              <a:t>Group</a:t>
            </a:r>
            <a:r>
              <a:rPr lang="en-US" sz="1224" b="1" dirty="0">
                <a:solidFill>
                  <a:srgbClr val="0000FF"/>
                </a:solidFill>
                <a:latin typeface="Consolas"/>
              </a:rPr>
              <a:t>=</a:t>
            </a:r>
            <a:r>
              <a:rPr lang="en-US" sz="1224" b="1" dirty="0">
                <a:solidFill>
                  <a:prstClr val="black"/>
                </a:solidFill>
                <a:latin typeface="Consolas"/>
              </a:rPr>
              <a:t>"</a:t>
            </a:r>
            <a:r>
              <a:rPr lang="en-US" sz="1224" b="1" dirty="0">
                <a:solidFill>
                  <a:srgbClr val="0000FF"/>
                </a:solidFill>
                <a:latin typeface="Consolas"/>
              </a:rPr>
              <a:t>$</a:t>
            </a:r>
            <a:r>
              <a:rPr lang="en-US" sz="1224" b="1" dirty="0" err="1">
                <a:solidFill>
                  <a:srgbClr val="0000FF"/>
                </a:solidFill>
                <a:latin typeface="Consolas"/>
              </a:rPr>
              <a:t>Resources:core,Document_Columns</a:t>
            </a:r>
            <a:r>
              <a:rPr lang="en-US" sz="1224" b="1" dirty="0">
                <a:solidFill>
                  <a:srgbClr val="0000FF"/>
                </a:solidFill>
                <a:latin typeface="Consolas"/>
              </a:rPr>
              <a:t>;</a:t>
            </a:r>
            <a:r>
              <a:rPr lang="en-US" sz="1224" b="1" dirty="0">
                <a:solidFill>
                  <a:prstClr val="black"/>
                </a:solidFill>
                <a:latin typeface="Consolas"/>
              </a:rPr>
              <a:t>"</a:t>
            </a:r>
          </a:p>
          <a:p>
            <a:r>
              <a:rPr lang="en-US" sz="1224" b="1" dirty="0">
                <a:solidFill>
                  <a:srgbClr val="0000FF"/>
                </a:solidFill>
                <a:latin typeface="Consolas"/>
              </a:rPr>
              <a:t>  </a:t>
            </a:r>
            <a:r>
              <a:rPr lang="en-US" sz="1224" b="1" dirty="0">
                <a:solidFill>
                  <a:srgbClr val="FF0000"/>
                </a:solidFill>
                <a:latin typeface="Consolas"/>
              </a:rPr>
              <a:t>Name</a:t>
            </a:r>
            <a:r>
              <a:rPr lang="en-US" sz="1224" b="1" dirty="0">
                <a:solidFill>
                  <a:srgbClr val="0000FF"/>
                </a:solidFill>
                <a:latin typeface="Consolas"/>
              </a:rPr>
              <a:t>=</a:t>
            </a:r>
            <a:r>
              <a:rPr lang="en-US" sz="1224" b="1" dirty="0">
                <a:solidFill>
                  <a:prstClr val="black"/>
                </a:solidFill>
                <a:latin typeface="Consolas"/>
              </a:rPr>
              <a:t>"</a:t>
            </a:r>
            <a:r>
              <a:rPr lang="en-US" sz="1224" b="1" dirty="0" err="1">
                <a:solidFill>
                  <a:srgbClr val="0000FF"/>
                </a:solidFill>
                <a:latin typeface="Consolas"/>
              </a:rPr>
              <a:t>FileType</a:t>
            </a:r>
            <a:r>
              <a:rPr lang="en-US" sz="1224" b="1" dirty="0">
                <a:solidFill>
                  <a:prstClr val="black"/>
                </a:solidFill>
                <a:latin typeface="Consolas"/>
              </a:rPr>
              <a:t>"</a:t>
            </a:r>
          </a:p>
          <a:p>
            <a:r>
              <a:rPr lang="en-US" sz="1224" b="1" dirty="0">
                <a:solidFill>
                  <a:srgbClr val="0000FF"/>
                </a:solidFill>
                <a:latin typeface="Consolas"/>
              </a:rPr>
              <a:t>  </a:t>
            </a:r>
            <a:r>
              <a:rPr lang="en-US" sz="1224" b="1" dirty="0" err="1">
                <a:solidFill>
                  <a:srgbClr val="FF0000"/>
                </a:solidFill>
                <a:latin typeface="Consolas"/>
              </a:rPr>
              <a:t>DisplayName</a:t>
            </a:r>
            <a:r>
              <a:rPr lang="en-US" sz="1224" b="1" dirty="0">
                <a:solidFill>
                  <a:srgbClr val="0000FF"/>
                </a:solidFill>
                <a:latin typeface="Consolas"/>
              </a:rPr>
              <a:t>=</a:t>
            </a:r>
            <a:r>
              <a:rPr lang="en-US" sz="1224" b="1" dirty="0">
                <a:solidFill>
                  <a:prstClr val="black"/>
                </a:solidFill>
                <a:latin typeface="Consolas"/>
              </a:rPr>
              <a:t>"</a:t>
            </a:r>
            <a:r>
              <a:rPr lang="en-US" sz="1224" b="1" dirty="0">
                <a:solidFill>
                  <a:srgbClr val="0000FF"/>
                </a:solidFill>
                <a:latin typeface="Consolas"/>
              </a:rPr>
              <a:t>$</a:t>
            </a:r>
            <a:r>
              <a:rPr lang="en-US" sz="1224" b="1" dirty="0" err="1">
                <a:solidFill>
                  <a:srgbClr val="0000FF"/>
                </a:solidFill>
                <a:latin typeface="Consolas"/>
              </a:rPr>
              <a:t>Resources:core,File_Type</a:t>
            </a:r>
            <a:r>
              <a:rPr lang="en-US" sz="1224" b="1" dirty="0">
                <a:solidFill>
                  <a:srgbClr val="0000FF"/>
                </a:solidFill>
                <a:latin typeface="Consolas"/>
              </a:rPr>
              <a:t>;</a:t>
            </a:r>
            <a:r>
              <a:rPr lang="en-US" sz="1224" b="1" dirty="0">
                <a:solidFill>
                  <a:prstClr val="black"/>
                </a:solidFill>
                <a:latin typeface="Consolas"/>
              </a:rPr>
              <a:t>"</a:t>
            </a:r>
          </a:p>
          <a:p>
            <a:r>
              <a:rPr lang="en-US" sz="1224" b="1" dirty="0">
                <a:solidFill>
                  <a:srgbClr val="0000FF"/>
                </a:solidFill>
                <a:latin typeface="Consolas"/>
              </a:rPr>
              <a:t>  </a:t>
            </a:r>
            <a:r>
              <a:rPr lang="en-US" sz="1224" b="1" dirty="0" err="1">
                <a:solidFill>
                  <a:srgbClr val="FF0000"/>
                </a:solidFill>
                <a:latin typeface="Consolas"/>
              </a:rPr>
              <a:t>ShowInNewForm</a:t>
            </a:r>
            <a:r>
              <a:rPr lang="en-US" sz="1224" b="1" dirty="0">
                <a:solidFill>
                  <a:srgbClr val="0000FF"/>
                </a:solidFill>
                <a:latin typeface="Consolas"/>
              </a:rPr>
              <a:t>=</a:t>
            </a:r>
            <a:r>
              <a:rPr lang="en-US" sz="1224" b="1" dirty="0">
                <a:solidFill>
                  <a:prstClr val="black"/>
                </a:solidFill>
                <a:latin typeface="Consolas"/>
              </a:rPr>
              <a:t>"</a:t>
            </a:r>
            <a:r>
              <a:rPr lang="en-US" sz="1224" b="1" dirty="0">
                <a:solidFill>
                  <a:srgbClr val="0000FF"/>
                </a:solidFill>
                <a:latin typeface="Consolas"/>
              </a:rPr>
              <a:t>FALSE</a:t>
            </a:r>
            <a:r>
              <a:rPr lang="en-US" sz="1224" b="1" dirty="0">
                <a:solidFill>
                  <a:prstClr val="black"/>
                </a:solidFill>
                <a:latin typeface="Consolas"/>
              </a:rPr>
              <a:t>"</a:t>
            </a:r>
          </a:p>
          <a:p>
            <a:r>
              <a:rPr lang="en-US" sz="1224" b="1" dirty="0">
                <a:solidFill>
                  <a:srgbClr val="0000FF"/>
                </a:solidFill>
                <a:latin typeface="Consolas"/>
              </a:rPr>
              <a:t>  </a:t>
            </a:r>
            <a:r>
              <a:rPr lang="en-US" sz="1224" b="1" dirty="0" err="1">
                <a:solidFill>
                  <a:srgbClr val="FF0000"/>
                </a:solidFill>
                <a:latin typeface="Consolas"/>
              </a:rPr>
              <a:t>ShowInFileDlg</a:t>
            </a:r>
            <a:r>
              <a:rPr lang="en-US" sz="1224" b="1" dirty="0">
                <a:solidFill>
                  <a:srgbClr val="0000FF"/>
                </a:solidFill>
                <a:latin typeface="Consolas"/>
              </a:rPr>
              <a:t>=</a:t>
            </a:r>
            <a:r>
              <a:rPr lang="en-US" sz="1224" b="1" dirty="0">
                <a:solidFill>
                  <a:prstClr val="black"/>
                </a:solidFill>
                <a:latin typeface="Consolas"/>
              </a:rPr>
              <a:t>"</a:t>
            </a:r>
            <a:r>
              <a:rPr lang="en-US" sz="1224" b="1" dirty="0">
                <a:solidFill>
                  <a:srgbClr val="0000FF"/>
                </a:solidFill>
                <a:latin typeface="Consolas"/>
              </a:rPr>
              <a:t>FALSE</a:t>
            </a:r>
            <a:r>
              <a:rPr lang="en-US" sz="1224" b="1" dirty="0">
                <a:solidFill>
                  <a:prstClr val="black"/>
                </a:solidFill>
                <a:latin typeface="Consolas"/>
              </a:rPr>
              <a:t>"</a:t>
            </a:r>
          </a:p>
          <a:p>
            <a:r>
              <a:rPr lang="en-US" sz="1224" b="1" dirty="0">
                <a:solidFill>
                  <a:srgbClr val="0000FF"/>
                </a:solidFill>
                <a:latin typeface="Consolas"/>
              </a:rPr>
              <a:t>  </a:t>
            </a:r>
            <a:r>
              <a:rPr lang="en-US" sz="1224" b="1" dirty="0" err="1">
                <a:solidFill>
                  <a:srgbClr val="FF0000"/>
                </a:solidFill>
                <a:latin typeface="Consolas"/>
              </a:rPr>
              <a:t>ShowInEditForm</a:t>
            </a:r>
            <a:r>
              <a:rPr lang="en-US" sz="1224" b="1" dirty="0">
                <a:solidFill>
                  <a:srgbClr val="0000FF"/>
                </a:solidFill>
                <a:latin typeface="Consolas"/>
              </a:rPr>
              <a:t>=</a:t>
            </a:r>
            <a:r>
              <a:rPr lang="en-US" sz="1224" b="1" dirty="0">
                <a:solidFill>
                  <a:prstClr val="black"/>
                </a:solidFill>
                <a:latin typeface="Consolas"/>
              </a:rPr>
              <a:t>"</a:t>
            </a:r>
            <a:r>
              <a:rPr lang="en-US" sz="1224" b="1" dirty="0">
                <a:solidFill>
                  <a:srgbClr val="0000FF"/>
                </a:solidFill>
                <a:latin typeface="Consolas"/>
              </a:rPr>
              <a:t>FALSE</a:t>
            </a:r>
            <a:r>
              <a:rPr lang="en-US" sz="1224" b="1" dirty="0">
                <a:solidFill>
                  <a:prstClr val="black"/>
                </a:solidFill>
                <a:latin typeface="Consolas"/>
              </a:rPr>
              <a:t>"</a:t>
            </a:r>
          </a:p>
          <a:p>
            <a:r>
              <a:rPr lang="en-US" sz="1224" b="1" dirty="0">
                <a:solidFill>
                  <a:srgbClr val="0000FF"/>
                </a:solidFill>
                <a:latin typeface="Consolas"/>
              </a:rPr>
              <a:t>  </a:t>
            </a:r>
            <a:r>
              <a:rPr lang="en-US" sz="1224" b="1" dirty="0">
                <a:solidFill>
                  <a:srgbClr val="FF0000"/>
                </a:solidFill>
                <a:latin typeface="Consolas"/>
              </a:rPr>
              <a:t>Filterable</a:t>
            </a:r>
            <a:r>
              <a:rPr lang="en-US" sz="1224" b="1" dirty="0">
                <a:solidFill>
                  <a:srgbClr val="0000FF"/>
                </a:solidFill>
                <a:latin typeface="Consolas"/>
              </a:rPr>
              <a:t>=</a:t>
            </a:r>
            <a:r>
              <a:rPr lang="en-US" sz="1224" b="1" dirty="0">
                <a:solidFill>
                  <a:prstClr val="black"/>
                </a:solidFill>
                <a:latin typeface="Consolas"/>
              </a:rPr>
              <a:t>"</a:t>
            </a:r>
            <a:r>
              <a:rPr lang="en-US" sz="1224" b="1" dirty="0">
                <a:solidFill>
                  <a:srgbClr val="0000FF"/>
                </a:solidFill>
                <a:latin typeface="Consolas"/>
              </a:rPr>
              <a:t>TRUE</a:t>
            </a:r>
            <a:r>
              <a:rPr lang="en-US" sz="1224" b="1" dirty="0">
                <a:solidFill>
                  <a:prstClr val="black"/>
                </a:solidFill>
                <a:latin typeface="Consolas"/>
              </a:rPr>
              <a:t>"</a:t>
            </a:r>
          </a:p>
          <a:p>
            <a:r>
              <a:rPr lang="en-US" sz="1224" b="1" dirty="0">
                <a:solidFill>
                  <a:srgbClr val="0000FF"/>
                </a:solidFill>
                <a:latin typeface="Consolas"/>
              </a:rPr>
              <a:t>  </a:t>
            </a:r>
            <a:r>
              <a:rPr lang="en-US" sz="1224" b="1" dirty="0">
                <a:solidFill>
                  <a:srgbClr val="FF0000"/>
                </a:solidFill>
                <a:latin typeface="Consolas"/>
              </a:rPr>
              <a:t>Sortable</a:t>
            </a:r>
            <a:r>
              <a:rPr lang="en-US" sz="1224" b="1" dirty="0">
                <a:solidFill>
                  <a:srgbClr val="0000FF"/>
                </a:solidFill>
                <a:latin typeface="Consolas"/>
              </a:rPr>
              <a:t>=</a:t>
            </a:r>
            <a:r>
              <a:rPr lang="en-US" sz="1224" b="1" dirty="0">
                <a:solidFill>
                  <a:prstClr val="black"/>
                </a:solidFill>
                <a:latin typeface="Consolas"/>
              </a:rPr>
              <a:t>"</a:t>
            </a:r>
            <a:r>
              <a:rPr lang="en-US" sz="1224" b="1" dirty="0">
                <a:solidFill>
                  <a:srgbClr val="0000FF"/>
                </a:solidFill>
                <a:latin typeface="Consolas"/>
              </a:rPr>
              <a:t>TRUE</a:t>
            </a:r>
            <a:r>
              <a:rPr lang="en-US" sz="1224" b="1" dirty="0">
                <a:solidFill>
                  <a:prstClr val="black"/>
                </a:solidFill>
                <a:latin typeface="Consolas"/>
              </a:rPr>
              <a:t>"</a:t>
            </a:r>
          </a:p>
          <a:p>
            <a:r>
              <a:rPr lang="en-US" sz="1224" b="1" dirty="0">
                <a:solidFill>
                  <a:srgbClr val="0000FF"/>
                </a:solidFill>
                <a:latin typeface="Consolas"/>
              </a:rPr>
              <a:t>  </a:t>
            </a:r>
            <a:r>
              <a:rPr lang="en-US" sz="1224" b="1" dirty="0" err="1">
                <a:solidFill>
                  <a:srgbClr val="FF0000"/>
                </a:solidFill>
                <a:latin typeface="Consolas"/>
              </a:rPr>
              <a:t>AuthoringInfo</a:t>
            </a:r>
            <a:r>
              <a:rPr lang="en-US" sz="1224" b="1" dirty="0">
                <a:solidFill>
                  <a:srgbClr val="0000FF"/>
                </a:solidFill>
                <a:latin typeface="Consolas"/>
              </a:rPr>
              <a:t>=</a:t>
            </a:r>
            <a:r>
              <a:rPr lang="en-US" sz="1224" b="1" dirty="0">
                <a:solidFill>
                  <a:prstClr val="black"/>
                </a:solidFill>
                <a:latin typeface="Consolas"/>
              </a:rPr>
              <a:t>"</a:t>
            </a:r>
            <a:r>
              <a:rPr lang="en-US" sz="1224" b="1" dirty="0">
                <a:solidFill>
                  <a:srgbClr val="0000FF"/>
                </a:solidFill>
                <a:latin typeface="Consolas"/>
              </a:rPr>
              <a:t>$</a:t>
            </a:r>
            <a:r>
              <a:rPr lang="en-US" sz="1224" b="1" dirty="0" err="1">
                <a:solidFill>
                  <a:srgbClr val="0000FF"/>
                </a:solidFill>
                <a:latin typeface="Consolas"/>
              </a:rPr>
              <a:t>Resources:core,file_extension</a:t>
            </a:r>
            <a:r>
              <a:rPr lang="en-US" sz="1224" b="1" dirty="0">
                <a:solidFill>
                  <a:srgbClr val="0000FF"/>
                </a:solidFill>
                <a:latin typeface="Consolas"/>
              </a:rPr>
              <a:t>;</a:t>
            </a:r>
            <a:r>
              <a:rPr lang="en-US" sz="1224" b="1" dirty="0">
                <a:solidFill>
                  <a:prstClr val="black"/>
                </a:solidFill>
                <a:latin typeface="Consolas"/>
              </a:rPr>
              <a:t>"</a:t>
            </a:r>
          </a:p>
          <a:p>
            <a:r>
              <a:rPr lang="en-US" sz="1224" b="1" dirty="0">
                <a:solidFill>
                  <a:srgbClr val="0000FF"/>
                </a:solidFill>
                <a:latin typeface="Consolas"/>
              </a:rPr>
              <a:t>  </a:t>
            </a:r>
            <a:r>
              <a:rPr lang="en-US" sz="1224" b="1" dirty="0" err="1">
                <a:solidFill>
                  <a:srgbClr val="FF0000"/>
                </a:solidFill>
                <a:latin typeface="Consolas"/>
              </a:rPr>
              <a:t>SourceID</a:t>
            </a:r>
            <a:r>
              <a:rPr lang="en-US" sz="1224" b="1" dirty="0">
                <a:solidFill>
                  <a:srgbClr val="0000FF"/>
                </a:solidFill>
                <a:latin typeface="Consolas"/>
              </a:rPr>
              <a:t>=</a:t>
            </a:r>
            <a:r>
              <a:rPr lang="en-US" sz="1224" b="1" dirty="0">
                <a:solidFill>
                  <a:prstClr val="black"/>
                </a:solidFill>
                <a:latin typeface="Consolas"/>
              </a:rPr>
              <a:t>"</a:t>
            </a:r>
            <a:r>
              <a:rPr lang="en-US" sz="1224" b="1" dirty="0">
                <a:solidFill>
                  <a:srgbClr val="0000FF"/>
                </a:solidFill>
                <a:latin typeface="Consolas"/>
              </a:rPr>
              <a:t>http://schemas.microsoft.com/</a:t>
            </a:r>
            <a:r>
              <a:rPr lang="en-US" sz="1224" b="1" dirty="0" err="1">
                <a:solidFill>
                  <a:srgbClr val="0000FF"/>
                </a:solidFill>
                <a:latin typeface="Consolas"/>
              </a:rPr>
              <a:t>sharepoint</a:t>
            </a:r>
            <a:r>
              <a:rPr lang="en-US" sz="1224" b="1" dirty="0">
                <a:solidFill>
                  <a:srgbClr val="0000FF"/>
                </a:solidFill>
                <a:latin typeface="Consolas"/>
              </a:rPr>
              <a:t>/v3/fields</a:t>
            </a:r>
            <a:r>
              <a:rPr lang="en-US" sz="1224" b="1" dirty="0">
                <a:solidFill>
                  <a:prstClr val="black"/>
                </a:solidFill>
                <a:latin typeface="Consolas"/>
              </a:rPr>
              <a:t>"</a:t>
            </a:r>
          </a:p>
          <a:p>
            <a:r>
              <a:rPr lang="en-US" sz="1224" b="1" dirty="0">
                <a:solidFill>
                  <a:srgbClr val="0000FF"/>
                </a:solidFill>
                <a:latin typeface="Consolas"/>
              </a:rPr>
              <a:t>  </a:t>
            </a:r>
            <a:r>
              <a:rPr lang="en-US" sz="1224" b="1" dirty="0" err="1">
                <a:solidFill>
                  <a:srgbClr val="FF0000"/>
                </a:solidFill>
                <a:latin typeface="Consolas"/>
              </a:rPr>
              <a:t>StaticName</a:t>
            </a:r>
            <a:r>
              <a:rPr lang="en-US" sz="1224" b="1" dirty="0">
                <a:solidFill>
                  <a:srgbClr val="0000FF"/>
                </a:solidFill>
                <a:latin typeface="Consolas"/>
              </a:rPr>
              <a:t>=</a:t>
            </a:r>
            <a:r>
              <a:rPr lang="en-US" sz="1224" b="1" dirty="0">
                <a:solidFill>
                  <a:prstClr val="black"/>
                </a:solidFill>
                <a:latin typeface="Consolas"/>
              </a:rPr>
              <a:t>"</a:t>
            </a:r>
            <a:r>
              <a:rPr lang="en-US" sz="1224" b="1" dirty="0" err="1">
                <a:solidFill>
                  <a:srgbClr val="0000FF"/>
                </a:solidFill>
                <a:latin typeface="Consolas"/>
              </a:rPr>
              <a:t>FileType</a:t>
            </a:r>
            <a:r>
              <a:rPr lang="en-US" sz="1224" b="1" dirty="0">
                <a:solidFill>
                  <a:prstClr val="black"/>
                </a:solidFill>
                <a:latin typeface="Consolas"/>
              </a:rPr>
              <a:t>"</a:t>
            </a:r>
            <a:r>
              <a:rPr lang="en-US" sz="1224" b="1" dirty="0">
                <a:solidFill>
                  <a:srgbClr val="0000FF"/>
                </a:solidFill>
                <a:latin typeface="Consolas"/>
              </a:rPr>
              <a:t>&gt;</a:t>
            </a:r>
            <a:endParaRPr lang="en-US" sz="1224" b="1" dirty="0">
              <a:solidFill>
                <a:prstClr val="black"/>
              </a:solidFill>
              <a:latin typeface="Consolas"/>
            </a:endParaRPr>
          </a:p>
          <a:p>
            <a:r>
              <a:rPr lang="en-US" sz="1224" b="1" dirty="0">
                <a:solidFill>
                  <a:srgbClr val="0000FF"/>
                </a:solidFill>
                <a:latin typeface="Consolas"/>
              </a:rPr>
              <a:t>  &lt;</a:t>
            </a:r>
            <a:r>
              <a:rPr lang="en-US" sz="1224" b="1" dirty="0" err="1">
                <a:solidFill>
                  <a:srgbClr val="A31515"/>
                </a:solidFill>
                <a:latin typeface="Consolas"/>
              </a:rPr>
              <a:t>FieldRefs</a:t>
            </a:r>
            <a:r>
              <a:rPr lang="en-US" sz="1224" b="1" dirty="0">
                <a:solidFill>
                  <a:srgbClr val="0000FF"/>
                </a:solidFill>
                <a:latin typeface="Consolas"/>
              </a:rPr>
              <a:t>&gt;</a:t>
            </a:r>
            <a:endParaRPr lang="en-US" sz="1224" b="1" dirty="0">
              <a:solidFill>
                <a:prstClr val="black"/>
              </a:solidFill>
              <a:latin typeface="Consolas"/>
            </a:endParaRPr>
          </a:p>
          <a:p>
            <a:r>
              <a:rPr lang="en-US" sz="1224" b="1" dirty="0">
                <a:solidFill>
                  <a:srgbClr val="0000FF"/>
                </a:solidFill>
                <a:latin typeface="Consolas"/>
              </a:rPr>
              <a:t>    &lt;</a:t>
            </a:r>
            <a:r>
              <a:rPr lang="en-US" sz="1224" b="1" dirty="0" err="1">
                <a:solidFill>
                  <a:srgbClr val="A31515"/>
                </a:solidFill>
                <a:latin typeface="Consolas"/>
              </a:rPr>
              <a:t>FieldRef</a:t>
            </a:r>
            <a:endParaRPr lang="en-US" sz="1224" b="1" dirty="0">
              <a:solidFill>
                <a:prstClr val="black"/>
              </a:solidFill>
              <a:latin typeface="Consolas"/>
            </a:endParaRPr>
          </a:p>
          <a:p>
            <a:r>
              <a:rPr lang="en-US" sz="1224" b="1" dirty="0">
                <a:solidFill>
                  <a:srgbClr val="0000FF"/>
                </a:solidFill>
                <a:latin typeface="Consolas"/>
              </a:rPr>
              <a:t>      </a:t>
            </a:r>
            <a:r>
              <a:rPr lang="en-US" sz="1224" b="1" dirty="0">
                <a:solidFill>
                  <a:srgbClr val="FF0000"/>
                </a:solidFill>
                <a:latin typeface="Consolas"/>
              </a:rPr>
              <a:t>ID</a:t>
            </a:r>
            <a:r>
              <a:rPr lang="en-US" sz="1224" b="1" dirty="0">
                <a:solidFill>
                  <a:srgbClr val="0000FF"/>
                </a:solidFill>
                <a:latin typeface="Consolas"/>
              </a:rPr>
              <a:t>=</a:t>
            </a:r>
            <a:r>
              <a:rPr lang="en-US" sz="1224" b="1" dirty="0">
                <a:solidFill>
                  <a:prstClr val="black"/>
                </a:solidFill>
                <a:latin typeface="Consolas"/>
              </a:rPr>
              <a:t>"</a:t>
            </a:r>
            <a:r>
              <a:rPr lang="en-US" sz="1224" b="1" dirty="0">
                <a:solidFill>
                  <a:srgbClr val="0000FF"/>
                </a:solidFill>
                <a:latin typeface="Consolas"/>
              </a:rPr>
              <a:t>{39360F11-34CF-4356-9945-25C44E68DADE}</a:t>
            </a:r>
            <a:r>
              <a:rPr lang="en-US" sz="1224" b="1" dirty="0">
                <a:solidFill>
                  <a:prstClr val="black"/>
                </a:solidFill>
                <a:latin typeface="Consolas"/>
              </a:rPr>
              <a:t>"</a:t>
            </a:r>
          </a:p>
          <a:p>
            <a:r>
              <a:rPr lang="en-US" sz="1224" b="1" dirty="0">
                <a:solidFill>
                  <a:srgbClr val="0000FF"/>
                </a:solidFill>
                <a:latin typeface="Consolas"/>
              </a:rPr>
              <a:t>      </a:t>
            </a:r>
            <a:r>
              <a:rPr lang="en-US" sz="1224" b="1" dirty="0">
                <a:solidFill>
                  <a:srgbClr val="FF0000"/>
                </a:solidFill>
                <a:latin typeface="Consolas"/>
              </a:rPr>
              <a:t>Name</a:t>
            </a:r>
            <a:r>
              <a:rPr lang="en-US" sz="1224" b="1" dirty="0">
                <a:solidFill>
                  <a:srgbClr val="0000FF"/>
                </a:solidFill>
                <a:latin typeface="Consolas"/>
              </a:rPr>
              <a:t>=</a:t>
            </a:r>
            <a:r>
              <a:rPr lang="en-US" sz="1224" b="1" dirty="0">
                <a:solidFill>
                  <a:prstClr val="black"/>
                </a:solidFill>
                <a:latin typeface="Consolas"/>
              </a:rPr>
              <a:t>"</a:t>
            </a:r>
            <a:r>
              <a:rPr lang="en-US" sz="1224" b="1" dirty="0">
                <a:solidFill>
                  <a:srgbClr val="0000FF"/>
                </a:solidFill>
                <a:latin typeface="Consolas"/>
              </a:rPr>
              <a:t>File_x0020_Type</a:t>
            </a:r>
            <a:r>
              <a:rPr lang="en-US" sz="1224" b="1" dirty="0">
                <a:solidFill>
                  <a:prstClr val="black"/>
                </a:solidFill>
                <a:latin typeface="Consolas"/>
              </a:rPr>
              <a:t>"</a:t>
            </a:r>
            <a:r>
              <a:rPr lang="en-US" sz="1224" b="1" dirty="0">
                <a:solidFill>
                  <a:srgbClr val="0000FF"/>
                </a:solidFill>
                <a:latin typeface="Consolas"/>
              </a:rPr>
              <a:t> /&gt;</a:t>
            </a:r>
            <a:endParaRPr lang="en-US" sz="1224" b="1" dirty="0">
              <a:solidFill>
                <a:prstClr val="black"/>
              </a:solidFill>
              <a:latin typeface="Consolas"/>
            </a:endParaRPr>
          </a:p>
          <a:p>
            <a:r>
              <a:rPr lang="en-US" sz="1224" b="1" dirty="0">
                <a:solidFill>
                  <a:srgbClr val="0000FF"/>
                </a:solidFill>
                <a:latin typeface="Consolas"/>
              </a:rPr>
              <a:t>  &lt;/</a:t>
            </a:r>
            <a:r>
              <a:rPr lang="en-US" sz="1224" b="1" dirty="0" err="1">
                <a:solidFill>
                  <a:srgbClr val="A31515"/>
                </a:solidFill>
                <a:latin typeface="Consolas"/>
              </a:rPr>
              <a:t>FieldRefs</a:t>
            </a:r>
            <a:r>
              <a:rPr lang="en-US" sz="1224" b="1" dirty="0">
                <a:solidFill>
                  <a:srgbClr val="0000FF"/>
                </a:solidFill>
                <a:latin typeface="Consolas"/>
              </a:rPr>
              <a:t>&gt;</a:t>
            </a:r>
            <a:endParaRPr lang="en-US" sz="1224" b="1" dirty="0">
              <a:solidFill>
                <a:prstClr val="black"/>
              </a:solidFill>
              <a:latin typeface="Consolas"/>
            </a:endParaRPr>
          </a:p>
          <a:p>
            <a:r>
              <a:rPr lang="en-US" sz="1224" b="1" dirty="0">
                <a:solidFill>
                  <a:srgbClr val="0000FF"/>
                </a:solidFill>
                <a:latin typeface="Consolas"/>
              </a:rPr>
              <a:t>  &lt;</a:t>
            </a:r>
            <a:r>
              <a:rPr lang="en-US" sz="1224" b="1" dirty="0" err="1">
                <a:solidFill>
                  <a:srgbClr val="A31515"/>
                </a:solidFill>
                <a:latin typeface="Consolas"/>
              </a:rPr>
              <a:t>DisplayPattern</a:t>
            </a:r>
            <a:r>
              <a:rPr lang="en-US" sz="1224" b="1" dirty="0">
                <a:solidFill>
                  <a:srgbClr val="0000FF"/>
                </a:solidFill>
                <a:latin typeface="Consolas"/>
              </a:rPr>
              <a:t>&gt;</a:t>
            </a:r>
            <a:endParaRPr lang="en-US" sz="1224" b="1" dirty="0">
              <a:solidFill>
                <a:prstClr val="black"/>
              </a:solidFill>
              <a:latin typeface="Consolas"/>
            </a:endParaRPr>
          </a:p>
          <a:p>
            <a:r>
              <a:rPr lang="en-US" sz="1224" b="1" dirty="0">
                <a:solidFill>
                  <a:srgbClr val="0000FF"/>
                </a:solidFill>
                <a:latin typeface="Consolas"/>
              </a:rPr>
              <a:t>    &lt;</a:t>
            </a:r>
            <a:r>
              <a:rPr lang="en-US" sz="1224" b="1" dirty="0">
                <a:solidFill>
                  <a:srgbClr val="A31515"/>
                </a:solidFill>
                <a:latin typeface="Consolas"/>
              </a:rPr>
              <a:t>Column</a:t>
            </a:r>
            <a:endParaRPr lang="en-US" sz="1224" b="1" dirty="0">
              <a:solidFill>
                <a:prstClr val="black"/>
              </a:solidFill>
              <a:latin typeface="Consolas"/>
            </a:endParaRPr>
          </a:p>
          <a:p>
            <a:r>
              <a:rPr lang="en-US" sz="1224" b="1" dirty="0">
                <a:solidFill>
                  <a:srgbClr val="0000FF"/>
                </a:solidFill>
                <a:latin typeface="Consolas"/>
              </a:rPr>
              <a:t>      </a:t>
            </a:r>
            <a:r>
              <a:rPr lang="en-US" sz="1224" b="1" dirty="0">
                <a:solidFill>
                  <a:srgbClr val="FF0000"/>
                </a:solidFill>
                <a:latin typeface="Consolas"/>
              </a:rPr>
              <a:t>Name</a:t>
            </a:r>
            <a:r>
              <a:rPr lang="en-US" sz="1224" b="1" dirty="0">
                <a:solidFill>
                  <a:srgbClr val="0000FF"/>
                </a:solidFill>
                <a:latin typeface="Consolas"/>
              </a:rPr>
              <a:t>=</a:t>
            </a:r>
            <a:r>
              <a:rPr lang="en-US" sz="1224" b="1" dirty="0">
                <a:solidFill>
                  <a:prstClr val="black"/>
                </a:solidFill>
                <a:latin typeface="Consolas"/>
              </a:rPr>
              <a:t>"</a:t>
            </a:r>
            <a:r>
              <a:rPr lang="en-US" sz="1224" b="1" dirty="0">
                <a:solidFill>
                  <a:srgbClr val="0000FF"/>
                </a:solidFill>
                <a:latin typeface="Consolas"/>
              </a:rPr>
              <a:t>File_x0020_Type</a:t>
            </a:r>
            <a:r>
              <a:rPr lang="en-US" sz="1224" b="1" dirty="0">
                <a:solidFill>
                  <a:prstClr val="black"/>
                </a:solidFill>
                <a:latin typeface="Consolas"/>
              </a:rPr>
              <a:t>"</a:t>
            </a:r>
          </a:p>
          <a:p>
            <a:r>
              <a:rPr lang="en-US" sz="1224" b="1" dirty="0">
                <a:solidFill>
                  <a:srgbClr val="0000FF"/>
                </a:solidFill>
                <a:latin typeface="Consolas"/>
              </a:rPr>
              <a:t>      </a:t>
            </a:r>
            <a:r>
              <a:rPr lang="en-US" sz="1224" b="1" dirty="0" err="1">
                <a:solidFill>
                  <a:srgbClr val="FF0000"/>
                </a:solidFill>
                <a:latin typeface="Consolas"/>
              </a:rPr>
              <a:t>HTMLEncode</a:t>
            </a:r>
            <a:r>
              <a:rPr lang="en-US" sz="1224" b="1" dirty="0">
                <a:solidFill>
                  <a:srgbClr val="0000FF"/>
                </a:solidFill>
                <a:latin typeface="Consolas"/>
              </a:rPr>
              <a:t>=</a:t>
            </a:r>
            <a:r>
              <a:rPr lang="en-US" sz="1224" b="1" dirty="0">
                <a:solidFill>
                  <a:prstClr val="black"/>
                </a:solidFill>
                <a:latin typeface="Consolas"/>
              </a:rPr>
              <a:t>"</a:t>
            </a:r>
            <a:r>
              <a:rPr lang="en-US" sz="1224" b="1" dirty="0">
                <a:solidFill>
                  <a:srgbClr val="0000FF"/>
                </a:solidFill>
                <a:latin typeface="Consolas"/>
              </a:rPr>
              <a:t>TRUE</a:t>
            </a:r>
            <a:r>
              <a:rPr lang="en-US" sz="1224" b="1" dirty="0">
                <a:solidFill>
                  <a:prstClr val="black"/>
                </a:solidFill>
                <a:latin typeface="Consolas"/>
              </a:rPr>
              <a:t>"</a:t>
            </a:r>
            <a:r>
              <a:rPr lang="en-US" sz="1224" b="1" dirty="0">
                <a:solidFill>
                  <a:srgbClr val="0000FF"/>
                </a:solidFill>
                <a:latin typeface="Consolas"/>
              </a:rPr>
              <a:t> /&gt;</a:t>
            </a:r>
            <a:endParaRPr lang="en-US" sz="1224" b="1" dirty="0">
              <a:solidFill>
                <a:prstClr val="black"/>
              </a:solidFill>
              <a:latin typeface="Consolas"/>
            </a:endParaRPr>
          </a:p>
          <a:p>
            <a:r>
              <a:rPr lang="en-US" sz="1224" b="1" dirty="0">
                <a:solidFill>
                  <a:srgbClr val="0000FF"/>
                </a:solidFill>
                <a:latin typeface="Consolas"/>
              </a:rPr>
              <a:t>  &lt;/</a:t>
            </a:r>
            <a:r>
              <a:rPr lang="en-US" sz="1224" b="1" dirty="0" err="1">
                <a:solidFill>
                  <a:srgbClr val="A31515"/>
                </a:solidFill>
                <a:latin typeface="Consolas"/>
              </a:rPr>
              <a:t>DisplayPattern</a:t>
            </a:r>
            <a:r>
              <a:rPr lang="en-US" sz="1224" b="1" dirty="0">
                <a:solidFill>
                  <a:srgbClr val="0000FF"/>
                </a:solidFill>
                <a:latin typeface="Consolas"/>
              </a:rPr>
              <a:t>&gt;</a:t>
            </a:r>
            <a:endParaRPr lang="en-US" sz="1224" b="1" dirty="0">
              <a:solidFill>
                <a:prstClr val="black"/>
              </a:solidFill>
              <a:latin typeface="Consolas"/>
            </a:endParaRPr>
          </a:p>
          <a:p>
            <a:r>
              <a:rPr lang="en-US" sz="1224" b="1" dirty="0">
                <a:solidFill>
                  <a:srgbClr val="0000FF"/>
                </a:solidFill>
                <a:latin typeface="Consolas"/>
              </a:rPr>
              <a:t>&lt;/</a:t>
            </a:r>
            <a:r>
              <a:rPr lang="en-US" sz="1224" b="1" dirty="0">
                <a:solidFill>
                  <a:srgbClr val="A31515"/>
                </a:solidFill>
                <a:latin typeface="Consolas"/>
              </a:rPr>
              <a:t>Field</a:t>
            </a:r>
            <a:r>
              <a:rPr lang="en-US" sz="1224" b="1" dirty="0">
                <a:solidFill>
                  <a:srgbClr val="0000FF"/>
                </a:solidFill>
                <a:latin typeface="Consolas"/>
              </a:rPr>
              <a:t>&gt;</a:t>
            </a:r>
            <a:endParaRPr lang="en-US" sz="1224" b="1" dirty="0">
              <a:solidFill>
                <a:prstClr val="black"/>
              </a:solidFill>
              <a:latin typeface="Consolas"/>
            </a:endParaRPr>
          </a:p>
          <a:p>
            <a:endParaRPr lang="en-US" sz="1224" b="1" dirty="0">
              <a:solidFill>
                <a:prstClr val="black"/>
              </a:solidFill>
              <a:latin typeface="Consolas"/>
            </a:endParaRPr>
          </a:p>
        </p:txBody>
      </p:sp>
      <p:sp>
        <p:nvSpPr>
          <p:cNvPr id="7" name="1 A"/>
          <p:cNvSpPr/>
          <p:nvPr/>
        </p:nvSpPr>
        <p:spPr bwMode="auto">
          <a:xfrm>
            <a:off x="583847" y="2271812"/>
            <a:ext cx="4756321" cy="1428836"/>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2" name="2 A"/>
          <p:cNvSpPr/>
          <p:nvPr/>
        </p:nvSpPr>
        <p:spPr bwMode="auto">
          <a:xfrm>
            <a:off x="583846" y="3801299"/>
            <a:ext cx="5202780" cy="1774479"/>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4" name="1 B"/>
          <p:cNvSpPr/>
          <p:nvPr/>
        </p:nvSpPr>
        <p:spPr bwMode="auto">
          <a:xfrm>
            <a:off x="6522491" y="1803909"/>
            <a:ext cx="5210241" cy="2475840"/>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5" name="2 B"/>
          <p:cNvSpPr/>
          <p:nvPr/>
        </p:nvSpPr>
        <p:spPr bwMode="auto">
          <a:xfrm>
            <a:off x="6522491" y="4269827"/>
            <a:ext cx="1004009" cy="202456"/>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6" name="2 B"/>
          <p:cNvSpPr/>
          <p:nvPr/>
        </p:nvSpPr>
        <p:spPr bwMode="auto">
          <a:xfrm>
            <a:off x="6522491" y="5186810"/>
            <a:ext cx="1434496" cy="202456"/>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Tree>
    <p:custDataLst>
      <p:tags r:id="rId1"/>
    </p:custDataLst>
    <p:extLst>
      <p:ext uri="{BB962C8B-B14F-4D97-AF65-F5344CB8AC3E}">
        <p14:creationId xmlns:p14="http://schemas.microsoft.com/office/powerpoint/2010/main" val="3524360378"/>
      </p:ext>
    </p:extLst>
  </p:cSld>
  <p:clrMapOvr>
    <a:masterClrMapping/>
  </p:clrMapOvr>
  <mc:AlternateContent xmlns:mc="http://schemas.openxmlformats.org/markup-compatibility/2006" xmlns:p14="http://schemas.microsoft.com/office/powerpoint/2010/main">
    <mc:Choice Requires="p14">
      <p:transition spd="med" p14:dur="700" advTm="38187">
        <p:fade/>
      </p:transition>
    </mc:Choice>
    <mc:Fallback xmlns="">
      <p:transition spd="med" advTm="3818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xit" presetSubtype="0" fill="hold" grpId="1" nodeType="with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14"/>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2" grpId="0" animBg="1"/>
      <p:bldP spid="14" grpId="0" animBg="1"/>
      <p:bldP spid="14" grpId="1" animBg="1"/>
      <p:bldP spid="15" grpId="0" animBg="1"/>
      <p:bldP spid="16"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2502" y="1196581"/>
            <a:ext cx="12431473" cy="5797943"/>
          </a:xfrm>
          <a:prstGeom prst="rect">
            <a:avLst/>
          </a:prstGeom>
          <a:solidFill>
            <a:schemeClr val="tx1"/>
          </a:solidFill>
          <a:ln>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a:t>Code: Column Usage Report</a:t>
            </a:r>
          </a:p>
        </p:txBody>
      </p:sp>
      <p:sp>
        <p:nvSpPr>
          <p:cNvPr id="4" name="Rectangle 3"/>
          <p:cNvSpPr/>
          <p:nvPr/>
        </p:nvSpPr>
        <p:spPr>
          <a:xfrm>
            <a:off x="1016689" y="1651027"/>
            <a:ext cx="4799702" cy="4705415"/>
          </a:xfrm>
          <a:prstGeom prst="rect">
            <a:avLst/>
          </a:prstGeom>
          <a:solidFill>
            <a:schemeClr val="tx1"/>
          </a:solidFill>
        </p:spPr>
        <p:txBody>
          <a:bodyPr wrap="square">
            <a:spAutoFit/>
          </a:bodyPr>
          <a:lstStyle/>
          <a:p>
            <a:r>
              <a:rPr lang="en-US" sz="1224" b="1" dirty="0">
                <a:solidFill>
                  <a:srgbClr val="0000FF"/>
                </a:solidFill>
                <a:latin typeface="Consolas"/>
              </a:rPr>
              <a:t>class</a:t>
            </a:r>
            <a:r>
              <a:rPr lang="en-US" sz="1224" b="1" dirty="0">
                <a:solidFill>
                  <a:prstClr val="black"/>
                </a:solidFill>
                <a:latin typeface="Consolas"/>
              </a:rPr>
              <a:t> </a:t>
            </a:r>
            <a:r>
              <a:rPr lang="en-US" sz="1224" b="1" dirty="0">
                <a:solidFill>
                  <a:srgbClr val="2B91AF"/>
                </a:solidFill>
                <a:latin typeface="Consolas"/>
              </a:rPr>
              <a:t>ReportRow</a:t>
            </a:r>
            <a:r>
              <a:rPr lang="en-US" sz="1224" b="1" dirty="0">
                <a:solidFill>
                  <a:prstClr val="black"/>
                </a:solidFill>
                <a:latin typeface="Consolas"/>
              </a:rPr>
              <a:t> {</a:t>
            </a:r>
          </a:p>
          <a:p>
            <a:r>
              <a:rPr lang="en-US" sz="1224" b="1" dirty="0">
                <a:solidFill>
                  <a:prstClr val="black"/>
                </a:solidFill>
                <a:latin typeface="Consolas"/>
              </a:rPr>
              <a:t>  </a:t>
            </a:r>
            <a:r>
              <a:rPr lang="en-US" sz="1224" b="1" dirty="0">
                <a:solidFill>
                  <a:srgbClr val="0000FF"/>
                </a:solidFill>
                <a:latin typeface="Consolas"/>
              </a:rPr>
              <a:t>public</a:t>
            </a:r>
            <a:r>
              <a:rPr lang="en-US" sz="1224" b="1" dirty="0">
                <a:solidFill>
                  <a:prstClr val="black"/>
                </a:solidFill>
                <a:latin typeface="Consolas"/>
              </a:rPr>
              <a:t> </a:t>
            </a:r>
            <a:r>
              <a:rPr lang="en-US" sz="1224" b="1" dirty="0" err="1">
                <a:solidFill>
                  <a:srgbClr val="0000FF"/>
                </a:solidFill>
                <a:latin typeface="Consolas"/>
              </a:rPr>
              <a:t>readonly</a:t>
            </a:r>
            <a:r>
              <a:rPr lang="en-US" sz="1224" b="1" dirty="0">
                <a:solidFill>
                  <a:prstClr val="black"/>
                </a:solidFill>
                <a:latin typeface="Consolas"/>
              </a:rPr>
              <a:t> </a:t>
            </a:r>
            <a:r>
              <a:rPr lang="en-US" sz="1224" b="1" dirty="0">
                <a:solidFill>
                  <a:srgbClr val="2B91AF"/>
                </a:solidFill>
                <a:latin typeface="Consolas"/>
              </a:rPr>
              <a:t>Report</a:t>
            </a:r>
            <a:r>
              <a:rPr lang="en-US" sz="1224" b="1" dirty="0">
                <a:solidFill>
                  <a:prstClr val="black"/>
                </a:solidFill>
                <a:latin typeface="Consolas"/>
              </a:rPr>
              <a:t> </a:t>
            </a:r>
            <a:r>
              <a:rPr lang="en-US" sz="1224" b="1" dirty="0" err="1">
                <a:solidFill>
                  <a:prstClr val="black"/>
                </a:solidFill>
                <a:latin typeface="Consolas"/>
              </a:rPr>
              <a:t>Report</a:t>
            </a:r>
            <a:r>
              <a:rPr lang="en-US" sz="1224" b="1" dirty="0">
                <a:solidFill>
                  <a:prstClr val="black"/>
                </a:solidFill>
                <a:latin typeface="Consolas"/>
              </a:rPr>
              <a:t>;</a:t>
            </a:r>
          </a:p>
          <a:p>
            <a:r>
              <a:rPr lang="en-US" sz="1224" b="1" dirty="0">
                <a:solidFill>
                  <a:prstClr val="black"/>
                </a:solidFill>
                <a:latin typeface="Consolas"/>
              </a:rPr>
              <a:t>  </a:t>
            </a:r>
            <a:r>
              <a:rPr lang="en-US" sz="1224" b="1" dirty="0">
                <a:solidFill>
                  <a:srgbClr val="0000FF"/>
                </a:solidFill>
                <a:latin typeface="Consolas"/>
              </a:rPr>
              <a:t>private</a:t>
            </a:r>
            <a:r>
              <a:rPr lang="en-US" sz="1224" b="1" dirty="0">
                <a:solidFill>
                  <a:prstClr val="black"/>
                </a:solidFill>
                <a:latin typeface="Consolas"/>
              </a:rPr>
              <a:t> </a:t>
            </a:r>
            <a:r>
              <a:rPr lang="en-US" sz="1224" b="1" dirty="0">
                <a:solidFill>
                  <a:srgbClr val="2B91AF"/>
                </a:solidFill>
                <a:latin typeface="Consolas"/>
              </a:rPr>
              <a:t>ReportRow</a:t>
            </a:r>
            <a:r>
              <a:rPr lang="en-US" sz="1224" b="1" dirty="0">
                <a:solidFill>
                  <a:prstClr val="black"/>
                </a:solidFill>
                <a:latin typeface="Consolas"/>
              </a:rPr>
              <a:t> </a:t>
            </a:r>
            <a:r>
              <a:rPr lang="en-US" sz="1224" b="1" dirty="0" err="1">
                <a:solidFill>
                  <a:prstClr val="black"/>
                </a:solidFill>
                <a:latin typeface="Consolas"/>
              </a:rPr>
              <a:t>parentRow</a:t>
            </a:r>
            <a:r>
              <a:rPr lang="en-US" sz="1224" b="1" dirty="0">
                <a:solidFill>
                  <a:prstClr val="black"/>
                </a:solidFill>
                <a:latin typeface="Consolas"/>
              </a:rPr>
              <a:t> = </a:t>
            </a:r>
            <a:r>
              <a:rPr lang="en-US" sz="1224" b="1" dirty="0">
                <a:solidFill>
                  <a:srgbClr val="0000FF"/>
                </a:solidFill>
                <a:latin typeface="Consolas"/>
              </a:rPr>
              <a:t>null</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public</a:t>
            </a:r>
            <a:r>
              <a:rPr lang="en-US" sz="1224" b="1" dirty="0">
                <a:solidFill>
                  <a:prstClr val="black"/>
                </a:solidFill>
                <a:latin typeface="Consolas"/>
              </a:rPr>
              <a:t> </a:t>
            </a:r>
            <a:r>
              <a:rPr lang="en-US" sz="1224" b="1" dirty="0" err="1">
                <a:solidFill>
                  <a:srgbClr val="0000FF"/>
                </a:solidFill>
                <a:latin typeface="Consolas"/>
              </a:rPr>
              <a:t>readonly</a:t>
            </a:r>
            <a:r>
              <a:rPr lang="en-US" sz="1224" b="1" dirty="0">
                <a:solidFill>
                  <a:prstClr val="black"/>
                </a:solidFill>
                <a:latin typeface="Consolas"/>
              </a:rPr>
              <a:t> </a:t>
            </a:r>
            <a:r>
              <a:rPr lang="en-US" sz="1224" b="1" dirty="0">
                <a:solidFill>
                  <a:srgbClr val="0000FF"/>
                </a:solidFill>
                <a:latin typeface="Consolas"/>
              </a:rPr>
              <a:t>string</a:t>
            </a:r>
            <a:r>
              <a:rPr lang="en-US" sz="1224" b="1" dirty="0">
                <a:solidFill>
                  <a:prstClr val="black"/>
                </a:solidFill>
                <a:latin typeface="Consolas"/>
              </a:rPr>
              <a:t> Id;</a:t>
            </a:r>
          </a:p>
          <a:p>
            <a:endParaRPr lang="en-US" sz="1224" b="1" dirty="0">
              <a:solidFill>
                <a:prstClr val="black"/>
              </a:solidFill>
              <a:latin typeface="Consolas"/>
            </a:endParaRPr>
          </a:p>
          <a:p>
            <a:r>
              <a:rPr lang="en-US" sz="1224" b="1" dirty="0">
                <a:solidFill>
                  <a:prstClr val="black"/>
                </a:solidFill>
                <a:latin typeface="Consolas"/>
              </a:rPr>
              <a:t>  </a:t>
            </a:r>
            <a:r>
              <a:rPr lang="en-US" sz="1224" b="1" dirty="0" err="1">
                <a:solidFill>
                  <a:srgbClr val="0000FF"/>
                </a:solidFill>
                <a:latin typeface="Consolas"/>
              </a:rPr>
              <a:t>readonly</a:t>
            </a:r>
            <a:r>
              <a:rPr lang="en-US" sz="1224" b="1" dirty="0">
                <a:solidFill>
                  <a:prstClr val="black"/>
                </a:solidFill>
                <a:latin typeface="Consolas"/>
              </a:rPr>
              <a:t> </a:t>
            </a:r>
            <a:r>
              <a:rPr lang="en-US" sz="1224" b="1" dirty="0">
                <a:solidFill>
                  <a:srgbClr val="2B91AF"/>
                </a:solidFill>
                <a:latin typeface="Consolas"/>
              </a:rPr>
              <a:t>SPWeb</a:t>
            </a:r>
            <a:r>
              <a:rPr lang="en-US" sz="1224" b="1" dirty="0">
                <a:solidFill>
                  <a:prstClr val="black"/>
                </a:solidFill>
                <a:latin typeface="Consolas"/>
              </a:rPr>
              <a:t> web = </a:t>
            </a:r>
            <a:r>
              <a:rPr lang="en-US" sz="1224" b="1" dirty="0">
                <a:solidFill>
                  <a:srgbClr val="0000FF"/>
                </a:solidFill>
                <a:latin typeface="Consolas"/>
              </a:rPr>
              <a:t>null</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srgbClr val="0000FF"/>
                </a:solidFill>
                <a:latin typeface="Consolas"/>
              </a:rPr>
              <a:t>readonly</a:t>
            </a:r>
            <a:r>
              <a:rPr lang="en-US" sz="1224" b="1" dirty="0">
                <a:solidFill>
                  <a:prstClr val="black"/>
                </a:solidFill>
                <a:latin typeface="Consolas"/>
              </a:rPr>
              <a:t> </a:t>
            </a:r>
            <a:r>
              <a:rPr lang="en-US" sz="1224" b="1" dirty="0">
                <a:solidFill>
                  <a:srgbClr val="2B91AF"/>
                </a:solidFill>
                <a:latin typeface="Consolas"/>
              </a:rPr>
              <a:t>SPList</a:t>
            </a:r>
            <a:r>
              <a:rPr lang="en-US" sz="1224" b="1" dirty="0">
                <a:solidFill>
                  <a:prstClr val="black"/>
                </a:solidFill>
                <a:latin typeface="Consolas"/>
              </a:rPr>
              <a:t> list = </a:t>
            </a:r>
            <a:r>
              <a:rPr lang="en-US" sz="1224" b="1" dirty="0">
                <a:solidFill>
                  <a:srgbClr val="0000FF"/>
                </a:solidFill>
                <a:latin typeface="Consolas"/>
              </a:rPr>
              <a:t>null</a:t>
            </a:r>
            <a:r>
              <a:rPr lang="en-US" sz="1224" b="1" dirty="0">
                <a:solidFill>
                  <a:prstClr val="black"/>
                </a:solidFill>
                <a:latin typeface="Consolas"/>
              </a:rPr>
              <a:t>;</a:t>
            </a:r>
          </a:p>
          <a:p>
            <a:r>
              <a:rPr lang="en-US" sz="1224" b="1" dirty="0">
                <a:solidFill>
                  <a:prstClr val="black"/>
                </a:solidFill>
                <a:latin typeface="Consolas"/>
              </a:rPr>
              <a:t>  </a:t>
            </a:r>
            <a:r>
              <a:rPr lang="en-US" sz="1224" b="1" dirty="0">
                <a:solidFill>
                  <a:srgbClr val="0000FF"/>
                </a:solidFill>
                <a:latin typeface="Consolas"/>
              </a:rPr>
              <a:t>public</a:t>
            </a:r>
            <a:r>
              <a:rPr lang="en-US" sz="1224" b="1" dirty="0">
                <a:solidFill>
                  <a:prstClr val="black"/>
                </a:solidFill>
                <a:latin typeface="Consolas"/>
              </a:rPr>
              <a:t> </a:t>
            </a:r>
            <a:r>
              <a:rPr lang="en-US" sz="1224" b="1" dirty="0" err="1">
                <a:solidFill>
                  <a:srgbClr val="0000FF"/>
                </a:solidFill>
                <a:latin typeface="Consolas"/>
              </a:rPr>
              <a:t>readonly</a:t>
            </a:r>
            <a:r>
              <a:rPr lang="en-US" sz="1224" b="1" dirty="0">
                <a:solidFill>
                  <a:prstClr val="black"/>
                </a:solidFill>
                <a:latin typeface="Consolas"/>
              </a:rPr>
              <a:t> </a:t>
            </a:r>
            <a:r>
              <a:rPr lang="en-US" sz="1224" b="1" dirty="0">
                <a:solidFill>
                  <a:srgbClr val="2B91AF"/>
                </a:solidFill>
                <a:latin typeface="Consolas"/>
              </a:rPr>
              <a:t>List</a:t>
            </a:r>
            <a:r>
              <a:rPr lang="en-US" sz="1224" b="1" dirty="0">
                <a:solidFill>
                  <a:prstClr val="black"/>
                </a:solidFill>
                <a:latin typeface="Consolas"/>
              </a:rPr>
              <a:t>&lt;</a:t>
            </a:r>
            <a:r>
              <a:rPr lang="en-US" sz="1224" b="1" dirty="0" err="1">
                <a:solidFill>
                  <a:srgbClr val="2B91AF"/>
                </a:solidFill>
                <a:latin typeface="Consolas"/>
              </a:rPr>
              <a:t>ReportRow</a:t>
            </a:r>
            <a:r>
              <a:rPr lang="en-US" sz="1224" b="1" dirty="0">
                <a:solidFill>
                  <a:prstClr val="black"/>
                </a:solidFill>
                <a:latin typeface="Consolas"/>
              </a:rPr>
              <a:t>&gt; </a:t>
            </a:r>
            <a:r>
              <a:rPr lang="en-US" sz="1224" b="1" dirty="0" err="1">
                <a:solidFill>
                  <a:prstClr val="black"/>
                </a:solidFill>
                <a:latin typeface="Consolas"/>
              </a:rPr>
              <a:t>ChildRows</a:t>
            </a:r>
            <a:r>
              <a:rPr lang="en-US" sz="1224" b="1" dirty="0">
                <a:solidFill>
                  <a:prstClr val="black"/>
                </a:solidFill>
                <a:latin typeface="Consolas"/>
              </a:rPr>
              <a:t> </a:t>
            </a:r>
          </a:p>
          <a:p>
            <a:r>
              <a:rPr lang="en-US" sz="1224" b="1" dirty="0">
                <a:solidFill>
                  <a:prstClr val="black"/>
                </a:solidFill>
                <a:latin typeface="Consolas"/>
              </a:rPr>
              <a:t>    = </a:t>
            </a:r>
            <a:r>
              <a:rPr lang="en-US" sz="1224" b="1" dirty="0">
                <a:solidFill>
                  <a:srgbClr val="0000FF"/>
                </a:solidFill>
                <a:latin typeface="Consolas"/>
              </a:rPr>
              <a:t>new</a:t>
            </a:r>
            <a:r>
              <a:rPr lang="en-US" sz="1224" b="1" dirty="0">
                <a:solidFill>
                  <a:prstClr val="black"/>
                </a:solidFill>
                <a:latin typeface="Consolas"/>
              </a:rPr>
              <a:t> </a:t>
            </a:r>
            <a:r>
              <a:rPr lang="en-US" sz="1224" b="1" dirty="0">
                <a:solidFill>
                  <a:srgbClr val="2B91AF"/>
                </a:solidFill>
                <a:latin typeface="Consolas"/>
              </a:rPr>
              <a:t>List</a:t>
            </a:r>
            <a:r>
              <a:rPr lang="en-US" sz="1224" b="1" dirty="0">
                <a:solidFill>
                  <a:prstClr val="black"/>
                </a:solidFill>
                <a:latin typeface="Consolas"/>
              </a:rPr>
              <a:t>&lt;</a:t>
            </a:r>
            <a:r>
              <a:rPr lang="en-US" sz="1224" b="1" dirty="0" err="1">
                <a:solidFill>
                  <a:srgbClr val="2B91AF"/>
                </a:solidFill>
                <a:latin typeface="Consolas"/>
              </a:rPr>
              <a:t>ReportRow</a:t>
            </a:r>
            <a:r>
              <a:rPr lang="en-US" sz="1224" b="1" dirty="0">
                <a:solidFill>
                  <a:prstClr val="black"/>
                </a:solidFill>
                <a:latin typeface="Consolas"/>
              </a:rPr>
              <a:t>&gt;();</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public</a:t>
            </a:r>
            <a:r>
              <a:rPr lang="en-US" sz="1224" b="1" dirty="0">
                <a:solidFill>
                  <a:prstClr val="black"/>
                </a:solidFill>
                <a:latin typeface="Consolas"/>
              </a:rPr>
              <a:t> </a:t>
            </a:r>
            <a:r>
              <a:rPr lang="en-US" sz="1224" b="1" dirty="0">
                <a:solidFill>
                  <a:srgbClr val="0000FF"/>
                </a:solidFill>
                <a:latin typeface="Consolas"/>
              </a:rPr>
              <a:t>string</a:t>
            </a:r>
            <a:r>
              <a:rPr lang="en-US" sz="1224" b="1" dirty="0">
                <a:solidFill>
                  <a:prstClr val="black"/>
                </a:solidFill>
                <a:latin typeface="Consolas"/>
              </a:rPr>
              <a:t> </a:t>
            </a:r>
            <a:r>
              <a:rPr lang="en-US" sz="1224" b="1" dirty="0" err="1">
                <a:solidFill>
                  <a:prstClr val="black"/>
                </a:solidFill>
                <a:latin typeface="Consolas"/>
              </a:rPr>
              <a:t>PathName</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public</a:t>
            </a:r>
            <a:r>
              <a:rPr lang="en-US" sz="1224" b="1" dirty="0">
                <a:solidFill>
                  <a:prstClr val="black"/>
                </a:solidFill>
                <a:latin typeface="Consolas"/>
              </a:rPr>
              <a:t> </a:t>
            </a:r>
            <a:r>
              <a:rPr lang="en-US" sz="1224" b="1" dirty="0">
                <a:solidFill>
                  <a:srgbClr val="2B91AF"/>
                </a:solidFill>
                <a:latin typeface="Consolas"/>
              </a:rPr>
              <a:t>SPList</a:t>
            </a:r>
            <a:r>
              <a:rPr lang="en-US" sz="1224" b="1" dirty="0">
                <a:solidFill>
                  <a:prstClr val="black"/>
                </a:solidFill>
                <a:latin typeface="Consolas"/>
              </a:rPr>
              <a:t> List { </a:t>
            </a:r>
            <a:r>
              <a:rPr lang="en-US" sz="1224" b="1" dirty="0">
                <a:solidFill>
                  <a:srgbClr val="0000FF"/>
                </a:solidFill>
                <a:latin typeface="Consolas"/>
              </a:rPr>
              <a:t>get</a:t>
            </a:r>
            <a:r>
              <a:rPr lang="en-US" sz="1224" b="1" dirty="0">
                <a:solidFill>
                  <a:prstClr val="black"/>
                </a:solidFill>
                <a:latin typeface="Consolas"/>
              </a:rPr>
              <a:t> { </a:t>
            </a:r>
            <a:r>
              <a:rPr lang="en-US" sz="1224" b="1" dirty="0">
                <a:solidFill>
                  <a:srgbClr val="0000FF"/>
                </a:solidFill>
                <a:latin typeface="Consolas"/>
              </a:rPr>
              <a:t>return</a:t>
            </a:r>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.list</a:t>
            </a:r>
            <a:r>
              <a:rPr lang="en-US" sz="1224" b="1" dirty="0">
                <a:solidFill>
                  <a:prstClr val="black"/>
                </a:solidFill>
                <a:latin typeface="Consolas"/>
              </a:rPr>
              <a:t>; } }</a:t>
            </a:r>
          </a:p>
          <a:p>
            <a:r>
              <a:rPr lang="en-US" sz="1224" b="1" dirty="0">
                <a:solidFill>
                  <a:prstClr val="black"/>
                </a:solidFill>
                <a:latin typeface="Consolas"/>
              </a:rPr>
              <a:t>  </a:t>
            </a:r>
            <a:r>
              <a:rPr lang="en-US" sz="1224" b="1" dirty="0">
                <a:solidFill>
                  <a:srgbClr val="0000FF"/>
                </a:solidFill>
                <a:latin typeface="Consolas"/>
              </a:rPr>
              <a:t>public</a:t>
            </a:r>
            <a:r>
              <a:rPr lang="en-US" sz="1224" b="1" dirty="0">
                <a:solidFill>
                  <a:prstClr val="black"/>
                </a:solidFill>
                <a:latin typeface="Consolas"/>
              </a:rPr>
              <a:t> </a:t>
            </a:r>
            <a:r>
              <a:rPr lang="en-US" sz="1224" b="1" dirty="0">
                <a:solidFill>
                  <a:srgbClr val="2B91AF"/>
                </a:solidFill>
                <a:latin typeface="Consolas"/>
              </a:rPr>
              <a:t>SPWeb</a:t>
            </a:r>
            <a:r>
              <a:rPr lang="en-US" sz="1224" b="1" dirty="0">
                <a:solidFill>
                  <a:prstClr val="black"/>
                </a:solidFill>
                <a:latin typeface="Consolas"/>
              </a:rPr>
              <a:t> Web { </a:t>
            </a:r>
            <a:r>
              <a:rPr lang="en-US" sz="1224" b="1" dirty="0">
                <a:solidFill>
                  <a:srgbClr val="0000FF"/>
                </a:solidFill>
                <a:latin typeface="Consolas"/>
              </a:rPr>
              <a:t>get</a:t>
            </a:r>
            <a:r>
              <a:rPr lang="en-US" sz="1224" b="1" dirty="0">
                <a:solidFill>
                  <a:prstClr val="black"/>
                </a:solidFill>
                <a:latin typeface="Consolas"/>
              </a:rPr>
              <a:t> { </a:t>
            </a:r>
            <a:r>
              <a:rPr lang="en-US" sz="1224" b="1" dirty="0">
                <a:solidFill>
                  <a:srgbClr val="0000FF"/>
                </a:solidFill>
                <a:latin typeface="Consolas"/>
              </a:rPr>
              <a:t>return</a:t>
            </a:r>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.web</a:t>
            </a:r>
            <a:r>
              <a:rPr lang="en-US" sz="1224" b="1" dirty="0">
                <a:solidFill>
                  <a:prstClr val="black"/>
                </a:solidFill>
                <a:latin typeface="Consolas"/>
              </a:rPr>
              <a:t>; } }</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public</a:t>
            </a:r>
            <a:r>
              <a:rPr lang="en-US" sz="1224" b="1" dirty="0">
                <a:solidFill>
                  <a:prstClr val="black"/>
                </a:solidFill>
                <a:latin typeface="Consolas"/>
              </a:rPr>
              <a:t> </a:t>
            </a:r>
            <a:r>
              <a:rPr lang="en-US" sz="1224" b="1" dirty="0">
                <a:solidFill>
                  <a:srgbClr val="0000FF"/>
                </a:solidFill>
                <a:latin typeface="Consolas"/>
              </a:rPr>
              <a:t>string</a:t>
            </a:r>
            <a:r>
              <a:rPr lang="en-US" sz="1224" b="1" dirty="0">
                <a:solidFill>
                  <a:prstClr val="black"/>
                </a:solidFill>
                <a:latin typeface="Consolas"/>
              </a:rPr>
              <a:t> </a:t>
            </a:r>
            <a:r>
              <a:rPr lang="en-US" sz="1224" b="1" dirty="0" err="1">
                <a:solidFill>
                  <a:prstClr val="black"/>
                </a:solidFill>
                <a:latin typeface="Consolas"/>
              </a:rPr>
              <a:t>Url</a:t>
            </a:r>
            <a:r>
              <a:rPr lang="en-US" sz="1224" b="1" dirty="0">
                <a:solidFill>
                  <a:prstClr val="black"/>
                </a:solidFill>
                <a:latin typeface="Consolas"/>
              </a:rPr>
              <a:t> {</a:t>
            </a:r>
          </a:p>
          <a:p>
            <a:r>
              <a:rPr lang="en-US" sz="1224" b="1" dirty="0">
                <a:solidFill>
                  <a:prstClr val="black"/>
                </a:solidFill>
                <a:latin typeface="Consolas"/>
              </a:rPr>
              <a:t>    </a:t>
            </a:r>
            <a:r>
              <a:rPr lang="en-US" sz="1224" b="1" dirty="0">
                <a:solidFill>
                  <a:srgbClr val="0000FF"/>
                </a:solidFill>
                <a:latin typeface="Consolas"/>
              </a:rPr>
              <a:t>get</a:t>
            </a:r>
            <a:r>
              <a:rPr lang="en-US" sz="1224" b="1" dirty="0">
                <a:solidFill>
                  <a:prstClr val="black"/>
                </a:solidFill>
                <a:latin typeface="Consolas"/>
              </a:rPr>
              <a:t> { </a:t>
            </a:r>
          </a:p>
          <a:p>
            <a:r>
              <a:rPr lang="en-US" sz="1224" b="1" dirty="0">
                <a:solidFill>
                  <a:prstClr val="black"/>
                </a:solidFill>
                <a:latin typeface="Consolas"/>
              </a:rPr>
              <a:t>      </a:t>
            </a:r>
            <a:r>
              <a:rPr lang="en-US" sz="1224" b="1" dirty="0">
                <a:solidFill>
                  <a:srgbClr val="0000FF"/>
                </a:solidFill>
                <a:latin typeface="Consolas"/>
              </a:rPr>
              <a:t>return</a:t>
            </a:r>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.List</a:t>
            </a:r>
            <a:r>
              <a:rPr lang="en-US" sz="1224" b="1" dirty="0">
                <a:solidFill>
                  <a:prstClr val="black"/>
                </a:solidFill>
                <a:latin typeface="Consolas"/>
              </a:rPr>
              <a:t> != </a:t>
            </a:r>
            <a:r>
              <a:rPr lang="en-US" sz="1224" b="1" dirty="0">
                <a:solidFill>
                  <a:srgbClr val="0000FF"/>
                </a:solidFill>
                <a:latin typeface="Consolas"/>
              </a:rPr>
              <a:t>null</a:t>
            </a:r>
            <a:r>
              <a:rPr lang="en-US" sz="1224" b="1" dirty="0">
                <a:solidFill>
                  <a:prstClr val="black"/>
                </a:solidFill>
                <a:latin typeface="Consolas"/>
              </a:rPr>
              <a:t> </a:t>
            </a:r>
          </a:p>
          <a:p>
            <a:r>
              <a:rPr lang="en-US" sz="1224" b="1" dirty="0">
                <a:solidFill>
                  <a:prstClr val="black"/>
                </a:solidFill>
                <a:latin typeface="Consolas"/>
              </a:rPr>
              <a:t>        ? </a:t>
            </a:r>
            <a:r>
              <a:rPr lang="en-US" sz="1224" b="1" dirty="0" err="1">
                <a:solidFill>
                  <a:srgbClr val="0000FF"/>
                </a:solidFill>
                <a:latin typeface="Consolas"/>
              </a:rPr>
              <a:t>this</a:t>
            </a:r>
            <a:r>
              <a:rPr lang="en-US" sz="1224" b="1" dirty="0" err="1">
                <a:solidFill>
                  <a:prstClr val="black"/>
                </a:solidFill>
                <a:latin typeface="Consolas"/>
              </a:rPr>
              <a:t>.List.RootFolder.ServerRelativeUrl</a:t>
            </a:r>
            <a:r>
              <a:rPr lang="en-US" sz="1224" b="1" dirty="0">
                <a:solidFill>
                  <a:prstClr val="black"/>
                </a:solidFill>
                <a:latin typeface="Consolas"/>
              </a:rPr>
              <a:t> </a:t>
            </a:r>
          </a:p>
          <a:p>
            <a:r>
              <a:rPr lang="en-US" sz="1224" b="1" dirty="0">
                <a:solidFill>
                  <a:prstClr val="black"/>
                </a:solidFill>
                <a:latin typeface="Consolas"/>
              </a:rPr>
              <a:t>        : </a:t>
            </a:r>
            <a:r>
              <a:rPr lang="en-US" sz="1224" b="1" dirty="0" err="1">
                <a:solidFill>
                  <a:srgbClr val="0000FF"/>
                </a:solidFill>
                <a:latin typeface="Consolas"/>
              </a:rPr>
              <a:t>this</a:t>
            </a:r>
            <a:r>
              <a:rPr lang="en-US" sz="1224" b="1" dirty="0" err="1">
                <a:solidFill>
                  <a:prstClr val="black"/>
                </a:solidFill>
                <a:latin typeface="Consolas"/>
              </a:rPr>
              <a:t>.Web.ServerRelativeUrl</a:t>
            </a:r>
            <a:r>
              <a:rPr lang="en-US" sz="1224" b="1" dirty="0">
                <a:solidFill>
                  <a:prstClr val="black"/>
                </a:solidFill>
                <a:latin typeface="Consolas"/>
              </a:rPr>
              <a:t>; </a:t>
            </a:r>
          </a:p>
          <a:p>
            <a:r>
              <a:rPr lang="en-US" sz="1224" b="1" dirty="0">
                <a:solidFill>
                  <a:prstClr val="black"/>
                </a:solidFill>
                <a:latin typeface="Consolas"/>
              </a:rPr>
              <a:t>    }</a:t>
            </a:r>
          </a:p>
          <a:p>
            <a:r>
              <a:rPr lang="en-US" sz="1224" b="1" dirty="0">
                <a:solidFill>
                  <a:prstClr val="black"/>
                </a:solidFill>
                <a:latin typeface="Consolas"/>
              </a:rPr>
              <a:t>  }</a:t>
            </a:r>
          </a:p>
          <a:p>
            <a:endParaRPr lang="en-US" sz="1224" b="1" dirty="0">
              <a:solidFill>
                <a:prstClr val="black"/>
              </a:solidFill>
              <a:latin typeface="Consolas"/>
            </a:endParaRPr>
          </a:p>
        </p:txBody>
      </p:sp>
      <p:cxnSp>
        <p:nvCxnSpPr>
          <p:cNvPr id="6" name="Straight Connector 5"/>
          <p:cNvCxnSpPr/>
          <p:nvPr/>
        </p:nvCxnSpPr>
        <p:spPr>
          <a:xfrm>
            <a:off x="6056216" y="1673073"/>
            <a:ext cx="0" cy="4570289"/>
          </a:xfrm>
          <a:prstGeom prst="line">
            <a:avLst/>
          </a:pr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6367879" y="2027711"/>
            <a:ext cx="5669173" cy="3936874"/>
          </a:xfrm>
          <a:prstGeom prst="rect">
            <a:avLst/>
          </a:prstGeom>
          <a:solidFill>
            <a:schemeClr val="tx1"/>
          </a:solidFill>
        </p:spPr>
        <p:txBody>
          <a:bodyPr wrap="square">
            <a:spAutoFit/>
          </a:bodyPr>
          <a:lstStyle/>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public</a:t>
            </a:r>
            <a:r>
              <a:rPr lang="en-US" sz="1224" b="1" dirty="0">
                <a:solidFill>
                  <a:prstClr val="black"/>
                </a:solidFill>
                <a:latin typeface="Consolas"/>
              </a:rPr>
              <a:t> </a:t>
            </a:r>
            <a:r>
              <a:rPr lang="en-US" sz="1224" b="1" dirty="0" err="1">
                <a:solidFill>
                  <a:srgbClr val="2B91AF"/>
                </a:solidFill>
                <a:latin typeface="Consolas"/>
              </a:rPr>
              <a:t>SPFieldCollection</a:t>
            </a:r>
            <a:r>
              <a:rPr lang="en-US" sz="1224" b="1" dirty="0">
                <a:solidFill>
                  <a:prstClr val="black"/>
                </a:solidFill>
                <a:latin typeface="Consolas"/>
              </a:rPr>
              <a:t> Fields {</a:t>
            </a:r>
          </a:p>
          <a:p>
            <a:r>
              <a:rPr lang="en-US" sz="1224" b="1" dirty="0">
                <a:solidFill>
                  <a:prstClr val="black"/>
                </a:solidFill>
                <a:latin typeface="Consolas"/>
              </a:rPr>
              <a:t>    </a:t>
            </a:r>
            <a:r>
              <a:rPr lang="en-US" sz="1224" b="1" dirty="0">
                <a:solidFill>
                  <a:srgbClr val="0000FF"/>
                </a:solidFill>
                <a:latin typeface="Consolas"/>
              </a:rPr>
              <a:t>get</a:t>
            </a:r>
            <a:r>
              <a:rPr lang="en-US" sz="1224" b="1" dirty="0">
                <a:solidFill>
                  <a:prstClr val="black"/>
                </a:solidFill>
                <a:latin typeface="Consolas"/>
              </a:rPr>
              <a:t> {</a:t>
            </a:r>
          </a:p>
          <a:p>
            <a:r>
              <a:rPr lang="en-US" sz="1224" b="1" dirty="0">
                <a:solidFill>
                  <a:prstClr val="black"/>
                </a:solidFill>
                <a:latin typeface="Consolas"/>
              </a:rPr>
              <a:t>      </a:t>
            </a:r>
            <a:r>
              <a:rPr lang="en-US" sz="1224" b="1" dirty="0">
                <a:solidFill>
                  <a:srgbClr val="0000FF"/>
                </a:solidFill>
                <a:latin typeface="Consolas"/>
              </a:rPr>
              <a:t>if</a:t>
            </a:r>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.List</a:t>
            </a:r>
            <a:r>
              <a:rPr lang="en-US" sz="1224" b="1" dirty="0">
                <a:solidFill>
                  <a:prstClr val="black"/>
                </a:solidFill>
                <a:latin typeface="Consolas"/>
              </a:rPr>
              <a:t> != </a:t>
            </a:r>
            <a:r>
              <a:rPr lang="en-US" sz="1224" b="1" dirty="0">
                <a:solidFill>
                  <a:srgbClr val="0000FF"/>
                </a:solidFill>
                <a:latin typeface="Consolas"/>
              </a:rPr>
              <a:t>null</a:t>
            </a:r>
            <a:r>
              <a:rPr lang="en-US" sz="1224" b="1" dirty="0">
                <a:solidFill>
                  <a:prstClr val="black"/>
                </a:solidFill>
                <a:latin typeface="Consolas"/>
              </a:rPr>
              <a:t>) </a:t>
            </a:r>
            <a:r>
              <a:rPr lang="en-US" sz="1224" b="1" dirty="0">
                <a:solidFill>
                  <a:srgbClr val="0000FF"/>
                </a:solidFill>
                <a:latin typeface="Consolas"/>
              </a:rPr>
              <a:t>return</a:t>
            </a:r>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.List.Fields</a:t>
            </a:r>
            <a:r>
              <a:rPr lang="en-US" sz="1224" b="1" dirty="0">
                <a:solidFill>
                  <a:prstClr val="black"/>
                </a:solidFill>
                <a:latin typeface="Consolas"/>
              </a:rPr>
              <a:t>;</a:t>
            </a:r>
          </a:p>
          <a:p>
            <a:r>
              <a:rPr lang="en-US" sz="1224" b="1" dirty="0">
                <a:solidFill>
                  <a:prstClr val="black"/>
                </a:solidFill>
                <a:latin typeface="Consolas"/>
              </a:rPr>
              <a:t>      </a:t>
            </a:r>
            <a:r>
              <a:rPr lang="en-US" sz="1224" b="1" dirty="0">
                <a:solidFill>
                  <a:srgbClr val="0000FF"/>
                </a:solidFill>
                <a:latin typeface="Consolas"/>
              </a:rPr>
              <a:t>return</a:t>
            </a:r>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.Web.Fields</a:t>
            </a:r>
            <a:r>
              <a:rPr lang="en-US" sz="1224" b="1" dirty="0">
                <a:solidFill>
                  <a:prstClr val="black"/>
                </a:solidFill>
                <a:latin typeface="Consolas"/>
              </a:rPr>
              <a:t>;</a:t>
            </a:r>
          </a:p>
          <a:p>
            <a:r>
              <a:rPr lang="en-US" sz="1224" b="1" dirty="0">
                <a:solidFill>
                  <a:prstClr val="black"/>
                </a:solidFill>
                <a:latin typeface="Consolas"/>
              </a:rPr>
              <a:t>    }</a:t>
            </a:r>
          </a:p>
          <a:p>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public</a:t>
            </a:r>
            <a:r>
              <a:rPr lang="en-US" sz="1224" b="1" dirty="0">
                <a:solidFill>
                  <a:prstClr val="black"/>
                </a:solidFill>
                <a:latin typeface="Consolas"/>
              </a:rPr>
              <a:t> </a:t>
            </a:r>
            <a:r>
              <a:rPr lang="en-US" sz="1224" b="1" dirty="0">
                <a:solidFill>
                  <a:srgbClr val="2B91AF"/>
                </a:solidFill>
                <a:latin typeface="Consolas"/>
              </a:rPr>
              <a:t>ReportRow</a:t>
            </a:r>
            <a:r>
              <a:rPr lang="en-US" sz="1224" b="1" dirty="0">
                <a:solidFill>
                  <a:prstClr val="black"/>
                </a:solidFill>
                <a:latin typeface="Consolas"/>
              </a:rPr>
              <a:t> </a:t>
            </a:r>
            <a:r>
              <a:rPr lang="en-US" sz="1224" b="1" dirty="0" err="1">
                <a:solidFill>
                  <a:prstClr val="black"/>
                </a:solidFill>
                <a:latin typeface="Consolas"/>
              </a:rPr>
              <a:t>ParentRow</a:t>
            </a:r>
            <a:r>
              <a:rPr lang="en-US" sz="1224" b="1" dirty="0">
                <a:solidFill>
                  <a:prstClr val="black"/>
                </a:solidFill>
                <a:latin typeface="Consolas"/>
              </a:rPr>
              <a:t> {</a:t>
            </a:r>
          </a:p>
          <a:p>
            <a:r>
              <a:rPr lang="en-US" sz="1224" b="1" dirty="0">
                <a:solidFill>
                  <a:prstClr val="black"/>
                </a:solidFill>
                <a:latin typeface="Consolas"/>
              </a:rPr>
              <a:t>    </a:t>
            </a:r>
            <a:r>
              <a:rPr lang="en-US" sz="1224" b="1" dirty="0">
                <a:solidFill>
                  <a:srgbClr val="0000FF"/>
                </a:solidFill>
                <a:latin typeface="Consolas"/>
              </a:rPr>
              <a:t>get</a:t>
            </a:r>
            <a:r>
              <a:rPr lang="en-US" sz="1224" b="1" dirty="0">
                <a:solidFill>
                  <a:prstClr val="black"/>
                </a:solidFill>
                <a:latin typeface="Consolas"/>
              </a:rPr>
              <a:t> { </a:t>
            </a:r>
            <a:r>
              <a:rPr lang="en-US" sz="1224" b="1" dirty="0">
                <a:solidFill>
                  <a:srgbClr val="0000FF"/>
                </a:solidFill>
                <a:latin typeface="Consolas"/>
              </a:rPr>
              <a:t>return</a:t>
            </a:r>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.parentRow</a:t>
            </a:r>
            <a:r>
              <a:rPr lang="en-US" sz="1224" b="1" dirty="0">
                <a:solidFill>
                  <a:prstClr val="black"/>
                </a:solidFill>
                <a:latin typeface="Consolas"/>
              </a:rPr>
              <a:t>; }</a:t>
            </a:r>
          </a:p>
          <a:p>
            <a:r>
              <a:rPr lang="en-US" sz="1224" b="1" dirty="0">
                <a:solidFill>
                  <a:prstClr val="black"/>
                </a:solidFill>
                <a:latin typeface="Consolas"/>
              </a:rPr>
              <a:t>    </a:t>
            </a:r>
            <a:r>
              <a:rPr lang="en-US" sz="1224" b="1" dirty="0">
                <a:solidFill>
                  <a:srgbClr val="0000FF"/>
                </a:solidFill>
                <a:latin typeface="Consolas"/>
              </a:rPr>
              <a:t>set</a:t>
            </a:r>
            <a:r>
              <a:rPr lang="en-US" sz="1224" b="1" dirty="0">
                <a:solidFill>
                  <a:prstClr val="black"/>
                </a:solidFill>
                <a:latin typeface="Consolas"/>
              </a:rPr>
              <a:t> {</a:t>
            </a:r>
          </a:p>
          <a:p>
            <a:r>
              <a:rPr lang="en-US" sz="1224" b="1" dirty="0">
                <a:solidFill>
                  <a:prstClr val="black"/>
                </a:solidFill>
                <a:latin typeface="Consolas"/>
              </a:rPr>
              <a:t>      </a:t>
            </a:r>
            <a:r>
              <a:rPr lang="en-US" sz="1224" b="1" dirty="0">
                <a:solidFill>
                  <a:srgbClr val="0000FF"/>
                </a:solidFill>
                <a:latin typeface="Consolas"/>
              </a:rPr>
              <a:t>if</a:t>
            </a:r>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.parentRow</a:t>
            </a:r>
            <a:r>
              <a:rPr lang="en-US" sz="1224" b="1" dirty="0">
                <a:solidFill>
                  <a:prstClr val="black"/>
                </a:solidFill>
                <a:latin typeface="Consolas"/>
              </a:rPr>
              <a:t> != </a:t>
            </a:r>
            <a:r>
              <a:rPr lang="en-US" sz="1224" b="1" dirty="0">
                <a:solidFill>
                  <a:srgbClr val="0000FF"/>
                </a:solidFill>
                <a:latin typeface="Consolas"/>
              </a:rPr>
              <a:t>null</a:t>
            </a:r>
            <a:r>
              <a:rPr lang="en-US" sz="1224" b="1" dirty="0">
                <a:solidFill>
                  <a:prstClr val="black"/>
                </a:solidFill>
                <a:latin typeface="Consolas"/>
              </a:rPr>
              <a:t>)</a:t>
            </a:r>
          </a:p>
          <a:p>
            <a:r>
              <a:rPr lang="en-US" sz="1224" b="1" dirty="0">
                <a:solidFill>
                  <a:prstClr val="black"/>
                </a:solidFill>
                <a:latin typeface="Consolas"/>
              </a:rPr>
              <a:t>        </a:t>
            </a:r>
            <a:r>
              <a:rPr lang="en-US" sz="1224" b="1" dirty="0">
                <a:solidFill>
                  <a:srgbClr val="0000FF"/>
                </a:solidFill>
                <a:latin typeface="Consolas"/>
              </a:rPr>
              <a:t>throw</a:t>
            </a:r>
            <a:r>
              <a:rPr lang="en-US" sz="1224" b="1" dirty="0">
                <a:solidFill>
                  <a:prstClr val="black"/>
                </a:solidFill>
                <a:latin typeface="Consolas"/>
              </a:rPr>
              <a:t> </a:t>
            </a:r>
            <a:r>
              <a:rPr lang="en-US" sz="1224" b="1" dirty="0">
                <a:solidFill>
                  <a:srgbClr val="0000FF"/>
                </a:solidFill>
                <a:latin typeface="Consolas"/>
              </a:rPr>
              <a:t>new</a:t>
            </a:r>
            <a:r>
              <a:rPr lang="en-US" sz="1224" b="1" dirty="0">
                <a:solidFill>
                  <a:prstClr val="black"/>
                </a:solidFill>
                <a:latin typeface="Consolas"/>
              </a:rPr>
              <a:t> </a:t>
            </a:r>
            <a:r>
              <a:rPr lang="en-US" sz="1224" b="1" dirty="0">
                <a:solidFill>
                  <a:srgbClr val="2B91AF"/>
                </a:solidFill>
                <a:latin typeface="Consolas"/>
              </a:rPr>
              <a:t>Exception</a:t>
            </a:r>
            <a:r>
              <a:rPr lang="en-US" sz="1224" b="1" dirty="0">
                <a:solidFill>
                  <a:prstClr val="black"/>
                </a:solidFill>
                <a:latin typeface="Consolas"/>
              </a:rPr>
              <a:t>(</a:t>
            </a:r>
            <a:r>
              <a:rPr lang="en-US" sz="1224" b="1" dirty="0">
                <a:solidFill>
                  <a:srgbClr val="A31515"/>
                </a:solidFill>
                <a:latin typeface="Consolas"/>
              </a:rPr>
              <a:t>"</a:t>
            </a:r>
            <a:r>
              <a:rPr lang="en-US" sz="1224" b="1" dirty="0" err="1">
                <a:solidFill>
                  <a:srgbClr val="A31515"/>
                </a:solidFill>
                <a:latin typeface="Consolas"/>
              </a:rPr>
              <a:t>ParentRow</a:t>
            </a:r>
            <a:r>
              <a:rPr lang="en-US" sz="1224" b="1" dirty="0">
                <a:solidFill>
                  <a:srgbClr val="A31515"/>
                </a:solidFill>
                <a:latin typeface="Consolas"/>
              </a:rPr>
              <a:t> has already been set"</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.parentRow</a:t>
            </a:r>
            <a:r>
              <a:rPr lang="en-US" sz="1224" b="1" dirty="0">
                <a:solidFill>
                  <a:prstClr val="black"/>
                </a:solidFill>
                <a:latin typeface="Consolas"/>
              </a:rPr>
              <a:t> = </a:t>
            </a:r>
            <a:r>
              <a:rPr lang="en-US" sz="1224" b="1" dirty="0">
                <a:solidFill>
                  <a:srgbClr val="0000FF"/>
                </a:solidFill>
                <a:latin typeface="Consolas"/>
              </a:rPr>
              <a:t>value</a:t>
            </a:r>
            <a:r>
              <a:rPr lang="en-US" sz="1224" b="1" dirty="0">
                <a:solidFill>
                  <a:prstClr val="black"/>
                </a:solidFill>
                <a:latin typeface="Consolas"/>
              </a:rPr>
              <a:t>;</a:t>
            </a:r>
          </a:p>
          <a:p>
            <a:r>
              <a:rPr lang="en-US" sz="1224" b="1" dirty="0">
                <a:solidFill>
                  <a:prstClr val="black"/>
                </a:solidFill>
                <a:latin typeface="Consolas"/>
              </a:rPr>
              <a:t>      </a:t>
            </a:r>
            <a:r>
              <a:rPr lang="en-US" sz="1224" b="1" dirty="0">
                <a:solidFill>
                  <a:srgbClr val="0000FF"/>
                </a:solidFill>
                <a:latin typeface="Consolas"/>
              </a:rPr>
              <a:t>if</a:t>
            </a:r>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.parentRow</a:t>
            </a:r>
            <a:r>
              <a:rPr lang="en-US" sz="1224" b="1" dirty="0">
                <a:solidFill>
                  <a:prstClr val="black"/>
                </a:solidFill>
                <a:latin typeface="Consolas"/>
              </a:rPr>
              <a:t> != </a:t>
            </a:r>
            <a:r>
              <a:rPr lang="en-US" sz="1224" b="1" dirty="0">
                <a:solidFill>
                  <a:srgbClr val="0000FF"/>
                </a:solidFill>
                <a:latin typeface="Consolas"/>
              </a:rPr>
              <a:t>null</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.parentRow.ChildRows.Add</a:t>
            </a:r>
            <a:r>
              <a:rPr lang="en-US" sz="1224" b="1" dirty="0">
                <a:solidFill>
                  <a:prstClr val="black"/>
                </a:solidFill>
                <a:latin typeface="Consolas"/>
              </a:rPr>
              <a:t>(</a:t>
            </a:r>
            <a:r>
              <a:rPr lang="en-US" sz="1224" b="1" dirty="0">
                <a:solidFill>
                  <a:srgbClr val="0000FF"/>
                </a:solidFill>
                <a:latin typeface="Consolas"/>
              </a:rPr>
              <a:t>this</a:t>
            </a:r>
            <a:r>
              <a:rPr lang="en-US" sz="1224" b="1" dirty="0">
                <a:solidFill>
                  <a:prstClr val="black"/>
                </a:solidFill>
                <a:latin typeface="Consolas"/>
              </a:rPr>
              <a:t>);</a:t>
            </a:r>
          </a:p>
          <a:p>
            <a:r>
              <a:rPr lang="en-US" sz="1224" b="1" dirty="0">
                <a:solidFill>
                  <a:prstClr val="black"/>
                </a:solidFill>
                <a:latin typeface="Consolas"/>
              </a:rPr>
              <a:t>    }</a:t>
            </a:r>
          </a:p>
          <a:p>
            <a:r>
              <a:rPr lang="en-US" sz="1224" b="1" dirty="0">
                <a:solidFill>
                  <a:prstClr val="black"/>
                </a:solidFill>
                <a:latin typeface="Consolas"/>
              </a:rPr>
              <a:t>  }</a:t>
            </a:r>
          </a:p>
          <a:p>
            <a:r>
              <a:rPr lang="en-US" sz="1224" b="1" dirty="0">
                <a:solidFill>
                  <a:prstClr val="black"/>
                </a:solidFill>
                <a:latin typeface="Consolas"/>
              </a:rPr>
              <a:t>  ...</a:t>
            </a:r>
          </a:p>
          <a:p>
            <a:r>
              <a:rPr lang="en-US" sz="1224" b="1" dirty="0">
                <a:solidFill>
                  <a:prstClr val="black"/>
                </a:solidFill>
                <a:latin typeface="Consolas"/>
              </a:rPr>
              <a:t>}</a:t>
            </a:r>
          </a:p>
        </p:txBody>
      </p:sp>
      <p:sp>
        <p:nvSpPr>
          <p:cNvPr id="7" name="1 A"/>
          <p:cNvSpPr/>
          <p:nvPr/>
        </p:nvSpPr>
        <p:spPr bwMode="auto">
          <a:xfrm>
            <a:off x="1229508" y="2081408"/>
            <a:ext cx="3078844" cy="192632"/>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8" name="1 B"/>
          <p:cNvSpPr/>
          <p:nvPr/>
        </p:nvSpPr>
        <p:spPr bwMode="auto">
          <a:xfrm>
            <a:off x="6524181" y="3546455"/>
            <a:ext cx="5294604" cy="1900345"/>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9" name="2"/>
          <p:cNvSpPr/>
          <p:nvPr/>
        </p:nvSpPr>
        <p:spPr bwMode="auto">
          <a:xfrm>
            <a:off x="1229508" y="3205824"/>
            <a:ext cx="3674123" cy="425376"/>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Tree>
    <p:custDataLst>
      <p:tags r:id="rId1"/>
    </p:custDataLst>
    <p:extLst>
      <p:ext uri="{BB962C8B-B14F-4D97-AF65-F5344CB8AC3E}">
        <p14:creationId xmlns:p14="http://schemas.microsoft.com/office/powerpoint/2010/main" val="2312740067"/>
      </p:ext>
    </p:extLst>
  </p:cSld>
  <p:clrMapOvr>
    <a:masterClrMapping/>
  </p:clrMapOvr>
  <mc:AlternateContent xmlns:mc="http://schemas.openxmlformats.org/markup-compatibility/2006" xmlns:p14="http://schemas.microsoft.com/office/powerpoint/2010/main">
    <mc:Choice Requires="p14">
      <p:transition spd="med" p14:dur="700" advTm="27316">
        <p:fade/>
      </p:transition>
    </mc:Choice>
    <mc:Fallback xmlns="">
      <p:transition spd="med" advTm="2731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8"/>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2502" y="1196581"/>
            <a:ext cx="12431473" cy="5797943"/>
          </a:xfrm>
          <a:prstGeom prst="rect">
            <a:avLst/>
          </a:prstGeom>
          <a:solidFill>
            <a:schemeClr val="tx1"/>
          </a:solidFill>
          <a:ln>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0" name="Rectangle 9"/>
          <p:cNvSpPr/>
          <p:nvPr/>
        </p:nvSpPr>
        <p:spPr>
          <a:xfrm>
            <a:off x="5875918" y="1476622"/>
            <a:ext cx="5734518" cy="5178725"/>
          </a:xfrm>
          <a:prstGeom prst="rect">
            <a:avLst/>
          </a:prstGeom>
          <a:solidFill>
            <a:schemeClr val="tx1"/>
          </a:solidFill>
        </p:spPr>
        <p:txBody>
          <a:bodyPr wrap="square">
            <a:spAutoFit/>
          </a:bodyPr>
          <a:lstStyle/>
          <a:p>
            <a:r>
              <a:rPr lang="en-US" sz="1224" b="1" dirty="0">
                <a:solidFill>
                  <a:prstClr val="black"/>
                </a:solidFill>
                <a:latin typeface="Consolas"/>
              </a:rPr>
              <a:t> </a:t>
            </a:r>
            <a:r>
              <a:rPr lang="en-US" sz="1224" b="1" dirty="0">
                <a:solidFill>
                  <a:srgbClr val="0000FF"/>
                </a:solidFill>
                <a:latin typeface="Consolas"/>
              </a:rPr>
              <a:t>public</a:t>
            </a:r>
            <a:r>
              <a:rPr lang="en-US" sz="1224" b="1" dirty="0">
                <a:solidFill>
                  <a:prstClr val="black"/>
                </a:solidFill>
                <a:latin typeface="Consolas"/>
              </a:rPr>
              <a:t> </a:t>
            </a:r>
            <a:r>
              <a:rPr lang="en-US" sz="1224" b="1" dirty="0">
                <a:solidFill>
                  <a:srgbClr val="0000FF"/>
                </a:solidFill>
                <a:latin typeface="Consolas"/>
              </a:rPr>
              <a:t>void</a:t>
            </a:r>
            <a:r>
              <a:rPr lang="en-US" sz="1224" b="1" dirty="0">
                <a:solidFill>
                  <a:prstClr val="black"/>
                </a:solidFill>
                <a:latin typeface="Consolas"/>
              </a:rPr>
              <a:t> </a:t>
            </a:r>
            <a:r>
              <a:rPr lang="en-US" sz="1224" b="1" dirty="0" err="1">
                <a:solidFill>
                  <a:prstClr val="black"/>
                </a:solidFill>
                <a:latin typeface="Consolas"/>
              </a:rPr>
              <a:t>WriteOutput</a:t>
            </a:r>
            <a:r>
              <a:rPr lang="en-US" sz="1224" b="1" dirty="0">
                <a:solidFill>
                  <a:prstClr val="black"/>
                </a:solidFill>
                <a:latin typeface="Consolas"/>
              </a:rPr>
              <a:t>(</a:t>
            </a:r>
            <a:r>
              <a:rPr lang="en-US" sz="1224" b="1" dirty="0">
                <a:solidFill>
                  <a:srgbClr val="2B91AF"/>
                </a:solidFill>
                <a:latin typeface="Consolas"/>
              </a:rPr>
              <a:t>StreamWriter</a:t>
            </a:r>
            <a:r>
              <a:rPr lang="en-US" sz="1224" b="1" dirty="0">
                <a:solidFill>
                  <a:prstClr val="black"/>
                </a:solidFill>
                <a:latin typeface="Consolas"/>
              </a:rPr>
              <a:t> </a:t>
            </a:r>
            <a:r>
              <a:rPr lang="en-US" sz="1224" b="1" dirty="0" err="1">
                <a:solidFill>
                  <a:prstClr val="black"/>
                </a:solidFill>
                <a:latin typeface="Consolas"/>
              </a:rPr>
              <a:t>streamWriter</a:t>
            </a:r>
            <a:r>
              <a:rPr lang="en-US" sz="1224" b="1" dirty="0">
                <a:solidFill>
                  <a:prstClr val="black"/>
                </a:solidFill>
                <a:latin typeface="Consolas"/>
              </a:rPr>
              <a:t>, </a:t>
            </a:r>
            <a:r>
              <a:rPr lang="en-US" sz="1224" b="1" dirty="0" err="1">
                <a:solidFill>
                  <a:srgbClr val="0000FF"/>
                </a:solidFill>
                <a:latin typeface="Consolas"/>
              </a:rPr>
              <a:t>int</a:t>
            </a:r>
            <a:r>
              <a:rPr lang="en-US" sz="1224" b="1" dirty="0">
                <a:solidFill>
                  <a:prstClr val="black"/>
                </a:solidFill>
                <a:latin typeface="Consolas"/>
              </a:rPr>
              <a:t> depth) {</a:t>
            </a:r>
          </a:p>
          <a:p>
            <a:r>
              <a:rPr lang="en-US" sz="1224" b="1" dirty="0">
                <a:solidFill>
                  <a:prstClr val="black"/>
                </a:solidFill>
                <a:latin typeface="Consolas"/>
              </a:rPr>
              <a:t>    </a:t>
            </a:r>
            <a:r>
              <a:rPr lang="en-US" sz="1224" b="1" dirty="0">
                <a:solidFill>
                  <a:srgbClr val="2B91AF"/>
                </a:solidFill>
                <a:latin typeface="Consolas"/>
              </a:rPr>
              <a:t>Dictionary</a:t>
            </a:r>
            <a:r>
              <a:rPr lang="en-US" sz="1224" b="1" dirty="0">
                <a:solidFill>
                  <a:prstClr val="black"/>
                </a:solidFill>
                <a:latin typeface="Consolas"/>
              </a:rPr>
              <a:t>&lt;</a:t>
            </a:r>
            <a:r>
              <a:rPr lang="en-US" sz="1224" b="1" dirty="0">
                <a:solidFill>
                  <a:srgbClr val="0000FF"/>
                </a:solidFill>
                <a:latin typeface="Consolas"/>
              </a:rPr>
              <a:t>string</a:t>
            </a:r>
            <a:r>
              <a:rPr lang="en-US" sz="1224" b="1" dirty="0">
                <a:solidFill>
                  <a:prstClr val="black"/>
                </a:solidFill>
                <a:latin typeface="Consolas"/>
              </a:rPr>
              <a:t>, </a:t>
            </a:r>
            <a:r>
              <a:rPr lang="en-US" sz="1224" b="1" dirty="0">
                <a:solidFill>
                  <a:srgbClr val="0000FF"/>
                </a:solidFill>
                <a:latin typeface="Consolas"/>
              </a:rPr>
              <a:t>string</a:t>
            </a:r>
            <a:r>
              <a:rPr lang="en-US" sz="1224" b="1" dirty="0">
                <a:solidFill>
                  <a:prstClr val="black"/>
                </a:solidFill>
                <a:latin typeface="Consolas"/>
              </a:rPr>
              <a:t>&gt; </a:t>
            </a:r>
            <a:r>
              <a:rPr lang="en-US" sz="1224" b="1" dirty="0" err="1">
                <a:solidFill>
                  <a:prstClr val="black"/>
                </a:solidFill>
                <a:latin typeface="Consolas"/>
              </a:rPr>
              <a:t>rowValues</a:t>
            </a:r>
            <a:r>
              <a:rPr lang="en-US" sz="1224" b="1" dirty="0">
                <a:solidFill>
                  <a:prstClr val="black"/>
                </a:solidFill>
                <a:latin typeface="Consolas"/>
              </a:rPr>
              <a:t> </a:t>
            </a:r>
          </a:p>
          <a:p>
            <a:r>
              <a:rPr lang="en-US" sz="1224" b="1" dirty="0">
                <a:solidFill>
                  <a:prstClr val="black"/>
                </a:solidFill>
                <a:latin typeface="Consolas"/>
              </a:rPr>
              <a:t>      = </a:t>
            </a:r>
            <a:r>
              <a:rPr lang="en-US" sz="1224" b="1" dirty="0">
                <a:solidFill>
                  <a:srgbClr val="0000FF"/>
                </a:solidFill>
                <a:latin typeface="Consolas"/>
              </a:rPr>
              <a:t>new</a:t>
            </a:r>
            <a:r>
              <a:rPr lang="en-US" sz="1224" b="1" dirty="0">
                <a:solidFill>
                  <a:prstClr val="black"/>
                </a:solidFill>
                <a:latin typeface="Consolas"/>
              </a:rPr>
              <a:t> </a:t>
            </a:r>
            <a:r>
              <a:rPr lang="en-US" sz="1224" b="1" dirty="0">
                <a:solidFill>
                  <a:srgbClr val="2B91AF"/>
                </a:solidFill>
                <a:latin typeface="Consolas"/>
              </a:rPr>
              <a:t>Dictionary</a:t>
            </a:r>
            <a:r>
              <a:rPr lang="en-US" sz="1224" b="1" dirty="0">
                <a:solidFill>
                  <a:prstClr val="black"/>
                </a:solidFill>
                <a:latin typeface="Consolas"/>
              </a:rPr>
              <a:t>&lt;</a:t>
            </a:r>
            <a:r>
              <a:rPr lang="en-US" sz="1224" b="1" dirty="0">
                <a:solidFill>
                  <a:srgbClr val="0000FF"/>
                </a:solidFill>
                <a:latin typeface="Consolas"/>
              </a:rPr>
              <a:t>string</a:t>
            </a:r>
            <a:r>
              <a:rPr lang="en-US" sz="1224" b="1" dirty="0">
                <a:solidFill>
                  <a:prstClr val="black"/>
                </a:solidFill>
                <a:latin typeface="Consolas"/>
              </a:rPr>
              <a:t>, </a:t>
            </a:r>
            <a:r>
              <a:rPr lang="en-US" sz="1224" b="1" dirty="0">
                <a:solidFill>
                  <a:srgbClr val="0000FF"/>
                </a:solidFill>
                <a:latin typeface="Consolas"/>
              </a:rPr>
              <a:t>string</a:t>
            </a:r>
            <a:r>
              <a:rPr lang="en-US" sz="1224" b="1" dirty="0">
                <a:solidFill>
                  <a:prstClr val="black"/>
                </a:solidFill>
                <a:latin typeface="Consolas"/>
              </a:rPr>
              <a:t>&gt;(1000);</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string</a:t>
            </a:r>
            <a:r>
              <a:rPr lang="en-US" sz="1224" b="1" dirty="0">
                <a:solidFill>
                  <a:prstClr val="black"/>
                </a:solidFill>
                <a:latin typeface="Consolas"/>
              </a:rPr>
              <a:t> kind = </a:t>
            </a:r>
            <a:r>
              <a:rPr lang="en-US" sz="1224" b="1" dirty="0" err="1">
                <a:solidFill>
                  <a:srgbClr val="0000FF"/>
                </a:solidFill>
                <a:latin typeface="Consolas"/>
              </a:rPr>
              <a:t>this</a:t>
            </a:r>
            <a:r>
              <a:rPr lang="en-US" sz="1224" b="1" dirty="0" err="1">
                <a:solidFill>
                  <a:prstClr val="black"/>
                </a:solidFill>
                <a:latin typeface="Consolas"/>
              </a:rPr>
              <a:t>.List</a:t>
            </a:r>
            <a:r>
              <a:rPr lang="en-US" sz="1224" b="1" dirty="0">
                <a:solidFill>
                  <a:prstClr val="black"/>
                </a:solidFill>
                <a:latin typeface="Consolas"/>
              </a:rPr>
              <a:t> != </a:t>
            </a:r>
            <a:r>
              <a:rPr lang="en-US" sz="1224" b="1" dirty="0">
                <a:solidFill>
                  <a:srgbClr val="0000FF"/>
                </a:solidFill>
                <a:latin typeface="Consolas"/>
              </a:rPr>
              <a:t>null</a:t>
            </a:r>
            <a:r>
              <a:rPr lang="en-US" sz="1224" b="1" dirty="0">
                <a:solidFill>
                  <a:prstClr val="black"/>
                </a:solidFill>
                <a:latin typeface="Consolas"/>
              </a:rPr>
              <a:t> ? </a:t>
            </a:r>
            <a:r>
              <a:rPr lang="en-US" sz="1224" b="1" dirty="0">
                <a:solidFill>
                  <a:srgbClr val="A31515"/>
                </a:solidFill>
                <a:latin typeface="Consolas"/>
              </a:rPr>
              <a:t>"List"</a:t>
            </a:r>
            <a:r>
              <a:rPr lang="en-US" sz="1224" b="1" dirty="0">
                <a:solidFill>
                  <a:prstClr val="black"/>
                </a:solidFill>
                <a:latin typeface="Consolas"/>
              </a:rPr>
              <a:t> : </a:t>
            </a:r>
            <a:r>
              <a:rPr lang="en-US" sz="1224" b="1" dirty="0">
                <a:solidFill>
                  <a:srgbClr val="A31515"/>
                </a:solidFill>
                <a:latin typeface="Consolas"/>
              </a:rPr>
              <a:t>"Web"</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prstClr val="black"/>
                </a:solidFill>
                <a:latin typeface="Consolas"/>
              </a:rPr>
              <a:t>rowValues</a:t>
            </a:r>
            <a:r>
              <a:rPr lang="en-US" sz="1224" b="1" dirty="0">
                <a:solidFill>
                  <a:prstClr val="black"/>
                </a:solidFill>
                <a:latin typeface="Consolas"/>
              </a:rPr>
              <a:t>[</a:t>
            </a:r>
            <a:r>
              <a:rPr lang="en-US" sz="1224" b="1" dirty="0">
                <a:solidFill>
                  <a:srgbClr val="A31515"/>
                </a:solidFill>
                <a:latin typeface="Consolas"/>
              </a:rPr>
              <a:t>"Kind"</a:t>
            </a:r>
            <a:r>
              <a:rPr lang="en-US" sz="1224" b="1" dirty="0">
                <a:solidFill>
                  <a:prstClr val="black"/>
                </a:solidFill>
                <a:latin typeface="Consolas"/>
              </a:rPr>
              <a:t>] = kind;</a:t>
            </a:r>
          </a:p>
          <a:p>
            <a:r>
              <a:rPr lang="en-US" sz="1224" b="1" dirty="0">
                <a:solidFill>
                  <a:prstClr val="black"/>
                </a:solidFill>
                <a:latin typeface="Consolas"/>
              </a:rPr>
              <a:t>    </a:t>
            </a:r>
            <a:r>
              <a:rPr lang="en-US" sz="1224" b="1" dirty="0" err="1">
                <a:solidFill>
                  <a:prstClr val="black"/>
                </a:solidFill>
                <a:latin typeface="Consolas"/>
              </a:rPr>
              <a:t>rowValues</a:t>
            </a:r>
            <a:r>
              <a:rPr lang="en-US" sz="1224" b="1" dirty="0">
                <a:solidFill>
                  <a:prstClr val="black"/>
                </a:solidFill>
                <a:latin typeface="Consolas"/>
              </a:rPr>
              <a:t>[</a:t>
            </a:r>
            <a:r>
              <a:rPr lang="en-US" sz="1224" b="1" dirty="0">
                <a:solidFill>
                  <a:srgbClr val="A31515"/>
                </a:solidFill>
                <a:latin typeface="Consolas"/>
              </a:rPr>
              <a:t>"URL"</a:t>
            </a:r>
            <a:r>
              <a:rPr lang="en-US" sz="1224" b="1" dirty="0">
                <a:solidFill>
                  <a:prstClr val="black"/>
                </a:solidFill>
                <a:latin typeface="Consolas"/>
              </a:rPr>
              <a:t>] = </a:t>
            </a:r>
            <a:r>
              <a:rPr lang="en-US" sz="1224" b="1" dirty="0" err="1">
                <a:solidFill>
                  <a:srgbClr val="0000FF"/>
                </a:solidFill>
                <a:latin typeface="Consolas"/>
              </a:rPr>
              <a:t>this</a:t>
            </a:r>
            <a:r>
              <a:rPr lang="en-US" sz="1224" b="1" dirty="0" err="1">
                <a:solidFill>
                  <a:prstClr val="black"/>
                </a:solidFill>
                <a:latin typeface="Consolas"/>
              </a:rPr>
              <a:t>.Url</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string</a:t>
            </a:r>
            <a:r>
              <a:rPr lang="en-US" sz="1224" b="1" dirty="0">
                <a:solidFill>
                  <a:prstClr val="black"/>
                </a:solidFill>
                <a:latin typeface="Consolas"/>
              </a:rPr>
              <a:t> </a:t>
            </a:r>
            <a:r>
              <a:rPr lang="en-US" sz="1224" b="1" dirty="0" err="1">
                <a:solidFill>
                  <a:prstClr val="black"/>
                </a:solidFill>
                <a:latin typeface="Consolas"/>
              </a:rPr>
              <a:t>rowIdentity</a:t>
            </a:r>
            <a:r>
              <a:rPr lang="en-US" sz="1224" b="1" dirty="0">
                <a:solidFill>
                  <a:prstClr val="black"/>
                </a:solidFill>
                <a:latin typeface="Consolas"/>
              </a:rPr>
              <a:t> = </a:t>
            </a:r>
            <a:r>
              <a:rPr lang="en-US" sz="1224" b="1" dirty="0">
                <a:solidFill>
                  <a:srgbClr val="A31515"/>
                </a:solidFill>
                <a:latin typeface="Consolas"/>
              </a:rPr>
              <a:t>""</a:t>
            </a:r>
            <a:r>
              <a:rPr lang="en-US" sz="1224" b="1" dirty="0">
                <a:solidFill>
                  <a:prstClr val="black"/>
                </a:solidFill>
                <a:latin typeface="Consolas"/>
              </a:rPr>
              <a:t>;</a:t>
            </a:r>
          </a:p>
          <a:p>
            <a:r>
              <a:rPr lang="en-US" sz="1224" b="1" dirty="0">
                <a:solidFill>
                  <a:prstClr val="black"/>
                </a:solidFill>
                <a:latin typeface="Consolas"/>
              </a:rPr>
              <a:t>    </a:t>
            </a:r>
            <a:r>
              <a:rPr lang="en-US" sz="1224" b="1" dirty="0">
                <a:solidFill>
                  <a:srgbClr val="0000FF"/>
                </a:solidFill>
                <a:latin typeface="Consolas"/>
              </a:rPr>
              <a:t>foreach</a:t>
            </a:r>
            <a:r>
              <a:rPr lang="en-US" sz="1224" b="1" dirty="0">
                <a:solidFill>
                  <a:prstClr val="black"/>
                </a:solidFill>
                <a:latin typeface="Consolas"/>
              </a:rPr>
              <a:t> (</a:t>
            </a:r>
            <a:r>
              <a:rPr lang="en-US" sz="1224" b="1" dirty="0">
                <a:solidFill>
                  <a:srgbClr val="2B91AF"/>
                </a:solidFill>
                <a:latin typeface="Consolas"/>
              </a:rPr>
              <a:t>SPField</a:t>
            </a:r>
            <a:r>
              <a:rPr lang="en-US" sz="1224" b="1" dirty="0">
                <a:solidFill>
                  <a:prstClr val="black"/>
                </a:solidFill>
                <a:latin typeface="Consolas"/>
              </a:rPr>
              <a:t> field </a:t>
            </a:r>
            <a:r>
              <a:rPr lang="en-US" sz="1224" b="1" dirty="0">
                <a:solidFill>
                  <a:srgbClr val="0000FF"/>
                </a:solidFill>
                <a:latin typeface="Consolas"/>
              </a:rPr>
              <a:t>in</a:t>
            </a:r>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.Fields</a:t>
            </a:r>
            <a:r>
              <a:rPr lang="en-US" sz="1224" b="1" dirty="0">
                <a:solidFill>
                  <a:prstClr val="black"/>
                </a:solidFill>
                <a:latin typeface="Consolas"/>
              </a:rPr>
              <a:t>) {</a:t>
            </a:r>
          </a:p>
          <a:p>
            <a:r>
              <a:rPr lang="en-US" sz="1224" b="1" dirty="0">
                <a:solidFill>
                  <a:prstClr val="black"/>
                </a:solidFill>
                <a:latin typeface="Consolas"/>
              </a:rPr>
              <a:t>      </a:t>
            </a:r>
            <a:r>
              <a:rPr lang="en-US" sz="1224" b="1" dirty="0">
                <a:solidFill>
                  <a:srgbClr val="0000FF"/>
                </a:solidFill>
                <a:latin typeface="Consolas"/>
              </a:rPr>
              <a:t>string</a:t>
            </a:r>
            <a:r>
              <a:rPr lang="en-US" sz="1224" b="1" dirty="0">
                <a:solidFill>
                  <a:prstClr val="black"/>
                </a:solidFill>
                <a:latin typeface="Consolas"/>
              </a:rPr>
              <a:t> label = </a:t>
            </a:r>
            <a:r>
              <a:rPr lang="en-US" sz="1224" b="1" dirty="0" err="1">
                <a:solidFill>
                  <a:srgbClr val="0000FF"/>
                </a:solidFill>
                <a:latin typeface="Consolas"/>
              </a:rPr>
              <a:t>this</a:t>
            </a:r>
            <a:r>
              <a:rPr lang="en-US" sz="1224" b="1" dirty="0" err="1">
                <a:solidFill>
                  <a:prstClr val="black"/>
                </a:solidFill>
                <a:latin typeface="Consolas"/>
              </a:rPr>
              <a:t>.Report.GetFieldLabel</a:t>
            </a:r>
            <a:r>
              <a:rPr lang="en-US" sz="1224" b="1" dirty="0">
                <a:solidFill>
                  <a:prstClr val="black"/>
                </a:solidFill>
                <a:latin typeface="Consolas"/>
              </a:rPr>
              <a:t>(field);</a:t>
            </a:r>
          </a:p>
          <a:p>
            <a:r>
              <a:rPr lang="en-US" sz="1224" b="1" dirty="0">
                <a:solidFill>
                  <a:prstClr val="black"/>
                </a:solidFill>
                <a:latin typeface="Consolas"/>
              </a:rPr>
              <a:t>      </a:t>
            </a:r>
            <a:r>
              <a:rPr lang="en-US" sz="1224" b="1" dirty="0" err="1">
                <a:solidFill>
                  <a:prstClr val="black"/>
                </a:solidFill>
                <a:latin typeface="Consolas"/>
              </a:rPr>
              <a:t>rowValues</a:t>
            </a:r>
            <a:r>
              <a:rPr lang="en-US" sz="1224" b="1" dirty="0">
                <a:solidFill>
                  <a:prstClr val="black"/>
                </a:solidFill>
                <a:latin typeface="Consolas"/>
              </a:rPr>
              <a:t>[</a:t>
            </a:r>
            <a:r>
              <a:rPr lang="en-US" sz="1224" b="1" dirty="0" err="1">
                <a:solidFill>
                  <a:prstClr val="black"/>
                </a:solidFill>
                <a:latin typeface="Consolas"/>
              </a:rPr>
              <a:t>field.Id.ToString</a:t>
            </a:r>
            <a:r>
              <a:rPr lang="en-US" sz="1224" b="1" dirty="0">
                <a:solidFill>
                  <a:prstClr val="black"/>
                </a:solidFill>
                <a:latin typeface="Consolas"/>
              </a:rPr>
              <a:t>()] = label;</a:t>
            </a:r>
          </a:p>
          <a:p>
            <a:r>
              <a:rPr lang="en-US" sz="1224" b="1" dirty="0">
                <a:solidFill>
                  <a:prstClr val="black"/>
                </a:solidFill>
                <a:latin typeface="Consolas"/>
              </a:rPr>
              <a:t>      </a:t>
            </a:r>
            <a:r>
              <a:rPr lang="en-US" sz="1224" b="1" dirty="0" err="1">
                <a:solidFill>
                  <a:prstClr val="black"/>
                </a:solidFill>
                <a:latin typeface="Consolas"/>
              </a:rPr>
              <a:t>rowIdentity</a:t>
            </a:r>
            <a:r>
              <a:rPr lang="en-US" sz="1224" b="1" dirty="0">
                <a:solidFill>
                  <a:prstClr val="black"/>
                </a:solidFill>
                <a:latin typeface="Consolas"/>
              </a:rPr>
              <a:t> += label;</a:t>
            </a:r>
          </a:p>
          <a:p>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r>
              <a:rPr lang="en-US" sz="1224" b="1" dirty="0" err="1">
                <a:solidFill>
                  <a:srgbClr val="0000FF"/>
                </a:solidFill>
                <a:latin typeface="Consolas"/>
              </a:rPr>
              <a:t>int</a:t>
            </a:r>
            <a:r>
              <a:rPr lang="en-US" sz="1224" b="1" dirty="0">
                <a:solidFill>
                  <a:prstClr val="black"/>
                </a:solidFill>
                <a:latin typeface="Consolas"/>
              </a:rPr>
              <a:t> </a:t>
            </a:r>
            <a:r>
              <a:rPr lang="en-US" sz="1224" b="1" dirty="0" err="1">
                <a:solidFill>
                  <a:prstClr val="black"/>
                </a:solidFill>
                <a:latin typeface="Consolas"/>
              </a:rPr>
              <a:t>rowIdentityNumber</a:t>
            </a:r>
            <a:r>
              <a:rPr lang="en-US" sz="1224" b="1" dirty="0">
                <a:solidFill>
                  <a:prstClr val="black"/>
                </a:solidFill>
                <a:latin typeface="Consolas"/>
              </a:rPr>
              <a:t> = </a:t>
            </a:r>
            <a:r>
              <a:rPr lang="en-US" sz="1224" b="1" dirty="0" err="1">
                <a:solidFill>
                  <a:srgbClr val="0000FF"/>
                </a:solidFill>
                <a:latin typeface="Consolas"/>
              </a:rPr>
              <a:t>this</a:t>
            </a:r>
            <a:r>
              <a:rPr lang="en-US" sz="1224" b="1" dirty="0" err="1">
                <a:solidFill>
                  <a:prstClr val="black"/>
                </a:solidFill>
                <a:latin typeface="Consolas"/>
              </a:rPr>
              <a:t>.Report.GetRowIdentityNumber</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.PathName</a:t>
            </a:r>
            <a:r>
              <a:rPr lang="en-US" sz="1224" b="1" dirty="0">
                <a:solidFill>
                  <a:prstClr val="black"/>
                </a:solidFill>
                <a:latin typeface="Consolas"/>
              </a:rPr>
              <a:t>, </a:t>
            </a:r>
            <a:r>
              <a:rPr lang="en-US" sz="1224" b="1" dirty="0" err="1">
                <a:solidFill>
                  <a:prstClr val="black"/>
                </a:solidFill>
                <a:latin typeface="Consolas"/>
              </a:rPr>
              <a:t>rowIdentity</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err="1">
                <a:solidFill>
                  <a:prstClr val="black"/>
                </a:solidFill>
                <a:latin typeface="Consolas"/>
              </a:rPr>
              <a:t>rowValues</a:t>
            </a:r>
            <a:r>
              <a:rPr lang="en-US" sz="1224" b="1" dirty="0">
                <a:solidFill>
                  <a:prstClr val="black"/>
                </a:solidFill>
                <a:latin typeface="Consolas"/>
              </a:rPr>
              <a:t>[</a:t>
            </a:r>
            <a:r>
              <a:rPr lang="en-US" sz="1224" b="1" dirty="0">
                <a:solidFill>
                  <a:srgbClr val="A31515"/>
                </a:solidFill>
                <a:latin typeface="Consolas"/>
              </a:rPr>
              <a:t>"Path"</a:t>
            </a:r>
            <a:r>
              <a:rPr lang="en-US" sz="1224" b="1" dirty="0">
                <a:solidFill>
                  <a:prstClr val="black"/>
                </a:solidFill>
                <a:latin typeface="Consolas"/>
              </a:rPr>
              <a:t> + depth] = </a:t>
            </a:r>
            <a:r>
              <a:rPr lang="en-US" sz="1224" b="1" dirty="0" err="1">
                <a:solidFill>
                  <a:prstClr val="black"/>
                </a:solidFill>
                <a:latin typeface="Consolas"/>
              </a:rPr>
              <a:t>rowIdentityNumber</a:t>
            </a:r>
            <a:r>
              <a:rPr lang="en-US" sz="1224" b="1" dirty="0">
                <a:solidFill>
                  <a:prstClr val="black"/>
                </a:solidFill>
                <a:latin typeface="Consolas"/>
              </a:rPr>
              <a:t> == 0 </a:t>
            </a:r>
          </a:p>
          <a:p>
            <a:r>
              <a:rPr lang="en-US" sz="1224" b="1" dirty="0">
                <a:solidFill>
                  <a:prstClr val="black"/>
                </a:solidFill>
                <a:latin typeface="Consolas"/>
              </a:rPr>
              <a:t>      ? </a:t>
            </a:r>
            <a:r>
              <a:rPr lang="en-US" sz="1224" b="1" dirty="0" err="1">
                <a:solidFill>
                  <a:srgbClr val="0000FF"/>
                </a:solidFill>
                <a:latin typeface="Consolas"/>
              </a:rPr>
              <a:t>this</a:t>
            </a:r>
            <a:r>
              <a:rPr lang="en-US" sz="1224" b="1" dirty="0" err="1">
                <a:solidFill>
                  <a:prstClr val="black"/>
                </a:solidFill>
                <a:latin typeface="Consolas"/>
              </a:rPr>
              <a:t>.PathName</a:t>
            </a:r>
            <a:r>
              <a:rPr lang="en-US" sz="1224" b="1" dirty="0">
                <a:solidFill>
                  <a:prstClr val="black"/>
                </a:solidFill>
                <a:latin typeface="Consolas"/>
              </a:rPr>
              <a:t> : </a:t>
            </a:r>
            <a:r>
              <a:rPr lang="en-US" sz="1224" b="1" dirty="0" err="1">
                <a:solidFill>
                  <a:srgbClr val="0000FF"/>
                </a:solidFill>
                <a:latin typeface="Consolas"/>
              </a:rPr>
              <a:t>this</a:t>
            </a:r>
            <a:r>
              <a:rPr lang="en-US" sz="1224" b="1" dirty="0" err="1">
                <a:solidFill>
                  <a:prstClr val="black"/>
                </a:solidFill>
                <a:latin typeface="Consolas"/>
              </a:rPr>
              <a:t>.PathName</a:t>
            </a:r>
            <a:r>
              <a:rPr lang="en-US" sz="1224" b="1" dirty="0">
                <a:solidFill>
                  <a:prstClr val="black"/>
                </a:solidFill>
                <a:latin typeface="Consolas"/>
              </a:rPr>
              <a:t> + </a:t>
            </a:r>
            <a:r>
              <a:rPr lang="en-US" sz="1224" b="1" dirty="0">
                <a:solidFill>
                  <a:srgbClr val="A31515"/>
                </a:solidFill>
                <a:latin typeface="Consolas"/>
              </a:rPr>
              <a:t>":"</a:t>
            </a:r>
            <a:r>
              <a:rPr lang="en-US" sz="1224" b="1" dirty="0">
                <a:solidFill>
                  <a:prstClr val="black"/>
                </a:solidFill>
                <a:latin typeface="Consolas"/>
              </a:rPr>
              <a:t> + </a:t>
            </a:r>
            <a:r>
              <a:rPr lang="en-US" sz="1224" b="1" dirty="0" err="1">
                <a:solidFill>
                  <a:prstClr val="black"/>
                </a:solidFill>
                <a:latin typeface="Consolas"/>
              </a:rPr>
              <a:t>rowIdentityNumber</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.Report.WriteRowValues</a:t>
            </a:r>
            <a:r>
              <a:rPr lang="en-US" sz="1224" b="1" dirty="0">
                <a:solidFill>
                  <a:prstClr val="black"/>
                </a:solidFill>
                <a:latin typeface="Consolas"/>
              </a:rPr>
              <a:t>(</a:t>
            </a:r>
            <a:r>
              <a:rPr lang="en-US" sz="1224" b="1" dirty="0" err="1">
                <a:solidFill>
                  <a:prstClr val="black"/>
                </a:solidFill>
                <a:latin typeface="Consolas"/>
              </a:rPr>
              <a:t>streamWriter</a:t>
            </a:r>
            <a:r>
              <a:rPr lang="en-US" sz="1224" b="1" dirty="0">
                <a:solidFill>
                  <a:prstClr val="black"/>
                </a:solidFill>
                <a:latin typeface="Consolas"/>
              </a:rPr>
              <a:t>, </a:t>
            </a:r>
            <a:r>
              <a:rPr lang="en-US" sz="1224" b="1" dirty="0" err="1">
                <a:solidFill>
                  <a:prstClr val="black"/>
                </a:solidFill>
                <a:latin typeface="Consolas"/>
              </a:rPr>
              <a:t>rowValues</a:t>
            </a:r>
            <a:r>
              <a:rPr lang="en-US" sz="1224" b="1" dirty="0">
                <a:solidFill>
                  <a:prstClr val="black"/>
                </a:solidFill>
                <a:latin typeface="Consolas"/>
              </a:rPr>
              <a:t>, </a:t>
            </a:r>
            <a:r>
              <a:rPr lang="en-US" sz="1224" b="1" dirty="0">
                <a:solidFill>
                  <a:srgbClr val="0000FF"/>
                </a:solidFill>
                <a:latin typeface="Consolas"/>
              </a:rPr>
              <a:t>this</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foreach</a:t>
            </a:r>
            <a:r>
              <a:rPr lang="en-US" sz="1224" b="1" dirty="0">
                <a:solidFill>
                  <a:prstClr val="black"/>
                </a:solidFill>
                <a:latin typeface="Consolas"/>
              </a:rPr>
              <a:t> (</a:t>
            </a:r>
            <a:r>
              <a:rPr lang="en-US" sz="1224" b="1" dirty="0">
                <a:solidFill>
                  <a:srgbClr val="2B91AF"/>
                </a:solidFill>
                <a:latin typeface="Consolas"/>
              </a:rPr>
              <a:t>ReportRow</a:t>
            </a:r>
            <a:r>
              <a:rPr lang="en-US" sz="1224" b="1" dirty="0">
                <a:solidFill>
                  <a:prstClr val="black"/>
                </a:solidFill>
                <a:latin typeface="Consolas"/>
              </a:rPr>
              <a:t> </a:t>
            </a:r>
            <a:r>
              <a:rPr lang="en-US" sz="1224" b="1" dirty="0" err="1">
                <a:solidFill>
                  <a:prstClr val="black"/>
                </a:solidFill>
                <a:latin typeface="Consolas"/>
              </a:rPr>
              <a:t>childRow</a:t>
            </a:r>
            <a:r>
              <a:rPr lang="en-US" sz="1224" b="1" dirty="0">
                <a:solidFill>
                  <a:prstClr val="black"/>
                </a:solidFill>
                <a:latin typeface="Consolas"/>
              </a:rPr>
              <a:t> </a:t>
            </a:r>
            <a:r>
              <a:rPr lang="en-US" sz="1224" b="1" dirty="0">
                <a:solidFill>
                  <a:srgbClr val="0000FF"/>
                </a:solidFill>
                <a:latin typeface="Consolas"/>
              </a:rPr>
              <a:t>in</a:t>
            </a:r>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.ChildRows</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prstClr val="black"/>
                </a:solidFill>
                <a:latin typeface="Consolas"/>
              </a:rPr>
              <a:t>childRow.WriteOutput</a:t>
            </a:r>
            <a:r>
              <a:rPr lang="en-US" sz="1224" b="1" dirty="0">
                <a:solidFill>
                  <a:prstClr val="black"/>
                </a:solidFill>
                <a:latin typeface="Consolas"/>
              </a:rPr>
              <a:t>(</a:t>
            </a:r>
            <a:r>
              <a:rPr lang="en-US" sz="1224" b="1" dirty="0" err="1">
                <a:solidFill>
                  <a:prstClr val="black"/>
                </a:solidFill>
                <a:latin typeface="Consolas"/>
              </a:rPr>
              <a:t>streamWriter</a:t>
            </a:r>
            <a:r>
              <a:rPr lang="en-US" sz="1224" b="1" dirty="0">
                <a:solidFill>
                  <a:prstClr val="black"/>
                </a:solidFill>
                <a:latin typeface="Consolas"/>
              </a:rPr>
              <a:t>, depth + 1);</a:t>
            </a:r>
          </a:p>
          <a:p>
            <a:r>
              <a:rPr lang="en-US" sz="1224" b="1" dirty="0">
                <a:solidFill>
                  <a:prstClr val="black"/>
                </a:solidFill>
                <a:latin typeface="Consolas"/>
              </a:rPr>
              <a:t>  }</a:t>
            </a:r>
          </a:p>
          <a:p>
            <a:r>
              <a:rPr lang="en-US" sz="1224" b="1" dirty="0">
                <a:solidFill>
                  <a:prstClr val="black"/>
                </a:solidFill>
                <a:latin typeface="Consolas"/>
              </a:rPr>
              <a:t>}</a:t>
            </a:r>
          </a:p>
        </p:txBody>
      </p:sp>
      <p:sp>
        <p:nvSpPr>
          <p:cNvPr id="2" name="Title 1"/>
          <p:cNvSpPr>
            <a:spLocks noGrp="1"/>
          </p:cNvSpPr>
          <p:nvPr>
            <p:ph type="title"/>
          </p:nvPr>
        </p:nvSpPr>
        <p:spPr/>
        <p:txBody>
          <a:bodyPr/>
          <a:lstStyle/>
          <a:p>
            <a:r>
              <a:rPr lang="en-US" dirty="0"/>
              <a:t>Code: Column Usage Report</a:t>
            </a:r>
          </a:p>
        </p:txBody>
      </p:sp>
      <p:sp>
        <p:nvSpPr>
          <p:cNvPr id="4" name="Rectangle 3"/>
          <p:cNvSpPr/>
          <p:nvPr/>
        </p:nvSpPr>
        <p:spPr>
          <a:xfrm>
            <a:off x="677744" y="1986901"/>
            <a:ext cx="4799702" cy="4321145"/>
          </a:xfrm>
          <a:prstGeom prst="rect">
            <a:avLst/>
          </a:prstGeom>
          <a:solidFill>
            <a:schemeClr val="tx1"/>
          </a:solidFill>
        </p:spPr>
        <p:txBody>
          <a:bodyPr wrap="square">
            <a:spAutoFit/>
          </a:bodyPr>
          <a:lstStyle/>
          <a:p>
            <a:r>
              <a:rPr lang="en-US" sz="1224" b="1" dirty="0">
                <a:solidFill>
                  <a:srgbClr val="0000FF"/>
                </a:solidFill>
                <a:latin typeface="Consolas"/>
              </a:rPr>
              <a:t>class</a:t>
            </a:r>
            <a:r>
              <a:rPr lang="en-US" sz="1224" b="1" dirty="0">
                <a:solidFill>
                  <a:prstClr val="black"/>
                </a:solidFill>
                <a:latin typeface="Consolas"/>
              </a:rPr>
              <a:t> </a:t>
            </a:r>
            <a:r>
              <a:rPr lang="en-US" sz="1224" b="1" dirty="0">
                <a:solidFill>
                  <a:srgbClr val="2B91AF"/>
                </a:solidFill>
                <a:latin typeface="Consolas"/>
              </a:rPr>
              <a:t>ReportRow</a:t>
            </a:r>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srgbClr val="FFFFFF"/>
                </a:solidFill>
                <a:latin typeface="Consolas"/>
              </a:rPr>
              <a:t>  </a:t>
            </a:r>
            <a:r>
              <a:rPr lang="en-US" sz="1224" b="1" dirty="0">
                <a:solidFill>
                  <a:srgbClr val="0000FF"/>
                </a:solidFill>
                <a:latin typeface="Consolas"/>
              </a:rPr>
              <a:t>public</a:t>
            </a:r>
            <a:r>
              <a:rPr lang="en-US" sz="1224" b="1" dirty="0">
                <a:solidFill>
                  <a:prstClr val="black"/>
                </a:solidFill>
                <a:latin typeface="Consolas"/>
              </a:rPr>
              <a:t> ReportRow(</a:t>
            </a:r>
            <a:r>
              <a:rPr lang="en-US" sz="1224" b="1" dirty="0">
                <a:solidFill>
                  <a:srgbClr val="2B91AF"/>
                </a:solidFill>
                <a:latin typeface="Consolas"/>
              </a:rPr>
              <a:t>Report</a:t>
            </a:r>
            <a:r>
              <a:rPr lang="en-US" sz="1224" b="1" dirty="0">
                <a:solidFill>
                  <a:prstClr val="black"/>
                </a:solidFill>
                <a:latin typeface="Consolas"/>
              </a:rPr>
              <a:t> </a:t>
            </a:r>
            <a:r>
              <a:rPr lang="en-US" sz="1224" b="1" dirty="0" err="1">
                <a:solidFill>
                  <a:prstClr val="black"/>
                </a:solidFill>
                <a:latin typeface="Consolas"/>
              </a:rPr>
              <a:t>ownerReport</a:t>
            </a:r>
            <a:r>
              <a:rPr lang="en-US" sz="1224" b="1" dirty="0">
                <a:solidFill>
                  <a:prstClr val="black"/>
                </a:solidFill>
                <a:latin typeface="Consolas"/>
              </a:rPr>
              <a:t>, </a:t>
            </a:r>
            <a:r>
              <a:rPr lang="en-US" sz="1224" b="1" dirty="0">
                <a:solidFill>
                  <a:srgbClr val="2B91AF"/>
                </a:solidFill>
                <a:latin typeface="Consolas"/>
              </a:rPr>
              <a:t>SPWeb</a:t>
            </a:r>
            <a:r>
              <a:rPr lang="en-US" sz="1224" b="1" dirty="0">
                <a:solidFill>
                  <a:prstClr val="black"/>
                </a:solidFill>
                <a:latin typeface="Consolas"/>
              </a:rPr>
              <a:t> web) {</a:t>
            </a: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.Report</a:t>
            </a:r>
            <a:r>
              <a:rPr lang="en-US" sz="1224" b="1" dirty="0">
                <a:solidFill>
                  <a:prstClr val="black"/>
                </a:solidFill>
                <a:latin typeface="Consolas"/>
              </a:rPr>
              <a:t> = </a:t>
            </a:r>
            <a:r>
              <a:rPr lang="en-US" sz="1224" b="1" dirty="0" err="1">
                <a:solidFill>
                  <a:prstClr val="black"/>
                </a:solidFill>
                <a:latin typeface="Consolas"/>
              </a:rPr>
              <a:t>ownerReport</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.web</a:t>
            </a:r>
            <a:r>
              <a:rPr lang="en-US" sz="1224" b="1" dirty="0">
                <a:solidFill>
                  <a:prstClr val="black"/>
                </a:solidFill>
                <a:latin typeface="Consolas"/>
              </a:rPr>
              <a:t> = web;</a:t>
            </a: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.Id</a:t>
            </a:r>
            <a:r>
              <a:rPr lang="en-US" sz="1224" b="1" dirty="0">
                <a:solidFill>
                  <a:prstClr val="black"/>
                </a:solidFill>
                <a:latin typeface="Consolas"/>
              </a:rPr>
              <a:t> = </a:t>
            </a:r>
            <a:r>
              <a:rPr lang="en-US" sz="1224" b="1" dirty="0" err="1">
                <a:solidFill>
                  <a:prstClr val="black"/>
                </a:solidFill>
                <a:latin typeface="Consolas"/>
              </a:rPr>
              <a:t>web.ID.ToString</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.PathName</a:t>
            </a:r>
            <a:r>
              <a:rPr lang="en-US" sz="1224" b="1" dirty="0">
                <a:solidFill>
                  <a:prstClr val="black"/>
                </a:solidFill>
                <a:latin typeface="Consolas"/>
              </a:rPr>
              <a:t> = </a:t>
            </a:r>
            <a:r>
              <a:rPr lang="en-US" sz="1224" b="1" dirty="0" err="1">
                <a:solidFill>
                  <a:prstClr val="black"/>
                </a:solidFill>
                <a:latin typeface="Consolas"/>
              </a:rPr>
              <a:t>web.Title</a:t>
            </a:r>
            <a:r>
              <a:rPr lang="en-US" sz="1224" b="1" dirty="0">
                <a:solidFill>
                  <a:prstClr val="black"/>
                </a:solidFill>
                <a:latin typeface="Consolas"/>
              </a:rPr>
              <a:t>;</a:t>
            </a:r>
          </a:p>
          <a:p>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public</a:t>
            </a:r>
            <a:r>
              <a:rPr lang="en-US" sz="1224" b="1" dirty="0">
                <a:solidFill>
                  <a:prstClr val="black"/>
                </a:solidFill>
                <a:latin typeface="Consolas"/>
              </a:rPr>
              <a:t> </a:t>
            </a:r>
            <a:r>
              <a:rPr lang="en-US" sz="1224" b="1" dirty="0" err="1">
                <a:solidFill>
                  <a:srgbClr val="0000FF"/>
                </a:solidFill>
                <a:latin typeface="Consolas"/>
              </a:rPr>
              <a:t>int</a:t>
            </a:r>
            <a:r>
              <a:rPr lang="en-US" sz="1224" b="1" dirty="0">
                <a:solidFill>
                  <a:prstClr val="black"/>
                </a:solidFill>
                <a:latin typeface="Consolas"/>
              </a:rPr>
              <a:t> </a:t>
            </a:r>
            <a:r>
              <a:rPr lang="en-US" sz="1224" b="1" dirty="0" err="1">
                <a:solidFill>
                  <a:prstClr val="black"/>
                </a:solidFill>
                <a:latin typeface="Consolas"/>
              </a:rPr>
              <a:t>GetMaxDepth</a:t>
            </a:r>
            <a:r>
              <a:rPr lang="en-US" sz="1224" b="1" dirty="0">
                <a:solidFill>
                  <a:prstClr val="black"/>
                </a:solidFill>
                <a:latin typeface="Consolas"/>
              </a:rPr>
              <a:t>() {</a:t>
            </a:r>
          </a:p>
          <a:p>
            <a:r>
              <a:rPr lang="en-US" sz="1224" b="1" dirty="0">
                <a:solidFill>
                  <a:prstClr val="black"/>
                </a:solidFill>
                <a:latin typeface="Consolas"/>
              </a:rPr>
              <a:t>    </a:t>
            </a:r>
            <a:r>
              <a:rPr lang="en-US" sz="1224" b="1" dirty="0" err="1">
                <a:solidFill>
                  <a:srgbClr val="0000FF"/>
                </a:solidFill>
                <a:latin typeface="Consolas"/>
              </a:rPr>
              <a:t>int</a:t>
            </a:r>
            <a:r>
              <a:rPr lang="en-US" sz="1224" b="1" dirty="0">
                <a:solidFill>
                  <a:prstClr val="black"/>
                </a:solidFill>
                <a:latin typeface="Consolas"/>
              </a:rPr>
              <a:t> </a:t>
            </a:r>
            <a:r>
              <a:rPr lang="en-US" sz="1224" b="1" dirty="0" err="1">
                <a:solidFill>
                  <a:prstClr val="black"/>
                </a:solidFill>
                <a:latin typeface="Consolas"/>
              </a:rPr>
              <a:t>maxChildDepth</a:t>
            </a:r>
            <a:r>
              <a:rPr lang="en-US" sz="1224" b="1" dirty="0">
                <a:solidFill>
                  <a:prstClr val="black"/>
                </a:solidFill>
                <a:latin typeface="Consolas"/>
              </a:rPr>
              <a:t> = 0;</a:t>
            </a:r>
          </a:p>
          <a:p>
            <a:r>
              <a:rPr lang="en-US" sz="1224" b="1" dirty="0">
                <a:solidFill>
                  <a:prstClr val="black"/>
                </a:solidFill>
                <a:latin typeface="Consolas"/>
              </a:rPr>
              <a:t>    </a:t>
            </a:r>
            <a:r>
              <a:rPr lang="en-US" sz="1224" b="1" dirty="0">
                <a:solidFill>
                  <a:srgbClr val="0000FF"/>
                </a:solidFill>
                <a:latin typeface="Consolas"/>
              </a:rPr>
              <a:t>foreach</a:t>
            </a:r>
            <a:r>
              <a:rPr lang="en-US" sz="1224" b="1" dirty="0">
                <a:solidFill>
                  <a:prstClr val="black"/>
                </a:solidFill>
                <a:latin typeface="Consolas"/>
              </a:rPr>
              <a:t> (</a:t>
            </a:r>
            <a:r>
              <a:rPr lang="en-US" sz="1224" b="1" dirty="0">
                <a:solidFill>
                  <a:srgbClr val="2B91AF"/>
                </a:solidFill>
                <a:latin typeface="Consolas"/>
              </a:rPr>
              <a:t>ReportRow</a:t>
            </a:r>
            <a:r>
              <a:rPr lang="en-US" sz="1224" b="1" dirty="0">
                <a:solidFill>
                  <a:prstClr val="black"/>
                </a:solidFill>
                <a:latin typeface="Consolas"/>
              </a:rPr>
              <a:t> </a:t>
            </a:r>
            <a:r>
              <a:rPr lang="en-US" sz="1224" b="1" dirty="0" err="1">
                <a:solidFill>
                  <a:prstClr val="black"/>
                </a:solidFill>
                <a:latin typeface="Consolas"/>
              </a:rPr>
              <a:t>childRow</a:t>
            </a:r>
            <a:r>
              <a:rPr lang="en-US" sz="1224" b="1" dirty="0">
                <a:solidFill>
                  <a:prstClr val="black"/>
                </a:solidFill>
                <a:latin typeface="Consolas"/>
              </a:rPr>
              <a:t> </a:t>
            </a:r>
            <a:r>
              <a:rPr lang="en-US" sz="1224" b="1" dirty="0">
                <a:solidFill>
                  <a:srgbClr val="0000FF"/>
                </a:solidFill>
                <a:latin typeface="Consolas"/>
              </a:rPr>
              <a:t>in</a:t>
            </a:r>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.ChildRows</a:t>
            </a:r>
            <a:r>
              <a:rPr lang="en-US" sz="1224" b="1" dirty="0">
                <a:solidFill>
                  <a:prstClr val="black"/>
                </a:solidFill>
                <a:latin typeface="Consolas"/>
              </a:rPr>
              <a:t>) {</a:t>
            </a:r>
          </a:p>
          <a:p>
            <a:r>
              <a:rPr lang="en-US" sz="1224" b="1" dirty="0">
                <a:solidFill>
                  <a:prstClr val="black"/>
                </a:solidFill>
                <a:latin typeface="Consolas"/>
              </a:rPr>
              <a:t>      </a:t>
            </a:r>
            <a:r>
              <a:rPr lang="en-US" sz="1224" b="1" dirty="0" err="1">
                <a:solidFill>
                  <a:prstClr val="black"/>
                </a:solidFill>
                <a:latin typeface="Consolas"/>
              </a:rPr>
              <a:t>maxChildDepth</a:t>
            </a:r>
            <a:r>
              <a:rPr lang="en-US" sz="1224" b="1" dirty="0">
                <a:solidFill>
                  <a:prstClr val="black"/>
                </a:solidFill>
                <a:latin typeface="Consolas"/>
              </a:rPr>
              <a:t> = </a:t>
            </a:r>
            <a:r>
              <a:rPr lang="en-US" sz="1224" b="1" dirty="0" err="1">
                <a:solidFill>
                  <a:srgbClr val="2B91AF"/>
                </a:solidFill>
                <a:latin typeface="Consolas"/>
              </a:rPr>
              <a:t>Math</a:t>
            </a:r>
            <a:r>
              <a:rPr lang="en-US" sz="1224" b="1" dirty="0" err="1">
                <a:solidFill>
                  <a:prstClr val="black"/>
                </a:solidFill>
                <a:latin typeface="Consolas"/>
              </a:rPr>
              <a:t>.Max</a:t>
            </a:r>
            <a:r>
              <a:rPr lang="en-US" sz="1224" b="1" dirty="0">
                <a:solidFill>
                  <a:prstClr val="black"/>
                </a:solidFill>
                <a:latin typeface="Consolas"/>
              </a:rPr>
              <a:t>(</a:t>
            </a:r>
            <a:r>
              <a:rPr lang="en-US" sz="1224" b="1" dirty="0" err="1">
                <a:solidFill>
                  <a:prstClr val="black"/>
                </a:solidFill>
                <a:latin typeface="Consolas"/>
              </a:rPr>
              <a:t>maxChildDepth</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prstClr val="black"/>
                </a:solidFill>
                <a:latin typeface="Consolas"/>
              </a:rPr>
              <a:t>childRow.GetMaxDepth</a:t>
            </a:r>
            <a:r>
              <a:rPr lang="en-US" sz="1224" b="1" dirty="0">
                <a:solidFill>
                  <a:prstClr val="black"/>
                </a:solidFill>
                <a:latin typeface="Consolas"/>
              </a:rPr>
              <a:t>());</a:t>
            </a:r>
          </a:p>
          <a:p>
            <a:r>
              <a:rPr lang="en-US" sz="1224" b="1" dirty="0">
                <a:solidFill>
                  <a:prstClr val="black"/>
                </a:solidFill>
                <a:latin typeface="Consolas"/>
              </a:rPr>
              <a:t>    }</a:t>
            </a:r>
          </a:p>
          <a:p>
            <a:r>
              <a:rPr lang="en-US" sz="1224" b="1" dirty="0">
                <a:solidFill>
                  <a:prstClr val="black"/>
                </a:solidFill>
                <a:latin typeface="Consolas"/>
              </a:rPr>
              <a:t>    </a:t>
            </a:r>
            <a:r>
              <a:rPr lang="en-US" sz="1224" b="1" dirty="0">
                <a:solidFill>
                  <a:srgbClr val="0000FF"/>
                </a:solidFill>
                <a:latin typeface="Consolas"/>
              </a:rPr>
              <a:t>return</a:t>
            </a:r>
            <a:r>
              <a:rPr lang="en-US" sz="1224" b="1" dirty="0">
                <a:solidFill>
                  <a:prstClr val="black"/>
                </a:solidFill>
                <a:latin typeface="Consolas"/>
              </a:rPr>
              <a:t> </a:t>
            </a:r>
            <a:r>
              <a:rPr lang="en-US" sz="1224" b="1" dirty="0" err="1">
                <a:solidFill>
                  <a:prstClr val="black"/>
                </a:solidFill>
                <a:latin typeface="Consolas"/>
              </a:rPr>
              <a:t>maxChildDepth</a:t>
            </a:r>
            <a:r>
              <a:rPr lang="en-US" sz="1224" b="1" dirty="0">
                <a:solidFill>
                  <a:prstClr val="black"/>
                </a:solidFill>
                <a:latin typeface="Consolas"/>
              </a:rPr>
              <a:t> + 1;</a:t>
            </a:r>
          </a:p>
          <a:p>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p>
          <a:p>
            <a:endParaRPr lang="en-US" sz="1224" b="1" dirty="0">
              <a:solidFill>
                <a:prstClr val="black"/>
              </a:solidFill>
              <a:latin typeface="Consolas"/>
            </a:endParaRPr>
          </a:p>
        </p:txBody>
      </p:sp>
      <p:cxnSp>
        <p:nvCxnSpPr>
          <p:cNvPr id="6" name="Straight Connector 5"/>
          <p:cNvCxnSpPr/>
          <p:nvPr/>
        </p:nvCxnSpPr>
        <p:spPr>
          <a:xfrm>
            <a:off x="5599836" y="1781182"/>
            <a:ext cx="0" cy="4570289"/>
          </a:xfrm>
          <a:prstGeom prst="line">
            <a:avLst/>
          </a:pr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7" name="1 B"/>
          <p:cNvSpPr/>
          <p:nvPr/>
        </p:nvSpPr>
        <p:spPr bwMode="auto">
          <a:xfrm>
            <a:off x="6206699" y="4284832"/>
            <a:ext cx="5106098" cy="516525"/>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260319879"/>
      </p:ext>
    </p:extLst>
  </p:cSld>
  <p:clrMapOvr>
    <a:masterClrMapping/>
  </p:clrMapOvr>
  <mc:AlternateContent xmlns:mc="http://schemas.openxmlformats.org/markup-compatibility/2006" xmlns:p14="http://schemas.microsoft.com/office/powerpoint/2010/main">
    <mc:Choice Requires="p14">
      <p:transition spd="med" p14:dur="700" advTm="2042">
        <p:fade/>
      </p:transition>
    </mc:Choice>
    <mc:Fallback xmlns="">
      <p:transition spd="med" advTm="204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1096843" y="397206"/>
            <a:ext cx="10258637" cy="6269438"/>
          </a:xfrm>
          <a:prstGeom prst="rect">
            <a:avLst/>
          </a:prstGeom>
          <a:ln w="12700">
            <a:solidFill>
              <a:schemeClr val="bg1">
                <a:lumMod val="50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pic>
        <p:nvPicPr>
          <p:cNvPr id="1025"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t="-1" b="4940"/>
          <a:stretch/>
        </p:blipFill>
        <p:spPr bwMode="auto">
          <a:xfrm>
            <a:off x="1096845" y="850295"/>
            <a:ext cx="10258636" cy="5816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6843" y="397205"/>
            <a:ext cx="10258637" cy="453090"/>
          </a:xfrm>
          <a:prstGeom prst="rect">
            <a:avLst/>
          </a:prstGeom>
        </p:spPr>
      </p:pic>
      <p:sp>
        <p:nvSpPr>
          <p:cNvPr id="6" name="Hilite"/>
          <p:cNvSpPr/>
          <p:nvPr/>
        </p:nvSpPr>
        <p:spPr bwMode="auto">
          <a:xfrm>
            <a:off x="5445006" y="850295"/>
            <a:ext cx="5910474" cy="5816349"/>
          </a:xfrm>
          <a:prstGeom prst="rect">
            <a:avLst/>
          </a:prstGeom>
          <a:noFill/>
          <a:ln w="50800" cmpd="sng">
            <a:solidFill>
              <a:srgbClr val="FF0000"/>
            </a:solidFill>
            <a:prstDash val="solid"/>
            <a:headEnd type="none" w="med" len="med"/>
            <a:tailEnd type="none" w="med" len="med"/>
          </a:ln>
          <a:effectLst>
            <a:softEdge rad="12700"/>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5" name="Hilite"/>
          <p:cNvSpPr/>
          <p:nvPr/>
        </p:nvSpPr>
        <p:spPr bwMode="auto">
          <a:xfrm>
            <a:off x="1096843" y="850295"/>
            <a:ext cx="4214324" cy="5816349"/>
          </a:xfrm>
          <a:prstGeom prst="rect">
            <a:avLst/>
          </a:prstGeom>
          <a:noFill/>
          <a:ln w="50800" cmpd="sng">
            <a:solidFill>
              <a:srgbClr val="FF0000"/>
            </a:solidFill>
            <a:prstDash val="solid"/>
            <a:headEnd type="none" w="med" len="med"/>
            <a:tailEnd type="none" w="med" len="med"/>
          </a:ln>
          <a:effectLst>
            <a:softEdge rad="12700"/>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Tree>
    <p:custDataLst>
      <p:tags r:id="rId1"/>
    </p:custDataLst>
    <p:extLst>
      <p:ext uri="{BB962C8B-B14F-4D97-AF65-F5344CB8AC3E}">
        <p14:creationId xmlns:p14="http://schemas.microsoft.com/office/powerpoint/2010/main" val="403632827"/>
      </p:ext>
    </p:extLst>
  </p:cSld>
  <p:clrMapOvr>
    <a:masterClrMapping/>
  </p:clrMapOvr>
  <mc:AlternateContent xmlns:mc="http://schemas.openxmlformats.org/markup-compatibility/2006" xmlns:p14="http://schemas.microsoft.com/office/powerpoint/2010/main">
    <mc:Choice Requires="p14">
      <p:transition spd="med" p14:dur="700" advTm="47679">
        <p:fade/>
      </p:transition>
    </mc:Choice>
    <mc:Fallback xmlns="">
      <p:transition spd="med" advTm="4767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5" grpId="0" animBg="1"/>
      <p:bldP spid="5" grpId="1"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1096842" y="397205"/>
            <a:ext cx="10482804" cy="6098860"/>
          </a:xfrm>
          <a:prstGeom prst="rect">
            <a:avLst/>
          </a:prstGeom>
          <a:ln w="12700">
            <a:solidFill>
              <a:schemeClr val="bg1">
                <a:lumMod val="50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pic>
        <p:nvPicPr>
          <p:cNvPr id="1025"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42292" r="17122" b="67816"/>
          <a:stretch/>
        </p:blipFill>
        <p:spPr bwMode="auto">
          <a:xfrm>
            <a:off x="1096842" y="1537961"/>
            <a:ext cx="10482804" cy="4958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4"/>
          <p:cNvPicPr>
            <a:picLocks noChangeAspect="1"/>
          </p:cNvPicPr>
          <p:nvPr/>
        </p:nvPicPr>
        <p:blipFill rotWithShape="1">
          <a:blip r:embed="rId4">
            <a:extLst>
              <a:ext uri="{28A0092B-C50C-407E-A947-70E740481C1C}">
                <a14:useLocalDpi xmlns:a14="http://schemas.microsoft.com/office/drawing/2010/main" val="0"/>
              </a:ext>
            </a:extLst>
          </a:blip>
          <a:srcRect r="59414"/>
          <a:stretch/>
        </p:blipFill>
        <p:spPr>
          <a:xfrm>
            <a:off x="1096842" y="397205"/>
            <a:ext cx="10482804" cy="1140756"/>
          </a:xfrm>
          <a:prstGeom prst="rect">
            <a:avLst/>
          </a:prstGeom>
        </p:spPr>
      </p:pic>
      <p:sp>
        <p:nvSpPr>
          <p:cNvPr id="9" name="Hilite"/>
          <p:cNvSpPr/>
          <p:nvPr/>
        </p:nvSpPr>
        <p:spPr bwMode="auto">
          <a:xfrm>
            <a:off x="4431091" y="1964420"/>
            <a:ext cx="1907153" cy="327119"/>
          </a:xfrm>
          <a:prstGeom prst="rect">
            <a:avLst/>
          </a:prstGeom>
          <a:noFill/>
          <a:ln w="50800" cmpd="sng">
            <a:solidFill>
              <a:srgbClr val="FF0000"/>
            </a:solidFill>
            <a:prstDash val="solid"/>
            <a:headEnd type="none" w="med" len="med"/>
            <a:tailEnd type="none" w="med" len="med"/>
          </a:ln>
          <a:effectLst>
            <a:softEdge rad="12700"/>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0" name="Hilite"/>
          <p:cNvSpPr/>
          <p:nvPr/>
        </p:nvSpPr>
        <p:spPr bwMode="auto">
          <a:xfrm>
            <a:off x="4431091" y="2715133"/>
            <a:ext cx="1907153" cy="327119"/>
          </a:xfrm>
          <a:prstGeom prst="rect">
            <a:avLst/>
          </a:prstGeom>
          <a:noFill/>
          <a:ln w="50800" cmpd="sng">
            <a:solidFill>
              <a:srgbClr val="FF0000"/>
            </a:solidFill>
            <a:prstDash val="solid"/>
            <a:headEnd type="none" w="med" len="med"/>
            <a:tailEnd type="none" w="med" len="med"/>
          </a:ln>
          <a:effectLst>
            <a:softEdge rad="12700"/>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Tree>
    <p:custDataLst>
      <p:tags r:id="rId1"/>
    </p:custDataLst>
    <p:extLst>
      <p:ext uri="{BB962C8B-B14F-4D97-AF65-F5344CB8AC3E}">
        <p14:creationId xmlns:p14="http://schemas.microsoft.com/office/powerpoint/2010/main" val="837027046"/>
      </p:ext>
    </p:extLst>
  </p:cSld>
  <p:clrMapOvr>
    <a:masterClrMapping/>
  </p:clrMapOvr>
  <mc:AlternateContent xmlns:mc="http://schemas.openxmlformats.org/markup-compatibility/2006" xmlns:p14="http://schemas.microsoft.com/office/powerpoint/2010/main">
    <mc:Choice Requires="p14">
      <p:transition spd="med" p14:dur="700" advTm="18375">
        <p:fade/>
      </p:transition>
    </mc:Choice>
    <mc:Fallback xmlns="">
      <p:transition spd="med" advTm="1837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9"/>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1096842" y="397205"/>
            <a:ext cx="10482804" cy="6098860"/>
          </a:xfrm>
          <a:prstGeom prst="rect">
            <a:avLst/>
          </a:prstGeom>
          <a:ln w="12700">
            <a:solidFill>
              <a:schemeClr val="bg1">
                <a:lumMod val="50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pic>
        <p:nvPicPr>
          <p:cNvPr id="1025"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t="20089" r="59414" b="47727"/>
          <a:stretch/>
        </p:blipFill>
        <p:spPr bwMode="auto">
          <a:xfrm>
            <a:off x="1096842" y="1537961"/>
            <a:ext cx="10482804" cy="4958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4"/>
          <p:cNvPicPr>
            <a:picLocks noChangeAspect="1"/>
          </p:cNvPicPr>
          <p:nvPr/>
        </p:nvPicPr>
        <p:blipFill rotWithShape="1">
          <a:blip r:embed="rId4">
            <a:extLst>
              <a:ext uri="{28A0092B-C50C-407E-A947-70E740481C1C}">
                <a14:useLocalDpi xmlns:a14="http://schemas.microsoft.com/office/drawing/2010/main" val="0"/>
              </a:ext>
            </a:extLst>
          </a:blip>
          <a:srcRect r="59414"/>
          <a:stretch/>
        </p:blipFill>
        <p:spPr>
          <a:xfrm>
            <a:off x="1096842" y="397205"/>
            <a:ext cx="10482804" cy="1140756"/>
          </a:xfrm>
          <a:prstGeom prst="rect">
            <a:avLst/>
          </a:prstGeom>
        </p:spPr>
      </p:pic>
      <p:sp>
        <p:nvSpPr>
          <p:cNvPr id="7" name="Hilite"/>
          <p:cNvSpPr/>
          <p:nvPr/>
        </p:nvSpPr>
        <p:spPr bwMode="auto">
          <a:xfrm>
            <a:off x="1454697" y="1964420"/>
            <a:ext cx="2456802" cy="327119"/>
          </a:xfrm>
          <a:prstGeom prst="rect">
            <a:avLst/>
          </a:prstGeom>
          <a:noFill/>
          <a:ln w="50800" cmpd="sng">
            <a:solidFill>
              <a:srgbClr val="FF0000"/>
            </a:solidFill>
            <a:prstDash val="solid"/>
            <a:headEnd type="none" w="med" len="med"/>
            <a:tailEnd type="none" w="med" len="med"/>
          </a:ln>
          <a:effectLst>
            <a:softEdge rad="12700"/>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8" name="Hilite"/>
          <p:cNvSpPr/>
          <p:nvPr/>
        </p:nvSpPr>
        <p:spPr bwMode="auto">
          <a:xfrm>
            <a:off x="1739108" y="5413729"/>
            <a:ext cx="2708140" cy="327119"/>
          </a:xfrm>
          <a:prstGeom prst="rect">
            <a:avLst/>
          </a:prstGeom>
          <a:noFill/>
          <a:ln w="50800" cmpd="sng">
            <a:solidFill>
              <a:srgbClr val="FF0000"/>
            </a:solidFill>
            <a:prstDash val="solid"/>
            <a:headEnd type="none" w="med" len="med"/>
            <a:tailEnd type="none" w="med" len="med"/>
          </a:ln>
          <a:effectLst>
            <a:softEdge rad="12700"/>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Tree>
    <p:custDataLst>
      <p:tags r:id="rId1"/>
    </p:custDataLst>
    <p:extLst>
      <p:ext uri="{BB962C8B-B14F-4D97-AF65-F5344CB8AC3E}">
        <p14:creationId xmlns:p14="http://schemas.microsoft.com/office/powerpoint/2010/main" val="143606726"/>
      </p:ext>
    </p:extLst>
  </p:cSld>
  <p:clrMapOvr>
    <a:masterClrMapping/>
  </p:clrMapOvr>
  <mc:AlternateContent xmlns:mc="http://schemas.openxmlformats.org/markup-compatibility/2006" xmlns:p14="http://schemas.microsoft.com/office/powerpoint/2010/main">
    <mc:Choice Requires="p14">
      <p:transition spd="med" p14:dur="700" advTm="89023">
        <p:fade/>
      </p:transition>
    </mc:Choice>
    <mc:Fallback xmlns="">
      <p:transition spd="med" advTm="8902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7"/>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Content type usage report</a:t>
            </a:r>
            <a:endParaRPr lang="en-US" dirty="0"/>
          </a:p>
        </p:txBody>
      </p:sp>
    </p:spTree>
    <p:extLst>
      <p:ext uri="{BB962C8B-B14F-4D97-AF65-F5344CB8AC3E}">
        <p14:creationId xmlns:p14="http://schemas.microsoft.com/office/powerpoint/2010/main" val="2267922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2502" y="1196581"/>
            <a:ext cx="12431473" cy="5797943"/>
          </a:xfrm>
          <a:prstGeom prst="rect">
            <a:avLst/>
          </a:prstGeom>
          <a:solidFill>
            <a:schemeClr val="tx1"/>
          </a:solidFill>
          <a:ln>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a:t>Code: Content </a:t>
            </a:r>
            <a:r>
              <a:rPr lang="en-US" dirty="0" smtClean="0"/>
              <a:t>Type Report</a:t>
            </a:r>
            <a:endParaRPr lang="en-US" dirty="0"/>
          </a:p>
        </p:txBody>
      </p:sp>
      <p:sp>
        <p:nvSpPr>
          <p:cNvPr id="4" name="Rectangle 3"/>
          <p:cNvSpPr/>
          <p:nvPr/>
        </p:nvSpPr>
        <p:spPr>
          <a:xfrm>
            <a:off x="431331" y="1271097"/>
            <a:ext cx="5514037" cy="3483261"/>
          </a:xfrm>
          <a:prstGeom prst="rect">
            <a:avLst/>
          </a:prstGeom>
          <a:solidFill>
            <a:schemeClr val="tx1"/>
          </a:solidFill>
        </p:spPr>
        <p:txBody>
          <a:bodyPr wrap="square">
            <a:spAutoFit/>
          </a:bodyPr>
          <a:lstStyle/>
          <a:p>
            <a:r>
              <a:rPr lang="en-US" sz="1224" b="1" dirty="0">
                <a:solidFill>
                  <a:srgbClr val="505050">
                    <a:lumMod val="65000"/>
                  </a:srgbClr>
                </a:solidFill>
                <a:latin typeface="Consolas"/>
              </a:rPr>
              <a:t>class Report {</a:t>
            </a:r>
          </a:p>
          <a:p>
            <a:r>
              <a:rPr lang="en-US" sz="1224" b="1" dirty="0">
                <a:solidFill>
                  <a:srgbClr val="505050">
                    <a:lumMod val="65000"/>
                  </a:srgbClr>
                </a:solidFill>
                <a:latin typeface="Consolas"/>
              </a:rPr>
              <a:t>  Dictionary&lt;string, List&lt;string&gt;&gt; </a:t>
            </a:r>
            <a:r>
              <a:rPr lang="en-US" sz="1224" b="1" dirty="0" err="1">
                <a:solidFill>
                  <a:srgbClr val="505050">
                    <a:lumMod val="65000"/>
                  </a:srgbClr>
                </a:solidFill>
                <a:latin typeface="Consolas"/>
              </a:rPr>
              <a:t>rowIdentitiesByName</a:t>
            </a:r>
            <a:r>
              <a:rPr lang="en-US" sz="1224" b="1" dirty="0">
                <a:solidFill>
                  <a:srgbClr val="505050">
                    <a:lumMod val="65000"/>
                  </a:srgbClr>
                </a:solidFill>
                <a:latin typeface="Consolas"/>
              </a:rPr>
              <a:t> </a:t>
            </a:r>
          </a:p>
          <a:p>
            <a:r>
              <a:rPr lang="en-US" sz="1224" b="1" dirty="0">
                <a:solidFill>
                  <a:srgbClr val="505050">
                    <a:lumMod val="65000"/>
                  </a:srgbClr>
                </a:solidFill>
                <a:latin typeface="Consolas"/>
              </a:rPr>
              <a:t>    = new Dictionary&lt;string, List&lt;string&gt;&gt;();</a:t>
            </a:r>
          </a:p>
          <a:p>
            <a:endParaRPr lang="en-US" sz="1224" b="1" dirty="0">
              <a:solidFill>
                <a:srgbClr val="505050">
                  <a:lumMod val="65000"/>
                </a:srgbClr>
              </a:solidFill>
              <a:latin typeface="Consolas"/>
            </a:endParaRPr>
          </a:p>
          <a:p>
            <a:r>
              <a:rPr lang="en-US" sz="1224" b="1" dirty="0">
                <a:solidFill>
                  <a:srgbClr val="505050">
                    <a:lumMod val="65000"/>
                  </a:srgbClr>
                </a:solidFill>
                <a:latin typeface="Consolas"/>
              </a:rPr>
              <a:t>  Dictionary&lt;</a:t>
            </a:r>
            <a:r>
              <a:rPr lang="en-US" sz="1224" b="1" dirty="0" err="1">
                <a:solidFill>
                  <a:srgbClr val="505050">
                    <a:lumMod val="65000"/>
                  </a:srgbClr>
                </a:solidFill>
                <a:latin typeface="Consolas"/>
              </a:rPr>
              <a:t>Guid</a:t>
            </a:r>
            <a:r>
              <a:rPr lang="en-US" sz="1224" b="1" dirty="0">
                <a:solidFill>
                  <a:srgbClr val="505050">
                    <a:lumMod val="65000"/>
                  </a:srgbClr>
                </a:solidFill>
                <a:latin typeface="Consolas"/>
              </a:rPr>
              <a:t>, </a:t>
            </a:r>
            <a:r>
              <a:rPr lang="en-US" sz="1224" b="1" dirty="0" err="1">
                <a:solidFill>
                  <a:srgbClr val="505050">
                    <a:lumMod val="65000"/>
                  </a:srgbClr>
                </a:solidFill>
                <a:latin typeface="Consolas"/>
              </a:rPr>
              <a:t>ReportField</a:t>
            </a:r>
            <a:r>
              <a:rPr lang="en-US" sz="1224" b="1" dirty="0">
                <a:solidFill>
                  <a:srgbClr val="505050">
                    <a:lumMod val="65000"/>
                  </a:srgbClr>
                </a:solidFill>
                <a:latin typeface="Consolas"/>
              </a:rPr>
              <a:t>&gt; </a:t>
            </a:r>
            <a:r>
              <a:rPr lang="en-US" sz="1224" b="1" dirty="0" err="1">
                <a:solidFill>
                  <a:srgbClr val="505050">
                    <a:lumMod val="65000"/>
                  </a:srgbClr>
                </a:solidFill>
                <a:latin typeface="Consolas"/>
              </a:rPr>
              <a:t>ReportFieldsById</a:t>
            </a:r>
            <a:r>
              <a:rPr lang="en-US" sz="1224" b="1" dirty="0">
                <a:solidFill>
                  <a:srgbClr val="505050">
                    <a:lumMod val="65000"/>
                  </a:srgbClr>
                </a:solidFill>
                <a:latin typeface="Consolas"/>
              </a:rPr>
              <a:t> </a:t>
            </a:r>
          </a:p>
          <a:p>
            <a:r>
              <a:rPr lang="en-US" sz="1224" b="1" dirty="0">
                <a:solidFill>
                  <a:srgbClr val="505050">
                    <a:lumMod val="65000"/>
                  </a:srgbClr>
                </a:solidFill>
                <a:latin typeface="Consolas"/>
              </a:rPr>
              <a:t>    = new Dictionary&lt;</a:t>
            </a:r>
            <a:r>
              <a:rPr lang="en-US" sz="1224" b="1" dirty="0" err="1">
                <a:solidFill>
                  <a:srgbClr val="505050">
                    <a:lumMod val="65000"/>
                  </a:srgbClr>
                </a:solidFill>
                <a:latin typeface="Consolas"/>
              </a:rPr>
              <a:t>Guid</a:t>
            </a:r>
            <a:r>
              <a:rPr lang="en-US" sz="1224" b="1" dirty="0">
                <a:solidFill>
                  <a:srgbClr val="505050">
                    <a:lumMod val="65000"/>
                  </a:srgbClr>
                </a:solidFill>
                <a:latin typeface="Consolas"/>
              </a:rPr>
              <a:t>, </a:t>
            </a:r>
            <a:r>
              <a:rPr lang="en-US" sz="1224" b="1" dirty="0" err="1">
                <a:solidFill>
                  <a:srgbClr val="505050">
                    <a:lumMod val="65000"/>
                  </a:srgbClr>
                </a:solidFill>
                <a:latin typeface="Consolas"/>
              </a:rPr>
              <a:t>ReportField</a:t>
            </a:r>
            <a:r>
              <a:rPr lang="en-US" sz="1224" b="1" dirty="0">
                <a:solidFill>
                  <a:srgbClr val="505050">
                    <a:lumMod val="65000"/>
                  </a:srgbClr>
                </a:solidFill>
                <a:latin typeface="Consolas"/>
              </a:rPr>
              <a:t>&gt;();</a:t>
            </a:r>
          </a:p>
          <a:p>
            <a:endParaRPr lang="en-US" sz="1224" b="1" dirty="0">
              <a:solidFill>
                <a:srgbClr val="505050">
                  <a:lumMod val="65000"/>
                </a:srgbClr>
              </a:solidFill>
              <a:latin typeface="Consolas"/>
            </a:endParaRPr>
          </a:p>
          <a:p>
            <a:r>
              <a:rPr lang="en-US" sz="1224" b="1" dirty="0">
                <a:solidFill>
                  <a:srgbClr val="505050">
                    <a:lumMod val="65000"/>
                  </a:srgbClr>
                </a:solidFill>
                <a:latin typeface="Consolas"/>
              </a:rPr>
              <a:t>  List&lt;</a:t>
            </a:r>
            <a:r>
              <a:rPr lang="en-US" sz="1224" b="1" dirty="0" err="1">
                <a:solidFill>
                  <a:srgbClr val="505050">
                    <a:lumMod val="65000"/>
                  </a:srgbClr>
                </a:solidFill>
                <a:latin typeface="Consolas"/>
              </a:rPr>
              <a:t>KeyValuePair</a:t>
            </a:r>
            <a:r>
              <a:rPr lang="en-US" sz="1224" b="1" dirty="0">
                <a:solidFill>
                  <a:srgbClr val="505050">
                    <a:lumMod val="65000"/>
                  </a:srgbClr>
                </a:solidFill>
                <a:latin typeface="Consolas"/>
              </a:rPr>
              <a:t>&lt;string, string&gt;&gt; </a:t>
            </a:r>
            <a:r>
              <a:rPr lang="en-US" sz="1224" b="1" dirty="0" err="1">
                <a:solidFill>
                  <a:srgbClr val="505050">
                    <a:lumMod val="65000"/>
                  </a:srgbClr>
                </a:solidFill>
                <a:latin typeface="Consolas"/>
              </a:rPr>
              <a:t>ReportColumnKeysAndTitles</a:t>
            </a:r>
            <a:r>
              <a:rPr lang="en-US" sz="1224" b="1" dirty="0">
                <a:solidFill>
                  <a:srgbClr val="505050">
                    <a:lumMod val="65000"/>
                  </a:srgbClr>
                </a:solidFill>
                <a:latin typeface="Consolas"/>
              </a:rPr>
              <a:t> </a:t>
            </a:r>
          </a:p>
          <a:p>
            <a:r>
              <a:rPr lang="en-US" sz="1224" b="1" dirty="0">
                <a:solidFill>
                  <a:srgbClr val="505050">
                    <a:lumMod val="65000"/>
                  </a:srgbClr>
                </a:solidFill>
                <a:latin typeface="Consolas"/>
              </a:rPr>
              <a:t>    = new List&lt;</a:t>
            </a:r>
            <a:r>
              <a:rPr lang="en-US" sz="1224" b="1" dirty="0" err="1">
                <a:solidFill>
                  <a:srgbClr val="505050">
                    <a:lumMod val="65000"/>
                  </a:srgbClr>
                </a:solidFill>
                <a:latin typeface="Consolas"/>
              </a:rPr>
              <a:t>KeyValuePair</a:t>
            </a:r>
            <a:r>
              <a:rPr lang="en-US" sz="1224" b="1" dirty="0">
                <a:solidFill>
                  <a:srgbClr val="505050">
                    <a:lumMod val="65000"/>
                  </a:srgbClr>
                </a:solidFill>
                <a:latin typeface="Consolas"/>
              </a:rPr>
              <a:t>&lt;string, string&gt;&gt;();</a:t>
            </a:r>
          </a:p>
          <a:p>
            <a:endParaRPr lang="en-US" sz="1224" b="1" dirty="0">
              <a:solidFill>
                <a:srgbClr val="505050">
                  <a:lumMod val="65000"/>
                </a:srgbClr>
              </a:solidFill>
              <a:latin typeface="Consolas"/>
            </a:endParaRPr>
          </a:p>
          <a:p>
            <a:r>
              <a:rPr lang="en-US" sz="1224" b="1" dirty="0">
                <a:solidFill>
                  <a:srgbClr val="505050">
                    <a:lumMod val="65000"/>
                  </a:srgbClr>
                </a:solidFill>
                <a:latin typeface="Consolas"/>
              </a:rPr>
              <a:t>  ReportRow </a:t>
            </a:r>
            <a:r>
              <a:rPr lang="en-US" sz="1224" b="1" dirty="0" err="1">
                <a:solidFill>
                  <a:srgbClr val="505050">
                    <a:lumMod val="65000"/>
                  </a:srgbClr>
                </a:solidFill>
                <a:latin typeface="Consolas"/>
              </a:rPr>
              <a:t>rootRow</a:t>
            </a:r>
            <a:r>
              <a:rPr lang="en-US" sz="1224" b="1" dirty="0">
                <a:solidFill>
                  <a:srgbClr val="505050">
                    <a:lumMod val="65000"/>
                  </a:srgbClr>
                </a:solidFill>
                <a:latin typeface="Consolas"/>
              </a:rPr>
              <a:t> = null;</a:t>
            </a:r>
          </a:p>
          <a:p>
            <a:r>
              <a:rPr lang="en-US" sz="1224" b="1" dirty="0">
                <a:solidFill>
                  <a:srgbClr val="505050">
                    <a:lumMod val="65000"/>
                  </a:srgbClr>
                </a:solidFill>
                <a:latin typeface="Consolas"/>
              </a:rPr>
              <a:t>  </a:t>
            </a:r>
            <a:r>
              <a:rPr lang="en-US" sz="1224" b="1" dirty="0" err="1">
                <a:solidFill>
                  <a:srgbClr val="505050">
                    <a:lumMod val="65000"/>
                  </a:srgbClr>
                </a:solidFill>
                <a:latin typeface="Consolas"/>
              </a:rPr>
              <a:t>int</a:t>
            </a:r>
            <a:r>
              <a:rPr lang="en-US" sz="1224" b="1" dirty="0">
                <a:solidFill>
                  <a:srgbClr val="505050">
                    <a:lumMod val="65000"/>
                  </a:srgbClr>
                </a:solidFill>
                <a:latin typeface="Consolas"/>
              </a:rPr>
              <a:t> </a:t>
            </a:r>
            <a:r>
              <a:rPr lang="en-US" sz="1224" b="1" dirty="0" err="1">
                <a:solidFill>
                  <a:srgbClr val="505050">
                    <a:lumMod val="65000"/>
                  </a:srgbClr>
                </a:solidFill>
                <a:latin typeface="Consolas"/>
              </a:rPr>
              <a:t>MaxDepth</a:t>
            </a:r>
            <a:r>
              <a:rPr lang="en-US" sz="1224" b="1" dirty="0">
                <a:solidFill>
                  <a:srgbClr val="505050">
                    <a:lumMod val="65000"/>
                  </a:srgbClr>
                </a:solidFill>
                <a:latin typeface="Consolas"/>
              </a:rPr>
              <a:t> = 0;</a:t>
            </a:r>
          </a:p>
          <a:p>
            <a:endParaRPr lang="en-US" sz="1224" b="1" dirty="0">
              <a:solidFill>
                <a:prstClr val="black"/>
              </a:solidFill>
              <a:latin typeface="Consolas"/>
            </a:endParaRPr>
          </a:p>
          <a:p>
            <a:r>
              <a:rPr lang="en-US" sz="1224" b="1" dirty="0">
                <a:solidFill>
                  <a:srgbClr val="2B91AF"/>
                </a:solidFill>
                <a:latin typeface="Consolas"/>
              </a:rPr>
              <a:t>  Dictionary</a:t>
            </a:r>
            <a:r>
              <a:rPr lang="en-US" sz="1224" b="1" dirty="0">
                <a:solidFill>
                  <a:prstClr val="black"/>
                </a:solidFill>
                <a:latin typeface="Consolas"/>
              </a:rPr>
              <a:t>&lt;</a:t>
            </a:r>
            <a:r>
              <a:rPr lang="en-US" sz="1224" b="1" dirty="0" err="1">
                <a:solidFill>
                  <a:srgbClr val="2B91AF"/>
                </a:solidFill>
                <a:latin typeface="Consolas"/>
              </a:rPr>
              <a:t>SPContentTypeId</a:t>
            </a:r>
            <a:r>
              <a:rPr lang="en-US" sz="1224" b="1" dirty="0">
                <a:solidFill>
                  <a:prstClr val="black"/>
                </a:solidFill>
                <a:latin typeface="Consolas"/>
              </a:rPr>
              <a:t>, </a:t>
            </a:r>
            <a:r>
              <a:rPr lang="en-US" sz="1224" b="1" dirty="0">
                <a:solidFill>
                  <a:srgbClr val="2B91AF"/>
                </a:solidFill>
                <a:latin typeface="Consolas"/>
              </a:rPr>
              <a:t>ReportRow</a:t>
            </a:r>
            <a:r>
              <a:rPr lang="en-US" sz="1224" b="1" dirty="0">
                <a:solidFill>
                  <a:prstClr val="black"/>
                </a:solidFill>
                <a:latin typeface="Consolas"/>
              </a:rPr>
              <a:t>&gt; </a:t>
            </a:r>
            <a:r>
              <a:rPr lang="en-US" sz="1224" b="1" dirty="0" err="1">
                <a:solidFill>
                  <a:prstClr val="black"/>
                </a:solidFill>
                <a:latin typeface="Consolas"/>
              </a:rPr>
              <a:t>rowsByContentTypeId</a:t>
            </a:r>
            <a:r>
              <a:rPr lang="en-US" sz="1224" b="1" dirty="0">
                <a:solidFill>
                  <a:prstClr val="black"/>
                </a:solidFill>
                <a:latin typeface="Consolas"/>
              </a:rPr>
              <a:t> </a:t>
            </a:r>
          </a:p>
          <a:p>
            <a:r>
              <a:rPr lang="en-US" sz="1224" b="1" dirty="0">
                <a:solidFill>
                  <a:prstClr val="black"/>
                </a:solidFill>
                <a:latin typeface="Consolas"/>
              </a:rPr>
              <a:t>    = </a:t>
            </a:r>
            <a:r>
              <a:rPr lang="en-US" sz="1224" b="1" dirty="0">
                <a:solidFill>
                  <a:srgbClr val="0000FF"/>
                </a:solidFill>
                <a:latin typeface="Consolas"/>
              </a:rPr>
              <a:t>new</a:t>
            </a:r>
            <a:r>
              <a:rPr lang="en-US" sz="1224" b="1" dirty="0">
                <a:solidFill>
                  <a:prstClr val="black"/>
                </a:solidFill>
                <a:latin typeface="Consolas"/>
              </a:rPr>
              <a:t> </a:t>
            </a:r>
            <a:r>
              <a:rPr lang="en-US" sz="1224" b="1" dirty="0">
                <a:solidFill>
                  <a:srgbClr val="2B91AF"/>
                </a:solidFill>
                <a:latin typeface="Consolas"/>
              </a:rPr>
              <a:t>Dictionary</a:t>
            </a:r>
            <a:r>
              <a:rPr lang="en-US" sz="1224" b="1" dirty="0">
                <a:solidFill>
                  <a:prstClr val="black"/>
                </a:solidFill>
                <a:latin typeface="Consolas"/>
              </a:rPr>
              <a:t>&lt;</a:t>
            </a:r>
            <a:r>
              <a:rPr lang="en-US" sz="1224" b="1" dirty="0" err="1">
                <a:solidFill>
                  <a:srgbClr val="2B91AF"/>
                </a:solidFill>
                <a:latin typeface="Consolas"/>
              </a:rPr>
              <a:t>SPContentTypeId</a:t>
            </a:r>
            <a:r>
              <a:rPr lang="en-US" sz="1224" b="1" dirty="0">
                <a:solidFill>
                  <a:prstClr val="black"/>
                </a:solidFill>
                <a:latin typeface="Consolas"/>
              </a:rPr>
              <a:t>, </a:t>
            </a:r>
            <a:r>
              <a:rPr lang="en-US" sz="1224" b="1" dirty="0">
                <a:solidFill>
                  <a:srgbClr val="2B91AF"/>
                </a:solidFill>
                <a:latin typeface="Consolas"/>
              </a:rPr>
              <a:t>ReportRow</a:t>
            </a:r>
            <a:r>
              <a:rPr lang="en-US" sz="1224" b="1" dirty="0">
                <a:solidFill>
                  <a:prstClr val="black"/>
                </a:solidFill>
                <a:latin typeface="Consolas"/>
              </a:rPr>
              <a:t>&gt;();</a:t>
            </a:r>
          </a:p>
          <a:p>
            <a:endParaRPr lang="en-US" sz="1224" b="1" dirty="0">
              <a:solidFill>
                <a:prstClr val="black"/>
              </a:solidFill>
              <a:latin typeface="Consolas"/>
            </a:endParaRPr>
          </a:p>
          <a:p>
            <a:r>
              <a:rPr lang="en-US" sz="1224" b="1" dirty="0">
                <a:solidFill>
                  <a:srgbClr val="505050">
                    <a:lumMod val="65000"/>
                  </a:srgbClr>
                </a:solidFill>
                <a:latin typeface="Consolas"/>
              </a:rPr>
              <a:t>  ...</a:t>
            </a:r>
          </a:p>
          <a:p>
            <a:endParaRPr lang="en-US" sz="1224" b="1" dirty="0">
              <a:solidFill>
                <a:srgbClr val="505050">
                  <a:lumMod val="65000"/>
                </a:srgbClr>
              </a:solidFill>
              <a:latin typeface="Consolas"/>
            </a:endParaRPr>
          </a:p>
        </p:txBody>
      </p:sp>
      <p:cxnSp>
        <p:nvCxnSpPr>
          <p:cNvPr id="6" name="Straight Connector 5"/>
          <p:cNvCxnSpPr/>
          <p:nvPr/>
        </p:nvCxnSpPr>
        <p:spPr>
          <a:xfrm>
            <a:off x="6191123" y="1274806"/>
            <a:ext cx="0" cy="4633873"/>
          </a:xfrm>
          <a:prstGeom prst="line">
            <a:avLst/>
          </a:pr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6395870" y="1516869"/>
            <a:ext cx="6594348" cy="4705415"/>
          </a:xfrm>
          <a:prstGeom prst="rect">
            <a:avLst/>
          </a:prstGeom>
          <a:solidFill>
            <a:schemeClr val="tx1"/>
          </a:solidFill>
        </p:spPr>
        <p:txBody>
          <a:bodyPr wrap="square">
            <a:spAutoFit/>
          </a:bodyPr>
          <a:lstStyle/>
          <a:p>
            <a:r>
              <a:rPr lang="en-US" sz="1224" b="1" dirty="0">
                <a:solidFill>
                  <a:srgbClr val="505050">
                    <a:lumMod val="65000"/>
                  </a:srgbClr>
                </a:solidFill>
                <a:latin typeface="Consolas"/>
              </a:rPr>
              <a:t>  public void </a:t>
            </a:r>
            <a:r>
              <a:rPr lang="en-US" sz="1224" b="1" dirty="0" err="1">
                <a:solidFill>
                  <a:srgbClr val="505050">
                    <a:lumMod val="65000"/>
                  </a:srgbClr>
                </a:solidFill>
                <a:latin typeface="Consolas"/>
              </a:rPr>
              <a:t>BuildRowsAndFields</a:t>
            </a:r>
            <a:r>
              <a:rPr lang="en-US" sz="1224" b="1" dirty="0">
                <a:solidFill>
                  <a:srgbClr val="505050">
                    <a:lumMod val="65000"/>
                  </a:srgbClr>
                </a:solidFill>
                <a:latin typeface="Consolas"/>
              </a:rPr>
              <a:t>(</a:t>
            </a:r>
            <a:r>
              <a:rPr lang="en-US" sz="1224" b="1" dirty="0" err="1">
                <a:solidFill>
                  <a:srgbClr val="505050">
                    <a:lumMod val="65000"/>
                  </a:srgbClr>
                </a:solidFill>
                <a:latin typeface="Consolas"/>
              </a:rPr>
              <a:t>SPWeb</a:t>
            </a:r>
            <a:r>
              <a:rPr lang="en-US" sz="1224" b="1" dirty="0">
                <a:solidFill>
                  <a:srgbClr val="505050">
                    <a:lumMod val="65000"/>
                  </a:srgbClr>
                </a:solidFill>
                <a:latin typeface="Consolas"/>
              </a:rPr>
              <a:t> </a:t>
            </a:r>
            <a:r>
              <a:rPr lang="en-US" sz="1224" b="1" dirty="0" err="1">
                <a:solidFill>
                  <a:srgbClr val="505050">
                    <a:lumMod val="65000"/>
                  </a:srgbClr>
                </a:solidFill>
                <a:latin typeface="Consolas"/>
              </a:rPr>
              <a:t>rootWeb</a:t>
            </a:r>
            <a:r>
              <a:rPr lang="en-US" sz="1224" b="1" dirty="0">
                <a:solidFill>
                  <a:srgbClr val="505050">
                    <a:lumMod val="65000"/>
                  </a:srgbClr>
                </a:solidFill>
                <a:latin typeface="Consolas"/>
              </a:rPr>
              <a:t>) {</a:t>
            </a:r>
          </a:p>
          <a:p>
            <a:r>
              <a:rPr lang="en-US" sz="1224" b="1" dirty="0">
                <a:solidFill>
                  <a:srgbClr val="505050">
                    <a:lumMod val="65000"/>
                  </a:srgbClr>
                </a:solidFill>
                <a:latin typeface="Consolas"/>
              </a:rPr>
              <a:t>    </a:t>
            </a:r>
            <a:r>
              <a:rPr lang="en-US" sz="1224" b="1" dirty="0" err="1">
                <a:solidFill>
                  <a:srgbClr val="505050">
                    <a:lumMod val="65000"/>
                  </a:srgbClr>
                </a:solidFill>
                <a:latin typeface="Consolas"/>
              </a:rPr>
              <a:t>this.rootRow</a:t>
            </a:r>
            <a:r>
              <a:rPr lang="en-US" sz="1224" b="1" dirty="0">
                <a:solidFill>
                  <a:srgbClr val="505050">
                    <a:lumMod val="65000"/>
                  </a:srgbClr>
                </a:solidFill>
                <a:latin typeface="Consolas"/>
              </a:rPr>
              <a:t> = </a:t>
            </a:r>
            <a:r>
              <a:rPr lang="en-US" sz="1224" b="1" dirty="0" err="1">
                <a:solidFill>
                  <a:srgbClr val="505050">
                    <a:lumMod val="65000"/>
                  </a:srgbClr>
                </a:solidFill>
                <a:latin typeface="Consolas"/>
              </a:rPr>
              <a:t>ScanWeb</a:t>
            </a:r>
            <a:r>
              <a:rPr lang="en-US" sz="1224" b="1" dirty="0">
                <a:solidFill>
                  <a:srgbClr val="505050">
                    <a:lumMod val="65000"/>
                  </a:srgbClr>
                </a:solidFill>
                <a:latin typeface="Consolas"/>
              </a:rPr>
              <a:t>(</a:t>
            </a:r>
            <a:r>
              <a:rPr lang="en-US" sz="1224" b="1" dirty="0" err="1">
                <a:solidFill>
                  <a:srgbClr val="505050">
                    <a:lumMod val="65000"/>
                  </a:srgbClr>
                </a:solidFill>
                <a:latin typeface="Consolas"/>
              </a:rPr>
              <a:t>rootWeb</a:t>
            </a:r>
            <a:r>
              <a:rPr lang="en-US" sz="1224" b="1" dirty="0">
                <a:solidFill>
                  <a:srgbClr val="505050">
                    <a:lumMod val="65000"/>
                  </a:srgbClr>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.CollectContentTypes</a:t>
            </a:r>
            <a:r>
              <a:rPr lang="en-US" sz="1224" b="1" dirty="0">
                <a:solidFill>
                  <a:prstClr val="black"/>
                </a:solidFill>
                <a:latin typeface="Consolas"/>
              </a:rPr>
              <a:t>(</a:t>
            </a:r>
            <a:r>
              <a:rPr lang="en-US" sz="1224" b="1" dirty="0" err="1">
                <a:solidFill>
                  <a:prstClr val="black"/>
                </a:solidFill>
                <a:latin typeface="Consolas"/>
              </a:rPr>
              <a:t>rootWeb</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2B91AF"/>
                </a:solidFill>
                <a:latin typeface="Consolas"/>
              </a:rPr>
              <a:t>ReportRow</a:t>
            </a:r>
            <a:r>
              <a:rPr lang="en-US" sz="1224" b="1" dirty="0">
                <a:solidFill>
                  <a:prstClr val="black"/>
                </a:solidFill>
                <a:latin typeface="Consolas"/>
              </a:rPr>
              <a:t> </a:t>
            </a:r>
            <a:r>
              <a:rPr lang="en-US" sz="1224" b="1" dirty="0" err="1">
                <a:solidFill>
                  <a:prstClr val="black"/>
                </a:solidFill>
                <a:latin typeface="Consolas"/>
              </a:rPr>
              <a:t>contentTypeRoot</a:t>
            </a:r>
            <a:r>
              <a:rPr lang="en-US" sz="1224" b="1" dirty="0">
                <a:solidFill>
                  <a:prstClr val="black"/>
                </a:solidFill>
                <a:latin typeface="Consolas"/>
              </a:rPr>
              <a:t> = </a:t>
            </a:r>
            <a:r>
              <a:rPr lang="en-US" sz="1224" b="1" dirty="0" err="1">
                <a:solidFill>
                  <a:srgbClr val="0000FF"/>
                </a:solidFill>
                <a:latin typeface="Consolas"/>
              </a:rPr>
              <a:t>this</a:t>
            </a:r>
            <a:r>
              <a:rPr lang="en-US" sz="1224" b="1" dirty="0" err="1">
                <a:solidFill>
                  <a:prstClr val="black"/>
                </a:solidFill>
                <a:latin typeface="Consolas"/>
              </a:rPr>
              <a:t>.rootRow.ChildRows</a:t>
            </a:r>
            <a:endParaRPr lang="en-US" sz="1224" b="1" dirty="0">
              <a:solidFill>
                <a:prstClr val="black"/>
              </a:solidFill>
              <a:latin typeface="Consolas"/>
            </a:endParaRPr>
          </a:p>
          <a:p>
            <a:r>
              <a:rPr lang="en-US" sz="1224" b="1" dirty="0">
                <a:solidFill>
                  <a:prstClr val="black"/>
                </a:solidFill>
                <a:latin typeface="Consolas"/>
              </a:rPr>
              <a:t>      .First(row =&gt; </a:t>
            </a:r>
            <a:r>
              <a:rPr lang="en-US" sz="1224" b="1" dirty="0" err="1">
                <a:solidFill>
                  <a:prstClr val="black"/>
                </a:solidFill>
                <a:latin typeface="Consolas"/>
              </a:rPr>
              <a:t>row.IsContentType</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.PostProcessContentTypes</a:t>
            </a:r>
            <a:r>
              <a:rPr lang="en-US" sz="1224" b="1" dirty="0">
                <a:solidFill>
                  <a:prstClr val="black"/>
                </a:solidFill>
                <a:latin typeface="Consolas"/>
              </a:rPr>
              <a:t>(</a:t>
            </a:r>
            <a:r>
              <a:rPr lang="en-US" sz="1224" b="1" dirty="0" err="1">
                <a:solidFill>
                  <a:prstClr val="black"/>
                </a:solidFill>
                <a:latin typeface="Consolas"/>
              </a:rPr>
              <a:t>contentTypeRoot</a:t>
            </a:r>
            <a:r>
              <a:rPr lang="en-US" sz="1224" b="1" dirty="0">
                <a:solidFill>
                  <a:prstClr val="black"/>
                </a:solidFill>
                <a:latin typeface="Consolas"/>
              </a:rPr>
              <a:t>);</a:t>
            </a:r>
          </a:p>
          <a:p>
            <a:r>
              <a:rPr lang="en-US" sz="1224" b="1" dirty="0">
                <a:solidFill>
                  <a:prstClr val="black"/>
                </a:solidFill>
                <a:latin typeface="Consolas"/>
              </a:rPr>
              <a:t> </a:t>
            </a:r>
            <a:r>
              <a:rPr lang="en-US" sz="1224" b="1" dirty="0">
                <a:solidFill>
                  <a:srgbClr val="505050">
                    <a:lumMod val="65000"/>
                  </a:srgbClr>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private</a:t>
            </a:r>
            <a:r>
              <a:rPr lang="en-US" sz="1224" b="1" dirty="0">
                <a:solidFill>
                  <a:prstClr val="black"/>
                </a:solidFill>
                <a:latin typeface="Consolas"/>
              </a:rPr>
              <a:t> </a:t>
            </a:r>
            <a:r>
              <a:rPr lang="en-US" sz="1224" b="1" dirty="0">
                <a:solidFill>
                  <a:srgbClr val="0000FF"/>
                </a:solidFill>
                <a:latin typeface="Consolas"/>
              </a:rPr>
              <a:t>void</a:t>
            </a:r>
            <a:r>
              <a:rPr lang="en-US" sz="1224" b="1" dirty="0">
                <a:solidFill>
                  <a:prstClr val="black"/>
                </a:solidFill>
                <a:latin typeface="Consolas"/>
              </a:rPr>
              <a:t> </a:t>
            </a:r>
            <a:r>
              <a:rPr lang="en-US" sz="1224" b="1" dirty="0" err="1">
                <a:solidFill>
                  <a:prstClr val="black"/>
                </a:solidFill>
                <a:latin typeface="Consolas"/>
              </a:rPr>
              <a:t>CollectContentTypes</a:t>
            </a:r>
            <a:r>
              <a:rPr lang="en-US" sz="1224" b="1" dirty="0">
                <a:solidFill>
                  <a:prstClr val="black"/>
                </a:solidFill>
                <a:latin typeface="Consolas"/>
              </a:rPr>
              <a:t>(</a:t>
            </a:r>
            <a:r>
              <a:rPr lang="en-US" sz="1224" b="1" dirty="0" err="1">
                <a:solidFill>
                  <a:srgbClr val="2B91AF"/>
                </a:solidFill>
                <a:latin typeface="Consolas"/>
              </a:rPr>
              <a:t>SPWeb</a:t>
            </a:r>
            <a:r>
              <a:rPr lang="en-US" sz="1224" b="1" dirty="0">
                <a:solidFill>
                  <a:prstClr val="black"/>
                </a:solidFill>
                <a:latin typeface="Consolas"/>
              </a:rPr>
              <a:t> web) {</a:t>
            </a: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.CreateContentTypeRows</a:t>
            </a:r>
            <a:r>
              <a:rPr lang="en-US" sz="1224" b="1" dirty="0">
                <a:solidFill>
                  <a:prstClr val="black"/>
                </a:solidFill>
                <a:latin typeface="Consolas"/>
              </a:rPr>
              <a:t>(</a:t>
            </a:r>
            <a:r>
              <a:rPr lang="en-US" sz="1224" b="1" dirty="0" err="1">
                <a:solidFill>
                  <a:prstClr val="black"/>
                </a:solidFill>
                <a:latin typeface="Consolas"/>
              </a:rPr>
              <a:t>web.ContentTypes</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foreach</a:t>
            </a:r>
            <a:r>
              <a:rPr lang="en-US" sz="1224" b="1" dirty="0">
                <a:solidFill>
                  <a:prstClr val="black"/>
                </a:solidFill>
                <a:latin typeface="Consolas"/>
              </a:rPr>
              <a:t> (</a:t>
            </a:r>
            <a:r>
              <a:rPr lang="en-US" sz="1224" b="1" dirty="0">
                <a:solidFill>
                  <a:srgbClr val="2B91AF"/>
                </a:solidFill>
                <a:latin typeface="Consolas"/>
              </a:rPr>
              <a:t>SPList</a:t>
            </a:r>
            <a:r>
              <a:rPr lang="en-US" sz="1224" b="1" dirty="0">
                <a:solidFill>
                  <a:prstClr val="black"/>
                </a:solidFill>
                <a:latin typeface="Consolas"/>
              </a:rPr>
              <a:t> list </a:t>
            </a:r>
            <a:r>
              <a:rPr lang="en-US" sz="1224" b="1" dirty="0">
                <a:solidFill>
                  <a:srgbClr val="0000FF"/>
                </a:solidFill>
                <a:latin typeface="Consolas"/>
              </a:rPr>
              <a:t>in</a:t>
            </a:r>
            <a:r>
              <a:rPr lang="en-US" sz="1224" b="1" dirty="0">
                <a:solidFill>
                  <a:prstClr val="black"/>
                </a:solidFill>
                <a:latin typeface="Consolas"/>
              </a:rPr>
              <a:t> web.Lists) {</a:t>
            </a: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.CreateContentTypeRows</a:t>
            </a:r>
            <a:r>
              <a:rPr lang="en-US" sz="1224" b="1" dirty="0">
                <a:solidFill>
                  <a:prstClr val="black"/>
                </a:solidFill>
                <a:latin typeface="Consolas"/>
              </a:rPr>
              <a:t>(</a:t>
            </a:r>
            <a:r>
              <a:rPr lang="en-US" sz="1224" b="1" dirty="0" err="1">
                <a:solidFill>
                  <a:prstClr val="black"/>
                </a:solidFill>
                <a:latin typeface="Consolas"/>
              </a:rPr>
              <a:t>list.ContentTypes</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.MeasureUsage</a:t>
            </a:r>
            <a:r>
              <a:rPr lang="en-US" sz="1224" b="1" dirty="0">
                <a:solidFill>
                  <a:prstClr val="black"/>
                </a:solidFill>
                <a:latin typeface="Consolas"/>
              </a:rPr>
              <a:t>(list);</a:t>
            </a:r>
          </a:p>
          <a:p>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foreach</a:t>
            </a:r>
            <a:r>
              <a:rPr lang="en-US" sz="1224" b="1" dirty="0">
                <a:solidFill>
                  <a:prstClr val="black"/>
                </a:solidFill>
                <a:latin typeface="Consolas"/>
              </a:rPr>
              <a:t> (</a:t>
            </a:r>
            <a:r>
              <a:rPr lang="en-US" sz="1224" b="1" dirty="0">
                <a:solidFill>
                  <a:srgbClr val="2B91AF"/>
                </a:solidFill>
                <a:latin typeface="Consolas"/>
              </a:rPr>
              <a:t>SPWeb</a:t>
            </a:r>
            <a:r>
              <a:rPr lang="en-US" sz="1224" b="1" dirty="0">
                <a:solidFill>
                  <a:prstClr val="black"/>
                </a:solidFill>
                <a:latin typeface="Consolas"/>
              </a:rPr>
              <a:t> childWeb </a:t>
            </a:r>
            <a:r>
              <a:rPr lang="en-US" sz="1224" b="1" dirty="0">
                <a:solidFill>
                  <a:srgbClr val="0000FF"/>
                </a:solidFill>
                <a:latin typeface="Consolas"/>
              </a:rPr>
              <a:t>in</a:t>
            </a:r>
            <a:r>
              <a:rPr lang="en-US" sz="1224" b="1" dirty="0">
                <a:solidFill>
                  <a:prstClr val="black"/>
                </a:solidFill>
                <a:latin typeface="Consolas"/>
              </a:rPr>
              <a:t> web.Webs)</a:t>
            </a: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.CollectContentTypes</a:t>
            </a:r>
            <a:r>
              <a:rPr lang="en-US" sz="1224" b="1" dirty="0">
                <a:solidFill>
                  <a:prstClr val="black"/>
                </a:solidFill>
                <a:latin typeface="Consolas"/>
              </a:rPr>
              <a:t>(childWeb); </a:t>
            </a:r>
            <a:r>
              <a:rPr lang="en-US" sz="1224" b="1" dirty="0">
                <a:solidFill>
                  <a:srgbClr val="008000"/>
                </a:solidFill>
                <a:latin typeface="Consolas"/>
              </a:rPr>
              <a:t>// recurse</a:t>
            </a:r>
            <a:endParaRPr lang="en-US" sz="1224" b="1" dirty="0">
              <a:solidFill>
                <a:prstClr val="black"/>
              </a:solidFill>
              <a:latin typeface="Consolas"/>
            </a:endParaRPr>
          </a:p>
          <a:p>
            <a:r>
              <a:rPr lang="en-US" sz="1224" b="1" dirty="0">
                <a:solidFill>
                  <a:prstClr val="black"/>
                </a:solidFill>
                <a:latin typeface="Consolas"/>
              </a:rPr>
              <a:t>  }</a:t>
            </a:r>
          </a:p>
          <a:p>
            <a:r>
              <a:rPr lang="en-US" sz="1224" b="1" dirty="0">
                <a:solidFill>
                  <a:prstClr val="black"/>
                </a:solidFill>
                <a:latin typeface="Consolas"/>
              </a:rPr>
              <a:t>}</a:t>
            </a:r>
          </a:p>
        </p:txBody>
      </p:sp>
      <p:sp>
        <p:nvSpPr>
          <p:cNvPr id="8" name="1 A"/>
          <p:cNvSpPr/>
          <p:nvPr/>
        </p:nvSpPr>
        <p:spPr bwMode="auto">
          <a:xfrm>
            <a:off x="6538127" y="3591741"/>
            <a:ext cx="4060335" cy="232318"/>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1" name="1 B"/>
          <p:cNvSpPr/>
          <p:nvPr/>
        </p:nvSpPr>
        <p:spPr bwMode="auto">
          <a:xfrm>
            <a:off x="6770044" y="5291289"/>
            <a:ext cx="4374091" cy="433309"/>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5" name="2 B"/>
          <p:cNvSpPr/>
          <p:nvPr/>
        </p:nvSpPr>
        <p:spPr bwMode="auto">
          <a:xfrm>
            <a:off x="6942802" y="4353274"/>
            <a:ext cx="4061917" cy="261825"/>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6" name="2 A"/>
          <p:cNvSpPr/>
          <p:nvPr/>
        </p:nvSpPr>
        <p:spPr bwMode="auto">
          <a:xfrm>
            <a:off x="6731447" y="3818002"/>
            <a:ext cx="4035679" cy="217222"/>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2" name="0"/>
          <p:cNvSpPr/>
          <p:nvPr/>
        </p:nvSpPr>
        <p:spPr bwMode="auto">
          <a:xfrm>
            <a:off x="616611" y="3722389"/>
            <a:ext cx="5170016" cy="454483"/>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Tree>
    <p:custDataLst>
      <p:tags r:id="rId1"/>
    </p:custDataLst>
    <p:extLst>
      <p:ext uri="{BB962C8B-B14F-4D97-AF65-F5344CB8AC3E}">
        <p14:creationId xmlns:p14="http://schemas.microsoft.com/office/powerpoint/2010/main" val="139525815"/>
      </p:ext>
    </p:extLst>
  </p:cSld>
  <p:clrMapOvr>
    <a:masterClrMapping/>
  </p:clrMapOvr>
  <mc:AlternateContent xmlns:mc="http://schemas.openxmlformats.org/markup-compatibility/2006" xmlns:p14="http://schemas.microsoft.com/office/powerpoint/2010/main">
    <mc:Choice Requires="p14">
      <p:transition spd="med" p14:dur="700" advTm="26335">
        <p:fade/>
      </p:transition>
    </mc:Choice>
    <mc:Fallback xmlns="">
      <p:transition spd="med" advTm="2633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1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xit" presetSubtype="0" fill="hold" grpId="1" nodeType="withEffect">
                                  <p:stCondLst>
                                    <p:cond delay="0"/>
                                  </p:stCondLst>
                                  <p:childTnLst>
                                    <p:set>
                                      <p:cBhvr>
                                        <p:cTn id="22" dur="1" fill="hold">
                                          <p:stCondLst>
                                            <p:cond delay="0"/>
                                          </p:stCondLst>
                                        </p:cTn>
                                        <p:tgtEl>
                                          <p:spTgt spid="8"/>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1" grpId="0" animBg="1"/>
      <p:bldP spid="11" grpId="1" animBg="1"/>
      <p:bldP spid="15" grpId="0" animBg="1"/>
      <p:bldP spid="16" grpId="0" animBg="1"/>
      <p:bldP spid="12" grpId="0" animBg="1"/>
      <p:bldP spid="12"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Content </a:t>
            </a:r>
            <a:r>
              <a:rPr lang="en-US" dirty="0"/>
              <a:t>T</a:t>
            </a:r>
            <a:r>
              <a:rPr lang="en-US" dirty="0" smtClean="0"/>
              <a:t>ypes</a:t>
            </a:r>
            <a:endParaRPr lang="en-US" dirty="0"/>
          </a:p>
        </p:txBody>
      </p:sp>
      <p:sp>
        <p:nvSpPr>
          <p:cNvPr id="4" name="Rectangle 3"/>
          <p:cNvSpPr>
            <a:spLocks/>
          </p:cNvSpPr>
          <p:nvPr/>
        </p:nvSpPr>
        <p:spPr bwMode="auto">
          <a:xfrm>
            <a:off x="1554848" y="1668482"/>
            <a:ext cx="2284811" cy="219493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solidFill>
                  <a:srgbClr val="FFFFFF"/>
                </a:solidFill>
              </a:rPr>
              <a:t>Sales Proposals</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a:spLocks/>
          </p:cNvSpPr>
          <p:nvPr/>
        </p:nvSpPr>
        <p:spPr bwMode="auto">
          <a:xfrm>
            <a:off x="5075250" y="1668481"/>
            <a:ext cx="2284811" cy="219493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solidFill>
                  <a:srgbClr val="FFFFFF"/>
                </a:solidFill>
              </a:rPr>
              <a:t>Contracts</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a:spLocks/>
          </p:cNvSpPr>
          <p:nvPr/>
        </p:nvSpPr>
        <p:spPr bwMode="auto">
          <a:xfrm>
            <a:off x="8595651" y="1668480"/>
            <a:ext cx="2284811" cy="219493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solidFill>
                  <a:srgbClr val="FFFFFF"/>
                </a:solidFill>
              </a:rPr>
              <a:t>Specifications</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a:spLocks/>
          </p:cNvSpPr>
          <p:nvPr/>
        </p:nvSpPr>
        <p:spPr bwMode="auto">
          <a:xfrm>
            <a:off x="1554848" y="4503091"/>
            <a:ext cx="2284811" cy="219493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solidFill>
                  <a:srgbClr val="FFFFFF"/>
                </a:solidFill>
              </a:rPr>
              <a:t>Procedures</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a:spLocks/>
          </p:cNvSpPr>
          <p:nvPr/>
        </p:nvSpPr>
        <p:spPr bwMode="auto">
          <a:xfrm>
            <a:off x="5075249" y="4470755"/>
            <a:ext cx="2284811" cy="2194935"/>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Invoices</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a:spLocks/>
          </p:cNvSpPr>
          <p:nvPr/>
        </p:nvSpPr>
        <p:spPr bwMode="auto">
          <a:xfrm>
            <a:off x="8595651" y="4470754"/>
            <a:ext cx="2284811" cy="219493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Training </a:t>
            </a:r>
            <a:r>
              <a:rPr lang="en-US" sz="2400" dirty="0">
                <a:gradFill>
                  <a:gsLst>
                    <a:gs pos="0">
                      <a:srgbClr val="FFFFFF"/>
                    </a:gs>
                    <a:gs pos="100000">
                      <a:srgbClr val="FFFFFF"/>
                    </a:gs>
                  </a:gsLst>
                  <a:lin ang="5400000" scaled="0"/>
                </a:gradFill>
                <a:ea typeface="Segoe UI" pitchFamily="34" charset="0"/>
                <a:cs typeface="Segoe UI" pitchFamily="34" charset="0"/>
              </a:rPr>
              <a:t>V</a:t>
            </a:r>
            <a:r>
              <a:rPr lang="en-US" sz="2400" dirty="0" smtClean="0">
                <a:gradFill>
                  <a:gsLst>
                    <a:gs pos="0">
                      <a:srgbClr val="FFFFFF"/>
                    </a:gs>
                    <a:gs pos="100000">
                      <a:srgbClr val="FFFFFF"/>
                    </a:gs>
                  </a:gsLst>
                  <a:lin ang="5400000" scaled="0"/>
                </a:gradFill>
                <a:ea typeface="Segoe UI" pitchFamily="34" charset="0"/>
                <a:cs typeface="Segoe UI" pitchFamily="34" charset="0"/>
              </a:rPr>
              <a:t>ideos</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28402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2502" y="1196581"/>
            <a:ext cx="12431473" cy="5797943"/>
          </a:xfrm>
          <a:prstGeom prst="rect">
            <a:avLst/>
          </a:prstGeom>
          <a:solidFill>
            <a:schemeClr val="tx1"/>
          </a:solidFill>
          <a:ln>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Code: Content </a:t>
            </a:r>
            <a:r>
              <a:rPr lang="en-US" dirty="0"/>
              <a:t>Type Report</a:t>
            </a:r>
          </a:p>
        </p:txBody>
      </p:sp>
      <p:sp>
        <p:nvSpPr>
          <p:cNvPr id="4" name="Rectangle 3"/>
          <p:cNvSpPr/>
          <p:nvPr/>
        </p:nvSpPr>
        <p:spPr>
          <a:xfrm>
            <a:off x="431331" y="1559052"/>
            <a:ext cx="5311008" cy="5281820"/>
          </a:xfrm>
          <a:prstGeom prst="rect">
            <a:avLst/>
          </a:prstGeom>
          <a:solidFill>
            <a:schemeClr val="tx1"/>
          </a:solidFill>
        </p:spPr>
        <p:txBody>
          <a:bodyPr wrap="square">
            <a:spAutoFit/>
          </a:bodyPr>
          <a:lstStyle/>
          <a:p>
            <a:r>
              <a:rPr lang="en-US" sz="1224" b="1" dirty="0">
                <a:solidFill>
                  <a:srgbClr val="0000FF"/>
                </a:solidFill>
                <a:latin typeface="Consolas"/>
              </a:rPr>
              <a:t>class</a:t>
            </a:r>
            <a:r>
              <a:rPr lang="en-US" sz="1224" b="1" dirty="0">
                <a:solidFill>
                  <a:prstClr val="black"/>
                </a:solidFill>
                <a:latin typeface="Consolas"/>
              </a:rPr>
              <a:t> </a:t>
            </a:r>
            <a:r>
              <a:rPr lang="en-US" sz="1224" b="1" dirty="0">
                <a:solidFill>
                  <a:srgbClr val="2B91AF"/>
                </a:solidFill>
                <a:latin typeface="Consolas"/>
              </a:rPr>
              <a:t>Report</a:t>
            </a:r>
            <a:r>
              <a:rPr lang="en-US" sz="1224" b="1" dirty="0">
                <a:solidFill>
                  <a:prstClr val="black"/>
                </a:solidFill>
                <a:latin typeface="Consolas"/>
              </a:rPr>
              <a:t> {</a:t>
            </a:r>
          </a:p>
          <a:p>
            <a:r>
              <a:rPr lang="en-US" sz="1224" b="1" dirty="0">
                <a:solidFill>
                  <a:prstClr val="black"/>
                </a:solidFill>
                <a:latin typeface="Consolas"/>
              </a:rPr>
              <a:t>  ...</a:t>
            </a:r>
          </a:p>
          <a:p>
            <a:r>
              <a:rPr lang="en-US" sz="1224" b="1" dirty="0">
                <a:solidFill>
                  <a:prstClr val="black"/>
                </a:solidFill>
                <a:latin typeface="Consolas"/>
              </a:rPr>
              <a:t>  </a:t>
            </a:r>
            <a:r>
              <a:rPr lang="en-US" sz="1224" b="1" dirty="0">
                <a:solidFill>
                  <a:srgbClr val="0000FF"/>
                </a:solidFill>
                <a:latin typeface="Consolas"/>
              </a:rPr>
              <a:t>private</a:t>
            </a:r>
            <a:r>
              <a:rPr lang="en-US" sz="1224" b="1" dirty="0">
                <a:solidFill>
                  <a:prstClr val="black"/>
                </a:solidFill>
                <a:latin typeface="Consolas"/>
              </a:rPr>
              <a:t> </a:t>
            </a:r>
            <a:r>
              <a:rPr lang="en-US" sz="1224" b="1" dirty="0">
                <a:solidFill>
                  <a:srgbClr val="0000FF"/>
                </a:solidFill>
                <a:latin typeface="Consolas"/>
              </a:rPr>
              <a:t>void</a:t>
            </a:r>
            <a:r>
              <a:rPr lang="en-US" sz="1224" b="1" dirty="0">
                <a:solidFill>
                  <a:prstClr val="black"/>
                </a:solidFill>
                <a:latin typeface="Consolas"/>
              </a:rPr>
              <a:t> </a:t>
            </a:r>
            <a:r>
              <a:rPr lang="en-US" sz="1224" b="1" dirty="0" err="1">
                <a:solidFill>
                  <a:prstClr val="black"/>
                </a:solidFill>
                <a:latin typeface="Consolas"/>
              </a:rPr>
              <a:t>CreateContentTypeRows</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srgbClr val="2B91AF"/>
                </a:solidFill>
                <a:latin typeface="Consolas"/>
              </a:rPr>
              <a:t>SPContentTypeCollection</a:t>
            </a:r>
            <a:r>
              <a:rPr lang="en-US" sz="1224" b="1" dirty="0">
                <a:solidFill>
                  <a:prstClr val="black"/>
                </a:solidFill>
                <a:latin typeface="Consolas"/>
              </a:rPr>
              <a:t> </a:t>
            </a:r>
            <a:r>
              <a:rPr lang="en-US" sz="1224" b="1" dirty="0" err="1">
                <a:solidFill>
                  <a:prstClr val="black"/>
                </a:solidFill>
                <a:latin typeface="Consolas"/>
              </a:rPr>
              <a:t>contentTypes</a:t>
            </a:r>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foreach</a:t>
            </a:r>
            <a:r>
              <a:rPr lang="en-US" sz="1224" b="1" dirty="0">
                <a:solidFill>
                  <a:prstClr val="black"/>
                </a:solidFill>
                <a:latin typeface="Consolas"/>
              </a:rPr>
              <a:t> (</a:t>
            </a:r>
            <a:r>
              <a:rPr lang="en-US" sz="1224" b="1" dirty="0" err="1">
                <a:solidFill>
                  <a:srgbClr val="2B91AF"/>
                </a:solidFill>
                <a:latin typeface="Consolas"/>
              </a:rPr>
              <a:t>SPContentType</a:t>
            </a:r>
            <a:r>
              <a:rPr lang="en-US" sz="1224" b="1" dirty="0">
                <a:solidFill>
                  <a:prstClr val="black"/>
                </a:solidFill>
                <a:latin typeface="Consolas"/>
              </a:rPr>
              <a:t> </a:t>
            </a:r>
            <a:r>
              <a:rPr lang="en-US" sz="1224" b="1" dirty="0" err="1">
                <a:solidFill>
                  <a:prstClr val="black"/>
                </a:solidFill>
                <a:latin typeface="Consolas"/>
              </a:rPr>
              <a:t>contentType</a:t>
            </a:r>
            <a:r>
              <a:rPr lang="en-US" sz="1224" b="1" dirty="0">
                <a:solidFill>
                  <a:prstClr val="black"/>
                </a:solidFill>
                <a:latin typeface="Consolas"/>
              </a:rPr>
              <a:t> </a:t>
            </a:r>
            <a:r>
              <a:rPr lang="en-US" sz="1224" b="1" dirty="0">
                <a:solidFill>
                  <a:srgbClr val="0000FF"/>
                </a:solidFill>
                <a:latin typeface="Consolas"/>
              </a:rPr>
              <a:t>in</a:t>
            </a:r>
            <a:r>
              <a:rPr lang="en-US" sz="1224" b="1" dirty="0">
                <a:solidFill>
                  <a:prstClr val="black"/>
                </a:solidFill>
                <a:latin typeface="Consolas"/>
              </a:rPr>
              <a:t> </a:t>
            </a:r>
            <a:r>
              <a:rPr lang="en-US" sz="1224" b="1" dirty="0" err="1">
                <a:solidFill>
                  <a:prstClr val="black"/>
                </a:solidFill>
                <a:latin typeface="Consolas"/>
              </a:rPr>
              <a:t>contentTypes</a:t>
            </a:r>
            <a:r>
              <a:rPr lang="en-US" sz="1224" b="1" dirty="0">
                <a:solidFill>
                  <a:prstClr val="black"/>
                </a:solidFill>
                <a:latin typeface="Consolas"/>
              </a:rPr>
              <a:t>) {</a:t>
            </a:r>
          </a:p>
          <a:p>
            <a:r>
              <a:rPr lang="en-US" sz="1224" b="1" dirty="0">
                <a:solidFill>
                  <a:prstClr val="black"/>
                </a:solidFill>
                <a:latin typeface="Consolas"/>
              </a:rPr>
              <a:t>      </a:t>
            </a:r>
            <a:r>
              <a:rPr lang="en-US" sz="1224" b="1" dirty="0">
                <a:solidFill>
                  <a:srgbClr val="2B91AF"/>
                </a:solidFill>
                <a:latin typeface="Consolas"/>
              </a:rPr>
              <a:t>ReportRow</a:t>
            </a:r>
            <a:r>
              <a:rPr lang="en-US" sz="1224" b="1" dirty="0">
                <a:solidFill>
                  <a:prstClr val="black"/>
                </a:solidFill>
                <a:latin typeface="Consolas"/>
              </a:rPr>
              <a:t> </a:t>
            </a:r>
            <a:r>
              <a:rPr lang="en-US" sz="1224" b="1" dirty="0" err="1">
                <a:solidFill>
                  <a:prstClr val="black"/>
                </a:solidFill>
                <a:latin typeface="Consolas"/>
              </a:rPr>
              <a:t>parentRow</a:t>
            </a:r>
            <a:r>
              <a:rPr lang="en-US" sz="1224" b="1" dirty="0">
                <a:solidFill>
                  <a:prstClr val="black"/>
                </a:solidFill>
                <a:latin typeface="Consolas"/>
              </a:rPr>
              <a:t> = </a:t>
            </a:r>
            <a:r>
              <a:rPr lang="en-US" sz="1224" b="1" dirty="0">
                <a:solidFill>
                  <a:srgbClr val="0000FF"/>
                </a:solidFill>
                <a:latin typeface="Consolas"/>
              </a:rPr>
              <a:t>null</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if</a:t>
            </a:r>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.rowsByContentTypeId.TryGetValue</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prstClr val="black"/>
                </a:solidFill>
                <a:latin typeface="Consolas"/>
              </a:rPr>
              <a:t>contentType.Id.Parent</a:t>
            </a:r>
            <a:r>
              <a:rPr lang="en-US" sz="1224" b="1" dirty="0">
                <a:solidFill>
                  <a:prstClr val="black"/>
                </a:solidFill>
                <a:latin typeface="Consolas"/>
              </a:rPr>
              <a:t>, </a:t>
            </a:r>
            <a:r>
              <a:rPr lang="en-US" sz="1224" b="1" dirty="0">
                <a:solidFill>
                  <a:srgbClr val="0000FF"/>
                </a:solidFill>
                <a:latin typeface="Consolas"/>
              </a:rPr>
              <a:t>out</a:t>
            </a:r>
            <a:r>
              <a:rPr lang="en-US" sz="1224" b="1" dirty="0">
                <a:solidFill>
                  <a:prstClr val="black"/>
                </a:solidFill>
                <a:latin typeface="Consolas"/>
              </a:rPr>
              <a:t> </a:t>
            </a:r>
            <a:r>
              <a:rPr lang="en-US" sz="1224" b="1" dirty="0" err="1">
                <a:solidFill>
                  <a:prstClr val="black"/>
                </a:solidFill>
                <a:latin typeface="Consolas"/>
              </a:rPr>
              <a:t>parentRow</a:t>
            </a:r>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if</a:t>
            </a:r>
            <a:r>
              <a:rPr lang="en-US" sz="1224" b="1" dirty="0">
                <a:solidFill>
                  <a:prstClr val="black"/>
                </a:solidFill>
                <a:latin typeface="Consolas"/>
              </a:rPr>
              <a:t> (!</a:t>
            </a:r>
            <a:r>
              <a:rPr lang="en-US" sz="1224" b="1" dirty="0" err="1">
                <a:solidFill>
                  <a:prstClr val="black"/>
                </a:solidFill>
                <a:latin typeface="Consolas"/>
              </a:rPr>
              <a:t>contentType.Id.Parent.Equals</a:t>
            </a:r>
            <a:r>
              <a:rPr lang="en-US" sz="1224" b="1" dirty="0">
                <a:solidFill>
                  <a:prstClr val="black"/>
                </a:solidFill>
                <a:latin typeface="Consolas"/>
              </a:rPr>
              <a:t>(</a:t>
            </a:r>
            <a:r>
              <a:rPr lang="en-US" sz="1224" b="1" dirty="0" err="1">
                <a:solidFill>
                  <a:prstClr val="black"/>
                </a:solidFill>
                <a:latin typeface="Consolas"/>
              </a:rPr>
              <a:t>contentType.Id</a:t>
            </a:r>
            <a:r>
              <a:rPr lang="en-US" sz="1224" b="1" dirty="0">
                <a:solidFill>
                  <a:prstClr val="black"/>
                </a:solidFill>
                <a:latin typeface="Consolas"/>
              </a:rPr>
              <a:t>))</a:t>
            </a:r>
          </a:p>
          <a:p>
            <a:r>
              <a:rPr lang="en-US" sz="1224" b="1" dirty="0">
                <a:solidFill>
                  <a:prstClr val="black"/>
                </a:solidFill>
                <a:latin typeface="Consolas"/>
              </a:rPr>
              <a:t>          </a:t>
            </a:r>
            <a:r>
              <a:rPr lang="en-US" sz="1224" b="1" dirty="0">
                <a:solidFill>
                  <a:srgbClr val="0000FF"/>
                </a:solidFill>
                <a:latin typeface="Consolas"/>
              </a:rPr>
              <a:t>throw</a:t>
            </a:r>
            <a:r>
              <a:rPr lang="en-US" sz="1224" b="1" dirty="0">
                <a:solidFill>
                  <a:prstClr val="black"/>
                </a:solidFill>
                <a:latin typeface="Consolas"/>
              </a:rPr>
              <a:t> </a:t>
            </a:r>
            <a:r>
              <a:rPr lang="en-US" sz="1224" b="1" dirty="0">
                <a:solidFill>
                  <a:srgbClr val="0000FF"/>
                </a:solidFill>
                <a:latin typeface="Consolas"/>
              </a:rPr>
              <a:t>new</a:t>
            </a:r>
            <a:r>
              <a:rPr lang="en-US" sz="1224" b="1" dirty="0">
                <a:solidFill>
                  <a:prstClr val="black"/>
                </a:solidFill>
                <a:latin typeface="Consolas"/>
              </a:rPr>
              <a:t> </a:t>
            </a:r>
            <a:r>
              <a:rPr lang="en-US" sz="1224" b="1" dirty="0">
                <a:solidFill>
                  <a:srgbClr val="2B91AF"/>
                </a:solidFill>
                <a:latin typeface="Consolas"/>
              </a:rPr>
              <a:t>Exception</a:t>
            </a:r>
            <a:r>
              <a:rPr lang="en-US" sz="1224" b="1" dirty="0">
                <a:solidFill>
                  <a:prstClr val="black"/>
                </a:solidFill>
                <a:latin typeface="Consolas"/>
              </a:rPr>
              <a:t>(</a:t>
            </a:r>
            <a:r>
              <a:rPr lang="en-US" sz="1224" b="1" dirty="0">
                <a:solidFill>
                  <a:srgbClr val="A31515"/>
                </a:solidFill>
                <a:latin typeface="Consolas"/>
              </a:rPr>
              <a:t>"Cannot find </a:t>
            </a:r>
            <a:r>
              <a:rPr lang="en-US" sz="1224" b="1" dirty="0" err="1">
                <a:solidFill>
                  <a:srgbClr val="A31515"/>
                </a:solidFill>
                <a:latin typeface="Consolas"/>
              </a:rPr>
              <a:t>parentRow</a:t>
            </a:r>
            <a:r>
              <a:rPr lang="en-US" sz="1224" b="1" dirty="0">
                <a:solidFill>
                  <a:srgbClr val="A31515"/>
                </a:solidFill>
                <a:latin typeface="Consolas"/>
              </a:rPr>
              <a:t>"</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err="1">
                <a:solidFill>
                  <a:prstClr val="black"/>
                </a:solidFill>
                <a:latin typeface="Consolas"/>
              </a:rPr>
              <a:t>parentRow</a:t>
            </a:r>
            <a:r>
              <a:rPr lang="en-US" sz="1224" b="1" dirty="0">
                <a:solidFill>
                  <a:prstClr val="black"/>
                </a:solidFill>
                <a:latin typeface="Consolas"/>
              </a:rPr>
              <a:t> = </a:t>
            </a:r>
            <a:r>
              <a:rPr lang="en-US" sz="1224" b="1" dirty="0" err="1">
                <a:solidFill>
                  <a:srgbClr val="0000FF"/>
                </a:solidFill>
                <a:latin typeface="Consolas"/>
              </a:rPr>
              <a:t>this</a:t>
            </a:r>
            <a:r>
              <a:rPr lang="en-US" sz="1224" b="1" dirty="0" err="1">
                <a:solidFill>
                  <a:prstClr val="black"/>
                </a:solidFill>
                <a:latin typeface="Consolas"/>
              </a:rPr>
              <a:t>.rootRow</a:t>
            </a:r>
            <a:r>
              <a:rPr lang="en-US" sz="1224" b="1" dirty="0">
                <a:solidFill>
                  <a:prstClr val="black"/>
                </a:solidFill>
                <a:latin typeface="Consolas"/>
              </a:rPr>
              <a:t>;</a:t>
            </a:r>
          </a:p>
          <a:p>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2B91AF"/>
                </a:solidFill>
                <a:latin typeface="Consolas"/>
              </a:rPr>
              <a:t>ReportRow</a:t>
            </a:r>
            <a:r>
              <a:rPr lang="en-US" sz="1224" b="1" dirty="0">
                <a:solidFill>
                  <a:prstClr val="black"/>
                </a:solidFill>
                <a:latin typeface="Consolas"/>
              </a:rPr>
              <a:t> </a:t>
            </a:r>
            <a:r>
              <a:rPr lang="en-US" sz="1224" b="1" dirty="0" err="1">
                <a:solidFill>
                  <a:prstClr val="black"/>
                </a:solidFill>
                <a:latin typeface="Consolas"/>
              </a:rPr>
              <a:t>contentTypeRow</a:t>
            </a:r>
            <a:r>
              <a:rPr lang="en-US" sz="1224" b="1" dirty="0">
                <a:solidFill>
                  <a:prstClr val="black"/>
                </a:solidFill>
                <a:latin typeface="Consolas"/>
              </a:rPr>
              <a:t> </a:t>
            </a:r>
          </a:p>
          <a:p>
            <a:r>
              <a:rPr lang="en-US" sz="1224" b="1" dirty="0">
                <a:solidFill>
                  <a:prstClr val="black"/>
                </a:solidFill>
                <a:latin typeface="Consolas"/>
              </a:rPr>
              <a:t>        = </a:t>
            </a:r>
            <a:r>
              <a:rPr lang="en-US" sz="1224" b="1" dirty="0">
                <a:solidFill>
                  <a:srgbClr val="0000FF"/>
                </a:solidFill>
                <a:latin typeface="Consolas"/>
              </a:rPr>
              <a:t>new</a:t>
            </a:r>
            <a:r>
              <a:rPr lang="en-US" sz="1224" b="1" dirty="0">
                <a:solidFill>
                  <a:prstClr val="black"/>
                </a:solidFill>
                <a:latin typeface="Consolas"/>
              </a:rPr>
              <a:t> </a:t>
            </a:r>
            <a:r>
              <a:rPr lang="en-US" sz="1224" b="1" dirty="0" err="1">
                <a:solidFill>
                  <a:srgbClr val="2B91AF"/>
                </a:solidFill>
                <a:latin typeface="Consolas"/>
              </a:rPr>
              <a:t>ReportRow</a:t>
            </a:r>
            <a:r>
              <a:rPr lang="en-US" sz="1224" b="1" dirty="0">
                <a:solidFill>
                  <a:prstClr val="black"/>
                </a:solidFill>
                <a:latin typeface="Consolas"/>
              </a:rPr>
              <a:t>(</a:t>
            </a:r>
            <a:r>
              <a:rPr lang="en-US" sz="1224" b="1" dirty="0">
                <a:solidFill>
                  <a:srgbClr val="0000FF"/>
                </a:solidFill>
                <a:latin typeface="Consolas"/>
              </a:rPr>
              <a:t>this</a:t>
            </a:r>
            <a:r>
              <a:rPr lang="en-US" sz="1224" b="1" dirty="0">
                <a:solidFill>
                  <a:prstClr val="black"/>
                </a:solidFill>
                <a:latin typeface="Consolas"/>
              </a:rPr>
              <a:t>, </a:t>
            </a:r>
            <a:r>
              <a:rPr lang="en-US" sz="1224" b="1" dirty="0" err="1">
                <a:solidFill>
                  <a:prstClr val="black"/>
                </a:solidFill>
                <a:latin typeface="Consolas"/>
              </a:rPr>
              <a:t>contentType</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err="1">
                <a:solidFill>
                  <a:prstClr val="black"/>
                </a:solidFill>
                <a:latin typeface="Consolas"/>
              </a:rPr>
              <a:t>contentTypeRow.ParentRow</a:t>
            </a:r>
            <a:r>
              <a:rPr lang="en-US" sz="1224" b="1" dirty="0">
                <a:solidFill>
                  <a:prstClr val="black"/>
                </a:solidFill>
                <a:latin typeface="Consolas"/>
              </a:rPr>
              <a:t> = </a:t>
            </a:r>
            <a:r>
              <a:rPr lang="en-US" sz="1224" b="1" dirty="0" err="1">
                <a:solidFill>
                  <a:prstClr val="black"/>
                </a:solidFill>
                <a:latin typeface="Consolas"/>
              </a:rPr>
              <a:t>parentRow</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.rowsByContentTypeId.Add</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prstClr val="black"/>
                </a:solidFill>
                <a:latin typeface="Consolas"/>
              </a:rPr>
              <a:t>contentType.Id</a:t>
            </a:r>
            <a:r>
              <a:rPr lang="en-US" sz="1224" b="1" dirty="0">
                <a:solidFill>
                  <a:prstClr val="black"/>
                </a:solidFill>
                <a:latin typeface="Consolas"/>
              </a:rPr>
              <a:t>, </a:t>
            </a:r>
            <a:r>
              <a:rPr lang="en-US" sz="1224" b="1" dirty="0" err="1">
                <a:solidFill>
                  <a:prstClr val="black"/>
                </a:solidFill>
                <a:latin typeface="Consolas"/>
              </a:rPr>
              <a:t>contentTypeRow</a:t>
            </a:r>
            <a:r>
              <a:rPr lang="en-US" sz="1224" b="1" dirty="0">
                <a:solidFill>
                  <a:prstClr val="black"/>
                </a:solidFill>
                <a:latin typeface="Consolas"/>
              </a:rPr>
              <a:t>);</a:t>
            </a:r>
          </a:p>
          <a:p>
            <a:r>
              <a:rPr lang="en-US" sz="1224" b="1" dirty="0">
                <a:solidFill>
                  <a:prstClr val="black"/>
                </a:solidFill>
                <a:latin typeface="Consolas"/>
              </a:rPr>
              <a:t>    }</a:t>
            </a:r>
          </a:p>
          <a:p>
            <a:r>
              <a:rPr lang="en-US" sz="1224" b="1" dirty="0">
                <a:solidFill>
                  <a:prstClr val="black"/>
                </a:solidFill>
                <a:latin typeface="Consolas"/>
              </a:rPr>
              <a:t>  }</a:t>
            </a:r>
          </a:p>
          <a:p>
            <a:endParaRPr lang="en-US" sz="1224" b="1" dirty="0">
              <a:solidFill>
                <a:prstClr val="black"/>
              </a:solidFill>
              <a:latin typeface="Consolas"/>
            </a:endParaRPr>
          </a:p>
        </p:txBody>
      </p:sp>
      <p:cxnSp>
        <p:nvCxnSpPr>
          <p:cNvPr id="6" name="Straight Connector 5"/>
          <p:cNvCxnSpPr/>
          <p:nvPr/>
        </p:nvCxnSpPr>
        <p:spPr>
          <a:xfrm>
            <a:off x="5733864" y="1539562"/>
            <a:ext cx="0" cy="5010556"/>
          </a:xfrm>
          <a:prstGeom prst="line">
            <a:avLst/>
          </a:pr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5772317" y="1483644"/>
            <a:ext cx="6594348" cy="5367751"/>
          </a:xfrm>
          <a:prstGeom prst="rect">
            <a:avLst/>
          </a:prstGeom>
          <a:solidFill>
            <a:schemeClr val="tx1"/>
          </a:solidFill>
        </p:spPr>
        <p:txBody>
          <a:bodyPr wrap="square">
            <a:spAutoFit/>
          </a:bodyPr>
          <a:lstStyle/>
          <a:p>
            <a:r>
              <a:rPr lang="en-US" sz="1224" b="1" dirty="0">
                <a:solidFill>
                  <a:prstClr val="black"/>
                </a:solidFill>
                <a:latin typeface="Consolas"/>
              </a:rPr>
              <a:t> </a:t>
            </a:r>
            <a:r>
              <a:rPr lang="en-US" sz="1224" b="1" dirty="0">
                <a:solidFill>
                  <a:srgbClr val="0000FF"/>
                </a:solidFill>
                <a:latin typeface="Consolas"/>
              </a:rPr>
              <a:t>private</a:t>
            </a:r>
            <a:r>
              <a:rPr lang="en-US" sz="1224" b="1" dirty="0">
                <a:solidFill>
                  <a:prstClr val="black"/>
                </a:solidFill>
                <a:latin typeface="Consolas"/>
              </a:rPr>
              <a:t> </a:t>
            </a:r>
            <a:r>
              <a:rPr lang="en-US" sz="1224" b="1" dirty="0">
                <a:solidFill>
                  <a:srgbClr val="0000FF"/>
                </a:solidFill>
                <a:latin typeface="Consolas"/>
              </a:rPr>
              <a:t>void</a:t>
            </a:r>
            <a:r>
              <a:rPr lang="en-US" sz="1224" b="1" dirty="0">
                <a:solidFill>
                  <a:prstClr val="black"/>
                </a:solidFill>
                <a:latin typeface="Consolas"/>
              </a:rPr>
              <a:t> </a:t>
            </a:r>
            <a:r>
              <a:rPr lang="en-US" sz="1224" b="1" dirty="0" err="1">
                <a:solidFill>
                  <a:prstClr val="black"/>
                </a:solidFill>
                <a:latin typeface="Consolas"/>
              </a:rPr>
              <a:t>MeasureUsage</a:t>
            </a:r>
            <a:r>
              <a:rPr lang="en-US" sz="1224" b="1" dirty="0">
                <a:solidFill>
                  <a:prstClr val="black"/>
                </a:solidFill>
                <a:latin typeface="Consolas"/>
              </a:rPr>
              <a:t>(</a:t>
            </a:r>
            <a:r>
              <a:rPr lang="en-US" sz="1224" b="1" dirty="0" err="1">
                <a:solidFill>
                  <a:srgbClr val="2B91AF"/>
                </a:solidFill>
                <a:latin typeface="Consolas"/>
              </a:rPr>
              <a:t>SPList</a:t>
            </a:r>
            <a:r>
              <a:rPr lang="en-US" sz="1224" b="1" dirty="0">
                <a:solidFill>
                  <a:prstClr val="black"/>
                </a:solidFill>
                <a:latin typeface="Consolas"/>
              </a:rPr>
              <a:t> list) {</a:t>
            </a:r>
          </a:p>
          <a:p>
            <a:r>
              <a:rPr lang="en-US" sz="1224" b="1" dirty="0">
                <a:solidFill>
                  <a:srgbClr val="2B91AF"/>
                </a:solidFill>
                <a:latin typeface="Consolas"/>
              </a:rPr>
              <a:t>    Debug</a:t>
            </a:r>
            <a:r>
              <a:rPr lang="en-US" sz="1224" b="1" dirty="0">
                <a:solidFill>
                  <a:prstClr val="black"/>
                </a:solidFill>
                <a:latin typeface="Consolas"/>
              </a:rPr>
              <a:t>.WriteLine(</a:t>
            </a:r>
            <a:r>
              <a:rPr lang="en-US" sz="1224" b="1" dirty="0">
                <a:solidFill>
                  <a:srgbClr val="A31515"/>
                </a:solidFill>
                <a:latin typeface="Consolas"/>
              </a:rPr>
              <a:t>"Querying usage for list: "</a:t>
            </a:r>
            <a:r>
              <a:rPr lang="en-US" sz="1224" b="1" dirty="0">
                <a:solidFill>
                  <a:prstClr val="black"/>
                </a:solidFill>
                <a:latin typeface="Consolas"/>
              </a:rPr>
              <a:t> + </a:t>
            </a:r>
            <a:r>
              <a:rPr lang="en-US" sz="1224" b="1" dirty="0" err="1">
                <a:solidFill>
                  <a:prstClr val="black"/>
                </a:solidFill>
                <a:latin typeface="Consolas"/>
              </a:rPr>
              <a:t>list.RootFolder.Url</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srgbClr val="2B91AF"/>
                </a:solidFill>
                <a:latin typeface="Consolas"/>
              </a:rPr>
              <a:t>SPQuery</a:t>
            </a:r>
            <a:r>
              <a:rPr lang="en-US" sz="1224" b="1" dirty="0">
                <a:solidFill>
                  <a:prstClr val="black"/>
                </a:solidFill>
                <a:latin typeface="Consolas"/>
              </a:rPr>
              <a:t> query = </a:t>
            </a:r>
            <a:r>
              <a:rPr lang="en-US" sz="1224" b="1" dirty="0">
                <a:solidFill>
                  <a:srgbClr val="0000FF"/>
                </a:solidFill>
                <a:latin typeface="Consolas"/>
              </a:rPr>
              <a:t>new</a:t>
            </a:r>
            <a:r>
              <a:rPr lang="en-US" sz="1224" b="1" dirty="0">
                <a:solidFill>
                  <a:prstClr val="black"/>
                </a:solidFill>
                <a:latin typeface="Consolas"/>
              </a:rPr>
              <a:t> </a:t>
            </a:r>
            <a:r>
              <a:rPr lang="en-US" sz="1224" b="1" dirty="0" err="1">
                <a:solidFill>
                  <a:srgbClr val="2B91AF"/>
                </a:solidFill>
                <a:latin typeface="Consolas"/>
              </a:rPr>
              <a:t>SPQuery</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prstClr val="black"/>
                </a:solidFill>
                <a:latin typeface="Consolas"/>
              </a:rPr>
              <a:t>query.Query</a:t>
            </a:r>
            <a:r>
              <a:rPr lang="en-US" sz="1224" b="1" dirty="0">
                <a:solidFill>
                  <a:prstClr val="black"/>
                </a:solidFill>
                <a:latin typeface="Consolas"/>
              </a:rPr>
              <a:t> = </a:t>
            </a:r>
            <a:r>
              <a:rPr lang="en-US" sz="1224" b="1" dirty="0">
                <a:solidFill>
                  <a:srgbClr val="A31515"/>
                </a:solidFill>
                <a:latin typeface="Consolas"/>
              </a:rPr>
              <a:t>@"&lt;View Scope='</a:t>
            </a:r>
            <a:r>
              <a:rPr lang="en-US" sz="1224" b="1" dirty="0" err="1">
                <a:solidFill>
                  <a:srgbClr val="A31515"/>
                </a:solidFill>
                <a:latin typeface="Consolas"/>
              </a:rPr>
              <a:t>RecursiveAll</a:t>
            </a:r>
            <a:r>
              <a:rPr lang="en-US" sz="1224" b="1" dirty="0">
                <a:solidFill>
                  <a:srgbClr val="A31515"/>
                </a:solidFill>
                <a:latin typeface="Consolas"/>
              </a:rPr>
              <a:t>'&gt;&lt;</a:t>
            </a:r>
            <a:r>
              <a:rPr lang="en-US" sz="1224" b="1" dirty="0" err="1">
                <a:solidFill>
                  <a:srgbClr val="A31515"/>
                </a:solidFill>
                <a:latin typeface="Consolas"/>
              </a:rPr>
              <a:t>ViewFields</a:t>
            </a:r>
            <a:r>
              <a:rPr lang="en-US" sz="1224" b="1" dirty="0">
                <a:solidFill>
                  <a:srgbClr val="A31515"/>
                </a:solidFill>
                <a:latin typeface="Consolas"/>
              </a:rPr>
              <a:t>&gt;</a:t>
            </a:r>
            <a:endParaRPr lang="en-US" sz="1224" b="1" dirty="0">
              <a:solidFill>
                <a:prstClr val="black"/>
              </a:solidFill>
              <a:latin typeface="Consolas"/>
            </a:endParaRPr>
          </a:p>
          <a:p>
            <a:r>
              <a:rPr lang="en-US" sz="1224" b="1" dirty="0">
                <a:solidFill>
                  <a:srgbClr val="A31515"/>
                </a:solidFill>
                <a:latin typeface="Consolas"/>
              </a:rPr>
              <a:t>      &lt;</a:t>
            </a:r>
            <a:r>
              <a:rPr lang="en-US" sz="1224" b="1" dirty="0" err="1">
                <a:solidFill>
                  <a:srgbClr val="A31515"/>
                </a:solidFill>
                <a:latin typeface="Consolas"/>
              </a:rPr>
              <a:t>FieldRef</a:t>
            </a:r>
            <a:r>
              <a:rPr lang="en-US" sz="1224" b="1" dirty="0">
                <a:solidFill>
                  <a:srgbClr val="A31515"/>
                </a:solidFill>
                <a:latin typeface="Consolas"/>
              </a:rPr>
              <a:t> Name='</a:t>
            </a:r>
            <a:r>
              <a:rPr lang="en-US" sz="1224" b="1" dirty="0" err="1">
                <a:solidFill>
                  <a:srgbClr val="A31515"/>
                </a:solidFill>
                <a:latin typeface="Consolas"/>
              </a:rPr>
              <a:t>FileDirRef</a:t>
            </a:r>
            <a:r>
              <a:rPr lang="en-US" sz="1224" b="1" dirty="0">
                <a:solidFill>
                  <a:srgbClr val="A31515"/>
                </a:solidFill>
                <a:latin typeface="Consolas"/>
              </a:rPr>
              <a:t>'/&gt;&lt;</a:t>
            </a:r>
            <a:r>
              <a:rPr lang="en-US" sz="1224" b="1" dirty="0" err="1">
                <a:solidFill>
                  <a:srgbClr val="A31515"/>
                </a:solidFill>
                <a:latin typeface="Consolas"/>
              </a:rPr>
              <a:t>FieldRef</a:t>
            </a:r>
            <a:r>
              <a:rPr lang="en-US" sz="1224" b="1" dirty="0">
                <a:solidFill>
                  <a:srgbClr val="A31515"/>
                </a:solidFill>
                <a:latin typeface="Consolas"/>
              </a:rPr>
              <a:t> Name='</a:t>
            </a:r>
            <a:r>
              <a:rPr lang="en-US" sz="1224" b="1" dirty="0" err="1">
                <a:solidFill>
                  <a:srgbClr val="A31515"/>
                </a:solidFill>
                <a:latin typeface="Consolas"/>
              </a:rPr>
              <a:t>ContentTypeId</a:t>
            </a:r>
            <a:r>
              <a:rPr lang="en-US" sz="1224" b="1" dirty="0">
                <a:solidFill>
                  <a:srgbClr val="A31515"/>
                </a:solidFill>
                <a:latin typeface="Consolas"/>
              </a:rPr>
              <a:t>'/&gt;</a:t>
            </a:r>
            <a:endParaRPr lang="en-US" sz="1224" b="1" dirty="0">
              <a:solidFill>
                <a:prstClr val="black"/>
              </a:solidFill>
              <a:latin typeface="Consolas"/>
            </a:endParaRPr>
          </a:p>
          <a:p>
            <a:r>
              <a:rPr lang="en-US" sz="1224" b="1" dirty="0">
                <a:solidFill>
                  <a:srgbClr val="A31515"/>
                </a:solidFill>
                <a:latin typeface="Consolas"/>
              </a:rPr>
              <a:t>      &lt;/</a:t>
            </a:r>
            <a:r>
              <a:rPr lang="en-US" sz="1224" b="1" dirty="0" err="1">
                <a:solidFill>
                  <a:srgbClr val="A31515"/>
                </a:solidFill>
                <a:latin typeface="Consolas"/>
              </a:rPr>
              <a:t>ViewFields</a:t>
            </a:r>
            <a:r>
              <a:rPr lang="en-US" sz="1224" b="1" dirty="0">
                <a:solidFill>
                  <a:srgbClr val="A31515"/>
                </a:solidFill>
                <a:latin typeface="Consolas"/>
              </a:rPr>
              <a:t>&gt;&lt;/View&gt;"</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err="1">
                <a:solidFill>
                  <a:srgbClr val="2B91AF"/>
                </a:solidFill>
                <a:latin typeface="Consolas"/>
              </a:rPr>
              <a:t>ContentIterator</a:t>
            </a:r>
            <a:r>
              <a:rPr lang="en-US" sz="1224" b="1" dirty="0">
                <a:solidFill>
                  <a:prstClr val="black"/>
                </a:solidFill>
                <a:latin typeface="Consolas"/>
              </a:rPr>
              <a:t> </a:t>
            </a:r>
            <a:r>
              <a:rPr lang="en-US" sz="1224" b="1" dirty="0" err="1">
                <a:solidFill>
                  <a:prstClr val="black"/>
                </a:solidFill>
                <a:latin typeface="Consolas"/>
              </a:rPr>
              <a:t>contentIterator</a:t>
            </a:r>
            <a:r>
              <a:rPr lang="en-US" sz="1224" b="1" dirty="0">
                <a:solidFill>
                  <a:prstClr val="black"/>
                </a:solidFill>
                <a:latin typeface="Consolas"/>
              </a:rPr>
              <a:t> = </a:t>
            </a:r>
            <a:r>
              <a:rPr lang="en-US" sz="1224" b="1" dirty="0">
                <a:solidFill>
                  <a:srgbClr val="0000FF"/>
                </a:solidFill>
                <a:latin typeface="Consolas"/>
              </a:rPr>
              <a:t>new</a:t>
            </a:r>
            <a:r>
              <a:rPr lang="en-US" sz="1224" b="1" dirty="0">
                <a:solidFill>
                  <a:prstClr val="black"/>
                </a:solidFill>
                <a:latin typeface="Consolas"/>
              </a:rPr>
              <a:t> </a:t>
            </a:r>
            <a:r>
              <a:rPr lang="en-US" sz="1224" b="1" dirty="0" err="1">
                <a:solidFill>
                  <a:srgbClr val="2B91AF"/>
                </a:solidFill>
                <a:latin typeface="Consolas"/>
              </a:rPr>
              <a:t>ContentIterator</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prstClr val="black"/>
                </a:solidFill>
                <a:latin typeface="Consolas"/>
              </a:rPr>
              <a:t>contentIterator.ProcessListItems</a:t>
            </a:r>
            <a:r>
              <a:rPr lang="en-US" sz="1224" b="1" dirty="0">
                <a:solidFill>
                  <a:prstClr val="black"/>
                </a:solidFill>
                <a:latin typeface="Consolas"/>
              </a:rPr>
              <a:t>(list,</a:t>
            </a:r>
          </a:p>
          <a:p>
            <a:r>
              <a:rPr lang="en-US" sz="1224" b="1" dirty="0">
                <a:solidFill>
                  <a:prstClr val="black"/>
                </a:solidFill>
                <a:latin typeface="Consolas"/>
              </a:rPr>
              <a:t>        </a:t>
            </a:r>
            <a:r>
              <a:rPr lang="en-US" sz="1224" b="1" dirty="0">
                <a:solidFill>
                  <a:srgbClr val="0000FF"/>
                </a:solidFill>
                <a:latin typeface="Consolas"/>
              </a:rPr>
              <a:t>delegate</a:t>
            </a:r>
            <a:r>
              <a:rPr lang="en-US" sz="1224" b="1" dirty="0">
                <a:solidFill>
                  <a:prstClr val="black"/>
                </a:solidFill>
                <a:latin typeface="Consolas"/>
              </a:rPr>
              <a:t>(</a:t>
            </a:r>
            <a:r>
              <a:rPr lang="en-US" sz="1224" b="1" dirty="0" err="1">
                <a:solidFill>
                  <a:srgbClr val="2B91AF"/>
                </a:solidFill>
                <a:latin typeface="Consolas"/>
              </a:rPr>
              <a:t>SPListItem</a:t>
            </a:r>
            <a:r>
              <a:rPr lang="en-US" sz="1224" b="1" dirty="0">
                <a:solidFill>
                  <a:prstClr val="black"/>
                </a:solidFill>
                <a:latin typeface="Consolas"/>
              </a:rPr>
              <a:t> </a:t>
            </a:r>
            <a:r>
              <a:rPr lang="en-US" sz="1224" b="1" dirty="0" err="1">
                <a:solidFill>
                  <a:prstClr val="black"/>
                </a:solidFill>
                <a:latin typeface="Consolas"/>
              </a:rPr>
              <a:t>listItem</a:t>
            </a:r>
            <a:r>
              <a:rPr lang="en-US" sz="1224" b="1" dirty="0">
                <a:solidFill>
                  <a:prstClr val="black"/>
                </a:solidFill>
                <a:latin typeface="Consolas"/>
              </a:rPr>
              <a:t>) {</a:t>
            </a:r>
          </a:p>
          <a:p>
            <a:r>
              <a:rPr lang="en-US" sz="1224" b="1" dirty="0">
                <a:solidFill>
                  <a:prstClr val="black"/>
                </a:solidFill>
                <a:latin typeface="Consolas"/>
              </a:rPr>
              <a:t>          </a:t>
            </a:r>
            <a:r>
              <a:rPr lang="en-US" sz="1224" b="1" dirty="0">
                <a:solidFill>
                  <a:srgbClr val="2B91AF"/>
                </a:solidFill>
                <a:latin typeface="Consolas"/>
              </a:rPr>
              <a:t>ReportRow</a:t>
            </a:r>
            <a:r>
              <a:rPr lang="en-US" sz="1224" b="1" dirty="0">
                <a:solidFill>
                  <a:prstClr val="black"/>
                </a:solidFill>
                <a:latin typeface="Consolas"/>
              </a:rPr>
              <a:t> row;</a:t>
            </a:r>
          </a:p>
          <a:p>
            <a:r>
              <a:rPr lang="en-US" sz="1224" b="1" dirty="0">
                <a:solidFill>
                  <a:prstClr val="black"/>
                </a:solidFill>
                <a:latin typeface="Consolas"/>
              </a:rPr>
              <a:t>          </a:t>
            </a:r>
            <a:r>
              <a:rPr lang="en-US" sz="1224" b="1" dirty="0">
                <a:solidFill>
                  <a:srgbClr val="0000FF"/>
                </a:solidFill>
                <a:latin typeface="Consolas"/>
              </a:rPr>
              <a:t>if</a:t>
            </a:r>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.rowsByContentTypeId.TryGetValue</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prstClr val="black"/>
                </a:solidFill>
                <a:latin typeface="Consolas"/>
              </a:rPr>
              <a:t>listItem.ContentTypeId</a:t>
            </a:r>
            <a:r>
              <a:rPr lang="en-US" sz="1224" b="1" dirty="0">
                <a:solidFill>
                  <a:prstClr val="black"/>
                </a:solidFill>
                <a:latin typeface="Consolas"/>
              </a:rPr>
              <a:t>, </a:t>
            </a:r>
            <a:r>
              <a:rPr lang="en-US" sz="1224" b="1" dirty="0">
                <a:solidFill>
                  <a:srgbClr val="0000FF"/>
                </a:solidFill>
                <a:latin typeface="Consolas"/>
              </a:rPr>
              <a:t>out</a:t>
            </a:r>
            <a:r>
              <a:rPr lang="en-US" sz="1224" b="1" dirty="0">
                <a:solidFill>
                  <a:prstClr val="black"/>
                </a:solidFill>
                <a:latin typeface="Consolas"/>
              </a:rPr>
              <a:t> row)) {</a:t>
            </a:r>
          </a:p>
          <a:p>
            <a:r>
              <a:rPr lang="en-US" sz="1224" b="1" dirty="0">
                <a:solidFill>
                  <a:prstClr val="black"/>
                </a:solidFill>
                <a:latin typeface="Consolas"/>
              </a:rPr>
              <a:t>            ++</a:t>
            </a:r>
            <a:r>
              <a:rPr lang="en-US" sz="1224" b="1" dirty="0" err="1">
                <a:solidFill>
                  <a:prstClr val="black"/>
                </a:solidFill>
                <a:latin typeface="Consolas"/>
              </a:rPr>
              <a:t>row.UsageCount</a:t>
            </a:r>
            <a:r>
              <a:rPr lang="en-US" sz="1224" b="1" dirty="0">
                <a:solidFill>
                  <a:prstClr val="black"/>
                </a:solidFill>
                <a:latin typeface="Consolas"/>
              </a:rPr>
              <a:t>;</a:t>
            </a:r>
          </a:p>
          <a:p>
            <a:r>
              <a:rPr lang="en-US" sz="1224" b="1" dirty="0">
                <a:solidFill>
                  <a:prstClr val="black"/>
                </a:solidFill>
                <a:latin typeface="Consolas"/>
              </a:rPr>
              <a:t>          } </a:t>
            </a:r>
            <a:r>
              <a:rPr lang="en-US" sz="1224" b="1" dirty="0">
                <a:solidFill>
                  <a:srgbClr val="0000FF"/>
                </a:solidFill>
                <a:latin typeface="Consolas"/>
              </a:rPr>
              <a:t>else</a:t>
            </a:r>
            <a:r>
              <a:rPr lang="en-US" sz="1224" b="1" dirty="0">
                <a:solidFill>
                  <a:prstClr val="black"/>
                </a:solidFill>
                <a:latin typeface="Consolas"/>
              </a:rPr>
              <a:t> {</a:t>
            </a:r>
          </a:p>
          <a:p>
            <a:r>
              <a:rPr lang="en-US" sz="1224" b="1" dirty="0">
                <a:solidFill>
                  <a:prstClr val="black"/>
                </a:solidFill>
                <a:latin typeface="Consolas"/>
              </a:rPr>
              <a:t>            </a:t>
            </a:r>
            <a:r>
              <a:rPr lang="en-US" sz="1224" b="1" dirty="0">
                <a:solidFill>
                  <a:srgbClr val="2B91AF"/>
                </a:solidFill>
                <a:latin typeface="Consolas"/>
              </a:rPr>
              <a:t>Debug</a:t>
            </a:r>
            <a:r>
              <a:rPr lang="en-US" sz="1224" b="1" dirty="0">
                <a:solidFill>
                  <a:prstClr val="black"/>
                </a:solidFill>
                <a:latin typeface="Consolas"/>
              </a:rPr>
              <a:t>.WriteLine(</a:t>
            </a:r>
            <a:r>
              <a:rPr lang="en-US" sz="1224" b="1" dirty="0">
                <a:solidFill>
                  <a:srgbClr val="A31515"/>
                </a:solidFill>
                <a:latin typeface="Consolas"/>
              </a:rPr>
              <a:t>"Error for item "</a:t>
            </a:r>
            <a:r>
              <a:rPr lang="en-US" sz="1224" b="1" dirty="0">
                <a:solidFill>
                  <a:prstClr val="black"/>
                </a:solidFill>
                <a:latin typeface="Consolas"/>
              </a:rPr>
              <a:t> + </a:t>
            </a:r>
            <a:r>
              <a:rPr lang="en-US" sz="1224" b="1" dirty="0" err="1">
                <a:solidFill>
                  <a:prstClr val="black"/>
                </a:solidFill>
                <a:latin typeface="Consolas"/>
              </a:rPr>
              <a:t>listItem.Url</a:t>
            </a:r>
            <a:endParaRPr lang="en-US" sz="1224" b="1" dirty="0">
              <a:solidFill>
                <a:prstClr val="black"/>
              </a:solidFill>
              <a:latin typeface="Consolas"/>
            </a:endParaRPr>
          </a:p>
          <a:p>
            <a:r>
              <a:rPr lang="en-US" sz="1224" b="1" dirty="0">
                <a:solidFill>
                  <a:prstClr val="black"/>
                </a:solidFill>
                <a:latin typeface="Consolas"/>
              </a:rPr>
              <a:t>                + </a:t>
            </a:r>
            <a:r>
              <a:rPr lang="en-US" sz="1224" b="1" dirty="0">
                <a:solidFill>
                  <a:srgbClr val="A31515"/>
                </a:solidFill>
                <a:latin typeface="Consolas"/>
              </a:rPr>
              <a:t>": Content Type Not Found"</a:t>
            </a:r>
            <a:r>
              <a:rPr lang="en-US" sz="1224" b="1" dirty="0">
                <a:solidFill>
                  <a:prstClr val="black"/>
                </a:solidFill>
                <a:latin typeface="Consolas"/>
              </a:rPr>
              <a:t>);</a:t>
            </a:r>
          </a:p>
          <a:p>
            <a:r>
              <a:rPr lang="en-US" sz="1224" b="1" dirty="0">
                <a:solidFill>
                  <a:prstClr val="black"/>
                </a:solidFill>
                <a:latin typeface="Consolas"/>
              </a:rPr>
              <a:t>          }</a:t>
            </a:r>
          </a:p>
          <a:p>
            <a:r>
              <a:rPr lang="en-US" sz="1224" b="1" dirty="0">
                <a:solidFill>
                  <a:prstClr val="black"/>
                </a:solidFill>
                <a:latin typeface="Consolas"/>
              </a:rPr>
              <a:t>        },</a:t>
            </a:r>
          </a:p>
          <a:p>
            <a:r>
              <a:rPr lang="en-US" sz="1224" b="1" dirty="0">
                <a:solidFill>
                  <a:prstClr val="black"/>
                </a:solidFill>
                <a:latin typeface="Consolas"/>
              </a:rPr>
              <a:t>        </a:t>
            </a:r>
            <a:r>
              <a:rPr lang="en-US" sz="1224" b="1" dirty="0">
                <a:solidFill>
                  <a:srgbClr val="0000FF"/>
                </a:solidFill>
                <a:latin typeface="Consolas"/>
              </a:rPr>
              <a:t>delegate</a:t>
            </a:r>
            <a:r>
              <a:rPr lang="en-US" sz="1224" b="1" dirty="0">
                <a:solidFill>
                  <a:prstClr val="black"/>
                </a:solidFill>
                <a:latin typeface="Consolas"/>
              </a:rPr>
              <a:t>(</a:t>
            </a:r>
            <a:r>
              <a:rPr lang="en-US" sz="1224" b="1" dirty="0" err="1">
                <a:solidFill>
                  <a:srgbClr val="2B91AF"/>
                </a:solidFill>
                <a:latin typeface="Consolas"/>
              </a:rPr>
              <a:t>SPListItem</a:t>
            </a:r>
            <a:r>
              <a:rPr lang="en-US" sz="1224" b="1" dirty="0">
                <a:solidFill>
                  <a:prstClr val="black"/>
                </a:solidFill>
                <a:latin typeface="Consolas"/>
              </a:rPr>
              <a:t> </a:t>
            </a:r>
            <a:r>
              <a:rPr lang="en-US" sz="1224" b="1" dirty="0" err="1">
                <a:solidFill>
                  <a:prstClr val="black"/>
                </a:solidFill>
                <a:latin typeface="Consolas"/>
              </a:rPr>
              <a:t>listItem</a:t>
            </a:r>
            <a:r>
              <a:rPr lang="en-US" sz="1224" b="1" dirty="0">
                <a:solidFill>
                  <a:prstClr val="black"/>
                </a:solidFill>
                <a:latin typeface="Consolas"/>
              </a:rPr>
              <a:t>, </a:t>
            </a:r>
            <a:r>
              <a:rPr lang="en-US" sz="1224" b="1" dirty="0">
                <a:solidFill>
                  <a:srgbClr val="2B91AF"/>
                </a:solidFill>
                <a:latin typeface="Consolas"/>
              </a:rPr>
              <a:t>Exception</a:t>
            </a:r>
            <a:r>
              <a:rPr lang="en-US" sz="1224" b="1" dirty="0">
                <a:solidFill>
                  <a:prstClr val="black"/>
                </a:solidFill>
                <a:latin typeface="Consolas"/>
              </a:rPr>
              <a:t> e) {</a:t>
            </a:r>
          </a:p>
          <a:p>
            <a:r>
              <a:rPr lang="en-US" sz="1224" b="1" dirty="0">
                <a:solidFill>
                  <a:prstClr val="black"/>
                </a:solidFill>
                <a:latin typeface="Consolas"/>
              </a:rPr>
              <a:t>          </a:t>
            </a:r>
            <a:r>
              <a:rPr lang="en-US" sz="1224" b="1" dirty="0">
                <a:solidFill>
                  <a:srgbClr val="2B91AF"/>
                </a:solidFill>
                <a:latin typeface="Consolas"/>
              </a:rPr>
              <a:t>Debug</a:t>
            </a:r>
            <a:r>
              <a:rPr lang="en-US" sz="1224" b="1" dirty="0">
                <a:solidFill>
                  <a:prstClr val="black"/>
                </a:solidFill>
                <a:latin typeface="Consolas"/>
              </a:rPr>
              <a:t>.WriteLine(</a:t>
            </a:r>
            <a:r>
              <a:rPr lang="en-US" sz="1224" b="1" dirty="0">
                <a:solidFill>
                  <a:srgbClr val="A31515"/>
                </a:solidFill>
                <a:latin typeface="Consolas"/>
              </a:rPr>
              <a:t>"Error for item "</a:t>
            </a:r>
            <a:r>
              <a:rPr lang="en-US" sz="1224" b="1" dirty="0">
                <a:solidFill>
                  <a:prstClr val="black"/>
                </a:solidFill>
                <a:latin typeface="Consolas"/>
              </a:rPr>
              <a:t> + </a:t>
            </a:r>
            <a:r>
              <a:rPr lang="en-US" sz="1224" b="1" dirty="0" err="1">
                <a:solidFill>
                  <a:prstClr val="black"/>
                </a:solidFill>
                <a:latin typeface="Consolas"/>
              </a:rPr>
              <a:t>listItem.Url</a:t>
            </a:r>
            <a:endParaRPr lang="en-US" sz="1224" b="1" dirty="0">
              <a:solidFill>
                <a:prstClr val="black"/>
              </a:solidFill>
              <a:latin typeface="Consolas"/>
            </a:endParaRPr>
          </a:p>
          <a:p>
            <a:r>
              <a:rPr lang="en-US" sz="1224" b="1" dirty="0">
                <a:solidFill>
                  <a:prstClr val="black"/>
                </a:solidFill>
                <a:latin typeface="Consolas"/>
              </a:rPr>
              <a:t>              + </a:t>
            </a:r>
            <a:r>
              <a:rPr lang="en-US" sz="1224" b="1" dirty="0">
                <a:solidFill>
                  <a:srgbClr val="A31515"/>
                </a:solidFill>
                <a:latin typeface="Consolas"/>
              </a:rPr>
              <a:t>": "</a:t>
            </a:r>
            <a:r>
              <a:rPr lang="en-US" sz="1224" b="1" dirty="0">
                <a:solidFill>
                  <a:prstClr val="black"/>
                </a:solidFill>
                <a:latin typeface="Consolas"/>
              </a:rPr>
              <a:t> + </a:t>
            </a:r>
            <a:r>
              <a:rPr lang="en-US" sz="1224" b="1" dirty="0" err="1">
                <a:solidFill>
                  <a:prstClr val="black"/>
                </a:solidFill>
                <a:latin typeface="Consolas"/>
              </a:rPr>
              <a:t>e.Message</a:t>
            </a:r>
            <a:r>
              <a:rPr lang="en-US" sz="1224" b="1" dirty="0">
                <a:solidFill>
                  <a:prstClr val="black"/>
                </a:solidFill>
                <a:latin typeface="Consolas"/>
              </a:rPr>
              <a:t>);</a:t>
            </a:r>
          </a:p>
          <a:p>
            <a:r>
              <a:rPr lang="en-US" sz="1224" b="1" dirty="0">
                <a:solidFill>
                  <a:prstClr val="black"/>
                </a:solidFill>
                <a:latin typeface="Consolas"/>
              </a:rPr>
              <a:t>          </a:t>
            </a:r>
            <a:r>
              <a:rPr lang="en-US" sz="1224" b="1" dirty="0">
                <a:solidFill>
                  <a:srgbClr val="0000FF"/>
                </a:solidFill>
                <a:latin typeface="Consolas"/>
              </a:rPr>
              <a:t>return</a:t>
            </a:r>
            <a:r>
              <a:rPr lang="en-US" sz="1224" b="1" dirty="0">
                <a:solidFill>
                  <a:prstClr val="black"/>
                </a:solidFill>
                <a:latin typeface="Consolas"/>
              </a:rPr>
              <a:t> </a:t>
            </a:r>
            <a:r>
              <a:rPr lang="en-US" sz="1224" b="1" dirty="0">
                <a:solidFill>
                  <a:srgbClr val="0000FF"/>
                </a:solidFill>
                <a:latin typeface="Consolas"/>
              </a:rPr>
              <a:t>true</a:t>
            </a:r>
            <a:r>
              <a:rPr lang="en-US" sz="1224" b="1" dirty="0">
                <a:solidFill>
                  <a:prstClr val="black"/>
                </a:solidFill>
                <a:latin typeface="Consolas"/>
              </a:rPr>
              <a:t>;</a:t>
            </a:r>
          </a:p>
          <a:p>
            <a:r>
              <a:rPr lang="en-US" sz="1224" b="1" dirty="0">
                <a:solidFill>
                  <a:prstClr val="black"/>
                </a:solidFill>
                <a:latin typeface="Consolas"/>
              </a:rPr>
              <a:t>        }</a:t>
            </a:r>
          </a:p>
          <a:p>
            <a:r>
              <a:rPr lang="en-US" sz="1224" b="1" dirty="0">
                <a:solidFill>
                  <a:prstClr val="black"/>
                </a:solidFill>
                <a:latin typeface="Consolas"/>
              </a:rPr>
              <a:t>    );</a:t>
            </a:r>
          </a:p>
          <a:p>
            <a:r>
              <a:rPr lang="en-US" sz="1224" b="1" dirty="0">
                <a:solidFill>
                  <a:prstClr val="black"/>
                </a:solidFill>
                <a:latin typeface="Consolas"/>
              </a:rPr>
              <a:t>  }</a:t>
            </a:r>
          </a:p>
          <a:p>
            <a:r>
              <a:rPr lang="en-US" sz="1224" b="1" dirty="0">
                <a:solidFill>
                  <a:prstClr val="black"/>
                </a:solidFill>
                <a:latin typeface="Consolas"/>
              </a:rPr>
              <a:t>}</a:t>
            </a:r>
          </a:p>
        </p:txBody>
      </p:sp>
      <p:sp>
        <p:nvSpPr>
          <p:cNvPr id="12" name="1 A"/>
          <p:cNvSpPr/>
          <p:nvPr/>
        </p:nvSpPr>
        <p:spPr bwMode="auto">
          <a:xfrm>
            <a:off x="770804" y="2449595"/>
            <a:ext cx="4794011" cy="3856580"/>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3" name="3 A"/>
          <p:cNvSpPr/>
          <p:nvPr/>
        </p:nvSpPr>
        <p:spPr bwMode="auto">
          <a:xfrm>
            <a:off x="6455655" y="3214499"/>
            <a:ext cx="5311248" cy="1691384"/>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7" name="2 A"/>
          <p:cNvSpPr/>
          <p:nvPr/>
        </p:nvSpPr>
        <p:spPr bwMode="auto">
          <a:xfrm>
            <a:off x="6152099" y="1912887"/>
            <a:ext cx="5527786" cy="765867"/>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Tree>
    <p:custDataLst>
      <p:tags r:id="rId1"/>
    </p:custDataLst>
    <p:extLst>
      <p:ext uri="{BB962C8B-B14F-4D97-AF65-F5344CB8AC3E}">
        <p14:creationId xmlns:p14="http://schemas.microsoft.com/office/powerpoint/2010/main" val="2727860994"/>
      </p:ext>
    </p:extLst>
  </p:cSld>
  <p:clrMapOvr>
    <a:masterClrMapping/>
  </p:clrMapOvr>
  <mc:AlternateContent xmlns:mc="http://schemas.openxmlformats.org/markup-compatibility/2006" xmlns:p14="http://schemas.microsoft.com/office/powerpoint/2010/main">
    <mc:Choice Requires="p14">
      <p:transition spd="med" p14:dur="700" advTm="36257">
        <p:fade/>
      </p:transition>
    </mc:Choice>
    <mc:Fallback xmlns="">
      <p:transition spd="med" advTm="3625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7" grpId="0" animBg="1"/>
      <p:bldP spid="17" grpId="1"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2502" y="1196581"/>
            <a:ext cx="12431473" cy="5797943"/>
          </a:xfrm>
          <a:prstGeom prst="rect">
            <a:avLst/>
          </a:prstGeom>
          <a:solidFill>
            <a:schemeClr val="tx1"/>
          </a:solidFill>
          <a:ln>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Code: Content </a:t>
            </a:r>
            <a:r>
              <a:rPr lang="en-US" dirty="0"/>
              <a:t>Type Report</a:t>
            </a:r>
          </a:p>
        </p:txBody>
      </p:sp>
      <p:sp>
        <p:nvSpPr>
          <p:cNvPr id="4" name="Rectangle 3"/>
          <p:cNvSpPr/>
          <p:nvPr/>
        </p:nvSpPr>
        <p:spPr>
          <a:xfrm>
            <a:off x="431330" y="1559052"/>
            <a:ext cx="6225685" cy="4990340"/>
          </a:xfrm>
          <a:prstGeom prst="rect">
            <a:avLst/>
          </a:prstGeom>
          <a:solidFill>
            <a:schemeClr val="tx1"/>
          </a:solidFill>
        </p:spPr>
        <p:txBody>
          <a:bodyPr wrap="square">
            <a:spAutoFit/>
          </a:bodyPr>
          <a:lstStyle/>
          <a:p>
            <a:r>
              <a:rPr lang="en-US" sz="1224" b="1" dirty="0">
                <a:solidFill>
                  <a:srgbClr val="0000FF"/>
                </a:solidFill>
                <a:latin typeface="Consolas"/>
              </a:rPr>
              <a:t>class</a:t>
            </a:r>
            <a:r>
              <a:rPr lang="en-US" sz="1224" b="1" dirty="0">
                <a:solidFill>
                  <a:prstClr val="black"/>
                </a:solidFill>
                <a:latin typeface="Consolas"/>
              </a:rPr>
              <a:t> </a:t>
            </a:r>
            <a:r>
              <a:rPr lang="en-US" sz="1224" b="1" dirty="0">
                <a:solidFill>
                  <a:srgbClr val="2B91AF"/>
                </a:solidFill>
                <a:latin typeface="Consolas"/>
              </a:rPr>
              <a:t>Report</a:t>
            </a:r>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srgbClr val="FFFFFF"/>
                </a:solidFill>
                <a:latin typeface="Consolas"/>
              </a:rPr>
              <a:t> </a:t>
            </a:r>
            <a:r>
              <a:rPr lang="en-US" sz="1224" b="1" dirty="0">
                <a:solidFill>
                  <a:srgbClr val="0000FF"/>
                </a:solidFill>
                <a:latin typeface="Consolas"/>
              </a:rPr>
              <a:t>private</a:t>
            </a:r>
            <a:r>
              <a:rPr lang="en-US" sz="1224" b="1" dirty="0">
                <a:solidFill>
                  <a:prstClr val="black"/>
                </a:solidFill>
                <a:latin typeface="Consolas"/>
              </a:rPr>
              <a:t> </a:t>
            </a:r>
            <a:r>
              <a:rPr lang="en-US" sz="1224" b="1" dirty="0">
                <a:solidFill>
                  <a:srgbClr val="0000FF"/>
                </a:solidFill>
                <a:latin typeface="Consolas"/>
              </a:rPr>
              <a:t>void</a:t>
            </a:r>
            <a:r>
              <a:rPr lang="en-US" sz="1224" b="1" dirty="0">
                <a:solidFill>
                  <a:prstClr val="black"/>
                </a:solidFill>
                <a:latin typeface="Consolas"/>
              </a:rPr>
              <a:t> </a:t>
            </a:r>
            <a:r>
              <a:rPr lang="en-US" sz="1224" b="1" dirty="0" err="1">
                <a:solidFill>
                  <a:prstClr val="black"/>
                </a:solidFill>
                <a:latin typeface="Consolas"/>
              </a:rPr>
              <a:t>PostProcessContentTypes</a:t>
            </a:r>
            <a:r>
              <a:rPr lang="en-US" sz="1224" b="1" dirty="0">
                <a:solidFill>
                  <a:prstClr val="black"/>
                </a:solidFill>
                <a:latin typeface="Consolas"/>
              </a:rPr>
              <a:t>(</a:t>
            </a:r>
            <a:r>
              <a:rPr lang="en-US" sz="1224" b="1" dirty="0" err="1">
                <a:solidFill>
                  <a:srgbClr val="2B91AF"/>
                </a:solidFill>
                <a:latin typeface="Consolas"/>
              </a:rPr>
              <a:t>ReportRow</a:t>
            </a:r>
            <a:r>
              <a:rPr lang="en-US" sz="1224" b="1" dirty="0">
                <a:solidFill>
                  <a:prstClr val="black"/>
                </a:solidFill>
                <a:latin typeface="Consolas"/>
              </a:rPr>
              <a:t> </a:t>
            </a:r>
            <a:r>
              <a:rPr lang="en-US" sz="1224" b="1" dirty="0" err="1">
                <a:solidFill>
                  <a:prstClr val="black"/>
                </a:solidFill>
                <a:latin typeface="Consolas"/>
              </a:rPr>
              <a:t>contentTypeRow</a:t>
            </a:r>
            <a:r>
              <a:rPr lang="en-US" sz="1224" b="1" dirty="0">
                <a:solidFill>
                  <a:prstClr val="black"/>
                </a:solidFill>
                <a:latin typeface="Consolas"/>
              </a:rPr>
              <a:t>) {</a:t>
            </a:r>
          </a:p>
          <a:p>
            <a:r>
              <a:rPr lang="en-US" sz="1224" b="1" dirty="0">
                <a:solidFill>
                  <a:prstClr val="black"/>
                </a:solidFill>
                <a:latin typeface="Consolas"/>
              </a:rPr>
              <a:t>    </a:t>
            </a:r>
            <a:r>
              <a:rPr lang="en-US" sz="1224" b="1" dirty="0">
                <a:solidFill>
                  <a:srgbClr val="2B91AF"/>
                </a:solidFill>
                <a:latin typeface="Consolas"/>
              </a:rPr>
              <a:t>List</a:t>
            </a:r>
            <a:r>
              <a:rPr lang="en-US" sz="1224" b="1" dirty="0">
                <a:solidFill>
                  <a:prstClr val="black"/>
                </a:solidFill>
                <a:latin typeface="Consolas"/>
              </a:rPr>
              <a:t>&lt;</a:t>
            </a:r>
            <a:r>
              <a:rPr lang="en-US" sz="1224" b="1" dirty="0" err="1">
                <a:solidFill>
                  <a:srgbClr val="2B91AF"/>
                </a:solidFill>
                <a:latin typeface="Consolas"/>
              </a:rPr>
              <a:t>ReportRow</a:t>
            </a:r>
            <a:r>
              <a:rPr lang="en-US" sz="1224" b="1" dirty="0">
                <a:solidFill>
                  <a:prstClr val="black"/>
                </a:solidFill>
                <a:latin typeface="Consolas"/>
              </a:rPr>
              <a:t>&gt; </a:t>
            </a:r>
            <a:r>
              <a:rPr lang="en-US" sz="1224" b="1" dirty="0" err="1">
                <a:solidFill>
                  <a:prstClr val="black"/>
                </a:solidFill>
                <a:latin typeface="Consolas"/>
              </a:rPr>
              <a:t>childRows</a:t>
            </a:r>
            <a:r>
              <a:rPr lang="en-US" sz="1224" b="1" dirty="0">
                <a:solidFill>
                  <a:prstClr val="black"/>
                </a:solidFill>
                <a:latin typeface="Consolas"/>
              </a:rPr>
              <a:t> = </a:t>
            </a:r>
            <a:r>
              <a:rPr lang="en-US" sz="1224" b="1" dirty="0" err="1">
                <a:solidFill>
                  <a:prstClr val="black"/>
                </a:solidFill>
                <a:latin typeface="Consolas"/>
              </a:rPr>
              <a:t>contentTypeRow.ChildRows</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8000"/>
                </a:solidFill>
                <a:latin typeface="Consolas"/>
              </a:rPr>
              <a:t>// Sort the child rows</a:t>
            </a:r>
            <a:endParaRPr lang="en-US" sz="1224" b="1" dirty="0">
              <a:solidFill>
                <a:prstClr val="black"/>
              </a:solidFill>
              <a:latin typeface="Consolas"/>
            </a:endParaRPr>
          </a:p>
          <a:p>
            <a:r>
              <a:rPr lang="en-US" sz="1224" b="1" dirty="0">
                <a:solidFill>
                  <a:prstClr val="black"/>
                </a:solidFill>
                <a:latin typeface="Consolas"/>
              </a:rPr>
              <a:t>    </a:t>
            </a:r>
            <a:r>
              <a:rPr lang="en-US" sz="1224" b="1" dirty="0" err="1">
                <a:solidFill>
                  <a:srgbClr val="0000FF"/>
                </a:solidFill>
                <a:latin typeface="Consolas"/>
              </a:rPr>
              <a:t>var</a:t>
            </a:r>
            <a:r>
              <a:rPr lang="en-US" sz="1224" b="1" dirty="0">
                <a:solidFill>
                  <a:prstClr val="black"/>
                </a:solidFill>
                <a:latin typeface="Consolas"/>
              </a:rPr>
              <a:t> </a:t>
            </a:r>
            <a:r>
              <a:rPr lang="en-US" sz="1224" b="1" dirty="0" err="1">
                <a:solidFill>
                  <a:prstClr val="black"/>
                </a:solidFill>
                <a:latin typeface="Consolas"/>
              </a:rPr>
              <a:t>sortedRows</a:t>
            </a:r>
            <a:r>
              <a:rPr lang="en-US" sz="1224" b="1" dirty="0">
                <a:solidFill>
                  <a:prstClr val="black"/>
                </a:solidFill>
                <a:latin typeface="Consolas"/>
              </a:rPr>
              <a:t> = </a:t>
            </a:r>
            <a:r>
              <a:rPr lang="en-US" sz="1224" b="1" dirty="0" err="1">
                <a:solidFill>
                  <a:prstClr val="black"/>
                </a:solidFill>
                <a:latin typeface="Consolas"/>
              </a:rPr>
              <a:t>childRows</a:t>
            </a:r>
            <a:endParaRPr lang="en-US" sz="1224" b="1" dirty="0">
              <a:solidFill>
                <a:prstClr val="black"/>
              </a:solidFill>
              <a:latin typeface="Consolas"/>
            </a:endParaRPr>
          </a:p>
          <a:p>
            <a:r>
              <a:rPr lang="en-US" sz="1224" b="1" dirty="0">
                <a:solidFill>
                  <a:prstClr val="black"/>
                </a:solidFill>
                <a:latin typeface="Consolas"/>
              </a:rPr>
              <a:t>        .</a:t>
            </a:r>
            <a:r>
              <a:rPr lang="en-US" sz="1224" b="1" dirty="0" err="1">
                <a:solidFill>
                  <a:prstClr val="black"/>
                </a:solidFill>
                <a:latin typeface="Consolas"/>
              </a:rPr>
              <a:t>OrderBy</a:t>
            </a:r>
            <a:r>
              <a:rPr lang="en-US" sz="1224" b="1" dirty="0">
                <a:solidFill>
                  <a:prstClr val="black"/>
                </a:solidFill>
                <a:latin typeface="Consolas"/>
              </a:rPr>
              <a:t>(row =&gt; </a:t>
            </a:r>
            <a:r>
              <a:rPr lang="en-US" sz="1224" b="1" dirty="0" err="1">
                <a:solidFill>
                  <a:prstClr val="black"/>
                </a:solidFill>
                <a:latin typeface="Consolas"/>
              </a:rPr>
              <a:t>row.Url</a:t>
            </a:r>
            <a:r>
              <a:rPr lang="en-US" sz="1224" b="1" dirty="0">
                <a:solidFill>
                  <a:prstClr val="black"/>
                </a:solidFill>
                <a:latin typeface="Consolas"/>
              </a:rPr>
              <a:t>) </a:t>
            </a:r>
            <a:r>
              <a:rPr lang="en-US" sz="1224" b="1" dirty="0">
                <a:solidFill>
                  <a:srgbClr val="008000"/>
                </a:solidFill>
                <a:latin typeface="Consolas"/>
              </a:rPr>
              <a:t>// if names are the same, sort by URL</a:t>
            </a:r>
            <a:endParaRPr lang="en-US" sz="1224" b="1" dirty="0">
              <a:solidFill>
                <a:prstClr val="black"/>
              </a:solidFill>
              <a:latin typeface="Consolas"/>
            </a:endParaRPr>
          </a:p>
          <a:p>
            <a:r>
              <a:rPr lang="en-US" sz="1224" b="1" dirty="0">
                <a:solidFill>
                  <a:prstClr val="black"/>
                </a:solidFill>
                <a:latin typeface="Consolas"/>
              </a:rPr>
              <a:t>        .</a:t>
            </a:r>
            <a:r>
              <a:rPr lang="en-US" sz="1224" b="1" dirty="0" err="1">
                <a:solidFill>
                  <a:prstClr val="black"/>
                </a:solidFill>
                <a:latin typeface="Consolas"/>
              </a:rPr>
              <a:t>OrderBy</a:t>
            </a:r>
            <a:r>
              <a:rPr lang="en-US" sz="1224" b="1" dirty="0">
                <a:solidFill>
                  <a:prstClr val="black"/>
                </a:solidFill>
                <a:latin typeface="Consolas"/>
              </a:rPr>
              <a:t>(row =&gt; </a:t>
            </a:r>
            <a:r>
              <a:rPr lang="en-US" sz="1224" b="1" dirty="0" err="1">
                <a:solidFill>
                  <a:prstClr val="black"/>
                </a:solidFill>
                <a:latin typeface="Consolas"/>
              </a:rPr>
              <a:t>row.ContentType.Name</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prstClr val="black"/>
                </a:solidFill>
                <a:latin typeface="Consolas"/>
              </a:rPr>
              <a:t>OrderBy</a:t>
            </a:r>
            <a:r>
              <a:rPr lang="en-US" sz="1224" b="1" dirty="0">
                <a:solidFill>
                  <a:prstClr val="black"/>
                </a:solidFill>
                <a:latin typeface="Consolas"/>
              </a:rPr>
              <a:t>(row =&gt; </a:t>
            </a:r>
            <a:r>
              <a:rPr lang="en-US" sz="1224" b="1" dirty="0" err="1">
                <a:solidFill>
                  <a:prstClr val="black"/>
                </a:solidFill>
                <a:latin typeface="Consolas"/>
              </a:rPr>
              <a:t>row.List</a:t>
            </a:r>
            <a:r>
              <a:rPr lang="en-US" sz="1224" b="1" dirty="0">
                <a:solidFill>
                  <a:prstClr val="black"/>
                </a:solidFill>
                <a:latin typeface="Consolas"/>
              </a:rPr>
              <a:t> == </a:t>
            </a:r>
            <a:r>
              <a:rPr lang="en-US" sz="1224" b="1" dirty="0">
                <a:solidFill>
                  <a:srgbClr val="0000FF"/>
                </a:solidFill>
                <a:latin typeface="Consolas"/>
              </a:rPr>
              <a:t>null</a:t>
            </a:r>
            <a:r>
              <a:rPr lang="en-US" sz="1224" b="1" dirty="0">
                <a:solidFill>
                  <a:prstClr val="black"/>
                </a:solidFill>
                <a:latin typeface="Consolas"/>
              </a:rPr>
              <a:t>) </a:t>
            </a:r>
            <a:r>
              <a:rPr lang="en-US" sz="1224" b="1" dirty="0">
                <a:solidFill>
                  <a:srgbClr val="008000"/>
                </a:solidFill>
                <a:latin typeface="Consolas"/>
              </a:rPr>
              <a:t>// list CT's before web CT's</a:t>
            </a:r>
            <a:endParaRPr lang="en-US" sz="1224" b="1" dirty="0">
              <a:solidFill>
                <a:prstClr val="black"/>
              </a:solidFill>
              <a:latin typeface="Consolas"/>
            </a:endParaRPr>
          </a:p>
          <a:p>
            <a:r>
              <a:rPr lang="en-US" sz="1224" b="1" dirty="0">
                <a:solidFill>
                  <a:prstClr val="black"/>
                </a:solidFill>
                <a:latin typeface="Consolas"/>
              </a:rPr>
              <a:t>        .</a:t>
            </a:r>
            <a:r>
              <a:rPr lang="en-US" sz="1224" b="1" dirty="0" err="1">
                <a:solidFill>
                  <a:prstClr val="black"/>
                </a:solidFill>
                <a:latin typeface="Consolas"/>
              </a:rPr>
              <a:t>ToList</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err="1">
                <a:solidFill>
                  <a:prstClr val="black"/>
                </a:solidFill>
                <a:latin typeface="Consolas"/>
              </a:rPr>
              <a:t>childRows.Clear</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prstClr val="black"/>
                </a:solidFill>
                <a:latin typeface="Consolas"/>
              </a:rPr>
              <a:t>childRows.AddRange</a:t>
            </a:r>
            <a:r>
              <a:rPr lang="en-US" sz="1224" b="1" dirty="0">
                <a:solidFill>
                  <a:prstClr val="black"/>
                </a:solidFill>
                <a:latin typeface="Consolas"/>
              </a:rPr>
              <a:t>(</a:t>
            </a:r>
            <a:r>
              <a:rPr lang="en-US" sz="1224" b="1" dirty="0" err="1">
                <a:solidFill>
                  <a:prstClr val="black"/>
                </a:solidFill>
                <a:latin typeface="Consolas"/>
              </a:rPr>
              <a:t>sortedRows</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err="1">
                <a:solidFill>
                  <a:prstClr val="black"/>
                </a:solidFill>
                <a:latin typeface="Consolas"/>
              </a:rPr>
              <a:t>contentTypeRow.PathName</a:t>
            </a:r>
            <a:r>
              <a:rPr lang="en-US" sz="1224" b="1" dirty="0">
                <a:solidFill>
                  <a:prstClr val="black"/>
                </a:solidFill>
                <a:latin typeface="Consolas"/>
              </a:rPr>
              <a:t> = </a:t>
            </a:r>
            <a:r>
              <a:rPr lang="en-US" sz="1224" b="1" dirty="0" err="1">
                <a:solidFill>
                  <a:prstClr val="black"/>
                </a:solidFill>
                <a:latin typeface="Consolas"/>
              </a:rPr>
              <a:t>contentTypeRow.ContentType.Name</a:t>
            </a:r>
            <a:r>
              <a:rPr lang="en-US" sz="1224" b="1" dirty="0">
                <a:solidFill>
                  <a:prstClr val="black"/>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foreach</a:t>
            </a:r>
            <a:r>
              <a:rPr lang="en-US" sz="1224" b="1" dirty="0">
                <a:solidFill>
                  <a:prstClr val="black"/>
                </a:solidFill>
                <a:latin typeface="Consolas"/>
              </a:rPr>
              <a:t> (</a:t>
            </a:r>
            <a:r>
              <a:rPr lang="en-US" sz="1224" b="1" dirty="0">
                <a:solidFill>
                  <a:srgbClr val="2B91AF"/>
                </a:solidFill>
                <a:latin typeface="Consolas"/>
              </a:rPr>
              <a:t>ReportRow</a:t>
            </a:r>
            <a:r>
              <a:rPr lang="en-US" sz="1224" b="1" dirty="0">
                <a:solidFill>
                  <a:prstClr val="black"/>
                </a:solidFill>
                <a:latin typeface="Consolas"/>
              </a:rPr>
              <a:t> </a:t>
            </a:r>
            <a:r>
              <a:rPr lang="en-US" sz="1224" b="1" dirty="0" err="1">
                <a:solidFill>
                  <a:prstClr val="black"/>
                </a:solidFill>
                <a:latin typeface="Consolas"/>
              </a:rPr>
              <a:t>childRow</a:t>
            </a:r>
            <a:r>
              <a:rPr lang="en-US" sz="1224" b="1" dirty="0">
                <a:solidFill>
                  <a:prstClr val="black"/>
                </a:solidFill>
                <a:latin typeface="Consolas"/>
              </a:rPr>
              <a:t> </a:t>
            </a:r>
            <a:r>
              <a:rPr lang="en-US" sz="1224" b="1" dirty="0">
                <a:solidFill>
                  <a:srgbClr val="0000FF"/>
                </a:solidFill>
                <a:latin typeface="Consolas"/>
              </a:rPr>
              <a:t>in</a:t>
            </a:r>
            <a:r>
              <a:rPr lang="en-US" sz="1224" b="1" dirty="0">
                <a:solidFill>
                  <a:prstClr val="black"/>
                </a:solidFill>
                <a:latin typeface="Consolas"/>
              </a:rPr>
              <a:t> </a:t>
            </a:r>
            <a:r>
              <a:rPr lang="en-US" sz="1224" b="1" dirty="0" err="1">
                <a:solidFill>
                  <a:prstClr val="black"/>
                </a:solidFill>
                <a:latin typeface="Consolas"/>
              </a:rPr>
              <a:t>childRows</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srgbClr val="0000FF"/>
                </a:solidFill>
                <a:latin typeface="Consolas"/>
              </a:rPr>
              <a:t>this</a:t>
            </a:r>
            <a:r>
              <a:rPr lang="en-US" sz="1224" b="1" dirty="0" err="1">
                <a:solidFill>
                  <a:prstClr val="black"/>
                </a:solidFill>
                <a:latin typeface="Consolas"/>
              </a:rPr>
              <a:t>.PostProcessContentTypes</a:t>
            </a:r>
            <a:r>
              <a:rPr lang="en-US" sz="1224" b="1" dirty="0">
                <a:solidFill>
                  <a:prstClr val="black"/>
                </a:solidFill>
                <a:latin typeface="Consolas"/>
              </a:rPr>
              <a:t>(</a:t>
            </a:r>
            <a:r>
              <a:rPr lang="en-US" sz="1224" b="1" dirty="0" err="1">
                <a:solidFill>
                  <a:prstClr val="black"/>
                </a:solidFill>
                <a:latin typeface="Consolas"/>
              </a:rPr>
              <a:t>childRow</a:t>
            </a:r>
            <a:r>
              <a:rPr lang="en-US" sz="1224" b="1" dirty="0">
                <a:solidFill>
                  <a:prstClr val="black"/>
                </a:solidFill>
                <a:latin typeface="Consolas"/>
              </a:rPr>
              <a:t>); </a:t>
            </a:r>
            <a:r>
              <a:rPr lang="en-US" sz="1224" b="1" dirty="0">
                <a:solidFill>
                  <a:srgbClr val="008000"/>
                </a:solidFill>
                <a:latin typeface="Consolas"/>
              </a:rPr>
              <a:t>// recurse</a:t>
            </a:r>
            <a:endParaRPr lang="en-US" sz="1224" b="1" dirty="0">
              <a:solidFill>
                <a:prstClr val="black"/>
              </a:solidFill>
              <a:latin typeface="Consolas"/>
            </a:endParaRPr>
          </a:p>
          <a:p>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a:t>
            </a:r>
          </a:p>
        </p:txBody>
      </p:sp>
      <p:sp>
        <p:nvSpPr>
          <p:cNvPr id="9" name="Rectangle 8"/>
          <p:cNvSpPr/>
          <p:nvPr/>
        </p:nvSpPr>
        <p:spPr bwMode="auto">
          <a:xfrm>
            <a:off x="6744447" y="1535223"/>
            <a:ext cx="5129318" cy="4773975"/>
          </a:xfrm>
          <a:prstGeom prst="rect">
            <a:avLst/>
          </a:prstGeom>
          <a:solidFill>
            <a:schemeClr val="tx1"/>
          </a:solidFill>
          <a:ln>
            <a:solidFill>
              <a:schemeClr val="bg1">
                <a:lumMod val="75000"/>
              </a:schemeClr>
            </a:solidFill>
            <a:headEnd type="none" w="med" len="med"/>
            <a:tailEnd type="none" w="med" len="med"/>
          </a:ln>
          <a:effectLst>
            <a:outerShdw blurRad="165100" dist="50800" dir="2700000" algn="tl" rotWithShape="0">
              <a:prstClr val="black">
                <a:alpha val="26000"/>
              </a:prstClr>
            </a:outerShdw>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r="50000"/>
          <a:stretch/>
        </p:blipFill>
        <p:spPr>
          <a:xfrm>
            <a:off x="6744447" y="1535222"/>
            <a:ext cx="5129318" cy="453090"/>
          </a:xfrm>
          <a:prstGeom prst="rect">
            <a:avLst/>
          </a:prstGeom>
        </p:spPr>
      </p:pic>
      <p:sp>
        <p:nvSpPr>
          <p:cNvPr id="15" name="1 A"/>
          <p:cNvSpPr/>
          <p:nvPr/>
        </p:nvSpPr>
        <p:spPr bwMode="auto">
          <a:xfrm>
            <a:off x="749115" y="2860983"/>
            <a:ext cx="5907900" cy="1287773"/>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6" name="2 A"/>
          <p:cNvSpPr/>
          <p:nvPr/>
        </p:nvSpPr>
        <p:spPr bwMode="auto">
          <a:xfrm>
            <a:off x="817117" y="5131317"/>
            <a:ext cx="4700187" cy="415730"/>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pic>
        <p:nvPicPr>
          <p:cNvPr id="10" name="Picture 1"/>
          <p:cNvPicPr>
            <a:picLocks noChangeAspect="1" noChangeArrowheads="1"/>
          </p:cNvPicPr>
          <p:nvPr/>
        </p:nvPicPr>
        <p:blipFill rotWithShape="1">
          <a:blip r:embed="rId4">
            <a:extLst>
              <a:ext uri="{28A0092B-C50C-407E-A947-70E740481C1C}">
                <a14:useLocalDpi xmlns:a14="http://schemas.microsoft.com/office/drawing/2010/main" val="0"/>
              </a:ext>
            </a:extLst>
          </a:blip>
          <a:srcRect t="27925" r="58905" b="2696"/>
          <a:stretch/>
        </p:blipFill>
        <p:spPr bwMode="auto">
          <a:xfrm>
            <a:off x="6757102" y="1988312"/>
            <a:ext cx="5129318" cy="4320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18"/>
          <p:cNvSpPr/>
          <p:nvPr/>
        </p:nvSpPr>
        <p:spPr bwMode="auto">
          <a:xfrm>
            <a:off x="7541047" y="4909545"/>
            <a:ext cx="3905276" cy="1372509"/>
          </a:xfrm>
          <a:prstGeom prst="rect">
            <a:avLst/>
          </a:prstGeom>
          <a:noFill/>
          <a:ln w="50800" cmpd="sng">
            <a:solidFill>
              <a:srgbClr val="FF0000"/>
            </a:solidFill>
            <a:prstDash val="solid"/>
            <a:headEnd type="none" w="med" len="med"/>
            <a:tailEnd type="none" w="med" len="med"/>
          </a:ln>
          <a:effectLst>
            <a:softEdge rad="12700"/>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Tree>
    <p:custDataLst>
      <p:tags r:id="rId1"/>
    </p:custDataLst>
    <p:extLst>
      <p:ext uri="{BB962C8B-B14F-4D97-AF65-F5344CB8AC3E}">
        <p14:creationId xmlns:p14="http://schemas.microsoft.com/office/powerpoint/2010/main" val="973469964"/>
      </p:ext>
    </p:extLst>
  </p:cSld>
  <p:clrMapOvr>
    <a:masterClrMapping/>
  </p:clrMapOvr>
  <mc:AlternateContent xmlns:mc="http://schemas.openxmlformats.org/markup-compatibility/2006" xmlns:p14="http://schemas.microsoft.com/office/powerpoint/2010/main">
    <mc:Choice Requires="p14">
      <p:transition spd="med" p14:dur="700" advTm="21941">
        <p:fade/>
      </p:transition>
    </mc:Choice>
    <mc:Fallback xmlns="">
      <p:transition spd="med" advTm="21941">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xit" presetSubtype="0" fill="hold" grpId="1" nodeType="withEffect">
                                  <p:stCondLst>
                                    <p:cond delay="0"/>
                                  </p:stCondLst>
                                  <p:childTnLst>
                                    <p:set>
                                      <p:cBhvr>
                                        <p:cTn id="10" dur="1" fill="hold">
                                          <p:stCondLst>
                                            <p:cond delay="0"/>
                                          </p:stCondLst>
                                        </p:cTn>
                                        <p:tgtEl>
                                          <p:spTgt spid="15"/>
                                        </p:tgtEl>
                                        <p:attrNameLst>
                                          <p:attrName>style.visibility</p:attrName>
                                        </p:attrNameLst>
                                      </p:cBhvr>
                                      <p:to>
                                        <p:strVal val="hidden"/>
                                      </p:to>
                                    </p:set>
                                  </p:childTnLst>
                                </p:cTn>
                              </p:par>
                              <p:par>
                                <p:cTn id="11" presetID="1" presetClass="exit" presetSubtype="0" fill="hold" grpId="1" nodeType="withEffect">
                                  <p:stCondLst>
                                    <p:cond delay="0"/>
                                  </p:stCondLst>
                                  <p:childTnLst>
                                    <p:set>
                                      <p:cBhvr>
                                        <p:cTn id="12" dur="1" fill="hold">
                                          <p:stCondLst>
                                            <p:cond delay="0"/>
                                          </p:stCondLst>
                                        </p:cTn>
                                        <p:tgtEl>
                                          <p:spTgt spid="19"/>
                                        </p:tgtEl>
                                        <p:attrNameLst>
                                          <p:attrName>style.visibility</p:attrName>
                                        </p:attrNameLst>
                                      </p:cBhvr>
                                      <p:to>
                                        <p:strVal val="hidden"/>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9" grpId="0" animBg="1"/>
      <p:bldP spid="19" grpId="1"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2502" y="1196581"/>
            <a:ext cx="12431473" cy="5797943"/>
          </a:xfrm>
          <a:prstGeom prst="rect">
            <a:avLst/>
          </a:prstGeom>
          <a:solidFill>
            <a:schemeClr val="tx1"/>
          </a:solidFill>
          <a:ln>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Code: Content </a:t>
            </a:r>
            <a:r>
              <a:rPr lang="en-US" dirty="0"/>
              <a:t>Type Report</a:t>
            </a:r>
          </a:p>
        </p:txBody>
      </p:sp>
      <p:sp>
        <p:nvSpPr>
          <p:cNvPr id="4" name="Rectangle 3"/>
          <p:cNvSpPr/>
          <p:nvPr/>
        </p:nvSpPr>
        <p:spPr>
          <a:xfrm>
            <a:off x="431330" y="1559052"/>
            <a:ext cx="7409008" cy="5179409"/>
          </a:xfrm>
          <a:prstGeom prst="rect">
            <a:avLst/>
          </a:prstGeom>
          <a:solidFill>
            <a:schemeClr val="tx1"/>
          </a:solidFill>
        </p:spPr>
        <p:txBody>
          <a:bodyPr wrap="square">
            <a:spAutoFit/>
          </a:bodyPr>
          <a:lstStyle/>
          <a:p>
            <a:r>
              <a:rPr lang="en-US" sz="1224" b="1" dirty="0">
                <a:solidFill>
                  <a:srgbClr val="505050">
                    <a:lumMod val="65000"/>
                  </a:srgbClr>
                </a:solidFill>
                <a:latin typeface="Consolas"/>
              </a:rPr>
              <a:t>class </a:t>
            </a:r>
            <a:r>
              <a:rPr lang="en-US" sz="1224" b="1" dirty="0" err="1">
                <a:solidFill>
                  <a:srgbClr val="505050">
                    <a:lumMod val="65000"/>
                  </a:srgbClr>
                </a:solidFill>
                <a:latin typeface="Consolas"/>
              </a:rPr>
              <a:t>ReportField</a:t>
            </a:r>
            <a:r>
              <a:rPr lang="en-US" sz="1224" b="1" dirty="0">
                <a:solidFill>
                  <a:srgbClr val="505050">
                    <a:lumMod val="65000"/>
                  </a:srgbClr>
                </a:solidFill>
                <a:latin typeface="Consolas"/>
              </a:rPr>
              <a:t> {</a:t>
            </a:r>
          </a:p>
          <a:p>
            <a:r>
              <a:rPr lang="en-US" sz="1224" b="1" dirty="0">
                <a:solidFill>
                  <a:srgbClr val="505050">
                    <a:lumMod val="65000"/>
                  </a:srgbClr>
                </a:solidFill>
                <a:latin typeface="Consolas"/>
              </a:rPr>
              <a:t>  private </a:t>
            </a:r>
            <a:r>
              <a:rPr lang="en-US" sz="1224" b="1" dirty="0" err="1">
                <a:solidFill>
                  <a:srgbClr val="505050">
                    <a:lumMod val="65000"/>
                  </a:srgbClr>
                </a:solidFill>
                <a:latin typeface="Consolas"/>
              </a:rPr>
              <a:t>readonly</a:t>
            </a:r>
            <a:r>
              <a:rPr lang="en-US" sz="1224" b="1" dirty="0">
                <a:solidFill>
                  <a:srgbClr val="505050">
                    <a:lumMod val="65000"/>
                  </a:srgbClr>
                </a:solidFill>
                <a:latin typeface="Consolas"/>
              </a:rPr>
              <a:t> List&lt;string&gt; </a:t>
            </a:r>
            <a:r>
              <a:rPr lang="en-US" sz="1224" b="1" dirty="0" err="1">
                <a:solidFill>
                  <a:srgbClr val="505050">
                    <a:lumMod val="65000"/>
                  </a:srgbClr>
                </a:solidFill>
                <a:latin typeface="Consolas"/>
              </a:rPr>
              <a:t>fieldIdentities</a:t>
            </a:r>
            <a:r>
              <a:rPr lang="en-US" sz="1224" b="1" dirty="0">
                <a:solidFill>
                  <a:srgbClr val="505050">
                    <a:lumMod val="65000"/>
                  </a:srgbClr>
                </a:solidFill>
                <a:latin typeface="Consolas"/>
              </a:rPr>
              <a:t> = new List&lt;string&gt;();</a:t>
            </a:r>
          </a:p>
          <a:p>
            <a:r>
              <a:rPr lang="en-US" sz="1224" b="1" dirty="0">
                <a:solidFill>
                  <a:srgbClr val="505050">
                    <a:lumMod val="65000"/>
                  </a:srgbClr>
                </a:solidFill>
                <a:latin typeface="Consolas"/>
              </a:rPr>
              <a:t>  ...</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public</a:t>
            </a:r>
            <a:r>
              <a:rPr lang="en-US" sz="1224" b="1" dirty="0">
                <a:solidFill>
                  <a:prstClr val="black"/>
                </a:solidFill>
                <a:latin typeface="Consolas"/>
              </a:rPr>
              <a:t> </a:t>
            </a:r>
            <a:r>
              <a:rPr lang="en-US" sz="1224" b="1" dirty="0">
                <a:solidFill>
                  <a:srgbClr val="0000FF"/>
                </a:solidFill>
                <a:latin typeface="Consolas"/>
              </a:rPr>
              <a:t>string</a:t>
            </a:r>
            <a:r>
              <a:rPr lang="en-US" sz="1224" b="1" dirty="0">
                <a:solidFill>
                  <a:prstClr val="black"/>
                </a:solidFill>
                <a:latin typeface="Consolas"/>
              </a:rPr>
              <a:t> </a:t>
            </a:r>
            <a:r>
              <a:rPr lang="en-US" sz="1224" b="1" dirty="0" err="1">
                <a:solidFill>
                  <a:prstClr val="black"/>
                </a:solidFill>
                <a:latin typeface="Consolas"/>
              </a:rPr>
              <a:t>GetFieldLabelForReport</a:t>
            </a:r>
            <a:r>
              <a:rPr lang="en-US" sz="1224" b="1" dirty="0">
                <a:solidFill>
                  <a:prstClr val="black"/>
                </a:solidFill>
                <a:latin typeface="Consolas"/>
              </a:rPr>
              <a:t>(</a:t>
            </a:r>
            <a:r>
              <a:rPr lang="en-US" sz="1224" b="1" dirty="0" err="1">
                <a:solidFill>
                  <a:srgbClr val="2B91AF"/>
                </a:solidFill>
                <a:latin typeface="Consolas"/>
              </a:rPr>
              <a:t>SPField</a:t>
            </a:r>
            <a:r>
              <a:rPr lang="en-US" sz="1224" b="1" dirty="0">
                <a:solidFill>
                  <a:prstClr val="black"/>
                </a:solidFill>
                <a:latin typeface="Consolas"/>
              </a:rPr>
              <a:t> field, </a:t>
            </a:r>
            <a:r>
              <a:rPr lang="en-US" sz="1224" b="1" dirty="0" err="1">
                <a:solidFill>
                  <a:srgbClr val="2B91AF"/>
                </a:solidFill>
                <a:latin typeface="Consolas"/>
              </a:rPr>
              <a:t>SPContentType</a:t>
            </a:r>
            <a:r>
              <a:rPr lang="en-US" sz="1224" b="1" dirty="0">
                <a:solidFill>
                  <a:prstClr val="black"/>
                </a:solidFill>
                <a:latin typeface="Consolas"/>
              </a:rPr>
              <a:t> </a:t>
            </a:r>
            <a:r>
              <a:rPr lang="en-US" sz="1224" b="1" dirty="0" err="1">
                <a:solidFill>
                  <a:prstClr val="black"/>
                </a:solidFill>
                <a:latin typeface="Consolas"/>
              </a:rPr>
              <a:t>contentType</a:t>
            </a:r>
            <a:r>
              <a:rPr lang="en-US" sz="1224" b="1" dirty="0">
                <a:solidFill>
                  <a:prstClr val="black"/>
                </a:solidFill>
                <a:latin typeface="Consolas"/>
              </a:rPr>
              <a:t>) {</a:t>
            </a:r>
          </a:p>
          <a:p>
            <a:r>
              <a:rPr lang="en-US" sz="1224" b="1" dirty="0">
                <a:solidFill>
                  <a:srgbClr val="505050">
                    <a:lumMod val="65000"/>
                  </a:srgbClr>
                </a:solidFill>
                <a:latin typeface="Consolas"/>
              </a:rPr>
              <a:t>    </a:t>
            </a:r>
            <a:r>
              <a:rPr lang="en-US" sz="1224" b="1" dirty="0" err="1">
                <a:solidFill>
                  <a:srgbClr val="505050">
                    <a:lumMod val="65000"/>
                  </a:srgbClr>
                </a:solidFill>
                <a:latin typeface="Consolas"/>
              </a:rPr>
              <a:t>Debug.Assert</a:t>
            </a:r>
            <a:r>
              <a:rPr lang="en-US" sz="1224" b="1" dirty="0">
                <a:solidFill>
                  <a:srgbClr val="505050">
                    <a:lumMod val="65000"/>
                  </a:srgbClr>
                </a:solidFill>
                <a:latin typeface="Consolas"/>
              </a:rPr>
              <a:t>(</a:t>
            </a:r>
            <a:r>
              <a:rPr lang="en-US" sz="1224" b="1" dirty="0" err="1">
                <a:solidFill>
                  <a:srgbClr val="505050">
                    <a:lumMod val="65000"/>
                  </a:srgbClr>
                </a:solidFill>
                <a:latin typeface="Consolas"/>
              </a:rPr>
              <a:t>field.Id</a:t>
            </a:r>
            <a:r>
              <a:rPr lang="en-US" sz="1224" b="1" dirty="0">
                <a:solidFill>
                  <a:srgbClr val="505050">
                    <a:lumMod val="65000"/>
                  </a:srgbClr>
                </a:solidFill>
                <a:latin typeface="Consolas"/>
              </a:rPr>
              <a:t> == </a:t>
            </a:r>
            <a:r>
              <a:rPr lang="en-US" sz="1224" b="1" dirty="0" err="1">
                <a:solidFill>
                  <a:srgbClr val="505050">
                    <a:lumMod val="65000"/>
                  </a:srgbClr>
                </a:solidFill>
                <a:latin typeface="Consolas"/>
              </a:rPr>
              <a:t>this.Id</a:t>
            </a:r>
            <a:r>
              <a:rPr lang="en-US" sz="1224" b="1" dirty="0">
                <a:solidFill>
                  <a:srgbClr val="505050">
                    <a:lumMod val="65000"/>
                  </a:srgbClr>
                </a:solidFill>
                <a:latin typeface="Consolas"/>
              </a:rPr>
              <a:t>);</a:t>
            </a:r>
          </a:p>
          <a:p>
            <a:r>
              <a:rPr lang="en-US" sz="1224" b="1" dirty="0">
                <a:solidFill>
                  <a:srgbClr val="505050">
                    <a:lumMod val="65000"/>
                  </a:srgbClr>
                </a:solidFill>
                <a:latin typeface="Consolas"/>
              </a:rPr>
              <a:t>    if (!</a:t>
            </a:r>
            <a:r>
              <a:rPr lang="en-US" sz="1224" b="1" dirty="0" err="1">
                <a:solidFill>
                  <a:srgbClr val="505050">
                    <a:lumMod val="65000"/>
                  </a:srgbClr>
                </a:solidFill>
                <a:latin typeface="Consolas"/>
              </a:rPr>
              <a:t>field.Hidden</a:t>
            </a:r>
            <a:r>
              <a:rPr lang="en-US" sz="1224" b="1" dirty="0">
                <a:solidFill>
                  <a:srgbClr val="505050">
                    <a:lumMod val="65000"/>
                  </a:srgbClr>
                </a:solidFill>
                <a:latin typeface="Consolas"/>
              </a:rPr>
              <a:t>)</a:t>
            </a:r>
          </a:p>
          <a:p>
            <a:r>
              <a:rPr lang="en-US" sz="1224" b="1" dirty="0">
                <a:solidFill>
                  <a:srgbClr val="505050">
                    <a:lumMod val="65000"/>
                  </a:srgbClr>
                </a:solidFill>
                <a:latin typeface="Consolas"/>
              </a:rPr>
              <a:t>      </a:t>
            </a:r>
            <a:r>
              <a:rPr lang="en-US" sz="1224" b="1" dirty="0" err="1">
                <a:solidFill>
                  <a:srgbClr val="505050">
                    <a:lumMod val="65000"/>
                  </a:srgbClr>
                </a:solidFill>
                <a:latin typeface="Consolas"/>
              </a:rPr>
              <a:t>this.EverNotHidden</a:t>
            </a:r>
            <a:r>
              <a:rPr lang="en-US" sz="1224" b="1" dirty="0">
                <a:solidFill>
                  <a:srgbClr val="505050">
                    <a:lumMod val="65000"/>
                  </a:srgbClr>
                </a:solidFill>
                <a:latin typeface="Consolas"/>
              </a:rPr>
              <a:t> = true;</a:t>
            </a:r>
          </a:p>
          <a:p>
            <a:endParaRPr lang="en-US" sz="1224" b="1" dirty="0">
              <a:solidFill>
                <a:srgbClr val="505050">
                  <a:lumMod val="65000"/>
                </a:srgbClr>
              </a:solidFill>
              <a:latin typeface="Consolas"/>
            </a:endParaRPr>
          </a:p>
          <a:p>
            <a:r>
              <a:rPr lang="en-US" sz="1224" b="1" dirty="0">
                <a:solidFill>
                  <a:srgbClr val="505050">
                    <a:lumMod val="65000"/>
                  </a:srgbClr>
                </a:solidFill>
                <a:latin typeface="Consolas"/>
              </a:rPr>
              <a:t>    </a:t>
            </a:r>
            <a:r>
              <a:rPr lang="en-US" sz="1224" b="1" dirty="0" err="1">
                <a:solidFill>
                  <a:srgbClr val="505050">
                    <a:lumMod val="65000"/>
                  </a:srgbClr>
                </a:solidFill>
                <a:latin typeface="Consolas"/>
              </a:rPr>
              <a:t>int</a:t>
            </a:r>
            <a:r>
              <a:rPr lang="en-US" sz="1224" b="1" dirty="0">
                <a:solidFill>
                  <a:srgbClr val="505050">
                    <a:lumMod val="65000"/>
                  </a:srgbClr>
                </a:solidFill>
                <a:latin typeface="Consolas"/>
              </a:rPr>
              <a:t> </a:t>
            </a:r>
            <a:r>
              <a:rPr lang="en-US" sz="1224" b="1" dirty="0" err="1">
                <a:solidFill>
                  <a:srgbClr val="505050">
                    <a:lumMod val="65000"/>
                  </a:srgbClr>
                </a:solidFill>
                <a:latin typeface="Consolas"/>
              </a:rPr>
              <a:t>identityNumber</a:t>
            </a:r>
            <a:r>
              <a:rPr lang="en-US" sz="1224" b="1" dirty="0">
                <a:solidFill>
                  <a:srgbClr val="505050">
                    <a:lumMod val="65000"/>
                  </a:srgbClr>
                </a:solidFill>
                <a:latin typeface="Consolas"/>
              </a:rPr>
              <a:t> = </a:t>
            </a:r>
            <a:r>
              <a:rPr lang="en-US" sz="1224" b="1" dirty="0" err="1">
                <a:solidFill>
                  <a:srgbClr val="505050">
                    <a:lumMod val="65000"/>
                  </a:srgbClr>
                </a:solidFill>
                <a:latin typeface="Consolas"/>
              </a:rPr>
              <a:t>this.GetFieldIdentityNumber</a:t>
            </a:r>
            <a:r>
              <a:rPr lang="en-US" sz="1224" b="1" dirty="0">
                <a:solidFill>
                  <a:srgbClr val="505050">
                    <a:lumMod val="65000"/>
                  </a:srgbClr>
                </a:solidFill>
                <a:latin typeface="Consolas"/>
              </a:rPr>
              <a:t>(field);</a:t>
            </a:r>
          </a:p>
          <a:p>
            <a:r>
              <a:rPr lang="en-US" sz="1224" b="1" dirty="0">
                <a:solidFill>
                  <a:srgbClr val="505050">
                    <a:lumMod val="65000"/>
                  </a:srgbClr>
                </a:solidFill>
                <a:latin typeface="Consolas"/>
              </a:rPr>
              <a:t>    string </a:t>
            </a:r>
            <a:r>
              <a:rPr lang="en-US" sz="1224" b="1" dirty="0" err="1">
                <a:solidFill>
                  <a:srgbClr val="505050">
                    <a:lumMod val="65000"/>
                  </a:srgbClr>
                </a:solidFill>
                <a:latin typeface="Consolas"/>
              </a:rPr>
              <a:t>fieldName</a:t>
            </a:r>
            <a:r>
              <a:rPr lang="en-US" sz="1224" b="1" dirty="0">
                <a:solidFill>
                  <a:srgbClr val="505050">
                    <a:lumMod val="65000"/>
                  </a:srgbClr>
                </a:solidFill>
                <a:latin typeface="Consolas"/>
              </a:rPr>
              <a:t> = </a:t>
            </a:r>
            <a:r>
              <a:rPr lang="en-US" sz="1224" b="1" dirty="0" err="1">
                <a:solidFill>
                  <a:srgbClr val="505050">
                    <a:lumMod val="65000"/>
                  </a:srgbClr>
                </a:solidFill>
                <a:latin typeface="Consolas"/>
              </a:rPr>
              <a:t>field.Title</a:t>
            </a:r>
            <a:r>
              <a:rPr lang="en-US" sz="1224" b="1" dirty="0">
                <a:solidFill>
                  <a:srgbClr val="505050">
                    <a:lumMod val="65000"/>
                  </a:srgbClr>
                </a:solidFill>
                <a:latin typeface="Consolas"/>
              </a:rPr>
              <a:t> + ":" + </a:t>
            </a:r>
            <a:r>
              <a:rPr lang="en-US" sz="1224" b="1" dirty="0" err="1">
                <a:solidFill>
                  <a:srgbClr val="505050">
                    <a:lumMod val="65000"/>
                  </a:srgbClr>
                </a:solidFill>
                <a:latin typeface="Consolas"/>
              </a:rPr>
              <a:t>identityNumber.ToString</a:t>
            </a:r>
            <a:r>
              <a:rPr lang="en-US" sz="1224" b="1" dirty="0">
                <a:solidFill>
                  <a:srgbClr val="505050">
                    <a:lumMod val="65000"/>
                  </a:srgbClr>
                </a:solidFill>
                <a:latin typeface="Consolas"/>
              </a:rPr>
              <a:t>();</a:t>
            </a:r>
          </a:p>
          <a:p>
            <a:endParaRPr lang="en-US" sz="1224" b="1" dirty="0">
              <a:solidFill>
                <a:prstClr val="black"/>
              </a:solidFill>
              <a:latin typeface="Consolas"/>
            </a:endParaRPr>
          </a:p>
          <a:p>
            <a:r>
              <a:rPr lang="en-US" sz="1224" b="1" dirty="0">
                <a:solidFill>
                  <a:prstClr val="black"/>
                </a:solidFill>
                <a:latin typeface="Consolas"/>
              </a:rPr>
              <a:t>    </a:t>
            </a:r>
            <a:r>
              <a:rPr lang="en-US" sz="1224" b="1" dirty="0">
                <a:solidFill>
                  <a:srgbClr val="0000FF"/>
                </a:solidFill>
                <a:latin typeface="Consolas"/>
              </a:rPr>
              <a:t>if</a:t>
            </a:r>
            <a:r>
              <a:rPr lang="en-US" sz="1224" b="1" dirty="0">
                <a:solidFill>
                  <a:prstClr val="black"/>
                </a:solidFill>
                <a:latin typeface="Consolas"/>
              </a:rPr>
              <a:t> (</a:t>
            </a:r>
            <a:r>
              <a:rPr lang="en-US" sz="1224" b="1" dirty="0" err="1">
                <a:solidFill>
                  <a:prstClr val="black"/>
                </a:solidFill>
                <a:latin typeface="Consolas"/>
              </a:rPr>
              <a:t>contentType</a:t>
            </a:r>
            <a:r>
              <a:rPr lang="en-US" sz="1224" b="1" dirty="0">
                <a:solidFill>
                  <a:prstClr val="black"/>
                </a:solidFill>
                <a:latin typeface="Consolas"/>
              </a:rPr>
              <a:t> != </a:t>
            </a:r>
            <a:r>
              <a:rPr lang="en-US" sz="1224" b="1" dirty="0">
                <a:solidFill>
                  <a:srgbClr val="0000FF"/>
                </a:solidFill>
                <a:latin typeface="Consolas"/>
              </a:rPr>
              <a:t>null</a:t>
            </a:r>
            <a:r>
              <a:rPr lang="en-US" sz="1224" b="1" dirty="0">
                <a:solidFill>
                  <a:prstClr val="black"/>
                </a:solidFill>
                <a:latin typeface="Consolas"/>
              </a:rPr>
              <a:t>) {</a:t>
            </a:r>
          </a:p>
          <a:p>
            <a:r>
              <a:rPr lang="en-US" sz="1224" b="1" dirty="0">
                <a:solidFill>
                  <a:prstClr val="black"/>
                </a:solidFill>
                <a:latin typeface="Consolas"/>
              </a:rPr>
              <a:t>      </a:t>
            </a:r>
            <a:r>
              <a:rPr lang="en-US" sz="1224" b="1" dirty="0" err="1">
                <a:solidFill>
                  <a:srgbClr val="2B91AF"/>
                </a:solidFill>
                <a:latin typeface="Consolas"/>
              </a:rPr>
              <a:t>SPFieldCollection</a:t>
            </a:r>
            <a:r>
              <a:rPr lang="en-US" sz="1224" b="1" dirty="0">
                <a:solidFill>
                  <a:prstClr val="black"/>
                </a:solidFill>
                <a:latin typeface="Consolas"/>
              </a:rPr>
              <a:t> </a:t>
            </a:r>
            <a:r>
              <a:rPr lang="en-US" sz="1224" b="1" dirty="0" err="1">
                <a:solidFill>
                  <a:prstClr val="black"/>
                </a:solidFill>
                <a:latin typeface="Consolas"/>
              </a:rPr>
              <a:t>sourceFields</a:t>
            </a:r>
            <a:r>
              <a:rPr lang="en-US" sz="1224" b="1" dirty="0">
                <a:solidFill>
                  <a:prstClr val="black"/>
                </a:solidFill>
                <a:latin typeface="Consolas"/>
              </a:rPr>
              <a:t> = </a:t>
            </a:r>
            <a:r>
              <a:rPr lang="en-US" sz="1224" b="1" dirty="0" err="1">
                <a:solidFill>
                  <a:prstClr val="black"/>
                </a:solidFill>
                <a:latin typeface="Consolas"/>
              </a:rPr>
              <a:t>contentType.ParentList</a:t>
            </a:r>
            <a:r>
              <a:rPr lang="en-US" sz="1224" b="1" dirty="0">
                <a:solidFill>
                  <a:prstClr val="black"/>
                </a:solidFill>
                <a:latin typeface="Consolas"/>
              </a:rPr>
              <a:t> != </a:t>
            </a:r>
            <a:r>
              <a:rPr lang="en-US" sz="1224" b="1" dirty="0">
                <a:solidFill>
                  <a:srgbClr val="0000FF"/>
                </a:solidFill>
                <a:latin typeface="Consolas"/>
              </a:rPr>
              <a:t>null</a:t>
            </a:r>
            <a:r>
              <a:rPr lang="en-US" sz="1224" b="1" dirty="0">
                <a:solidFill>
                  <a:prstClr val="black"/>
                </a:solidFill>
                <a:latin typeface="Consolas"/>
              </a:rPr>
              <a:t> </a:t>
            </a:r>
          </a:p>
          <a:p>
            <a:r>
              <a:rPr lang="en-US" sz="1224" b="1" dirty="0">
                <a:solidFill>
                  <a:prstClr val="black"/>
                </a:solidFill>
                <a:latin typeface="Consolas"/>
              </a:rPr>
              <a:t>        ? </a:t>
            </a:r>
            <a:r>
              <a:rPr lang="en-US" sz="1224" b="1" dirty="0" err="1">
                <a:solidFill>
                  <a:prstClr val="black"/>
                </a:solidFill>
                <a:latin typeface="Consolas"/>
              </a:rPr>
              <a:t>contentType.ParentList.Fields</a:t>
            </a:r>
            <a:r>
              <a:rPr lang="en-US" sz="1224" b="1" dirty="0">
                <a:solidFill>
                  <a:prstClr val="black"/>
                </a:solidFill>
                <a:latin typeface="Consolas"/>
              </a:rPr>
              <a:t> : </a:t>
            </a:r>
            <a:r>
              <a:rPr lang="en-US" sz="1224" b="1" dirty="0" err="1">
                <a:solidFill>
                  <a:prstClr val="black"/>
                </a:solidFill>
                <a:latin typeface="Consolas"/>
              </a:rPr>
              <a:t>contentType.ParentWeb.Fields</a:t>
            </a:r>
            <a:r>
              <a:rPr lang="en-US" sz="1224" b="1" dirty="0">
                <a:solidFill>
                  <a:prstClr val="black"/>
                </a:solidFill>
                <a:latin typeface="Consolas"/>
              </a:rPr>
              <a:t>;</a:t>
            </a:r>
          </a:p>
          <a:p>
            <a:r>
              <a:rPr lang="en-US" sz="1224" b="1" dirty="0">
                <a:solidFill>
                  <a:prstClr val="black"/>
                </a:solidFill>
                <a:latin typeface="Consolas"/>
              </a:rPr>
              <a:t>      </a:t>
            </a:r>
            <a:r>
              <a:rPr lang="en-US" sz="1224" b="1" dirty="0">
                <a:solidFill>
                  <a:srgbClr val="2B91AF"/>
                </a:solidFill>
                <a:latin typeface="Consolas"/>
              </a:rPr>
              <a:t>SPField</a:t>
            </a:r>
            <a:r>
              <a:rPr lang="en-US" sz="1224" b="1" dirty="0">
                <a:solidFill>
                  <a:prstClr val="black"/>
                </a:solidFill>
                <a:latin typeface="Consolas"/>
              </a:rPr>
              <a:t> </a:t>
            </a:r>
            <a:r>
              <a:rPr lang="en-US" sz="1224" b="1" dirty="0" err="1">
                <a:solidFill>
                  <a:prstClr val="black"/>
                </a:solidFill>
                <a:latin typeface="Consolas"/>
              </a:rPr>
              <a:t>sourceField</a:t>
            </a:r>
            <a:r>
              <a:rPr lang="en-US" sz="1224" b="1" dirty="0">
                <a:solidFill>
                  <a:prstClr val="black"/>
                </a:solidFill>
                <a:latin typeface="Consolas"/>
              </a:rPr>
              <a:t> = </a:t>
            </a:r>
            <a:r>
              <a:rPr lang="en-US" sz="1224" b="1" dirty="0" err="1">
                <a:solidFill>
                  <a:prstClr val="black"/>
                </a:solidFill>
                <a:latin typeface="Consolas"/>
              </a:rPr>
              <a:t>sourceFields</a:t>
            </a:r>
            <a:r>
              <a:rPr lang="en-US" sz="1224" b="1" dirty="0">
                <a:solidFill>
                  <a:prstClr val="black"/>
                </a:solidFill>
                <a:latin typeface="Consolas"/>
              </a:rPr>
              <a:t>[</a:t>
            </a:r>
            <a:r>
              <a:rPr lang="en-US" sz="1224" b="1" dirty="0" err="1">
                <a:solidFill>
                  <a:prstClr val="black"/>
                </a:solidFill>
                <a:latin typeface="Consolas"/>
              </a:rPr>
              <a:t>field.Id</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srgbClr val="0000FF"/>
                </a:solidFill>
                <a:latin typeface="Consolas"/>
              </a:rPr>
              <a:t>int</a:t>
            </a:r>
            <a:r>
              <a:rPr lang="en-US" sz="1224" b="1" dirty="0">
                <a:solidFill>
                  <a:prstClr val="black"/>
                </a:solidFill>
                <a:latin typeface="Consolas"/>
              </a:rPr>
              <a:t> </a:t>
            </a:r>
            <a:r>
              <a:rPr lang="en-US" sz="1224" b="1" dirty="0" err="1">
                <a:solidFill>
                  <a:prstClr val="black"/>
                </a:solidFill>
                <a:latin typeface="Consolas"/>
              </a:rPr>
              <a:t>sourceIdentityNumber</a:t>
            </a:r>
            <a:r>
              <a:rPr lang="en-US" sz="1224" b="1" dirty="0">
                <a:solidFill>
                  <a:prstClr val="black"/>
                </a:solidFill>
                <a:latin typeface="Consolas"/>
              </a:rPr>
              <a:t> = </a:t>
            </a:r>
            <a:r>
              <a:rPr lang="en-US" sz="1224" b="1" dirty="0" err="1">
                <a:solidFill>
                  <a:srgbClr val="0000FF"/>
                </a:solidFill>
                <a:latin typeface="Consolas"/>
              </a:rPr>
              <a:t>this</a:t>
            </a:r>
            <a:r>
              <a:rPr lang="en-US" sz="1224" b="1" dirty="0" err="1">
                <a:solidFill>
                  <a:prstClr val="black"/>
                </a:solidFill>
                <a:latin typeface="Consolas"/>
              </a:rPr>
              <a:t>.GetFieldIdentityNumber</a:t>
            </a:r>
            <a:r>
              <a:rPr lang="en-US" sz="1224" b="1" dirty="0">
                <a:solidFill>
                  <a:prstClr val="black"/>
                </a:solidFill>
                <a:latin typeface="Consolas"/>
              </a:rPr>
              <a:t>(</a:t>
            </a:r>
            <a:r>
              <a:rPr lang="en-US" sz="1224" b="1" dirty="0" err="1">
                <a:solidFill>
                  <a:prstClr val="black"/>
                </a:solidFill>
                <a:latin typeface="Consolas"/>
              </a:rPr>
              <a:t>sourceField</a:t>
            </a:r>
            <a:r>
              <a:rPr lang="en-US" sz="1224" b="1" dirty="0">
                <a:solidFill>
                  <a:prstClr val="black"/>
                </a:solidFill>
                <a:latin typeface="Consolas"/>
              </a:rPr>
              <a:t>);</a:t>
            </a:r>
          </a:p>
          <a:p>
            <a:r>
              <a:rPr lang="en-US" sz="1224" b="1" dirty="0">
                <a:solidFill>
                  <a:prstClr val="black"/>
                </a:solidFill>
                <a:latin typeface="Consolas"/>
              </a:rPr>
              <a:t>      </a:t>
            </a:r>
            <a:r>
              <a:rPr lang="en-US" sz="1224" b="1" dirty="0">
                <a:solidFill>
                  <a:srgbClr val="0000FF"/>
                </a:solidFill>
                <a:latin typeface="Consolas"/>
              </a:rPr>
              <a:t>if</a:t>
            </a:r>
            <a:r>
              <a:rPr lang="en-US" sz="1224" b="1" dirty="0">
                <a:solidFill>
                  <a:prstClr val="black"/>
                </a:solidFill>
                <a:latin typeface="Consolas"/>
              </a:rPr>
              <a:t> (</a:t>
            </a:r>
            <a:r>
              <a:rPr lang="en-US" sz="1224" b="1" dirty="0" err="1">
                <a:solidFill>
                  <a:prstClr val="black"/>
                </a:solidFill>
                <a:latin typeface="Consolas"/>
              </a:rPr>
              <a:t>sourceIdentityNumber</a:t>
            </a:r>
            <a:r>
              <a:rPr lang="en-US" sz="1224" b="1" dirty="0">
                <a:solidFill>
                  <a:prstClr val="black"/>
                </a:solidFill>
                <a:latin typeface="Consolas"/>
              </a:rPr>
              <a:t> != </a:t>
            </a:r>
            <a:r>
              <a:rPr lang="en-US" sz="1224" b="1" dirty="0" err="1">
                <a:solidFill>
                  <a:prstClr val="black"/>
                </a:solidFill>
                <a:latin typeface="Consolas"/>
              </a:rPr>
              <a:t>identityNumber</a:t>
            </a:r>
            <a:r>
              <a:rPr lang="en-US" sz="1224" b="1" dirty="0">
                <a:solidFill>
                  <a:prstClr val="black"/>
                </a:solidFill>
                <a:latin typeface="Consolas"/>
              </a:rPr>
              <a:t>)</a:t>
            </a:r>
          </a:p>
          <a:p>
            <a:r>
              <a:rPr lang="en-US" sz="1224" b="1" dirty="0">
                <a:solidFill>
                  <a:prstClr val="black"/>
                </a:solidFill>
                <a:latin typeface="Consolas"/>
              </a:rPr>
              <a:t>        </a:t>
            </a:r>
            <a:r>
              <a:rPr lang="en-US" sz="1224" b="1" dirty="0" err="1">
                <a:solidFill>
                  <a:prstClr val="black"/>
                </a:solidFill>
                <a:latin typeface="Consolas"/>
              </a:rPr>
              <a:t>fieldName</a:t>
            </a:r>
            <a:r>
              <a:rPr lang="en-US" sz="1224" b="1" dirty="0">
                <a:solidFill>
                  <a:prstClr val="black"/>
                </a:solidFill>
                <a:latin typeface="Consolas"/>
              </a:rPr>
              <a:t> += </a:t>
            </a:r>
            <a:r>
              <a:rPr lang="en-US" sz="1224" b="1" dirty="0">
                <a:solidFill>
                  <a:srgbClr val="A31515"/>
                </a:solidFill>
                <a:latin typeface="Consolas"/>
              </a:rPr>
              <a:t>"/"</a:t>
            </a:r>
            <a:r>
              <a:rPr lang="en-US" sz="1224" b="1" dirty="0">
                <a:solidFill>
                  <a:prstClr val="black"/>
                </a:solidFill>
                <a:latin typeface="Consolas"/>
              </a:rPr>
              <a:t> + </a:t>
            </a:r>
            <a:r>
              <a:rPr lang="en-US" sz="1224" b="1" dirty="0" err="1">
                <a:solidFill>
                  <a:prstClr val="black"/>
                </a:solidFill>
                <a:latin typeface="Consolas"/>
              </a:rPr>
              <a:t>sourceIdentityNumber</a:t>
            </a:r>
            <a:r>
              <a:rPr lang="en-US" sz="1224" b="1" dirty="0">
                <a:solidFill>
                  <a:prstClr val="black"/>
                </a:solidFill>
                <a:latin typeface="Consolas"/>
              </a:rPr>
              <a:t>;</a:t>
            </a:r>
          </a:p>
          <a:p>
            <a:r>
              <a:rPr lang="en-US" sz="1224" b="1" dirty="0">
                <a:solidFill>
                  <a:prstClr val="black"/>
                </a:solidFill>
                <a:latin typeface="Consolas"/>
              </a:rPr>
              <a:t>    }</a:t>
            </a:r>
          </a:p>
          <a:p>
            <a:endParaRPr lang="en-US" sz="1224" b="1" dirty="0">
              <a:solidFill>
                <a:srgbClr val="505050">
                  <a:lumMod val="65000"/>
                </a:srgbClr>
              </a:solidFill>
              <a:latin typeface="Consolas"/>
            </a:endParaRPr>
          </a:p>
          <a:p>
            <a:r>
              <a:rPr lang="en-US" sz="1224" b="1" dirty="0">
                <a:solidFill>
                  <a:srgbClr val="505050">
                    <a:lumMod val="65000"/>
                  </a:srgbClr>
                </a:solidFill>
                <a:latin typeface="Consolas"/>
              </a:rPr>
              <a:t>    return </a:t>
            </a:r>
            <a:r>
              <a:rPr lang="en-US" sz="1224" b="1" dirty="0" err="1">
                <a:solidFill>
                  <a:srgbClr val="505050">
                    <a:lumMod val="65000"/>
                  </a:srgbClr>
                </a:solidFill>
                <a:latin typeface="Consolas"/>
              </a:rPr>
              <a:t>field.Hidden</a:t>
            </a:r>
            <a:r>
              <a:rPr lang="en-US" sz="1224" b="1" dirty="0">
                <a:solidFill>
                  <a:srgbClr val="505050">
                    <a:lumMod val="65000"/>
                  </a:srgbClr>
                </a:solidFill>
                <a:latin typeface="Consolas"/>
              </a:rPr>
              <a:t> ? "(" + </a:t>
            </a:r>
            <a:r>
              <a:rPr lang="en-US" sz="1224" b="1" dirty="0" err="1">
                <a:solidFill>
                  <a:srgbClr val="505050">
                    <a:lumMod val="65000"/>
                  </a:srgbClr>
                </a:solidFill>
                <a:latin typeface="Consolas"/>
              </a:rPr>
              <a:t>fieldName</a:t>
            </a:r>
            <a:r>
              <a:rPr lang="en-US" sz="1224" b="1" dirty="0">
                <a:solidFill>
                  <a:srgbClr val="505050">
                    <a:lumMod val="65000"/>
                  </a:srgbClr>
                </a:solidFill>
                <a:latin typeface="Consolas"/>
              </a:rPr>
              <a:t> + ")" : </a:t>
            </a:r>
            <a:r>
              <a:rPr lang="en-US" sz="1224" b="1" dirty="0" err="1">
                <a:solidFill>
                  <a:srgbClr val="505050">
                    <a:lumMod val="65000"/>
                  </a:srgbClr>
                </a:solidFill>
                <a:latin typeface="Consolas"/>
              </a:rPr>
              <a:t>fieldName</a:t>
            </a:r>
            <a:r>
              <a:rPr lang="en-US" sz="1224" b="1" dirty="0">
                <a:solidFill>
                  <a:srgbClr val="505050">
                    <a:lumMod val="65000"/>
                  </a:srgbClr>
                </a:solidFill>
                <a:latin typeface="Consolas"/>
              </a:rPr>
              <a:t>;</a:t>
            </a:r>
          </a:p>
          <a:p>
            <a:r>
              <a:rPr lang="en-US" sz="1224" b="1" dirty="0">
                <a:solidFill>
                  <a:srgbClr val="505050">
                    <a:lumMod val="65000"/>
                  </a:srgbClr>
                </a:solidFill>
                <a:latin typeface="Consolas"/>
              </a:rPr>
              <a:t>  }</a:t>
            </a:r>
          </a:p>
          <a:p>
            <a:r>
              <a:rPr lang="en-US" sz="1224" b="1" dirty="0">
                <a:solidFill>
                  <a:srgbClr val="505050">
                    <a:lumMod val="65000"/>
                  </a:srgbClr>
                </a:solidFill>
                <a:latin typeface="Consolas"/>
              </a:rPr>
              <a:t>  ...</a:t>
            </a:r>
          </a:p>
          <a:p>
            <a:r>
              <a:rPr lang="en-US" sz="1224" b="1" dirty="0">
                <a:solidFill>
                  <a:srgbClr val="505050">
                    <a:lumMod val="65000"/>
                  </a:srgbClr>
                </a:solidFill>
                <a:latin typeface="Consolas"/>
              </a:rPr>
              <a:t>}</a:t>
            </a:r>
          </a:p>
          <a:p>
            <a:endParaRPr lang="en-US" sz="1224" b="1" dirty="0">
              <a:solidFill>
                <a:srgbClr val="505050">
                  <a:lumMod val="65000"/>
                </a:srgbClr>
              </a:solidFill>
              <a:latin typeface="Consolas"/>
            </a:endParaRPr>
          </a:p>
        </p:txBody>
      </p:sp>
      <p:sp>
        <p:nvSpPr>
          <p:cNvPr id="15" name="1 A"/>
          <p:cNvSpPr/>
          <p:nvPr/>
        </p:nvSpPr>
        <p:spPr bwMode="auto">
          <a:xfrm>
            <a:off x="679666" y="3773744"/>
            <a:ext cx="6267754" cy="1663134"/>
          </a:xfrm>
          <a:prstGeom prst="rect">
            <a:avLst/>
          </a:prstGeom>
          <a:solidFill>
            <a:srgbClr val="FFFF00">
              <a:alpha val="10000"/>
            </a:srgbClr>
          </a:solidFill>
          <a:ln w="25400" cmpd="sng">
            <a:solidFill>
              <a:schemeClr val="tx1">
                <a:lumMod val="65000"/>
              </a:schemeClr>
            </a:solidFill>
            <a:prstDash val="solid"/>
            <a:headEnd type="none" w="med" len="med"/>
            <a:tailEnd type="none" w="med" len="med"/>
          </a:ln>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3" name="Group 2"/>
          <p:cNvGrpSpPr/>
          <p:nvPr/>
        </p:nvGrpSpPr>
        <p:grpSpPr>
          <a:xfrm>
            <a:off x="7281987" y="2047283"/>
            <a:ext cx="5129318" cy="2783149"/>
            <a:chOff x="7158037" y="2007322"/>
            <a:chExt cx="5029200" cy="2728825"/>
          </a:xfrm>
        </p:grpSpPr>
        <p:sp>
          <p:nvSpPr>
            <p:cNvPr id="5" name="Rectangle 4"/>
            <p:cNvSpPr/>
            <p:nvPr/>
          </p:nvSpPr>
          <p:spPr bwMode="auto">
            <a:xfrm>
              <a:off x="7158037" y="2007322"/>
              <a:ext cx="5029200" cy="2728825"/>
            </a:xfrm>
            <a:prstGeom prst="rect">
              <a:avLst/>
            </a:prstGeom>
            <a:solidFill>
              <a:schemeClr val="tx1"/>
            </a:solidFill>
            <a:ln>
              <a:solidFill>
                <a:schemeClr val="bg1">
                  <a:lumMod val="75000"/>
                </a:schemeClr>
              </a:solidFill>
              <a:headEnd type="none" w="med" len="med"/>
              <a:tailEnd type="none" w="med" len="med"/>
            </a:ln>
            <a:effectLst>
              <a:outerShdw blurRad="165100" dist="50800" dir="2700000" algn="tl" rotWithShape="0">
                <a:prstClr val="black">
                  <a:alpha val="26000"/>
                </a:prstClr>
              </a:outerShdw>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50000"/>
            <a:stretch/>
          </p:blipFill>
          <p:spPr>
            <a:xfrm>
              <a:off x="7158037" y="2007322"/>
              <a:ext cx="5029200" cy="444246"/>
            </a:xfrm>
            <a:prstGeom prst="rect">
              <a:avLst/>
            </a:prstGeom>
          </p:spPr>
        </p:pic>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18266" b="20315"/>
            <a:stretch/>
          </p:blipFill>
          <p:spPr bwMode="auto">
            <a:xfrm>
              <a:off x="7158037" y="2451567"/>
              <a:ext cx="5029200" cy="2284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8" name="Rectangle 7"/>
          <p:cNvSpPr/>
          <p:nvPr/>
        </p:nvSpPr>
        <p:spPr bwMode="auto">
          <a:xfrm>
            <a:off x="9977199" y="4106309"/>
            <a:ext cx="1861678" cy="465257"/>
          </a:xfrm>
          <a:prstGeom prst="rect">
            <a:avLst/>
          </a:prstGeom>
          <a:noFill/>
          <a:ln w="50800" cmpd="sng">
            <a:solidFill>
              <a:srgbClr val="FF0000"/>
            </a:solidFill>
            <a:prstDash val="solid"/>
            <a:headEnd type="none" w="med" len="med"/>
            <a:tailEnd type="none" w="med" len="med"/>
          </a:ln>
          <a:effectLst>
            <a:softEdge rad="12700"/>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Tree>
    <p:custDataLst>
      <p:tags r:id="rId1"/>
    </p:custDataLst>
    <p:extLst>
      <p:ext uri="{BB962C8B-B14F-4D97-AF65-F5344CB8AC3E}">
        <p14:creationId xmlns:p14="http://schemas.microsoft.com/office/powerpoint/2010/main" val="1648324277"/>
      </p:ext>
    </p:extLst>
  </p:cSld>
  <p:clrMapOvr>
    <a:masterClrMapping/>
  </p:clrMapOvr>
  <mc:AlternateContent xmlns:mc="http://schemas.openxmlformats.org/markup-compatibility/2006" xmlns:p14="http://schemas.microsoft.com/office/powerpoint/2010/main">
    <mc:Choice Requires="p14">
      <p:transition spd="med" p14:dur="700" advTm="55535">
        <p:fade/>
      </p:transition>
    </mc:Choice>
    <mc:Fallback xmlns="">
      <p:transition spd="med" advTm="5553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1096843" y="397206"/>
            <a:ext cx="10258637" cy="626943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6843" y="397205"/>
            <a:ext cx="10258637" cy="453090"/>
          </a:xfrm>
          <a:prstGeom prst="rect">
            <a:avLst/>
          </a:prstGeom>
        </p:spPr>
      </p:pic>
      <p:pic>
        <p:nvPicPr>
          <p:cNvPr id="1025" name="Picture 1"/>
          <p:cNvPicPr>
            <a:picLocks noChangeAspect="1" noChangeArrowheads="1"/>
          </p:cNvPicPr>
          <p:nvPr/>
        </p:nvPicPr>
        <p:blipFill rotWithShape="1">
          <a:blip r:embed="rId4">
            <a:extLst>
              <a:ext uri="{28A0092B-C50C-407E-A947-70E740481C1C}">
                <a14:useLocalDpi xmlns:a14="http://schemas.microsoft.com/office/drawing/2010/main" val="0"/>
              </a:ext>
            </a:extLst>
          </a:blip>
          <a:srcRect r="12414"/>
          <a:stretch/>
        </p:blipFill>
        <p:spPr bwMode="auto">
          <a:xfrm>
            <a:off x="1109547" y="868229"/>
            <a:ext cx="10258638" cy="58441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6" name="Path"/>
          <p:cNvSpPr/>
          <p:nvPr/>
        </p:nvSpPr>
        <p:spPr bwMode="auto">
          <a:xfrm>
            <a:off x="1096843" y="850295"/>
            <a:ext cx="2935389" cy="5816349"/>
          </a:xfrm>
          <a:prstGeom prst="rect">
            <a:avLst/>
          </a:prstGeom>
          <a:noFill/>
          <a:ln w="50800" cmpd="sng">
            <a:solidFill>
              <a:srgbClr val="FF0000"/>
            </a:solidFill>
            <a:prstDash val="solid"/>
            <a:headEnd type="none" w="med" len="med"/>
            <a:tailEnd type="none" w="med" len="med"/>
          </a:ln>
          <a:effectLst>
            <a:softEdge rad="12700"/>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7" name="Scope"/>
          <p:cNvSpPr/>
          <p:nvPr/>
        </p:nvSpPr>
        <p:spPr bwMode="auto">
          <a:xfrm>
            <a:off x="4032232" y="868230"/>
            <a:ext cx="1702115" cy="5816349"/>
          </a:xfrm>
          <a:prstGeom prst="rect">
            <a:avLst/>
          </a:prstGeom>
          <a:noFill/>
          <a:ln w="50800" cmpd="sng">
            <a:solidFill>
              <a:srgbClr val="FF0000"/>
            </a:solidFill>
            <a:prstDash val="solid"/>
            <a:headEnd type="none" w="med" len="med"/>
            <a:tailEnd type="none" w="med" len="med"/>
          </a:ln>
          <a:effectLst>
            <a:softEdge rad="12700"/>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8" name="Fields"/>
          <p:cNvSpPr/>
          <p:nvPr/>
        </p:nvSpPr>
        <p:spPr bwMode="auto">
          <a:xfrm>
            <a:off x="6986181" y="850294"/>
            <a:ext cx="4369299" cy="5816349"/>
          </a:xfrm>
          <a:prstGeom prst="rect">
            <a:avLst/>
          </a:prstGeom>
          <a:noFill/>
          <a:ln w="50800" cmpd="sng">
            <a:solidFill>
              <a:srgbClr val="FF0000"/>
            </a:solidFill>
            <a:prstDash val="solid"/>
            <a:headEnd type="none" w="med" len="med"/>
            <a:tailEnd type="none" w="med" len="med"/>
          </a:ln>
          <a:effectLst>
            <a:softEdge rad="12700"/>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19" name="Usages"/>
          <p:cNvSpPr/>
          <p:nvPr/>
        </p:nvSpPr>
        <p:spPr bwMode="auto">
          <a:xfrm>
            <a:off x="5962033" y="864213"/>
            <a:ext cx="518266" cy="5816349"/>
          </a:xfrm>
          <a:prstGeom prst="rect">
            <a:avLst/>
          </a:prstGeom>
          <a:noFill/>
          <a:ln w="50800" cmpd="sng">
            <a:solidFill>
              <a:srgbClr val="FF0000"/>
            </a:solidFill>
            <a:prstDash val="solid"/>
            <a:headEnd type="none" w="med" len="med"/>
            <a:tailEnd type="none" w="med" len="med"/>
          </a:ln>
          <a:effectLst>
            <a:softEdge rad="12700"/>
          </a:effectLst>
        </p:spPr>
        <p:style>
          <a:lnRef idx="1">
            <a:schemeClr val="accent4"/>
          </a:lnRef>
          <a:fillRef idx="2">
            <a:schemeClr val="accent4"/>
          </a:fillRef>
          <a:effectRef idx="1">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ndParaRPr>
          </a:p>
        </p:txBody>
      </p:sp>
      <p:grpSp>
        <p:nvGrpSpPr>
          <p:cNvPr id="20" name="Group 19"/>
          <p:cNvGrpSpPr/>
          <p:nvPr/>
        </p:nvGrpSpPr>
        <p:grpSpPr>
          <a:xfrm>
            <a:off x="6159638" y="3928208"/>
            <a:ext cx="1253186" cy="1164465"/>
            <a:chOff x="6026089" y="3349021"/>
            <a:chExt cx="1228725" cy="1141736"/>
          </a:xfrm>
        </p:grpSpPr>
        <p:sp>
          <p:nvSpPr>
            <p:cNvPr id="31" name="Oval 30"/>
            <p:cNvSpPr/>
            <p:nvPr/>
          </p:nvSpPr>
          <p:spPr bwMode="auto">
            <a:xfrm>
              <a:off x="6026089" y="3349021"/>
              <a:ext cx="1228725" cy="1141736"/>
            </a:xfrm>
            <a:prstGeom prst="ellipse">
              <a:avLst/>
            </a:prstGeom>
            <a:solidFill>
              <a:schemeClr val="tx1"/>
            </a:solidFill>
            <a:ln w="508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sp>
          <p:nvSpPr>
            <p:cNvPr id="9" name="Oval 8"/>
            <p:cNvSpPr/>
            <p:nvPr/>
          </p:nvSpPr>
          <p:spPr bwMode="auto">
            <a:xfrm>
              <a:off x="6103771" y="3415913"/>
              <a:ext cx="1076325" cy="1000125"/>
            </a:xfrm>
            <a:prstGeom prst="ellipse">
              <a:avLst/>
            </a:prstGeom>
            <a:solidFill>
              <a:schemeClr val="tx1"/>
            </a:solidFill>
            <a:ln w="50800">
              <a:solidFill>
                <a:srgbClr val="00B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sp>
          <p:nvSpPr>
            <p:cNvPr id="10" name="Mouth"/>
            <p:cNvSpPr/>
            <p:nvPr/>
          </p:nvSpPr>
          <p:spPr bwMode="auto">
            <a:xfrm>
              <a:off x="6298490" y="3894709"/>
              <a:ext cx="446328" cy="292966"/>
            </a:xfrm>
            <a:custGeom>
              <a:avLst/>
              <a:gdLst>
                <a:gd name="connsiteX0" fmla="*/ 0 w 847725"/>
                <a:gd name="connsiteY0" fmla="*/ 304800 h 609600"/>
                <a:gd name="connsiteX1" fmla="*/ 423863 w 847725"/>
                <a:gd name="connsiteY1" fmla="*/ 0 h 609600"/>
                <a:gd name="connsiteX2" fmla="*/ 847726 w 847725"/>
                <a:gd name="connsiteY2" fmla="*/ 304800 h 609600"/>
                <a:gd name="connsiteX3" fmla="*/ 423863 w 847725"/>
                <a:gd name="connsiteY3" fmla="*/ 609600 h 609600"/>
                <a:gd name="connsiteX4" fmla="*/ 0 w 847725"/>
                <a:gd name="connsiteY4" fmla="*/ 304800 h 609600"/>
                <a:gd name="connsiteX0" fmla="*/ 0 w 859508"/>
                <a:gd name="connsiteY0" fmla="*/ 0 h 304800"/>
                <a:gd name="connsiteX1" fmla="*/ 847726 w 859508"/>
                <a:gd name="connsiteY1" fmla="*/ 0 h 304800"/>
                <a:gd name="connsiteX2" fmla="*/ 423863 w 859508"/>
                <a:gd name="connsiteY2" fmla="*/ 304800 h 304800"/>
                <a:gd name="connsiteX3" fmla="*/ 0 w 859508"/>
                <a:gd name="connsiteY3" fmla="*/ 0 h 304800"/>
                <a:gd name="connsiteX0" fmla="*/ 3183 w 862691"/>
                <a:gd name="connsiteY0" fmla="*/ 16306 h 321106"/>
                <a:gd name="connsiteX1" fmla="*/ 850909 w 862691"/>
                <a:gd name="connsiteY1" fmla="*/ 16306 h 321106"/>
                <a:gd name="connsiteX2" fmla="*/ 427046 w 862691"/>
                <a:gd name="connsiteY2" fmla="*/ 321106 h 321106"/>
                <a:gd name="connsiteX3" fmla="*/ 3183 w 862691"/>
                <a:gd name="connsiteY3" fmla="*/ 16306 h 321106"/>
                <a:gd name="connsiteX0" fmla="*/ 7744 w 827387"/>
                <a:gd name="connsiteY0" fmla="*/ 13500 h 318748"/>
                <a:gd name="connsiteX1" fmla="*/ 817370 w 827387"/>
                <a:gd name="connsiteY1" fmla="*/ 80175 h 318748"/>
                <a:gd name="connsiteX2" fmla="*/ 431607 w 827387"/>
                <a:gd name="connsiteY2" fmla="*/ 318300 h 318748"/>
                <a:gd name="connsiteX3" fmla="*/ 7744 w 827387"/>
                <a:gd name="connsiteY3" fmla="*/ 13500 h 318748"/>
                <a:gd name="connsiteX0" fmla="*/ 7744 w 817370"/>
                <a:gd name="connsiteY0" fmla="*/ 13500 h 319004"/>
                <a:gd name="connsiteX1" fmla="*/ 817370 w 817370"/>
                <a:gd name="connsiteY1" fmla="*/ 80175 h 319004"/>
                <a:gd name="connsiteX2" fmla="*/ 431607 w 817370"/>
                <a:gd name="connsiteY2" fmla="*/ 318300 h 319004"/>
                <a:gd name="connsiteX3" fmla="*/ 7744 w 817370"/>
                <a:gd name="connsiteY3" fmla="*/ 13500 h 319004"/>
                <a:gd name="connsiteX0" fmla="*/ 10639 w 688592"/>
                <a:gd name="connsiteY0" fmla="*/ 26607 h 280244"/>
                <a:gd name="connsiteX1" fmla="*/ 688592 w 688592"/>
                <a:gd name="connsiteY1" fmla="*/ 42076 h 280244"/>
                <a:gd name="connsiteX2" fmla="*/ 302829 w 688592"/>
                <a:gd name="connsiteY2" fmla="*/ 280201 h 280244"/>
                <a:gd name="connsiteX3" fmla="*/ 10639 w 688592"/>
                <a:gd name="connsiteY3" fmla="*/ 26607 h 280244"/>
                <a:gd name="connsiteX0" fmla="*/ 70017 w 747970"/>
                <a:gd name="connsiteY0" fmla="*/ 24274 h 277911"/>
                <a:gd name="connsiteX1" fmla="*/ 747970 w 747970"/>
                <a:gd name="connsiteY1" fmla="*/ 39743 h 277911"/>
                <a:gd name="connsiteX2" fmla="*/ 362207 w 747970"/>
                <a:gd name="connsiteY2" fmla="*/ 277868 h 277911"/>
                <a:gd name="connsiteX3" fmla="*/ 70017 w 747970"/>
                <a:gd name="connsiteY3" fmla="*/ 24274 h 277911"/>
                <a:gd name="connsiteX0" fmla="*/ 70017 w 747970"/>
                <a:gd name="connsiteY0" fmla="*/ 24274 h 277911"/>
                <a:gd name="connsiteX1" fmla="*/ 747970 w 747970"/>
                <a:gd name="connsiteY1" fmla="*/ 39743 h 277911"/>
                <a:gd name="connsiteX2" fmla="*/ 362207 w 747970"/>
                <a:gd name="connsiteY2" fmla="*/ 277868 h 277911"/>
                <a:gd name="connsiteX3" fmla="*/ 70017 w 747970"/>
                <a:gd name="connsiteY3" fmla="*/ 24274 h 277911"/>
                <a:gd name="connsiteX0" fmla="*/ 101613 w 560110"/>
                <a:gd name="connsiteY0" fmla="*/ 23028 h 306216"/>
                <a:gd name="connsiteX1" fmla="*/ 560110 w 560110"/>
                <a:gd name="connsiteY1" fmla="*/ 67758 h 306216"/>
                <a:gd name="connsiteX2" fmla="*/ 174347 w 560110"/>
                <a:gd name="connsiteY2" fmla="*/ 305883 h 306216"/>
                <a:gd name="connsiteX3" fmla="*/ 101613 w 560110"/>
                <a:gd name="connsiteY3" fmla="*/ 23028 h 306216"/>
                <a:gd name="connsiteX0" fmla="*/ 153589 w 612086"/>
                <a:gd name="connsiteY0" fmla="*/ 47 h 283235"/>
                <a:gd name="connsiteX1" fmla="*/ 612086 w 612086"/>
                <a:gd name="connsiteY1" fmla="*/ 44777 h 283235"/>
                <a:gd name="connsiteX2" fmla="*/ 226323 w 612086"/>
                <a:gd name="connsiteY2" fmla="*/ 282902 h 283235"/>
                <a:gd name="connsiteX3" fmla="*/ 153589 w 612086"/>
                <a:gd name="connsiteY3" fmla="*/ 47 h 283235"/>
                <a:gd name="connsiteX0" fmla="*/ 37298 w 495795"/>
                <a:gd name="connsiteY0" fmla="*/ 56674 h 339862"/>
                <a:gd name="connsiteX1" fmla="*/ 495795 w 495795"/>
                <a:gd name="connsiteY1" fmla="*/ 101404 h 339862"/>
                <a:gd name="connsiteX2" fmla="*/ 110032 w 495795"/>
                <a:gd name="connsiteY2" fmla="*/ 339529 h 339862"/>
                <a:gd name="connsiteX3" fmla="*/ 37298 w 495795"/>
                <a:gd name="connsiteY3" fmla="*/ 56674 h 339862"/>
                <a:gd name="connsiteX0" fmla="*/ 20668 w 479165"/>
                <a:gd name="connsiteY0" fmla="*/ 31054 h 314242"/>
                <a:gd name="connsiteX1" fmla="*/ 479165 w 479165"/>
                <a:gd name="connsiteY1" fmla="*/ 75784 h 314242"/>
                <a:gd name="connsiteX2" fmla="*/ 93402 w 479165"/>
                <a:gd name="connsiteY2" fmla="*/ 313909 h 314242"/>
                <a:gd name="connsiteX3" fmla="*/ 20668 w 479165"/>
                <a:gd name="connsiteY3" fmla="*/ 31054 h 314242"/>
                <a:gd name="connsiteX0" fmla="*/ 8727 w 620844"/>
                <a:gd name="connsiteY0" fmla="*/ 101574 h 242241"/>
                <a:gd name="connsiteX1" fmla="*/ 620844 w 620844"/>
                <a:gd name="connsiteY1" fmla="*/ 0 h 242241"/>
                <a:gd name="connsiteX2" fmla="*/ 235081 w 620844"/>
                <a:gd name="connsiteY2" fmla="*/ 238125 h 242241"/>
                <a:gd name="connsiteX3" fmla="*/ 8727 w 620844"/>
                <a:gd name="connsiteY3" fmla="*/ 101574 h 242241"/>
                <a:gd name="connsiteX0" fmla="*/ 7476 w 517180"/>
                <a:gd name="connsiteY0" fmla="*/ 101574 h 239829"/>
                <a:gd name="connsiteX1" fmla="*/ 517180 w 517180"/>
                <a:gd name="connsiteY1" fmla="*/ 0 h 239829"/>
                <a:gd name="connsiteX2" fmla="*/ 233830 w 517180"/>
                <a:gd name="connsiteY2" fmla="*/ 238125 h 239829"/>
                <a:gd name="connsiteX3" fmla="*/ 7476 w 517180"/>
                <a:gd name="connsiteY3" fmla="*/ 101574 h 239829"/>
                <a:gd name="connsiteX0" fmla="*/ 5884 w 588740"/>
                <a:gd name="connsiteY0" fmla="*/ 28422 h 238219"/>
                <a:gd name="connsiteX1" fmla="*/ 588740 w 588740"/>
                <a:gd name="connsiteY1" fmla="*/ 0 h 238219"/>
                <a:gd name="connsiteX2" fmla="*/ 305390 w 588740"/>
                <a:gd name="connsiteY2" fmla="*/ 238125 h 238219"/>
                <a:gd name="connsiteX3" fmla="*/ 5884 w 588740"/>
                <a:gd name="connsiteY3" fmla="*/ 28422 h 238219"/>
                <a:gd name="connsiteX0" fmla="*/ 6172 w 596343"/>
                <a:gd name="connsiteY0" fmla="*/ 79628 h 290047"/>
                <a:gd name="connsiteX1" fmla="*/ 596343 w 596343"/>
                <a:gd name="connsiteY1" fmla="*/ 0 h 290047"/>
                <a:gd name="connsiteX2" fmla="*/ 305678 w 596343"/>
                <a:gd name="connsiteY2" fmla="*/ 289331 h 290047"/>
                <a:gd name="connsiteX3" fmla="*/ 6172 w 596343"/>
                <a:gd name="connsiteY3" fmla="*/ 79628 h 290047"/>
                <a:gd name="connsiteX0" fmla="*/ 6172 w 596343"/>
                <a:gd name="connsiteY0" fmla="*/ 79628 h 290047"/>
                <a:gd name="connsiteX1" fmla="*/ 596343 w 596343"/>
                <a:gd name="connsiteY1" fmla="*/ 0 h 290047"/>
                <a:gd name="connsiteX2" fmla="*/ 305678 w 596343"/>
                <a:gd name="connsiteY2" fmla="*/ 289331 h 290047"/>
                <a:gd name="connsiteX3" fmla="*/ 6172 w 596343"/>
                <a:gd name="connsiteY3" fmla="*/ 79628 h 290047"/>
                <a:gd name="connsiteX0" fmla="*/ 6172 w 596343"/>
                <a:gd name="connsiteY0" fmla="*/ 79628 h 290047"/>
                <a:gd name="connsiteX1" fmla="*/ 596343 w 596343"/>
                <a:gd name="connsiteY1" fmla="*/ 0 h 290047"/>
                <a:gd name="connsiteX2" fmla="*/ 305678 w 596343"/>
                <a:gd name="connsiteY2" fmla="*/ 289331 h 290047"/>
                <a:gd name="connsiteX3" fmla="*/ 6172 w 596343"/>
                <a:gd name="connsiteY3" fmla="*/ 79628 h 290047"/>
                <a:gd name="connsiteX0" fmla="*/ 6172 w 596343"/>
                <a:gd name="connsiteY0" fmla="*/ 79628 h 290047"/>
                <a:gd name="connsiteX1" fmla="*/ 596343 w 596343"/>
                <a:gd name="connsiteY1" fmla="*/ 0 h 290047"/>
                <a:gd name="connsiteX2" fmla="*/ 305678 w 596343"/>
                <a:gd name="connsiteY2" fmla="*/ 289331 h 290047"/>
                <a:gd name="connsiteX3" fmla="*/ 6172 w 596343"/>
                <a:gd name="connsiteY3" fmla="*/ 79628 h 290047"/>
                <a:gd name="connsiteX0" fmla="*/ 9732 w 599903"/>
                <a:gd name="connsiteY0" fmla="*/ 79628 h 290098"/>
                <a:gd name="connsiteX1" fmla="*/ 599903 w 599903"/>
                <a:gd name="connsiteY1" fmla="*/ 0 h 290098"/>
                <a:gd name="connsiteX2" fmla="*/ 309238 w 599903"/>
                <a:gd name="connsiteY2" fmla="*/ 289331 h 290098"/>
                <a:gd name="connsiteX3" fmla="*/ 9732 w 599903"/>
                <a:gd name="connsiteY3" fmla="*/ 79628 h 290098"/>
                <a:gd name="connsiteX0" fmla="*/ 9732 w 599903"/>
                <a:gd name="connsiteY0" fmla="*/ 79628 h 290098"/>
                <a:gd name="connsiteX1" fmla="*/ 599903 w 599903"/>
                <a:gd name="connsiteY1" fmla="*/ 0 h 290098"/>
                <a:gd name="connsiteX2" fmla="*/ 309238 w 599903"/>
                <a:gd name="connsiteY2" fmla="*/ 289331 h 290098"/>
                <a:gd name="connsiteX3" fmla="*/ 9732 w 599903"/>
                <a:gd name="connsiteY3" fmla="*/ 79628 h 290098"/>
                <a:gd name="connsiteX0" fmla="*/ 42171 w 632342"/>
                <a:gd name="connsiteY0" fmla="*/ 79628 h 290001"/>
                <a:gd name="connsiteX1" fmla="*/ 632342 w 632342"/>
                <a:gd name="connsiteY1" fmla="*/ 0 h 290001"/>
                <a:gd name="connsiteX2" fmla="*/ 341677 w 632342"/>
                <a:gd name="connsiteY2" fmla="*/ 289331 h 290001"/>
                <a:gd name="connsiteX3" fmla="*/ 42171 w 632342"/>
                <a:gd name="connsiteY3" fmla="*/ 79628 h 290001"/>
                <a:gd name="connsiteX0" fmla="*/ 9733 w 599904"/>
                <a:gd name="connsiteY0" fmla="*/ 79628 h 290158"/>
                <a:gd name="connsiteX1" fmla="*/ 599904 w 599904"/>
                <a:gd name="connsiteY1" fmla="*/ 0 h 290158"/>
                <a:gd name="connsiteX2" fmla="*/ 309239 w 599904"/>
                <a:gd name="connsiteY2" fmla="*/ 289331 h 290158"/>
                <a:gd name="connsiteX3" fmla="*/ 9733 w 599904"/>
                <a:gd name="connsiteY3" fmla="*/ 79628 h 290158"/>
                <a:gd name="connsiteX0" fmla="*/ 0 w 590171"/>
                <a:gd name="connsiteY0" fmla="*/ 79628 h 290158"/>
                <a:gd name="connsiteX1" fmla="*/ 590171 w 590171"/>
                <a:gd name="connsiteY1" fmla="*/ 0 h 290158"/>
                <a:gd name="connsiteX2" fmla="*/ 299506 w 590171"/>
                <a:gd name="connsiteY2" fmla="*/ 289331 h 290158"/>
                <a:gd name="connsiteX3" fmla="*/ 0 w 590171"/>
                <a:gd name="connsiteY3" fmla="*/ 79628 h 290158"/>
                <a:gd name="connsiteX0" fmla="*/ 0 w 590171"/>
                <a:gd name="connsiteY0" fmla="*/ 79628 h 291114"/>
                <a:gd name="connsiteX1" fmla="*/ 590171 w 590171"/>
                <a:gd name="connsiteY1" fmla="*/ 0 h 291114"/>
                <a:gd name="connsiteX2" fmla="*/ 299506 w 590171"/>
                <a:gd name="connsiteY2" fmla="*/ 289331 h 291114"/>
                <a:gd name="connsiteX3" fmla="*/ 0 w 590171"/>
                <a:gd name="connsiteY3" fmla="*/ 79628 h 291114"/>
                <a:gd name="connsiteX0" fmla="*/ 0 w 590171"/>
                <a:gd name="connsiteY0" fmla="*/ 79628 h 291114"/>
                <a:gd name="connsiteX1" fmla="*/ 590171 w 590171"/>
                <a:gd name="connsiteY1" fmla="*/ 0 h 291114"/>
                <a:gd name="connsiteX2" fmla="*/ 299506 w 590171"/>
                <a:gd name="connsiteY2" fmla="*/ 289331 h 291114"/>
                <a:gd name="connsiteX3" fmla="*/ 0 w 590171"/>
                <a:gd name="connsiteY3" fmla="*/ 79628 h 291114"/>
                <a:gd name="connsiteX0" fmla="*/ 0 w 590171"/>
                <a:gd name="connsiteY0" fmla="*/ 79628 h 291114"/>
                <a:gd name="connsiteX1" fmla="*/ 590171 w 590171"/>
                <a:gd name="connsiteY1" fmla="*/ 0 h 291114"/>
                <a:gd name="connsiteX2" fmla="*/ 299506 w 590171"/>
                <a:gd name="connsiteY2" fmla="*/ 289331 h 291114"/>
                <a:gd name="connsiteX3" fmla="*/ 0 w 590171"/>
                <a:gd name="connsiteY3" fmla="*/ 79628 h 291114"/>
                <a:gd name="connsiteX0" fmla="*/ 0 w 590171"/>
                <a:gd name="connsiteY0" fmla="*/ 79628 h 291114"/>
                <a:gd name="connsiteX1" fmla="*/ 590171 w 590171"/>
                <a:gd name="connsiteY1" fmla="*/ 0 h 291114"/>
                <a:gd name="connsiteX2" fmla="*/ 299506 w 590171"/>
                <a:gd name="connsiteY2" fmla="*/ 289331 h 291114"/>
                <a:gd name="connsiteX3" fmla="*/ 0 w 590171"/>
                <a:gd name="connsiteY3" fmla="*/ 79628 h 291114"/>
                <a:gd name="connsiteX0" fmla="*/ 0 w 590171"/>
                <a:gd name="connsiteY0" fmla="*/ 79628 h 291114"/>
                <a:gd name="connsiteX1" fmla="*/ 590171 w 590171"/>
                <a:gd name="connsiteY1" fmla="*/ 0 h 291114"/>
                <a:gd name="connsiteX2" fmla="*/ 299506 w 590171"/>
                <a:gd name="connsiteY2" fmla="*/ 289331 h 291114"/>
                <a:gd name="connsiteX3" fmla="*/ 0 w 590171"/>
                <a:gd name="connsiteY3" fmla="*/ 79628 h 291114"/>
                <a:gd name="connsiteX0" fmla="*/ 0 w 590171"/>
                <a:gd name="connsiteY0" fmla="*/ 79628 h 291114"/>
                <a:gd name="connsiteX1" fmla="*/ 590171 w 590171"/>
                <a:gd name="connsiteY1" fmla="*/ 0 h 291114"/>
                <a:gd name="connsiteX2" fmla="*/ 299506 w 590171"/>
                <a:gd name="connsiteY2" fmla="*/ 289331 h 291114"/>
                <a:gd name="connsiteX3" fmla="*/ 0 w 590171"/>
                <a:gd name="connsiteY3" fmla="*/ 79628 h 291114"/>
                <a:gd name="connsiteX0" fmla="*/ 0 w 590171"/>
                <a:gd name="connsiteY0" fmla="*/ 79628 h 290356"/>
                <a:gd name="connsiteX1" fmla="*/ 590171 w 590171"/>
                <a:gd name="connsiteY1" fmla="*/ 0 h 290356"/>
                <a:gd name="connsiteX2" fmla="*/ 299506 w 590171"/>
                <a:gd name="connsiteY2" fmla="*/ 289331 h 290356"/>
                <a:gd name="connsiteX3" fmla="*/ 0 w 590171"/>
                <a:gd name="connsiteY3" fmla="*/ 79628 h 290356"/>
                <a:gd name="connsiteX0" fmla="*/ 0 w 590171"/>
                <a:gd name="connsiteY0" fmla="*/ 79628 h 248555"/>
                <a:gd name="connsiteX1" fmla="*/ 590171 w 590171"/>
                <a:gd name="connsiteY1" fmla="*/ 0 h 248555"/>
                <a:gd name="connsiteX2" fmla="*/ 463358 w 590171"/>
                <a:gd name="connsiteY2" fmla="*/ 247046 h 248555"/>
                <a:gd name="connsiteX3" fmla="*/ 0 w 590171"/>
                <a:gd name="connsiteY3" fmla="*/ 79628 h 248555"/>
                <a:gd name="connsiteX0" fmla="*/ 0 w 590171"/>
                <a:gd name="connsiteY0" fmla="*/ 79628 h 285113"/>
                <a:gd name="connsiteX1" fmla="*/ 590171 w 590171"/>
                <a:gd name="connsiteY1" fmla="*/ 0 h 285113"/>
                <a:gd name="connsiteX2" fmla="*/ 357647 w 590171"/>
                <a:gd name="connsiteY2" fmla="*/ 284045 h 285113"/>
                <a:gd name="connsiteX3" fmla="*/ 0 w 590171"/>
                <a:gd name="connsiteY3" fmla="*/ 79628 h 285113"/>
                <a:gd name="connsiteX0" fmla="*/ 0 w 590171"/>
                <a:gd name="connsiteY0" fmla="*/ 79628 h 297431"/>
                <a:gd name="connsiteX1" fmla="*/ 590171 w 590171"/>
                <a:gd name="connsiteY1" fmla="*/ 0 h 297431"/>
                <a:gd name="connsiteX2" fmla="*/ 357647 w 590171"/>
                <a:gd name="connsiteY2" fmla="*/ 284045 h 297431"/>
                <a:gd name="connsiteX3" fmla="*/ 0 w 590171"/>
                <a:gd name="connsiteY3" fmla="*/ 79628 h 297431"/>
                <a:gd name="connsiteX0" fmla="*/ 0 w 590171"/>
                <a:gd name="connsiteY0" fmla="*/ 79628 h 328992"/>
                <a:gd name="connsiteX1" fmla="*/ 590171 w 590171"/>
                <a:gd name="connsiteY1" fmla="*/ 0 h 328992"/>
                <a:gd name="connsiteX2" fmla="*/ 357647 w 590171"/>
                <a:gd name="connsiteY2" fmla="*/ 284045 h 328992"/>
                <a:gd name="connsiteX3" fmla="*/ 0 w 590171"/>
                <a:gd name="connsiteY3" fmla="*/ 79628 h 328992"/>
                <a:gd name="connsiteX0" fmla="*/ 0 w 590171"/>
                <a:gd name="connsiteY0" fmla="*/ 79628 h 287036"/>
                <a:gd name="connsiteX1" fmla="*/ 590171 w 590171"/>
                <a:gd name="connsiteY1" fmla="*/ 0 h 287036"/>
                <a:gd name="connsiteX2" fmla="*/ 357647 w 590171"/>
                <a:gd name="connsiteY2" fmla="*/ 284045 h 287036"/>
                <a:gd name="connsiteX3" fmla="*/ 0 w 590171"/>
                <a:gd name="connsiteY3" fmla="*/ 79628 h 287036"/>
                <a:gd name="connsiteX0" fmla="*/ 0 w 590171"/>
                <a:gd name="connsiteY0" fmla="*/ 79628 h 220871"/>
                <a:gd name="connsiteX1" fmla="*/ 590171 w 590171"/>
                <a:gd name="connsiteY1" fmla="*/ 0 h 220871"/>
                <a:gd name="connsiteX2" fmla="*/ 341791 w 590171"/>
                <a:gd name="connsiteY2" fmla="*/ 215333 h 220871"/>
                <a:gd name="connsiteX3" fmla="*/ 0 w 590171"/>
                <a:gd name="connsiteY3" fmla="*/ 79628 h 220871"/>
                <a:gd name="connsiteX0" fmla="*/ 0 w 590171"/>
                <a:gd name="connsiteY0" fmla="*/ 79628 h 271542"/>
                <a:gd name="connsiteX1" fmla="*/ 590171 w 590171"/>
                <a:gd name="connsiteY1" fmla="*/ 0 h 271542"/>
                <a:gd name="connsiteX2" fmla="*/ 415788 w 590171"/>
                <a:gd name="connsiteY2" fmla="*/ 268188 h 271542"/>
                <a:gd name="connsiteX3" fmla="*/ 0 w 590171"/>
                <a:gd name="connsiteY3" fmla="*/ 79628 h 271542"/>
                <a:gd name="connsiteX0" fmla="*/ 0 w 405048"/>
                <a:gd name="connsiteY0" fmla="*/ 1090 h 268188"/>
                <a:gd name="connsiteX1" fmla="*/ 405048 w 405048"/>
                <a:gd name="connsiteY1" fmla="*/ 0 h 268188"/>
                <a:gd name="connsiteX2" fmla="*/ 230665 w 405048"/>
                <a:gd name="connsiteY2" fmla="*/ 268188 h 268188"/>
                <a:gd name="connsiteX3" fmla="*/ 0 w 405048"/>
                <a:gd name="connsiteY3" fmla="*/ 1090 h 268188"/>
                <a:gd name="connsiteX0" fmla="*/ 0 w 444316"/>
                <a:gd name="connsiteY0" fmla="*/ 107676 h 270888"/>
                <a:gd name="connsiteX1" fmla="*/ 444316 w 444316"/>
                <a:gd name="connsiteY1" fmla="*/ 0 h 270888"/>
                <a:gd name="connsiteX2" fmla="*/ 269933 w 444316"/>
                <a:gd name="connsiteY2" fmla="*/ 268188 h 270888"/>
                <a:gd name="connsiteX3" fmla="*/ 0 w 444316"/>
                <a:gd name="connsiteY3" fmla="*/ 107676 h 270888"/>
                <a:gd name="connsiteX0" fmla="*/ 0 w 444316"/>
                <a:gd name="connsiteY0" fmla="*/ 107676 h 270888"/>
                <a:gd name="connsiteX1" fmla="*/ 444316 w 444316"/>
                <a:gd name="connsiteY1" fmla="*/ 0 h 270888"/>
                <a:gd name="connsiteX2" fmla="*/ 269933 w 444316"/>
                <a:gd name="connsiteY2" fmla="*/ 268188 h 270888"/>
                <a:gd name="connsiteX3" fmla="*/ 0 w 444316"/>
                <a:gd name="connsiteY3" fmla="*/ 107676 h 270888"/>
                <a:gd name="connsiteX0" fmla="*/ 0 w 445359"/>
                <a:gd name="connsiteY0" fmla="*/ 107676 h 270888"/>
                <a:gd name="connsiteX1" fmla="*/ 444316 w 445359"/>
                <a:gd name="connsiteY1" fmla="*/ 0 h 270888"/>
                <a:gd name="connsiteX2" fmla="*/ 269933 w 445359"/>
                <a:gd name="connsiteY2" fmla="*/ 268188 h 270888"/>
                <a:gd name="connsiteX3" fmla="*/ 0 w 445359"/>
                <a:gd name="connsiteY3" fmla="*/ 107676 h 270888"/>
                <a:gd name="connsiteX0" fmla="*/ 0 w 449121"/>
                <a:gd name="connsiteY0" fmla="*/ 107676 h 248882"/>
                <a:gd name="connsiteX1" fmla="*/ 444316 w 449121"/>
                <a:gd name="connsiteY1" fmla="*/ 0 h 248882"/>
                <a:gd name="connsiteX2" fmla="*/ 372803 w 449121"/>
                <a:gd name="connsiteY2" fmla="*/ 245328 h 248882"/>
                <a:gd name="connsiteX3" fmla="*/ 0 w 449121"/>
                <a:gd name="connsiteY3" fmla="*/ 107676 h 248882"/>
                <a:gd name="connsiteX0" fmla="*/ 0 w 449121"/>
                <a:gd name="connsiteY0" fmla="*/ 107676 h 248287"/>
                <a:gd name="connsiteX1" fmla="*/ 444316 w 449121"/>
                <a:gd name="connsiteY1" fmla="*/ 0 h 248287"/>
                <a:gd name="connsiteX2" fmla="*/ 372803 w 449121"/>
                <a:gd name="connsiteY2" fmla="*/ 245328 h 248287"/>
                <a:gd name="connsiteX3" fmla="*/ 0 w 449121"/>
                <a:gd name="connsiteY3" fmla="*/ 107676 h 248287"/>
                <a:gd name="connsiteX0" fmla="*/ 0 w 449121"/>
                <a:gd name="connsiteY0" fmla="*/ 107676 h 248287"/>
                <a:gd name="connsiteX1" fmla="*/ 444316 w 449121"/>
                <a:gd name="connsiteY1" fmla="*/ 0 h 248287"/>
                <a:gd name="connsiteX2" fmla="*/ 372803 w 449121"/>
                <a:gd name="connsiteY2" fmla="*/ 245328 h 248287"/>
                <a:gd name="connsiteX3" fmla="*/ 0 w 449121"/>
                <a:gd name="connsiteY3" fmla="*/ 107676 h 248287"/>
                <a:gd name="connsiteX0" fmla="*/ 0 w 449121"/>
                <a:gd name="connsiteY0" fmla="*/ 107676 h 248287"/>
                <a:gd name="connsiteX1" fmla="*/ 444316 w 449121"/>
                <a:gd name="connsiteY1" fmla="*/ 0 h 248287"/>
                <a:gd name="connsiteX2" fmla="*/ 372803 w 449121"/>
                <a:gd name="connsiteY2" fmla="*/ 245328 h 248287"/>
                <a:gd name="connsiteX3" fmla="*/ 0 w 449121"/>
                <a:gd name="connsiteY3" fmla="*/ 107676 h 248287"/>
                <a:gd name="connsiteX0" fmla="*/ 0 w 449121"/>
                <a:gd name="connsiteY0" fmla="*/ 107676 h 248287"/>
                <a:gd name="connsiteX1" fmla="*/ 444316 w 449121"/>
                <a:gd name="connsiteY1" fmla="*/ 0 h 248287"/>
                <a:gd name="connsiteX2" fmla="*/ 372803 w 449121"/>
                <a:gd name="connsiteY2" fmla="*/ 245328 h 248287"/>
                <a:gd name="connsiteX3" fmla="*/ 0 w 449121"/>
                <a:gd name="connsiteY3" fmla="*/ 107676 h 248287"/>
                <a:gd name="connsiteX0" fmla="*/ 0 w 449121"/>
                <a:gd name="connsiteY0" fmla="*/ 107676 h 248287"/>
                <a:gd name="connsiteX1" fmla="*/ 444316 w 449121"/>
                <a:gd name="connsiteY1" fmla="*/ 0 h 248287"/>
                <a:gd name="connsiteX2" fmla="*/ 372803 w 449121"/>
                <a:gd name="connsiteY2" fmla="*/ 245328 h 248287"/>
                <a:gd name="connsiteX3" fmla="*/ 0 w 449121"/>
                <a:gd name="connsiteY3" fmla="*/ 107676 h 248287"/>
                <a:gd name="connsiteX0" fmla="*/ 0 w 449121"/>
                <a:gd name="connsiteY0" fmla="*/ 107676 h 248287"/>
                <a:gd name="connsiteX1" fmla="*/ 444316 w 449121"/>
                <a:gd name="connsiteY1" fmla="*/ 0 h 248287"/>
                <a:gd name="connsiteX2" fmla="*/ 372803 w 449121"/>
                <a:gd name="connsiteY2" fmla="*/ 245328 h 248287"/>
                <a:gd name="connsiteX3" fmla="*/ 0 w 449121"/>
                <a:gd name="connsiteY3" fmla="*/ 107676 h 248287"/>
                <a:gd name="connsiteX0" fmla="*/ 0 w 449121"/>
                <a:gd name="connsiteY0" fmla="*/ 107676 h 248287"/>
                <a:gd name="connsiteX1" fmla="*/ 444316 w 449121"/>
                <a:gd name="connsiteY1" fmla="*/ 0 h 248287"/>
                <a:gd name="connsiteX2" fmla="*/ 372803 w 449121"/>
                <a:gd name="connsiteY2" fmla="*/ 245328 h 248287"/>
                <a:gd name="connsiteX3" fmla="*/ 0 w 449121"/>
                <a:gd name="connsiteY3" fmla="*/ 107676 h 248287"/>
                <a:gd name="connsiteX0" fmla="*/ 0 w 446328"/>
                <a:gd name="connsiteY0" fmla="*/ 107676 h 292966"/>
                <a:gd name="connsiteX1" fmla="*/ 444316 w 446328"/>
                <a:gd name="connsiteY1" fmla="*/ 0 h 292966"/>
                <a:gd name="connsiteX2" fmla="*/ 330893 w 446328"/>
                <a:gd name="connsiteY2" fmla="*/ 291048 h 292966"/>
                <a:gd name="connsiteX3" fmla="*/ 0 w 446328"/>
                <a:gd name="connsiteY3" fmla="*/ 107676 h 292966"/>
              </a:gdLst>
              <a:ahLst/>
              <a:cxnLst>
                <a:cxn ang="0">
                  <a:pos x="connsiteX0" y="connsiteY0"/>
                </a:cxn>
                <a:cxn ang="0">
                  <a:pos x="connsiteX1" y="connsiteY1"/>
                </a:cxn>
                <a:cxn ang="0">
                  <a:pos x="connsiteX2" y="connsiteY2"/>
                </a:cxn>
                <a:cxn ang="0">
                  <a:pos x="connsiteX3" y="connsiteY3"/>
                </a:cxn>
              </a:cxnLst>
              <a:rect l="l" t="t" r="r" b="b"/>
              <a:pathLst>
                <a:path w="446328" h="292966">
                  <a:moveTo>
                    <a:pt x="0" y="107676"/>
                  </a:moveTo>
                  <a:cubicBezTo>
                    <a:pt x="180897" y="170862"/>
                    <a:pt x="308761" y="145061"/>
                    <a:pt x="444316" y="0"/>
                  </a:cubicBezTo>
                  <a:cubicBezTo>
                    <a:pt x="457429" y="101702"/>
                    <a:pt x="404946" y="273102"/>
                    <a:pt x="330893" y="291048"/>
                  </a:cubicBezTo>
                  <a:cubicBezTo>
                    <a:pt x="256840" y="308994"/>
                    <a:pt x="114923" y="197386"/>
                    <a:pt x="0" y="107676"/>
                  </a:cubicBezTo>
                  <a:close/>
                </a:path>
              </a:pathLst>
            </a:cu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sp>
          <p:nvSpPr>
            <p:cNvPr id="12" name="Eye"/>
            <p:cNvSpPr/>
            <p:nvPr/>
          </p:nvSpPr>
          <p:spPr bwMode="auto">
            <a:xfrm>
              <a:off x="6351359" y="3643728"/>
              <a:ext cx="78044" cy="159181"/>
            </a:xfrm>
            <a:prstGeom prst="round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sp>
          <p:nvSpPr>
            <p:cNvPr id="29" name="Eye"/>
            <p:cNvSpPr/>
            <p:nvPr/>
          </p:nvSpPr>
          <p:spPr bwMode="auto">
            <a:xfrm>
              <a:off x="6532287" y="3643728"/>
              <a:ext cx="78044" cy="159181"/>
            </a:xfrm>
            <a:prstGeom prst="round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grpSp>
    </p:spTree>
    <p:custDataLst>
      <p:tags r:id="rId1"/>
    </p:custDataLst>
    <p:extLst>
      <p:ext uri="{BB962C8B-B14F-4D97-AF65-F5344CB8AC3E}">
        <p14:creationId xmlns:p14="http://schemas.microsoft.com/office/powerpoint/2010/main" val="1933912669"/>
      </p:ext>
    </p:extLst>
  </p:cSld>
  <p:clrMapOvr>
    <a:masterClrMapping/>
  </p:clrMapOvr>
  <mc:AlternateContent xmlns:mc="http://schemas.openxmlformats.org/markup-compatibility/2006" xmlns:p14="http://schemas.microsoft.com/office/powerpoint/2010/main">
    <mc:Choice Requires="p14">
      <p:transition spd="med" p14:dur="700" advTm="78824">
        <p:fade/>
      </p:transition>
    </mc:Choice>
    <mc:Fallback xmlns="">
      <p:transition spd="med" advTm="78824">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1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1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18"/>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animBg="1"/>
      <p:bldP spid="17" grpId="1" animBg="1"/>
      <p:bldP spid="18" grpId="0" animBg="1"/>
      <p:bldP spid="18" grpId="1"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Sample: Sales Proposal</a:t>
            </a:r>
            <a:endParaRPr lang="en-US" dirty="0"/>
          </a:p>
        </p:txBody>
      </p:sp>
      <p:sp>
        <p:nvSpPr>
          <p:cNvPr id="2" name="Text Placeholder 1"/>
          <p:cNvSpPr>
            <a:spLocks noGrp="1"/>
          </p:cNvSpPr>
          <p:nvPr>
            <p:ph type="body" sz="quarter" idx="10"/>
          </p:nvPr>
        </p:nvSpPr>
        <p:spPr>
          <a:xfrm>
            <a:off x="274638" y="1212850"/>
            <a:ext cx="11887200" cy="2025170"/>
          </a:xfrm>
        </p:spPr>
        <p:txBody>
          <a:bodyPr/>
          <a:lstStyle/>
          <a:p>
            <a:r>
              <a:rPr lang="en-US" dirty="0" smtClean="0"/>
              <a:t>Site Columns</a:t>
            </a:r>
          </a:p>
          <a:p>
            <a:pPr lvl="1"/>
            <a:r>
              <a:rPr lang="en-US" dirty="0" smtClean="0"/>
              <a:t>Potential Client</a:t>
            </a:r>
          </a:p>
          <a:p>
            <a:pPr lvl="1"/>
            <a:r>
              <a:rPr lang="en-US" dirty="0" smtClean="0"/>
              <a:t>Amount</a:t>
            </a:r>
          </a:p>
          <a:p>
            <a:pPr lvl="1"/>
            <a:r>
              <a:rPr lang="en-US" dirty="0" smtClean="0"/>
              <a:t>Due Date</a:t>
            </a:r>
          </a:p>
          <a:p>
            <a:pPr lvl="1"/>
            <a:r>
              <a:rPr lang="en-US" dirty="0" smtClean="0"/>
              <a:t>Salesperson</a:t>
            </a:r>
          </a:p>
          <a:p>
            <a:r>
              <a:rPr lang="en-US" dirty="0" smtClean="0"/>
              <a:t>Template</a:t>
            </a:r>
          </a:p>
          <a:p>
            <a:pPr lvl="1"/>
            <a:r>
              <a:rPr lang="en-US" dirty="0" smtClean="0"/>
              <a:t>Word Document with consistent branding, formatting, etc.</a:t>
            </a:r>
          </a:p>
          <a:p>
            <a:r>
              <a:rPr lang="en-US" dirty="0" smtClean="0"/>
              <a:t>Workflow</a:t>
            </a:r>
          </a:p>
          <a:p>
            <a:pPr lvl="1"/>
            <a:r>
              <a:rPr lang="en-US" dirty="0" smtClean="0"/>
              <a:t>Approval process</a:t>
            </a:r>
          </a:p>
          <a:p>
            <a:r>
              <a:rPr lang="en-US" dirty="0" smtClean="0"/>
              <a:t>Policy</a:t>
            </a:r>
          </a:p>
          <a:p>
            <a:pPr lvl="1"/>
            <a:r>
              <a:rPr lang="en-US" dirty="0" smtClean="0"/>
              <a:t>Retention period of 3 years for all proposals</a:t>
            </a:r>
            <a:endParaRPr lang="en-US" dirty="0"/>
          </a:p>
        </p:txBody>
      </p:sp>
      <p:sp>
        <p:nvSpPr>
          <p:cNvPr id="4" name="Rectangle 3"/>
          <p:cNvSpPr>
            <a:spLocks/>
          </p:cNvSpPr>
          <p:nvPr/>
        </p:nvSpPr>
        <p:spPr bwMode="auto">
          <a:xfrm>
            <a:off x="8504212" y="754061"/>
            <a:ext cx="2284811" cy="219493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solidFill>
                  <a:srgbClr val="FFFFFF"/>
                </a:solidFill>
              </a:rPr>
              <a:t>Sales Proposals</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179988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4"/>
</p:tagLst>
</file>

<file path=ppt/tags/tag10.xml><?xml version="1.0" encoding="utf-8"?>
<p:tagLst xmlns:a="http://schemas.openxmlformats.org/drawingml/2006/main" xmlns:r="http://schemas.openxmlformats.org/officeDocument/2006/relationships" xmlns:p="http://schemas.openxmlformats.org/presentationml/2006/main">
  <p:tag name="TIMING" val="|2.5|10.7|6.7"/>
</p:tagLst>
</file>

<file path=ppt/tags/tag11.xml><?xml version="1.0" encoding="utf-8"?>
<p:tagLst xmlns:a="http://schemas.openxmlformats.org/drawingml/2006/main" xmlns:r="http://schemas.openxmlformats.org/officeDocument/2006/relationships" xmlns:p="http://schemas.openxmlformats.org/presentationml/2006/main">
  <p:tag name="TIMING" val="|1.6|7.2|12.3"/>
</p:tagLst>
</file>

<file path=ppt/tags/tag12.xml><?xml version="1.0" encoding="utf-8"?>
<p:tagLst xmlns:a="http://schemas.openxmlformats.org/drawingml/2006/main" xmlns:r="http://schemas.openxmlformats.org/officeDocument/2006/relationships" xmlns:p="http://schemas.openxmlformats.org/presentationml/2006/main">
  <p:tag name="TIMING" val="|1.9"/>
</p:tagLst>
</file>

<file path=ppt/tags/tag13.xml><?xml version="1.0" encoding="utf-8"?>
<p:tagLst xmlns:a="http://schemas.openxmlformats.org/drawingml/2006/main" xmlns:r="http://schemas.openxmlformats.org/officeDocument/2006/relationships" xmlns:p="http://schemas.openxmlformats.org/presentationml/2006/main">
  <p:tag name="TIMING" val="|2.1|52.2"/>
</p:tagLst>
</file>

<file path=ppt/tags/tag14.xml><?xml version="1.0" encoding="utf-8"?>
<p:tagLst xmlns:a="http://schemas.openxmlformats.org/drawingml/2006/main" xmlns:r="http://schemas.openxmlformats.org/officeDocument/2006/relationships" xmlns:p="http://schemas.openxmlformats.org/presentationml/2006/main">
  <p:tag name="TIMING" val="|28.3|18.2|.5|17.5|3"/>
</p:tagLst>
</file>

<file path=ppt/tags/tag2.xml><?xml version="1.0" encoding="utf-8"?>
<p:tagLst xmlns:a="http://schemas.openxmlformats.org/drawingml/2006/main" xmlns:r="http://schemas.openxmlformats.org/officeDocument/2006/relationships" xmlns:p="http://schemas.openxmlformats.org/presentationml/2006/main">
  <p:tag name="TIMING" val="|8.4|7.3|24.6|6.7|6.4"/>
</p:tagLst>
</file>

<file path=ppt/tags/tag3.xml><?xml version="1.0" encoding="utf-8"?>
<p:tagLst xmlns:a="http://schemas.openxmlformats.org/drawingml/2006/main" xmlns:r="http://schemas.openxmlformats.org/officeDocument/2006/relationships" xmlns:p="http://schemas.openxmlformats.org/presentationml/2006/main">
  <p:tag name="TIMING" val="|.3|11.3|13.5"/>
</p:tagLst>
</file>

<file path=ppt/tags/tag4.xml><?xml version="1.0" encoding="utf-8"?>
<p:tagLst xmlns:a="http://schemas.openxmlformats.org/drawingml/2006/main" xmlns:r="http://schemas.openxmlformats.org/officeDocument/2006/relationships" xmlns:p="http://schemas.openxmlformats.org/presentationml/2006/main">
  <p:tag name="TIMING" val="|.2|29|8.8|24.2|3.6"/>
</p:tagLst>
</file>

<file path=ppt/tags/tag5.xml><?xml version="1.0" encoding="utf-8"?>
<p:tagLst xmlns:a="http://schemas.openxmlformats.org/drawingml/2006/main" xmlns:r="http://schemas.openxmlformats.org/officeDocument/2006/relationships" xmlns:p="http://schemas.openxmlformats.org/presentationml/2006/main">
  <p:tag name="TIMING" val="|1.4|17.8"/>
</p:tagLst>
</file>

<file path=ppt/tags/tag6.xml><?xml version="1.0" encoding="utf-8"?>
<p:tagLst xmlns:a="http://schemas.openxmlformats.org/drawingml/2006/main" xmlns:r="http://schemas.openxmlformats.org/officeDocument/2006/relationships" xmlns:p="http://schemas.openxmlformats.org/presentationml/2006/main">
  <p:tag name="TIMING" val="|.3|24.6"/>
</p:tagLst>
</file>

<file path=ppt/tags/tag7.xml><?xml version="1.0" encoding="utf-8"?>
<p:tagLst xmlns:a="http://schemas.openxmlformats.org/drawingml/2006/main" xmlns:r="http://schemas.openxmlformats.org/officeDocument/2006/relationships" xmlns:p="http://schemas.openxmlformats.org/presentationml/2006/main">
  <p:tag name="TIMING" val="|13.1|14.5|.6|18.3"/>
</p:tagLst>
</file>

<file path=ppt/tags/tag8.xml><?xml version="1.0" encoding="utf-8"?>
<p:tagLst xmlns:a="http://schemas.openxmlformats.org/drawingml/2006/main" xmlns:r="http://schemas.openxmlformats.org/officeDocument/2006/relationships" xmlns:p="http://schemas.openxmlformats.org/presentationml/2006/main">
  <p:tag name="TIMING" val="|.8|16.4"/>
</p:tagLst>
</file>

<file path=ppt/tags/tag9.xml><?xml version="1.0" encoding="utf-8"?>
<p:tagLst xmlns:a="http://schemas.openxmlformats.org/drawingml/2006/main" xmlns:r="http://schemas.openxmlformats.org/officeDocument/2006/relationships" xmlns:p="http://schemas.openxmlformats.org/presentationml/2006/main">
  <p:tag name="TIMING" val="|3.5|27.1"/>
</p:tagLst>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1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Chris Bortlik, Scott Jamison</External_x0020_Speaker>
    <Session_x0020_Code xmlns="2295e2e7-0eeb-498e-8716-217bb2ee6ee3">SPC070</Session_x0020_Code>
    <ProductTaxHTField0 xmlns="2295e2e7-0eeb-498e-8716-217bb2ee6ee3">
      <Terms xmlns="http://schemas.microsoft.com/office/infopath/2007/PartnerControls"/>
    </ProductTaxHTField0>
    <Presentation_x0020_Date xmlns="2295e2e7-0eeb-498e-8716-217bb2ee6ee3">2012-11-15T08:00:00+00:00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Chris Bortlik, Scott Jamison </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8DC925C-0947-45C9-B70A-F7BDF00E764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032d541b-1b4e-4d91-93c7-b10533c52f73"/>
    <ds:schemaRef ds:uri="http://www.w3.org/XML/1998/namespace"/>
    <ds:schemaRef ds:uri="http://purl.org/dc/terms/"/>
    <ds:schemaRef ds:uri="http://purl.org/dc/elements/1.1/"/>
    <ds:schemaRef ds:uri="2295e2e7-0eeb-498e-8716-217bb2ee6ee3"/>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230e9df3-be65-4c73-a93b-d1236ebd677e"/>
    <ds:schemaRef ds:uri="http://schemas.microsoft.com/sharepoint/v3"/>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17037</TotalTime>
  <Words>4011</Words>
  <Application>Microsoft Office PowerPoint</Application>
  <PresentationFormat>Custom</PresentationFormat>
  <Paragraphs>883</Paragraphs>
  <Slides>83</Slides>
  <Notes>25</Notes>
  <HiddenSlides>0</HiddenSlides>
  <MMClips>0</MMClips>
  <ScaleCrop>false</ScaleCrop>
  <HeadingPairs>
    <vt:vector size="4" baseType="variant">
      <vt:variant>
        <vt:lpstr>Theme</vt:lpstr>
      </vt:variant>
      <vt:variant>
        <vt:i4>5</vt:i4>
      </vt:variant>
      <vt:variant>
        <vt:lpstr>Slide Titles</vt:lpstr>
      </vt:variant>
      <vt:variant>
        <vt:i4>83</vt:i4>
      </vt:variant>
    </vt:vector>
  </HeadingPairs>
  <TitlesOfParts>
    <vt:vector size="88" baseType="lpstr">
      <vt:lpstr>5-30072_SPC2012_IT-Pro_Template_16x9</vt:lpstr>
      <vt:lpstr>5-30072_SPC2012_IT-Pro_Template_16x9_Light</vt:lpstr>
      <vt:lpstr>1_5-30072_SPC2012_IT-Pro_Template_16x9</vt:lpstr>
      <vt:lpstr>5-30072_SPC2012_Business_Template_16x9_Light</vt:lpstr>
      <vt:lpstr>1_SPC2012_IT-Pro_Template_16x9</vt:lpstr>
      <vt:lpstr>PowerPoint Presentation</vt:lpstr>
      <vt:lpstr>Deep Dive on Managing Enterprise Content Types At Scale</vt:lpstr>
      <vt:lpstr>Meet Chris Bortlik </vt:lpstr>
      <vt:lpstr>PowerPoint Presentation</vt:lpstr>
      <vt:lpstr>Key Topics</vt:lpstr>
      <vt:lpstr>Enterprise Content Type Strategy</vt:lpstr>
      <vt:lpstr>Content Types</vt:lpstr>
      <vt:lpstr>Sample Content Types</vt:lpstr>
      <vt:lpstr>Sample: Sales Proposal</vt:lpstr>
      <vt:lpstr>Why Content Types?</vt:lpstr>
      <vt:lpstr>PowerPoint Presentation</vt:lpstr>
      <vt:lpstr>Planning</vt:lpstr>
      <vt:lpstr>Deployment</vt:lpstr>
      <vt:lpstr>Management</vt:lpstr>
      <vt:lpstr>Working with Columns</vt:lpstr>
      <vt:lpstr>How Columns Work</vt:lpstr>
      <vt:lpstr>Before Push Down  Ask</vt:lpstr>
      <vt:lpstr>Column Usage Report</vt:lpstr>
      <vt:lpstr>PowerPoint Presentation</vt:lpstr>
      <vt:lpstr>PowerPoint Presentation</vt:lpstr>
      <vt:lpstr>Managing Content Types</vt:lpstr>
      <vt:lpstr>Content Types</vt:lpstr>
      <vt:lpstr>Content Type Report</vt:lpstr>
      <vt:lpstr>Content Type Report</vt:lpstr>
      <vt:lpstr>PowerPoint Presentation</vt:lpstr>
      <vt:lpstr>Creating Content Types</vt:lpstr>
      <vt:lpstr>Options</vt:lpstr>
      <vt:lpstr>Site or Site Collection Level</vt:lpstr>
      <vt:lpstr>Site or Site Collection Level</vt:lpstr>
      <vt:lpstr>Content Type Hub</vt:lpstr>
      <vt:lpstr>Sharing Content Types via Syndication</vt:lpstr>
      <vt:lpstr>Managing Published Content Types</vt:lpstr>
      <vt:lpstr>Content Type Syndication – Publishing from Hub</vt:lpstr>
      <vt:lpstr>How Content Type Syndication Works</vt:lpstr>
      <vt:lpstr>Deleting a Content Type at the Hub</vt:lpstr>
      <vt:lpstr>Content Type Syndication Error Logs</vt:lpstr>
      <vt:lpstr>Syndication Across Environments</vt:lpstr>
      <vt:lpstr>Content Type Publishing</vt:lpstr>
      <vt:lpstr>Content Type Syndication</vt:lpstr>
      <vt:lpstr>Comparison</vt:lpstr>
      <vt:lpstr>PowerShell</vt:lpstr>
      <vt:lpstr>PowerShell</vt:lpstr>
      <vt:lpstr>Visual Studio </vt:lpstr>
      <vt:lpstr>Visual Studio</vt:lpstr>
      <vt:lpstr>3rd Party Tools</vt:lpstr>
      <vt:lpstr>Customer Scenario</vt:lpstr>
      <vt:lpstr>PowerPoint Presentation</vt:lpstr>
      <vt:lpstr>PowerPoint Presentation</vt:lpstr>
      <vt:lpstr>Goals</vt:lpstr>
      <vt:lpstr>Design</vt:lpstr>
      <vt:lpstr>Challenges</vt:lpstr>
      <vt:lpstr>Solution</vt:lpstr>
      <vt:lpstr>Summary</vt:lpstr>
      <vt:lpstr>Recap</vt:lpstr>
      <vt:lpstr>Strategy</vt:lpstr>
      <vt:lpstr>Site Columns</vt:lpstr>
      <vt:lpstr>Content Types</vt:lpstr>
      <vt:lpstr>Real-World Tips</vt:lpstr>
      <vt:lpstr>Wrap-up</vt:lpstr>
      <vt:lpstr>Resources</vt:lpstr>
      <vt:lpstr>Related Sessions</vt:lpstr>
      <vt:lpstr>PowerPoint Presentation</vt:lpstr>
      <vt:lpstr>Questions?</vt:lpstr>
      <vt:lpstr>PowerPoint Presentation</vt:lpstr>
      <vt:lpstr>Appendix </vt:lpstr>
      <vt:lpstr>Column Usage Report</vt:lpstr>
      <vt:lpstr>PowerPoint Presentation</vt:lpstr>
      <vt:lpstr>Code: Column Usage Report</vt:lpstr>
      <vt:lpstr>Code: Column Usage Report</vt:lpstr>
      <vt:lpstr>Code: Column Usage Report</vt:lpstr>
      <vt:lpstr>Code: Column Usage Report</vt:lpstr>
      <vt:lpstr>Code: Column Usage Report</vt:lpstr>
      <vt:lpstr>Code: Column Usage Report</vt:lpstr>
      <vt:lpstr>Code: Column Usage Report</vt:lpstr>
      <vt:lpstr>PowerPoint Presentation</vt:lpstr>
      <vt:lpstr>PowerPoint Presentation</vt:lpstr>
      <vt:lpstr>PowerPoint Presentation</vt:lpstr>
      <vt:lpstr>Content type usage report</vt:lpstr>
      <vt:lpstr>Code: Content Type Report</vt:lpstr>
      <vt:lpstr>Code: Content Type Report</vt:lpstr>
      <vt:lpstr>Code: Content Type Report</vt:lpstr>
      <vt:lpstr>Code: Content Type Report</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Deep Dive on Managing Enterprise Content Types At Scale</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930</cp:revision>
  <dcterms:created xsi:type="dcterms:W3CDTF">2012-05-22T07:38:31Z</dcterms:created>
  <dcterms:modified xsi:type="dcterms:W3CDTF">2012-12-06T16:57:34Z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