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Lst>
  <p:notesMasterIdLst>
    <p:notesMasterId r:id="rId34"/>
  </p:notesMasterIdLst>
  <p:handoutMasterIdLst>
    <p:handoutMasterId r:id="rId35"/>
  </p:handoutMasterIdLst>
  <p:sldIdLst>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3" r:id="rId24"/>
    <p:sldId id="1098" r:id="rId25"/>
    <p:sldId id="1099" r:id="rId26"/>
    <p:sldId id="1100" r:id="rId27"/>
    <p:sldId id="1101" r:id="rId28"/>
    <p:sldId id="1102" r:id="rId29"/>
    <p:sldId id="1103" r:id="rId30"/>
    <p:sldId id="1104" r:id="rId31"/>
    <p:sldId id="1105" r:id="rId32"/>
    <p:sldId id="1076"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77"/>
            <p14:sldId id="1078"/>
            <p14:sldId id="1079"/>
            <p14:sldId id="1080"/>
            <p14:sldId id="1081"/>
            <p14:sldId id="1082"/>
            <p14:sldId id="1083"/>
            <p14:sldId id="1084"/>
            <p14:sldId id="1085"/>
            <p14:sldId id="1086"/>
            <p14:sldId id="1087"/>
            <p14:sldId id="1088"/>
            <p14:sldId id="1089"/>
            <p14:sldId id="1090"/>
            <p14:sldId id="1091"/>
            <p14:sldId id="1092"/>
            <p14:sldId id="1093"/>
            <p14:sldId id="1098"/>
            <p14:sldId id="1099"/>
            <p14:sldId id="1100"/>
            <p14:sldId id="1101"/>
            <p14:sldId id="1102"/>
            <p14:sldId id="1103"/>
            <p14:sldId id="1104"/>
            <p14:sldId id="1105"/>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FAA2E4-F643-411F-8558-F0BA3A04BCC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354859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A0B096-5EA8-4E3A-93BA-E0ECE46C5D6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969345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A0B096-5EA8-4E3A-93BA-E0ECE46C5D6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303311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C787F3-5A9E-4FE6-98FF-5AA45CA624C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2405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939875-412E-43D6-B63C-C259981BA41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794644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2DD451-837B-45FE-A52C-74ABE9674B9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182911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2DD451-837B-45FE-A52C-74ABE9674B9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204217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AA704B4-8242-4188-AAC0-CE57DD7C425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55741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6FEA22-B521-4DD0-9F06-53590E321FB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565025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D24840-912E-4809-9179-AD749AD88DF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774388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4:53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4AA5B8-7545-4C5E-910A-1A5DAB738B8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33894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27E75D-5259-4C8F-9491-A0C9DE2C5D4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972496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CF2ABC-E0A2-4C94-9C86-81DC78D3616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895717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85481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DF1D41-7DA7-40A7-AEDE-D3CBE7214D5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13912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FAA2E4-F643-411F-8558-F0BA3A04BCC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259145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3DBFFE2-6A96-4670-8EFD-8CB6D7844AA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9514477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8594003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941417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828770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2672676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892048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497688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3607744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6260881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3824817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763531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437227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5113021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1659692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614034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501226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106254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73204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8354316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9320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58058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840267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81273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337488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466218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501436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943010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6042156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391311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9400164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267944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679434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60746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8029229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76428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7.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 id="2147484229"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655958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0890236"/>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126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 Your User</a:t>
            </a:r>
            <a:endParaRPr lang="en-US" dirty="0"/>
          </a:p>
        </p:txBody>
      </p:sp>
    </p:spTree>
    <p:extLst>
      <p:ext uri="{BB962C8B-B14F-4D97-AF65-F5344CB8AC3E}">
        <p14:creationId xmlns:p14="http://schemas.microsoft.com/office/powerpoint/2010/main" val="299856842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Profile</a:t>
            </a:r>
            <a:endParaRPr lang="en-US" dirty="0"/>
          </a:p>
        </p:txBody>
      </p:sp>
      <p:grpSp>
        <p:nvGrpSpPr>
          <p:cNvPr id="6" name="Group 5"/>
          <p:cNvGrpSpPr/>
          <p:nvPr/>
        </p:nvGrpSpPr>
        <p:grpSpPr>
          <a:xfrm>
            <a:off x="427037" y="1133475"/>
            <a:ext cx="1920240" cy="1920240"/>
            <a:chOff x="198437" y="982662"/>
            <a:chExt cx="1828800" cy="2058987"/>
          </a:xfrm>
        </p:grpSpPr>
        <p:sp>
          <p:nvSpPr>
            <p:cNvPr id="4" name="Rectangle 3"/>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ME!</a:t>
              </a:r>
            </a:p>
          </p:txBody>
        </p:sp>
        <p:pic>
          <p:nvPicPr>
            <p:cNvPr id="3"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982662"/>
              <a:ext cx="678296" cy="1865313"/>
            </a:xfrm>
            <a:prstGeom prst="rect">
              <a:avLst/>
            </a:prstGeom>
            <a:noFill/>
            <a:ln>
              <a:noFill/>
            </a:ln>
          </p:spPr>
        </p:pic>
      </p:grpSp>
      <p:sp>
        <p:nvSpPr>
          <p:cNvPr id="13" name="TextBox 12"/>
          <p:cNvSpPr txBox="1"/>
          <p:nvPr/>
        </p:nvSpPr>
        <p:spPr>
          <a:xfrm>
            <a:off x="427037" y="3239638"/>
            <a:ext cx="3949030" cy="4133439"/>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2060"/>
                </a:solidFill>
              </a:rPr>
              <a:t>Paul Summers</a:t>
            </a:r>
          </a:p>
          <a:p>
            <a:pPr>
              <a:lnSpc>
                <a:spcPct val="90000"/>
              </a:lnSpc>
              <a:spcAft>
                <a:spcPts val="600"/>
              </a:spcAft>
            </a:pPr>
            <a:r>
              <a:rPr lang="en-US" dirty="0" smtClean="0">
                <a:gradFill>
                  <a:gsLst>
                    <a:gs pos="2917">
                      <a:srgbClr val="505050"/>
                    </a:gs>
                    <a:gs pos="30000">
                      <a:srgbClr val="505050"/>
                    </a:gs>
                  </a:gsLst>
                  <a:lin ang="5400000" scaled="0"/>
                </a:gradFill>
              </a:rPr>
              <a:t>Architect</a:t>
            </a:r>
          </a:p>
          <a:p>
            <a:pPr>
              <a:lnSpc>
                <a:spcPct val="90000"/>
              </a:lnSpc>
              <a:spcAft>
                <a:spcPts val="600"/>
              </a:spcAft>
            </a:pPr>
            <a:r>
              <a:rPr lang="en-US" dirty="0" smtClean="0">
                <a:gradFill>
                  <a:gsLst>
                    <a:gs pos="2917">
                      <a:srgbClr val="505050"/>
                    </a:gs>
                    <a:gs pos="30000">
                      <a:srgbClr val="505050"/>
                    </a:gs>
                  </a:gsLst>
                  <a:lin ang="5400000" scaled="0"/>
                </a:gradFill>
              </a:rPr>
              <a:t>Microsoft Consulting Services</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solidFill>
                  <a:srgbClr val="002060"/>
                </a:solidFill>
              </a:rPr>
              <a:t>Interested in…</a:t>
            </a:r>
          </a:p>
          <a:p>
            <a:pPr>
              <a:lnSpc>
                <a:spcPct val="90000"/>
              </a:lnSpc>
              <a:spcAft>
                <a:spcPts val="600"/>
              </a:spcAft>
            </a:pPr>
            <a:r>
              <a:rPr lang="en-US" dirty="0" smtClean="0">
                <a:gradFill>
                  <a:gsLst>
                    <a:gs pos="2917">
                      <a:srgbClr val="505050"/>
                    </a:gs>
                    <a:gs pos="30000">
                      <a:srgbClr val="505050"/>
                    </a:gs>
                  </a:gsLst>
                  <a:lin ang="5400000" scaled="0"/>
                </a:gradFill>
              </a:rPr>
              <a:t>Enterprise Search</a:t>
            </a:r>
          </a:p>
          <a:p>
            <a:pPr>
              <a:lnSpc>
                <a:spcPct val="90000"/>
              </a:lnSpc>
              <a:spcAft>
                <a:spcPts val="600"/>
              </a:spcAft>
            </a:pPr>
            <a:r>
              <a:rPr lang="en-US" dirty="0" smtClean="0">
                <a:gradFill>
                  <a:gsLst>
                    <a:gs pos="2917">
                      <a:srgbClr val="505050"/>
                    </a:gs>
                    <a:gs pos="30000">
                      <a:srgbClr val="505050"/>
                    </a:gs>
                  </a:gsLst>
                  <a:lin ang="5400000" scaled="0"/>
                </a:gradFill>
              </a:rPr>
              <a:t>SharePoint</a:t>
            </a:r>
          </a:p>
          <a:p>
            <a:pPr>
              <a:lnSpc>
                <a:spcPct val="90000"/>
              </a:lnSpc>
              <a:spcAft>
                <a:spcPts val="600"/>
              </a:spcAft>
            </a:pPr>
            <a:r>
              <a:rPr lang="en-US" dirty="0" smtClean="0">
                <a:gradFill>
                  <a:gsLst>
                    <a:gs pos="2917">
                      <a:srgbClr val="505050"/>
                    </a:gs>
                    <a:gs pos="30000">
                      <a:srgbClr val="505050"/>
                    </a:gs>
                  </a:gsLst>
                  <a:lin ang="5400000" scaled="0"/>
                </a:gradFill>
              </a:rPr>
              <a:t>SharePoint 2013 Search</a:t>
            </a:r>
          </a:p>
          <a:p>
            <a:pPr>
              <a:lnSpc>
                <a:spcPct val="90000"/>
              </a:lnSpc>
              <a:spcAft>
                <a:spcPts val="600"/>
              </a:spcAft>
            </a:pPr>
            <a:r>
              <a:rPr lang="en-US" dirty="0" smtClean="0">
                <a:solidFill>
                  <a:srgbClr val="002060"/>
                </a:solidFill>
              </a:rPr>
              <a:t>Tags…</a:t>
            </a:r>
          </a:p>
          <a:p>
            <a:pPr>
              <a:lnSpc>
                <a:spcPct val="90000"/>
              </a:lnSpc>
              <a:spcAft>
                <a:spcPts val="600"/>
              </a:spcAft>
            </a:pPr>
            <a:r>
              <a:rPr lang="en-US" dirty="0" smtClean="0">
                <a:gradFill>
                  <a:gsLst>
                    <a:gs pos="2917">
                      <a:srgbClr val="505050"/>
                    </a:gs>
                    <a:gs pos="30000">
                      <a:srgbClr val="505050"/>
                    </a:gs>
                  </a:gsLst>
                  <a:lin ang="5400000" scaled="0"/>
                </a:gradFill>
              </a:rPr>
              <a:t>#sharepoint2013 #</a:t>
            </a:r>
            <a:r>
              <a:rPr lang="en-US" dirty="0" err="1" smtClean="0">
                <a:gradFill>
                  <a:gsLst>
                    <a:gs pos="2917">
                      <a:srgbClr val="505050"/>
                    </a:gs>
                    <a:gs pos="30000">
                      <a:srgbClr val="505050"/>
                    </a:gs>
                  </a:gsLst>
                  <a:lin ang="5400000" scaled="0"/>
                </a:gradFill>
              </a:rPr>
              <a:t>enterprisesearch</a:t>
            </a:r>
            <a:endParaRPr lang="en-US" dirty="0" smtClean="0">
              <a:gradFill>
                <a:gsLst>
                  <a:gs pos="2917">
                    <a:srgbClr val="505050"/>
                  </a:gs>
                  <a:gs pos="30000">
                    <a:srgbClr val="505050"/>
                  </a:gs>
                </a:gsLst>
                <a:lin ang="5400000" scaled="0"/>
              </a:gradFill>
            </a:endParaRPr>
          </a:p>
          <a:p>
            <a:pPr>
              <a:lnSpc>
                <a:spcPct val="90000"/>
              </a:lnSpc>
              <a:spcAft>
                <a:spcPts val="600"/>
              </a:spcAft>
            </a:pPr>
            <a:r>
              <a:rPr lang="en-US" dirty="0">
                <a:gradFill>
                  <a:gsLst>
                    <a:gs pos="2917">
                      <a:srgbClr val="505050"/>
                    </a:gs>
                    <a:gs pos="30000">
                      <a:srgbClr val="505050"/>
                    </a:gs>
                  </a:gsLst>
                  <a:lin ang="5400000" scaled="0"/>
                </a:gradFill>
              </a:rPr>
              <a:t>	</a:t>
            </a:r>
            <a:endParaRPr lang="en-US" dirty="0" smtClean="0">
              <a:gradFill>
                <a:gsLst>
                  <a:gs pos="2917">
                    <a:srgbClr val="505050"/>
                  </a:gs>
                  <a:gs pos="30000">
                    <a:srgbClr val="505050"/>
                  </a:gs>
                </a:gsLst>
                <a:lin ang="5400000" scaled="0"/>
              </a:gradFill>
            </a:endParaRPr>
          </a:p>
          <a:p>
            <a:pPr>
              <a:lnSpc>
                <a:spcPct val="90000"/>
              </a:lnSpc>
              <a:spcAft>
                <a:spcPts val="600"/>
              </a:spcAft>
            </a:pPr>
            <a:r>
              <a:rPr lang="en-US" dirty="0">
                <a:gradFill>
                  <a:gsLst>
                    <a:gs pos="2917">
                      <a:srgbClr val="505050"/>
                    </a:gs>
                    <a:gs pos="30000">
                      <a:srgbClr val="505050"/>
                    </a:gs>
                  </a:gsLst>
                  <a:lin ang="5400000" scaled="0"/>
                </a:gradFill>
              </a:rPr>
              <a:t>	</a:t>
            </a:r>
            <a:endParaRPr lang="en-US" dirty="0" smtClean="0">
              <a:gradFill>
                <a:gsLst>
                  <a:gs pos="2917">
                    <a:srgbClr val="505050"/>
                  </a:gs>
                  <a:gs pos="30000">
                    <a:srgbClr val="505050"/>
                  </a:gs>
                </a:gsLst>
                <a:lin ang="5400000" scaled="0"/>
              </a:gradFill>
            </a:endParaRPr>
          </a:p>
        </p:txBody>
      </p:sp>
      <p:pic>
        <p:nvPicPr>
          <p:cNvPr id="14" name="Picture 13"/>
          <p:cNvPicPr>
            <a:picLocks noChangeAspect="1"/>
          </p:cNvPicPr>
          <p:nvPr/>
        </p:nvPicPr>
        <p:blipFill>
          <a:blip r:embed="rId4"/>
          <a:stretch>
            <a:fillRect/>
          </a:stretch>
        </p:blipFill>
        <p:spPr>
          <a:xfrm>
            <a:off x="4723048" y="1363662"/>
            <a:ext cx="7435000" cy="2451099"/>
          </a:xfrm>
          <a:prstGeom prst="rect">
            <a:avLst/>
          </a:prstGeom>
        </p:spPr>
      </p:pic>
    </p:spTree>
    <p:extLst>
      <p:ext uri="{BB962C8B-B14F-4D97-AF65-F5344CB8AC3E}">
        <p14:creationId xmlns:p14="http://schemas.microsoft.com/office/powerpoint/2010/main" val="353727521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 … People</a:t>
            </a:r>
            <a:endParaRPr lang="en-US" dirty="0"/>
          </a:p>
        </p:txBody>
      </p:sp>
      <p:grpSp>
        <p:nvGrpSpPr>
          <p:cNvPr id="6" name="Group 5"/>
          <p:cNvGrpSpPr/>
          <p:nvPr/>
        </p:nvGrpSpPr>
        <p:grpSpPr>
          <a:xfrm>
            <a:off x="427037" y="1133475"/>
            <a:ext cx="1920240" cy="1920240"/>
            <a:chOff x="198437" y="982662"/>
            <a:chExt cx="1828800" cy="2058987"/>
          </a:xfrm>
        </p:grpSpPr>
        <p:sp>
          <p:nvSpPr>
            <p:cNvPr id="4" name="Rectangle 3"/>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ME!</a:t>
              </a:r>
            </a:p>
          </p:txBody>
        </p:sp>
        <p:pic>
          <p:nvPicPr>
            <p:cNvPr id="3"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982662"/>
              <a:ext cx="678296" cy="1865313"/>
            </a:xfrm>
            <a:prstGeom prst="rect">
              <a:avLst/>
            </a:prstGeom>
            <a:noFill/>
            <a:ln>
              <a:noFill/>
            </a:ln>
          </p:spPr>
        </p:pic>
      </p:grpSp>
      <p:sp>
        <p:nvSpPr>
          <p:cNvPr id="5" name="Right Arrow 4"/>
          <p:cNvSpPr/>
          <p:nvPr/>
        </p:nvSpPr>
        <p:spPr bwMode="auto">
          <a:xfrm>
            <a:off x="2599328" y="1981596"/>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grpSp>
        <p:nvGrpSpPr>
          <p:cNvPr id="7" name="Group 6"/>
          <p:cNvGrpSpPr/>
          <p:nvPr/>
        </p:nvGrpSpPr>
        <p:grpSpPr>
          <a:xfrm>
            <a:off x="4466820" y="1133475"/>
            <a:ext cx="1920240" cy="1920240"/>
            <a:chOff x="198437" y="982662"/>
            <a:chExt cx="1828800" cy="2058987"/>
          </a:xfrm>
        </p:grpSpPr>
        <p:sp>
          <p:nvSpPr>
            <p:cNvPr id="8" name="Rectangle 7"/>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Chris</a:t>
              </a:r>
            </a:p>
          </p:txBody>
        </p:sp>
        <p:pic>
          <p:nvPicPr>
            <p:cNvPr id="9"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982662"/>
              <a:ext cx="678296" cy="1865313"/>
            </a:xfrm>
            <a:prstGeom prst="rect">
              <a:avLst/>
            </a:prstGeom>
            <a:noFill/>
            <a:ln>
              <a:noFill/>
            </a:ln>
          </p:spPr>
        </p:pic>
      </p:grpSp>
      <p:sp>
        <p:nvSpPr>
          <p:cNvPr id="11" name="TextBox 10"/>
          <p:cNvSpPr txBox="1"/>
          <p:nvPr/>
        </p:nvSpPr>
        <p:spPr>
          <a:xfrm>
            <a:off x="4466820" y="3239638"/>
            <a:ext cx="3304687" cy="3480953"/>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2060"/>
                </a:solidFill>
              </a:rPr>
              <a:t>Chris</a:t>
            </a:r>
          </a:p>
          <a:p>
            <a:pPr>
              <a:lnSpc>
                <a:spcPct val="90000"/>
              </a:lnSpc>
              <a:spcAft>
                <a:spcPts val="600"/>
              </a:spcAft>
            </a:pPr>
            <a:r>
              <a:rPr lang="en-US" dirty="0" smtClean="0">
                <a:gradFill>
                  <a:gsLst>
                    <a:gs pos="2917">
                      <a:srgbClr val="505050"/>
                    </a:gs>
                    <a:gs pos="30000">
                      <a:srgbClr val="505050"/>
                    </a:gs>
                  </a:gsLst>
                  <a:lin ang="5400000" scaled="0"/>
                </a:gradFill>
              </a:rPr>
              <a:t>Technical Solutions Specialist</a:t>
            </a:r>
          </a:p>
          <a:p>
            <a:pPr>
              <a:lnSpc>
                <a:spcPct val="90000"/>
              </a:lnSpc>
              <a:spcAft>
                <a:spcPts val="600"/>
              </a:spcAft>
            </a:pPr>
            <a:r>
              <a:rPr lang="en-US" dirty="0" smtClean="0">
                <a:gradFill>
                  <a:gsLst>
                    <a:gs pos="2917">
                      <a:srgbClr val="505050"/>
                    </a:gs>
                    <a:gs pos="30000">
                      <a:srgbClr val="505050"/>
                    </a:gs>
                  </a:gsLst>
                  <a:lin ang="5400000" scaled="0"/>
                </a:gradFill>
              </a:rPr>
              <a:t>New England</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solidFill>
                  <a:srgbClr val="002060"/>
                </a:solidFill>
              </a:rPr>
              <a:t>Interested in…</a:t>
            </a:r>
          </a:p>
          <a:p>
            <a:pPr>
              <a:lnSpc>
                <a:spcPct val="90000"/>
              </a:lnSpc>
              <a:spcAft>
                <a:spcPts val="600"/>
              </a:spcAft>
            </a:pPr>
            <a:r>
              <a:rPr lang="en-US" dirty="0" smtClean="0">
                <a:gradFill>
                  <a:gsLst>
                    <a:gs pos="2917">
                      <a:srgbClr val="505050"/>
                    </a:gs>
                    <a:gs pos="30000">
                      <a:srgbClr val="505050"/>
                    </a:gs>
                  </a:gsLst>
                  <a:lin ang="5400000" scaled="0"/>
                </a:gradFill>
              </a:rPr>
              <a:t>SharePoint</a:t>
            </a: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gradFill>
                  <a:gsLst>
                    <a:gs pos="2917">
                      <a:srgbClr val="505050"/>
                    </a:gs>
                    <a:gs pos="30000">
                      <a:srgbClr val="505050"/>
                    </a:gs>
                  </a:gsLst>
                  <a:lin ang="5400000" scaled="0"/>
                </a:gradFill>
              </a:rPr>
              <a:t>Social</a:t>
            </a:r>
          </a:p>
          <a:p>
            <a:pPr>
              <a:lnSpc>
                <a:spcPct val="90000"/>
              </a:lnSpc>
              <a:spcAft>
                <a:spcPts val="600"/>
              </a:spcAft>
            </a:pPr>
            <a:r>
              <a:rPr lang="en-US" dirty="0" smtClean="0">
                <a:gradFill>
                  <a:gsLst>
                    <a:gs pos="2917">
                      <a:srgbClr val="505050"/>
                    </a:gs>
                    <a:gs pos="30000">
                      <a:srgbClr val="505050"/>
                    </a:gs>
                  </a:gsLst>
                  <a:lin ang="5400000" scaled="0"/>
                </a:gradFill>
              </a:rPr>
              <a:t>SkyDrive Pro</a:t>
            </a:r>
          </a:p>
          <a:p>
            <a:pPr>
              <a:lnSpc>
                <a:spcPct val="90000"/>
              </a:lnSpc>
              <a:spcAft>
                <a:spcPts val="600"/>
              </a:spcAft>
            </a:pPr>
            <a:r>
              <a:rPr lang="en-US" dirty="0" smtClean="0">
                <a:solidFill>
                  <a:srgbClr val="002060"/>
                </a:solidFill>
              </a:rPr>
              <a:t>Tags…</a:t>
            </a:r>
          </a:p>
          <a:p>
            <a:pPr>
              <a:lnSpc>
                <a:spcPct val="90000"/>
              </a:lnSpc>
              <a:spcAft>
                <a:spcPts val="600"/>
              </a:spcAft>
            </a:pPr>
            <a:r>
              <a:rPr lang="en-US" dirty="0" smtClean="0">
                <a:solidFill>
                  <a:srgbClr val="505050"/>
                </a:solidFill>
              </a:rPr>
              <a:t>#</a:t>
            </a:r>
            <a:r>
              <a:rPr lang="en-US" dirty="0" err="1" smtClean="0">
                <a:solidFill>
                  <a:srgbClr val="505050"/>
                </a:solidFill>
              </a:rPr>
              <a:t>sharepoint</a:t>
            </a:r>
            <a:r>
              <a:rPr lang="en-US" dirty="0" smtClean="0">
                <a:solidFill>
                  <a:srgbClr val="505050"/>
                </a:solidFill>
              </a:rPr>
              <a:t> #mobile #azure</a:t>
            </a:r>
          </a:p>
        </p:txBody>
      </p:sp>
      <p:sp>
        <p:nvSpPr>
          <p:cNvPr id="12" name="TextBox 11"/>
          <p:cNvSpPr txBox="1"/>
          <p:nvPr/>
        </p:nvSpPr>
        <p:spPr>
          <a:xfrm>
            <a:off x="427037" y="3239638"/>
            <a:ext cx="3949030" cy="4133439"/>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2060"/>
                </a:solidFill>
              </a:rPr>
              <a:t>Paul Summers</a:t>
            </a:r>
          </a:p>
          <a:p>
            <a:pPr>
              <a:lnSpc>
                <a:spcPct val="90000"/>
              </a:lnSpc>
              <a:spcAft>
                <a:spcPts val="600"/>
              </a:spcAft>
            </a:pPr>
            <a:r>
              <a:rPr lang="en-US" dirty="0" smtClean="0">
                <a:gradFill>
                  <a:gsLst>
                    <a:gs pos="2917">
                      <a:srgbClr val="505050"/>
                    </a:gs>
                    <a:gs pos="30000">
                      <a:srgbClr val="505050"/>
                    </a:gs>
                  </a:gsLst>
                  <a:lin ang="5400000" scaled="0"/>
                </a:gradFill>
              </a:rPr>
              <a:t>Architect</a:t>
            </a:r>
          </a:p>
          <a:p>
            <a:pPr>
              <a:lnSpc>
                <a:spcPct val="90000"/>
              </a:lnSpc>
              <a:spcAft>
                <a:spcPts val="600"/>
              </a:spcAft>
            </a:pPr>
            <a:r>
              <a:rPr lang="en-US" dirty="0" smtClean="0">
                <a:gradFill>
                  <a:gsLst>
                    <a:gs pos="2917">
                      <a:srgbClr val="505050"/>
                    </a:gs>
                    <a:gs pos="30000">
                      <a:srgbClr val="505050"/>
                    </a:gs>
                  </a:gsLst>
                  <a:lin ang="5400000" scaled="0"/>
                </a:gradFill>
              </a:rPr>
              <a:t>Microsoft Consulting Services</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solidFill>
                  <a:srgbClr val="002060"/>
                </a:solidFill>
              </a:rPr>
              <a:t>Interested in…</a:t>
            </a:r>
          </a:p>
          <a:p>
            <a:pPr>
              <a:lnSpc>
                <a:spcPct val="90000"/>
              </a:lnSpc>
              <a:spcAft>
                <a:spcPts val="600"/>
              </a:spcAft>
            </a:pPr>
            <a:r>
              <a:rPr lang="en-US" dirty="0" smtClean="0">
                <a:gradFill>
                  <a:gsLst>
                    <a:gs pos="2917">
                      <a:srgbClr val="505050"/>
                    </a:gs>
                    <a:gs pos="30000">
                      <a:srgbClr val="505050"/>
                    </a:gs>
                  </a:gsLst>
                  <a:lin ang="5400000" scaled="0"/>
                </a:gradFill>
              </a:rPr>
              <a:t>Enterprise Search</a:t>
            </a:r>
          </a:p>
          <a:p>
            <a:pPr>
              <a:lnSpc>
                <a:spcPct val="90000"/>
              </a:lnSpc>
              <a:spcAft>
                <a:spcPts val="600"/>
              </a:spcAft>
            </a:pPr>
            <a:r>
              <a:rPr lang="en-US" dirty="0" smtClean="0">
                <a:gradFill>
                  <a:gsLst>
                    <a:gs pos="2917">
                      <a:srgbClr val="505050"/>
                    </a:gs>
                    <a:gs pos="30000">
                      <a:srgbClr val="505050"/>
                    </a:gs>
                  </a:gsLst>
                  <a:lin ang="5400000" scaled="0"/>
                </a:gradFill>
              </a:rPr>
              <a:t>SharePoint</a:t>
            </a:r>
          </a:p>
          <a:p>
            <a:pPr>
              <a:lnSpc>
                <a:spcPct val="90000"/>
              </a:lnSpc>
              <a:spcAft>
                <a:spcPts val="600"/>
              </a:spcAft>
            </a:pPr>
            <a:r>
              <a:rPr lang="en-US" dirty="0" smtClean="0">
                <a:gradFill>
                  <a:gsLst>
                    <a:gs pos="2917">
                      <a:srgbClr val="505050"/>
                    </a:gs>
                    <a:gs pos="30000">
                      <a:srgbClr val="505050"/>
                    </a:gs>
                  </a:gsLst>
                  <a:lin ang="5400000" scaled="0"/>
                </a:gradFill>
              </a:rPr>
              <a:t>SharePoint 2013 Search</a:t>
            </a:r>
          </a:p>
          <a:p>
            <a:pPr>
              <a:lnSpc>
                <a:spcPct val="90000"/>
              </a:lnSpc>
              <a:spcAft>
                <a:spcPts val="600"/>
              </a:spcAft>
            </a:pPr>
            <a:r>
              <a:rPr lang="en-US" dirty="0" smtClean="0">
                <a:solidFill>
                  <a:srgbClr val="002060"/>
                </a:solidFill>
              </a:rPr>
              <a:t>Tags…</a:t>
            </a:r>
          </a:p>
          <a:p>
            <a:pPr>
              <a:lnSpc>
                <a:spcPct val="90000"/>
              </a:lnSpc>
              <a:spcAft>
                <a:spcPts val="600"/>
              </a:spcAft>
            </a:pPr>
            <a:r>
              <a:rPr lang="en-US" dirty="0" smtClean="0">
                <a:gradFill>
                  <a:gsLst>
                    <a:gs pos="2917">
                      <a:srgbClr val="505050"/>
                    </a:gs>
                    <a:gs pos="30000">
                      <a:srgbClr val="505050"/>
                    </a:gs>
                  </a:gsLst>
                  <a:lin ang="5400000" scaled="0"/>
                </a:gradFill>
              </a:rPr>
              <a:t>#sharepoint2013 #</a:t>
            </a:r>
            <a:r>
              <a:rPr lang="en-US" dirty="0" err="1" smtClean="0">
                <a:gradFill>
                  <a:gsLst>
                    <a:gs pos="2917">
                      <a:srgbClr val="505050"/>
                    </a:gs>
                    <a:gs pos="30000">
                      <a:srgbClr val="505050"/>
                    </a:gs>
                  </a:gsLst>
                  <a:lin ang="5400000" scaled="0"/>
                </a:gradFill>
              </a:rPr>
              <a:t>enterprisesearch</a:t>
            </a:r>
            <a:endParaRPr lang="en-US" dirty="0" smtClean="0">
              <a:gradFill>
                <a:gsLst>
                  <a:gs pos="2917">
                    <a:srgbClr val="505050"/>
                  </a:gs>
                  <a:gs pos="30000">
                    <a:srgbClr val="505050"/>
                  </a:gs>
                </a:gsLst>
                <a:lin ang="5400000" scaled="0"/>
              </a:gradFill>
            </a:endParaRPr>
          </a:p>
          <a:p>
            <a:pPr>
              <a:lnSpc>
                <a:spcPct val="90000"/>
              </a:lnSpc>
              <a:spcAft>
                <a:spcPts val="600"/>
              </a:spcAft>
            </a:pPr>
            <a:r>
              <a:rPr lang="en-US" dirty="0">
                <a:gradFill>
                  <a:gsLst>
                    <a:gs pos="2917">
                      <a:srgbClr val="505050"/>
                    </a:gs>
                    <a:gs pos="30000">
                      <a:srgbClr val="505050"/>
                    </a:gs>
                  </a:gsLst>
                  <a:lin ang="5400000" scaled="0"/>
                </a:gradFill>
              </a:rPr>
              <a:t>	</a:t>
            </a:r>
            <a:endParaRPr lang="en-US" dirty="0" smtClean="0">
              <a:gradFill>
                <a:gsLst>
                  <a:gs pos="2917">
                    <a:srgbClr val="505050"/>
                  </a:gs>
                  <a:gs pos="30000">
                    <a:srgbClr val="505050"/>
                  </a:gs>
                </a:gsLst>
                <a:lin ang="5400000" scaled="0"/>
              </a:gradFill>
            </a:endParaRPr>
          </a:p>
          <a:p>
            <a:pPr>
              <a:lnSpc>
                <a:spcPct val="90000"/>
              </a:lnSpc>
              <a:spcAft>
                <a:spcPts val="600"/>
              </a:spcAft>
            </a:pPr>
            <a:r>
              <a:rPr lang="en-US" dirty="0">
                <a:gradFill>
                  <a:gsLst>
                    <a:gs pos="2917">
                      <a:srgbClr val="505050"/>
                    </a:gs>
                    <a:gs pos="30000">
                      <a:srgbClr val="505050"/>
                    </a:gs>
                  </a:gsLst>
                  <a:lin ang="5400000" scaled="0"/>
                </a:gradFill>
              </a:rPr>
              <a:t>	</a:t>
            </a:r>
            <a:endParaRPr lang="en-US" dirty="0" smtClean="0">
              <a:gradFill>
                <a:gsLst>
                  <a:gs pos="2917">
                    <a:srgbClr val="505050"/>
                  </a:gs>
                  <a:gs pos="30000">
                    <a:srgbClr val="505050"/>
                  </a:gs>
                </a:gsLst>
                <a:lin ang="5400000" scaled="0"/>
              </a:gradFill>
            </a:endParaRPr>
          </a:p>
        </p:txBody>
      </p:sp>
      <p:sp>
        <p:nvSpPr>
          <p:cNvPr id="13" name="Right Arrow 12"/>
          <p:cNvSpPr/>
          <p:nvPr/>
        </p:nvSpPr>
        <p:spPr bwMode="auto">
          <a:xfrm>
            <a:off x="6639112" y="1981596"/>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grpSp>
        <p:nvGrpSpPr>
          <p:cNvPr id="14" name="Group 13"/>
          <p:cNvGrpSpPr/>
          <p:nvPr/>
        </p:nvGrpSpPr>
        <p:grpSpPr>
          <a:xfrm>
            <a:off x="8506603" y="1133475"/>
            <a:ext cx="1920240" cy="1920240"/>
            <a:chOff x="198437" y="982662"/>
            <a:chExt cx="1828800" cy="2058987"/>
          </a:xfrm>
        </p:grpSpPr>
        <p:sp>
          <p:nvSpPr>
            <p:cNvPr id="15" name="Rectangle 14"/>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Erin</a:t>
              </a:r>
            </a:p>
          </p:txBody>
        </p:sp>
        <p:pic>
          <p:nvPicPr>
            <p:cNvPr id="16"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982662"/>
              <a:ext cx="678296" cy="1865313"/>
            </a:xfrm>
            <a:prstGeom prst="rect">
              <a:avLst/>
            </a:prstGeom>
            <a:noFill/>
            <a:ln>
              <a:noFill/>
            </a:ln>
          </p:spPr>
        </p:pic>
      </p:grpSp>
      <p:sp>
        <p:nvSpPr>
          <p:cNvPr id="17" name="TextBox 16"/>
          <p:cNvSpPr txBox="1"/>
          <p:nvPr/>
        </p:nvSpPr>
        <p:spPr>
          <a:xfrm>
            <a:off x="8506603" y="3239638"/>
            <a:ext cx="2663614" cy="3480953"/>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002060"/>
                </a:solidFill>
              </a:rPr>
              <a:t>Erin</a:t>
            </a:r>
          </a:p>
          <a:p>
            <a:pPr>
              <a:lnSpc>
                <a:spcPct val="90000"/>
              </a:lnSpc>
              <a:spcAft>
                <a:spcPts val="600"/>
              </a:spcAft>
            </a:pPr>
            <a:r>
              <a:rPr lang="en-US" dirty="0" smtClean="0">
                <a:gradFill>
                  <a:gsLst>
                    <a:gs pos="2917">
                      <a:srgbClr val="505050"/>
                    </a:gs>
                    <a:gs pos="30000">
                      <a:srgbClr val="505050"/>
                    </a:gs>
                  </a:gsLst>
                  <a:lin ang="5400000" scaled="0"/>
                </a:gradFill>
              </a:rPr>
              <a:t>Program Manager</a:t>
            </a:r>
          </a:p>
          <a:p>
            <a:pPr>
              <a:lnSpc>
                <a:spcPct val="90000"/>
              </a:lnSpc>
              <a:spcAft>
                <a:spcPts val="600"/>
              </a:spcAft>
            </a:pPr>
            <a:r>
              <a:rPr lang="en-US" dirty="0" smtClean="0">
                <a:gradFill>
                  <a:gsLst>
                    <a:gs pos="2917">
                      <a:srgbClr val="505050"/>
                    </a:gs>
                    <a:gs pos="30000">
                      <a:srgbClr val="505050"/>
                    </a:gs>
                  </a:gsLst>
                  <a:lin ang="5400000" scaled="0"/>
                </a:gradFill>
              </a:rPr>
              <a:t>SharePoint </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solidFill>
                  <a:srgbClr val="002060"/>
                </a:solidFill>
              </a:rPr>
              <a:t>Interested in…</a:t>
            </a:r>
          </a:p>
          <a:p>
            <a:pPr>
              <a:lnSpc>
                <a:spcPct val="90000"/>
              </a:lnSpc>
              <a:spcAft>
                <a:spcPts val="600"/>
              </a:spcAft>
            </a:pPr>
            <a:r>
              <a:rPr lang="en-US" dirty="0" smtClean="0">
                <a:gradFill>
                  <a:gsLst>
                    <a:gs pos="2917">
                      <a:srgbClr val="505050"/>
                    </a:gs>
                    <a:gs pos="30000">
                      <a:srgbClr val="505050"/>
                    </a:gs>
                  </a:gsLst>
                  <a:lin ang="5400000" scaled="0"/>
                </a:gradFill>
              </a:rPr>
              <a:t>SharePoint 2013</a:t>
            </a: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gradFill>
                  <a:gsLst>
                    <a:gs pos="2917">
                      <a:srgbClr val="505050"/>
                    </a:gs>
                    <a:gs pos="30000">
                      <a:srgbClr val="505050"/>
                    </a:gs>
                  </a:gsLst>
                  <a:lin ang="5400000" scaled="0"/>
                </a:gradFill>
              </a:rPr>
              <a:t>Yammer</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solidFill>
                  <a:srgbClr val="002060"/>
                </a:solidFill>
              </a:rPr>
              <a:t>Tags…</a:t>
            </a:r>
          </a:p>
          <a:p>
            <a:pPr>
              <a:lnSpc>
                <a:spcPct val="90000"/>
              </a:lnSpc>
              <a:spcAft>
                <a:spcPts val="600"/>
              </a:spcAft>
            </a:pPr>
            <a:r>
              <a:rPr lang="en-US" dirty="0" smtClean="0">
                <a:solidFill>
                  <a:srgbClr val="505050"/>
                </a:solidFill>
              </a:rPr>
              <a:t>#sp15 #</a:t>
            </a:r>
            <a:r>
              <a:rPr lang="en-US" dirty="0" err="1" smtClean="0">
                <a:solidFill>
                  <a:srgbClr val="505050"/>
                </a:solidFill>
              </a:rPr>
              <a:t>featurerequest</a:t>
            </a:r>
            <a:endParaRPr lang="en-US" dirty="0">
              <a:solidFill>
                <a:srgbClr val="505050"/>
              </a:solidFill>
            </a:endParaRPr>
          </a:p>
        </p:txBody>
      </p:sp>
    </p:spTree>
    <p:extLst>
      <p:ext uri="{BB962C8B-B14F-4D97-AF65-F5344CB8AC3E}">
        <p14:creationId xmlns:p14="http://schemas.microsoft.com/office/powerpoint/2010/main" val="20305025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 … Documents</a:t>
            </a:r>
            <a:endParaRPr lang="en-US" dirty="0"/>
          </a:p>
        </p:txBody>
      </p:sp>
      <p:grpSp>
        <p:nvGrpSpPr>
          <p:cNvPr id="3" name="Group 2"/>
          <p:cNvGrpSpPr/>
          <p:nvPr/>
        </p:nvGrpSpPr>
        <p:grpSpPr>
          <a:xfrm>
            <a:off x="427037" y="1133475"/>
            <a:ext cx="1920240" cy="1920240"/>
            <a:chOff x="198437" y="982662"/>
            <a:chExt cx="1828800" cy="2058987"/>
          </a:xfrm>
        </p:grpSpPr>
        <p:sp>
          <p:nvSpPr>
            <p:cNvPr id="4" name="Rectangle 3"/>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ME!</a:t>
              </a:r>
            </a:p>
          </p:txBody>
        </p:sp>
        <p:pic>
          <p:nvPicPr>
            <p:cNvPr id="5"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982662"/>
              <a:ext cx="678296" cy="1865313"/>
            </a:xfrm>
            <a:prstGeom prst="rect">
              <a:avLst/>
            </a:prstGeom>
            <a:noFill/>
            <a:ln>
              <a:noFill/>
            </a:ln>
          </p:spPr>
        </p:pic>
      </p:grpSp>
      <p:sp>
        <p:nvSpPr>
          <p:cNvPr id="8" name="Right Arrow 7"/>
          <p:cNvSpPr/>
          <p:nvPr/>
        </p:nvSpPr>
        <p:spPr bwMode="auto">
          <a:xfrm>
            <a:off x="2599328" y="2085896"/>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sp>
        <p:nvSpPr>
          <p:cNvPr id="9" name="Right Arrow 8"/>
          <p:cNvSpPr/>
          <p:nvPr/>
        </p:nvSpPr>
        <p:spPr bwMode="auto">
          <a:xfrm>
            <a:off x="2599328" y="3742610"/>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sp>
        <p:nvSpPr>
          <p:cNvPr id="10" name="Right Arrow 9"/>
          <p:cNvSpPr/>
          <p:nvPr/>
        </p:nvSpPr>
        <p:spPr bwMode="auto">
          <a:xfrm>
            <a:off x="2599328" y="5362649"/>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grpSp>
        <p:nvGrpSpPr>
          <p:cNvPr id="21" name="Group 20"/>
          <p:cNvGrpSpPr/>
          <p:nvPr/>
        </p:nvGrpSpPr>
        <p:grpSpPr>
          <a:xfrm>
            <a:off x="4757533" y="1535748"/>
            <a:ext cx="1463040" cy="1463040"/>
            <a:chOff x="4757533" y="1535748"/>
            <a:chExt cx="1463040" cy="1463040"/>
          </a:xfrm>
        </p:grpSpPr>
        <p:sp>
          <p:nvSpPr>
            <p:cNvPr id="11" name="Rectangle 10"/>
            <p:cNvSpPr>
              <a:spLocks noChangeAspect="1"/>
            </p:cNvSpPr>
            <p:nvPr/>
          </p:nvSpPr>
          <p:spPr bwMode="auto">
            <a:xfrm>
              <a:off x="4757533" y="1535748"/>
              <a:ext cx="1463040" cy="14630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28"/>
            <p:cNvSpPr>
              <a:spLocks noChangeAspect="1" noEditPoints="1"/>
            </p:cNvSpPr>
            <p:nvPr/>
          </p:nvSpPr>
          <p:spPr bwMode="black">
            <a:xfrm>
              <a:off x="5055288" y="1896995"/>
              <a:ext cx="867530" cy="76372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2" name="Group 21"/>
          <p:cNvGrpSpPr/>
          <p:nvPr/>
        </p:nvGrpSpPr>
        <p:grpSpPr>
          <a:xfrm>
            <a:off x="4741876" y="3192462"/>
            <a:ext cx="1463040" cy="1463040"/>
            <a:chOff x="4757533" y="1535748"/>
            <a:chExt cx="1463040" cy="1463040"/>
          </a:xfrm>
        </p:grpSpPr>
        <p:sp>
          <p:nvSpPr>
            <p:cNvPr id="23" name="Rectangle 22"/>
            <p:cNvSpPr>
              <a:spLocks noChangeAspect="1"/>
            </p:cNvSpPr>
            <p:nvPr/>
          </p:nvSpPr>
          <p:spPr bwMode="auto">
            <a:xfrm>
              <a:off x="4757533" y="1535748"/>
              <a:ext cx="1463040" cy="14630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Freeform 128"/>
            <p:cNvSpPr>
              <a:spLocks noChangeAspect="1" noEditPoints="1"/>
            </p:cNvSpPr>
            <p:nvPr/>
          </p:nvSpPr>
          <p:spPr bwMode="black">
            <a:xfrm>
              <a:off x="5055288" y="1896995"/>
              <a:ext cx="867530" cy="76372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5" name="Group 24"/>
          <p:cNvGrpSpPr/>
          <p:nvPr/>
        </p:nvGrpSpPr>
        <p:grpSpPr>
          <a:xfrm>
            <a:off x="4757533" y="4812501"/>
            <a:ext cx="1463040" cy="1463040"/>
            <a:chOff x="4757533" y="1535748"/>
            <a:chExt cx="1463040" cy="1463040"/>
          </a:xfrm>
        </p:grpSpPr>
        <p:sp>
          <p:nvSpPr>
            <p:cNvPr id="26" name="Rectangle 25"/>
            <p:cNvSpPr>
              <a:spLocks noChangeAspect="1"/>
            </p:cNvSpPr>
            <p:nvPr/>
          </p:nvSpPr>
          <p:spPr bwMode="auto">
            <a:xfrm>
              <a:off x="4757533" y="1535748"/>
              <a:ext cx="1463040" cy="14630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Freeform 128"/>
            <p:cNvSpPr>
              <a:spLocks noChangeAspect="1" noEditPoints="1"/>
            </p:cNvSpPr>
            <p:nvPr/>
          </p:nvSpPr>
          <p:spPr bwMode="black">
            <a:xfrm>
              <a:off x="5055288" y="1896995"/>
              <a:ext cx="867530" cy="76372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28" name="TextBox 27"/>
          <p:cNvSpPr txBox="1"/>
          <p:nvPr/>
        </p:nvSpPr>
        <p:spPr>
          <a:xfrm>
            <a:off x="6352637" y="1679436"/>
            <a:ext cx="5811566" cy="1197251"/>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002060"/>
                </a:solidFill>
              </a:rPr>
              <a:t>Capacity Planning Guide for SharePoint 2013</a:t>
            </a:r>
          </a:p>
          <a:p>
            <a:pPr>
              <a:lnSpc>
                <a:spcPct val="90000"/>
              </a:lnSpc>
              <a:spcAft>
                <a:spcPts val="600"/>
              </a:spcAft>
            </a:pPr>
            <a:r>
              <a:rPr lang="en-US" dirty="0" smtClean="0">
                <a:gradFill>
                  <a:gsLst>
                    <a:gs pos="2917">
                      <a:srgbClr val="505050"/>
                    </a:gs>
                    <a:gs pos="30000">
                      <a:srgbClr val="505050"/>
                    </a:gs>
                  </a:gsLst>
                  <a:lin ang="5400000" scaled="0"/>
                </a:gradFill>
              </a:rPr>
              <a:t>Author: Barry</a:t>
            </a:r>
          </a:p>
          <a:p>
            <a:pPr>
              <a:lnSpc>
                <a:spcPct val="90000"/>
              </a:lnSpc>
              <a:spcAft>
                <a:spcPts val="600"/>
              </a:spcAft>
            </a:pPr>
            <a:r>
              <a:rPr lang="en-US" dirty="0" smtClean="0">
                <a:gradFill>
                  <a:gsLst>
                    <a:gs pos="2917">
                      <a:srgbClr val="505050"/>
                    </a:gs>
                    <a:gs pos="30000">
                      <a:srgbClr val="505050"/>
                    </a:gs>
                  </a:gsLst>
                  <a:lin ang="5400000" scaled="0"/>
                </a:gradFill>
              </a:rPr>
              <a:t>Concepts: architecture, SharePoint 2013, …</a:t>
            </a:r>
          </a:p>
        </p:txBody>
      </p:sp>
      <p:sp>
        <p:nvSpPr>
          <p:cNvPr id="29" name="TextBox 28"/>
          <p:cNvSpPr txBox="1"/>
          <p:nvPr/>
        </p:nvSpPr>
        <p:spPr>
          <a:xfrm>
            <a:off x="6352637" y="3325356"/>
            <a:ext cx="5811566" cy="1197251"/>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002060"/>
                </a:solidFill>
              </a:rPr>
              <a:t>Build Better Search through Analytics</a:t>
            </a:r>
          </a:p>
          <a:p>
            <a:pPr>
              <a:lnSpc>
                <a:spcPct val="90000"/>
              </a:lnSpc>
              <a:spcAft>
                <a:spcPts val="600"/>
              </a:spcAft>
            </a:pPr>
            <a:r>
              <a:rPr lang="en-US" dirty="0" smtClean="0">
                <a:gradFill>
                  <a:gsLst>
                    <a:gs pos="2917">
                      <a:srgbClr val="505050"/>
                    </a:gs>
                    <a:gs pos="30000">
                      <a:srgbClr val="505050"/>
                    </a:gs>
                  </a:gsLst>
                  <a:lin ang="5400000" scaled="0"/>
                </a:gradFill>
              </a:rPr>
              <a:t>Author: Runar</a:t>
            </a:r>
          </a:p>
          <a:p>
            <a:pPr>
              <a:lnSpc>
                <a:spcPct val="90000"/>
              </a:lnSpc>
              <a:spcAft>
                <a:spcPts val="600"/>
              </a:spcAft>
            </a:pPr>
            <a:r>
              <a:rPr lang="en-US" dirty="0" smtClean="0">
                <a:gradFill>
                  <a:gsLst>
                    <a:gs pos="2917">
                      <a:srgbClr val="505050"/>
                    </a:gs>
                    <a:gs pos="30000">
                      <a:srgbClr val="505050"/>
                    </a:gs>
                  </a:gsLst>
                  <a:lin ang="5400000" scaled="0"/>
                </a:gradFill>
              </a:rPr>
              <a:t>Concepts: big data, search, multi-variant testing, …</a:t>
            </a:r>
          </a:p>
        </p:txBody>
      </p:sp>
      <p:sp>
        <p:nvSpPr>
          <p:cNvPr id="30" name="TextBox 29"/>
          <p:cNvSpPr txBox="1"/>
          <p:nvPr/>
        </p:nvSpPr>
        <p:spPr>
          <a:xfrm>
            <a:off x="6352637" y="4956982"/>
            <a:ext cx="5811566" cy="1197251"/>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002060"/>
                </a:solidFill>
              </a:rPr>
              <a:t>Federated Identity Models in SharePoint</a:t>
            </a:r>
          </a:p>
          <a:p>
            <a:pPr>
              <a:lnSpc>
                <a:spcPct val="90000"/>
              </a:lnSpc>
              <a:spcAft>
                <a:spcPts val="600"/>
              </a:spcAft>
            </a:pPr>
            <a:r>
              <a:rPr lang="en-US" dirty="0" smtClean="0">
                <a:gradFill>
                  <a:gsLst>
                    <a:gs pos="2917">
                      <a:srgbClr val="505050"/>
                    </a:gs>
                    <a:gs pos="30000">
                      <a:srgbClr val="505050"/>
                    </a:gs>
                  </a:gsLst>
                  <a:lin ang="5400000" scaled="0"/>
                </a:gradFill>
              </a:rPr>
              <a:t>Author: James</a:t>
            </a:r>
          </a:p>
          <a:p>
            <a:pPr>
              <a:lnSpc>
                <a:spcPct val="90000"/>
              </a:lnSpc>
              <a:spcAft>
                <a:spcPts val="600"/>
              </a:spcAft>
            </a:pPr>
            <a:r>
              <a:rPr lang="en-US" dirty="0" smtClean="0">
                <a:gradFill>
                  <a:gsLst>
                    <a:gs pos="2917">
                      <a:srgbClr val="505050"/>
                    </a:gs>
                    <a:gs pos="30000">
                      <a:srgbClr val="505050"/>
                    </a:gs>
                  </a:gsLst>
                  <a:lin ang="5400000" scaled="0"/>
                </a:gradFill>
              </a:rPr>
              <a:t>Concepts: security, SharePoint 2013, ADFS, </a:t>
            </a:r>
            <a:r>
              <a:rPr lang="en-US" dirty="0">
                <a:gradFill>
                  <a:gsLst>
                    <a:gs pos="2917">
                      <a:srgbClr val="505050"/>
                    </a:gs>
                    <a:gs pos="30000">
                      <a:srgbClr val="505050"/>
                    </a:gs>
                  </a:gsLst>
                  <a:lin ang="5400000" scaled="0"/>
                </a:gradFill>
              </a:rPr>
              <a:t>	</a:t>
            </a:r>
            <a:endParaRPr lang="en-US"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9426933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 … Sites</a:t>
            </a:r>
            <a:endParaRPr lang="en-US" dirty="0"/>
          </a:p>
        </p:txBody>
      </p:sp>
      <p:grpSp>
        <p:nvGrpSpPr>
          <p:cNvPr id="3" name="Group 2"/>
          <p:cNvGrpSpPr/>
          <p:nvPr/>
        </p:nvGrpSpPr>
        <p:grpSpPr>
          <a:xfrm>
            <a:off x="427037" y="1088111"/>
            <a:ext cx="1920240" cy="1920240"/>
            <a:chOff x="198437" y="982662"/>
            <a:chExt cx="1828800" cy="2058987"/>
          </a:xfrm>
        </p:grpSpPr>
        <p:sp>
          <p:nvSpPr>
            <p:cNvPr id="4" name="Rectangle 3"/>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ME!</a:t>
              </a:r>
            </a:p>
          </p:txBody>
        </p:sp>
        <p:pic>
          <p:nvPicPr>
            <p:cNvPr id="5" name="Picture 6"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773689" y="982662"/>
              <a:ext cx="678296" cy="1865313"/>
            </a:xfrm>
            <a:prstGeom prst="rect">
              <a:avLst/>
            </a:prstGeom>
            <a:noFill/>
            <a:ln>
              <a:noFill/>
            </a:ln>
          </p:spPr>
        </p:pic>
      </p:grpSp>
      <p:sp>
        <p:nvSpPr>
          <p:cNvPr id="6" name="Right Arrow 5"/>
          <p:cNvSpPr/>
          <p:nvPr/>
        </p:nvSpPr>
        <p:spPr bwMode="auto">
          <a:xfrm>
            <a:off x="2598193" y="1936232"/>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sp>
        <p:nvSpPr>
          <p:cNvPr id="10" name="Right Arrow 9"/>
          <p:cNvSpPr/>
          <p:nvPr/>
        </p:nvSpPr>
        <p:spPr bwMode="auto">
          <a:xfrm>
            <a:off x="2598193" y="3843664"/>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sp>
        <p:nvSpPr>
          <p:cNvPr id="14" name="Right Arrow 13"/>
          <p:cNvSpPr/>
          <p:nvPr/>
        </p:nvSpPr>
        <p:spPr bwMode="auto">
          <a:xfrm>
            <a:off x="2598193" y="5751096"/>
            <a:ext cx="1524000" cy="362744"/>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012654"/>
                </a:solidFill>
                <a:ea typeface="Segoe UI" pitchFamily="34" charset="0"/>
                <a:cs typeface="Segoe UI" pitchFamily="34" charset="0"/>
              </a:rPr>
              <a:t>Follows</a:t>
            </a:r>
          </a:p>
        </p:txBody>
      </p:sp>
      <p:grpSp>
        <p:nvGrpSpPr>
          <p:cNvPr id="19" name="Group 18"/>
          <p:cNvGrpSpPr/>
          <p:nvPr/>
        </p:nvGrpSpPr>
        <p:grpSpPr>
          <a:xfrm>
            <a:off x="4367462" y="1431804"/>
            <a:ext cx="1371600" cy="1371600"/>
            <a:chOff x="4367462" y="1477168"/>
            <a:chExt cx="1371600" cy="1371600"/>
          </a:xfrm>
        </p:grpSpPr>
        <p:sp>
          <p:nvSpPr>
            <p:cNvPr id="8" name="Rectangle 7"/>
            <p:cNvSpPr>
              <a:spLocks noChangeAspect="1"/>
            </p:cNvSpPr>
            <p:nvPr/>
          </p:nvSpPr>
          <p:spPr bwMode="auto">
            <a:xfrm>
              <a:off x="4367462" y="1477168"/>
              <a:ext cx="13716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3741" y="1743447"/>
              <a:ext cx="839042" cy="839042"/>
            </a:xfrm>
            <a:prstGeom prst="rect">
              <a:avLst/>
            </a:prstGeom>
          </p:spPr>
        </p:pic>
      </p:grpSp>
      <p:grpSp>
        <p:nvGrpSpPr>
          <p:cNvPr id="20" name="Group 19"/>
          <p:cNvGrpSpPr/>
          <p:nvPr/>
        </p:nvGrpSpPr>
        <p:grpSpPr>
          <a:xfrm>
            <a:off x="4365192" y="3339236"/>
            <a:ext cx="1371600" cy="1371600"/>
            <a:chOff x="4367462" y="1477168"/>
            <a:chExt cx="1371600" cy="1371600"/>
          </a:xfrm>
        </p:grpSpPr>
        <p:sp>
          <p:nvSpPr>
            <p:cNvPr id="21" name="Rectangle 20"/>
            <p:cNvSpPr>
              <a:spLocks noChangeAspect="1"/>
            </p:cNvSpPr>
            <p:nvPr/>
          </p:nvSpPr>
          <p:spPr bwMode="auto">
            <a:xfrm>
              <a:off x="4367462" y="1477168"/>
              <a:ext cx="13716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3741" y="1743447"/>
              <a:ext cx="839042" cy="839042"/>
            </a:xfrm>
            <a:prstGeom prst="rect">
              <a:avLst/>
            </a:prstGeom>
          </p:spPr>
        </p:pic>
      </p:grpSp>
      <p:grpSp>
        <p:nvGrpSpPr>
          <p:cNvPr id="23" name="Group 22"/>
          <p:cNvGrpSpPr/>
          <p:nvPr/>
        </p:nvGrpSpPr>
        <p:grpSpPr>
          <a:xfrm>
            <a:off x="4365192" y="5246668"/>
            <a:ext cx="1371600" cy="1371600"/>
            <a:chOff x="4367462" y="1477168"/>
            <a:chExt cx="1371600" cy="1371600"/>
          </a:xfrm>
        </p:grpSpPr>
        <p:sp>
          <p:nvSpPr>
            <p:cNvPr id="24" name="Rectangle 23"/>
            <p:cNvSpPr>
              <a:spLocks noChangeAspect="1"/>
            </p:cNvSpPr>
            <p:nvPr/>
          </p:nvSpPr>
          <p:spPr bwMode="auto">
            <a:xfrm>
              <a:off x="4367462" y="1477168"/>
              <a:ext cx="1371600" cy="1371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3741" y="1743447"/>
              <a:ext cx="839042" cy="839042"/>
            </a:xfrm>
            <a:prstGeom prst="rect">
              <a:avLst/>
            </a:prstGeom>
          </p:spPr>
        </p:pic>
      </p:grpSp>
      <p:sp>
        <p:nvSpPr>
          <p:cNvPr id="26" name="TextBox 25"/>
          <p:cNvSpPr txBox="1"/>
          <p:nvPr/>
        </p:nvSpPr>
        <p:spPr>
          <a:xfrm>
            <a:off x="5989637" y="1355857"/>
            <a:ext cx="5811566" cy="1523494"/>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002060"/>
                </a:solidFill>
              </a:rPr>
              <a:t>SharePoint 2013 Technical Discussions</a:t>
            </a:r>
          </a:p>
          <a:p>
            <a:pPr>
              <a:lnSpc>
                <a:spcPct val="90000"/>
              </a:lnSpc>
              <a:spcAft>
                <a:spcPts val="600"/>
              </a:spcAft>
            </a:pPr>
            <a:r>
              <a:rPr lang="en-US" dirty="0" smtClean="0">
                <a:solidFill>
                  <a:srgbClr val="505050"/>
                </a:solidFill>
              </a:rPr>
              <a:t>Documents</a:t>
            </a:r>
          </a:p>
          <a:p>
            <a:pPr>
              <a:lnSpc>
                <a:spcPct val="90000"/>
              </a:lnSpc>
              <a:spcAft>
                <a:spcPts val="600"/>
              </a:spcAft>
            </a:pPr>
            <a:r>
              <a:rPr lang="en-US" dirty="0" smtClean="0">
                <a:gradFill>
                  <a:gsLst>
                    <a:gs pos="2917">
                      <a:srgbClr val="505050"/>
                    </a:gs>
                    <a:gs pos="30000">
                      <a:srgbClr val="505050"/>
                    </a:gs>
                  </a:gsLst>
                  <a:lin ang="5400000" scaled="0"/>
                </a:gradFill>
              </a:rPr>
              <a:t>Pages</a:t>
            </a:r>
          </a:p>
          <a:p>
            <a:pPr>
              <a:lnSpc>
                <a:spcPct val="90000"/>
              </a:lnSpc>
              <a:spcAft>
                <a:spcPts val="600"/>
              </a:spcAft>
            </a:pPr>
            <a:r>
              <a:rPr lang="en-US" dirty="0" smtClean="0">
                <a:gradFill>
                  <a:gsLst>
                    <a:gs pos="2917">
                      <a:srgbClr val="505050"/>
                    </a:gs>
                    <a:gs pos="30000">
                      <a:srgbClr val="505050"/>
                    </a:gs>
                  </a:gsLst>
                  <a:lin ang="5400000" scaled="0"/>
                </a:gradFill>
              </a:rPr>
              <a:t>Discussions</a:t>
            </a:r>
          </a:p>
        </p:txBody>
      </p:sp>
      <p:sp>
        <p:nvSpPr>
          <p:cNvPr id="28" name="TextBox 27"/>
          <p:cNvSpPr txBox="1"/>
          <p:nvPr/>
        </p:nvSpPr>
        <p:spPr>
          <a:xfrm>
            <a:off x="5980926" y="3263289"/>
            <a:ext cx="5811566" cy="1523494"/>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002060"/>
                </a:solidFill>
              </a:rPr>
              <a:t>Western Europe Enterprise Search Team</a:t>
            </a:r>
          </a:p>
          <a:p>
            <a:pPr>
              <a:lnSpc>
                <a:spcPct val="90000"/>
              </a:lnSpc>
              <a:spcAft>
                <a:spcPts val="600"/>
              </a:spcAft>
            </a:pPr>
            <a:r>
              <a:rPr lang="en-US" dirty="0" smtClean="0">
                <a:solidFill>
                  <a:srgbClr val="505050"/>
                </a:solidFill>
              </a:rPr>
              <a:t>Documents</a:t>
            </a:r>
          </a:p>
          <a:p>
            <a:pPr>
              <a:lnSpc>
                <a:spcPct val="90000"/>
              </a:lnSpc>
              <a:spcAft>
                <a:spcPts val="600"/>
              </a:spcAft>
            </a:pPr>
            <a:r>
              <a:rPr lang="en-US" dirty="0" smtClean="0">
                <a:solidFill>
                  <a:srgbClr val="505050"/>
                </a:solidFill>
              </a:rPr>
              <a:t>Pages</a:t>
            </a:r>
          </a:p>
          <a:p>
            <a:pPr>
              <a:lnSpc>
                <a:spcPct val="90000"/>
              </a:lnSpc>
              <a:spcAft>
                <a:spcPts val="600"/>
              </a:spcAft>
            </a:pPr>
            <a:r>
              <a:rPr lang="en-US" dirty="0" smtClean="0">
                <a:solidFill>
                  <a:srgbClr val="505050"/>
                </a:solidFill>
              </a:rPr>
              <a:t>Discussions</a:t>
            </a:r>
          </a:p>
        </p:txBody>
      </p:sp>
      <p:sp>
        <p:nvSpPr>
          <p:cNvPr id="29" name="TextBox 28"/>
          <p:cNvSpPr txBox="1"/>
          <p:nvPr/>
        </p:nvSpPr>
        <p:spPr>
          <a:xfrm>
            <a:off x="5972684" y="5170721"/>
            <a:ext cx="5811566" cy="1523494"/>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002060"/>
                </a:solidFill>
              </a:rPr>
              <a:t>Worldwide Communities – Social Computing</a:t>
            </a:r>
          </a:p>
          <a:p>
            <a:pPr>
              <a:lnSpc>
                <a:spcPct val="90000"/>
              </a:lnSpc>
              <a:spcAft>
                <a:spcPts val="600"/>
              </a:spcAft>
            </a:pPr>
            <a:r>
              <a:rPr lang="en-US" dirty="0" smtClean="0">
                <a:solidFill>
                  <a:srgbClr val="505050"/>
                </a:solidFill>
              </a:rPr>
              <a:t>Documents</a:t>
            </a:r>
          </a:p>
          <a:p>
            <a:pPr>
              <a:lnSpc>
                <a:spcPct val="90000"/>
              </a:lnSpc>
              <a:spcAft>
                <a:spcPts val="600"/>
              </a:spcAft>
            </a:pPr>
            <a:r>
              <a:rPr lang="en-US" dirty="0" smtClean="0">
                <a:solidFill>
                  <a:srgbClr val="505050"/>
                </a:solidFill>
              </a:rPr>
              <a:t>Pages</a:t>
            </a:r>
          </a:p>
          <a:p>
            <a:pPr>
              <a:lnSpc>
                <a:spcPct val="90000"/>
              </a:lnSpc>
              <a:spcAft>
                <a:spcPts val="600"/>
              </a:spcAft>
            </a:pPr>
            <a:r>
              <a:rPr lang="en-US" dirty="0" smtClean="0">
                <a:solidFill>
                  <a:srgbClr val="505050"/>
                </a:solidFill>
              </a:rPr>
              <a:t>Discussions</a:t>
            </a:r>
          </a:p>
        </p:txBody>
      </p:sp>
    </p:spTree>
    <p:extLst>
      <p:ext uri="{BB962C8B-B14F-4D97-AF65-F5344CB8AC3E}">
        <p14:creationId xmlns:p14="http://schemas.microsoft.com/office/powerpoint/2010/main" val="293385433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Applications of Social Data</a:t>
            </a:r>
            <a:endParaRPr lang="en-US" dirty="0"/>
          </a:p>
        </p:txBody>
      </p:sp>
      <p:sp>
        <p:nvSpPr>
          <p:cNvPr id="3" name="Text Placeholder 2"/>
          <p:cNvSpPr>
            <a:spLocks noGrp="1"/>
          </p:cNvSpPr>
          <p:nvPr>
            <p:ph type="body" sz="quarter" idx="10"/>
          </p:nvPr>
        </p:nvSpPr>
        <p:spPr>
          <a:xfrm>
            <a:off x="2408237" y="1820862"/>
            <a:ext cx="9296400" cy="738664"/>
          </a:xfrm>
        </p:spPr>
        <p:txBody>
          <a:bodyPr/>
          <a:lstStyle/>
          <a:p>
            <a:r>
              <a:rPr lang="en-US" dirty="0" smtClean="0"/>
              <a:t>My Profile</a:t>
            </a:r>
            <a:endParaRPr lang="en-US" dirty="0"/>
          </a:p>
        </p:txBody>
      </p:sp>
      <p:grpSp>
        <p:nvGrpSpPr>
          <p:cNvPr id="5" name="Group 4"/>
          <p:cNvGrpSpPr>
            <a:grpSpLocks noChangeAspect="1"/>
          </p:cNvGrpSpPr>
          <p:nvPr/>
        </p:nvGrpSpPr>
        <p:grpSpPr>
          <a:xfrm>
            <a:off x="609917" y="1557807"/>
            <a:ext cx="1463040" cy="1463040"/>
            <a:chOff x="198437" y="1176336"/>
            <a:chExt cx="1828800" cy="1865313"/>
          </a:xfrm>
        </p:grpSpPr>
        <p:sp>
          <p:nvSpPr>
            <p:cNvPr id="6" name="Rectangle 5"/>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1176336"/>
              <a:ext cx="678296" cy="1865313"/>
            </a:xfrm>
            <a:prstGeom prst="rect">
              <a:avLst/>
            </a:prstGeom>
            <a:noFill/>
            <a:ln>
              <a:noFill/>
            </a:ln>
          </p:spPr>
        </p:pic>
      </p:grpSp>
      <p:grpSp>
        <p:nvGrpSpPr>
          <p:cNvPr id="8" name="Group 7"/>
          <p:cNvGrpSpPr/>
          <p:nvPr/>
        </p:nvGrpSpPr>
        <p:grpSpPr>
          <a:xfrm>
            <a:off x="609917" y="5173662"/>
            <a:ext cx="1463040" cy="1463040"/>
            <a:chOff x="4757533" y="1535748"/>
            <a:chExt cx="1463040" cy="1463040"/>
          </a:xfrm>
        </p:grpSpPr>
        <p:sp>
          <p:nvSpPr>
            <p:cNvPr id="9" name="Rectangle 8"/>
            <p:cNvSpPr>
              <a:spLocks noChangeAspect="1"/>
            </p:cNvSpPr>
            <p:nvPr/>
          </p:nvSpPr>
          <p:spPr bwMode="auto">
            <a:xfrm>
              <a:off x="4757533" y="1535748"/>
              <a:ext cx="1463040" cy="14630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128"/>
            <p:cNvSpPr>
              <a:spLocks noChangeAspect="1" noEditPoints="1"/>
            </p:cNvSpPr>
            <p:nvPr/>
          </p:nvSpPr>
          <p:spPr bwMode="black">
            <a:xfrm>
              <a:off x="5055288" y="1896995"/>
              <a:ext cx="867530" cy="76372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1" name="Group 10"/>
          <p:cNvGrpSpPr>
            <a:grpSpLocks noChangeAspect="1"/>
          </p:cNvGrpSpPr>
          <p:nvPr/>
        </p:nvGrpSpPr>
        <p:grpSpPr>
          <a:xfrm>
            <a:off x="609917" y="3365664"/>
            <a:ext cx="1463040" cy="1463040"/>
            <a:chOff x="198437" y="1176336"/>
            <a:chExt cx="1828800" cy="1865313"/>
          </a:xfrm>
        </p:grpSpPr>
        <p:sp>
          <p:nvSpPr>
            <p:cNvPr id="12" name="Rectangle 11"/>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1176336"/>
              <a:ext cx="678296" cy="1865313"/>
            </a:xfrm>
            <a:prstGeom prst="rect">
              <a:avLst/>
            </a:prstGeom>
            <a:noFill/>
            <a:ln>
              <a:noFill/>
            </a:ln>
          </p:spPr>
        </p:pic>
      </p:grpSp>
      <p:sp>
        <p:nvSpPr>
          <p:cNvPr id="14" name="Text Placeholder 2"/>
          <p:cNvSpPr txBox="1">
            <a:spLocks/>
          </p:cNvSpPr>
          <p:nvPr/>
        </p:nvSpPr>
        <p:spPr>
          <a:xfrm>
            <a:off x="2405506" y="3465172"/>
            <a:ext cx="9296400" cy="129266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Content Authored by People I’m Following</a:t>
            </a:r>
            <a:endParaRPr lang="en-US" dirty="0">
              <a:gradFill>
                <a:gsLst>
                  <a:gs pos="1250">
                    <a:srgbClr val="012654"/>
                  </a:gs>
                  <a:gs pos="99000">
                    <a:srgbClr val="012654"/>
                  </a:gs>
                </a:gsLst>
                <a:lin ang="5400000" scaled="0"/>
              </a:gradFill>
            </a:endParaRPr>
          </a:p>
        </p:txBody>
      </p:sp>
      <p:sp>
        <p:nvSpPr>
          <p:cNvPr id="15" name="Text Placeholder 2"/>
          <p:cNvSpPr txBox="1">
            <a:spLocks/>
          </p:cNvSpPr>
          <p:nvPr/>
        </p:nvSpPr>
        <p:spPr>
          <a:xfrm>
            <a:off x="2411919" y="5258851"/>
            <a:ext cx="9296400"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Sites, Content and Tags I’m Following</a:t>
            </a:r>
            <a:endParaRPr lang="en-US" dirty="0">
              <a:gradFill>
                <a:gsLst>
                  <a:gs pos="1250">
                    <a:srgbClr val="012654"/>
                  </a:gs>
                  <a:gs pos="99000">
                    <a:srgbClr val="012654"/>
                  </a:gs>
                </a:gsLst>
                <a:lin ang="5400000" scaled="0"/>
              </a:gradFill>
            </a:endParaRPr>
          </a:p>
        </p:txBody>
      </p:sp>
      <p:sp>
        <p:nvSpPr>
          <p:cNvPr id="4" name="Right Arrow 3"/>
          <p:cNvSpPr/>
          <p:nvPr/>
        </p:nvSpPr>
        <p:spPr bwMode="auto">
          <a:xfrm>
            <a:off x="907673" y="4030662"/>
            <a:ext cx="967164" cy="381000"/>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42608614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“X” Factor</a:t>
            </a:r>
            <a:endParaRPr lang="en-US" dirty="0"/>
          </a:p>
        </p:txBody>
      </p:sp>
      <p:sp>
        <p:nvSpPr>
          <p:cNvPr id="4" name="Text Placeholder 3"/>
          <p:cNvSpPr>
            <a:spLocks noGrp="1"/>
          </p:cNvSpPr>
          <p:nvPr>
            <p:ph type="body" sz="quarter" idx="10"/>
          </p:nvPr>
        </p:nvSpPr>
        <p:spPr>
          <a:xfrm>
            <a:off x="274638" y="1212850"/>
            <a:ext cx="11887200" cy="2769989"/>
          </a:xfrm>
        </p:spPr>
        <p:txBody>
          <a:bodyPr/>
          <a:lstStyle/>
          <a:p>
            <a:endParaRPr lang="en-US" dirty="0" smtClean="0"/>
          </a:p>
          <a:p>
            <a:endParaRPr lang="en-US" dirty="0"/>
          </a:p>
          <a:p>
            <a:endParaRPr lang="en-US" dirty="0" smtClean="0"/>
          </a:p>
          <a:p>
            <a:endParaRPr lang="en-US" dirty="0"/>
          </a:p>
        </p:txBody>
      </p:sp>
      <p:sp>
        <p:nvSpPr>
          <p:cNvPr id="6" name="Freeform 5"/>
          <p:cNvSpPr>
            <a:spLocks noChangeAspect="1" noEditPoints="1"/>
          </p:cNvSpPr>
          <p:nvPr/>
        </p:nvSpPr>
        <p:spPr bwMode="black">
          <a:xfrm>
            <a:off x="5416903" y="3218730"/>
            <a:ext cx="1742024" cy="2020903"/>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7" name="Right Brace 6"/>
          <p:cNvSpPr/>
          <p:nvPr/>
        </p:nvSpPr>
        <p:spPr>
          <a:xfrm>
            <a:off x="2636837" y="1557806"/>
            <a:ext cx="1676400" cy="4987455"/>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nvGrpSpPr>
          <p:cNvPr id="8" name="Group 7"/>
          <p:cNvGrpSpPr>
            <a:grpSpLocks noChangeAspect="1"/>
          </p:cNvGrpSpPr>
          <p:nvPr/>
        </p:nvGrpSpPr>
        <p:grpSpPr>
          <a:xfrm>
            <a:off x="609917" y="1557807"/>
            <a:ext cx="1463040" cy="1463040"/>
            <a:chOff x="198437" y="1176336"/>
            <a:chExt cx="1828800" cy="1865313"/>
          </a:xfrm>
        </p:grpSpPr>
        <p:sp>
          <p:nvSpPr>
            <p:cNvPr id="9" name="Rectangle 8"/>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773689" y="1176336"/>
              <a:ext cx="678296" cy="1865313"/>
            </a:xfrm>
            <a:prstGeom prst="rect">
              <a:avLst/>
            </a:prstGeom>
            <a:noFill/>
            <a:ln>
              <a:noFill/>
            </a:ln>
          </p:spPr>
        </p:pic>
      </p:grpSp>
      <p:grpSp>
        <p:nvGrpSpPr>
          <p:cNvPr id="11" name="Group 10"/>
          <p:cNvGrpSpPr/>
          <p:nvPr/>
        </p:nvGrpSpPr>
        <p:grpSpPr>
          <a:xfrm>
            <a:off x="609917" y="5173662"/>
            <a:ext cx="1463040" cy="1463040"/>
            <a:chOff x="4757533" y="1535748"/>
            <a:chExt cx="1463040" cy="1463040"/>
          </a:xfrm>
        </p:grpSpPr>
        <p:sp>
          <p:nvSpPr>
            <p:cNvPr id="12" name="Rectangle 11"/>
            <p:cNvSpPr>
              <a:spLocks noChangeAspect="1"/>
            </p:cNvSpPr>
            <p:nvPr/>
          </p:nvSpPr>
          <p:spPr bwMode="auto">
            <a:xfrm>
              <a:off x="4757533" y="1535748"/>
              <a:ext cx="1463040" cy="14630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Freeform 128"/>
            <p:cNvSpPr>
              <a:spLocks noChangeAspect="1" noEditPoints="1"/>
            </p:cNvSpPr>
            <p:nvPr/>
          </p:nvSpPr>
          <p:spPr bwMode="black">
            <a:xfrm>
              <a:off x="5055288" y="1896995"/>
              <a:ext cx="867530" cy="76372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4" name="Group 13"/>
          <p:cNvGrpSpPr>
            <a:grpSpLocks noChangeAspect="1"/>
          </p:cNvGrpSpPr>
          <p:nvPr/>
        </p:nvGrpSpPr>
        <p:grpSpPr>
          <a:xfrm>
            <a:off x="609917" y="3365664"/>
            <a:ext cx="1463040" cy="1463040"/>
            <a:chOff x="198437" y="1176336"/>
            <a:chExt cx="1828800" cy="1865313"/>
          </a:xfrm>
        </p:grpSpPr>
        <p:sp>
          <p:nvSpPr>
            <p:cNvPr id="15" name="Rectangle 14"/>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773689" y="1176336"/>
              <a:ext cx="678296" cy="1865313"/>
            </a:xfrm>
            <a:prstGeom prst="rect">
              <a:avLst/>
            </a:prstGeom>
            <a:noFill/>
            <a:ln>
              <a:noFill/>
            </a:ln>
          </p:spPr>
        </p:pic>
      </p:grpSp>
      <p:sp>
        <p:nvSpPr>
          <p:cNvPr id="17" name="Right Arrow 16"/>
          <p:cNvSpPr/>
          <p:nvPr/>
        </p:nvSpPr>
        <p:spPr bwMode="auto">
          <a:xfrm>
            <a:off x="907673" y="4030662"/>
            <a:ext cx="967164" cy="381000"/>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3"/>
          <a:stretch>
            <a:fillRect/>
          </a:stretch>
        </p:blipFill>
        <p:spPr>
          <a:xfrm>
            <a:off x="4890498" y="601662"/>
            <a:ext cx="5442540" cy="5994787"/>
          </a:xfrm>
          <a:prstGeom prst="rect">
            <a:avLst/>
          </a:prstGeom>
        </p:spPr>
      </p:pic>
    </p:spTree>
    <p:extLst>
      <p:ext uri="{BB962C8B-B14F-4D97-AF65-F5344CB8AC3E}">
        <p14:creationId xmlns:p14="http://schemas.microsoft.com/office/powerpoint/2010/main" val="330765314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Query Rules &amp; User Profiles</a:t>
            </a:r>
            <a:endParaRPr lang="en-US" dirty="0"/>
          </a:p>
        </p:txBody>
      </p:sp>
    </p:spTree>
    <p:extLst>
      <p:ext uri="{BB962C8B-B14F-4D97-AF65-F5344CB8AC3E}">
        <p14:creationId xmlns:p14="http://schemas.microsoft.com/office/powerpoint/2010/main" val="1846964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API’s</a:t>
            </a:r>
            <a:endParaRPr lang="en-US" dirty="0"/>
          </a:p>
        </p:txBody>
      </p:sp>
      <p:sp>
        <p:nvSpPr>
          <p:cNvPr id="3" name="Text Placeholder 2"/>
          <p:cNvSpPr>
            <a:spLocks noGrp="1"/>
          </p:cNvSpPr>
          <p:nvPr>
            <p:ph type="body" sz="quarter" idx="10"/>
          </p:nvPr>
        </p:nvSpPr>
        <p:spPr>
          <a:xfrm>
            <a:off x="2235403" y="1750718"/>
            <a:ext cx="9926435" cy="1077218"/>
          </a:xfrm>
        </p:spPr>
        <p:txBody>
          <a:bodyPr/>
          <a:lstStyle/>
          <a:p>
            <a:r>
              <a:rPr lang="en-US" dirty="0" smtClean="0"/>
              <a:t>Profile API</a:t>
            </a:r>
          </a:p>
          <a:p>
            <a:pPr lvl="1"/>
            <a:r>
              <a:rPr lang="en-US" dirty="0" err="1" smtClean="0"/>
              <a:t>SP.UserProfiles.PeopleManager</a:t>
            </a:r>
            <a:endParaRPr lang="en-US" dirty="0" smtClean="0"/>
          </a:p>
        </p:txBody>
      </p:sp>
      <p:grpSp>
        <p:nvGrpSpPr>
          <p:cNvPr id="4" name="Group 3"/>
          <p:cNvGrpSpPr>
            <a:grpSpLocks noChangeAspect="1"/>
          </p:cNvGrpSpPr>
          <p:nvPr/>
        </p:nvGrpSpPr>
        <p:grpSpPr>
          <a:xfrm>
            <a:off x="609917" y="1557807"/>
            <a:ext cx="1463040" cy="1463040"/>
            <a:chOff x="198437" y="1176336"/>
            <a:chExt cx="1828800" cy="1865313"/>
          </a:xfrm>
        </p:grpSpPr>
        <p:sp>
          <p:nvSpPr>
            <p:cNvPr id="5" name="Rectangle 4"/>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773689" y="1176336"/>
              <a:ext cx="678296" cy="1865313"/>
            </a:xfrm>
            <a:prstGeom prst="rect">
              <a:avLst/>
            </a:prstGeom>
            <a:noFill/>
            <a:ln>
              <a:noFill/>
            </a:ln>
          </p:spPr>
        </p:pic>
      </p:grpSp>
      <p:grpSp>
        <p:nvGrpSpPr>
          <p:cNvPr id="10" name="Group 9"/>
          <p:cNvGrpSpPr>
            <a:grpSpLocks noChangeAspect="1"/>
          </p:cNvGrpSpPr>
          <p:nvPr/>
        </p:nvGrpSpPr>
        <p:grpSpPr>
          <a:xfrm>
            <a:off x="609917" y="3349819"/>
            <a:ext cx="1463040" cy="1463040"/>
            <a:chOff x="198437" y="1176336"/>
            <a:chExt cx="1828800" cy="1865313"/>
          </a:xfrm>
        </p:grpSpPr>
        <p:sp>
          <p:nvSpPr>
            <p:cNvPr id="11" name="Rectangle 10"/>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descr="\\MAGNUM\Projects\Microsoft\Cloud Power FY12\Design\ICONS_PNG\Flexible_Workspace.png"/>
            <p:cNvPicPr>
              <a:picLocks noChangeAspect="1" noChangeArrowheads="1"/>
            </p:cNvPicPr>
            <p:nvPr/>
          </p:nvPicPr>
          <p:blipFill>
            <a:blip r:embed="rId2" cstate="print">
              <a:lum bright="100000"/>
            </a:blip>
            <a:srcRect r="63636"/>
            <a:stretch>
              <a:fillRect/>
            </a:stretch>
          </p:blipFill>
          <p:spPr bwMode="auto">
            <a:xfrm>
              <a:off x="773689" y="1176336"/>
              <a:ext cx="678296" cy="1865313"/>
            </a:xfrm>
            <a:prstGeom prst="rect">
              <a:avLst/>
            </a:prstGeom>
            <a:noFill/>
            <a:ln>
              <a:noFill/>
            </a:ln>
          </p:spPr>
        </p:pic>
      </p:grpSp>
      <p:sp>
        <p:nvSpPr>
          <p:cNvPr id="13" name="Right Arrow 12"/>
          <p:cNvSpPr/>
          <p:nvPr/>
        </p:nvSpPr>
        <p:spPr bwMode="auto">
          <a:xfrm>
            <a:off x="907673" y="4030662"/>
            <a:ext cx="967164" cy="381000"/>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4" name="Picture 2" descr="\\MAGNUM\Projects\Microsoft\Cloud Power FY12\Design\Icons\PNGs\Search.png"/>
          <p:cNvPicPr>
            <a:picLocks noChangeAspect="1" noChangeArrowheads="1"/>
          </p:cNvPicPr>
          <p:nvPr/>
        </p:nvPicPr>
        <p:blipFill>
          <a:blip r:embed="rId3" cstate="print">
            <a:lum bright="100000"/>
          </a:blip>
          <a:srcRect/>
          <a:stretch>
            <a:fillRect/>
          </a:stretch>
        </p:blipFill>
        <p:spPr bwMode="auto">
          <a:xfrm>
            <a:off x="609917" y="5173521"/>
            <a:ext cx="1497241" cy="1497240"/>
          </a:xfrm>
          <a:prstGeom prst="rect">
            <a:avLst/>
          </a:prstGeom>
          <a:solidFill>
            <a:schemeClr val="accent1"/>
          </a:solidFill>
        </p:spPr>
      </p:pic>
      <p:sp>
        <p:nvSpPr>
          <p:cNvPr id="15" name="Text Placeholder 2"/>
          <p:cNvSpPr txBox="1">
            <a:spLocks/>
          </p:cNvSpPr>
          <p:nvPr/>
        </p:nvSpPr>
        <p:spPr>
          <a:xfrm>
            <a:off x="2235403" y="3542730"/>
            <a:ext cx="9926435" cy="107721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Following</a:t>
            </a:r>
          </a:p>
          <a:p>
            <a:pPr lvl="1"/>
            <a:r>
              <a:rPr lang="en-US" dirty="0" err="1" smtClean="0">
                <a:gradFill>
                  <a:gsLst>
                    <a:gs pos="1250">
                      <a:srgbClr val="505050"/>
                    </a:gs>
                    <a:gs pos="100000">
                      <a:srgbClr val="505050"/>
                    </a:gs>
                  </a:gsLst>
                  <a:lin ang="5400000" scaled="0"/>
                </a:gradFill>
              </a:rPr>
              <a:t>Social.Following</a:t>
            </a:r>
            <a:endParaRPr lang="en-US" dirty="0" smtClean="0">
              <a:gradFill>
                <a:gsLst>
                  <a:gs pos="1250">
                    <a:srgbClr val="505050"/>
                  </a:gs>
                  <a:gs pos="100000">
                    <a:srgbClr val="505050"/>
                  </a:gs>
                </a:gsLst>
                <a:lin ang="5400000" scaled="0"/>
              </a:gradFill>
            </a:endParaRPr>
          </a:p>
        </p:txBody>
      </p:sp>
      <p:sp>
        <p:nvSpPr>
          <p:cNvPr id="16" name="Text Placeholder 2"/>
          <p:cNvSpPr txBox="1">
            <a:spLocks/>
          </p:cNvSpPr>
          <p:nvPr/>
        </p:nvSpPr>
        <p:spPr>
          <a:xfrm>
            <a:off x="2235402" y="5383532"/>
            <a:ext cx="9926435" cy="107721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Search</a:t>
            </a:r>
          </a:p>
          <a:p>
            <a:pPr lvl="1"/>
            <a:r>
              <a:rPr lang="en-US" dirty="0" smtClean="0">
                <a:gradFill>
                  <a:gsLst>
                    <a:gs pos="1250">
                      <a:srgbClr val="505050"/>
                    </a:gs>
                    <a:gs pos="100000">
                      <a:srgbClr val="505050"/>
                    </a:gs>
                  </a:gsLst>
                  <a:lin ang="5400000" scaled="0"/>
                </a:gradFill>
              </a:rPr>
              <a:t>Search</a:t>
            </a: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7833" y="2405066"/>
            <a:ext cx="6167979" cy="3526722"/>
          </a:xfrm>
          <a:prstGeom prst="rect">
            <a:avLst/>
          </a:prstGeom>
          <a:ln w="38100">
            <a:noFill/>
          </a:ln>
        </p:spPr>
      </p:pic>
    </p:spTree>
    <p:extLst>
      <p:ext uri="{BB962C8B-B14F-4D97-AF65-F5344CB8AC3E}">
        <p14:creationId xmlns:p14="http://schemas.microsoft.com/office/powerpoint/2010/main" val="28444689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Following Content</a:t>
            </a:r>
            <a:endParaRPr lang="en-US" dirty="0"/>
          </a:p>
        </p:txBody>
      </p:sp>
    </p:spTree>
    <p:extLst>
      <p:ext uri="{BB962C8B-B14F-4D97-AF65-F5344CB8AC3E}">
        <p14:creationId xmlns:p14="http://schemas.microsoft.com/office/powerpoint/2010/main" val="15622685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Making Your Search Social with SharePoint 2013</a:t>
            </a:r>
            <a:endParaRPr lang="en-US" dirty="0"/>
          </a:p>
        </p:txBody>
      </p:sp>
      <p:sp>
        <p:nvSpPr>
          <p:cNvPr id="5" name="Text Placeholder 4"/>
          <p:cNvSpPr>
            <a:spLocks noGrp="1"/>
          </p:cNvSpPr>
          <p:nvPr>
            <p:ph type="body" sz="quarter" idx="12"/>
          </p:nvPr>
        </p:nvSpPr>
        <p:spPr/>
        <p:txBody>
          <a:bodyPr/>
          <a:lstStyle/>
          <a:p>
            <a:r>
              <a:rPr lang="en-US" dirty="0" smtClean="0"/>
              <a:t>Paul Summers</a:t>
            </a:r>
          </a:p>
          <a:p>
            <a:r>
              <a:rPr lang="en-US" dirty="0" smtClean="0"/>
              <a:t>Architect, Microsoft Services</a:t>
            </a:r>
          </a:p>
        </p:txBody>
      </p:sp>
      <p:sp>
        <p:nvSpPr>
          <p:cNvPr id="2" name="Text Placeholder 1"/>
          <p:cNvSpPr>
            <a:spLocks noGrp="1"/>
          </p:cNvSpPr>
          <p:nvPr>
            <p:ph type="body" sz="quarter" idx="13"/>
          </p:nvPr>
        </p:nvSpPr>
        <p:spPr/>
        <p:txBody>
          <a:bodyPr/>
          <a:lstStyle/>
          <a:p>
            <a:r>
              <a:rPr lang="en-US" dirty="0" smtClean="0"/>
              <a:t>SPC069</a:t>
            </a:r>
            <a:endParaRPr lang="en-US" dirty="0"/>
          </a:p>
        </p:txBody>
      </p:sp>
    </p:spTree>
    <p:extLst>
      <p:ext uri="{BB962C8B-B14F-4D97-AF65-F5344CB8AC3E}">
        <p14:creationId xmlns:p14="http://schemas.microsoft.com/office/powerpoint/2010/main" val="2154113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Intent</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Using Your Newsfeed</a:t>
            </a:r>
            <a:endParaRPr lang="en-US" dirty="0"/>
          </a:p>
        </p:txBody>
      </p:sp>
      <p:cxnSp>
        <p:nvCxnSpPr>
          <p:cNvPr id="23" name="Straight Connector 22"/>
          <p:cNvCxnSpPr/>
          <p:nvPr/>
        </p:nvCxnSpPr>
        <p:spPr>
          <a:xfrm>
            <a:off x="1379433" y="3802062"/>
            <a:ext cx="0" cy="281940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5939" y="4079144"/>
            <a:ext cx="1547796" cy="2502223"/>
          </a:xfrm>
          <a:prstGeom prst="rect">
            <a:avLst/>
          </a:prstGeom>
          <a:noFill/>
        </p:spPr>
        <p:txBody>
          <a:bodyPr wrap="none" lIns="182880" tIns="146304" rIns="182880" bIns="146304" rtlCol="0">
            <a:spAutoFit/>
          </a:bodyPr>
          <a:lstStyle/>
          <a:p>
            <a:pPr>
              <a:lnSpc>
                <a:spcPct val="90000"/>
              </a:lnSpc>
              <a:spcAft>
                <a:spcPts val="600"/>
              </a:spcAft>
            </a:pPr>
            <a:r>
              <a:rPr lang="en-US" b="1" dirty="0" smtClean="0">
                <a:gradFill>
                  <a:gsLst>
                    <a:gs pos="2917">
                      <a:srgbClr val="505050"/>
                    </a:gs>
                    <a:gs pos="30000">
                      <a:srgbClr val="505050"/>
                    </a:gs>
                  </a:gsLst>
                  <a:lin ang="5400000" scaled="0"/>
                </a:gradFill>
              </a:rPr>
              <a:t>SharePoint</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gradFill>
                  <a:gsLst>
                    <a:gs pos="2917">
                      <a:srgbClr val="505050"/>
                    </a:gs>
                    <a:gs pos="30000">
                      <a:srgbClr val="505050"/>
                    </a:gs>
                  </a:gsLst>
                  <a:lin ang="5400000" scaled="0"/>
                </a:gradFill>
              </a:rPr>
              <a:t>Windows 8</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Social</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endParaRPr lang="en-US" dirty="0" smtClean="0">
              <a:gradFill>
                <a:gsLst>
                  <a:gs pos="2917">
                    <a:srgbClr val="505050"/>
                  </a:gs>
                  <a:gs pos="30000">
                    <a:srgbClr val="505050"/>
                  </a:gs>
                </a:gsLst>
                <a:lin ang="5400000" scaled="0"/>
              </a:gradFill>
            </a:endParaRPr>
          </a:p>
        </p:txBody>
      </p:sp>
      <p:cxnSp>
        <p:nvCxnSpPr>
          <p:cNvPr id="25" name="Straight Connector 24"/>
          <p:cNvCxnSpPr/>
          <p:nvPr/>
        </p:nvCxnSpPr>
        <p:spPr>
          <a:xfrm>
            <a:off x="2962329" y="3802062"/>
            <a:ext cx="0" cy="281940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258835" y="4119239"/>
            <a:ext cx="1728871" cy="2502223"/>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Infrastructure</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SharePoint</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Search</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endParaRPr lang="en-US" dirty="0" smtClean="0">
              <a:gradFill>
                <a:gsLst>
                  <a:gs pos="2917">
                    <a:srgbClr val="505050"/>
                  </a:gs>
                  <a:gs pos="30000">
                    <a:srgbClr val="505050"/>
                  </a:gs>
                </a:gsLst>
                <a:lin ang="5400000" scaled="0"/>
              </a:gradFill>
            </a:endParaRPr>
          </a:p>
        </p:txBody>
      </p:sp>
      <p:cxnSp>
        <p:nvCxnSpPr>
          <p:cNvPr id="27" name="Straight Connector 26"/>
          <p:cNvCxnSpPr/>
          <p:nvPr/>
        </p:nvCxnSpPr>
        <p:spPr>
          <a:xfrm>
            <a:off x="4589051" y="3802062"/>
            <a:ext cx="0" cy="281940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85557" y="4079144"/>
            <a:ext cx="1547796" cy="1849737"/>
          </a:xfrm>
          <a:prstGeom prst="rect">
            <a:avLst/>
          </a:prstGeom>
          <a:noFill/>
        </p:spPr>
        <p:txBody>
          <a:bodyPr wrap="none" lIns="182880" tIns="146304" rIns="182880" bIns="146304" rtlCol="0">
            <a:spAutoFit/>
          </a:bodyPr>
          <a:lstStyle/>
          <a:p>
            <a:pPr>
              <a:lnSpc>
                <a:spcPct val="90000"/>
              </a:lnSpc>
              <a:spcAft>
                <a:spcPts val="600"/>
              </a:spcAft>
            </a:pPr>
            <a:r>
              <a:rPr lang="en-US" b="1" dirty="0" smtClean="0">
                <a:gradFill>
                  <a:gsLst>
                    <a:gs pos="2917">
                      <a:srgbClr val="505050"/>
                    </a:gs>
                    <a:gs pos="30000">
                      <a:srgbClr val="505050"/>
                    </a:gs>
                  </a:gsLst>
                  <a:lin ang="5400000" scaled="0"/>
                </a:gradFill>
              </a:rPr>
              <a:t>SharePoint</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Search</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dirty="0" smtClean="0">
                <a:gradFill>
                  <a:gsLst>
                    <a:gs pos="2917">
                      <a:srgbClr val="505050"/>
                    </a:gs>
                    <a:gs pos="30000">
                      <a:srgbClr val="505050"/>
                    </a:gs>
                  </a:gsLst>
                  <a:lin ang="5400000" scaled="0"/>
                </a:gradFill>
              </a:rPr>
              <a:t>Microsoft</a:t>
            </a:r>
          </a:p>
        </p:txBody>
      </p:sp>
      <p:cxnSp>
        <p:nvCxnSpPr>
          <p:cNvPr id="29" name="Straight Connector 28"/>
          <p:cNvCxnSpPr/>
          <p:nvPr/>
        </p:nvCxnSpPr>
        <p:spPr>
          <a:xfrm>
            <a:off x="6128121" y="3802062"/>
            <a:ext cx="0" cy="281940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424627" y="4117740"/>
            <a:ext cx="2014013" cy="1849737"/>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Windows Phone</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Social</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Search</a:t>
            </a:r>
          </a:p>
        </p:txBody>
      </p:sp>
      <p:pic>
        <p:nvPicPr>
          <p:cNvPr id="31" name="Picture 2" descr="\\MAGNUM\Projects\Microsoft\Cloud Power FY12\Design\Icons\PNGs\Search.png"/>
          <p:cNvPicPr>
            <a:picLocks noChangeAspect="1" noChangeArrowheads="1"/>
          </p:cNvPicPr>
          <p:nvPr/>
        </p:nvPicPr>
        <p:blipFill>
          <a:blip r:embed="rId3" cstate="print">
            <a:lum bright="100000"/>
          </a:blip>
          <a:srcRect/>
          <a:stretch>
            <a:fillRect/>
          </a:stretch>
        </p:blipFill>
        <p:spPr bwMode="auto">
          <a:xfrm>
            <a:off x="7742237" y="2129824"/>
            <a:ext cx="1417797" cy="1417796"/>
          </a:xfrm>
          <a:prstGeom prst="rect">
            <a:avLst/>
          </a:prstGeom>
          <a:solidFill>
            <a:schemeClr val="accent1"/>
          </a:solidFill>
        </p:spPr>
      </p:pic>
      <p:cxnSp>
        <p:nvCxnSpPr>
          <p:cNvPr id="32" name="Straight Connector 31"/>
          <p:cNvCxnSpPr/>
          <p:nvPr/>
        </p:nvCxnSpPr>
        <p:spPr>
          <a:xfrm>
            <a:off x="8457389" y="3802062"/>
            <a:ext cx="0" cy="281940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789637" y="4079123"/>
            <a:ext cx="1547796" cy="1849737"/>
          </a:xfrm>
          <a:prstGeom prst="rect">
            <a:avLst/>
          </a:prstGeom>
          <a:noFill/>
        </p:spPr>
        <p:txBody>
          <a:bodyPr wrap="none" lIns="182880" tIns="146304" rIns="182880" bIns="146304" rtlCol="0">
            <a:spAutoFit/>
          </a:bodyPr>
          <a:lstStyle/>
          <a:p>
            <a:pPr>
              <a:lnSpc>
                <a:spcPct val="90000"/>
              </a:lnSpc>
              <a:spcAft>
                <a:spcPts val="600"/>
              </a:spcAft>
            </a:pPr>
            <a:r>
              <a:rPr lang="en-US" b="1" dirty="0" smtClean="0">
                <a:gradFill>
                  <a:gsLst>
                    <a:gs pos="2917">
                      <a:srgbClr val="505050"/>
                    </a:gs>
                    <a:gs pos="30000">
                      <a:srgbClr val="505050"/>
                    </a:gs>
                  </a:gsLst>
                  <a:lin ang="5400000" scaled="0"/>
                </a:gradFill>
              </a:rPr>
              <a:t>SharePoint</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Search</a:t>
            </a:r>
          </a:p>
          <a:p>
            <a:pPr>
              <a:lnSpc>
                <a:spcPct val="90000"/>
              </a:lnSpc>
              <a:spcAft>
                <a:spcPts val="600"/>
              </a:spcAft>
            </a:pPr>
            <a:endParaRPr lang="en-US" dirty="0">
              <a:gradFill>
                <a:gsLst>
                  <a:gs pos="2917">
                    <a:srgbClr val="505050"/>
                  </a:gs>
                  <a:gs pos="30000">
                    <a:srgbClr val="505050"/>
                  </a:gs>
                </a:gsLst>
                <a:lin ang="5400000" scaled="0"/>
              </a:gradFill>
            </a:endParaRPr>
          </a:p>
          <a:p>
            <a:pPr>
              <a:lnSpc>
                <a:spcPct val="90000"/>
              </a:lnSpc>
              <a:spcAft>
                <a:spcPts val="600"/>
              </a:spcAft>
            </a:pPr>
            <a:r>
              <a:rPr lang="en-US" b="1" dirty="0" smtClean="0">
                <a:gradFill>
                  <a:gsLst>
                    <a:gs pos="2917">
                      <a:srgbClr val="505050"/>
                    </a:gs>
                    <a:gs pos="30000">
                      <a:srgbClr val="505050"/>
                    </a:gs>
                  </a:gsLst>
                  <a:lin ang="5400000" scaled="0"/>
                </a:gradFill>
              </a:rPr>
              <a:t>Social</a:t>
            </a:r>
          </a:p>
        </p:txBody>
      </p:sp>
      <p:sp>
        <p:nvSpPr>
          <p:cNvPr id="34" name="TextBox 33"/>
          <p:cNvSpPr txBox="1"/>
          <p:nvPr/>
        </p:nvSpPr>
        <p:spPr>
          <a:xfrm>
            <a:off x="10256837" y="2195870"/>
            <a:ext cx="1283428" cy="4196992"/>
          </a:xfrm>
          <a:prstGeom prst="rect">
            <a:avLst/>
          </a:prstGeom>
          <a:noFill/>
        </p:spPr>
        <p:txBody>
          <a:bodyPr vert="vert270" wrap="square" lIns="182880" tIns="146304" rIns="182880" bIns="146304" rtlCol="0">
            <a:spAutoFit/>
          </a:bodyPr>
          <a:lstStyle/>
          <a:p>
            <a:pPr algn="ctr">
              <a:lnSpc>
                <a:spcPct val="90000"/>
              </a:lnSpc>
              <a:spcAft>
                <a:spcPts val="600"/>
              </a:spcAft>
            </a:pPr>
            <a:r>
              <a:rPr lang="en-US" sz="6600" dirty="0" smtClean="0">
                <a:solidFill>
                  <a:srgbClr val="00AEEF"/>
                </a:solidFill>
              </a:rPr>
              <a:t> SP 2013</a:t>
            </a:r>
          </a:p>
        </p:txBody>
      </p:sp>
      <p:sp>
        <p:nvSpPr>
          <p:cNvPr id="35" name="Rectangle 34"/>
          <p:cNvSpPr/>
          <p:nvPr/>
        </p:nvSpPr>
        <p:spPr bwMode="auto">
          <a:xfrm>
            <a:off x="579436" y="6020914"/>
            <a:ext cx="8580597" cy="790814"/>
          </a:xfrm>
          <a:prstGeom prst="rect">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err="1" smtClean="0">
                <a:solidFill>
                  <a:srgbClr val="FFFFFF"/>
                </a:solidFill>
              </a:rPr>
              <a:t>StreamInsight</a:t>
            </a:r>
            <a:r>
              <a:rPr lang="en-US" sz="2000" dirty="0" smtClean="0">
                <a:solidFill>
                  <a:srgbClr val="FFFFFF"/>
                </a:solidFill>
              </a:rPr>
              <a:t> Complex Event Processing</a:t>
            </a:r>
            <a:endParaRPr lang="en-US" sz="2000" dirty="0">
              <a:solidFill>
                <a:srgbClr val="FFFFFF"/>
              </a:solidFill>
            </a:endParaRPr>
          </a:p>
        </p:txBody>
      </p:sp>
      <p:sp>
        <p:nvSpPr>
          <p:cNvPr id="36" name="Rectangle 35"/>
          <p:cNvSpPr/>
          <p:nvPr/>
        </p:nvSpPr>
        <p:spPr bwMode="auto">
          <a:xfrm>
            <a:off x="10256836" y="6020914"/>
            <a:ext cx="1283429" cy="790814"/>
          </a:xfrm>
          <a:prstGeom prst="rect">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XRANK</a:t>
            </a:r>
            <a:endParaRPr lang="en-US" sz="2000" dirty="0">
              <a:solidFill>
                <a:srgbClr val="FFFFFF"/>
              </a:solidFill>
            </a:endParaRPr>
          </a:p>
        </p:txBody>
      </p:sp>
      <p:sp>
        <p:nvSpPr>
          <p:cNvPr id="37" name="Rectangle 36"/>
          <p:cNvSpPr/>
          <p:nvPr/>
        </p:nvSpPr>
        <p:spPr bwMode="auto">
          <a:xfrm>
            <a:off x="579437" y="2129824"/>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2206159" y="2129824"/>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3832881" y="2129824"/>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5459603" y="2129824"/>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Freeform 168"/>
          <p:cNvSpPr>
            <a:spLocks noChangeAspect="1" noEditPoints="1"/>
          </p:cNvSpPr>
          <p:nvPr/>
        </p:nvSpPr>
        <p:spPr bwMode="black">
          <a:xfrm>
            <a:off x="794862" y="2341647"/>
            <a:ext cx="780488" cy="731520"/>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2" name="Freeform 169"/>
          <p:cNvSpPr>
            <a:spLocks noChangeAspect="1"/>
          </p:cNvSpPr>
          <p:nvPr/>
        </p:nvSpPr>
        <p:spPr bwMode="black">
          <a:xfrm>
            <a:off x="1189037" y="2530321"/>
            <a:ext cx="740024" cy="702928"/>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3" name="Freeform 168"/>
          <p:cNvSpPr>
            <a:spLocks noChangeAspect="1" noEditPoints="1"/>
          </p:cNvSpPr>
          <p:nvPr/>
        </p:nvSpPr>
        <p:spPr bwMode="black">
          <a:xfrm>
            <a:off x="2337573" y="2341647"/>
            <a:ext cx="780488" cy="731520"/>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4" name="Freeform 169"/>
          <p:cNvSpPr>
            <a:spLocks noChangeAspect="1"/>
          </p:cNvSpPr>
          <p:nvPr/>
        </p:nvSpPr>
        <p:spPr bwMode="black">
          <a:xfrm>
            <a:off x="2731748" y="2530321"/>
            <a:ext cx="740024" cy="702928"/>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5" name="Freeform 168"/>
          <p:cNvSpPr>
            <a:spLocks noChangeAspect="1" noEditPoints="1"/>
          </p:cNvSpPr>
          <p:nvPr/>
        </p:nvSpPr>
        <p:spPr bwMode="black">
          <a:xfrm>
            <a:off x="3999435" y="2341647"/>
            <a:ext cx="780488" cy="731520"/>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6" name="Freeform 169"/>
          <p:cNvSpPr>
            <a:spLocks noChangeAspect="1"/>
          </p:cNvSpPr>
          <p:nvPr/>
        </p:nvSpPr>
        <p:spPr bwMode="black">
          <a:xfrm>
            <a:off x="4393610" y="2530321"/>
            <a:ext cx="740024" cy="702928"/>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7" name="Freeform 168"/>
          <p:cNvSpPr>
            <a:spLocks noChangeAspect="1" noEditPoints="1"/>
          </p:cNvSpPr>
          <p:nvPr/>
        </p:nvSpPr>
        <p:spPr bwMode="black">
          <a:xfrm>
            <a:off x="5636050" y="2341647"/>
            <a:ext cx="780488" cy="731520"/>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48" name="Freeform 169"/>
          <p:cNvSpPr>
            <a:spLocks noChangeAspect="1"/>
          </p:cNvSpPr>
          <p:nvPr/>
        </p:nvSpPr>
        <p:spPr bwMode="black">
          <a:xfrm>
            <a:off x="6030225" y="2530321"/>
            <a:ext cx="740024" cy="702928"/>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Tree>
    <p:extLst>
      <p:ext uri="{BB962C8B-B14F-4D97-AF65-F5344CB8AC3E}">
        <p14:creationId xmlns:p14="http://schemas.microsoft.com/office/powerpoint/2010/main" val="218192453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Socializing Your Search</a:t>
            </a:r>
            <a:endParaRPr lang="en-US" dirty="0"/>
          </a:p>
        </p:txBody>
      </p:sp>
      <p:sp>
        <p:nvSpPr>
          <p:cNvPr id="3" name="Text Placeholder 2"/>
          <p:cNvSpPr>
            <a:spLocks noGrp="1"/>
          </p:cNvSpPr>
          <p:nvPr>
            <p:ph type="body" sz="quarter" idx="10"/>
          </p:nvPr>
        </p:nvSpPr>
        <p:spPr>
          <a:xfrm>
            <a:off x="2255837" y="2146534"/>
            <a:ext cx="9908366" cy="614824"/>
          </a:xfrm>
        </p:spPr>
        <p:txBody>
          <a:bodyPr/>
          <a:lstStyle/>
          <a:p>
            <a:r>
              <a:rPr lang="en-US" dirty="0" smtClean="0"/>
              <a:t>Know Your User</a:t>
            </a:r>
          </a:p>
          <a:p>
            <a:endParaRPr lang="en-US" dirty="0"/>
          </a:p>
          <a:p>
            <a:endParaRPr lang="en-US" dirty="0"/>
          </a:p>
        </p:txBody>
      </p:sp>
      <p:grpSp>
        <p:nvGrpSpPr>
          <p:cNvPr id="4" name="Group 3"/>
          <p:cNvGrpSpPr>
            <a:grpSpLocks noChangeAspect="1"/>
          </p:cNvGrpSpPr>
          <p:nvPr/>
        </p:nvGrpSpPr>
        <p:grpSpPr>
          <a:xfrm>
            <a:off x="609917" y="1722426"/>
            <a:ext cx="1463040" cy="1463040"/>
            <a:chOff x="198437" y="1176336"/>
            <a:chExt cx="1828800" cy="1865313"/>
          </a:xfrm>
        </p:grpSpPr>
        <p:sp>
          <p:nvSpPr>
            <p:cNvPr id="5" name="Rectangle 4"/>
            <p:cNvSpPr/>
            <p:nvPr/>
          </p:nvSpPr>
          <p:spPr bwMode="auto">
            <a:xfrm>
              <a:off x="198437" y="1212849"/>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773689" y="1176336"/>
              <a:ext cx="678296" cy="1865313"/>
            </a:xfrm>
            <a:prstGeom prst="rect">
              <a:avLst/>
            </a:prstGeom>
            <a:noFill/>
            <a:ln>
              <a:noFill/>
            </a:ln>
          </p:spPr>
        </p:pic>
      </p:grpSp>
      <p:pic>
        <p:nvPicPr>
          <p:cNvPr id="7" name="Picture 2" descr="\\MAGNUM\Projects\Microsoft\Cloud Power FY12\Design\Icons\PNGs\Search.png"/>
          <p:cNvPicPr>
            <a:picLocks noChangeAspect="1" noChangeArrowheads="1"/>
          </p:cNvPicPr>
          <p:nvPr/>
        </p:nvPicPr>
        <p:blipFill>
          <a:blip r:embed="rId4" cstate="print">
            <a:lum bright="100000"/>
          </a:blip>
          <a:srcRect/>
          <a:stretch>
            <a:fillRect/>
          </a:stretch>
        </p:blipFill>
        <p:spPr bwMode="auto">
          <a:xfrm>
            <a:off x="575716" y="5048022"/>
            <a:ext cx="1497241" cy="1497240"/>
          </a:xfrm>
          <a:prstGeom prst="rect">
            <a:avLst/>
          </a:prstGeom>
          <a:solidFill>
            <a:schemeClr val="accent1"/>
          </a:solidFill>
        </p:spPr>
      </p:pic>
      <p:sp>
        <p:nvSpPr>
          <p:cNvPr id="8" name="Text Placeholder 2"/>
          <p:cNvSpPr txBox="1">
            <a:spLocks/>
          </p:cNvSpPr>
          <p:nvPr/>
        </p:nvSpPr>
        <p:spPr>
          <a:xfrm>
            <a:off x="2278428" y="5489230"/>
            <a:ext cx="9908366"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Search “X” Factor</a:t>
            </a:r>
            <a:endParaRPr lang="en-US" dirty="0">
              <a:gradFill>
                <a:gsLst>
                  <a:gs pos="1250">
                    <a:srgbClr val="012654"/>
                  </a:gs>
                  <a:gs pos="99000">
                    <a:srgbClr val="012654"/>
                  </a:gs>
                </a:gsLst>
                <a:lin ang="5400000" scaled="0"/>
              </a:gradFill>
            </a:endParaRPr>
          </a:p>
        </p:txBody>
      </p:sp>
      <p:sp>
        <p:nvSpPr>
          <p:cNvPr id="14" name="Rectangle 13"/>
          <p:cNvSpPr/>
          <p:nvPr/>
        </p:nvSpPr>
        <p:spPr bwMode="auto">
          <a:xfrm>
            <a:off x="616288" y="3389517"/>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7"/>
          <p:cNvSpPr>
            <a:spLocks noChangeAspect="1" noEditPoints="1"/>
          </p:cNvSpPr>
          <p:nvPr/>
        </p:nvSpPr>
        <p:spPr bwMode="black">
          <a:xfrm>
            <a:off x="891134" y="3649517"/>
            <a:ext cx="913348" cy="914400"/>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16" name="Text Placeholder 2"/>
          <p:cNvSpPr txBox="1">
            <a:spLocks/>
          </p:cNvSpPr>
          <p:nvPr/>
        </p:nvSpPr>
        <p:spPr>
          <a:xfrm>
            <a:off x="2354174" y="3684002"/>
            <a:ext cx="9908366"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Query Rules</a:t>
            </a:r>
            <a:endParaRPr lang="en-US" dirty="0">
              <a:gradFill>
                <a:gsLst>
                  <a:gs pos="1250">
                    <a:srgbClr val="012654"/>
                  </a:gs>
                  <a:gs pos="99000">
                    <a:srgbClr val="012654"/>
                  </a:gs>
                </a:gsLst>
                <a:lin ang="5400000" scaled="0"/>
              </a:gradFill>
            </a:endParaRPr>
          </a:p>
        </p:txBody>
      </p:sp>
    </p:spTree>
    <p:extLst>
      <p:ext uri="{BB962C8B-B14F-4D97-AF65-F5344CB8AC3E}">
        <p14:creationId xmlns:p14="http://schemas.microsoft.com/office/powerpoint/2010/main" val="181833605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p:txBody>
          <a:bodyPr>
            <a:normAutofit fontScale="85000" lnSpcReduction="20000"/>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3646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2" name="Text Placeholder 1"/>
          <p:cNvSpPr>
            <a:spLocks noGrp="1"/>
          </p:cNvSpPr>
          <p:nvPr>
            <p:ph type="body" sz="quarter" idx="10"/>
          </p:nvPr>
        </p:nvSpPr>
        <p:spPr/>
        <p:txBody>
          <a:bodyPr/>
          <a:lstStyle/>
          <a:p>
            <a:endParaRPr lang="en-US"/>
          </a:p>
        </p:txBody>
      </p:sp>
      <p:sp>
        <p:nvSpPr>
          <p:cNvPr id="12" name="Rectangle 11"/>
          <p:cNvSpPr/>
          <p:nvPr/>
        </p:nvSpPr>
        <p:spPr bwMode="auto">
          <a:xfrm>
            <a:off x="251783"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SPC259 - What's New in Search for SharePoint 2013</a:t>
            </a:r>
            <a:br>
              <a:rPr lang="en-US" dirty="0">
                <a:solidFill>
                  <a:srgbClr val="FFFFFF"/>
                </a:solidFill>
              </a:rPr>
            </a:br>
            <a:r>
              <a:rPr lang="en-US" dirty="0">
                <a:solidFill>
                  <a:srgbClr val="FFFFFF"/>
                </a:solidFill>
              </a:rPr>
              <a:t>Speakers: Glen Anderson, Cem Aykan </a:t>
            </a:r>
          </a:p>
        </p:txBody>
      </p:sp>
      <p:sp>
        <p:nvSpPr>
          <p:cNvPr id="13" name="Rectangle 12"/>
          <p:cNvSpPr/>
          <p:nvPr/>
        </p:nvSpPr>
        <p:spPr bwMode="auto">
          <a:xfrm>
            <a:off x="251783" y="2133249"/>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9:00am - SPC063 - Customizing Search Experiences in SharePoint 2013</a:t>
            </a:r>
            <a:br>
              <a:rPr lang="en-US" dirty="0">
                <a:solidFill>
                  <a:srgbClr val="FFFFFF"/>
                </a:solidFill>
              </a:rPr>
            </a:br>
            <a:r>
              <a:rPr lang="en-US" dirty="0" smtClean="0">
                <a:solidFill>
                  <a:srgbClr val="FFFFFF"/>
                </a:solidFill>
              </a:rPr>
              <a:t>Speaker: </a:t>
            </a:r>
            <a:r>
              <a:rPr lang="en-US" dirty="0">
                <a:solidFill>
                  <a:srgbClr val="FFFFFF"/>
                </a:solidFill>
              </a:rPr>
              <a:t>Kerem Yuceturk </a:t>
            </a:r>
          </a:p>
        </p:txBody>
      </p:sp>
      <p:sp>
        <p:nvSpPr>
          <p:cNvPr id="23" name="Rectangle 22"/>
          <p:cNvSpPr/>
          <p:nvPr/>
        </p:nvSpPr>
        <p:spPr bwMode="auto">
          <a:xfrm>
            <a:off x="251783" y="3085782"/>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1:45pm - SPC191 - People Search and Extensibility in SharePoint 2013</a:t>
            </a:r>
            <a:br>
              <a:rPr lang="en-US" dirty="0">
                <a:solidFill>
                  <a:srgbClr val="FFFFFF"/>
                </a:solidFill>
              </a:rPr>
            </a:br>
            <a:r>
              <a:rPr lang="en-US" dirty="0">
                <a:solidFill>
                  <a:srgbClr val="FFFFFF"/>
                </a:solidFill>
              </a:rPr>
              <a:t>Speakers: Mikael </a:t>
            </a:r>
            <a:r>
              <a:rPr lang="en-US" dirty="0" err="1">
                <a:solidFill>
                  <a:srgbClr val="FFFFFF"/>
                </a:solidFill>
              </a:rPr>
              <a:t>Svenson</a:t>
            </a:r>
            <a:r>
              <a:rPr lang="en-US" dirty="0">
                <a:solidFill>
                  <a:srgbClr val="FFFFFF"/>
                </a:solidFill>
              </a:rPr>
              <a:t>, Sana Khan </a:t>
            </a:r>
          </a:p>
        </p:txBody>
      </p:sp>
      <p:sp>
        <p:nvSpPr>
          <p:cNvPr id="32" name="Rectangle 31"/>
          <p:cNvSpPr/>
          <p:nvPr/>
        </p:nvSpPr>
        <p:spPr bwMode="auto">
          <a:xfrm>
            <a:off x="274640" y="16787434"/>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5:00pm - SPC145 - Optimize Search Relevance in SharePoint 2013</a:t>
            </a:r>
            <a:br>
              <a:rPr lang="en-US" dirty="0">
                <a:solidFill>
                  <a:srgbClr val="FFFFFF"/>
                </a:solidFill>
              </a:rPr>
            </a:br>
            <a:r>
              <a:rPr lang="en-US" dirty="0">
                <a:solidFill>
                  <a:srgbClr val="FFFFFF"/>
                </a:solidFill>
              </a:rPr>
              <a:t>Speakers: Jan Inge Bergseth, Victor </a:t>
            </a:r>
            <a:r>
              <a:rPr lang="en-US" dirty="0" err="1">
                <a:solidFill>
                  <a:srgbClr val="FFFFFF"/>
                </a:solidFill>
              </a:rPr>
              <a:t>Poznanski</a:t>
            </a:r>
            <a:r>
              <a:rPr lang="en-US" dirty="0">
                <a:solidFill>
                  <a:srgbClr val="FFFFFF"/>
                </a:solidFill>
              </a:rPr>
              <a:t/>
            </a:r>
            <a:br>
              <a:rPr lang="en-US" dirty="0">
                <a:solidFill>
                  <a:srgbClr val="FFFFFF"/>
                </a:solidFill>
              </a:rPr>
            </a:br>
            <a:r>
              <a:rPr lang="en-US" dirty="0">
                <a:solidFill>
                  <a:srgbClr val="FFFFFF"/>
                </a:solidFill>
              </a:rPr>
              <a:t> </a:t>
            </a:r>
          </a:p>
        </p:txBody>
      </p:sp>
      <p:sp>
        <p:nvSpPr>
          <p:cNvPr id="35" name="Rectangle 34"/>
          <p:cNvSpPr/>
          <p:nvPr/>
        </p:nvSpPr>
        <p:spPr bwMode="auto">
          <a:xfrm>
            <a:off x="251783" y="4032465"/>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9:00am - SPC063 - Customizing Search Experiences in SharePoint 2013</a:t>
            </a:r>
            <a:br>
              <a:rPr lang="en-US" dirty="0">
                <a:solidFill>
                  <a:srgbClr val="FFFFFF"/>
                </a:solidFill>
              </a:rPr>
            </a:br>
            <a:r>
              <a:rPr lang="en-US" dirty="0" smtClean="0">
                <a:solidFill>
                  <a:srgbClr val="FFFFFF"/>
                </a:solidFill>
              </a:rPr>
              <a:t>Speaker: </a:t>
            </a:r>
            <a:r>
              <a:rPr lang="en-US" dirty="0">
                <a:solidFill>
                  <a:srgbClr val="FFFFFF"/>
                </a:solidFill>
              </a:rPr>
              <a:t>Kerem Yuceturk </a:t>
            </a:r>
          </a:p>
        </p:txBody>
      </p:sp>
      <p:sp>
        <p:nvSpPr>
          <p:cNvPr id="36" name="Rectangle 35"/>
          <p:cNvSpPr/>
          <p:nvPr/>
        </p:nvSpPr>
        <p:spPr bwMode="auto">
          <a:xfrm>
            <a:off x="251783" y="4984998"/>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SPC143 - Making Great Search Based Applications with Query Rules in SharePoint </a:t>
            </a:r>
            <a:r>
              <a:rPr lang="en-US" dirty="0" smtClean="0">
                <a:solidFill>
                  <a:srgbClr val="FFFFFF"/>
                </a:solidFill>
              </a:rPr>
              <a:t>2013 - Speaker: </a:t>
            </a:r>
            <a:r>
              <a:rPr lang="en-US" dirty="0">
                <a:solidFill>
                  <a:srgbClr val="FFFFFF"/>
                </a:solidFill>
              </a:rPr>
              <a:t>Pedro DeRose </a:t>
            </a:r>
          </a:p>
        </p:txBody>
      </p:sp>
      <p:sp>
        <p:nvSpPr>
          <p:cNvPr id="37" name="Rectangle 36"/>
          <p:cNvSpPr/>
          <p:nvPr/>
        </p:nvSpPr>
        <p:spPr bwMode="auto">
          <a:xfrm>
            <a:off x="251783" y="592315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10:30am - SPC231 - Step by Step: Search Development in SharePoint 2013</a:t>
            </a:r>
            <a:br>
              <a:rPr lang="en-US" dirty="0">
                <a:solidFill>
                  <a:srgbClr val="FFFFFF"/>
                </a:solidFill>
              </a:rPr>
            </a:br>
            <a:r>
              <a:rPr lang="en-US" dirty="0">
                <a:solidFill>
                  <a:srgbClr val="FFFFFF"/>
                </a:solidFill>
              </a:rPr>
              <a:t>Speakers - Andrew Wardly, Matt King</a:t>
            </a:r>
            <a:br>
              <a:rPr lang="en-US" dirty="0">
                <a:solidFill>
                  <a:srgbClr val="FFFFFF"/>
                </a:solidFill>
              </a:rPr>
            </a:br>
            <a:endParaRPr lang="en-US" dirty="0">
              <a:solidFill>
                <a:srgbClr val="FFFFFF"/>
              </a:solidFill>
            </a:endParaRPr>
          </a:p>
        </p:txBody>
      </p:sp>
    </p:spTree>
    <p:extLst>
      <p:ext uri="{BB962C8B-B14F-4D97-AF65-F5344CB8AC3E}">
        <p14:creationId xmlns:p14="http://schemas.microsoft.com/office/powerpoint/2010/main" val="1634547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278331112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4684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spect="1"/>
          </p:cNvSpPr>
          <p:nvPr/>
        </p:nvSpPr>
        <p:spPr bwMode="auto">
          <a:xfrm>
            <a:off x="5280977" y="2492627"/>
            <a:ext cx="1645920" cy="164592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Search + Social</a:t>
            </a:r>
            <a:endParaRPr lang="en-US" dirty="0"/>
          </a:p>
        </p:txBody>
      </p:sp>
      <p:pic>
        <p:nvPicPr>
          <p:cNvPr id="4" name="Picture 2" descr="\\MAGNUM\Projects\Microsoft\Cloud Power FY12\Design\Icons\PNGs\Search.png"/>
          <p:cNvPicPr>
            <a:picLocks noChangeAspect="1" noChangeArrowheads="1"/>
          </p:cNvPicPr>
          <p:nvPr/>
        </p:nvPicPr>
        <p:blipFill>
          <a:blip r:embed="rId3" cstate="print">
            <a:lum bright="100000"/>
          </a:blip>
          <a:srcRect/>
          <a:stretch>
            <a:fillRect/>
          </a:stretch>
        </p:blipFill>
        <p:spPr bwMode="auto">
          <a:xfrm>
            <a:off x="2027237" y="2401188"/>
            <a:ext cx="1828800" cy="1828799"/>
          </a:xfrm>
          <a:prstGeom prst="rect">
            <a:avLst/>
          </a:prstGeom>
          <a:solidFill>
            <a:schemeClr val="accent1"/>
          </a:solidFill>
        </p:spPr>
      </p:pic>
      <p:pic>
        <p:nvPicPr>
          <p:cNvPr id="5" name="Picture 3" descr="\\MAGNUM\Projects\Microsoft\Cloud Power FY12\Design\ICONS_PNG\User.png"/>
          <p:cNvPicPr>
            <a:picLocks noChangeAspect="1" noChangeArrowheads="1"/>
          </p:cNvPicPr>
          <p:nvPr/>
        </p:nvPicPr>
        <p:blipFill>
          <a:blip r:embed="rId4" cstate="print">
            <a:lum bright="100000"/>
          </a:blip>
          <a:srcRect/>
          <a:stretch>
            <a:fillRect/>
          </a:stretch>
        </p:blipFill>
        <p:spPr bwMode="auto">
          <a:xfrm>
            <a:off x="8504237" y="2401187"/>
            <a:ext cx="1828800" cy="1828800"/>
          </a:xfrm>
          <a:prstGeom prst="rect">
            <a:avLst/>
          </a:prstGeom>
          <a:solidFill>
            <a:schemeClr val="accent1"/>
          </a:solidFill>
        </p:spPr>
      </p:pic>
      <p:sp>
        <p:nvSpPr>
          <p:cNvPr id="3" name="TextBox 2"/>
          <p:cNvSpPr txBox="1"/>
          <p:nvPr/>
        </p:nvSpPr>
        <p:spPr>
          <a:xfrm>
            <a:off x="2306142" y="4237289"/>
            <a:ext cx="127098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2060"/>
                </a:solidFill>
                <a:latin typeface="Segoe UI Light"/>
              </a:rPr>
              <a:t>Search</a:t>
            </a:r>
          </a:p>
        </p:txBody>
      </p:sp>
      <p:sp>
        <p:nvSpPr>
          <p:cNvPr id="6" name="TextBox 5"/>
          <p:cNvSpPr txBox="1"/>
          <p:nvPr/>
        </p:nvSpPr>
        <p:spPr>
          <a:xfrm>
            <a:off x="8783142" y="4237289"/>
            <a:ext cx="110831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2060"/>
                </a:solidFill>
                <a:latin typeface="Segoe UI Light"/>
              </a:rPr>
              <a:t>Social</a:t>
            </a:r>
          </a:p>
        </p:txBody>
      </p:sp>
      <p:pic>
        <p:nvPicPr>
          <p:cNvPr id="7" name="Picture 2" descr="C:\Users\sigurdg\Desktop\Agility.png"/>
          <p:cNvPicPr>
            <a:picLocks noChangeAspect="1" noChangeArrowheads="1"/>
          </p:cNvPicPr>
          <p:nvPr/>
        </p:nvPicPr>
        <p:blipFill>
          <a:blip r:embed="rId5" cstate="print"/>
          <a:srcRect/>
          <a:stretch>
            <a:fillRect/>
          </a:stretch>
        </p:blipFill>
        <p:spPr bwMode="auto">
          <a:xfrm>
            <a:off x="5532437" y="2735262"/>
            <a:ext cx="1143000" cy="1169479"/>
          </a:xfrm>
          <a:prstGeom prst="rect">
            <a:avLst/>
          </a:prstGeom>
          <a:noFill/>
        </p:spPr>
      </p:pic>
    </p:spTree>
    <p:extLst>
      <p:ext uri="{BB962C8B-B14F-4D97-AF65-F5344CB8AC3E}">
        <p14:creationId xmlns:p14="http://schemas.microsoft.com/office/powerpoint/2010/main" val="182760019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Classic Search Problems</a:t>
            </a:r>
            <a:endParaRPr lang="en-US" dirty="0"/>
          </a:p>
        </p:txBody>
      </p:sp>
      <p:grpSp>
        <p:nvGrpSpPr>
          <p:cNvPr id="18" name="Group 17"/>
          <p:cNvGrpSpPr/>
          <p:nvPr/>
        </p:nvGrpSpPr>
        <p:grpSpPr>
          <a:xfrm>
            <a:off x="7818437" y="2406749"/>
            <a:ext cx="3279937" cy="2453013"/>
            <a:chOff x="7569117" y="2394982"/>
            <a:chExt cx="3279937" cy="2453013"/>
          </a:xfrm>
        </p:grpSpPr>
        <p:grpSp>
          <p:nvGrpSpPr>
            <p:cNvPr id="8" name="Group 7"/>
            <p:cNvGrpSpPr/>
            <p:nvPr/>
          </p:nvGrpSpPr>
          <p:grpSpPr>
            <a:xfrm>
              <a:off x="8275637" y="2394982"/>
              <a:ext cx="1828800" cy="1828800"/>
              <a:chOff x="6384152" y="3605662"/>
              <a:chExt cx="1866899" cy="1828800"/>
            </a:xfrm>
          </p:grpSpPr>
          <p:sp>
            <p:nvSpPr>
              <p:cNvPr id="7" name="Rectangle 6"/>
              <p:cNvSpPr/>
              <p:nvPr/>
            </p:nvSpPr>
            <p:spPr bwMode="auto">
              <a:xfrm>
                <a:off x="6384152" y="3605662"/>
                <a:ext cx="1866899"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50" descr="C:\Users\sakuu\Documents\Ballmer MGX 2011\Tile Icons\Road F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6615518" y="3818162"/>
                <a:ext cx="1404166" cy="1403800"/>
              </a:xfrm>
              <a:prstGeom prst="rect">
                <a:avLst/>
              </a:prstGeom>
              <a:solidFill>
                <a:schemeClr val="accent1"/>
              </a:solidFill>
              <a:extLst/>
            </p:spPr>
          </p:pic>
        </p:grpSp>
        <p:sp>
          <p:nvSpPr>
            <p:cNvPr id="9" name="TextBox 8"/>
            <p:cNvSpPr txBox="1"/>
            <p:nvPr/>
          </p:nvSpPr>
          <p:spPr>
            <a:xfrm>
              <a:off x="7569117" y="4220131"/>
              <a:ext cx="32799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2060"/>
                  </a:solidFill>
                  <a:latin typeface="Segoe UI Light"/>
                </a:rPr>
                <a:t>Query Disambiguation</a:t>
              </a:r>
            </a:p>
          </p:txBody>
        </p:sp>
      </p:grpSp>
      <p:grpSp>
        <p:nvGrpSpPr>
          <p:cNvPr id="17" name="Group 16"/>
          <p:cNvGrpSpPr/>
          <p:nvPr/>
        </p:nvGrpSpPr>
        <p:grpSpPr>
          <a:xfrm>
            <a:off x="1722437" y="2396767"/>
            <a:ext cx="2611228" cy="2472976"/>
            <a:chOff x="1255023" y="2394982"/>
            <a:chExt cx="2611228" cy="2472976"/>
          </a:xfrm>
        </p:grpSpPr>
        <p:grpSp>
          <p:nvGrpSpPr>
            <p:cNvPr id="14" name="Group 13"/>
            <p:cNvGrpSpPr/>
            <p:nvPr/>
          </p:nvGrpSpPr>
          <p:grpSpPr>
            <a:xfrm>
              <a:off x="1646237" y="2394982"/>
              <a:ext cx="1828800" cy="1828800"/>
              <a:chOff x="2023732" y="2528754"/>
              <a:chExt cx="1828800" cy="1828800"/>
            </a:xfrm>
          </p:grpSpPr>
          <p:sp>
            <p:nvSpPr>
              <p:cNvPr id="12" name="Rectangle 11"/>
              <p:cNvSpPr/>
              <p:nvPr/>
            </p:nvSpPr>
            <p:spPr bwMode="auto">
              <a:xfrm>
                <a:off x="2023732" y="2528754"/>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25"/>
              <p:cNvSpPr>
                <a:spLocks noEditPoints="1"/>
              </p:cNvSpPr>
              <p:nvPr/>
            </p:nvSpPr>
            <p:spPr bwMode="black">
              <a:xfrm>
                <a:off x="2234044" y="2739066"/>
                <a:ext cx="1408176" cy="1408176"/>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sp>
          <p:nvSpPr>
            <p:cNvPr id="15" name="TextBox 14"/>
            <p:cNvSpPr txBox="1"/>
            <p:nvPr/>
          </p:nvSpPr>
          <p:spPr>
            <a:xfrm>
              <a:off x="1255023" y="4240094"/>
              <a:ext cx="26112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002060"/>
                  </a:solidFill>
                  <a:latin typeface="Segoe UI Light"/>
                </a:rPr>
                <a:t>Zero Term Search</a:t>
              </a:r>
            </a:p>
          </p:txBody>
        </p:sp>
      </p:grpSp>
    </p:spTree>
    <p:extLst>
      <p:ext uri="{BB962C8B-B14F-4D97-AF65-F5344CB8AC3E}">
        <p14:creationId xmlns:p14="http://schemas.microsoft.com/office/powerpoint/2010/main" val="424810464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bwMode="auto">
          <a:xfrm>
            <a:off x="427037" y="3388482"/>
            <a:ext cx="1645920" cy="16459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Out-of-Box Synergies of Search &amp; Social</a:t>
            </a:r>
            <a:endParaRPr lang="en-US" dirty="0"/>
          </a:p>
        </p:txBody>
      </p:sp>
      <p:sp>
        <p:nvSpPr>
          <p:cNvPr id="20" name="Text Placeholder 19"/>
          <p:cNvSpPr>
            <a:spLocks noGrp="1"/>
          </p:cNvSpPr>
          <p:nvPr>
            <p:ph type="body" sz="quarter" idx="10"/>
          </p:nvPr>
        </p:nvSpPr>
        <p:spPr>
          <a:xfrm>
            <a:off x="2497455" y="1798853"/>
            <a:ext cx="9579125" cy="1417158"/>
          </a:xfrm>
        </p:spPr>
        <p:txBody>
          <a:bodyPr/>
          <a:lstStyle/>
          <a:p>
            <a:r>
              <a:rPr lang="en-US" dirty="0" smtClean="0"/>
              <a:t>People &amp; Expertise Search</a:t>
            </a:r>
          </a:p>
          <a:p>
            <a:pPr lvl="1"/>
            <a:r>
              <a:rPr lang="en-US" dirty="0" smtClean="0"/>
              <a:t>Results driven by authored content</a:t>
            </a:r>
          </a:p>
          <a:p>
            <a:pPr lvl="1"/>
            <a:r>
              <a:rPr lang="en-US" dirty="0" smtClean="0"/>
              <a:t>People Recommendations</a:t>
            </a:r>
            <a:endParaRPr lang="en-US" dirty="0"/>
          </a:p>
        </p:txBody>
      </p:sp>
      <p:grpSp>
        <p:nvGrpSpPr>
          <p:cNvPr id="17" name="Group 16"/>
          <p:cNvGrpSpPr>
            <a:grpSpLocks noChangeAspect="1"/>
          </p:cNvGrpSpPr>
          <p:nvPr/>
        </p:nvGrpSpPr>
        <p:grpSpPr>
          <a:xfrm>
            <a:off x="427037" y="1592262"/>
            <a:ext cx="1645920" cy="1645920"/>
            <a:chOff x="427037" y="3777487"/>
            <a:chExt cx="1828800" cy="1828800"/>
          </a:xfrm>
        </p:grpSpPr>
        <p:sp>
          <p:nvSpPr>
            <p:cNvPr id="16" name="Rectangle 15"/>
            <p:cNvSpPr/>
            <p:nvPr/>
          </p:nvSpPr>
          <p:spPr bwMode="auto">
            <a:xfrm>
              <a:off x="427037" y="3777487"/>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a:grpSpLocks noChangeAspect="1"/>
            </p:cNvGrpSpPr>
            <p:nvPr/>
          </p:nvGrpSpPr>
          <p:grpSpPr bwMode="black">
            <a:xfrm>
              <a:off x="649870" y="4158487"/>
              <a:ext cx="1383134" cy="1066800"/>
              <a:chOff x="6673850" y="4338638"/>
              <a:chExt cx="1403351" cy="1082675"/>
            </a:xfrm>
            <a:solidFill>
              <a:srgbClr val="FFFFFF"/>
            </a:solidFill>
          </p:grpSpPr>
          <p:sp>
            <p:nvSpPr>
              <p:cNvPr id="5"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6"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8"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9"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0"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1"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2"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3"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4"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5"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grpSp>
      <p:sp>
        <p:nvSpPr>
          <p:cNvPr id="63" name="Text Placeholder 19"/>
          <p:cNvSpPr txBox="1">
            <a:spLocks/>
          </p:cNvSpPr>
          <p:nvPr/>
        </p:nvSpPr>
        <p:spPr>
          <a:xfrm>
            <a:off x="2488967" y="3501132"/>
            <a:ext cx="9538779" cy="141577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002060"/>
                </a:solidFill>
              </a:rPr>
              <a:t>Popular Content</a:t>
            </a:r>
          </a:p>
          <a:p>
            <a:pPr lvl="1"/>
            <a:r>
              <a:rPr lang="en-US" dirty="0" smtClean="0">
                <a:gradFill>
                  <a:gsLst>
                    <a:gs pos="1250">
                      <a:srgbClr val="505050"/>
                    </a:gs>
                    <a:gs pos="100000">
                      <a:srgbClr val="505050"/>
                    </a:gs>
                  </a:gsLst>
                  <a:lin ang="5400000" scaled="0"/>
                </a:gradFill>
              </a:rPr>
              <a:t>Explicit Sort</a:t>
            </a:r>
          </a:p>
          <a:p>
            <a:pPr lvl="1"/>
            <a:r>
              <a:rPr lang="en-US" dirty="0" smtClean="0">
                <a:gradFill>
                  <a:gsLst>
                    <a:gs pos="1250">
                      <a:srgbClr val="505050"/>
                    </a:gs>
                    <a:gs pos="100000">
                      <a:srgbClr val="505050"/>
                    </a:gs>
                  </a:gsLst>
                  <a:lin ang="5400000" scaled="0"/>
                </a:gradFill>
              </a:rPr>
              <a:t>Relevancy Signal</a:t>
            </a:r>
            <a:endParaRPr lang="en-US" dirty="0">
              <a:gradFill>
                <a:gsLst>
                  <a:gs pos="1250">
                    <a:srgbClr val="505050"/>
                  </a:gs>
                  <a:gs pos="100000">
                    <a:srgbClr val="505050"/>
                  </a:gs>
                </a:gsLst>
                <a:lin ang="5400000" scaled="0"/>
              </a:gradFill>
            </a:endParaRPr>
          </a:p>
        </p:txBody>
      </p:sp>
      <p:sp>
        <p:nvSpPr>
          <p:cNvPr id="64" name="Text Placeholder 19"/>
          <p:cNvSpPr txBox="1">
            <a:spLocks/>
          </p:cNvSpPr>
          <p:nvPr/>
        </p:nvSpPr>
        <p:spPr>
          <a:xfrm>
            <a:off x="2509952" y="5265307"/>
            <a:ext cx="9538779" cy="107721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002060"/>
                </a:solidFill>
              </a:rPr>
              <a:t>Item Recommendations</a:t>
            </a:r>
          </a:p>
          <a:p>
            <a:pPr lvl="1"/>
            <a:r>
              <a:rPr lang="en-US" dirty="0" smtClean="0">
                <a:gradFill>
                  <a:gsLst>
                    <a:gs pos="1250">
                      <a:srgbClr val="505050"/>
                    </a:gs>
                    <a:gs pos="100000">
                      <a:srgbClr val="505050"/>
                    </a:gs>
                  </a:gsLst>
                  <a:lin ang="5400000" scaled="0"/>
                </a:gradFill>
              </a:rPr>
              <a:t>If you like this, you might also like…</a:t>
            </a:r>
            <a:endParaRPr lang="en-US" dirty="0">
              <a:gradFill>
                <a:gsLst>
                  <a:gs pos="1250">
                    <a:srgbClr val="505050"/>
                  </a:gs>
                  <a:gs pos="100000">
                    <a:srgbClr val="505050"/>
                  </a:gs>
                </a:gsLst>
                <a:lin ang="5400000" scaled="0"/>
              </a:gradFill>
            </a:endParaRPr>
          </a:p>
        </p:txBody>
      </p:sp>
      <p:sp>
        <p:nvSpPr>
          <p:cNvPr id="65" name="Freeform 14"/>
          <p:cNvSpPr>
            <a:spLocks noChangeAspect="1" noEditPoints="1"/>
          </p:cNvSpPr>
          <p:nvPr/>
        </p:nvSpPr>
        <p:spPr bwMode="black">
          <a:xfrm>
            <a:off x="817978" y="3754241"/>
            <a:ext cx="864038" cy="914400"/>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3" name="Rectangle 2"/>
          <p:cNvSpPr/>
          <p:nvPr/>
        </p:nvSpPr>
        <p:spPr bwMode="auto">
          <a:xfrm>
            <a:off x="427037" y="5176035"/>
            <a:ext cx="1645920" cy="16459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0" name="Freeform 25"/>
          <p:cNvSpPr>
            <a:spLocks noEditPoints="1"/>
          </p:cNvSpPr>
          <p:nvPr/>
        </p:nvSpPr>
        <p:spPr bwMode="black">
          <a:xfrm>
            <a:off x="576186" y="5373817"/>
            <a:ext cx="1347621" cy="1250355"/>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Tree>
    <p:extLst>
      <p:ext uri="{BB962C8B-B14F-4D97-AF65-F5344CB8AC3E}">
        <p14:creationId xmlns:p14="http://schemas.microsoft.com/office/powerpoint/2010/main" val="9159634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295275"/>
            <a:ext cx="11888787" cy="917575"/>
          </a:xfrm>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Tree>
    <p:extLst>
      <p:ext uri="{BB962C8B-B14F-4D97-AF65-F5344CB8AC3E}">
        <p14:creationId xmlns:p14="http://schemas.microsoft.com/office/powerpoint/2010/main" val="206811531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Search Ranking</a:t>
            </a:r>
            <a:endParaRPr lang="en-US" dirty="0"/>
          </a:p>
        </p:txBody>
      </p:sp>
      <p:sp>
        <p:nvSpPr>
          <p:cNvPr id="17" name="Text Placeholder 2"/>
          <p:cNvSpPr>
            <a:spLocks noGrp="1"/>
          </p:cNvSpPr>
          <p:nvPr>
            <p:ph type="body" sz="quarter" idx="10"/>
          </p:nvPr>
        </p:nvSpPr>
        <p:spPr>
          <a:xfrm>
            <a:off x="2255836" y="1683955"/>
            <a:ext cx="9906001" cy="4462760"/>
          </a:xfrm>
        </p:spPr>
        <p:txBody>
          <a:bodyPr/>
          <a:lstStyle/>
          <a:p>
            <a:r>
              <a:rPr lang="en-US" dirty="0" smtClean="0"/>
              <a:t>Static Rank</a:t>
            </a:r>
          </a:p>
          <a:p>
            <a:pPr lvl="1"/>
            <a:r>
              <a:rPr lang="en-US" dirty="0" smtClean="0"/>
              <a:t>Quality</a:t>
            </a:r>
          </a:p>
          <a:p>
            <a:pPr lvl="1"/>
            <a:r>
              <a:rPr lang="en-US" dirty="0" smtClean="0"/>
              <a:t>Freshness</a:t>
            </a:r>
          </a:p>
          <a:p>
            <a:pPr lvl="1"/>
            <a:endParaRPr lang="en-US" dirty="0"/>
          </a:p>
          <a:p>
            <a:r>
              <a:rPr lang="en-US" dirty="0" smtClean="0"/>
              <a:t>Query Time Rank</a:t>
            </a:r>
          </a:p>
          <a:p>
            <a:pPr lvl="1"/>
            <a:r>
              <a:rPr lang="en-US" dirty="0" smtClean="0"/>
              <a:t>Term Frequency</a:t>
            </a:r>
          </a:p>
          <a:p>
            <a:pPr lvl="1"/>
            <a:r>
              <a:rPr lang="en-US" dirty="0" smtClean="0"/>
              <a:t>Term Distance</a:t>
            </a:r>
            <a:endParaRPr lang="en-US" dirty="0"/>
          </a:p>
          <a:p>
            <a:pPr lvl="1"/>
            <a:endParaRPr lang="en-US" dirty="0"/>
          </a:p>
          <a:p>
            <a:r>
              <a:rPr lang="en-US" dirty="0" smtClean="0"/>
              <a:t>The “X” Factor </a:t>
            </a:r>
          </a:p>
          <a:p>
            <a:pPr lvl="1"/>
            <a:r>
              <a:rPr lang="en-US" dirty="0" smtClean="0"/>
              <a:t>The User</a:t>
            </a:r>
            <a:endParaRPr lang="en-US" dirty="0"/>
          </a:p>
        </p:txBody>
      </p:sp>
      <p:sp>
        <p:nvSpPr>
          <p:cNvPr id="19" name="Rectangle 18"/>
          <p:cNvSpPr/>
          <p:nvPr/>
        </p:nvSpPr>
        <p:spPr bwMode="auto">
          <a:xfrm>
            <a:off x="483929" y="1723457"/>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Freeform 15"/>
          <p:cNvSpPr>
            <a:spLocks noEditPoints="1"/>
          </p:cNvSpPr>
          <p:nvPr/>
        </p:nvSpPr>
        <p:spPr bwMode="black">
          <a:xfrm>
            <a:off x="720020" y="1944658"/>
            <a:ext cx="926217" cy="880709"/>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22" name="Rectangle 21"/>
          <p:cNvSpPr/>
          <p:nvPr/>
        </p:nvSpPr>
        <p:spPr bwMode="auto">
          <a:xfrm>
            <a:off x="483929" y="3379059"/>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Freeform 8"/>
          <p:cNvSpPr>
            <a:spLocks noChangeAspect="1" noEditPoints="1"/>
          </p:cNvSpPr>
          <p:nvPr/>
        </p:nvSpPr>
        <p:spPr bwMode="black">
          <a:xfrm>
            <a:off x="720020" y="3627255"/>
            <a:ext cx="926217" cy="925976"/>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24" name="Rectangle 23"/>
          <p:cNvSpPr/>
          <p:nvPr/>
        </p:nvSpPr>
        <p:spPr bwMode="auto">
          <a:xfrm>
            <a:off x="483929" y="5034661"/>
            <a:ext cx="1463040" cy="14344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Freeform 24"/>
          <p:cNvSpPr>
            <a:spLocks noChangeAspect="1" noEditPoints="1"/>
          </p:cNvSpPr>
          <p:nvPr/>
        </p:nvSpPr>
        <p:spPr bwMode="black">
          <a:xfrm>
            <a:off x="757151" y="5263767"/>
            <a:ext cx="840824" cy="975431"/>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Tree>
    <p:extLst>
      <p:ext uri="{BB962C8B-B14F-4D97-AF65-F5344CB8AC3E}">
        <p14:creationId xmlns:p14="http://schemas.microsoft.com/office/powerpoint/2010/main" val="93083728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Going Social</a:t>
            </a:r>
            <a:endParaRPr lang="en-US" dirty="0">
              <a:solidFill>
                <a:schemeClr val="bg1"/>
              </a:solidFill>
            </a:endParaRPr>
          </a:p>
        </p:txBody>
      </p:sp>
    </p:spTree>
    <p:extLst>
      <p:ext uri="{BB962C8B-B14F-4D97-AF65-F5344CB8AC3E}">
        <p14:creationId xmlns:p14="http://schemas.microsoft.com/office/powerpoint/2010/main" val="164233642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Features in 2013</a:t>
            </a:r>
            <a:endParaRPr lang="en-US" dirty="0"/>
          </a:p>
        </p:txBody>
      </p:sp>
      <p:sp>
        <p:nvSpPr>
          <p:cNvPr id="3" name="Text Placeholder 2"/>
          <p:cNvSpPr>
            <a:spLocks noGrp="1"/>
          </p:cNvSpPr>
          <p:nvPr>
            <p:ph type="body" sz="quarter" idx="10"/>
          </p:nvPr>
        </p:nvSpPr>
        <p:spPr>
          <a:xfrm>
            <a:off x="274638" y="1212850"/>
            <a:ext cx="11887200" cy="4646612"/>
          </a:xfrm>
        </p:spPr>
        <p:txBody>
          <a:bodyPr/>
          <a:lstStyle/>
          <a:p>
            <a:r>
              <a:rPr lang="en-US" dirty="0"/>
              <a:t>User Profiles</a:t>
            </a:r>
          </a:p>
          <a:p>
            <a:endParaRPr lang="en-US" dirty="0" smtClean="0"/>
          </a:p>
          <a:p>
            <a:r>
              <a:rPr lang="en-US" dirty="0"/>
              <a:t>Following</a:t>
            </a:r>
          </a:p>
          <a:p>
            <a:endParaRPr lang="en-US" dirty="0" smtClean="0"/>
          </a:p>
          <a:p>
            <a:r>
              <a:rPr lang="en-US" dirty="0" smtClean="0"/>
              <a:t>Newsfeed</a:t>
            </a:r>
          </a:p>
          <a:p>
            <a:endParaRPr lang="en-US" dirty="0"/>
          </a:p>
          <a:p>
            <a:endParaRPr lang="en-US" dirty="0"/>
          </a:p>
          <a:p>
            <a:endParaRPr lang="en-US" dirty="0"/>
          </a:p>
        </p:txBody>
      </p:sp>
      <p:sp>
        <p:nvSpPr>
          <p:cNvPr id="4" name="Text Placeholder 3"/>
          <p:cNvSpPr>
            <a:spLocks noGrp="1"/>
          </p:cNvSpPr>
          <p:nvPr>
            <p:ph type="body" sz="quarter" idx="4294967295"/>
          </p:nvPr>
        </p:nvSpPr>
        <p:spPr>
          <a:xfrm>
            <a:off x="6919912" y="1212849"/>
            <a:ext cx="5486400" cy="3447098"/>
          </a:xfrm>
        </p:spPr>
        <p:txBody>
          <a:bodyPr/>
          <a:lstStyle/>
          <a:p>
            <a:pPr marL="0" indent="0">
              <a:buNone/>
            </a:pPr>
            <a:r>
              <a:rPr lang="en-US" dirty="0">
                <a:solidFill>
                  <a:srgbClr val="002060"/>
                </a:solidFill>
              </a:rPr>
              <a:t>People Search</a:t>
            </a:r>
          </a:p>
          <a:p>
            <a:pPr marL="0" indent="0">
              <a:buNone/>
            </a:pPr>
            <a:endParaRPr lang="en-US" dirty="0" smtClean="0">
              <a:solidFill>
                <a:srgbClr val="002060"/>
              </a:solidFill>
            </a:endParaRPr>
          </a:p>
          <a:p>
            <a:pPr marL="0" indent="0">
              <a:buNone/>
            </a:pPr>
            <a:r>
              <a:rPr lang="en-US" dirty="0" smtClean="0">
                <a:solidFill>
                  <a:srgbClr val="002060"/>
                </a:solidFill>
              </a:rPr>
              <a:t>Communities</a:t>
            </a:r>
          </a:p>
          <a:p>
            <a:endParaRPr lang="en-US" dirty="0">
              <a:solidFill>
                <a:srgbClr val="002060"/>
              </a:solidFill>
            </a:endParaRPr>
          </a:p>
          <a:p>
            <a:pPr marL="0" indent="0">
              <a:buNone/>
            </a:pPr>
            <a:r>
              <a:rPr lang="en-US" dirty="0" smtClean="0">
                <a:solidFill>
                  <a:srgbClr val="002060"/>
                </a:solidFill>
              </a:rPr>
              <a:t>Recommendations</a:t>
            </a:r>
            <a:endParaRPr lang="en-US" dirty="0">
              <a:solidFill>
                <a:srgbClr val="002060"/>
              </a:solidFill>
            </a:endParaRPr>
          </a:p>
        </p:txBody>
      </p:sp>
    </p:spTree>
    <p:extLst>
      <p:ext uri="{BB962C8B-B14F-4D97-AF65-F5344CB8AC3E}">
        <p14:creationId xmlns:p14="http://schemas.microsoft.com/office/powerpoint/2010/main" val="33806676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Paul Summers</External_x0020_Speaker>
    <Session_x0020_Code xmlns="2295e2e7-0eeb-498e-8716-217bb2ee6ee3">SPC069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Paul Summers</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5C38E9-4AF3-4688-BDD0-07E07C1BF2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http://schemas.microsoft.com/office/2006/documentManagement/types"/>
    <ds:schemaRef ds:uri="http://purl.org/dc/dcmitype/"/>
    <ds:schemaRef ds:uri="http://www.w3.org/XML/1998/namespace"/>
    <ds:schemaRef ds:uri="032d541b-1b4e-4d91-93c7-b10533c52f73"/>
    <ds:schemaRef ds:uri="http://schemas.microsoft.com/office/infopath/2007/PartnerControls"/>
    <ds:schemaRef ds:uri="http://purl.org/dc/terms/"/>
    <ds:schemaRef ds:uri="http://schemas.microsoft.com/sharepoint/v3"/>
    <ds:schemaRef ds:uri="http://purl.org/dc/elements/1.1/"/>
    <ds:schemaRef ds:uri="http://schemas.openxmlformats.org/package/2006/metadata/core-properties"/>
    <ds:schemaRef ds:uri="230e9df3-be65-4c73-a93b-d1236ebd677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17107</TotalTime>
  <Words>3023</Words>
  <Application>Microsoft Office PowerPoint</Application>
  <PresentationFormat>Custom</PresentationFormat>
  <Paragraphs>320</Paragraphs>
  <Slides>26</Slides>
  <Notes>20</Notes>
  <HiddenSlides>0</HiddenSlides>
  <MMClips>0</MMClips>
  <ScaleCrop>false</ScaleCrop>
  <HeadingPairs>
    <vt:vector size="4" baseType="variant">
      <vt:variant>
        <vt:lpstr>Theme</vt:lpstr>
      </vt:variant>
      <vt:variant>
        <vt:i4>4</vt:i4>
      </vt:variant>
      <vt:variant>
        <vt:lpstr>Slide Titles</vt:lpstr>
      </vt:variant>
      <vt:variant>
        <vt:i4>26</vt:i4>
      </vt:variant>
    </vt:vector>
  </HeadingPairs>
  <TitlesOfParts>
    <vt:vector size="30" baseType="lpstr">
      <vt:lpstr>5-30072_SPC2012_IT-Pro_Template_16x9</vt:lpstr>
      <vt:lpstr>5-30072_SPC2012_IT-Pro_Template_16x9_Light</vt:lpstr>
      <vt:lpstr>1_5-30072_SPC2012_IT-Pro_Template_16x9</vt:lpstr>
      <vt:lpstr>5-30072_SPC2012_Business_Template_16x9_Light</vt:lpstr>
      <vt:lpstr>PowerPoint Presentation</vt:lpstr>
      <vt:lpstr>Making Your Search Social with SharePoint 2013</vt:lpstr>
      <vt:lpstr>Search + Social</vt:lpstr>
      <vt:lpstr>Classic Search Problems</vt:lpstr>
      <vt:lpstr>Out-of-Box Synergies of Search &amp; Social</vt:lpstr>
      <vt:lpstr>SharePoint 2013 Search Architecture</vt:lpstr>
      <vt:lpstr>SharePoint Search Ranking</vt:lpstr>
      <vt:lpstr>Going Social</vt:lpstr>
      <vt:lpstr>Social Features in 2013</vt:lpstr>
      <vt:lpstr>Know Your User</vt:lpstr>
      <vt:lpstr>User Profile</vt:lpstr>
      <vt:lpstr>Follow … People</vt:lpstr>
      <vt:lpstr>Follow … Documents</vt:lpstr>
      <vt:lpstr>Follow … Sites</vt:lpstr>
      <vt:lpstr>Basic Applications of Social Data</vt:lpstr>
      <vt:lpstr>The “X” Factor</vt:lpstr>
      <vt:lpstr>Demo: Query Rules &amp; User Profiles</vt:lpstr>
      <vt:lpstr>SharePoint API’s</vt:lpstr>
      <vt:lpstr>Following Content</vt:lpstr>
      <vt:lpstr>User Intent</vt:lpstr>
      <vt:lpstr>Socializing Your Search</vt:lpstr>
      <vt:lpstr>Search HOLs and events @ SPC</vt:lpstr>
      <vt:lpstr>Related Search Sessions @ SPC</vt:lpstr>
      <vt:lpstr>Appendix</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Your Search Social with SharePoint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930</cp:revision>
  <dcterms:created xsi:type="dcterms:W3CDTF">2012-05-22T07:38:31Z</dcterms:created>
  <dcterms:modified xsi:type="dcterms:W3CDTF">2012-12-06T00:54:46Z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