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4.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5" r:id="rId7"/>
    <p:sldMasterId id="2147484248" r:id="rId8"/>
  </p:sldMasterIdLst>
  <p:notesMasterIdLst>
    <p:notesMasterId r:id="rId68"/>
  </p:notesMasterIdLst>
  <p:handoutMasterIdLst>
    <p:handoutMasterId r:id="rId69"/>
  </p:handoutMasterIdLst>
  <p:sldIdLst>
    <p:sldId id="1124" r:id="rId9"/>
    <p:sldId id="1125" r:id="rId10"/>
    <p:sldId id="1115" r:id="rId11"/>
    <p:sldId id="1059" r:id="rId12"/>
    <p:sldId id="1061" r:id="rId13"/>
    <p:sldId id="1062" r:id="rId14"/>
    <p:sldId id="1063" r:id="rId15"/>
    <p:sldId id="1064" r:id="rId16"/>
    <p:sldId id="1065" r:id="rId17"/>
    <p:sldId id="1121" r:id="rId18"/>
    <p:sldId id="1104" r:id="rId19"/>
    <p:sldId id="1130" r:id="rId20"/>
    <p:sldId id="1105" r:id="rId21"/>
    <p:sldId id="1122" r:id="rId22"/>
    <p:sldId id="1131" r:id="rId23"/>
    <p:sldId id="1071" r:id="rId24"/>
    <p:sldId id="1074" r:id="rId25"/>
    <p:sldId id="1075" r:id="rId26"/>
    <p:sldId id="1076" r:id="rId27"/>
    <p:sldId id="1077" r:id="rId28"/>
    <p:sldId id="1078" r:id="rId29"/>
    <p:sldId id="1079" r:id="rId30"/>
    <p:sldId id="1080" r:id="rId31"/>
    <p:sldId id="1081" r:id="rId32"/>
    <p:sldId id="1126" r:id="rId33"/>
    <p:sldId id="1086" r:id="rId34"/>
    <p:sldId id="1072" r:id="rId35"/>
    <p:sldId id="1123" r:id="rId36"/>
    <p:sldId id="1132" r:id="rId37"/>
    <p:sldId id="1087" r:id="rId38"/>
    <p:sldId id="1088" r:id="rId39"/>
    <p:sldId id="1089" r:id="rId40"/>
    <p:sldId id="1100" r:id="rId41"/>
    <p:sldId id="1085" r:id="rId42"/>
    <p:sldId id="1134" r:id="rId43"/>
    <p:sldId id="1133" r:id="rId44"/>
    <p:sldId id="1101" r:id="rId45"/>
    <p:sldId id="1090" r:id="rId46"/>
    <p:sldId id="1102" r:id="rId47"/>
    <p:sldId id="1091" r:id="rId48"/>
    <p:sldId id="1103" r:id="rId49"/>
    <p:sldId id="1092" r:id="rId50"/>
    <p:sldId id="1093" r:id="rId51"/>
    <p:sldId id="1127" r:id="rId52"/>
    <p:sldId id="1095" r:id="rId53"/>
    <p:sldId id="1073" r:id="rId54"/>
    <p:sldId id="1097" r:id="rId55"/>
    <p:sldId id="1106" r:id="rId56"/>
    <p:sldId id="1111" r:id="rId57"/>
    <p:sldId id="1112" r:id="rId58"/>
    <p:sldId id="1109" r:id="rId59"/>
    <p:sldId id="1107" r:id="rId60"/>
    <p:sldId id="1113" r:id="rId61"/>
    <p:sldId id="1120" r:id="rId62"/>
    <p:sldId id="1128" r:id="rId63"/>
    <p:sldId id="1116" r:id="rId64"/>
    <p:sldId id="1118" r:id="rId65"/>
    <p:sldId id="1135" r:id="rId66"/>
    <p:sldId id="1117" r:id="rId67"/>
  </p:sldIdLst>
  <p:sldSz cx="12436475" cy="6994525"/>
  <p:notesSz cx="6858000" cy="9144000"/>
  <p:defaultText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124"/>
            <p14:sldId id="1125"/>
            <p14:sldId id="1115"/>
          </p14:sldIdLst>
        </p14:section>
        <p14:section name="Taxonomy Architecture" id="{7488A233-5AAC-4AF0-9827-CF492577229B}">
          <p14:sldIdLst>
            <p14:sldId id="1059"/>
            <p14:sldId id="1061"/>
            <p14:sldId id="1062"/>
            <p14:sldId id="1063"/>
            <p14:sldId id="1064"/>
          </p14:sldIdLst>
        </p14:section>
        <p14:section name="Import Feature" id="{BA466E92-6595-4232-93B1-5CF7F314F4A4}">
          <p14:sldIdLst>
            <p14:sldId id="1065"/>
            <p14:sldId id="1121"/>
            <p14:sldId id="1104"/>
            <p14:sldId id="1130"/>
            <p14:sldId id="1105"/>
            <p14:sldId id="1122"/>
          </p14:sldIdLst>
        </p14:section>
        <p14:section name="1. Term Set Import" id="{8C0680BC-BB8D-4B60-BE58-4A1A80592CED}">
          <p14:sldIdLst>
            <p14:sldId id="1131"/>
            <p14:sldId id="1071"/>
            <p14:sldId id="1074"/>
            <p14:sldId id="1075"/>
            <p14:sldId id="1076"/>
            <p14:sldId id="1077"/>
            <p14:sldId id="1078"/>
            <p14:sldId id="1079"/>
            <p14:sldId id="1080"/>
            <p14:sldId id="1081"/>
            <p14:sldId id="1126"/>
          </p14:sldIdLst>
        </p14:section>
        <p14:section name="2. Term Set Sync" id="{5581FC16-BAEA-4BAE-AD3D-7F7215354726}">
          <p14:sldIdLst>
            <p14:sldId id="1086"/>
            <p14:sldId id="1072"/>
            <p14:sldId id="1123"/>
            <p14:sldId id="1132"/>
            <p14:sldId id="1087"/>
            <p14:sldId id="1088"/>
            <p14:sldId id="1089"/>
            <p14:sldId id="1100"/>
            <p14:sldId id="1085"/>
            <p14:sldId id="1134"/>
            <p14:sldId id="1133"/>
            <p14:sldId id="1101"/>
            <p14:sldId id="1090"/>
            <p14:sldId id="1102"/>
            <p14:sldId id="1091"/>
            <p14:sldId id="1103"/>
            <p14:sldId id="1092"/>
            <p14:sldId id="1093"/>
            <p14:sldId id="1127"/>
          </p14:sldIdLst>
        </p14:section>
        <p14:section name="3. Automated Tagging" id="{054FBBFC-1540-451B-89FE-589EF77554D3}">
          <p14:sldIdLst>
            <p14:sldId id="1095"/>
            <p14:sldId id="1073"/>
            <p14:sldId id="1097"/>
            <p14:sldId id="1106"/>
            <p14:sldId id="1111"/>
            <p14:sldId id="1112"/>
            <p14:sldId id="1109"/>
            <p14:sldId id="1107"/>
            <p14:sldId id="1113"/>
            <p14:sldId id="1120"/>
            <p14:sldId id="1128"/>
          </p14:sldIdLst>
        </p14:section>
        <p14:section name="Wrap-up" id="{5970553E-C357-407C-A439-0992AB5180BB}">
          <p14:sldIdLst>
            <p14:sldId id="1116"/>
            <p14:sldId id="1118"/>
            <p14:sldId id="1135"/>
            <p14:sldId id="1117"/>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3643" userDrawn="1">
          <p15:clr>
            <a:srgbClr val="A4A3A4"/>
          </p15:clr>
        </p15:guide>
        <p15:guide id="4" orient="horz" pos="2491">
          <p15:clr>
            <a:srgbClr val="A4A3A4"/>
          </p15:clr>
        </p15:guide>
        <p15:guide id="5" orient="horz" pos="4219">
          <p15:clr>
            <a:srgbClr val="A4A3A4"/>
          </p15:clr>
        </p15:guide>
        <p15:guide id="6" orient="horz" pos="1339" userDrawn="1">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9F7"/>
    <a:srgbClr val="FAF9F5"/>
    <a:srgbClr val="FEFDFC"/>
    <a:srgbClr val="000000"/>
    <a:srgbClr val="002050"/>
    <a:srgbClr val="442359"/>
    <a:srgbClr val="333333"/>
    <a:srgbClr val="FFFFFF"/>
    <a:srgbClr val="50505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51" autoAdjust="0"/>
    <p:restoredTop sz="95224" autoAdjust="0"/>
  </p:normalViewPr>
  <p:slideViewPr>
    <p:cSldViewPr>
      <p:cViewPr varScale="1">
        <p:scale>
          <a:sx n="69" d="100"/>
          <a:sy n="69" d="100"/>
        </p:scale>
        <p:origin x="-1140" y="-96"/>
      </p:cViewPr>
      <p:guideLst>
        <p:guide orient="horz" pos="187"/>
        <p:guide orient="horz" pos="763"/>
        <p:guide orient="horz" pos="3643"/>
        <p:guide orient="horz" pos="2491"/>
        <p:guide orient="horz" pos="4219"/>
        <p:guide orient="horz" pos="1339"/>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0"/>
    </p:cViewPr>
  </p:outlineViewPr>
  <p:notesTextViewPr>
    <p:cViewPr>
      <p:scale>
        <a:sx n="3" d="2"/>
        <a:sy n="3" d="2"/>
      </p:scale>
      <p:origin x="0" y="0"/>
    </p:cViewPr>
  </p:notesTextViewPr>
  <p:sorterViewPr>
    <p:cViewPr>
      <p:scale>
        <a:sx n="20" d="100"/>
        <a:sy n="20" d="100"/>
      </p:scale>
      <p:origin x="0" y="0"/>
    </p:cViewPr>
  </p:sorterViewPr>
  <p:notesViewPr>
    <p:cSldViewPr showGuides="1">
      <p:cViewPr varScale="1">
        <p:scale>
          <a:sx n="99" d="100"/>
          <a:sy n="99" d="100"/>
        </p:scale>
        <p:origin x="-258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notesMaster" Target="notesMasters/notesMaster1.xml"/><Relationship Id="rId7" Type="http://schemas.openxmlformats.org/officeDocument/2006/relationships/slideMaster" Target="slideMasters/slideMaster4.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0"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19" indent="-107935"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99"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3" indent="-149759"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4"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399" algn="l" defTabSz="932560" rtl="0" eaLnBrk="1" latinLnBrk="0" hangingPunct="1">
      <a:defRPr sz="1200" kern="1200">
        <a:solidFill>
          <a:schemeClr val="tx1"/>
        </a:solidFill>
        <a:latin typeface="+mn-lt"/>
        <a:ea typeface="+mn-ea"/>
        <a:cs typeface="+mn-cs"/>
      </a:defRPr>
    </a:lvl6pPr>
    <a:lvl7pPr marL="2797678" algn="l" defTabSz="932560" rtl="0" eaLnBrk="1" latinLnBrk="0" hangingPunct="1">
      <a:defRPr sz="1200" kern="1200">
        <a:solidFill>
          <a:schemeClr val="tx1"/>
        </a:solidFill>
        <a:latin typeface="+mn-lt"/>
        <a:ea typeface="+mn-ea"/>
        <a:cs typeface="+mn-cs"/>
      </a:defRPr>
    </a:lvl7pPr>
    <a:lvl8pPr marL="3263957" algn="l" defTabSz="932560" rtl="0" eaLnBrk="1" latinLnBrk="0" hangingPunct="1">
      <a:defRPr sz="1200" kern="1200">
        <a:solidFill>
          <a:schemeClr val="tx1"/>
        </a:solidFill>
        <a:latin typeface="+mn-lt"/>
        <a:ea typeface="+mn-ea"/>
        <a:cs typeface="+mn-cs"/>
      </a:defRPr>
    </a:lvl8pPr>
    <a:lvl9pPr marL="3730238" algn="l" defTabSz="9325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421988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587657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190817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extLst>
      <p:ext uri="{BB962C8B-B14F-4D97-AF65-F5344CB8AC3E}">
        <p14:creationId xmlns:p14="http://schemas.microsoft.com/office/powerpoint/2010/main" val="2260048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5:41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3618363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Master" Target="../slideMasters/slideMaster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microsoft.com/office/2007/relationships/hdphoto" Target="../media/hdphoto2.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19.png"/><Relationship Id="rId2" Type="http://schemas.openxmlformats.org/officeDocument/2006/relationships/image" Target="../media/image12.jpeg"/><Relationship Id="rId1" Type="http://schemas.openxmlformats.org/officeDocument/2006/relationships/slideMaster" Target="../slideMasters/slideMaster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3.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jp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3.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3.jp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0" y="3954462"/>
            <a:ext cx="7315200" cy="1371580"/>
          </a:xfrm>
          <a:noFill/>
        </p:spPr>
        <p:txBody>
          <a:bodyPr lIns="146274" tIns="91422" rIns="146274" bIns="91422" anchor="t" anchorCtr="0"/>
          <a:lstStyle>
            <a:lvl1pPr algn="l" defTabSz="932560"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74" tIns="109707" rIns="146274" bIns="109707">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560"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4"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1"/>
            <a:ext cx="11375536" cy="621530"/>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29660" y="1476625"/>
            <a:ext cx="11375535"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extBox 8"/>
          <p:cNvSpPr txBox="1"/>
          <p:nvPr userDrawn="1"/>
        </p:nvSpPr>
        <p:spPr>
          <a:xfrm>
            <a:off x="4365135" y="6717073"/>
            <a:ext cx="3706207" cy="156952"/>
          </a:xfrm>
          <a:prstGeom prst="rect">
            <a:avLst/>
          </a:prstGeom>
          <a:noFill/>
        </p:spPr>
        <p:txBody>
          <a:bodyPr wrap="none" lIns="0" tIns="0" rIns="0" bIns="0" rtlCol="0" anchor="ctr">
            <a:spAutoFit/>
          </a:bodyPr>
          <a:lstStyle/>
          <a:p>
            <a:pPr algn="ctr"/>
            <a:r>
              <a:rPr lang="en-US" sz="1000" b="0" spc="153"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68596824"/>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774372" y="1942924"/>
            <a:ext cx="11195743" cy="215023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58663174"/>
      </p:ext>
    </p:extLst>
  </p:cSld>
  <p:clrMapOvr>
    <a:masterClrMapping/>
  </p:clrMapOvr>
  <p:transition spd="slow">
    <p:wipe dir="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4"/>
            <a:ext cx="8228300" cy="1371579"/>
          </a:xfrm>
          <a:noFill/>
        </p:spPr>
        <p:txBody>
          <a:bodyPr tIns="91422" bIns="91422" anchor="t" anchorCtr="0"/>
          <a:lstStyle>
            <a:lvl1pPr algn="l" defTabSz="932560"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44" tIns="146274" rIns="182844" bIns="14627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560"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1"/>
            <a:ext cx="11375536" cy="621530"/>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29660" y="1476625"/>
            <a:ext cx="11375535"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extBox 8"/>
          <p:cNvSpPr txBox="1"/>
          <p:nvPr userDrawn="1"/>
        </p:nvSpPr>
        <p:spPr>
          <a:xfrm>
            <a:off x="4365135" y="6717073"/>
            <a:ext cx="3706207" cy="156952"/>
          </a:xfrm>
          <a:prstGeom prst="rect">
            <a:avLst/>
          </a:prstGeom>
          <a:noFill/>
        </p:spPr>
        <p:txBody>
          <a:bodyPr wrap="none" lIns="0" tIns="0" rIns="0" bIns="0" rtlCol="0" anchor="ctr">
            <a:spAutoFit/>
          </a:bodyPr>
          <a:lstStyle/>
          <a:p>
            <a:pPr algn="ctr"/>
            <a:r>
              <a:rPr lang="en-US" sz="1000" b="0" spc="153"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43026404"/>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89674" y="1641573"/>
            <a:ext cx="10450655" cy="1553826"/>
          </a:xfrm>
        </p:spPr>
        <p:txBody>
          <a:bodyPr anchor="ctr">
            <a:noAutofit/>
          </a:bodyPr>
          <a:lstStyle>
            <a:lvl1pPr>
              <a:lnSpc>
                <a:spcPct val="90000"/>
              </a:lnSpc>
              <a:defRPr sz="4900"/>
            </a:lvl1pPr>
          </a:lstStyle>
          <a:p>
            <a:r>
              <a:rPr lang="en-US" smtClean="0"/>
              <a:t>Click to edit Master title style</a:t>
            </a:r>
            <a:endParaRPr lang="en-US" dirty="0"/>
          </a:p>
        </p:txBody>
      </p:sp>
      <p:sp>
        <p:nvSpPr>
          <p:cNvPr id="3" name="Subtitle 2"/>
          <p:cNvSpPr>
            <a:spLocks noGrp="1"/>
          </p:cNvSpPr>
          <p:nvPr>
            <p:ph type="subTitle" idx="1"/>
          </p:nvPr>
        </p:nvSpPr>
        <p:spPr>
          <a:xfrm>
            <a:off x="989672" y="4507585"/>
            <a:ext cx="10450656" cy="472477"/>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66190" indent="0" algn="ctr">
              <a:buNone/>
              <a:defRPr>
                <a:solidFill>
                  <a:schemeClr val="tx1">
                    <a:tint val="75000"/>
                  </a:schemeClr>
                </a:solidFill>
              </a:defRPr>
            </a:lvl2pPr>
            <a:lvl3pPr marL="932375" indent="0" algn="ctr">
              <a:buNone/>
              <a:defRPr>
                <a:solidFill>
                  <a:schemeClr val="tx1">
                    <a:tint val="75000"/>
                  </a:schemeClr>
                </a:solidFill>
              </a:defRPr>
            </a:lvl3pPr>
            <a:lvl4pPr marL="1398565" indent="0" algn="ctr">
              <a:buNone/>
              <a:defRPr>
                <a:solidFill>
                  <a:schemeClr val="tx1">
                    <a:tint val="75000"/>
                  </a:schemeClr>
                </a:solidFill>
              </a:defRPr>
            </a:lvl4pPr>
            <a:lvl5pPr marL="1864754" indent="0" algn="ctr">
              <a:buNone/>
              <a:defRPr>
                <a:solidFill>
                  <a:schemeClr val="tx1">
                    <a:tint val="75000"/>
                  </a:schemeClr>
                </a:solidFill>
              </a:defRPr>
            </a:lvl5pPr>
            <a:lvl6pPr marL="2330942" indent="0" algn="ctr">
              <a:buNone/>
              <a:defRPr>
                <a:solidFill>
                  <a:schemeClr val="tx1">
                    <a:tint val="75000"/>
                  </a:schemeClr>
                </a:solidFill>
              </a:defRPr>
            </a:lvl6pPr>
            <a:lvl7pPr marL="2797128" indent="0" algn="ctr">
              <a:buNone/>
              <a:defRPr>
                <a:solidFill>
                  <a:schemeClr val="tx1">
                    <a:tint val="75000"/>
                  </a:schemeClr>
                </a:solidFill>
              </a:defRPr>
            </a:lvl7pPr>
            <a:lvl8pPr marL="3263318" indent="0" algn="ctr">
              <a:buNone/>
              <a:defRPr>
                <a:solidFill>
                  <a:schemeClr val="tx1">
                    <a:tint val="75000"/>
                  </a:schemeClr>
                </a:solidFill>
              </a:defRPr>
            </a:lvl8pPr>
            <a:lvl9pPr marL="3729506" indent="0" algn="ctr">
              <a:buNone/>
              <a:defRPr>
                <a:solidFill>
                  <a:schemeClr val="tx1">
                    <a:tint val="75000"/>
                  </a:schemeClr>
                </a:solidFill>
              </a:defRPr>
            </a:lvl9pPr>
          </a:lstStyle>
          <a:p>
            <a:r>
              <a:rPr lang="en-US" smtClean="0"/>
              <a:t>Click to edit Master subtitle style</a:t>
            </a:r>
            <a:endParaRPr lang="en-US" dirty="0"/>
          </a:p>
        </p:txBody>
      </p:sp>
      <p:pic>
        <p:nvPicPr>
          <p:cNvPr id="1026" name="Picture 2" descr="\\sfp\Work\White_Whale\5-30024_TR14\PBJS_Artwork\TR14_logos\TR14_wordmarks\TR14_wordmark_1c_white.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390220" y="6295075"/>
            <a:ext cx="1774964" cy="46448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userDrawn="1"/>
        </p:nvSpPr>
        <p:spPr>
          <a:xfrm>
            <a:off x="4365135" y="6717073"/>
            <a:ext cx="3706207" cy="156952"/>
          </a:xfrm>
          <a:prstGeom prst="rect">
            <a:avLst/>
          </a:prstGeom>
          <a:noFill/>
        </p:spPr>
        <p:txBody>
          <a:bodyPr wrap="none" lIns="0" tIns="0" rIns="0" bIns="0" rtlCol="0" anchor="ctr">
            <a:spAutoFit/>
          </a:bodyPr>
          <a:lstStyle/>
          <a:p>
            <a:pPr algn="ctr" defTabSz="932375"/>
            <a:r>
              <a:rPr lang="en-US" sz="1000"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7873855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20099" y="2797812"/>
            <a:ext cx="9512819" cy="1553823"/>
          </a:xfrm>
        </p:spPr>
        <p:txBody>
          <a:bodyPr anchor="ctr" anchorCtr="0">
            <a:noAutofit/>
          </a:bodyPr>
          <a:lstStyle>
            <a:lvl1pPr>
              <a:lnSpc>
                <a:spcPct val="90000"/>
              </a:lnSpc>
              <a:defRPr sz="4900"/>
            </a:lvl1pPr>
          </a:lstStyle>
          <a:p>
            <a:r>
              <a:rPr lang="en-US" smtClean="0"/>
              <a:t>Click to edit Master title style</a:t>
            </a:r>
            <a:endParaRPr lang="en-US" dirty="0"/>
          </a:p>
        </p:txBody>
      </p:sp>
      <p:sp>
        <p:nvSpPr>
          <p:cNvPr id="3" name="Subtitle 2"/>
          <p:cNvSpPr>
            <a:spLocks noGrp="1"/>
          </p:cNvSpPr>
          <p:nvPr>
            <p:ph type="subTitle" idx="1"/>
          </p:nvPr>
        </p:nvSpPr>
        <p:spPr>
          <a:xfrm>
            <a:off x="1320102" y="5051604"/>
            <a:ext cx="9512820" cy="470856"/>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66190" indent="0" algn="ctr">
              <a:buNone/>
              <a:defRPr>
                <a:solidFill>
                  <a:schemeClr val="tx1">
                    <a:tint val="75000"/>
                  </a:schemeClr>
                </a:solidFill>
              </a:defRPr>
            </a:lvl2pPr>
            <a:lvl3pPr marL="932375" indent="0" algn="ctr">
              <a:buNone/>
              <a:defRPr>
                <a:solidFill>
                  <a:schemeClr val="tx1">
                    <a:tint val="75000"/>
                  </a:schemeClr>
                </a:solidFill>
              </a:defRPr>
            </a:lvl3pPr>
            <a:lvl4pPr marL="1398565" indent="0" algn="ctr">
              <a:buNone/>
              <a:defRPr>
                <a:solidFill>
                  <a:schemeClr val="tx1">
                    <a:tint val="75000"/>
                  </a:schemeClr>
                </a:solidFill>
              </a:defRPr>
            </a:lvl4pPr>
            <a:lvl5pPr marL="1864754" indent="0" algn="ctr">
              <a:buNone/>
              <a:defRPr>
                <a:solidFill>
                  <a:schemeClr val="tx1">
                    <a:tint val="75000"/>
                  </a:schemeClr>
                </a:solidFill>
              </a:defRPr>
            </a:lvl5pPr>
            <a:lvl6pPr marL="2330942" indent="0" algn="ctr">
              <a:buNone/>
              <a:defRPr>
                <a:solidFill>
                  <a:schemeClr val="tx1">
                    <a:tint val="75000"/>
                  </a:schemeClr>
                </a:solidFill>
              </a:defRPr>
            </a:lvl6pPr>
            <a:lvl7pPr marL="2797128" indent="0" algn="ctr">
              <a:buNone/>
              <a:defRPr>
                <a:solidFill>
                  <a:schemeClr val="tx1">
                    <a:tint val="75000"/>
                  </a:schemeClr>
                </a:solidFill>
              </a:defRPr>
            </a:lvl7pPr>
            <a:lvl8pPr marL="3263318" indent="0" algn="ctr">
              <a:buNone/>
              <a:defRPr>
                <a:solidFill>
                  <a:schemeClr val="tx1">
                    <a:tint val="75000"/>
                  </a:schemeClr>
                </a:solidFill>
              </a:defRPr>
            </a:lvl8pPr>
            <a:lvl9pPr marL="372950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287704" y="254518"/>
            <a:ext cx="10450656" cy="1406089"/>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200" b="0" i="1" u="none" strike="noStrike" kern="1200" cap="none" spc="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9" name="TextBox 8"/>
          <p:cNvSpPr txBox="1"/>
          <p:nvPr userDrawn="1"/>
        </p:nvSpPr>
        <p:spPr>
          <a:xfrm>
            <a:off x="4365135" y="6717073"/>
            <a:ext cx="3706207" cy="156952"/>
          </a:xfrm>
          <a:prstGeom prst="rect">
            <a:avLst/>
          </a:prstGeom>
          <a:noFill/>
        </p:spPr>
        <p:txBody>
          <a:bodyPr wrap="none" lIns="0" tIns="0" rIns="0" bIns="0" rtlCol="0" anchor="ctr">
            <a:spAutoFit/>
          </a:bodyPr>
          <a:lstStyle/>
          <a:p>
            <a:pPr algn="ctr" defTabSz="932375"/>
            <a:r>
              <a:rPr lang="en-US" sz="1000"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125220272"/>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etro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Freeform 19"/>
          <p:cNvSpPr>
            <a:spLocks noChangeAspect="1"/>
          </p:cNvSpPr>
          <p:nvPr userDrawn="1"/>
        </p:nvSpPr>
        <p:spPr bwMode="gray">
          <a:xfrm>
            <a:off x="2" y="1274236"/>
            <a:ext cx="4974265" cy="3464817"/>
          </a:xfrm>
          <a:custGeom>
            <a:avLst/>
            <a:gdLst>
              <a:gd name="T0" fmla="*/ 0 w 2135"/>
              <a:gd name="T1" fmla="*/ 0 h 2138"/>
              <a:gd name="T2" fmla="*/ 2135 w 2135"/>
              <a:gd name="T3" fmla="*/ 0 h 2138"/>
              <a:gd name="T4" fmla="*/ 2135 w 2135"/>
              <a:gd name="T5" fmla="*/ 2138 h 2138"/>
              <a:gd name="T6" fmla="*/ 0 w 2135"/>
              <a:gd name="T7" fmla="*/ 2138 h 2138"/>
              <a:gd name="T8" fmla="*/ 0 w 2135"/>
              <a:gd name="T9" fmla="*/ 0 h 2138"/>
              <a:gd name="T10" fmla="*/ 0 w 2135"/>
              <a:gd name="T11" fmla="*/ 0 h 2138"/>
            </a:gdLst>
            <a:ahLst/>
            <a:cxnLst>
              <a:cxn ang="0">
                <a:pos x="T0" y="T1"/>
              </a:cxn>
              <a:cxn ang="0">
                <a:pos x="T2" y="T3"/>
              </a:cxn>
              <a:cxn ang="0">
                <a:pos x="T4" y="T5"/>
              </a:cxn>
              <a:cxn ang="0">
                <a:pos x="T6" y="T7"/>
              </a:cxn>
              <a:cxn ang="0">
                <a:pos x="T8" y="T9"/>
              </a:cxn>
              <a:cxn ang="0">
                <a:pos x="T10" y="T11"/>
              </a:cxn>
            </a:cxnLst>
            <a:rect l="0" t="0" r="r" b="b"/>
            <a:pathLst>
              <a:path w="2135" h="2138">
                <a:moveTo>
                  <a:pt x="0" y="0"/>
                </a:moveTo>
                <a:lnTo>
                  <a:pt x="2135" y="0"/>
                </a:lnTo>
                <a:lnTo>
                  <a:pt x="2135" y="2138"/>
                </a:lnTo>
                <a:lnTo>
                  <a:pt x="0" y="2138"/>
                </a:lnTo>
                <a:lnTo>
                  <a:pt x="0" y="0"/>
                </a:lnTo>
                <a:lnTo>
                  <a:pt x="0" y="0"/>
                </a:lnTo>
                <a:close/>
              </a:path>
            </a:pathLst>
          </a:custGeom>
          <a:solidFill>
            <a:srgbClr val="64BE46"/>
          </a:solidFill>
          <a:ln>
            <a:noFill/>
          </a:ln>
          <a:effectLst>
            <a:outerShdw blurRad="558800" dir="5400000" sx="90000" sy="-19000" rotWithShape="0">
              <a:prstClr val="black">
                <a:alpha val="20000"/>
              </a:prstClr>
            </a:outerShdw>
          </a:effectLst>
        </p:spPr>
        <p:txBody>
          <a:bodyPr vert="horz" wrap="square" lIns="93241" tIns="46622" rIns="93241" bIns="46622" numCol="1" anchor="t" anchorCtr="0" compatLnSpc="1">
            <a:prstTxWarp prst="textNoShape">
              <a:avLst/>
            </a:prstTxWarp>
          </a:bodyPr>
          <a:lstStyle/>
          <a:p>
            <a:pPr defTabSz="932414">
              <a:defRPr/>
            </a:pPr>
            <a:endParaRPr lang="en-US" sz="1800" kern="0">
              <a:solidFill>
                <a:sysClr val="windowText" lastClr="000000"/>
              </a:solidFill>
            </a:endParaRPr>
          </a:p>
        </p:txBody>
      </p:sp>
      <p:grpSp>
        <p:nvGrpSpPr>
          <p:cNvPr id="22" name="Group 21"/>
          <p:cNvGrpSpPr/>
          <p:nvPr userDrawn="1"/>
        </p:nvGrpSpPr>
        <p:grpSpPr bwMode="gray">
          <a:xfrm>
            <a:off x="8824697" y="1274237"/>
            <a:ext cx="1009107" cy="3503739"/>
            <a:chOff x="0" y="1249363"/>
            <a:chExt cx="1041400" cy="3435350"/>
          </a:xfrm>
          <a:effectLst>
            <a:outerShdw blurRad="508000" dist="431800" dir="5400000" algn="ctr" rotWithShape="0">
              <a:srgbClr val="292929">
                <a:alpha val="20000"/>
              </a:srgbClr>
            </a:outerShdw>
          </a:effectLst>
        </p:grpSpPr>
        <p:sp>
          <p:nvSpPr>
            <p:cNvPr id="23" name="Freeform 6"/>
            <p:cNvSpPr>
              <a:spLocks/>
            </p:cNvSpPr>
            <p:nvPr/>
          </p:nvSpPr>
          <p:spPr bwMode="gray">
            <a:xfrm>
              <a:off x="0" y="1249363"/>
              <a:ext cx="1041400" cy="3394075"/>
            </a:xfrm>
            <a:custGeom>
              <a:avLst/>
              <a:gdLst>
                <a:gd name="T0" fmla="*/ 656 w 656"/>
                <a:gd name="T1" fmla="*/ 1738 h 2138"/>
                <a:gd name="T2" fmla="*/ 0 w 656"/>
                <a:gd name="T3" fmla="*/ 2138 h 2138"/>
                <a:gd name="T4" fmla="*/ 0 w 656"/>
                <a:gd name="T5" fmla="*/ 0 h 2138"/>
                <a:gd name="T6" fmla="*/ 656 w 656"/>
                <a:gd name="T7" fmla="*/ 240 h 2138"/>
                <a:gd name="T8" fmla="*/ 656 w 656"/>
                <a:gd name="T9" fmla="*/ 1738 h 2138"/>
                <a:gd name="T10" fmla="*/ 656 w 656"/>
                <a:gd name="T11" fmla="*/ 1738 h 2138"/>
                <a:gd name="T12" fmla="*/ 656 w 656"/>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656" h="2138">
                  <a:moveTo>
                    <a:pt x="656" y="1738"/>
                  </a:moveTo>
                  <a:lnTo>
                    <a:pt x="0" y="2138"/>
                  </a:lnTo>
                  <a:lnTo>
                    <a:pt x="0" y="0"/>
                  </a:lnTo>
                  <a:lnTo>
                    <a:pt x="656" y="240"/>
                  </a:lnTo>
                  <a:lnTo>
                    <a:pt x="656" y="1738"/>
                  </a:lnTo>
                  <a:lnTo>
                    <a:pt x="656" y="1738"/>
                  </a:lnTo>
                  <a:lnTo>
                    <a:pt x="656" y="1738"/>
                  </a:lnTo>
                  <a:close/>
                </a:path>
              </a:pathLst>
            </a:custGeom>
            <a:gradFill flip="none" rotWithShape="1">
              <a:gsLst>
                <a:gs pos="82000">
                  <a:srgbClr val="F3722C"/>
                </a:gs>
                <a:gs pos="0">
                  <a:srgbClr val="F47836"/>
                </a:gs>
                <a:gs pos="100000">
                  <a:srgbClr val="ED5D0D"/>
                </a:gs>
              </a:gsLst>
              <a:lin ang="0" scaled="1"/>
              <a:tileRect/>
            </a:gradFill>
            <a:ln>
              <a:noFill/>
            </a:ln>
          </p:spPr>
          <p:txBody>
            <a:bodyPr vert="horz" wrap="square" lIns="91440" tIns="45720" rIns="91440" bIns="45720" numCol="1" anchor="t" anchorCtr="0" compatLnSpc="1">
              <a:prstTxWarp prst="textNoShape">
                <a:avLst/>
              </a:prstTxWarp>
            </a:bodyPr>
            <a:lstStyle/>
            <a:p>
              <a:pPr defTabSz="932414">
                <a:defRPr/>
              </a:pPr>
              <a:endParaRPr lang="en-US" sz="1800" kern="0">
                <a:solidFill>
                  <a:sysClr val="windowText" lastClr="000000"/>
                </a:solidFill>
              </a:endParaRPr>
            </a:p>
          </p:txBody>
        </p:sp>
        <p:pic>
          <p:nvPicPr>
            <p:cNvPr id="24" name="Picture 23"/>
            <p:cNvPicPr>
              <a:picLocks noChangeAspect="1"/>
            </p:cNvPicPr>
            <p:nvPr/>
          </p:nvPicPr>
          <p:blipFill rotWithShape="1">
            <a:blip r:embed="rId3">
              <a:extLst>
                <a:ext uri="{28A0092B-C50C-407E-A947-70E740481C1C}">
                  <a14:useLocalDpi xmlns:a14="http://schemas.microsoft.com/office/drawing/2010/main" val="0"/>
                </a:ext>
              </a:extLst>
            </a:blip>
            <a:srcRect t="18217" r="91456" b="31691"/>
            <a:stretch/>
          </p:blipFill>
          <p:spPr bwMode="gray">
            <a:xfrm>
              <a:off x="0" y="1249363"/>
              <a:ext cx="1041400" cy="3435350"/>
            </a:xfrm>
            <a:prstGeom prst="rect">
              <a:avLst/>
            </a:prstGeom>
            <a:effectLst>
              <a:outerShdw blurRad="508000" dist="431800" dir="5400000" rotWithShape="0">
                <a:prstClr val="black">
                  <a:alpha val="20000"/>
                </a:prstClr>
              </a:outerShdw>
            </a:effectLst>
          </p:spPr>
        </p:pic>
      </p:grpSp>
      <p:grpSp>
        <p:nvGrpSpPr>
          <p:cNvPr id="25" name="Group 24"/>
          <p:cNvGrpSpPr/>
          <p:nvPr userDrawn="1"/>
        </p:nvGrpSpPr>
        <p:grpSpPr bwMode="gray">
          <a:xfrm>
            <a:off x="9891879" y="1274235"/>
            <a:ext cx="1137069" cy="3461642"/>
            <a:chOff x="1095375" y="1249363"/>
            <a:chExt cx="1114426" cy="3394075"/>
          </a:xfrm>
          <a:effectLst>
            <a:outerShdw blurRad="508000" dist="431800" dir="5400000" algn="ctr" rotWithShape="0">
              <a:srgbClr val="292929">
                <a:alpha val="20000"/>
              </a:srgbClr>
            </a:outerShdw>
          </a:effectLst>
        </p:grpSpPr>
        <p:sp>
          <p:nvSpPr>
            <p:cNvPr id="26" name="Freeform 7"/>
            <p:cNvSpPr>
              <a:spLocks/>
            </p:cNvSpPr>
            <p:nvPr/>
          </p:nvSpPr>
          <p:spPr bwMode="gray">
            <a:xfrm>
              <a:off x="1095375" y="1249363"/>
              <a:ext cx="1114425" cy="3394075"/>
            </a:xfrm>
            <a:custGeom>
              <a:avLst/>
              <a:gdLst>
                <a:gd name="T0" fmla="*/ 702 w 702"/>
                <a:gd name="T1" fmla="*/ 1738 h 2138"/>
                <a:gd name="T2" fmla="*/ 0 w 702"/>
                <a:gd name="T3" fmla="*/ 2138 h 2138"/>
                <a:gd name="T4" fmla="*/ 0 w 702"/>
                <a:gd name="T5" fmla="*/ 0 h 2138"/>
                <a:gd name="T6" fmla="*/ 702 w 702"/>
                <a:gd name="T7" fmla="*/ 240 h 2138"/>
                <a:gd name="T8" fmla="*/ 702 w 702"/>
                <a:gd name="T9" fmla="*/ 1738 h 2138"/>
                <a:gd name="T10" fmla="*/ 702 w 702"/>
                <a:gd name="T11" fmla="*/ 1738 h 2138"/>
                <a:gd name="T12" fmla="*/ 702 w 702"/>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702" h="2138">
                  <a:moveTo>
                    <a:pt x="702" y="1738"/>
                  </a:moveTo>
                  <a:lnTo>
                    <a:pt x="0" y="2138"/>
                  </a:lnTo>
                  <a:lnTo>
                    <a:pt x="0" y="0"/>
                  </a:lnTo>
                  <a:lnTo>
                    <a:pt x="702" y="240"/>
                  </a:lnTo>
                  <a:lnTo>
                    <a:pt x="702" y="1738"/>
                  </a:lnTo>
                  <a:lnTo>
                    <a:pt x="702" y="1738"/>
                  </a:lnTo>
                  <a:lnTo>
                    <a:pt x="702" y="1738"/>
                  </a:lnTo>
                  <a:close/>
                </a:path>
              </a:pathLst>
            </a:custGeom>
            <a:gradFill>
              <a:gsLst>
                <a:gs pos="85000">
                  <a:srgbClr val="FCBC07"/>
                </a:gs>
                <a:gs pos="0">
                  <a:srgbClr val="FFBE0A"/>
                </a:gs>
                <a:gs pos="100000">
                  <a:srgbClr val="EAAD00"/>
                </a:gs>
              </a:gsLst>
              <a:lin ang="0" scaled="1"/>
            </a:gradFill>
            <a:ln>
              <a:noFill/>
            </a:ln>
          </p:spPr>
          <p:txBody>
            <a:bodyPr vert="horz" wrap="square" lIns="91440" tIns="45720" rIns="91440" bIns="45720" numCol="1" anchor="t" anchorCtr="0" compatLnSpc="1">
              <a:prstTxWarp prst="textNoShape">
                <a:avLst/>
              </a:prstTxWarp>
            </a:bodyPr>
            <a:lstStyle/>
            <a:p>
              <a:pPr defTabSz="932414">
                <a:defRPr/>
              </a:pPr>
              <a:endParaRPr lang="en-US" sz="1800" kern="0">
                <a:solidFill>
                  <a:sysClr val="windowText" lastClr="000000"/>
                </a:solidFill>
              </a:endParaRPr>
            </a:p>
          </p:txBody>
        </p:sp>
        <p:pic>
          <p:nvPicPr>
            <p:cNvPr id="27" name="Picture 26"/>
            <p:cNvPicPr>
              <a:picLocks noChangeAspect="1"/>
            </p:cNvPicPr>
            <p:nvPr/>
          </p:nvPicPr>
          <p:blipFill rotWithShape="1">
            <a:blip r:embed="rId4">
              <a:extLst>
                <a:ext uri="{28A0092B-C50C-407E-A947-70E740481C1C}">
                  <a14:useLocalDpi xmlns:a14="http://schemas.microsoft.com/office/drawing/2010/main" val="0"/>
                </a:ext>
              </a:extLst>
            </a:blip>
            <a:srcRect l="8987" t="18217" r="81870" b="32293"/>
            <a:stretch/>
          </p:blipFill>
          <p:spPr bwMode="gray">
            <a:xfrm>
              <a:off x="1095375" y="1249363"/>
              <a:ext cx="1114426" cy="3394075"/>
            </a:xfrm>
            <a:prstGeom prst="rect">
              <a:avLst/>
            </a:prstGeom>
          </p:spPr>
        </p:pic>
      </p:grpSp>
      <p:grpSp>
        <p:nvGrpSpPr>
          <p:cNvPr id="28" name="Group 27"/>
          <p:cNvGrpSpPr/>
          <p:nvPr userDrawn="1"/>
        </p:nvGrpSpPr>
        <p:grpSpPr bwMode="gray">
          <a:xfrm>
            <a:off x="11087022" y="1274235"/>
            <a:ext cx="1351072" cy="3461642"/>
            <a:chOff x="2260600" y="1249363"/>
            <a:chExt cx="1324168" cy="3394075"/>
          </a:xfrm>
          <a:effectLst>
            <a:outerShdw blurRad="508000" dist="431800" dir="5400000" algn="ctr" rotWithShape="0">
              <a:srgbClr val="292929">
                <a:alpha val="20000"/>
              </a:srgbClr>
            </a:outerShdw>
          </a:effectLst>
        </p:grpSpPr>
        <p:sp>
          <p:nvSpPr>
            <p:cNvPr id="29" name="Freeform 8"/>
            <p:cNvSpPr>
              <a:spLocks/>
            </p:cNvSpPr>
            <p:nvPr/>
          </p:nvSpPr>
          <p:spPr bwMode="gray">
            <a:xfrm>
              <a:off x="2260600" y="1249363"/>
              <a:ext cx="1322388" cy="3394075"/>
            </a:xfrm>
            <a:custGeom>
              <a:avLst/>
              <a:gdLst>
                <a:gd name="T0" fmla="*/ 833 w 833"/>
                <a:gd name="T1" fmla="*/ 1738 h 2138"/>
                <a:gd name="T2" fmla="*/ 0 w 833"/>
                <a:gd name="T3" fmla="*/ 2138 h 2138"/>
                <a:gd name="T4" fmla="*/ 0 w 833"/>
                <a:gd name="T5" fmla="*/ 0 h 2138"/>
                <a:gd name="T6" fmla="*/ 833 w 833"/>
                <a:gd name="T7" fmla="*/ 240 h 2138"/>
                <a:gd name="T8" fmla="*/ 833 w 833"/>
                <a:gd name="T9" fmla="*/ 1738 h 2138"/>
                <a:gd name="T10" fmla="*/ 833 w 833"/>
                <a:gd name="T11" fmla="*/ 1738 h 2138"/>
                <a:gd name="T12" fmla="*/ 833 w 833"/>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833" h="2138">
                  <a:moveTo>
                    <a:pt x="833" y="1738"/>
                  </a:moveTo>
                  <a:lnTo>
                    <a:pt x="0" y="2138"/>
                  </a:lnTo>
                  <a:lnTo>
                    <a:pt x="0" y="0"/>
                  </a:lnTo>
                  <a:lnTo>
                    <a:pt x="833" y="240"/>
                  </a:lnTo>
                  <a:lnTo>
                    <a:pt x="833" y="1738"/>
                  </a:lnTo>
                  <a:lnTo>
                    <a:pt x="833" y="1738"/>
                  </a:lnTo>
                  <a:lnTo>
                    <a:pt x="833" y="1738"/>
                  </a:lnTo>
                  <a:close/>
                </a:path>
              </a:pathLst>
            </a:custGeom>
            <a:gradFill>
              <a:gsLst>
                <a:gs pos="83000">
                  <a:srgbClr val="308A9F"/>
                </a:gs>
                <a:gs pos="0">
                  <a:srgbClr val="3497AE"/>
                </a:gs>
                <a:gs pos="100000">
                  <a:srgbClr val="297587"/>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414">
                <a:defRPr/>
              </a:pPr>
              <a:endParaRPr lang="en-US" sz="1800" kern="0">
                <a:solidFill>
                  <a:sysClr val="windowText" lastClr="000000"/>
                </a:solidFill>
              </a:endParaRPr>
            </a:p>
          </p:txBody>
        </p:sp>
        <p:pic>
          <p:nvPicPr>
            <p:cNvPr id="30" name="Picture 29"/>
            <p:cNvPicPr>
              <a:picLocks noChangeAspect="1"/>
            </p:cNvPicPr>
            <p:nvPr/>
          </p:nvPicPr>
          <p:blipFill rotWithShape="1">
            <a:blip r:embed="rId5">
              <a:extLst>
                <a:ext uri="{28A0092B-C50C-407E-A947-70E740481C1C}">
                  <a14:useLocalDpi xmlns:a14="http://schemas.microsoft.com/office/drawing/2010/main" val="0"/>
                </a:ext>
              </a:extLst>
            </a:blip>
            <a:srcRect l="18554" t="18217" r="70590" b="32293"/>
            <a:stretch/>
          </p:blipFill>
          <p:spPr bwMode="gray">
            <a:xfrm>
              <a:off x="2261460" y="1249363"/>
              <a:ext cx="1323308" cy="3394075"/>
            </a:xfrm>
            <a:prstGeom prst="rect">
              <a:avLst/>
            </a:prstGeom>
          </p:spPr>
        </p:pic>
      </p:grpSp>
      <p:sp>
        <p:nvSpPr>
          <p:cNvPr id="31" name="Freeform 12"/>
          <p:cNvSpPr>
            <a:spLocks/>
          </p:cNvSpPr>
          <p:nvPr userDrawn="1"/>
        </p:nvSpPr>
        <p:spPr bwMode="gray">
          <a:xfrm>
            <a:off x="3" y="4854346"/>
            <a:ext cx="3613399" cy="875861"/>
          </a:xfrm>
          <a:custGeom>
            <a:avLst/>
            <a:gdLst>
              <a:gd name="T0" fmla="*/ 0 w 910"/>
              <a:gd name="T1" fmla="*/ 0 h 578"/>
              <a:gd name="T2" fmla="*/ 910 w 910"/>
              <a:gd name="T3" fmla="*/ 0 h 578"/>
              <a:gd name="T4" fmla="*/ 910 w 910"/>
              <a:gd name="T5" fmla="*/ 578 h 578"/>
              <a:gd name="T6" fmla="*/ 0 w 910"/>
              <a:gd name="T7" fmla="*/ 578 h 578"/>
              <a:gd name="T8" fmla="*/ 0 w 910"/>
              <a:gd name="T9" fmla="*/ 0 h 578"/>
              <a:gd name="T10" fmla="*/ 0 w 910"/>
              <a:gd name="T11" fmla="*/ 0 h 578"/>
            </a:gdLst>
            <a:ahLst/>
            <a:cxnLst>
              <a:cxn ang="0">
                <a:pos x="T0" y="T1"/>
              </a:cxn>
              <a:cxn ang="0">
                <a:pos x="T2" y="T3"/>
              </a:cxn>
              <a:cxn ang="0">
                <a:pos x="T4" y="T5"/>
              </a:cxn>
              <a:cxn ang="0">
                <a:pos x="T6" y="T7"/>
              </a:cxn>
              <a:cxn ang="0">
                <a:pos x="T8" y="T9"/>
              </a:cxn>
              <a:cxn ang="0">
                <a:pos x="T10" y="T11"/>
              </a:cxn>
            </a:cxnLst>
            <a:rect l="0" t="0" r="r" b="b"/>
            <a:pathLst>
              <a:path w="910" h="578">
                <a:moveTo>
                  <a:pt x="0" y="0"/>
                </a:moveTo>
                <a:lnTo>
                  <a:pt x="910" y="0"/>
                </a:lnTo>
                <a:lnTo>
                  <a:pt x="910" y="578"/>
                </a:lnTo>
                <a:lnTo>
                  <a:pt x="0" y="578"/>
                </a:lnTo>
                <a:lnTo>
                  <a:pt x="0" y="0"/>
                </a:lnTo>
                <a:lnTo>
                  <a:pt x="0" y="0"/>
                </a:lnTo>
                <a:close/>
              </a:path>
            </a:pathLst>
          </a:custGeom>
          <a:solidFill>
            <a:srgbClr val="5F5F5F">
              <a:lumMod val="75000"/>
            </a:srgbClr>
          </a:solidFill>
          <a:ln>
            <a:noFill/>
          </a:ln>
        </p:spPr>
        <p:txBody>
          <a:bodyPr vert="horz" wrap="square" lIns="93241" tIns="46622" rIns="93241" bIns="46622" numCol="1" anchor="t" anchorCtr="0" compatLnSpc="1">
            <a:prstTxWarp prst="textNoShape">
              <a:avLst/>
            </a:prstTxWarp>
          </a:bodyPr>
          <a:lstStyle/>
          <a:p>
            <a:pPr defTabSz="932414">
              <a:defRPr/>
            </a:pPr>
            <a:endParaRPr lang="en-US" sz="1800" kern="0">
              <a:solidFill>
                <a:sysClr val="windowText" lastClr="000000"/>
              </a:solidFill>
            </a:endParaRPr>
          </a:p>
        </p:txBody>
      </p:sp>
      <p:sp>
        <p:nvSpPr>
          <p:cNvPr id="32" name="Freeform 13"/>
          <p:cNvSpPr>
            <a:spLocks/>
          </p:cNvSpPr>
          <p:nvPr userDrawn="1"/>
        </p:nvSpPr>
        <p:spPr bwMode="gray">
          <a:xfrm>
            <a:off x="3731914" y="4854346"/>
            <a:ext cx="8706180" cy="875861"/>
          </a:xfrm>
          <a:custGeom>
            <a:avLst/>
            <a:gdLst>
              <a:gd name="T0" fmla="*/ 0 w 6730"/>
              <a:gd name="T1" fmla="*/ 0 h 578"/>
              <a:gd name="T2" fmla="*/ 6730 w 6730"/>
              <a:gd name="T3" fmla="*/ 0 h 578"/>
              <a:gd name="T4" fmla="*/ 6730 w 6730"/>
              <a:gd name="T5" fmla="*/ 578 h 578"/>
              <a:gd name="T6" fmla="*/ 0 w 6730"/>
              <a:gd name="T7" fmla="*/ 578 h 578"/>
              <a:gd name="T8" fmla="*/ 0 w 6730"/>
              <a:gd name="T9" fmla="*/ 0 h 578"/>
              <a:gd name="T10" fmla="*/ 0 w 6730"/>
              <a:gd name="T11" fmla="*/ 0 h 578"/>
            </a:gdLst>
            <a:ahLst/>
            <a:cxnLst>
              <a:cxn ang="0">
                <a:pos x="T0" y="T1"/>
              </a:cxn>
              <a:cxn ang="0">
                <a:pos x="T2" y="T3"/>
              </a:cxn>
              <a:cxn ang="0">
                <a:pos x="T4" y="T5"/>
              </a:cxn>
              <a:cxn ang="0">
                <a:pos x="T6" y="T7"/>
              </a:cxn>
              <a:cxn ang="0">
                <a:pos x="T8" y="T9"/>
              </a:cxn>
              <a:cxn ang="0">
                <a:pos x="T10" y="T11"/>
              </a:cxn>
            </a:cxnLst>
            <a:rect l="0" t="0" r="r" b="b"/>
            <a:pathLst>
              <a:path w="6730" h="578">
                <a:moveTo>
                  <a:pt x="0" y="0"/>
                </a:moveTo>
                <a:lnTo>
                  <a:pt x="6730" y="0"/>
                </a:lnTo>
                <a:lnTo>
                  <a:pt x="6730" y="578"/>
                </a:lnTo>
                <a:lnTo>
                  <a:pt x="0" y="578"/>
                </a:lnTo>
                <a:lnTo>
                  <a:pt x="0" y="0"/>
                </a:lnTo>
                <a:lnTo>
                  <a:pt x="0" y="0"/>
                </a:lnTo>
                <a:close/>
              </a:path>
            </a:pathLst>
          </a:custGeom>
          <a:solidFill>
            <a:srgbClr val="5F5F5F">
              <a:lumMod val="75000"/>
            </a:srgbClr>
          </a:solidFill>
          <a:ln>
            <a:noFill/>
          </a:ln>
        </p:spPr>
        <p:txBody>
          <a:bodyPr vert="horz" wrap="square" lIns="279726" tIns="46622" rIns="93241" bIns="46622" numCol="1" anchor="ctr" anchorCtr="0" compatLnSpc="1">
            <a:prstTxWarp prst="textNoShape">
              <a:avLst/>
            </a:prstTxWarp>
          </a:bodyPr>
          <a:lstStyle/>
          <a:p>
            <a:pPr defTabSz="932414">
              <a:defRPr/>
            </a:pPr>
            <a:endParaRPr lang="en-US" sz="3700" kern="0" dirty="0">
              <a:gradFill>
                <a:gsLst>
                  <a:gs pos="0">
                    <a:srgbClr val="FFFFFF"/>
                  </a:gs>
                  <a:gs pos="86000">
                    <a:srgbClr val="FFFFFF"/>
                  </a:gs>
                </a:gsLst>
                <a:lin ang="10800000" scaled="1"/>
              </a:gradFill>
            </a:endParaRPr>
          </a:p>
        </p:txBody>
      </p:sp>
      <p:sp>
        <p:nvSpPr>
          <p:cNvPr id="34" name="Freeform 33"/>
          <p:cNvSpPr>
            <a:spLocks noChangeAspect="1"/>
          </p:cNvSpPr>
          <p:nvPr userDrawn="1"/>
        </p:nvSpPr>
        <p:spPr bwMode="gray">
          <a:xfrm>
            <a:off x="5090891" y="1274236"/>
            <a:ext cx="3613399" cy="3464817"/>
          </a:xfrm>
          <a:custGeom>
            <a:avLst/>
            <a:gdLst>
              <a:gd name="T0" fmla="*/ 0 w 2135"/>
              <a:gd name="T1" fmla="*/ 0 h 2138"/>
              <a:gd name="T2" fmla="*/ 2135 w 2135"/>
              <a:gd name="T3" fmla="*/ 0 h 2138"/>
              <a:gd name="T4" fmla="*/ 2135 w 2135"/>
              <a:gd name="T5" fmla="*/ 2138 h 2138"/>
              <a:gd name="T6" fmla="*/ 0 w 2135"/>
              <a:gd name="T7" fmla="*/ 2138 h 2138"/>
              <a:gd name="T8" fmla="*/ 0 w 2135"/>
              <a:gd name="T9" fmla="*/ 0 h 2138"/>
              <a:gd name="T10" fmla="*/ 0 w 2135"/>
              <a:gd name="T11" fmla="*/ 0 h 2138"/>
            </a:gdLst>
            <a:ahLst/>
            <a:cxnLst>
              <a:cxn ang="0">
                <a:pos x="T0" y="T1"/>
              </a:cxn>
              <a:cxn ang="0">
                <a:pos x="T2" y="T3"/>
              </a:cxn>
              <a:cxn ang="0">
                <a:pos x="T4" y="T5"/>
              </a:cxn>
              <a:cxn ang="0">
                <a:pos x="T6" y="T7"/>
              </a:cxn>
              <a:cxn ang="0">
                <a:pos x="T8" y="T9"/>
              </a:cxn>
              <a:cxn ang="0">
                <a:pos x="T10" y="T11"/>
              </a:cxn>
            </a:cxnLst>
            <a:rect l="0" t="0" r="r" b="b"/>
            <a:pathLst>
              <a:path w="2135" h="2138">
                <a:moveTo>
                  <a:pt x="0" y="0"/>
                </a:moveTo>
                <a:lnTo>
                  <a:pt x="2135" y="0"/>
                </a:lnTo>
                <a:lnTo>
                  <a:pt x="2135" y="2138"/>
                </a:lnTo>
                <a:lnTo>
                  <a:pt x="0" y="2138"/>
                </a:lnTo>
                <a:lnTo>
                  <a:pt x="0" y="0"/>
                </a:lnTo>
                <a:lnTo>
                  <a:pt x="0" y="0"/>
                </a:lnTo>
                <a:close/>
              </a:path>
            </a:pathLst>
          </a:custGeom>
          <a:solidFill>
            <a:srgbClr val="F47836"/>
          </a:solidFill>
          <a:ln>
            <a:noFill/>
          </a:ln>
          <a:effectLst>
            <a:outerShdw blurRad="558800" dir="5400000" sx="90000" sy="90000" algn="ctr" rotWithShape="0">
              <a:srgbClr val="000000">
                <a:alpha val="20000"/>
              </a:srgbClr>
            </a:outerShdw>
          </a:effectLst>
        </p:spPr>
        <p:txBody>
          <a:bodyPr vert="horz" wrap="square" lIns="93241" tIns="46622" rIns="93241" bIns="46622" numCol="1" anchor="t" anchorCtr="0" compatLnSpc="1">
            <a:prstTxWarp prst="textNoShape">
              <a:avLst/>
            </a:prstTxWarp>
          </a:bodyPr>
          <a:lstStyle/>
          <a:p>
            <a:pPr defTabSz="932414">
              <a:defRPr/>
            </a:pPr>
            <a:endParaRPr lang="en-US" sz="1800" kern="0">
              <a:solidFill>
                <a:sysClr val="windowText" lastClr="000000"/>
              </a:solidFill>
            </a:endParaRPr>
          </a:p>
        </p:txBody>
      </p:sp>
      <p:pic>
        <p:nvPicPr>
          <p:cNvPr id="36" name="Picture 2" descr="G:\DVD_Art_08-10-2010\Logos\MICROSOFT (brand)\Microsoft corporate Logo Black MS generic brand.png"/>
          <p:cNvPicPr>
            <a:picLocks noChangeAspect="1" noChangeArrowheads="1"/>
          </p:cNvPicPr>
          <p:nvPr userDrawn="1"/>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963541" y="5074616"/>
            <a:ext cx="2639357" cy="435319"/>
          </a:xfrm>
          <a:prstGeom prst="rect">
            <a:avLst/>
          </a:prstGeom>
          <a:noFill/>
          <a:extLst>
            <a:ext uri="{909E8E84-426E-40DD-AFC4-6F175D3DCCD1}">
              <a14:hiddenFill xmlns:a14="http://schemas.microsoft.com/office/drawing/2010/main">
                <a:solidFill>
                  <a:srgbClr val="FFFFFF"/>
                </a:solidFill>
              </a14:hiddenFill>
            </a:ext>
          </a:extLst>
        </p:spPr>
      </p:pic>
      <p:sp>
        <p:nvSpPr>
          <p:cNvPr id="38" name="Content Placeholder 37"/>
          <p:cNvSpPr>
            <a:spLocks noGrp="1"/>
          </p:cNvSpPr>
          <p:nvPr>
            <p:ph sz="quarter" idx="10" hasCustomPrompt="1"/>
          </p:nvPr>
        </p:nvSpPr>
        <p:spPr>
          <a:xfrm>
            <a:off x="5322512" y="4067482"/>
            <a:ext cx="3109929" cy="461111"/>
          </a:xfrm>
        </p:spPr>
        <p:txBody>
          <a:bodyPr anchor="b"/>
          <a:lstStyle>
            <a:lvl1pPr marL="0" indent="0">
              <a:lnSpc>
                <a:spcPct val="75000"/>
              </a:lnSpc>
              <a:buFont typeface="Arial" pitchFamily="34" charset="0"/>
              <a:buNone/>
              <a:defRPr kumimoji="0" lang="en-US" sz="3300" b="0" i="0" u="none" strike="noStrike" kern="0" cap="none" spc="0" normalizeH="0" baseline="0" dirty="0">
                <a:ln>
                  <a:noFill/>
                </a:ln>
                <a:gradFill>
                  <a:gsLst>
                    <a:gs pos="0">
                      <a:srgbClr val="FFFFFF"/>
                    </a:gs>
                    <a:gs pos="86000">
                      <a:srgbClr val="FFFFFF"/>
                    </a:gs>
                  </a:gsLst>
                  <a:lin ang="10800000" scaled="1"/>
                </a:gradFill>
                <a:effectLst/>
                <a:uLnTx/>
                <a:uFillTx/>
                <a:latin typeface="+mn-lt"/>
                <a:ea typeface="+mn-ea"/>
                <a:cs typeface="+mn-cs"/>
              </a:defRPr>
            </a:lvl1pPr>
          </a:lstStyle>
          <a:p>
            <a:pPr marL="0" marR="0" lvl="0" indent="0" algn="l" defTabSz="932414" rtl="0" eaLnBrk="1" fontAlgn="auto" latinLnBrk="0" hangingPunct="1">
              <a:lnSpc>
                <a:spcPct val="90000"/>
              </a:lnSpc>
              <a:spcBef>
                <a:spcPts val="0"/>
              </a:spcBef>
              <a:spcAft>
                <a:spcPts val="0"/>
              </a:spcAft>
              <a:buClrTx/>
              <a:buSzTx/>
              <a:buFontTx/>
              <a:buNone/>
              <a:tabLst/>
              <a:defRPr/>
            </a:pPr>
            <a:r>
              <a:rPr lang="en-US" dirty="0" smtClean="0"/>
              <a:t>Click to edit text</a:t>
            </a:r>
            <a:endParaRPr lang="en-US" dirty="0"/>
          </a:p>
        </p:txBody>
      </p:sp>
      <p:sp>
        <p:nvSpPr>
          <p:cNvPr id="40" name="Content Placeholder 37"/>
          <p:cNvSpPr>
            <a:spLocks noGrp="1"/>
          </p:cNvSpPr>
          <p:nvPr>
            <p:ph sz="quarter" idx="12" hasCustomPrompt="1"/>
          </p:nvPr>
        </p:nvSpPr>
        <p:spPr>
          <a:xfrm>
            <a:off x="309375" y="3915645"/>
            <a:ext cx="4509395" cy="633954"/>
          </a:xfrm>
        </p:spPr>
        <p:txBody>
          <a:bodyPr anchor="b"/>
          <a:lstStyle>
            <a:lvl1pPr marL="0" indent="0">
              <a:buFont typeface="Arial" pitchFamily="34" charset="0"/>
              <a:buNone/>
              <a:defRPr kumimoji="0" lang="en-US" sz="4500" b="0" i="0" u="none" strike="noStrike" kern="0" cap="none" spc="0" normalizeH="0" baseline="0" dirty="0">
                <a:ln>
                  <a:noFill/>
                </a:ln>
                <a:gradFill>
                  <a:gsLst>
                    <a:gs pos="0">
                      <a:srgbClr val="FFFFFF"/>
                    </a:gs>
                    <a:gs pos="86000">
                      <a:srgbClr val="FFFFFF"/>
                    </a:gs>
                  </a:gsLst>
                  <a:lin ang="10800000" scaled="1"/>
                </a:gradFill>
                <a:effectLst/>
                <a:uLnTx/>
                <a:uFillTx/>
                <a:latin typeface="+mn-lt"/>
                <a:ea typeface="+mn-ea"/>
                <a:cs typeface="+mn-cs"/>
              </a:defRPr>
            </a:lvl1pPr>
          </a:lstStyle>
          <a:p>
            <a:pPr marL="0" marR="0" lvl="0" indent="0" algn="l" defTabSz="932414" rtl="0" eaLnBrk="1" fontAlgn="auto" latinLnBrk="0" hangingPunct="1">
              <a:lnSpc>
                <a:spcPct val="90000"/>
              </a:lnSpc>
              <a:spcBef>
                <a:spcPts val="0"/>
              </a:spcBef>
              <a:spcAft>
                <a:spcPts val="0"/>
              </a:spcAft>
              <a:buClrTx/>
              <a:buSzTx/>
              <a:buFontTx/>
              <a:buNone/>
              <a:tabLst/>
              <a:defRPr/>
            </a:pPr>
            <a:r>
              <a:rPr lang="en-US" dirty="0" smtClean="0"/>
              <a:t>Click to edit text</a:t>
            </a:r>
            <a:endParaRPr lang="en-US" dirty="0"/>
          </a:p>
        </p:txBody>
      </p:sp>
      <p:pic>
        <p:nvPicPr>
          <p:cNvPr id="41" name="Picture 2" descr="\\sfp\Work\White_Whale\5-30024_TR14\PBJS_Artwork\TR14_logos\TR14_wordmarks\TR14_wordmark_1c_white.png"/>
          <p:cNvPicPr>
            <a:picLocks noChangeAspect="1" noChangeArrowheads="1"/>
          </p:cNvPicPr>
          <p:nvPr userDrawn="1"/>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90220" y="6295075"/>
            <a:ext cx="1774964" cy="464485"/>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userDrawn="1"/>
        </p:nvSpPr>
        <p:spPr>
          <a:xfrm>
            <a:off x="4365135" y="6717073"/>
            <a:ext cx="3706207" cy="156952"/>
          </a:xfrm>
          <a:prstGeom prst="rect">
            <a:avLst/>
          </a:prstGeom>
          <a:noFill/>
        </p:spPr>
        <p:txBody>
          <a:bodyPr wrap="none" lIns="0" tIns="0" rIns="0" bIns="0" rtlCol="0" anchor="ctr">
            <a:spAutoFit/>
          </a:bodyPr>
          <a:lstStyle/>
          <a:p>
            <a:pPr algn="ctr" defTabSz="932375"/>
            <a:r>
              <a:rPr lang="en-US" sz="1000" spc="153" dirty="0" smtClean="0">
                <a:gradFill>
                  <a:gsLst>
                    <a:gs pos="0">
                      <a:srgbClr val="292929">
                        <a:alpha val="50000"/>
                      </a:srgbClr>
                    </a:gs>
                    <a:gs pos="86000">
                      <a:srgbClr val="292929">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4121251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etro Speci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0" name="Picture 2" descr="G:\DVD_Art_08-10-2010\Artwork_Imagery\Brand Photos\Microsoft HealthVault - exp Nov20-2013\1010031_01_03_167.jpg"/>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5396853" y="1012004"/>
            <a:ext cx="2051296" cy="3459958"/>
          </a:xfrm>
          <a:prstGeom prst="rect">
            <a:avLst/>
          </a:prstGeom>
          <a:noFill/>
          <a:ln>
            <a:noFill/>
          </a:ln>
          <a:effectLst>
            <a:outerShdw blurRad="558800" dir="5400000" sx="90000" sy="-19000"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21" name="Freeform 20"/>
          <p:cNvSpPr>
            <a:spLocks/>
          </p:cNvSpPr>
          <p:nvPr userDrawn="1"/>
        </p:nvSpPr>
        <p:spPr bwMode="gray">
          <a:xfrm>
            <a:off x="7597115" y="1010323"/>
            <a:ext cx="4839363" cy="3461642"/>
          </a:xfrm>
          <a:custGeom>
            <a:avLst/>
            <a:gdLst>
              <a:gd name="T0" fmla="*/ 0 w 2135"/>
              <a:gd name="T1" fmla="*/ 0 h 2138"/>
              <a:gd name="T2" fmla="*/ 2135 w 2135"/>
              <a:gd name="T3" fmla="*/ 0 h 2138"/>
              <a:gd name="T4" fmla="*/ 2135 w 2135"/>
              <a:gd name="T5" fmla="*/ 2138 h 2138"/>
              <a:gd name="T6" fmla="*/ 0 w 2135"/>
              <a:gd name="T7" fmla="*/ 2138 h 2138"/>
              <a:gd name="T8" fmla="*/ 0 w 2135"/>
              <a:gd name="T9" fmla="*/ 0 h 2138"/>
              <a:gd name="T10" fmla="*/ 0 w 2135"/>
              <a:gd name="T11" fmla="*/ 0 h 2138"/>
            </a:gdLst>
            <a:ahLst/>
            <a:cxnLst>
              <a:cxn ang="0">
                <a:pos x="T0" y="T1"/>
              </a:cxn>
              <a:cxn ang="0">
                <a:pos x="T2" y="T3"/>
              </a:cxn>
              <a:cxn ang="0">
                <a:pos x="T4" y="T5"/>
              </a:cxn>
              <a:cxn ang="0">
                <a:pos x="T6" y="T7"/>
              </a:cxn>
              <a:cxn ang="0">
                <a:pos x="T8" y="T9"/>
              </a:cxn>
              <a:cxn ang="0">
                <a:pos x="T10" y="T11"/>
              </a:cxn>
            </a:cxnLst>
            <a:rect l="0" t="0" r="r" b="b"/>
            <a:pathLst>
              <a:path w="2135" h="2138">
                <a:moveTo>
                  <a:pt x="0" y="0"/>
                </a:moveTo>
                <a:lnTo>
                  <a:pt x="2135" y="0"/>
                </a:lnTo>
                <a:lnTo>
                  <a:pt x="2135" y="2138"/>
                </a:lnTo>
                <a:lnTo>
                  <a:pt x="0" y="2138"/>
                </a:lnTo>
                <a:lnTo>
                  <a:pt x="0" y="0"/>
                </a:lnTo>
                <a:lnTo>
                  <a:pt x="0" y="0"/>
                </a:lnTo>
                <a:close/>
              </a:path>
            </a:pathLst>
          </a:custGeom>
          <a:solidFill>
            <a:srgbClr val="64BE46"/>
          </a:solidFill>
          <a:ln>
            <a:noFill/>
          </a:ln>
          <a:effectLst>
            <a:outerShdw blurRad="558800" dir="5400000" sx="90000" sy="-19000" rotWithShape="0">
              <a:prstClr val="black">
                <a:alpha val="20000"/>
              </a:prstClr>
            </a:outerShdw>
          </a:effectLst>
        </p:spPr>
        <p:txBody>
          <a:bodyPr vert="horz" wrap="square" lIns="93241" tIns="46622" rIns="93241" bIns="46622" numCol="1" anchor="t" anchorCtr="0" compatLnSpc="1">
            <a:prstTxWarp prst="textNoShape">
              <a:avLst/>
            </a:prstTxWarp>
          </a:bodyPr>
          <a:lstStyle/>
          <a:p>
            <a:pPr defTabSz="932414">
              <a:defRPr/>
            </a:pPr>
            <a:endParaRPr lang="en-US" sz="1800" kern="0">
              <a:solidFill>
                <a:sysClr val="windowText" lastClr="000000"/>
              </a:solidFill>
            </a:endParaRPr>
          </a:p>
        </p:txBody>
      </p:sp>
      <p:grpSp>
        <p:nvGrpSpPr>
          <p:cNvPr id="23" name="Group 22"/>
          <p:cNvGrpSpPr/>
          <p:nvPr userDrawn="1"/>
        </p:nvGrpSpPr>
        <p:grpSpPr bwMode="gray">
          <a:xfrm>
            <a:off x="2" y="1010320"/>
            <a:ext cx="1007617" cy="3503739"/>
            <a:chOff x="0" y="1249363"/>
            <a:chExt cx="1041400" cy="3435350"/>
          </a:xfrm>
          <a:effectLst>
            <a:outerShdw blurRad="508000" dist="431800" dir="5400000" algn="ctr" rotWithShape="0">
              <a:srgbClr val="292929">
                <a:alpha val="20000"/>
              </a:srgbClr>
            </a:outerShdw>
          </a:effectLst>
        </p:grpSpPr>
        <p:sp>
          <p:nvSpPr>
            <p:cNvPr id="24" name="Freeform 6"/>
            <p:cNvSpPr>
              <a:spLocks/>
            </p:cNvSpPr>
            <p:nvPr/>
          </p:nvSpPr>
          <p:spPr bwMode="gray">
            <a:xfrm>
              <a:off x="0" y="1249363"/>
              <a:ext cx="1041400" cy="3394075"/>
            </a:xfrm>
            <a:custGeom>
              <a:avLst/>
              <a:gdLst>
                <a:gd name="T0" fmla="*/ 656 w 656"/>
                <a:gd name="T1" fmla="*/ 1738 h 2138"/>
                <a:gd name="T2" fmla="*/ 0 w 656"/>
                <a:gd name="T3" fmla="*/ 2138 h 2138"/>
                <a:gd name="T4" fmla="*/ 0 w 656"/>
                <a:gd name="T5" fmla="*/ 0 h 2138"/>
                <a:gd name="T6" fmla="*/ 656 w 656"/>
                <a:gd name="T7" fmla="*/ 240 h 2138"/>
                <a:gd name="T8" fmla="*/ 656 w 656"/>
                <a:gd name="T9" fmla="*/ 1738 h 2138"/>
                <a:gd name="T10" fmla="*/ 656 w 656"/>
                <a:gd name="T11" fmla="*/ 1738 h 2138"/>
                <a:gd name="T12" fmla="*/ 656 w 656"/>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656" h="2138">
                  <a:moveTo>
                    <a:pt x="656" y="1738"/>
                  </a:moveTo>
                  <a:lnTo>
                    <a:pt x="0" y="2138"/>
                  </a:lnTo>
                  <a:lnTo>
                    <a:pt x="0" y="0"/>
                  </a:lnTo>
                  <a:lnTo>
                    <a:pt x="656" y="240"/>
                  </a:lnTo>
                  <a:lnTo>
                    <a:pt x="656" y="1738"/>
                  </a:lnTo>
                  <a:lnTo>
                    <a:pt x="656" y="1738"/>
                  </a:lnTo>
                  <a:lnTo>
                    <a:pt x="656" y="1738"/>
                  </a:lnTo>
                  <a:close/>
                </a:path>
              </a:pathLst>
            </a:custGeom>
            <a:gradFill flip="none" rotWithShape="1">
              <a:gsLst>
                <a:gs pos="82000">
                  <a:srgbClr val="F3722C"/>
                </a:gs>
                <a:gs pos="0">
                  <a:srgbClr val="F47836"/>
                </a:gs>
                <a:gs pos="100000">
                  <a:srgbClr val="ED5D0D"/>
                </a:gs>
              </a:gsLst>
              <a:lin ang="0" scaled="1"/>
              <a:tileRect/>
            </a:gradFill>
            <a:ln>
              <a:noFill/>
            </a:ln>
          </p:spPr>
          <p:txBody>
            <a:bodyPr vert="horz" wrap="square" lIns="91440" tIns="45720" rIns="91440" bIns="45720" numCol="1" anchor="t" anchorCtr="0" compatLnSpc="1">
              <a:prstTxWarp prst="textNoShape">
                <a:avLst/>
              </a:prstTxWarp>
            </a:bodyPr>
            <a:lstStyle/>
            <a:p>
              <a:pPr defTabSz="932414">
                <a:defRPr/>
              </a:pPr>
              <a:endParaRPr lang="en-US" sz="1800" kern="0">
                <a:solidFill>
                  <a:sysClr val="windowText" lastClr="000000"/>
                </a:solidFill>
              </a:endParaRPr>
            </a:p>
          </p:txBody>
        </p:sp>
        <p:pic>
          <p:nvPicPr>
            <p:cNvPr id="25" name="Picture 24"/>
            <p:cNvPicPr>
              <a:picLocks noChangeAspect="1"/>
            </p:cNvPicPr>
            <p:nvPr/>
          </p:nvPicPr>
          <p:blipFill rotWithShape="1">
            <a:blip r:embed="rId4">
              <a:extLst>
                <a:ext uri="{28A0092B-C50C-407E-A947-70E740481C1C}">
                  <a14:useLocalDpi xmlns:a14="http://schemas.microsoft.com/office/drawing/2010/main" val="0"/>
                </a:ext>
              </a:extLst>
            </a:blip>
            <a:srcRect t="18217" r="91456" b="31691"/>
            <a:stretch/>
          </p:blipFill>
          <p:spPr bwMode="gray">
            <a:xfrm>
              <a:off x="0" y="1249363"/>
              <a:ext cx="1041400" cy="3435350"/>
            </a:xfrm>
            <a:prstGeom prst="rect">
              <a:avLst/>
            </a:prstGeom>
            <a:effectLst>
              <a:outerShdw blurRad="508000" dist="431800" dir="5400000" rotWithShape="0">
                <a:prstClr val="black">
                  <a:alpha val="20000"/>
                </a:prstClr>
              </a:outerShdw>
            </a:effectLst>
          </p:spPr>
        </p:pic>
      </p:grpSp>
      <p:grpSp>
        <p:nvGrpSpPr>
          <p:cNvPr id="26" name="Group 25"/>
          <p:cNvGrpSpPr/>
          <p:nvPr userDrawn="1"/>
        </p:nvGrpSpPr>
        <p:grpSpPr bwMode="gray">
          <a:xfrm>
            <a:off x="1058746" y="1010323"/>
            <a:ext cx="1091585" cy="3461642"/>
            <a:chOff x="1095375" y="1249363"/>
            <a:chExt cx="1114426" cy="3394075"/>
          </a:xfrm>
          <a:effectLst>
            <a:outerShdw blurRad="508000" dist="431800" dir="5400000" algn="ctr" rotWithShape="0">
              <a:srgbClr val="292929">
                <a:alpha val="20000"/>
              </a:srgbClr>
            </a:outerShdw>
          </a:effectLst>
        </p:grpSpPr>
        <p:sp>
          <p:nvSpPr>
            <p:cNvPr id="27" name="Freeform 7"/>
            <p:cNvSpPr>
              <a:spLocks/>
            </p:cNvSpPr>
            <p:nvPr/>
          </p:nvSpPr>
          <p:spPr bwMode="gray">
            <a:xfrm>
              <a:off x="1095375" y="1249363"/>
              <a:ext cx="1114425" cy="3394075"/>
            </a:xfrm>
            <a:custGeom>
              <a:avLst/>
              <a:gdLst>
                <a:gd name="T0" fmla="*/ 702 w 702"/>
                <a:gd name="T1" fmla="*/ 1738 h 2138"/>
                <a:gd name="T2" fmla="*/ 0 w 702"/>
                <a:gd name="T3" fmla="*/ 2138 h 2138"/>
                <a:gd name="T4" fmla="*/ 0 w 702"/>
                <a:gd name="T5" fmla="*/ 0 h 2138"/>
                <a:gd name="T6" fmla="*/ 702 w 702"/>
                <a:gd name="T7" fmla="*/ 240 h 2138"/>
                <a:gd name="T8" fmla="*/ 702 w 702"/>
                <a:gd name="T9" fmla="*/ 1738 h 2138"/>
                <a:gd name="T10" fmla="*/ 702 w 702"/>
                <a:gd name="T11" fmla="*/ 1738 h 2138"/>
                <a:gd name="T12" fmla="*/ 702 w 702"/>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702" h="2138">
                  <a:moveTo>
                    <a:pt x="702" y="1738"/>
                  </a:moveTo>
                  <a:lnTo>
                    <a:pt x="0" y="2138"/>
                  </a:lnTo>
                  <a:lnTo>
                    <a:pt x="0" y="0"/>
                  </a:lnTo>
                  <a:lnTo>
                    <a:pt x="702" y="240"/>
                  </a:lnTo>
                  <a:lnTo>
                    <a:pt x="702" y="1738"/>
                  </a:lnTo>
                  <a:lnTo>
                    <a:pt x="702" y="1738"/>
                  </a:lnTo>
                  <a:lnTo>
                    <a:pt x="702" y="1738"/>
                  </a:lnTo>
                  <a:close/>
                </a:path>
              </a:pathLst>
            </a:custGeom>
            <a:gradFill>
              <a:gsLst>
                <a:gs pos="85000">
                  <a:srgbClr val="FCBC07"/>
                </a:gs>
                <a:gs pos="0">
                  <a:srgbClr val="FFBE0A"/>
                </a:gs>
                <a:gs pos="100000">
                  <a:srgbClr val="EAAD00"/>
                </a:gs>
              </a:gsLst>
              <a:lin ang="0" scaled="1"/>
            </a:gradFill>
            <a:ln>
              <a:noFill/>
            </a:ln>
          </p:spPr>
          <p:txBody>
            <a:bodyPr vert="horz" wrap="square" lIns="91440" tIns="45720" rIns="91440" bIns="45720" numCol="1" anchor="t" anchorCtr="0" compatLnSpc="1">
              <a:prstTxWarp prst="textNoShape">
                <a:avLst/>
              </a:prstTxWarp>
            </a:bodyPr>
            <a:lstStyle/>
            <a:p>
              <a:pPr defTabSz="932414">
                <a:defRPr/>
              </a:pPr>
              <a:endParaRPr lang="en-US" sz="1800" kern="0">
                <a:solidFill>
                  <a:sysClr val="windowText" lastClr="000000"/>
                </a:solidFill>
              </a:endParaRPr>
            </a:p>
          </p:txBody>
        </p:sp>
        <p:pic>
          <p:nvPicPr>
            <p:cNvPr id="28" name="Picture 27"/>
            <p:cNvPicPr>
              <a:picLocks noChangeAspect="1"/>
            </p:cNvPicPr>
            <p:nvPr/>
          </p:nvPicPr>
          <p:blipFill rotWithShape="1">
            <a:blip r:embed="rId5">
              <a:extLst>
                <a:ext uri="{28A0092B-C50C-407E-A947-70E740481C1C}">
                  <a14:useLocalDpi xmlns:a14="http://schemas.microsoft.com/office/drawing/2010/main" val="0"/>
                </a:ext>
              </a:extLst>
            </a:blip>
            <a:srcRect l="8987" t="18217" r="81870" b="32293"/>
            <a:stretch/>
          </p:blipFill>
          <p:spPr bwMode="gray">
            <a:xfrm>
              <a:off x="1095375" y="1249363"/>
              <a:ext cx="1114426" cy="3394075"/>
            </a:xfrm>
            <a:prstGeom prst="rect">
              <a:avLst/>
            </a:prstGeom>
          </p:spPr>
        </p:pic>
      </p:grpSp>
      <p:grpSp>
        <p:nvGrpSpPr>
          <p:cNvPr id="29" name="Group 28"/>
          <p:cNvGrpSpPr/>
          <p:nvPr userDrawn="1"/>
        </p:nvGrpSpPr>
        <p:grpSpPr bwMode="gray">
          <a:xfrm>
            <a:off x="2201458" y="1010323"/>
            <a:ext cx="1315500" cy="3461642"/>
            <a:chOff x="2260600" y="1249363"/>
            <a:chExt cx="1324168" cy="3394075"/>
          </a:xfrm>
          <a:effectLst>
            <a:outerShdw blurRad="508000" dist="431800" dir="5400000" algn="ctr" rotWithShape="0">
              <a:srgbClr val="292929">
                <a:alpha val="20000"/>
              </a:srgbClr>
            </a:outerShdw>
          </a:effectLst>
        </p:grpSpPr>
        <p:sp>
          <p:nvSpPr>
            <p:cNvPr id="30" name="Freeform 8"/>
            <p:cNvSpPr>
              <a:spLocks/>
            </p:cNvSpPr>
            <p:nvPr/>
          </p:nvSpPr>
          <p:spPr bwMode="gray">
            <a:xfrm>
              <a:off x="2260600" y="1249363"/>
              <a:ext cx="1322388" cy="3394075"/>
            </a:xfrm>
            <a:custGeom>
              <a:avLst/>
              <a:gdLst>
                <a:gd name="T0" fmla="*/ 833 w 833"/>
                <a:gd name="T1" fmla="*/ 1738 h 2138"/>
                <a:gd name="T2" fmla="*/ 0 w 833"/>
                <a:gd name="T3" fmla="*/ 2138 h 2138"/>
                <a:gd name="T4" fmla="*/ 0 w 833"/>
                <a:gd name="T5" fmla="*/ 0 h 2138"/>
                <a:gd name="T6" fmla="*/ 833 w 833"/>
                <a:gd name="T7" fmla="*/ 240 h 2138"/>
                <a:gd name="T8" fmla="*/ 833 w 833"/>
                <a:gd name="T9" fmla="*/ 1738 h 2138"/>
                <a:gd name="T10" fmla="*/ 833 w 833"/>
                <a:gd name="T11" fmla="*/ 1738 h 2138"/>
                <a:gd name="T12" fmla="*/ 833 w 833"/>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833" h="2138">
                  <a:moveTo>
                    <a:pt x="833" y="1738"/>
                  </a:moveTo>
                  <a:lnTo>
                    <a:pt x="0" y="2138"/>
                  </a:lnTo>
                  <a:lnTo>
                    <a:pt x="0" y="0"/>
                  </a:lnTo>
                  <a:lnTo>
                    <a:pt x="833" y="240"/>
                  </a:lnTo>
                  <a:lnTo>
                    <a:pt x="833" y="1738"/>
                  </a:lnTo>
                  <a:lnTo>
                    <a:pt x="833" y="1738"/>
                  </a:lnTo>
                  <a:lnTo>
                    <a:pt x="833" y="1738"/>
                  </a:lnTo>
                  <a:close/>
                </a:path>
              </a:pathLst>
            </a:custGeom>
            <a:gradFill>
              <a:gsLst>
                <a:gs pos="82000">
                  <a:srgbClr val="61B943"/>
                </a:gs>
                <a:gs pos="0">
                  <a:srgbClr val="64BE46"/>
                </a:gs>
                <a:gs pos="100000">
                  <a:srgbClr val="58AD3D"/>
                </a:gs>
              </a:gsLst>
              <a:lin ang="0" scaled="1"/>
            </a:gradFill>
            <a:ln>
              <a:noFill/>
            </a:ln>
          </p:spPr>
          <p:txBody>
            <a:bodyPr vert="horz" wrap="square" lIns="91440" tIns="45720" rIns="91440" bIns="45720" numCol="1" anchor="t" anchorCtr="0" compatLnSpc="1">
              <a:prstTxWarp prst="textNoShape">
                <a:avLst/>
              </a:prstTxWarp>
            </a:bodyPr>
            <a:lstStyle/>
            <a:p>
              <a:pPr defTabSz="932414">
                <a:defRPr/>
              </a:pPr>
              <a:endParaRPr lang="en-US" sz="1800" kern="0">
                <a:solidFill>
                  <a:sysClr val="windowText" lastClr="000000"/>
                </a:solidFill>
              </a:endParaRPr>
            </a:p>
          </p:txBody>
        </p:sp>
        <p:pic>
          <p:nvPicPr>
            <p:cNvPr id="31" name="Picture 30"/>
            <p:cNvPicPr>
              <a:picLocks noChangeAspect="1"/>
            </p:cNvPicPr>
            <p:nvPr/>
          </p:nvPicPr>
          <p:blipFill rotWithShape="1">
            <a:blip r:embed="rId6">
              <a:extLst>
                <a:ext uri="{28A0092B-C50C-407E-A947-70E740481C1C}">
                  <a14:useLocalDpi xmlns:a14="http://schemas.microsoft.com/office/drawing/2010/main" val="0"/>
                </a:ext>
              </a:extLst>
            </a:blip>
            <a:srcRect l="18554" t="18217" r="70590" b="32293"/>
            <a:stretch/>
          </p:blipFill>
          <p:spPr bwMode="gray">
            <a:xfrm>
              <a:off x="2261460" y="1249363"/>
              <a:ext cx="1323308" cy="3394075"/>
            </a:xfrm>
            <a:prstGeom prst="rect">
              <a:avLst/>
            </a:prstGeom>
          </p:spPr>
        </p:pic>
      </p:grpSp>
      <p:grpSp>
        <p:nvGrpSpPr>
          <p:cNvPr id="32" name="Group 31"/>
          <p:cNvGrpSpPr/>
          <p:nvPr userDrawn="1"/>
        </p:nvGrpSpPr>
        <p:grpSpPr bwMode="gray">
          <a:xfrm>
            <a:off x="3568087" y="1010323"/>
            <a:ext cx="1710461" cy="3461642"/>
            <a:chOff x="3633788" y="1249363"/>
            <a:chExt cx="1676400" cy="3394075"/>
          </a:xfrm>
          <a:effectLst>
            <a:outerShdw blurRad="508000" dist="431800" dir="5400000" algn="ctr" rotWithShape="0">
              <a:srgbClr val="292929">
                <a:alpha val="20000"/>
              </a:srgbClr>
            </a:outerShdw>
          </a:effectLst>
        </p:grpSpPr>
        <p:sp>
          <p:nvSpPr>
            <p:cNvPr id="33" name="Freeform 9"/>
            <p:cNvSpPr>
              <a:spLocks/>
            </p:cNvSpPr>
            <p:nvPr/>
          </p:nvSpPr>
          <p:spPr bwMode="gray">
            <a:xfrm>
              <a:off x="3633788" y="1249363"/>
              <a:ext cx="1676400" cy="3394075"/>
            </a:xfrm>
            <a:custGeom>
              <a:avLst/>
              <a:gdLst>
                <a:gd name="T0" fmla="*/ 1056 w 1056"/>
                <a:gd name="T1" fmla="*/ 1738 h 2138"/>
                <a:gd name="T2" fmla="*/ 0 w 1056"/>
                <a:gd name="T3" fmla="*/ 2138 h 2138"/>
                <a:gd name="T4" fmla="*/ 0 w 1056"/>
                <a:gd name="T5" fmla="*/ 0 h 2138"/>
                <a:gd name="T6" fmla="*/ 1056 w 1056"/>
                <a:gd name="T7" fmla="*/ 240 h 2138"/>
                <a:gd name="T8" fmla="*/ 1056 w 1056"/>
                <a:gd name="T9" fmla="*/ 1738 h 2138"/>
                <a:gd name="T10" fmla="*/ 1056 w 1056"/>
                <a:gd name="T11" fmla="*/ 1738 h 2138"/>
                <a:gd name="T12" fmla="*/ 1056 w 1056"/>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1056" h="2138">
                  <a:moveTo>
                    <a:pt x="1056" y="1738"/>
                  </a:moveTo>
                  <a:lnTo>
                    <a:pt x="0" y="2138"/>
                  </a:lnTo>
                  <a:lnTo>
                    <a:pt x="0" y="0"/>
                  </a:lnTo>
                  <a:lnTo>
                    <a:pt x="1056" y="240"/>
                  </a:lnTo>
                  <a:lnTo>
                    <a:pt x="1056" y="1738"/>
                  </a:lnTo>
                  <a:lnTo>
                    <a:pt x="1056" y="1738"/>
                  </a:lnTo>
                  <a:lnTo>
                    <a:pt x="1056" y="1738"/>
                  </a:lnTo>
                  <a:close/>
                </a:path>
              </a:pathLst>
            </a:custGeom>
            <a:gradFill>
              <a:gsLst>
                <a:gs pos="83000">
                  <a:srgbClr val="308A9F"/>
                </a:gs>
                <a:gs pos="0">
                  <a:srgbClr val="3497AE"/>
                </a:gs>
                <a:gs pos="100000">
                  <a:srgbClr val="297587"/>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414">
                <a:defRPr/>
              </a:pPr>
              <a:endParaRPr lang="en-US" sz="1800" kern="0">
                <a:solidFill>
                  <a:sysClr val="windowText" lastClr="000000"/>
                </a:solidFill>
              </a:endParaRPr>
            </a:p>
          </p:txBody>
        </p:sp>
        <p:pic>
          <p:nvPicPr>
            <p:cNvPr id="34" name="Picture 33"/>
            <p:cNvPicPr>
              <a:picLocks noChangeAspect="1"/>
            </p:cNvPicPr>
            <p:nvPr/>
          </p:nvPicPr>
          <p:blipFill rotWithShape="1">
            <a:blip r:embed="rId7">
              <a:extLst>
                <a:ext uri="{28A0092B-C50C-407E-A947-70E740481C1C}">
                  <a14:useLocalDpi xmlns:a14="http://schemas.microsoft.com/office/drawing/2010/main" val="0"/>
                </a:ext>
              </a:extLst>
            </a:blip>
            <a:srcRect l="30425" t="18217" r="55821" b="32293"/>
            <a:stretch/>
          </p:blipFill>
          <p:spPr bwMode="gray">
            <a:xfrm>
              <a:off x="3633788" y="1249363"/>
              <a:ext cx="1676400" cy="3394075"/>
            </a:xfrm>
            <a:prstGeom prst="rect">
              <a:avLst/>
            </a:prstGeom>
          </p:spPr>
        </p:pic>
      </p:grpSp>
      <p:sp>
        <p:nvSpPr>
          <p:cNvPr id="35" name="Freeform 12"/>
          <p:cNvSpPr>
            <a:spLocks/>
          </p:cNvSpPr>
          <p:nvPr userDrawn="1"/>
        </p:nvSpPr>
        <p:spPr bwMode="gray">
          <a:xfrm>
            <a:off x="1" y="4593469"/>
            <a:ext cx="1483497" cy="859868"/>
          </a:xfrm>
          <a:custGeom>
            <a:avLst/>
            <a:gdLst>
              <a:gd name="T0" fmla="*/ 0 w 910"/>
              <a:gd name="T1" fmla="*/ 0 h 578"/>
              <a:gd name="T2" fmla="*/ 910 w 910"/>
              <a:gd name="T3" fmla="*/ 0 h 578"/>
              <a:gd name="T4" fmla="*/ 910 w 910"/>
              <a:gd name="T5" fmla="*/ 578 h 578"/>
              <a:gd name="T6" fmla="*/ 0 w 910"/>
              <a:gd name="T7" fmla="*/ 578 h 578"/>
              <a:gd name="T8" fmla="*/ 0 w 910"/>
              <a:gd name="T9" fmla="*/ 0 h 578"/>
              <a:gd name="T10" fmla="*/ 0 w 910"/>
              <a:gd name="T11" fmla="*/ 0 h 578"/>
            </a:gdLst>
            <a:ahLst/>
            <a:cxnLst>
              <a:cxn ang="0">
                <a:pos x="T0" y="T1"/>
              </a:cxn>
              <a:cxn ang="0">
                <a:pos x="T2" y="T3"/>
              </a:cxn>
              <a:cxn ang="0">
                <a:pos x="T4" y="T5"/>
              </a:cxn>
              <a:cxn ang="0">
                <a:pos x="T6" y="T7"/>
              </a:cxn>
              <a:cxn ang="0">
                <a:pos x="T8" y="T9"/>
              </a:cxn>
              <a:cxn ang="0">
                <a:pos x="T10" y="T11"/>
              </a:cxn>
            </a:cxnLst>
            <a:rect l="0" t="0" r="r" b="b"/>
            <a:pathLst>
              <a:path w="910" h="578">
                <a:moveTo>
                  <a:pt x="0" y="0"/>
                </a:moveTo>
                <a:lnTo>
                  <a:pt x="910" y="0"/>
                </a:lnTo>
                <a:lnTo>
                  <a:pt x="910" y="578"/>
                </a:lnTo>
                <a:lnTo>
                  <a:pt x="0" y="578"/>
                </a:lnTo>
                <a:lnTo>
                  <a:pt x="0" y="0"/>
                </a:lnTo>
                <a:lnTo>
                  <a:pt x="0" y="0"/>
                </a:lnTo>
                <a:close/>
              </a:path>
            </a:pathLst>
          </a:custGeom>
          <a:solidFill>
            <a:srgbClr val="5F5F5F">
              <a:lumMod val="75000"/>
            </a:srgbClr>
          </a:solidFill>
          <a:ln>
            <a:noFill/>
          </a:ln>
        </p:spPr>
        <p:txBody>
          <a:bodyPr vert="horz" wrap="square" lIns="93241" tIns="46622" rIns="93241" bIns="46622" numCol="1" anchor="t" anchorCtr="0" compatLnSpc="1">
            <a:prstTxWarp prst="textNoShape">
              <a:avLst/>
            </a:prstTxWarp>
          </a:bodyPr>
          <a:lstStyle/>
          <a:p>
            <a:pPr defTabSz="932414">
              <a:defRPr/>
            </a:pPr>
            <a:endParaRPr lang="en-US" sz="1800" kern="0">
              <a:solidFill>
                <a:sysClr val="windowText" lastClr="000000"/>
              </a:solidFill>
            </a:endParaRPr>
          </a:p>
        </p:txBody>
      </p:sp>
      <p:sp>
        <p:nvSpPr>
          <p:cNvPr id="36" name="Freeform 13"/>
          <p:cNvSpPr>
            <a:spLocks/>
          </p:cNvSpPr>
          <p:nvPr userDrawn="1"/>
        </p:nvSpPr>
        <p:spPr bwMode="gray">
          <a:xfrm>
            <a:off x="1532289" y="4593469"/>
            <a:ext cx="10900948" cy="859868"/>
          </a:xfrm>
          <a:custGeom>
            <a:avLst/>
            <a:gdLst>
              <a:gd name="T0" fmla="*/ 0 w 6730"/>
              <a:gd name="T1" fmla="*/ 0 h 578"/>
              <a:gd name="T2" fmla="*/ 6730 w 6730"/>
              <a:gd name="T3" fmla="*/ 0 h 578"/>
              <a:gd name="T4" fmla="*/ 6730 w 6730"/>
              <a:gd name="T5" fmla="*/ 578 h 578"/>
              <a:gd name="T6" fmla="*/ 0 w 6730"/>
              <a:gd name="T7" fmla="*/ 578 h 578"/>
              <a:gd name="T8" fmla="*/ 0 w 6730"/>
              <a:gd name="T9" fmla="*/ 0 h 578"/>
              <a:gd name="T10" fmla="*/ 0 w 6730"/>
              <a:gd name="T11" fmla="*/ 0 h 578"/>
            </a:gdLst>
            <a:ahLst/>
            <a:cxnLst>
              <a:cxn ang="0">
                <a:pos x="T0" y="T1"/>
              </a:cxn>
              <a:cxn ang="0">
                <a:pos x="T2" y="T3"/>
              </a:cxn>
              <a:cxn ang="0">
                <a:pos x="T4" y="T5"/>
              </a:cxn>
              <a:cxn ang="0">
                <a:pos x="T6" y="T7"/>
              </a:cxn>
              <a:cxn ang="0">
                <a:pos x="T8" y="T9"/>
              </a:cxn>
              <a:cxn ang="0">
                <a:pos x="T10" y="T11"/>
              </a:cxn>
            </a:cxnLst>
            <a:rect l="0" t="0" r="r" b="b"/>
            <a:pathLst>
              <a:path w="6730" h="578">
                <a:moveTo>
                  <a:pt x="0" y="0"/>
                </a:moveTo>
                <a:lnTo>
                  <a:pt x="6730" y="0"/>
                </a:lnTo>
                <a:lnTo>
                  <a:pt x="6730" y="578"/>
                </a:lnTo>
                <a:lnTo>
                  <a:pt x="0" y="578"/>
                </a:lnTo>
                <a:lnTo>
                  <a:pt x="0" y="0"/>
                </a:lnTo>
                <a:lnTo>
                  <a:pt x="0" y="0"/>
                </a:lnTo>
                <a:close/>
              </a:path>
            </a:pathLst>
          </a:custGeom>
          <a:solidFill>
            <a:srgbClr val="5F5F5F">
              <a:lumMod val="75000"/>
            </a:srgbClr>
          </a:solidFill>
          <a:ln>
            <a:noFill/>
          </a:ln>
        </p:spPr>
        <p:txBody>
          <a:bodyPr vert="horz" wrap="square" lIns="279726" tIns="46622" rIns="93241" bIns="46622" numCol="1" anchor="ctr" anchorCtr="0" compatLnSpc="1">
            <a:prstTxWarp prst="textNoShape">
              <a:avLst/>
            </a:prstTxWarp>
          </a:bodyPr>
          <a:lstStyle/>
          <a:p>
            <a:pPr defTabSz="932414">
              <a:defRPr/>
            </a:pPr>
            <a:endParaRPr lang="en-US" sz="3700" kern="0" dirty="0">
              <a:gradFill>
                <a:gsLst>
                  <a:gs pos="0">
                    <a:srgbClr val="FFFFFF"/>
                  </a:gs>
                  <a:gs pos="86000">
                    <a:srgbClr val="FFFFFF"/>
                  </a:gs>
                </a:gsLst>
                <a:lin ang="10800000" scaled="1"/>
              </a:gradFill>
            </a:endParaRPr>
          </a:p>
        </p:txBody>
      </p:sp>
      <p:sp>
        <p:nvSpPr>
          <p:cNvPr id="39" name="Content Placeholder 37"/>
          <p:cNvSpPr>
            <a:spLocks noGrp="1"/>
          </p:cNvSpPr>
          <p:nvPr>
            <p:ph sz="quarter" idx="10" hasCustomPrompt="1"/>
          </p:nvPr>
        </p:nvSpPr>
        <p:spPr>
          <a:xfrm>
            <a:off x="1734759" y="4533852"/>
            <a:ext cx="10547841" cy="960414"/>
          </a:xfrm>
        </p:spPr>
        <p:txBody>
          <a:bodyPr anchor="ctr"/>
          <a:lstStyle>
            <a:lvl1pPr marL="0" indent="0">
              <a:buFont typeface="Arial" pitchFamily="34" charset="0"/>
              <a:buNone/>
              <a:defRPr kumimoji="0" lang="en-US" sz="6100" b="0" i="0" u="none" strike="noStrike" kern="0" cap="none" spc="0" normalizeH="0" baseline="0" dirty="0">
                <a:ln>
                  <a:noFill/>
                </a:ln>
                <a:gradFill>
                  <a:gsLst>
                    <a:gs pos="0">
                      <a:srgbClr val="FFFFFF"/>
                    </a:gs>
                    <a:gs pos="86000">
                      <a:srgbClr val="FFFFFF"/>
                    </a:gs>
                  </a:gsLst>
                  <a:lin ang="10800000" scaled="1"/>
                </a:gradFill>
                <a:effectLst/>
                <a:uLnTx/>
                <a:uFillTx/>
                <a:latin typeface="+mn-lt"/>
                <a:ea typeface="+mn-ea"/>
                <a:cs typeface="+mn-cs"/>
              </a:defRPr>
            </a:lvl1pPr>
          </a:lstStyle>
          <a:p>
            <a:pPr marL="0" marR="0" lvl="0" indent="0" algn="l" defTabSz="932414" rtl="0" eaLnBrk="1" fontAlgn="auto" latinLnBrk="0" hangingPunct="1">
              <a:lnSpc>
                <a:spcPct val="100000"/>
              </a:lnSpc>
              <a:spcBef>
                <a:spcPts val="0"/>
              </a:spcBef>
              <a:spcAft>
                <a:spcPts val="0"/>
              </a:spcAft>
              <a:buClrTx/>
              <a:buSzTx/>
              <a:buFontTx/>
              <a:buNone/>
              <a:tabLst/>
              <a:defRPr/>
            </a:pPr>
            <a:r>
              <a:rPr lang="en-US" smtClean="0"/>
              <a:t>Click to…</a:t>
            </a:r>
            <a:endParaRPr lang="en-US" dirty="0"/>
          </a:p>
        </p:txBody>
      </p:sp>
      <p:sp>
        <p:nvSpPr>
          <p:cNvPr id="41" name="Content Placeholder 40"/>
          <p:cNvSpPr>
            <a:spLocks noGrp="1"/>
          </p:cNvSpPr>
          <p:nvPr>
            <p:ph sz="quarter" idx="11" hasCustomPrompt="1"/>
          </p:nvPr>
        </p:nvSpPr>
        <p:spPr>
          <a:xfrm>
            <a:off x="7773202" y="2507928"/>
            <a:ext cx="4509397" cy="508524"/>
          </a:xfrm>
        </p:spPr>
        <p:txBody>
          <a:bodyPr anchor="b"/>
          <a:lstStyle>
            <a:lvl1pPr marL="0" indent="0">
              <a:buFont typeface="Arial" pitchFamily="34" charset="0"/>
              <a:buNone/>
              <a:defRPr sz="3700" baseline="0"/>
            </a:lvl1pPr>
          </a:lstStyle>
          <a:p>
            <a:pPr lvl="0"/>
            <a:r>
              <a:rPr lang="en-US" dirty="0" smtClean="0"/>
              <a:t>Click to edit text</a:t>
            </a:r>
            <a:endParaRPr lang="en-US" dirty="0"/>
          </a:p>
        </p:txBody>
      </p:sp>
      <p:sp>
        <p:nvSpPr>
          <p:cNvPr id="22" name="TextBox 21"/>
          <p:cNvSpPr txBox="1"/>
          <p:nvPr userDrawn="1"/>
        </p:nvSpPr>
        <p:spPr>
          <a:xfrm>
            <a:off x="4365135" y="6717073"/>
            <a:ext cx="3706207" cy="156952"/>
          </a:xfrm>
          <a:prstGeom prst="rect">
            <a:avLst/>
          </a:prstGeom>
          <a:noFill/>
        </p:spPr>
        <p:txBody>
          <a:bodyPr wrap="none" lIns="0" tIns="0" rIns="0" bIns="0" rtlCol="0" anchor="ctr">
            <a:spAutoFit/>
          </a:bodyPr>
          <a:lstStyle/>
          <a:p>
            <a:pPr algn="ctr" defTabSz="932375"/>
            <a:r>
              <a:rPr lang="en-US" sz="1000" spc="153" dirty="0" smtClean="0">
                <a:gradFill>
                  <a:gsLst>
                    <a:gs pos="0">
                      <a:srgbClr val="292929">
                        <a:alpha val="50000"/>
                      </a:srgbClr>
                    </a:gs>
                    <a:gs pos="86000">
                      <a:srgbClr val="292929">
                        <a:alpha val="50000"/>
                      </a:srgbClr>
                    </a:gs>
                  </a:gsLst>
                  <a:lin ang="5400000" scaled="0"/>
                </a:gradFill>
                <a:latin typeface="Segoe Semibold" pitchFamily="34" charset="0"/>
              </a:rPr>
              <a:t>MICROSOFT CONFIDENTIAL – INTERNAL ONLY</a:t>
            </a:r>
          </a:p>
        </p:txBody>
      </p:sp>
      <p:sp>
        <p:nvSpPr>
          <p:cNvPr id="37" name="Content Placeholder 40"/>
          <p:cNvSpPr>
            <a:spLocks noGrp="1"/>
          </p:cNvSpPr>
          <p:nvPr>
            <p:ph sz="quarter" idx="12" hasCustomPrompt="1"/>
          </p:nvPr>
        </p:nvSpPr>
        <p:spPr>
          <a:xfrm>
            <a:off x="7773202" y="3915006"/>
            <a:ext cx="4509397" cy="401648"/>
          </a:xfrm>
        </p:spPr>
        <p:txBody>
          <a:bodyPr anchor="b"/>
          <a:lstStyle>
            <a:lvl1pPr marL="0" indent="0">
              <a:buFont typeface="Arial" pitchFamily="34" charset="0"/>
              <a:buNone/>
              <a:defRPr sz="2900" baseline="0"/>
            </a:lvl1pPr>
          </a:lstStyle>
          <a:p>
            <a:pPr lvl="0"/>
            <a:r>
              <a:rPr lang="en-US" dirty="0" smtClean="0"/>
              <a:t>Click to edit text</a:t>
            </a:r>
            <a:endParaRPr lang="en-US" dirty="0"/>
          </a:p>
        </p:txBody>
      </p:sp>
    </p:spTree>
    <p:extLst>
      <p:ext uri="{BB962C8B-B14F-4D97-AF65-F5344CB8AC3E}">
        <p14:creationId xmlns:p14="http://schemas.microsoft.com/office/powerpoint/2010/main" val="103918232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1"/>
            <a:ext cx="11375536" cy="621530"/>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29660" y="1476622"/>
            <a:ext cx="11375535" cy="2040374"/>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extBox 8"/>
          <p:cNvSpPr txBox="1"/>
          <p:nvPr userDrawn="1"/>
        </p:nvSpPr>
        <p:spPr>
          <a:xfrm>
            <a:off x="4365135" y="6717073"/>
            <a:ext cx="3706207" cy="156952"/>
          </a:xfrm>
          <a:prstGeom prst="rect">
            <a:avLst/>
          </a:prstGeom>
          <a:noFill/>
        </p:spPr>
        <p:txBody>
          <a:bodyPr wrap="none" lIns="0" tIns="0" rIns="0" bIns="0" rtlCol="0" anchor="ctr">
            <a:spAutoFit/>
          </a:bodyPr>
          <a:lstStyle/>
          <a:p>
            <a:pPr algn="ctr" defTabSz="932375"/>
            <a:r>
              <a:rPr lang="en-US" sz="1000"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8878139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29662" y="1476622"/>
            <a:ext cx="11375536" cy="204055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Box 6"/>
          <p:cNvSpPr txBox="1"/>
          <p:nvPr userDrawn="1"/>
        </p:nvSpPr>
        <p:spPr>
          <a:xfrm>
            <a:off x="4365135" y="6717073"/>
            <a:ext cx="3706207" cy="156952"/>
          </a:xfrm>
          <a:prstGeom prst="rect">
            <a:avLst/>
          </a:prstGeom>
          <a:noFill/>
        </p:spPr>
        <p:txBody>
          <a:bodyPr wrap="none" lIns="0" tIns="0" rIns="0" bIns="0" rtlCol="0" anchor="ctr">
            <a:spAutoFit/>
          </a:bodyPr>
          <a:lstStyle/>
          <a:p>
            <a:pPr algn="ctr" defTabSz="932375"/>
            <a:r>
              <a:rPr lang="en-US" sz="1000"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24706597"/>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29660" y="1476622"/>
            <a:ext cx="5597872" cy="1776705"/>
          </a:xfrm>
        </p:spPr>
        <p:txBody>
          <a:bodyPr/>
          <a:lstStyle>
            <a:lvl1pPr marL="346675" indent="-346675">
              <a:lnSpc>
                <a:spcPct val="90000"/>
              </a:lnSpc>
              <a:defRPr sz="2900"/>
            </a:lvl1pPr>
            <a:lvl2pPr marL="686603" indent="-331834">
              <a:lnSpc>
                <a:spcPct val="90000"/>
              </a:lnSpc>
              <a:defRPr sz="2400"/>
            </a:lvl2pPr>
            <a:lvl3pPr marL="972574" indent="-294065">
              <a:lnSpc>
                <a:spcPct val="90000"/>
              </a:lnSpc>
              <a:defRPr sz="2000"/>
            </a:lvl3pPr>
            <a:lvl4pPr marL="1251802" indent="-279227">
              <a:lnSpc>
                <a:spcPct val="90000"/>
              </a:lnSpc>
              <a:defRPr sz="1800"/>
            </a:lvl4pPr>
            <a:lvl5pPr marL="1545868" indent="-285972">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4" y="1476622"/>
            <a:ext cx="5597872" cy="1776705"/>
          </a:xfrm>
        </p:spPr>
        <p:txBody>
          <a:bodyPr/>
          <a:lstStyle>
            <a:lvl1pPr marL="354767" indent="-354767">
              <a:lnSpc>
                <a:spcPct val="90000"/>
              </a:lnSpc>
              <a:defRPr sz="2900"/>
            </a:lvl1pPr>
            <a:lvl2pPr marL="686603" indent="-346675">
              <a:lnSpc>
                <a:spcPct val="90000"/>
              </a:lnSpc>
              <a:defRPr sz="2400"/>
            </a:lvl2pPr>
            <a:lvl3pPr marL="980668" indent="-308904">
              <a:lnSpc>
                <a:spcPct val="90000"/>
              </a:lnSpc>
              <a:defRPr sz="2000"/>
            </a:lvl3pPr>
            <a:lvl4pPr marL="1251802" indent="-271133">
              <a:lnSpc>
                <a:spcPct val="90000"/>
              </a:lnSpc>
              <a:defRPr sz="1800"/>
            </a:lvl4pPr>
            <a:lvl5pPr marL="1545868" indent="-27922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Box 7"/>
          <p:cNvSpPr txBox="1"/>
          <p:nvPr userDrawn="1"/>
        </p:nvSpPr>
        <p:spPr>
          <a:xfrm>
            <a:off x="4365135" y="6717073"/>
            <a:ext cx="3706207" cy="156952"/>
          </a:xfrm>
          <a:prstGeom prst="rect">
            <a:avLst/>
          </a:prstGeom>
          <a:noFill/>
        </p:spPr>
        <p:txBody>
          <a:bodyPr wrap="none" lIns="0" tIns="0" rIns="0" bIns="0" rtlCol="0" anchor="ctr">
            <a:spAutoFit/>
          </a:bodyPr>
          <a:lstStyle/>
          <a:p>
            <a:pPr algn="ctr" defTabSz="932375"/>
            <a:r>
              <a:rPr lang="en-US" sz="1000"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36214104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29660" y="1432695"/>
            <a:ext cx="5597872" cy="360099"/>
          </a:xfrm>
        </p:spPr>
        <p:txBody>
          <a:bodyPr anchor="b"/>
          <a:lstStyle>
            <a:lvl1pPr marL="0" indent="0">
              <a:lnSpc>
                <a:spcPct val="90000"/>
              </a:lnSpc>
              <a:spcBef>
                <a:spcPts val="0"/>
              </a:spcBef>
              <a:buNone/>
              <a:defRPr sz="2600" b="1"/>
            </a:lvl1pPr>
            <a:lvl2pPr marL="466190" indent="0">
              <a:buNone/>
              <a:defRPr sz="2000" b="1"/>
            </a:lvl2pPr>
            <a:lvl3pPr marL="932375" indent="0">
              <a:buNone/>
              <a:defRPr sz="1800" b="1"/>
            </a:lvl3pPr>
            <a:lvl4pPr marL="1398565" indent="0">
              <a:buNone/>
              <a:defRPr sz="1600" b="1"/>
            </a:lvl4pPr>
            <a:lvl5pPr marL="1864754" indent="0">
              <a:buNone/>
              <a:defRPr sz="1600" b="1"/>
            </a:lvl5pPr>
            <a:lvl6pPr marL="2330942" indent="0">
              <a:buNone/>
              <a:defRPr sz="1600" b="1"/>
            </a:lvl6pPr>
            <a:lvl7pPr marL="2797128" indent="0">
              <a:buNone/>
              <a:defRPr sz="1600" b="1"/>
            </a:lvl7pPr>
            <a:lvl8pPr marL="3263318" indent="0">
              <a:buNone/>
              <a:defRPr sz="1600" b="1"/>
            </a:lvl8pPr>
            <a:lvl9pPr marL="372950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18189" y="2176074"/>
            <a:ext cx="5596413" cy="1567949"/>
          </a:xfrm>
        </p:spPr>
        <p:txBody>
          <a:bodyPr/>
          <a:lstStyle>
            <a:lvl1pPr marL="287320" indent="-287320">
              <a:defRPr sz="2300"/>
            </a:lvl1pPr>
            <a:lvl2pPr marL="573294" indent="-271133">
              <a:defRPr sz="2000"/>
            </a:lvl2pPr>
            <a:lvl3pPr marL="829590" indent="-248203">
              <a:defRPr sz="1800"/>
            </a:lvl3pPr>
            <a:lvl4pPr marL="1071046" indent="-233364">
              <a:defRPr sz="1700"/>
            </a:lvl4pPr>
            <a:lvl5pPr marL="1304411" indent="-210433">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07324" y="1432695"/>
            <a:ext cx="5597872" cy="360099"/>
          </a:xfrm>
        </p:spPr>
        <p:txBody>
          <a:bodyPr anchor="b"/>
          <a:lstStyle>
            <a:lvl1pPr marL="0" indent="0">
              <a:lnSpc>
                <a:spcPct val="90000"/>
              </a:lnSpc>
              <a:spcBef>
                <a:spcPts val="0"/>
              </a:spcBef>
              <a:buNone/>
              <a:defRPr sz="2600" b="1"/>
            </a:lvl1pPr>
            <a:lvl2pPr marL="466190" indent="0">
              <a:buNone/>
              <a:defRPr sz="2000" b="1"/>
            </a:lvl2pPr>
            <a:lvl3pPr marL="932375" indent="0">
              <a:buNone/>
              <a:defRPr sz="1800" b="1"/>
            </a:lvl3pPr>
            <a:lvl4pPr marL="1398565" indent="0">
              <a:buNone/>
              <a:defRPr sz="1600" b="1"/>
            </a:lvl4pPr>
            <a:lvl5pPr marL="1864754" indent="0">
              <a:buNone/>
              <a:defRPr sz="1600" b="1"/>
            </a:lvl5pPr>
            <a:lvl6pPr marL="2330942" indent="0">
              <a:buNone/>
              <a:defRPr sz="1600" b="1"/>
            </a:lvl6pPr>
            <a:lvl7pPr marL="2797128" indent="0">
              <a:buNone/>
              <a:defRPr sz="1600" b="1"/>
            </a:lvl7pPr>
            <a:lvl8pPr marL="3263318" indent="0">
              <a:buNone/>
              <a:defRPr sz="1600" b="1"/>
            </a:lvl8pPr>
            <a:lvl9pPr marL="372950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07324" y="2176075"/>
            <a:ext cx="5597872" cy="1567949"/>
          </a:xfrm>
        </p:spPr>
        <p:txBody>
          <a:bodyPr/>
          <a:lstStyle>
            <a:lvl1pPr marL="302159" indent="-302159">
              <a:defRPr sz="2300"/>
            </a:lvl1pPr>
            <a:lvl2pPr marL="581387" indent="-279227">
              <a:defRPr sz="2000"/>
            </a:lvl2pPr>
            <a:lvl3pPr marL="837683" indent="-249551">
              <a:defRPr sz="1800"/>
            </a:lvl3pPr>
            <a:lvl4pPr marL="1071046" indent="-241458">
              <a:defRPr sz="1700"/>
            </a:lvl4pPr>
            <a:lvl5pPr marL="1304411" indent="-225271">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Box 9"/>
          <p:cNvSpPr txBox="1"/>
          <p:nvPr userDrawn="1"/>
        </p:nvSpPr>
        <p:spPr>
          <a:xfrm>
            <a:off x="4365135" y="6717073"/>
            <a:ext cx="3706207" cy="156952"/>
          </a:xfrm>
          <a:prstGeom prst="rect">
            <a:avLst/>
          </a:prstGeom>
          <a:noFill/>
        </p:spPr>
        <p:txBody>
          <a:bodyPr wrap="none" lIns="0" tIns="0" rIns="0" bIns="0" rtlCol="0" anchor="ctr">
            <a:spAutoFit/>
          </a:bodyPr>
          <a:lstStyle/>
          <a:p>
            <a:pPr algn="ctr" defTabSz="932375"/>
            <a:r>
              <a:rPr lang="en-US" sz="1000"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30561024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TextBox 5"/>
          <p:cNvSpPr txBox="1"/>
          <p:nvPr userDrawn="1"/>
        </p:nvSpPr>
        <p:spPr>
          <a:xfrm>
            <a:off x="4365135" y="6717073"/>
            <a:ext cx="3706207" cy="156952"/>
          </a:xfrm>
          <a:prstGeom prst="rect">
            <a:avLst/>
          </a:prstGeom>
          <a:noFill/>
        </p:spPr>
        <p:txBody>
          <a:bodyPr wrap="none" lIns="0" tIns="0" rIns="0" bIns="0" rtlCol="0" anchor="ctr">
            <a:spAutoFit/>
          </a:bodyPr>
          <a:lstStyle/>
          <a:p>
            <a:pPr algn="ctr" defTabSz="932375"/>
            <a:r>
              <a:rPr lang="en-US" sz="1000"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59317845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TextBox 4"/>
          <p:cNvSpPr txBox="1"/>
          <p:nvPr userDrawn="1"/>
        </p:nvSpPr>
        <p:spPr>
          <a:xfrm>
            <a:off x="4365135" y="6717073"/>
            <a:ext cx="3706207" cy="156952"/>
          </a:xfrm>
          <a:prstGeom prst="rect">
            <a:avLst/>
          </a:prstGeom>
          <a:noFill/>
        </p:spPr>
        <p:txBody>
          <a:bodyPr wrap="none" lIns="0" tIns="0" rIns="0" bIns="0" rtlCol="0" anchor="ctr">
            <a:spAutoFit/>
          </a:bodyPr>
          <a:lstStyle/>
          <a:p>
            <a:pPr algn="ctr" defTabSz="932375"/>
            <a:r>
              <a:rPr lang="en-US" sz="1000"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27747046"/>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Layout">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6236815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reeform 7"/>
          <p:cNvSpPr>
            <a:spLocks noEditPoints="1"/>
          </p:cNvSpPr>
          <p:nvPr userDrawn="1"/>
        </p:nvSpPr>
        <p:spPr bwMode="auto">
          <a:xfrm>
            <a:off x="10322698" y="6445651"/>
            <a:ext cx="1804407" cy="302773"/>
          </a:xfrm>
          <a:custGeom>
            <a:avLst/>
            <a:gdLst>
              <a:gd name="T0" fmla="*/ 347 w 2773"/>
              <a:gd name="T1" fmla="*/ 444 h 464"/>
              <a:gd name="T2" fmla="*/ 281 w 2773"/>
              <a:gd name="T3" fmla="*/ 444 h 464"/>
              <a:gd name="T4" fmla="*/ 186 w 2773"/>
              <a:gd name="T5" fmla="*/ 208 h 464"/>
              <a:gd name="T6" fmla="*/ 0 w 2773"/>
              <a:gd name="T7" fmla="*/ 444 h 464"/>
              <a:gd name="T8" fmla="*/ 271 w 2773"/>
              <a:gd name="T9" fmla="*/ 6 h 464"/>
              <a:gd name="T10" fmla="*/ 396 w 2773"/>
              <a:gd name="T11" fmla="*/ 6 h 464"/>
              <a:gd name="T12" fmla="*/ 473 w 2773"/>
              <a:gd name="T13" fmla="*/ 444 h 464"/>
              <a:gd name="T14" fmla="*/ 502 w 2773"/>
              <a:gd name="T15" fmla="*/ 443 h 464"/>
              <a:gd name="T16" fmla="*/ 693 w 2773"/>
              <a:gd name="T17" fmla="*/ 119 h 464"/>
              <a:gd name="T18" fmla="*/ 702 w 2773"/>
              <a:gd name="T19" fmla="*/ 77 h 464"/>
              <a:gd name="T20" fmla="*/ 600 w 2773"/>
              <a:gd name="T21" fmla="*/ 6 h 464"/>
              <a:gd name="T22" fmla="*/ 702 w 2773"/>
              <a:gd name="T23" fmla="*/ 77 h 464"/>
              <a:gd name="T24" fmla="*/ 869 w 2773"/>
              <a:gd name="T25" fmla="*/ 188 h 464"/>
              <a:gd name="T26" fmla="*/ 882 w 2773"/>
              <a:gd name="T27" fmla="*/ 324 h 464"/>
              <a:gd name="T28" fmla="*/ 805 w 2773"/>
              <a:gd name="T29" fmla="*/ 453 h 464"/>
              <a:gd name="T30" fmla="*/ 1024 w 2773"/>
              <a:gd name="T31" fmla="*/ 240 h 464"/>
              <a:gd name="T32" fmla="*/ 1252 w 2773"/>
              <a:gd name="T33" fmla="*/ 184 h 464"/>
              <a:gd name="T34" fmla="*/ 1569 w 2773"/>
              <a:gd name="T35" fmla="*/ 282 h 464"/>
              <a:gd name="T36" fmla="*/ 1454 w 2773"/>
              <a:gd name="T37" fmla="*/ 332 h 464"/>
              <a:gd name="T38" fmla="*/ 1725 w 2773"/>
              <a:gd name="T39" fmla="*/ 381 h 464"/>
              <a:gd name="T40" fmla="*/ 1595 w 2773"/>
              <a:gd name="T41" fmla="*/ 202 h 464"/>
              <a:gd name="T42" fmla="*/ 1904 w 2773"/>
              <a:gd name="T43" fmla="*/ 214 h 464"/>
              <a:gd name="T44" fmla="*/ 1753 w 2773"/>
              <a:gd name="T45" fmla="*/ 172 h 464"/>
              <a:gd name="T46" fmla="*/ 1893 w 2773"/>
              <a:gd name="T47" fmla="*/ 326 h 464"/>
              <a:gd name="T48" fmla="*/ 1545 w 2773"/>
              <a:gd name="T49" fmla="*/ 348 h 464"/>
              <a:gd name="T50" fmla="*/ 1230 w 2773"/>
              <a:gd name="T51" fmla="*/ 218 h 464"/>
              <a:gd name="T52" fmla="*/ 1103 w 2773"/>
              <a:gd name="T53" fmla="*/ 444 h 464"/>
              <a:gd name="T54" fmla="*/ 1064 w 2773"/>
              <a:gd name="T55" fmla="*/ 119 h 464"/>
              <a:gd name="T56" fmla="*/ 1161 w 2773"/>
              <a:gd name="T57" fmla="*/ 159 h 464"/>
              <a:gd name="T58" fmla="*/ 1271 w 2773"/>
              <a:gd name="T59" fmla="*/ 113 h 464"/>
              <a:gd name="T60" fmla="*/ 1359 w 2773"/>
              <a:gd name="T61" fmla="*/ 371 h 464"/>
              <a:gd name="T62" fmla="*/ 1359 w 2773"/>
              <a:gd name="T63" fmla="*/ 371 h 464"/>
              <a:gd name="T64" fmla="*/ 2128 w 2773"/>
              <a:gd name="T65" fmla="*/ 106 h 464"/>
              <a:gd name="T66" fmla="*/ 2057 w 2773"/>
              <a:gd name="T67" fmla="*/ 371 h 464"/>
              <a:gd name="T68" fmla="*/ 2057 w 2773"/>
              <a:gd name="T69" fmla="*/ 371 h 464"/>
              <a:gd name="T70" fmla="*/ 2610 w 2773"/>
              <a:gd name="T71" fmla="*/ 194 h 464"/>
              <a:gd name="T72" fmla="*/ 2579 w 2773"/>
              <a:gd name="T73" fmla="*/ 360 h 464"/>
              <a:gd name="T74" fmla="*/ 2612 w 2773"/>
              <a:gd name="T75" fmla="*/ 442 h 464"/>
              <a:gd name="T76" fmla="*/ 2466 w 2773"/>
              <a:gd name="T77" fmla="*/ 358 h 464"/>
              <a:gd name="T78" fmla="*/ 2437 w 2773"/>
              <a:gd name="T79" fmla="*/ 194 h 464"/>
              <a:gd name="T80" fmla="*/ 2266 w 2773"/>
              <a:gd name="T81" fmla="*/ 443 h 464"/>
              <a:gd name="T82" fmla="*/ 2261 w 2773"/>
              <a:gd name="T83" fmla="*/ 194 h 464"/>
              <a:gd name="T84" fmla="*/ 2336 w 2773"/>
              <a:gd name="T85" fmla="*/ 119 h 464"/>
              <a:gd name="T86" fmla="*/ 2508 w 2773"/>
              <a:gd name="T87" fmla="*/ 11 h 464"/>
              <a:gd name="T88" fmla="*/ 2451 w 2773"/>
              <a:gd name="T89" fmla="*/ 110 h 464"/>
              <a:gd name="T90" fmla="*/ 2518 w 2773"/>
              <a:gd name="T91" fmla="*/ 119 h 464"/>
              <a:gd name="T92" fmla="*/ 2644 w 2773"/>
              <a:gd name="T93" fmla="*/ 40 h 464"/>
              <a:gd name="T94" fmla="*/ 2682 w 2773"/>
              <a:gd name="T95" fmla="*/ 119 h 464"/>
              <a:gd name="T96" fmla="*/ 2738 w 2773"/>
              <a:gd name="T97" fmla="*/ 187 h 464"/>
              <a:gd name="T98" fmla="*/ 2738 w 2773"/>
              <a:gd name="T99" fmla="*/ 116 h 464"/>
              <a:gd name="T100" fmla="*/ 2738 w 2773"/>
              <a:gd name="T101" fmla="*/ 187 h 464"/>
              <a:gd name="T102" fmla="*/ 2707 w 2773"/>
              <a:gd name="T103" fmla="*/ 151 h 464"/>
              <a:gd name="T104" fmla="*/ 2768 w 2773"/>
              <a:gd name="T105" fmla="*/ 151 h 464"/>
              <a:gd name="T106" fmla="*/ 2743 w 2773"/>
              <a:gd name="T107" fmla="*/ 153 h 464"/>
              <a:gd name="T108" fmla="*/ 2743 w 2773"/>
              <a:gd name="T109" fmla="*/ 169 h 464"/>
              <a:gd name="T110" fmla="*/ 2730 w 2773"/>
              <a:gd name="T111" fmla="*/ 153 h 464"/>
              <a:gd name="T112" fmla="*/ 2720 w 2773"/>
              <a:gd name="T113" fmla="*/ 169 h 464"/>
              <a:gd name="T114" fmla="*/ 2743 w 2773"/>
              <a:gd name="T115" fmla="*/ 131 h 464"/>
              <a:gd name="T116" fmla="*/ 2743 w 2773"/>
              <a:gd name="T117" fmla="*/ 153 h 464"/>
              <a:gd name="T118" fmla="*/ 2734 w 2773"/>
              <a:gd name="T119" fmla="*/ 136 h 464"/>
              <a:gd name="T120" fmla="*/ 2737 w 2773"/>
              <a:gd name="T121" fmla="*/ 147 h 464"/>
              <a:gd name="T122" fmla="*/ 2742 w 2773"/>
              <a:gd name="T123" fmla="*/ 13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73" h="464">
                <a:moveTo>
                  <a:pt x="473" y="444"/>
                </a:moveTo>
                <a:cubicBezTo>
                  <a:pt x="347" y="444"/>
                  <a:pt x="347" y="444"/>
                  <a:pt x="347" y="444"/>
                </a:cubicBezTo>
                <a:cubicBezTo>
                  <a:pt x="399" y="208"/>
                  <a:pt x="399" y="208"/>
                  <a:pt x="399" y="208"/>
                </a:cubicBezTo>
                <a:cubicBezTo>
                  <a:pt x="281" y="444"/>
                  <a:pt x="281" y="444"/>
                  <a:pt x="281" y="444"/>
                </a:cubicBezTo>
                <a:cubicBezTo>
                  <a:pt x="191" y="444"/>
                  <a:pt x="191" y="444"/>
                  <a:pt x="191" y="444"/>
                </a:cubicBezTo>
                <a:cubicBezTo>
                  <a:pt x="186" y="208"/>
                  <a:pt x="186" y="208"/>
                  <a:pt x="186" y="208"/>
                </a:cubicBezTo>
                <a:cubicBezTo>
                  <a:pt x="127" y="444"/>
                  <a:pt x="127" y="444"/>
                  <a:pt x="127" y="444"/>
                </a:cubicBezTo>
                <a:cubicBezTo>
                  <a:pt x="0" y="444"/>
                  <a:pt x="0" y="444"/>
                  <a:pt x="0" y="444"/>
                </a:cubicBezTo>
                <a:cubicBezTo>
                  <a:pt x="97" y="6"/>
                  <a:pt x="97" y="6"/>
                  <a:pt x="97" y="6"/>
                </a:cubicBezTo>
                <a:cubicBezTo>
                  <a:pt x="271" y="6"/>
                  <a:pt x="271" y="6"/>
                  <a:pt x="271" y="6"/>
                </a:cubicBezTo>
                <a:cubicBezTo>
                  <a:pt x="279" y="250"/>
                  <a:pt x="279" y="250"/>
                  <a:pt x="279" y="250"/>
                </a:cubicBezTo>
                <a:cubicBezTo>
                  <a:pt x="396" y="6"/>
                  <a:pt x="396" y="6"/>
                  <a:pt x="396" y="6"/>
                </a:cubicBezTo>
                <a:cubicBezTo>
                  <a:pt x="570" y="6"/>
                  <a:pt x="570" y="6"/>
                  <a:pt x="570" y="6"/>
                </a:cubicBezTo>
                <a:lnTo>
                  <a:pt x="473" y="444"/>
                </a:lnTo>
                <a:close/>
                <a:moveTo>
                  <a:pt x="621" y="444"/>
                </a:moveTo>
                <a:cubicBezTo>
                  <a:pt x="502" y="443"/>
                  <a:pt x="502" y="443"/>
                  <a:pt x="502" y="443"/>
                </a:cubicBezTo>
                <a:cubicBezTo>
                  <a:pt x="575" y="119"/>
                  <a:pt x="575" y="119"/>
                  <a:pt x="575" y="119"/>
                </a:cubicBezTo>
                <a:cubicBezTo>
                  <a:pt x="693" y="119"/>
                  <a:pt x="693" y="119"/>
                  <a:pt x="693" y="119"/>
                </a:cubicBezTo>
                <a:lnTo>
                  <a:pt x="621" y="444"/>
                </a:lnTo>
                <a:close/>
                <a:moveTo>
                  <a:pt x="702" y="77"/>
                </a:moveTo>
                <a:cubicBezTo>
                  <a:pt x="585" y="77"/>
                  <a:pt x="585" y="77"/>
                  <a:pt x="585" y="77"/>
                </a:cubicBezTo>
                <a:cubicBezTo>
                  <a:pt x="600" y="6"/>
                  <a:pt x="600" y="6"/>
                  <a:pt x="600" y="6"/>
                </a:cubicBezTo>
                <a:cubicBezTo>
                  <a:pt x="718" y="6"/>
                  <a:pt x="718" y="6"/>
                  <a:pt x="718" y="6"/>
                </a:cubicBezTo>
                <a:lnTo>
                  <a:pt x="702" y="77"/>
                </a:lnTo>
                <a:close/>
                <a:moveTo>
                  <a:pt x="902" y="240"/>
                </a:moveTo>
                <a:cubicBezTo>
                  <a:pt x="904" y="235"/>
                  <a:pt x="908" y="187"/>
                  <a:pt x="869" y="188"/>
                </a:cubicBezTo>
                <a:cubicBezTo>
                  <a:pt x="797" y="190"/>
                  <a:pt x="745" y="369"/>
                  <a:pt x="825" y="371"/>
                </a:cubicBezTo>
                <a:cubicBezTo>
                  <a:pt x="862" y="372"/>
                  <a:pt x="879" y="329"/>
                  <a:pt x="882" y="324"/>
                </a:cubicBezTo>
                <a:cubicBezTo>
                  <a:pt x="1005" y="324"/>
                  <a:pt x="1005" y="324"/>
                  <a:pt x="1005" y="324"/>
                </a:cubicBezTo>
                <a:cubicBezTo>
                  <a:pt x="1005" y="326"/>
                  <a:pt x="968" y="457"/>
                  <a:pt x="805" y="453"/>
                </a:cubicBezTo>
                <a:cubicBezTo>
                  <a:pt x="586" y="449"/>
                  <a:pt x="642" y="98"/>
                  <a:pt x="891" y="111"/>
                </a:cubicBezTo>
                <a:cubicBezTo>
                  <a:pt x="1032" y="117"/>
                  <a:pt x="1025" y="235"/>
                  <a:pt x="1024" y="240"/>
                </a:cubicBezTo>
                <a:lnTo>
                  <a:pt x="902" y="240"/>
                </a:lnTo>
                <a:close/>
                <a:moveTo>
                  <a:pt x="1252" y="184"/>
                </a:moveTo>
                <a:cubicBezTo>
                  <a:pt x="1291" y="136"/>
                  <a:pt x="1352" y="102"/>
                  <a:pt x="1431" y="106"/>
                </a:cubicBezTo>
                <a:cubicBezTo>
                  <a:pt x="1541" y="112"/>
                  <a:pt x="1587" y="193"/>
                  <a:pt x="1569" y="282"/>
                </a:cubicBezTo>
                <a:cubicBezTo>
                  <a:pt x="1567" y="291"/>
                  <a:pt x="1561" y="294"/>
                  <a:pt x="1551" y="298"/>
                </a:cubicBezTo>
                <a:cubicBezTo>
                  <a:pt x="1454" y="332"/>
                  <a:pt x="1454" y="332"/>
                  <a:pt x="1454" y="332"/>
                </a:cubicBezTo>
                <a:cubicBezTo>
                  <a:pt x="1672" y="332"/>
                  <a:pt x="1672" y="332"/>
                  <a:pt x="1672" y="332"/>
                </a:cubicBezTo>
                <a:cubicBezTo>
                  <a:pt x="1672" y="332"/>
                  <a:pt x="1655" y="382"/>
                  <a:pt x="1725" y="381"/>
                </a:cubicBezTo>
                <a:cubicBezTo>
                  <a:pt x="1773" y="381"/>
                  <a:pt x="1792" y="326"/>
                  <a:pt x="1727" y="315"/>
                </a:cubicBezTo>
                <a:cubicBezTo>
                  <a:pt x="1697" y="310"/>
                  <a:pt x="1583" y="291"/>
                  <a:pt x="1595" y="202"/>
                </a:cubicBezTo>
                <a:cubicBezTo>
                  <a:pt x="1606" y="129"/>
                  <a:pt x="1682" y="104"/>
                  <a:pt x="1765" y="105"/>
                </a:cubicBezTo>
                <a:cubicBezTo>
                  <a:pt x="1934" y="107"/>
                  <a:pt x="1902" y="207"/>
                  <a:pt x="1904" y="214"/>
                </a:cubicBezTo>
                <a:cubicBezTo>
                  <a:pt x="1791" y="214"/>
                  <a:pt x="1791" y="214"/>
                  <a:pt x="1791" y="214"/>
                </a:cubicBezTo>
                <a:cubicBezTo>
                  <a:pt x="1791" y="214"/>
                  <a:pt x="1803" y="172"/>
                  <a:pt x="1753" y="172"/>
                </a:cubicBezTo>
                <a:cubicBezTo>
                  <a:pt x="1706" y="172"/>
                  <a:pt x="1695" y="213"/>
                  <a:pt x="1748" y="225"/>
                </a:cubicBezTo>
                <a:cubicBezTo>
                  <a:pt x="1814" y="238"/>
                  <a:pt x="1888" y="242"/>
                  <a:pt x="1893" y="326"/>
                </a:cubicBezTo>
                <a:cubicBezTo>
                  <a:pt x="1894" y="350"/>
                  <a:pt x="1880" y="458"/>
                  <a:pt x="1710" y="456"/>
                </a:cubicBezTo>
                <a:cubicBezTo>
                  <a:pt x="1558" y="454"/>
                  <a:pt x="1541" y="385"/>
                  <a:pt x="1545" y="348"/>
                </a:cubicBezTo>
                <a:cubicBezTo>
                  <a:pt x="1515" y="407"/>
                  <a:pt x="1445" y="457"/>
                  <a:pt x="1352" y="454"/>
                </a:cubicBezTo>
                <a:cubicBezTo>
                  <a:pt x="1208" y="449"/>
                  <a:pt x="1178" y="318"/>
                  <a:pt x="1230" y="218"/>
                </a:cubicBezTo>
                <a:cubicBezTo>
                  <a:pt x="1204" y="219"/>
                  <a:pt x="1151" y="231"/>
                  <a:pt x="1130" y="328"/>
                </a:cubicBezTo>
                <a:cubicBezTo>
                  <a:pt x="1103" y="444"/>
                  <a:pt x="1103" y="444"/>
                  <a:pt x="1103" y="444"/>
                </a:cubicBezTo>
                <a:cubicBezTo>
                  <a:pt x="991" y="444"/>
                  <a:pt x="991" y="444"/>
                  <a:pt x="991" y="444"/>
                </a:cubicBezTo>
                <a:cubicBezTo>
                  <a:pt x="1064" y="119"/>
                  <a:pt x="1064" y="119"/>
                  <a:pt x="1064" y="119"/>
                </a:cubicBezTo>
                <a:cubicBezTo>
                  <a:pt x="1170" y="119"/>
                  <a:pt x="1170" y="119"/>
                  <a:pt x="1170" y="119"/>
                </a:cubicBezTo>
                <a:cubicBezTo>
                  <a:pt x="1161" y="159"/>
                  <a:pt x="1161" y="159"/>
                  <a:pt x="1161" y="159"/>
                </a:cubicBezTo>
                <a:cubicBezTo>
                  <a:pt x="1176" y="141"/>
                  <a:pt x="1193" y="130"/>
                  <a:pt x="1215" y="122"/>
                </a:cubicBezTo>
                <a:cubicBezTo>
                  <a:pt x="1233" y="116"/>
                  <a:pt x="1250" y="113"/>
                  <a:pt x="1271" y="113"/>
                </a:cubicBezTo>
                <a:lnTo>
                  <a:pt x="1252" y="184"/>
                </a:lnTo>
                <a:close/>
                <a:moveTo>
                  <a:pt x="1359" y="371"/>
                </a:moveTo>
                <a:cubicBezTo>
                  <a:pt x="1442" y="388"/>
                  <a:pt x="1498" y="194"/>
                  <a:pt x="1422" y="182"/>
                </a:cubicBezTo>
                <a:cubicBezTo>
                  <a:pt x="1346" y="170"/>
                  <a:pt x="1285" y="355"/>
                  <a:pt x="1359" y="371"/>
                </a:cubicBezTo>
                <a:close/>
                <a:moveTo>
                  <a:pt x="2051" y="454"/>
                </a:moveTo>
                <a:cubicBezTo>
                  <a:pt x="1813" y="445"/>
                  <a:pt x="1884" y="94"/>
                  <a:pt x="2128" y="106"/>
                </a:cubicBezTo>
                <a:cubicBezTo>
                  <a:pt x="2358" y="117"/>
                  <a:pt x="2292" y="464"/>
                  <a:pt x="2051" y="454"/>
                </a:cubicBezTo>
                <a:close/>
                <a:moveTo>
                  <a:pt x="2057" y="371"/>
                </a:moveTo>
                <a:cubicBezTo>
                  <a:pt x="2140" y="388"/>
                  <a:pt x="2196" y="194"/>
                  <a:pt x="2120" y="182"/>
                </a:cubicBezTo>
                <a:cubicBezTo>
                  <a:pt x="2044" y="170"/>
                  <a:pt x="1983" y="355"/>
                  <a:pt x="2057" y="371"/>
                </a:cubicBezTo>
                <a:close/>
                <a:moveTo>
                  <a:pt x="2666" y="194"/>
                </a:moveTo>
                <a:cubicBezTo>
                  <a:pt x="2610" y="194"/>
                  <a:pt x="2610" y="194"/>
                  <a:pt x="2610" y="194"/>
                </a:cubicBezTo>
                <a:cubicBezTo>
                  <a:pt x="2580" y="336"/>
                  <a:pt x="2580" y="336"/>
                  <a:pt x="2580" y="336"/>
                </a:cubicBezTo>
                <a:cubicBezTo>
                  <a:pt x="2578" y="344"/>
                  <a:pt x="2576" y="351"/>
                  <a:pt x="2579" y="360"/>
                </a:cubicBezTo>
                <a:cubicBezTo>
                  <a:pt x="2583" y="373"/>
                  <a:pt x="2629" y="367"/>
                  <a:pt x="2629" y="367"/>
                </a:cubicBezTo>
                <a:cubicBezTo>
                  <a:pt x="2612" y="442"/>
                  <a:pt x="2612" y="442"/>
                  <a:pt x="2612" y="442"/>
                </a:cubicBezTo>
                <a:cubicBezTo>
                  <a:pt x="2612" y="442"/>
                  <a:pt x="2518" y="453"/>
                  <a:pt x="2485" y="431"/>
                </a:cubicBezTo>
                <a:cubicBezTo>
                  <a:pt x="2471" y="421"/>
                  <a:pt x="2456" y="401"/>
                  <a:pt x="2466" y="358"/>
                </a:cubicBezTo>
                <a:cubicBezTo>
                  <a:pt x="2502" y="194"/>
                  <a:pt x="2502" y="194"/>
                  <a:pt x="2502" y="194"/>
                </a:cubicBezTo>
                <a:cubicBezTo>
                  <a:pt x="2437" y="194"/>
                  <a:pt x="2437" y="194"/>
                  <a:pt x="2437" y="194"/>
                </a:cubicBezTo>
                <a:cubicBezTo>
                  <a:pt x="2382" y="443"/>
                  <a:pt x="2382" y="443"/>
                  <a:pt x="2382" y="443"/>
                </a:cubicBezTo>
                <a:cubicBezTo>
                  <a:pt x="2266" y="443"/>
                  <a:pt x="2266" y="443"/>
                  <a:pt x="2266" y="443"/>
                </a:cubicBezTo>
                <a:cubicBezTo>
                  <a:pt x="2321" y="194"/>
                  <a:pt x="2321" y="194"/>
                  <a:pt x="2321" y="194"/>
                </a:cubicBezTo>
                <a:cubicBezTo>
                  <a:pt x="2261" y="194"/>
                  <a:pt x="2261" y="194"/>
                  <a:pt x="2261" y="194"/>
                </a:cubicBezTo>
                <a:cubicBezTo>
                  <a:pt x="2277" y="119"/>
                  <a:pt x="2277" y="119"/>
                  <a:pt x="2277" y="119"/>
                </a:cubicBezTo>
                <a:cubicBezTo>
                  <a:pt x="2336" y="119"/>
                  <a:pt x="2336" y="119"/>
                  <a:pt x="2336" y="119"/>
                </a:cubicBezTo>
                <a:cubicBezTo>
                  <a:pt x="2347" y="70"/>
                  <a:pt x="2356" y="47"/>
                  <a:pt x="2381" y="28"/>
                </a:cubicBezTo>
                <a:cubicBezTo>
                  <a:pt x="2417" y="0"/>
                  <a:pt x="2508" y="11"/>
                  <a:pt x="2508" y="11"/>
                </a:cubicBezTo>
                <a:cubicBezTo>
                  <a:pt x="2496" y="72"/>
                  <a:pt x="2496" y="72"/>
                  <a:pt x="2496" y="72"/>
                </a:cubicBezTo>
                <a:cubicBezTo>
                  <a:pt x="2459" y="72"/>
                  <a:pt x="2456" y="86"/>
                  <a:pt x="2451" y="110"/>
                </a:cubicBezTo>
                <a:cubicBezTo>
                  <a:pt x="2449" y="119"/>
                  <a:pt x="2449" y="119"/>
                  <a:pt x="2449" y="119"/>
                </a:cubicBezTo>
                <a:cubicBezTo>
                  <a:pt x="2518" y="119"/>
                  <a:pt x="2518" y="119"/>
                  <a:pt x="2518" y="119"/>
                </a:cubicBezTo>
                <a:cubicBezTo>
                  <a:pt x="2536" y="40"/>
                  <a:pt x="2536" y="40"/>
                  <a:pt x="2536" y="40"/>
                </a:cubicBezTo>
                <a:cubicBezTo>
                  <a:pt x="2644" y="40"/>
                  <a:pt x="2644" y="40"/>
                  <a:pt x="2644" y="40"/>
                </a:cubicBezTo>
                <a:cubicBezTo>
                  <a:pt x="2627" y="119"/>
                  <a:pt x="2627" y="119"/>
                  <a:pt x="2627" y="119"/>
                </a:cubicBezTo>
                <a:cubicBezTo>
                  <a:pt x="2682" y="119"/>
                  <a:pt x="2682" y="119"/>
                  <a:pt x="2682" y="119"/>
                </a:cubicBezTo>
                <a:lnTo>
                  <a:pt x="2666" y="194"/>
                </a:lnTo>
                <a:close/>
                <a:moveTo>
                  <a:pt x="2738" y="187"/>
                </a:moveTo>
                <a:cubicBezTo>
                  <a:pt x="2718" y="187"/>
                  <a:pt x="2702" y="171"/>
                  <a:pt x="2702" y="151"/>
                </a:cubicBezTo>
                <a:cubicBezTo>
                  <a:pt x="2702" y="131"/>
                  <a:pt x="2718" y="116"/>
                  <a:pt x="2738" y="116"/>
                </a:cubicBezTo>
                <a:cubicBezTo>
                  <a:pt x="2757" y="116"/>
                  <a:pt x="2773" y="131"/>
                  <a:pt x="2773" y="151"/>
                </a:cubicBezTo>
                <a:cubicBezTo>
                  <a:pt x="2773" y="171"/>
                  <a:pt x="2757" y="187"/>
                  <a:pt x="2738" y="187"/>
                </a:cubicBezTo>
                <a:close/>
                <a:moveTo>
                  <a:pt x="2738" y="121"/>
                </a:moveTo>
                <a:cubicBezTo>
                  <a:pt x="2721" y="121"/>
                  <a:pt x="2707" y="134"/>
                  <a:pt x="2707" y="151"/>
                </a:cubicBezTo>
                <a:cubicBezTo>
                  <a:pt x="2707" y="168"/>
                  <a:pt x="2721" y="182"/>
                  <a:pt x="2738" y="182"/>
                </a:cubicBezTo>
                <a:cubicBezTo>
                  <a:pt x="2754" y="182"/>
                  <a:pt x="2768" y="168"/>
                  <a:pt x="2768" y="151"/>
                </a:cubicBezTo>
                <a:cubicBezTo>
                  <a:pt x="2768" y="134"/>
                  <a:pt x="2754" y="121"/>
                  <a:pt x="2738" y="121"/>
                </a:cubicBezTo>
                <a:close/>
                <a:moveTo>
                  <a:pt x="2743" y="153"/>
                </a:moveTo>
                <a:cubicBezTo>
                  <a:pt x="2750" y="169"/>
                  <a:pt x="2750" y="169"/>
                  <a:pt x="2750" y="169"/>
                </a:cubicBezTo>
                <a:cubicBezTo>
                  <a:pt x="2743" y="169"/>
                  <a:pt x="2743" y="169"/>
                  <a:pt x="2743" y="169"/>
                </a:cubicBezTo>
                <a:cubicBezTo>
                  <a:pt x="2737" y="153"/>
                  <a:pt x="2737" y="153"/>
                  <a:pt x="2737" y="153"/>
                </a:cubicBezTo>
                <a:cubicBezTo>
                  <a:pt x="2730" y="153"/>
                  <a:pt x="2730" y="153"/>
                  <a:pt x="2730" y="153"/>
                </a:cubicBezTo>
                <a:cubicBezTo>
                  <a:pt x="2726" y="169"/>
                  <a:pt x="2726" y="169"/>
                  <a:pt x="2726" y="169"/>
                </a:cubicBezTo>
                <a:cubicBezTo>
                  <a:pt x="2720" y="169"/>
                  <a:pt x="2720" y="169"/>
                  <a:pt x="2720" y="169"/>
                </a:cubicBezTo>
                <a:cubicBezTo>
                  <a:pt x="2729" y="131"/>
                  <a:pt x="2729" y="131"/>
                  <a:pt x="2729" y="131"/>
                </a:cubicBezTo>
                <a:cubicBezTo>
                  <a:pt x="2743" y="131"/>
                  <a:pt x="2743" y="131"/>
                  <a:pt x="2743" y="131"/>
                </a:cubicBezTo>
                <a:cubicBezTo>
                  <a:pt x="2752" y="131"/>
                  <a:pt x="2754" y="136"/>
                  <a:pt x="2754" y="142"/>
                </a:cubicBezTo>
                <a:cubicBezTo>
                  <a:pt x="2754" y="147"/>
                  <a:pt x="2749" y="152"/>
                  <a:pt x="2743" y="153"/>
                </a:cubicBezTo>
                <a:close/>
                <a:moveTo>
                  <a:pt x="2742" y="136"/>
                </a:moveTo>
                <a:cubicBezTo>
                  <a:pt x="2734" y="136"/>
                  <a:pt x="2734" y="136"/>
                  <a:pt x="2734" y="136"/>
                </a:cubicBezTo>
                <a:cubicBezTo>
                  <a:pt x="2731" y="147"/>
                  <a:pt x="2731" y="147"/>
                  <a:pt x="2731" y="147"/>
                </a:cubicBezTo>
                <a:cubicBezTo>
                  <a:pt x="2737" y="147"/>
                  <a:pt x="2737" y="147"/>
                  <a:pt x="2737" y="147"/>
                </a:cubicBezTo>
                <a:cubicBezTo>
                  <a:pt x="2742" y="147"/>
                  <a:pt x="2749" y="147"/>
                  <a:pt x="2749" y="141"/>
                </a:cubicBezTo>
                <a:cubicBezTo>
                  <a:pt x="2749" y="137"/>
                  <a:pt x="2746" y="136"/>
                  <a:pt x="2742" y="136"/>
                </a:cubicBezTo>
                <a:close/>
              </a:path>
            </a:pathLst>
          </a:custGeom>
          <a:solidFill>
            <a:srgbClr val="FFFFFF"/>
          </a:solidFill>
          <a:ln>
            <a:noFill/>
          </a:ln>
        </p:spPr>
        <p:txBody>
          <a:bodyPr vert="horz" wrap="square" lIns="93241" tIns="46622" rIns="93241" bIns="46622" numCol="1" anchor="t" anchorCtr="0" compatLnSpc="1">
            <a:prstTxWarp prst="textNoShape">
              <a:avLst/>
            </a:prstTxWarp>
          </a:bodyPr>
          <a:lstStyle/>
          <a:p>
            <a:pPr defTabSz="932375"/>
            <a:endParaRPr lang="en-US" sz="1800">
              <a:solidFill>
                <a:srgbClr val="FFFFFF"/>
              </a:solidFill>
            </a:endParaRPr>
          </a:p>
        </p:txBody>
      </p:sp>
    </p:spTree>
    <p:extLst>
      <p:ext uri="{BB962C8B-B14F-4D97-AF65-F5344CB8AC3E}">
        <p14:creationId xmlns:p14="http://schemas.microsoft.com/office/powerpoint/2010/main" val="213690771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2" y="1476622"/>
            <a:ext cx="11375536" cy="2040559"/>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997583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2" y="1476622"/>
            <a:ext cx="11375536" cy="2040559"/>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363076"/>
            <a:ext cx="12436476" cy="631450"/>
          </a:xfrm>
          <a:solidFill>
            <a:srgbClr val="FFFF99"/>
          </a:solidFill>
        </p:spPr>
        <p:txBody>
          <a:bodyPr wrap="square" lIns="152364" tIns="76181" rIns="152364" bIns="76181"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pitchFamily="34" charset="0"/>
              </a:defRPr>
            </a:lvl1pPr>
          </a:lstStyle>
          <a:p>
            <a:pPr lvl="0"/>
            <a:r>
              <a:rPr lang="en-US" smtClean="0"/>
              <a:t>Click to edit Master text styles</a:t>
            </a:r>
          </a:p>
        </p:txBody>
      </p:sp>
    </p:spTree>
    <p:extLst>
      <p:ext uri="{BB962C8B-B14F-4D97-AF65-F5344CB8AC3E}">
        <p14:creationId xmlns:p14="http://schemas.microsoft.com/office/powerpoint/2010/main" val="1920632587"/>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18"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75862" y="573080"/>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
        <p:nvSpPr>
          <p:cNvPr id="8" name="Rectangle 7"/>
          <p:cNvSpPr/>
          <p:nvPr userDrawn="1"/>
        </p:nvSpPr>
        <p:spPr bwMode="gray">
          <a:xfrm flipV="1">
            <a:off x="620367" y="6605941"/>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375"/>
            <a:endParaRPr lang="en-US" sz="1800">
              <a:solidFill>
                <a:srgbClr val="FFFFFF"/>
              </a:solidFill>
            </a:endParaRPr>
          </a:p>
        </p:txBody>
      </p:sp>
      <p:sp>
        <p:nvSpPr>
          <p:cNvPr id="7" name="Rectangle 6"/>
          <p:cNvSpPr/>
          <p:nvPr userDrawn="1"/>
        </p:nvSpPr>
        <p:spPr bwMode="gray">
          <a:xfrm>
            <a:off x="2" y="1241258"/>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375"/>
            <a:endParaRPr lang="en-US" sz="1800">
              <a:solidFill>
                <a:srgbClr val="FFFFFF"/>
              </a:solidFill>
            </a:endParaRPr>
          </a:p>
        </p:txBody>
      </p:sp>
      <p:sp>
        <p:nvSpPr>
          <p:cNvPr id="9" name="Text Placeholder 4"/>
          <p:cNvSpPr>
            <a:spLocks noGrp="1"/>
          </p:cNvSpPr>
          <p:nvPr>
            <p:ph type="body" sz="quarter" idx="10"/>
          </p:nvPr>
        </p:nvSpPr>
        <p:spPr>
          <a:xfrm>
            <a:off x="775864" y="1554338"/>
            <a:ext cx="10962499" cy="1811224"/>
          </a:xfrm>
        </p:spPr>
        <p:txBody>
          <a:bodyPr/>
          <a:lstStyle>
            <a:lvl1pPr marL="414405" indent="-414405">
              <a:defRPr sz="2900">
                <a:gradFill>
                  <a:gsLst>
                    <a:gs pos="0">
                      <a:schemeClr val="tx1"/>
                    </a:gs>
                    <a:gs pos="86000">
                      <a:schemeClr val="tx1"/>
                    </a:gs>
                  </a:gsLst>
                  <a:lin ang="5400000" scaled="0"/>
                </a:gradFill>
                <a:latin typeface="+mn-lt"/>
              </a:defRPr>
            </a:lvl1pPr>
            <a:lvl2pPr>
              <a:defRPr sz="2400">
                <a:gradFill>
                  <a:gsLst>
                    <a:gs pos="0">
                      <a:schemeClr val="tx1"/>
                    </a:gs>
                    <a:gs pos="86000">
                      <a:schemeClr val="tx1"/>
                    </a:gs>
                  </a:gsLst>
                  <a:lin ang="5400000" scaled="0"/>
                </a:gradFill>
                <a:latin typeface="+mn-lt"/>
              </a:defRPr>
            </a:lvl2pPr>
            <a:lvl3pPr marL="1228650" indent="-356130">
              <a:defRPr sz="2000">
                <a:gradFill>
                  <a:gsLst>
                    <a:gs pos="0">
                      <a:schemeClr val="tx1"/>
                    </a:gs>
                    <a:gs pos="86000">
                      <a:schemeClr val="tx1"/>
                    </a:gs>
                  </a:gsLst>
                  <a:lin ang="5400000" scaled="0"/>
                </a:gradFill>
                <a:latin typeface="+mn-lt"/>
              </a:defRPr>
            </a:lvl3pPr>
            <a:lvl4pPr marL="1568593" indent="-284904">
              <a:defRPr sz="1800">
                <a:gradFill>
                  <a:gsLst>
                    <a:gs pos="0">
                      <a:schemeClr val="tx1"/>
                    </a:gs>
                    <a:gs pos="86000">
                      <a:schemeClr val="tx1"/>
                    </a:gs>
                  </a:gsLst>
                  <a:lin ang="5400000" scaled="0"/>
                </a:gradFill>
                <a:latin typeface="+mn-lt"/>
              </a:defRPr>
            </a:lvl4pPr>
            <a:lvl5pPr marL="1924723" indent="-288142">
              <a:defRPr sz="1800">
                <a:gradFill>
                  <a:gsLst>
                    <a:gs pos="0">
                      <a:schemeClr val="tx1"/>
                    </a:gs>
                    <a:gs pos="86000">
                      <a:schemeClr val="tx1"/>
                    </a:gs>
                  </a:gsLst>
                  <a:lin ang="5400000" scaled="0"/>
                </a:gra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8568391"/>
      </p:ext>
    </p:extLst>
  </p:cSld>
  <p:clrMapOvr>
    <a:masterClrMapping/>
  </p:clrMapOvr>
  <p:transition spd="slow">
    <p:wipe dir="r"/>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774372" y="1942926"/>
            <a:ext cx="11195743" cy="204055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93889153"/>
      </p:ext>
    </p:extLst>
  </p:cSld>
  <p:clrMapOvr>
    <a:masterClrMapping/>
  </p:clrMapOvr>
  <p:transition spd="slow">
    <p:wipe dir="r"/>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1903886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505050"/>
                </a:solidFill>
              </a:endParaRPr>
            </a:p>
          </p:txBody>
        </p:sp>
      </p:grpSp>
    </p:spTree>
    <p:extLst>
      <p:ext uri="{BB962C8B-B14F-4D97-AF65-F5344CB8AC3E}">
        <p14:creationId xmlns:p14="http://schemas.microsoft.com/office/powerpoint/2010/main" val="17122224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741706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101576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8085676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9830565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3492989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7141888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1499477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3234707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343545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83669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142963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548352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33927919"/>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02495681"/>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9044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060296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1452083"/>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082661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5934607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5386440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37139940"/>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91542953"/>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43884696"/>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09213400"/>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636718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63230515"/>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03972958"/>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9861946"/>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3235274"/>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24235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image" Target="../media/image7.jpe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theme" Target="../theme/theme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19" Type="http://schemas.openxmlformats.org/officeDocument/2006/relationships/image" Target="../media/image8.png"/><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theme" Target="../theme/theme4.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image" Target="../media/image6.png"/><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theme" Target="../theme/theme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22" r:id="rId23"/>
    <p:sldLayoutId id="2147484224" r:id="rId24"/>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3" r:id="rId1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2" y="233151"/>
            <a:ext cx="11375536" cy="621530"/>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9660" y="1476622"/>
            <a:ext cx="11375535" cy="204037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327618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Lst>
  <p:transition>
    <p:fade/>
  </p:transition>
  <p:timing>
    <p:tnLst>
      <p:par>
        <p:cTn id="1" dur="indefinite" restart="never" nodeType="tmRoot"/>
      </p:par>
    </p:tnLst>
  </p:timing>
  <p:txStyles>
    <p:titleStyle>
      <a:lvl1pPr algn="l" defTabSz="932375" rtl="0" eaLnBrk="1" latinLnBrk="0" hangingPunct="1">
        <a:lnSpc>
          <a:spcPct val="90000"/>
        </a:lnSpc>
        <a:spcBef>
          <a:spcPct val="0"/>
        </a:spcBef>
        <a:buNone/>
        <a:defRPr lang="en-US" sz="4500" b="0" kern="1200" cap="none" spc="-102"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9444" indent="-469444" algn="l" defTabSz="932375" rtl="0" eaLnBrk="1" latinLnBrk="0" hangingPunct="1">
        <a:lnSpc>
          <a:spcPct val="90000"/>
        </a:lnSpc>
        <a:spcBef>
          <a:spcPct val="20000"/>
        </a:spcBef>
        <a:buSzPct val="90000"/>
        <a:buFontTx/>
        <a:buBlip>
          <a:blip r:embed="rId19"/>
        </a:buBlip>
        <a:defRPr sz="3300" kern="1200">
          <a:gradFill>
            <a:gsLst>
              <a:gs pos="0">
                <a:schemeClr val="tx1"/>
              </a:gs>
              <a:gs pos="86000">
                <a:schemeClr val="tx1"/>
              </a:gs>
            </a:gsLst>
            <a:lin ang="5400000" scaled="0"/>
          </a:gradFill>
          <a:latin typeface="+mn-lt"/>
          <a:ea typeface="+mn-ea"/>
          <a:cs typeface="+mn-cs"/>
        </a:defRPr>
      </a:lvl1pPr>
      <a:lvl2pPr marL="872520" indent="-403075" algn="l" defTabSz="932375" rtl="0" eaLnBrk="1" latinLnBrk="0" hangingPunct="1">
        <a:lnSpc>
          <a:spcPct val="90000"/>
        </a:lnSpc>
        <a:spcBef>
          <a:spcPct val="20000"/>
        </a:spcBef>
        <a:buSzPct val="90000"/>
        <a:buFontTx/>
        <a:buBlip>
          <a:blip r:embed="rId19"/>
        </a:buBlip>
        <a:defRPr sz="2900" kern="1200">
          <a:gradFill>
            <a:gsLst>
              <a:gs pos="0">
                <a:schemeClr val="tx1"/>
              </a:gs>
              <a:gs pos="86000">
                <a:schemeClr val="tx1"/>
              </a:gs>
            </a:gsLst>
            <a:lin ang="5400000" scaled="0"/>
          </a:gradFill>
          <a:latin typeface="+mn-lt"/>
          <a:ea typeface="+mn-ea"/>
          <a:cs typeface="+mn-cs"/>
        </a:defRPr>
      </a:lvl2pPr>
      <a:lvl3pPr marL="1283688" indent="-411168" algn="l" defTabSz="932375" rtl="0" eaLnBrk="1" latinLnBrk="0" hangingPunct="1">
        <a:lnSpc>
          <a:spcPct val="90000"/>
        </a:lnSpc>
        <a:spcBef>
          <a:spcPct val="20000"/>
        </a:spcBef>
        <a:buSzPct val="90000"/>
        <a:buFontTx/>
        <a:buBlip>
          <a:blip r:embed="rId19"/>
        </a:buBlip>
        <a:defRPr sz="2400" kern="1200">
          <a:gradFill>
            <a:gsLst>
              <a:gs pos="0">
                <a:schemeClr val="tx1"/>
              </a:gs>
              <a:gs pos="86000">
                <a:schemeClr val="tx1"/>
              </a:gs>
            </a:gsLst>
            <a:lin ang="5400000" scaled="0"/>
          </a:gradFill>
          <a:latin typeface="+mn-lt"/>
          <a:ea typeface="+mn-ea"/>
          <a:cs typeface="+mn-cs"/>
        </a:defRPr>
      </a:lvl3pPr>
      <a:lvl4pPr marL="1636581" indent="-352892" algn="l" defTabSz="932375" rtl="0" eaLnBrk="1" latinLnBrk="0" hangingPunct="1">
        <a:lnSpc>
          <a:spcPct val="90000"/>
        </a:lnSpc>
        <a:spcBef>
          <a:spcPct val="20000"/>
        </a:spcBef>
        <a:buSzPct val="90000"/>
        <a:buFontTx/>
        <a:buBlip>
          <a:blip r:embed="rId19"/>
        </a:buBlip>
        <a:defRPr sz="2000" kern="1200">
          <a:gradFill>
            <a:gsLst>
              <a:gs pos="0">
                <a:schemeClr val="tx1"/>
              </a:gs>
              <a:gs pos="86000">
                <a:schemeClr val="tx1"/>
              </a:gs>
            </a:gsLst>
            <a:lin ang="5400000" scaled="0"/>
          </a:gradFill>
          <a:latin typeface="+mn-lt"/>
          <a:ea typeface="+mn-ea"/>
          <a:cs typeface="+mn-cs"/>
        </a:defRPr>
      </a:lvl4pPr>
      <a:lvl5pPr marL="1979761" indent="-343180" algn="l" defTabSz="932375" rtl="0" eaLnBrk="1" latinLnBrk="0" hangingPunct="1">
        <a:lnSpc>
          <a:spcPct val="90000"/>
        </a:lnSpc>
        <a:spcBef>
          <a:spcPct val="20000"/>
        </a:spcBef>
        <a:buSzPct val="90000"/>
        <a:buFontTx/>
        <a:buBlip>
          <a:blip r:embed="rId19"/>
        </a:buBlip>
        <a:defRPr sz="2000" kern="1200">
          <a:gradFill>
            <a:gsLst>
              <a:gs pos="0">
                <a:schemeClr val="tx1"/>
              </a:gs>
              <a:gs pos="86000">
                <a:schemeClr val="tx1"/>
              </a:gs>
            </a:gsLst>
            <a:lin ang="5400000" scaled="0"/>
          </a:gradFill>
          <a:latin typeface="+mn-lt"/>
          <a:ea typeface="+mn-ea"/>
          <a:cs typeface="+mn-cs"/>
        </a:defRPr>
      </a:lvl5pPr>
      <a:lvl6pPr marL="2564036" indent="-233094" algn="l" defTabSz="93237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23" indent="-233094" algn="l" defTabSz="93237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11" indent="-233094" algn="l" defTabSz="93237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01" indent="-233094" algn="l" defTabSz="93237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75" rtl="0" eaLnBrk="1" latinLnBrk="0" hangingPunct="1">
        <a:defRPr sz="1800" kern="1200">
          <a:solidFill>
            <a:schemeClr val="tx1"/>
          </a:solidFill>
          <a:latin typeface="+mn-lt"/>
          <a:ea typeface="+mn-ea"/>
          <a:cs typeface="+mn-cs"/>
        </a:defRPr>
      </a:lvl1pPr>
      <a:lvl2pPr marL="466190" algn="l" defTabSz="932375" rtl="0" eaLnBrk="1" latinLnBrk="0" hangingPunct="1">
        <a:defRPr sz="1800" kern="1200">
          <a:solidFill>
            <a:schemeClr val="tx1"/>
          </a:solidFill>
          <a:latin typeface="+mn-lt"/>
          <a:ea typeface="+mn-ea"/>
          <a:cs typeface="+mn-cs"/>
        </a:defRPr>
      </a:lvl2pPr>
      <a:lvl3pPr marL="932375" algn="l" defTabSz="932375" rtl="0" eaLnBrk="1" latinLnBrk="0" hangingPunct="1">
        <a:defRPr sz="1800" kern="1200">
          <a:solidFill>
            <a:schemeClr val="tx1"/>
          </a:solidFill>
          <a:latin typeface="+mn-lt"/>
          <a:ea typeface="+mn-ea"/>
          <a:cs typeface="+mn-cs"/>
        </a:defRPr>
      </a:lvl3pPr>
      <a:lvl4pPr marL="1398565" algn="l" defTabSz="932375" rtl="0" eaLnBrk="1" latinLnBrk="0" hangingPunct="1">
        <a:defRPr sz="1800" kern="1200">
          <a:solidFill>
            <a:schemeClr val="tx1"/>
          </a:solidFill>
          <a:latin typeface="+mn-lt"/>
          <a:ea typeface="+mn-ea"/>
          <a:cs typeface="+mn-cs"/>
        </a:defRPr>
      </a:lvl4pPr>
      <a:lvl5pPr marL="1864754" algn="l" defTabSz="932375" rtl="0" eaLnBrk="1" latinLnBrk="0" hangingPunct="1">
        <a:defRPr sz="1800" kern="1200">
          <a:solidFill>
            <a:schemeClr val="tx1"/>
          </a:solidFill>
          <a:latin typeface="+mn-lt"/>
          <a:ea typeface="+mn-ea"/>
          <a:cs typeface="+mn-cs"/>
        </a:defRPr>
      </a:lvl5pPr>
      <a:lvl6pPr marL="2330942" algn="l" defTabSz="932375" rtl="0" eaLnBrk="1" latinLnBrk="0" hangingPunct="1">
        <a:defRPr sz="1800" kern="1200">
          <a:solidFill>
            <a:schemeClr val="tx1"/>
          </a:solidFill>
          <a:latin typeface="+mn-lt"/>
          <a:ea typeface="+mn-ea"/>
          <a:cs typeface="+mn-cs"/>
        </a:defRPr>
      </a:lvl6pPr>
      <a:lvl7pPr marL="2797128" algn="l" defTabSz="932375" rtl="0" eaLnBrk="1" latinLnBrk="0" hangingPunct="1">
        <a:defRPr sz="1800" kern="1200">
          <a:solidFill>
            <a:schemeClr val="tx1"/>
          </a:solidFill>
          <a:latin typeface="+mn-lt"/>
          <a:ea typeface="+mn-ea"/>
          <a:cs typeface="+mn-cs"/>
        </a:defRPr>
      </a:lvl7pPr>
      <a:lvl8pPr marL="3263318" algn="l" defTabSz="932375" rtl="0" eaLnBrk="1" latinLnBrk="0" hangingPunct="1">
        <a:defRPr sz="1800" kern="1200">
          <a:solidFill>
            <a:schemeClr val="tx1"/>
          </a:solidFill>
          <a:latin typeface="+mn-lt"/>
          <a:ea typeface="+mn-ea"/>
          <a:cs typeface="+mn-cs"/>
        </a:defRPr>
      </a:lvl8pPr>
      <a:lvl9pPr marL="3729506" algn="l" defTabSz="93237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07087762"/>
      </p:ext>
    </p:extLst>
  </p:cSld>
  <p:clrMap bg1="dk1" tx1="lt1" bg2="dk2" tx2="lt2" accent1="accent1" accent2="accent2" accent3="accent3" accent4="accent4" accent5="accent5" accent6="accent6" hlink="hlink" folHlink="folHlink"/>
  <p:sldLayoutIdLst>
    <p:sldLayoutId id="2147484226" r:id="rId1"/>
    <p:sldLayoutId id="2147484227" r:id="rId2"/>
    <p:sldLayoutId id="2147484228" r:id="rId3"/>
    <p:sldLayoutId id="2147484229" r:id="rId4"/>
    <p:sldLayoutId id="2147484230" r:id="rId5"/>
    <p:sldLayoutId id="2147484231" r:id="rId6"/>
    <p:sldLayoutId id="2147484232" r:id="rId7"/>
    <p:sldLayoutId id="2147484233" r:id="rId8"/>
    <p:sldLayoutId id="2147484234" r:id="rId9"/>
    <p:sldLayoutId id="2147484235" r:id="rId10"/>
    <p:sldLayoutId id="2147484236" r:id="rId11"/>
    <p:sldLayoutId id="2147484237" r:id="rId12"/>
    <p:sldLayoutId id="2147484238" r:id="rId13"/>
    <p:sldLayoutId id="2147484239" r:id="rId14"/>
    <p:sldLayoutId id="2147484240" r:id="rId15"/>
    <p:sldLayoutId id="2147484241" r:id="rId16"/>
    <p:sldLayoutId id="2147484242" r:id="rId17"/>
    <p:sldLayoutId id="2147484243" r:id="rId18"/>
    <p:sldLayoutId id="2147484244" r:id="rId19"/>
    <p:sldLayoutId id="2147484245" r:id="rId20"/>
    <p:sldLayoutId id="2147484246" r:id="rId21"/>
    <p:sldLayoutId id="214748424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8119892"/>
      </p:ext>
    </p:extLst>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png"/><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myspc.sharepointconference.com/" TargetMode="External"/><Relationship Id="rId1" Type="http://schemas.openxmlformats.org/officeDocument/2006/relationships/slideLayout" Target="../slideLayouts/slideLayout8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7.xml"/><Relationship Id="rId5" Type="http://schemas.openxmlformats.org/officeDocument/2006/relationships/image" Target="../media/image29.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355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668462"/>
            <a:ext cx="11887200" cy="1077182"/>
          </a:xfrm>
        </p:spPr>
        <p:txBody>
          <a:bodyPr/>
          <a:lstStyle/>
          <a:p>
            <a:pPr lvl="2">
              <a:buFont typeface="Wingdings" pitchFamily="2" charset="2"/>
              <a:buChar char="§"/>
            </a:pPr>
            <a:r>
              <a:rPr lang="en-US" sz="2900" dirty="0" smtClean="0"/>
              <a:t>Cheap </a:t>
            </a:r>
            <a:r>
              <a:rPr lang="en-US" sz="2900" dirty="0"/>
              <a:t>and </a:t>
            </a:r>
            <a:r>
              <a:rPr lang="en-US" sz="2900" dirty="0" smtClean="0"/>
              <a:t>easy</a:t>
            </a:r>
          </a:p>
          <a:p>
            <a:pPr lvl="2">
              <a:buFont typeface="Wingdings" pitchFamily="2" charset="2"/>
              <a:buChar char="§"/>
            </a:pPr>
            <a:r>
              <a:rPr lang="en-US" sz="2900" dirty="0" smtClean="0"/>
              <a:t>G</a:t>
            </a:r>
            <a:r>
              <a:rPr lang="en-US" sz="2800" dirty="0" smtClean="0"/>
              <a:t>ood </a:t>
            </a:r>
            <a:r>
              <a:rPr lang="en-US" sz="2800" dirty="0"/>
              <a:t>to get you started</a:t>
            </a:r>
            <a:r>
              <a:rPr lang="en-US" sz="2800" dirty="0" smtClean="0"/>
              <a:t>!</a:t>
            </a:r>
            <a:endParaRPr lang="en-US" sz="2800" dirty="0"/>
          </a:p>
        </p:txBody>
      </p:sp>
      <p:sp>
        <p:nvSpPr>
          <p:cNvPr id="3" name="Title 2"/>
          <p:cNvSpPr>
            <a:spLocks noGrp="1"/>
          </p:cNvSpPr>
          <p:nvPr>
            <p:ph type="title"/>
          </p:nvPr>
        </p:nvSpPr>
        <p:spPr/>
        <p:txBody>
          <a:bodyPr/>
          <a:lstStyle/>
          <a:p>
            <a:r>
              <a:rPr lang="en-US" dirty="0" smtClean="0"/>
              <a:t>Simple CSV import</a:t>
            </a:r>
            <a:endParaRPr lang="en-US" dirty="0"/>
          </a:p>
        </p:txBody>
      </p:sp>
    </p:spTree>
    <p:extLst>
      <p:ext uri="{BB962C8B-B14F-4D97-AF65-F5344CB8AC3E}">
        <p14:creationId xmlns:p14="http://schemas.microsoft.com/office/powerpoint/2010/main" val="18800358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ray"/>
          <p:cNvSpPr/>
          <p:nvPr/>
        </p:nvSpPr>
        <p:spPr bwMode="auto">
          <a:xfrm>
            <a:off x="-1" y="-1"/>
            <a:ext cx="12436475" cy="6994525"/>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696" y="0"/>
            <a:ext cx="9765083" cy="6994525"/>
          </a:xfrm>
          <a:prstGeom prst="rect">
            <a:avLst/>
          </a:prstGeom>
        </p:spPr>
      </p:pic>
      <p:sp>
        <p:nvSpPr>
          <p:cNvPr id="4" name="Oval 3"/>
          <p:cNvSpPr/>
          <p:nvPr/>
        </p:nvSpPr>
        <p:spPr bwMode="auto">
          <a:xfrm rot="159799">
            <a:off x="7132637" y="2430462"/>
            <a:ext cx="2057400" cy="838200"/>
          </a:xfrm>
          <a:prstGeom prst="ellipse">
            <a:avLst/>
          </a:prstGeom>
          <a:noFill/>
          <a:ln w="571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088754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ray"/>
          <p:cNvSpPr/>
          <p:nvPr/>
        </p:nvSpPr>
        <p:spPr bwMode="auto">
          <a:xfrm>
            <a:off x="-1" y="-1"/>
            <a:ext cx="12436475" cy="6994525"/>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715" y="1668462"/>
            <a:ext cx="12099042" cy="2766548"/>
          </a:xfrm>
          <a:prstGeom prst="rect">
            <a:avLst/>
          </a:prstGeom>
        </p:spPr>
      </p:pic>
    </p:spTree>
    <p:extLst>
      <p:ext uri="{BB962C8B-B14F-4D97-AF65-F5344CB8AC3E}">
        <p14:creationId xmlns:p14="http://schemas.microsoft.com/office/powerpoint/2010/main" val="32965367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ray"/>
          <p:cNvSpPr/>
          <p:nvPr/>
        </p:nvSpPr>
        <p:spPr bwMode="auto">
          <a:xfrm>
            <a:off x="-1" y="-1"/>
            <a:ext cx="12436475" cy="6994525"/>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714" y="-1"/>
            <a:ext cx="12209043" cy="6994525"/>
          </a:xfrm>
          <a:prstGeom prst="rect">
            <a:avLst/>
          </a:prstGeom>
        </p:spPr>
      </p:pic>
      <p:sp>
        <p:nvSpPr>
          <p:cNvPr id="6" name="Oval 5"/>
          <p:cNvSpPr/>
          <p:nvPr/>
        </p:nvSpPr>
        <p:spPr bwMode="auto">
          <a:xfrm rot="21345732">
            <a:off x="2027237" y="2811462"/>
            <a:ext cx="2514600" cy="1828800"/>
          </a:xfrm>
          <a:prstGeom prst="ellipse">
            <a:avLst/>
          </a:prstGeom>
          <a:noFill/>
          <a:ln w="571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59110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668462"/>
            <a:ext cx="11887200" cy="1077182"/>
          </a:xfrm>
        </p:spPr>
        <p:txBody>
          <a:bodyPr/>
          <a:lstStyle/>
          <a:p>
            <a:pPr lvl="2">
              <a:buFont typeface="Wingdings" pitchFamily="2" charset="2"/>
              <a:buChar char="§"/>
            </a:pPr>
            <a:r>
              <a:rPr lang="en-US" sz="2900" dirty="0" smtClean="0"/>
              <a:t>Cheap </a:t>
            </a:r>
            <a:r>
              <a:rPr lang="en-US" sz="2900" dirty="0"/>
              <a:t>and </a:t>
            </a:r>
            <a:r>
              <a:rPr lang="en-US" sz="2900" dirty="0" smtClean="0"/>
              <a:t>easy</a:t>
            </a:r>
          </a:p>
          <a:p>
            <a:pPr lvl="2">
              <a:buFont typeface="Wingdings" pitchFamily="2" charset="2"/>
              <a:buChar char="§"/>
            </a:pPr>
            <a:r>
              <a:rPr lang="en-US" sz="2900" dirty="0" smtClean="0"/>
              <a:t>G</a:t>
            </a:r>
            <a:r>
              <a:rPr lang="en-US" sz="2800" dirty="0" smtClean="0"/>
              <a:t>ood </a:t>
            </a:r>
            <a:r>
              <a:rPr lang="en-US" sz="2800" dirty="0"/>
              <a:t>to get you started</a:t>
            </a:r>
            <a:r>
              <a:rPr lang="en-US" sz="2800" dirty="0" smtClean="0"/>
              <a:t>!</a:t>
            </a:r>
            <a:endParaRPr lang="en-US" sz="2800" dirty="0"/>
          </a:p>
        </p:txBody>
      </p:sp>
      <p:sp>
        <p:nvSpPr>
          <p:cNvPr id="3" name="Title 2"/>
          <p:cNvSpPr>
            <a:spLocks noGrp="1"/>
          </p:cNvSpPr>
          <p:nvPr>
            <p:ph type="title"/>
          </p:nvPr>
        </p:nvSpPr>
        <p:spPr/>
        <p:txBody>
          <a:bodyPr/>
          <a:lstStyle/>
          <a:p>
            <a:r>
              <a:rPr lang="en-US" dirty="0" smtClean="0"/>
              <a:t>Simple CSV import</a:t>
            </a:r>
            <a:endParaRPr lang="en-US" dirty="0"/>
          </a:p>
        </p:txBody>
      </p:sp>
      <p:sp>
        <p:nvSpPr>
          <p:cNvPr id="4" name="Text Placeholder 1"/>
          <p:cNvSpPr txBox="1">
            <a:spLocks/>
          </p:cNvSpPr>
          <p:nvPr/>
        </p:nvSpPr>
        <p:spPr>
          <a:xfrm>
            <a:off x="274637" y="2963862"/>
            <a:ext cx="11887200" cy="3396278"/>
          </a:xfrm>
          <a:prstGeom prst="rect">
            <a:avLst/>
          </a:prstGeom>
        </p:spPr>
        <p:txBody>
          <a:bodyPr vert="horz" wrap="square" lIns="146274" tIns="91422" rIns="146274" bIns="91422" rtlCol="0">
            <a:spAutoFit/>
          </a:bodyPr>
          <a:lst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2"/>
                    </a:gs>
                    <a:gs pos="99000">
                      <a:schemeClr val="tx2"/>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a:buFont typeface="Wingdings" pitchFamily="2" charset="2"/>
              <a:buChar char="§"/>
            </a:pPr>
            <a:r>
              <a:rPr lang="en-US" sz="2900" b="1" dirty="0" smtClean="0"/>
              <a:t>Limited in functionality </a:t>
            </a:r>
            <a:r>
              <a:rPr lang="en-US" sz="2900" dirty="0" smtClean="0"/>
              <a:t>– does not support:</a:t>
            </a:r>
          </a:p>
          <a:p>
            <a:pPr lvl="4"/>
            <a:r>
              <a:rPr lang="en-US" sz="2700" dirty="0" smtClean="0"/>
              <a:t>Synonyms</a:t>
            </a:r>
          </a:p>
          <a:p>
            <a:pPr lvl="4"/>
            <a:r>
              <a:rPr lang="en-US" sz="2700" dirty="0" smtClean="0"/>
              <a:t>Translations</a:t>
            </a:r>
          </a:p>
          <a:p>
            <a:pPr lvl="4"/>
            <a:r>
              <a:rPr lang="en-US" sz="2700" dirty="0" smtClean="0"/>
              <a:t>Custom properties</a:t>
            </a:r>
          </a:p>
          <a:p>
            <a:pPr lvl="4"/>
            <a:r>
              <a:rPr lang="en-US" sz="2700" dirty="0" smtClean="0"/>
              <a:t>Reused terms / pinning</a:t>
            </a:r>
          </a:p>
          <a:p>
            <a:pPr lvl="2"/>
            <a:endParaRPr lang="en-US" sz="2900" dirty="0" smtClean="0"/>
          </a:p>
          <a:p>
            <a:pPr lvl="2"/>
            <a:endParaRPr lang="en-US" sz="2900" dirty="0"/>
          </a:p>
        </p:txBody>
      </p:sp>
    </p:spTree>
    <p:extLst>
      <p:ext uri="{BB962C8B-B14F-4D97-AF65-F5344CB8AC3E}">
        <p14:creationId xmlns:p14="http://schemas.microsoft.com/office/powerpoint/2010/main" val="39626590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808037" y="5021261"/>
            <a:ext cx="6659834" cy="197326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7871" y="-2"/>
            <a:ext cx="4965839" cy="6994525"/>
          </a:xfrm>
          <a:prstGeom prst="rect">
            <a:avLst/>
          </a:prstGeom>
        </p:spPr>
      </p:pic>
      <p:sp>
        <p:nvSpPr>
          <p:cNvPr id="10" name="Rectangle 9"/>
          <p:cNvSpPr/>
          <p:nvPr/>
        </p:nvSpPr>
        <p:spPr bwMode="auto">
          <a:xfrm>
            <a:off x="1" y="0"/>
            <a:ext cx="2789236" cy="143986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340174" y="2737889"/>
            <a:ext cx="7127697" cy="2154400"/>
          </a:xfrm>
        </p:spPr>
        <p:txBody>
          <a:bodyPr/>
          <a:lstStyle/>
          <a:p>
            <a:pPr lvl="0">
              <a:spcBef>
                <a:spcPts val="1200"/>
              </a:spcBef>
              <a:buFont typeface="Wingdings" pitchFamily="2" charset="2"/>
              <a:buChar char="§"/>
            </a:pPr>
            <a:r>
              <a:rPr lang="en-US" sz="2400" dirty="0" smtClean="0">
                <a:solidFill>
                  <a:schemeClr val="tx1"/>
                </a:solidFill>
              </a:rPr>
              <a:t>HR dept</a:t>
            </a:r>
            <a:r>
              <a:rPr lang="en-US" sz="2400" dirty="0">
                <a:solidFill>
                  <a:schemeClr val="tx1"/>
                </a:solidFill>
              </a:rPr>
              <a:t>.</a:t>
            </a:r>
            <a:r>
              <a:rPr lang="en-US" sz="2400" dirty="0" smtClean="0">
                <a:solidFill>
                  <a:schemeClr val="tx1"/>
                </a:solidFill>
              </a:rPr>
              <a:t> maintains an authoritative hierarchy</a:t>
            </a:r>
            <a:br>
              <a:rPr lang="en-US" sz="2400" dirty="0" smtClean="0">
                <a:solidFill>
                  <a:schemeClr val="tx1"/>
                </a:solidFill>
              </a:rPr>
            </a:br>
            <a:r>
              <a:rPr lang="en-US" sz="2400" dirty="0" smtClean="0">
                <a:solidFill>
                  <a:schemeClr val="tx1"/>
                </a:solidFill>
              </a:rPr>
              <a:t>of company </a:t>
            </a:r>
            <a:r>
              <a:rPr lang="en-US" sz="2400" dirty="0">
                <a:solidFill>
                  <a:schemeClr val="tx1"/>
                </a:solidFill>
              </a:rPr>
              <a:t>divisions</a:t>
            </a:r>
            <a:r>
              <a:rPr lang="en-US" sz="2400" b="1" dirty="0">
                <a:solidFill>
                  <a:schemeClr val="tx1"/>
                </a:solidFill>
              </a:rPr>
              <a:t> </a:t>
            </a:r>
            <a:r>
              <a:rPr lang="en-US" sz="2400" dirty="0">
                <a:solidFill>
                  <a:schemeClr val="tx1"/>
                </a:solidFill>
              </a:rPr>
              <a:t>and </a:t>
            </a:r>
            <a:r>
              <a:rPr lang="en-US" sz="2400" dirty="0" smtClean="0">
                <a:solidFill>
                  <a:schemeClr val="tx1"/>
                </a:solidFill>
              </a:rPr>
              <a:t>subsidiaries</a:t>
            </a:r>
          </a:p>
          <a:p>
            <a:pPr lvl="0">
              <a:spcBef>
                <a:spcPts val="1200"/>
              </a:spcBef>
              <a:buFont typeface="Wingdings" pitchFamily="2" charset="2"/>
              <a:buChar char="§"/>
            </a:pPr>
            <a:r>
              <a:rPr lang="en-US" sz="2400" dirty="0" smtClean="0">
                <a:solidFill>
                  <a:schemeClr val="tx1"/>
                </a:solidFill>
              </a:rPr>
              <a:t>Their system is external to SharePoint</a:t>
            </a:r>
            <a:endParaRPr lang="en-US" sz="2400" dirty="0">
              <a:solidFill>
                <a:schemeClr val="tx1"/>
              </a:solidFill>
            </a:endParaRPr>
          </a:p>
          <a:p>
            <a:pPr lvl="0">
              <a:spcBef>
                <a:spcPts val="1200"/>
              </a:spcBef>
              <a:buFont typeface="Wingdings" pitchFamily="2" charset="2"/>
              <a:buChar char="§"/>
            </a:pPr>
            <a:r>
              <a:rPr lang="en-US" sz="2400" dirty="0" smtClean="0">
                <a:solidFill>
                  <a:schemeClr val="tx1"/>
                </a:solidFill>
              </a:rPr>
              <a:t>We want to classify documents using HR’s designations</a:t>
            </a:r>
            <a:endParaRPr lang="en-US" sz="2400" dirty="0">
              <a:solidFill>
                <a:schemeClr val="tx1"/>
              </a:solidFill>
            </a:endParaRPr>
          </a:p>
        </p:txBody>
      </p:sp>
      <p:sp>
        <p:nvSpPr>
          <p:cNvPr id="3" name="Title 2"/>
          <p:cNvSpPr>
            <a:spLocks noGrp="1"/>
          </p:cNvSpPr>
          <p:nvPr>
            <p:ph type="title"/>
          </p:nvPr>
        </p:nvSpPr>
        <p:spPr>
          <a:xfrm>
            <a:off x="337753" y="1668462"/>
            <a:ext cx="6794884" cy="1219200"/>
          </a:xfrm>
        </p:spPr>
        <p:txBody>
          <a:bodyPr/>
          <a:lstStyle/>
          <a:p>
            <a:r>
              <a:rPr lang="en-US" sz="3200" b="1" dirty="0" smtClean="0"/>
              <a:t>Consuming an external taxonomy from within SharePoint</a:t>
            </a:r>
            <a:endParaRPr lang="en-US" sz="3200" b="1" dirty="0"/>
          </a:p>
        </p:txBody>
      </p:sp>
      <p:sp>
        <p:nvSpPr>
          <p:cNvPr id="4" name="TextBox 3"/>
          <p:cNvSpPr txBox="1"/>
          <p:nvPr/>
        </p:nvSpPr>
        <p:spPr>
          <a:xfrm>
            <a:off x="1096577" y="5283993"/>
            <a:ext cx="5486400" cy="1371600"/>
          </a:xfrm>
          <a:prstGeom prst="rect">
            <a:avLst/>
          </a:prstGeom>
          <a:noFill/>
        </p:spPr>
        <p:txBody>
          <a:bodyPr wrap="square" lIns="0" tIns="0" rIns="0" bIns="0" rtlCol="0">
            <a:noAutofit/>
          </a:bodyPr>
          <a:lstStyle/>
          <a:p>
            <a:r>
              <a:rPr lang="en-US" sz="2400" b="1" dirty="0" smtClean="0">
                <a:latin typeface="Segoe UI Light" pitchFamily="34" charset="0"/>
              </a:rPr>
              <a:t>How to get the hierarchy into SharePoint?</a:t>
            </a:r>
            <a:endParaRPr lang="en-US" sz="2400" b="1" dirty="0">
              <a:latin typeface="Segoe UI Light" pitchFamily="34" charset="0"/>
            </a:endParaRPr>
          </a:p>
          <a:p>
            <a:pPr marL="342900" indent="-342900">
              <a:buFont typeface="Wingdings" pitchFamily="2" charset="2"/>
              <a:buChar char="§"/>
            </a:pPr>
            <a:r>
              <a:rPr lang="en-US" sz="2400" b="1" dirty="0">
                <a:latin typeface="Segoe UI Light" pitchFamily="34" charset="0"/>
              </a:rPr>
              <a:t>Start typing</a:t>
            </a:r>
            <a:r>
              <a:rPr lang="en-US" sz="2400" b="1" dirty="0" smtClean="0">
                <a:latin typeface="Segoe UI Light" pitchFamily="34" charset="0"/>
              </a:rPr>
              <a:t>!</a:t>
            </a:r>
            <a:endParaRPr lang="en-US" sz="2400" b="1" dirty="0">
              <a:latin typeface="Segoe UI Light" pitchFamily="34" charset="0"/>
            </a:endParaRPr>
          </a:p>
          <a:p>
            <a:pPr marL="342900" indent="-342900">
              <a:buFont typeface="Wingdings" pitchFamily="2" charset="2"/>
              <a:buChar char="§"/>
            </a:pPr>
            <a:r>
              <a:rPr lang="en-US" sz="2400" b="1" dirty="0" smtClean="0">
                <a:latin typeface="Segoe UI Light" pitchFamily="34" charset="0"/>
              </a:rPr>
              <a:t>Import feature</a:t>
            </a:r>
            <a:endParaRPr lang="en-US" sz="2400" b="1" dirty="0">
              <a:latin typeface="Segoe UI Light" pitchFamily="34" charset="0"/>
            </a:endParaRPr>
          </a:p>
        </p:txBody>
      </p:sp>
      <p:sp>
        <p:nvSpPr>
          <p:cNvPr id="9" name="Title 2"/>
          <p:cNvSpPr txBox="1">
            <a:spLocks/>
          </p:cNvSpPr>
          <p:nvPr/>
        </p:nvSpPr>
        <p:spPr>
          <a:xfrm>
            <a:off x="337753" y="352041"/>
            <a:ext cx="2258406" cy="7620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000" b="1" dirty="0" smtClean="0">
                <a:solidFill>
                  <a:schemeClr val="tx1"/>
                </a:solidFill>
              </a:rPr>
              <a:t>Scenario</a:t>
            </a:r>
            <a:endParaRPr lang="en-US" sz="4000" b="1" dirty="0">
              <a:solidFill>
                <a:schemeClr val="tx1"/>
              </a:solidFill>
            </a:endParaRPr>
          </a:p>
        </p:txBody>
      </p:sp>
      <p:sp>
        <p:nvSpPr>
          <p:cNvPr id="12" name="TextBox 11"/>
          <p:cNvSpPr txBox="1"/>
          <p:nvPr/>
        </p:nvSpPr>
        <p:spPr>
          <a:xfrm>
            <a:off x="1096577" y="6359216"/>
            <a:ext cx="5486400" cy="1371600"/>
          </a:xfrm>
          <a:prstGeom prst="rect">
            <a:avLst/>
          </a:prstGeom>
          <a:noFill/>
        </p:spPr>
        <p:txBody>
          <a:bodyPr wrap="square" lIns="0" tIns="0" rIns="0" bIns="0" rtlCol="0">
            <a:noAutofit/>
          </a:bodyPr>
          <a:lstStyle/>
          <a:p>
            <a:pPr marL="342900" indent="-342900">
              <a:buFont typeface="Wingdings" pitchFamily="2" charset="2"/>
              <a:buChar char="§"/>
            </a:pPr>
            <a:r>
              <a:rPr lang="en-US" sz="2400" b="1" dirty="0" smtClean="0">
                <a:latin typeface="Segoe UI Light" pitchFamily="34" charset="0"/>
              </a:rPr>
              <a:t>START CODING! :-)</a:t>
            </a:r>
            <a:endParaRPr lang="en-US" sz="2400" b="1" dirty="0">
              <a:latin typeface="Segoe UI Light" pitchFamily="34" charset="0"/>
            </a:endParaRPr>
          </a:p>
        </p:txBody>
      </p:sp>
    </p:spTree>
    <p:extLst>
      <p:ext uri="{BB962C8B-B14F-4D97-AF65-F5344CB8AC3E}">
        <p14:creationId xmlns:p14="http://schemas.microsoft.com/office/powerpoint/2010/main" val="77489543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p:cNvSpPr/>
          <p:nvPr/>
        </p:nvSpPr>
        <p:spPr bwMode="auto">
          <a:xfrm>
            <a:off x="0" y="1211263"/>
            <a:ext cx="12436475" cy="5856640"/>
          </a:xfrm>
          <a:prstGeom prst="rect">
            <a:avLst/>
          </a:prstGeom>
          <a:solidFill>
            <a:schemeClr val="bg1">
              <a:lumMod val="60000"/>
              <a:lumOff val="40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2" name="Group 71"/>
          <p:cNvGrpSpPr/>
          <p:nvPr/>
        </p:nvGrpSpPr>
        <p:grpSpPr>
          <a:xfrm>
            <a:off x="1874837" y="2625600"/>
            <a:ext cx="2667000" cy="2590799"/>
            <a:chOff x="1951037" y="3040062"/>
            <a:chExt cx="2667000" cy="2590799"/>
          </a:xfrm>
        </p:grpSpPr>
        <p:sp>
          <p:nvSpPr>
            <p:cNvPr id="9" name="Snip Single Corner Rectangle 8"/>
            <p:cNvSpPr/>
            <p:nvPr/>
          </p:nvSpPr>
          <p:spPr bwMode="auto">
            <a:xfrm>
              <a:off x="1951037" y="3040062"/>
              <a:ext cx="2667000" cy="2590799"/>
            </a:xfrm>
            <a:prstGeom prst="snip1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1951037" y="3680648"/>
              <a:ext cx="2590800" cy="1403461"/>
            </a:xfrm>
            <a:prstGeom prst="rect">
              <a:avLst/>
            </a:prstGeom>
            <a:noFill/>
          </p:spPr>
          <p:txBody>
            <a:bodyPr wrap="square" lIns="182880" tIns="146304" rIns="182880" bIns="146304" rtlCol="0">
              <a:spAutoFit/>
            </a:bodyPr>
            <a:lstStyle/>
            <a:p>
              <a:pPr algn="ctr">
                <a:lnSpc>
                  <a:spcPct val="90000"/>
                </a:lnSpc>
                <a:spcAft>
                  <a:spcPts val="600"/>
                </a:spcAft>
              </a:pPr>
              <a:r>
                <a:rPr lang="en-US" sz="8000" dirty="0" smtClean="0">
                  <a:solidFill>
                    <a:schemeClr val="tx2"/>
                  </a:solidFill>
                </a:rPr>
                <a:t>XML</a:t>
              </a:r>
            </a:p>
          </p:txBody>
        </p:sp>
      </p:grpSp>
      <p:grpSp>
        <p:nvGrpSpPr>
          <p:cNvPr id="78" name="Group 77"/>
          <p:cNvGrpSpPr/>
          <p:nvPr/>
        </p:nvGrpSpPr>
        <p:grpSpPr>
          <a:xfrm>
            <a:off x="7289883" y="2125662"/>
            <a:ext cx="2784959" cy="3240085"/>
            <a:chOff x="7289883" y="1823816"/>
            <a:chExt cx="3044406" cy="3541931"/>
          </a:xfrm>
        </p:grpSpPr>
        <p:sp>
          <p:nvSpPr>
            <p:cNvPr id="18" name="Can 17"/>
            <p:cNvSpPr/>
            <p:nvPr/>
          </p:nvSpPr>
          <p:spPr bwMode="auto">
            <a:xfrm>
              <a:off x="7289883" y="1823816"/>
              <a:ext cx="3044406" cy="3541931"/>
            </a:xfrm>
            <a:prstGeom prst="can">
              <a:avLst>
                <a:gd name="adj" fmla="val 21887"/>
              </a:avLst>
            </a:prstGeom>
            <a:solidFill>
              <a:schemeClr val="tx1"/>
            </a:solidFill>
            <a:ln w="57150">
              <a:solidFill>
                <a:schemeClr val="bg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62" name="Group 61"/>
            <p:cNvGrpSpPr/>
            <p:nvPr/>
          </p:nvGrpSpPr>
          <p:grpSpPr>
            <a:xfrm>
              <a:off x="8260371" y="2889350"/>
              <a:ext cx="1219200" cy="1894697"/>
              <a:chOff x="6710724" y="3218904"/>
              <a:chExt cx="1244357" cy="2188886"/>
            </a:xfrm>
          </p:grpSpPr>
          <p:cxnSp>
            <p:nvCxnSpPr>
              <p:cNvPr id="24" name="Straight Connector 23"/>
              <p:cNvCxnSpPr/>
              <p:nvPr/>
            </p:nvCxnSpPr>
            <p:spPr>
              <a:xfrm>
                <a:off x="7053736" y="3573462"/>
                <a:ext cx="0" cy="777930"/>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7047981" y="3725862"/>
                <a:ext cx="907100" cy="304800"/>
                <a:chOff x="7047981" y="3725862"/>
                <a:chExt cx="907100" cy="304800"/>
              </a:xfrm>
            </p:grpSpPr>
            <p:sp>
              <p:nvSpPr>
                <p:cNvPr id="19" name="Snip Single Corner Rectangle 18"/>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2" name="Straight Connector 31"/>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7047981" y="4183062"/>
                <a:ext cx="907100" cy="304800"/>
                <a:chOff x="7047981" y="3725862"/>
                <a:chExt cx="907100" cy="304800"/>
              </a:xfrm>
            </p:grpSpPr>
            <p:sp>
              <p:nvSpPr>
                <p:cNvPr id="36" name="Snip Single Corner Rectangle 35"/>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7" name="Straight Connector 36"/>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6710724" y="3268662"/>
                <a:ext cx="907100" cy="304800"/>
                <a:chOff x="7047981" y="3725862"/>
                <a:chExt cx="907100" cy="304800"/>
              </a:xfrm>
            </p:grpSpPr>
            <p:sp>
              <p:nvSpPr>
                <p:cNvPr id="39" name="Snip Single Corner Rectangle 38"/>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0" name="Straight Connector 39"/>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7047981" y="5102990"/>
                <a:ext cx="907100" cy="304800"/>
                <a:chOff x="7047981" y="3725862"/>
                <a:chExt cx="907100" cy="304800"/>
              </a:xfrm>
            </p:grpSpPr>
            <p:sp>
              <p:nvSpPr>
                <p:cNvPr id="42" name="Snip Single Corner Rectangle 41"/>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3" name="Straight Connector 42"/>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a:off x="6710724" y="4645790"/>
                <a:ext cx="907100" cy="304800"/>
                <a:chOff x="7047981" y="3725862"/>
                <a:chExt cx="907100" cy="304800"/>
              </a:xfrm>
            </p:grpSpPr>
            <p:sp>
              <p:nvSpPr>
                <p:cNvPr id="48" name="Snip Single Corner Rectangle 47"/>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9" name="Straight Connector 48"/>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55" name="Straight Connector 54"/>
              <p:cNvCxnSpPr/>
              <p:nvPr/>
            </p:nvCxnSpPr>
            <p:spPr>
              <a:xfrm>
                <a:off x="6735739" y="3218904"/>
                <a:ext cx="0" cy="1579286"/>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7053736" y="4950590"/>
                <a:ext cx="0" cy="304800"/>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63" name="TextBox 62"/>
          <p:cNvSpPr txBox="1"/>
          <p:nvPr/>
        </p:nvSpPr>
        <p:spPr>
          <a:xfrm>
            <a:off x="7439941" y="5365748"/>
            <a:ext cx="2743200"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t>Term Store</a:t>
            </a:r>
          </a:p>
        </p:txBody>
      </p:sp>
      <p:grpSp>
        <p:nvGrpSpPr>
          <p:cNvPr id="71" name="Group 70"/>
          <p:cNvGrpSpPr/>
          <p:nvPr/>
        </p:nvGrpSpPr>
        <p:grpSpPr>
          <a:xfrm>
            <a:off x="4915284" y="3328548"/>
            <a:ext cx="1853856" cy="1082163"/>
            <a:chOff x="5001429" y="3375344"/>
            <a:chExt cx="1853856" cy="1082163"/>
          </a:xfrm>
          <a:solidFill>
            <a:srgbClr val="FCF9F7"/>
          </a:solidFill>
        </p:grpSpPr>
        <p:sp>
          <p:nvSpPr>
            <p:cNvPr id="65" name="Block Arc 64"/>
            <p:cNvSpPr/>
            <p:nvPr/>
          </p:nvSpPr>
          <p:spPr bwMode="auto">
            <a:xfrm>
              <a:off x="5001429" y="3580158"/>
              <a:ext cx="1667006" cy="597654"/>
            </a:xfrm>
            <a:custGeom>
              <a:avLst/>
              <a:gdLst>
                <a:gd name="connsiteX0" fmla="*/ 655373 w 3235162"/>
                <a:gd name="connsiteY0" fmla="*/ 217071 h 2213213"/>
                <a:gd name="connsiteX1" fmla="*/ 1585692 w 3235162"/>
                <a:gd name="connsiteY1" fmla="*/ 215 h 2213213"/>
                <a:gd name="connsiteX2" fmla="*/ 2508032 w 3235162"/>
                <a:gd name="connsiteY2" fmla="*/ 182760 h 2213213"/>
                <a:gd name="connsiteX3" fmla="*/ 2190536 w 3235162"/>
                <a:gd name="connsiteY3" fmla="*/ 512162 h 2213213"/>
                <a:gd name="connsiteX4" fmla="*/ 1598031 w 3235162"/>
                <a:gd name="connsiteY4" fmla="*/ 428348 h 2213213"/>
                <a:gd name="connsiteX5" fmla="*/ 993101 w 3235162"/>
                <a:gd name="connsiteY5" fmla="*/ 529291 h 2213213"/>
                <a:gd name="connsiteX6" fmla="*/ 655373 w 3235162"/>
                <a:gd name="connsiteY6" fmla="*/ 217071 h 2213213"/>
                <a:gd name="connsiteX0" fmla="*/ 0 w 1852659"/>
                <a:gd name="connsiteY0" fmla="*/ 217071 h 557866"/>
                <a:gd name="connsiteX1" fmla="*/ 930319 w 1852659"/>
                <a:gd name="connsiteY1" fmla="*/ 215 h 557866"/>
                <a:gd name="connsiteX2" fmla="*/ 1852659 w 1852659"/>
                <a:gd name="connsiteY2" fmla="*/ 182760 h 557866"/>
                <a:gd name="connsiteX3" fmla="*/ 1535163 w 1852659"/>
                <a:gd name="connsiteY3" fmla="*/ 512162 h 557866"/>
                <a:gd name="connsiteX4" fmla="*/ 942658 w 1852659"/>
                <a:gd name="connsiteY4" fmla="*/ 428348 h 557866"/>
                <a:gd name="connsiteX5" fmla="*/ 156753 w 1852659"/>
                <a:gd name="connsiteY5" fmla="*/ 557866 h 557866"/>
                <a:gd name="connsiteX6" fmla="*/ 0 w 1852659"/>
                <a:gd name="connsiteY6" fmla="*/ 217071 h 557866"/>
                <a:gd name="connsiteX0" fmla="*/ 0 w 1852659"/>
                <a:gd name="connsiteY0" fmla="*/ 217071 h 558945"/>
                <a:gd name="connsiteX1" fmla="*/ 930319 w 1852659"/>
                <a:gd name="connsiteY1" fmla="*/ 215 h 558945"/>
                <a:gd name="connsiteX2" fmla="*/ 1852659 w 1852659"/>
                <a:gd name="connsiteY2" fmla="*/ 182760 h 558945"/>
                <a:gd name="connsiteX3" fmla="*/ 1535163 w 1852659"/>
                <a:gd name="connsiteY3" fmla="*/ 512162 h 558945"/>
                <a:gd name="connsiteX4" fmla="*/ 942658 w 1852659"/>
                <a:gd name="connsiteY4" fmla="*/ 428348 h 558945"/>
                <a:gd name="connsiteX5" fmla="*/ 156753 w 1852659"/>
                <a:gd name="connsiteY5" fmla="*/ 557866 h 558945"/>
                <a:gd name="connsiteX6" fmla="*/ 0 w 1852659"/>
                <a:gd name="connsiteY6" fmla="*/ 217071 h 558945"/>
                <a:gd name="connsiteX0" fmla="*/ 0 w 1852659"/>
                <a:gd name="connsiteY0" fmla="*/ 217071 h 558657"/>
                <a:gd name="connsiteX1" fmla="*/ 930319 w 1852659"/>
                <a:gd name="connsiteY1" fmla="*/ 215 h 558657"/>
                <a:gd name="connsiteX2" fmla="*/ 1852659 w 1852659"/>
                <a:gd name="connsiteY2" fmla="*/ 182760 h 558657"/>
                <a:gd name="connsiteX3" fmla="*/ 1535163 w 1852659"/>
                <a:gd name="connsiteY3" fmla="*/ 512162 h 558657"/>
                <a:gd name="connsiteX4" fmla="*/ 942658 w 1852659"/>
                <a:gd name="connsiteY4" fmla="*/ 428348 h 558657"/>
                <a:gd name="connsiteX5" fmla="*/ 156753 w 1852659"/>
                <a:gd name="connsiteY5" fmla="*/ 557866 h 558657"/>
                <a:gd name="connsiteX6" fmla="*/ 0 w 1852659"/>
                <a:gd name="connsiteY6" fmla="*/ 217071 h 558657"/>
                <a:gd name="connsiteX0" fmla="*/ 0 w 1852659"/>
                <a:gd name="connsiteY0" fmla="*/ 217071 h 597375"/>
                <a:gd name="connsiteX1" fmla="*/ 930319 w 1852659"/>
                <a:gd name="connsiteY1" fmla="*/ 215 h 597375"/>
                <a:gd name="connsiteX2" fmla="*/ 1852659 w 1852659"/>
                <a:gd name="connsiteY2" fmla="*/ 182760 h 597375"/>
                <a:gd name="connsiteX3" fmla="*/ 1535163 w 1852659"/>
                <a:gd name="connsiteY3" fmla="*/ 512162 h 597375"/>
                <a:gd name="connsiteX4" fmla="*/ 942658 w 1852659"/>
                <a:gd name="connsiteY4" fmla="*/ 428348 h 597375"/>
                <a:gd name="connsiteX5" fmla="*/ 184463 w 1852659"/>
                <a:gd name="connsiteY5" fmla="*/ 596659 h 597375"/>
                <a:gd name="connsiteX6" fmla="*/ 0 w 1852659"/>
                <a:gd name="connsiteY6" fmla="*/ 217071 h 597375"/>
                <a:gd name="connsiteX0" fmla="*/ 0 w 1852659"/>
                <a:gd name="connsiteY0" fmla="*/ 217071 h 597375"/>
                <a:gd name="connsiteX1" fmla="*/ 930319 w 1852659"/>
                <a:gd name="connsiteY1" fmla="*/ 215 h 597375"/>
                <a:gd name="connsiteX2" fmla="*/ 1852659 w 1852659"/>
                <a:gd name="connsiteY2" fmla="*/ 182760 h 597375"/>
                <a:gd name="connsiteX3" fmla="*/ 1535163 w 1852659"/>
                <a:gd name="connsiteY3" fmla="*/ 512162 h 597375"/>
                <a:gd name="connsiteX4" fmla="*/ 876156 w 1852659"/>
                <a:gd name="connsiteY4" fmla="*/ 400639 h 597375"/>
                <a:gd name="connsiteX5" fmla="*/ 184463 w 1852659"/>
                <a:gd name="connsiteY5" fmla="*/ 596659 h 597375"/>
                <a:gd name="connsiteX6" fmla="*/ 0 w 1852659"/>
                <a:gd name="connsiteY6" fmla="*/ 217071 h 597375"/>
                <a:gd name="connsiteX0" fmla="*/ 0 w 1852659"/>
                <a:gd name="connsiteY0" fmla="*/ 217071 h 597375"/>
                <a:gd name="connsiteX1" fmla="*/ 930319 w 1852659"/>
                <a:gd name="connsiteY1" fmla="*/ 215 h 597375"/>
                <a:gd name="connsiteX2" fmla="*/ 1852659 w 1852659"/>
                <a:gd name="connsiteY2" fmla="*/ 182760 h 597375"/>
                <a:gd name="connsiteX3" fmla="*/ 1701418 w 1852659"/>
                <a:gd name="connsiteY3" fmla="*/ 539871 h 597375"/>
                <a:gd name="connsiteX4" fmla="*/ 876156 w 1852659"/>
                <a:gd name="connsiteY4" fmla="*/ 400639 h 597375"/>
                <a:gd name="connsiteX5" fmla="*/ 184463 w 1852659"/>
                <a:gd name="connsiteY5" fmla="*/ 596659 h 597375"/>
                <a:gd name="connsiteX6" fmla="*/ 0 w 1852659"/>
                <a:gd name="connsiteY6" fmla="*/ 217071 h 597375"/>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408" h="597654">
                  <a:moveTo>
                    <a:pt x="0" y="217350"/>
                  </a:moveTo>
                  <a:cubicBezTo>
                    <a:pt x="269723" y="80804"/>
                    <a:pt x="627084" y="7136"/>
                    <a:pt x="930319" y="494"/>
                  </a:cubicBezTo>
                  <a:cubicBezTo>
                    <a:pt x="1233554" y="-6148"/>
                    <a:pt x="1546054" y="54189"/>
                    <a:pt x="1819408" y="177497"/>
                  </a:cubicBezTo>
                  <a:lnTo>
                    <a:pt x="1701418" y="540150"/>
                  </a:lnTo>
                  <a:cubicBezTo>
                    <a:pt x="1520065" y="483286"/>
                    <a:pt x="1160539" y="373587"/>
                    <a:pt x="876156" y="400918"/>
                  </a:cubicBezTo>
                  <a:cubicBezTo>
                    <a:pt x="582898" y="389561"/>
                    <a:pt x="366520" y="532873"/>
                    <a:pt x="184463" y="596938"/>
                  </a:cubicBezTo>
                  <a:cubicBezTo>
                    <a:pt x="167137" y="616690"/>
                    <a:pt x="12824" y="221670"/>
                    <a:pt x="0" y="21735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6" name="Isosceles Triangle 65"/>
            <p:cNvSpPr/>
            <p:nvPr/>
          </p:nvSpPr>
          <p:spPr bwMode="auto">
            <a:xfrm rot="6099798">
              <a:off x="6047621" y="3649844"/>
              <a:ext cx="1082163" cy="533164"/>
            </a:xfrm>
            <a:custGeom>
              <a:avLst/>
              <a:gdLst>
                <a:gd name="connsiteX0" fmla="*/ 0 w 1082163"/>
                <a:gd name="connsiteY0" fmla="*/ 533164 h 533164"/>
                <a:gd name="connsiteX1" fmla="*/ 541082 w 1082163"/>
                <a:gd name="connsiteY1" fmla="*/ 0 h 533164"/>
                <a:gd name="connsiteX2" fmla="*/ 1082163 w 1082163"/>
                <a:gd name="connsiteY2" fmla="*/ 533164 h 533164"/>
                <a:gd name="connsiteX3" fmla="*/ 0 w 1082163"/>
                <a:gd name="connsiteY3"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32085 w 1082163"/>
                <a:gd name="connsiteY3" fmla="*/ 324836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53223 w 1082163"/>
                <a:gd name="connsiteY3" fmla="*/ 378781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07158 w 1082163"/>
                <a:gd name="connsiteY3" fmla="*/ 437196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39703 w 1082163"/>
                <a:gd name="connsiteY3" fmla="*/ 432270 h 533164"/>
                <a:gd name="connsiteX4" fmla="*/ 0 w 1082163"/>
                <a:gd name="connsiteY4" fmla="*/ 533164 h 53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163" h="533164">
                  <a:moveTo>
                    <a:pt x="0" y="533164"/>
                  </a:moveTo>
                  <a:lnTo>
                    <a:pt x="541082" y="0"/>
                  </a:lnTo>
                  <a:lnTo>
                    <a:pt x="1082163" y="533164"/>
                  </a:lnTo>
                  <a:cubicBezTo>
                    <a:pt x="1059817" y="526726"/>
                    <a:pt x="562986" y="430476"/>
                    <a:pt x="539703" y="432270"/>
                  </a:cubicBezTo>
                  <a:cubicBezTo>
                    <a:pt x="536297" y="428427"/>
                    <a:pt x="13001" y="524992"/>
                    <a:pt x="0" y="533164"/>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77" name="Rectangle 76"/>
          <p:cNvSpPr/>
          <p:nvPr/>
        </p:nvSpPr>
        <p:spPr bwMode="auto">
          <a:xfrm>
            <a:off x="-1" y="0"/>
            <a:ext cx="12436475" cy="1287461"/>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6"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#1: Term Set Import</a:t>
            </a:r>
            <a:endParaRPr lang="en-US" dirty="0"/>
          </a:p>
        </p:txBody>
      </p:sp>
    </p:spTree>
    <p:extLst>
      <p:ext uri="{BB962C8B-B14F-4D97-AF65-F5344CB8AC3E}">
        <p14:creationId xmlns:p14="http://schemas.microsoft.com/office/powerpoint/2010/main" val="854588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9915" y="1786781"/>
            <a:ext cx="10495528" cy="4269089"/>
          </a:xfrm>
          <a:prstGeom prst="rect">
            <a:avLst/>
          </a:prstGeom>
          <a:solidFill>
            <a:schemeClr val="tx1"/>
          </a:solidFill>
        </p:spPr>
        <p:txBody>
          <a:bodyPr wrap="square" lIns="93278" tIns="46639" rIns="93278" bIns="46639">
            <a:spAutoFit/>
          </a:bodyPr>
          <a:lstStyle/>
          <a:p>
            <a:r>
              <a:rPr lang="en-US" sz="1400" b="1" dirty="0">
                <a:solidFill>
                  <a:srgbClr val="0000FF"/>
                </a:solidFill>
                <a:latin typeface="Consolas"/>
              </a:rPr>
              <a:t>&lt;</a:t>
            </a:r>
            <a:r>
              <a:rPr lang="en-US" sz="1400" b="1" dirty="0">
                <a:solidFill>
                  <a:srgbClr val="A31515"/>
                </a:solidFill>
                <a:latin typeface="Consolas"/>
              </a:rPr>
              <a:t>TermSet</a:t>
            </a:r>
            <a:r>
              <a:rPr lang="en-US" sz="1400" b="1" dirty="0">
                <a:solidFill>
                  <a:srgbClr val="0000FF"/>
                </a:solidFill>
                <a:latin typeface="Consolas"/>
              </a:rPr>
              <a:t> </a:t>
            </a:r>
          </a:p>
          <a:p>
            <a:r>
              <a:rPr lang="en-US" sz="1400" b="1" dirty="0">
                <a:solidFill>
                  <a:srgbClr val="0000FF"/>
                </a:solidFill>
                <a:latin typeface="Consolas"/>
              </a:rPr>
              <a:t>  </a:t>
            </a:r>
            <a:r>
              <a:rPr lang="en-US" sz="1400" b="1" dirty="0">
                <a:solidFill>
                  <a:srgbClr val="FF0000"/>
                </a:solidFill>
                <a:latin typeface="Consolas"/>
              </a:rPr>
              <a:t>Name</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Company Divisions</a:t>
            </a:r>
            <a:r>
              <a:rPr lang="en-US" sz="1400" b="1" dirty="0">
                <a:solidFill>
                  <a:prstClr val="black"/>
                </a:solidFill>
                <a:latin typeface="Consolas"/>
              </a:rPr>
              <a:t>"</a:t>
            </a:r>
            <a:r>
              <a:rPr lang="en-US" sz="1400" b="1" dirty="0">
                <a:solidFill>
                  <a:srgbClr val="0000FF"/>
                </a:solidFill>
                <a:latin typeface="Consolas"/>
              </a:rPr>
              <a:t> </a:t>
            </a:r>
          </a:p>
          <a:p>
            <a:r>
              <a:rPr lang="en-US" sz="1400" b="1" dirty="0">
                <a:solidFill>
                  <a:srgbClr val="0000FF"/>
                </a:solidFill>
                <a:latin typeface="Consolas"/>
              </a:rPr>
              <a:t>  </a:t>
            </a:r>
            <a:r>
              <a:rPr lang="en-US" sz="1400" b="1" dirty="0">
                <a:solidFill>
                  <a:srgbClr val="FF0000"/>
                </a:solidFill>
                <a:latin typeface="Consolas"/>
              </a:rPr>
              <a:t>Id</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4751d846-00b9-44dc-b661-000000000000</a:t>
            </a:r>
            <a:r>
              <a:rPr lang="en-US" sz="1400" b="1" dirty="0">
                <a:solidFill>
                  <a:prstClr val="black"/>
                </a:solidFill>
                <a:latin typeface="Consolas"/>
              </a:rPr>
              <a:t>"</a:t>
            </a:r>
            <a:r>
              <a:rPr lang="en-US" sz="1400" b="1" dirty="0">
                <a:solidFill>
                  <a:srgbClr val="0000FF"/>
                </a:solidFill>
                <a:latin typeface="Consolas"/>
              </a:rPr>
              <a:t> </a:t>
            </a:r>
          </a:p>
          <a:p>
            <a:r>
              <a:rPr lang="en-US" sz="1400" b="1" dirty="0">
                <a:solidFill>
                  <a:srgbClr val="0000FF"/>
                </a:solidFill>
                <a:latin typeface="Consolas"/>
              </a:rPr>
              <a:t>  </a:t>
            </a:r>
            <a:r>
              <a:rPr lang="en-US" sz="1400" b="1" dirty="0" err="1">
                <a:solidFill>
                  <a:srgbClr val="FF0000"/>
                </a:solidFill>
                <a:latin typeface="Consolas"/>
              </a:rPr>
              <a:t>GroupName</a:t>
            </a:r>
            <a:r>
              <a:rPr lang="en-US" sz="1400" b="1" dirty="0" smtClean="0">
                <a:solidFill>
                  <a:srgbClr val="0000FF"/>
                </a:solidFill>
                <a:latin typeface="Consolas"/>
              </a:rPr>
              <a:t>=</a:t>
            </a:r>
            <a:r>
              <a:rPr lang="en-US" sz="1400" b="1" dirty="0">
                <a:solidFill>
                  <a:prstClr val="black"/>
                </a:solidFill>
                <a:latin typeface="Consolas"/>
              </a:rPr>
              <a:t>"</a:t>
            </a:r>
            <a:r>
              <a:rPr lang="en-US" sz="1400" b="1" dirty="0" smtClean="0">
                <a:solidFill>
                  <a:srgbClr val="0000FF"/>
                </a:solidFill>
                <a:latin typeface="Consolas"/>
              </a:rPr>
              <a:t>Imported </a:t>
            </a:r>
            <a:r>
              <a:rPr lang="en-US" sz="1400" b="1" dirty="0">
                <a:solidFill>
                  <a:srgbClr val="0000FF"/>
                </a:solidFill>
                <a:latin typeface="Consolas"/>
              </a:rPr>
              <a:t>Term Sets</a:t>
            </a:r>
            <a:r>
              <a:rPr lang="en-US" sz="1400" b="1" dirty="0">
                <a:solidFill>
                  <a:prstClr val="black"/>
                </a:solidFill>
                <a:latin typeface="Consolas"/>
              </a:rPr>
              <a:t>"</a:t>
            </a:r>
            <a:r>
              <a:rPr lang="en-US" sz="1400" b="1" dirty="0">
                <a:solidFill>
                  <a:srgbClr val="0000FF"/>
                </a:solidFill>
                <a:latin typeface="Consolas"/>
              </a:rPr>
              <a:t>&gt;</a:t>
            </a:r>
            <a:endParaRPr lang="en-US" sz="1400" b="1" dirty="0">
              <a:solidFill>
                <a:prstClr val="black"/>
              </a:solidFill>
              <a:latin typeface="Consolas"/>
            </a:endParaRPr>
          </a:p>
          <a:p>
            <a:endParaRPr lang="en-US" sz="1400" b="1" dirty="0">
              <a:solidFill>
                <a:srgbClr val="0000FF"/>
              </a:solidFill>
              <a:latin typeface="Consolas"/>
            </a:endParaRPr>
          </a:p>
          <a:p>
            <a:r>
              <a:rPr lang="en-US" sz="1400" b="1" dirty="0">
                <a:solidFill>
                  <a:srgbClr val="0000FF"/>
                </a:solidFill>
                <a:latin typeface="Consolas"/>
              </a:rPr>
              <a:t>  &lt;</a:t>
            </a:r>
            <a:r>
              <a:rPr lang="en-US" sz="1400" b="1" dirty="0">
                <a:solidFill>
                  <a:srgbClr val="A31515"/>
                </a:solidFill>
                <a:latin typeface="Consolas"/>
              </a:rPr>
              <a:t>Term</a:t>
            </a:r>
            <a:r>
              <a:rPr lang="en-US" sz="1400" b="1" dirty="0">
                <a:solidFill>
                  <a:srgbClr val="0000FF"/>
                </a:solidFill>
                <a:latin typeface="Consolas"/>
              </a:rPr>
              <a:t> </a:t>
            </a:r>
            <a:r>
              <a:rPr lang="en-US" sz="1400" b="1" dirty="0">
                <a:solidFill>
                  <a:srgbClr val="FF0000"/>
                </a:solidFill>
                <a:latin typeface="Consolas"/>
              </a:rPr>
              <a:t>Name</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Development</a:t>
            </a:r>
            <a:r>
              <a:rPr lang="en-US" sz="1400" b="1" dirty="0">
                <a:solidFill>
                  <a:prstClr val="black"/>
                </a:solidFill>
                <a:latin typeface="Consolas"/>
              </a:rPr>
              <a:t>"</a:t>
            </a:r>
            <a:r>
              <a:rPr lang="en-US" sz="1400" b="1" dirty="0">
                <a:solidFill>
                  <a:srgbClr val="0000FF"/>
                </a:solidFill>
                <a:latin typeface="Consolas"/>
              </a:rPr>
              <a:t> </a:t>
            </a:r>
            <a:r>
              <a:rPr lang="en-US" sz="1400" b="1" dirty="0">
                <a:solidFill>
                  <a:srgbClr val="FF0000"/>
                </a:solidFill>
                <a:latin typeface="Consolas"/>
              </a:rPr>
              <a:t>Id</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4751d846-00b9-44dc-b661-000000000001</a:t>
            </a:r>
            <a:r>
              <a:rPr lang="en-US" sz="1400" b="1" dirty="0">
                <a:solidFill>
                  <a:prstClr val="black"/>
                </a:solidFill>
                <a:latin typeface="Consolas"/>
              </a:rPr>
              <a:t>"</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a:solidFill>
                  <a:srgbClr val="A31515"/>
                </a:solidFill>
                <a:latin typeface="Consolas"/>
              </a:rPr>
              <a:t>Description</a:t>
            </a:r>
            <a:r>
              <a:rPr lang="en-US" sz="1400" b="1" dirty="0">
                <a:solidFill>
                  <a:srgbClr val="0000FF"/>
                </a:solidFill>
                <a:latin typeface="Consolas"/>
              </a:rPr>
              <a:t>&gt;</a:t>
            </a:r>
            <a:r>
              <a:rPr lang="en-US" sz="1400" b="1" dirty="0">
                <a:solidFill>
                  <a:prstClr val="black"/>
                </a:solidFill>
                <a:latin typeface="Consolas"/>
              </a:rPr>
              <a:t>Software Development Service Division</a:t>
            </a:r>
            <a:r>
              <a:rPr lang="en-US" sz="1400" b="1" dirty="0">
                <a:solidFill>
                  <a:srgbClr val="0000FF"/>
                </a:solidFill>
                <a:latin typeface="Consolas"/>
              </a:rPr>
              <a:t>&lt;/</a:t>
            </a:r>
            <a:r>
              <a:rPr lang="en-US" sz="1400" b="1" dirty="0">
                <a:solidFill>
                  <a:srgbClr val="A31515"/>
                </a:solidFill>
                <a:latin typeface="Consolas"/>
              </a:rPr>
              <a:t>Description</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err="1">
                <a:solidFill>
                  <a:srgbClr val="A31515"/>
                </a:solidFill>
                <a:latin typeface="Consolas"/>
              </a:rPr>
              <a:t>OtherLabel</a:t>
            </a:r>
            <a:r>
              <a:rPr lang="en-US" sz="1400" b="1" dirty="0">
                <a:solidFill>
                  <a:srgbClr val="0000FF"/>
                </a:solidFill>
                <a:latin typeface="Consolas"/>
              </a:rPr>
              <a:t>&gt;</a:t>
            </a:r>
            <a:r>
              <a:rPr lang="en-US" sz="1400" b="1" dirty="0">
                <a:solidFill>
                  <a:prstClr val="black"/>
                </a:solidFill>
                <a:latin typeface="Consolas"/>
              </a:rPr>
              <a:t>Software Development</a:t>
            </a:r>
            <a:r>
              <a:rPr lang="en-US" sz="1400" b="1" dirty="0">
                <a:solidFill>
                  <a:srgbClr val="0000FF"/>
                </a:solidFill>
                <a:latin typeface="Consolas"/>
              </a:rPr>
              <a:t>&lt;/</a:t>
            </a:r>
            <a:r>
              <a:rPr lang="en-US" sz="1400" b="1" dirty="0" err="1">
                <a:solidFill>
                  <a:srgbClr val="A31515"/>
                </a:solidFill>
                <a:latin typeface="Consolas"/>
              </a:rPr>
              <a:t>OtherLabel</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err="1">
                <a:solidFill>
                  <a:srgbClr val="A31515"/>
                </a:solidFill>
                <a:latin typeface="Consolas"/>
              </a:rPr>
              <a:t>OtherLabel</a:t>
            </a:r>
            <a:r>
              <a:rPr lang="en-US" sz="1400" b="1" dirty="0">
                <a:solidFill>
                  <a:srgbClr val="0000FF"/>
                </a:solidFill>
                <a:latin typeface="Consolas"/>
              </a:rPr>
              <a:t>&gt;</a:t>
            </a:r>
            <a:r>
              <a:rPr lang="en-US" sz="1400" b="1" dirty="0" err="1">
                <a:solidFill>
                  <a:prstClr val="black"/>
                </a:solidFill>
                <a:latin typeface="Consolas"/>
              </a:rPr>
              <a:t>Dev</a:t>
            </a:r>
            <a:r>
              <a:rPr lang="en-US" sz="1400" b="1" dirty="0">
                <a:solidFill>
                  <a:srgbClr val="0000FF"/>
                </a:solidFill>
                <a:latin typeface="Consolas"/>
              </a:rPr>
              <a:t>&lt;/</a:t>
            </a:r>
            <a:r>
              <a:rPr lang="en-US" sz="1400" b="1" dirty="0" err="1">
                <a:solidFill>
                  <a:srgbClr val="A31515"/>
                </a:solidFill>
                <a:latin typeface="Consolas"/>
              </a:rPr>
              <a:t>OtherLabel</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a:solidFill>
                  <a:srgbClr val="A31515"/>
                </a:solidFill>
                <a:latin typeface="Consolas"/>
              </a:rPr>
              <a:t>Term</a:t>
            </a:r>
            <a:r>
              <a:rPr lang="en-US" sz="1400" b="1" dirty="0">
                <a:solidFill>
                  <a:srgbClr val="0000FF"/>
                </a:solidFill>
                <a:latin typeface="Consolas"/>
              </a:rPr>
              <a:t> </a:t>
            </a:r>
            <a:r>
              <a:rPr lang="en-US" sz="1400" b="1" dirty="0">
                <a:solidFill>
                  <a:srgbClr val="FF0000"/>
                </a:solidFill>
                <a:latin typeface="Consolas"/>
              </a:rPr>
              <a:t>Name</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Engineering</a:t>
            </a:r>
            <a:r>
              <a:rPr lang="en-US" sz="1400" b="1" dirty="0">
                <a:solidFill>
                  <a:prstClr val="black"/>
                </a:solidFill>
                <a:latin typeface="Consolas"/>
              </a:rPr>
              <a:t>"</a:t>
            </a:r>
            <a:r>
              <a:rPr lang="en-US" sz="1400" b="1" dirty="0">
                <a:solidFill>
                  <a:srgbClr val="0000FF"/>
                </a:solidFill>
                <a:latin typeface="Consolas"/>
              </a:rPr>
              <a:t> </a:t>
            </a:r>
            <a:r>
              <a:rPr lang="en-US" sz="1400" b="1" dirty="0">
                <a:solidFill>
                  <a:srgbClr val="FF0000"/>
                </a:solidFill>
                <a:latin typeface="Consolas"/>
              </a:rPr>
              <a:t>Id</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4751d846-00b9-44dc-b661-000000000002</a:t>
            </a:r>
            <a:r>
              <a:rPr lang="en-US" sz="1400" b="1" dirty="0">
                <a:solidFill>
                  <a:prstClr val="black"/>
                </a:solidFill>
                <a:latin typeface="Consolas"/>
              </a:rPr>
              <a:t>"</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a:solidFill>
                  <a:srgbClr val="A31515"/>
                </a:solidFill>
                <a:latin typeface="Consolas"/>
              </a:rPr>
              <a:t>Description</a:t>
            </a:r>
            <a:r>
              <a:rPr lang="en-US" sz="1400" b="1" dirty="0">
                <a:solidFill>
                  <a:srgbClr val="0000FF"/>
                </a:solidFill>
                <a:latin typeface="Consolas"/>
              </a:rPr>
              <a:t>&gt;</a:t>
            </a:r>
            <a:r>
              <a:rPr lang="en-US" sz="1400" b="1" dirty="0">
                <a:solidFill>
                  <a:prstClr val="black"/>
                </a:solidFill>
                <a:latin typeface="Consolas"/>
              </a:rPr>
              <a:t>Projects specific to the engineering team</a:t>
            </a:r>
            <a:r>
              <a:rPr lang="en-US" sz="1400" b="1" dirty="0">
                <a:solidFill>
                  <a:srgbClr val="0000FF"/>
                </a:solidFill>
                <a:latin typeface="Consolas"/>
              </a:rPr>
              <a:t>&lt;/</a:t>
            </a:r>
            <a:r>
              <a:rPr lang="en-US" sz="1400" b="1" dirty="0">
                <a:solidFill>
                  <a:srgbClr val="A31515"/>
                </a:solidFill>
                <a:latin typeface="Consolas"/>
              </a:rPr>
              <a:t>Description</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a:solidFill>
                  <a:srgbClr val="A31515"/>
                </a:solidFill>
                <a:latin typeface="Consolas"/>
              </a:rPr>
              <a:t>Term</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a:solidFill>
                  <a:srgbClr val="A31515"/>
                </a:solidFill>
                <a:latin typeface="Consolas"/>
              </a:rPr>
              <a:t>Term</a:t>
            </a:r>
            <a:r>
              <a:rPr lang="en-US" sz="1400" b="1" dirty="0">
                <a:solidFill>
                  <a:srgbClr val="0000FF"/>
                </a:solidFill>
                <a:latin typeface="Consolas"/>
              </a:rPr>
              <a:t> </a:t>
            </a:r>
            <a:r>
              <a:rPr lang="en-US" sz="1400" b="1" dirty="0">
                <a:solidFill>
                  <a:srgbClr val="FF0000"/>
                </a:solidFill>
                <a:latin typeface="Consolas"/>
              </a:rPr>
              <a:t>Name</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Test</a:t>
            </a:r>
            <a:r>
              <a:rPr lang="en-US" sz="1400" b="1" dirty="0">
                <a:solidFill>
                  <a:prstClr val="black"/>
                </a:solidFill>
                <a:latin typeface="Consolas"/>
              </a:rPr>
              <a:t>"</a:t>
            </a:r>
            <a:r>
              <a:rPr lang="en-US" sz="1400" b="1" dirty="0">
                <a:solidFill>
                  <a:srgbClr val="0000FF"/>
                </a:solidFill>
                <a:latin typeface="Consolas"/>
              </a:rPr>
              <a:t> </a:t>
            </a:r>
            <a:r>
              <a:rPr lang="en-US" sz="1400" b="1" dirty="0">
                <a:solidFill>
                  <a:srgbClr val="FF0000"/>
                </a:solidFill>
                <a:latin typeface="Consolas"/>
              </a:rPr>
              <a:t>Id</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4751d846-00b9-44dc-b661-000000000003</a:t>
            </a:r>
            <a:r>
              <a:rPr lang="en-US" sz="1400" b="1" dirty="0">
                <a:solidFill>
                  <a:prstClr val="black"/>
                </a:solidFill>
                <a:latin typeface="Consolas"/>
              </a:rPr>
              <a:t>"</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a:solidFill>
                  <a:srgbClr val="A31515"/>
                </a:solidFill>
                <a:latin typeface="Consolas"/>
              </a:rPr>
              <a:t>Description</a:t>
            </a:r>
            <a:r>
              <a:rPr lang="en-US" sz="1400" b="1" dirty="0">
                <a:solidFill>
                  <a:srgbClr val="0000FF"/>
                </a:solidFill>
                <a:latin typeface="Consolas"/>
              </a:rPr>
              <a:t>&gt;</a:t>
            </a:r>
            <a:r>
              <a:rPr lang="en-US" sz="1400" b="1" dirty="0">
                <a:solidFill>
                  <a:prstClr val="black"/>
                </a:solidFill>
                <a:latin typeface="Consolas"/>
              </a:rPr>
              <a:t>Test and Quality Assurance</a:t>
            </a:r>
            <a:r>
              <a:rPr lang="en-US" sz="1400" b="1" dirty="0">
                <a:solidFill>
                  <a:srgbClr val="0000FF"/>
                </a:solidFill>
                <a:latin typeface="Consolas"/>
              </a:rPr>
              <a:t>&lt;/</a:t>
            </a:r>
            <a:r>
              <a:rPr lang="en-US" sz="1400" b="1" dirty="0">
                <a:solidFill>
                  <a:srgbClr val="A31515"/>
                </a:solidFill>
                <a:latin typeface="Consolas"/>
              </a:rPr>
              <a:t>Description</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a:solidFill>
                  <a:srgbClr val="A31515"/>
                </a:solidFill>
                <a:latin typeface="Consolas"/>
              </a:rPr>
              <a:t>Term</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a:solidFill>
                  <a:srgbClr val="A31515"/>
                </a:solidFill>
                <a:latin typeface="Consolas"/>
              </a:rPr>
              <a:t>Term</a:t>
            </a:r>
            <a:r>
              <a:rPr lang="en-US" sz="1400" b="1" dirty="0">
                <a:solidFill>
                  <a:srgbClr val="0000FF"/>
                </a:solidFill>
                <a:latin typeface="Consolas"/>
              </a:rPr>
              <a:t> </a:t>
            </a:r>
            <a:r>
              <a:rPr lang="en-US" sz="1400" b="1" dirty="0">
                <a:solidFill>
                  <a:srgbClr val="FF0000"/>
                </a:solidFill>
                <a:latin typeface="Consolas"/>
              </a:rPr>
              <a:t>Name</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Hardware Devices</a:t>
            </a:r>
            <a:r>
              <a:rPr lang="en-US" sz="1400" b="1" dirty="0">
                <a:solidFill>
                  <a:prstClr val="black"/>
                </a:solidFill>
                <a:latin typeface="Consolas"/>
              </a:rPr>
              <a:t>"</a:t>
            </a:r>
            <a:r>
              <a:rPr lang="en-US" sz="1400" b="1" dirty="0">
                <a:solidFill>
                  <a:srgbClr val="0000FF"/>
                </a:solidFill>
                <a:latin typeface="Consolas"/>
              </a:rPr>
              <a:t> </a:t>
            </a:r>
            <a:r>
              <a:rPr lang="en-US" sz="1400" b="1" dirty="0">
                <a:solidFill>
                  <a:srgbClr val="FF0000"/>
                </a:solidFill>
                <a:latin typeface="Consolas"/>
              </a:rPr>
              <a:t>Id</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4751d846-00b9-44dc-b661-000000000004</a:t>
            </a:r>
            <a:r>
              <a:rPr lang="en-US" sz="1400" b="1" dirty="0">
                <a:solidFill>
                  <a:prstClr val="black"/>
                </a:solidFill>
                <a:latin typeface="Consolas"/>
              </a:rPr>
              <a:t>"</a:t>
            </a:r>
            <a:r>
              <a:rPr lang="en-US" sz="1400" b="1" dirty="0">
                <a:solidFill>
                  <a:srgbClr val="0000FF"/>
                </a:solidFill>
                <a:latin typeface="Consolas"/>
              </a:rPr>
              <a:t> </a:t>
            </a:r>
            <a:r>
              <a:rPr lang="en-US" sz="1400" b="1" dirty="0" err="1">
                <a:solidFill>
                  <a:srgbClr val="FF0000"/>
                </a:solidFill>
                <a:latin typeface="Consolas"/>
              </a:rPr>
              <a:t>IsDeprecated</a:t>
            </a:r>
            <a:r>
              <a:rPr lang="en-US" sz="1400" b="1" dirty="0">
                <a:solidFill>
                  <a:srgbClr val="0000FF"/>
                </a:solidFill>
                <a:latin typeface="Consolas"/>
              </a:rPr>
              <a:t>=</a:t>
            </a:r>
            <a:r>
              <a:rPr lang="en-US" sz="1400" b="1" dirty="0">
                <a:solidFill>
                  <a:prstClr val="black"/>
                </a:solidFill>
                <a:latin typeface="Consolas"/>
              </a:rPr>
              <a:t>"</a:t>
            </a:r>
            <a:r>
              <a:rPr lang="en-US" sz="1400" b="1" dirty="0">
                <a:solidFill>
                  <a:srgbClr val="0000FF"/>
                </a:solidFill>
                <a:latin typeface="Consolas"/>
              </a:rPr>
              <a:t>true</a:t>
            </a:r>
            <a:r>
              <a:rPr lang="en-US" sz="1400" b="1" dirty="0">
                <a:solidFill>
                  <a:prstClr val="black"/>
                </a:solidFill>
                <a:latin typeface="Consolas"/>
              </a:rPr>
              <a:t>“/</a:t>
            </a:r>
            <a:r>
              <a:rPr lang="en-US" sz="1400" b="1" dirty="0">
                <a:solidFill>
                  <a:srgbClr val="0000FF"/>
                </a:solidFill>
                <a:latin typeface="Consolas"/>
              </a:rPr>
              <a:t>&gt;</a:t>
            </a:r>
            <a:endParaRPr lang="en-US" sz="1400" b="1" dirty="0">
              <a:solidFill>
                <a:prstClr val="black"/>
              </a:solidFill>
              <a:latin typeface="Consolas"/>
            </a:endParaRPr>
          </a:p>
          <a:p>
            <a:r>
              <a:rPr lang="en-US" sz="1400" b="1" dirty="0">
                <a:solidFill>
                  <a:srgbClr val="0000FF"/>
                </a:solidFill>
                <a:latin typeface="Consolas"/>
              </a:rPr>
              <a:t>  &lt;/</a:t>
            </a:r>
            <a:r>
              <a:rPr lang="en-US" sz="1400" b="1" dirty="0">
                <a:solidFill>
                  <a:srgbClr val="A31515"/>
                </a:solidFill>
                <a:latin typeface="Consolas"/>
              </a:rPr>
              <a:t>Term</a:t>
            </a:r>
            <a:r>
              <a:rPr lang="en-US" sz="1400" b="1" dirty="0">
                <a:solidFill>
                  <a:srgbClr val="0000FF"/>
                </a:solidFill>
                <a:latin typeface="Consolas"/>
              </a:rPr>
              <a:t>&gt;</a:t>
            </a:r>
          </a:p>
          <a:p>
            <a:endParaRPr lang="en-US" sz="1400" b="1" dirty="0">
              <a:solidFill>
                <a:prstClr val="black"/>
              </a:solidFill>
              <a:latin typeface="Consolas"/>
            </a:endParaRPr>
          </a:p>
          <a:p>
            <a:r>
              <a:rPr lang="en-US" sz="1400" b="1" dirty="0">
                <a:solidFill>
                  <a:srgbClr val="0000FF"/>
                </a:solidFill>
                <a:latin typeface="Consolas"/>
              </a:rPr>
              <a:t>&lt;/</a:t>
            </a:r>
            <a:r>
              <a:rPr lang="en-US" sz="1400" b="1" dirty="0">
                <a:solidFill>
                  <a:srgbClr val="A31515"/>
                </a:solidFill>
                <a:latin typeface="Consolas"/>
              </a:rPr>
              <a:t>TermSet</a:t>
            </a:r>
            <a:r>
              <a:rPr lang="en-US" sz="1400" b="1" dirty="0">
                <a:solidFill>
                  <a:srgbClr val="0000FF"/>
                </a:solidFill>
                <a:latin typeface="Consolas"/>
              </a:rPr>
              <a:t>&gt;</a:t>
            </a:r>
            <a:endParaRPr lang="en-US" sz="1400" b="1" dirty="0">
              <a:solidFill>
                <a:prstClr val="black"/>
              </a:solidFill>
              <a:latin typeface="Consolas"/>
            </a:endParaRPr>
          </a:p>
        </p:txBody>
      </p:sp>
      <p:sp>
        <p:nvSpPr>
          <p:cNvPr id="10" name="1 A"/>
          <p:cNvSpPr/>
          <p:nvPr/>
        </p:nvSpPr>
        <p:spPr bwMode="auto">
          <a:xfrm>
            <a:off x="1079917" y="1786780"/>
            <a:ext cx="4528805" cy="101102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 name="2 A"/>
          <p:cNvSpPr/>
          <p:nvPr/>
        </p:nvSpPr>
        <p:spPr bwMode="auto">
          <a:xfrm>
            <a:off x="1235412" y="2917096"/>
            <a:ext cx="6987817" cy="84210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 name="3 A"/>
          <p:cNvSpPr/>
          <p:nvPr/>
        </p:nvSpPr>
        <p:spPr bwMode="auto">
          <a:xfrm>
            <a:off x="1495109" y="5040034"/>
            <a:ext cx="9498844" cy="22892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10"/>
          <p:cNvSpPr/>
          <p:nvPr/>
        </p:nvSpPr>
        <p:spPr bwMode="auto">
          <a:xfrm>
            <a:off x="-1" y="0"/>
            <a:ext cx="12436475" cy="1287461"/>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#1: Term Set Import</a:t>
            </a:r>
            <a:endParaRPr lang="en-US" dirty="0"/>
          </a:p>
        </p:txBody>
      </p:sp>
      <p:sp>
        <p:nvSpPr>
          <p:cNvPr id="7" name="Rounded Rectangle 6"/>
          <p:cNvSpPr/>
          <p:nvPr/>
        </p:nvSpPr>
        <p:spPr bwMode="auto">
          <a:xfrm>
            <a:off x="10056853" y="6383638"/>
            <a:ext cx="252392" cy="228599"/>
          </a:xfrm>
          <a:prstGeom prst="roundRect">
            <a:avLst/>
          </a:prstGeom>
          <a:solidFill>
            <a:schemeClr val="accent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ounded Rectangle 14"/>
          <p:cNvSpPr/>
          <p:nvPr/>
        </p:nvSpPr>
        <p:spPr bwMode="auto">
          <a:xfrm>
            <a:off x="10309245"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10561637"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1081243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11057171"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ounded Rectangle 18"/>
          <p:cNvSpPr/>
          <p:nvPr/>
        </p:nvSpPr>
        <p:spPr bwMode="auto">
          <a:xfrm>
            <a:off x="1130956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ounded Rectangle 19"/>
          <p:cNvSpPr/>
          <p:nvPr/>
        </p:nvSpPr>
        <p:spPr bwMode="auto">
          <a:xfrm>
            <a:off x="11568546"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0 A"/>
          <p:cNvSpPr/>
          <p:nvPr/>
        </p:nvSpPr>
        <p:spPr bwMode="auto">
          <a:xfrm rot="21363009">
            <a:off x="9719428" y="6126807"/>
            <a:ext cx="2438400" cy="756734"/>
          </a:xfrm>
          <a:prstGeom prst="ellipse">
            <a:avLst/>
          </a:prstGeom>
          <a:noFill/>
          <a:ln w="571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034711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2" grpId="0" animBg="1"/>
      <p:bldP spid="12" grpId="1" animBg="1"/>
      <p:bldP spid="13" grpId="0" animBg="1"/>
      <p:bldP spid="2" grpId="0" animBg="1"/>
      <p:bldP spid="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143356" y="1998616"/>
            <a:ext cx="5430569" cy="2919303"/>
          </a:xfrm>
          <a:prstGeom prst="rect">
            <a:avLst/>
          </a:prstGeom>
          <a:solidFill>
            <a:schemeClr val="tx1"/>
          </a:solidFill>
        </p:spPr>
        <p:txBody>
          <a:bodyPr wrap="square" lIns="93278" tIns="46639" rIns="93278" bIns="46639">
            <a:spAutoFit/>
          </a:bodyPr>
          <a:lstStyle/>
          <a:p>
            <a:r>
              <a:rPr lang="en-US" sz="1200" b="1" dirty="0">
                <a:solidFill>
                  <a:prstClr val="black"/>
                </a:solidFill>
                <a:latin typeface="Consolas"/>
              </a:rPr>
              <a:t>[</a:t>
            </a:r>
            <a:r>
              <a:rPr lang="en-US" sz="1200" b="1" dirty="0" err="1">
                <a:solidFill>
                  <a:srgbClr val="2B91AF"/>
                </a:solidFill>
                <a:latin typeface="Consolas"/>
              </a:rPr>
              <a:t>XmlType</a:t>
            </a:r>
            <a:r>
              <a:rPr lang="en-US" sz="1200" b="1" dirty="0">
                <a:solidFill>
                  <a:prstClr val="black"/>
                </a:solidFill>
                <a:latin typeface="Consolas"/>
              </a:rPr>
              <a:t>(</a:t>
            </a:r>
            <a:r>
              <a:rPr lang="en-US" sz="1200" b="1" dirty="0">
                <a:solidFill>
                  <a:srgbClr val="A31515"/>
                </a:solidFill>
                <a:latin typeface="Consolas"/>
              </a:rPr>
              <a:t>"TermSet"</a:t>
            </a:r>
            <a:r>
              <a:rPr lang="en-US" sz="1200" b="1" dirty="0">
                <a:solidFill>
                  <a:prstClr val="black"/>
                </a:solidFill>
                <a:latin typeface="Consolas"/>
              </a:rPr>
              <a:t>)]</a:t>
            </a:r>
          </a:p>
          <a:p>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0000FF"/>
                </a:solidFill>
                <a:latin typeface="Consolas"/>
              </a:rPr>
              <a:t>class</a:t>
            </a:r>
            <a:r>
              <a:rPr lang="en-US" sz="1200" b="1" dirty="0">
                <a:solidFill>
                  <a:prstClr val="black"/>
                </a:solidFill>
                <a:latin typeface="Consolas"/>
              </a:rPr>
              <a:t> </a:t>
            </a:r>
            <a:r>
              <a:rPr lang="en-US" sz="1200" b="1" dirty="0" err="1">
                <a:solidFill>
                  <a:srgbClr val="2B91AF"/>
                </a:solidFill>
                <a:latin typeface="Consolas"/>
              </a:rPr>
              <a:t>TermSetGoal</a:t>
            </a:r>
            <a:r>
              <a:rPr lang="en-US" sz="1200" b="1" dirty="0">
                <a:solidFill>
                  <a:prstClr val="black"/>
                </a:solidFill>
                <a:latin typeface="Consolas"/>
              </a:rPr>
              <a:t> {</a:t>
            </a:r>
          </a:p>
          <a:p>
            <a:r>
              <a:rPr lang="en-US" sz="1200" b="1" dirty="0">
                <a:solidFill>
                  <a:prstClr val="black"/>
                </a:solidFill>
                <a:latin typeface="Consolas"/>
              </a:rPr>
              <a:t> [</a:t>
            </a:r>
            <a:r>
              <a:rPr lang="en-US" sz="1200" b="1" dirty="0" err="1">
                <a:solidFill>
                  <a:srgbClr val="2B91AF"/>
                </a:solidFill>
                <a:latin typeface="Consolas"/>
              </a:rPr>
              <a:t>XmlAttribute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err="1">
                <a:solidFill>
                  <a:srgbClr val="2B91AF"/>
                </a:solidFill>
                <a:latin typeface="Consolas"/>
              </a:rPr>
              <a:t>Guid</a:t>
            </a:r>
            <a:r>
              <a:rPr lang="en-US" sz="1200" b="1" dirty="0">
                <a:solidFill>
                  <a:prstClr val="black"/>
                </a:solidFill>
                <a:latin typeface="Consolas"/>
              </a:rPr>
              <a:t> Id;</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XmlAttribute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0000FF"/>
                </a:solidFill>
                <a:latin typeface="Consolas"/>
              </a:rPr>
              <a:t>string</a:t>
            </a:r>
            <a:r>
              <a:rPr lang="en-US" sz="1200" b="1" dirty="0">
                <a:solidFill>
                  <a:prstClr val="black"/>
                </a:solidFill>
                <a:latin typeface="Consolas"/>
              </a:rPr>
              <a:t> Name;</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XmlElement</a:t>
            </a:r>
            <a:r>
              <a:rPr lang="en-US" sz="1200" b="1" dirty="0">
                <a:solidFill>
                  <a:prstClr val="black"/>
                </a:solidFill>
                <a:latin typeface="Consolas"/>
              </a:rPr>
              <a:t>(</a:t>
            </a:r>
            <a:r>
              <a:rPr lang="en-US" sz="1200" b="1" dirty="0">
                <a:solidFill>
                  <a:srgbClr val="A31515"/>
                </a:solidFill>
                <a:latin typeface="Consolas"/>
              </a:rPr>
              <a:t>"Term"</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2B91AF"/>
                </a:solidFill>
                <a:latin typeface="Consolas"/>
              </a:rPr>
              <a:t>List</a:t>
            </a:r>
            <a:r>
              <a:rPr lang="en-US" sz="1200" b="1" dirty="0">
                <a:solidFill>
                  <a:prstClr val="black"/>
                </a:solidFill>
                <a:latin typeface="Consolas"/>
              </a:rPr>
              <a:t>&lt;</a:t>
            </a:r>
            <a:r>
              <a:rPr lang="en-US" sz="1200" b="1" dirty="0" err="1">
                <a:solidFill>
                  <a:srgbClr val="2B91AF"/>
                </a:solidFill>
                <a:latin typeface="Consolas"/>
              </a:rPr>
              <a:t>TermGoal</a:t>
            </a:r>
            <a:r>
              <a:rPr lang="en-US" sz="1200" b="1" dirty="0">
                <a:solidFill>
                  <a:prstClr val="black"/>
                </a:solidFill>
                <a:latin typeface="Consolas"/>
              </a:rPr>
              <a:t>&gt; </a:t>
            </a:r>
            <a:r>
              <a:rPr lang="en-US" sz="1200" b="1" dirty="0" err="1">
                <a:solidFill>
                  <a:prstClr val="black"/>
                </a:solidFill>
                <a:latin typeface="Consolas"/>
              </a:rPr>
              <a:t>TermGoals</a:t>
            </a:r>
            <a:r>
              <a:rPr lang="en-US" sz="1200" b="1" dirty="0">
                <a:solidFill>
                  <a:prstClr val="black"/>
                </a:solidFill>
                <a:latin typeface="Consolas"/>
              </a:rPr>
              <a:t> = </a:t>
            </a:r>
            <a:r>
              <a:rPr lang="en-US" sz="1200" b="1" dirty="0">
                <a:solidFill>
                  <a:srgbClr val="0000FF"/>
                </a:solidFill>
                <a:latin typeface="Consolas"/>
              </a:rPr>
              <a:t>new</a:t>
            </a:r>
            <a:r>
              <a:rPr lang="en-US" sz="1200" b="1" dirty="0">
                <a:solidFill>
                  <a:prstClr val="black"/>
                </a:solidFill>
                <a:latin typeface="Consolas"/>
              </a:rPr>
              <a:t> </a:t>
            </a:r>
            <a:r>
              <a:rPr lang="en-US" sz="1200" b="1" dirty="0">
                <a:solidFill>
                  <a:srgbClr val="2B91AF"/>
                </a:solidFill>
                <a:latin typeface="Consolas"/>
              </a:rPr>
              <a:t>List</a:t>
            </a:r>
            <a:r>
              <a:rPr lang="en-US" sz="1200" b="1" dirty="0">
                <a:solidFill>
                  <a:prstClr val="black"/>
                </a:solidFill>
                <a:latin typeface="Consolas"/>
              </a:rPr>
              <a:t>&lt;</a:t>
            </a:r>
            <a:r>
              <a:rPr lang="en-US" sz="1200" b="1" dirty="0" err="1">
                <a:solidFill>
                  <a:srgbClr val="2B91AF"/>
                </a:solidFill>
                <a:latin typeface="Consolas"/>
              </a:rPr>
              <a:t>TermGoal</a:t>
            </a:r>
            <a:r>
              <a:rPr lang="en-US" sz="1200" b="1" dirty="0">
                <a:solidFill>
                  <a:prstClr val="black"/>
                </a:solidFill>
                <a:latin typeface="Consolas"/>
              </a:rPr>
              <a:t>&gt;();</a:t>
            </a:r>
          </a:p>
          <a:p>
            <a:endParaRPr lang="en-US" sz="1200" b="1" dirty="0">
              <a:solidFill>
                <a:prstClr val="black"/>
              </a:solidFill>
              <a:latin typeface="Consolas"/>
            </a:endParaRP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XmlAttribute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0000FF"/>
                </a:solidFill>
                <a:latin typeface="Consolas"/>
              </a:rPr>
              <a:t>string</a:t>
            </a:r>
            <a:r>
              <a:rPr lang="en-US" sz="1200" b="1" dirty="0">
                <a:solidFill>
                  <a:prstClr val="black"/>
                </a:solidFill>
                <a:latin typeface="Consolas"/>
              </a:rPr>
              <a:t> </a:t>
            </a:r>
            <a:r>
              <a:rPr lang="en-US" sz="1200" b="1" dirty="0" err="1">
                <a:solidFill>
                  <a:prstClr val="black"/>
                </a:solidFill>
                <a:latin typeface="Consolas"/>
              </a:rPr>
              <a:t>GroupName</a:t>
            </a:r>
            <a:r>
              <a:rPr lang="en-US" sz="1200" b="1" dirty="0">
                <a:solidFill>
                  <a:prstClr val="black"/>
                </a:solidFill>
                <a:latin typeface="Consolas"/>
              </a:rPr>
              <a:t>;</a:t>
            </a:r>
          </a:p>
          <a:p>
            <a:r>
              <a:rPr lang="en-US" sz="1200" b="1" dirty="0">
                <a:solidFill>
                  <a:prstClr val="black"/>
                </a:solidFill>
                <a:latin typeface="Consolas"/>
              </a:rPr>
              <a:t>}</a:t>
            </a:r>
          </a:p>
        </p:txBody>
      </p:sp>
      <p:sp>
        <p:nvSpPr>
          <p:cNvPr id="9" name="Rectangle 8"/>
          <p:cNvSpPr/>
          <p:nvPr/>
        </p:nvSpPr>
        <p:spPr>
          <a:xfrm>
            <a:off x="6373148" y="2005278"/>
            <a:ext cx="5175096" cy="4049357"/>
          </a:xfrm>
          <a:prstGeom prst="rect">
            <a:avLst/>
          </a:prstGeom>
          <a:solidFill>
            <a:schemeClr val="tx1"/>
          </a:solidFill>
        </p:spPr>
        <p:txBody>
          <a:bodyPr wrap="square" lIns="93278" tIns="46639" rIns="93278" bIns="46639">
            <a:spAutoFit/>
          </a:bodyPr>
          <a:lstStyle/>
          <a:p>
            <a:r>
              <a:rPr lang="en-US" sz="1200" b="1" dirty="0">
                <a:solidFill>
                  <a:prstClr val="black"/>
                </a:solidFill>
                <a:latin typeface="Consolas"/>
              </a:rPr>
              <a:t>[</a:t>
            </a:r>
            <a:r>
              <a:rPr lang="en-US" sz="1200" b="1" dirty="0" err="1">
                <a:solidFill>
                  <a:srgbClr val="2B91AF"/>
                </a:solidFill>
                <a:latin typeface="Consolas"/>
              </a:rPr>
              <a:t>XmlType</a:t>
            </a:r>
            <a:r>
              <a:rPr lang="en-US" sz="1200" b="1" dirty="0">
                <a:solidFill>
                  <a:prstClr val="black"/>
                </a:solidFill>
                <a:latin typeface="Consolas"/>
              </a:rPr>
              <a:t>(</a:t>
            </a:r>
            <a:r>
              <a:rPr lang="en-US" sz="1200" b="1" dirty="0">
                <a:solidFill>
                  <a:srgbClr val="A31515"/>
                </a:solidFill>
                <a:latin typeface="Consolas"/>
              </a:rPr>
              <a:t>"Term"</a:t>
            </a:r>
            <a:r>
              <a:rPr lang="en-US" sz="1200" b="1" dirty="0">
                <a:solidFill>
                  <a:prstClr val="black"/>
                </a:solidFill>
                <a:latin typeface="Consolas"/>
              </a:rPr>
              <a:t>)]</a:t>
            </a:r>
          </a:p>
          <a:p>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0000FF"/>
                </a:solidFill>
                <a:latin typeface="Consolas"/>
              </a:rPr>
              <a:t>class</a:t>
            </a:r>
            <a:r>
              <a:rPr lang="en-US" sz="1200" b="1" dirty="0">
                <a:solidFill>
                  <a:prstClr val="black"/>
                </a:solidFill>
                <a:latin typeface="Consolas"/>
              </a:rPr>
              <a:t> </a:t>
            </a:r>
            <a:r>
              <a:rPr lang="en-US" sz="1200" b="1" dirty="0" err="1">
                <a:solidFill>
                  <a:srgbClr val="2B91AF"/>
                </a:solidFill>
                <a:latin typeface="Consolas"/>
              </a:rPr>
              <a:t>TermGoal</a:t>
            </a:r>
            <a:r>
              <a:rPr lang="en-US" sz="1200" b="1" dirty="0">
                <a:solidFill>
                  <a:prstClr val="black"/>
                </a:solidFill>
                <a:latin typeface="Consolas"/>
              </a:rPr>
              <a:t> {</a:t>
            </a:r>
          </a:p>
          <a:p>
            <a:r>
              <a:rPr lang="en-US" sz="1200" b="1" dirty="0">
                <a:solidFill>
                  <a:prstClr val="black"/>
                </a:solidFill>
                <a:latin typeface="Consolas"/>
              </a:rPr>
              <a:t> [</a:t>
            </a:r>
            <a:r>
              <a:rPr lang="en-US" sz="1200" b="1" dirty="0" err="1">
                <a:solidFill>
                  <a:srgbClr val="2B91AF"/>
                </a:solidFill>
                <a:latin typeface="Consolas"/>
              </a:rPr>
              <a:t>XmlAttribute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err="1">
                <a:solidFill>
                  <a:srgbClr val="2B91AF"/>
                </a:solidFill>
                <a:latin typeface="Consolas"/>
              </a:rPr>
              <a:t>Guid</a:t>
            </a:r>
            <a:r>
              <a:rPr lang="en-US" sz="1200" b="1" dirty="0">
                <a:solidFill>
                  <a:prstClr val="black"/>
                </a:solidFill>
                <a:latin typeface="Consolas"/>
              </a:rPr>
              <a:t> Id;</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XmlAttribute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0000FF"/>
                </a:solidFill>
                <a:latin typeface="Consolas"/>
              </a:rPr>
              <a:t>string</a:t>
            </a:r>
            <a:r>
              <a:rPr lang="en-US" sz="1200" b="1" dirty="0">
                <a:solidFill>
                  <a:prstClr val="black"/>
                </a:solidFill>
                <a:latin typeface="Consolas"/>
              </a:rPr>
              <a:t> Name;</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XmlElement</a:t>
            </a:r>
            <a:r>
              <a:rPr lang="en-US" sz="1200" b="1" dirty="0">
                <a:solidFill>
                  <a:prstClr val="black"/>
                </a:solidFill>
                <a:latin typeface="Consolas"/>
              </a:rPr>
              <a:t>(</a:t>
            </a:r>
            <a:r>
              <a:rPr lang="en-US" sz="1200" b="1" dirty="0">
                <a:solidFill>
                  <a:srgbClr val="A31515"/>
                </a:solidFill>
                <a:latin typeface="Consolas"/>
              </a:rPr>
              <a:t>"Term"</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2B91AF"/>
                </a:solidFill>
                <a:latin typeface="Consolas"/>
              </a:rPr>
              <a:t>List</a:t>
            </a:r>
            <a:r>
              <a:rPr lang="en-US" sz="1200" b="1" dirty="0">
                <a:solidFill>
                  <a:prstClr val="black"/>
                </a:solidFill>
                <a:latin typeface="Consolas"/>
              </a:rPr>
              <a:t>&lt;</a:t>
            </a:r>
            <a:r>
              <a:rPr lang="en-US" sz="1200" b="1" dirty="0" err="1">
                <a:solidFill>
                  <a:srgbClr val="2B91AF"/>
                </a:solidFill>
                <a:latin typeface="Consolas"/>
              </a:rPr>
              <a:t>TermGoal</a:t>
            </a:r>
            <a:r>
              <a:rPr lang="en-US" sz="1200" b="1" dirty="0">
                <a:solidFill>
                  <a:prstClr val="black"/>
                </a:solidFill>
                <a:latin typeface="Consolas"/>
              </a:rPr>
              <a:t>&gt; </a:t>
            </a:r>
            <a:r>
              <a:rPr lang="en-US" sz="1200" b="1" dirty="0" err="1">
                <a:solidFill>
                  <a:prstClr val="black"/>
                </a:solidFill>
                <a:latin typeface="Consolas"/>
              </a:rPr>
              <a:t>TermGoals</a:t>
            </a:r>
            <a:r>
              <a:rPr lang="en-US" sz="1200" b="1" dirty="0">
                <a:solidFill>
                  <a:prstClr val="black"/>
                </a:solidFill>
                <a:latin typeface="Consolas"/>
              </a:rPr>
              <a:t> = </a:t>
            </a:r>
            <a:r>
              <a:rPr lang="en-US" sz="1200" b="1" dirty="0">
                <a:solidFill>
                  <a:srgbClr val="0000FF"/>
                </a:solidFill>
                <a:latin typeface="Consolas"/>
              </a:rPr>
              <a:t>new</a:t>
            </a:r>
            <a:r>
              <a:rPr lang="en-US" sz="1200" b="1" dirty="0">
                <a:solidFill>
                  <a:prstClr val="black"/>
                </a:solidFill>
                <a:latin typeface="Consolas"/>
              </a:rPr>
              <a:t> </a:t>
            </a:r>
            <a:r>
              <a:rPr lang="en-US" sz="1200" b="1" dirty="0">
                <a:solidFill>
                  <a:srgbClr val="2B91AF"/>
                </a:solidFill>
                <a:latin typeface="Consolas"/>
              </a:rPr>
              <a:t>List</a:t>
            </a:r>
            <a:r>
              <a:rPr lang="en-US" sz="1200" b="1" dirty="0">
                <a:solidFill>
                  <a:prstClr val="black"/>
                </a:solidFill>
                <a:latin typeface="Consolas"/>
              </a:rPr>
              <a:t>&lt;</a:t>
            </a:r>
            <a:r>
              <a:rPr lang="en-US" sz="1200" b="1" dirty="0" err="1">
                <a:solidFill>
                  <a:srgbClr val="2B91AF"/>
                </a:solidFill>
                <a:latin typeface="Consolas"/>
              </a:rPr>
              <a:t>TermGoal</a:t>
            </a:r>
            <a:r>
              <a:rPr lang="en-US" sz="1200" b="1" dirty="0">
                <a:solidFill>
                  <a:prstClr val="black"/>
                </a:solidFill>
                <a:latin typeface="Consolas"/>
              </a:rPr>
              <a:t>&gt;();</a:t>
            </a:r>
          </a:p>
          <a:p>
            <a:endParaRPr lang="en-US" sz="1200" b="1" dirty="0">
              <a:solidFill>
                <a:prstClr val="black"/>
              </a:solidFill>
              <a:latin typeface="Consolas"/>
            </a:endParaRP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XmlAttribute</a:t>
            </a:r>
            <a:r>
              <a:rPr lang="en-US" sz="1200" b="1" dirty="0">
                <a:solidFill>
                  <a:prstClr val="black"/>
                </a:solidFill>
                <a:latin typeface="Consolas"/>
              </a:rPr>
              <a:t>, </a:t>
            </a:r>
            <a:r>
              <a:rPr lang="en-US" sz="1200" b="1" dirty="0" err="1">
                <a:solidFill>
                  <a:srgbClr val="2B91AF"/>
                </a:solidFill>
                <a:latin typeface="Consolas"/>
              </a:rPr>
              <a:t>DefaultValue</a:t>
            </a:r>
            <a:r>
              <a:rPr lang="en-US" sz="1200" b="1" dirty="0">
                <a:solidFill>
                  <a:prstClr val="black"/>
                </a:solidFill>
                <a:latin typeface="Consolas"/>
              </a:rPr>
              <a:t>(</a:t>
            </a:r>
            <a:r>
              <a:rPr lang="en-US" sz="1200" b="1" dirty="0">
                <a:solidFill>
                  <a:srgbClr val="0000FF"/>
                </a:solidFill>
                <a:latin typeface="Consolas"/>
              </a:rPr>
              <a:t>false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err="1">
                <a:solidFill>
                  <a:srgbClr val="0000FF"/>
                </a:solidFill>
                <a:latin typeface="Consolas"/>
              </a:rPr>
              <a:t>bool</a:t>
            </a:r>
            <a:r>
              <a:rPr lang="en-US" sz="1200" b="1" dirty="0">
                <a:solidFill>
                  <a:prstClr val="black"/>
                </a:solidFill>
                <a:latin typeface="Consolas"/>
              </a:rPr>
              <a:t> </a:t>
            </a:r>
            <a:r>
              <a:rPr lang="en-US" sz="1200" b="1" dirty="0" err="1">
                <a:solidFill>
                  <a:prstClr val="black"/>
                </a:solidFill>
                <a:latin typeface="Consolas"/>
              </a:rPr>
              <a:t>IsDeprecated</a:t>
            </a:r>
            <a:r>
              <a:rPr lang="en-US" sz="1200" b="1" dirty="0">
                <a:solidFill>
                  <a:prstClr val="black"/>
                </a:solidFill>
                <a:latin typeface="Consolas"/>
              </a:rPr>
              <a:t> = </a:t>
            </a:r>
            <a:r>
              <a:rPr lang="en-US" sz="1200" b="1" dirty="0">
                <a:solidFill>
                  <a:srgbClr val="0000FF"/>
                </a:solidFill>
                <a:latin typeface="Consolas"/>
              </a:rPr>
              <a:t>false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XmlElement</a:t>
            </a:r>
            <a:r>
              <a:rPr lang="en-US" sz="1200" b="1" dirty="0">
                <a:solidFill>
                  <a:prstClr val="black"/>
                </a:solidFill>
                <a:latin typeface="Consolas"/>
              </a:rPr>
              <a:t>, </a:t>
            </a:r>
            <a:r>
              <a:rPr lang="en-US" sz="1200" b="1" dirty="0" err="1">
                <a:solidFill>
                  <a:srgbClr val="2B91AF"/>
                </a:solidFill>
                <a:latin typeface="Consolas"/>
              </a:rPr>
              <a:t>DefaultValue</a:t>
            </a:r>
            <a:r>
              <a:rPr lang="en-US" sz="1200" b="1" dirty="0">
                <a:solidFill>
                  <a:prstClr val="black"/>
                </a:solidFill>
                <a:latin typeface="Consolas"/>
              </a:rPr>
              <a:t>(</a:t>
            </a:r>
            <a:r>
              <a:rPr lang="en-US" sz="1200" b="1" dirty="0">
                <a:solidFill>
                  <a:srgbClr val="A31515"/>
                </a:solidFill>
                <a:latin typeface="Consolas"/>
              </a:rPr>
              <a:t>""</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0000FF"/>
                </a:solidFill>
                <a:latin typeface="Consolas"/>
              </a:rPr>
              <a:t>string</a:t>
            </a:r>
            <a:r>
              <a:rPr lang="en-US" sz="1200" b="1" dirty="0">
                <a:solidFill>
                  <a:prstClr val="black"/>
                </a:solidFill>
                <a:latin typeface="Consolas"/>
              </a:rPr>
              <a:t> Description = </a:t>
            </a:r>
            <a:r>
              <a:rPr lang="en-US" sz="1200" b="1" dirty="0">
                <a:solidFill>
                  <a:srgbClr val="A31515"/>
                </a:solidFill>
                <a:latin typeface="Consolas"/>
              </a:rPr>
              <a:t>""</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XmlElement</a:t>
            </a:r>
            <a:r>
              <a:rPr lang="en-US" sz="1200" b="1" dirty="0">
                <a:solidFill>
                  <a:prstClr val="black"/>
                </a:solidFill>
                <a:latin typeface="Consolas"/>
              </a:rPr>
              <a:t>(</a:t>
            </a:r>
            <a:r>
              <a:rPr lang="en-US" sz="1200" b="1" dirty="0">
                <a:solidFill>
                  <a:srgbClr val="A31515"/>
                </a:solidFill>
                <a:latin typeface="Consolas"/>
              </a:rPr>
              <a:t>"</a:t>
            </a:r>
            <a:r>
              <a:rPr lang="en-US" sz="1200" b="1" dirty="0" err="1">
                <a:solidFill>
                  <a:srgbClr val="A31515"/>
                </a:solidFill>
                <a:latin typeface="Consolas"/>
              </a:rPr>
              <a:t>OtherLabel</a:t>
            </a:r>
            <a:r>
              <a:rPr lang="en-US" sz="1200" b="1" dirty="0">
                <a:solidFill>
                  <a:srgbClr val="A31515"/>
                </a:solidFill>
                <a:latin typeface="Consolas"/>
              </a:rPr>
              <a:t>"</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2B91AF"/>
                </a:solidFill>
                <a:latin typeface="Consolas"/>
              </a:rPr>
              <a:t>List</a:t>
            </a:r>
            <a:r>
              <a:rPr lang="en-US" sz="1200" b="1" dirty="0">
                <a:solidFill>
                  <a:prstClr val="black"/>
                </a:solidFill>
                <a:latin typeface="Consolas"/>
              </a:rPr>
              <a:t>&lt;</a:t>
            </a:r>
            <a:r>
              <a:rPr lang="en-US" sz="1200" b="1" dirty="0">
                <a:solidFill>
                  <a:srgbClr val="0000FF"/>
                </a:solidFill>
                <a:latin typeface="Consolas"/>
              </a:rPr>
              <a:t>string</a:t>
            </a:r>
            <a:r>
              <a:rPr lang="en-US" sz="1200" b="1" dirty="0">
                <a:solidFill>
                  <a:prstClr val="black"/>
                </a:solidFill>
                <a:latin typeface="Consolas"/>
              </a:rPr>
              <a:t>&gt; </a:t>
            </a:r>
            <a:r>
              <a:rPr lang="en-US" sz="1200" b="1" dirty="0" err="1">
                <a:solidFill>
                  <a:prstClr val="black"/>
                </a:solidFill>
                <a:latin typeface="Consolas"/>
              </a:rPr>
              <a:t>OtherLabels</a:t>
            </a:r>
            <a:r>
              <a:rPr lang="en-US" sz="1200" b="1" dirty="0">
                <a:solidFill>
                  <a:prstClr val="black"/>
                </a:solidFill>
                <a:latin typeface="Consolas"/>
              </a:rPr>
              <a:t> = </a:t>
            </a:r>
            <a:r>
              <a:rPr lang="en-US" sz="1200" b="1" dirty="0">
                <a:solidFill>
                  <a:srgbClr val="0000FF"/>
                </a:solidFill>
                <a:latin typeface="Consolas"/>
              </a:rPr>
              <a:t>new</a:t>
            </a:r>
            <a:r>
              <a:rPr lang="en-US" sz="1200" b="1" dirty="0">
                <a:solidFill>
                  <a:prstClr val="black"/>
                </a:solidFill>
                <a:latin typeface="Consolas"/>
              </a:rPr>
              <a:t> </a:t>
            </a:r>
            <a:r>
              <a:rPr lang="en-US" sz="1200" b="1" dirty="0">
                <a:solidFill>
                  <a:srgbClr val="2B91AF"/>
                </a:solidFill>
                <a:latin typeface="Consolas"/>
              </a:rPr>
              <a:t>List</a:t>
            </a:r>
            <a:r>
              <a:rPr lang="en-US" sz="1200" b="1" dirty="0">
                <a:solidFill>
                  <a:prstClr val="black"/>
                </a:solidFill>
                <a:latin typeface="Consolas"/>
              </a:rPr>
              <a:t>&lt;</a:t>
            </a:r>
            <a:r>
              <a:rPr lang="en-US" sz="1200" b="1" dirty="0">
                <a:solidFill>
                  <a:srgbClr val="0000FF"/>
                </a:solidFill>
                <a:latin typeface="Consolas"/>
              </a:rPr>
              <a:t>string</a:t>
            </a:r>
            <a:r>
              <a:rPr lang="en-US" sz="1200" b="1" dirty="0">
                <a:solidFill>
                  <a:prstClr val="black"/>
                </a:solidFill>
                <a:latin typeface="Consolas"/>
              </a:rPr>
              <a:t>&gt;();</a:t>
            </a:r>
          </a:p>
          <a:p>
            <a:r>
              <a:rPr lang="en-US" sz="1200" b="1" dirty="0">
                <a:solidFill>
                  <a:prstClr val="black"/>
                </a:solidFill>
                <a:latin typeface="Consolas"/>
              </a:rPr>
              <a:t>}</a:t>
            </a:r>
          </a:p>
        </p:txBody>
      </p:sp>
      <p:sp>
        <p:nvSpPr>
          <p:cNvPr id="18" name="1 A"/>
          <p:cNvSpPr/>
          <p:nvPr/>
        </p:nvSpPr>
        <p:spPr bwMode="auto">
          <a:xfrm>
            <a:off x="1181654" y="2032719"/>
            <a:ext cx="5068810" cy="288520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9" name="2 A"/>
          <p:cNvSpPr/>
          <p:nvPr/>
        </p:nvSpPr>
        <p:spPr bwMode="auto">
          <a:xfrm>
            <a:off x="6373148" y="2005279"/>
            <a:ext cx="5144719" cy="406047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1" name="1 TermSet"/>
          <p:cNvSpPr/>
          <p:nvPr/>
        </p:nvSpPr>
        <p:spPr>
          <a:xfrm>
            <a:off x="1143358" y="5301541"/>
            <a:ext cx="5313145" cy="376684"/>
          </a:xfrm>
          <a:prstGeom prst="rect">
            <a:avLst/>
          </a:prstGeom>
        </p:spPr>
        <p:txBody>
          <a:bodyPr wrap="square" lIns="93278" tIns="46639" rIns="93278" bIns="46639">
            <a:spAutoFit/>
          </a:bodyPr>
          <a:lstStyle/>
          <a:p>
            <a:r>
              <a:rPr lang="en-US" b="1" dirty="0" smtClean="0">
                <a:solidFill>
                  <a:schemeClr val="accent1"/>
                </a:solidFill>
                <a:latin typeface="Consolas"/>
              </a:rPr>
              <a:t>(TermSet)</a:t>
            </a:r>
            <a:endParaRPr lang="en-US" b="1" dirty="0">
              <a:solidFill>
                <a:schemeClr val="accent1"/>
              </a:solidFill>
              <a:latin typeface="Consolas"/>
            </a:endParaRPr>
          </a:p>
        </p:txBody>
      </p:sp>
      <p:sp>
        <p:nvSpPr>
          <p:cNvPr id="22" name="2 Term"/>
          <p:cNvSpPr/>
          <p:nvPr/>
        </p:nvSpPr>
        <p:spPr>
          <a:xfrm>
            <a:off x="5128796" y="5678225"/>
            <a:ext cx="1055193" cy="376684"/>
          </a:xfrm>
          <a:prstGeom prst="rect">
            <a:avLst/>
          </a:prstGeom>
        </p:spPr>
        <p:txBody>
          <a:bodyPr wrap="square" lIns="93278" tIns="46639" rIns="93278" bIns="46639">
            <a:spAutoFit/>
          </a:bodyPr>
          <a:lstStyle/>
          <a:p>
            <a:r>
              <a:rPr lang="en-US" b="1" dirty="0" smtClean="0">
                <a:solidFill>
                  <a:schemeClr val="accent1"/>
                </a:solidFill>
                <a:latin typeface="Consolas"/>
              </a:rPr>
              <a:t>(Term)</a:t>
            </a:r>
            <a:endParaRPr lang="en-US" b="1" dirty="0">
              <a:solidFill>
                <a:schemeClr val="accent1"/>
              </a:solidFill>
              <a:latin typeface="Consolas"/>
            </a:endParaRPr>
          </a:p>
        </p:txBody>
      </p:sp>
      <p:sp>
        <p:nvSpPr>
          <p:cNvPr id="17" name="3 A"/>
          <p:cNvSpPr/>
          <p:nvPr/>
        </p:nvSpPr>
        <p:spPr bwMode="auto">
          <a:xfrm>
            <a:off x="1163037" y="2413820"/>
            <a:ext cx="10354829" cy="155662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 name="Rectangle 13"/>
          <p:cNvSpPr/>
          <p:nvPr/>
        </p:nvSpPr>
        <p:spPr bwMode="auto">
          <a:xfrm>
            <a:off x="-1" y="0"/>
            <a:ext cx="12436475" cy="1287461"/>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#1: Term Set Import</a:t>
            </a:r>
            <a:endParaRPr lang="en-US" dirty="0"/>
          </a:p>
        </p:txBody>
      </p:sp>
      <p:sp>
        <p:nvSpPr>
          <p:cNvPr id="16" name="Rounded Rectangle 15"/>
          <p:cNvSpPr/>
          <p:nvPr/>
        </p:nvSpPr>
        <p:spPr bwMode="auto">
          <a:xfrm>
            <a:off x="1005685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ounded Rectangle 19"/>
          <p:cNvSpPr/>
          <p:nvPr/>
        </p:nvSpPr>
        <p:spPr bwMode="auto">
          <a:xfrm>
            <a:off x="10309245" y="6383638"/>
            <a:ext cx="252392" cy="228599"/>
          </a:xfrm>
          <a:prstGeom prst="roundRect">
            <a:avLst/>
          </a:prstGeom>
          <a:solidFill>
            <a:schemeClr val="accent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ounded Rectangle 22"/>
          <p:cNvSpPr/>
          <p:nvPr/>
        </p:nvSpPr>
        <p:spPr bwMode="auto">
          <a:xfrm>
            <a:off x="10561637"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ounded Rectangle 23"/>
          <p:cNvSpPr/>
          <p:nvPr/>
        </p:nvSpPr>
        <p:spPr bwMode="auto">
          <a:xfrm>
            <a:off x="1081243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ounded Rectangle 24"/>
          <p:cNvSpPr/>
          <p:nvPr/>
        </p:nvSpPr>
        <p:spPr bwMode="auto">
          <a:xfrm>
            <a:off x="11057171"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ounded Rectangle 25"/>
          <p:cNvSpPr/>
          <p:nvPr/>
        </p:nvSpPr>
        <p:spPr bwMode="auto">
          <a:xfrm>
            <a:off x="1130956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ounded Rectangle 26"/>
          <p:cNvSpPr/>
          <p:nvPr/>
        </p:nvSpPr>
        <p:spPr bwMode="auto">
          <a:xfrm>
            <a:off x="11568546"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560309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1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1" grpId="0"/>
      <p:bldP spid="22" grpId="0"/>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97897" y="1552872"/>
            <a:ext cx="5313145" cy="2165935"/>
          </a:xfrm>
          <a:prstGeom prst="rect">
            <a:avLst/>
          </a:prstGeom>
          <a:solidFill>
            <a:schemeClr val="tx1"/>
          </a:solidFill>
        </p:spPr>
        <p:txBody>
          <a:bodyPr wrap="square" lIns="93278" tIns="46639" rIns="93278" bIns="46639">
            <a:spAutoFit/>
          </a:bodyPr>
          <a:lstStyle/>
          <a:p>
            <a:r>
              <a:rPr lang="en-US" sz="1200" b="1" dirty="0" smtClean="0">
                <a:solidFill>
                  <a:prstClr val="black"/>
                </a:solidFill>
                <a:latin typeface="Consolas"/>
              </a:rPr>
              <a:t>[</a:t>
            </a:r>
            <a:r>
              <a:rPr lang="en-US" sz="1200" b="1" dirty="0" err="1" smtClean="0">
                <a:solidFill>
                  <a:srgbClr val="2B91AF"/>
                </a:solidFill>
                <a:latin typeface="Consolas"/>
              </a:rPr>
              <a:t>Serializable</a:t>
            </a:r>
            <a:r>
              <a:rPr lang="en-US" sz="1200" b="1" dirty="0">
                <a:solidFill>
                  <a:prstClr val="black"/>
                </a:solidFill>
                <a:latin typeface="Consolas"/>
              </a:rPr>
              <a:t>]</a:t>
            </a:r>
          </a:p>
          <a:p>
            <a:r>
              <a:rPr lang="en-US" sz="1200" b="1" dirty="0" smtClean="0">
                <a:solidFill>
                  <a:srgbClr val="0000FF"/>
                </a:solidFill>
                <a:latin typeface="Consolas"/>
              </a:rPr>
              <a:t>public</a:t>
            </a:r>
            <a:r>
              <a:rPr lang="en-US" sz="1200" b="1" dirty="0" smtClean="0">
                <a:solidFill>
                  <a:prstClr val="black"/>
                </a:solidFill>
                <a:latin typeface="Consolas"/>
              </a:rPr>
              <a:t> </a:t>
            </a:r>
            <a:r>
              <a:rPr lang="en-US" sz="1200" b="1" dirty="0" smtClean="0">
                <a:solidFill>
                  <a:srgbClr val="0000FF"/>
                </a:solidFill>
                <a:latin typeface="Consolas"/>
              </a:rPr>
              <a:t>abstract</a:t>
            </a:r>
            <a:r>
              <a:rPr lang="en-US" sz="1200" b="1" dirty="0" smtClean="0">
                <a:solidFill>
                  <a:prstClr val="black"/>
                </a:solidFill>
                <a:latin typeface="Consolas"/>
              </a:rPr>
              <a:t> </a:t>
            </a:r>
            <a:r>
              <a:rPr lang="en-US" sz="1200" b="1" dirty="0">
                <a:solidFill>
                  <a:srgbClr val="0000FF"/>
                </a:solidFill>
                <a:latin typeface="Consolas"/>
              </a:rPr>
              <a:t>class</a:t>
            </a:r>
            <a:r>
              <a:rPr lang="en-US" sz="1200" b="1" dirty="0">
                <a:solidFill>
                  <a:prstClr val="black"/>
                </a:solidFill>
                <a:latin typeface="Consolas"/>
              </a:rPr>
              <a:t> </a:t>
            </a:r>
            <a:r>
              <a:rPr lang="en-US" sz="1200" b="1" dirty="0" err="1" smtClean="0">
                <a:solidFill>
                  <a:srgbClr val="2B91AF"/>
                </a:solidFill>
                <a:latin typeface="Consolas"/>
              </a:rPr>
              <a:t>ItemGoal</a:t>
            </a:r>
            <a:r>
              <a:rPr lang="en-US" sz="1200" b="1" dirty="0" smtClean="0">
                <a:solidFill>
                  <a:prstClr val="black"/>
                </a:solidFill>
                <a:latin typeface="Consolas"/>
              </a:rPr>
              <a:t> </a:t>
            </a:r>
            <a:r>
              <a:rPr lang="en-US" sz="1200" b="1" dirty="0">
                <a:solidFill>
                  <a:prstClr val="black"/>
                </a:solidFill>
                <a:latin typeface="Consolas"/>
              </a:rPr>
              <a:t>{</a:t>
            </a:r>
          </a:p>
          <a:p>
            <a:r>
              <a:rPr lang="en-US" sz="1200" b="1" dirty="0">
                <a:solidFill>
                  <a:prstClr val="black"/>
                </a:solidFill>
                <a:latin typeface="Consolas"/>
              </a:rPr>
              <a:t>  [</a:t>
            </a:r>
            <a:r>
              <a:rPr lang="en-US" sz="1200" b="1" dirty="0" err="1">
                <a:solidFill>
                  <a:srgbClr val="2B91AF"/>
                </a:solidFill>
                <a:latin typeface="Consolas"/>
              </a:rPr>
              <a:t>XmlAttribute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err="1">
                <a:solidFill>
                  <a:srgbClr val="2B91AF"/>
                </a:solidFill>
                <a:latin typeface="Consolas"/>
              </a:rPr>
              <a:t>Guid</a:t>
            </a:r>
            <a:r>
              <a:rPr lang="en-US" sz="1200" b="1" dirty="0">
                <a:solidFill>
                  <a:prstClr val="black"/>
                </a:solidFill>
                <a:latin typeface="Consolas"/>
              </a:rPr>
              <a:t> Id;</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XmlAttribute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0000FF"/>
                </a:solidFill>
                <a:latin typeface="Consolas"/>
              </a:rPr>
              <a:t>string</a:t>
            </a:r>
            <a:r>
              <a:rPr lang="en-US" sz="1200" b="1" dirty="0">
                <a:solidFill>
                  <a:prstClr val="black"/>
                </a:solidFill>
                <a:latin typeface="Consolas"/>
              </a:rPr>
              <a:t> Name;</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XmlElement</a:t>
            </a:r>
            <a:r>
              <a:rPr lang="en-US" sz="1200" b="1" dirty="0">
                <a:solidFill>
                  <a:prstClr val="black"/>
                </a:solidFill>
                <a:latin typeface="Consolas"/>
              </a:rPr>
              <a:t>(</a:t>
            </a:r>
            <a:r>
              <a:rPr lang="en-US" sz="1200" b="1" dirty="0">
                <a:solidFill>
                  <a:srgbClr val="A31515"/>
                </a:solidFill>
                <a:latin typeface="Consolas"/>
              </a:rPr>
              <a:t>"Term"</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2B91AF"/>
                </a:solidFill>
                <a:latin typeface="Consolas"/>
              </a:rPr>
              <a:t>List</a:t>
            </a:r>
            <a:r>
              <a:rPr lang="en-US" sz="1200" b="1" dirty="0">
                <a:solidFill>
                  <a:prstClr val="black"/>
                </a:solidFill>
                <a:latin typeface="Consolas"/>
              </a:rPr>
              <a:t>&lt;</a:t>
            </a:r>
            <a:r>
              <a:rPr lang="en-US" sz="1200" b="1" dirty="0" err="1">
                <a:solidFill>
                  <a:srgbClr val="2B91AF"/>
                </a:solidFill>
                <a:latin typeface="Consolas"/>
              </a:rPr>
              <a:t>TermGoal</a:t>
            </a:r>
            <a:r>
              <a:rPr lang="en-US" sz="1200" b="1" dirty="0">
                <a:solidFill>
                  <a:prstClr val="black"/>
                </a:solidFill>
                <a:latin typeface="Consolas"/>
              </a:rPr>
              <a:t>&gt; </a:t>
            </a:r>
            <a:r>
              <a:rPr lang="en-US" sz="1200" b="1" dirty="0" err="1">
                <a:solidFill>
                  <a:prstClr val="black"/>
                </a:solidFill>
                <a:latin typeface="Consolas"/>
              </a:rPr>
              <a:t>TermGoals</a:t>
            </a:r>
            <a:r>
              <a:rPr lang="en-US" sz="1200" b="1" dirty="0">
                <a:solidFill>
                  <a:prstClr val="black"/>
                </a:solidFill>
                <a:latin typeface="Consolas"/>
              </a:rPr>
              <a:t> = </a:t>
            </a:r>
            <a:r>
              <a:rPr lang="en-US" sz="1200" b="1" dirty="0">
                <a:solidFill>
                  <a:srgbClr val="0000FF"/>
                </a:solidFill>
                <a:latin typeface="Consolas"/>
              </a:rPr>
              <a:t>new</a:t>
            </a:r>
            <a:r>
              <a:rPr lang="en-US" sz="1200" b="1" dirty="0">
                <a:solidFill>
                  <a:prstClr val="black"/>
                </a:solidFill>
                <a:latin typeface="Consolas"/>
              </a:rPr>
              <a:t> </a:t>
            </a:r>
            <a:r>
              <a:rPr lang="en-US" sz="1200" b="1" dirty="0">
                <a:solidFill>
                  <a:srgbClr val="2B91AF"/>
                </a:solidFill>
                <a:latin typeface="Consolas"/>
              </a:rPr>
              <a:t>List</a:t>
            </a:r>
            <a:r>
              <a:rPr lang="en-US" sz="1200" b="1" dirty="0">
                <a:solidFill>
                  <a:prstClr val="black"/>
                </a:solidFill>
                <a:latin typeface="Consolas"/>
              </a:rPr>
              <a:t>&lt;</a:t>
            </a:r>
            <a:r>
              <a:rPr lang="en-US" sz="1200" b="1" dirty="0" err="1">
                <a:solidFill>
                  <a:srgbClr val="2B91AF"/>
                </a:solidFill>
                <a:latin typeface="Consolas"/>
              </a:rPr>
              <a:t>TermGoal</a:t>
            </a:r>
            <a:r>
              <a:rPr lang="en-US" sz="1200" b="1" dirty="0">
                <a:solidFill>
                  <a:prstClr val="black"/>
                </a:solidFill>
                <a:latin typeface="Consolas"/>
              </a:rPr>
              <a:t>&gt;();</a:t>
            </a:r>
          </a:p>
          <a:p>
            <a:r>
              <a:rPr lang="en-US" sz="1200" b="1" dirty="0">
                <a:solidFill>
                  <a:prstClr val="black"/>
                </a:solidFill>
                <a:latin typeface="Consolas"/>
              </a:rPr>
              <a:t>}</a:t>
            </a:r>
          </a:p>
        </p:txBody>
      </p:sp>
      <p:sp>
        <p:nvSpPr>
          <p:cNvPr id="10" name="Rectangle 9"/>
          <p:cNvSpPr/>
          <p:nvPr/>
        </p:nvSpPr>
        <p:spPr>
          <a:xfrm>
            <a:off x="1111132" y="4359785"/>
            <a:ext cx="4110763" cy="1035882"/>
          </a:xfrm>
          <a:prstGeom prst="rect">
            <a:avLst/>
          </a:prstGeom>
          <a:solidFill>
            <a:schemeClr val="tx1"/>
          </a:solidFill>
        </p:spPr>
        <p:txBody>
          <a:bodyPr wrap="square" lIns="93278" tIns="46639" rIns="93278" bIns="46639">
            <a:spAutoFit/>
          </a:bodyPr>
          <a:lstStyle/>
          <a:p>
            <a:r>
              <a:rPr lang="en-US" sz="1200" b="1" dirty="0">
                <a:solidFill>
                  <a:prstClr val="black"/>
                </a:solidFill>
                <a:latin typeface="Consolas"/>
              </a:rPr>
              <a:t>[</a:t>
            </a:r>
            <a:r>
              <a:rPr lang="en-US" sz="1200" b="1" dirty="0" err="1">
                <a:solidFill>
                  <a:srgbClr val="2B91AF"/>
                </a:solidFill>
                <a:latin typeface="Consolas"/>
              </a:rPr>
              <a:t>XmlType</a:t>
            </a:r>
            <a:r>
              <a:rPr lang="en-US" sz="1200" b="1" dirty="0">
                <a:solidFill>
                  <a:prstClr val="black"/>
                </a:solidFill>
                <a:latin typeface="Consolas"/>
              </a:rPr>
              <a:t>(</a:t>
            </a:r>
            <a:r>
              <a:rPr lang="en-US" sz="1200" b="1" dirty="0">
                <a:solidFill>
                  <a:srgbClr val="A31515"/>
                </a:solidFill>
                <a:latin typeface="Consolas"/>
              </a:rPr>
              <a:t>"TermSet"</a:t>
            </a:r>
            <a:r>
              <a:rPr lang="en-US" sz="1200" b="1" dirty="0">
                <a:solidFill>
                  <a:prstClr val="black"/>
                </a:solidFill>
                <a:latin typeface="Consolas"/>
              </a:rPr>
              <a:t>)]</a:t>
            </a:r>
          </a:p>
          <a:p>
            <a:r>
              <a:rPr lang="en-US" sz="1200" b="1" dirty="0" smtClean="0">
                <a:solidFill>
                  <a:srgbClr val="0000FF"/>
                </a:solidFill>
                <a:latin typeface="Consolas"/>
              </a:rPr>
              <a:t>public</a:t>
            </a:r>
            <a:r>
              <a:rPr lang="en-US" sz="1200" b="1" dirty="0" smtClean="0">
                <a:solidFill>
                  <a:prstClr val="black"/>
                </a:solidFill>
                <a:latin typeface="Consolas"/>
              </a:rPr>
              <a:t> </a:t>
            </a:r>
            <a:r>
              <a:rPr lang="en-US" sz="1200" b="1" dirty="0" smtClean="0">
                <a:solidFill>
                  <a:srgbClr val="0000FF"/>
                </a:solidFill>
                <a:latin typeface="Consolas"/>
              </a:rPr>
              <a:t>class</a:t>
            </a:r>
            <a:r>
              <a:rPr lang="en-US" sz="1200" b="1" dirty="0" smtClean="0">
                <a:solidFill>
                  <a:prstClr val="black"/>
                </a:solidFill>
                <a:latin typeface="Consolas"/>
              </a:rPr>
              <a:t> </a:t>
            </a:r>
            <a:r>
              <a:rPr lang="en-US" sz="1200" b="1" dirty="0" err="1">
                <a:solidFill>
                  <a:srgbClr val="2B91AF"/>
                </a:solidFill>
                <a:latin typeface="Consolas"/>
              </a:rPr>
              <a:t>TermSetGoal</a:t>
            </a:r>
            <a:r>
              <a:rPr lang="en-US" sz="1200" b="1" dirty="0">
                <a:solidFill>
                  <a:prstClr val="black"/>
                </a:solidFill>
                <a:latin typeface="Consolas"/>
              </a:rPr>
              <a:t> : </a:t>
            </a:r>
            <a:r>
              <a:rPr lang="en-US" sz="1200" b="1" dirty="0" err="1" smtClean="0">
                <a:solidFill>
                  <a:srgbClr val="2B91AF"/>
                </a:solidFill>
                <a:latin typeface="Consolas"/>
              </a:rPr>
              <a:t>ItemGoal</a:t>
            </a:r>
            <a:r>
              <a:rPr lang="en-US" sz="1200" b="1" dirty="0" smtClean="0">
                <a:solidFill>
                  <a:prstClr val="black"/>
                </a:solidFill>
                <a:latin typeface="Consolas"/>
              </a:rPr>
              <a:t> </a:t>
            </a:r>
            <a:r>
              <a:rPr lang="en-US" sz="1200" b="1" dirty="0">
                <a:solidFill>
                  <a:prstClr val="black"/>
                </a:solidFill>
                <a:latin typeface="Consolas"/>
              </a:rPr>
              <a:t>{</a:t>
            </a:r>
          </a:p>
          <a:p>
            <a:r>
              <a:rPr lang="en-US" sz="1200" b="1" dirty="0">
                <a:solidFill>
                  <a:prstClr val="black"/>
                </a:solidFill>
                <a:latin typeface="Consolas"/>
              </a:rPr>
              <a:t>  [</a:t>
            </a:r>
            <a:r>
              <a:rPr lang="en-US" sz="1200" b="1" dirty="0" err="1">
                <a:solidFill>
                  <a:srgbClr val="2B91AF"/>
                </a:solidFill>
                <a:latin typeface="Consolas"/>
              </a:rPr>
              <a:t>XmlAttribute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0000FF"/>
                </a:solidFill>
                <a:latin typeface="Consolas"/>
              </a:rPr>
              <a:t>string</a:t>
            </a:r>
            <a:r>
              <a:rPr lang="en-US" sz="1200" b="1" dirty="0">
                <a:solidFill>
                  <a:prstClr val="black"/>
                </a:solidFill>
                <a:latin typeface="Consolas"/>
              </a:rPr>
              <a:t> </a:t>
            </a:r>
            <a:r>
              <a:rPr lang="en-US" sz="1200" b="1" dirty="0" err="1">
                <a:solidFill>
                  <a:prstClr val="black"/>
                </a:solidFill>
                <a:latin typeface="Consolas"/>
              </a:rPr>
              <a:t>GroupName</a:t>
            </a:r>
            <a:r>
              <a:rPr lang="en-US" sz="1200" b="1" dirty="0">
                <a:solidFill>
                  <a:prstClr val="black"/>
                </a:solidFill>
                <a:latin typeface="Consolas"/>
              </a:rPr>
              <a:t>;</a:t>
            </a:r>
          </a:p>
          <a:p>
            <a:r>
              <a:rPr lang="en-US" sz="1200" b="1" dirty="0">
                <a:solidFill>
                  <a:prstClr val="black"/>
                </a:solidFill>
                <a:latin typeface="Consolas"/>
              </a:rPr>
              <a:t>}</a:t>
            </a:r>
          </a:p>
        </p:txBody>
      </p:sp>
      <p:sp>
        <p:nvSpPr>
          <p:cNvPr id="9" name="Rectangle 8"/>
          <p:cNvSpPr/>
          <p:nvPr/>
        </p:nvSpPr>
        <p:spPr>
          <a:xfrm>
            <a:off x="6340922" y="4312699"/>
            <a:ext cx="5175096" cy="2165935"/>
          </a:xfrm>
          <a:prstGeom prst="rect">
            <a:avLst/>
          </a:prstGeom>
          <a:solidFill>
            <a:schemeClr val="tx1"/>
          </a:solidFill>
        </p:spPr>
        <p:txBody>
          <a:bodyPr wrap="square" lIns="93278" tIns="46639" rIns="93278" bIns="46639">
            <a:spAutoFit/>
          </a:bodyPr>
          <a:lstStyle/>
          <a:p>
            <a:r>
              <a:rPr lang="en-US" sz="1200" b="1" dirty="0">
                <a:solidFill>
                  <a:prstClr val="black"/>
                </a:solidFill>
                <a:latin typeface="Consolas"/>
              </a:rPr>
              <a:t>[</a:t>
            </a:r>
            <a:r>
              <a:rPr lang="en-US" sz="1200" b="1" dirty="0" err="1">
                <a:solidFill>
                  <a:srgbClr val="2B91AF"/>
                </a:solidFill>
                <a:latin typeface="Consolas"/>
              </a:rPr>
              <a:t>XmlType</a:t>
            </a:r>
            <a:r>
              <a:rPr lang="en-US" sz="1200" b="1" dirty="0">
                <a:solidFill>
                  <a:prstClr val="black"/>
                </a:solidFill>
                <a:latin typeface="Consolas"/>
              </a:rPr>
              <a:t>(</a:t>
            </a:r>
            <a:r>
              <a:rPr lang="en-US" sz="1200" b="1" dirty="0">
                <a:solidFill>
                  <a:srgbClr val="A31515"/>
                </a:solidFill>
                <a:latin typeface="Consolas"/>
              </a:rPr>
              <a:t>"Term"</a:t>
            </a:r>
            <a:r>
              <a:rPr lang="en-US" sz="1200" b="1" dirty="0">
                <a:solidFill>
                  <a:prstClr val="black"/>
                </a:solidFill>
                <a:latin typeface="Consolas"/>
              </a:rPr>
              <a:t>)]</a:t>
            </a:r>
          </a:p>
          <a:p>
            <a:r>
              <a:rPr lang="en-US" sz="1200" b="1" dirty="0" smtClean="0">
                <a:solidFill>
                  <a:srgbClr val="0000FF"/>
                </a:solidFill>
                <a:latin typeface="Consolas"/>
              </a:rPr>
              <a:t>public</a:t>
            </a:r>
            <a:r>
              <a:rPr lang="en-US" sz="1200" b="1" dirty="0" smtClean="0">
                <a:solidFill>
                  <a:prstClr val="black"/>
                </a:solidFill>
                <a:latin typeface="Consolas"/>
              </a:rPr>
              <a:t> </a:t>
            </a:r>
            <a:r>
              <a:rPr lang="en-US" sz="1200" b="1" dirty="0" smtClean="0">
                <a:solidFill>
                  <a:srgbClr val="0000FF"/>
                </a:solidFill>
                <a:latin typeface="Consolas"/>
              </a:rPr>
              <a:t>class</a:t>
            </a:r>
            <a:r>
              <a:rPr lang="en-US" sz="1200" b="1" dirty="0" smtClean="0">
                <a:solidFill>
                  <a:prstClr val="black"/>
                </a:solidFill>
                <a:latin typeface="Consolas"/>
              </a:rPr>
              <a:t> </a:t>
            </a:r>
            <a:r>
              <a:rPr lang="en-US" sz="1200" b="1" dirty="0" err="1">
                <a:solidFill>
                  <a:srgbClr val="2B91AF"/>
                </a:solidFill>
                <a:latin typeface="Consolas"/>
              </a:rPr>
              <a:t>TermGoal</a:t>
            </a:r>
            <a:r>
              <a:rPr lang="en-US" sz="1200" b="1" dirty="0">
                <a:solidFill>
                  <a:prstClr val="black"/>
                </a:solidFill>
                <a:latin typeface="Consolas"/>
              </a:rPr>
              <a:t> : </a:t>
            </a:r>
            <a:r>
              <a:rPr lang="en-US" sz="1200" b="1" dirty="0" err="1" smtClean="0">
                <a:solidFill>
                  <a:srgbClr val="2B91AF"/>
                </a:solidFill>
                <a:latin typeface="Consolas"/>
              </a:rPr>
              <a:t>ItemGoal</a:t>
            </a:r>
            <a:r>
              <a:rPr lang="en-US" sz="1200" b="1" dirty="0" smtClean="0">
                <a:solidFill>
                  <a:prstClr val="black"/>
                </a:solidFill>
                <a:latin typeface="Consolas"/>
              </a:rPr>
              <a:t> </a:t>
            </a:r>
            <a:r>
              <a:rPr lang="en-US" sz="1200" b="1" dirty="0">
                <a:solidFill>
                  <a:prstClr val="black"/>
                </a:solidFill>
                <a:latin typeface="Consolas"/>
              </a:rPr>
              <a:t>{</a:t>
            </a:r>
          </a:p>
          <a:p>
            <a:r>
              <a:rPr lang="en-US" sz="1200" b="1" dirty="0">
                <a:solidFill>
                  <a:prstClr val="black"/>
                </a:solidFill>
                <a:latin typeface="Consolas"/>
              </a:rPr>
              <a:t>  [</a:t>
            </a:r>
            <a:r>
              <a:rPr lang="en-US" sz="1200" b="1" dirty="0" err="1">
                <a:solidFill>
                  <a:srgbClr val="2B91AF"/>
                </a:solidFill>
                <a:latin typeface="Consolas"/>
              </a:rPr>
              <a:t>XmlAttribute</a:t>
            </a:r>
            <a:r>
              <a:rPr lang="en-US" sz="1200" b="1" dirty="0">
                <a:solidFill>
                  <a:prstClr val="black"/>
                </a:solidFill>
                <a:latin typeface="Consolas"/>
              </a:rPr>
              <a:t>, </a:t>
            </a:r>
            <a:r>
              <a:rPr lang="en-US" sz="1200" b="1" dirty="0" err="1">
                <a:solidFill>
                  <a:srgbClr val="2B91AF"/>
                </a:solidFill>
                <a:latin typeface="Consolas"/>
              </a:rPr>
              <a:t>DefaultValue</a:t>
            </a:r>
            <a:r>
              <a:rPr lang="en-US" sz="1200" b="1" dirty="0">
                <a:solidFill>
                  <a:prstClr val="black"/>
                </a:solidFill>
                <a:latin typeface="Consolas"/>
              </a:rPr>
              <a:t>(</a:t>
            </a:r>
            <a:r>
              <a:rPr lang="en-US" sz="1200" b="1" dirty="0">
                <a:solidFill>
                  <a:srgbClr val="0000FF"/>
                </a:solidFill>
                <a:latin typeface="Consolas"/>
              </a:rPr>
              <a:t>false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err="1">
                <a:solidFill>
                  <a:srgbClr val="0000FF"/>
                </a:solidFill>
                <a:latin typeface="Consolas"/>
              </a:rPr>
              <a:t>bool</a:t>
            </a:r>
            <a:r>
              <a:rPr lang="en-US" sz="1200" b="1" dirty="0">
                <a:solidFill>
                  <a:prstClr val="black"/>
                </a:solidFill>
                <a:latin typeface="Consolas"/>
              </a:rPr>
              <a:t> </a:t>
            </a:r>
            <a:r>
              <a:rPr lang="en-US" sz="1200" b="1" dirty="0" err="1">
                <a:solidFill>
                  <a:prstClr val="black"/>
                </a:solidFill>
                <a:latin typeface="Consolas"/>
              </a:rPr>
              <a:t>IsDeprecated</a:t>
            </a:r>
            <a:r>
              <a:rPr lang="en-US" sz="1200" b="1" dirty="0">
                <a:solidFill>
                  <a:prstClr val="black"/>
                </a:solidFill>
                <a:latin typeface="Consolas"/>
              </a:rPr>
              <a:t> = </a:t>
            </a:r>
            <a:r>
              <a:rPr lang="en-US" sz="1200" b="1" dirty="0">
                <a:solidFill>
                  <a:srgbClr val="0000FF"/>
                </a:solidFill>
                <a:latin typeface="Consolas"/>
              </a:rPr>
              <a:t>false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XmlElement</a:t>
            </a:r>
            <a:r>
              <a:rPr lang="en-US" sz="1200" b="1" dirty="0">
                <a:solidFill>
                  <a:prstClr val="black"/>
                </a:solidFill>
                <a:latin typeface="Consolas"/>
              </a:rPr>
              <a:t>, </a:t>
            </a:r>
            <a:r>
              <a:rPr lang="en-US" sz="1200" b="1" dirty="0" err="1">
                <a:solidFill>
                  <a:srgbClr val="2B91AF"/>
                </a:solidFill>
                <a:latin typeface="Consolas"/>
              </a:rPr>
              <a:t>DefaultValue</a:t>
            </a:r>
            <a:r>
              <a:rPr lang="en-US" sz="1200" b="1" dirty="0">
                <a:solidFill>
                  <a:prstClr val="black"/>
                </a:solidFill>
                <a:latin typeface="Consolas"/>
              </a:rPr>
              <a:t>(</a:t>
            </a:r>
            <a:r>
              <a:rPr lang="en-US" sz="1200" b="1" dirty="0">
                <a:solidFill>
                  <a:srgbClr val="A31515"/>
                </a:solidFill>
                <a:latin typeface="Consolas"/>
              </a:rPr>
              <a:t>""</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0000FF"/>
                </a:solidFill>
                <a:latin typeface="Consolas"/>
              </a:rPr>
              <a:t>string</a:t>
            </a:r>
            <a:r>
              <a:rPr lang="en-US" sz="1200" b="1" dirty="0">
                <a:solidFill>
                  <a:prstClr val="black"/>
                </a:solidFill>
                <a:latin typeface="Consolas"/>
              </a:rPr>
              <a:t> Description = </a:t>
            </a:r>
            <a:r>
              <a:rPr lang="en-US" sz="1200" b="1" dirty="0">
                <a:solidFill>
                  <a:srgbClr val="A31515"/>
                </a:solidFill>
                <a:latin typeface="Consolas"/>
              </a:rPr>
              <a:t>""</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XmlElement</a:t>
            </a:r>
            <a:r>
              <a:rPr lang="en-US" sz="1200" b="1" dirty="0">
                <a:solidFill>
                  <a:prstClr val="black"/>
                </a:solidFill>
                <a:latin typeface="Consolas"/>
              </a:rPr>
              <a:t>(</a:t>
            </a:r>
            <a:r>
              <a:rPr lang="en-US" sz="1200" b="1" dirty="0">
                <a:solidFill>
                  <a:srgbClr val="A31515"/>
                </a:solidFill>
                <a:latin typeface="Consolas"/>
              </a:rPr>
              <a:t>"</a:t>
            </a:r>
            <a:r>
              <a:rPr lang="en-US" sz="1200" b="1" dirty="0" err="1">
                <a:solidFill>
                  <a:srgbClr val="A31515"/>
                </a:solidFill>
                <a:latin typeface="Consolas"/>
              </a:rPr>
              <a:t>OtherLabel</a:t>
            </a:r>
            <a:r>
              <a:rPr lang="en-US" sz="1200" b="1" dirty="0">
                <a:solidFill>
                  <a:srgbClr val="A31515"/>
                </a:solidFill>
                <a:latin typeface="Consolas"/>
              </a:rPr>
              <a:t>"</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public</a:t>
            </a:r>
            <a:r>
              <a:rPr lang="en-US" sz="1200" b="1" dirty="0">
                <a:solidFill>
                  <a:prstClr val="black"/>
                </a:solidFill>
                <a:latin typeface="Consolas"/>
              </a:rPr>
              <a:t> </a:t>
            </a:r>
            <a:r>
              <a:rPr lang="en-US" sz="1200" b="1" dirty="0">
                <a:solidFill>
                  <a:srgbClr val="2B91AF"/>
                </a:solidFill>
                <a:latin typeface="Consolas"/>
              </a:rPr>
              <a:t>List</a:t>
            </a:r>
            <a:r>
              <a:rPr lang="en-US" sz="1200" b="1" dirty="0">
                <a:solidFill>
                  <a:prstClr val="black"/>
                </a:solidFill>
                <a:latin typeface="Consolas"/>
              </a:rPr>
              <a:t>&lt;</a:t>
            </a:r>
            <a:r>
              <a:rPr lang="en-US" sz="1200" b="1" dirty="0">
                <a:solidFill>
                  <a:srgbClr val="0000FF"/>
                </a:solidFill>
                <a:latin typeface="Consolas"/>
              </a:rPr>
              <a:t>string</a:t>
            </a:r>
            <a:r>
              <a:rPr lang="en-US" sz="1200" b="1" dirty="0">
                <a:solidFill>
                  <a:prstClr val="black"/>
                </a:solidFill>
                <a:latin typeface="Consolas"/>
              </a:rPr>
              <a:t>&gt; </a:t>
            </a:r>
            <a:r>
              <a:rPr lang="en-US" sz="1200" b="1" dirty="0" err="1">
                <a:solidFill>
                  <a:prstClr val="black"/>
                </a:solidFill>
                <a:latin typeface="Consolas"/>
              </a:rPr>
              <a:t>OtherLabels</a:t>
            </a:r>
            <a:r>
              <a:rPr lang="en-US" sz="1200" b="1" dirty="0">
                <a:solidFill>
                  <a:prstClr val="black"/>
                </a:solidFill>
                <a:latin typeface="Consolas"/>
              </a:rPr>
              <a:t> = </a:t>
            </a:r>
            <a:r>
              <a:rPr lang="en-US" sz="1200" b="1" dirty="0">
                <a:solidFill>
                  <a:srgbClr val="0000FF"/>
                </a:solidFill>
                <a:latin typeface="Consolas"/>
              </a:rPr>
              <a:t>new</a:t>
            </a:r>
            <a:r>
              <a:rPr lang="en-US" sz="1200" b="1" dirty="0">
                <a:solidFill>
                  <a:prstClr val="black"/>
                </a:solidFill>
                <a:latin typeface="Consolas"/>
              </a:rPr>
              <a:t> </a:t>
            </a:r>
            <a:r>
              <a:rPr lang="en-US" sz="1200" b="1" dirty="0">
                <a:solidFill>
                  <a:srgbClr val="2B91AF"/>
                </a:solidFill>
                <a:latin typeface="Consolas"/>
              </a:rPr>
              <a:t>List</a:t>
            </a:r>
            <a:r>
              <a:rPr lang="en-US" sz="1200" b="1" dirty="0">
                <a:solidFill>
                  <a:prstClr val="black"/>
                </a:solidFill>
                <a:latin typeface="Consolas"/>
              </a:rPr>
              <a:t>&lt;</a:t>
            </a:r>
            <a:r>
              <a:rPr lang="en-US" sz="1200" b="1" dirty="0">
                <a:solidFill>
                  <a:srgbClr val="0000FF"/>
                </a:solidFill>
                <a:latin typeface="Consolas"/>
              </a:rPr>
              <a:t>string</a:t>
            </a:r>
            <a:r>
              <a:rPr lang="en-US" sz="1200" b="1" dirty="0">
                <a:solidFill>
                  <a:prstClr val="black"/>
                </a:solidFill>
                <a:latin typeface="Consolas"/>
              </a:rPr>
              <a:t>&gt;();</a:t>
            </a:r>
          </a:p>
          <a:p>
            <a:r>
              <a:rPr lang="en-US" sz="1200" b="1" dirty="0">
                <a:solidFill>
                  <a:prstClr val="black"/>
                </a:solidFill>
                <a:latin typeface="Consolas"/>
              </a:rPr>
              <a:t>}</a:t>
            </a:r>
          </a:p>
        </p:txBody>
      </p:sp>
      <p:cxnSp>
        <p:nvCxnSpPr>
          <p:cNvPr id="14" name="Straight Arrow Connector 13"/>
          <p:cNvCxnSpPr/>
          <p:nvPr/>
        </p:nvCxnSpPr>
        <p:spPr>
          <a:xfrm>
            <a:off x="6454469" y="3771490"/>
            <a:ext cx="396658" cy="417583"/>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4699912" y="3771490"/>
            <a:ext cx="396658" cy="417583"/>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16" name="3 A"/>
          <p:cNvSpPr/>
          <p:nvPr/>
        </p:nvSpPr>
        <p:spPr bwMode="auto">
          <a:xfrm>
            <a:off x="3797897" y="1952171"/>
            <a:ext cx="5130573" cy="151798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0" name="3 TermSetItem"/>
          <p:cNvSpPr/>
          <p:nvPr/>
        </p:nvSpPr>
        <p:spPr>
          <a:xfrm>
            <a:off x="1848893" y="1552872"/>
            <a:ext cx="1918810" cy="376684"/>
          </a:xfrm>
          <a:prstGeom prst="rect">
            <a:avLst/>
          </a:prstGeom>
        </p:spPr>
        <p:txBody>
          <a:bodyPr wrap="square" lIns="93278" tIns="46639" rIns="93278" bIns="46639">
            <a:spAutoFit/>
          </a:bodyPr>
          <a:lstStyle/>
          <a:p>
            <a:r>
              <a:rPr lang="en-US" b="1" dirty="0" smtClean="0">
                <a:solidFill>
                  <a:schemeClr val="accent1"/>
                </a:solidFill>
                <a:latin typeface="Consolas"/>
              </a:rPr>
              <a:t>(</a:t>
            </a:r>
            <a:r>
              <a:rPr lang="en-US" b="1" dirty="0" err="1" smtClean="0">
                <a:solidFill>
                  <a:schemeClr val="accent1"/>
                </a:solidFill>
                <a:latin typeface="Consolas"/>
              </a:rPr>
              <a:t>TermSetItem</a:t>
            </a:r>
            <a:r>
              <a:rPr lang="en-US" b="1" dirty="0" smtClean="0">
                <a:solidFill>
                  <a:schemeClr val="accent1"/>
                </a:solidFill>
                <a:latin typeface="Consolas"/>
              </a:rPr>
              <a:t>)</a:t>
            </a:r>
            <a:endParaRPr lang="en-US" b="1" dirty="0">
              <a:solidFill>
                <a:schemeClr val="accent1"/>
              </a:solidFill>
              <a:latin typeface="Consolas"/>
            </a:endParaRPr>
          </a:p>
        </p:txBody>
      </p:sp>
      <p:sp>
        <p:nvSpPr>
          <p:cNvPr id="21" name="1 TermSet"/>
          <p:cNvSpPr/>
          <p:nvPr/>
        </p:nvSpPr>
        <p:spPr>
          <a:xfrm>
            <a:off x="1204180" y="5650011"/>
            <a:ext cx="5159003" cy="376684"/>
          </a:xfrm>
          <a:prstGeom prst="rect">
            <a:avLst/>
          </a:prstGeom>
        </p:spPr>
        <p:txBody>
          <a:bodyPr wrap="square" lIns="93278" tIns="46639" rIns="93278" bIns="46639">
            <a:spAutoFit/>
          </a:bodyPr>
          <a:lstStyle/>
          <a:p>
            <a:r>
              <a:rPr lang="en-US" b="1" dirty="0" smtClean="0">
                <a:solidFill>
                  <a:schemeClr val="accent1"/>
                </a:solidFill>
                <a:latin typeface="Consolas"/>
              </a:rPr>
              <a:t>(TermSet)</a:t>
            </a:r>
            <a:endParaRPr lang="en-US" b="1" dirty="0">
              <a:solidFill>
                <a:schemeClr val="accent1"/>
              </a:solidFill>
              <a:latin typeface="Consolas"/>
            </a:endParaRPr>
          </a:p>
        </p:txBody>
      </p:sp>
      <p:sp>
        <p:nvSpPr>
          <p:cNvPr id="22" name="2 Term"/>
          <p:cNvSpPr/>
          <p:nvPr/>
        </p:nvSpPr>
        <p:spPr>
          <a:xfrm>
            <a:off x="5096570" y="6101948"/>
            <a:ext cx="1055193" cy="376684"/>
          </a:xfrm>
          <a:prstGeom prst="rect">
            <a:avLst/>
          </a:prstGeom>
        </p:spPr>
        <p:txBody>
          <a:bodyPr wrap="square" lIns="93278" tIns="46639" rIns="93278" bIns="46639">
            <a:spAutoFit/>
          </a:bodyPr>
          <a:lstStyle/>
          <a:p>
            <a:r>
              <a:rPr lang="en-US" b="1" dirty="0" smtClean="0">
                <a:solidFill>
                  <a:schemeClr val="accent1"/>
                </a:solidFill>
                <a:latin typeface="Consolas"/>
              </a:rPr>
              <a:t>(Term)</a:t>
            </a:r>
            <a:endParaRPr lang="en-US" b="1" dirty="0">
              <a:solidFill>
                <a:schemeClr val="accent1"/>
              </a:solidFill>
              <a:latin typeface="Consolas"/>
            </a:endParaRPr>
          </a:p>
        </p:txBody>
      </p:sp>
      <p:sp>
        <p:nvSpPr>
          <p:cNvPr id="17" name="Rectangle 16"/>
          <p:cNvSpPr/>
          <p:nvPr/>
        </p:nvSpPr>
        <p:spPr bwMode="auto">
          <a:xfrm>
            <a:off x="-1" y="0"/>
            <a:ext cx="12436475" cy="1287461"/>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#1: Term Set Import</a:t>
            </a:r>
            <a:endParaRPr lang="en-US" dirty="0"/>
          </a:p>
        </p:txBody>
      </p:sp>
      <p:sp>
        <p:nvSpPr>
          <p:cNvPr id="19" name="Rounded Rectangle 18"/>
          <p:cNvSpPr/>
          <p:nvPr/>
        </p:nvSpPr>
        <p:spPr bwMode="auto">
          <a:xfrm>
            <a:off x="1005685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ounded Rectangle 22"/>
          <p:cNvSpPr/>
          <p:nvPr/>
        </p:nvSpPr>
        <p:spPr bwMode="auto">
          <a:xfrm>
            <a:off x="10309245" y="6383638"/>
            <a:ext cx="252392" cy="228599"/>
          </a:xfrm>
          <a:prstGeom prst="roundRect">
            <a:avLst/>
          </a:prstGeom>
          <a:solidFill>
            <a:schemeClr val="accent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ounded Rectangle 23"/>
          <p:cNvSpPr/>
          <p:nvPr/>
        </p:nvSpPr>
        <p:spPr bwMode="auto">
          <a:xfrm>
            <a:off x="10561637"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ounded Rectangle 24"/>
          <p:cNvSpPr/>
          <p:nvPr/>
        </p:nvSpPr>
        <p:spPr bwMode="auto">
          <a:xfrm>
            <a:off x="1081243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ounded Rectangle 25"/>
          <p:cNvSpPr/>
          <p:nvPr/>
        </p:nvSpPr>
        <p:spPr bwMode="auto">
          <a:xfrm>
            <a:off x="11057171"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ounded Rectangle 26"/>
          <p:cNvSpPr/>
          <p:nvPr/>
        </p:nvSpPr>
        <p:spPr bwMode="auto">
          <a:xfrm>
            <a:off x="1130956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ounded Rectangle 27"/>
          <p:cNvSpPr/>
          <p:nvPr/>
        </p:nvSpPr>
        <p:spPr bwMode="auto">
          <a:xfrm>
            <a:off x="11568546"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652523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p:txBody>
          <a:bodyPr/>
          <a:lstStyle/>
          <a:p>
            <a:r>
              <a:rPr lang="en-US" sz="3600" dirty="0"/>
              <a:t>Deep Dive on Integrating SharePoint Metadata with other Metadata Stores</a:t>
            </a:r>
          </a:p>
        </p:txBody>
      </p:sp>
      <p:sp>
        <p:nvSpPr>
          <p:cNvPr id="7" name="Text Placeholder 4"/>
          <p:cNvSpPr>
            <a:spLocks noGrp="1"/>
          </p:cNvSpPr>
          <p:nvPr>
            <p:ph type="body" sz="quarter" idx="12"/>
          </p:nvPr>
        </p:nvSpPr>
        <p:spPr/>
        <p:txBody>
          <a:bodyPr/>
          <a:lstStyle/>
          <a:p>
            <a:r>
              <a:rPr lang="en-US" dirty="0" smtClean="0"/>
              <a:t>Pete Gonzalez del Solar</a:t>
            </a:r>
          </a:p>
          <a:p>
            <a:r>
              <a:rPr lang="en-US" dirty="0" smtClean="0"/>
              <a:t>SharePoint Engineer</a:t>
            </a:r>
          </a:p>
        </p:txBody>
      </p:sp>
      <p:sp>
        <p:nvSpPr>
          <p:cNvPr id="2" name="Text Placeholder 1"/>
          <p:cNvSpPr>
            <a:spLocks noGrp="1"/>
          </p:cNvSpPr>
          <p:nvPr>
            <p:ph type="body" sz="quarter" idx="13"/>
          </p:nvPr>
        </p:nvSpPr>
        <p:spPr/>
        <p:txBody>
          <a:bodyPr/>
          <a:lstStyle/>
          <a:p>
            <a:r>
              <a:rPr lang="en-US" dirty="0" smtClean="0"/>
              <a:t>SPC068</a:t>
            </a:r>
            <a:endParaRPr lang="en-US" dirty="0"/>
          </a:p>
        </p:txBody>
      </p:sp>
    </p:spTree>
    <p:extLst>
      <p:ext uri="{BB962C8B-B14F-4D97-AF65-F5344CB8AC3E}">
        <p14:creationId xmlns:p14="http://schemas.microsoft.com/office/powerpoint/2010/main" val="2838316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9002" y="1559052"/>
            <a:ext cx="5313145" cy="4710837"/>
          </a:xfrm>
          <a:prstGeom prst="rect">
            <a:avLst/>
          </a:prstGeom>
          <a:solidFill>
            <a:schemeClr val="tx1"/>
          </a:solidFill>
        </p:spPr>
        <p:txBody>
          <a:bodyPr wrap="square" lIns="93278" tIns="46639" rIns="93278" bIns="46639">
            <a:spAutoFit/>
          </a:bodyPr>
          <a:lstStyle/>
          <a:p>
            <a:r>
              <a:rPr lang="en-US" sz="1200" b="1" dirty="0">
                <a:solidFill>
                  <a:srgbClr val="0000FF"/>
                </a:solidFill>
                <a:latin typeface="Consolas"/>
              </a:rPr>
              <a:t>class</a:t>
            </a:r>
            <a:r>
              <a:rPr lang="en-US" sz="1200" b="1" dirty="0">
                <a:solidFill>
                  <a:prstClr val="black"/>
                </a:solidFill>
                <a:latin typeface="Consolas"/>
              </a:rPr>
              <a:t> </a:t>
            </a:r>
            <a:r>
              <a:rPr lang="en-US" sz="1200" b="1" dirty="0">
                <a:solidFill>
                  <a:srgbClr val="2B91AF"/>
                </a:solidFill>
                <a:latin typeface="Consolas"/>
              </a:rPr>
              <a:t>Program</a:t>
            </a:r>
            <a:r>
              <a:rPr lang="en-US" sz="1200" b="1" dirty="0">
                <a:solidFill>
                  <a:prstClr val="black"/>
                </a:solidFill>
                <a:latin typeface="Consolas"/>
              </a:rPr>
              <a:t> {</a:t>
            </a:r>
          </a:p>
          <a:p>
            <a:endParaRPr lang="en-US" sz="1200" b="1" dirty="0">
              <a:solidFill>
                <a:prstClr val="black"/>
              </a:solidFill>
              <a:latin typeface="Consolas"/>
            </a:endParaRPr>
          </a:p>
          <a:p>
            <a:r>
              <a:rPr lang="en-US" sz="1200" b="1" dirty="0" smtClean="0">
                <a:solidFill>
                  <a:srgbClr val="0000FF"/>
                </a:solidFill>
                <a:latin typeface="Consolas"/>
              </a:rPr>
              <a:t>  static</a:t>
            </a:r>
            <a:r>
              <a:rPr lang="en-US" sz="1200" b="1" dirty="0" smtClean="0">
                <a:solidFill>
                  <a:prstClr val="black"/>
                </a:solidFill>
                <a:latin typeface="Consolas"/>
              </a:rPr>
              <a:t> </a:t>
            </a:r>
            <a:r>
              <a:rPr lang="en-US" sz="1200" b="1" dirty="0" err="1">
                <a:solidFill>
                  <a:srgbClr val="0000FF"/>
                </a:solidFill>
                <a:latin typeface="Consolas"/>
              </a:rPr>
              <a:t>int</a:t>
            </a:r>
            <a:r>
              <a:rPr lang="en-US" sz="1200" b="1" dirty="0">
                <a:solidFill>
                  <a:prstClr val="black"/>
                </a:solidFill>
                <a:latin typeface="Consolas"/>
              </a:rPr>
              <a:t> </a:t>
            </a:r>
            <a:r>
              <a:rPr lang="en-US" sz="1200" b="1" dirty="0" err="1">
                <a:solidFill>
                  <a:prstClr val="black"/>
                </a:solidFill>
                <a:latin typeface="Consolas"/>
              </a:rPr>
              <a:t>lcid</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0000FF"/>
                </a:solidFill>
                <a:latin typeface="Consolas"/>
              </a:rPr>
              <a:t>static</a:t>
            </a:r>
            <a:r>
              <a:rPr lang="en-US" sz="1200" b="1" dirty="0">
                <a:solidFill>
                  <a:prstClr val="black"/>
                </a:solidFill>
                <a:latin typeface="Consolas"/>
              </a:rPr>
              <a:t> </a:t>
            </a:r>
            <a:r>
              <a:rPr lang="en-US" sz="1200" b="1" dirty="0">
                <a:solidFill>
                  <a:srgbClr val="0000FF"/>
                </a:solidFill>
                <a:latin typeface="Consolas"/>
              </a:rPr>
              <a:t>void</a:t>
            </a:r>
            <a:r>
              <a:rPr lang="en-US" sz="1200" b="1" dirty="0">
                <a:solidFill>
                  <a:prstClr val="black"/>
                </a:solidFill>
                <a:latin typeface="Consolas"/>
              </a:rPr>
              <a:t> Main(</a:t>
            </a:r>
            <a:r>
              <a:rPr lang="en-US" sz="1200" b="1" dirty="0">
                <a:solidFill>
                  <a:srgbClr val="0000FF"/>
                </a:solidFill>
                <a:latin typeface="Consolas"/>
              </a:rPr>
              <a:t>string</a:t>
            </a:r>
            <a:r>
              <a:rPr lang="en-US" sz="1200" b="1" dirty="0">
                <a:solidFill>
                  <a:prstClr val="black"/>
                </a:solidFill>
                <a:latin typeface="Consolas"/>
              </a:rPr>
              <a:t>[] </a:t>
            </a:r>
            <a:r>
              <a:rPr lang="en-US" sz="1200" b="1" dirty="0" err="1">
                <a:solidFill>
                  <a:prstClr val="black"/>
                </a:solidFill>
                <a:latin typeface="Consolas"/>
              </a:rPr>
              <a:t>args</a:t>
            </a:r>
            <a:r>
              <a:rPr lang="en-US" sz="1200" b="1" dirty="0">
                <a:solidFill>
                  <a:prstClr val="black"/>
                </a:solidFill>
                <a:latin typeface="Consolas"/>
              </a:rPr>
              <a:t>) {</a:t>
            </a:r>
          </a:p>
          <a:p>
            <a:r>
              <a:rPr lang="en-US" sz="1200" b="1" dirty="0">
                <a:solidFill>
                  <a:prstClr val="black"/>
                </a:solidFill>
                <a:latin typeface="Consolas"/>
              </a:rPr>
              <a:t>    </a:t>
            </a:r>
            <a:r>
              <a:rPr lang="en-US" sz="1200" b="1" dirty="0" err="1">
                <a:solidFill>
                  <a:srgbClr val="2B91AF"/>
                </a:solidFill>
                <a:latin typeface="Consolas"/>
              </a:rPr>
              <a:t>TermSetGoal</a:t>
            </a:r>
            <a:r>
              <a:rPr lang="en-US" sz="1200" b="1" dirty="0">
                <a:solidFill>
                  <a:prstClr val="black"/>
                </a:solidFill>
                <a:latin typeface="Consolas"/>
              </a:rPr>
              <a:t> </a:t>
            </a:r>
            <a:r>
              <a:rPr lang="en-US" sz="1200" b="1" dirty="0" err="1">
                <a:solidFill>
                  <a:prstClr val="black"/>
                </a:solidFill>
                <a:latin typeface="Consolas"/>
              </a:rPr>
              <a:t>termSetGoal</a:t>
            </a:r>
            <a:r>
              <a:rPr lang="en-US" sz="1200" b="1" dirty="0">
                <a:solidFill>
                  <a:prstClr val="black"/>
                </a:solidFill>
                <a:latin typeface="Consolas"/>
              </a:rPr>
              <a:t> = </a:t>
            </a:r>
            <a:r>
              <a:rPr lang="en-US" sz="1200" b="1" dirty="0" err="1">
                <a:solidFill>
                  <a:srgbClr val="0000FF"/>
                </a:solidFill>
                <a:latin typeface="Consolas"/>
              </a:rPr>
              <a:t>this</a:t>
            </a:r>
            <a:r>
              <a:rPr lang="en-US" sz="1200" b="1" dirty="0" err="1">
                <a:solidFill>
                  <a:prstClr val="black"/>
                </a:solidFill>
                <a:latin typeface="Consolas"/>
              </a:rPr>
              <a:t>.LoadTermSetGoal</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smtClean="0">
                <a:solidFill>
                  <a:prstClr val="black"/>
                </a:solidFill>
                <a:latin typeface="Consolas"/>
              </a:rPr>
              <a:t>Log(</a:t>
            </a:r>
            <a:r>
              <a:rPr lang="en-US" sz="1200" b="1" dirty="0" smtClean="0">
                <a:solidFill>
                  <a:srgbClr val="A31515"/>
                </a:solidFill>
                <a:latin typeface="Consolas"/>
              </a:rPr>
              <a:t>"\</a:t>
            </a:r>
            <a:r>
              <a:rPr lang="en-US" sz="1200" b="1" dirty="0">
                <a:solidFill>
                  <a:srgbClr val="A31515"/>
                </a:solidFill>
                <a:latin typeface="Consolas"/>
              </a:rPr>
              <a:t>r\</a:t>
            </a:r>
            <a:r>
              <a:rPr lang="en-US" sz="1200" b="1" dirty="0" err="1">
                <a:solidFill>
                  <a:srgbClr val="A31515"/>
                </a:solidFill>
                <a:latin typeface="Consolas"/>
              </a:rPr>
              <a:t>nTermSetImport</a:t>
            </a:r>
            <a:r>
              <a:rPr lang="en-US" sz="1200" b="1" dirty="0">
                <a:solidFill>
                  <a:srgbClr val="A31515"/>
                </a:solidFill>
                <a:latin typeface="Consolas"/>
              </a:rPr>
              <a:t> (Server OM): Starting...\</a:t>
            </a:r>
            <a:r>
              <a:rPr lang="en-US" sz="1200" b="1" dirty="0" smtClean="0">
                <a:solidFill>
                  <a:srgbClr val="A31515"/>
                </a:solidFill>
                <a:latin typeface="Consolas"/>
              </a:rPr>
              <a:t>r\n"</a:t>
            </a:r>
            <a:r>
              <a:rPr lang="en-US" sz="1200" b="1" dirty="0" smtClean="0">
                <a:solidFill>
                  <a:prstClr val="black"/>
                </a:solidFill>
                <a:latin typeface="Consolas"/>
              </a:rPr>
              <a:t>);</a:t>
            </a:r>
          </a:p>
          <a:p>
            <a:r>
              <a:rPr lang="en-US" sz="1200" b="1" dirty="0" smtClean="0">
                <a:solidFill>
                  <a:prstClr val="black"/>
                </a:solidFill>
                <a:latin typeface="Consolas"/>
              </a:rPr>
              <a:t>    </a:t>
            </a:r>
            <a:r>
              <a:rPr lang="en-US" sz="1200" b="1" dirty="0" smtClean="0">
                <a:solidFill>
                  <a:srgbClr val="0000FF"/>
                </a:solidFill>
                <a:latin typeface="Consolas"/>
              </a:rPr>
              <a:t>using</a:t>
            </a:r>
            <a:r>
              <a:rPr lang="en-US" sz="1200" b="1" dirty="0" smtClean="0">
                <a:solidFill>
                  <a:prstClr val="black"/>
                </a:solidFill>
                <a:latin typeface="Consolas"/>
              </a:rPr>
              <a:t> (</a:t>
            </a:r>
            <a:r>
              <a:rPr lang="en-US" sz="1200" b="1" dirty="0" err="1" smtClean="0">
                <a:solidFill>
                  <a:srgbClr val="2B91AF"/>
                </a:solidFill>
                <a:latin typeface="Consolas"/>
              </a:rPr>
              <a:t>SPSite</a:t>
            </a:r>
            <a:r>
              <a:rPr lang="en-US" sz="1200" b="1" dirty="0" smtClean="0">
                <a:solidFill>
                  <a:prstClr val="black"/>
                </a:solidFill>
                <a:latin typeface="Consolas"/>
              </a:rPr>
              <a:t> site = </a:t>
            </a:r>
            <a:r>
              <a:rPr lang="en-US" sz="1200" b="1" dirty="0" smtClean="0">
                <a:solidFill>
                  <a:srgbClr val="0000FF"/>
                </a:solidFill>
                <a:latin typeface="Consolas"/>
              </a:rPr>
              <a:t>new</a:t>
            </a:r>
            <a:r>
              <a:rPr lang="en-US" sz="1200" b="1" dirty="0" smtClean="0">
                <a:solidFill>
                  <a:prstClr val="black"/>
                </a:solidFill>
                <a:latin typeface="Consolas"/>
              </a:rPr>
              <a:t> </a:t>
            </a:r>
            <a:r>
              <a:rPr lang="en-US" sz="1200" b="1" dirty="0" err="1" smtClean="0">
                <a:solidFill>
                  <a:srgbClr val="2B91AF"/>
                </a:solidFill>
                <a:latin typeface="Consolas"/>
              </a:rPr>
              <a:t>SPSite</a:t>
            </a:r>
            <a:r>
              <a:rPr lang="en-US" sz="1200" b="1" dirty="0" smtClean="0">
                <a:solidFill>
                  <a:prstClr val="black"/>
                </a:solidFill>
                <a:latin typeface="Consolas"/>
              </a:rPr>
              <a:t>(</a:t>
            </a:r>
            <a:r>
              <a:rPr lang="en-US" sz="1200" b="1" dirty="0" smtClean="0">
                <a:solidFill>
                  <a:srgbClr val="A31515"/>
                </a:solidFill>
                <a:latin typeface="Consolas"/>
              </a:rPr>
              <a:t>"http://localhost/"</a:t>
            </a:r>
            <a:r>
              <a:rPr lang="en-US" sz="1200" b="1" dirty="0" smtClean="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TaxonomySession</a:t>
            </a:r>
            <a:r>
              <a:rPr lang="en-US" sz="1200" b="1" dirty="0">
                <a:solidFill>
                  <a:prstClr val="black"/>
                </a:solidFill>
                <a:latin typeface="Consolas"/>
              </a:rPr>
              <a:t> </a:t>
            </a:r>
            <a:r>
              <a:rPr lang="en-US" sz="1200" b="1" dirty="0" err="1">
                <a:solidFill>
                  <a:prstClr val="black"/>
                </a:solidFill>
                <a:latin typeface="Consolas"/>
              </a:rPr>
              <a:t>taxonomySession</a:t>
            </a:r>
            <a:r>
              <a:rPr lang="en-US" sz="1200" b="1" dirty="0">
                <a:solidFill>
                  <a:prstClr val="black"/>
                </a:solidFill>
                <a:latin typeface="Consolas"/>
              </a:rPr>
              <a:t> </a:t>
            </a:r>
          </a:p>
          <a:p>
            <a:r>
              <a:rPr lang="en-US" sz="1200" b="1" dirty="0">
                <a:solidFill>
                  <a:prstClr val="black"/>
                </a:solidFill>
                <a:latin typeface="Consolas"/>
              </a:rPr>
              <a:t>        = </a:t>
            </a:r>
            <a:r>
              <a:rPr lang="en-US" sz="1200" b="1" dirty="0">
                <a:solidFill>
                  <a:srgbClr val="0000FF"/>
                </a:solidFill>
                <a:latin typeface="Consolas"/>
              </a:rPr>
              <a:t>new</a:t>
            </a:r>
            <a:r>
              <a:rPr lang="en-US" sz="1200" b="1" dirty="0">
                <a:solidFill>
                  <a:prstClr val="black"/>
                </a:solidFill>
                <a:latin typeface="Consolas"/>
              </a:rPr>
              <a:t> </a:t>
            </a:r>
            <a:r>
              <a:rPr lang="en-US" sz="1200" b="1" dirty="0" err="1">
                <a:solidFill>
                  <a:srgbClr val="2B91AF"/>
                </a:solidFill>
                <a:latin typeface="Consolas"/>
              </a:rPr>
              <a:t>TaxonomySession</a:t>
            </a:r>
            <a:r>
              <a:rPr lang="en-US" sz="1200" b="1" dirty="0">
                <a:solidFill>
                  <a:prstClr val="black"/>
                </a:solidFill>
                <a:latin typeface="Consolas"/>
              </a:rPr>
              <a:t>(site, </a:t>
            </a:r>
            <a:r>
              <a:rPr lang="en-US" sz="1200" b="1" dirty="0" err="1">
                <a:solidFill>
                  <a:prstClr val="black"/>
                </a:solidFill>
                <a:latin typeface="Consolas"/>
              </a:rPr>
              <a:t>updateCache</a:t>
            </a:r>
            <a:r>
              <a:rPr lang="en-US" sz="1200" b="1" dirty="0">
                <a:solidFill>
                  <a:prstClr val="black"/>
                </a:solidFill>
                <a:latin typeface="Consolas"/>
              </a:rPr>
              <a:t>: </a:t>
            </a:r>
            <a:r>
              <a:rPr lang="en-US" sz="1200" b="1" dirty="0">
                <a:solidFill>
                  <a:srgbClr val="0000FF"/>
                </a:solidFill>
                <a:latin typeface="Consolas"/>
              </a:rPr>
              <a:t>true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TermStore</a:t>
            </a:r>
            <a:r>
              <a:rPr lang="en-US" sz="1200" b="1" dirty="0">
                <a:solidFill>
                  <a:prstClr val="black"/>
                </a:solidFill>
                <a:latin typeface="Consolas"/>
              </a:rPr>
              <a:t> </a:t>
            </a:r>
            <a:r>
              <a:rPr lang="en-US" sz="1200" b="1" dirty="0" err="1">
                <a:solidFill>
                  <a:prstClr val="black"/>
                </a:solidFill>
                <a:latin typeface="Consolas"/>
              </a:rPr>
              <a:t>termStore</a:t>
            </a:r>
            <a:r>
              <a:rPr lang="en-US" sz="1200" b="1" dirty="0">
                <a:solidFill>
                  <a:prstClr val="black"/>
                </a:solidFill>
                <a:latin typeface="Consolas"/>
              </a:rPr>
              <a:t> </a:t>
            </a:r>
          </a:p>
          <a:p>
            <a:r>
              <a:rPr lang="en-US" sz="1200" b="1" dirty="0">
                <a:solidFill>
                  <a:prstClr val="black"/>
                </a:solidFill>
                <a:latin typeface="Consolas"/>
              </a:rPr>
              <a:t>        = </a:t>
            </a:r>
            <a:r>
              <a:rPr lang="en-US" sz="1200" b="1" dirty="0" err="1" smtClean="0">
                <a:solidFill>
                  <a:prstClr val="black"/>
                </a:solidFill>
                <a:latin typeface="Consolas"/>
              </a:rPr>
              <a:t>taxonomySession.DefaultSiteCollectionTermStore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Program</a:t>
            </a:r>
            <a:r>
              <a:rPr lang="en-US" sz="1200" b="1" dirty="0" err="1">
                <a:solidFill>
                  <a:prstClr val="black"/>
                </a:solidFill>
                <a:latin typeface="Consolas"/>
              </a:rPr>
              <a:t>.lcid</a:t>
            </a:r>
            <a:r>
              <a:rPr lang="en-US" sz="1200" b="1" dirty="0">
                <a:solidFill>
                  <a:prstClr val="black"/>
                </a:solidFill>
                <a:latin typeface="Consolas"/>
              </a:rPr>
              <a:t> = </a:t>
            </a:r>
            <a:r>
              <a:rPr lang="en-US" sz="1200" b="1" dirty="0" err="1">
                <a:solidFill>
                  <a:prstClr val="black"/>
                </a:solidFill>
                <a:latin typeface="Consolas"/>
              </a:rPr>
              <a:t>termStore.WorkingLanguage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prstClr val="black"/>
                </a:solidFill>
                <a:latin typeface="Consolas"/>
              </a:rPr>
              <a:t>ImportTermSet</a:t>
            </a:r>
            <a:r>
              <a:rPr lang="en-US" sz="1200" b="1" dirty="0">
                <a:solidFill>
                  <a:prstClr val="black"/>
                </a:solidFill>
                <a:latin typeface="Consolas"/>
              </a:rPr>
              <a:t>(</a:t>
            </a:r>
            <a:r>
              <a:rPr lang="en-US" sz="1200" b="1" dirty="0" err="1">
                <a:solidFill>
                  <a:prstClr val="black"/>
                </a:solidFill>
                <a:latin typeface="Consolas"/>
              </a:rPr>
              <a:t>termStore</a:t>
            </a:r>
            <a:r>
              <a:rPr lang="en-US" sz="1200" b="1" dirty="0">
                <a:solidFill>
                  <a:prstClr val="black"/>
                </a:solidFill>
                <a:latin typeface="Consolas"/>
              </a:rPr>
              <a:t>, </a:t>
            </a:r>
            <a:r>
              <a:rPr lang="en-US" sz="1200" b="1" dirty="0" err="1">
                <a:solidFill>
                  <a:prstClr val="black"/>
                </a:solidFill>
                <a:latin typeface="Consolas"/>
              </a:rPr>
              <a:t>termSetGoal</a:t>
            </a:r>
            <a:r>
              <a:rPr lang="en-US" sz="1200" b="1" dirty="0" smtClean="0">
                <a:solidFill>
                  <a:prstClr val="black"/>
                </a:solidFill>
                <a:latin typeface="Consolas"/>
              </a:rPr>
              <a:t>);</a:t>
            </a:r>
          </a:p>
          <a:p>
            <a:endParaRPr lang="en-US" sz="1200" b="1" dirty="0">
              <a:solidFill>
                <a:prstClr val="black"/>
              </a:solidFill>
              <a:latin typeface="Consolas"/>
            </a:endParaRPr>
          </a:p>
          <a:p>
            <a:r>
              <a:rPr lang="en-US" sz="1200" b="1" dirty="0" smtClean="0">
                <a:solidFill>
                  <a:prstClr val="black"/>
                </a:solidFill>
                <a:latin typeface="Consolas"/>
              </a:rPr>
              <a:t>      </a:t>
            </a:r>
            <a:r>
              <a:rPr lang="en-US" sz="1200" b="1" dirty="0">
                <a:solidFill>
                  <a:srgbClr val="000000"/>
                </a:solidFill>
                <a:highlight>
                  <a:srgbClr val="FFFFFF"/>
                </a:highlight>
                <a:latin typeface="Consolas" panose="020B0609020204030204" pitchFamily="49" charset="0"/>
              </a:rPr>
              <a:t>Log(</a:t>
            </a:r>
            <a:r>
              <a:rPr lang="en-US" sz="1200" b="1" dirty="0">
                <a:solidFill>
                  <a:srgbClr val="A31515"/>
                </a:solidFill>
                <a:highlight>
                  <a:srgbClr val="FFFFFF"/>
                </a:highlight>
                <a:latin typeface="Consolas" panose="020B0609020204030204" pitchFamily="49" charset="0"/>
              </a:rPr>
              <a:t>"The operation completed successfully."</a:t>
            </a:r>
            <a:r>
              <a:rPr lang="en-US" sz="1200" b="1" dirty="0">
                <a:solidFill>
                  <a:srgbClr val="000000"/>
                </a:solidFill>
                <a:highlight>
                  <a:srgbClr val="FFFFFF"/>
                </a:highlight>
                <a:latin typeface="Consolas" panose="020B0609020204030204" pitchFamily="49" charset="0"/>
              </a:rPr>
              <a:t>);</a:t>
            </a:r>
            <a:endParaRPr lang="en-US" sz="1200" b="1" dirty="0">
              <a:solidFill>
                <a:prstClr val="black"/>
              </a:solidFill>
              <a:latin typeface="Consolas"/>
            </a:endParaRPr>
          </a:p>
          <a:p>
            <a:r>
              <a:rPr lang="en-US" sz="1200" b="1" dirty="0">
                <a:solidFill>
                  <a:prstClr val="black"/>
                </a:solidFill>
                <a:latin typeface="Consolas"/>
              </a:rPr>
              <a:t>    }</a:t>
            </a:r>
          </a:p>
          <a:p>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p>
        </p:txBody>
      </p:sp>
      <p:cxnSp>
        <p:nvCxnSpPr>
          <p:cNvPr id="6" name="Straight Connector 5"/>
          <p:cNvCxnSpPr/>
          <p:nvPr/>
        </p:nvCxnSpPr>
        <p:spPr>
          <a:xfrm>
            <a:off x="5733669" y="1539563"/>
            <a:ext cx="0" cy="501055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772138" y="1483645"/>
            <a:ext cx="6597001" cy="5080169"/>
          </a:xfrm>
          <a:prstGeom prst="rect">
            <a:avLst/>
          </a:prstGeom>
          <a:solidFill>
            <a:schemeClr val="tx1"/>
          </a:solidFill>
        </p:spPr>
        <p:txBody>
          <a:bodyPr wrap="square" lIns="93278" tIns="46639" rIns="93278" bIns="46639">
            <a:spAutoFit/>
          </a:bodyPr>
          <a:lstStyle/>
          <a:p>
            <a:r>
              <a:rPr lang="en-US" sz="1200" b="1" dirty="0">
                <a:solidFill>
                  <a:prstClr val="black"/>
                </a:solidFill>
                <a:latin typeface="Consolas"/>
              </a:rPr>
              <a:t>  </a:t>
            </a:r>
            <a:r>
              <a:rPr lang="en-US" sz="1200" b="1" dirty="0">
                <a:solidFill>
                  <a:srgbClr val="0000FF"/>
                </a:solidFill>
                <a:latin typeface="Consolas"/>
              </a:rPr>
              <a:t>static</a:t>
            </a:r>
            <a:r>
              <a:rPr lang="en-US" sz="1200" b="1" dirty="0">
                <a:solidFill>
                  <a:prstClr val="black"/>
                </a:solidFill>
                <a:latin typeface="Consolas"/>
              </a:rPr>
              <a:t> </a:t>
            </a:r>
            <a:r>
              <a:rPr lang="en-US" sz="1200" b="1" dirty="0" err="1">
                <a:solidFill>
                  <a:srgbClr val="2B91AF"/>
                </a:solidFill>
                <a:latin typeface="Consolas"/>
              </a:rPr>
              <a:t>TermSetGoal</a:t>
            </a:r>
            <a:r>
              <a:rPr lang="en-US" sz="1200" b="1" dirty="0">
                <a:solidFill>
                  <a:prstClr val="black"/>
                </a:solidFill>
                <a:latin typeface="Consolas"/>
              </a:rPr>
              <a:t> </a:t>
            </a:r>
            <a:r>
              <a:rPr lang="en-US" sz="1200" b="1" dirty="0" err="1">
                <a:solidFill>
                  <a:prstClr val="black"/>
                </a:solidFill>
                <a:latin typeface="Consolas"/>
              </a:rPr>
              <a:t>LoadTermSetGoal</a:t>
            </a:r>
            <a:r>
              <a:rPr lang="en-US" sz="1200" b="1" dirty="0">
                <a:solidFill>
                  <a:prstClr val="black"/>
                </a:solidFill>
                <a:latin typeface="Consolas"/>
              </a:rPr>
              <a:t>() {</a:t>
            </a:r>
          </a:p>
          <a:p>
            <a:r>
              <a:rPr lang="en-US" sz="1200" b="1" dirty="0">
                <a:solidFill>
                  <a:prstClr val="black"/>
                </a:solidFill>
                <a:latin typeface="Consolas"/>
              </a:rPr>
              <a:t>    </a:t>
            </a:r>
            <a:r>
              <a:rPr lang="en-US" sz="1200" b="1" dirty="0" err="1">
                <a:solidFill>
                  <a:srgbClr val="2B91AF"/>
                </a:solidFill>
                <a:latin typeface="Consolas"/>
              </a:rPr>
              <a:t>TermSetGoal</a:t>
            </a:r>
            <a:r>
              <a:rPr lang="en-US" sz="1200" b="1" dirty="0">
                <a:solidFill>
                  <a:prstClr val="black"/>
                </a:solidFill>
                <a:latin typeface="Consolas"/>
              </a:rPr>
              <a:t> </a:t>
            </a:r>
            <a:r>
              <a:rPr lang="en-US" sz="1200" b="1" dirty="0" err="1">
                <a:solidFill>
                  <a:prstClr val="black"/>
                </a:solidFill>
                <a:latin typeface="Consolas"/>
              </a:rPr>
              <a:t>termSetGoal</a:t>
            </a:r>
            <a:r>
              <a:rPr lang="en-US" sz="1200" b="1" dirty="0">
                <a:solidFill>
                  <a:prstClr val="black"/>
                </a:solidFill>
                <a:latin typeface="Consolas"/>
              </a:rPr>
              <a:t>;</a:t>
            </a:r>
          </a:p>
          <a:p>
            <a:r>
              <a:rPr lang="en-US" sz="1200" b="1" dirty="0">
                <a:solidFill>
                  <a:prstClr val="black"/>
                </a:solidFill>
                <a:latin typeface="Consolas"/>
              </a:rPr>
              <a:t>    </a:t>
            </a:r>
            <a:r>
              <a:rPr lang="en-US" sz="1200" b="1" dirty="0" err="1">
                <a:solidFill>
                  <a:srgbClr val="2B91AF"/>
                </a:solidFill>
                <a:latin typeface="Consolas"/>
              </a:rPr>
              <a:t>XmlSerializer</a:t>
            </a:r>
            <a:r>
              <a:rPr lang="en-US" sz="1200" b="1" dirty="0">
                <a:solidFill>
                  <a:prstClr val="black"/>
                </a:solidFill>
                <a:latin typeface="Consolas"/>
              </a:rPr>
              <a:t> </a:t>
            </a:r>
            <a:r>
              <a:rPr lang="en-US" sz="1200" b="1" dirty="0" err="1">
                <a:solidFill>
                  <a:prstClr val="black"/>
                </a:solidFill>
                <a:latin typeface="Consolas"/>
              </a:rPr>
              <a:t>serializer</a:t>
            </a:r>
            <a:r>
              <a:rPr lang="en-US" sz="1200" b="1" dirty="0">
                <a:solidFill>
                  <a:prstClr val="black"/>
                </a:solidFill>
                <a:latin typeface="Consolas"/>
              </a:rPr>
              <a:t> = </a:t>
            </a:r>
            <a:r>
              <a:rPr lang="en-US" sz="1200" b="1" dirty="0">
                <a:solidFill>
                  <a:srgbClr val="0000FF"/>
                </a:solidFill>
                <a:latin typeface="Consolas"/>
              </a:rPr>
              <a:t>new</a:t>
            </a:r>
            <a:r>
              <a:rPr lang="en-US" sz="1200" b="1" dirty="0">
                <a:solidFill>
                  <a:prstClr val="black"/>
                </a:solidFill>
                <a:latin typeface="Consolas"/>
              </a:rPr>
              <a:t> </a:t>
            </a:r>
            <a:r>
              <a:rPr lang="en-US" sz="1200" b="1" dirty="0" err="1">
                <a:solidFill>
                  <a:srgbClr val="2B91AF"/>
                </a:solidFill>
                <a:latin typeface="Consolas"/>
              </a:rPr>
              <a:t>XmlSerializer</a:t>
            </a:r>
            <a:r>
              <a:rPr lang="en-US" sz="1200" b="1" dirty="0">
                <a:solidFill>
                  <a:prstClr val="black"/>
                </a:solidFill>
                <a:latin typeface="Consolas"/>
              </a:rPr>
              <a:t>(</a:t>
            </a:r>
            <a:r>
              <a:rPr lang="en-US" sz="1200" b="1" dirty="0" err="1">
                <a:solidFill>
                  <a:srgbClr val="0000FF"/>
                </a:solidFill>
                <a:latin typeface="Consolas"/>
              </a:rPr>
              <a:t>typeof</a:t>
            </a:r>
            <a:r>
              <a:rPr lang="en-US" sz="1200" b="1" dirty="0">
                <a:solidFill>
                  <a:prstClr val="black"/>
                </a:solidFill>
                <a:latin typeface="Consolas"/>
              </a:rPr>
              <a:t>(</a:t>
            </a:r>
            <a:r>
              <a:rPr lang="en-US" sz="1200" b="1" dirty="0" err="1">
                <a:solidFill>
                  <a:srgbClr val="2B91AF"/>
                </a:solidFill>
                <a:latin typeface="Consolas"/>
              </a:rPr>
              <a:t>TermSetGoal</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Log(</a:t>
            </a:r>
            <a:r>
              <a:rPr lang="en-US" sz="1200" b="1" dirty="0">
                <a:solidFill>
                  <a:srgbClr val="A31515"/>
                </a:solidFill>
                <a:latin typeface="Consolas"/>
              </a:rPr>
              <a:t>"Reading ExternalTaxonomyData.xml"</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using</a:t>
            </a:r>
            <a:r>
              <a:rPr lang="en-US" sz="1200" b="1" dirty="0">
                <a:solidFill>
                  <a:prstClr val="black"/>
                </a:solidFill>
                <a:latin typeface="Consolas"/>
              </a:rPr>
              <a:t> (</a:t>
            </a:r>
            <a:r>
              <a:rPr lang="en-US" sz="1200" b="1" dirty="0">
                <a:solidFill>
                  <a:srgbClr val="2B91AF"/>
                </a:solidFill>
                <a:latin typeface="Consolas"/>
              </a:rPr>
              <a:t>Stream</a:t>
            </a:r>
            <a:r>
              <a:rPr lang="en-US" sz="1200" b="1" dirty="0">
                <a:solidFill>
                  <a:prstClr val="black"/>
                </a:solidFill>
                <a:latin typeface="Consolas"/>
              </a:rPr>
              <a:t> </a:t>
            </a:r>
            <a:r>
              <a:rPr lang="en-US" sz="1200" b="1" dirty="0" err="1">
                <a:solidFill>
                  <a:prstClr val="black"/>
                </a:solidFill>
                <a:latin typeface="Consolas"/>
              </a:rPr>
              <a:t>stream</a:t>
            </a:r>
            <a:r>
              <a:rPr lang="en-US" sz="1200" b="1" dirty="0">
                <a:solidFill>
                  <a:prstClr val="black"/>
                </a:solidFill>
                <a:latin typeface="Consolas"/>
              </a:rPr>
              <a:t> = </a:t>
            </a:r>
            <a:r>
              <a:rPr lang="en-US" sz="1200" b="1" dirty="0">
                <a:solidFill>
                  <a:srgbClr val="0000FF"/>
                </a:solidFill>
                <a:latin typeface="Consolas"/>
              </a:rPr>
              <a:t>new</a:t>
            </a:r>
            <a:r>
              <a:rPr lang="en-US" sz="1200" b="1" dirty="0">
                <a:solidFill>
                  <a:prstClr val="black"/>
                </a:solidFill>
                <a:latin typeface="Consolas"/>
              </a:rPr>
              <a:t> </a:t>
            </a:r>
            <a:r>
              <a:rPr lang="en-US" sz="1200" b="1" dirty="0" err="1">
                <a:solidFill>
                  <a:srgbClr val="2B91AF"/>
                </a:solidFill>
                <a:latin typeface="Consolas"/>
              </a:rPr>
              <a:t>FileStream</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A31515"/>
                </a:solidFill>
                <a:latin typeface="Consolas"/>
              </a:rPr>
              <a:t>"ExternalTaxonomyData.xml"</a:t>
            </a:r>
            <a:r>
              <a:rPr lang="en-US" sz="1200" b="1" dirty="0">
                <a:solidFill>
                  <a:prstClr val="black"/>
                </a:solidFill>
                <a:latin typeface="Consolas"/>
              </a:rPr>
              <a:t>, </a:t>
            </a:r>
            <a:r>
              <a:rPr lang="en-US" sz="1200" b="1" dirty="0" err="1">
                <a:solidFill>
                  <a:srgbClr val="2B91AF"/>
                </a:solidFill>
                <a:latin typeface="Consolas"/>
              </a:rPr>
              <a:t>FileMode</a:t>
            </a:r>
            <a:r>
              <a:rPr lang="en-US" sz="1200" b="1" dirty="0" err="1">
                <a:solidFill>
                  <a:prstClr val="black"/>
                </a:solidFill>
                <a:latin typeface="Consolas"/>
              </a:rPr>
              <a:t>.Open</a:t>
            </a:r>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prstClr val="black"/>
                </a:solidFill>
                <a:latin typeface="Consolas"/>
              </a:rPr>
              <a:t>termSetGoal</a:t>
            </a:r>
            <a:r>
              <a:rPr lang="en-US" sz="1200" b="1" dirty="0">
                <a:solidFill>
                  <a:prstClr val="black"/>
                </a:solidFill>
                <a:latin typeface="Consolas"/>
              </a:rPr>
              <a:t> = (</a:t>
            </a:r>
            <a:r>
              <a:rPr lang="en-US" sz="1200" b="1" dirty="0" err="1">
                <a:solidFill>
                  <a:srgbClr val="2B91AF"/>
                </a:solidFill>
                <a:latin typeface="Consolas"/>
              </a:rPr>
              <a:t>TermSetGoal</a:t>
            </a:r>
            <a:r>
              <a:rPr lang="en-US" sz="1200" b="1" dirty="0">
                <a:solidFill>
                  <a:prstClr val="black"/>
                </a:solidFill>
                <a:latin typeface="Consolas"/>
              </a:rPr>
              <a:t>)</a:t>
            </a:r>
            <a:r>
              <a:rPr lang="en-US" sz="1200" b="1" dirty="0" err="1">
                <a:solidFill>
                  <a:prstClr val="black"/>
                </a:solidFill>
                <a:latin typeface="Consolas"/>
              </a:rPr>
              <a:t>serializer.Deserialize</a:t>
            </a:r>
            <a:r>
              <a:rPr lang="en-US" sz="1200" b="1" dirty="0">
                <a:solidFill>
                  <a:prstClr val="black"/>
                </a:solidFill>
                <a:latin typeface="Consolas"/>
              </a:rPr>
              <a:t>(stream);</a:t>
            </a:r>
          </a:p>
          <a:p>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HashSet</a:t>
            </a:r>
            <a:r>
              <a:rPr lang="en-US" sz="1200" b="1" dirty="0">
                <a:solidFill>
                  <a:prstClr val="black"/>
                </a:solidFill>
                <a:latin typeface="Consolas"/>
              </a:rPr>
              <a:t>&lt;</a:t>
            </a:r>
            <a:r>
              <a:rPr lang="en-US" sz="1200" b="1" dirty="0" err="1">
                <a:solidFill>
                  <a:srgbClr val="2B91AF"/>
                </a:solidFill>
                <a:latin typeface="Consolas"/>
              </a:rPr>
              <a:t>Guid</a:t>
            </a:r>
            <a:r>
              <a:rPr lang="en-US" sz="1200" b="1" dirty="0">
                <a:solidFill>
                  <a:prstClr val="black"/>
                </a:solidFill>
                <a:latin typeface="Consolas"/>
              </a:rPr>
              <a:t>&gt; ids = </a:t>
            </a:r>
            <a:r>
              <a:rPr lang="en-US" sz="1200" b="1" dirty="0">
                <a:solidFill>
                  <a:srgbClr val="0000FF"/>
                </a:solidFill>
                <a:latin typeface="Consolas"/>
              </a:rPr>
              <a:t>new</a:t>
            </a:r>
            <a:r>
              <a:rPr lang="en-US" sz="1200" b="1" dirty="0">
                <a:solidFill>
                  <a:prstClr val="black"/>
                </a:solidFill>
                <a:latin typeface="Consolas"/>
              </a:rPr>
              <a:t> </a:t>
            </a:r>
            <a:r>
              <a:rPr lang="en-US" sz="1200" b="1" dirty="0" err="1">
                <a:solidFill>
                  <a:srgbClr val="2B91AF"/>
                </a:solidFill>
                <a:latin typeface="Consolas"/>
              </a:rPr>
              <a:t>HashSet</a:t>
            </a:r>
            <a:r>
              <a:rPr lang="en-US" sz="1200" b="1" dirty="0">
                <a:solidFill>
                  <a:prstClr val="black"/>
                </a:solidFill>
                <a:latin typeface="Consolas"/>
              </a:rPr>
              <a:t>&lt;</a:t>
            </a:r>
            <a:r>
              <a:rPr lang="en-US" sz="1200" b="1" dirty="0" err="1">
                <a:solidFill>
                  <a:srgbClr val="2B91AF"/>
                </a:solidFill>
                <a:latin typeface="Consolas"/>
              </a:rPr>
              <a:t>Guid</a:t>
            </a:r>
            <a:r>
              <a:rPr lang="en-US" sz="1200" b="1" dirty="0">
                <a:solidFill>
                  <a:prstClr val="black"/>
                </a:solidFill>
                <a:latin typeface="Consolas"/>
              </a:rPr>
              <a:t>&gt;();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0000FF"/>
                </a:solidFill>
                <a:latin typeface="Consolas"/>
              </a:rPr>
              <a:t>foreach</a:t>
            </a:r>
            <a:r>
              <a:rPr lang="en-US" sz="1200" b="1" dirty="0">
                <a:solidFill>
                  <a:prstClr val="black"/>
                </a:solidFill>
                <a:latin typeface="Consolas"/>
              </a:rPr>
              <a:t> </a:t>
            </a:r>
            <a:r>
              <a:rPr lang="en-US" sz="1200" b="1" dirty="0" smtClean="0">
                <a:solidFill>
                  <a:prstClr val="black"/>
                </a:solidFill>
                <a:latin typeface="Consolas"/>
              </a:rPr>
              <a:t>(</a:t>
            </a:r>
            <a:r>
              <a:rPr lang="en-US" sz="1200" b="1" dirty="0" err="1" smtClean="0">
                <a:solidFill>
                  <a:srgbClr val="2B91AF"/>
                </a:solidFill>
                <a:latin typeface="Consolas"/>
              </a:rPr>
              <a:t>ItemGoal</a:t>
            </a:r>
            <a:r>
              <a:rPr lang="en-US" sz="1200" b="1" dirty="0" smtClean="0">
                <a:solidFill>
                  <a:prstClr val="black"/>
                </a:solidFill>
                <a:latin typeface="Consolas"/>
              </a:rPr>
              <a:t> </a:t>
            </a:r>
            <a:r>
              <a:rPr lang="en-US" sz="1200" b="1" dirty="0" err="1" smtClean="0">
                <a:solidFill>
                  <a:prstClr val="black"/>
                </a:solidFill>
                <a:latin typeface="Consolas"/>
              </a:rPr>
              <a:t>itemGoal</a:t>
            </a:r>
            <a:r>
              <a:rPr lang="en-US" sz="1200" b="1" dirty="0" smtClean="0">
                <a:solidFill>
                  <a:prstClr val="black"/>
                </a:solidFill>
                <a:latin typeface="Consolas"/>
              </a:rPr>
              <a:t> </a:t>
            </a:r>
            <a:r>
              <a:rPr lang="en-US" sz="1200" b="1" dirty="0">
                <a:solidFill>
                  <a:srgbClr val="0000FF"/>
                </a:solidFill>
                <a:latin typeface="Consolas"/>
              </a:rPr>
              <a:t>in</a:t>
            </a:r>
          </a:p>
          <a:p>
            <a:r>
              <a:rPr lang="en-US" sz="1200" b="1" dirty="0">
                <a:solidFill>
                  <a:srgbClr val="0000FF"/>
                </a:solidFill>
                <a:latin typeface="Consolas"/>
              </a:rPr>
              <a:t>       </a:t>
            </a:r>
            <a:r>
              <a:rPr lang="en-US" sz="1200" b="1" dirty="0" err="1">
                <a:solidFill>
                  <a:prstClr val="black"/>
                </a:solidFill>
                <a:latin typeface="Consolas"/>
              </a:rPr>
              <a:t>EnumerateTreeDepthFirst</a:t>
            </a:r>
            <a:r>
              <a:rPr lang="en-US" sz="1200" b="1" dirty="0" smtClean="0">
                <a:solidFill>
                  <a:prstClr val="black"/>
                </a:solidFill>
                <a:latin typeface="Consolas"/>
              </a:rPr>
              <a:t>((</a:t>
            </a:r>
            <a:r>
              <a:rPr lang="en-US" sz="1200" b="1" dirty="0" err="1" smtClean="0">
                <a:solidFill>
                  <a:srgbClr val="2B91AF"/>
                </a:solidFill>
                <a:latin typeface="Consolas"/>
              </a:rPr>
              <a:t>ItemGoal</a:t>
            </a:r>
            <a:r>
              <a:rPr lang="en-US" sz="1200" b="1" dirty="0" smtClean="0">
                <a:solidFill>
                  <a:prstClr val="black"/>
                </a:solidFill>
                <a:latin typeface="Consolas"/>
              </a:rPr>
              <a:t>)</a:t>
            </a:r>
            <a:r>
              <a:rPr lang="en-US" sz="1200" b="1" dirty="0" err="1" smtClean="0">
                <a:solidFill>
                  <a:prstClr val="black"/>
                </a:solidFill>
                <a:latin typeface="Consolas"/>
              </a:rPr>
              <a:t>termSetGoal</a:t>
            </a:r>
            <a:r>
              <a:rPr lang="en-US" sz="1200" b="1" dirty="0">
                <a:solidFill>
                  <a:prstClr val="black"/>
                </a:solidFill>
                <a:latin typeface="Consolas"/>
              </a:rPr>
              <a:t>,</a:t>
            </a:r>
          </a:p>
          <a:p>
            <a:r>
              <a:rPr lang="en-US" sz="1200" b="1" dirty="0">
                <a:solidFill>
                  <a:prstClr val="black"/>
                </a:solidFill>
                <a:latin typeface="Consolas"/>
              </a:rPr>
              <a:t>       g =&gt; </a:t>
            </a:r>
            <a:r>
              <a:rPr lang="en-US" sz="1200" b="1" dirty="0" err="1" smtClean="0">
                <a:solidFill>
                  <a:prstClr val="black"/>
                </a:solidFill>
                <a:latin typeface="Consolas"/>
              </a:rPr>
              <a:t>g.TermGoals.Cast</a:t>
            </a:r>
            <a:r>
              <a:rPr lang="en-US" sz="1200" b="1" dirty="0" smtClean="0">
                <a:solidFill>
                  <a:prstClr val="black"/>
                </a:solidFill>
                <a:latin typeface="Consolas"/>
              </a:rPr>
              <a:t>&lt;</a:t>
            </a:r>
            <a:r>
              <a:rPr lang="en-US" sz="1200" b="1" dirty="0" err="1" smtClean="0">
                <a:solidFill>
                  <a:srgbClr val="2B91AF"/>
                </a:solidFill>
                <a:latin typeface="Consolas"/>
              </a:rPr>
              <a:t>ItemGoal</a:t>
            </a:r>
            <a:r>
              <a:rPr lang="en-US" sz="1200" b="1" dirty="0">
                <a:solidFill>
                  <a:prstClr val="black"/>
                </a:solidFill>
                <a:latin typeface="Consolas"/>
              </a:rPr>
              <a:t>&gt;()))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0000FF"/>
                </a:solidFill>
                <a:latin typeface="Consolas"/>
              </a:rPr>
              <a:t>if</a:t>
            </a:r>
            <a:r>
              <a:rPr lang="en-US" sz="1200" b="1" dirty="0">
                <a:solidFill>
                  <a:prstClr val="black"/>
                </a:solidFill>
                <a:latin typeface="Consolas"/>
              </a:rPr>
              <a:t> (</a:t>
            </a:r>
            <a:r>
              <a:rPr lang="en-US" sz="1200" b="1" dirty="0" err="1" smtClean="0">
                <a:solidFill>
                  <a:prstClr val="black"/>
                </a:solidFill>
                <a:latin typeface="Consolas"/>
              </a:rPr>
              <a:t>ids.Contains</a:t>
            </a:r>
            <a:r>
              <a:rPr lang="en-US" sz="1200" b="1" dirty="0" smtClean="0">
                <a:solidFill>
                  <a:prstClr val="black"/>
                </a:solidFill>
                <a:latin typeface="Consolas"/>
              </a:rPr>
              <a:t>(</a:t>
            </a:r>
            <a:r>
              <a:rPr lang="en-US" sz="1200" b="1" dirty="0" err="1" smtClean="0">
                <a:solidFill>
                  <a:prstClr val="black"/>
                </a:solidFill>
                <a:latin typeface="Consolas"/>
              </a:rPr>
              <a:t>itemGoal.Id</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throw</a:t>
            </a:r>
            <a:r>
              <a:rPr lang="en-US" sz="1200" b="1" dirty="0">
                <a:solidFill>
                  <a:prstClr val="black"/>
                </a:solidFill>
                <a:latin typeface="Consolas"/>
              </a:rPr>
              <a:t> </a:t>
            </a:r>
            <a:r>
              <a:rPr lang="en-US" sz="1200" b="1" dirty="0">
                <a:solidFill>
                  <a:srgbClr val="0000FF"/>
                </a:solidFill>
                <a:latin typeface="Consolas"/>
              </a:rPr>
              <a:t>new</a:t>
            </a:r>
            <a:r>
              <a:rPr lang="en-US" sz="1200" b="1" dirty="0">
                <a:solidFill>
                  <a:prstClr val="black"/>
                </a:solidFill>
                <a:latin typeface="Consolas"/>
              </a:rPr>
              <a:t> </a:t>
            </a:r>
            <a:r>
              <a:rPr lang="en-US" sz="1200" b="1" dirty="0" err="1">
                <a:solidFill>
                  <a:srgbClr val="2B91AF"/>
                </a:solidFill>
                <a:latin typeface="Consolas"/>
              </a:rPr>
              <a:t>InvalidOperationException</a:t>
            </a:r>
            <a:r>
              <a:rPr lang="en-US" sz="1200" b="1" dirty="0">
                <a:solidFill>
                  <a:prstClr val="black"/>
                </a:solidFill>
                <a:latin typeface="Consolas"/>
              </a:rPr>
              <a:t>(</a:t>
            </a:r>
            <a:r>
              <a:rPr lang="en-US" sz="1200" b="1" dirty="0">
                <a:solidFill>
                  <a:srgbClr val="A31515"/>
                </a:solidFill>
                <a:latin typeface="Consolas"/>
              </a:rPr>
              <a:t>"The ID "</a:t>
            </a:r>
            <a:r>
              <a:rPr lang="en-US" sz="1200" b="1" dirty="0">
                <a:solidFill>
                  <a:prstClr val="black"/>
                </a:solidFill>
                <a:latin typeface="Consolas"/>
              </a:rPr>
              <a:t> </a:t>
            </a:r>
          </a:p>
          <a:p>
            <a:r>
              <a:rPr lang="en-US" sz="1200" b="1" dirty="0">
                <a:solidFill>
                  <a:prstClr val="black"/>
                </a:solidFill>
                <a:latin typeface="Consolas"/>
              </a:rPr>
              <a:t>          + </a:t>
            </a:r>
            <a:r>
              <a:rPr lang="en-US" sz="1200" b="1" dirty="0" err="1" smtClean="0">
                <a:solidFill>
                  <a:prstClr val="black"/>
                </a:solidFill>
                <a:latin typeface="Consolas"/>
              </a:rPr>
              <a:t>itemGoal.Id</a:t>
            </a:r>
            <a:r>
              <a:rPr lang="en-US" sz="1200" b="1" dirty="0" smtClean="0">
                <a:solidFill>
                  <a:prstClr val="black"/>
                </a:solidFill>
                <a:latin typeface="Consolas"/>
              </a:rPr>
              <a:t> </a:t>
            </a:r>
            <a:r>
              <a:rPr lang="en-US" sz="1200" b="1" dirty="0">
                <a:solidFill>
                  <a:prstClr val="black"/>
                </a:solidFill>
                <a:latin typeface="Consolas"/>
              </a:rPr>
              <a:t>+ </a:t>
            </a:r>
            <a:r>
              <a:rPr lang="en-US" sz="1200" b="1" dirty="0">
                <a:solidFill>
                  <a:srgbClr val="A31515"/>
                </a:solidFill>
                <a:latin typeface="Consolas"/>
              </a:rPr>
              <a:t>" is used more than once"</a:t>
            </a:r>
            <a:r>
              <a:rPr lang="en-US" sz="1200" b="1" dirty="0">
                <a:solidFill>
                  <a:prstClr val="black"/>
                </a:solidFill>
                <a:latin typeface="Consolas"/>
              </a:rPr>
              <a:t>);</a:t>
            </a:r>
          </a:p>
          <a:p>
            <a:r>
              <a:rPr lang="en-US" sz="1200" b="1" dirty="0">
                <a:solidFill>
                  <a:prstClr val="black"/>
                </a:solidFill>
                <a:latin typeface="Consolas"/>
              </a:rPr>
              <a:t>      </a:t>
            </a:r>
            <a:r>
              <a:rPr lang="en-US" sz="1200" b="1" dirty="0" err="1" smtClean="0">
                <a:solidFill>
                  <a:prstClr val="black"/>
                </a:solidFill>
                <a:latin typeface="Consolas"/>
              </a:rPr>
              <a:t>ids.Add</a:t>
            </a:r>
            <a:r>
              <a:rPr lang="en-US" sz="1200" b="1" dirty="0" smtClean="0">
                <a:solidFill>
                  <a:prstClr val="black"/>
                </a:solidFill>
                <a:latin typeface="Consolas"/>
              </a:rPr>
              <a:t>(</a:t>
            </a:r>
            <a:r>
              <a:rPr lang="en-US" sz="1200" b="1" dirty="0" err="1" smtClean="0">
                <a:solidFill>
                  <a:prstClr val="black"/>
                </a:solidFill>
                <a:latin typeface="Consolas"/>
              </a:rPr>
              <a:t>itemGoal.Id</a:t>
            </a:r>
            <a:r>
              <a:rPr lang="en-US" sz="1200" b="1" dirty="0">
                <a:solidFill>
                  <a:prstClr val="black"/>
                </a:solidFill>
                <a:latin typeface="Consolas"/>
              </a:rPr>
              <a:t>);</a:t>
            </a:r>
          </a:p>
          <a:p>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0000FF"/>
                </a:solidFill>
                <a:latin typeface="Consolas"/>
              </a:rPr>
              <a:t>return</a:t>
            </a:r>
            <a:r>
              <a:rPr lang="en-US" sz="1200" b="1" dirty="0">
                <a:solidFill>
                  <a:prstClr val="black"/>
                </a:solidFill>
                <a:latin typeface="Consolas"/>
              </a:rPr>
              <a:t> </a:t>
            </a:r>
            <a:r>
              <a:rPr lang="en-US" sz="1200" b="1" dirty="0" err="1">
                <a:solidFill>
                  <a:prstClr val="black"/>
                </a:solidFill>
                <a:latin typeface="Consolas"/>
              </a:rPr>
              <a:t>termSetGoal</a:t>
            </a:r>
            <a:r>
              <a:rPr lang="en-US" sz="1200" b="1" dirty="0">
                <a:solidFill>
                  <a:prstClr val="black"/>
                </a:solidFill>
                <a:latin typeface="Consolas"/>
              </a:rPr>
              <a:t>;</a:t>
            </a:r>
          </a:p>
          <a:p>
            <a:r>
              <a:rPr lang="en-US" sz="1200" b="1" dirty="0">
                <a:solidFill>
                  <a:prstClr val="black"/>
                </a:solidFill>
                <a:latin typeface="Consolas"/>
              </a:rPr>
              <a:t>  }</a:t>
            </a:r>
          </a:p>
          <a:p>
            <a:r>
              <a:rPr lang="en-US" sz="1200" b="1" dirty="0">
                <a:solidFill>
                  <a:prstClr val="black"/>
                </a:solidFill>
                <a:latin typeface="Consolas"/>
              </a:rPr>
              <a:t>}</a:t>
            </a:r>
          </a:p>
          <a:p>
            <a:endParaRPr lang="en-US" sz="1200" b="1" dirty="0">
              <a:solidFill>
                <a:prstClr val="black"/>
              </a:solidFill>
              <a:latin typeface="Consolas"/>
            </a:endParaRPr>
          </a:p>
        </p:txBody>
      </p:sp>
      <p:sp>
        <p:nvSpPr>
          <p:cNvPr id="7" name="1 A"/>
          <p:cNvSpPr/>
          <p:nvPr/>
        </p:nvSpPr>
        <p:spPr bwMode="auto">
          <a:xfrm>
            <a:off x="808038" y="2523635"/>
            <a:ext cx="4267200" cy="211628"/>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8" name="2 A"/>
          <p:cNvSpPr/>
          <p:nvPr/>
        </p:nvSpPr>
        <p:spPr bwMode="auto">
          <a:xfrm>
            <a:off x="6108076" y="2209062"/>
            <a:ext cx="5201487" cy="126912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9" name="3 A"/>
          <p:cNvSpPr/>
          <p:nvPr/>
        </p:nvSpPr>
        <p:spPr bwMode="auto">
          <a:xfrm>
            <a:off x="6108076" y="3478184"/>
            <a:ext cx="4529761" cy="222887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 name="Rectangle 12"/>
          <p:cNvSpPr/>
          <p:nvPr/>
        </p:nvSpPr>
        <p:spPr bwMode="auto">
          <a:xfrm>
            <a:off x="-1" y="0"/>
            <a:ext cx="12436475" cy="1287461"/>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#1: Term Set Import</a:t>
            </a:r>
            <a:endParaRPr lang="en-US" dirty="0"/>
          </a:p>
        </p:txBody>
      </p:sp>
      <p:sp>
        <p:nvSpPr>
          <p:cNvPr id="15" name="Rounded Rectangle 14"/>
          <p:cNvSpPr/>
          <p:nvPr/>
        </p:nvSpPr>
        <p:spPr bwMode="auto">
          <a:xfrm>
            <a:off x="1005685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10309245"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10561637" y="6383638"/>
            <a:ext cx="252392" cy="228599"/>
          </a:xfrm>
          <a:prstGeom prst="roundRect">
            <a:avLst/>
          </a:prstGeom>
          <a:solidFill>
            <a:schemeClr val="accent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1081243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ounded Rectangle 18"/>
          <p:cNvSpPr/>
          <p:nvPr/>
        </p:nvSpPr>
        <p:spPr bwMode="auto">
          <a:xfrm>
            <a:off x="11057171"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ounded Rectangle 19"/>
          <p:cNvSpPr/>
          <p:nvPr/>
        </p:nvSpPr>
        <p:spPr bwMode="auto">
          <a:xfrm>
            <a:off x="1130956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ounded Rectangle 20"/>
          <p:cNvSpPr/>
          <p:nvPr/>
        </p:nvSpPr>
        <p:spPr bwMode="auto">
          <a:xfrm>
            <a:off x="11568546"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4 A"/>
          <p:cNvSpPr/>
          <p:nvPr/>
        </p:nvSpPr>
        <p:spPr bwMode="auto">
          <a:xfrm>
            <a:off x="808038" y="2851727"/>
            <a:ext cx="4800599" cy="102653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3" name="5 A"/>
          <p:cNvSpPr/>
          <p:nvPr/>
        </p:nvSpPr>
        <p:spPr bwMode="auto">
          <a:xfrm>
            <a:off x="795554" y="3866313"/>
            <a:ext cx="4813083" cy="62154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4" name="6 A"/>
          <p:cNvSpPr/>
          <p:nvPr/>
        </p:nvSpPr>
        <p:spPr bwMode="auto">
          <a:xfrm>
            <a:off x="801796" y="4495562"/>
            <a:ext cx="4121042" cy="263892"/>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5" name="7 A"/>
          <p:cNvSpPr/>
          <p:nvPr/>
        </p:nvSpPr>
        <p:spPr bwMode="auto">
          <a:xfrm>
            <a:off x="808038" y="4847241"/>
            <a:ext cx="3809999" cy="32369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8969188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2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2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22" grpId="0" animBg="1"/>
      <p:bldP spid="22" grpId="1" animBg="1"/>
      <p:bldP spid="23" grpId="0" animBg="1"/>
      <p:bldP spid="23" grpId="1" animBg="1"/>
      <p:bldP spid="24" grpId="0" animBg="1"/>
      <p:bldP spid="24" grpId="1"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51037" y="1820862"/>
            <a:ext cx="8941555" cy="4526171"/>
          </a:xfrm>
          <a:prstGeom prst="rect">
            <a:avLst/>
          </a:prstGeom>
          <a:solidFill>
            <a:schemeClr val="tx1"/>
          </a:solidFill>
        </p:spPr>
        <p:txBody>
          <a:bodyPr wrap="square" lIns="93278" tIns="46639" rIns="93278" bIns="46639">
            <a:spAutoFit/>
          </a:bodyPr>
          <a:lstStyle/>
          <a:p>
            <a:r>
              <a:rPr lang="en-US" sz="1200" b="1" dirty="0">
                <a:solidFill>
                  <a:srgbClr val="008000"/>
                </a:solidFill>
                <a:highlight>
                  <a:srgbClr val="FFFFFF"/>
                </a:highlight>
                <a:latin typeface="Consolas"/>
              </a:rPr>
              <a:t>// Given a root node and a parent-child relationship defined by the </a:t>
            </a:r>
            <a:r>
              <a:rPr lang="en-US" sz="1200" b="1" dirty="0" err="1" smtClean="0">
                <a:solidFill>
                  <a:srgbClr val="008000"/>
                </a:solidFill>
                <a:highlight>
                  <a:srgbClr val="FFFFFF"/>
                </a:highlight>
                <a:latin typeface="Consolas"/>
              </a:rPr>
              <a:t>enumerateChildren</a:t>
            </a:r>
            <a:r>
              <a:rPr lang="en-US" sz="1200" b="1" dirty="0" smtClean="0">
                <a:solidFill>
                  <a:srgbClr val="008000"/>
                </a:solidFill>
                <a:highlight>
                  <a:srgbClr val="FFFFFF"/>
                </a:highlight>
                <a:latin typeface="Consolas"/>
              </a:rPr>
              <a:t> </a:t>
            </a:r>
            <a:r>
              <a:rPr lang="en-US" sz="1200" b="1" dirty="0">
                <a:solidFill>
                  <a:srgbClr val="008000"/>
                </a:solidFill>
                <a:highlight>
                  <a:srgbClr val="FFFFFF"/>
                </a:highlight>
                <a:latin typeface="Consolas"/>
              </a:rPr>
              <a:t>delegate,</a:t>
            </a:r>
            <a:endParaRPr lang="en-US" sz="1200" b="1" dirty="0">
              <a:solidFill>
                <a:srgbClr val="000000"/>
              </a:solidFill>
              <a:highlight>
                <a:srgbClr val="FFFFFF"/>
              </a:highlight>
              <a:latin typeface="Consolas"/>
            </a:endParaRPr>
          </a:p>
          <a:p>
            <a:r>
              <a:rPr lang="en-US" sz="1200" b="1" dirty="0">
                <a:solidFill>
                  <a:srgbClr val="008000"/>
                </a:solidFill>
                <a:highlight>
                  <a:srgbClr val="FFFFFF"/>
                </a:highlight>
                <a:latin typeface="Consolas"/>
              </a:rPr>
              <a:t>// this function returns an enumerator that visits each node in a depth-first preorder traversal.</a:t>
            </a:r>
            <a:endParaRPr lang="en-US" sz="1200" b="1" dirty="0">
              <a:solidFill>
                <a:srgbClr val="000000"/>
              </a:solidFill>
              <a:highlight>
                <a:srgbClr val="FFFFFF"/>
              </a:highlight>
              <a:latin typeface="Consolas"/>
            </a:endParaRPr>
          </a:p>
          <a:p>
            <a:r>
              <a:rPr lang="en-US" sz="1200" b="1" dirty="0" smtClean="0">
                <a:solidFill>
                  <a:srgbClr val="0000FF"/>
                </a:solidFill>
                <a:highlight>
                  <a:srgbClr val="FFFFFF"/>
                </a:highlight>
                <a:latin typeface="Consolas"/>
              </a:rPr>
              <a:t>static</a:t>
            </a: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IEnumerable</a:t>
            </a:r>
            <a:r>
              <a:rPr lang="en-US" sz="1200" b="1" dirty="0" smtClean="0">
                <a:solidFill>
                  <a:srgbClr val="000000"/>
                </a:solidFill>
                <a:highlight>
                  <a:srgbClr val="FFFFFF"/>
                </a:highlight>
                <a:latin typeface="Consolas"/>
              </a:rPr>
              <a:t>&lt;T</a:t>
            </a:r>
            <a:r>
              <a:rPr lang="en-US" sz="1200" b="1" dirty="0">
                <a:solidFill>
                  <a:srgbClr val="000000"/>
                </a:solidFill>
                <a:highlight>
                  <a:srgbClr val="FFFFFF"/>
                </a:highlight>
                <a:latin typeface="Consolas"/>
              </a:rPr>
              <a:t>&gt; </a:t>
            </a:r>
            <a:r>
              <a:rPr lang="en-US" sz="1200" b="1" dirty="0" err="1">
                <a:solidFill>
                  <a:srgbClr val="000000"/>
                </a:solidFill>
                <a:highlight>
                  <a:srgbClr val="FFFFFF"/>
                </a:highlight>
                <a:latin typeface="Consolas"/>
              </a:rPr>
              <a:t>EnumerateTreeDepthFirst</a:t>
            </a:r>
            <a:r>
              <a:rPr lang="en-US" sz="1200" b="1" dirty="0">
                <a:solidFill>
                  <a:srgbClr val="000000"/>
                </a:solidFill>
                <a:highlight>
                  <a:srgbClr val="FFFFFF"/>
                </a:highlight>
                <a:latin typeface="Consolas"/>
              </a:rPr>
              <a:t>&lt;T&gt;(T root, </a:t>
            </a:r>
            <a:r>
              <a:rPr lang="en-US" sz="1200" b="1" dirty="0" err="1">
                <a:solidFill>
                  <a:srgbClr val="2B91AF"/>
                </a:solidFill>
                <a:highlight>
                  <a:srgbClr val="FFFFFF"/>
                </a:highlight>
                <a:latin typeface="Consolas"/>
              </a:rPr>
              <a:t>Func</a:t>
            </a:r>
            <a:r>
              <a:rPr lang="en-US" sz="1200" b="1" dirty="0">
                <a:solidFill>
                  <a:srgbClr val="000000"/>
                </a:solidFill>
                <a:highlight>
                  <a:srgbClr val="FFFFFF"/>
                </a:highlight>
                <a:latin typeface="Consolas"/>
              </a:rPr>
              <a:t>&lt;T, </a:t>
            </a:r>
            <a:r>
              <a:rPr lang="en-US" sz="1200" b="1" dirty="0" err="1">
                <a:solidFill>
                  <a:srgbClr val="2B91AF"/>
                </a:solidFill>
                <a:highlight>
                  <a:srgbClr val="FFFFFF"/>
                </a:highlight>
                <a:latin typeface="Consolas"/>
              </a:rPr>
              <a:t>IEnumerable</a:t>
            </a:r>
            <a:r>
              <a:rPr lang="en-US" sz="1200" b="1" dirty="0">
                <a:solidFill>
                  <a:srgbClr val="000000"/>
                </a:solidFill>
                <a:highlight>
                  <a:srgbClr val="FFFFFF"/>
                </a:highlight>
                <a:latin typeface="Consolas"/>
              </a:rPr>
              <a:t>&lt;T&gt;&gt; </a:t>
            </a:r>
            <a:r>
              <a:rPr lang="en-US" sz="1200" b="1" dirty="0" err="1">
                <a:solidFill>
                  <a:srgbClr val="000000"/>
                </a:solidFill>
                <a:highlight>
                  <a:srgbClr val="FFFFFF"/>
                </a:highlight>
                <a:latin typeface="Consolas"/>
              </a:rPr>
              <a:t>enumerateChildren</a:t>
            </a:r>
            <a:r>
              <a:rPr lang="en-US" sz="1200" b="1" dirty="0">
                <a:solidFill>
                  <a:srgbClr val="000000"/>
                </a:solidFill>
                <a:highlight>
                  <a:srgbClr val="FFFFFF"/>
                </a:highlight>
                <a:latin typeface="Consolas"/>
              </a:rPr>
              <a:t>) {</a:t>
            </a:r>
          </a:p>
          <a:p>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a:solidFill>
                  <a:srgbClr val="008000"/>
                </a:solidFill>
                <a:highlight>
                  <a:srgbClr val="FFFFFF"/>
                </a:highlight>
                <a:latin typeface="Consolas"/>
              </a:rPr>
              <a:t>// Because of "yield return", an explicit stack is more efficient here than recursion.</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Stack</a:t>
            </a:r>
            <a:r>
              <a:rPr lang="en-US" sz="1200" b="1" dirty="0">
                <a:solidFill>
                  <a:srgbClr val="000000"/>
                </a:solidFill>
                <a:highlight>
                  <a:srgbClr val="FFFFFF"/>
                </a:highlight>
                <a:latin typeface="Consolas"/>
              </a:rPr>
              <a:t>&lt;</a:t>
            </a:r>
            <a:r>
              <a:rPr lang="en-US" sz="1200" b="1" dirty="0" err="1">
                <a:solidFill>
                  <a:srgbClr val="2B91AF"/>
                </a:solidFill>
                <a:highlight>
                  <a:srgbClr val="FFFFFF"/>
                </a:highlight>
                <a:latin typeface="Consolas"/>
              </a:rPr>
              <a:t>IEnumerator</a:t>
            </a:r>
            <a:r>
              <a:rPr lang="en-US" sz="1200" b="1" dirty="0">
                <a:solidFill>
                  <a:srgbClr val="000000"/>
                </a:solidFill>
                <a:highlight>
                  <a:srgbClr val="FFFFFF"/>
                </a:highlight>
                <a:latin typeface="Consolas"/>
              </a:rPr>
              <a:t>&lt;T&gt;&gt; stack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Stack</a:t>
            </a:r>
            <a:r>
              <a:rPr lang="en-US" sz="1200" b="1" dirty="0">
                <a:solidFill>
                  <a:srgbClr val="000000"/>
                </a:solidFill>
                <a:highlight>
                  <a:srgbClr val="FFFFFF"/>
                </a:highlight>
                <a:latin typeface="Consolas"/>
              </a:rPr>
              <a:t>&lt;</a:t>
            </a:r>
            <a:r>
              <a:rPr lang="en-US" sz="1200" b="1" dirty="0" err="1">
                <a:solidFill>
                  <a:srgbClr val="2B91AF"/>
                </a:solidFill>
                <a:highlight>
                  <a:srgbClr val="FFFFFF"/>
                </a:highlight>
                <a:latin typeface="Consolas"/>
              </a:rPr>
              <a:t>IEnumerator</a:t>
            </a:r>
            <a:r>
              <a:rPr lang="en-US" sz="1200" b="1" dirty="0">
                <a:solidFill>
                  <a:srgbClr val="000000"/>
                </a:solidFill>
                <a:highlight>
                  <a:srgbClr val="FFFFFF"/>
                </a:highlight>
                <a:latin typeface="Consolas"/>
              </a:rPr>
              <a:t>&lt;T&gt;&gt;();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yield</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return</a:t>
            </a:r>
            <a:r>
              <a:rPr lang="en-US" sz="1200" b="1" dirty="0">
                <a:solidFill>
                  <a:srgbClr val="000000"/>
                </a:solidFill>
                <a:highlight>
                  <a:srgbClr val="FFFFFF"/>
                </a:highlight>
                <a:latin typeface="Consolas"/>
              </a:rPr>
              <a:t> root;</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IEnumerator</a:t>
            </a:r>
            <a:r>
              <a:rPr lang="en-US" sz="1200" b="1" dirty="0">
                <a:solidFill>
                  <a:srgbClr val="000000"/>
                </a:solidFill>
                <a:highlight>
                  <a:srgbClr val="FFFFFF"/>
                </a:highlight>
                <a:latin typeface="Consolas"/>
              </a:rPr>
              <a:t>&lt;T&gt; enumerator = </a:t>
            </a:r>
            <a:r>
              <a:rPr lang="en-US" sz="1200" b="1" dirty="0" err="1">
                <a:solidFill>
                  <a:srgbClr val="000000"/>
                </a:solidFill>
                <a:highlight>
                  <a:srgbClr val="FFFFFF"/>
                </a:highlight>
                <a:latin typeface="Consolas"/>
              </a:rPr>
              <a:t>enumerateChildren</a:t>
            </a:r>
            <a:r>
              <a:rPr lang="en-US" sz="1200" b="1" dirty="0">
                <a:solidFill>
                  <a:srgbClr val="000000"/>
                </a:solidFill>
                <a:highlight>
                  <a:srgbClr val="FFFFFF"/>
                </a:highlight>
                <a:latin typeface="Consolas"/>
              </a:rPr>
              <a:t>(root).</a:t>
            </a:r>
            <a:r>
              <a:rPr lang="en-US" sz="1200" b="1" dirty="0" err="1">
                <a:solidFill>
                  <a:srgbClr val="000000"/>
                </a:solidFill>
                <a:highlight>
                  <a:srgbClr val="FFFFFF"/>
                </a:highlight>
                <a:latin typeface="Consolas"/>
              </a:rPr>
              <a:t>GetEnumerator</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for</a:t>
            </a:r>
            <a:r>
              <a:rPr lang="en-US" sz="1200" b="1" dirty="0">
                <a:solidFill>
                  <a:srgbClr val="000000"/>
                </a:solidFill>
                <a:highlight>
                  <a:srgbClr val="FFFFFF"/>
                </a:highlight>
                <a:latin typeface="Consolas"/>
              </a:rPr>
              <a:t> (;;) {</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enumerator.MoveNext</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T node = </a:t>
            </a:r>
            <a:r>
              <a:rPr lang="en-US" sz="1200" b="1" dirty="0" err="1">
                <a:solidFill>
                  <a:srgbClr val="000000"/>
                </a:solidFill>
                <a:highlight>
                  <a:srgbClr val="FFFFFF"/>
                </a:highlight>
                <a:latin typeface="Consolas"/>
              </a:rPr>
              <a:t>enumerator.Current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yield</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return</a:t>
            </a:r>
            <a:r>
              <a:rPr lang="en-US" sz="1200" b="1" dirty="0">
                <a:solidFill>
                  <a:srgbClr val="000000"/>
                </a:solidFill>
                <a:highlight>
                  <a:srgbClr val="FFFFFF"/>
                </a:highlight>
                <a:latin typeface="Consolas"/>
              </a:rPr>
              <a:t> node;</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stack.Push</a:t>
            </a:r>
            <a:r>
              <a:rPr lang="en-US" sz="1200" b="1" dirty="0">
                <a:solidFill>
                  <a:srgbClr val="000000"/>
                </a:solidFill>
                <a:highlight>
                  <a:srgbClr val="FFFFFF"/>
                </a:highlight>
                <a:latin typeface="Consolas"/>
              </a:rPr>
              <a:t>(enumerator);</a:t>
            </a:r>
          </a:p>
          <a:p>
            <a:r>
              <a:rPr lang="en-US" sz="1200" b="1" dirty="0">
                <a:solidFill>
                  <a:srgbClr val="000000"/>
                </a:solidFill>
                <a:highlight>
                  <a:srgbClr val="FFFFFF"/>
                </a:highlight>
                <a:latin typeface="Consolas"/>
              </a:rPr>
              <a:t>      enumerator = </a:t>
            </a:r>
            <a:r>
              <a:rPr lang="en-US" sz="1200" b="1" dirty="0" err="1">
                <a:solidFill>
                  <a:srgbClr val="000000"/>
                </a:solidFill>
                <a:highlight>
                  <a:srgbClr val="FFFFFF"/>
                </a:highlight>
                <a:latin typeface="Consolas"/>
              </a:rPr>
              <a:t>enumerateChildren</a:t>
            </a:r>
            <a:r>
              <a:rPr lang="en-US" sz="1200" b="1" dirty="0">
                <a:solidFill>
                  <a:srgbClr val="000000"/>
                </a:solidFill>
                <a:highlight>
                  <a:srgbClr val="FFFFFF"/>
                </a:highlight>
                <a:latin typeface="Consolas"/>
              </a:rPr>
              <a:t>(node).</a:t>
            </a:r>
            <a:r>
              <a:rPr lang="en-US" sz="1200" b="1" dirty="0" err="1">
                <a:solidFill>
                  <a:srgbClr val="000000"/>
                </a:solidFill>
                <a:highlight>
                  <a:srgbClr val="FFFFFF"/>
                </a:highlight>
                <a:latin typeface="Consolas"/>
              </a:rPr>
              <a:t>GetEnumerator</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else</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(stack == </a:t>
            </a:r>
            <a:r>
              <a:rPr lang="en-US" sz="1200" b="1" dirty="0">
                <a:solidFill>
                  <a:srgbClr val="0000FF"/>
                </a:solidFill>
                <a:highlight>
                  <a:srgbClr val="FFFFFF"/>
                </a:highlight>
                <a:latin typeface="Consolas"/>
              </a:rPr>
              <a:t>null</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stack.Count</a:t>
            </a:r>
            <a:r>
              <a:rPr lang="en-US" sz="1200" b="1" dirty="0">
                <a:solidFill>
                  <a:srgbClr val="000000"/>
                </a:solidFill>
                <a:highlight>
                  <a:srgbClr val="FFFFFF"/>
                </a:highlight>
                <a:latin typeface="Consolas"/>
              </a:rPr>
              <a:t> == 0)</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break</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enumerator = </a:t>
            </a:r>
            <a:r>
              <a:rPr lang="en-US" sz="1200" b="1" dirty="0" err="1">
                <a:solidFill>
                  <a:srgbClr val="000000"/>
                </a:solidFill>
                <a:highlight>
                  <a:srgbClr val="FFFFFF"/>
                </a:highlight>
                <a:latin typeface="Consolas"/>
              </a:rPr>
              <a:t>stack.Pop</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a:t>
            </a:r>
          </a:p>
          <a:p>
            <a:endParaRPr lang="en-US" sz="1200" b="1" dirty="0">
              <a:solidFill>
                <a:prstClr val="black"/>
              </a:solidFill>
              <a:latin typeface="Consolas"/>
            </a:endParaRPr>
          </a:p>
        </p:txBody>
      </p:sp>
      <p:sp>
        <p:nvSpPr>
          <p:cNvPr id="13" name="Rectangle 12"/>
          <p:cNvSpPr/>
          <p:nvPr/>
        </p:nvSpPr>
        <p:spPr bwMode="auto">
          <a:xfrm>
            <a:off x="-1" y="0"/>
            <a:ext cx="12436475" cy="1287461"/>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#1: Term Set Import</a:t>
            </a:r>
            <a:endParaRPr lang="en-US" dirty="0"/>
          </a:p>
        </p:txBody>
      </p:sp>
      <p:sp>
        <p:nvSpPr>
          <p:cNvPr id="12" name="Rounded Rectangle 11"/>
          <p:cNvSpPr/>
          <p:nvPr/>
        </p:nvSpPr>
        <p:spPr bwMode="auto">
          <a:xfrm>
            <a:off x="1005685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ounded Rectangle 14"/>
          <p:cNvSpPr/>
          <p:nvPr/>
        </p:nvSpPr>
        <p:spPr bwMode="auto">
          <a:xfrm>
            <a:off x="10309245"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10561637"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10812433" y="6383638"/>
            <a:ext cx="252392" cy="228599"/>
          </a:xfrm>
          <a:prstGeom prst="roundRect">
            <a:avLst/>
          </a:prstGeom>
          <a:solidFill>
            <a:schemeClr val="accent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11057171"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ounded Rectangle 18"/>
          <p:cNvSpPr/>
          <p:nvPr/>
        </p:nvSpPr>
        <p:spPr bwMode="auto">
          <a:xfrm>
            <a:off x="1130956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ounded Rectangle 19"/>
          <p:cNvSpPr/>
          <p:nvPr/>
        </p:nvSpPr>
        <p:spPr bwMode="auto">
          <a:xfrm>
            <a:off x="11568546"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44619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66035" y="1534827"/>
            <a:ext cx="8541199" cy="5367751"/>
          </a:xfrm>
          <a:prstGeom prst="rect">
            <a:avLst/>
          </a:prstGeom>
          <a:solidFill>
            <a:schemeClr val="tx1"/>
          </a:solidFill>
        </p:spPr>
        <p:txBody>
          <a:bodyPr wrap="square" lIns="93278" tIns="46639" rIns="93278" bIns="46639">
            <a:spAutoFit/>
          </a:bodyPr>
          <a:lstStyle/>
          <a:p>
            <a:r>
              <a:rPr lang="en-US" sz="1200" b="1" dirty="0">
                <a:solidFill>
                  <a:srgbClr val="0000FF"/>
                </a:solidFill>
                <a:latin typeface="Consolas"/>
              </a:rPr>
              <a:t>class</a:t>
            </a:r>
            <a:r>
              <a:rPr lang="en-US" sz="1200" b="1" dirty="0">
                <a:solidFill>
                  <a:prstClr val="black"/>
                </a:solidFill>
                <a:latin typeface="Consolas"/>
              </a:rPr>
              <a:t> </a:t>
            </a:r>
            <a:r>
              <a:rPr lang="en-US" sz="1200" b="1" dirty="0">
                <a:solidFill>
                  <a:srgbClr val="2B91AF"/>
                </a:solidFill>
                <a:latin typeface="Consolas"/>
              </a:rPr>
              <a:t>Program</a:t>
            </a:r>
            <a:r>
              <a:rPr lang="en-US" sz="1200" b="1" dirty="0">
                <a:solidFill>
                  <a:prstClr val="black"/>
                </a:solidFill>
                <a:latin typeface="Consolas"/>
              </a:rPr>
              <a:t> {</a:t>
            </a:r>
          </a:p>
          <a:p>
            <a:r>
              <a:rPr lang="en-US" sz="1200" b="1" dirty="0">
                <a:solidFill>
                  <a:prstClr val="black"/>
                </a:solidFill>
                <a:latin typeface="Consolas"/>
              </a:rPr>
              <a:t>  ...</a:t>
            </a:r>
          </a:p>
          <a:p>
            <a:r>
              <a:rPr lang="en-US" sz="1200" b="1" dirty="0">
                <a:solidFill>
                  <a:prstClr val="black"/>
                </a:solidFill>
                <a:latin typeface="Consolas"/>
              </a:rPr>
              <a:t>  </a:t>
            </a:r>
            <a:r>
              <a:rPr lang="en-US" sz="1200" b="1" dirty="0">
                <a:solidFill>
                  <a:srgbClr val="0000FF"/>
                </a:solidFill>
                <a:latin typeface="Consolas"/>
              </a:rPr>
              <a:t>static</a:t>
            </a:r>
            <a:r>
              <a:rPr lang="en-US" sz="1200" b="1" dirty="0">
                <a:solidFill>
                  <a:prstClr val="black"/>
                </a:solidFill>
                <a:latin typeface="Consolas"/>
              </a:rPr>
              <a:t> </a:t>
            </a:r>
            <a:r>
              <a:rPr lang="en-US" sz="1200" b="1" dirty="0">
                <a:solidFill>
                  <a:srgbClr val="0000FF"/>
                </a:solidFill>
                <a:latin typeface="Consolas"/>
              </a:rPr>
              <a:t>void</a:t>
            </a:r>
            <a:r>
              <a:rPr lang="en-US" sz="1200" b="1" dirty="0">
                <a:solidFill>
                  <a:prstClr val="black"/>
                </a:solidFill>
                <a:latin typeface="Consolas"/>
              </a:rPr>
              <a:t> </a:t>
            </a:r>
            <a:r>
              <a:rPr lang="en-US" sz="1200" b="1" dirty="0" err="1">
                <a:solidFill>
                  <a:prstClr val="black"/>
                </a:solidFill>
                <a:latin typeface="Consolas"/>
              </a:rPr>
              <a:t>ImportTermSet</a:t>
            </a:r>
            <a:r>
              <a:rPr lang="en-US" sz="1200" b="1" dirty="0">
                <a:solidFill>
                  <a:prstClr val="black"/>
                </a:solidFill>
                <a:latin typeface="Consolas"/>
              </a:rPr>
              <a:t>(</a:t>
            </a:r>
            <a:r>
              <a:rPr lang="en-US" sz="1200" b="1" dirty="0" err="1">
                <a:solidFill>
                  <a:srgbClr val="2B91AF"/>
                </a:solidFill>
                <a:latin typeface="Consolas"/>
              </a:rPr>
              <a:t>TermStore</a:t>
            </a:r>
            <a:r>
              <a:rPr lang="en-US" sz="1200" b="1" dirty="0">
                <a:solidFill>
                  <a:prstClr val="black"/>
                </a:solidFill>
                <a:latin typeface="Consolas"/>
              </a:rPr>
              <a:t> </a:t>
            </a:r>
            <a:r>
              <a:rPr lang="en-US" sz="1200" b="1" dirty="0" err="1">
                <a:solidFill>
                  <a:prstClr val="black"/>
                </a:solidFill>
                <a:latin typeface="Consolas"/>
              </a:rPr>
              <a:t>termStore</a:t>
            </a:r>
            <a:r>
              <a:rPr lang="en-US" sz="1200" b="1" dirty="0">
                <a:solidFill>
                  <a:prstClr val="black"/>
                </a:solidFill>
                <a:latin typeface="Consolas"/>
              </a:rPr>
              <a:t>, </a:t>
            </a:r>
            <a:r>
              <a:rPr lang="en-US" sz="1200" b="1" dirty="0" err="1">
                <a:solidFill>
                  <a:srgbClr val="2B91AF"/>
                </a:solidFill>
                <a:latin typeface="Consolas"/>
              </a:rPr>
              <a:t>TermSetGoal</a:t>
            </a:r>
            <a:r>
              <a:rPr lang="en-US" sz="1200" b="1" dirty="0">
                <a:solidFill>
                  <a:prstClr val="black"/>
                </a:solidFill>
                <a:latin typeface="Consolas"/>
              </a:rPr>
              <a:t> </a:t>
            </a:r>
            <a:r>
              <a:rPr lang="en-US" sz="1200" b="1" dirty="0" err="1">
                <a:solidFill>
                  <a:prstClr val="black"/>
                </a:solidFill>
                <a:latin typeface="Consolas"/>
              </a:rPr>
              <a:t>termSetGoal</a:t>
            </a:r>
            <a:r>
              <a:rPr lang="en-US" sz="1200" b="1" dirty="0">
                <a:solidFill>
                  <a:prstClr val="black"/>
                </a:solidFill>
                <a:latin typeface="Consolas"/>
              </a:rPr>
              <a:t>) {</a:t>
            </a:r>
          </a:p>
          <a:p>
            <a:r>
              <a:rPr lang="en-US" sz="1200" b="1" dirty="0">
                <a:solidFill>
                  <a:prstClr val="black"/>
                </a:solidFill>
                <a:latin typeface="Consolas"/>
              </a:rPr>
              <a:t>    Log(</a:t>
            </a:r>
            <a:r>
              <a:rPr lang="en-US" sz="1200" b="1" dirty="0">
                <a:solidFill>
                  <a:srgbClr val="A31515"/>
                </a:solidFill>
                <a:latin typeface="Consolas"/>
              </a:rPr>
              <a:t>"Setting up term set \""</a:t>
            </a:r>
            <a:r>
              <a:rPr lang="en-US" sz="1200" b="1" dirty="0">
                <a:solidFill>
                  <a:prstClr val="black"/>
                </a:solidFill>
                <a:latin typeface="Consolas"/>
              </a:rPr>
              <a:t> + </a:t>
            </a:r>
            <a:r>
              <a:rPr lang="en-US" sz="1200" b="1" dirty="0" err="1">
                <a:solidFill>
                  <a:prstClr val="black"/>
                </a:solidFill>
                <a:latin typeface="Consolas"/>
              </a:rPr>
              <a:t>termSetGoal.Name</a:t>
            </a:r>
            <a:r>
              <a:rPr lang="en-US" sz="1200" b="1" dirty="0">
                <a:solidFill>
                  <a:prstClr val="black"/>
                </a:solidFill>
                <a:latin typeface="Consolas"/>
              </a:rPr>
              <a:t> + </a:t>
            </a:r>
            <a:r>
              <a:rPr lang="en-US" sz="1200" b="1" dirty="0">
                <a:solidFill>
                  <a:srgbClr val="A31515"/>
                </a:solidFill>
                <a:latin typeface="Consolas"/>
              </a:rPr>
              <a:t>"\""</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2B91AF"/>
                </a:solidFill>
                <a:latin typeface="Consolas"/>
              </a:rPr>
              <a:t>Group</a:t>
            </a:r>
            <a:r>
              <a:rPr lang="en-US" sz="1200" b="1" dirty="0">
                <a:solidFill>
                  <a:prstClr val="black"/>
                </a:solidFill>
                <a:latin typeface="Consolas"/>
              </a:rPr>
              <a:t> </a:t>
            </a:r>
            <a:r>
              <a:rPr lang="en-US" sz="1200" b="1" dirty="0" err="1">
                <a:solidFill>
                  <a:prstClr val="black"/>
                </a:solidFill>
                <a:latin typeface="Consolas"/>
              </a:rPr>
              <a:t>group</a:t>
            </a:r>
            <a:r>
              <a:rPr lang="en-US" sz="1200" b="1" dirty="0">
                <a:solidFill>
                  <a:prstClr val="black"/>
                </a:solidFill>
                <a:latin typeface="Consolas"/>
              </a:rPr>
              <a:t> = </a:t>
            </a:r>
            <a:r>
              <a:rPr lang="en-US" sz="1200" b="1" dirty="0" err="1">
                <a:solidFill>
                  <a:prstClr val="black"/>
                </a:solidFill>
                <a:latin typeface="Consolas"/>
              </a:rPr>
              <a:t>termStore.Groups.FirstOrDefault</a:t>
            </a:r>
            <a:r>
              <a:rPr lang="en-US" sz="1200" b="1" dirty="0">
                <a:solidFill>
                  <a:prstClr val="black"/>
                </a:solidFill>
                <a:latin typeface="Consolas"/>
              </a:rPr>
              <a:t>(g =&gt; </a:t>
            </a:r>
            <a:r>
              <a:rPr lang="en-US" sz="1200" b="1" dirty="0" err="1">
                <a:solidFill>
                  <a:prstClr val="black"/>
                </a:solidFill>
                <a:latin typeface="Consolas"/>
              </a:rPr>
              <a:t>g.Name</a:t>
            </a:r>
            <a:r>
              <a:rPr lang="en-US" sz="1200" b="1" dirty="0">
                <a:solidFill>
                  <a:prstClr val="black"/>
                </a:solidFill>
                <a:latin typeface="Consolas"/>
              </a:rPr>
              <a:t> == </a:t>
            </a:r>
            <a:r>
              <a:rPr lang="en-US" sz="1200" b="1" dirty="0" err="1">
                <a:solidFill>
                  <a:prstClr val="black"/>
                </a:solidFill>
                <a:latin typeface="Consolas"/>
              </a:rPr>
              <a:t>termSetGoal.GroupName</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if</a:t>
            </a:r>
            <a:r>
              <a:rPr lang="en-US" sz="1200" b="1" dirty="0">
                <a:solidFill>
                  <a:prstClr val="black"/>
                </a:solidFill>
                <a:latin typeface="Consolas"/>
              </a:rPr>
              <a:t> (group == </a:t>
            </a:r>
            <a:r>
              <a:rPr lang="en-US" sz="1200" b="1" dirty="0">
                <a:solidFill>
                  <a:srgbClr val="0000FF"/>
                </a:solidFill>
                <a:latin typeface="Consolas"/>
              </a:rPr>
              <a:t>null</a:t>
            </a:r>
            <a:r>
              <a:rPr lang="en-US" sz="1200" b="1" dirty="0">
                <a:solidFill>
                  <a:prstClr val="black"/>
                </a:solidFill>
                <a:latin typeface="Consolas"/>
              </a:rPr>
              <a:t>) {</a:t>
            </a:r>
          </a:p>
          <a:p>
            <a:r>
              <a:rPr lang="en-US" sz="1200" b="1" dirty="0">
                <a:solidFill>
                  <a:prstClr val="black"/>
                </a:solidFill>
                <a:latin typeface="Consolas"/>
              </a:rPr>
              <a:t>      Log(</a:t>
            </a:r>
            <a:r>
              <a:rPr lang="en-US" sz="1200" b="1" dirty="0">
                <a:solidFill>
                  <a:srgbClr val="A31515"/>
                </a:solidFill>
                <a:latin typeface="Consolas"/>
              </a:rPr>
              <a:t>"Creating missing group \""</a:t>
            </a:r>
            <a:r>
              <a:rPr lang="en-US" sz="1200" b="1" dirty="0">
                <a:solidFill>
                  <a:prstClr val="black"/>
                </a:solidFill>
                <a:latin typeface="Consolas"/>
              </a:rPr>
              <a:t> + </a:t>
            </a:r>
            <a:r>
              <a:rPr lang="en-US" sz="1200" b="1" dirty="0" err="1">
                <a:solidFill>
                  <a:prstClr val="black"/>
                </a:solidFill>
                <a:latin typeface="Consolas"/>
              </a:rPr>
              <a:t>termSetGoal.GroupName</a:t>
            </a:r>
            <a:r>
              <a:rPr lang="en-US" sz="1200" b="1" dirty="0">
                <a:solidFill>
                  <a:prstClr val="black"/>
                </a:solidFill>
                <a:latin typeface="Consolas"/>
              </a:rPr>
              <a:t> + </a:t>
            </a:r>
            <a:r>
              <a:rPr lang="en-US" sz="1200" b="1" dirty="0">
                <a:solidFill>
                  <a:srgbClr val="A31515"/>
                </a:solidFill>
                <a:latin typeface="Consolas"/>
              </a:rPr>
              <a:t>"\""</a:t>
            </a:r>
            <a:r>
              <a:rPr lang="en-US" sz="1200" b="1" dirty="0">
                <a:solidFill>
                  <a:prstClr val="black"/>
                </a:solidFill>
                <a:latin typeface="Consolas"/>
              </a:rPr>
              <a:t>);</a:t>
            </a:r>
          </a:p>
          <a:p>
            <a:r>
              <a:rPr lang="en-US" sz="1200" b="1" dirty="0">
                <a:solidFill>
                  <a:prstClr val="black"/>
                </a:solidFill>
                <a:latin typeface="Consolas"/>
              </a:rPr>
              <a:t>      group = </a:t>
            </a:r>
            <a:r>
              <a:rPr lang="en-US" sz="1200" b="1" dirty="0" err="1">
                <a:solidFill>
                  <a:prstClr val="black"/>
                </a:solidFill>
                <a:latin typeface="Consolas"/>
              </a:rPr>
              <a:t>termStore.CreateGroup</a:t>
            </a:r>
            <a:r>
              <a:rPr lang="en-US" sz="1200" b="1" dirty="0">
                <a:solidFill>
                  <a:prstClr val="black"/>
                </a:solidFill>
                <a:latin typeface="Consolas"/>
              </a:rPr>
              <a:t>(</a:t>
            </a:r>
            <a:r>
              <a:rPr lang="en-US" sz="1200" b="1" dirty="0" err="1">
                <a:solidFill>
                  <a:prstClr val="black"/>
                </a:solidFill>
                <a:latin typeface="Consolas"/>
              </a:rPr>
              <a:t>termSetGoal.GroupName</a:t>
            </a:r>
            <a:r>
              <a:rPr lang="en-US" sz="1200" b="1" dirty="0">
                <a:solidFill>
                  <a:prstClr val="black"/>
                </a:solidFill>
                <a:latin typeface="Consolas"/>
              </a:rPr>
              <a:t>);</a:t>
            </a:r>
          </a:p>
          <a:p>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2B91AF"/>
                </a:solidFill>
                <a:latin typeface="Consolas"/>
              </a:rPr>
              <a:t>TermSet</a:t>
            </a:r>
            <a:r>
              <a:rPr lang="en-US" sz="1200" b="1" dirty="0">
                <a:solidFill>
                  <a:prstClr val="black"/>
                </a:solidFill>
                <a:latin typeface="Consolas"/>
              </a:rPr>
              <a:t> </a:t>
            </a:r>
            <a:r>
              <a:rPr lang="en-US" sz="1200" b="1" dirty="0" err="1">
                <a:solidFill>
                  <a:prstClr val="black"/>
                </a:solidFill>
                <a:latin typeface="Consolas"/>
              </a:rPr>
              <a:t>termSet</a:t>
            </a:r>
            <a:r>
              <a:rPr lang="en-US" sz="1200" b="1" dirty="0">
                <a:solidFill>
                  <a:prstClr val="black"/>
                </a:solidFill>
                <a:latin typeface="Consolas"/>
              </a:rPr>
              <a:t> = </a:t>
            </a:r>
            <a:r>
              <a:rPr lang="en-US" sz="1200" b="1" dirty="0" err="1">
                <a:solidFill>
                  <a:prstClr val="black"/>
                </a:solidFill>
                <a:latin typeface="Consolas"/>
              </a:rPr>
              <a:t>termStore.GetTermSet</a:t>
            </a:r>
            <a:r>
              <a:rPr lang="en-US" sz="1200" b="1" dirty="0">
                <a:solidFill>
                  <a:prstClr val="black"/>
                </a:solidFill>
                <a:latin typeface="Consolas"/>
              </a:rPr>
              <a:t>(</a:t>
            </a:r>
            <a:r>
              <a:rPr lang="en-US" sz="1200" b="1" dirty="0" err="1">
                <a:solidFill>
                  <a:prstClr val="black"/>
                </a:solidFill>
                <a:latin typeface="Consolas"/>
              </a:rPr>
              <a:t>termSetGoal.Id</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0000FF"/>
                </a:solidFill>
                <a:latin typeface="Consolas"/>
              </a:rPr>
              <a:t>if</a:t>
            </a:r>
            <a:r>
              <a:rPr lang="en-US" sz="1200" b="1" dirty="0">
                <a:solidFill>
                  <a:prstClr val="black"/>
                </a:solidFill>
                <a:latin typeface="Consolas"/>
              </a:rPr>
              <a:t> (</a:t>
            </a:r>
            <a:r>
              <a:rPr lang="en-US" sz="1200" b="1" dirty="0" err="1">
                <a:solidFill>
                  <a:prstClr val="black"/>
                </a:solidFill>
                <a:latin typeface="Consolas"/>
              </a:rPr>
              <a:t>termSet</a:t>
            </a:r>
            <a:r>
              <a:rPr lang="en-US" sz="1200" b="1" dirty="0">
                <a:solidFill>
                  <a:prstClr val="black"/>
                </a:solidFill>
                <a:latin typeface="Consolas"/>
              </a:rPr>
              <a:t> != </a:t>
            </a:r>
            <a:r>
              <a:rPr lang="en-US" sz="1200" b="1" dirty="0">
                <a:solidFill>
                  <a:srgbClr val="0000FF"/>
                </a:solidFill>
                <a:latin typeface="Consolas"/>
              </a:rPr>
              <a:t>null</a:t>
            </a:r>
            <a:r>
              <a:rPr lang="en-US" sz="1200" b="1" dirty="0">
                <a:solidFill>
                  <a:prstClr val="black"/>
                </a:solidFill>
                <a:latin typeface="Consolas"/>
              </a:rPr>
              <a:t>) {</a:t>
            </a:r>
          </a:p>
          <a:p>
            <a:r>
              <a:rPr lang="en-US" sz="1200" b="1" dirty="0">
                <a:solidFill>
                  <a:prstClr val="black"/>
                </a:solidFill>
                <a:latin typeface="Consolas"/>
              </a:rPr>
              <a:t>      Log(</a:t>
            </a:r>
            <a:r>
              <a:rPr lang="en-US" sz="1200" b="1" dirty="0">
                <a:solidFill>
                  <a:srgbClr val="A31515"/>
                </a:solidFill>
                <a:latin typeface="Consolas"/>
              </a:rPr>
              <a:t>"Deleting existing term set \""</a:t>
            </a:r>
            <a:r>
              <a:rPr lang="en-US" sz="1200" b="1" dirty="0">
                <a:solidFill>
                  <a:prstClr val="black"/>
                </a:solidFill>
                <a:latin typeface="Consolas"/>
              </a:rPr>
              <a:t> + </a:t>
            </a:r>
            <a:r>
              <a:rPr lang="en-US" sz="1200" b="1" dirty="0" err="1">
                <a:solidFill>
                  <a:prstClr val="black"/>
                </a:solidFill>
                <a:latin typeface="Consolas"/>
              </a:rPr>
              <a:t>termSetGoal.Name</a:t>
            </a:r>
            <a:r>
              <a:rPr lang="en-US" sz="1200" b="1" dirty="0">
                <a:solidFill>
                  <a:prstClr val="black"/>
                </a:solidFill>
                <a:latin typeface="Consolas"/>
              </a:rPr>
              <a:t> + </a:t>
            </a:r>
            <a:r>
              <a:rPr lang="en-US" sz="1200" b="1" dirty="0">
                <a:solidFill>
                  <a:srgbClr val="A31515"/>
                </a:solidFill>
                <a:latin typeface="Consolas"/>
              </a:rPr>
              <a:t>"\""</a:t>
            </a:r>
            <a:r>
              <a:rPr lang="en-US" sz="1200" b="1" dirty="0">
                <a:solidFill>
                  <a:prstClr val="black"/>
                </a:solidFill>
                <a:latin typeface="Consolas"/>
              </a:rPr>
              <a:t>);</a:t>
            </a:r>
          </a:p>
          <a:p>
            <a:r>
              <a:rPr lang="en-US" sz="1200" b="1" dirty="0">
                <a:solidFill>
                  <a:prstClr val="black"/>
                </a:solidFill>
                <a:latin typeface="Consolas"/>
              </a:rPr>
              <a:t>      </a:t>
            </a:r>
            <a:r>
              <a:rPr lang="en-US" sz="1200" b="1" dirty="0" err="1">
                <a:solidFill>
                  <a:prstClr val="black"/>
                </a:solidFill>
                <a:latin typeface="Consolas"/>
              </a:rPr>
              <a:t>termSet.Delete</a:t>
            </a:r>
            <a:r>
              <a:rPr lang="en-US" sz="1200" b="1" dirty="0">
                <a:solidFill>
                  <a:prstClr val="black"/>
                </a:solidFill>
                <a:latin typeface="Consolas"/>
              </a:rPr>
              <a:t>();</a:t>
            </a:r>
          </a:p>
          <a:p>
            <a:r>
              <a:rPr lang="en-US" sz="1200" b="1" dirty="0">
                <a:solidFill>
                  <a:prstClr val="black"/>
                </a:solidFill>
                <a:latin typeface="Consolas"/>
              </a:rPr>
              <a:t>      </a:t>
            </a:r>
            <a:r>
              <a:rPr lang="en-US" sz="1200" b="1" dirty="0" err="1">
                <a:solidFill>
                  <a:prstClr val="black"/>
                </a:solidFill>
                <a:latin typeface="Consolas"/>
              </a:rPr>
              <a:t>termStore.CommitAll</a:t>
            </a:r>
            <a:r>
              <a:rPr lang="en-US" sz="1200" b="1" dirty="0">
                <a:solidFill>
                  <a:prstClr val="black"/>
                </a:solidFill>
                <a:latin typeface="Consolas"/>
              </a:rPr>
              <a:t>();</a:t>
            </a:r>
          </a:p>
          <a:p>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Log(</a:t>
            </a:r>
            <a:r>
              <a:rPr lang="en-US" sz="1200" b="1" dirty="0">
                <a:solidFill>
                  <a:srgbClr val="A31515"/>
                </a:solidFill>
                <a:latin typeface="Consolas"/>
              </a:rPr>
              <a:t>"Creating new term set \""</a:t>
            </a:r>
            <a:r>
              <a:rPr lang="en-US" sz="1200" b="1" dirty="0">
                <a:solidFill>
                  <a:prstClr val="black"/>
                </a:solidFill>
                <a:latin typeface="Consolas"/>
              </a:rPr>
              <a:t> + </a:t>
            </a:r>
            <a:r>
              <a:rPr lang="en-US" sz="1200" b="1" dirty="0" err="1">
                <a:solidFill>
                  <a:prstClr val="black"/>
                </a:solidFill>
                <a:latin typeface="Consolas"/>
              </a:rPr>
              <a:t>termSetGoal.Name</a:t>
            </a:r>
            <a:r>
              <a:rPr lang="en-US" sz="1200" b="1" dirty="0">
                <a:solidFill>
                  <a:prstClr val="black"/>
                </a:solidFill>
                <a:latin typeface="Consolas"/>
              </a:rPr>
              <a:t> + </a:t>
            </a:r>
            <a:r>
              <a:rPr lang="en-US" sz="1200" b="1" dirty="0">
                <a:solidFill>
                  <a:srgbClr val="A31515"/>
                </a:solidFill>
                <a:latin typeface="Consolas"/>
              </a:rPr>
              <a:t>"\""</a:t>
            </a:r>
            <a:r>
              <a:rPr lang="en-US" sz="1200" b="1" dirty="0">
                <a:solidFill>
                  <a:prstClr val="black"/>
                </a:solidFill>
                <a:latin typeface="Consolas"/>
              </a:rPr>
              <a:t>);</a:t>
            </a:r>
          </a:p>
          <a:p>
            <a:r>
              <a:rPr lang="en-US" sz="1200" b="1" dirty="0">
                <a:solidFill>
                  <a:prstClr val="black"/>
                </a:solidFill>
                <a:latin typeface="Consolas"/>
              </a:rPr>
              <a:t>    </a:t>
            </a:r>
            <a:r>
              <a:rPr lang="en-US" sz="1200" b="1" dirty="0" err="1">
                <a:solidFill>
                  <a:prstClr val="black"/>
                </a:solidFill>
                <a:latin typeface="Consolas"/>
              </a:rPr>
              <a:t>termSet</a:t>
            </a:r>
            <a:r>
              <a:rPr lang="en-US" sz="1200" b="1" dirty="0">
                <a:solidFill>
                  <a:prstClr val="black"/>
                </a:solidFill>
                <a:latin typeface="Consolas"/>
              </a:rPr>
              <a:t> = </a:t>
            </a:r>
            <a:r>
              <a:rPr lang="en-US" sz="1200" b="1" dirty="0" err="1">
                <a:solidFill>
                  <a:prstClr val="black"/>
                </a:solidFill>
                <a:latin typeface="Consolas"/>
              </a:rPr>
              <a:t>group.CreateTermSet</a:t>
            </a:r>
            <a:r>
              <a:rPr lang="en-US" sz="1200" b="1" dirty="0">
                <a:solidFill>
                  <a:prstClr val="black"/>
                </a:solidFill>
                <a:latin typeface="Consolas"/>
              </a:rPr>
              <a:t>(</a:t>
            </a:r>
            <a:r>
              <a:rPr lang="en-US" sz="1200" b="1" dirty="0" err="1">
                <a:solidFill>
                  <a:prstClr val="black"/>
                </a:solidFill>
                <a:latin typeface="Consolas"/>
              </a:rPr>
              <a:t>termSetGoal.Name</a:t>
            </a:r>
            <a:r>
              <a:rPr lang="en-US" sz="1200" b="1" dirty="0">
                <a:solidFill>
                  <a:prstClr val="black"/>
                </a:solidFill>
                <a:latin typeface="Consolas"/>
              </a:rPr>
              <a:t>, </a:t>
            </a:r>
            <a:r>
              <a:rPr lang="en-US" sz="1200" b="1" dirty="0" err="1">
                <a:solidFill>
                  <a:prstClr val="black"/>
                </a:solidFill>
                <a:latin typeface="Consolas"/>
              </a:rPr>
              <a:t>termSetGoal.Id</a:t>
            </a:r>
            <a:r>
              <a:rPr lang="en-US" sz="1200" b="1" dirty="0">
                <a:solidFill>
                  <a:prstClr val="black"/>
                </a:solidFill>
                <a:latin typeface="Consolas"/>
              </a:rPr>
              <a:t>);</a:t>
            </a:r>
          </a:p>
          <a:p>
            <a:r>
              <a:rPr lang="en-US" sz="1200" b="1" dirty="0">
                <a:solidFill>
                  <a:prstClr val="black"/>
                </a:solidFill>
                <a:latin typeface="Consolas"/>
              </a:rPr>
              <a:t>    </a:t>
            </a:r>
            <a:r>
              <a:rPr lang="en-US" sz="1200" b="1" dirty="0" err="1">
                <a:solidFill>
                  <a:prstClr val="black"/>
                </a:solidFill>
                <a:latin typeface="Consolas"/>
              </a:rPr>
              <a:t>termStore.CommitAll</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prstClr val="black"/>
                </a:solidFill>
                <a:latin typeface="Consolas"/>
              </a:rPr>
              <a:t>ImportTerms</a:t>
            </a:r>
            <a:r>
              <a:rPr lang="en-US" sz="1200" b="1" dirty="0">
                <a:solidFill>
                  <a:prstClr val="black"/>
                </a:solidFill>
                <a:latin typeface="Consolas"/>
              </a:rPr>
              <a:t>(</a:t>
            </a:r>
            <a:r>
              <a:rPr lang="en-US" sz="1200" b="1" dirty="0" err="1">
                <a:solidFill>
                  <a:prstClr val="black"/>
                </a:solidFill>
                <a:latin typeface="Consolas"/>
              </a:rPr>
              <a:t>termSet</a:t>
            </a:r>
            <a:r>
              <a:rPr lang="en-US" sz="1200" b="1" dirty="0">
                <a:solidFill>
                  <a:prstClr val="black"/>
                </a:solidFill>
                <a:latin typeface="Consolas"/>
              </a:rPr>
              <a:t>, </a:t>
            </a:r>
            <a:r>
              <a:rPr lang="en-US" sz="1200" b="1" dirty="0" err="1">
                <a:solidFill>
                  <a:prstClr val="black"/>
                </a:solidFill>
                <a:latin typeface="Consolas"/>
              </a:rPr>
              <a:t>termSetGoal</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prstClr val="black"/>
                </a:solidFill>
                <a:latin typeface="Consolas"/>
              </a:rPr>
              <a:t>termStore.CommitAll</a:t>
            </a:r>
            <a:r>
              <a:rPr lang="en-US" sz="1200" b="1" dirty="0">
                <a:solidFill>
                  <a:prstClr val="black"/>
                </a:solidFill>
                <a:latin typeface="Consolas"/>
              </a:rPr>
              <a:t>();</a:t>
            </a:r>
          </a:p>
          <a:p>
            <a:r>
              <a:rPr lang="en-US" sz="1200" b="1" dirty="0">
                <a:solidFill>
                  <a:prstClr val="black"/>
                </a:solidFill>
                <a:latin typeface="Consolas"/>
              </a:rPr>
              <a:t>  }</a:t>
            </a:r>
          </a:p>
          <a:p>
            <a:r>
              <a:rPr lang="en-US" sz="1200" b="1" dirty="0">
                <a:solidFill>
                  <a:prstClr val="black"/>
                </a:solidFill>
                <a:latin typeface="Consolas"/>
              </a:rPr>
              <a:t>  ...</a:t>
            </a:r>
          </a:p>
          <a:p>
            <a:r>
              <a:rPr lang="en-US" sz="1200" b="1" dirty="0">
                <a:solidFill>
                  <a:prstClr val="black"/>
                </a:solidFill>
                <a:latin typeface="Consolas"/>
              </a:rPr>
              <a:t>}</a:t>
            </a:r>
          </a:p>
          <a:p>
            <a:endParaRPr lang="en-US" sz="1200" b="1" dirty="0">
              <a:solidFill>
                <a:prstClr val="black"/>
              </a:solidFill>
              <a:latin typeface="Consolas"/>
            </a:endParaRPr>
          </a:p>
        </p:txBody>
      </p:sp>
      <p:sp>
        <p:nvSpPr>
          <p:cNvPr id="12" name="1 A"/>
          <p:cNvSpPr/>
          <p:nvPr/>
        </p:nvSpPr>
        <p:spPr bwMode="auto">
          <a:xfrm>
            <a:off x="2253079" y="2322248"/>
            <a:ext cx="7405222" cy="98783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 name="2 A"/>
          <p:cNvSpPr/>
          <p:nvPr/>
        </p:nvSpPr>
        <p:spPr bwMode="auto">
          <a:xfrm>
            <a:off x="2253079" y="3416009"/>
            <a:ext cx="5775794" cy="122073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 name="3 A"/>
          <p:cNvSpPr/>
          <p:nvPr/>
        </p:nvSpPr>
        <p:spPr bwMode="auto">
          <a:xfrm>
            <a:off x="2253079" y="4636745"/>
            <a:ext cx="5775795" cy="69397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10"/>
          <p:cNvSpPr/>
          <p:nvPr/>
        </p:nvSpPr>
        <p:spPr bwMode="auto">
          <a:xfrm>
            <a:off x="-1" y="0"/>
            <a:ext cx="12436475" cy="1287461"/>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#1: Term Set Import</a:t>
            </a:r>
            <a:endParaRPr lang="en-US" dirty="0"/>
          </a:p>
        </p:txBody>
      </p:sp>
      <p:sp>
        <p:nvSpPr>
          <p:cNvPr id="16" name="Rounded Rectangle 15"/>
          <p:cNvSpPr/>
          <p:nvPr/>
        </p:nvSpPr>
        <p:spPr bwMode="auto">
          <a:xfrm>
            <a:off x="1005685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10309245"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10561637"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ounded Rectangle 18"/>
          <p:cNvSpPr/>
          <p:nvPr/>
        </p:nvSpPr>
        <p:spPr bwMode="auto">
          <a:xfrm>
            <a:off x="1081243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ounded Rectangle 19"/>
          <p:cNvSpPr/>
          <p:nvPr/>
        </p:nvSpPr>
        <p:spPr bwMode="auto">
          <a:xfrm>
            <a:off x="11057171" y="6383638"/>
            <a:ext cx="252392" cy="228599"/>
          </a:xfrm>
          <a:prstGeom prst="roundRect">
            <a:avLst/>
          </a:prstGeom>
          <a:solidFill>
            <a:schemeClr val="accent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ounded Rectangle 20"/>
          <p:cNvSpPr/>
          <p:nvPr/>
        </p:nvSpPr>
        <p:spPr bwMode="auto">
          <a:xfrm>
            <a:off x="1130956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ounded Rectangle 21"/>
          <p:cNvSpPr/>
          <p:nvPr/>
        </p:nvSpPr>
        <p:spPr bwMode="auto">
          <a:xfrm>
            <a:off x="11568546"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733803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95268" y="1534827"/>
            <a:ext cx="8843586" cy="5179409"/>
          </a:xfrm>
          <a:prstGeom prst="rect">
            <a:avLst/>
          </a:prstGeom>
          <a:solidFill>
            <a:schemeClr val="tx1"/>
          </a:solidFill>
        </p:spPr>
        <p:txBody>
          <a:bodyPr wrap="square" lIns="93278" tIns="46639" rIns="93278" bIns="46639">
            <a:spAutoFit/>
          </a:bodyPr>
          <a:lstStyle/>
          <a:p>
            <a:r>
              <a:rPr lang="en-US" sz="1200" b="1" dirty="0">
                <a:solidFill>
                  <a:srgbClr val="0000FF"/>
                </a:solidFill>
                <a:latin typeface="Consolas"/>
              </a:rPr>
              <a:t>class</a:t>
            </a:r>
            <a:r>
              <a:rPr lang="en-US" sz="1200" b="1" dirty="0">
                <a:solidFill>
                  <a:prstClr val="black"/>
                </a:solidFill>
                <a:latin typeface="Consolas"/>
              </a:rPr>
              <a:t> </a:t>
            </a:r>
            <a:r>
              <a:rPr lang="en-US" sz="1200" b="1" dirty="0">
                <a:solidFill>
                  <a:srgbClr val="2B91AF"/>
                </a:solidFill>
                <a:latin typeface="Consolas"/>
              </a:rPr>
              <a:t>Program</a:t>
            </a:r>
            <a:r>
              <a:rPr lang="en-US" sz="1200" b="1" dirty="0">
                <a:solidFill>
                  <a:prstClr val="black"/>
                </a:solidFill>
                <a:latin typeface="Consolas"/>
              </a:rPr>
              <a:t> {</a:t>
            </a:r>
          </a:p>
          <a:p>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0000FF"/>
                </a:solidFill>
                <a:latin typeface="Consolas"/>
              </a:rPr>
              <a:t>static</a:t>
            </a:r>
            <a:r>
              <a:rPr lang="en-US" sz="1200" b="1" dirty="0">
                <a:solidFill>
                  <a:prstClr val="black"/>
                </a:solidFill>
                <a:latin typeface="Consolas"/>
              </a:rPr>
              <a:t> </a:t>
            </a:r>
            <a:r>
              <a:rPr lang="en-US" sz="1200" b="1" dirty="0">
                <a:solidFill>
                  <a:srgbClr val="0000FF"/>
                </a:solidFill>
                <a:latin typeface="Consolas"/>
              </a:rPr>
              <a:t>void</a:t>
            </a:r>
            <a:r>
              <a:rPr lang="en-US" sz="1200" b="1" dirty="0">
                <a:solidFill>
                  <a:prstClr val="black"/>
                </a:solidFill>
                <a:latin typeface="Consolas"/>
              </a:rPr>
              <a:t> </a:t>
            </a:r>
            <a:r>
              <a:rPr lang="en-US" sz="1200" b="1" dirty="0" err="1">
                <a:solidFill>
                  <a:prstClr val="black"/>
                </a:solidFill>
                <a:latin typeface="Consolas"/>
              </a:rPr>
              <a:t>ImportTerms</a:t>
            </a:r>
            <a:r>
              <a:rPr lang="en-US" sz="1200" b="1" dirty="0">
                <a:solidFill>
                  <a:prstClr val="black"/>
                </a:solidFill>
                <a:latin typeface="Consolas"/>
              </a:rPr>
              <a:t>(</a:t>
            </a:r>
            <a:r>
              <a:rPr lang="en-US" sz="1200" b="1" dirty="0" err="1">
                <a:solidFill>
                  <a:srgbClr val="2B91AF"/>
                </a:solidFill>
                <a:latin typeface="Consolas"/>
              </a:rPr>
              <a:t>TermSetItem</a:t>
            </a:r>
            <a:r>
              <a:rPr lang="en-US" sz="1200" b="1" dirty="0">
                <a:solidFill>
                  <a:prstClr val="black"/>
                </a:solidFill>
                <a:latin typeface="Consolas"/>
              </a:rPr>
              <a:t> </a:t>
            </a:r>
            <a:r>
              <a:rPr lang="en-US" sz="1200" b="1" dirty="0" err="1" smtClean="0">
                <a:solidFill>
                  <a:prstClr val="black"/>
                </a:solidFill>
                <a:latin typeface="Consolas"/>
              </a:rPr>
              <a:t>parentItem</a:t>
            </a:r>
            <a:r>
              <a:rPr lang="en-US" sz="1200" b="1" dirty="0" smtClean="0">
                <a:solidFill>
                  <a:prstClr val="black"/>
                </a:solidFill>
                <a:latin typeface="Consolas"/>
              </a:rPr>
              <a:t>, </a:t>
            </a:r>
            <a:r>
              <a:rPr lang="en-US" sz="1200" b="1" dirty="0" err="1" smtClean="0">
                <a:solidFill>
                  <a:srgbClr val="2B91AF"/>
                </a:solidFill>
                <a:latin typeface="Consolas"/>
              </a:rPr>
              <a:t>ItemGoal</a:t>
            </a:r>
            <a:r>
              <a:rPr lang="en-US" sz="1200" b="1" dirty="0" smtClean="0">
                <a:solidFill>
                  <a:prstClr val="black"/>
                </a:solidFill>
                <a:latin typeface="Consolas"/>
              </a:rPr>
              <a:t> </a:t>
            </a:r>
            <a:r>
              <a:rPr lang="en-US" sz="1200" b="1" dirty="0" err="1" smtClean="0">
                <a:solidFill>
                  <a:prstClr val="black"/>
                </a:solidFill>
                <a:latin typeface="Consolas"/>
              </a:rPr>
              <a:t>parentItemGoal</a:t>
            </a:r>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0000FF"/>
                </a:solidFill>
                <a:latin typeface="Consolas"/>
              </a:rPr>
              <a:t>foreach</a:t>
            </a:r>
            <a:r>
              <a:rPr lang="en-US" sz="1200" b="1" dirty="0">
                <a:solidFill>
                  <a:prstClr val="black"/>
                </a:solidFill>
                <a:latin typeface="Consolas"/>
              </a:rPr>
              <a:t> (</a:t>
            </a:r>
            <a:r>
              <a:rPr lang="en-US" sz="1200" b="1" dirty="0" err="1">
                <a:solidFill>
                  <a:srgbClr val="2B91AF"/>
                </a:solidFill>
                <a:latin typeface="Consolas"/>
              </a:rPr>
              <a:t>TermGoal</a:t>
            </a:r>
            <a:r>
              <a:rPr lang="en-US" sz="1200" b="1" dirty="0">
                <a:solidFill>
                  <a:prstClr val="black"/>
                </a:solidFill>
                <a:latin typeface="Consolas"/>
              </a:rPr>
              <a:t> </a:t>
            </a:r>
            <a:r>
              <a:rPr lang="en-US" sz="1200" b="1" dirty="0" err="1">
                <a:solidFill>
                  <a:prstClr val="black"/>
                </a:solidFill>
                <a:latin typeface="Consolas"/>
              </a:rPr>
              <a:t>termGoal</a:t>
            </a:r>
            <a:r>
              <a:rPr lang="en-US" sz="1200" b="1" dirty="0">
                <a:solidFill>
                  <a:prstClr val="black"/>
                </a:solidFill>
                <a:latin typeface="Consolas"/>
              </a:rPr>
              <a:t> </a:t>
            </a:r>
            <a:r>
              <a:rPr lang="en-US" sz="1200" b="1" dirty="0">
                <a:solidFill>
                  <a:srgbClr val="0000FF"/>
                </a:solidFill>
                <a:latin typeface="Consolas"/>
              </a:rPr>
              <a:t>in</a:t>
            </a:r>
            <a:r>
              <a:rPr lang="en-US" sz="1200" b="1" dirty="0">
                <a:solidFill>
                  <a:prstClr val="black"/>
                </a:solidFill>
                <a:latin typeface="Consolas"/>
              </a:rPr>
              <a:t> </a:t>
            </a:r>
            <a:r>
              <a:rPr lang="en-US" sz="1200" b="1" dirty="0" err="1" smtClean="0">
                <a:solidFill>
                  <a:prstClr val="black"/>
                </a:solidFill>
                <a:latin typeface="Consolas"/>
              </a:rPr>
              <a:t>parentItemGoal.TermGoals</a:t>
            </a:r>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Log(</a:t>
            </a:r>
            <a:r>
              <a:rPr lang="en-US" sz="1200" b="1" dirty="0">
                <a:solidFill>
                  <a:srgbClr val="A31515"/>
                </a:solidFill>
                <a:latin typeface="Consolas"/>
              </a:rPr>
              <a:t>"Creating term \""</a:t>
            </a:r>
            <a:r>
              <a:rPr lang="en-US" sz="1200" b="1" dirty="0">
                <a:solidFill>
                  <a:prstClr val="black"/>
                </a:solidFill>
                <a:latin typeface="Consolas"/>
              </a:rPr>
              <a:t> + </a:t>
            </a:r>
            <a:r>
              <a:rPr lang="en-US" sz="1200" b="1" dirty="0" err="1">
                <a:solidFill>
                  <a:prstClr val="black"/>
                </a:solidFill>
                <a:latin typeface="Consolas"/>
              </a:rPr>
              <a:t>termGoal.Name</a:t>
            </a:r>
            <a:r>
              <a:rPr lang="en-US" sz="1200" b="1" dirty="0">
                <a:solidFill>
                  <a:prstClr val="black"/>
                </a:solidFill>
                <a:latin typeface="Consolas"/>
              </a:rPr>
              <a:t> + </a:t>
            </a:r>
            <a:r>
              <a:rPr lang="en-US" sz="1200" b="1" dirty="0">
                <a:solidFill>
                  <a:srgbClr val="A31515"/>
                </a:solidFill>
                <a:latin typeface="Consolas"/>
              </a:rPr>
              <a:t>"\""</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2B91AF"/>
                </a:solidFill>
                <a:latin typeface="Consolas"/>
              </a:rPr>
              <a:t>Term</a:t>
            </a:r>
            <a:r>
              <a:rPr lang="en-US" sz="1200" b="1" dirty="0">
                <a:solidFill>
                  <a:prstClr val="black"/>
                </a:solidFill>
                <a:latin typeface="Consolas"/>
              </a:rPr>
              <a:t> </a:t>
            </a:r>
            <a:r>
              <a:rPr lang="en-US" sz="1200" b="1" dirty="0" err="1">
                <a:solidFill>
                  <a:prstClr val="black"/>
                </a:solidFill>
                <a:latin typeface="Consolas"/>
              </a:rPr>
              <a:t>term</a:t>
            </a:r>
            <a:r>
              <a:rPr lang="en-US" sz="1200" b="1" dirty="0">
                <a:solidFill>
                  <a:prstClr val="black"/>
                </a:solidFill>
                <a:latin typeface="Consolas"/>
              </a:rPr>
              <a:t> = </a:t>
            </a:r>
            <a:r>
              <a:rPr lang="en-US" sz="1200" b="1" dirty="0" err="1" smtClean="0">
                <a:solidFill>
                  <a:prstClr val="black"/>
                </a:solidFill>
                <a:latin typeface="Consolas"/>
              </a:rPr>
              <a:t>parentItem.CreateTerm</a:t>
            </a:r>
            <a:r>
              <a:rPr lang="en-US" sz="1200" b="1" dirty="0" smtClean="0">
                <a:solidFill>
                  <a:prstClr val="black"/>
                </a:solidFill>
                <a:latin typeface="Consolas"/>
              </a:rPr>
              <a:t>(</a:t>
            </a:r>
            <a:r>
              <a:rPr lang="en-US" sz="1200" b="1" dirty="0" err="1" smtClean="0">
                <a:solidFill>
                  <a:prstClr val="black"/>
                </a:solidFill>
                <a:latin typeface="Consolas"/>
              </a:rPr>
              <a:t>termGoal.Name</a:t>
            </a:r>
            <a:r>
              <a:rPr lang="en-US" sz="1200" b="1" dirty="0">
                <a:solidFill>
                  <a:prstClr val="black"/>
                </a:solidFill>
                <a:latin typeface="Consolas"/>
              </a:rPr>
              <a:t>, </a:t>
            </a:r>
            <a:r>
              <a:rPr lang="en-US" sz="1200" b="1" dirty="0" err="1">
                <a:solidFill>
                  <a:prstClr val="black"/>
                </a:solidFill>
                <a:latin typeface="Consolas"/>
              </a:rPr>
              <a:t>lcid</a:t>
            </a:r>
            <a:r>
              <a:rPr lang="en-US" sz="1200" b="1" dirty="0">
                <a:solidFill>
                  <a:prstClr val="black"/>
                </a:solidFill>
                <a:latin typeface="Consolas"/>
              </a:rPr>
              <a:t>, </a:t>
            </a:r>
            <a:r>
              <a:rPr lang="en-US" sz="1200" b="1" dirty="0" err="1">
                <a:solidFill>
                  <a:prstClr val="black"/>
                </a:solidFill>
                <a:latin typeface="Consolas"/>
              </a:rPr>
              <a:t>termGoal.Id</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prstClr val="black"/>
                </a:solidFill>
                <a:latin typeface="Consolas"/>
              </a:rPr>
              <a:t>term.Name</a:t>
            </a:r>
            <a:r>
              <a:rPr lang="en-US" sz="1200" b="1" dirty="0">
                <a:solidFill>
                  <a:prstClr val="black"/>
                </a:solidFill>
                <a:latin typeface="Consolas"/>
              </a:rPr>
              <a:t> = </a:t>
            </a:r>
            <a:r>
              <a:rPr lang="en-US" sz="1200" b="1" dirty="0" err="1">
                <a:solidFill>
                  <a:prstClr val="black"/>
                </a:solidFill>
                <a:latin typeface="Consolas"/>
              </a:rPr>
              <a:t>termGoal.Name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0000FF"/>
                </a:solidFill>
                <a:latin typeface="Consolas"/>
              </a:rPr>
              <a:t>foreach</a:t>
            </a:r>
            <a:r>
              <a:rPr lang="en-US" sz="1200" b="1" dirty="0">
                <a:solidFill>
                  <a:prstClr val="black"/>
                </a:solidFill>
                <a:latin typeface="Consolas"/>
              </a:rPr>
              <a:t> (</a:t>
            </a:r>
            <a:r>
              <a:rPr lang="en-US" sz="1200" b="1" dirty="0">
                <a:solidFill>
                  <a:srgbClr val="0000FF"/>
                </a:solidFill>
                <a:latin typeface="Consolas"/>
              </a:rPr>
              <a:t>string</a:t>
            </a:r>
            <a:r>
              <a:rPr lang="en-US" sz="1200" b="1" dirty="0">
                <a:solidFill>
                  <a:prstClr val="black"/>
                </a:solidFill>
                <a:latin typeface="Consolas"/>
              </a:rPr>
              <a:t> label </a:t>
            </a:r>
            <a:r>
              <a:rPr lang="en-US" sz="1200" b="1" dirty="0">
                <a:solidFill>
                  <a:srgbClr val="0000FF"/>
                </a:solidFill>
                <a:latin typeface="Consolas"/>
              </a:rPr>
              <a:t>in</a:t>
            </a:r>
            <a:r>
              <a:rPr lang="en-US" sz="1200" b="1" dirty="0">
                <a:solidFill>
                  <a:prstClr val="black"/>
                </a:solidFill>
                <a:latin typeface="Consolas"/>
              </a:rPr>
              <a:t> </a:t>
            </a:r>
            <a:r>
              <a:rPr lang="en-US" sz="1200" b="1" dirty="0" err="1">
                <a:solidFill>
                  <a:prstClr val="black"/>
                </a:solidFill>
                <a:latin typeface="Consolas"/>
              </a:rPr>
              <a:t>termGoal.OtherLabels</a:t>
            </a:r>
            <a:r>
              <a:rPr lang="en-US" sz="1200" b="1" dirty="0">
                <a:solidFill>
                  <a:prstClr val="black"/>
                </a:solidFill>
                <a:latin typeface="Consolas"/>
              </a:rPr>
              <a:t>) </a:t>
            </a:r>
          </a:p>
          <a:p>
            <a:r>
              <a:rPr lang="en-US" sz="1200" b="1" dirty="0">
                <a:solidFill>
                  <a:prstClr val="black"/>
                </a:solidFill>
                <a:latin typeface="Consolas"/>
              </a:rPr>
              <a:t>        </a:t>
            </a:r>
            <a:r>
              <a:rPr lang="en-US" sz="1200" b="1" dirty="0" err="1">
                <a:solidFill>
                  <a:prstClr val="black"/>
                </a:solidFill>
                <a:latin typeface="Consolas"/>
              </a:rPr>
              <a:t>term.CreateLabel</a:t>
            </a:r>
            <a:r>
              <a:rPr lang="en-US" sz="1200" b="1" dirty="0">
                <a:solidFill>
                  <a:prstClr val="black"/>
                </a:solidFill>
                <a:latin typeface="Consolas"/>
              </a:rPr>
              <a:t>(label, </a:t>
            </a:r>
            <a:r>
              <a:rPr lang="en-US" sz="1200" b="1" dirty="0" err="1">
                <a:solidFill>
                  <a:prstClr val="black"/>
                </a:solidFill>
                <a:latin typeface="Consolas"/>
              </a:rPr>
              <a:t>lcid</a:t>
            </a:r>
            <a:r>
              <a:rPr lang="en-US" sz="1200" b="1" dirty="0">
                <a:solidFill>
                  <a:prstClr val="black"/>
                </a:solidFill>
                <a:latin typeface="Consolas"/>
              </a:rPr>
              <a:t>, </a:t>
            </a:r>
            <a:r>
              <a:rPr lang="en-US" sz="1200" b="1" dirty="0" err="1">
                <a:solidFill>
                  <a:prstClr val="black"/>
                </a:solidFill>
                <a:latin typeface="Consolas"/>
              </a:rPr>
              <a:t>isDefault</a:t>
            </a:r>
            <a:r>
              <a:rPr lang="en-US" sz="1200" b="1" dirty="0">
                <a:solidFill>
                  <a:prstClr val="black"/>
                </a:solidFill>
                <a:latin typeface="Consolas"/>
              </a:rPr>
              <a:t>: </a:t>
            </a:r>
            <a:r>
              <a:rPr lang="en-US" sz="1200" b="1" dirty="0">
                <a:solidFill>
                  <a:srgbClr val="0000FF"/>
                </a:solidFill>
                <a:latin typeface="Consolas"/>
              </a:rPr>
              <a:t>false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prstClr val="black"/>
                </a:solidFill>
                <a:latin typeface="Consolas"/>
              </a:rPr>
              <a:t>term.SetDescription</a:t>
            </a:r>
            <a:r>
              <a:rPr lang="en-US" sz="1200" b="1" dirty="0">
                <a:solidFill>
                  <a:prstClr val="black"/>
                </a:solidFill>
                <a:latin typeface="Consolas"/>
              </a:rPr>
              <a:t>(</a:t>
            </a:r>
            <a:r>
              <a:rPr lang="en-US" sz="1200" b="1" dirty="0" err="1">
                <a:solidFill>
                  <a:prstClr val="black"/>
                </a:solidFill>
                <a:latin typeface="Consolas"/>
              </a:rPr>
              <a:t>termGoal.Description</a:t>
            </a:r>
            <a:r>
              <a:rPr lang="en-US" sz="1200" b="1" dirty="0">
                <a:solidFill>
                  <a:prstClr val="black"/>
                </a:solidFill>
                <a:latin typeface="Consolas"/>
              </a:rPr>
              <a:t>, </a:t>
            </a:r>
            <a:r>
              <a:rPr lang="en-US" sz="1200" b="1" dirty="0" err="1">
                <a:solidFill>
                  <a:prstClr val="black"/>
                </a:solidFill>
                <a:latin typeface="Consolas"/>
              </a:rPr>
              <a:t>lcid</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0000FF"/>
                </a:solidFill>
                <a:latin typeface="Consolas"/>
              </a:rPr>
              <a:t>if</a:t>
            </a:r>
            <a:r>
              <a:rPr lang="en-US" sz="1200" b="1" dirty="0">
                <a:solidFill>
                  <a:prstClr val="black"/>
                </a:solidFill>
                <a:latin typeface="Consolas"/>
              </a:rPr>
              <a:t> (</a:t>
            </a:r>
            <a:r>
              <a:rPr lang="en-US" sz="1200" b="1" dirty="0" err="1">
                <a:solidFill>
                  <a:prstClr val="black"/>
                </a:solidFill>
                <a:latin typeface="Consolas"/>
              </a:rPr>
              <a:t>termGoal.IsDeprecated</a:t>
            </a:r>
            <a:r>
              <a:rPr lang="en-US" sz="1200" b="1" dirty="0">
                <a:solidFill>
                  <a:prstClr val="black"/>
                </a:solidFill>
                <a:latin typeface="Consolas"/>
              </a:rPr>
              <a:t>)</a:t>
            </a:r>
          </a:p>
          <a:p>
            <a:r>
              <a:rPr lang="en-US" sz="1200" b="1" dirty="0">
                <a:solidFill>
                  <a:prstClr val="black"/>
                </a:solidFill>
                <a:latin typeface="Consolas"/>
              </a:rPr>
              <a:t>        </a:t>
            </a:r>
            <a:r>
              <a:rPr lang="en-US" sz="1200" b="1" dirty="0" err="1">
                <a:solidFill>
                  <a:prstClr val="black"/>
                </a:solidFill>
                <a:latin typeface="Consolas"/>
              </a:rPr>
              <a:t>term.Deprecate</a:t>
            </a:r>
            <a:r>
              <a:rPr lang="en-US" sz="1200" b="1" dirty="0">
                <a:solidFill>
                  <a:prstClr val="black"/>
                </a:solidFill>
                <a:latin typeface="Consolas"/>
              </a:rPr>
              <a:t>(</a:t>
            </a:r>
            <a:r>
              <a:rPr lang="en-US" sz="1200" b="1" dirty="0">
                <a:solidFill>
                  <a:srgbClr val="0000FF"/>
                </a:solidFill>
                <a:latin typeface="Consolas"/>
              </a:rPr>
              <a:t>true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prstClr val="black"/>
                </a:solidFill>
                <a:latin typeface="Consolas"/>
              </a:rPr>
              <a:t>ImportTerms</a:t>
            </a:r>
            <a:r>
              <a:rPr lang="en-US" sz="1200" b="1" dirty="0">
                <a:solidFill>
                  <a:prstClr val="black"/>
                </a:solidFill>
                <a:latin typeface="Consolas"/>
              </a:rPr>
              <a:t>(term, </a:t>
            </a:r>
            <a:r>
              <a:rPr lang="en-US" sz="1200" b="1" dirty="0" err="1">
                <a:solidFill>
                  <a:prstClr val="black"/>
                </a:solidFill>
                <a:latin typeface="Consolas"/>
              </a:rPr>
              <a:t>termGoal</a:t>
            </a:r>
            <a:r>
              <a:rPr lang="en-US" sz="1200" b="1" dirty="0">
                <a:solidFill>
                  <a:prstClr val="black"/>
                </a:solidFill>
                <a:latin typeface="Consolas"/>
              </a:rPr>
              <a:t>); </a:t>
            </a:r>
            <a:r>
              <a:rPr lang="en-US" sz="1200" b="1" dirty="0">
                <a:solidFill>
                  <a:srgbClr val="008000"/>
                </a:solidFill>
                <a:latin typeface="Consolas"/>
              </a:rPr>
              <a:t>// </a:t>
            </a:r>
            <a:r>
              <a:rPr lang="en-US" sz="1200" b="1" dirty="0" err="1">
                <a:solidFill>
                  <a:srgbClr val="008000"/>
                </a:solidFill>
                <a:latin typeface="Consolas"/>
              </a:rPr>
              <a:t>recurse</a:t>
            </a:r>
            <a:endParaRPr lang="en-US" sz="1200" b="1" dirty="0">
              <a:solidFill>
                <a:prstClr val="black"/>
              </a:solidFill>
              <a:latin typeface="Consolas"/>
            </a:endParaRPr>
          </a:p>
          <a:p>
            <a:r>
              <a:rPr lang="en-US" sz="1200" b="1" dirty="0">
                <a:solidFill>
                  <a:prstClr val="black"/>
                </a:solidFill>
                <a:latin typeface="Consolas"/>
              </a:rPr>
              <a:t>    }</a:t>
            </a:r>
          </a:p>
          <a:p>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p>
          <a:p>
            <a:r>
              <a:rPr lang="en-US" sz="1200" b="1" dirty="0">
                <a:solidFill>
                  <a:prstClr val="black"/>
                </a:solidFill>
                <a:latin typeface="Consolas"/>
              </a:rPr>
              <a:t>}</a:t>
            </a:r>
          </a:p>
          <a:p>
            <a:endParaRPr lang="en-US" sz="1200" b="1" dirty="0">
              <a:solidFill>
                <a:prstClr val="black"/>
              </a:solidFill>
              <a:latin typeface="Consolas"/>
            </a:endParaRPr>
          </a:p>
        </p:txBody>
      </p:sp>
      <p:sp>
        <p:nvSpPr>
          <p:cNvPr id="12" name="1 A"/>
          <p:cNvSpPr/>
          <p:nvPr/>
        </p:nvSpPr>
        <p:spPr bwMode="auto">
          <a:xfrm>
            <a:off x="2221031" y="2863485"/>
            <a:ext cx="6622556" cy="47287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 name="2 A"/>
          <p:cNvSpPr/>
          <p:nvPr/>
        </p:nvSpPr>
        <p:spPr bwMode="auto">
          <a:xfrm>
            <a:off x="2221032" y="3336357"/>
            <a:ext cx="4428084" cy="93260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 name="3 A"/>
          <p:cNvSpPr/>
          <p:nvPr/>
        </p:nvSpPr>
        <p:spPr bwMode="auto">
          <a:xfrm>
            <a:off x="2240879" y="5232631"/>
            <a:ext cx="3567242" cy="30518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0" name="Rectangle 9"/>
          <p:cNvSpPr/>
          <p:nvPr/>
        </p:nvSpPr>
        <p:spPr bwMode="auto">
          <a:xfrm>
            <a:off x="-1" y="0"/>
            <a:ext cx="12436475" cy="1287461"/>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#1: Term Set Import</a:t>
            </a:r>
            <a:endParaRPr lang="en-US" dirty="0"/>
          </a:p>
        </p:txBody>
      </p:sp>
      <p:sp>
        <p:nvSpPr>
          <p:cNvPr id="31" name="Rounded Rectangle 30"/>
          <p:cNvSpPr/>
          <p:nvPr/>
        </p:nvSpPr>
        <p:spPr bwMode="auto">
          <a:xfrm>
            <a:off x="1005685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ounded Rectangle 31"/>
          <p:cNvSpPr/>
          <p:nvPr/>
        </p:nvSpPr>
        <p:spPr bwMode="auto">
          <a:xfrm>
            <a:off x="10309245"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ounded Rectangle 32"/>
          <p:cNvSpPr/>
          <p:nvPr/>
        </p:nvSpPr>
        <p:spPr bwMode="auto">
          <a:xfrm>
            <a:off x="10561637"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ounded Rectangle 33"/>
          <p:cNvSpPr/>
          <p:nvPr/>
        </p:nvSpPr>
        <p:spPr bwMode="auto">
          <a:xfrm>
            <a:off x="1081243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ounded Rectangle 34"/>
          <p:cNvSpPr/>
          <p:nvPr/>
        </p:nvSpPr>
        <p:spPr bwMode="auto">
          <a:xfrm>
            <a:off x="11057171"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ounded Rectangle 35"/>
          <p:cNvSpPr/>
          <p:nvPr/>
        </p:nvSpPr>
        <p:spPr bwMode="auto">
          <a:xfrm>
            <a:off x="11309563" y="6383638"/>
            <a:ext cx="252392" cy="228599"/>
          </a:xfrm>
          <a:prstGeom prst="roundRect">
            <a:avLst/>
          </a:prstGeom>
          <a:solidFill>
            <a:schemeClr val="accent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ounded Rectangle 36"/>
          <p:cNvSpPr/>
          <p:nvPr/>
        </p:nvSpPr>
        <p:spPr bwMode="auto">
          <a:xfrm>
            <a:off x="11568546"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03905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rot="21139630">
            <a:off x="10750494" y="5824336"/>
            <a:ext cx="1219199"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chemeClr val="accent1"/>
                </a:solidFill>
                <a:latin typeface="Comic Sans MS" pitchFamily="66" charset="0"/>
              </a:rPr>
              <a:t>demo!</a:t>
            </a:r>
          </a:p>
        </p:txBody>
      </p:sp>
      <p:sp>
        <p:nvSpPr>
          <p:cNvPr id="4" name="Rectangle 3"/>
          <p:cNvSpPr/>
          <p:nvPr/>
        </p:nvSpPr>
        <p:spPr>
          <a:xfrm>
            <a:off x="1695268" y="1534827"/>
            <a:ext cx="8843586" cy="5179409"/>
          </a:xfrm>
          <a:prstGeom prst="rect">
            <a:avLst/>
          </a:prstGeom>
          <a:solidFill>
            <a:schemeClr val="tx1"/>
          </a:solidFill>
        </p:spPr>
        <p:txBody>
          <a:bodyPr wrap="square" lIns="93278" tIns="46639" rIns="93278" bIns="46639">
            <a:spAutoFit/>
          </a:bodyPr>
          <a:lstStyle/>
          <a:p>
            <a:r>
              <a:rPr lang="en-US" sz="1200" b="1" dirty="0">
                <a:solidFill>
                  <a:srgbClr val="0000FF"/>
                </a:solidFill>
                <a:latin typeface="Consolas"/>
              </a:rPr>
              <a:t>class</a:t>
            </a:r>
            <a:r>
              <a:rPr lang="en-US" sz="1200" b="1" dirty="0">
                <a:solidFill>
                  <a:prstClr val="black"/>
                </a:solidFill>
                <a:latin typeface="Consolas"/>
              </a:rPr>
              <a:t> </a:t>
            </a:r>
            <a:r>
              <a:rPr lang="en-US" sz="1200" b="1" dirty="0">
                <a:solidFill>
                  <a:srgbClr val="2B91AF"/>
                </a:solidFill>
                <a:latin typeface="Consolas"/>
              </a:rPr>
              <a:t>Program</a:t>
            </a:r>
            <a:r>
              <a:rPr lang="en-US" sz="1200" b="1" dirty="0">
                <a:solidFill>
                  <a:prstClr val="black"/>
                </a:solidFill>
                <a:latin typeface="Consolas"/>
              </a:rPr>
              <a:t> {</a:t>
            </a:r>
          </a:p>
          <a:p>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0000FF"/>
                </a:solidFill>
                <a:latin typeface="Consolas"/>
              </a:rPr>
              <a:t>static</a:t>
            </a:r>
            <a:r>
              <a:rPr lang="en-US" sz="1200" b="1" dirty="0">
                <a:solidFill>
                  <a:prstClr val="black"/>
                </a:solidFill>
                <a:latin typeface="Consolas"/>
              </a:rPr>
              <a:t> </a:t>
            </a:r>
            <a:r>
              <a:rPr lang="en-US" sz="1200" b="1" dirty="0">
                <a:solidFill>
                  <a:srgbClr val="0000FF"/>
                </a:solidFill>
                <a:latin typeface="Consolas"/>
              </a:rPr>
              <a:t>void</a:t>
            </a:r>
            <a:r>
              <a:rPr lang="en-US" sz="1200" b="1" dirty="0">
                <a:solidFill>
                  <a:prstClr val="black"/>
                </a:solidFill>
                <a:latin typeface="Consolas"/>
              </a:rPr>
              <a:t> </a:t>
            </a:r>
            <a:r>
              <a:rPr lang="en-US" sz="1200" b="1" dirty="0" err="1">
                <a:solidFill>
                  <a:prstClr val="black"/>
                </a:solidFill>
                <a:latin typeface="Consolas"/>
              </a:rPr>
              <a:t>ImportTerms</a:t>
            </a:r>
            <a:r>
              <a:rPr lang="en-US" sz="1200" b="1" dirty="0">
                <a:solidFill>
                  <a:prstClr val="black"/>
                </a:solidFill>
                <a:latin typeface="Consolas"/>
              </a:rPr>
              <a:t>(</a:t>
            </a:r>
            <a:r>
              <a:rPr lang="en-US" sz="1200" b="1" dirty="0" err="1">
                <a:solidFill>
                  <a:srgbClr val="2B91AF"/>
                </a:solidFill>
                <a:latin typeface="Consolas"/>
              </a:rPr>
              <a:t>TermSetItem</a:t>
            </a:r>
            <a:r>
              <a:rPr lang="en-US" sz="1200" b="1" dirty="0">
                <a:solidFill>
                  <a:prstClr val="black"/>
                </a:solidFill>
                <a:latin typeface="Consolas"/>
              </a:rPr>
              <a:t> </a:t>
            </a:r>
            <a:r>
              <a:rPr lang="en-US" sz="1200" b="1" dirty="0" err="1" smtClean="0">
                <a:solidFill>
                  <a:prstClr val="black"/>
                </a:solidFill>
                <a:latin typeface="Consolas"/>
              </a:rPr>
              <a:t>parentItem</a:t>
            </a:r>
            <a:r>
              <a:rPr lang="en-US" sz="1200" b="1" dirty="0" smtClean="0">
                <a:solidFill>
                  <a:prstClr val="black"/>
                </a:solidFill>
                <a:latin typeface="Consolas"/>
              </a:rPr>
              <a:t>, </a:t>
            </a:r>
            <a:r>
              <a:rPr lang="en-US" sz="1200" b="1" dirty="0" err="1" smtClean="0">
                <a:solidFill>
                  <a:srgbClr val="2B91AF"/>
                </a:solidFill>
                <a:latin typeface="Consolas"/>
              </a:rPr>
              <a:t>ItemGoal</a:t>
            </a:r>
            <a:r>
              <a:rPr lang="en-US" sz="1200" b="1" dirty="0" smtClean="0">
                <a:solidFill>
                  <a:prstClr val="black"/>
                </a:solidFill>
                <a:latin typeface="Consolas"/>
              </a:rPr>
              <a:t> </a:t>
            </a:r>
            <a:r>
              <a:rPr lang="en-US" sz="1200" b="1" dirty="0" err="1" smtClean="0">
                <a:solidFill>
                  <a:prstClr val="black"/>
                </a:solidFill>
                <a:latin typeface="Consolas"/>
              </a:rPr>
              <a:t>parentItemGoal</a:t>
            </a:r>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0000FF"/>
                </a:solidFill>
                <a:latin typeface="Consolas"/>
              </a:rPr>
              <a:t>foreach</a:t>
            </a:r>
            <a:r>
              <a:rPr lang="en-US" sz="1200" b="1" dirty="0">
                <a:solidFill>
                  <a:prstClr val="black"/>
                </a:solidFill>
                <a:latin typeface="Consolas"/>
              </a:rPr>
              <a:t> (</a:t>
            </a:r>
            <a:r>
              <a:rPr lang="en-US" sz="1200" b="1" dirty="0" err="1">
                <a:solidFill>
                  <a:srgbClr val="2B91AF"/>
                </a:solidFill>
                <a:latin typeface="Consolas"/>
              </a:rPr>
              <a:t>TermGoal</a:t>
            </a:r>
            <a:r>
              <a:rPr lang="en-US" sz="1200" b="1" dirty="0">
                <a:solidFill>
                  <a:prstClr val="black"/>
                </a:solidFill>
                <a:latin typeface="Consolas"/>
              </a:rPr>
              <a:t> </a:t>
            </a:r>
            <a:r>
              <a:rPr lang="en-US" sz="1200" b="1" dirty="0" err="1">
                <a:solidFill>
                  <a:prstClr val="black"/>
                </a:solidFill>
                <a:latin typeface="Consolas"/>
              </a:rPr>
              <a:t>termGoal</a:t>
            </a:r>
            <a:r>
              <a:rPr lang="en-US" sz="1200" b="1" dirty="0">
                <a:solidFill>
                  <a:prstClr val="black"/>
                </a:solidFill>
                <a:latin typeface="Consolas"/>
              </a:rPr>
              <a:t> </a:t>
            </a:r>
            <a:r>
              <a:rPr lang="en-US" sz="1200" b="1" dirty="0">
                <a:solidFill>
                  <a:srgbClr val="0000FF"/>
                </a:solidFill>
                <a:latin typeface="Consolas"/>
              </a:rPr>
              <a:t>in</a:t>
            </a:r>
            <a:r>
              <a:rPr lang="en-US" sz="1200" b="1" dirty="0">
                <a:solidFill>
                  <a:prstClr val="black"/>
                </a:solidFill>
                <a:latin typeface="Consolas"/>
              </a:rPr>
              <a:t> </a:t>
            </a:r>
            <a:r>
              <a:rPr lang="en-US" sz="1200" b="1" dirty="0" err="1" smtClean="0">
                <a:solidFill>
                  <a:prstClr val="black"/>
                </a:solidFill>
                <a:latin typeface="Consolas"/>
              </a:rPr>
              <a:t>parentItemGoal.TermGoals</a:t>
            </a:r>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Log(</a:t>
            </a:r>
            <a:r>
              <a:rPr lang="en-US" sz="1200" b="1" dirty="0">
                <a:solidFill>
                  <a:srgbClr val="A31515"/>
                </a:solidFill>
                <a:latin typeface="Consolas"/>
              </a:rPr>
              <a:t>"Creating term \""</a:t>
            </a:r>
            <a:r>
              <a:rPr lang="en-US" sz="1200" b="1" dirty="0">
                <a:solidFill>
                  <a:prstClr val="black"/>
                </a:solidFill>
                <a:latin typeface="Consolas"/>
              </a:rPr>
              <a:t> + </a:t>
            </a:r>
            <a:r>
              <a:rPr lang="en-US" sz="1200" b="1" dirty="0" err="1">
                <a:solidFill>
                  <a:prstClr val="black"/>
                </a:solidFill>
                <a:latin typeface="Consolas"/>
              </a:rPr>
              <a:t>termGoal.Name</a:t>
            </a:r>
            <a:r>
              <a:rPr lang="en-US" sz="1200" b="1" dirty="0">
                <a:solidFill>
                  <a:prstClr val="black"/>
                </a:solidFill>
                <a:latin typeface="Consolas"/>
              </a:rPr>
              <a:t> + </a:t>
            </a:r>
            <a:r>
              <a:rPr lang="en-US" sz="1200" b="1" dirty="0">
                <a:solidFill>
                  <a:srgbClr val="A31515"/>
                </a:solidFill>
                <a:latin typeface="Consolas"/>
              </a:rPr>
              <a:t>"\""</a:t>
            </a:r>
            <a:r>
              <a:rPr lang="en-US" sz="1200" b="1" dirty="0">
                <a:solidFill>
                  <a:prstClr val="black"/>
                </a:solidFill>
                <a:latin typeface="Consolas"/>
              </a:rPr>
              <a:t>);</a:t>
            </a:r>
          </a:p>
          <a:p>
            <a:r>
              <a:rPr lang="en-US" sz="1200" b="1" dirty="0">
                <a:solidFill>
                  <a:prstClr val="black"/>
                </a:solidFill>
                <a:latin typeface="Consolas"/>
              </a:rPr>
              <a:t>      </a:t>
            </a:r>
            <a:r>
              <a:rPr lang="en-US" sz="1200" b="1" dirty="0">
                <a:solidFill>
                  <a:srgbClr val="2B91AF"/>
                </a:solidFill>
                <a:latin typeface="Consolas"/>
              </a:rPr>
              <a:t>Term</a:t>
            </a:r>
            <a:r>
              <a:rPr lang="en-US" sz="1200" b="1" dirty="0">
                <a:solidFill>
                  <a:prstClr val="black"/>
                </a:solidFill>
                <a:latin typeface="Consolas"/>
              </a:rPr>
              <a:t> </a:t>
            </a:r>
            <a:r>
              <a:rPr lang="en-US" sz="1200" b="1" dirty="0" err="1">
                <a:solidFill>
                  <a:prstClr val="black"/>
                </a:solidFill>
                <a:latin typeface="Consolas"/>
              </a:rPr>
              <a:t>term</a:t>
            </a:r>
            <a:r>
              <a:rPr lang="en-US" sz="1200" b="1" dirty="0">
                <a:solidFill>
                  <a:prstClr val="black"/>
                </a:solidFill>
                <a:latin typeface="Consolas"/>
              </a:rPr>
              <a:t> = </a:t>
            </a:r>
            <a:r>
              <a:rPr lang="en-US" sz="1200" b="1" dirty="0" err="1" smtClean="0">
                <a:solidFill>
                  <a:prstClr val="black"/>
                </a:solidFill>
                <a:latin typeface="Consolas"/>
              </a:rPr>
              <a:t>parentItem.CreateTerm</a:t>
            </a:r>
            <a:r>
              <a:rPr lang="en-US" sz="1200" b="1" dirty="0" smtClean="0">
                <a:solidFill>
                  <a:prstClr val="black"/>
                </a:solidFill>
                <a:latin typeface="Consolas"/>
              </a:rPr>
              <a:t>(</a:t>
            </a:r>
            <a:r>
              <a:rPr lang="en-US" sz="1200" b="1" dirty="0" err="1" smtClean="0">
                <a:solidFill>
                  <a:prstClr val="black"/>
                </a:solidFill>
                <a:latin typeface="Consolas"/>
              </a:rPr>
              <a:t>termGoal.Name</a:t>
            </a:r>
            <a:r>
              <a:rPr lang="en-US" sz="1200" b="1" dirty="0">
                <a:solidFill>
                  <a:prstClr val="black"/>
                </a:solidFill>
                <a:latin typeface="Consolas"/>
              </a:rPr>
              <a:t>, </a:t>
            </a:r>
            <a:r>
              <a:rPr lang="en-US" sz="1200" b="1" dirty="0" err="1">
                <a:solidFill>
                  <a:prstClr val="black"/>
                </a:solidFill>
                <a:latin typeface="Consolas"/>
              </a:rPr>
              <a:t>lcid</a:t>
            </a:r>
            <a:r>
              <a:rPr lang="en-US" sz="1200" b="1" dirty="0">
                <a:solidFill>
                  <a:prstClr val="black"/>
                </a:solidFill>
                <a:latin typeface="Consolas"/>
              </a:rPr>
              <a:t>, </a:t>
            </a:r>
            <a:r>
              <a:rPr lang="en-US" sz="1200" b="1" dirty="0" err="1">
                <a:solidFill>
                  <a:prstClr val="black"/>
                </a:solidFill>
                <a:latin typeface="Consolas"/>
              </a:rPr>
              <a:t>termGoal.Id</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prstClr val="black"/>
                </a:solidFill>
                <a:latin typeface="Consolas"/>
              </a:rPr>
              <a:t>term.Name</a:t>
            </a:r>
            <a:r>
              <a:rPr lang="en-US" sz="1200" b="1" dirty="0">
                <a:solidFill>
                  <a:prstClr val="black"/>
                </a:solidFill>
                <a:latin typeface="Consolas"/>
              </a:rPr>
              <a:t> = </a:t>
            </a:r>
            <a:r>
              <a:rPr lang="en-US" sz="1200" b="1" dirty="0" err="1">
                <a:solidFill>
                  <a:prstClr val="black"/>
                </a:solidFill>
                <a:latin typeface="Consolas"/>
              </a:rPr>
              <a:t>termGoal.Name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0000FF"/>
                </a:solidFill>
                <a:latin typeface="Consolas"/>
              </a:rPr>
              <a:t>foreach</a:t>
            </a:r>
            <a:r>
              <a:rPr lang="en-US" sz="1200" b="1" dirty="0">
                <a:solidFill>
                  <a:prstClr val="black"/>
                </a:solidFill>
                <a:latin typeface="Consolas"/>
              </a:rPr>
              <a:t> (</a:t>
            </a:r>
            <a:r>
              <a:rPr lang="en-US" sz="1200" b="1" dirty="0">
                <a:solidFill>
                  <a:srgbClr val="0000FF"/>
                </a:solidFill>
                <a:latin typeface="Consolas"/>
              </a:rPr>
              <a:t>string</a:t>
            </a:r>
            <a:r>
              <a:rPr lang="en-US" sz="1200" b="1" dirty="0">
                <a:solidFill>
                  <a:prstClr val="black"/>
                </a:solidFill>
                <a:latin typeface="Consolas"/>
              </a:rPr>
              <a:t> label </a:t>
            </a:r>
            <a:r>
              <a:rPr lang="en-US" sz="1200" b="1" dirty="0">
                <a:solidFill>
                  <a:srgbClr val="0000FF"/>
                </a:solidFill>
                <a:latin typeface="Consolas"/>
              </a:rPr>
              <a:t>in</a:t>
            </a:r>
            <a:r>
              <a:rPr lang="en-US" sz="1200" b="1" dirty="0">
                <a:solidFill>
                  <a:prstClr val="black"/>
                </a:solidFill>
                <a:latin typeface="Consolas"/>
              </a:rPr>
              <a:t> </a:t>
            </a:r>
            <a:r>
              <a:rPr lang="en-US" sz="1200" b="1" dirty="0" err="1">
                <a:solidFill>
                  <a:prstClr val="black"/>
                </a:solidFill>
                <a:latin typeface="Consolas"/>
              </a:rPr>
              <a:t>termGoal.OtherLabels</a:t>
            </a:r>
            <a:r>
              <a:rPr lang="en-US" sz="1200" b="1" dirty="0">
                <a:solidFill>
                  <a:prstClr val="black"/>
                </a:solidFill>
                <a:latin typeface="Consolas"/>
              </a:rPr>
              <a:t>) </a:t>
            </a:r>
          </a:p>
          <a:p>
            <a:r>
              <a:rPr lang="en-US" sz="1200" b="1" dirty="0">
                <a:solidFill>
                  <a:prstClr val="black"/>
                </a:solidFill>
                <a:latin typeface="Consolas"/>
              </a:rPr>
              <a:t>        </a:t>
            </a:r>
            <a:r>
              <a:rPr lang="en-US" sz="1200" b="1" dirty="0" err="1">
                <a:solidFill>
                  <a:prstClr val="black"/>
                </a:solidFill>
                <a:latin typeface="Consolas"/>
              </a:rPr>
              <a:t>term.CreateLabel</a:t>
            </a:r>
            <a:r>
              <a:rPr lang="en-US" sz="1200" b="1" dirty="0">
                <a:solidFill>
                  <a:prstClr val="black"/>
                </a:solidFill>
                <a:latin typeface="Consolas"/>
              </a:rPr>
              <a:t>(label, </a:t>
            </a:r>
            <a:r>
              <a:rPr lang="en-US" sz="1200" b="1" dirty="0" err="1">
                <a:solidFill>
                  <a:prstClr val="black"/>
                </a:solidFill>
                <a:latin typeface="Consolas"/>
              </a:rPr>
              <a:t>lcid</a:t>
            </a:r>
            <a:r>
              <a:rPr lang="en-US" sz="1200" b="1" dirty="0">
                <a:solidFill>
                  <a:prstClr val="black"/>
                </a:solidFill>
                <a:latin typeface="Consolas"/>
              </a:rPr>
              <a:t>, </a:t>
            </a:r>
            <a:r>
              <a:rPr lang="en-US" sz="1200" b="1" dirty="0" err="1">
                <a:solidFill>
                  <a:prstClr val="black"/>
                </a:solidFill>
                <a:latin typeface="Consolas"/>
              </a:rPr>
              <a:t>isDefault</a:t>
            </a:r>
            <a:r>
              <a:rPr lang="en-US" sz="1200" b="1" dirty="0">
                <a:solidFill>
                  <a:prstClr val="black"/>
                </a:solidFill>
                <a:latin typeface="Consolas"/>
              </a:rPr>
              <a:t>: </a:t>
            </a:r>
            <a:r>
              <a:rPr lang="en-US" sz="1200" b="1" dirty="0">
                <a:solidFill>
                  <a:srgbClr val="0000FF"/>
                </a:solidFill>
                <a:latin typeface="Consolas"/>
              </a:rPr>
              <a:t>false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prstClr val="black"/>
                </a:solidFill>
                <a:latin typeface="Consolas"/>
              </a:rPr>
              <a:t>term.SetDescription</a:t>
            </a:r>
            <a:r>
              <a:rPr lang="en-US" sz="1200" b="1" dirty="0">
                <a:solidFill>
                  <a:prstClr val="black"/>
                </a:solidFill>
                <a:latin typeface="Consolas"/>
              </a:rPr>
              <a:t>(</a:t>
            </a:r>
            <a:r>
              <a:rPr lang="en-US" sz="1200" b="1" dirty="0" err="1">
                <a:solidFill>
                  <a:prstClr val="black"/>
                </a:solidFill>
                <a:latin typeface="Consolas"/>
              </a:rPr>
              <a:t>termGoal.Description</a:t>
            </a:r>
            <a:r>
              <a:rPr lang="en-US" sz="1200" b="1" dirty="0">
                <a:solidFill>
                  <a:prstClr val="black"/>
                </a:solidFill>
                <a:latin typeface="Consolas"/>
              </a:rPr>
              <a:t>, </a:t>
            </a:r>
            <a:r>
              <a:rPr lang="en-US" sz="1200" b="1" dirty="0" err="1">
                <a:solidFill>
                  <a:prstClr val="black"/>
                </a:solidFill>
                <a:latin typeface="Consolas"/>
              </a:rPr>
              <a:t>lcid</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0000FF"/>
                </a:solidFill>
                <a:latin typeface="Consolas"/>
              </a:rPr>
              <a:t>if</a:t>
            </a:r>
            <a:r>
              <a:rPr lang="en-US" sz="1200" b="1" dirty="0">
                <a:solidFill>
                  <a:prstClr val="black"/>
                </a:solidFill>
                <a:latin typeface="Consolas"/>
              </a:rPr>
              <a:t> (</a:t>
            </a:r>
            <a:r>
              <a:rPr lang="en-US" sz="1200" b="1" dirty="0" err="1">
                <a:solidFill>
                  <a:prstClr val="black"/>
                </a:solidFill>
                <a:latin typeface="Consolas"/>
              </a:rPr>
              <a:t>termGoal.IsDeprecated</a:t>
            </a:r>
            <a:r>
              <a:rPr lang="en-US" sz="1200" b="1" dirty="0">
                <a:solidFill>
                  <a:prstClr val="black"/>
                </a:solidFill>
                <a:latin typeface="Consolas"/>
              </a:rPr>
              <a:t>)</a:t>
            </a:r>
          </a:p>
          <a:p>
            <a:r>
              <a:rPr lang="en-US" sz="1200" b="1" dirty="0">
                <a:solidFill>
                  <a:prstClr val="black"/>
                </a:solidFill>
                <a:latin typeface="Consolas"/>
              </a:rPr>
              <a:t>        </a:t>
            </a:r>
            <a:r>
              <a:rPr lang="en-US" sz="1200" b="1" dirty="0" err="1">
                <a:solidFill>
                  <a:prstClr val="black"/>
                </a:solidFill>
                <a:latin typeface="Consolas"/>
              </a:rPr>
              <a:t>term.Deprecate</a:t>
            </a:r>
            <a:r>
              <a:rPr lang="en-US" sz="1200" b="1" dirty="0">
                <a:solidFill>
                  <a:prstClr val="black"/>
                </a:solidFill>
                <a:latin typeface="Consolas"/>
              </a:rPr>
              <a:t>(</a:t>
            </a:r>
            <a:r>
              <a:rPr lang="en-US" sz="1200" b="1" dirty="0">
                <a:solidFill>
                  <a:srgbClr val="0000FF"/>
                </a:solidFill>
                <a:latin typeface="Consolas"/>
              </a:rPr>
              <a:t>true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prstClr val="black"/>
                </a:solidFill>
                <a:latin typeface="Consolas"/>
              </a:rPr>
              <a:t>ImportTerms</a:t>
            </a:r>
            <a:r>
              <a:rPr lang="en-US" sz="1200" b="1" dirty="0">
                <a:solidFill>
                  <a:prstClr val="black"/>
                </a:solidFill>
                <a:latin typeface="Consolas"/>
              </a:rPr>
              <a:t>(term, </a:t>
            </a:r>
            <a:r>
              <a:rPr lang="en-US" sz="1200" b="1" dirty="0" err="1">
                <a:solidFill>
                  <a:prstClr val="black"/>
                </a:solidFill>
                <a:latin typeface="Consolas"/>
              </a:rPr>
              <a:t>termGoal</a:t>
            </a:r>
            <a:r>
              <a:rPr lang="en-US" sz="1200" b="1" dirty="0">
                <a:solidFill>
                  <a:prstClr val="black"/>
                </a:solidFill>
                <a:latin typeface="Consolas"/>
              </a:rPr>
              <a:t>); </a:t>
            </a:r>
            <a:r>
              <a:rPr lang="en-US" sz="1200" b="1" dirty="0">
                <a:solidFill>
                  <a:srgbClr val="008000"/>
                </a:solidFill>
                <a:latin typeface="Consolas"/>
              </a:rPr>
              <a:t>// </a:t>
            </a:r>
            <a:r>
              <a:rPr lang="en-US" sz="1200" b="1" dirty="0" err="1">
                <a:solidFill>
                  <a:srgbClr val="008000"/>
                </a:solidFill>
                <a:latin typeface="Consolas"/>
              </a:rPr>
              <a:t>recurse</a:t>
            </a:r>
            <a:endParaRPr lang="en-US" sz="1200" b="1" dirty="0">
              <a:solidFill>
                <a:prstClr val="black"/>
              </a:solidFill>
              <a:latin typeface="Consolas"/>
            </a:endParaRPr>
          </a:p>
          <a:p>
            <a:r>
              <a:rPr lang="en-US" sz="1200" b="1" dirty="0">
                <a:solidFill>
                  <a:prstClr val="black"/>
                </a:solidFill>
                <a:latin typeface="Consolas"/>
              </a:rPr>
              <a:t>    }</a:t>
            </a:r>
          </a:p>
          <a:p>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p>
          <a:p>
            <a:r>
              <a:rPr lang="en-US" sz="1200" b="1" dirty="0">
                <a:solidFill>
                  <a:prstClr val="black"/>
                </a:solidFill>
                <a:latin typeface="Consolas"/>
              </a:rPr>
              <a:t>}</a:t>
            </a:r>
          </a:p>
          <a:p>
            <a:endParaRPr lang="en-US" sz="1200" b="1" dirty="0">
              <a:solidFill>
                <a:prstClr val="black"/>
              </a:solidFill>
              <a:latin typeface="Consolas"/>
            </a:endParaRPr>
          </a:p>
        </p:txBody>
      </p:sp>
      <p:sp>
        <p:nvSpPr>
          <p:cNvPr id="10" name="Rectangle 9"/>
          <p:cNvSpPr/>
          <p:nvPr/>
        </p:nvSpPr>
        <p:spPr bwMode="auto">
          <a:xfrm>
            <a:off x="-1" y="0"/>
            <a:ext cx="12436475" cy="1287461"/>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#1: Term Set Import</a:t>
            </a:r>
            <a:endParaRPr lang="en-US" dirty="0"/>
          </a:p>
        </p:txBody>
      </p:sp>
      <p:sp>
        <p:nvSpPr>
          <p:cNvPr id="15" name="Rounded Rectangle 14"/>
          <p:cNvSpPr/>
          <p:nvPr/>
        </p:nvSpPr>
        <p:spPr bwMode="auto">
          <a:xfrm>
            <a:off x="1005685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10309245"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10561637"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1081243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ounded Rectangle 18"/>
          <p:cNvSpPr/>
          <p:nvPr/>
        </p:nvSpPr>
        <p:spPr bwMode="auto">
          <a:xfrm>
            <a:off x="11057171"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ounded Rectangle 19"/>
          <p:cNvSpPr/>
          <p:nvPr/>
        </p:nvSpPr>
        <p:spPr bwMode="auto">
          <a:xfrm>
            <a:off x="11309563" y="6383638"/>
            <a:ext cx="252392" cy="228599"/>
          </a:xfrm>
          <a:prstGeom prst="roundRect">
            <a:avLst/>
          </a:prstGeom>
          <a:solidFill>
            <a:schemeClr val="tx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ounded Rectangle 20"/>
          <p:cNvSpPr/>
          <p:nvPr/>
        </p:nvSpPr>
        <p:spPr bwMode="auto">
          <a:xfrm>
            <a:off x="11583731" y="6316661"/>
            <a:ext cx="261938" cy="311449"/>
          </a:xfrm>
          <a:prstGeom prst="roundRect">
            <a:avLst>
              <a:gd name="adj" fmla="val 32452"/>
            </a:avLst>
          </a:prstGeom>
          <a:solidFill>
            <a:schemeClr val="accent1"/>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Oval 23"/>
          <p:cNvSpPr/>
          <p:nvPr/>
        </p:nvSpPr>
        <p:spPr bwMode="auto">
          <a:xfrm flipH="1">
            <a:off x="11668123" y="6428895"/>
            <a:ext cx="228601" cy="129067"/>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Oval 22"/>
          <p:cNvSpPr/>
          <p:nvPr/>
        </p:nvSpPr>
        <p:spPr bwMode="auto">
          <a:xfrm flipH="1">
            <a:off x="11644313" y="6402389"/>
            <a:ext cx="224339" cy="105567"/>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Oval 26"/>
          <p:cNvSpPr/>
          <p:nvPr/>
        </p:nvSpPr>
        <p:spPr bwMode="auto">
          <a:xfrm rot="4654115" flipH="1" flipV="1">
            <a:off x="11762997" y="6364029"/>
            <a:ext cx="68388" cy="45719"/>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Oval 29"/>
          <p:cNvSpPr/>
          <p:nvPr/>
        </p:nvSpPr>
        <p:spPr bwMode="auto">
          <a:xfrm rot="6223935" flipH="1" flipV="1">
            <a:off x="11698583" y="6368343"/>
            <a:ext cx="68388" cy="45719"/>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83636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5000"/>
                                  </p:iterate>
                                  <p:childTnLst>
                                    <p:animMotion origin="layout" path="M 0.0 0.0 L 0.0 -0.07213" pathEditMode="relative" ptsTypes="">
                                      <p:cBhvr>
                                        <p:cTn id="6" dur="250" accel="50000" decel="50000" autoRev="1" fill="hold">
                                          <p:stCondLst>
                                            <p:cond delay="0"/>
                                          </p:stCondLst>
                                        </p:cTn>
                                        <p:tgtEl>
                                          <p:spTgt spid="8"/>
                                        </p:tgtEl>
                                        <p:attrNameLst>
                                          <p:attrName>ppt_x</p:attrName>
                                          <p:attrName>ppt_y</p:attrName>
                                        </p:attrNameLst>
                                      </p:cBhvr>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4106862"/>
            <a:ext cx="8229599" cy="1219179"/>
          </a:xfrm>
        </p:spPr>
        <p:txBody>
          <a:bodyPr/>
          <a:lstStyle/>
          <a:p>
            <a:r>
              <a:rPr lang="en-US" dirty="0" smtClean="0"/>
              <a:t>Demo #1: Term Set Import</a:t>
            </a:r>
            <a:endParaRPr lang="en-US" dirty="0"/>
          </a:p>
        </p:txBody>
      </p:sp>
      <p:sp>
        <p:nvSpPr>
          <p:cNvPr id="5" name="Text Placeholder 4"/>
          <p:cNvSpPr>
            <a:spLocks noGrp="1"/>
          </p:cNvSpPr>
          <p:nvPr>
            <p:ph type="body" sz="quarter" idx="12"/>
          </p:nvPr>
        </p:nvSpPr>
        <p:spPr/>
        <p:txBody>
          <a:bodyPr/>
          <a:lstStyle/>
          <a:p>
            <a:r>
              <a:rPr lang="en-US" dirty="0"/>
              <a:t>Pete Gonzalez del Solar</a:t>
            </a:r>
          </a:p>
          <a:p>
            <a:r>
              <a:rPr lang="en-US" dirty="0"/>
              <a:t>SharePoint Engineer</a:t>
            </a:r>
          </a:p>
        </p:txBody>
      </p:sp>
    </p:spTree>
    <p:extLst>
      <p:ext uri="{BB962C8B-B14F-4D97-AF65-F5344CB8AC3E}">
        <p14:creationId xmlns:p14="http://schemas.microsoft.com/office/powerpoint/2010/main" val="474971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808037" y="4640263"/>
            <a:ext cx="6659834" cy="23542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7871" y="-2"/>
            <a:ext cx="4965839" cy="6994525"/>
          </a:xfrm>
          <a:prstGeom prst="rect">
            <a:avLst/>
          </a:prstGeom>
        </p:spPr>
      </p:pic>
      <p:sp>
        <p:nvSpPr>
          <p:cNvPr id="10" name="Rectangle 9"/>
          <p:cNvSpPr/>
          <p:nvPr/>
        </p:nvSpPr>
        <p:spPr bwMode="auto">
          <a:xfrm>
            <a:off x="1" y="0"/>
            <a:ext cx="2789236" cy="1439862"/>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340174" y="2420060"/>
            <a:ext cx="7127697" cy="1668113"/>
          </a:xfrm>
        </p:spPr>
        <p:txBody>
          <a:bodyPr/>
          <a:lstStyle/>
          <a:p>
            <a:pPr lvl="0">
              <a:spcBef>
                <a:spcPts val="1200"/>
              </a:spcBef>
              <a:buFont typeface="Wingdings" pitchFamily="2" charset="2"/>
              <a:buChar char="§"/>
            </a:pPr>
            <a:r>
              <a:rPr lang="en-US" sz="2400" dirty="0">
                <a:solidFill>
                  <a:schemeClr val="tx1"/>
                </a:solidFill>
              </a:rPr>
              <a:t>We’re up and running, but what happens</a:t>
            </a:r>
            <a:br>
              <a:rPr lang="en-US" sz="2400" dirty="0">
                <a:solidFill>
                  <a:schemeClr val="tx1"/>
                </a:solidFill>
              </a:rPr>
            </a:br>
            <a:r>
              <a:rPr lang="en-US" sz="2400" dirty="0">
                <a:solidFill>
                  <a:schemeClr val="tx1"/>
                </a:solidFill>
              </a:rPr>
              <a:t>when HR makes a change</a:t>
            </a:r>
            <a:r>
              <a:rPr lang="en-US" sz="2400" dirty="0" smtClean="0">
                <a:solidFill>
                  <a:schemeClr val="tx1"/>
                </a:solidFill>
              </a:rPr>
              <a:t>?</a:t>
            </a:r>
          </a:p>
          <a:p>
            <a:pPr lvl="0">
              <a:spcBef>
                <a:spcPts val="1200"/>
              </a:spcBef>
              <a:buFont typeface="Wingdings" pitchFamily="2" charset="2"/>
              <a:buChar char="§"/>
            </a:pPr>
            <a:r>
              <a:rPr lang="en-US" sz="2400" dirty="0">
                <a:solidFill>
                  <a:schemeClr val="tx1"/>
                </a:solidFill>
              </a:rPr>
              <a:t>Terms may be added, modified, deleted,</a:t>
            </a:r>
            <a:br>
              <a:rPr lang="en-US" sz="2400" dirty="0">
                <a:solidFill>
                  <a:schemeClr val="tx1"/>
                </a:solidFill>
              </a:rPr>
            </a:br>
            <a:r>
              <a:rPr lang="en-US" sz="2400" dirty="0">
                <a:solidFill>
                  <a:schemeClr val="tx1"/>
                </a:solidFill>
              </a:rPr>
              <a:t>or moved within the tree</a:t>
            </a:r>
          </a:p>
        </p:txBody>
      </p:sp>
      <p:sp>
        <p:nvSpPr>
          <p:cNvPr id="3" name="Title 2"/>
          <p:cNvSpPr>
            <a:spLocks noGrp="1"/>
          </p:cNvSpPr>
          <p:nvPr>
            <p:ph type="title"/>
          </p:nvPr>
        </p:nvSpPr>
        <p:spPr>
          <a:xfrm>
            <a:off x="337753" y="1668462"/>
            <a:ext cx="6794884" cy="1219200"/>
          </a:xfrm>
        </p:spPr>
        <p:txBody>
          <a:bodyPr/>
          <a:lstStyle/>
          <a:p>
            <a:r>
              <a:rPr lang="en-US" sz="3200" b="1" dirty="0" smtClean="0"/>
              <a:t>Staying in sync</a:t>
            </a:r>
            <a:endParaRPr lang="en-US" sz="3200" b="1" dirty="0"/>
          </a:p>
        </p:txBody>
      </p:sp>
      <p:sp>
        <p:nvSpPr>
          <p:cNvPr id="4" name="TextBox 3"/>
          <p:cNvSpPr txBox="1"/>
          <p:nvPr/>
        </p:nvSpPr>
        <p:spPr>
          <a:xfrm>
            <a:off x="1101443" y="4996258"/>
            <a:ext cx="6371294" cy="1642269"/>
          </a:xfrm>
          <a:prstGeom prst="rect">
            <a:avLst/>
          </a:prstGeom>
          <a:noFill/>
        </p:spPr>
        <p:txBody>
          <a:bodyPr wrap="square" lIns="0" tIns="0" rIns="0" bIns="0" rtlCol="0">
            <a:noAutofit/>
          </a:bodyPr>
          <a:lstStyle/>
          <a:p>
            <a:r>
              <a:rPr lang="en-US" sz="2800" b="1" dirty="0" smtClean="0">
                <a:latin typeface="Segoe UI Semibold" panose="020B0702040204020203" pitchFamily="34" charset="0"/>
              </a:rPr>
              <a:t>Can we delete and redo the import?</a:t>
            </a:r>
          </a:p>
          <a:p>
            <a:pPr marL="342900" indent="-342900">
              <a:buFont typeface="Wingdings" pitchFamily="2" charset="2"/>
              <a:buChar char="§"/>
            </a:pPr>
            <a:r>
              <a:rPr lang="en-US" sz="2400" b="1" dirty="0" smtClean="0">
                <a:latin typeface="Segoe UI Semibold" panose="020B0702040204020203" pitchFamily="34" charset="0"/>
              </a:rPr>
              <a:t>No ability to merge changes</a:t>
            </a:r>
          </a:p>
          <a:p>
            <a:pPr marL="342900" indent="-342900">
              <a:buFont typeface="Wingdings" pitchFamily="2" charset="2"/>
              <a:buChar char="§"/>
            </a:pPr>
            <a:r>
              <a:rPr lang="en-US" sz="2400" b="1" dirty="0" smtClean="0">
                <a:latin typeface="Segoe UI Semibold" panose="020B0702040204020203" pitchFamily="34" charset="0"/>
              </a:rPr>
              <a:t>Potential downtime</a:t>
            </a:r>
          </a:p>
          <a:p>
            <a:pPr marL="342900" indent="-342900">
              <a:buFont typeface="Wingdings" pitchFamily="2" charset="2"/>
              <a:buChar char="§"/>
            </a:pPr>
            <a:r>
              <a:rPr lang="en-US" sz="2400" b="1" dirty="0" smtClean="0">
                <a:latin typeface="Segoe UI Semibold" panose="020B0702040204020203" pitchFamily="34" charset="0"/>
              </a:rPr>
              <a:t>Excessive churn in change logs</a:t>
            </a:r>
          </a:p>
          <a:p>
            <a:pPr marL="342900" indent="-342900">
              <a:buFont typeface="Wingdings" pitchFamily="2" charset="2"/>
              <a:buChar char="§"/>
            </a:pPr>
            <a:endParaRPr lang="en-US" sz="2400" b="1" dirty="0" smtClean="0">
              <a:latin typeface="Segoe UI Semibold" panose="020B0702040204020203" pitchFamily="34" charset="0"/>
            </a:endParaRPr>
          </a:p>
        </p:txBody>
      </p:sp>
      <p:sp>
        <p:nvSpPr>
          <p:cNvPr id="9" name="Title 2"/>
          <p:cNvSpPr txBox="1">
            <a:spLocks/>
          </p:cNvSpPr>
          <p:nvPr/>
        </p:nvSpPr>
        <p:spPr>
          <a:xfrm>
            <a:off x="337753" y="352041"/>
            <a:ext cx="2258406" cy="7620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000" b="1" dirty="0" smtClean="0">
                <a:solidFill>
                  <a:schemeClr val="tx1"/>
                </a:solidFill>
              </a:rPr>
              <a:t>Scenario</a:t>
            </a:r>
            <a:endParaRPr lang="en-US" sz="4000" b="1" dirty="0">
              <a:solidFill>
                <a:schemeClr val="tx1"/>
              </a:solidFill>
            </a:endParaRPr>
          </a:p>
        </p:txBody>
      </p:sp>
    </p:spTree>
    <p:extLst>
      <p:ext uri="{BB962C8B-B14F-4D97-AF65-F5344CB8AC3E}">
        <p14:creationId xmlns:p14="http://schemas.microsoft.com/office/powerpoint/2010/main" val="1095751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0" y="1211263"/>
            <a:ext cx="12436475" cy="5856640"/>
          </a:xfrm>
          <a:prstGeom prst="rect">
            <a:avLst/>
          </a:prstGeom>
          <a:solidFill>
            <a:schemeClr val="bg1">
              <a:lumMod val="60000"/>
              <a:lumOff val="40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Snip Single Corner Rectangle 8"/>
          <p:cNvSpPr/>
          <p:nvPr/>
        </p:nvSpPr>
        <p:spPr bwMode="auto">
          <a:xfrm>
            <a:off x="1874837" y="2565969"/>
            <a:ext cx="2667000" cy="2319907"/>
          </a:xfrm>
          <a:prstGeom prst="snip1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1874837" y="3231776"/>
            <a:ext cx="2590800" cy="1403461"/>
          </a:xfrm>
          <a:prstGeom prst="rect">
            <a:avLst/>
          </a:prstGeom>
          <a:noFill/>
        </p:spPr>
        <p:txBody>
          <a:bodyPr wrap="square" lIns="182880" tIns="146304" rIns="182880" bIns="146304" rtlCol="0">
            <a:spAutoFit/>
          </a:bodyPr>
          <a:lstStyle/>
          <a:p>
            <a:pPr algn="ctr">
              <a:lnSpc>
                <a:spcPct val="90000"/>
              </a:lnSpc>
              <a:spcAft>
                <a:spcPts val="600"/>
              </a:spcAft>
            </a:pPr>
            <a:r>
              <a:rPr lang="en-US" sz="8000" dirty="0" smtClean="0">
                <a:solidFill>
                  <a:schemeClr val="tx2"/>
                </a:solidFill>
              </a:rPr>
              <a:t>XML</a:t>
            </a:r>
          </a:p>
        </p:txBody>
      </p:sp>
      <p:sp>
        <p:nvSpPr>
          <p:cNvPr id="63" name="TextBox 62"/>
          <p:cNvSpPr txBox="1"/>
          <p:nvPr/>
        </p:nvSpPr>
        <p:spPr>
          <a:xfrm>
            <a:off x="7439941" y="5365748"/>
            <a:ext cx="2743200"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t>Term Store</a:t>
            </a:r>
          </a:p>
        </p:txBody>
      </p:sp>
      <p:grpSp>
        <p:nvGrpSpPr>
          <p:cNvPr id="21" name="Group 20"/>
          <p:cNvGrpSpPr/>
          <p:nvPr/>
        </p:nvGrpSpPr>
        <p:grpSpPr>
          <a:xfrm>
            <a:off x="7289883" y="2091231"/>
            <a:ext cx="2814554" cy="3274516"/>
            <a:chOff x="7289883" y="1823816"/>
            <a:chExt cx="3044406" cy="3541931"/>
          </a:xfrm>
        </p:grpSpPr>
        <p:sp>
          <p:nvSpPr>
            <p:cNvPr id="18" name="Can 17"/>
            <p:cNvSpPr/>
            <p:nvPr/>
          </p:nvSpPr>
          <p:spPr bwMode="auto">
            <a:xfrm>
              <a:off x="7289883" y="1823816"/>
              <a:ext cx="3044406" cy="3541931"/>
            </a:xfrm>
            <a:prstGeom prst="can">
              <a:avLst>
                <a:gd name="adj" fmla="val 21887"/>
              </a:avLst>
            </a:prstGeom>
            <a:solidFill>
              <a:schemeClr val="tx1"/>
            </a:solidFill>
            <a:ln w="57150">
              <a:solidFill>
                <a:schemeClr val="bg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0" name="Group 19"/>
            <p:cNvGrpSpPr/>
            <p:nvPr/>
          </p:nvGrpSpPr>
          <p:grpSpPr>
            <a:xfrm>
              <a:off x="8260371" y="2889350"/>
              <a:ext cx="1506972" cy="2013419"/>
              <a:chOff x="8260371" y="2889350"/>
              <a:chExt cx="1506972" cy="2013419"/>
            </a:xfrm>
          </p:grpSpPr>
          <p:cxnSp>
            <p:nvCxnSpPr>
              <p:cNvPr id="57" name="Straight Connector 56"/>
              <p:cNvCxnSpPr/>
              <p:nvPr/>
            </p:nvCxnSpPr>
            <p:spPr>
              <a:xfrm>
                <a:off x="8596448" y="4388295"/>
                <a:ext cx="0" cy="263835"/>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596448" y="3196255"/>
                <a:ext cx="0" cy="673375"/>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9" name="Snip Single Corner Rectangle 18"/>
              <p:cNvSpPr/>
              <p:nvPr/>
            </p:nvSpPr>
            <p:spPr bwMode="auto">
              <a:xfrm>
                <a:off x="8826834" y="3328172"/>
                <a:ext cx="652737" cy="263835"/>
              </a:xfrm>
              <a:prstGeom prst="snip1Rect">
                <a:avLst>
                  <a:gd name="adj" fmla="val 38240"/>
                </a:avLst>
              </a:prstGeom>
              <a:solidFill>
                <a:srgbClr val="FFFF00"/>
              </a:solid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2" name="Straight Connector 31"/>
              <p:cNvCxnSpPr/>
              <p:nvPr/>
            </p:nvCxnSpPr>
            <p:spPr>
              <a:xfrm flipH="1" flipV="1">
                <a:off x="8590810" y="3456182"/>
                <a:ext cx="220731" cy="1313"/>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8590810" y="3723924"/>
                <a:ext cx="888761" cy="263835"/>
                <a:chOff x="7047981" y="3725862"/>
                <a:chExt cx="907100" cy="304800"/>
              </a:xfrm>
            </p:grpSpPr>
            <p:sp>
              <p:nvSpPr>
                <p:cNvPr id="36" name="Snip Single Corner Rectangle 35"/>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7" name="Straight Connector 36"/>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8260371" y="2932420"/>
                <a:ext cx="888761" cy="263835"/>
                <a:chOff x="7047981" y="3725862"/>
                <a:chExt cx="907100" cy="304800"/>
              </a:xfrm>
            </p:grpSpPr>
            <p:sp>
              <p:nvSpPr>
                <p:cNvPr id="39" name="Snip Single Corner Rectangle 38"/>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0" name="Straight Connector 39"/>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8590810" y="4520212"/>
                <a:ext cx="888761" cy="263835"/>
                <a:chOff x="7047981" y="3725862"/>
                <a:chExt cx="907100" cy="304800"/>
              </a:xfrm>
            </p:grpSpPr>
            <p:sp>
              <p:nvSpPr>
                <p:cNvPr id="42" name="Snip Single Corner Rectangle 41"/>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3" name="Straight Connector 42"/>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a:off x="8260371" y="4124461"/>
                <a:ext cx="888761" cy="263835"/>
                <a:chOff x="7047981" y="3725862"/>
                <a:chExt cx="907100" cy="304800"/>
              </a:xfrm>
            </p:grpSpPr>
            <p:sp>
              <p:nvSpPr>
                <p:cNvPr id="48" name="Snip Single Corner Rectangle 47"/>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9" name="Straight Connector 48"/>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55" name="Straight Connector 54"/>
              <p:cNvCxnSpPr/>
              <p:nvPr/>
            </p:nvCxnSpPr>
            <p:spPr>
              <a:xfrm>
                <a:off x="8284880" y="2889350"/>
                <a:ext cx="0" cy="1367028"/>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9514931" y="3181670"/>
                <a:ext cx="112211" cy="132672"/>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9578932" y="3456182"/>
                <a:ext cx="188411" cy="0"/>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flipV="1">
                <a:off x="9558795" y="3649663"/>
                <a:ext cx="164642" cy="76199"/>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8897937" y="4436524"/>
                <a:ext cx="490537" cy="466245"/>
              </a:xfrm>
              <a:prstGeom prst="line">
                <a:avLst/>
              </a:prstGeom>
              <a:ln w="76200">
                <a:solidFill>
                  <a:schemeClr val="accent3">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8943974" y="4449053"/>
                <a:ext cx="427037" cy="441185"/>
              </a:xfrm>
              <a:prstGeom prst="line">
                <a:avLst/>
              </a:prstGeom>
              <a:ln w="76200">
                <a:solidFill>
                  <a:schemeClr val="accent3">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16" name="Rectangle 15"/>
          <p:cNvSpPr/>
          <p:nvPr/>
        </p:nvSpPr>
        <p:spPr bwMode="auto">
          <a:xfrm>
            <a:off x="1874837" y="5141201"/>
            <a:ext cx="2667000" cy="9968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6" name="Group 75"/>
          <p:cNvGrpSpPr/>
          <p:nvPr/>
        </p:nvGrpSpPr>
        <p:grpSpPr>
          <a:xfrm>
            <a:off x="4927256" y="3306799"/>
            <a:ext cx="1853856" cy="1082163"/>
            <a:chOff x="5001429" y="3375344"/>
            <a:chExt cx="1853856" cy="1082163"/>
          </a:xfrm>
          <a:solidFill>
            <a:schemeClr val="tx1"/>
          </a:solidFill>
        </p:grpSpPr>
        <p:sp>
          <p:nvSpPr>
            <p:cNvPr id="77" name="Block Arc 64"/>
            <p:cNvSpPr/>
            <p:nvPr/>
          </p:nvSpPr>
          <p:spPr bwMode="auto">
            <a:xfrm>
              <a:off x="5001429" y="3580158"/>
              <a:ext cx="1667006" cy="597654"/>
            </a:xfrm>
            <a:custGeom>
              <a:avLst/>
              <a:gdLst>
                <a:gd name="connsiteX0" fmla="*/ 655373 w 3235162"/>
                <a:gd name="connsiteY0" fmla="*/ 217071 h 2213213"/>
                <a:gd name="connsiteX1" fmla="*/ 1585692 w 3235162"/>
                <a:gd name="connsiteY1" fmla="*/ 215 h 2213213"/>
                <a:gd name="connsiteX2" fmla="*/ 2508032 w 3235162"/>
                <a:gd name="connsiteY2" fmla="*/ 182760 h 2213213"/>
                <a:gd name="connsiteX3" fmla="*/ 2190536 w 3235162"/>
                <a:gd name="connsiteY3" fmla="*/ 512162 h 2213213"/>
                <a:gd name="connsiteX4" fmla="*/ 1598031 w 3235162"/>
                <a:gd name="connsiteY4" fmla="*/ 428348 h 2213213"/>
                <a:gd name="connsiteX5" fmla="*/ 993101 w 3235162"/>
                <a:gd name="connsiteY5" fmla="*/ 529291 h 2213213"/>
                <a:gd name="connsiteX6" fmla="*/ 655373 w 3235162"/>
                <a:gd name="connsiteY6" fmla="*/ 217071 h 2213213"/>
                <a:gd name="connsiteX0" fmla="*/ 0 w 1852659"/>
                <a:gd name="connsiteY0" fmla="*/ 217071 h 557866"/>
                <a:gd name="connsiteX1" fmla="*/ 930319 w 1852659"/>
                <a:gd name="connsiteY1" fmla="*/ 215 h 557866"/>
                <a:gd name="connsiteX2" fmla="*/ 1852659 w 1852659"/>
                <a:gd name="connsiteY2" fmla="*/ 182760 h 557866"/>
                <a:gd name="connsiteX3" fmla="*/ 1535163 w 1852659"/>
                <a:gd name="connsiteY3" fmla="*/ 512162 h 557866"/>
                <a:gd name="connsiteX4" fmla="*/ 942658 w 1852659"/>
                <a:gd name="connsiteY4" fmla="*/ 428348 h 557866"/>
                <a:gd name="connsiteX5" fmla="*/ 156753 w 1852659"/>
                <a:gd name="connsiteY5" fmla="*/ 557866 h 557866"/>
                <a:gd name="connsiteX6" fmla="*/ 0 w 1852659"/>
                <a:gd name="connsiteY6" fmla="*/ 217071 h 557866"/>
                <a:gd name="connsiteX0" fmla="*/ 0 w 1852659"/>
                <a:gd name="connsiteY0" fmla="*/ 217071 h 558945"/>
                <a:gd name="connsiteX1" fmla="*/ 930319 w 1852659"/>
                <a:gd name="connsiteY1" fmla="*/ 215 h 558945"/>
                <a:gd name="connsiteX2" fmla="*/ 1852659 w 1852659"/>
                <a:gd name="connsiteY2" fmla="*/ 182760 h 558945"/>
                <a:gd name="connsiteX3" fmla="*/ 1535163 w 1852659"/>
                <a:gd name="connsiteY3" fmla="*/ 512162 h 558945"/>
                <a:gd name="connsiteX4" fmla="*/ 942658 w 1852659"/>
                <a:gd name="connsiteY4" fmla="*/ 428348 h 558945"/>
                <a:gd name="connsiteX5" fmla="*/ 156753 w 1852659"/>
                <a:gd name="connsiteY5" fmla="*/ 557866 h 558945"/>
                <a:gd name="connsiteX6" fmla="*/ 0 w 1852659"/>
                <a:gd name="connsiteY6" fmla="*/ 217071 h 558945"/>
                <a:gd name="connsiteX0" fmla="*/ 0 w 1852659"/>
                <a:gd name="connsiteY0" fmla="*/ 217071 h 558657"/>
                <a:gd name="connsiteX1" fmla="*/ 930319 w 1852659"/>
                <a:gd name="connsiteY1" fmla="*/ 215 h 558657"/>
                <a:gd name="connsiteX2" fmla="*/ 1852659 w 1852659"/>
                <a:gd name="connsiteY2" fmla="*/ 182760 h 558657"/>
                <a:gd name="connsiteX3" fmla="*/ 1535163 w 1852659"/>
                <a:gd name="connsiteY3" fmla="*/ 512162 h 558657"/>
                <a:gd name="connsiteX4" fmla="*/ 942658 w 1852659"/>
                <a:gd name="connsiteY4" fmla="*/ 428348 h 558657"/>
                <a:gd name="connsiteX5" fmla="*/ 156753 w 1852659"/>
                <a:gd name="connsiteY5" fmla="*/ 557866 h 558657"/>
                <a:gd name="connsiteX6" fmla="*/ 0 w 1852659"/>
                <a:gd name="connsiteY6" fmla="*/ 217071 h 558657"/>
                <a:gd name="connsiteX0" fmla="*/ 0 w 1852659"/>
                <a:gd name="connsiteY0" fmla="*/ 217071 h 597375"/>
                <a:gd name="connsiteX1" fmla="*/ 930319 w 1852659"/>
                <a:gd name="connsiteY1" fmla="*/ 215 h 597375"/>
                <a:gd name="connsiteX2" fmla="*/ 1852659 w 1852659"/>
                <a:gd name="connsiteY2" fmla="*/ 182760 h 597375"/>
                <a:gd name="connsiteX3" fmla="*/ 1535163 w 1852659"/>
                <a:gd name="connsiteY3" fmla="*/ 512162 h 597375"/>
                <a:gd name="connsiteX4" fmla="*/ 942658 w 1852659"/>
                <a:gd name="connsiteY4" fmla="*/ 428348 h 597375"/>
                <a:gd name="connsiteX5" fmla="*/ 184463 w 1852659"/>
                <a:gd name="connsiteY5" fmla="*/ 596659 h 597375"/>
                <a:gd name="connsiteX6" fmla="*/ 0 w 1852659"/>
                <a:gd name="connsiteY6" fmla="*/ 217071 h 597375"/>
                <a:gd name="connsiteX0" fmla="*/ 0 w 1852659"/>
                <a:gd name="connsiteY0" fmla="*/ 217071 h 597375"/>
                <a:gd name="connsiteX1" fmla="*/ 930319 w 1852659"/>
                <a:gd name="connsiteY1" fmla="*/ 215 h 597375"/>
                <a:gd name="connsiteX2" fmla="*/ 1852659 w 1852659"/>
                <a:gd name="connsiteY2" fmla="*/ 182760 h 597375"/>
                <a:gd name="connsiteX3" fmla="*/ 1535163 w 1852659"/>
                <a:gd name="connsiteY3" fmla="*/ 512162 h 597375"/>
                <a:gd name="connsiteX4" fmla="*/ 876156 w 1852659"/>
                <a:gd name="connsiteY4" fmla="*/ 400639 h 597375"/>
                <a:gd name="connsiteX5" fmla="*/ 184463 w 1852659"/>
                <a:gd name="connsiteY5" fmla="*/ 596659 h 597375"/>
                <a:gd name="connsiteX6" fmla="*/ 0 w 1852659"/>
                <a:gd name="connsiteY6" fmla="*/ 217071 h 597375"/>
                <a:gd name="connsiteX0" fmla="*/ 0 w 1852659"/>
                <a:gd name="connsiteY0" fmla="*/ 217071 h 597375"/>
                <a:gd name="connsiteX1" fmla="*/ 930319 w 1852659"/>
                <a:gd name="connsiteY1" fmla="*/ 215 h 597375"/>
                <a:gd name="connsiteX2" fmla="*/ 1852659 w 1852659"/>
                <a:gd name="connsiteY2" fmla="*/ 182760 h 597375"/>
                <a:gd name="connsiteX3" fmla="*/ 1701418 w 1852659"/>
                <a:gd name="connsiteY3" fmla="*/ 539871 h 597375"/>
                <a:gd name="connsiteX4" fmla="*/ 876156 w 1852659"/>
                <a:gd name="connsiteY4" fmla="*/ 400639 h 597375"/>
                <a:gd name="connsiteX5" fmla="*/ 184463 w 1852659"/>
                <a:gd name="connsiteY5" fmla="*/ 596659 h 597375"/>
                <a:gd name="connsiteX6" fmla="*/ 0 w 1852659"/>
                <a:gd name="connsiteY6" fmla="*/ 217071 h 597375"/>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408" h="597654">
                  <a:moveTo>
                    <a:pt x="0" y="217350"/>
                  </a:moveTo>
                  <a:cubicBezTo>
                    <a:pt x="269723" y="80804"/>
                    <a:pt x="627084" y="7136"/>
                    <a:pt x="930319" y="494"/>
                  </a:cubicBezTo>
                  <a:cubicBezTo>
                    <a:pt x="1233554" y="-6148"/>
                    <a:pt x="1546054" y="54189"/>
                    <a:pt x="1819408" y="177497"/>
                  </a:cubicBezTo>
                  <a:lnTo>
                    <a:pt x="1701418" y="540150"/>
                  </a:lnTo>
                  <a:cubicBezTo>
                    <a:pt x="1520065" y="483286"/>
                    <a:pt x="1160539" y="373587"/>
                    <a:pt x="876156" y="400918"/>
                  </a:cubicBezTo>
                  <a:cubicBezTo>
                    <a:pt x="582898" y="389561"/>
                    <a:pt x="366520" y="532873"/>
                    <a:pt x="184463" y="596938"/>
                  </a:cubicBezTo>
                  <a:cubicBezTo>
                    <a:pt x="167137" y="616690"/>
                    <a:pt x="12824" y="221670"/>
                    <a:pt x="0" y="21735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8" name="Isosceles Triangle 65"/>
            <p:cNvSpPr/>
            <p:nvPr/>
          </p:nvSpPr>
          <p:spPr bwMode="auto">
            <a:xfrm rot="6099798">
              <a:off x="6047621" y="3649844"/>
              <a:ext cx="1082163" cy="533164"/>
            </a:xfrm>
            <a:custGeom>
              <a:avLst/>
              <a:gdLst>
                <a:gd name="connsiteX0" fmla="*/ 0 w 1082163"/>
                <a:gd name="connsiteY0" fmla="*/ 533164 h 533164"/>
                <a:gd name="connsiteX1" fmla="*/ 541082 w 1082163"/>
                <a:gd name="connsiteY1" fmla="*/ 0 h 533164"/>
                <a:gd name="connsiteX2" fmla="*/ 1082163 w 1082163"/>
                <a:gd name="connsiteY2" fmla="*/ 533164 h 533164"/>
                <a:gd name="connsiteX3" fmla="*/ 0 w 1082163"/>
                <a:gd name="connsiteY3"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32085 w 1082163"/>
                <a:gd name="connsiteY3" fmla="*/ 324836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53223 w 1082163"/>
                <a:gd name="connsiteY3" fmla="*/ 378781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07158 w 1082163"/>
                <a:gd name="connsiteY3" fmla="*/ 437196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39703 w 1082163"/>
                <a:gd name="connsiteY3" fmla="*/ 432270 h 533164"/>
                <a:gd name="connsiteX4" fmla="*/ 0 w 1082163"/>
                <a:gd name="connsiteY4" fmla="*/ 533164 h 53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163" h="533164">
                  <a:moveTo>
                    <a:pt x="0" y="533164"/>
                  </a:moveTo>
                  <a:lnTo>
                    <a:pt x="541082" y="0"/>
                  </a:lnTo>
                  <a:lnTo>
                    <a:pt x="1082163" y="533164"/>
                  </a:lnTo>
                  <a:cubicBezTo>
                    <a:pt x="1059817" y="526726"/>
                    <a:pt x="562986" y="430476"/>
                    <a:pt x="539703" y="432270"/>
                  </a:cubicBezTo>
                  <a:cubicBezTo>
                    <a:pt x="536297" y="428427"/>
                    <a:pt x="13001" y="524992"/>
                    <a:pt x="0" y="533164"/>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82" name="Rectangle 81"/>
          <p:cNvSpPr/>
          <p:nvPr/>
        </p:nvSpPr>
        <p:spPr bwMode="auto">
          <a:xfrm>
            <a:off x="1874837" y="4963694"/>
            <a:ext cx="2667000" cy="9968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3"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Tree>
    <p:extLst>
      <p:ext uri="{BB962C8B-B14F-4D97-AF65-F5344CB8AC3E}">
        <p14:creationId xmlns:p14="http://schemas.microsoft.com/office/powerpoint/2010/main" val="8607215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txBox="1">
            <a:spLocks/>
          </p:cNvSpPr>
          <p:nvPr/>
        </p:nvSpPr>
        <p:spPr>
          <a:xfrm>
            <a:off x="7750335" y="1773927"/>
            <a:ext cx="4421968" cy="1524000"/>
          </a:xfrm>
          <a:prstGeom prst="rect">
            <a:avLst/>
          </a:prstGeom>
        </p:spPr>
        <p:txBody>
          <a:bodyPr/>
          <a:lst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a:buFont typeface="Wingdings" pitchFamily="2" charset="2"/>
              <a:buChar char="§"/>
            </a:pPr>
            <a:r>
              <a:rPr lang="en-US" sz="2900" dirty="0" smtClean="0"/>
              <a:t>Specialized protocol</a:t>
            </a:r>
          </a:p>
          <a:p>
            <a:pPr lvl="2">
              <a:buFont typeface="Wingdings" pitchFamily="2" charset="2"/>
              <a:buChar char="§"/>
            </a:pPr>
            <a:r>
              <a:rPr lang="en-US" sz="2900" dirty="0" smtClean="0"/>
              <a:t>Stateless</a:t>
            </a:r>
          </a:p>
          <a:p>
            <a:pPr lvl="2">
              <a:buFont typeface="Wingdings" pitchFamily="2" charset="2"/>
              <a:buChar char="§"/>
            </a:pPr>
            <a:endParaRPr lang="en-US" sz="2900" dirty="0" smtClean="0"/>
          </a:p>
        </p:txBody>
      </p:sp>
      <p:sp>
        <p:nvSpPr>
          <p:cNvPr id="3" name="Title 2"/>
          <p:cNvSpPr txBox="1">
            <a:spLocks/>
          </p:cNvSpPr>
          <p:nvPr/>
        </p:nvSpPr>
        <p:spPr>
          <a:xfrm>
            <a:off x="274641" y="295276"/>
            <a:ext cx="11889564" cy="917575"/>
          </a:xfrm>
          <a:prstGeom prst="rect">
            <a:avLst/>
          </a:prstGeom>
        </p:spPr>
        <p:txBody>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SharePoint Client Object Model</a:t>
            </a:r>
            <a:endParaRPr lang="en-US" dirty="0"/>
          </a:p>
        </p:txBody>
      </p:sp>
      <p:sp>
        <p:nvSpPr>
          <p:cNvPr id="5" name="Left-Right Arrow 4"/>
          <p:cNvSpPr/>
          <p:nvPr/>
        </p:nvSpPr>
        <p:spPr bwMode="auto">
          <a:xfrm>
            <a:off x="325728" y="3116889"/>
            <a:ext cx="11943764" cy="1120981"/>
          </a:xfrm>
          <a:prstGeom prst="leftRightArrow">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7" name="Text Placeholder 1"/>
          <p:cNvSpPr txBox="1">
            <a:spLocks/>
          </p:cNvSpPr>
          <p:nvPr/>
        </p:nvSpPr>
        <p:spPr>
          <a:xfrm>
            <a:off x="9266237" y="3431157"/>
            <a:ext cx="3276600" cy="703258"/>
          </a:xfrm>
          <a:prstGeom prst="rect">
            <a:avLst/>
          </a:prstGeom>
        </p:spPr>
        <p:txBody>
          <a:bodyPr/>
          <a:lst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buNone/>
            </a:pPr>
            <a:r>
              <a:rPr lang="en-US" sz="2900" b="1" dirty="0" smtClean="0">
                <a:solidFill>
                  <a:schemeClr val="bg1"/>
                </a:solidFill>
              </a:rPr>
              <a:t>Web Services</a:t>
            </a:r>
            <a:endParaRPr lang="en-US" sz="2800" b="1" dirty="0">
              <a:solidFill>
                <a:schemeClr val="bg1"/>
              </a:solidFill>
            </a:endParaRPr>
          </a:p>
        </p:txBody>
      </p:sp>
      <p:sp>
        <p:nvSpPr>
          <p:cNvPr id="6" name="Text Placeholder 1"/>
          <p:cNvSpPr txBox="1">
            <a:spLocks/>
          </p:cNvSpPr>
          <p:nvPr/>
        </p:nvSpPr>
        <p:spPr>
          <a:xfrm>
            <a:off x="795845" y="3457638"/>
            <a:ext cx="1776663" cy="703258"/>
          </a:xfrm>
          <a:prstGeom prst="rect">
            <a:avLst/>
          </a:prstGeom>
        </p:spPr>
        <p:txBody>
          <a:bodyPr/>
          <a:lst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buNone/>
            </a:pPr>
            <a:r>
              <a:rPr lang="en-US" sz="2900" b="1" dirty="0" smtClean="0">
                <a:solidFill>
                  <a:schemeClr val="bg1"/>
                </a:solidFill>
              </a:rPr>
              <a:t>RPC</a:t>
            </a:r>
            <a:endParaRPr lang="en-US" sz="2800" b="1" dirty="0">
              <a:solidFill>
                <a:schemeClr val="bg1"/>
              </a:solidFill>
            </a:endParaRPr>
          </a:p>
        </p:txBody>
      </p:sp>
      <p:sp>
        <p:nvSpPr>
          <p:cNvPr id="8" name="Text Placeholder 1"/>
          <p:cNvSpPr txBox="1">
            <a:spLocks/>
          </p:cNvSpPr>
          <p:nvPr/>
        </p:nvSpPr>
        <p:spPr>
          <a:xfrm>
            <a:off x="-5779" y="1745289"/>
            <a:ext cx="3787301" cy="1156398"/>
          </a:xfrm>
          <a:prstGeom prst="rect">
            <a:avLst/>
          </a:prstGeom>
        </p:spPr>
        <p:txBody>
          <a:bodyPr/>
          <a:lst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a:buFont typeface="Wingdings" pitchFamily="2" charset="2"/>
              <a:buChar char="§"/>
            </a:pPr>
            <a:r>
              <a:rPr lang="en-US" sz="2900" dirty="0" smtClean="0"/>
              <a:t>Feels like an API</a:t>
            </a:r>
          </a:p>
          <a:p>
            <a:pPr lvl="2">
              <a:buFont typeface="Wingdings" pitchFamily="2" charset="2"/>
              <a:buChar char="§"/>
            </a:pPr>
            <a:r>
              <a:rPr lang="en-US" sz="2900" dirty="0" err="1" smtClean="0"/>
              <a:t>Stateful</a:t>
            </a:r>
            <a:endParaRPr lang="en-US" sz="2900" dirty="0" smtClean="0"/>
          </a:p>
        </p:txBody>
      </p:sp>
      <p:sp>
        <p:nvSpPr>
          <p:cNvPr id="9" name="Text Placeholder 1"/>
          <p:cNvSpPr txBox="1">
            <a:spLocks/>
          </p:cNvSpPr>
          <p:nvPr/>
        </p:nvSpPr>
        <p:spPr>
          <a:xfrm>
            <a:off x="2111852" y="4716461"/>
            <a:ext cx="5401786" cy="2133903"/>
          </a:xfrm>
          <a:prstGeom prst="rect">
            <a:avLst/>
          </a:prstGeom>
        </p:spPr>
        <p:txBody>
          <a:bodyPr/>
          <a:lst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a:buFont typeface="Wingdings" pitchFamily="2" charset="2"/>
              <a:buChar char="§"/>
            </a:pPr>
            <a:r>
              <a:rPr lang="en-US" sz="2900" dirty="0"/>
              <a:t>Modeled after Server OM</a:t>
            </a:r>
          </a:p>
          <a:p>
            <a:pPr lvl="2">
              <a:buFont typeface="Wingdings" pitchFamily="2" charset="2"/>
              <a:buChar char="§"/>
            </a:pPr>
            <a:r>
              <a:rPr lang="en-US" sz="2900" dirty="0" smtClean="0"/>
              <a:t>Batching via </a:t>
            </a:r>
            <a:r>
              <a:rPr lang="en-US" sz="2900" dirty="0" err="1" smtClean="0"/>
              <a:t>Linq</a:t>
            </a:r>
            <a:r>
              <a:rPr lang="en-US" sz="2900" dirty="0" smtClean="0"/>
              <a:t> queries</a:t>
            </a:r>
          </a:p>
          <a:p>
            <a:pPr lvl="2">
              <a:buFont typeface="Wingdings" pitchFamily="2" charset="2"/>
              <a:buChar char="§"/>
            </a:pPr>
            <a:r>
              <a:rPr lang="en-US" sz="2900" dirty="0" smtClean="0"/>
              <a:t>Try-catch blocks</a:t>
            </a:r>
          </a:p>
          <a:p>
            <a:pPr lvl="2">
              <a:buFont typeface="Wingdings" pitchFamily="2" charset="2"/>
              <a:buChar char="§"/>
            </a:pPr>
            <a:r>
              <a:rPr lang="en-US" sz="2900" dirty="0" smtClean="0"/>
              <a:t>Many variations</a:t>
            </a:r>
          </a:p>
        </p:txBody>
      </p:sp>
      <p:grpSp>
        <p:nvGrpSpPr>
          <p:cNvPr id="13" name="Group 12"/>
          <p:cNvGrpSpPr/>
          <p:nvPr/>
        </p:nvGrpSpPr>
        <p:grpSpPr>
          <a:xfrm>
            <a:off x="4919501" y="2873024"/>
            <a:ext cx="1999743" cy="1610551"/>
            <a:chOff x="3272250" y="2873024"/>
            <a:chExt cx="1999743" cy="1610551"/>
          </a:xfrm>
        </p:grpSpPr>
        <p:sp>
          <p:nvSpPr>
            <p:cNvPr id="10" name="Oval 9"/>
            <p:cNvSpPr/>
            <p:nvPr/>
          </p:nvSpPr>
          <p:spPr bwMode="auto">
            <a:xfrm>
              <a:off x="3661442" y="2873024"/>
              <a:ext cx="1610551" cy="1610551"/>
            </a:xfrm>
            <a:prstGeom prst="ellipse">
              <a:avLst/>
            </a:prstGeom>
            <a:solidFill>
              <a:schemeClr val="bg1"/>
            </a:solidFill>
            <a:ln w="190500">
              <a:solidFill>
                <a:schemeClr val="accent5"/>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Text Placeholder 1"/>
            <p:cNvSpPr txBox="1">
              <a:spLocks/>
            </p:cNvSpPr>
            <p:nvPr/>
          </p:nvSpPr>
          <p:spPr>
            <a:xfrm>
              <a:off x="3272250" y="3448944"/>
              <a:ext cx="1841542" cy="788926"/>
            </a:xfrm>
            <a:prstGeom prst="rect">
              <a:avLst/>
            </a:prstGeom>
          </p:spPr>
          <p:txBody>
            <a:bodyPr/>
            <a:lst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389" lvl="2" indent="0">
                <a:buNone/>
              </a:pPr>
              <a:r>
                <a:rPr lang="en-US" sz="2900" b="1" dirty="0" smtClean="0"/>
                <a:t>CSOM</a:t>
              </a:r>
            </a:p>
          </p:txBody>
        </p:sp>
      </p:grpSp>
      <p:grpSp>
        <p:nvGrpSpPr>
          <p:cNvPr id="15" name="Group 14"/>
          <p:cNvGrpSpPr/>
          <p:nvPr/>
        </p:nvGrpSpPr>
        <p:grpSpPr>
          <a:xfrm>
            <a:off x="7713324" y="4272708"/>
            <a:ext cx="4158722" cy="2518996"/>
            <a:chOff x="7713324" y="4272708"/>
            <a:chExt cx="4158722" cy="2518996"/>
          </a:xfrm>
        </p:grpSpPr>
        <p:sp>
          <p:nvSpPr>
            <p:cNvPr id="12" name="Text Placeholder 1"/>
            <p:cNvSpPr txBox="1">
              <a:spLocks/>
            </p:cNvSpPr>
            <p:nvPr/>
          </p:nvSpPr>
          <p:spPr>
            <a:xfrm>
              <a:off x="7713324" y="4272708"/>
              <a:ext cx="4158722" cy="2518996"/>
            </a:xfrm>
            <a:prstGeom prst="rect">
              <a:avLst/>
            </a:prstGeom>
          </p:spPr>
          <p:txBody>
            <a:bodyPr/>
            <a:lst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a:buFont typeface="Wingdings" pitchFamily="2" charset="2"/>
                <a:buChar char="§"/>
              </a:pPr>
              <a:r>
                <a:rPr lang="en-US" sz="2900" dirty="0" smtClean="0"/>
                <a:t>JavaScript (Script#)</a:t>
              </a:r>
            </a:p>
            <a:p>
              <a:pPr lvl="2">
                <a:buFont typeface="Wingdings" pitchFamily="2" charset="2"/>
                <a:buChar char="§"/>
              </a:pPr>
              <a:r>
                <a:rPr lang="en-US" sz="2900" dirty="0" smtClean="0"/>
                <a:t>Managed (C#)</a:t>
              </a:r>
            </a:p>
            <a:p>
              <a:pPr lvl="2">
                <a:buFont typeface="Wingdings" pitchFamily="2" charset="2"/>
                <a:buChar char="§"/>
              </a:pPr>
              <a:r>
                <a:rPr lang="en-US" sz="2900" dirty="0" smtClean="0"/>
                <a:t>Silverlight</a:t>
              </a:r>
            </a:p>
            <a:p>
              <a:pPr lvl="2">
                <a:buFont typeface="Wingdings" pitchFamily="2" charset="2"/>
                <a:buChar char="§"/>
              </a:pPr>
              <a:r>
                <a:rPr lang="en-US" sz="2900" dirty="0" smtClean="0"/>
                <a:t>Phone</a:t>
              </a:r>
            </a:p>
            <a:p>
              <a:pPr lvl="2">
                <a:buFont typeface="Wingdings" pitchFamily="2" charset="2"/>
                <a:buChar char="§"/>
              </a:pPr>
              <a:r>
                <a:rPr lang="en-US" sz="2900" dirty="0"/>
                <a:t>REST</a:t>
              </a:r>
            </a:p>
            <a:p>
              <a:pPr lvl="2">
                <a:buFont typeface="Wingdings" pitchFamily="2" charset="2"/>
                <a:buChar char="§"/>
              </a:pPr>
              <a:endParaRPr lang="en-US" sz="2900" dirty="0" smtClean="0"/>
            </a:p>
          </p:txBody>
        </p:sp>
        <p:sp>
          <p:nvSpPr>
            <p:cNvPr id="14" name="Left Brace 13"/>
            <p:cNvSpPr/>
            <p:nvPr/>
          </p:nvSpPr>
          <p:spPr>
            <a:xfrm>
              <a:off x="7713324" y="4414950"/>
              <a:ext cx="364713" cy="2376754"/>
            </a:xfrm>
            <a:prstGeom prst="leftBrace">
              <a:avLst>
                <a:gd name="adj1" fmla="val 32104"/>
                <a:gd name="adj2" fmla="val 82398"/>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356364986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0" y="1211263"/>
            <a:ext cx="12436475" cy="5856640"/>
          </a:xfrm>
          <a:prstGeom prst="rect">
            <a:avLst/>
          </a:prstGeom>
          <a:solidFill>
            <a:schemeClr val="bg1">
              <a:lumMod val="60000"/>
              <a:lumOff val="40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Snip Single Corner Rectangle 8"/>
          <p:cNvSpPr/>
          <p:nvPr/>
        </p:nvSpPr>
        <p:spPr bwMode="auto">
          <a:xfrm>
            <a:off x="1874837" y="2565969"/>
            <a:ext cx="2667000" cy="2319907"/>
          </a:xfrm>
          <a:prstGeom prst="snip1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1874837" y="3231776"/>
            <a:ext cx="2590800" cy="1403461"/>
          </a:xfrm>
          <a:prstGeom prst="rect">
            <a:avLst/>
          </a:prstGeom>
          <a:noFill/>
        </p:spPr>
        <p:txBody>
          <a:bodyPr wrap="square" lIns="182880" tIns="146304" rIns="182880" bIns="146304" rtlCol="0">
            <a:spAutoFit/>
          </a:bodyPr>
          <a:lstStyle/>
          <a:p>
            <a:pPr algn="ctr">
              <a:lnSpc>
                <a:spcPct val="90000"/>
              </a:lnSpc>
              <a:spcAft>
                <a:spcPts val="600"/>
              </a:spcAft>
            </a:pPr>
            <a:r>
              <a:rPr lang="en-US" sz="8000" dirty="0" smtClean="0">
                <a:solidFill>
                  <a:schemeClr val="tx2"/>
                </a:solidFill>
              </a:rPr>
              <a:t>XML</a:t>
            </a:r>
          </a:p>
        </p:txBody>
      </p:sp>
      <p:sp>
        <p:nvSpPr>
          <p:cNvPr id="63" name="TextBox 62"/>
          <p:cNvSpPr txBox="1"/>
          <p:nvPr/>
        </p:nvSpPr>
        <p:spPr>
          <a:xfrm>
            <a:off x="7439941" y="5365748"/>
            <a:ext cx="2743200"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t>Term Store</a:t>
            </a:r>
          </a:p>
        </p:txBody>
      </p:sp>
      <p:grpSp>
        <p:nvGrpSpPr>
          <p:cNvPr id="21" name="Group 20"/>
          <p:cNvGrpSpPr/>
          <p:nvPr/>
        </p:nvGrpSpPr>
        <p:grpSpPr>
          <a:xfrm>
            <a:off x="7289883" y="2091231"/>
            <a:ext cx="2814554" cy="3274516"/>
            <a:chOff x="7289883" y="1823816"/>
            <a:chExt cx="3044406" cy="3541931"/>
          </a:xfrm>
        </p:grpSpPr>
        <p:sp>
          <p:nvSpPr>
            <p:cNvPr id="18" name="Can 17"/>
            <p:cNvSpPr/>
            <p:nvPr/>
          </p:nvSpPr>
          <p:spPr bwMode="auto">
            <a:xfrm>
              <a:off x="7289883" y="1823816"/>
              <a:ext cx="3044406" cy="3541931"/>
            </a:xfrm>
            <a:prstGeom prst="can">
              <a:avLst>
                <a:gd name="adj" fmla="val 21887"/>
              </a:avLst>
            </a:prstGeom>
            <a:solidFill>
              <a:schemeClr val="tx1"/>
            </a:solidFill>
            <a:ln w="57150">
              <a:solidFill>
                <a:schemeClr val="bg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0" name="Group 19"/>
            <p:cNvGrpSpPr/>
            <p:nvPr/>
          </p:nvGrpSpPr>
          <p:grpSpPr>
            <a:xfrm>
              <a:off x="8260371" y="2889350"/>
              <a:ext cx="1506972" cy="2013419"/>
              <a:chOff x="8260371" y="2889350"/>
              <a:chExt cx="1506972" cy="2013419"/>
            </a:xfrm>
          </p:grpSpPr>
          <p:cxnSp>
            <p:nvCxnSpPr>
              <p:cNvPr id="57" name="Straight Connector 56"/>
              <p:cNvCxnSpPr/>
              <p:nvPr/>
            </p:nvCxnSpPr>
            <p:spPr>
              <a:xfrm>
                <a:off x="8596448" y="4388295"/>
                <a:ext cx="0" cy="263835"/>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596448" y="3196255"/>
                <a:ext cx="0" cy="673375"/>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9" name="Snip Single Corner Rectangle 18"/>
              <p:cNvSpPr/>
              <p:nvPr/>
            </p:nvSpPr>
            <p:spPr bwMode="auto">
              <a:xfrm>
                <a:off x="8826834" y="3328172"/>
                <a:ext cx="652737" cy="263835"/>
              </a:xfrm>
              <a:prstGeom prst="snip1Rect">
                <a:avLst>
                  <a:gd name="adj" fmla="val 38240"/>
                </a:avLst>
              </a:prstGeom>
              <a:solidFill>
                <a:srgbClr val="FFFF00"/>
              </a:solid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2" name="Straight Connector 31"/>
              <p:cNvCxnSpPr/>
              <p:nvPr/>
            </p:nvCxnSpPr>
            <p:spPr>
              <a:xfrm flipH="1" flipV="1">
                <a:off x="8590810" y="3456182"/>
                <a:ext cx="220731" cy="1313"/>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8590810" y="3723924"/>
                <a:ext cx="888761" cy="263835"/>
                <a:chOff x="7047981" y="3725862"/>
                <a:chExt cx="907100" cy="304800"/>
              </a:xfrm>
            </p:grpSpPr>
            <p:sp>
              <p:nvSpPr>
                <p:cNvPr id="36" name="Snip Single Corner Rectangle 35"/>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7" name="Straight Connector 36"/>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8260371" y="2932420"/>
                <a:ext cx="888761" cy="263835"/>
                <a:chOff x="7047981" y="3725862"/>
                <a:chExt cx="907100" cy="304800"/>
              </a:xfrm>
            </p:grpSpPr>
            <p:sp>
              <p:nvSpPr>
                <p:cNvPr id="39" name="Snip Single Corner Rectangle 38"/>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0" name="Straight Connector 39"/>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8590810" y="4520212"/>
                <a:ext cx="888761" cy="263835"/>
                <a:chOff x="7047981" y="3725862"/>
                <a:chExt cx="907100" cy="304800"/>
              </a:xfrm>
            </p:grpSpPr>
            <p:sp>
              <p:nvSpPr>
                <p:cNvPr id="42" name="Snip Single Corner Rectangle 41"/>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3" name="Straight Connector 42"/>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a:off x="8260371" y="4124461"/>
                <a:ext cx="888761" cy="263835"/>
                <a:chOff x="7047981" y="3725862"/>
                <a:chExt cx="907100" cy="304800"/>
              </a:xfrm>
            </p:grpSpPr>
            <p:sp>
              <p:nvSpPr>
                <p:cNvPr id="48" name="Snip Single Corner Rectangle 47"/>
                <p:cNvSpPr/>
                <p:nvPr/>
              </p:nvSpPr>
              <p:spPr bwMode="auto">
                <a:xfrm>
                  <a:off x="7288875" y="3725862"/>
                  <a:ext cx="666206" cy="304800"/>
                </a:xfrm>
                <a:prstGeom prst="snip1Rect">
                  <a:avLst>
                    <a:gd name="adj" fmla="val 38240"/>
                  </a:avLst>
                </a:prstGeom>
                <a:noFill/>
                <a:ln w="762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49" name="Straight Connector 48"/>
                <p:cNvCxnSpPr/>
                <p:nvPr/>
              </p:nvCxnSpPr>
              <p:spPr>
                <a:xfrm flipH="1" flipV="1">
                  <a:off x="7047981" y="3873748"/>
                  <a:ext cx="225286" cy="1517"/>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55" name="Straight Connector 54"/>
              <p:cNvCxnSpPr/>
              <p:nvPr/>
            </p:nvCxnSpPr>
            <p:spPr>
              <a:xfrm>
                <a:off x="8284880" y="2889350"/>
                <a:ext cx="0" cy="1367028"/>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9514931" y="3181670"/>
                <a:ext cx="112211" cy="132672"/>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9578932" y="3456182"/>
                <a:ext cx="188411" cy="0"/>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flipV="1">
                <a:off x="9558795" y="3649663"/>
                <a:ext cx="164642" cy="76199"/>
              </a:xfrm>
              <a:prstGeom prst="line">
                <a:avLst/>
              </a:prstGeom>
              <a:ln w="762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8897937" y="4436524"/>
                <a:ext cx="490537" cy="466245"/>
              </a:xfrm>
              <a:prstGeom prst="line">
                <a:avLst/>
              </a:prstGeom>
              <a:ln w="76200">
                <a:solidFill>
                  <a:schemeClr val="accent3">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8943974" y="4449053"/>
                <a:ext cx="427037" cy="441185"/>
              </a:xfrm>
              <a:prstGeom prst="line">
                <a:avLst/>
              </a:prstGeom>
              <a:ln w="76200">
                <a:solidFill>
                  <a:schemeClr val="accent3">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16" name="Rectangle 15"/>
          <p:cNvSpPr/>
          <p:nvPr/>
        </p:nvSpPr>
        <p:spPr bwMode="auto">
          <a:xfrm>
            <a:off x="1874837" y="5141201"/>
            <a:ext cx="2667000" cy="9968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76" name="Group 75"/>
          <p:cNvGrpSpPr/>
          <p:nvPr/>
        </p:nvGrpSpPr>
        <p:grpSpPr>
          <a:xfrm>
            <a:off x="4927256" y="3306799"/>
            <a:ext cx="1853856" cy="1082163"/>
            <a:chOff x="5001429" y="3375344"/>
            <a:chExt cx="1853856" cy="1082163"/>
          </a:xfrm>
          <a:solidFill>
            <a:schemeClr val="tx1"/>
          </a:solidFill>
        </p:grpSpPr>
        <p:sp>
          <p:nvSpPr>
            <p:cNvPr id="77" name="Block Arc 64"/>
            <p:cNvSpPr/>
            <p:nvPr/>
          </p:nvSpPr>
          <p:spPr bwMode="auto">
            <a:xfrm>
              <a:off x="5001429" y="3580158"/>
              <a:ext cx="1667006" cy="597654"/>
            </a:xfrm>
            <a:custGeom>
              <a:avLst/>
              <a:gdLst>
                <a:gd name="connsiteX0" fmla="*/ 655373 w 3235162"/>
                <a:gd name="connsiteY0" fmla="*/ 217071 h 2213213"/>
                <a:gd name="connsiteX1" fmla="*/ 1585692 w 3235162"/>
                <a:gd name="connsiteY1" fmla="*/ 215 h 2213213"/>
                <a:gd name="connsiteX2" fmla="*/ 2508032 w 3235162"/>
                <a:gd name="connsiteY2" fmla="*/ 182760 h 2213213"/>
                <a:gd name="connsiteX3" fmla="*/ 2190536 w 3235162"/>
                <a:gd name="connsiteY3" fmla="*/ 512162 h 2213213"/>
                <a:gd name="connsiteX4" fmla="*/ 1598031 w 3235162"/>
                <a:gd name="connsiteY4" fmla="*/ 428348 h 2213213"/>
                <a:gd name="connsiteX5" fmla="*/ 993101 w 3235162"/>
                <a:gd name="connsiteY5" fmla="*/ 529291 h 2213213"/>
                <a:gd name="connsiteX6" fmla="*/ 655373 w 3235162"/>
                <a:gd name="connsiteY6" fmla="*/ 217071 h 2213213"/>
                <a:gd name="connsiteX0" fmla="*/ 0 w 1852659"/>
                <a:gd name="connsiteY0" fmla="*/ 217071 h 557866"/>
                <a:gd name="connsiteX1" fmla="*/ 930319 w 1852659"/>
                <a:gd name="connsiteY1" fmla="*/ 215 h 557866"/>
                <a:gd name="connsiteX2" fmla="*/ 1852659 w 1852659"/>
                <a:gd name="connsiteY2" fmla="*/ 182760 h 557866"/>
                <a:gd name="connsiteX3" fmla="*/ 1535163 w 1852659"/>
                <a:gd name="connsiteY3" fmla="*/ 512162 h 557866"/>
                <a:gd name="connsiteX4" fmla="*/ 942658 w 1852659"/>
                <a:gd name="connsiteY4" fmla="*/ 428348 h 557866"/>
                <a:gd name="connsiteX5" fmla="*/ 156753 w 1852659"/>
                <a:gd name="connsiteY5" fmla="*/ 557866 h 557866"/>
                <a:gd name="connsiteX6" fmla="*/ 0 w 1852659"/>
                <a:gd name="connsiteY6" fmla="*/ 217071 h 557866"/>
                <a:gd name="connsiteX0" fmla="*/ 0 w 1852659"/>
                <a:gd name="connsiteY0" fmla="*/ 217071 h 558945"/>
                <a:gd name="connsiteX1" fmla="*/ 930319 w 1852659"/>
                <a:gd name="connsiteY1" fmla="*/ 215 h 558945"/>
                <a:gd name="connsiteX2" fmla="*/ 1852659 w 1852659"/>
                <a:gd name="connsiteY2" fmla="*/ 182760 h 558945"/>
                <a:gd name="connsiteX3" fmla="*/ 1535163 w 1852659"/>
                <a:gd name="connsiteY3" fmla="*/ 512162 h 558945"/>
                <a:gd name="connsiteX4" fmla="*/ 942658 w 1852659"/>
                <a:gd name="connsiteY4" fmla="*/ 428348 h 558945"/>
                <a:gd name="connsiteX5" fmla="*/ 156753 w 1852659"/>
                <a:gd name="connsiteY5" fmla="*/ 557866 h 558945"/>
                <a:gd name="connsiteX6" fmla="*/ 0 w 1852659"/>
                <a:gd name="connsiteY6" fmla="*/ 217071 h 558945"/>
                <a:gd name="connsiteX0" fmla="*/ 0 w 1852659"/>
                <a:gd name="connsiteY0" fmla="*/ 217071 h 558657"/>
                <a:gd name="connsiteX1" fmla="*/ 930319 w 1852659"/>
                <a:gd name="connsiteY1" fmla="*/ 215 h 558657"/>
                <a:gd name="connsiteX2" fmla="*/ 1852659 w 1852659"/>
                <a:gd name="connsiteY2" fmla="*/ 182760 h 558657"/>
                <a:gd name="connsiteX3" fmla="*/ 1535163 w 1852659"/>
                <a:gd name="connsiteY3" fmla="*/ 512162 h 558657"/>
                <a:gd name="connsiteX4" fmla="*/ 942658 w 1852659"/>
                <a:gd name="connsiteY4" fmla="*/ 428348 h 558657"/>
                <a:gd name="connsiteX5" fmla="*/ 156753 w 1852659"/>
                <a:gd name="connsiteY5" fmla="*/ 557866 h 558657"/>
                <a:gd name="connsiteX6" fmla="*/ 0 w 1852659"/>
                <a:gd name="connsiteY6" fmla="*/ 217071 h 558657"/>
                <a:gd name="connsiteX0" fmla="*/ 0 w 1852659"/>
                <a:gd name="connsiteY0" fmla="*/ 217071 h 597375"/>
                <a:gd name="connsiteX1" fmla="*/ 930319 w 1852659"/>
                <a:gd name="connsiteY1" fmla="*/ 215 h 597375"/>
                <a:gd name="connsiteX2" fmla="*/ 1852659 w 1852659"/>
                <a:gd name="connsiteY2" fmla="*/ 182760 h 597375"/>
                <a:gd name="connsiteX3" fmla="*/ 1535163 w 1852659"/>
                <a:gd name="connsiteY3" fmla="*/ 512162 h 597375"/>
                <a:gd name="connsiteX4" fmla="*/ 942658 w 1852659"/>
                <a:gd name="connsiteY4" fmla="*/ 428348 h 597375"/>
                <a:gd name="connsiteX5" fmla="*/ 184463 w 1852659"/>
                <a:gd name="connsiteY5" fmla="*/ 596659 h 597375"/>
                <a:gd name="connsiteX6" fmla="*/ 0 w 1852659"/>
                <a:gd name="connsiteY6" fmla="*/ 217071 h 597375"/>
                <a:gd name="connsiteX0" fmla="*/ 0 w 1852659"/>
                <a:gd name="connsiteY0" fmla="*/ 217071 h 597375"/>
                <a:gd name="connsiteX1" fmla="*/ 930319 w 1852659"/>
                <a:gd name="connsiteY1" fmla="*/ 215 h 597375"/>
                <a:gd name="connsiteX2" fmla="*/ 1852659 w 1852659"/>
                <a:gd name="connsiteY2" fmla="*/ 182760 h 597375"/>
                <a:gd name="connsiteX3" fmla="*/ 1535163 w 1852659"/>
                <a:gd name="connsiteY3" fmla="*/ 512162 h 597375"/>
                <a:gd name="connsiteX4" fmla="*/ 876156 w 1852659"/>
                <a:gd name="connsiteY4" fmla="*/ 400639 h 597375"/>
                <a:gd name="connsiteX5" fmla="*/ 184463 w 1852659"/>
                <a:gd name="connsiteY5" fmla="*/ 596659 h 597375"/>
                <a:gd name="connsiteX6" fmla="*/ 0 w 1852659"/>
                <a:gd name="connsiteY6" fmla="*/ 217071 h 597375"/>
                <a:gd name="connsiteX0" fmla="*/ 0 w 1852659"/>
                <a:gd name="connsiteY0" fmla="*/ 217071 h 597375"/>
                <a:gd name="connsiteX1" fmla="*/ 930319 w 1852659"/>
                <a:gd name="connsiteY1" fmla="*/ 215 h 597375"/>
                <a:gd name="connsiteX2" fmla="*/ 1852659 w 1852659"/>
                <a:gd name="connsiteY2" fmla="*/ 182760 h 597375"/>
                <a:gd name="connsiteX3" fmla="*/ 1701418 w 1852659"/>
                <a:gd name="connsiteY3" fmla="*/ 539871 h 597375"/>
                <a:gd name="connsiteX4" fmla="*/ 876156 w 1852659"/>
                <a:gd name="connsiteY4" fmla="*/ 400639 h 597375"/>
                <a:gd name="connsiteX5" fmla="*/ 184463 w 1852659"/>
                <a:gd name="connsiteY5" fmla="*/ 596659 h 597375"/>
                <a:gd name="connsiteX6" fmla="*/ 0 w 1852659"/>
                <a:gd name="connsiteY6" fmla="*/ 217071 h 597375"/>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408" h="597654">
                  <a:moveTo>
                    <a:pt x="0" y="217350"/>
                  </a:moveTo>
                  <a:cubicBezTo>
                    <a:pt x="269723" y="80804"/>
                    <a:pt x="627084" y="7136"/>
                    <a:pt x="930319" y="494"/>
                  </a:cubicBezTo>
                  <a:cubicBezTo>
                    <a:pt x="1233554" y="-6148"/>
                    <a:pt x="1546054" y="54189"/>
                    <a:pt x="1819408" y="177497"/>
                  </a:cubicBezTo>
                  <a:lnTo>
                    <a:pt x="1701418" y="540150"/>
                  </a:lnTo>
                  <a:cubicBezTo>
                    <a:pt x="1520065" y="483286"/>
                    <a:pt x="1160539" y="373587"/>
                    <a:pt x="876156" y="400918"/>
                  </a:cubicBezTo>
                  <a:cubicBezTo>
                    <a:pt x="582898" y="389561"/>
                    <a:pt x="366520" y="532873"/>
                    <a:pt x="184463" y="596938"/>
                  </a:cubicBezTo>
                  <a:cubicBezTo>
                    <a:pt x="167137" y="616690"/>
                    <a:pt x="12824" y="221670"/>
                    <a:pt x="0" y="21735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8" name="Isosceles Triangle 65"/>
            <p:cNvSpPr/>
            <p:nvPr/>
          </p:nvSpPr>
          <p:spPr bwMode="auto">
            <a:xfrm rot="6099798">
              <a:off x="6047621" y="3649844"/>
              <a:ext cx="1082163" cy="533164"/>
            </a:xfrm>
            <a:custGeom>
              <a:avLst/>
              <a:gdLst>
                <a:gd name="connsiteX0" fmla="*/ 0 w 1082163"/>
                <a:gd name="connsiteY0" fmla="*/ 533164 h 533164"/>
                <a:gd name="connsiteX1" fmla="*/ 541082 w 1082163"/>
                <a:gd name="connsiteY1" fmla="*/ 0 h 533164"/>
                <a:gd name="connsiteX2" fmla="*/ 1082163 w 1082163"/>
                <a:gd name="connsiteY2" fmla="*/ 533164 h 533164"/>
                <a:gd name="connsiteX3" fmla="*/ 0 w 1082163"/>
                <a:gd name="connsiteY3"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32085 w 1082163"/>
                <a:gd name="connsiteY3" fmla="*/ 324836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53223 w 1082163"/>
                <a:gd name="connsiteY3" fmla="*/ 378781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07158 w 1082163"/>
                <a:gd name="connsiteY3" fmla="*/ 437196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39703 w 1082163"/>
                <a:gd name="connsiteY3" fmla="*/ 432270 h 533164"/>
                <a:gd name="connsiteX4" fmla="*/ 0 w 1082163"/>
                <a:gd name="connsiteY4" fmla="*/ 533164 h 53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163" h="533164">
                  <a:moveTo>
                    <a:pt x="0" y="533164"/>
                  </a:moveTo>
                  <a:lnTo>
                    <a:pt x="541082" y="0"/>
                  </a:lnTo>
                  <a:lnTo>
                    <a:pt x="1082163" y="533164"/>
                  </a:lnTo>
                  <a:cubicBezTo>
                    <a:pt x="1059817" y="526726"/>
                    <a:pt x="562986" y="430476"/>
                    <a:pt x="539703" y="432270"/>
                  </a:cubicBezTo>
                  <a:cubicBezTo>
                    <a:pt x="536297" y="428427"/>
                    <a:pt x="13001" y="524992"/>
                    <a:pt x="0" y="533164"/>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82" name="Rectangle 81"/>
          <p:cNvSpPr/>
          <p:nvPr/>
        </p:nvSpPr>
        <p:spPr bwMode="auto">
          <a:xfrm>
            <a:off x="1874837" y="4963694"/>
            <a:ext cx="2667000" cy="9968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3"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Tree>
    <p:extLst>
      <p:ext uri="{BB962C8B-B14F-4D97-AF65-F5344CB8AC3E}">
        <p14:creationId xmlns:p14="http://schemas.microsoft.com/office/powerpoint/2010/main" val="388460522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731837" y="2369400"/>
            <a:ext cx="990600" cy="912345"/>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731837" y="3451339"/>
            <a:ext cx="990600" cy="912345"/>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734736" y="4533278"/>
            <a:ext cx="984803" cy="912344"/>
          </a:xfrm>
          <a:prstGeom prst="rect">
            <a:avLst/>
          </a:prstGeom>
          <a:solidFill>
            <a:schemeClr val="accent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1804434" y="4658454"/>
            <a:ext cx="616640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Demo </a:t>
            </a:r>
            <a:r>
              <a:rPr lang="en-US" sz="2400" dirty="0"/>
              <a:t>#3: Automated </a:t>
            </a:r>
            <a:r>
              <a:rPr lang="en-US" sz="2400" dirty="0" smtClean="0"/>
              <a:t>Tagging</a:t>
            </a:r>
            <a:endParaRPr lang="en-US" sz="2400" dirty="0" smtClean="0">
              <a:gradFill>
                <a:gsLst>
                  <a:gs pos="2917">
                    <a:schemeClr val="tx1"/>
                  </a:gs>
                  <a:gs pos="30000">
                    <a:schemeClr val="tx1"/>
                  </a:gs>
                </a:gsLst>
                <a:lin ang="5400000" scaled="0"/>
              </a:gradFill>
            </a:endParaRPr>
          </a:p>
        </p:txBody>
      </p:sp>
      <p:sp>
        <p:nvSpPr>
          <p:cNvPr id="12" name="TextBox 11"/>
          <p:cNvSpPr txBox="1"/>
          <p:nvPr/>
        </p:nvSpPr>
        <p:spPr>
          <a:xfrm>
            <a:off x="1804434" y="3583056"/>
            <a:ext cx="586160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Demo #2: </a:t>
            </a:r>
            <a:r>
              <a:rPr lang="en-US" sz="2400" dirty="0"/>
              <a:t>Term Set </a:t>
            </a:r>
            <a:r>
              <a:rPr lang="en-US" sz="2400" dirty="0" smtClean="0"/>
              <a:t>Sync</a:t>
            </a:r>
            <a:endParaRPr lang="en-US" sz="2400" dirty="0" smtClean="0">
              <a:gradFill>
                <a:gsLst>
                  <a:gs pos="2917">
                    <a:schemeClr val="tx1"/>
                  </a:gs>
                  <a:gs pos="30000">
                    <a:schemeClr val="tx1"/>
                  </a:gs>
                </a:gsLst>
                <a:lin ang="5400000" scaled="0"/>
              </a:gradFill>
            </a:endParaRPr>
          </a:p>
        </p:txBody>
      </p:sp>
      <p:sp>
        <p:nvSpPr>
          <p:cNvPr id="13" name="TextBox 12"/>
          <p:cNvSpPr txBox="1"/>
          <p:nvPr/>
        </p:nvSpPr>
        <p:spPr>
          <a:xfrm>
            <a:off x="1804434" y="2470725"/>
            <a:ext cx="5861603" cy="664797"/>
          </a:xfrm>
          <a:prstGeom prst="rect">
            <a:avLst/>
          </a:prstGeom>
          <a:noFill/>
        </p:spPr>
        <p:txBody>
          <a:bodyPr wrap="square" lIns="182880" tIns="146304" rIns="182880" bIns="146304" rtlCol="0">
            <a:spAutoFit/>
          </a:bodyPr>
          <a:lstStyle/>
          <a:p>
            <a:r>
              <a:rPr lang="en-US" sz="2400" dirty="0" smtClean="0"/>
              <a:t>Demo #1: Term Set Import</a:t>
            </a:r>
            <a:endParaRPr lang="en-US" sz="2400" dirty="0"/>
          </a:p>
        </p:txBody>
      </p:sp>
      <p:sp>
        <p:nvSpPr>
          <p:cNvPr id="14" name="TextBox 13"/>
          <p:cNvSpPr txBox="1"/>
          <p:nvPr/>
        </p:nvSpPr>
        <p:spPr>
          <a:xfrm>
            <a:off x="1804433" y="1358394"/>
            <a:ext cx="6852204" cy="664797"/>
          </a:xfrm>
          <a:prstGeom prst="rect">
            <a:avLst/>
          </a:prstGeom>
          <a:noFill/>
        </p:spPr>
        <p:txBody>
          <a:bodyPr wrap="square" lIns="182880" tIns="146304" rIns="182880" bIns="146304" rtlCol="0">
            <a:spAutoFit/>
          </a:bodyPr>
          <a:lstStyle/>
          <a:p>
            <a:r>
              <a:rPr lang="en-US" sz="2400" dirty="0" smtClean="0"/>
              <a:t>Taxonomy Architecture &amp; Scenarios</a:t>
            </a:r>
            <a:endParaRPr lang="en-US" sz="2400" dirty="0"/>
          </a:p>
        </p:txBody>
      </p:sp>
      <p:sp>
        <p:nvSpPr>
          <p:cNvPr id="15" name="TextBox 14"/>
          <p:cNvSpPr txBox="1"/>
          <p:nvPr/>
        </p:nvSpPr>
        <p:spPr>
          <a:xfrm>
            <a:off x="1804434" y="5733851"/>
            <a:ext cx="4709185" cy="664797"/>
          </a:xfrm>
          <a:prstGeom prst="rect">
            <a:avLst/>
          </a:prstGeom>
          <a:noFill/>
        </p:spPr>
        <p:txBody>
          <a:bodyPr wrap="square" lIns="182880" tIns="146304" rIns="182880" bIns="146304" rtlCol="0">
            <a:spAutoFit/>
          </a:bodyPr>
          <a:lstStyle/>
          <a:p>
            <a:r>
              <a:rPr lang="en-US" sz="2400" dirty="0" smtClean="0"/>
              <a:t>Wrap-up Q&amp;A</a:t>
            </a:r>
            <a:endParaRPr lang="en-US" sz="2400" dirty="0"/>
          </a:p>
        </p:txBody>
      </p:sp>
      <p:sp>
        <p:nvSpPr>
          <p:cNvPr id="16" name="Title 1"/>
          <p:cNvSpPr txBox="1">
            <a:spLocks/>
          </p:cNvSpPr>
          <p:nvPr/>
        </p:nvSpPr>
        <p:spPr>
          <a:xfrm>
            <a:off x="503241" y="342265"/>
            <a:ext cx="6705596" cy="917575"/>
          </a:xfrm>
          <a:prstGeom prst="rect">
            <a:avLst/>
          </a:prstGeom>
        </p:spPr>
        <p:txBody>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Today’s discussion</a:t>
            </a:r>
            <a:endParaRPr lang="en-US" dirty="0"/>
          </a:p>
        </p:txBody>
      </p:sp>
      <p:grpSp>
        <p:nvGrpSpPr>
          <p:cNvPr id="25" name="Group 24"/>
          <p:cNvGrpSpPr/>
          <p:nvPr/>
        </p:nvGrpSpPr>
        <p:grpSpPr>
          <a:xfrm>
            <a:off x="731837" y="1287462"/>
            <a:ext cx="990600" cy="912344"/>
            <a:chOff x="731837" y="1287462"/>
            <a:chExt cx="990600" cy="912344"/>
          </a:xfrm>
          <a:solidFill>
            <a:schemeClr val="tx2"/>
          </a:solidFill>
        </p:grpSpPr>
        <p:sp>
          <p:nvSpPr>
            <p:cNvPr id="17" name="Rectangle 16"/>
            <p:cNvSpPr/>
            <p:nvPr/>
          </p:nvSpPr>
          <p:spPr bwMode="auto">
            <a:xfrm>
              <a:off x="731837" y="1287462"/>
              <a:ext cx="990600" cy="912344"/>
            </a:xfrm>
            <a:prstGeom prst="rect">
              <a:avLst/>
            </a:prstGeom>
            <a:grp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Freeform 19"/>
            <p:cNvSpPr>
              <a:spLocks noEditPoints="1"/>
            </p:cNvSpPr>
            <p:nvPr/>
          </p:nvSpPr>
          <p:spPr bwMode="black">
            <a:xfrm>
              <a:off x="941591" y="1456937"/>
              <a:ext cx="571092" cy="573394"/>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nvGrpSpPr>
          <p:cNvPr id="26" name="Group 25"/>
          <p:cNvGrpSpPr/>
          <p:nvPr/>
        </p:nvGrpSpPr>
        <p:grpSpPr>
          <a:xfrm>
            <a:off x="731837" y="5615215"/>
            <a:ext cx="990600" cy="902073"/>
            <a:chOff x="731837" y="5615215"/>
            <a:chExt cx="990600" cy="902073"/>
          </a:xfrm>
        </p:grpSpPr>
        <p:sp>
          <p:nvSpPr>
            <p:cNvPr id="21" name="Rectangle 20"/>
            <p:cNvSpPr/>
            <p:nvPr/>
          </p:nvSpPr>
          <p:spPr bwMode="auto">
            <a:xfrm>
              <a:off x="731837" y="5615215"/>
              <a:ext cx="990600" cy="902073"/>
            </a:xfrm>
            <a:prstGeom prst="rect">
              <a:avLst/>
            </a:prstGeom>
            <a:solidFill>
              <a:schemeClr val="tx1">
                <a:lumMod val="50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Freeform 52"/>
            <p:cNvSpPr>
              <a:spLocks noEditPoints="1"/>
            </p:cNvSpPr>
            <p:nvPr/>
          </p:nvSpPr>
          <p:spPr bwMode="black">
            <a:xfrm>
              <a:off x="921000" y="5778264"/>
              <a:ext cx="612275" cy="575975"/>
            </a:xfrm>
            <a:custGeom>
              <a:avLst/>
              <a:gdLst>
                <a:gd name="T0" fmla="*/ 76 w 153"/>
                <a:gd name="T1" fmla="*/ 9 h 144"/>
                <a:gd name="T2" fmla="*/ 15 w 153"/>
                <a:gd name="T3" fmla="*/ 63 h 144"/>
                <a:gd name="T4" fmla="*/ 27 w 153"/>
                <a:gd name="T5" fmla="*/ 109 h 144"/>
                <a:gd name="T6" fmla="*/ 68 w 153"/>
                <a:gd name="T7" fmla="*/ 133 h 144"/>
                <a:gd name="T8" fmla="*/ 77 w 153"/>
                <a:gd name="T9" fmla="*/ 134 h 144"/>
                <a:gd name="T10" fmla="*/ 138 w 153"/>
                <a:gd name="T11" fmla="*/ 80 h 144"/>
                <a:gd name="T12" fmla="*/ 126 w 153"/>
                <a:gd name="T13" fmla="*/ 34 h 144"/>
                <a:gd name="T14" fmla="*/ 85 w 153"/>
                <a:gd name="T15" fmla="*/ 10 h 144"/>
                <a:gd name="T16" fmla="*/ 76 w 153"/>
                <a:gd name="T17" fmla="*/ 9 h 144"/>
                <a:gd name="T18" fmla="*/ 76 w 153"/>
                <a:gd name="T19" fmla="*/ 0 h 144"/>
                <a:gd name="T20" fmla="*/ 86 w 153"/>
                <a:gd name="T21" fmla="*/ 0 h 144"/>
                <a:gd name="T22" fmla="*/ 148 w 153"/>
                <a:gd name="T23" fmla="*/ 81 h 144"/>
                <a:gd name="T24" fmla="*/ 77 w 153"/>
                <a:gd name="T25" fmla="*/ 144 h 144"/>
                <a:gd name="T26" fmla="*/ 67 w 153"/>
                <a:gd name="T27" fmla="*/ 143 h 144"/>
                <a:gd name="T28" fmla="*/ 5 w 153"/>
                <a:gd name="T29" fmla="*/ 62 h 144"/>
                <a:gd name="T30" fmla="*/ 76 w 153"/>
                <a:gd name="T31" fmla="*/ 0 h 144"/>
                <a:gd name="T32" fmla="*/ 53 w 153"/>
                <a:gd name="T33" fmla="*/ 48 h 144"/>
                <a:gd name="T34" fmla="*/ 58 w 153"/>
                <a:gd name="T35" fmla="*/ 40 h 144"/>
                <a:gd name="T36" fmla="*/ 66 w 153"/>
                <a:gd name="T37" fmla="*/ 34 h 144"/>
                <a:gd name="T38" fmla="*/ 76 w 153"/>
                <a:gd name="T39" fmla="*/ 32 h 144"/>
                <a:gd name="T40" fmla="*/ 89 w 153"/>
                <a:gd name="T41" fmla="*/ 34 h 144"/>
                <a:gd name="T42" fmla="*/ 96 w 153"/>
                <a:gd name="T43" fmla="*/ 40 h 144"/>
                <a:gd name="T44" fmla="*/ 101 w 153"/>
                <a:gd name="T45" fmla="*/ 46 h 144"/>
                <a:gd name="T46" fmla="*/ 102 w 153"/>
                <a:gd name="T47" fmla="*/ 52 h 144"/>
                <a:gd name="T48" fmla="*/ 101 w 153"/>
                <a:gd name="T49" fmla="*/ 61 h 144"/>
                <a:gd name="T50" fmla="*/ 98 w 153"/>
                <a:gd name="T51" fmla="*/ 66 h 144"/>
                <a:gd name="T52" fmla="*/ 93 w 153"/>
                <a:gd name="T53" fmla="*/ 70 h 144"/>
                <a:gd name="T54" fmla="*/ 89 w 153"/>
                <a:gd name="T55" fmla="*/ 73 h 144"/>
                <a:gd name="T56" fmla="*/ 85 w 153"/>
                <a:gd name="T57" fmla="*/ 77 h 144"/>
                <a:gd name="T58" fmla="*/ 83 w 153"/>
                <a:gd name="T59" fmla="*/ 82 h 144"/>
                <a:gd name="T60" fmla="*/ 83 w 153"/>
                <a:gd name="T61" fmla="*/ 86 h 144"/>
                <a:gd name="T62" fmla="*/ 69 w 153"/>
                <a:gd name="T63" fmla="*/ 86 h 144"/>
                <a:gd name="T64" fmla="*/ 69 w 153"/>
                <a:gd name="T65" fmla="*/ 81 h 144"/>
                <a:gd name="T66" fmla="*/ 71 w 153"/>
                <a:gd name="T67" fmla="*/ 74 h 144"/>
                <a:gd name="T68" fmla="*/ 74 w 153"/>
                <a:gd name="T69" fmla="*/ 69 h 144"/>
                <a:gd name="T70" fmla="*/ 78 w 153"/>
                <a:gd name="T71" fmla="*/ 65 h 144"/>
                <a:gd name="T72" fmla="*/ 82 w 153"/>
                <a:gd name="T73" fmla="*/ 62 h 144"/>
                <a:gd name="T74" fmla="*/ 85 w 153"/>
                <a:gd name="T75" fmla="*/ 59 h 144"/>
                <a:gd name="T76" fmla="*/ 86 w 153"/>
                <a:gd name="T77" fmla="*/ 54 h 144"/>
                <a:gd name="T78" fmla="*/ 83 w 153"/>
                <a:gd name="T79" fmla="*/ 47 h 144"/>
                <a:gd name="T80" fmla="*/ 77 w 153"/>
                <a:gd name="T81" fmla="*/ 45 h 144"/>
                <a:gd name="T82" fmla="*/ 72 w 153"/>
                <a:gd name="T83" fmla="*/ 46 h 144"/>
                <a:gd name="T84" fmla="*/ 69 w 153"/>
                <a:gd name="T85" fmla="*/ 49 h 144"/>
                <a:gd name="T86" fmla="*/ 67 w 153"/>
                <a:gd name="T87" fmla="*/ 53 h 144"/>
                <a:gd name="T88" fmla="*/ 66 w 153"/>
                <a:gd name="T89" fmla="*/ 58 h 144"/>
                <a:gd name="T90" fmla="*/ 51 w 153"/>
                <a:gd name="T91" fmla="*/ 58 h 144"/>
                <a:gd name="T92" fmla="*/ 53 w 153"/>
                <a:gd name="T93" fmla="*/ 48 h 144"/>
                <a:gd name="T94" fmla="*/ 84 w 153"/>
                <a:gd name="T95" fmla="*/ 101 h 144"/>
                <a:gd name="T96" fmla="*/ 76 w 153"/>
                <a:gd name="T97" fmla="*/ 92 h 144"/>
                <a:gd name="T98" fmla="*/ 68 w 153"/>
                <a:gd name="T99" fmla="*/ 101 h 144"/>
                <a:gd name="T100" fmla="*/ 76 w 153"/>
                <a:gd name="T101" fmla="*/ 109 h 144"/>
                <a:gd name="T102" fmla="*/ 84 w 153"/>
                <a:gd name="T103"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44">
                  <a:moveTo>
                    <a:pt x="76" y="9"/>
                  </a:moveTo>
                  <a:cubicBezTo>
                    <a:pt x="45" y="9"/>
                    <a:pt x="19" y="32"/>
                    <a:pt x="15" y="63"/>
                  </a:cubicBezTo>
                  <a:cubicBezTo>
                    <a:pt x="12" y="80"/>
                    <a:pt x="17" y="96"/>
                    <a:pt x="27" y="109"/>
                  </a:cubicBezTo>
                  <a:cubicBezTo>
                    <a:pt x="37" y="123"/>
                    <a:pt x="52" y="131"/>
                    <a:pt x="68" y="133"/>
                  </a:cubicBezTo>
                  <a:cubicBezTo>
                    <a:pt x="71" y="134"/>
                    <a:pt x="74" y="134"/>
                    <a:pt x="77" y="134"/>
                  </a:cubicBezTo>
                  <a:cubicBezTo>
                    <a:pt x="108" y="134"/>
                    <a:pt x="134" y="111"/>
                    <a:pt x="138" y="80"/>
                  </a:cubicBezTo>
                  <a:cubicBezTo>
                    <a:pt x="141" y="63"/>
                    <a:pt x="136" y="47"/>
                    <a:pt x="126" y="34"/>
                  </a:cubicBezTo>
                  <a:cubicBezTo>
                    <a:pt x="116" y="20"/>
                    <a:pt x="101" y="12"/>
                    <a:pt x="85" y="10"/>
                  </a:cubicBezTo>
                  <a:cubicBezTo>
                    <a:pt x="82" y="9"/>
                    <a:pt x="79" y="9"/>
                    <a:pt x="76" y="9"/>
                  </a:cubicBezTo>
                  <a:moveTo>
                    <a:pt x="76" y="0"/>
                  </a:moveTo>
                  <a:cubicBezTo>
                    <a:pt x="80" y="0"/>
                    <a:pt x="83" y="0"/>
                    <a:pt x="86" y="0"/>
                  </a:cubicBezTo>
                  <a:cubicBezTo>
                    <a:pt x="125" y="6"/>
                    <a:pt x="153" y="42"/>
                    <a:pt x="148" y="81"/>
                  </a:cubicBezTo>
                  <a:cubicBezTo>
                    <a:pt x="143" y="117"/>
                    <a:pt x="112" y="144"/>
                    <a:pt x="77" y="144"/>
                  </a:cubicBezTo>
                  <a:cubicBezTo>
                    <a:pt x="73" y="144"/>
                    <a:pt x="70" y="143"/>
                    <a:pt x="67" y="143"/>
                  </a:cubicBezTo>
                  <a:cubicBezTo>
                    <a:pt x="28" y="138"/>
                    <a:pt x="0" y="101"/>
                    <a:pt x="5" y="62"/>
                  </a:cubicBezTo>
                  <a:cubicBezTo>
                    <a:pt x="10" y="26"/>
                    <a:pt x="41" y="0"/>
                    <a:pt x="76" y="0"/>
                  </a:cubicBezTo>
                  <a:moveTo>
                    <a:pt x="53" y="48"/>
                  </a:moveTo>
                  <a:cubicBezTo>
                    <a:pt x="54" y="45"/>
                    <a:pt x="56" y="42"/>
                    <a:pt x="58" y="40"/>
                  </a:cubicBezTo>
                  <a:cubicBezTo>
                    <a:pt x="60" y="37"/>
                    <a:pt x="63" y="36"/>
                    <a:pt x="66" y="34"/>
                  </a:cubicBezTo>
                  <a:cubicBezTo>
                    <a:pt x="69" y="33"/>
                    <a:pt x="72" y="32"/>
                    <a:pt x="76" y="32"/>
                  </a:cubicBezTo>
                  <a:cubicBezTo>
                    <a:pt x="81" y="32"/>
                    <a:pt x="85" y="33"/>
                    <a:pt x="89" y="34"/>
                  </a:cubicBezTo>
                  <a:cubicBezTo>
                    <a:pt x="92" y="36"/>
                    <a:pt x="94" y="38"/>
                    <a:pt x="96" y="40"/>
                  </a:cubicBezTo>
                  <a:cubicBezTo>
                    <a:pt x="98" y="42"/>
                    <a:pt x="100" y="44"/>
                    <a:pt x="101" y="46"/>
                  </a:cubicBezTo>
                  <a:cubicBezTo>
                    <a:pt x="102" y="48"/>
                    <a:pt x="102" y="50"/>
                    <a:pt x="102" y="52"/>
                  </a:cubicBezTo>
                  <a:cubicBezTo>
                    <a:pt x="102" y="56"/>
                    <a:pt x="102" y="59"/>
                    <a:pt x="101" y="61"/>
                  </a:cubicBezTo>
                  <a:cubicBezTo>
                    <a:pt x="100" y="63"/>
                    <a:pt x="99" y="65"/>
                    <a:pt x="98" y="66"/>
                  </a:cubicBezTo>
                  <a:cubicBezTo>
                    <a:pt x="96" y="68"/>
                    <a:pt x="95" y="69"/>
                    <a:pt x="93" y="70"/>
                  </a:cubicBezTo>
                  <a:cubicBezTo>
                    <a:pt x="92" y="71"/>
                    <a:pt x="90" y="72"/>
                    <a:pt x="89" y="73"/>
                  </a:cubicBezTo>
                  <a:cubicBezTo>
                    <a:pt x="88" y="74"/>
                    <a:pt x="86" y="76"/>
                    <a:pt x="85" y="77"/>
                  </a:cubicBezTo>
                  <a:cubicBezTo>
                    <a:pt x="84" y="78"/>
                    <a:pt x="83" y="80"/>
                    <a:pt x="83" y="82"/>
                  </a:cubicBezTo>
                  <a:cubicBezTo>
                    <a:pt x="83" y="86"/>
                    <a:pt x="83" y="86"/>
                    <a:pt x="83" y="86"/>
                  </a:cubicBezTo>
                  <a:cubicBezTo>
                    <a:pt x="69" y="86"/>
                    <a:pt x="69" y="86"/>
                    <a:pt x="69" y="86"/>
                  </a:cubicBezTo>
                  <a:cubicBezTo>
                    <a:pt x="69" y="81"/>
                    <a:pt x="69" y="81"/>
                    <a:pt x="69" y="81"/>
                  </a:cubicBezTo>
                  <a:cubicBezTo>
                    <a:pt x="69" y="78"/>
                    <a:pt x="70" y="76"/>
                    <a:pt x="71" y="74"/>
                  </a:cubicBezTo>
                  <a:cubicBezTo>
                    <a:pt x="72" y="72"/>
                    <a:pt x="73" y="70"/>
                    <a:pt x="74" y="69"/>
                  </a:cubicBezTo>
                  <a:cubicBezTo>
                    <a:pt x="75" y="67"/>
                    <a:pt x="77" y="66"/>
                    <a:pt x="78" y="65"/>
                  </a:cubicBezTo>
                  <a:cubicBezTo>
                    <a:pt x="79" y="64"/>
                    <a:pt x="81" y="63"/>
                    <a:pt x="82" y="62"/>
                  </a:cubicBezTo>
                  <a:cubicBezTo>
                    <a:pt x="83" y="61"/>
                    <a:pt x="84" y="60"/>
                    <a:pt x="85" y="59"/>
                  </a:cubicBezTo>
                  <a:cubicBezTo>
                    <a:pt x="86" y="57"/>
                    <a:pt x="86" y="56"/>
                    <a:pt x="86" y="54"/>
                  </a:cubicBezTo>
                  <a:cubicBezTo>
                    <a:pt x="86" y="51"/>
                    <a:pt x="85" y="48"/>
                    <a:pt x="83" y="47"/>
                  </a:cubicBezTo>
                  <a:cubicBezTo>
                    <a:pt x="82" y="45"/>
                    <a:pt x="80" y="45"/>
                    <a:pt x="77" y="45"/>
                  </a:cubicBezTo>
                  <a:cubicBezTo>
                    <a:pt x="75" y="45"/>
                    <a:pt x="73" y="45"/>
                    <a:pt x="72" y="46"/>
                  </a:cubicBezTo>
                  <a:cubicBezTo>
                    <a:pt x="71" y="46"/>
                    <a:pt x="70" y="47"/>
                    <a:pt x="69" y="49"/>
                  </a:cubicBezTo>
                  <a:cubicBezTo>
                    <a:pt x="68" y="50"/>
                    <a:pt x="67" y="51"/>
                    <a:pt x="67" y="53"/>
                  </a:cubicBezTo>
                  <a:cubicBezTo>
                    <a:pt x="66" y="54"/>
                    <a:pt x="66" y="56"/>
                    <a:pt x="66" y="58"/>
                  </a:cubicBezTo>
                  <a:cubicBezTo>
                    <a:pt x="51" y="58"/>
                    <a:pt x="51" y="58"/>
                    <a:pt x="51" y="58"/>
                  </a:cubicBezTo>
                  <a:cubicBezTo>
                    <a:pt x="51" y="54"/>
                    <a:pt x="52" y="51"/>
                    <a:pt x="53" y="48"/>
                  </a:cubicBezTo>
                  <a:moveTo>
                    <a:pt x="84" y="101"/>
                  </a:moveTo>
                  <a:cubicBezTo>
                    <a:pt x="84" y="96"/>
                    <a:pt x="80" y="92"/>
                    <a:pt x="76" y="92"/>
                  </a:cubicBezTo>
                  <a:cubicBezTo>
                    <a:pt x="71" y="92"/>
                    <a:pt x="68" y="96"/>
                    <a:pt x="68" y="101"/>
                  </a:cubicBezTo>
                  <a:cubicBezTo>
                    <a:pt x="68" y="105"/>
                    <a:pt x="71" y="109"/>
                    <a:pt x="76" y="109"/>
                  </a:cubicBezTo>
                  <a:cubicBezTo>
                    <a:pt x="80" y="109"/>
                    <a:pt x="84" y="105"/>
                    <a:pt x="84" y="1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8037" y="0"/>
            <a:ext cx="4008438" cy="7001638"/>
          </a:xfrm>
          <a:prstGeom prst="rect">
            <a:avLst/>
          </a:prstGeom>
        </p:spPr>
      </p:pic>
      <p:sp>
        <p:nvSpPr>
          <p:cNvPr id="30" name="TextBox 29"/>
          <p:cNvSpPr txBox="1"/>
          <p:nvPr/>
        </p:nvSpPr>
        <p:spPr>
          <a:xfrm>
            <a:off x="1804434" y="3583055"/>
            <a:ext cx="586160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Demo #2: </a:t>
            </a:r>
            <a:r>
              <a:rPr lang="en-US" sz="2400" dirty="0"/>
              <a:t>Term Set </a:t>
            </a:r>
            <a:r>
              <a:rPr lang="en-US" sz="2400" dirty="0" smtClean="0"/>
              <a:t>Sync</a:t>
            </a:r>
            <a:endParaRPr lang="en-US" sz="2400" dirty="0" smtClean="0">
              <a:gradFill>
                <a:gsLst>
                  <a:gs pos="2917">
                    <a:schemeClr val="tx1"/>
                  </a:gs>
                  <a:gs pos="30000">
                    <a:schemeClr val="tx1"/>
                  </a:gs>
                </a:gsLst>
                <a:lin ang="5400000" scaled="0"/>
              </a:gradFill>
            </a:endParaRPr>
          </a:p>
        </p:txBody>
      </p:sp>
      <p:grpSp>
        <p:nvGrpSpPr>
          <p:cNvPr id="32" name="Group 31"/>
          <p:cNvGrpSpPr/>
          <p:nvPr/>
        </p:nvGrpSpPr>
        <p:grpSpPr>
          <a:xfrm>
            <a:off x="6200742" y="3555021"/>
            <a:ext cx="2074895" cy="1994283"/>
            <a:chOff x="6200742" y="3464306"/>
            <a:chExt cx="2074895" cy="1994283"/>
          </a:xfrm>
        </p:grpSpPr>
        <p:sp>
          <p:nvSpPr>
            <p:cNvPr id="29" name="Right Brace 28"/>
            <p:cNvSpPr/>
            <p:nvPr/>
          </p:nvSpPr>
          <p:spPr>
            <a:xfrm>
              <a:off x="6200742" y="3464306"/>
              <a:ext cx="228600" cy="1994283"/>
            </a:xfrm>
            <a:prstGeom prst="rightBrace">
              <a:avLst>
                <a:gd name="adj1" fmla="val 37222"/>
                <a:gd name="adj2" fmla="val 50000"/>
              </a:avLst>
            </a:prstGeom>
            <a:ln w="28575">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TextBox 30"/>
            <p:cNvSpPr txBox="1"/>
            <p:nvPr/>
          </p:nvSpPr>
          <p:spPr>
            <a:xfrm>
              <a:off x="6369133" y="4172647"/>
              <a:ext cx="1906504"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chemeClr val="tx2"/>
                  </a:solidFill>
                </a:rPr>
                <a:t>Client OM</a:t>
              </a:r>
            </a:p>
          </p:txBody>
        </p:sp>
      </p:grpSp>
    </p:spTree>
    <p:extLst>
      <p:ext uri="{BB962C8B-B14F-4D97-AF65-F5344CB8AC3E}">
        <p14:creationId xmlns:p14="http://schemas.microsoft.com/office/powerpoint/2010/main" val="4157128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23" name="Rectangle 22"/>
          <p:cNvSpPr/>
          <p:nvPr/>
        </p:nvSpPr>
        <p:spPr>
          <a:xfrm>
            <a:off x="350837" y="1758225"/>
            <a:ext cx="5313145" cy="5080169"/>
          </a:xfrm>
          <a:prstGeom prst="rect">
            <a:avLst/>
          </a:prstGeom>
          <a:solidFill>
            <a:schemeClr val="tx1"/>
          </a:solidFill>
        </p:spPr>
        <p:txBody>
          <a:bodyPr wrap="square" lIns="93278" tIns="46639" rIns="93278" bIns="46639">
            <a:spAutoFit/>
          </a:bodyPr>
          <a:lstStyle/>
          <a:p>
            <a:r>
              <a:rPr lang="en-US" sz="1200" b="1" dirty="0">
                <a:solidFill>
                  <a:srgbClr val="0000FF"/>
                </a:solidFill>
                <a:latin typeface="Consolas"/>
              </a:rPr>
              <a:t>class</a:t>
            </a:r>
            <a:r>
              <a:rPr lang="en-US" sz="1200" b="1" dirty="0">
                <a:solidFill>
                  <a:prstClr val="black"/>
                </a:solidFill>
                <a:latin typeface="Consolas"/>
              </a:rPr>
              <a:t> </a:t>
            </a:r>
            <a:r>
              <a:rPr lang="en-US" sz="1200" b="1" dirty="0">
                <a:solidFill>
                  <a:srgbClr val="2B91AF"/>
                </a:solidFill>
                <a:latin typeface="Consolas"/>
              </a:rPr>
              <a:t>Program</a:t>
            </a:r>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0000FF"/>
                </a:solidFill>
                <a:latin typeface="Consolas"/>
              </a:rPr>
              <a:t>private</a:t>
            </a:r>
            <a:r>
              <a:rPr lang="en-US" sz="1200" b="1" dirty="0">
                <a:solidFill>
                  <a:prstClr val="black"/>
                </a:solidFill>
                <a:latin typeface="Consolas"/>
              </a:rPr>
              <a:t> </a:t>
            </a:r>
            <a:r>
              <a:rPr lang="en-US" sz="1200" b="1" dirty="0" err="1" smtClean="0">
                <a:solidFill>
                  <a:srgbClr val="0000FF"/>
                </a:solidFill>
                <a:latin typeface="Consolas"/>
              </a:rPr>
              <a:t>int</a:t>
            </a:r>
            <a:r>
              <a:rPr lang="en-US" sz="1200" b="1" dirty="0" smtClean="0">
                <a:solidFill>
                  <a:prstClr val="black"/>
                </a:solidFill>
                <a:latin typeface="Consolas"/>
              </a:rPr>
              <a:t> </a:t>
            </a:r>
            <a:r>
              <a:rPr lang="en-US" sz="1200" b="1" dirty="0" err="1">
                <a:solidFill>
                  <a:prstClr val="black"/>
                </a:solidFill>
                <a:latin typeface="Consolas"/>
              </a:rPr>
              <a:t>lcid</a:t>
            </a:r>
            <a:r>
              <a:rPr lang="en-US" sz="1200" b="1" dirty="0">
                <a:solidFill>
                  <a:prstClr val="black"/>
                </a:solidFill>
                <a:latin typeface="Consolas"/>
              </a:rPr>
              <a:t>;</a:t>
            </a:r>
          </a:p>
          <a:p>
            <a:endParaRPr lang="en-US" sz="1200" b="1" dirty="0" smtClean="0">
              <a:solidFill>
                <a:prstClr val="black"/>
              </a:solidFill>
              <a:latin typeface="Consolas"/>
            </a:endParaRPr>
          </a:p>
          <a:p>
            <a:endParaRPr lang="en-US" sz="1200" b="1" dirty="0">
              <a:solidFill>
                <a:prstClr val="black"/>
              </a:solidFill>
              <a:latin typeface="Consolas"/>
            </a:endParaRPr>
          </a:p>
          <a:p>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0000FF"/>
                </a:solidFill>
                <a:latin typeface="Consolas"/>
              </a:rPr>
              <a:t>static</a:t>
            </a:r>
            <a:r>
              <a:rPr lang="en-US" sz="1200" b="1" dirty="0">
                <a:solidFill>
                  <a:prstClr val="black"/>
                </a:solidFill>
                <a:latin typeface="Consolas"/>
              </a:rPr>
              <a:t> </a:t>
            </a:r>
            <a:r>
              <a:rPr lang="en-US" sz="1200" b="1" dirty="0">
                <a:solidFill>
                  <a:srgbClr val="0000FF"/>
                </a:solidFill>
                <a:latin typeface="Consolas"/>
              </a:rPr>
              <a:t>void</a:t>
            </a:r>
            <a:r>
              <a:rPr lang="en-US" sz="1200" b="1" dirty="0">
                <a:solidFill>
                  <a:prstClr val="black"/>
                </a:solidFill>
                <a:latin typeface="Consolas"/>
              </a:rPr>
              <a:t> Main(</a:t>
            </a:r>
            <a:r>
              <a:rPr lang="en-US" sz="1200" b="1" dirty="0">
                <a:solidFill>
                  <a:srgbClr val="0000FF"/>
                </a:solidFill>
                <a:latin typeface="Consolas"/>
              </a:rPr>
              <a:t>string</a:t>
            </a:r>
            <a:r>
              <a:rPr lang="en-US" sz="1200" b="1" dirty="0">
                <a:solidFill>
                  <a:prstClr val="black"/>
                </a:solidFill>
                <a:latin typeface="Consolas"/>
              </a:rPr>
              <a:t>[] </a:t>
            </a:r>
            <a:r>
              <a:rPr lang="en-US" sz="1200" b="1" dirty="0" err="1">
                <a:solidFill>
                  <a:prstClr val="black"/>
                </a:solidFill>
                <a:latin typeface="Consolas"/>
              </a:rPr>
              <a:t>args</a:t>
            </a:r>
            <a:r>
              <a:rPr lang="en-US" sz="1200" b="1" dirty="0">
                <a:solidFill>
                  <a:prstClr val="black"/>
                </a:solidFill>
                <a:latin typeface="Consolas"/>
              </a:rPr>
              <a:t>) {</a:t>
            </a:r>
          </a:p>
          <a:p>
            <a:r>
              <a:rPr lang="en-US" sz="1200" b="1" dirty="0">
                <a:solidFill>
                  <a:prstClr val="black"/>
                </a:solidFill>
                <a:latin typeface="Consolas"/>
              </a:rPr>
              <a:t>    </a:t>
            </a:r>
            <a:r>
              <a:rPr lang="en-US" sz="1200" b="1" dirty="0" err="1">
                <a:solidFill>
                  <a:srgbClr val="2B91AF"/>
                </a:solidFill>
                <a:latin typeface="Consolas"/>
              </a:rPr>
              <a:t>TermSetGoal</a:t>
            </a:r>
            <a:r>
              <a:rPr lang="en-US" sz="1200" b="1" dirty="0">
                <a:solidFill>
                  <a:prstClr val="black"/>
                </a:solidFill>
                <a:latin typeface="Consolas"/>
              </a:rPr>
              <a:t> </a:t>
            </a:r>
            <a:r>
              <a:rPr lang="en-US" sz="1200" b="1" dirty="0" err="1">
                <a:solidFill>
                  <a:prstClr val="black"/>
                </a:solidFill>
                <a:latin typeface="Consolas"/>
              </a:rPr>
              <a:t>termSetGoal</a:t>
            </a:r>
            <a:r>
              <a:rPr lang="en-US" sz="1200" b="1" dirty="0">
                <a:solidFill>
                  <a:prstClr val="black"/>
                </a:solidFill>
                <a:latin typeface="Consolas"/>
              </a:rPr>
              <a:t> = </a:t>
            </a:r>
            <a:r>
              <a:rPr lang="en-US" sz="1200" b="1" dirty="0" err="1">
                <a:solidFill>
                  <a:srgbClr val="0000FF"/>
                </a:solidFill>
                <a:latin typeface="Consolas"/>
              </a:rPr>
              <a:t>this</a:t>
            </a:r>
            <a:r>
              <a:rPr lang="en-US" sz="1200" b="1" dirty="0" err="1">
                <a:solidFill>
                  <a:prstClr val="black"/>
                </a:solidFill>
                <a:latin typeface="Consolas"/>
              </a:rPr>
              <a:t>.LoadTermSetGoal</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Log</a:t>
            </a:r>
            <a:r>
              <a:rPr lang="en-US" sz="1200" b="1" dirty="0" smtClean="0">
                <a:solidFill>
                  <a:prstClr val="black"/>
                </a:solidFill>
                <a:latin typeface="Consolas"/>
              </a:rPr>
              <a:t>(</a:t>
            </a:r>
            <a:r>
              <a:rPr lang="en-US" sz="1200" b="1" dirty="0" smtClean="0">
                <a:solidFill>
                  <a:srgbClr val="A31515"/>
                </a:solidFill>
                <a:latin typeface="Consolas"/>
              </a:rPr>
              <a:t>"</a:t>
            </a:r>
            <a:r>
              <a:rPr lang="nb-NO" sz="1200" b="1" dirty="0">
                <a:solidFill>
                  <a:srgbClr val="A31515"/>
                </a:solidFill>
                <a:latin typeface="Consolas"/>
              </a:rPr>
              <a:t>\r\nTermSetSync </a:t>
            </a:r>
            <a:r>
              <a:rPr lang="nb-NO" sz="1200" b="1" dirty="0" smtClean="0">
                <a:solidFill>
                  <a:srgbClr val="A31515"/>
                </a:solidFill>
                <a:latin typeface="Consolas"/>
              </a:rPr>
              <a:t>(Server </a:t>
            </a:r>
            <a:r>
              <a:rPr lang="nb-NO" sz="1200" b="1" dirty="0">
                <a:solidFill>
                  <a:srgbClr val="A31515"/>
                </a:solidFill>
                <a:latin typeface="Consolas"/>
              </a:rPr>
              <a:t>OM): Starting...\r\n</a:t>
            </a:r>
            <a:r>
              <a:rPr lang="en-US" sz="1200" b="1" dirty="0" smtClean="0">
                <a:solidFill>
                  <a:srgbClr val="A31515"/>
                </a:solidFill>
                <a:latin typeface="Consolas"/>
              </a:rPr>
              <a:t>"</a:t>
            </a:r>
            <a:r>
              <a:rPr lang="en-US" sz="1200" b="1" dirty="0" smtClean="0">
                <a:solidFill>
                  <a:prstClr val="black"/>
                </a:solidFill>
                <a:latin typeface="Consolas"/>
              </a:rPr>
              <a:t>);</a:t>
            </a:r>
            <a:endParaRPr lang="en-US" sz="1200" b="1" dirty="0">
              <a:solidFill>
                <a:prstClr val="black"/>
              </a:solidFill>
              <a:latin typeface="Consolas"/>
            </a:endParaRPr>
          </a:p>
          <a:p>
            <a:r>
              <a:rPr lang="en-US" sz="1200" b="1" dirty="0">
                <a:solidFill>
                  <a:prstClr val="black"/>
                </a:solidFill>
                <a:latin typeface="Consolas"/>
              </a:rPr>
              <a:t>    </a:t>
            </a:r>
            <a:r>
              <a:rPr lang="en-US" sz="1200" b="1" dirty="0">
                <a:solidFill>
                  <a:srgbClr val="0000FF"/>
                </a:solidFill>
                <a:latin typeface="Consolas"/>
              </a:rPr>
              <a:t>using</a:t>
            </a:r>
            <a:r>
              <a:rPr lang="en-US" sz="1200" b="1" dirty="0">
                <a:solidFill>
                  <a:prstClr val="black"/>
                </a:solidFill>
                <a:latin typeface="Consolas"/>
              </a:rPr>
              <a:t> (</a:t>
            </a:r>
            <a:r>
              <a:rPr lang="en-US" sz="1200" b="1" dirty="0" err="1">
                <a:solidFill>
                  <a:srgbClr val="2B91AF"/>
                </a:solidFill>
                <a:latin typeface="Consolas"/>
              </a:rPr>
              <a:t>SPSite</a:t>
            </a:r>
            <a:r>
              <a:rPr lang="en-US" sz="1200" b="1" dirty="0">
                <a:solidFill>
                  <a:prstClr val="black"/>
                </a:solidFill>
                <a:latin typeface="Consolas"/>
              </a:rPr>
              <a:t> site = </a:t>
            </a:r>
            <a:r>
              <a:rPr lang="en-US" sz="1200" b="1" dirty="0">
                <a:solidFill>
                  <a:srgbClr val="0000FF"/>
                </a:solidFill>
                <a:latin typeface="Consolas"/>
              </a:rPr>
              <a:t>new</a:t>
            </a:r>
            <a:r>
              <a:rPr lang="en-US" sz="1200" b="1" dirty="0">
                <a:solidFill>
                  <a:prstClr val="black"/>
                </a:solidFill>
                <a:latin typeface="Consolas"/>
              </a:rPr>
              <a:t> </a:t>
            </a:r>
            <a:r>
              <a:rPr lang="en-US" sz="1200" b="1" dirty="0" err="1">
                <a:solidFill>
                  <a:srgbClr val="2B91AF"/>
                </a:solidFill>
                <a:latin typeface="Consolas"/>
              </a:rPr>
              <a:t>SPSite</a:t>
            </a:r>
            <a:r>
              <a:rPr lang="en-US" sz="1200" b="1" dirty="0">
                <a:solidFill>
                  <a:prstClr val="black"/>
                </a:solidFill>
                <a:latin typeface="Consolas"/>
              </a:rPr>
              <a:t>(</a:t>
            </a:r>
            <a:r>
              <a:rPr lang="en-US" sz="1200" b="1" dirty="0">
                <a:solidFill>
                  <a:srgbClr val="A31515"/>
                </a:solidFill>
                <a:latin typeface="Consolas"/>
              </a:rPr>
              <a:t>"http://localhost/"</a:t>
            </a:r>
            <a:r>
              <a:rPr lang="en-US" sz="1200" b="1" dirty="0">
                <a:solidFill>
                  <a:prstClr val="black"/>
                </a:solidFill>
                <a:latin typeface="Consolas"/>
              </a:rPr>
              <a:t>)) {</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TaxonomySession</a:t>
            </a:r>
            <a:r>
              <a:rPr lang="en-US" sz="1200" b="1" dirty="0">
                <a:solidFill>
                  <a:prstClr val="black"/>
                </a:solidFill>
                <a:latin typeface="Consolas"/>
              </a:rPr>
              <a:t> </a:t>
            </a:r>
            <a:r>
              <a:rPr lang="en-US" sz="1200" b="1" dirty="0" err="1">
                <a:solidFill>
                  <a:prstClr val="black"/>
                </a:solidFill>
                <a:latin typeface="Consolas"/>
              </a:rPr>
              <a:t>taxonomySession</a:t>
            </a:r>
            <a:r>
              <a:rPr lang="en-US" sz="1200" b="1" dirty="0">
                <a:solidFill>
                  <a:prstClr val="black"/>
                </a:solidFill>
                <a:latin typeface="Consolas"/>
              </a:rPr>
              <a:t> </a:t>
            </a:r>
          </a:p>
          <a:p>
            <a:r>
              <a:rPr lang="en-US" sz="1200" b="1" dirty="0">
                <a:solidFill>
                  <a:prstClr val="black"/>
                </a:solidFill>
                <a:latin typeface="Consolas"/>
              </a:rPr>
              <a:t>        = </a:t>
            </a:r>
            <a:r>
              <a:rPr lang="en-US" sz="1200" b="1" dirty="0">
                <a:solidFill>
                  <a:srgbClr val="0000FF"/>
                </a:solidFill>
                <a:latin typeface="Consolas"/>
              </a:rPr>
              <a:t>new</a:t>
            </a:r>
            <a:r>
              <a:rPr lang="en-US" sz="1200" b="1" dirty="0">
                <a:solidFill>
                  <a:prstClr val="black"/>
                </a:solidFill>
                <a:latin typeface="Consolas"/>
              </a:rPr>
              <a:t> </a:t>
            </a:r>
            <a:r>
              <a:rPr lang="en-US" sz="1200" b="1" dirty="0" err="1">
                <a:solidFill>
                  <a:srgbClr val="2B91AF"/>
                </a:solidFill>
                <a:latin typeface="Consolas"/>
              </a:rPr>
              <a:t>TaxonomySession</a:t>
            </a:r>
            <a:r>
              <a:rPr lang="en-US" sz="1200" b="1" dirty="0">
                <a:solidFill>
                  <a:prstClr val="black"/>
                </a:solidFill>
                <a:latin typeface="Consolas"/>
              </a:rPr>
              <a:t>(site, </a:t>
            </a:r>
            <a:r>
              <a:rPr lang="en-US" sz="1200" b="1" dirty="0" err="1">
                <a:solidFill>
                  <a:prstClr val="black"/>
                </a:solidFill>
                <a:latin typeface="Consolas"/>
              </a:rPr>
              <a:t>updateCache</a:t>
            </a:r>
            <a:r>
              <a:rPr lang="en-US" sz="1200" b="1" dirty="0">
                <a:solidFill>
                  <a:prstClr val="black"/>
                </a:solidFill>
                <a:latin typeface="Consolas"/>
              </a:rPr>
              <a:t>: </a:t>
            </a:r>
            <a:r>
              <a:rPr lang="en-US" sz="1200" b="1" dirty="0">
                <a:solidFill>
                  <a:srgbClr val="0000FF"/>
                </a:solidFill>
                <a:latin typeface="Consolas"/>
              </a:rPr>
              <a:t>true</a:t>
            </a:r>
            <a:r>
              <a:rPr lang="en-US" sz="1200" b="1" dirty="0">
                <a:solidFill>
                  <a:prstClr val="black"/>
                </a:solidFill>
                <a:latin typeface="Consolas"/>
              </a:rPr>
              <a:t>);</a:t>
            </a:r>
          </a:p>
          <a:p>
            <a:endParaRPr lang="en-US" sz="1200" b="1" dirty="0" smtClean="0">
              <a:solidFill>
                <a:prstClr val="black"/>
              </a:solidFill>
              <a:latin typeface="Consolas"/>
            </a:endParaRP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TermStore</a:t>
            </a:r>
            <a:r>
              <a:rPr lang="en-US" sz="1200" b="1" dirty="0">
                <a:solidFill>
                  <a:prstClr val="black"/>
                </a:solidFill>
                <a:latin typeface="Consolas"/>
              </a:rPr>
              <a:t> </a:t>
            </a:r>
            <a:r>
              <a:rPr lang="en-US" sz="1200" b="1" dirty="0" err="1">
                <a:solidFill>
                  <a:prstClr val="black"/>
                </a:solidFill>
                <a:latin typeface="Consolas"/>
              </a:rPr>
              <a:t>termStore</a:t>
            </a:r>
            <a:r>
              <a:rPr lang="en-US" sz="1200" b="1" dirty="0">
                <a:solidFill>
                  <a:prstClr val="black"/>
                </a:solidFill>
                <a:latin typeface="Consolas"/>
              </a:rPr>
              <a:t> </a:t>
            </a:r>
          </a:p>
          <a:p>
            <a:r>
              <a:rPr lang="en-US" sz="1200" b="1" dirty="0">
                <a:solidFill>
                  <a:prstClr val="black"/>
                </a:solidFill>
                <a:latin typeface="Consolas"/>
              </a:rPr>
              <a:t>        = </a:t>
            </a:r>
            <a:r>
              <a:rPr lang="en-US" sz="1200" b="1" dirty="0" err="1" smtClean="0">
                <a:solidFill>
                  <a:prstClr val="black"/>
                </a:solidFill>
                <a:latin typeface="Consolas"/>
              </a:rPr>
              <a:t>taxonomySession.DefaultSiteCollectionTermStore</a:t>
            </a:r>
            <a:r>
              <a:rPr lang="en-US" sz="1200" b="1" dirty="0">
                <a:solidFill>
                  <a:prstClr val="black"/>
                </a:solidFill>
                <a:latin typeface="Consolas"/>
              </a:rPr>
              <a:t>;</a:t>
            </a:r>
          </a:p>
          <a:p>
            <a:endParaRPr lang="en-US" sz="1200" b="1" dirty="0">
              <a:solidFill>
                <a:prstClr val="black"/>
              </a:solidFill>
              <a:latin typeface="Consolas"/>
            </a:endParaRPr>
          </a:p>
          <a:p>
            <a:r>
              <a:rPr lang="en-US" sz="1200" b="1" dirty="0">
                <a:solidFill>
                  <a:prstClr val="black"/>
                </a:solidFill>
                <a:latin typeface="Consolas"/>
              </a:rPr>
              <a:t>      </a:t>
            </a:r>
            <a:r>
              <a:rPr lang="en-US" sz="1200" b="1" dirty="0" err="1">
                <a:solidFill>
                  <a:srgbClr val="2B91AF"/>
                </a:solidFill>
                <a:latin typeface="Consolas"/>
              </a:rPr>
              <a:t>Program</a:t>
            </a:r>
            <a:r>
              <a:rPr lang="en-US" sz="1200" b="1" dirty="0" err="1">
                <a:solidFill>
                  <a:prstClr val="black"/>
                </a:solidFill>
                <a:latin typeface="Consolas"/>
              </a:rPr>
              <a:t>.lcid</a:t>
            </a:r>
            <a:r>
              <a:rPr lang="en-US" sz="1200" b="1" dirty="0">
                <a:solidFill>
                  <a:prstClr val="black"/>
                </a:solidFill>
                <a:latin typeface="Consolas"/>
              </a:rPr>
              <a:t> = </a:t>
            </a:r>
            <a:r>
              <a:rPr lang="en-US" sz="1200" b="1" dirty="0" err="1">
                <a:solidFill>
                  <a:prstClr val="black"/>
                </a:solidFill>
                <a:latin typeface="Consolas"/>
              </a:rPr>
              <a:t>termStore.WorkingLanguage</a:t>
            </a:r>
            <a:r>
              <a:rPr lang="en-US" sz="1200" b="1" dirty="0" smtClean="0">
                <a:solidFill>
                  <a:prstClr val="black"/>
                </a:solidFill>
                <a:latin typeface="Consolas"/>
              </a:rPr>
              <a:t>;</a:t>
            </a:r>
          </a:p>
          <a:p>
            <a:endParaRPr lang="en-US" sz="1200" b="1" dirty="0" smtClean="0">
              <a:solidFill>
                <a:prstClr val="black"/>
              </a:solidFill>
              <a:latin typeface="Consolas"/>
            </a:endParaRPr>
          </a:p>
          <a:p>
            <a:endParaRPr lang="en-US" sz="1200" b="1" dirty="0">
              <a:solidFill>
                <a:prstClr val="black"/>
              </a:solidFill>
              <a:latin typeface="Consolas"/>
            </a:endParaRPr>
          </a:p>
          <a:p>
            <a:r>
              <a:rPr lang="en-US" sz="1200" b="1" dirty="0" smtClean="0">
                <a:solidFill>
                  <a:prstClr val="black"/>
                </a:solidFill>
                <a:latin typeface="Consolas"/>
              </a:rPr>
              <a:t>      </a:t>
            </a:r>
            <a:r>
              <a:rPr lang="en-US" sz="1200" b="1" dirty="0" err="1" smtClean="0">
                <a:solidFill>
                  <a:prstClr val="black"/>
                </a:solidFill>
                <a:latin typeface="Consolas"/>
              </a:rPr>
              <a:t>SyncTermSet</a:t>
            </a:r>
            <a:r>
              <a:rPr lang="en-US" sz="1200" b="1" dirty="0" smtClean="0">
                <a:solidFill>
                  <a:prstClr val="black"/>
                </a:solidFill>
                <a:latin typeface="Consolas"/>
              </a:rPr>
              <a:t>(</a:t>
            </a:r>
            <a:r>
              <a:rPr lang="en-US" sz="1200" b="1" dirty="0" err="1" smtClean="0">
                <a:solidFill>
                  <a:prstClr val="black"/>
                </a:solidFill>
                <a:latin typeface="Consolas"/>
              </a:rPr>
              <a:t>termStore</a:t>
            </a:r>
            <a:r>
              <a:rPr lang="en-US" sz="1200" b="1" dirty="0">
                <a:solidFill>
                  <a:prstClr val="black"/>
                </a:solidFill>
                <a:latin typeface="Consolas"/>
              </a:rPr>
              <a:t>, </a:t>
            </a:r>
            <a:r>
              <a:rPr lang="en-US" sz="1200" b="1" dirty="0" err="1">
                <a:solidFill>
                  <a:prstClr val="black"/>
                </a:solidFill>
                <a:latin typeface="Consolas"/>
              </a:rPr>
              <a:t>termSetGoal</a:t>
            </a:r>
            <a:r>
              <a:rPr lang="en-US" sz="1200" b="1" dirty="0">
                <a:solidFill>
                  <a:prstClr val="black"/>
                </a:solidFill>
                <a:latin typeface="Consolas"/>
              </a:rPr>
              <a:t>);</a:t>
            </a:r>
          </a:p>
          <a:p>
            <a:r>
              <a:rPr lang="en-US" sz="1200" b="1" dirty="0" smtClean="0">
                <a:solidFill>
                  <a:prstClr val="black"/>
                </a:solidFill>
                <a:latin typeface="Consolas"/>
              </a:rPr>
              <a:t>    </a:t>
            </a:r>
            <a:r>
              <a:rPr lang="en-US" sz="1200" b="1" dirty="0">
                <a:solidFill>
                  <a:prstClr val="black"/>
                </a:solidFill>
                <a:latin typeface="Consolas"/>
              </a:rPr>
              <a:t>}</a:t>
            </a:r>
          </a:p>
          <a:p>
            <a:r>
              <a:rPr lang="en-US" sz="1200" b="1" dirty="0">
                <a:solidFill>
                  <a:prstClr val="black"/>
                </a:solidFill>
                <a:latin typeface="Consolas"/>
              </a:rPr>
              <a:t>  }</a:t>
            </a:r>
          </a:p>
          <a:p>
            <a:r>
              <a:rPr lang="en-US" sz="1200" b="1" dirty="0" smtClean="0">
                <a:solidFill>
                  <a:prstClr val="black"/>
                </a:solidFill>
                <a:latin typeface="Consolas"/>
              </a:rPr>
              <a:t>  </a:t>
            </a:r>
            <a:r>
              <a:rPr lang="en-US" sz="1200" b="1" dirty="0">
                <a:solidFill>
                  <a:prstClr val="black"/>
                </a:solidFill>
                <a:latin typeface="Consolas"/>
              </a:rPr>
              <a:t>...</a:t>
            </a:r>
          </a:p>
        </p:txBody>
      </p:sp>
      <p:sp>
        <p:nvSpPr>
          <p:cNvPr id="25" name="Rectangle 24"/>
          <p:cNvSpPr/>
          <p:nvPr/>
        </p:nvSpPr>
        <p:spPr>
          <a:xfrm>
            <a:off x="6094048" y="1758225"/>
            <a:ext cx="5953399" cy="4895503"/>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a:rPr>
              <a:t>class</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Program</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err="1" smtClean="0">
                <a:solidFill>
                  <a:srgbClr val="0000FF"/>
                </a:solidFill>
                <a:highlight>
                  <a:srgbClr val="FFFFFF"/>
                </a:highlight>
                <a:latin typeface="Consolas"/>
              </a:rPr>
              <a:t>int</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lcid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smtClean="0">
                <a:solidFill>
                  <a:srgbClr val="2B91AF"/>
                </a:solidFill>
                <a:highlight>
                  <a:srgbClr val="FFFFFF"/>
                </a:highlight>
                <a:latin typeface="Consolas"/>
              </a:rPr>
              <a:t>Dictionary</a:t>
            </a:r>
            <a:r>
              <a:rPr lang="en-US" sz="1200" b="1" dirty="0" smtClean="0">
                <a:solidFill>
                  <a:srgbClr val="000000"/>
                </a:solidFill>
                <a:highlight>
                  <a:srgbClr val="FFFFFF"/>
                </a:highlight>
                <a:latin typeface="Consolas"/>
              </a:rPr>
              <a:t>&lt;</a:t>
            </a:r>
            <a:r>
              <a:rPr lang="en-US" sz="1200" b="1" dirty="0" err="1" smtClean="0">
                <a:solidFill>
                  <a:srgbClr val="2B91AF"/>
                </a:solidFill>
                <a:highlight>
                  <a:srgbClr val="FFFFFF"/>
                </a:highlight>
                <a:latin typeface="Consolas"/>
              </a:rPr>
              <a:t>Guid</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&gt; </a:t>
            </a:r>
            <a:r>
              <a:rPr lang="en-US" sz="1200" b="1" dirty="0" err="1">
                <a:solidFill>
                  <a:srgbClr val="000000"/>
                </a:solidFill>
                <a:highlight>
                  <a:srgbClr val="FFFFFF"/>
                </a:highlight>
                <a:latin typeface="Consolas"/>
              </a:rPr>
              <a:t>itemsById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ClientContext</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clientContext</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void</a:t>
            </a:r>
            <a:r>
              <a:rPr lang="en-US" sz="1200" b="1" dirty="0">
                <a:solidFill>
                  <a:srgbClr val="000000"/>
                </a:solidFill>
                <a:highlight>
                  <a:srgbClr val="FFFFFF"/>
                </a:highlight>
                <a:latin typeface="Consolas"/>
              </a:rPr>
              <a:t> Main(</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args</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p>
          <a:p>
            <a:r>
              <a:rPr lang="en-US" sz="1200" b="1" dirty="0" smtClean="0">
                <a:solidFill>
                  <a:srgbClr val="2B91AF"/>
                </a:solidFill>
                <a:highlight>
                  <a:srgbClr val="FFFFFF"/>
                </a:highlight>
                <a:latin typeface="Consolas"/>
              </a:rPr>
              <a:t>    </a:t>
            </a:r>
            <a:r>
              <a:rPr lang="en-US" sz="1200" b="1" dirty="0" err="1" smtClean="0">
                <a:solidFill>
                  <a:srgbClr val="2B91AF"/>
                </a:solidFill>
                <a:highlight>
                  <a:srgbClr val="FFFFFF"/>
                </a:highlight>
                <a:latin typeface="Consolas"/>
              </a:rPr>
              <a:t>TermSetGoal</a:t>
            </a:r>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termSetGoal</a:t>
            </a:r>
            <a:r>
              <a:rPr lang="en-US" sz="1200" b="1" dirty="0" smtClean="0">
                <a:solidFill>
                  <a:srgbClr val="000000"/>
                </a:solidFill>
                <a:highlight>
                  <a:srgbClr val="FFFFFF"/>
                </a:highlight>
                <a:latin typeface="Consolas"/>
              </a:rPr>
              <a:t> = </a:t>
            </a:r>
            <a:r>
              <a:rPr lang="en-US" sz="1200" b="1" dirty="0" err="1" smtClean="0">
                <a:solidFill>
                  <a:srgbClr val="000000"/>
                </a:solidFill>
                <a:highlight>
                  <a:srgbClr val="FFFFFF"/>
                </a:highlight>
                <a:latin typeface="Consolas"/>
              </a:rPr>
              <a:t>LoadTermSetGoal</a:t>
            </a:r>
            <a:r>
              <a:rPr lang="en-US" sz="1200" b="1" dirty="0" smtClean="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Log</a:t>
            </a:r>
            <a:r>
              <a:rPr lang="en-US" sz="1200" b="1" dirty="0" smtClean="0">
                <a:solidFill>
                  <a:srgbClr val="000000"/>
                </a:solidFill>
                <a:highlight>
                  <a:srgbClr val="FFFFFF"/>
                </a:highlight>
                <a:latin typeface="Consolas"/>
              </a:rPr>
              <a:t>(</a:t>
            </a:r>
            <a:r>
              <a:rPr lang="en-US" sz="1200" b="1" dirty="0" smtClean="0">
                <a:solidFill>
                  <a:srgbClr val="A31515"/>
                </a:solidFill>
                <a:highlight>
                  <a:srgbClr val="FFFFFF"/>
                </a:highlight>
                <a:latin typeface="Consolas"/>
              </a:rPr>
              <a:t>"</a:t>
            </a:r>
            <a:r>
              <a:rPr lang="nb-NO" sz="1200" b="1" dirty="0">
                <a:solidFill>
                  <a:srgbClr val="A31515"/>
                </a:solidFill>
                <a:highlight>
                  <a:srgbClr val="FFFFFF"/>
                </a:highlight>
                <a:latin typeface="Consolas"/>
              </a:rPr>
              <a:t>\r\nTermSetSync (Client OM): Starting...\r\n</a:t>
            </a:r>
            <a:r>
              <a:rPr lang="en-US" sz="1200" b="1" dirty="0" smtClean="0">
                <a:solidFill>
                  <a:srgbClr val="A31515"/>
                </a:solidFill>
                <a:highlight>
                  <a:srgbClr val="FFFFFF"/>
                </a:highlight>
                <a:latin typeface="Consolas"/>
              </a:rPr>
              <a:t>"</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.clientContext</a:t>
            </a:r>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ClientContext</a:t>
            </a:r>
            <a:r>
              <a:rPr lang="en-US" sz="1200" b="1" dirty="0">
                <a:solidFill>
                  <a:srgbClr val="000000"/>
                </a:solidFill>
                <a:highlight>
                  <a:srgbClr val="FFFFFF"/>
                </a:highlight>
                <a:latin typeface="Consolas"/>
              </a:rPr>
              <a:t>(</a:t>
            </a:r>
            <a:r>
              <a:rPr lang="en-US" sz="1200" b="1" dirty="0">
                <a:solidFill>
                  <a:srgbClr val="A31515"/>
                </a:solidFill>
                <a:highlight>
                  <a:srgbClr val="FFFFFF"/>
                </a:highlight>
                <a:latin typeface="Consolas"/>
              </a:rPr>
              <a:t>"http</a:t>
            </a:r>
            <a:r>
              <a:rPr lang="en-US" sz="1200" b="1" dirty="0" smtClean="0">
                <a:solidFill>
                  <a:srgbClr val="A31515"/>
                </a:solidFill>
                <a:highlight>
                  <a:srgbClr val="FFFFFF"/>
                </a:highlight>
                <a:latin typeface="Consolas"/>
              </a:rPr>
              <a:t>://localhost/"</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TaxonomySession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taxonomySession</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r>
            <a:br>
              <a:rPr lang="en-US" sz="1200" b="1" dirty="0" smtClean="0">
                <a:solidFill>
                  <a:srgbClr val="000000"/>
                </a:solidFill>
                <a:highlight>
                  <a:srgbClr val="FFFFFF"/>
                </a:highlight>
                <a:latin typeface="Consolas"/>
              </a:rPr>
            </a:br>
            <a:r>
              <a:rPr lang="en-US" sz="1200" b="1" dirty="0" smtClean="0">
                <a:solidFill>
                  <a:srgbClr val="000000"/>
                </a:solidFill>
                <a:highlight>
                  <a:srgbClr val="FFFFFF"/>
                </a:highlight>
                <a:latin typeface="Consolas"/>
              </a:rPr>
              <a:t>      = </a:t>
            </a:r>
            <a:r>
              <a:rPr lang="en-US" sz="1200" b="1" dirty="0" err="1">
                <a:solidFill>
                  <a:srgbClr val="2B91AF"/>
                </a:solidFill>
                <a:highlight>
                  <a:srgbClr val="FFFFFF"/>
                </a:highlight>
                <a:latin typeface="Consolas"/>
              </a:rPr>
              <a:t>TaxonomySession</a:t>
            </a:r>
            <a:r>
              <a:rPr lang="en-US" sz="1200" b="1" dirty="0" err="1">
                <a:solidFill>
                  <a:srgbClr val="000000"/>
                </a:solidFill>
                <a:highlight>
                  <a:srgbClr val="FFFFFF"/>
                </a:highlight>
                <a:latin typeface="Consolas"/>
              </a:rPr>
              <a:t>.GetTaxonomySession</a:t>
            </a:r>
            <a:r>
              <a:rPr lang="en-US" sz="1200" b="1" dirty="0">
                <a:solidFill>
                  <a:srgbClr val="000000"/>
                </a:solidFill>
                <a:highlight>
                  <a:srgbClr val="FFFFFF"/>
                </a:highlight>
                <a:latin typeface="Consolas"/>
              </a:rPr>
              <a:t>(</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.clientContext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taxonomySession.UpdateCache</a:t>
            </a:r>
            <a:r>
              <a:rPr lang="en-US" sz="1200" b="1" dirty="0">
                <a:solidFill>
                  <a:srgbClr val="000000"/>
                </a:solidFill>
                <a:highlight>
                  <a:srgbClr val="FFFFFF"/>
                </a:highlight>
                <a:latin typeface="Consolas"/>
              </a:rPr>
              <a:t>();</a:t>
            </a:r>
          </a:p>
          <a:p>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err="1">
                <a:solidFill>
                  <a:srgbClr val="2B91AF"/>
                </a:solidFill>
                <a:highlight>
                  <a:srgbClr val="FFFFFF"/>
                </a:highlight>
                <a:latin typeface="Consolas"/>
              </a:rPr>
              <a:t>TermStore</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termStore</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r>
            <a:br>
              <a:rPr lang="en-US" sz="1200" b="1" dirty="0" smtClean="0">
                <a:solidFill>
                  <a:srgbClr val="000000"/>
                </a:solidFill>
                <a:highlight>
                  <a:srgbClr val="FFFFFF"/>
                </a:highlight>
                <a:latin typeface="Consolas"/>
              </a:rPr>
            </a:br>
            <a:r>
              <a:rPr lang="en-US" sz="1200" b="1" dirty="0" smtClean="0">
                <a:solidFill>
                  <a:srgbClr val="000000"/>
                </a:solidFill>
                <a:highlight>
                  <a:srgbClr val="FFFFFF"/>
                </a:highlight>
                <a:latin typeface="Consolas"/>
              </a:rPr>
              <a:t>      = </a:t>
            </a:r>
            <a:r>
              <a:rPr lang="en-US" sz="1200" b="1" dirty="0" err="1">
                <a:solidFill>
                  <a:srgbClr val="000000"/>
                </a:solidFill>
                <a:highlight>
                  <a:srgbClr val="FFFFFF"/>
                </a:highlight>
                <a:latin typeface="Consolas"/>
              </a:rPr>
              <a:t>taxonomySession.GetDefaultSiteCollectionTermStore</a:t>
            </a:r>
            <a:r>
              <a:rPr lang="en-US" sz="1200" b="1" dirty="0">
                <a:solidFill>
                  <a:srgbClr val="000000"/>
                </a:solidFill>
                <a:highlight>
                  <a:srgbClr val="FFFFFF"/>
                </a:highlight>
                <a:latin typeface="Consolas"/>
              </a:rPr>
              <a:t>();</a:t>
            </a:r>
          </a:p>
          <a:p>
            <a:endParaRPr lang="en-US" sz="1200" b="1" dirty="0" smtClean="0">
              <a:solidFill>
                <a:srgbClr val="000000"/>
              </a:solidFill>
              <a:highlight>
                <a:srgbClr val="FFFFFF"/>
              </a:highlight>
              <a:latin typeface="Consolas"/>
            </a:endParaRPr>
          </a:p>
          <a:p>
            <a:endParaRPr lang="en-US" sz="1200" b="1" dirty="0" smtClean="0">
              <a:solidFill>
                <a:srgbClr val="000000"/>
              </a:solidFill>
              <a:highlight>
                <a:srgbClr val="FFFFFF"/>
              </a:highlight>
              <a:latin typeface="Consolas"/>
            </a:endParaRPr>
          </a:p>
          <a:p>
            <a:endParaRPr lang="en-US" sz="1200" b="1" dirty="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err="1">
                <a:solidFill>
                  <a:srgbClr val="2B91AF"/>
                </a:solidFill>
                <a:highlight>
                  <a:srgbClr val="FFFFFF"/>
                </a:highlight>
                <a:latin typeface="Consolas"/>
              </a:rPr>
              <a:t>TermSet</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CreateTermSetAndGroup</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termStore</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a:solidFill>
                  <a:srgbClr val="000000"/>
                </a:solidFill>
                <a:highlight>
                  <a:srgbClr val="FFFFFF"/>
                </a:highlight>
                <a:latin typeface="Consolas"/>
              </a:rPr>
              <a:t>);</a:t>
            </a:r>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SyncTermSet</a:t>
            </a:r>
            <a:r>
              <a:rPr lang="en-US" sz="1200" b="1" dirty="0" smtClean="0">
                <a:solidFill>
                  <a:srgbClr val="000000"/>
                </a:solidFill>
                <a:highlight>
                  <a:srgbClr val="FFFFFF"/>
                </a:highlight>
                <a:latin typeface="Consolas"/>
              </a:rPr>
              <a:t>(</a:t>
            </a:r>
            <a:r>
              <a:rPr lang="en-US" sz="1200" b="1" dirty="0" err="1" smtClean="0">
                <a:solidFill>
                  <a:srgbClr val="000000"/>
                </a:solidFill>
                <a:highlight>
                  <a:srgbClr val="FFFFFF"/>
                </a:highlight>
                <a:latin typeface="Consolas"/>
              </a:rPr>
              <a:t>termSet</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a:solidFill>
                  <a:srgbClr val="000000"/>
                </a:solidFill>
                <a:highlight>
                  <a:srgbClr val="FFFFFF"/>
                </a:highlight>
                <a:latin typeface="Consolas"/>
              </a:rPr>
              <a:t>);</a:t>
            </a:r>
          </a:p>
          <a:p>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p>
          <a:p>
            <a:r>
              <a:rPr lang="en-US" sz="1200" b="1" dirty="0" smtClean="0">
                <a:solidFill>
                  <a:prstClr val="black"/>
                </a:solidFill>
                <a:latin typeface="Consolas"/>
              </a:rPr>
              <a:t>  </a:t>
            </a:r>
            <a:r>
              <a:rPr lang="en-US" sz="1200" b="1" dirty="0">
                <a:solidFill>
                  <a:prstClr val="black"/>
                </a:solidFill>
                <a:latin typeface="Consolas"/>
              </a:rPr>
              <a:t>...</a:t>
            </a:r>
            <a:endParaRPr lang="en-US" sz="1200" b="1" dirty="0">
              <a:solidFill>
                <a:srgbClr val="000000"/>
              </a:solidFill>
              <a:highlight>
                <a:srgbClr val="FFFFFF"/>
              </a:highlight>
              <a:latin typeface="Consolas"/>
            </a:endParaRPr>
          </a:p>
        </p:txBody>
      </p:sp>
      <p:sp>
        <p:nvSpPr>
          <p:cNvPr id="37" name="Rectangle 36"/>
          <p:cNvSpPr/>
          <p:nvPr/>
        </p:nvSpPr>
        <p:spPr>
          <a:xfrm>
            <a:off x="6071768" y="1339878"/>
            <a:ext cx="5313145" cy="340410"/>
          </a:xfrm>
          <a:prstGeom prst="rect">
            <a:avLst/>
          </a:prstGeom>
          <a:solidFill>
            <a:schemeClr val="tx1"/>
          </a:solidFill>
        </p:spPr>
        <p:txBody>
          <a:bodyPr wrap="square" lIns="93278" tIns="46639" rIns="93278" bIns="46639">
            <a:spAutoFit/>
          </a:bodyPr>
          <a:lstStyle/>
          <a:p>
            <a:r>
              <a:rPr lang="en-US" sz="1600" b="1" u="sng" dirty="0">
                <a:solidFill>
                  <a:srgbClr val="0000FF"/>
                </a:solidFill>
                <a:highlight>
                  <a:srgbClr val="FFFFFF"/>
                </a:highlight>
                <a:latin typeface="Consolas"/>
              </a:rPr>
              <a:t>using</a:t>
            </a:r>
            <a:r>
              <a:rPr lang="en-US" sz="1600" b="1" u="sng" dirty="0">
                <a:solidFill>
                  <a:srgbClr val="000000"/>
                </a:solidFill>
                <a:highlight>
                  <a:srgbClr val="FFFFFF"/>
                </a:highlight>
                <a:latin typeface="Consolas"/>
              </a:rPr>
              <a:t> </a:t>
            </a:r>
            <a:r>
              <a:rPr lang="en-US" sz="1600" b="1" u="sng" dirty="0" err="1">
                <a:solidFill>
                  <a:srgbClr val="000000"/>
                </a:solidFill>
                <a:highlight>
                  <a:srgbClr val="FFFFFF"/>
                </a:highlight>
                <a:latin typeface="Consolas"/>
              </a:rPr>
              <a:t>Microsoft.SharePoint.Client.Taxonomy</a:t>
            </a:r>
            <a:r>
              <a:rPr lang="en-US" sz="1600" b="1" u="sng" dirty="0">
                <a:solidFill>
                  <a:srgbClr val="000000"/>
                </a:solidFill>
                <a:highlight>
                  <a:srgbClr val="FFFFFF"/>
                </a:highlight>
                <a:latin typeface="Consolas"/>
              </a:rPr>
              <a:t>;</a:t>
            </a:r>
            <a:endParaRPr lang="en-US" sz="1600" b="1" u="sng" dirty="0">
              <a:solidFill>
                <a:prstClr val="black"/>
              </a:solidFill>
              <a:latin typeface="Consolas"/>
            </a:endParaRPr>
          </a:p>
        </p:txBody>
      </p:sp>
      <p:sp>
        <p:nvSpPr>
          <p:cNvPr id="38" name="Rectangle 37"/>
          <p:cNvSpPr/>
          <p:nvPr/>
        </p:nvSpPr>
        <p:spPr>
          <a:xfrm>
            <a:off x="350837" y="1339878"/>
            <a:ext cx="4401126" cy="340410"/>
          </a:xfrm>
          <a:prstGeom prst="rect">
            <a:avLst/>
          </a:prstGeom>
          <a:solidFill>
            <a:schemeClr val="tx1"/>
          </a:solidFill>
        </p:spPr>
        <p:txBody>
          <a:bodyPr wrap="square" lIns="93278" tIns="46639" rIns="93278" bIns="46639">
            <a:spAutoFit/>
          </a:bodyPr>
          <a:lstStyle/>
          <a:p>
            <a:r>
              <a:rPr lang="en-US" sz="1600" b="1" u="sng" dirty="0">
                <a:solidFill>
                  <a:srgbClr val="0000FF"/>
                </a:solidFill>
                <a:highlight>
                  <a:srgbClr val="FFFFFF"/>
                </a:highlight>
                <a:latin typeface="Consolas"/>
              </a:rPr>
              <a:t>using</a:t>
            </a:r>
            <a:r>
              <a:rPr lang="en-US" sz="1600" b="1" u="sng" dirty="0">
                <a:solidFill>
                  <a:srgbClr val="000000"/>
                </a:solidFill>
                <a:highlight>
                  <a:srgbClr val="FFFFFF"/>
                </a:highlight>
                <a:latin typeface="Consolas"/>
              </a:rPr>
              <a:t> </a:t>
            </a:r>
            <a:r>
              <a:rPr lang="en-US" sz="1600" b="1" u="sng" dirty="0" err="1" smtClean="0">
                <a:solidFill>
                  <a:srgbClr val="000000"/>
                </a:solidFill>
                <a:highlight>
                  <a:srgbClr val="FFFFFF"/>
                </a:highlight>
                <a:latin typeface="Consolas"/>
              </a:rPr>
              <a:t>Microsoft.SharePoint.Taxonomy</a:t>
            </a:r>
            <a:r>
              <a:rPr lang="en-US" sz="1600" b="1" u="sng" dirty="0">
                <a:solidFill>
                  <a:srgbClr val="000000"/>
                </a:solidFill>
                <a:highlight>
                  <a:srgbClr val="FFFFFF"/>
                </a:highlight>
                <a:latin typeface="Consolas"/>
              </a:rPr>
              <a:t>;</a:t>
            </a:r>
            <a:endParaRPr lang="en-US" sz="1600" b="1" u="sng" dirty="0">
              <a:solidFill>
                <a:prstClr val="black"/>
              </a:solidFill>
              <a:latin typeface="Consolas"/>
            </a:endParaRPr>
          </a:p>
        </p:txBody>
      </p:sp>
      <p:sp>
        <p:nvSpPr>
          <p:cNvPr id="42" name="2 A"/>
          <p:cNvSpPr/>
          <p:nvPr/>
        </p:nvSpPr>
        <p:spPr bwMode="auto">
          <a:xfrm>
            <a:off x="689165" y="3383280"/>
            <a:ext cx="11216323" cy="530352"/>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8" name="Text Placeholder 1"/>
          <p:cNvSpPr>
            <a:spLocks noGrp="1"/>
          </p:cNvSpPr>
          <p:nvPr>
            <p:ph type="body" sz="quarter" idx="4294967295"/>
          </p:nvPr>
        </p:nvSpPr>
        <p:spPr>
          <a:xfrm>
            <a:off x="2789237" y="1782945"/>
            <a:ext cx="2779807" cy="544122"/>
          </a:xfrm>
        </p:spPr>
        <p:txBody>
          <a:bodyPr/>
          <a:lstStyle/>
          <a:p>
            <a:pPr marL="0" indent="0" algn="r">
              <a:buNone/>
            </a:pPr>
            <a:r>
              <a:rPr lang="en-US" sz="2800" b="1" spc="100" dirty="0" smtClean="0">
                <a:solidFill>
                  <a:schemeClr val="accent5"/>
                </a:solidFill>
                <a:latin typeface="Arial Black" panose="020B0A04020102020204" pitchFamily="34" charset="0"/>
              </a:rPr>
              <a:t>(Server OM)</a:t>
            </a:r>
            <a:endParaRPr lang="en-US" sz="2800" dirty="0" smtClean="0">
              <a:solidFill>
                <a:schemeClr val="accent5"/>
              </a:solidFill>
              <a:latin typeface="Arial Black" panose="020B0A04020102020204" pitchFamily="34" charset="0"/>
            </a:endParaRPr>
          </a:p>
        </p:txBody>
      </p:sp>
      <p:sp>
        <p:nvSpPr>
          <p:cNvPr id="50" name="Text Placeholder 1"/>
          <p:cNvSpPr>
            <a:spLocks noGrp="1"/>
          </p:cNvSpPr>
          <p:nvPr>
            <p:ph type="body" sz="quarter" idx="4294967295"/>
          </p:nvPr>
        </p:nvSpPr>
        <p:spPr>
          <a:xfrm>
            <a:off x="9342437" y="1760221"/>
            <a:ext cx="2748361" cy="566845"/>
          </a:xfrm>
        </p:spPr>
        <p:txBody>
          <a:bodyPr/>
          <a:lstStyle/>
          <a:p>
            <a:pPr marL="0" indent="0" algn="r">
              <a:buNone/>
            </a:pPr>
            <a:r>
              <a:rPr lang="en-US" sz="2800" b="1" spc="100" dirty="0" smtClean="0">
                <a:solidFill>
                  <a:schemeClr val="accent5"/>
                </a:solidFill>
                <a:latin typeface="Arial Black" panose="020B0A04020102020204" pitchFamily="34" charset="0"/>
              </a:rPr>
              <a:t>(Client OM)</a:t>
            </a:r>
            <a:endParaRPr lang="en-US" sz="2800" dirty="0" smtClean="0">
              <a:solidFill>
                <a:schemeClr val="accent5"/>
              </a:solidFill>
              <a:latin typeface="Arial Black" panose="020B0A04020102020204" pitchFamily="34" charset="0"/>
            </a:endParaRPr>
          </a:p>
        </p:txBody>
      </p:sp>
      <p:cxnSp>
        <p:nvCxnSpPr>
          <p:cNvPr id="24" name="Straight Connector 23"/>
          <p:cNvCxnSpPr/>
          <p:nvPr/>
        </p:nvCxnSpPr>
        <p:spPr>
          <a:xfrm>
            <a:off x="5761037" y="1539563"/>
            <a:ext cx="0" cy="501055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1 A"/>
          <p:cNvSpPr/>
          <p:nvPr/>
        </p:nvSpPr>
        <p:spPr bwMode="auto">
          <a:xfrm>
            <a:off x="689165" y="3077243"/>
            <a:ext cx="9649652" cy="25117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3" name="3 A"/>
          <p:cNvSpPr/>
          <p:nvPr/>
        </p:nvSpPr>
        <p:spPr bwMode="auto">
          <a:xfrm>
            <a:off x="808037" y="3940800"/>
            <a:ext cx="11097451" cy="699462"/>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4" name="4 A"/>
          <p:cNvSpPr/>
          <p:nvPr/>
        </p:nvSpPr>
        <p:spPr bwMode="auto">
          <a:xfrm>
            <a:off x="808037" y="4640262"/>
            <a:ext cx="11097451" cy="57791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5" name="5 A"/>
          <p:cNvSpPr/>
          <p:nvPr/>
        </p:nvSpPr>
        <p:spPr bwMode="auto">
          <a:xfrm>
            <a:off x="808036" y="5218176"/>
            <a:ext cx="3733801" cy="28895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6" name="6 A"/>
          <p:cNvSpPr/>
          <p:nvPr/>
        </p:nvSpPr>
        <p:spPr bwMode="auto">
          <a:xfrm>
            <a:off x="808037" y="5630863"/>
            <a:ext cx="11267657" cy="45720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7" name="0 A"/>
          <p:cNvSpPr/>
          <p:nvPr/>
        </p:nvSpPr>
        <p:spPr bwMode="auto">
          <a:xfrm>
            <a:off x="321808" y="1340953"/>
            <a:ext cx="10744200" cy="37372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1" name="Rounded Rectangle 50"/>
          <p:cNvSpPr/>
          <p:nvPr/>
        </p:nvSpPr>
        <p:spPr bwMode="auto">
          <a:xfrm>
            <a:off x="10056853" y="6383638"/>
            <a:ext cx="252392" cy="228599"/>
          </a:xfrm>
          <a:prstGeom prst="roundRect">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Rounded Rectangle 51"/>
          <p:cNvSpPr/>
          <p:nvPr/>
        </p:nvSpPr>
        <p:spPr bwMode="auto">
          <a:xfrm>
            <a:off x="10309245"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Rounded Rectangle 52"/>
          <p:cNvSpPr/>
          <p:nvPr/>
        </p:nvSpPr>
        <p:spPr bwMode="auto">
          <a:xfrm>
            <a:off x="10561637"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ounded Rectangle 53"/>
          <p:cNvSpPr/>
          <p:nvPr/>
        </p:nvSpPr>
        <p:spPr bwMode="auto">
          <a:xfrm>
            <a:off x="1081243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Rounded Rectangle 54"/>
          <p:cNvSpPr/>
          <p:nvPr/>
        </p:nvSpPr>
        <p:spPr bwMode="auto">
          <a:xfrm>
            <a:off x="11057171"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6" name="Rounded Rectangle 55"/>
          <p:cNvSpPr/>
          <p:nvPr/>
        </p:nvSpPr>
        <p:spPr bwMode="auto">
          <a:xfrm>
            <a:off x="1130956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Rounded Rectangle 56"/>
          <p:cNvSpPr/>
          <p:nvPr/>
        </p:nvSpPr>
        <p:spPr bwMode="auto">
          <a:xfrm>
            <a:off x="11568546"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27196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4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3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4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4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4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39" grpId="0" animBg="1"/>
      <p:bldP spid="39" grpId="1" animBg="1"/>
      <p:bldP spid="43" grpId="0" animBg="1"/>
      <p:bldP spid="43" grpId="1" animBg="1"/>
      <p:bldP spid="44" grpId="0" animBg="1"/>
      <p:bldP spid="44" grpId="1" animBg="1"/>
      <p:bldP spid="45" grpId="0" animBg="1"/>
      <p:bldP spid="45" grpId="1" animBg="1"/>
      <p:bldP spid="46" grpId="0" animBg="1"/>
      <p:bldP spid="47" grpId="0" animBg="1"/>
      <p:bldP spid="4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23" name="Rectangle 22"/>
          <p:cNvSpPr/>
          <p:nvPr/>
        </p:nvSpPr>
        <p:spPr>
          <a:xfrm>
            <a:off x="350837" y="1758225"/>
            <a:ext cx="5313145" cy="4341505"/>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TermSet</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CreateTermSetAndGroup</a:t>
            </a:r>
            <a:r>
              <a:rPr lang="en-US" sz="1200" b="1" dirty="0">
                <a:solidFill>
                  <a:srgbClr val="000000"/>
                </a:solidFill>
                <a:highlight>
                  <a:srgbClr val="FFFFFF"/>
                </a:highlight>
                <a:latin typeface="Consolas"/>
              </a:rPr>
              <a:t>(</a:t>
            </a:r>
            <a:r>
              <a:rPr lang="en-US" sz="1200" b="1" dirty="0" err="1">
                <a:solidFill>
                  <a:srgbClr val="2B91AF"/>
                </a:solidFill>
                <a:highlight>
                  <a:srgbClr val="FFFFFF"/>
                </a:highlight>
                <a:latin typeface="Consolas"/>
              </a:rPr>
              <a:t>TermStore</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termStore</a:t>
            </a:r>
            <a:r>
              <a:rPr lang="en-US" sz="1200" b="1" dirty="0" smtClean="0">
                <a:solidFill>
                  <a:srgbClr val="000000"/>
                </a:solidFill>
                <a:highlight>
                  <a:srgbClr val="FFFFFF"/>
                </a:highlight>
                <a:latin typeface="Consolas"/>
              </a:rPr>
              <a:t>,</a:t>
            </a:r>
            <a:br>
              <a:rPr lang="en-US" sz="1200" b="1" dirty="0" smtClean="0">
                <a:solidFill>
                  <a:srgbClr val="000000"/>
                </a:solidFill>
                <a:highlight>
                  <a:srgbClr val="FFFFFF"/>
                </a:highlight>
                <a:latin typeface="Consolas"/>
              </a:rPr>
            </a:br>
            <a:r>
              <a:rPr lang="en-US" sz="1200" b="1" dirty="0" smtClean="0">
                <a:solidFill>
                  <a:srgbClr val="000000"/>
                </a:solidFill>
                <a:highlight>
                  <a:srgbClr val="FFFFFF"/>
                </a:highlight>
                <a:latin typeface="Consolas"/>
              </a:rPr>
              <a:t>  </a:t>
            </a:r>
            <a:r>
              <a:rPr lang="en-US" sz="1200" b="1" dirty="0" err="1">
                <a:solidFill>
                  <a:srgbClr val="2B91AF"/>
                </a:solidFill>
                <a:highlight>
                  <a:srgbClr val="FFFFFF"/>
                </a:highlight>
                <a:latin typeface="Consolas"/>
              </a:rPr>
              <a:t>TermSetGoal</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Load the data</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.clientContext.Load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termStore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termStoreArg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termStoreArg.WorkingLanguage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termStoreArg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termStoreArg.Groups.Include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groupArg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groupArg.Id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groupArg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groupArg.Name</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TermSet</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termStore.GetTermSet</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termSetGoal.Id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.clientContext.Load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termSetArg.Id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termSetArg.Name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termSetArg.Group.Id</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.ExecuteQuery</a:t>
            </a:r>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WCF CALL #1</a:t>
            </a:r>
            <a:endParaRPr lang="en-US" sz="1200" b="1" dirty="0">
              <a:solidFill>
                <a:srgbClr val="000000"/>
              </a:solidFill>
              <a:highlight>
                <a:srgbClr val="FFFFFF"/>
              </a:highlight>
              <a:latin typeface="Consolas"/>
            </a:endParaRP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Set up group and term set</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.lcid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termStore.WorkingLanguage</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p:txBody>
      </p:sp>
      <p:sp>
        <p:nvSpPr>
          <p:cNvPr id="25" name="Rectangle 24"/>
          <p:cNvSpPr/>
          <p:nvPr/>
        </p:nvSpPr>
        <p:spPr>
          <a:xfrm>
            <a:off x="5913437" y="1942890"/>
            <a:ext cx="6315666" cy="4156840"/>
          </a:xfrm>
          <a:prstGeom prst="rect">
            <a:avLst/>
          </a:prstGeom>
          <a:solidFill>
            <a:schemeClr val="tx1"/>
          </a:solidFill>
        </p:spPr>
        <p:txBody>
          <a:bodyPr wrap="square" lIns="93278" tIns="46639" rIns="93278" bIns="46639">
            <a:spAutoFit/>
          </a:bodyPr>
          <a:lstStyle/>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TermGroup</a:t>
            </a:r>
            <a:r>
              <a:rPr lang="en-US" sz="1200" b="1" dirty="0" smtClean="0">
                <a:solidFill>
                  <a:srgbClr val="000000"/>
                </a:solidFill>
                <a:highlight>
                  <a:srgbClr val="FFFFFF"/>
                </a:highlight>
                <a:latin typeface="Consolas"/>
              </a:rPr>
              <a:t> </a:t>
            </a:r>
            <a:r>
              <a:rPr lang="en-US" sz="1200" b="1" dirty="0">
                <a:solidFill>
                  <a:srgbClr val="000000"/>
                </a:solidFill>
                <a:highlight>
                  <a:srgbClr val="FFFFFF"/>
                </a:highlight>
                <a:latin typeface="Consolas"/>
              </a:rPr>
              <a:t>group = </a:t>
            </a:r>
            <a:r>
              <a:rPr lang="en-US" sz="1200" b="1" dirty="0" err="1">
                <a:solidFill>
                  <a:srgbClr val="000000"/>
                </a:solidFill>
                <a:highlight>
                  <a:srgbClr val="FFFFFF"/>
                </a:highlight>
                <a:latin typeface="Consolas"/>
              </a:rPr>
              <a:t>termStore.Groups.ToList</a:t>
            </a:r>
            <a:r>
              <a:rPr lang="en-US" sz="1200" b="1" dirty="0" smtClean="0">
                <a:solidFill>
                  <a:srgbClr val="000000"/>
                </a:solidFill>
                <a:highlight>
                  <a:srgbClr val="FFFFFF"/>
                </a:highlight>
                <a:latin typeface="Consolas"/>
              </a:rPr>
              <a:t>()</a:t>
            </a:r>
            <a:br>
              <a:rPr lang="en-US" sz="1200" b="1" dirty="0" smtClean="0">
                <a:solidFill>
                  <a:srgbClr val="000000"/>
                </a:solidFill>
                <a:highlight>
                  <a:srgbClr val="FFFFFF"/>
                </a:highlight>
                <a:latin typeface="Consolas"/>
              </a:rPr>
            </a:b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FirstOrDefault</a:t>
            </a:r>
            <a:r>
              <a:rPr lang="en-US" sz="1200" b="1" dirty="0">
                <a:solidFill>
                  <a:srgbClr val="000000"/>
                </a:solidFill>
                <a:highlight>
                  <a:srgbClr val="FFFFFF"/>
                </a:highlight>
                <a:latin typeface="Consolas"/>
              </a:rPr>
              <a:t>(g =&gt; </a:t>
            </a:r>
            <a:r>
              <a:rPr lang="en-US" sz="1200" b="1" dirty="0" err="1">
                <a:solidFill>
                  <a:srgbClr val="000000"/>
                </a:solidFill>
                <a:highlight>
                  <a:srgbClr val="FFFFFF"/>
                </a:highlight>
                <a:latin typeface="Consolas"/>
              </a:rPr>
              <a:t>g.Name</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termSetGoal.GroupName</a:t>
            </a:r>
            <a:r>
              <a:rPr lang="en-US" sz="1200" b="1" dirty="0" smtClean="0">
                <a:solidFill>
                  <a:srgbClr val="000000"/>
                </a:solidFill>
                <a:highlight>
                  <a:srgbClr val="FFFFFF"/>
                </a:highlight>
                <a:latin typeface="Consolas"/>
              </a:rPr>
              <a:t>);</a:t>
            </a:r>
            <a:br>
              <a:rPr lang="en-US" sz="1200" b="1" dirty="0" smtClean="0">
                <a:solidFill>
                  <a:srgbClr val="000000"/>
                </a:solidFill>
                <a:highlight>
                  <a:srgbClr val="FFFFFF"/>
                </a:highlight>
                <a:latin typeface="Consolas"/>
              </a:rPr>
            </a:b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(group == </a:t>
            </a:r>
            <a:r>
              <a:rPr lang="en-US" sz="1200" b="1" dirty="0">
                <a:solidFill>
                  <a:srgbClr val="0000FF"/>
                </a:solidFill>
                <a:highlight>
                  <a:srgbClr val="FFFFFF"/>
                </a:highlight>
                <a:latin typeface="Consolas"/>
              </a:rPr>
              <a:t>null</a:t>
            </a:r>
            <a:r>
              <a:rPr lang="en-US" sz="1200" b="1" dirty="0">
                <a:solidFill>
                  <a:srgbClr val="000000"/>
                </a:solidFill>
                <a:highlight>
                  <a:srgbClr val="FFFFFF"/>
                </a:highlight>
                <a:latin typeface="Consolas"/>
              </a:rPr>
              <a:t>) { </a:t>
            </a:r>
            <a:r>
              <a:rPr lang="en-US" sz="1200" b="1" dirty="0">
                <a:solidFill>
                  <a:srgbClr val="008000"/>
                </a:solidFill>
                <a:highlight>
                  <a:srgbClr val="FFFFFF"/>
                </a:highlight>
                <a:latin typeface="Consolas"/>
              </a:rPr>
              <a:t>// (</a:t>
            </a:r>
            <a:r>
              <a:rPr lang="en-US" sz="1200" b="1" dirty="0" err="1">
                <a:solidFill>
                  <a:srgbClr val="008000"/>
                </a:solidFill>
                <a:highlight>
                  <a:srgbClr val="FFFFFF"/>
                </a:highlight>
                <a:latin typeface="Consolas"/>
              </a:rPr>
              <a:t>ServerObjectIsNull</a:t>
            </a:r>
            <a:r>
              <a:rPr lang="en-US" sz="1200" b="1" dirty="0">
                <a:solidFill>
                  <a:srgbClr val="008000"/>
                </a:solidFill>
                <a:highlight>
                  <a:srgbClr val="FFFFFF"/>
                </a:highlight>
                <a:latin typeface="Consolas"/>
              </a:rPr>
              <a:t> is not used here)</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Creating </a:t>
            </a:r>
            <a:r>
              <a:rPr lang="en-US" sz="1200" b="1" dirty="0" smtClean="0">
                <a:solidFill>
                  <a:srgbClr val="A31515"/>
                </a:solidFill>
                <a:highlight>
                  <a:srgbClr val="FFFFFF"/>
                </a:highlight>
                <a:latin typeface="Consolas"/>
              </a:rPr>
              <a:t>missing group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termSetGoal.GroupName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group = </a:t>
            </a:r>
            <a:r>
              <a:rPr lang="en-US" sz="1200" b="1" dirty="0" err="1">
                <a:solidFill>
                  <a:srgbClr val="000000"/>
                </a:solidFill>
                <a:highlight>
                  <a:srgbClr val="FFFFFF"/>
                </a:highlight>
                <a:latin typeface="Consolas"/>
              </a:rPr>
              <a:t>termStore.CreateGroup</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termSetGoal.GroupName</a:t>
            </a:r>
            <a:r>
              <a:rPr lang="en-US" sz="1200" b="1" dirty="0" smtClean="0">
                <a:solidFill>
                  <a:srgbClr val="000000"/>
                </a:solidFill>
                <a:highlight>
                  <a:srgbClr val="FFFFFF"/>
                </a:highlight>
                <a:latin typeface="Consolas"/>
              </a:rPr>
              <a:t>,</a:t>
            </a:r>
            <a:br>
              <a:rPr lang="en-US" sz="1200" b="1" dirty="0" smtClean="0">
                <a:solidFill>
                  <a:srgbClr val="000000"/>
                </a:solidFill>
                <a:highlight>
                  <a:srgbClr val="FFFFFF"/>
                </a:highlight>
                <a:latin typeface="Consolas"/>
              </a:rPr>
            </a:b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Guid</a:t>
            </a:r>
            <a:r>
              <a:rPr lang="en-US" sz="1200" b="1" dirty="0" err="1" smtClean="0">
                <a:solidFill>
                  <a:srgbClr val="000000"/>
                </a:solidFill>
                <a:highlight>
                  <a:srgbClr val="FFFFFF"/>
                </a:highlight>
                <a:latin typeface="Consolas"/>
              </a:rPr>
              <a:t>.NewGuid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termSet.ServerObjectIsNull.Value</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Creating missing term set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termSetGoal.Name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group.CreateTermSet</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termSetGoal.Name</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termSetGoal.Id</a:t>
            </a:r>
            <a:r>
              <a:rPr lang="en-US" sz="1200" b="1" dirty="0" smtClean="0">
                <a:solidFill>
                  <a:srgbClr val="000000"/>
                </a:solidFill>
                <a:highlight>
                  <a:srgbClr val="FFFFFF"/>
                </a:highlight>
                <a:latin typeface="Consolas"/>
              </a:rPr>
              <a:t>,</a:t>
            </a:r>
            <a:br>
              <a:rPr lang="en-US" sz="1200" b="1" dirty="0" smtClean="0">
                <a:solidFill>
                  <a:srgbClr val="000000"/>
                </a:solidFill>
                <a:highlight>
                  <a:srgbClr val="FFFFFF"/>
                </a:highlight>
                <a:latin typeface="Consolas"/>
              </a:rPr>
            </a:b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Program</a:t>
            </a:r>
            <a:r>
              <a:rPr lang="en-US" sz="1200" b="1" dirty="0" err="1" smtClean="0">
                <a:solidFill>
                  <a:srgbClr val="000000"/>
                </a:solidFill>
                <a:highlight>
                  <a:srgbClr val="FFFFFF"/>
                </a:highlight>
                <a:latin typeface="Consolas"/>
              </a:rPr>
              <a:t>.lcid</a:t>
            </a:r>
            <a:r>
              <a:rPr lang="en-US" sz="1200" b="1" dirty="0">
                <a:solidFill>
                  <a:srgbClr val="000000"/>
                </a:solidFill>
                <a:highlight>
                  <a:srgbClr val="FFFFFF"/>
                </a:highlight>
                <a:latin typeface="Consolas"/>
              </a:rPr>
              <a:t>);</a:t>
            </a:r>
          </a:p>
          <a:p>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.clientContext.Load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termSetArg.Id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termSetArg.Name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termSetArg.Group.Id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return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a:t>
            </a:r>
          </a:p>
        </p:txBody>
      </p:sp>
      <p:cxnSp>
        <p:nvCxnSpPr>
          <p:cNvPr id="24" name="Straight Connector 23"/>
          <p:cNvCxnSpPr/>
          <p:nvPr/>
        </p:nvCxnSpPr>
        <p:spPr>
          <a:xfrm>
            <a:off x="5691876" y="1539563"/>
            <a:ext cx="0" cy="501055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8" name="1 A"/>
          <p:cNvSpPr/>
          <p:nvPr/>
        </p:nvSpPr>
        <p:spPr bwMode="auto">
          <a:xfrm>
            <a:off x="503237" y="2278062"/>
            <a:ext cx="4184877" cy="156822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9" name="2 A"/>
          <p:cNvSpPr/>
          <p:nvPr/>
        </p:nvSpPr>
        <p:spPr bwMode="auto">
          <a:xfrm>
            <a:off x="515370" y="3928976"/>
            <a:ext cx="4864668" cy="109228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0" name="3 A"/>
          <p:cNvSpPr/>
          <p:nvPr/>
        </p:nvSpPr>
        <p:spPr bwMode="auto">
          <a:xfrm>
            <a:off x="515370" y="5021261"/>
            <a:ext cx="3493067" cy="34973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6" name="4 A"/>
          <p:cNvSpPr/>
          <p:nvPr/>
        </p:nvSpPr>
        <p:spPr bwMode="auto">
          <a:xfrm>
            <a:off x="5971494" y="1830796"/>
            <a:ext cx="6104200" cy="174266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7" name="5 A"/>
          <p:cNvSpPr/>
          <p:nvPr/>
        </p:nvSpPr>
        <p:spPr bwMode="auto">
          <a:xfrm>
            <a:off x="5971494" y="3573462"/>
            <a:ext cx="5885543" cy="198120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8" name="Rounded Rectangle 27"/>
          <p:cNvSpPr/>
          <p:nvPr/>
        </p:nvSpPr>
        <p:spPr bwMode="auto">
          <a:xfrm>
            <a:off x="1005685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ounded Rectangle 28"/>
          <p:cNvSpPr/>
          <p:nvPr/>
        </p:nvSpPr>
        <p:spPr bwMode="auto">
          <a:xfrm>
            <a:off x="10309245" y="6383638"/>
            <a:ext cx="252392" cy="228599"/>
          </a:xfrm>
          <a:prstGeom prst="roundRect">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ounded Rectangle 29"/>
          <p:cNvSpPr/>
          <p:nvPr/>
        </p:nvSpPr>
        <p:spPr bwMode="auto">
          <a:xfrm>
            <a:off x="10561637"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ounded Rectangle 30"/>
          <p:cNvSpPr/>
          <p:nvPr/>
        </p:nvSpPr>
        <p:spPr bwMode="auto">
          <a:xfrm>
            <a:off x="1081243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ounded Rectangle 31"/>
          <p:cNvSpPr/>
          <p:nvPr/>
        </p:nvSpPr>
        <p:spPr bwMode="auto">
          <a:xfrm>
            <a:off x="11057171"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ounded Rectangle 32"/>
          <p:cNvSpPr/>
          <p:nvPr/>
        </p:nvSpPr>
        <p:spPr bwMode="auto">
          <a:xfrm>
            <a:off x="1130956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ounded Rectangle 33"/>
          <p:cNvSpPr/>
          <p:nvPr/>
        </p:nvSpPr>
        <p:spPr bwMode="auto">
          <a:xfrm>
            <a:off x="11568546"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5827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1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2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6" grpId="0" animBg="1"/>
      <p:bldP spid="26" grpId="1" animBg="1"/>
      <p:bldP spid="2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23" name="Rectangle 22"/>
          <p:cNvSpPr/>
          <p:nvPr/>
        </p:nvSpPr>
        <p:spPr>
          <a:xfrm>
            <a:off x="331561" y="1541559"/>
            <a:ext cx="5459640" cy="4895503"/>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void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SyncTermSet</a:t>
            </a:r>
            <a:r>
              <a:rPr lang="en-US" sz="1200" b="1" dirty="0">
                <a:solidFill>
                  <a:srgbClr val="000000"/>
                </a:solidFill>
                <a:highlight>
                  <a:srgbClr val="FFFFFF"/>
                </a:highlight>
                <a:latin typeface="Consolas"/>
              </a:rPr>
              <a:t>(</a:t>
            </a:r>
            <a:r>
              <a:rPr lang="en-US" sz="1200" b="1" dirty="0" err="1">
                <a:solidFill>
                  <a:srgbClr val="2B91AF"/>
                </a:solidFill>
                <a:highlight>
                  <a:srgbClr val="FFFFFF"/>
                </a:highlight>
                <a:latin typeface="Consolas"/>
              </a:rPr>
              <a:t>TermSet</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r>
            <a:br>
              <a:rPr lang="en-US" sz="1200" b="1" dirty="0" smtClean="0">
                <a:solidFill>
                  <a:srgbClr val="000000"/>
                </a:solidFill>
                <a:highlight>
                  <a:srgbClr val="FFFFFF"/>
                </a:highlight>
                <a:latin typeface="Consolas"/>
              </a:rPr>
            </a:b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TermSetGoal</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panose="020B0609020204030204" pitchFamily="49" charset="0"/>
              </a:rPr>
              <a:t>// Load the tree of terms as a flat list</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"Loading terms..."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TermCollection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allTerms</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termSet.GetAllTerms</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.clientContext.Load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allTerms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allTermsArg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allTermsArg.Include</a:t>
            </a:r>
            <a:r>
              <a:rPr lang="en-US" sz="1200" b="1" dirty="0">
                <a:solidFill>
                  <a:srgbClr val="000000"/>
                </a:solidFill>
                <a:highlight>
                  <a:srgbClr val="FFFFFF"/>
                </a:highlight>
                <a:latin typeface="Consolas"/>
              </a:rPr>
              <a:t>(</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.termRetrievals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.ExecuteQuery</a:t>
            </a:r>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WCF CALL </a:t>
            </a:r>
            <a:r>
              <a:rPr lang="en-US" sz="1200" b="1" dirty="0" smtClean="0">
                <a:solidFill>
                  <a:srgbClr val="008000"/>
                </a:solidFill>
                <a:highlight>
                  <a:srgbClr val="FFFFFF"/>
                </a:highlight>
                <a:latin typeface="Consolas"/>
              </a:rPr>
              <a:t>#2</a:t>
            </a:r>
            <a:endParaRPr lang="en-US" sz="1200" b="1" dirty="0">
              <a:solidFill>
                <a:srgbClr val="000000"/>
              </a:solidFill>
              <a:highlight>
                <a:srgbClr val="FFFFFF"/>
              </a:highlight>
              <a:latin typeface="Consolas"/>
            </a:endParaRP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t>
            </a:r>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Dictionary</a:t>
            </a:r>
            <a:r>
              <a:rPr lang="en-US" sz="1200" b="1" dirty="0">
                <a:solidFill>
                  <a:srgbClr val="000000"/>
                </a:solidFill>
                <a:highlight>
                  <a:srgbClr val="FFFFFF"/>
                </a:highlight>
                <a:latin typeface="Consolas"/>
              </a:rPr>
              <a:t>&lt;</a:t>
            </a:r>
            <a:r>
              <a:rPr lang="en-US" sz="1200" b="1" dirty="0" err="1">
                <a:solidFill>
                  <a:srgbClr val="2B91AF"/>
                </a:solidFill>
                <a:highlight>
                  <a:srgbClr val="FFFFFF"/>
                </a:highlight>
                <a:latin typeface="Consolas"/>
              </a:rPr>
              <a:t>Guid</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&gt;();</a:t>
            </a:r>
          </a:p>
          <a:p>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termSet.Id</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Guid</a:t>
            </a:r>
            <a:r>
              <a:rPr lang="en-US" sz="1200" b="1" dirty="0" err="1" smtClean="0">
                <a:solidFill>
                  <a:srgbClr val="000000"/>
                </a:solidFill>
                <a:highlight>
                  <a:srgbClr val="FFFFFF"/>
                </a:highlight>
                <a:latin typeface="Consolas"/>
              </a:rPr>
              <a:t>.Empty</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.itemsById.Add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termSetWrapper.Id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foreach</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allTerms</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Guid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termSet.Id</a:t>
            </a:r>
            <a:r>
              <a:rPr lang="en-US" sz="1200" b="1" dirty="0" smtClean="0">
                <a:solidFill>
                  <a:srgbClr val="000000"/>
                </a:solidFill>
                <a:highlight>
                  <a:srgbClr val="FFFFFF"/>
                </a:highlight>
                <a:latin typeface="Consolas"/>
              </a:rPr>
              <a:t>;</a:t>
            </a:r>
          </a:p>
          <a:p>
            <a:r>
              <a:rPr lang="en-US" sz="1200" b="1" dirty="0" smtClean="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term.Parent.ServerObjectIsNull.Value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term.Parent.Id</a:t>
            </a:r>
            <a:r>
              <a:rPr lang="en-US" sz="1200" b="1" dirty="0" smtClean="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.itemsById.Add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term.Id</a:t>
            </a:r>
            <a:r>
              <a:rPr lang="en-US" sz="1200" b="1" dirty="0">
                <a:solidFill>
                  <a:srgbClr val="000000"/>
                </a:solidFill>
                <a:highlight>
                  <a:srgbClr val="FFFFFF"/>
                </a:highlight>
                <a:latin typeface="Consolas"/>
              </a:rPr>
              <a:t>, </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smtClean="0">
                <a:solidFill>
                  <a:srgbClr val="0000FF"/>
                </a:solidFill>
                <a:highlight>
                  <a:srgbClr val="FFFFFF"/>
                </a:highlight>
                <a:latin typeface="Consolas"/>
              </a:rPr>
              <a:t>new</a:t>
            </a:r>
            <a:r>
              <a:rPr lang="en-US" sz="1200" b="1" dirty="0" smtClean="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(term, </a:t>
            </a:r>
            <a:r>
              <a:rPr lang="en-US" sz="1200" b="1" dirty="0" err="1">
                <a:solidFill>
                  <a:srgbClr val="000000"/>
                </a:solidFill>
                <a:highlight>
                  <a:srgbClr val="FFFFFF"/>
                </a:highlight>
                <a:latin typeface="Consolas"/>
              </a:rPr>
              <a:t>term.Id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p:txBody>
      </p:sp>
      <p:sp>
        <p:nvSpPr>
          <p:cNvPr id="25" name="Rectangle 24"/>
          <p:cNvSpPr/>
          <p:nvPr/>
        </p:nvSpPr>
        <p:spPr>
          <a:xfrm>
            <a:off x="6271131" y="1894352"/>
            <a:ext cx="5966906" cy="4526171"/>
          </a:xfrm>
          <a:prstGeom prst="rect">
            <a:avLst/>
          </a:prstGeom>
          <a:solidFill>
            <a:schemeClr val="tx1"/>
          </a:solidFill>
        </p:spPr>
        <p:txBody>
          <a:bodyPr wrap="square" lIns="93278" tIns="46639" rIns="93278" bIns="46639">
            <a:spAutoFit/>
          </a:bodyPr>
          <a:lstStyle/>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0000FF"/>
                </a:solidFill>
                <a:highlight>
                  <a:srgbClr val="FFFFFF"/>
                </a:highlight>
                <a:latin typeface="Consolas"/>
              </a:rPr>
              <a:t>foreach</a:t>
            </a:r>
            <a:r>
              <a:rPr lang="en-US" sz="1200" b="1" dirty="0" smtClean="0">
                <a:solidFill>
                  <a:srgbClr val="000000"/>
                </a:solidFill>
                <a:highlight>
                  <a:srgbClr val="FFFFFF"/>
                </a:highlight>
                <a:latin typeface="Consolas"/>
              </a:rPr>
              <a:t> </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.itemsById.Values</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(wrapper != </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wrapper.ParentId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ChildTerms.Add</a:t>
            </a:r>
            <a:r>
              <a:rPr lang="en-US" sz="1200" b="1" dirty="0">
                <a:solidFill>
                  <a:srgbClr val="000000"/>
                </a:solidFill>
                <a:highlight>
                  <a:srgbClr val="FFFFFF"/>
                </a:highlight>
                <a:latin typeface="Consolas"/>
              </a:rPr>
              <a:t>(wrapper);</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"Step 1: Adds and Moves"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ProcessAddsAndMoves</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"Step 2: Deletes"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ProcessDeletes</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endParaRPr lang="en-US" sz="1200" b="1" dirty="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Log</a:t>
            </a:r>
            <a:r>
              <a:rPr lang="en-US" sz="1200" b="1" dirty="0">
                <a:solidFill>
                  <a:srgbClr val="000000"/>
                </a:solidFill>
                <a:highlight>
                  <a:srgbClr val="FFFFFF"/>
                </a:highlight>
                <a:latin typeface="Consolas"/>
              </a:rPr>
              <a:t>(</a:t>
            </a:r>
            <a:r>
              <a:rPr lang="en-US" sz="1200" b="1" dirty="0">
                <a:solidFill>
                  <a:srgbClr val="A31515"/>
                </a:solidFill>
                <a:highlight>
                  <a:srgbClr val="FFFFFF"/>
                </a:highlight>
                <a:latin typeface="Consolas"/>
              </a:rPr>
              <a:t>"Querying auxiliary data"</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foreach</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.itemsById.Values</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(wrapper != </a:t>
            </a:r>
            <a:r>
              <a:rPr lang="en-US" sz="1200" b="1" dirty="0" err="1">
                <a:solidFill>
                  <a:srgbClr val="000000"/>
                </a:solidFill>
                <a:highlight>
                  <a:srgbClr val="FFFFFF"/>
                </a:highlight>
                <a:latin typeface="Consolas"/>
              </a:rPr>
              <a:t>termSetWrapper</a:t>
            </a:r>
            <a:r>
              <a:rPr lang="en-US" sz="1200" b="1" dirty="0" smtClean="0">
                <a:solidFill>
                  <a:srgbClr val="000000"/>
                </a:solidFill>
                <a:highlight>
                  <a:srgbClr val="FFFFFF"/>
                </a:highlight>
                <a:latin typeface="Consolas"/>
              </a:rPr>
              <a:t>) {</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wrapper.TermDescription</a:t>
            </a:r>
            <a:r>
              <a:rPr lang="en-US" sz="1200" b="1" dirty="0">
                <a:solidFill>
                  <a:srgbClr val="000000"/>
                </a:solidFill>
                <a:highlight>
                  <a:srgbClr val="FFFFFF"/>
                </a:highlight>
                <a:latin typeface="Consolas"/>
              </a:rPr>
              <a:t> </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 </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wrapper.Item</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GetDescription</a:t>
            </a:r>
            <a:r>
              <a:rPr lang="en-US" sz="1200" b="1" dirty="0">
                <a:solidFill>
                  <a:srgbClr val="000000"/>
                </a:solidFill>
                <a:highlight>
                  <a:srgbClr val="FFFFFF"/>
                </a:highlight>
                <a:latin typeface="Consolas"/>
              </a:rPr>
              <a:t>(</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.lcid</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.ExecuteQuery</a:t>
            </a:r>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WCF CALL #3</a:t>
            </a:r>
            <a:endParaRPr lang="en-US" sz="1200" b="1" dirty="0">
              <a:solidFill>
                <a:srgbClr val="000000"/>
              </a:solidFill>
              <a:highlight>
                <a:srgbClr val="FFFFFF"/>
              </a:highlight>
              <a:latin typeface="Consolas"/>
            </a:endParaRP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Log</a:t>
            </a:r>
            <a:r>
              <a:rPr lang="en-US" sz="1200" b="1" dirty="0">
                <a:solidFill>
                  <a:srgbClr val="000000"/>
                </a:solidFill>
                <a:highlight>
                  <a:srgbClr val="FFFFFF"/>
                </a:highlight>
                <a:latin typeface="Consolas"/>
              </a:rPr>
              <a:t>(</a:t>
            </a:r>
            <a:r>
              <a:rPr lang="en-US" sz="1200" b="1" dirty="0">
                <a:solidFill>
                  <a:srgbClr val="A31515"/>
                </a:solidFill>
                <a:highlight>
                  <a:srgbClr val="FFFFFF"/>
                </a:highlight>
                <a:latin typeface="Consolas"/>
              </a:rPr>
              <a:t>"Step 3: Property Updates"</a:t>
            </a:r>
            <a:r>
              <a:rPr lang="en-US" sz="1200" b="1" dirty="0">
                <a:solidFill>
                  <a:srgbClr val="000000"/>
                </a:solidFill>
                <a:highlight>
                  <a:srgbClr val="FFFFFF"/>
                </a:highlight>
                <a:latin typeface="Consolas"/>
              </a:rPr>
              <a:t>);</a:t>
            </a:r>
          </a:p>
          <a:p>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ProcessPropertyUpdates</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.ExecuteQuery</a:t>
            </a:r>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WCF CALL #4</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a:t>
            </a:r>
          </a:p>
        </p:txBody>
      </p:sp>
      <p:cxnSp>
        <p:nvCxnSpPr>
          <p:cNvPr id="24" name="Straight Connector 23"/>
          <p:cNvCxnSpPr/>
          <p:nvPr/>
        </p:nvCxnSpPr>
        <p:spPr>
          <a:xfrm>
            <a:off x="5901199" y="1576365"/>
            <a:ext cx="0" cy="501055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2 A"/>
          <p:cNvSpPr/>
          <p:nvPr/>
        </p:nvSpPr>
        <p:spPr bwMode="auto">
          <a:xfrm>
            <a:off x="541900" y="3505485"/>
            <a:ext cx="3314138" cy="39803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7" name="1 A"/>
          <p:cNvSpPr/>
          <p:nvPr/>
        </p:nvSpPr>
        <p:spPr bwMode="auto">
          <a:xfrm>
            <a:off x="541899" y="2125662"/>
            <a:ext cx="5142938" cy="137982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8" name="3 A"/>
          <p:cNvSpPr/>
          <p:nvPr/>
        </p:nvSpPr>
        <p:spPr bwMode="auto">
          <a:xfrm>
            <a:off x="460416" y="3951822"/>
            <a:ext cx="5072022" cy="248523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9" name="4 A"/>
          <p:cNvSpPr/>
          <p:nvPr/>
        </p:nvSpPr>
        <p:spPr bwMode="auto">
          <a:xfrm>
            <a:off x="6282718" y="1836705"/>
            <a:ext cx="5792976" cy="978868"/>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2" name="Box #1"/>
          <p:cNvGrpSpPr/>
          <p:nvPr/>
        </p:nvGrpSpPr>
        <p:grpSpPr>
          <a:xfrm>
            <a:off x="1722437" y="3608123"/>
            <a:ext cx="5357480" cy="2703736"/>
            <a:chOff x="541899" y="-2885710"/>
            <a:chExt cx="5357480" cy="2703736"/>
          </a:xfrm>
        </p:grpSpPr>
        <p:sp>
          <p:nvSpPr>
            <p:cNvPr id="33" name="Rectangle 32"/>
            <p:cNvSpPr/>
            <p:nvPr/>
          </p:nvSpPr>
          <p:spPr bwMode="auto">
            <a:xfrm>
              <a:off x="541899" y="-2885710"/>
              <a:ext cx="5357480" cy="2703736"/>
            </a:xfrm>
            <a:prstGeom prst="rect">
              <a:avLst/>
            </a:prstGeom>
            <a:solidFill>
              <a:srgbClr val="FFFFFF"/>
            </a:solidFill>
            <a:ln w="25400" cap="flat" cmpd="sng" algn="ctr">
              <a:solidFill>
                <a:schemeClr val="accent5"/>
              </a:solidFill>
              <a:prstDash val="solid"/>
              <a:headEnd type="none" w="med" len="med"/>
              <a:tailEnd type="none" w="med" len="med"/>
            </a:ln>
            <a:effectLst>
              <a:outerShdw blurRad="139700" dist="88900" dir="2700000" algn="tl" rotWithShape="0">
                <a:prstClr val="black">
                  <a:alpha val="40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34" name="Rectangle 33"/>
            <p:cNvSpPr/>
            <p:nvPr/>
          </p:nvSpPr>
          <p:spPr>
            <a:xfrm>
              <a:off x="742615" y="-2672272"/>
              <a:ext cx="4816858" cy="2308324"/>
            </a:xfrm>
            <a:prstGeom prst="rect">
              <a:avLst/>
            </a:prstGeom>
          </p:spPr>
          <p:txBody>
            <a:bodyPr wrap="square">
              <a:spAutoFit/>
            </a:bodyPr>
            <a:lstStyle/>
            <a:p>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Expression</a:t>
              </a:r>
              <a:r>
                <a:rPr lang="en-US" sz="1200" b="1" dirty="0">
                  <a:solidFill>
                    <a:srgbClr val="000000"/>
                  </a:solidFill>
                  <a:highlight>
                    <a:srgbClr val="FFFFFF"/>
                  </a:highlight>
                  <a:latin typeface="Consolas"/>
                </a:rPr>
                <a:t>&lt;</a:t>
              </a:r>
              <a:r>
                <a:rPr lang="en-US" sz="1200" b="1" dirty="0" err="1">
                  <a:solidFill>
                    <a:srgbClr val="2B91AF"/>
                  </a:solidFill>
                  <a:highlight>
                    <a:srgbClr val="FFFFFF"/>
                  </a:highlight>
                  <a:latin typeface="Consolas"/>
                </a:rPr>
                <a:t>Func</a:t>
              </a:r>
              <a:r>
                <a:rPr lang="en-US" sz="1200" b="1" dirty="0">
                  <a:solidFill>
                    <a:srgbClr val="000000"/>
                  </a:solidFill>
                  <a:highlight>
                    <a:srgbClr val="FFFFFF"/>
                  </a:highlight>
                  <a:latin typeface="Consolas"/>
                </a:rPr>
                <a:t>&lt;</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object</a:t>
              </a:r>
              <a:r>
                <a:rPr lang="en-US" sz="1200" b="1" dirty="0">
                  <a:solidFill>
                    <a:srgbClr val="000000"/>
                  </a:solidFill>
                  <a:highlight>
                    <a:srgbClr val="FFFFFF"/>
                  </a:highlight>
                  <a:latin typeface="Consolas"/>
                </a:rPr>
                <a:t>&gt;&gt;[] </a:t>
              </a:r>
              <a:r>
                <a:rPr lang="en-US" sz="1200" b="1" dirty="0" err="1">
                  <a:solidFill>
                    <a:srgbClr val="000000"/>
                  </a:solidFill>
                  <a:highlight>
                    <a:srgbClr val="FFFFFF"/>
                  </a:highlight>
                  <a:latin typeface="Consolas"/>
                </a:rPr>
                <a:t>termRetrievals</a:t>
              </a:r>
              <a:r>
                <a:rPr lang="en-US" sz="1200" b="1" dirty="0">
                  <a:solidFill>
                    <a:srgbClr val="000000"/>
                  </a:solidFill>
                  <a:highlight>
                    <a:srgbClr val="FFFFFF"/>
                  </a:highlight>
                  <a:latin typeface="Consolas"/>
                </a:rPr>
                <a:t> </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Expression</a:t>
              </a:r>
              <a:r>
                <a:rPr lang="en-US" sz="1200" b="1" dirty="0">
                  <a:solidFill>
                    <a:srgbClr val="000000"/>
                  </a:solidFill>
                  <a:highlight>
                    <a:srgbClr val="FFFFFF"/>
                  </a:highlight>
                  <a:latin typeface="Consolas"/>
                </a:rPr>
                <a:t>&lt;</a:t>
              </a:r>
              <a:r>
                <a:rPr lang="en-US" sz="1200" b="1" dirty="0" err="1">
                  <a:solidFill>
                    <a:srgbClr val="2B91AF"/>
                  </a:solidFill>
                  <a:highlight>
                    <a:srgbClr val="FFFFFF"/>
                  </a:highlight>
                  <a:latin typeface="Consolas"/>
                </a:rPr>
                <a:t>Func</a:t>
              </a:r>
              <a:r>
                <a:rPr lang="en-US" sz="1200" b="1" dirty="0">
                  <a:solidFill>
                    <a:srgbClr val="000000"/>
                  </a:solidFill>
                  <a:highlight>
                    <a:srgbClr val="FFFFFF"/>
                  </a:highlight>
                  <a:latin typeface="Consolas"/>
                </a:rPr>
                <a:t>&lt;</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object</a:t>
              </a:r>
              <a:r>
                <a:rPr lang="en-US" sz="1200" b="1" dirty="0" smtClean="0">
                  <a:solidFill>
                    <a:srgbClr val="000000"/>
                  </a:solidFill>
                  <a:highlight>
                    <a:srgbClr val="FFFFFF"/>
                  </a:highlight>
                  <a:latin typeface="Consolas"/>
                </a:rPr>
                <a:t>&gt;&gt;[]</a:t>
              </a:r>
            </a:p>
            <a:p>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termArg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termArg.Id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termArg.Name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termArg.Parent.Id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termArg.IsDeprecated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termArg.Labels.Include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labelArg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labelArg.IsDefaultForLanguage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labelArg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labelArg.Value</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p>
            <a:p>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p:txBody>
        </p:sp>
      </p:grpSp>
      <p:grpSp>
        <p:nvGrpSpPr>
          <p:cNvPr id="3" name="Box #2"/>
          <p:cNvGrpSpPr/>
          <p:nvPr/>
        </p:nvGrpSpPr>
        <p:grpSpPr>
          <a:xfrm>
            <a:off x="5747775" y="1894352"/>
            <a:ext cx="5357480" cy="3317416"/>
            <a:chOff x="6846765" y="-2794902"/>
            <a:chExt cx="5357480" cy="3317416"/>
          </a:xfrm>
        </p:grpSpPr>
        <p:sp>
          <p:nvSpPr>
            <p:cNvPr id="35" name="Rectangle 34"/>
            <p:cNvSpPr/>
            <p:nvPr/>
          </p:nvSpPr>
          <p:spPr bwMode="auto">
            <a:xfrm>
              <a:off x="6846765" y="-2794902"/>
              <a:ext cx="5357480" cy="3317416"/>
            </a:xfrm>
            <a:prstGeom prst="rect">
              <a:avLst/>
            </a:prstGeom>
            <a:solidFill>
              <a:srgbClr val="FFFFFF"/>
            </a:solidFill>
            <a:ln w="25400" cap="flat" cmpd="sng" algn="ctr">
              <a:solidFill>
                <a:schemeClr val="accent5"/>
              </a:solidFill>
              <a:prstDash val="solid"/>
              <a:headEnd type="none" w="med" len="med"/>
              <a:tailEnd type="none" w="med" len="med"/>
            </a:ln>
            <a:effectLst>
              <a:outerShdw blurRad="139700" dist="88900" dir="2700000" algn="tl" rotWithShape="0">
                <a:prstClr val="black">
                  <a:alpha val="40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36" name="Rectangle 35"/>
            <p:cNvSpPr/>
            <p:nvPr/>
          </p:nvSpPr>
          <p:spPr>
            <a:xfrm>
              <a:off x="7047481" y="-2625006"/>
              <a:ext cx="5156764" cy="3046988"/>
            </a:xfrm>
            <a:prstGeom prst="rect">
              <a:avLst/>
            </a:prstGeom>
          </p:spPr>
          <p:txBody>
            <a:bodyPr wrap="square">
              <a:spAutoFit/>
            </a:bodyPr>
            <a:lstStyle/>
            <a:p>
              <a:r>
                <a:rPr lang="en-US" sz="1200" b="1" dirty="0">
                  <a:solidFill>
                    <a:srgbClr val="0000FF"/>
                  </a:solidFill>
                  <a:highlight>
                    <a:srgbClr val="FFFFFF"/>
                  </a:highlight>
                  <a:latin typeface="Consolas"/>
                </a:rPr>
                <a:t>public</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class</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public</a:t>
              </a:r>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readonly</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TermSetItem</a:t>
              </a:r>
              <a:r>
                <a:rPr lang="en-US" sz="1200" b="1" dirty="0">
                  <a:solidFill>
                    <a:srgbClr val="000000"/>
                  </a:solidFill>
                  <a:highlight>
                    <a:srgbClr val="FFFFFF"/>
                  </a:highlight>
                  <a:latin typeface="Consolas"/>
                </a:rPr>
                <a:t> Item;</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public</a:t>
              </a:r>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readonly</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Guid</a:t>
              </a:r>
              <a:r>
                <a:rPr lang="en-US" sz="1200" b="1" dirty="0">
                  <a:solidFill>
                    <a:srgbClr val="000000"/>
                  </a:solidFill>
                  <a:highlight>
                    <a:srgbClr val="FFFFFF"/>
                  </a:highlight>
                  <a:latin typeface="Consolas"/>
                </a:rPr>
                <a:t> Id;</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public</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Guid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public</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 Name;</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public</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List</a:t>
              </a:r>
              <a:r>
                <a:rPr lang="en-US" sz="1200" b="1" dirty="0">
                  <a:solidFill>
                    <a:srgbClr val="000000"/>
                  </a:solidFill>
                  <a:highlight>
                    <a:srgbClr val="FFFFFF"/>
                  </a:highlight>
                  <a:latin typeface="Consolas"/>
                </a:rPr>
                <a:t>&lt;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&gt; </a:t>
              </a:r>
              <a:r>
                <a:rPr lang="en-US" sz="1200" b="1" dirty="0" err="1">
                  <a:solidFill>
                    <a:srgbClr val="000000"/>
                  </a:solidFill>
                  <a:highlight>
                    <a:srgbClr val="FFFFFF"/>
                  </a:highlight>
                  <a:latin typeface="Consolas"/>
                </a:rPr>
                <a:t>ChildTerms</a:t>
              </a:r>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List</a:t>
              </a:r>
              <a:r>
                <a:rPr lang="en-US" sz="1200" b="1" dirty="0">
                  <a:solidFill>
                    <a:srgbClr val="000000"/>
                  </a:solidFill>
                  <a:highlight>
                    <a:srgbClr val="FFFFFF"/>
                  </a:highlight>
                  <a:latin typeface="Consolas"/>
                </a:rPr>
                <a:t>&lt;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&gt;();</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public</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ClientResult</a:t>
              </a:r>
              <a:r>
                <a:rPr lang="en-US" sz="1200" b="1" dirty="0">
                  <a:solidFill>
                    <a:srgbClr val="000000"/>
                  </a:solidFill>
                  <a:highlight>
                    <a:srgbClr val="FFFFFF"/>
                  </a:highlight>
                  <a:latin typeface="Consolas"/>
                </a:rPr>
                <a:t>&lt;</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&gt; </a:t>
              </a:r>
              <a:r>
                <a:rPr lang="en-US" sz="1200" b="1" dirty="0" err="1">
                  <a:solidFill>
                    <a:srgbClr val="000000"/>
                  </a:solidFill>
                  <a:highlight>
                    <a:srgbClr val="FFFFFF"/>
                  </a:highlight>
                  <a:latin typeface="Consolas"/>
                </a:rPr>
                <a:t>TermDescription</a:t>
              </a:r>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null</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public</a:t>
              </a:r>
              <a:r>
                <a:rPr lang="en-US" sz="1200" b="1" dirty="0">
                  <a:solidFill>
                    <a:srgbClr val="000000"/>
                  </a:solidFill>
                  <a:highlight>
                    <a:srgbClr val="FFFFFF"/>
                  </a:highlight>
                  <a:latin typeface="Consolas"/>
                </a:rPr>
                <a:t> Wrapper(</a:t>
              </a:r>
              <a:r>
                <a:rPr lang="en-US" sz="1200" b="1" dirty="0" err="1">
                  <a:solidFill>
                    <a:srgbClr val="2B91AF"/>
                  </a:solidFill>
                  <a:highlight>
                    <a:srgbClr val="FFFFFF"/>
                  </a:highlight>
                  <a:latin typeface="Consolas"/>
                </a:rPr>
                <a:t>TermSetItem</a:t>
              </a:r>
              <a:r>
                <a:rPr lang="en-US" sz="1200" b="1" dirty="0">
                  <a:solidFill>
                    <a:srgbClr val="000000"/>
                  </a:solidFill>
                  <a:highlight>
                    <a:srgbClr val="FFFFFF"/>
                  </a:highlight>
                  <a:latin typeface="Consolas"/>
                </a:rPr>
                <a:t> item, </a:t>
              </a:r>
              <a:r>
                <a:rPr lang="en-US" sz="1200" b="1" dirty="0" err="1">
                  <a:solidFill>
                    <a:srgbClr val="2B91AF"/>
                  </a:solidFill>
                  <a:highlight>
                    <a:srgbClr val="FFFFFF"/>
                  </a:highlight>
                  <a:latin typeface="Consolas"/>
                </a:rPr>
                <a:t>Guid</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id,</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Guid</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parentId</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 name) {</a:t>
              </a:r>
            </a:p>
            <a:p>
              <a:r>
                <a:rPr lang="en-US" sz="1200" b="1" dirty="0">
                  <a:solidFill>
                    <a:srgbClr val="000000"/>
                  </a:solidFill>
                  <a:highlight>
                    <a:srgbClr val="FFFFFF"/>
                  </a:highlight>
                  <a:latin typeface="Consolas"/>
                </a:rPr>
                <a:t>    Item = item;</a:t>
              </a:r>
            </a:p>
            <a:p>
              <a:r>
                <a:rPr lang="en-US" sz="1200" b="1" dirty="0">
                  <a:solidFill>
                    <a:srgbClr val="000000"/>
                  </a:solidFill>
                  <a:highlight>
                    <a:srgbClr val="FFFFFF"/>
                  </a:highlight>
                  <a:latin typeface="Consolas"/>
                </a:rPr>
                <a:t>    Id = id;</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parentId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Name = name;</a:t>
              </a:r>
            </a:p>
            <a:p>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a:t>
              </a:r>
            </a:p>
          </p:txBody>
        </p:sp>
      </p:grpSp>
      <p:sp>
        <p:nvSpPr>
          <p:cNvPr id="37" name="Rounded Rectangle 36"/>
          <p:cNvSpPr/>
          <p:nvPr/>
        </p:nvSpPr>
        <p:spPr bwMode="auto">
          <a:xfrm>
            <a:off x="1005685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Rounded Rectangle 37"/>
          <p:cNvSpPr/>
          <p:nvPr/>
        </p:nvSpPr>
        <p:spPr bwMode="auto">
          <a:xfrm>
            <a:off x="10309245"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ounded Rectangle 38"/>
          <p:cNvSpPr/>
          <p:nvPr/>
        </p:nvSpPr>
        <p:spPr bwMode="auto">
          <a:xfrm>
            <a:off x="10561637" y="6383638"/>
            <a:ext cx="252392" cy="228599"/>
          </a:xfrm>
          <a:prstGeom prst="roundRect">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ounded Rectangle 39"/>
          <p:cNvSpPr/>
          <p:nvPr/>
        </p:nvSpPr>
        <p:spPr bwMode="auto">
          <a:xfrm>
            <a:off x="1081243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ounded Rectangle 40"/>
          <p:cNvSpPr/>
          <p:nvPr/>
        </p:nvSpPr>
        <p:spPr bwMode="auto">
          <a:xfrm>
            <a:off x="11057171"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Rounded Rectangle 41"/>
          <p:cNvSpPr/>
          <p:nvPr/>
        </p:nvSpPr>
        <p:spPr bwMode="auto">
          <a:xfrm>
            <a:off x="1130956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ounded Rectangle 42"/>
          <p:cNvSpPr/>
          <p:nvPr/>
        </p:nvSpPr>
        <p:spPr bwMode="auto">
          <a:xfrm>
            <a:off x="11568546"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447446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1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1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xit" presetSubtype="0" fill="hold" grpId="1" nodeType="withEffect">
                                  <p:stCondLst>
                                    <p:cond delay="0"/>
                                  </p:stCondLst>
                                  <p:childTnLst>
                                    <p:set>
                                      <p:cBhvr>
                                        <p:cTn id="40"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28" grpId="0" animBg="1"/>
      <p:bldP spid="28" grpId="1" animBg="1"/>
      <p:bldP spid="2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ectangle 94"/>
          <p:cNvSpPr/>
          <p:nvPr/>
        </p:nvSpPr>
        <p:spPr bwMode="auto">
          <a:xfrm>
            <a:off x="0" y="-1"/>
            <a:ext cx="4008439" cy="6994525"/>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ext Placeholder 1"/>
          <p:cNvSpPr>
            <a:spLocks noGrp="1"/>
          </p:cNvSpPr>
          <p:nvPr>
            <p:ph type="body" sz="quarter" idx="4294967295"/>
          </p:nvPr>
        </p:nvSpPr>
        <p:spPr>
          <a:xfrm>
            <a:off x="4313237" y="506377"/>
            <a:ext cx="7696200" cy="2899219"/>
          </a:xfrm>
        </p:spPr>
        <p:txBody>
          <a:bodyPr/>
          <a:lstStyle/>
          <a:p>
            <a:pPr marL="0" indent="0">
              <a:buNone/>
            </a:pPr>
            <a:r>
              <a:rPr lang="en-US" b="1" spc="100" dirty="0" smtClean="0"/>
              <a:t>Some problems to think about:</a:t>
            </a:r>
            <a:r>
              <a:rPr lang="en-US" dirty="0" smtClean="0"/>
              <a:t/>
            </a:r>
            <a:br>
              <a:rPr lang="en-US" dirty="0" smtClean="0"/>
            </a:br>
            <a:endParaRPr lang="en-US" dirty="0" smtClean="0"/>
          </a:p>
          <a:p>
            <a:pPr>
              <a:buFont typeface="Wingdings" pitchFamily="2" charset="2"/>
              <a:buChar char="§"/>
            </a:pPr>
            <a:r>
              <a:rPr lang="en-US" sz="3600" dirty="0"/>
              <a:t>Sibling Conflicts - What if a term is moved next to a deleted term with the same name</a:t>
            </a:r>
            <a:r>
              <a:rPr lang="en-US" sz="3600" dirty="0" smtClean="0"/>
              <a:t>?</a:t>
            </a:r>
            <a:endParaRPr lang="en-US" sz="3600" dirty="0"/>
          </a:p>
        </p:txBody>
      </p:sp>
      <p:sp>
        <p:nvSpPr>
          <p:cNvPr id="3" name="Diamond 2"/>
          <p:cNvSpPr/>
          <p:nvPr/>
        </p:nvSpPr>
        <p:spPr bwMode="auto">
          <a:xfrm>
            <a:off x="314226" y="2430444"/>
            <a:ext cx="1219200" cy="914400"/>
          </a:xfrm>
          <a:prstGeom prst="diamond">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Parallelogram 4"/>
          <p:cNvSpPr/>
          <p:nvPr/>
        </p:nvSpPr>
        <p:spPr bwMode="auto">
          <a:xfrm>
            <a:off x="1252408" y="982644"/>
            <a:ext cx="1374667" cy="533400"/>
          </a:xfrm>
          <a:prstGeom prst="parallelogram">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1326479" y="5173644"/>
            <a:ext cx="1295400" cy="609600"/>
          </a:xfrm>
          <a:prstGeom prst="rect">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2286001" y="2582844"/>
            <a:ext cx="1295400" cy="609600"/>
          </a:xfrm>
          <a:prstGeom prst="rect">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Oval 9"/>
          <p:cNvSpPr/>
          <p:nvPr/>
        </p:nvSpPr>
        <p:spPr bwMode="auto">
          <a:xfrm>
            <a:off x="1516979" y="3535310"/>
            <a:ext cx="914400" cy="838200"/>
          </a:xfrm>
          <a:prstGeom prst="ellipse">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9" name="Straight Arrow Connector 18"/>
          <p:cNvCxnSpPr>
            <a:stCxn id="3" idx="3"/>
            <a:endCxn id="8" idx="1"/>
          </p:cNvCxnSpPr>
          <p:nvPr/>
        </p:nvCxnSpPr>
        <p:spPr>
          <a:xfrm>
            <a:off x="1533426" y="2887644"/>
            <a:ext cx="752575" cy="0"/>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8" idx="2"/>
            <a:endCxn id="10" idx="6"/>
          </p:cNvCxnSpPr>
          <p:nvPr/>
        </p:nvCxnSpPr>
        <p:spPr>
          <a:xfrm rot="5400000">
            <a:off x="2301557" y="3322266"/>
            <a:ext cx="761966" cy="502322"/>
          </a:xfrm>
          <a:prstGeom prst="bentConnector2">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0" idx="4"/>
            <a:endCxn id="6" idx="0"/>
          </p:cNvCxnSpPr>
          <p:nvPr/>
        </p:nvCxnSpPr>
        <p:spPr>
          <a:xfrm>
            <a:off x="1974179" y="4373510"/>
            <a:ext cx="0" cy="800134"/>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3" idx="2"/>
            <a:endCxn id="10" idx="2"/>
          </p:cNvCxnSpPr>
          <p:nvPr/>
        </p:nvCxnSpPr>
        <p:spPr>
          <a:xfrm rot="16200000" flipH="1">
            <a:off x="915619" y="3353050"/>
            <a:ext cx="609566" cy="593153"/>
          </a:xfrm>
          <a:prstGeom prst="bentConnector2">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1" name="Elbow Connector 90"/>
          <p:cNvCxnSpPr>
            <a:stCxn id="5" idx="3"/>
            <a:endCxn id="3" idx="0"/>
          </p:cNvCxnSpPr>
          <p:nvPr/>
        </p:nvCxnSpPr>
        <p:spPr>
          <a:xfrm rot="5400000">
            <a:off x="941247" y="1498624"/>
            <a:ext cx="914400" cy="949241"/>
          </a:xfrm>
          <a:prstGeom prst="bentConnector3">
            <a:avLst>
              <a:gd name="adj1" fmla="val 50000"/>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4" name="Diamond 13"/>
          <p:cNvSpPr/>
          <p:nvPr/>
        </p:nvSpPr>
        <p:spPr bwMode="auto">
          <a:xfrm>
            <a:off x="314226" y="2430444"/>
            <a:ext cx="1219200" cy="914400"/>
          </a:xfrm>
          <a:prstGeom prst="diamond">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Parallelogram 14"/>
          <p:cNvSpPr/>
          <p:nvPr/>
        </p:nvSpPr>
        <p:spPr bwMode="auto">
          <a:xfrm>
            <a:off x="1252408" y="982644"/>
            <a:ext cx="1374667" cy="533400"/>
          </a:xfrm>
          <a:prstGeom prst="parallelogram">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1326479" y="5173644"/>
            <a:ext cx="1295400" cy="609600"/>
          </a:xfrm>
          <a:prstGeom prst="rect">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2286001" y="2582844"/>
            <a:ext cx="1295400" cy="609600"/>
          </a:xfrm>
          <a:prstGeom prst="rect">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Oval 17"/>
          <p:cNvSpPr/>
          <p:nvPr/>
        </p:nvSpPr>
        <p:spPr bwMode="auto">
          <a:xfrm>
            <a:off x="1516979" y="3535310"/>
            <a:ext cx="914400" cy="838200"/>
          </a:xfrm>
          <a:prstGeom prst="ellipse">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0" name="Straight Arrow Connector 19"/>
          <p:cNvCxnSpPr>
            <a:stCxn id="14" idx="3"/>
            <a:endCxn id="17" idx="1"/>
          </p:cNvCxnSpPr>
          <p:nvPr/>
        </p:nvCxnSpPr>
        <p:spPr>
          <a:xfrm>
            <a:off x="1533426" y="2887644"/>
            <a:ext cx="752575" cy="0"/>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20"/>
          <p:cNvCxnSpPr>
            <a:stCxn id="17" idx="2"/>
            <a:endCxn id="18" idx="6"/>
          </p:cNvCxnSpPr>
          <p:nvPr/>
        </p:nvCxnSpPr>
        <p:spPr>
          <a:xfrm rot="5400000">
            <a:off x="2301557" y="3322266"/>
            <a:ext cx="761966" cy="502322"/>
          </a:xfrm>
          <a:prstGeom prst="bentConnector2">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8" idx="4"/>
            <a:endCxn id="16" idx="0"/>
          </p:cNvCxnSpPr>
          <p:nvPr/>
        </p:nvCxnSpPr>
        <p:spPr>
          <a:xfrm>
            <a:off x="1974179" y="4373510"/>
            <a:ext cx="0" cy="800134"/>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5" name="Elbow Connector 24"/>
          <p:cNvCxnSpPr>
            <a:stCxn id="14" idx="2"/>
            <a:endCxn id="18" idx="2"/>
          </p:cNvCxnSpPr>
          <p:nvPr/>
        </p:nvCxnSpPr>
        <p:spPr>
          <a:xfrm rot="16200000" flipH="1">
            <a:off x="915619" y="3353050"/>
            <a:ext cx="609566" cy="593153"/>
          </a:xfrm>
          <a:prstGeom prst="bentConnector2">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15" idx="3"/>
            <a:endCxn id="14" idx="0"/>
          </p:cNvCxnSpPr>
          <p:nvPr/>
        </p:nvCxnSpPr>
        <p:spPr>
          <a:xfrm rot="5400000">
            <a:off x="941247" y="1498624"/>
            <a:ext cx="914400" cy="949241"/>
          </a:xfrm>
          <a:prstGeom prst="bentConnector3">
            <a:avLst>
              <a:gd name="adj1" fmla="val 50000"/>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76025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ectangle 94"/>
          <p:cNvSpPr/>
          <p:nvPr/>
        </p:nvSpPr>
        <p:spPr bwMode="auto">
          <a:xfrm>
            <a:off x="0" y="-1"/>
            <a:ext cx="4008439" cy="6994525"/>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Diamond 2"/>
          <p:cNvSpPr/>
          <p:nvPr/>
        </p:nvSpPr>
        <p:spPr bwMode="auto">
          <a:xfrm>
            <a:off x="314226" y="2430444"/>
            <a:ext cx="1219200" cy="914400"/>
          </a:xfrm>
          <a:prstGeom prst="diamond">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Parallelogram 4"/>
          <p:cNvSpPr/>
          <p:nvPr/>
        </p:nvSpPr>
        <p:spPr bwMode="auto">
          <a:xfrm>
            <a:off x="1252408" y="982644"/>
            <a:ext cx="1374667" cy="533400"/>
          </a:xfrm>
          <a:prstGeom prst="parallelogram">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1326479" y="5173644"/>
            <a:ext cx="1295400" cy="609600"/>
          </a:xfrm>
          <a:prstGeom prst="rect">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2286001" y="2582844"/>
            <a:ext cx="1295400" cy="609600"/>
          </a:xfrm>
          <a:prstGeom prst="rect">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Oval 9"/>
          <p:cNvSpPr/>
          <p:nvPr/>
        </p:nvSpPr>
        <p:spPr bwMode="auto">
          <a:xfrm>
            <a:off x="1516979" y="3535310"/>
            <a:ext cx="914400" cy="838200"/>
          </a:xfrm>
          <a:prstGeom prst="ellipse">
            <a:avLst/>
          </a:prstGeom>
          <a:solidFill>
            <a:schemeClr val="accent4">
              <a:lumMod val="40000"/>
              <a:lumOff val="60000"/>
            </a:schemeClr>
          </a:solid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9" name="Straight Arrow Connector 18"/>
          <p:cNvCxnSpPr>
            <a:stCxn id="3" idx="3"/>
            <a:endCxn id="8" idx="1"/>
          </p:cNvCxnSpPr>
          <p:nvPr/>
        </p:nvCxnSpPr>
        <p:spPr>
          <a:xfrm>
            <a:off x="1533426" y="2887644"/>
            <a:ext cx="752575" cy="0"/>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8" idx="2"/>
            <a:endCxn id="10" idx="6"/>
          </p:cNvCxnSpPr>
          <p:nvPr/>
        </p:nvCxnSpPr>
        <p:spPr>
          <a:xfrm rot="5400000">
            <a:off x="2301557" y="3322266"/>
            <a:ext cx="761966" cy="502322"/>
          </a:xfrm>
          <a:prstGeom prst="bentConnector2">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0" idx="4"/>
            <a:endCxn id="6" idx="0"/>
          </p:cNvCxnSpPr>
          <p:nvPr/>
        </p:nvCxnSpPr>
        <p:spPr>
          <a:xfrm>
            <a:off x="1974179" y="4373510"/>
            <a:ext cx="0" cy="800134"/>
          </a:xfrm>
          <a:prstGeom prst="straightConnector1">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3" idx="2"/>
            <a:endCxn id="10" idx="2"/>
          </p:cNvCxnSpPr>
          <p:nvPr/>
        </p:nvCxnSpPr>
        <p:spPr>
          <a:xfrm rot="16200000" flipH="1">
            <a:off x="915619" y="3353050"/>
            <a:ext cx="609566" cy="593153"/>
          </a:xfrm>
          <a:prstGeom prst="bentConnector2">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1" name="Elbow Connector 90"/>
          <p:cNvCxnSpPr>
            <a:stCxn id="5" idx="3"/>
            <a:endCxn id="3" idx="0"/>
          </p:cNvCxnSpPr>
          <p:nvPr/>
        </p:nvCxnSpPr>
        <p:spPr>
          <a:xfrm rot="5400000">
            <a:off x="941247" y="1498624"/>
            <a:ext cx="914400" cy="949241"/>
          </a:xfrm>
          <a:prstGeom prst="bentConnector3">
            <a:avLst>
              <a:gd name="adj1" fmla="val 50000"/>
            </a:avLst>
          </a:prstGeom>
          <a:ln w="571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pic>
        <p:nvPicPr>
          <p:cNvPr id="29" name="TSMT Tree"/>
          <p:cNvPicPr>
            <a:picLocks noChangeAspect="1"/>
          </p:cNvPicPr>
          <p:nvPr/>
        </p:nvPicPr>
        <p:blipFill rotWithShape="1">
          <a:blip r:embed="rId3">
            <a:extLst>
              <a:ext uri="{28A0092B-C50C-407E-A947-70E740481C1C}">
                <a14:useLocalDpi xmlns:a14="http://schemas.microsoft.com/office/drawing/2010/main" val="0"/>
              </a:ext>
            </a:extLst>
          </a:blip>
          <a:srcRect r="25127"/>
          <a:stretch/>
        </p:blipFill>
        <p:spPr>
          <a:xfrm>
            <a:off x="140910" y="789609"/>
            <a:ext cx="3715128" cy="5231974"/>
          </a:xfrm>
          <a:prstGeom prst="rect">
            <a:avLst/>
          </a:prstGeom>
          <a:ln w="12700">
            <a:noFill/>
          </a:ln>
        </p:spPr>
      </p:pic>
      <p:sp>
        <p:nvSpPr>
          <p:cNvPr id="30" name="Green Arrow"/>
          <p:cNvSpPr/>
          <p:nvPr/>
        </p:nvSpPr>
        <p:spPr bwMode="auto">
          <a:xfrm>
            <a:off x="1866998" y="3465516"/>
            <a:ext cx="1343202" cy="884501"/>
          </a:xfrm>
          <a:custGeom>
            <a:avLst/>
            <a:gdLst>
              <a:gd name="connsiteX0" fmla="*/ 363776 w 1065233"/>
              <a:gd name="connsiteY0" fmla="*/ 0 h 701458"/>
              <a:gd name="connsiteX1" fmla="*/ 489036 w 1065233"/>
              <a:gd name="connsiteY1" fmla="*/ 12527 h 701458"/>
              <a:gd name="connsiteX2" fmla="*/ 551666 w 1065233"/>
              <a:gd name="connsiteY2" fmla="*/ 25053 h 701458"/>
              <a:gd name="connsiteX3" fmla="*/ 651875 w 1065233"/>
              <a:gd name="connsiteY3" fmla="*/ 37579 h 701458"/>
              <a:gd name="connsiteX4" fmla="*/ 739557 w 1065233"/>
              <a:gd name="connsiteY4" fmla="*/ 50105 h 701458"/>
              <a:gd name="connsiteX5" fmla="*/ 777135 w 1065233"/>
              <a:gd name="connsiteY5" fmla="*/ 62631 h 701458"/>
              <a:gd name="connsiteX6" fmla="*/ 939973 w 1065233"/>
              <a:gd name="connsiteY6" fmla="*/ 87683 h 701458"/>
              <a:gd name="connsiteX7" fmla="*/ 990077 w 1065233"/>
              <a:gd name="connsiteY7" fmla="*/ 162839 h 701458"/>
              <a:gd name="connsiteX8" fmla="*/ 1052707 w 1065233"/>
              <a:gd name="connsiteY8" fmla="*/ 263047 h 701458"/>
              <a:gd name="connsiteX9" fmla="*/ 1065233 w 1065233"/>
              <a:gd name="connsiteY9" fmla="*/ 313151 h 701458"/>
              <a:gd name="connsiteX10" fmla="*/ 1052707 w 1065233"/>
              <a:gd name="connsiteY10" fmla="*/ 363255 h 701458"/>
              <a:gd name="connsiteX11" fmla="*/ 1040181 w 1065233"/>
              <a:gd name="connsiteY11" fmla="*/ 425885 h 701458"/>
              <a:gd name="connsiteX12" fmla="*/ 1027655 w 1065233"/>
              <a:gd name="connsiteY12" fmla="*/ 463464 h 701458"/>
              <a:gd name="connsiteX13" fmla="*/ 990077 w 1065233"/>
              <a:gd name="connsiteY13" fmla="*/ 501042 h 701458"/>
              <a:gd name="connsiteX14" fmla="*/ 965025 w 1065233"/>
              <a:gd name="connsiteY14" fmla="*/ 538620 h 701458"/>
              <a:gd name="connsiteX15" fmla="*/ 914921 w 1065233"/>
              <a:gd name="connsiteY15" fmla="*/ 563672 h 701458"/>
              <a:gd name="connsiteX16" fmla="*/ 839765 w 1065233"/>
              <a:gd name="connsiteY16" fmla="*/ 626302 h 701458"/>
              <a:gd name="connsiteX17" fmla="*/ 789661 w 1065233"/>
              <a:gd name="connsiteY17" fmla="*/ 638828 h 701458"/>
              <a:gd name="connsiteX18" fmla="*/ 639348 w 1065233"/>
              <a:gd name="connsiteY18" fmla="*/ 676406 h 701458"/>
              <a:gd name="connsiteX19" fmla="*/ 501562 w 1065233"/>
              <a:gd name="connsiteY19" fmla="*/ 701458 h 701458"/>
              <a:gd name="connsiteX20" fmla="*/ 301146 w 1065233"/>
              <a:gd name="connsiteY20" fmla="*/ 688932 h 701458"/>
              <a:gd name="connsiteX21" fmla="*/ 251042 w 1065233"/>
              <a:gd name="connsiteY21" fmla="*/ 676406 h 701458"/>
              <a:gd name="connsiteX22" fmla="*/ 100729 w 1065233"/>
              <a:gd name="connsiteY22" fmla="*/ 551146 h 701458"/>
              <a:gd name="connsiteX23" fmla="*/ 63151 w 1065233"/>
              <a:gd name="connsiteY23" fmla="*/ 513568 h 701458"/>
              <a:gd name="connsiteX24" fmla="*/ 25573 w 1065233"/>
              <a:gd name="connsiteY24" fmla="*/ 488516 h 701458"/>
              <a:gd name="connsiteX25" fmla="*/ 13047 w 1065233"/>
              <a:gd name="connsiteY25" fmla="*/ 601250 h 701458"/>
              <a:gd name="connsiteX26" fmla="*/ 38099 w 1065233"/>
              <a:gd name="connsiteY26" fmla="*/ 513568 h 701458"/>
              <a:gd name="connsiteX27" fmla="*/ 63151 w 1065233"/>
              <a:gd name="connsiteY27" fmla="*/ 463464 h 701458"/>
              <a:gd name="connsiteX28" fmla="*/ 138307 w 1065233"/>
              <a:gd name="connsiteY28" fmla="*/ 488516 h 701458"/>
              <a:gd name="connsiteX29" fmla="*/ 175885 w 1065233"/>
              <a:gd name="connsiteY29" fmla="*/ 501042 h 701458"/>
              <a:gd name="connsiteX30" fmla="*/ 213464 w 1065233"/>
              <a:gd name="connsiteY30" fmla="*/ 526094 h 701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65233" h="701458">
                <a:moveTo>
                  <a:pt x="363776" y="0"/>
                </a:moveTo>
                <a:cubicBezTo>
                  <a:pt x="405529" y="4176"/>
                  <a:pt x="447443" y="6981"/>
                  <a:pt x="489036" y="12527"/>
                </a:cubicBezTo>
                <a:cubicBezTo>
                  <a:pt x="510139" y="15341"/>
                  <a:pt x="530623" y="21816"/>
                  <a:pt x="551666" y="25053"/>
                </a:cubicBezTo>
                <a:cubicBezTo>
                  <a:pt x="584938" y="30172"/>
                  <a:pt x="618507" y="33130"/>
                  <a:pt x="651875" y="37579"/>
                </a:cubicBezTo>
                <a:lnTo>
                  <a:pt x="739557" y="50105"/>
                </a:lnTo>
                <a:cubicBezTo>
                  <a:pt x="752083" y="54280"/>
                  <a:pt x="764158" y="60198"/>
                  <a:pt x="777135" y="62631"/>
                </a:cubicBezTo>
                <a:cubicBezTo>
                  <a:pt x="831112" y="72752"/>
                  <a:pt x="890282" y="64299"/>
                  <a:pt x="939973" y="87683"/>
                </a:cubicBezTo>
                <a:cubicBezTo>
                  <a:pt x="967216" y="100503"/>
                  <a:pt x="972012" y="138752"/>
                  <a:pt x="990077" y="162839"/>
                </a:cubicBezTo>
                <a:cubicBezTo>
                  <a:pt x="1019635" y="202250"/>
                  <a:pt x="1035513" y="217196"/>
                  <a:pt x="1052707" y="263047"/>
                </a:cubicBezTo>
                <a:cubicBezTo>
                  <a:pt x="1058752" y="279166"/>
                  <a:pt x="1061058" y="296450"/>
                  <a:pt x="1065233" y="313151"/>
                </a:cubicBezTo>
                <a:cubicBezTo>
                  <a:pt x="1061058" y="329852"/>
                  <a:pt x="1056442" y="346450"/>
                  <a:pt x="1052707" y="363255"/>
                </a:cubicBezTo>
                <a:cubicBezTo>
                  <a:pt x="1048089" y="384038"/>
                  <a:pt x="1045345" y="405231"/>
                  <a:pt x="1040181" y="425885"/>
                </a:cubicBezTo>
                <a:cubicBezTo>
                  <a:pt x="1036979" y="438695"/>
                  <a:pt x="1034979" y="452478"/>
                  <a:pt x="1027655" y="463464"/>
                </a:cubicBezTo>
                <a:cubicBezTo>
                  <a:pt x="1017829" y="478203"/>
                  <a:pt x="1001418" y="487433"/>
                  <a:pt x="990077" y="501042"/>
                </a:cubicBezTo>
                <a:cubicBezTo>
                  <a:pt x="980439" y="512607"/>
                  <a:pt x="976590" y="528982"/>
                  <a:pt x="965025" y="538620"/>
                </a:cubicBezTo>
                <a:cubicBezTo>
                  <a:pt x="950680" y="550574"/>
                  <a:pt x="930116" y="552819"/>
                  <a:pt x="914921" y="563672"/>
                </a:cubicBezTo>
                <a:cubicBezTo>
                  <a:pt x="869776" y="595918"/>
                  <a:pt x="889466" y="605001"/>
                  <a:pt x="839765" y="626302"/>
                </a:cubicBezTo>
                <a:cubicBezTo>
                  <a:pt x="823942" y="633083"/>
                  <a:pt x="805780" y="632783"/>
                  <a:pt x="789661" y="638828"/>
                </a:cubicBezTo>
                <a:cubicBezTo>
                  <a:pt x="669342" y="683948"/>
                  <a:pt x="830389" y="652526"/>
                  <a:pt x="639348" y="676406"/>
                </a:cubicBezTo>
                <a:cubicBezTo>
                  <a:pt x="595495" y="687369"/>
                  <a:pt x="546444" y="701458"/>
                  <a:pt x="501562" y="701458"/>
                </a:cubicBezTo>
                <a:cubicBezTo>
                  <a:pt x="434626" y="701458"/>
                  <a:pt x="367951" y="693107"/>
                  <a:pt x="301146" y="688932"/>
                </a:cubicBezTo>
                <a:cubicBezTo>
                  <a:pt x="284445" y="684757"/>
                  <a:pt x="266440" y="684105"/>
                  <a:pt x="251042" y="676406"/>
                </a:cubicBezTo>
                <a:cubicBezTo>
                  <a:pt x="181284" y="641527"/>
                  <a:pt x="156136" y="606553"/>
                  <a:pt x="100729" y="551146"/>
                </a:cubicBezTo>
                <a:cubicBezTo>
                  <a:pt x="88203" y="538620"/>
                  <a:pt x="77890" y="523394"/>
                  <a:pt x="63151" y="513568"/>
                </a:cubicBezTo>
                <a:lnTo>
                  <a:pt x="25573" y="488516"/>
                </a:lnTo>
                <a:cubicBezTo>
                  <a:pt x="-3654" y="576198"/>
                  <a:pt x="-7830" y="538620"/>
                  <a:pt x="13047" y="601250"/>
                </a:cubicBezTo>
                <a:cubicBezTo>
                  <a:pt x="19403" y="575825"/>
                  <a:pt x="27317" y="538726"/>
                  <a:pt x="38099" y="513568"/>
                </a:cubicBezTo>
                <a:cubicBezTo>
                  <a:pt x="45455" y="496405"/>
                  <a:pt x="54800" y="480165"/>
                  <a:pt x="63151" y="463464"/>
                </a:cubicBezTo>
                <a:lnTo>
                  <a:pt x="138307" y="488516"/>
                </a:lnTo>
                <a:lnTo>
                  <a:pt x="175885" y="501042"/>
                </a:lnTo>
                <a:cubicBezTo>
                  <a:pt x="203890" y="529046"/>
                  <a:pt x="189128" y="526094"/>
                  <a:pt x="213464" y="526094"/>
                </a:cubicBezTo>
              </a:path>
            </a:pathLst>
          </a:cu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grpSp>
        <p:nvGrpSpPr>
          <p:cNvPr id="31" name="Red X's"/>
          <p:cNvGrpSpPr/>
          <p:nvPr/>
        </p:nvGrpSpPr>
        <p:grpSpPr>
          <a:xfrm>
            <a:off x="1757121" y="2126379"/>
            <a:ext cx="1389955" cy="1045965"/>
            <a:chOff x="9557381" y="2821059"/>
            <a:chExt cx="1102311" cy="829508"/>
          </a:xfrm>
        </p:grpSpPr>
        <p:grpSp>
          <p:nvGrpSpPr>
            <p:cNvPr id="32" name="Group 31"/>
            <p:cNvGrpSpPr/>
            <p:nvPr/>
          </p:nvGrpSpPr>
          <p:grpSpPr>
            <a:xfrm>
              <a:off x="9557381" y="2821059"/>
              <a:ext cx="685800" cy="171598"/>
              <a:chOff x="9557381" y="2821059"/>
              <a:chExt cx="685800" cy="171598"/>
            </a:xfrm>
          </p:grpSpPr>
          <p:cxnSp>
            <p:nvCxnSpPr>
              <p:cNvPr id="39" name="Straight Connector 38"/>
              <p:cNvCxnSpPr/>
              <p:nvPr/>
            </p:nvCxnSpPr>
            <p:spPr>
              <a:xfrm flipH="1">
                <a:off x="9557381" y="2821060"/>
                <a:ext cx="685800" cy="171597"/>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9557381" y="2821059"/>
                <a:ext cx="685800" cy="171597"/>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9666463" y="3180464"/>
              <a:ext cx="685800" cy="171598"/>
              <a:chOff x="9557381" y="2821059"/>
              <a:chExt cx="685800" cy="171598"/>
            </a:xfrm>
          </p:grpSpPr>
          <p:cxnSp>
            <p:nvCxnSpPr>
              <p:cNvPr id="37" name="Straight Connector 36"/>
              <p:cNvCxnSpPr/>
              <p:nvPr/>
            </p:nvCxnSpPr>
            <p:spPr>
              <a:xfrm flipH="1">
                <a:off x="9557381" y="2821060"/>
                <a:ext cx="685800" cy="171597"/>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9557381" y="2821059"/>
                <a:ext cx="685800" cy="171597"/>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9973892" y="3478969"/>
              <a:ext cx="685800" cy="171598"/>
              <a:chOff x="9557381" y="2821059"/>
              <a:chExt cx="685800" cy="171598"/>
            </a:xfrm>
          </p:grpSpPr>
          <p:cxnSp>
            <p:nvCxnSpPr>
              <p:cNvPr id="35" name="Straight Connector 34"/>
              <p:cNvCxnSpPr/>
              <p:nvPr/>
            </p:nvCxnSpPr>
            <p:spPr>
              <a:xfrm flipH="1">
                <a:off x="9557381" y="2821060"/>
                <a:ext cx="685800" cy="171597"/>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9557381" y="2821059"/>
                <a:ext cx="685800" cy="171597"/>
              </a:xfrm>
              <a:prstGeom prst="line">
                <a:avLst/>
              </a:prstGeom>
              <a:ln w="381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42" name="Text Placeholder 1"/>
          <p:cNvSpPr txBox="1">
            <a:spLocks/>
          </p:cNvSpPr>
          <p:nvPr/>
        </p:nvSpPr>
        <p:spPr>
          <a:xfrm>
            <a:off x="4313237" y="506377"/>
            <a:ext cx="7696200" cy="5115210"/>
          </a:xfrm>
          <a:prstGeom prst="rect">
            <a:avLst/>
          </a:prstGeom>
        </p:spPr>
        <p:txBody>
          <a:bodyPr vert="horz" wrap="square" lIns="146274" tIns="91422" rIns="146274" bIns="91422" rtlCol="0">
            <a:spAutoFit/>
          </a:bodyPr>
          <a:lst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spc="100" smtClean="0"/>
              <a:t>Some problems to think about:</a:t>
            </a:r>
            <a:r>
              <a:rPr lang="en-US" smtClean="0"/>
              <a:t/>
            </a:r>
            <a:br>
              <a:rPr lang="en-US" smtClean="0"/>
            </a:br>
            <a:endParaRPr lang="en-US" smtClean="0"/>
          </a:p>
          <a:p>
            <a:pPr>
              <a:buFont typeface="Wingdings" pitchFamily="2" charset="2"/>
              <a:buChar char="§"/>
            </a:pPr>
            <a:r>
              <a:rPr lang="en-US" sz="3600" smtClean="0"/>
              <a:t>Sibling Conflicts - What if a term is moved next to a deleted term with the same name?</a:t>
            </a:r>
          </a:p>
          <a:p>
            <a:pPr>
              <a:buFont typeface="Wingdings" pitchFamily="2" charset="2"/>
              <a:buChar char="§"/>
            </a:pPr>
            <a:endParaRPr lang="en-US" sz="3600" smtClean="0"/>
          </a:p>
          <a:p>
            <a:pPr>
              <a:buFont typeface="Wingdings" pitchFamily="2" charset="2"/>
              <a:buChar char="§"/>
            </a:pPr>
            <a:r>
              <a:rPr lang="en-US" sz="3600" smtClean="0"/>
              <a:t>Sequencing - What if the parent term was deleted *after* its child was moved away?</a:t>
            </a:r>
            <a:endParaRPr lang="en-US" sz="3600" dirty="0" smtClean="0"/>
          </a:p>
        </p:txBody>
      </p:sp>
    </p:spTree>
    <p:extLst>
      <p:ext uri="{BB962C8B-B14F-4D97-AF65-F5344CB8AC3E}">
        <p14:creationId xmlns:p14="http://schemas.microsoft.com/office/powerpoint/2010/main" val="14895036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23" name="Rectangle 22"/>
          <p:cNvSpPr/>
          <p:nvPr/>
        </p:nvSpPr>
        <p:spPr>
          <a:xfrm>
            <a:off x="331561" y="1541559"/>
            <a:ext cx="5459640" cy="4895503"/>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void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SyncTermSet</a:t>
            </a:r>
            <a:r>
              <a:rPr lang="en-US" sz="1200" b="1" dirty="0">
                <a:solidFill>
                  <a:srgbClr val="000000"/>
                </a:solidFill>
                <a:highlight>
                  <a:srgbClr val="FFFFFF"/>
                </a:highlight>
                <a:latin typeface="Consolas"/>
              </a:rPr>
              <a:t>(</a:t>
            </a:r>
            <a:r>
              <a:rPr lang="en-US" sz="1200" b="1" dirty="0" err="1">
                <a:solidFill>
                  <a:srgbClr val="2B91AF"/>
                </a:solidFill>
                <a:highlight>
                  <a:srgbClr val="FFFFFF"/>
                </a:highlight>
                <a:latin typeface="Consolas"/>
              </a:rPr>
              <a:t>TermSet</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r>
            <a:br>
              <a:rPr lang="en-US" sz="1200" b="1" dirty="0" smtClean="0">
                <a:solidFill>
                  <a:srgbClr val="000000"/>
                </a:solidFill>
                <a:highlight>
                  <a:srgbClr val="FFFFFF"/>
                </a:highlight>
                <a:latin typeface="Consolas"/>
              </a:rPr>
            </a:b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TermSetGoal</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panose="020B0609020204030204" pitchFamily="49" charset="0"/>
              </a:rPr>
              <a:t>// Load the tree of terms as a flat list</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"Loading terms..."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TermCollection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allTerms</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termSet.GetAllTerms</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.clientContext.Load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allTerms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allTermsArg</a:t>
            </a:r>
            <a:r>
              <a:rPr lang="en-US" sz="1200" b="1" dirty="0">
                <a:solidFill>
                  <a:srgbClr val="000000"/>
                </a:solidFill>
                <a:highlight>
                  <a:srgbClr val="FFFFFF"/>
                </a:highlight>
                <a:latin typeface="Consolas"/>
              </a:rPr>
              <a:t> =&gt; </a:t>
            </a:r>
            <a:r>
              <a:rPr lang="en-US" sz="1200" b="1" dirty="0" err="1">
                <a:solidFill>
                  <a:srgbClr val="000000"/>
                </a:solidFill>
                <a:highlight>
                  <a:srgbClr val="FFFFFF"/>
                </a:highlight>
                <a:latin typeface="Consolas"/>
              </a:rPr>
              <a:t>allTermsArg.Include</a:t>
            </a:r>
            <a:r>
              <a:rPr lang="en-US" sz="1200" b="1" dirty="0">
                <a:solidFill>
                  <a:srgbClr val="000000"/>
                </a:solidFill>
                <a:highlight>
                  <a:srgbClr val="FFFFFF"/>
                </a:highlight>
                <a:latin typeface="Consolas"/>
              </a:rPr>
              <a:t>(</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.termRetrievals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.ExecuteQuery</a:t>
            </a:r>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WCF CALL </a:t>
            </a:r>
            <a:r>
              <a:rPr lang="en-US" sz="1200" b="1" dirty="0" smtClean="0">
                <a:solidFill>
                  <a:srgbClr val="008000"/>
                </a:solidFill>
                <a:highlight>
                  <a:srgbClr val="FFFFFF"/>
                </a:highlight>
                <a:latin typeface="Consolas"/>
              </a:rPr>
              <a:t>#2</a:t>
            </a:r>
            <a:endParaRPr lang="en-US" sz="1200" b="1" dirty="0">
              <a:solidFill>
                <a:srgbClr val="000000"/>
              </a:solidFill>
              <a:highlight>
                <a:srgbClr val="FFFFFF"/>
              </a:highlight>
              <a:latin typeface="Consolas"/>
            </a:endParaRP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t>
            </a:r>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Dictionary</a:t>
            </a:r>
            <a:r>
              <a:rPr lang="en-US" sz="1200" b="1" dirty="0">
                <a:solidFill>
                  <a:srgbClr val="000000"/>
                </a:solidFill>
                <a:highlight>
                  <a:srgbClr val="FFFFFF"/>
                </a:highlight>
                <a:latin typeface="Consolas"/>
              </a:rPr>
              <a:t>&lt;</a:t>
            </a:r>
            <a:r>
              <a:rPr lang="en-US" sz="1200" b="1" dirty="0" err="1">
                <a:solidFill>
                  <a:srgbClr val="2B91AF"/>
                </a:solidFill>
                <a:highlight>
                  <a:srgbClr val="FFFFFF"/>
                </a:highlight>
                <a:latin typeface="Consolas"/>
              </a:rPr>
              <a:t>Guid</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&gt;();</a:t>
            </a:r>
          </a:p>
          <a:p>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termSet.Id</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Guid</a:t>
            </a:r>
            <a:r>
              <a:rPr lang="en-US" sz="1200" b="1" dirty="0" err="1" smtClean="0">
                <a:solidFill>
                  <a:srgbClr val="000000"/>
                </a:solidFill>
                <a:highlight>
                  <a:srgbClr val="FFFFFF"/>
                </a:highlight>
                <a:latin typeface="Consolas"/>
              </a:rPr>
              <a:t>.Empty</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.itemsById.Add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termSetWrapper.Id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foreach</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allTerms</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Guid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termSet.Id</a:t>
            </a:r>
            <a:r>
              <a:rPr lang="en-US" sz="1200" b="1" dirty="0" smtClean="0">
                <a:solidFill>
                  <a:srgbClr val="000000"/>
                </a:solidFill>
                <a:highlight>
                  <a:srgbClr val="FFFFFF"/>
                </a:highlight>
                <a:latin typeface="Consolas"/>
              </a:rPr>
              <a:t>;</a:t>
            </a:r>
          </a:p>
          <a:p>
            <a:r>
              <a:rPr lang="en-US" sz="1200" b="1" dirty="0" smtClean="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term.Parent.ServerObjectIsNull.Value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term.Parent.Id</a:t>
            </a:r>
            <a:r>
              <a:rPr lang="en-US" sz="1200" b="1" dirty="0" smtClean="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.itemsById.Add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term.Id</a:t>
            </a:r>
            <a:r>
              <a:rPr lang="en-US" sz="1200" b="1" dirty="0">
                <a:solidFill>
                  <a:srgbClr val="000000"/>
                </a:solidFill>
                <a:highlight>
                  <a:srgbClr val="FFFFFF"/>
                </a:highlight>
                <a:latin typeface="Consolas"/>
              </a:rPr>
              <a:t>, </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smtClean="0">
                <a:solidFill>
                  <a:srgbClr val="0000FF"/>
                </a:solidFill>
                <a:highlight>
                  <a:srgbClr val="FFFFFF"/>
                </a:highlight>
                <a:latin typeface="Consolas"/>
              </a:rPr>
              <a:t>new</a:t>
            </a:r>
            <a:r>
              <a:rPr lang="en-US" sz="1200" b="1" dirty="0" smtClean="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(term, </a:t>
            </a:r>
            <a:r>
              <a:rPr lang="en-US" sz="1200" b="1" dirty="0" err="1">
                <a:solidFill>
                  <a:srgbClr val="000000"/>
                </a:solidFill>
                <a:highlight>
                  <a:srgbClr val="FFFFFF"/>
                </a:highlight>
                <a:latin typeface="Consolas"/>
              </a:rPr>
              <a:t>term.Id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p:txBody>
      </p:sp>
      <p:sp>
        <p:nvSpPr>
          <p:cNvPr id="25" name="Rectangle 24"/>
          <p:cNvSpPr/>
          <p:nvPr/>
        </p:nvSpPr>
        <p:spPr>
          <a:xfrm>
            <a:off x="6271131" y="1894352"/>
            <a:ext cx="5966906" cy="4526171"/>
          </a:xfrm>
          <a:prstGeom prst="rect">
            <a:avLst/>
          </a:prstGeom>
          <a:solidFill>
            <a:schemeClr val="tx1"/>
          </a:solidFill>
        </p:spPr>
        <p:txBody>
          <a:bodyPr wrap="square" lIns="93278" tIns="46639" rIns="93278" bIns="46639">
            <a:spAutoFit/>
          </a:bodyPr>
          <a:lstStyle/>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0000FF"/>
                </a:solidFill>
                <a:highlight>
                  <a:srgbClr val="FFFFFF"/>
                </a:highlight>
                <a:latin typeface="Consolas"/>
              </a:rPr>
              <a:t>foreach</a:t>
            </a:r>
            <a:r>
              <a:rPr lang="en-US" sz="1200" b="1" dirty="0" smtClean="0">
                <a:solidFill>
                  <a:srgbClr val="000000"/>
                </a:solidFill>
                <a:highlight>
                  <a:srgbClr val="FFFFFF"/>
                </a:highlight>
                <a:latin typeface="Consolas"/>
              </a:rPr>
              <a:t> </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.itemsById.Values</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(wrapper != </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wrapper.ParentId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ChildTerms.Add</a:t>
            </a:r>
            <a:r>
              <a:rPr lang="en-US" sz="1200" b="1" dirty="0">
                <a:solidFill>
                  <a:srgbClr val="000000"/>
                </a:solidFill>
                <a:highlight>
                  <a:srgbClr val="FFFFFF"/>
                </a:highlight>
                <a:latin typeface="Consolas"/>
              </a:rPr>
              <a:t>(wrapper);</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"Step 1: Adds and Moves"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ProcessAddsAndMoves</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"Step 2: Deletes"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ProcessDeletes</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endParaRPr lang="en-US" sz="1200" b="1" dirty="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Log</a:t>
            </a:r>
            <a:r>
              <a:rPr lang="en-US" sz="1200" b="1" dirty="0">
                <a:solidFill>
                  <a:srgbClr val="000000"/>
                </a:solidFill>
                <a:highlight>
                  <a:srgbClr val="FFFFFF"/>
                </a:highlight>
                <a:latin typeface="Consolas"/>
              </a:rPr>
              <a:t>(</a:t>
            </a:r>
            <a:r>
              <a:rPr lang="en-US" sz="1200" b="1" dirty="0">
                <a:solidFill>
                  <a:srgbClr val="A31515"/>
                </a:solidFill>
                <a:highlight>
                  <a:srgbClr val="FFFFFF"/>
                </a:highlight>
                <a:latin typeface="Consolas"/>
              </a:rPr>
              <a:t>"Querying auxiliary data"</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foreach</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.itemsById.Values</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(wrapper != </a:t>
            </a:r>
            <a:r>
              <a:rPr lang="en-US" sz="1200" b="1" dirty="0" err="1">
                <a:solidFill>
                  <a:srgbClr val="000000"/>
                </a:solidFill>
                <a:highlight>
                  <a:srgbClr val="FFFFFF"/>
                </a:highlight>
                <a:latin typeface="Consolas"/>
              </a:rPr>
              <a:t>termSetWrapper</a:t>
            </a:r>
            <a:r>
              <a:rPr lang="en-US" sz="1200" b="1" dirty="0" smtClean="0">
                <a:solidFill>
                  <a:srgbClr val="000000"/>
                </a:solidFill>
                <a:highlight>
                  <a:srgbClr val="FFFFFF"/>
                </a:highlight>
                <a:latin typeface="Consolas"/>
              </a:rPr>
              <a:t>) {</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wrapper.TermDescription</a:t>
            </a:r>
            <a:r>
              <a:rPr lang="en-US" sz="1200" b="1" dirty="0">
                <a:solidFill>
                  <a:srgbClr val="000000"/>
                </a:solidFill>
                <a:highlight>
                  <a:srgbClr val="FFFFFF"/>
                </a:highlight>
                <a:latin typeface="Consolas"/>
              </a:rPr>
              <a:t> </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 </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wrapper.Item</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GetDescription</a:t>
            </a:r>
            <a:r>
              <a:rPr lang="en-US" sz="1200" b="1" dirty="0">
                <a:solidFill>
                  <a:srgbClr val="000000"/>
                </a:solidFill>
                <a:highlight>
                  <a:srgbClr val="FFFFFF"/>
                </a:highlight>
                <a:latin typeface="Consolas"/>
              </a:rPr>
              <a:t>(</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.lcid</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.ExecuteQuery</a:t>
            </a:r>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WCF CALL #3</a:t>
            </a:r>
            <a:endParaRPr lang="en-US" sz="1200" b="1" dirty="0">
              <a:solidFill>
                <a:srgbClr val="000000"/>
              </a:solidFill>
              <a:highlight>
                <a:srgbClr val="FFFFFF"/>
              </a:highlight>
              <a:latin typeface="Consolas"/>
            </a:endParaRP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Log</a:t>
            </a:r>
            <a:r>
              <a:rPr lang="en-US" sz="1200" b="1" dirty="0">
                <a:solidFill>
                  <a:srgbClr val="000000"/>
                </a:solidFill>
                <a:highlight>
                  <a:srgbClr val="FFFFFF"/>
                </a:highlight>
                <a:latin typeface="Consolas"/>
              </a:rPr>
              <a:t>(</a:t>
            </a:r>
            <a:r>
              <a:rPr lang="en-US" sz="1200" b="1" dirty="0">
                <a:solidFill>
                  <a:srgbClr val="A31515"/>
                </a:solidFill>
                <a:highlight>
                  <a:srgbClr val="FFFFFF"/>
                </a:highlight>
                <a:latin typeface="Consolas"/>
              </a:rPr>
              <a:t>"Step 3: Property Updates"</a:t>
            </a:r>
            <a:r>
              <a:rPr lang="en-US" sz="1200" b="1" dirty="0">
                <a:solidFill>
                  <a:srgbClr val="000000"/>
                </a:solidFill>
                <a:highlight>
                  <a:srgbClr val="FFFFFF"/>
                </a:highlight>
                <a:latin typeface="Consolas"/>
              </a:rPr>
              <a:t>);</a:t>
            </a:r>
          </a:p>
          <a:p>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ProcessPropertyUpdates</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termSetWrapper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termSetGoal</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.ExecuteQuery</a:t>
            </a:r>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WCF CALL #4</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a:t>
            </a:r>
          </a:p>
        </p:txBody>
      </p:sp>
      <p:cxnSp>
        <p:nvCxnSpPr>
          <p:cNvPr id="24" name="Straight Connector 23"/>
          <p:cNvCxnSpPr/>
          <p:nvPr/>
        </p:nvCxnSpPr>
        <p:spPr>
          <a:xfrm>
            <a:off x="5901199" y="1576365"/>
            <a:ext cx="0" cy="501055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2" name="1 2 3"/>
          <p:cNvGrpSpPr/>
          <p:nvPr/>
        </p:nvGrpSpPr>
        <p:grpSpPr>
          <a:xfrm>
            <a:off x="6005323" y="2962677"/>
            <a:ext cx="547155" cy="3535555"/>
            <a:chOff x="6503390" y="3478105"/>
            <a:chExt cx="1079518" cy="1435261"/>
          </a:xfrm>
        </p:grpSpPr>
        <p:sp>
          <p:nvSpPr>
            <p:cNvPr id="13" name="Rectangle 12"/>
            <p:cNvSpPr/>
            <p:nvPr/>
          </p:nvSpPr>
          <p:spPr>
            <a:xfrm>
              <a:off x="6503390" y="3478105"/>
              <a:ext cx="1079515" cy="323165"/>
            </a:xfrm>
            <a:prstGeom prst="rect">
              <a:avLst/>
            </a:prstGeom>
          </p:spPr>
          <p:txBody>
            <a:bodyPr wrap="square">
              <a:spAutoFit/>
            </a:bodyPr>
            <a:lstStyle/>
            <a:p>
              <a:r>
                <a:rPr lang="en-US" sz="1500" b="1" dirty="0" smtClean="0">
                  <a:solidFill>
                    <a:srgbClr val="FF0000"/>
                  </a:solidFill>
                  <a:latin typeface="Consolas"/>
                </a:rPr>
                <a:t>(1)</a:t>
              </a:r>
              <a:endParaRPr lang="en-US" sz="1500" b="1" dirty="0">
                <a:solidFill>
                  <a:srgbClr val="FF0000"/>
                </a:solidFill>
                <a:latin typeface="Consolas"/>
              </a:endParaRPr>
            </a:p>
          </p:txBody>
        </p:sp>
        <p:sp>
          <p:nvSpPr>
            <p:cNvPr id="14" name="Rectangle 13"/>
            <p:cNvSpPr/>
            <p:nvPr/>
          </p:nvSpPr>
          <p:spPr>
            <a:xfrm>
              <a:off x="6503392" y="3702870"/>
              <a:ext cx="1079516" cy="323165"/>
            </a:xfrm>
            <a:prstGeom prst="rect">
              <a:avLst/>
            </a:prstGeom>
          </p:spPr>
          <p:txBody>
            <a:bodyPr wrap="square">
              <a:spAutoFit/>
            </a:bodyPr>
            <a:lstStyle/>
            <a:p>
              <a:r>
                <a:rPr lang="en-US" sz="1500" b="1" dirty="0" smtClean="0">
                  <a:solidFill>
                    <a:srgbClr val="FF0000"/>
                  </a:solidFill>
                  <a:latin typeface="Consolas"/>
                </a:rPr>
                <a:t>(2)</a:t>
              </a:r>
              <a:endParaRPr lang="en-US" sz="1500" b="1" dirty="0">
                <a:solidFill>
                  <a:srgbClr val="FF0000"/>
                </a:solidFill>
                <a:latin typeface="Consolas"/>
              </a:endParaRPr>
            </a:p>
          </p:txBody>
        </p:sp>
        <p:sp>
          <p:nvSpPr>
            <p:cNvPr id="15" name="Rectangle 14"/>
            <p:cNvSpPr/>
            <p:nvPr/>
          </p:nvSpPr>
          <p:spPr>
            <a:xfrm>
              <a:off x="6503390" y="4590201"/>
              <a:ext cx="1079517" cy="323165"/>
            </a:xfrm>
            <a:prstGeom prst="rect">
              <a:avLst/>
            </a:prstGeom>
          </p:spPr>
          <p:txBody>
            <a:bodyPr wrap="square">
              <a:spAutoFit/>
            </a:bodyPr>
            <a:lstStyle/>
            <a:p>
              <a:r>
                <a:rPr lang="en-US" sz="1500" b="1" dirty="0" smtClean="0">
                  <a:solidFill>
                    <a:srgbClr val="FF0000"/>
                  </a:solidFill>
                  <a:latin typeface="Consolas"/>
                </a:rPr>
                <a:t>(3)</a:t>
              </a:r>
              <a:endParaRPr lang="en-US" sz="1500" b="1" dirty="0">
                <a:solidFill>
                  <a:srgbClr val="FF0000"/>
                </a:solidFill>
                <a:latin typeface="Consolas"/>
              </a:endParaRPr>
            </a:p>
          </p:txBody>
        </p:sp>
      </p:grpSp>
      <p:sp>
        <p:nvSpPr>
          <p:cNvPr id="30" name="5 A"/>
          <p:cNvSpPr/>
          <p:nvPr/>
        </p:nvSpPr>
        <p:spPr bwMode="auto">
          <a:xfrm>
            <a:off x="6473371" y="2813271"/>
            <a:ext cx="5080000" cy="336981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1" name="6 A"/>
          <p:cNvSpPr/>
          <p:nvPr/>
        </p:nvSpPr>
        <p:spPr bwMode="auto">
          <a:xfrm>
            <a:off x="6446837" y="3821857"/>
            <a:ext cx="5019449" cy="170808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7" name="Rounded Rectangle 36"/>
          <p:cNvSpPr/>
          <p:nvPr/>
        </p:nvSpPr>
        <p:spPr bwMode="auto">
          <a:xfrm>
            <a:off x="1005685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Rounded Rectangle 37"/>
          <p:cNvSpPr/>
          <p:nvPr/>
        </p:nvSpPr>
        <p:spPr bwMode="auto">
          <a:xfrm>
            <a:off x="10309245"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ounded Rectangle 38"/>
          <p:cNvSpPr/>
          <p:nvPr/>
        </p:nvSpPr>
        <p:spPr bwMode="auto">
          <a:xfrm>
            <a:off x="10561637" y="6383638"/>
            <a:ext cx="252392" cy="228599"/>
          </a:xfrm>
          <a:prstGeom prst="roundRect">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ounded Rectangle 39"/>
          <p:cNvSpPr/>
          <p:nvPr/>
        </p:nvSpPr>
        <p:spPr bwMode="auto">
          <a:xfrm>
            <a:off x="1081243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ounded Rectangle 40"/>
          <p:cNvSpPr/>
          <p:nvPr/>
        </p:nvSpPr>
        <p:spPr bwMode="auto">
          <a:xfrm>
            <a:off x="11057171"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Rounded Rectangle 41"/>
          <p:cNvSpPr/>
          <p:nvPr/>
        </p:nvSpPr>
        <p:spPr bwMode="auto">
          <a:xfrm>
            <a:off x="1130956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ounded Rectangle 42"/>
          <p:cNvSpPr/>
          <p:nvPr/>
        </p:nvSpPr>
        <p:spPr bwMode="auto">
          <a:xfrm>
            <a:off x="11568546"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47604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ray"/>
          <p:cNvSpPr/>
          <p:nvPr/>
        </p:nvSpPr>
        <p:spPr bwMode="auto">
          <a:xfrm>
            <a:off x="-1" y="-1"/>
            <a:ext cx="12436475" cy="6994525"/>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810" y="107960"/>
            <a:ext cx="9444852" cy="6778602"/>
          </a:xfrm>
          <a:prstGeom prst="rect">
            <a:avLst/>
          </a:prstGeom>
        </p:spPr>
      </p:pic>
      <p:sp>
        <p:nvSpPr>
          <p:cNvPr id="5" name="Oval 4"/>
          <p:cNvSpPr/>
          <p:nvPr/>
        </p:nvSpPr>
        <p:spPr bwMode="auto">
          <a:xfrm rot="159799">
            <a:off x="4780966" y="1467011"/>
            <a:ext cx="1179681" cy="480611"/>
          </a:xfrm>
          <a:prstGeom prst="ellipse">
            <a:avLst/>
          </a:prstGeom>
          <a:noFill/>
          <a:ln w="571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242149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49" name="Rounded Rectangle 48"/>
          <p:cNvSpPr/>
          <p:nvPr/>
        </p:nvSpPr>
        <p:spPr bwMode="auto">
          <a:xfrm>
            <a:off x="1005685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 name="Rounded Rectangle 49"/>
          <p:cNvSpPr/>
          <p:nvPr/>
        </p:nvSpPr>
        <p:spPr bwMode="auto">
          <a:xfrm>
            <a:off x="10309245"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 name="Rounded Rectangle 50"/>
          <p:cNvSpPr/>
          <p:nvPr/>
        </p:nvSpPr>
        <p:spPr bwMode="auto">
          <a:xfrm>
            <a:off x="10561637"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Rounded Rectangle 51"/>
          <p:cNvSpPr/>
          <p:nvPr/>
        </p:nvSpPr>
        <p:spPr bwMode="auto">
          <a:xfrm>
            <a:off x="10812433" y="6383638"/>
            <a:ext cx="252392" cy="228599"/>
          </a:xfrm>
          <a:prstGeom prst="roundRect">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Rounded Rectangle 52"/>
          <p:cNvSpPr/>
          <p:nvPr/>
        </p:nvSpPr>
        <p:spPr bwMode="auto">
          <a:xfrm>
            <a:off x="11057171"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ounded Rectangle 53"/>
          <p:cNvSpPr/>
          <p:nvPr/>
        </p:nvSpPr>
        <p:spPr bwMode="auto">
          <a:xfrm>
            <a:off x="1130956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Rounded Rectangle 54"/>
          <p:cNvSpPr/>
          <p:nvPr/>
        </p:nvSpPr>
        <p:spPr bwMode="auto">
          <a:xfrm>
            <a:off x="11568546"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bwMode="auto">
          <a:xfrm>
            <a:off x="2865437" y="1985640"/>
            <a:ext cx="6324600" cy="3569022"/>
          </a:xfrm>
          <a:prstGeom prst="rect">
            <a:avLst/>
          </a:prstGeom>
          <a:solidFill>
            <a:schemeClr val="accent4"/>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Text Placeholder 1"/>
          <p:cNvSpPr>
            <a:spLocks noGrp="1"/>
          </p:cNvSpPr>
          <p:nvPr>
            <p:ph type="body" sz="quarter" idx="4294967295"/>
          </p:nvPr>
        </p:nvSpPr>
        <p:spPr>
          <a:xfrm>
            <a:off x="3398837" y="2582862"/>
            <a:ext cx="5486400" cy="2283666"/>
          </a:xfrm>
        </p:spPr>
        <p:txBody>
          <a:bodyPr/>
          <a:lstStyle/>
          <a:p>
            <a:pPr marL="0" indent="0">
              <a:buNone/>
            </a:pPr>
            <a:r>
              <a:rPr lang="en-US" sz="4400" b="1" spc="100" dirty="0" smtClean="0">
                <a:latin typeface="Verdana" pitchFamily="34" charset="0"/>
                <a:ea typeface="Verdana" pitchFamily="34" charset="0"/>
                <a:cs typeface="Verdana" pitchFamily="34" charset="0"/>
              </a:rPr>
              <a:t>1. Adds/Moves</a:t>
            </a:r>
          </a:p>
          <a:p>
            <a:pPr marL="0" indent="0">
              <a:buNone/>
            </a:pPr>
            <a:r>
              <a:rPr lang="en-US" sz="4400" b="1" spc="100" dirty="0" smtClean="0">
                <a:solidFill>
                  <a:schemeClr val="accent5"/>
                </a:solidFill>
                <a:latin typeface="Verdana" pitchFamily="34" charset="0"/>
                <a:ea typeface="Verdana" pitchFamily="34" charset="0"/>
                <a:cs typeface="Verdana" pitchFamily="34" charset="0"/>
              </a:rPr>
              <a:t>2. Deletes</a:t>
            </a:r>
          </a:p>
          <a:p>
            <a:pPr marL="0" indent="0">
              <a:buNone/>
            </a:pPr>
            <a:r>
              <a:rPr lang="en-US" sz="4400" b="1" spc="100" dirty="0" smtClean="0">
                <a:solidFill>
                  <a:schemeClr val="accent5"/>
                </a:solidFill>
                <a:latin typeface="Verdana" pitchFamily="34" charset="0"/>
                <a:ea typeface="Verdana" pitchFamily="34" charset="0"/>
                <a:cs typeface="Verdana" pitchFamily="34" charset="0"/>
              </a:rPr>
              <a:t>3. Updates</a:t>
            </a:r>
            <a:endParaRPr lang="en-US" sz="4400" dirty="0" smtClean="0">
              <a:solidFill>
                <a:schemeClr val="accent5"/>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33700858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23" name="Rectangle 22"/>
          <p:cNvSpPr/>
          <p:nvPr/>
        </p:nvSpPr>
        <p:spPr>
          <a:xfrm>
            <a:off x="274637" y="1539563"/>
            <a:ext cx="5867399" cy="5080169"/>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void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ProcessAddsAndMoves</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parentWrapper</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ItemGoal</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parentItemGoal</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Debug</a:t>
            </a:r>
            <a:r>
              <a:rPr lang="en-US" sz="1200" b="1" dirty="0" err="1">
                <a:solidFill>
                  <a:srgbClr val="000000"/>
                </a:solidFill>
                <a:highlight>
                  <a:srgbClr val="FFFFFF"/>
                </a:highlight>
                <a:latin typeface="Consolas"/>
              </a:rPr>
              <a:t>.Assert</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parentWrapper.Id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parentItemGoal.Id</a:t>
            </a:r>
            <a:r>
              <a:rPr lang="en-US" sz="1200" b="1" dirty="0">
                <a:solidFill>
                  <a:srgbClr val="000000"/>
                </a:solidFill>
                <a:highlight>
                  <a:srgbClr val="FFFFFF"/>
                </a:highlight>
                <a:latin typeface="Consolas"/>
              </a:rPr>
              <a:t>);</a:t>
            </a:r>
          </a:p>
          <a:p>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err="1">
                <a:solidFill>
                  <a:srgbClr val="0000FF"/>
                </a:solidFill>
                <a:highlight>
                  <a:srgbClr val="FFFFFF"/>
                </a:highlight>
                <a:latin typeface="Consolas"/>
              </a:rPr>
              <a:t>foreach</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TermGoal</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termGoal</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parentItemGoal.TermGoals</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Does the term already exist?</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.itemsById.TryGetValue</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termGoal.Id</a:t>
            </a:r>
            <a:r>
              <a:rPr lang="en-US" sz="1200" b="1" dirty="0">
                <a:solidFill>
                  <a:srgbClr val="000000"/>
                </a:solidFill>
                <a:highlight>
                  <a:srgbClr val="FFFFFF"/>
                </a:highlight>
                <a:latin typeface="Consolas"/>
              </a:rPr>
              <a:t>, </a:t>
            </a:r>
            <a:r>
              <a:rPr lang="en-US" sz="1200" b="1" dirty="0" smtClean="0">
                <a:solidFill>
                  <a:srgbClr val="0000FF"/>
                </a:solidFill>
                <a:highlight>
                  <a:srgbClr val="FFFFFF"/>
                </a:highlight>
                <a:latin typeface="Consolas"/>
              </a:rPr>
              <a:t>out</a:t>
            </a:r>
            <a:r>
              <a:rPr lang="en-US" sz="1200" b="1" dirty="0" smtClean="0">
                <a:solidFill>
                  <a:srgbClr val="000000"/>
                </a:solidFill>
                <a:highlight>
                  <a:srgbClr val="FFFFFF"/>
                </a:highlight>
                <a:latin typeface="Consolas"/>
              </a:rPr>
              <a:t> </a:t>
            </a:r>
            <a:r>
              <a:rPr lang="en-US" sz="1200" b="1" dirty="0">
                <a:solidFill>
                  <a:srgbClr val="000000"/>
                </a:solidFill>
                <a:highlight>
                  <a:srgbClr val="FFFFFF"/>
                </a:highlight>
                <a:latin typeface="Consolas"/>
              </a:rPr>
              <a:t>wrapper))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Creating missing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safeName</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GenerateNameWithoutSiblingConflicts</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parentWrapper</a:t>
            </a:r>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termGoal.Name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newTerm</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parentWrapper.Item.CreateTerm</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safeName</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Program</a:t>
            </a:r>
            <a:r>
              <a:rPr lang="en-US" sz="1200" b="1" dirty="0" err="1" smtClean="0">
                <a:solidFill>
                  <a:srgbClr val="000000"/>
                </a:solidFill>
                <a:highlight>
                  <a:srgbClr val="FFFFFF"/>
                </a:highlight>
                <a:latin typeface="Consolas"/>
              </a:rPr>
              <a:t>.lcid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termGoal.Id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wrapper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newTerm</a:t>
            </a:r>
            <a:r>
              <a:rPr lang="en-US" sz="1200" b="1" dirty="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termGoal.Id</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parentWrapper.Id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safeName</a:t>
            </a:r>
            <a:r>
              <a:rPr lang="en-US" sz="1200" b="1" dirty="0">
                <a:solidFill>
                  <a:srgbClr val="000000"/>
                </a:solidFill>
                <a:highlight>
                  <a:srgbClr val="FFFFFF"/>
                </a:highlight>
                <a:latin typeface="Consolas"/>
              </a:rPr>
              <a:t>);</a:t>
            </a:r>
          </a:p>
          <a:p>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AddWrapperToTree</a:t>
            </a:r>
            <a:r>
              <a:rPr lang="en-US" sz="1200" b="1" dirty="0">
                <a:solidFill>
                  <a:srgbClr val="000000"/>
                </a:solidFill>
                <a:highlight>
                  <a:srgbClr val="FFFFFF"/>
                </a:highlight>
                <a:latin typeface="Consolas"/>
              </a:rPr>
              <a:t>(wrapper);</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.clientContext.Load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newTerm</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.termRetrievals</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else</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p>
          <a:p>
            <a:r>
              <a:rPr lang="en-US" sz="1200" b="1" dirty="0" smtClean="0">
                <a:solidFill>
                  <a:srgbClr val="000000"/>
                </a:solidFill>
                <a:highlight>
                  <a:srgbClr val="FFFFFF"/>
                </a:highlight>
                <a:latin typeface="Consolas"/>
              </a:rPr>
              <a:t>       </a:t>
            </a:r>
            <a:endParaRPr lang="en-US" sz="1200" b="1" dirty="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p>
          <a:p>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ProcessAddsAndMoves</a:t>
            </a:r>
            <a:r>
              <a:rPr lang="en-US" sz="1200" b="1" dirty="0" smtClean="0">
                <a:solidFill>
                  <a:srgbClr val="000000"/>
                </a:solidFill>
                <a:highlight>
                  <a:srgbClr val="FFFFFF"/>
                </a:highlight>
                <a:latin typeface="Consolas"/>
              </a:rPr>
              <a:t>(wrapper, </a:t>
            </a:r>
            <a:r>
              <a:rPr lang="en-US" sz="1200" b="1" dirty="0" err="1" smtClean="0">
                <a:solidFill>
                  <a:srgbClr val="000000"/>
                </a:solidFill>
                <a:highlight>
                  <a:srgbClr val="FFFFFF"/>
                </a:highlight>
                <a:latin typeface="Consolas"/>
              </a:rPr>
              <a:t>termGoal</a:t>
            </a:r>
            <a:r>
              <a:rPr lang="en-US" sz="1200" b="1" dirty="0" smtClean="0">
                <a:solidFill>
                  <a:srgbClr val="000000"/>
                </a:solidFill>
                <a:highlight>
                  <a:srgbClr val="FFFFFF"/>
                </a:highlight>
                <a:latin typeface="Consolas"/>
              </a:rPr>
              <a:t>); </a:t>
            </a:r>
            <a:r>
              <a:rPr lang="en-US" sz="1200" b="1" dirty="0" smtClean="0">
                <a:solidFill>
                  <a:srgbClr val="008000"/>
                </a:solidFill>
                <a:highlight>
                  <a:srgbClr val="FFFFFF"/>
                </a:highlight>
                <a:latin typeface="Consolas"/>
              </a:rPr>
              <a:t>// </a:t>
            </a:r>
            <a:r>
              <a:rPr lang="en-US" sz="1200" b="1" dirty="0" err="1" smtClean="0">
                <a:solidFill>
                  <a:srgbClr val="008000"/>
                </a:solidFill>
                <a:highlight>
                  <a:srgbClr val="FFFFFF"/>
                </a:highlight>
                <a:latin typeface="Consolas"/>
              </a:rPr>
              <a:t>recurse</a:t>
            </a:r>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p>
          <a:p>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p:txBody>
      </p:sp>
      <p:grpSp>
        <p:nvGrpSpPr>
          <p:cNvPr id="14" name="Nested Code"/>
          <p:cNvGrpSpPr/>
          <p:nvPr/>
        </p:nvGrpSpPr>
        <p:grpSpPr>
          <a:xfrm>
            <a:off x="1646237" y="1727201"/>
            <a:ext cx="10473193" cy="4572000"/>
            <a:chOff x="1646237" y="1727201"/>
            <a:chExt cx="10473193" cy="4572000"/>
          </a:xfrm>
        </p:grpSpPr>
        <p:sp>
          <p:nvSpPr>
            <p:cNvPr id="25" name="Rectangle 24"/>
            <p:cNvSpPr/>
            <p:nvPr/>
          </p:nvSpPr>
          <p:spPr>
            <a:xfrm>
              <a:off x="6437087" y="2075026"/>
              <a:ext cx="5638800" cy="4156840"/>
            </a:xfrm>
            <a:prstGeom prst="rect">
              <a:avLst/>
            </a:prstGeom>
            <a:solidFill>
              <a:schemeClr val="tx1"/>
            </a:solidFill>
          </p:spPr>
          <p:txBody>
            <a:bodyPr wrap="square" lIns="93278" tIns="46639" rIns="93278" bIns="46639">
              <a:spAutoFit/>
            </a:bodyPr>
            <a:lstStyle/>
            <a:p>
              <a:r>
                <a:rPr lang="en-US" sz="1200" b="1" dirty="0">
                  <a:solidFill>
                    <a:srgbClr val="008000"/>
                  </a:solidFill>
                  <a:highlight>
                    <a:srgbClr val="FFFFFF"/>
                  </a:highlight>
                  <a:latin typeface="Consolas"/>
                </a:rPr>
                <a:t>// The term exists, so ensure that it is a child of </a:t>
              </a:r>
              <a:r>
                <a:rPr lang="en-US" sz="1200" b="1" dirty="0" err="1">
                  <a:solidFill>
                    <a:srgbClr val="008000"/>
                  </a:solidFill>
                  <a:highlight>
                    <a:srgbClr val="FFFFFF"/>
                  </a:highlight>
                  <a:latin typeface="Consolas"/>
                </a:rPr>
                <a:t>parentItem</a:t>
              </a:r>
              <a:endParaRPr lang="en-US" sz="1200" b="1" dirty="0">
                <a:solidFill>
                  <a:srgbClr val="000000"/>
                </a:solidFill>
                <a:highlight>
                  <a:srgbClr val="FFFFFF"/>
                </a:highlight>
                <a:latin typeface="Consolas"/>
              </a:endParaRPr>
            </a:p>
            <a:p>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wrapper.ParentId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parentWrapper.Id</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"Verified position of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wrapper.Name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else</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Moving Term \""</a:t>
              </a:r>
              <a:r>
                <a:rPr lang="en-US" sz="1200" b="1" dirty="0">
                  <a:solidFill>
                    <a:srgbClr val="000000"/>
                  </a:solidFill>
                  <a:highlight>
                    <a:srgbClr val="FFFFFF"/>
                  </a:highlight>
                  <a:latin typeface="Consolas"/>
                </a:rPr>
                <a:t> + </a:t>
              </a:r>
              <a:r>
                <a:rPr lang="en-US" sz="1200" b="1" dirty="0" err="1" smtClean="0">
                  <a:solidFill>
                    <a:srgbClr val="000000"/>
                  </a:solidFill>
                  <a:highlight>
                    <a:srgbClr val="FFFFFF"/>
                  </a:highlight>
                  <a:latin typeface="Consolas"/>
                </a:rPr>
                <a:t>wrapper.Name</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 </a:t>
              </a:r>
              <a:r>
                <a:rPr lang="en-US" sz="1200" b="1" dirty="0">
                  <a:solidFill>
                    <a:srgbClr val="A31515"/>
                  </a:solidFill>
                  <a:highlight>
                    <a:srgbClr val="FFFFFF"/>
                  </a:highlight>
                  <a:latin typeface="Consolas"/>
                </a:rPr>
                <a:t>"\" to be a child of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parentWrapper.Name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Avoid key violations introduced by the move</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safeName</a:t>
              </a:r>
              <a:r>
                <a:rPr lang="en-US" sz="1200" b="1" dirty="0">
                  <a:solidFill>
                    <a:srgbClr val="000000"/>
                  </a:solidFill>
                  <a:highlight>
                    <a:srgbClr val="FFFFFF"/>
                  </a:highlight>
                  <a:latin typeface="Consolas"/>
                </a:rPr>
                <a:t> = </a:t>
              </a:r>
              <a:r>
                <a:rPr lang="en-US" sz="1200" b="1" dirty="0" err="1" smtClean="0">
                  <a:solidFill>
                    <a:srgbClr val="000000"/>
                  </a:solidFill>
                  <a:highlight>
                    <a:srgbClr val="FFFFFF"/>
                  </a:highlight>
                  <a:latin typeface="Consolas"/>
                </a:rPr>
                <a:t>GenerateNameWithoutSiblingConflicts</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parentWrapper</a:t>
              </a:r>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termGoal.Name</a:t>
              </a:r>
              <a:r>
                <a:rPr lang="en-US" sz="1200" b="1" dirty="0">
                  <a:solidFill>
                    <a:srgbClr val="000000"/>
                  </a:solidFill>
                  <a:highlight>
                    <a:srgbClr val="FFFFFF"/>
                  </a:highlight>
                  <a:latin typeface="Consolas"/>
                </a:rPr>
                <a:t>);</a:t>
              </a:r>
            </a:p>
            <a:p>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wrapper.Item.Name</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safeName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wrapper.Item.Name</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safeName</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wrapper.Item</a:t>
              </a:r>
              <a:r>
                <a:rPr lang="en-US" sz="1200" b="1" dirty="0">
                  <a:solidFill>
                    <a:srgbClr val="000000"/>
                  </a:solidFill>
                  <a:highlight>
                    <a:srgbClr val="FFFFFF"/>
                  </a:highlight>
                  <a:latin typeface="Consolas"/>
                </a:rPr>
                <a:t>).Move(</a:t>
              </a:r>
              <a:r>
                <a:rPr lang="en-US" sz="1200" b="1" dirty="0" err="1">
                  <a:solidFill>
                    <a:srgbClr val="000000"/>
                  </a:solidFill>
                  <a:highlight>
                    <a:srgbClr val="FFFFFF"/>
                  </a:highlight>
                  <a:latin typeface="Consolas"/>
                </a:rPr>
                <a:t>parentWrapper.Item</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Update the data structure</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oldParent</a:t>
              </a:r>
              <a:r>
                <a:rPr lang="en-US" sz="1200" b="1" dirty="0">
                  <a:solidFill>
                    <a:srgbClr val="000000"/>
                  </a:solidFill>
                  <a:highlight>
                    <a:srgbClr val="FFFFFF"/>
                  </a:highlight>
                  <a:latin typeface="Consolas"/>
                </a:rPr>
                <a:t> =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wrapper.ParentId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oldParent.ChildTerms.Remove</a:t>
              </a:r>
              <a:r>
                <a:rPr lang="en-US" sz="1200" b="1" dirty="0">
                  <a:solidFill>
                    <a:srgbClr val="000000"/>
                  </a:solidFill>
                  <a:highlight>
                    <a:srgbClr val="FFFFFF"/>
                  </a:highlight>
                  <a:latin typeface="Consolas"/>
                </a:rPr>
                <a:t>(wrapper);</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wrapper.ParentId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parentWrapper.Id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parentWrapper.ChildTerms.Add</a:t>
              </a:r>
              <a:r>
                <a:rPr lang="en-US" sz="1200" b="1" dirty="0">
                  <a:solidFill>
                    <a:srgbClr val="000000"/>
                  </a:solidFill>
                  <a:highlight>
                    <a:srgbClr val="FFFFFF"/>
                  </a:highlight>
                  <a:latin typeface="Consolas"/>
                </a:rPr>
                <a:t>(wrapper);</a:t>
              </a:r>
            </a:p>
            <a:p>
              <a:r>
                <a:rPr lang="en-US" sz="1200" b="1" dirty="0">
                  <a:solidFill>
                    <a:srgbClr val="000000"/>
                  </a:solidFill>
                  <a:highlight>
                    <a:srgbClr val="FFFFFF"/>
                  </a:highlight>
                  <a:latin typeface="Consolas"/>
                </a:rPr>
                <a:t>}</a:t>
              </a:r>
            </a:p>
          </p:txBody>
        </p:sp>
        <p:sp>
          <p:nvSpPr>
            <p:cNvPr id="2" name="Rectangle 1"/>
            <p:cNvSpPr/>
            <p:nvPr/>
          </p:nvSpPr>
          <p:spPr bwMode="auto">
            <a:xfrm>
              <a:off x="1646237" y="5485057"/>
              <a:ext cx="4529893" cy="114300"/>
            </a:xfrm>
            <a:prstGeom prst="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Isosceles Triangle 9"/>
            <p:cNvSpPr/>
            <p:nvPr/>
          </p:nvSpPr>
          <p:spPr bwMode="auto">
            <a:xfrm rot="16200000">
              <a:off x="3866585" y="3879282"/>
              <a:ext cx="4572000" cy="267838"/>
            </a:xfrm>
            <a:prstGeom prst="triangle">
              <a:avLst>
                <a:gd name="adj" fmla="val 15935"/>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6313744" y="1727201"/>
              <a:ext cx="5805686" cy="4572000"/>
            </a:xfrm>
            <a:prstGeom prst="rect">
              <a:avLst/>
            </a:prstGeom>
            <a:noFill/>
            <a:ln w="5715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9" name="2 A"/>
          <p:cNvSpPr/>
          <p:nvPr/>
        </p:nvSpPr>
        <p:spPr bwMode="auto">
          <a:xfrm>
            <a:off x="671588" y="3222170"/>
            <a:ext cx="5377241" cy="203200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0" name="1 A"/>
          <p:cNvSpPr/>
          <p:nvPr/>
        </p:nvSpPr>
        <p:spPr bwMode="auto">
          <a:xfrm>
            <a:off x="504410" y="2448605"/>
            <a:ext cx="4934819" cy="26556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1" name="3 A"/>
          <p:cNvSpPr/>
          <p:nvPr/>
        </p:nvSpPr>
        <p:spPr bwMode="auto">
          <a:xfrm>
            <a:off x="6473371" y="2061029"/>
            <a:ext cx="5427591" cy="79828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2" name="4 A"/>
          <p:cNvSpPr/>
          <p:nvPr/>
        </p:nvSpPr>
        <p:spPr bwMode="auto">
          <a:xfrm>
            <a:off x="6574971" y="3364008"/>
            <a:ext cx="5207447" cy="119347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3" name="5 A"/>
          <p:cNvSpPr/>
          <p:nvPr/>
        </p:nvSpPr>
        <p:spPr bwMode="auto">
          <a:xfrm>
            <a:off x="6574971" y="4557485"/>
            <a:ext cx="4215266" cy="38757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2" name="Elipsis"/>
          <p:cNvGrpSpPr/>
          <p:nvPr/>
        </p:nvGrpSpPr>
        <p:grpSpPr>
          <a:xfrm>
            <a:off x="960437" y="5485057"/>
            <a:ext cx="627176" cy="115338"/>
            <a:chOff x="960437" y="5485057"/>
            <a:chExt cx="627176" cy="115338"/>
          </a:xfrm>
        </p:grpSpPr>
        <p:sp>
          <p:nvSpPr>
            <p:cNvPr id="35" name="Rectangle 34"/>
            <p:cNvSpPr/>
            <p:nvPr/>
          </p:nvSpPr>
          <p:spPr bwMode="auto">
            <a:xfrm>
              <a:off x="1417637" y="5485057"/>
              <a:ext cx="169976" cy="114300"/>
            </a:xfrm>
            <a:prstGeom prst="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1189037" y="5485057"/>
              <a:ext cx="169976" cy="114300"/>
            </a:xfrm>
            <a:prstGeom prst="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960437" y="5486095"/>
              <a:ext cx="169976" cy="114300"/>
            </a:xfrm>
            <a:prstGeom prst="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5" name="Pop-Up"/>
          <p:cNvGrpSpPr/>
          <p:nvPr/>
        </p:nvGrpSpPr>
        <p:grpSpPr>
          <a:xfrm>
            <a:off x="6115165" y="1539563"/>
            <a:ext cx="6115276" cy="3906781"/>
            <a:chOff x="6115165" y="1539563"/>
            <a:chExt cx="6115276" cy="3906781"/>
          </a:xfrm>
        </p:grpSpPr>
        <p:sp>
          <p:nvSpPr>
            <p:cNvPr id="45" name="Rectangle 44"/>
            <p:cNvSpPr/>
            <p:nvPr/>
          </p:nvSpPr>
          <p:spPr bwMode="auto">
            <a:xfrm>
              <a:off x="6115165" y="1539563"/>
              <a:ext cx="6115276" cy="3816208"/>
            </a:xfrm>
            <a:prstGeom prst="rect">
              <a:avLst/>
            </a:prstGeom>
            <a:solidFill>
              <a:srgbClr val="FFFFFF"/>
            </a:solidFill>
            <a:ln w="25400" cap="flat" cmpd="sng" algn="ctr">
              <a:solidFill>
                <a:schemeClr val="accent5"/>
              </a:solidFill>
              <a:prstDash val="solid"/>
              <a:headEnd type="none" w="med" len="med"/>
              <a:tailEnd type="none" w="med" len="med"/>
            </a:ln>
            <a:effectLst>
              <a:outerShdw blurRad="139700" dist="88900" dir="2700000" algn="tl" rotWithShape="0">
                <a:prstClr val="black">
                  <a:alpha val="40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46" name="Rectangle 45"/>
            <p:cNvSpPr/>
            <p:nvPr/>
          </p:nvSpPr>
          <p:spPr>
            <a:xfrm>
              <a:off x="6352237" y="1660692"/>
              <a:ext cx="5762090" cy="3785652"/>
            </a:xfrm>
            <a:prstGeom prst="rect">
              <a:avLst/>
            </a:prstGeom>
          </p:spPr>
          <p:txBody>
            <a:bodyPr wrap="square">
              <a:spAutoFit/>
            </a:bodyPr>
            <a:lstStyle/>
            <a:p>
              <a:r>
                <a:rPr lang="en-US" sz="1200" b="1" dirty="0">
                  <a:solidFill>
                    <a:srgbClr val="0000FF"/>
                  </a:solidFill>
                  <a:highlight>
                    <a:srgbClr val="FFFFFF"/>
                  </a:highlight>
                  <a:latin typeface="Consolas" panose="020B0609020204030204" pitchFamily="49" charset="0"/>
                </a:rPr>
                <a:t>static</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GenerateNameWithoutSiblingConflicts</a:t>
              </a:r>
              <a:r>
                <a:rPr lang="en-US" sz="1200" b="1" dirty="0" smtClean="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smtClean="0">
                  <a:solidFill>
                    <a:srgbClr val="2B91AF"/>
                  </a:solidFill>
                  <a:highlight>
                    <a:srgbClr val="FFFFFF"/>
                  </a:highlight>
                  <a:latin typeface="Consolas" panose="020B0609020204030204" pitchFamily="49" charset="0"/>
                </a:rPr>
                <a:t>Wrapper</a:t>
              </a:r>
              <a:r>
                <a:rPr lang="en-US" sz="1200" b="1" dirty="0" smtClean="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parentWrapper</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intendedName</a:t>
              </a:r>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a:t>
              </a:r>
            </a:p>
            <a:p>
              <a:r>
                <a:rPr lang="en-US" sz="1200" b="1" dirty="0" smtClean="0">
                  <a:solidFill>
                    <a:srgbClr val="0000FF"/>
                  </a:solidFill>
                  <a:highlight>
                    <a:srgbClr val="FFFFFF"/>
                  </a:highlight>
                  <a:latin typeface="Consolas" panose="020B0609020204030204" pitchFamily="49" charset="0"/>
                </a:rPr>
                <a:t>  </a:t>
              </a:r>
              <a:r>
                <a:rPr lang="en-US" sz="1200" b="1" dirty="0" err="1" smtClean="0">
                  <a:solidFill>
                    <a:srgbClr val="0000FF"/>
                  </a:solidFill>
                  <a:highlight>
                    <a:srgbClr val="FFFFFF"/>
                  </a:highlight>
                  <a:latin typeface="Consolas" panose="020B0609020204030204" pitchFamily="49" charset="0"/>
                </a:rPr>
                <a:t>foreach</a:t>
              </a:r>
              <a:r>
                <a:rPr lang="en-US" sz="1200" b="1" dirty="0" smtClean="0">
                  <a:solidFill>
                    <a:srgbClr val="000000"/>
                  </a:solidFill>
                  <a:highlight>
                    <a:srgbClr val="FFFFFF"/>
                  </a:highlight>
                  <a:latin typeface="Consolas" panose="020B0609020204030204" pitchFamily="49" charset="0"/>
                </a:rPr>
                <a:t> (</a:t>
              </a:r>
              <a:r>
                <a:rPr lang="en-US" sz="1200" b="1" dirty="0" smtClean="0">
                  <a:solidFill>
                    <a:srgbClr val="2B91AF"/>
                  </a:solidFill>
                  <a:highlight>
                    <a:srgbClr val="FFFFFF"/>
                  </a:highlight>
                  <a:latin typeface="Consolas" panose="020B0609020204030204" pitchFamily="49" charset="0"/>
                </a:rPr>
                <a:t>Wrapper</a:t>
              </a:r>
              <a:r>
                <a:rPr lang="en-US" sz="1200" b="1" dirty="0" smtClean="0">
                  <a:solidFill>
                    <a:srgbClr val="000000"/>
                  </a:solidFill>
                  <a:highlight>
                    <a:srgbClr val="FFFFFF"/>
                  </a:highlight>
                  <a:latin typeface="Consolas" panose="020B0609020204030204" pitchFamily="49" charset="0"/>
                </a:rPr>
                <a:t> sibling </a:t>
              </a:r>
              <a:r>
                <a:rPr lang="en-US" sz="1200" b="1" dirty="0" smtClean="0">
                  <a:solidFill>
                    <a:srgbClr val="0000FF"/>
                  </a:solidFill>
                  <a:highlight>
                    <a:srgbClr val="FFFFFF"/>
                  </a:highlight>
                  <a:latin typeface="Consolas" panose="020B0609020204030204" pitchFamily="49" charset="0"/>
                </a:rPr>
                <a:t>in</a:t>
              </a:r>
              <a:r>
                <a:rPr lang="en-US" sz="1200" b="1" dirty="0" smtClean="0">
                  <a:solidFill>
                    <a:srgbClr val="000000"/>
                  </a:solidFill>
                  <a:highlight>
                    <a:srgbClr val="FFFFFF"/>
                  </a:highlight>
                  <a:latin typeface="Consolas" panose="020B0609020204030204" pitchFamily="49" charset="0"/>
                </a:rPr>
                <a:t> </a:t>
              </a:r>
              <a:r>
                <a:rPr lang="en-US" sz="1200" b="1" dirty="0" err="1" smtClean="0">
                  <a:solidFill>
                    <a:srgbClr val="000000"/>
                  </a:solidFill>
                  <a:highlight>
                    <a:srgbClr val="FFFFFF"/>
                  </a:highlight>
                  <a:latin typeface="Consolas" panose="020B0609020204030204" pitchFamily="49" charset="0"/>
                </a:rPr>
                <a:t>parentWrapper.ChildTerms</a:t>
              </a:r>
              <a:r>
                <a:rPr lang="en-US" sz="1200" b="1" dirty="0" smtClean="0">
                  <a:solidFill>
                    <a:srgbClr val="000000"/>
                  </a:solidFill>
                  <a:highlight>
                    <a:srgbClr val="FFFFFF"/>
                  </a:highlight>
                  <a:latin typeface="Consolas" panose="020B0609020204030204" pitchFamily="49" charset="0"/>
                </a:rPr>
                <a:t>) {</a:t>
              </a:r>
            </a:p>
            <a:p>
              <a:r>
                <a:rPr lang="en-US" sz="1200" b="1" dirty="0" smtClean="0">
                  <a:solidFill>
                    <a:srgbClr val="000000"/>
                  </a:solidFill>
                  <a:highlight>
                    <a:srgbClr val="FFFFFF"/>
                  </a:highlight>
                  <a:latin typeface="Consolas" panose="020B0609020204030204" pitchFamily="49" charset="0"/>
                </a:rPr>
                <a:t>    </a:t>
              </a:r>
              <a:r>
                <a:rPr lang="en-US" sz="1200" b="1" dirty="0" smtClean="0">
                  <a:solidFill>
                    <a:srgbClr val="0000FF"/>
                  </a:solidFill>
                  <a:highlight>
                    <a:srgbClr val="FFFFFF"/>
                  </a:highlight>
                  <a:latin typeface="Consolas" panose="020B0609020204030204" pitchFamily="49" charset="0"/>
                </a:rPr>
                <a:t>if</a:t>
              </a:r>
              <a:r>
                <a:rPr lang="en-US" sz="1200" b="1" dirty="0" smtClean="0">
                  <a:solidFill>
                    <a:srgbClr val="000000"/>
                  </a:solidFill>
                  <a:highlight>
                    <a:srgbClr val="FFFFFF"/>
                  </a:highlight>
                  <a:latin typeface="Consolas" panose="020B0609020204030204" pitchFamily="49" charset="0"/>
                </a:rPr>
                <a:t> (</a:t>
              </a:r>
              <a:r>
                <a:rPr lang="en-US" sz="1200" b="1" dirty="0" err="1" smtClean="0">
                  <a:solidFill>
                    <a:srgbClr val="000000"/>
                  </a:solidFill>
                  <a:highlight>
                    <a:srgbClr val="FFFFFF"/>
                  </a:highlight>
                  <a:latin typeface="Consolas" panose="020B0609020204030204" pitchFamily="49" charset="0"/>
                </a:rPr>
                <a:t>sibling.Name</a:t>
              </a:r>
              <a:r>
                <a:rPr lang="en-US" sz="1200" b="1" dirty="0" smtClean="0">
                  <a:solidFill>
                    <a:srgbClr val="000000"/>
                  </a:solidFill>
                  <a:highlight>
                    <a:srgbClr val="FFFFFF"/>
                  </a:highlight>
                  <a:latin typeface="Consolas" panose="020B0609020204030204" pitchFamily="49" charset="0"/>
                </a:rPr>
                <a:t> == </a:t>
              </a:r>
              <a:r>
                <a:rPr lang="en-US" sz="1200" b="1" dirty="0" err="1" smtClean="0">
                  <a:solidFill>
                    <a:srgbClr val="000000"/>
                  </a:solidFill>
                  <a:highlight>
                    <a:srgbClr val="FFFFFF"/>
                  </a:highlight>
                  <a:latin typeface="Consolas" panose="020B0609020204030204" pitchFamily="49" charset="0"/>
                </a:rPr>
                <a:t>intendedName</a:t>
              </a:r>
              <a:r>
                <a:rPr lang="en-US" sz="1200" b="1" dirty="0" smtClean="0">
                  <a:solidFill>
                    <a:srgbClr val="000000"/>
                  </a:solidFill>
                  <a:highlight>
                    <a:srgbClr val="FFFFFF"/>
                  </a:highlight>
                  <a:latin typeface="Consolas" panose="020B0609020204030204" pitchFamily="49" charset="0"/>
                </a:rPr>
                <a:t>) {</a:t>
              </a:r>
            </a:p>
            <a:p>
              <a:r>
                <a:rPr lang="en-US" sz="1200" b="1" dirty="0" smtClean="0">
                  <a:solidFill>
                    <a:srgbClr val="000000"/>
                  </a:solidFill>
                  <a:highlight>
                    <a:srgbClr val="FFFFFF"/>
                  </a:highlight>
                  <a:latin typeface="Consolas" panose="020B0609020204030204" pitchFamily="49" charset="0"/>
                </a:rPr>
                <a:t>      </a:t>
              </a:r>
              <a:r>
                <a:rPr lang="en-US" sz="1200" b="1" dirty="0" smtClean="0">
                  <a:solidFill>
                    <a:srgbClr val="0000FF"/>
                  </a:solidFill>
                  <a:highlight>
                    <a:srgbClr val="FFFFFF"/>
                  </a:highlight>
                  <a:latin typeface="Consolas" panose="020B0609020204030204" pitchFamily="49" charset="0"/>
                </a:rPr>
                <a:t>string</a:t>
              </a:r>
              <a:r>
                <a:rPr lang="en-US" sz="1200" b="1" dirty="0" smtClean="0">
                  <a:solidFill>
                    <a:srgbClr val="000000"/>
                  </a:solidFill>
                  <a:highlight>
                    <a:srgbClr val="FFFFFF"/>
                  </a:highlight>
                  <a:latin typeface="Consolas" panose="020B0609020204030204" pitchFamily="49" charset="0"/>
                </a:rPr>
                <a:t> </a:t>
              </a:r>
              <a:r>
                <a:rPr lang="en-US" sz="1200" b="1" dirty="0" err="1" smtClean="0">
                  <a:solidFill>
                    <a:srgbClr val="000000"/>
                  </a:solidFill>
                  <a:highlight>
                    <a:srgbClr val="FFFFFF"/>
                  </a:highlight>
                  <a:latin typeface="Consolas" panose="020B0609020204030204" pitchFamily="49" charset="0"/>
                </a:rPr>
                <a:t>safeName</a:t>
              </a:r>
              <a:r>
                <a:rPr lang="en-US" sz="1200" b="1" dirty="0" smtClean="0">
                  <a:solidFill>
                    <a:srgbClr val="000000"/>
                  </a:solidFill>
                  <a:highlight>
                    <a:srgbClr val="FFFFFF"/>
                  </a:highlight>
                  <a:latin typeface="Consolas" panose="020B0609020204030204" pitchFamily="49" charset="0"/>
                </a:rPr>
                <a:t> = </a:t>
              </a:r>
              <a:r>
                <a:rPr lang="en-US" sz="1200" b="1" dirty="0" err="1" smtClean="0">
                  <a:solidFill>
                    <a:srgbClr val="000000"/>
                  </a:solidFill>
                  <a:highlight>
                    <a:srgbClr val="FFFFFF"/>
                  </a:highlight>
                  <a:latin typeface="Consolas" panose="020B0609020204030204" pitchFamily="49" charset="0"/>
                </a:rPr>
                <a:t>intendedName</a:t>
              </a:r>
              <a:r>
                <a:rPr lang="en-US" sz="1200" b="1" dirty="0" smtClean="0">
                  <a:solidFill>
                    <a:srgbClr val="000000"/>
                  </a:solidFill>
                  <a:highlight>
                    <a:srgbClr val="FFFFFF"/>
                  </a:highlight>
                  <a:latin typeface="Consolas" panose="020B0609020204030204" pitchFamily="49" charset="0"/>
                </a:rPr>
                <a:t> + </a:t>
              </a:r>
              <a:r>
                <a:rPr lang="en-US" sz="1200" b="1" dirty="0" smtClean="0">
                  <a:solidFill>
                    <a:srgbClr val="A31515"/>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p>
            <a:p>
              <a:r>
                <a:rPr lang="en-US" sz="1200" b="1" dirty="0" smtClean="0">
                  <a:solidFill>
                    <a:srgbClr val="000000"/>
                  </a:solidFill>
                  <a:highlight>
                    <a:srgbClr val="FFFFFF"/>
                  </a:highlight>
                  <a:latin typeface="Consolas" panose="020B0609020204030204" pitchFamily="49" charset="0"/>
                </a:rPr>
                <a:t>        + </a:t>
              </a:r>
              <a:r>
                <a:rPr lang="en-US" sz="1200" b="1" dirty="0" err="1">
                  <a:solidFill>
                    <a:srgbClr val="2B91AF"/>
                  </a:solidFill>
                  <a:highlight>
                    <a:srgbClr val="FFFFFF"/>
                  </a:highlight>
                  <a:latin typeface="Consolas" panose="020B0609020204030204" pitchFamily="49" charset="0"/>
                </a:rPr>
                <a:t>Guid</a:t>
              </a:r>
              <a:r>
                <a:rPr lang="en-US" sz="1200" b="1" dirty="0" err="1">
                  <a:solidFill>
                    <a:srgbClr val="000000"/>
                  </a:solidFill>
                  <a:highlight>
                    <a:srgbClr val="FFFFFF"/>
                  </a:highlight>
                  <a:latin typeface="Consolas" panose="020B0609020204030204" pitchFamily="49" charset="0"/>
                </a:rPr>
                <a:t>.NewGuid</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ToString</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Log(</a:t>
              </a:r>
              <a:r>
                <a:rPr lang="en-US" sz="1200" b="1" dirty="0">
                  <a:solidFill>
                    <a:srgbClr val="A31515"/>
                  </a:solidFill>
                  <a:highlight>
                    <a:srgbClr val="FFFFFF"/>
                  </a:highlight>
                  <a:latin typeface="Consolas" panose="020B0609020204030204" pitchFamily="49" charset="0"/>
                </a:rPr>
                <a:t>"Sibling conflict detected </a:t>
              </a:r>
              <a:r>
                <a:rPr lang="en-US" sz="1200" b="1" dirty="0" smtClean="0">
                  <a:solidFill>
                    <a:srgbClr val="A31515"/>
                  </a:solidFill>
                  <a:highlight>
                    <a:srgbClr val="FFFFFF"/>
                  </a:highlight>
                  <a:latin typeface="Consolas" panose="020B0609020204030204" pitchFamily="49" charset="0"/>
                </a:rPr>
                <a:t>– </a:t>
              </a:r>
              <a:r>
                <a:rPr lang="en-US" sz="1200" b="1" dirty="0">
                  <a:solidFill>
                    <a:srgbClr val="A31515"/>
                  </a:solidFill>
                  <a:highlight>
                    <a:srgbClr val="FFFFFF"/>
                  </a:highlight>
                  <a:latin typeface="Consolas" panose="020B0609020204030204" pitchFamily="49" charset="0"/>
                </a:rPr>
                <a:t>introducing </a:t>
              </a:r>
              <a:r>
                <a:rPr lang="en-US" sz="1200" b="1" dirty="0" smtClean="0">
                  <a:solidFill>
                    <a:srgbClr val="A31515"/>
                  </a:solidFill>
                  <a:highlight>
                    <a:srgbClr val="FFFFFF"/>
                  </a:highlight>
                  <a:latin typeface="Consolas" panose="020B0609020204030204" pitchFamily="49" charset="0"/>
                </a:rPr>
                <a:t>"</a:t>
              </a:r>
            </a:p>
            <a:p>
              <a:r>
                <a:rPr lang="en-US" sz="1200" b="1" dirty="0">
                  <a:solidFill>
                    <a:srgbClr val="A31515"/>
                  </a:solidFill>
                  <a:highlight>
                    <a:srgbClr val="FFFFFF"/>
                  </a:highlight>
                  <a:latin typeface="Consolas" panose="020B0609020204030204" pitchFamily="49" charset="0"/>
                </a:rPr>
                <a:t> </a:t>
              </a:r>
              <a:r>
                <a:rPr lang="en-US" sz="1200" b="1" dirty="0" smtClean="0">
                  <a:solidFill>
                    <a:srgbClr val="A31515"/>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smtClean="0">
                  <a:solidFill>
                    <a:srgbClr val="A31515"/>
                  </a:solidFill>
                  <a:highlight>
                    <a:srgbClr val="FFFFFF"/>
                  </a:highlight>
                  <a:latin typeface="Consolas" panose="020B0609020204030204" pitchFamily="49" charset="0"/>
                </a:rPr>
                <a:t>"temporary </a:t>
              </a:r>
              <a:r>
                <a:rPr lang="en-US" sz="1200" b="1" dirty="0">
                  <a:solidFill>
                    <a:srgbClr val="A31515"/>
                  </a:solidFill>
                  <a:highlight>
                    <a:srgbClr val="FFFFFF"/>
                  </a:highlight>
                  <a:latin typeface="Consolas" panose="020B0609020204030204" pitchFamily="49" charset="0"/>
                </a:rPr>
                <a:t>name \""</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safeName</a:t>
              </a:r>
              <a:r>
                <a:rPr lang="en-US" sz="1200" b="1" dirty="0">
                  <a:solidFill>
                    <a:srgbClr val="000000"/>
                  </a:solidFill>
                  <a:highlight>
                    <a:srgbClr val="FFFFFF"/>
                  </a:highlight>
                  <a:latin typeface="Consolas" panose="020B0609020204030204" pitchFamily="49" charset="0"/>
                </a:rPr>
                <a:t> + </a:t>
              </a:r>
              <a:r>
                <a:rPr lang="en-US" sz="1200" b="1" dirty="0">
                  <a:solidFill>
                    <a:srgbClr val="A31515"/>
                  </a:solidFill>
                  <a:highlight>
                    <a:srgbClr val="FFFFFF"/>
                  </a:highlight>
                  <a:latin typeface="Consolas" panose="020B0609020204030204" pitchFamily="49" charset="0"/>
                </a:rPr>
                <a:t>"\""</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return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safeName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return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intendedName</a:t>
              </a:r>
              <a:r>
                <a:rPr lang="en-US" sz="1200" b="1" dirty="0">
                  <a:solidFill>
                    <a:srgbClr val="000000"/>
                  </a:solidFill>
                  <a:highlight>
                    <a:srgbClr val="FFFFFF"/>
                  </a:highlight>
                  <a:latin typeface="Consolas" panose="020B0609020204030204" pitchFamily="49" charset="0"/>
                </a:rPr>
                <a:t>; </a:t>
              </a:r>
              <a:r>
                <a:rPr lang="en-US" sz="1200" b="1" dirty="0">
                  <a:solidFill>
                    <a:srgbClr val="008000"/>
                  </a:solidFill>
                  <a:highlight>
                    <a:srgbClr val="FFFFFF"/>
                  </a:highlight>
                  <a:latin typeface="Consolas" panose="020B0609020204030204" pitchFamily="49" charset="0"/>
                </a:rPr>
                <a:t>// name is okay</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a:endParaRPr>
            </a:p>
            <a:p>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void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AddWrapperToTree</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wrapper) {</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.itemsById.Add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wrapper.Id</a:t>
              </a:r>
              <a:r>
                <a:rPr lang="en-US" sz="1200" b="1" dirty="0">
                  <a:solidFill>
                    <a:srgbClr val="000000"/>
                  </a:solidFill>
                  <a:highlight>
                    <a:srgbClr val="FFFFFF"/>
                  </a:highlight>
                  <a:latin typeface="Consolas"/>
                </a:rPr>
                <a:t>, wrapper);</a:t>
              </a:r>
            </a:p>
            <a:p>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wrappedParent</a:t>
              </a:r>
              <a:r>
                <a:rPr lang="en-US" sz="1200" b="1" dirty="0">
                  <a:solidFill>
                    <a:srgbClr val="000000"/>
                  </a:solidFill>
                  <a:highlight>
                    <a:srgbClr val="FFFFFF"/>
                  </a:highlight>
                  <a:latin typeface="Consolas"/>
                </a:rPr>
                <a:t> =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.itemsById</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wrapper.ParentId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wrappedParent.ChildTerms.Add</a:t>
              </a:r>
              <a:r>
                <a:rPr lang="en-US" sz="1200" b="1" dirty="0">
                  <a:solidFill>
                    <a:srgbClr val="000000"/>
                  </a:solidFill>
                  <a:highlight>
                    <a:srgbClr val="FFFFFF"/>
                  </a:highlight>
                  <a:latin typeface="Consolas"/>
                </a:rPr>
                <a:t>(wrapper);</a:t>
              </a:r>
            </a:p>
            <a:p>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p:txBody>
        </p:sp>
      </p:grpSp>
      <p:sp>
        <p:nvSpPr>
          <p:cNvPr id="47" name="7 A"/>
          <p:cNvSpPr/>
          <p:nvPr/>
        </p:nvSpPr>
        <p:spPr bwMode="auto">
          <a:xfrm>
            <a:off x="688294" y="5900851"/>
            <a:ext cx="4319136" cy="31126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8" name="6 A"/>
          <p:cNvSpPr/>
          <p:nvPr/>
        </p:nvSpPr>
        <p:spPr bwMode="auto">
          <a:xfrm>
            <a:off x="6574970" y="4949088"/>
            <a:ext cx="4920343" cy="105982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9" name="Rounded Rectangle 48"/>
          <p:cNvSpPr/>
          <p:nvPr/>
        </p:nvSpPr>
        <p:spPr bwMode="auto">
          <a:xfrm>
            <a:off x="1005685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 name="Rounded Rectangle 49"/>
          <p:cNvSpPr/>
          <p:nvPr/>
        </p:nvSpPr>
        <p:spPr bwMode="auto">
          <a:xfrm>
            <a:off x="10309245"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 name="Rounded Rectangle 50"/>
          <p:cNvSpPr/>
          <p:nvPr/>
        </p:nvSpPr>
        <p:spPr bwMode="auto">
          <a:xfrm>
            <a:off x="10561637"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Rounded Rectangle 51"/>
          <p:cNvSpPr/>
          <p:nvPr/>
        </p:nvSpPr>
        <p:spPr bwMode="auto">
          <a:xfrm>
            <a:off x="10812433" y="6383638"/>
            <a:ext cx="252392" cy="228599"/>
          </a:xfrm>
          <a:prstGeom prst="roundRect">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Rounded Rectangle 52"/>
          <p:cNvSpPr/>
          <p:nvPr/>
        </p:nvSpPr>
        <p:spPr bwMode="auto">
          <a:xfrm>
            <a:off x="11057171"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4" name="Rounded Rectangle 53"/>
          <p:cNvSpPr/>
          <p:nvPr/>
        </p:nvSpPr>
        <p:spPr bwMode="auto">
          <a:xfrm>
            <a:off x="1130956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5" name="Rounded Rectangle 54"/>
          <p:cNvSpPr/>
          <p:nvPr/>
        </p:nvSpPr>
        <p:spPr bwMode="auto">
          <a:xfrm>
            <a:off x="11568546"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2.1 A"/>
          <p:cNvSpPr/>
          <p:nvPr/>
        </p:nvSpPr>
        <p:spPr bwMode="auto">
          <a:xfrm>
            <a:off x="808038" y="3404650"/>
            <a:ext cx="4800600" cy="397412"/>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9" name="2.2 A"/>
          <p:cNvSpPr/>
          <p:nvPr/>
        </p:nvSpPr>
        <p:spPr bwMode="auto">
          <a:xfrm>
            <a:off x="777875" y="4648199"/>
            <a:ext cx="2400300" cy="31399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0" name="2.2 B"/>
          <p:cNvSpPr/>
          <p:nvPr/>
        </p:nvSpPr>
        <p:spPr bwMode="auto">
          <a:xfrm>
            <a:off x="6313744" y="4181190"/>
            <a:ext cx="5468674" cy="107298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8103750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3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2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3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5"/>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39"/>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4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par>
                                <p:cTn id="51" presetID="1" presetClass="exit" presetSubtype="0" fill="hold" grpId="1" nodeType="withEffect">
                                  <p:stCondLst>
                                    <p:cond delay="0"/>
                                  </p:stCondLst>
                                  <p:childTnLst>
                                    <p:set>
                                      <p:cBhvr>
                                        <p:cTn id="52" dur="1" fill="hold">
                                          <p:stCondLst>
                                            <p:cond delay="0"/>
                                          </p:stCondLst>
                                        </p:cTn>
                                        <p:tgtEl>
                                          <p:spTgt spid="3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par>
                                <p:cTn id="57" presetID="1" presetClass="exit" presetSubtype="0" fill="hold" grpId="1" nodeType="withEffect">
                                  <p:stCondLst>
                                    <p:cond delay="0"/>
                                  </p:stCondLst>
                                  <p:childTnLst>
                                    <p:set>
                                      <p:cBhvr>
                                        <p:cTn id="58" dur="1" fill="hold">
                                          <p:stCondLst>
                                            <p:cond delay="0"/>
                                          </p:stCondLst>
                                        </p:cTn>
                                        <p:tgtEl>
                                          <p:spTgt spid="3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8"/>
                                        </p:tgtEl>
                                        <p:attrNameLst>
                                          <p:attrName>style.visibility</p:attrName>
                                        </p:attrNameLst>
                                      </p:cBhvr>
                                      <p:to>
                                        <p:strVal val="visible"/>
                                      </p:to>
                                    </p:set>
                                  </p:childTnLst>
                                </p:cTn>
                              </p:par>
                              <p:par>
                                <p:cTn id="63" presetID="1" presetClass="exit" presetSubtype="0" fill="hold" grpId="1" nodeType="withEffect">
                                  <p:stCondLst>
                                    <p:cond delay="0"/>
                                  </p:stCondLst>
                                  <p:childTnLst>
                                    <p:set>
                                      <p:cBhvr>
                                        <p:cTn id="64" dur="1" fill="hold">
                                          <p:stCondLst>
                                            <p:cond delay="0"/>
                                          </p:stCondLst>
                                        </p:cTn>
                                        <p:tgtEl>
                                          <p:spTgt spid="33"/>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47"/>
                                        </p:tgtEl>
                                        <p:attrNameLst>
                                          <p:attrName>style.visibility</p:attrName>
                                        </p:attrNameLst>
                                      </p:cBhvr>
                                      <p:to>
                                        <p:strVal val="visible"/>
                                      </p:to>
                                    </p:set>
                                  </p:childTnLst>
                                </p:cTn>
                              </p:par>
                              <p:par>
                                <p:cTn id="69" presetID="1" presetClass="exit" presetSubtype="0" fill="hold" grpId="1" nodeType="withEffect">
                                  <p:stCondLst>
                                    <p:cond delay="0"/>
                                  </p:stCondLst>
                                  <p:childTnLst>
                                    <p:set>
                                      <p:cBhvr>
                                        <p:cTn id="70" dur="1" fill="hold">
                                          <p:stCondLst>
                                            <p:cond delay="0"/>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47" grpId="0" animBg="1"/>
      <p:bldP spid="48" grpId="0" animBg="1"/>
      <p:bldP spid="48" grpId="1" animBg="1"/>
      <p:bldP spid="34" grpId="0" animBg="1"/>
      <p:bldP spid="34" grpId="1" animBg="1"/>
      <p:bldP spid="39" grpId="0" animBg="1"/>
      <p:bldP spid="39" grpId="1" animBg="1"/>
      <p:bldP spid="40" grpId="0" animBg="1"/>
      <p:bldP spid="40"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58" name="Rectangle 57"/>
          <p:cNvSpPr/>
          <p:nvPr/>
        </p:nvSpPr>
        <p:spPr bwMode="auto">
          <a:xfrm>
            <a:off x="2865437" y="1985640"/>
            <a:ext cx="6324600" cy="3569022"/>
          </a:xfrm>
          <a:prstGeom prst="rect">
            <a:avLst/>
          </a:prstGeom>
          <a:solidFill>
            <a:schemeClr val="accent4"/>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Text Placeholder 1"/>
          <p:cNvSpPr>
            <a:spLocks noGrp="1"/>
          </p:cNvSpPr>
          <p:nvPr>
            <p:ph type="body" sz="quarter" idx="4294967295"/>
          </p:nvPr>
        </p:nvSpPr>
        <p:spPr>
          <a:xfrm>
            <a:off x="3398837" y="2582862"/>
            <a:ext cx="5486400" cy="2283666"/>
          </a:xfrm>
        </p:spPr>
        <p:txBody>
          <a:bodyPr/>
          <a:lstStyle/>
          <a:p>
            <a:pPr marL="0" indent="0">
              <a:buNone/>
            </a:pPr>
            <a:r>
              <a:rPr lang="en-US" sz="4400" b="1" spc="100" dirty="0" smtClean="0">
                <a:solidFill>
                  <a:schemeClr val="accent5"/>
                </a:solidFill>
                <a:latin typeface="Verdana" pitchFamily="34" charset="0"/>
                <a:ea typeface="Verdana" pitchFamily="34" charset="0"/>
                <a:cs typeface="Verdana" pitchFamily="34" charset="0"/>
              </a:rPr>
              <a:t>1. Adds/Moves</a:t>
            </a:r>
          </a:p>
          <a:p>
            <a:pPr marL="0" indent="0">
              <a:buNone/>
            </a:pPr>
            <a:r>
              <a:rPr lang="en-US" sz="4400" b="1" spc="100" dirty="0" smtClean="0">
                <a:solidFill>
                  <a:schemeClr val="tx1"/>
                </a:solidFill>
                <a:latin typeface="Verdana" pitchFamily="34" charset="0"/>
                <a:ea typeface="Verdana" pitchFamily="34" charset="0"/>
                <a:cs typeface="Verdana" pitchFamily="34" charset="0"/>
              </a:rPr>
              <a:t>2. Deletes</a:t>
            </a:r>
          </a:p>
          <a:p>
            <a:pPr marL="0" indent="0">
              <a:buNone/>
            </a:pPr>
            <a:r>
              <a:rPr lang="en-US" sz="4400" b="1" spc="100" dirty="0" smtClean="0">
                <a:solidFill>
                  <a:schemeClr val="accent5"/>
                </a:solidFill>
                <a:latin typeface="Verdana" pitchFamily="34" charset="0"/>
                <a:ea typeface="Verdana" pitchFamily="34" charset="0"/>
                <a:cs typeface="Verdana" pitchFamily="34" charset="0"/>
              </a:rPr>
              <a:t>3. Updates</a:t>
            </a:r>
            <a:endParaRPr lang="en-US" sz="4400" dirty="0" smtClean="0">
              <a:solidFill>
                <a:schemeClr val="accent5"/>
              </a:solidFill>
              <a:latin typeface="Verdana" pitchFamily="34" charset="0"/>
              <a:ea typeface="Verdana" pitchFamily="34" charset="0"/>
              <a:cs typeface="Verdana" pitchFamily="34" charset="0"/>
            </a:endParaRPr>
          </a:p>
        </p:txBody>
      </p:sp>
      <p:sp>
        <p:nvSpPr>
          <p:cNvPr id="13" name="Rounded Rectangle 12"/>
          <p:cNvSpPr/>
          <p:nvPr/>
        </p:nvSpPr>
        <p:spPr bwMode="auto">
          <a:xfrm>
            <a:off x="1005685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ounded Rectangle 13"/>
          <p:cNvSpPr/>
          <p:nvPr/>
        </p:nvSpPr>
        <p:spPr bwMode="auto">
          <a:xfrm>
            <a:off x="10309245"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ounded Rectangle 14"/>
          <p:cNvSpPr/>
          <p:nvPr/>
        </p:nvSpPr>
        <p:spPr bwMode="auto">
          <a:xfrm>
            <a:off x="10561637"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1081243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11057171" y="6383638"/>
            <a:ext cx="252392" cy="228599"/>
          </a:xfrm>
          <a:prstGeom prst="roundRect">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1130956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ounded Rectangle 18"/>
          <p:cNvSpPr/>
          <p:nvPr/>
        </p:nvSpPr>
        <p:spPr bwMode="auto">
          <a:xfrm>
            <a:off x="11568546"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30937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ame"/>
          <p:cNvSpPr/>
          <p:nvPr/>
        </p:nvSpPr>
        <p:spPr bwMode="auto">
          <a:xfrm>
            <a:off x="161359" y="1250137"/>
            <a:ext cx="12142521" cy="5686271"/>
          </a:xfrm>
          <a:prstGeom prst="roundRect">
            <a:avLst>
              <a:gd name="adj" fmla="val 0"/>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bg1"/>
              </a:solidFill>
              <a:effectLst>
                <a:outerShdw blurRad="50800" dist="38100" dir="5400000" algn="ctr" rotWithShape="0">
                  <a:srgbClr val="000000">
                    <a:alpha val="47000"/>
                  </a:srgbClr>
                </a:outerShdw>
              </a:effectLst>
              <a:latin typeface="Segoe UI" pitchFamily="34" charset="0"/>
            </a:endParaRPr>
          </a:p>
        </p:txBody>
      </p:sp>
      <p:sp>
        <p:nvSpPr>
          <p:cNvPr id="2" name="Title 1"/>
          <p:cNvSpPr>
            <a:spLocks noGrp="1"/>
          </p:cNvSpPr>
          <p:nvPr>
            <p:ph type="title"/>
          </p:nvPr>
        </p:nvSpPr>
        <p:spPr/>
        <p:txBody>
          <a:bodyPr/>
          <a:lstStyle/>
          <a:p>
            <a:r>
              <a:rPr lang="en-US" dirty="0" smtClean="0"/>
              <a:t>Managed Metadata scenarios</a:t>
            </a:r>
            <a:endParaRPr lang="en-US" dirty="0"/>
          </a:p>
        </p:txBody>
      </p:sp>
      <p:grpSp>
        <p:nvGrpSpPr>
          <p:cNvPr id="10" name="Grid"/>
          <p:cNvGrpSpPr/>
          <p:nvPr/>
        </p:nvGrpSpPr>
        <p:grpSpPr>
          <a:xfrm>
            <a:off x="1766038" y="1201526"/>
            <a:ext cx="10159002" cy="4643995"/>
            <a:chOff x="1766038" y="1201526"/>
            <a:chExt cx="10159002" cy="4643995"/>
          </a:xfrm>
        </p:grpSpPr>
        <p:cxnSp>
          <p:nvCxnSpPr>
            <p:cNvPr id="49" name="Straight Connector 48"/>
            <p:cNvCxnSpPr/>
            <p:nvPr/>
          </p:nvCxnSpPr>
          <p:spPr>
            <a:xfrm flipV="1">
              <a:off x="1766038" y="2399884"/>
              <a:ext cx="10142955" cy="1"/>
            </a:xfrm>
            <a:prstGeom prst="line">
              <a:avLst/>
            </a:prstGeom>
            <a:ln>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1767820" y="3430978"/>
              <a:ext cx="10142955" cy="1"/>
            </a:xfrm>
            <a:prstGeom prst="line">
              <a:avLst/>
            </a:prstGeom>
            <a:ln>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1782085" y="4533947"/>
              <a:ext cx="10142955" cy="1"/>
            </a:xfrm>
            <a:prstGeom prst="line">
              <a:avLst/>
            </a:prstGeom>
            <a:ln>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3665321" y="1273523"/>
              <a:ext cx="0" cy="4567493"/>
            </a:xfrm>
            <a:prstGeom prst="line">
              <a:avLst/>
            </a:prstGeom>
            <a:ln>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V="1">
              <a:off x="6103206" y="1278028"/>
              <a:ext cx="0" cy="4567493"/>
            </a:xfrm>
            <a:prstGeom prst="line">
              <a:avLst/>
            </a:prstGeom>
            <a:ln>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9149799" y="1201526"/>
              <a:ext cx="0" cy="4567493"/>
            </a:xfrm>
            <a:prstGeom prst="line">
              <a:avLst/>
            </a:prstGeom>
            <a:ln>
              <a:solidFill>
                <a:schemeClr val="tx1">
                  <a:alpha val="27000"/>
                </a:schemeClr>
              </a:solidFill>
            </a:ln>
          </p:spPr>
          <p:style>
            <a:lnRef idx="1">
              <a:schemeClr val="accent1"/>
            </a:lnRef>
            <a:fillRef idx="0">
              <a:schemeClr val="accent1"/>
            </a:fillRef>
            <a:effectRef idx="0">
              <a:schemeClr val="accent1"/>
            </a:effectRef>
            <a:fontRef idx="minor">
              <a:schemeClr val="tx1"/>
            </a:fontRef>
          </p:style>
        </p:cxnSp>
      </p:grpSp>
      <p:grpSp>
        <p:nvGrpSpPr>
          <p:cNvPr id="4" name="Axes"/>
          <p:cNvGrpSpPr/>
          <p:nvPr/>
        </p:nvGrpSpPr>
        <p:grpSpPr>
          <a:xfrm>
            <a:off x="231825" y="1308255"/>
            <a:ext cx="11943764" cy="5561444"/>
            <a:chOff x="168678" y="1282719"/>
            <a:chExt cx="8837097" cy="5452891"/>
          </a:xfrm>
        </p:grpSpPr>
        <p:sp>
          <p:nvSpPr>
            <p:cNvPr id="42" name="Left-Right Arrow 41"/>
            <p:cNvSpPr/>
            <p:nvPr/>
          </p:nvSpPr>
          <p:spPr bwMode="auto">
            <a:xfrm rot="5400000">
              <a:off x="-1680712" y="3555692"/>
              <a:ext cx="5452891" cy="906945"/>
            </a:xfrm>
            <a:prstGeom prst="leftRightArrow">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39" name="Left-Right Arrow 38"/>
            <p:cNvSpPr/>
            <p:nvPr/>
          </p:nvSpPr>
          <p:spPr bwMode="auto">
            <a:xfrm>
              <a:off x="168678" y="5498439"/>
              <a:ext cx="8837097" cy="748052"/>
            </a:xfrm>
            <a:prstGeom prst="leftRightArrow">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40" name="Rounded Rectangle 39"/>
            <p:cNvSpPr/>
            <p:nvPr/>
          </p:nvSpPr>
          <p:spPr bwMode="auto">
            <a:xfrm>
              <a:off x="7166343" y="5727038"/>
              <a:ext cx="1603305" cy="290851"/>
            </a:xfrm>
            <a:prstGeom prst="round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107"/>
              <a:r>
                <a:rPr lang="en-US" b="1" dirty="0">
                  <a:solidFill>
                    <a:schemeClr val="bg1"/>
                  </a:solidFill>
                  <a:latin typeface="Segoe UI" pitchFamily="34" charset="0"/>
                </a:rPr>
                <a:t>Folksonomy</a:t>
              </a:r>
            </a:p>
          </p:txBody>
        </p:sp>
        <p:sp>
          <p:nvSpPr>
            <p:cNvPr id="41" name="Rounded Rectangle 40"/>
            <p:cNvSpPr/>
            <p:nvPr/>
          </p:nvSpPr>
          <p:spPr bwMode="auto">
            <a:xfrm>
              <a:off x="489694" y="5727039"/>
              <a:ext cx="2410615" cy="290851"/>
            </a:xfrm>
            <a:prstGeom prst="round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107"/>
              <a:r>
                <a:rPr lang="en-US" b="1" dirty="0">
                  <a:solidFill>
                    <a:schemeClr val="bg1"/>
                  </a:solidFill>
                  <a:latin typeface="Segoe UI" pitchFamily="34" charset="0"/>
                </a:rPr>
                <a:t>Managed Taxonomy</a:t>
              </a:r>
            </a:p>
          </p:txBody>
        </p:sp>
        <p:sp>
          <p:nvSpPr>
            <p:cNvPr id="30" name="Rounded Rectangle 29"/>
            <p:cNvSpPr/>
            <p:nvPr/>
          </p:nvSpPr>
          <p:spPr bwMode="auto">
            <a:xfrm>
              <a:off x="3636341" y="5727039"/>
              <a:ext cx="2236965" cy="290851"/>
            </a:xfrm>
            <a:prstGeom prst="round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107"/>
              <a:r>
                <a:rPr lang="en-US" b="1" dirty="0">
                  <a:solidFill>
                    <a:schemeClr val="bg1"/>
                  </a:solidFill>
                  <a:latin typeface="Segoe UI" pitchFamily="34" charset="0"/>
                </a:rPr>
                <a:t> Open Hierarchies</a:t>
              </a:r>
            </a:p>
          </p:txBody>
        </p:sp>
        <p:sp>
          <p:nvSpPr>
            <p:cNvPr id="36" name="Rounded Rectangle 35"/>
            <p:cNvSpPr/>
            <p:nvPr/>
          </p:nvSpPr>
          <p:spPr bwMode="auto">
            <a:xfrm>
              <a:off x="3710764" y="6193368"/>
              <a:ext cx="2695352" cy="290851"/>
            </a:xfrm>
            <a:prstGeom prst="round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107"/>
              <a:r>
                <a:rPr lang="en-US" sz="2400" b="1" dirty="0">
                  <a:solidFill>
                    <a:srgbClr val="000000"/>
                  </a:solidFill>
                  <a:latin typeface="Segoe UI" pitchFamily="34" charset="0"/>
                </a:rPr>
                <a:t>Level of Control</a:t>
              </a:r>
            </a:p>
          </p:txBody>
        </p:sp>
        <p:sp>
          <p:nvSpPr>
            <p:cNvPr id="45" name="Rounded Rectangle 44"/>
            <p:cNvSpPr/>
            <p:nvPr/>
          </p:nvSpPr>
          <p:spPr bwMode="auto">
            <a:xfrm rot="16200000">
              <a:off x="562621" y="2116316"/>
              <a:ext cx="966225" cy="290851"/>
            </a:xfrm>
            <a:prstGeom prst="round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107"/>
              <a:r>
                <a:rPr lang="en-US" b="1" dirty="0">
                  <a:solidFill>
                    <a:schemeClr val="bg1"/>
                  </a:solidFill>
                  <a:latin typeface="Segoe UI" pitchFamily="34" charset="0"/>
                </a:rPr>
                <a:t>Global</a:t>
              </a:r>
            </a:p>
          </p:txBody>
        </p:sp>
        <p:sp>
          <p:nvSpPr>
            <p:cNvPr id="46" name="Rounded Rectangle 45"/>
            <p:cNvSpPr/>
            <p:nvPr/>
          </p:nvSpPr>
          <p:spPr bwMode="auto">
            <a:xfrm rot="16200000">
              <a:off x="562621" y="5012986"/>
              <a:ext cx="966225" cy="290851"/>
            </a:xfrm>
            <a:prstGeom prst="round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107"/>
              <a:r>
                <a:rPr lang="en-US" b="1" dirty="0">
                  <a:solidFill>
                    <a:schemeClr val="bg1"/>
                  </a:solidFill>
                  <a:latin typeface="Segoe UI" pitchFamily="34" charset="0"/>
                </a:rPr>
                <a:t>Local</a:t>
              </a:r>
            </a:p>
          </p:txBody>
        </p:sp>
        <p:sp>
          <p:nvSpPr>
            <p:cNvPr id="37" name="Rounded Rectangle 36"/>
            <p:cNvSpPr/>
            <p:nvPr/>
          </p:nvSpPr>
          <p:spPr bwMode="auto">
            <a:xfrm rot="16200000">
              <a:off x="-169412" y="3834734"/>
              <a:ext cx="1238001" cy="290851"/>
            </a:xfrm>
            <a:prstGeom prst="round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107"/>
              <a:r>
                <a:rPr lang="en-US" sz="2400" b="1" dirty="0">
                  <a:solidFill>
                    <a:srgbClr val="000000"/>
                  </a:solidFill>
                  <a:latin typeface="Segoe UI" pitchFamily="34" charset="0"/>
                </a:rPr>
                <a:t>Scope</a:t>
              </a:r>
            </a:p>
          </p:txBody>
        </p:sp>
      </p:grpSp>
      <p:grpSp>
        <p:nvGrpSpPr>
          <p:cNvPr id="3" name="Data Points"/>
          <p:cNvGrpSpPr/>
          <p:nvPr/>
        </p:nvGrpSpPr>
        <p:grpSpPr>
          <a:xfrm>
            <a:off x="2156329" y="1562183"/>
            <a:ext cx="9968788" cy="4095107"/>
            <a:chOff x="1584251" y="1531688"/>
            <a:chExt cx="7332564" cy="4015173"/>
          </a:xfrm>
        </p:grpSpPr>
        <p:sp>
          <p:nvSpPr>
            <p:cNvPr id="8" name="Flowchart: Connector 7"/>
            <p:cNvSpPr/>
            <p:nvPr/>
          </p:nvSpPr>
          <p:spPr bwMode="auto">
            <a:xfrm>
              <a:off x="1584251" y="2082174"/>
              <a:ext cx="287079" cy="265814"/>
            </a:xfrm>
            <a:prstGeom prst="flowChartConnector">
              <a:avLst/>
            </a:prstGeom>
            <a:solidFill>
              <a:srgbClr val="FFC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2">
              <a:schemeClr val="lt2"/>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53" name="Flowchart: Connector 52"/>
            <p:cNvSpPr/>
            <p:nvPr/>
          </p:nvSpPr>
          <p:spPr bwMode="auto">
            <a:xfrm>
              <a:off x="2248786" y="3151425"/>
              <a:ext cx="287079" cy="265814"/>
            </a:xfrm>
            <a:prstGeom prst="flowChartConnector">
              <a:avLst/>
            </a:prstGeom>
            <a:solidFill>
              <a:srgbClr val="FFC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2">
              <a:schemeClr val="lt2"/>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54" name="Flowchart: Connector 53"/>
            <p:cNvSpPr/>
            <p:nvPr/>
          </p:nvSpPr>
          <p:spPr bwMode="auto">
            <a:xfrm>
              <a:off x="1871330" y="4857242"/>
              <a:ext cx="287079" cy="265814"/>
            </a:xfrm>
            <a:prstGeom prst="flowChartConnector">
              <a:avLst/>
            </a:prstGeom>
            <a:solidFill>
              <a:srgbClr val="FFC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2">
              <a:schemeClr val="lt2"/>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55" name="Flowchart: Connector 54"/>
            <p:cNvSpPr/>
            <p:nvPr/>
          </p:nvSpPr>
          <p:spPr bwMode="auto">
            <a:xfrm>
              <a:off x="3444948" y="4986306"/>
              <a:ext cx="287079" cy="265814"/>
            </a:xfrm>
            <a:prstGeom prst="flowChartConnector">
              <a:avLst/>
            </a:prstGeom>
            <a:solidFill>
              <a:srgbClr val="FFC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2">
              <a:schemeClr val="lt2"/>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56" name="Flowchart: Connector 55"/>
            <p:cNvSpPr/>
            <p:nvPr/>
          </p:nvSpPr>
          <p:spPr bwMode="auto">
            <a:xfrm>
              <a:off x="4428459" y="3126799"/>
              <a:ext cx="287079" cy="265814"/>
            </a:xfrm>
            <a:prstGeom prst="flowChartConnector">
              <a:avLst/>
            </a:prstGeom>
            <a:solidFill>
              <a:srgbClr val="FFC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2">
              <a:schemeClr val="lt2"/>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57" name="Flowchart: Connector 56"/>
            <p:cNvSpPr/>
            <p:nvPr/>
          </p:nvSpPr>
          <p:spPr bwMode="auto">
            <a:xfrm>
              <a:off x="5269323" y="4451736"/>
              <a:ext cx="287079" cy="265814"/>
            </a:xfrm>
            <a:prstGeom prst="flowChartConnector">
              <a:avLst/>
            </a:prstGeom>
            <a:solidFill>
              <a:srgbClr val="FFC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2">
              <a:schemeClr val="lt2"/>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58" name="Flowchart: Connector 57"/>
            <p:cNvSpPr/>
            <p:nvPr/>
          </p:nvSpPr>
          <p:spPr bwMode="auto">
            <a:xfrm>
              <a:off x="5776135" y="2200337"/>
              <a:ext cx="287079" cy="265814"/>
            </a:xfrm>
            <a:prstGeom prst="flowChartConnector">
              <a:avLst/>
            </a:prstGeom>
            <a:solidFill>
              <a:srgbClr val="FFC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2">
              <a:schemeClr val="lt2"/>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59" name="Flowchart: Connector 58"/>
            <p:cNvSpPr/>
            <p:nvPr/>
          </p:nvSpPr>
          <p:spPr bwMode="auto">
            <a:xfrm>
              <a:off x="7779048" y="2128834"/>
              <a:ext cx="287079" cy="265814"/>
            </a:xfrm>
            <a:prstGeom prst="flowChartConnector">
              <a:avLst/>
            </a:prstGeom>
            <a:solidFill>
              <a:srgbClr val="FFC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2">
              <a:schemeClr val="lt2"/>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60" name="Flowchart: Connector 59"/>
            <p:cNvSpPr/>
            <p:nvPr/>
          </p:nvSpPr>
          <p:spPr bwMode="auto">
            <a:xfrm>
              <a:off x="7761993" y="5281047"/>
              <a:ext cx="287079" cy="265814"/>
            </a:xfrm>
            <a:prstGeom prst="flowChartConnector">
              <a:avLst/>
            </a:prstGeom>
            <a:solidFill>
              <a:srgbClr val="FFC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2">
              <a:schemeClr val="lt2"/>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9" name="Line Callout 1 (Accent Bar) 8"/>
            <p:cNvSpPr/>
            <p:nvPr/>
          </p:nvSpPr>
          <p:spPr bwMode="auto">
            <a:xfrm>
              <a:off x="2386085" y="1531688"/>
              <a:ext cx="1448405" cy="445966"/>
            </a:xfrm>
            <a:prstGeom prst="accentCallout1">
              <a:avLst>
                <a:gd name="adj1" fmla="val 33055"/>
                <a:gd name="adj2" fmla="val -630"/>
                <a:gd name="adj3" fmla="val 131573"/>
                <a:gd name="adj4" fmla="val -39068"/>
              </a:avLst>
            </a:prstGeom>
            <a:noFill/>
            <a:ln w="25400">
              <a:solidFill>
                <a:schemeClr val="accent1"/>
              </a:solidFill>
              <a:headEnd type="none" w="med" len="med"/>
              <a:tailEnd type="none" w="med" len="med"/>
            </a:ln>
            <a:effectLst/>
            <a:sp3d prstMaterial="flat">
              <a:bevelT w="19050" h="31750" prst="coolSlant"/>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defTabSz="932107"/>
              <a:r>
                <a:rPr lang="en-US" sz="1600" dirty="0">
                  <a:solidFill>
                    <a:schemeClr val="tx1">
                      <a:lumMod val="50000"/>
                    </a:schemeClr>
                  </a:solidFill>
                </a:rPr>
                <a:t>Records Management</a:t>
              </a:r>
            </a:p>
          </p:txBody>
        </p:sp>
        <p:sp>
          <p:nvSpPr>
            <p:cNvPr id="61" name="Line Callout 1 (Accent Bar) 60"/>
            <p:cNvSpPr/>
            <p:nvPr/>
          </p:nvSpPr>
          <p:spPr bwMode="auto">
            <a:xfrm>
              <a:off x="2900309" y="2453985"/>
              <a:ext cx="1448405" cy="742116"/>
            </a:xfrm>
            <a:prstGeom prst="accentCallout1">
              <a:avLst>
                <a:gd name="adj1" fmla="val 36872"/>
                <a:gd name="adj2" fmla="val 551"/>
                <a:gd name="adj3" fmla="val 89809"/>
                <a:gd name="adj4" fmla="val -26229"/>
              </a:avLst>
            </a:prstGeom>
            <a:noFill/>
            <a:ln w="25400">
              <a:solidFill>
                <a:schemeClr val="accent1"/>
              </a:solidFill>
              <a:headEnd type="none" w="med" len="med"/>
              <a:tailEnd type="none" w="med" len="med"/>
            </a:ln>
            <a:effectLst/>
            <a:sp3d prstMaterial="flat">
              <a:bevelT w="19050" h="31750" prst="coolSlant"/>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defTabSz="932107"/>
              <a:r>
                <a:rPr lang="en-US" sz="1600" dirty="0">
                  <a:solidFill>
                    <a:schemeClr val="tx1">
                      <a:lumMod val="50000"/>
                    </a:schemeClr>
                  </a:solidFill>
                </a:rPr>
                <a:t>Standardized Contract Template</a:t>
              </a:r>
            </a:p>
          </p:txBody>
        </p:sp>
        <p:sp>
          <p:nvSpPr>
            <p:cNvPr id="62" name="Line Callout 1 (Accent Bar) 61"/>
            <p:cNvSpPr/>
            <p:nvPr/>
          </p:nvSpPr>
          <p:spPr bwMode="auto">
            <a:xfrm>
              <a:off x="2488019" y="3796994"/>
              <a:ext cx="1205300" cy="870298"/>
            </a:xfrm>
            <a:prstGeom prst="accentCallout1">
              <a:avLst>
                <a:gd name="adj1" fmla="val 37882"/>
                <a:gd name="adj2" fmla="val -3938"/>
                <a:gd name="adj3" fmla="val 117387"/>
                <a:gd name="adj4" fmla="val -32394"/>
              </a:avLst>
            </a:prstGeom>
            <a:noFill/>
            <a:ln w="25400">
              <a:solidFill>
                <a:schemeClr val="accent1"/>
              </a:solidFill>
              <a:headEnd type="none" w="med" len="med"/>
              <a:tailEnd type="none" w="med" len="med"/>
            </a:ln>
            <a:effectLst/>
            <a:sp3d prstMaterial="flat">
              <a:bevelT w="19050" h="31750" prst="coolSlant"/>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defTabSz="932107"/>
              <a:r>
                <a:rPr lang="en-US" sz="1600" dirty="0">
                  <a:solidFill>
                    <a:schemeClr val="tx1">
                      <a:lumMod val="50000"/>
                    </a:schemeClr>
                  </a:solidFill>
                </a:rPr>
                <a:t>Team or Application Specific</a:t>
              </a:r>
            </a:p>
          </p:txBody>
        </p:sp>
        <p:sp>
          <p:nvSpPr>
            <p:cNvPr id="63" name="Line Callout 1 (Accent Bar) 62"/>
            <p:cNvSpPr/>
            <p:nvPr/>
          </p:nvSpPr>
          <p:spPr bwMode="auto">
            <a:xfrm>
              <a:off x="4054824" y="5058063"/>
              <a:ext cx="1721311" cy="445966"/>
            </a:xfrm>
            <a:prstGeom prst="accentCallout1">
              <a:avLst>
                <a:gd name="adj1" fmla="val 47287"/>
                <a:gd name="adj2" fmla="val 1603"/>
                <a:gd name="adj3" fmla="val 29055"/>
                <a:gd name="adj4" fmla="val -18993"/>
              </a:avLst>
            </a:prstGeom>
            <a:noFill/>
            <a:ln w="25400">
              <a:solidFill>
                <a:schemeClr val="accent1"/>
              </a:solidFill>
              <a:headEnd type="none" w="med" len="med"/>
              <a:tailEnd type="none" w="med" len="med"/>
            </a:ln>
            <a:effectLst/>
            <a:sp3d prstMaterial="flat">
              <a:bevelT w="19050" h="31750" prst="coolSlant"/>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r>
                <a:rPr lang="en-US" sz="1600" dirty="0">
                  <a:solidFill>
                    <a:schemeClr val="tx1">
                      <a:lumMod val="50000"/>
                    </a:schemeClr>
                  </a:solidFill>
                </a:rPr>
                <a:t>Team or Project Doc Lib</a:t>
              </a:r>
            </a:p>
          </p:txBody>
        </p:sp>
        <p:sp>
          <p:nvSpPr>
            <p:cNvPr id="64" name="Line Callout 1 (Accent Bar) 63"/>
            <p:cNvSpPr/>
            <p:nvPr/>
          </p:nvSpPr>
          <p:spPr bwMode="auto">
            <a:xfrm>
              <a:off x="4957709" y="2825043"/>
              <a:ext cx="1448405" cy="445966"/>
            </a:xfrm>
            <a:prstGeom prst="accentCallout1">
              <a:avLst>
                <a:gd name="adj1" fmla="val 37823"/>
                <a:gd name="adj2" fmla="val 2019"/>
                <a:gd name="adj3" fmla="val 69585"/>
                <a:gd name="adj4" fmla="val -17044"/>
              </a:avLst>
            </a:prstGeom>
            <a:noFill/>
            <a:ln w="25400">
              <a:solidFill>
                <a:schemeClr val="accent1"/>
              </a:solidFill>
              <a:headEnd type="none" w="med" len="med"/>
              <a:tailEnd type="none" w="med" len="med"/>
            </a:ln>
            <a:effectLst/>
            <a:sp3d prstMaterial="flat">
              <a:bevelT w="19050" h="31750" prst="coolSlant"/>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r>
                <a:rPr lang="en-US" sz="1600" dirty="0">
                  <a:solidFill>
                    <a:schemeClr val="tx1">
                      <a:lumMod val="50000"/>
                    </a:schemeClr>
                  </a:solidFill>
                </a:rPr>
                <a:t>Corp. Intranet</a:t>
              </a:r>
            </a:p>
          </p:txBody>
        </p:sp>
        <p:sp>
          <p:nvSpPr>
            <p:cNvPr id="65" name="Line Callout 1 (Accent Bar) 64"/>
            <p:cNvSpPr/>
            <p:nvPr/>
          </p:nvSpPr>
          <p:spPr bwMode="auto">
            <a:xfrm>
              <a:off x="6434529" y="1778546"/>
              <a:ext cx="731814" cy="445966"/>
            </a:xfrm>
            <a:prstGeom prst="accentCallout1">
              <a:avLst>
                <a:gd name="adj1" fmla="val 37823"/>
                <a:gd name="adj2" fmla="val 13596"/>
                <a:gd name="adj3" fmla="val 92911"/>
                <a:gd name="adj4" fmla="val -51096"/>
              </a:avLst>
            </a:prstGeom>
            <a:noFill/>
            <a:ln w="25400">
              <a:solidFill>
                <a:schemeClr val="accent1"/>
              </a:solidFill>
              <a:headEnd type="none" w="med" len="med"/>
              <a:tailEnd type="none" w="med" len="med"/>
            </a:ln>
            <a:effectLst/>
            <a:sp3d prstMaterial="flat">
              <a:bevelT w="19050" h="31750" prst="coolSlant"/>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r>
                <a:rPr lang="en-US" sz="1600" dirty="0">
                  <a:solidFill>
                    <a:schemeClr val="tx1">
                      <a:lumMod val="50000"/>
                    </a:schemeClr>
                  </a:solidFill>
                </a:rPr>
                <a:t>DAM</a:t>
              </a:r>
            </a:p>
          </p:txBody>
        </p:sp>
        <p:sp>
          <p:nvSpPr>
            <p:cNvPr id="66" name="Line Callout 1 (Accent Bar) 65"/>
            <p:cNvSpPr/>
            <p:nvPr/>
          </p:nvSpPr>
          <p:spPr bwMode="auto">
            <a:xfrm>
              <a:off x="7781314" y="2839275"/>
              <a:ext cx="1020957" cy="445966"/>
            </a:xfrm>
            <a:prstGeom prst="accentCallout1">
              <a:avLst>
                <a:gd name="adj1" fmla="val 50259"/>
                <a:gd name="adj2" fmla="val 26075"/>
                <a:gd name="adj3" fmla="val -104974"/>
                <a:gd name="adj4" fmla="val 12538"/>
              </a:avLst>
            </a:prstGeom>
            <a:noFill/>
            <a:ln w="25400">
              <a:solidFill>
                <a:schemeClr val="accent1"/>
              </a:solidFill>
              <a:headEnd type="none" w="med" len="med"/>
              <a:tailEnd type="none" w="med" len="med"/>
            </a:ln>
            <a:effectLst/>
            <a:sp3d prstMaterial="flat">
              <a:bevelT w="19050" h="31750" prst="coolSlant"/>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r" defTabSz="932107"/>
              <a:r>
                <a:rPr lang="en-US" sz="1600" dirty="0">
                  <a:solidFill>
                    <a:schemeClr val="tx1">
                      <a:lumMod val="50000"/>
                    </a:schemeClr>
                  </a:solidFill>
                </a:rPr>
                <a:t>Corp. Tag Cloud</a:t>
              </a:r>
            </a:p>
          </p:txBody>
        </p:sp>
        <p:sp>
          <p:nvSpPr>
            <p:cNvPr id="67" name="Line Callout 1 (Accent Bar) 66"/>
            <p:cNvSpPr/>
            <p:nvPr/>
          </p:nvSpPr>
          <p:spPr bwMode="auto">
            <a:xfrm>
              <a:off x="5919674" y="4027837"/>
              <a:ext cx="1633286" cy="445966"/>
            </a:xfrm>
            <a:prstGeom prst="accentCallout1">
              <a:avLst>
                <a:gd name="adj1" fmla="val 42591"/>
                <a:gd name="adj2" fmla="val 5676"/>
                <a:gd name="adj3" fmla="val 108247"/>
                <a:gd name="adj4" fmla="val -23560"/>
              </a:avLst>
            </a:prstGeom>
            <a:noFill/>
            <a:ln w="25400">
              <a:solidFill>
                <a:schemeClr val="accent1"/>
              </a:solidFill>
              <a:headEnd type="none" w="med" len="med"/>
              <a:tailEnd type="none" w="med" len="med"/>
            </a:ln>
            <a:effectLst/>
            <a:sp3d prstMaterial="flat">
              <a:bevelT w="19050" h="31750" prst="coolSlant"/>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r>
                <a:rPr lang="en-US" sz="1600" dirty="0" smtClean="0">
                  <a:solidFill>
                    <a:schemeClr val="tx1">
                      <a:lumMod val="50000"/>
                    </a:schemeClr>
                  </a:solidFill>
                </a:rPr>
                <a:t>Knowledge Base</a:t>
              </a:r>
              <a:endParaRPr lang="en-US" sz="1600" dirty="0">
                <a:solidFill>
                  <a:schemeClr val="tx1">
                    <a:lumMod val="50000"/>
                  </a:schemeClr>
                </a:solidFill>
              </a:endParaRPr>
            </a:p>
          </p:txBody>
        </p:sp>
        <p:sp>
          <p:nvSpPr>
            <p:cNvPr id="68" name="Line Callout 1 (Accent Bar) 67"/>
            <p:cNvSpPr/>
            <p:nvPr/>
          </p:nvSpPr>
          <p:spPr bwMode="auto">
            <a:xfrm>
              <a:off x="8049072" y="4444310"/>
              <a:ext cx="867743" cy="445966"/>
            </a:xfrm>
            <a:prstGeom prst="accentCallout1">
              <a:avLst>
                <a:gd name="adj1" fmla="val 55028"/>
                <a:gd name="adj2" fmla="val 12830"/>
                <a:gd name="adj3" fmla="val 184604"/>
                <a:gd name="adj4" fmla="val -12157"/>
              </a:avLst>
            </a:prstGeom>
            <a:noFill/>
            <a:ln w="25400">
              <a:solidFill>
                <a:schemeClr val="accent1"/>
              </a:solidFill>
              <a:headEnd type="none" w="med" len="med"/>
              <a:tailEnd type="none" w="med" len="med"/>
            </a:ln>
            <a:effectLst/>
            <a:sp3d prstMaterial="flat">
              <a:bevelT w="19050" h="31750" prst="coolSlant"/>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r>
                <a:rPr lang="en-US" sz="1600" dirty="0" err="1" smtClean="0">
                  <a:solidFill>
                    <a:schemeClr val="tx1">
                      <a:lumMod val="50000"/>
                    </a:schemeClr>
                  </a:solidFill>
                </a:rPr>
                <a:t>MySites</a:t>
              </a:r>
              <a:endParaRPr lang="en-US" sz="1600" dirty="0">
                <a:solidFill>
                  <a:schemeClr val="tx1">
                    <a:lumMod val="50000"/>
                  </a:schemeClr>
                </a:solidFill>
              </a:endParaRPr>
            </a:p>
          </p:txBody>
        </p:sp>
      </p:grpSp>
      <p:sp>
        <p:nvSpPr>
          <p:cNvPr id="7" name="Lead-in Text"/>
          <p:cNvSpPr txBox="1"/>
          <p:nvPr/>
        </p:nvSpPr>
        <p:spPr>
          <a:xfrm>
            <a:off x="2577728" y="2554415"/>
            <a:ext cx="9092301" cy="861774"/>
          </a:xfrm>
          <a:prstGeom prst="rect">
            <a:avLst/>
          </a:prstGeom>
          <a:noFill/>
        </p:spPr>
        <p:txBody>
          <a:bodyPr wrap="square" lIns="0" tIns="0" rIns="0" bIns="0" rtlCol="0">
            <a:spAutoFit/>
          </a:bodyPr>
          <a:lstStyle/>
          <a:p>
            <a:pPr>
              <a:buSzPct val="80000"/>
            </a:pPr>
            <a:r>
              <a:rPr lang="en-US" sz="2800" b="1" dirty="0" smtClean="0">
                <a:solidFill>
                  <a:schemeClr val="tx1">
                    <a:lumMod val="50000"/>
                  </a:schemeClr>
                </a:solidFill>
                <a:latin typeface="+mj-lt"/>
              </a:rPr>
              <a:t>A single infrastructure that supports </a:t>
            </a:r>
            <a:r>
              <a:rPr lang="en-US" sz="2800" b="1" dirty="0">
                <a:solidFill>
                  <a:schemeClr val="tx1">
                    <a:lumMod val="50000"/>
                  </a:schemeClr>
                </a:solidFill>
                <a:latin typeface="+mj-lt"/>
              </a:rPr>
              <a:t>a large range of business needs throughout the </a:t>
            </a:r>
            <a:r>
              <a:rPr lang="en-US" sz="2800" b="1" dirty="0" smtClean="0">
                <a:solidFill>
                  <a:schemeClr val="tx1">
                    <a:lumMod val="50000"/>
                  </a:schemeClr>
                </a:solidFill>
                <a:latin typeface="+mj-lt"/>
              </a:rPr>
              <a:t>enterprise</a:t>
            </a:r>
            <a:endParaRPr lang="en-US" sz="2800" dirty="0">
              <a:solidFill>
                <a:schemeClr val="tx1">
                  <a:lumMod val="50000"/>
                </a:schemeClr>
              </a:solidFill>
              <a:latin typeface="+mj-lt"/>
            </a:endParaRPr>
          </a:p>
        </p:txBody>
      </p:sp>
      <p:grpSp>
        <p:nvGrpSpPr>
          <p:cNvPr id="6" name="Managed Navigation"/>
          <p:cNvGrpSpPr/>
          <p:nvPr/>
        </p:nvGrpSpPr>
        <p:grpSpPr>
          <a:xfrm>
            <a:off x="5942685" y="3646672"/>
            <a:ext cx="3305166" cy="1362719"/>
            <a:chOff x="5942685" y="3646672"/>
            <a:chExt cx="3305166" cy="1362719"/>
          </a:xfrm>
        </p:grpSpPr>
        <p:sp>
          <p:nvSpPr>
            <p:cNvPr id="47" name="Flowchart: Connector 46"/>
            <p:cNvSpPr/>
            <p:nvPr/>
          </p:nvSpPr>
          <p:spPr bwMode="auto">
            <a:xfrm>
              <a:off x="5942685" y="4738285"/>
              <a:ext cx="390290" cy="271106"/>
            </a:xfrm>
            <a:prstGeom prst="flowChartConnector">
              <a:avLst/>
            </a:prstGeom>
            <a:solidFill>
              <a:schemeClr val="accent1"/>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1002">
              <a:schemeClr val="lt2"/>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endParaRPr lang="en-US" sz="2400" dirty="0">
                <a:solidFill>
                  <a:schemeClr val="bg1"/>
                </a:solidFill>
              </a:endParaRPr>
            </a:p>
          </p:txBody>
        </p:sp>
        <p:sp>
          <p:nvSpPr>
            <p:cNvPr id="48" name="Line Callout 1 (Accent Bar) 47"/>
            <p:cNvSpPr/>
            <p:nvPr/>
          </p:nvSpPr>
          <p:spPr bwMode="auto">
            <a:xfrm>
              <a:off x="6557112" y="3646672"/>
              <a:ext cx="2690739" cy="454844"/>
            </a:xfrm>
            <a:prstGeom prst="accentCallout1">
              <a:avLst>
                <a:gd name="adj1" fmla="val 47287"/>
                <a:gd name="adj2" fmla="val 1603"/>
                <a:gd name="adj3" fmla="val 226162"/>
                <a:gd name="adj4" fmla="val -11755"/>
              </a:avLst>
            </a:prstGeom>
            <a:noFill/>
            <a:ln w="25400">
              <a:solidFill>
                <a:schemeClr val="accent1"/>
              </a:solidFill>
              <a:headEnd type="none" w="med" len="med"/>
              <a:tailEnd type="none" w="med" len="med"/>
            </a:ln>
            <a:effectLst/>
            <a:sp3d prstMaterial="flat">
              <a:bevelT w="19050" h="31750" prst="coolSlant"/>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107"/>
              <a:r>
                <a:rPr lang="en-US" sz="1600" b="1" dirty="0" smtClean="0">
                  <a:solidFill>
                    <a:schemeClr val="accent1"/>
                  </a:solidFill>
                </a:rPr>
                <a:t>Managed Navigation :-)</a:t>
              </a:r>
              <a:endParaRPr lang="en-US" sz="1600" b="1" dirty="0">
                <a:solidFill>
                  <a:schemeClr val="accent1"/>
                </a:solidFill>
              </a:endParaRPr>
            </a:p>
          </p:txBody>
        </p:sp>
      </p:grpSp>
    </p:spTree>
    <p:extLst>
      <p:ext uri="{BB962C8B-B14F-4D97-AF65-F5344CB8AC3E}">
        <p14:creationId xmlns:p14="http://schemas.microsoft.com/office/powerpoint/2010/main" val="3054544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xit"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400"/>
                                        <p:tgtEl>
                                          <p:spTgt spid="3"/>
                                        </p:tgtEl>
                                      </p:cBhvr>
                                    </p:animEffect>
                                    <p:anim calcmode="lin" valueType="num">
                                      <p:cBhvr>
                                        <p:cTn id="16" dur="400" fill="hold"/>
                                        <p:tgtEl>
                                          <p:spTgt spid="3"/>
                                        </p:tgtEl>
                                        <p:attrNameLst>
                                          <p:attrName>ppt_x</p:attrName>
                                        </p:attrNameLst>
                                      </p:cBhvr>
                                      <p:tavLst>
                                        <p:tav tm="0">
                                          <p:val>
                                            <p:strVal val="#ppt_x"/>
                                          </p:val>
                                        </p:tav>
                                        <p:tav tm="100000">
                                          <p:val>
                                            <p:strVal val="#ppt_x"/>
                                          </p:val>
                                        </p:tav>
                                      </p:tavLst>
                                    </p:anim>
                                    <p:anim calcmode="lin" valueType="num">
                                      <p:cBhvr>
                                        <p:cTn id="17" dur="4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23" name="Rectangle 22"/>
          <p:cNvSpPr/>
          <p:nvPr/>
        </p:nvSpPr>
        <p:spPr>
          <a:xfrm>
            <a:off x="2051503" y="2402904"/>
            <a:ext cx="7696200" cy="2679512"/>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void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ProcessDeletes</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parentWrapper</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ItemGoal</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parentItemGoal</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foreach</a:t>
            </a:r>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parentWrapper.ChildTerms.ToList</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TermGoal</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termGoal</a:t>
            </a:r>
            <a:r>
              <a:rPr lang="en-US" sz="1200" b="1" dirty="0">
                <a:solidFill>
                  <a:srgbClr val="000000"/>
                </a:solidFill>
                <a:highlight>
                  <a:srgbClr val="FFFFFF"/>
                </a:highlight>
                <a:latin typeface="Consolas"/>
              </a:rPr>
              <a:t> = </a:t>
            </a:r>
            <a:r>
              <a:rPr lang="en-US" sz="1200" b="1" dirty="0" err="1" smtClean="0">
                <a:solidFill>
                  <a:srgbClr val="000000"/>
                </a:solidFill>
                <a:highlight>
                  <a:srgbClr val="FFFFFF"/>
                </a:highlight>
                <a:latin typeface="Consolas"/>
              </a:rPr>
              <a:t>parentItemGoal.TermGoals</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FirstOrDefault</a:t>
            </a:r>
            <a:r>
              <a:rPr lang="en-US" sz="1200" b="1" dirty="0">
                <a:solidFill>
                  <a:srgbClr val="000000"/>
                </a:solidFill>
                <a:highlight>
                  <a:srgbClr val="FFFFFF"/>
                </a:highlight>
                <a:latin typeface="Consolas"/>
              </a:rPr>
              <a:t>(t =&gt; </a:t>
            </a:r>
            <a:r>
              <a:rPr lang="en-US" sz="1200" b="1" dirty="0" err="1">
                <a:solidFill>
                  <a:srgbClr val="000000"/>
                </a:solidFill>
                <a:highlight>
                  <a:srgbClr val="FFFFFF"/>
                </a:highlight>
                <a:latin typeface="Consolas"/>
              </a:rPr>
              <a:t>t.Id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wrapper.Id</a:t>
            </a:r>
            <a:r>
              <a:rPr lang="en-US" sz="1200" b="1" dirty="0" smtClean="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termGoal</a:t>
            </a:r>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null</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Deleting extra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wrapper.Name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wrapper.Item.DeleteObject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parentWrapper.ChildTerms.Remove</a:t>
            </a:r>
            <a:r>
              <a:rPr lang="en-US" sz="1200" b="1" dirty="0">
                <a:solidFill>
                  <a:srgbClr val="000000"/>
                </a:solidFill>
                <a:highlight>
                  <a:srgbClr val="FFFFFF"/>
                </a:highlight>
                <a:latin typeface="Consolas"/>
              </a:rPr>
              <a:t>(wrapper);</a:t>
            </a:r>
          </a:p>
          <a:p>
            <a:r>
              <a:rPr lang="en-US" sz="1200" b="1" dirty="0">
                <a:solidFill>
                  <a:srgbClr val="000000"/>
                </a:solidFill>
                <a:highlight>
                  <a:srgbClr val="FFFFFF"/>
                </a:highlight>
                <a:latin typeface="Consolas"/>
              </a:rPr>
              <a:t>    } </a:t>
            </a:r>
            <a:r>
              <a:rPr lang="en-US" sz="1200" b="1" dirty="0">
                <a:solidFill>
                  <a:srgbClr val="0000FF"/>
                </a:solidFill>
                <a:highlight>
                  <a:srgbClr val="FFFFFF"/>
                </a:highlight>
                <a:latin typeface="Consolas"/>
              </a:rPr>
              <a:t>else</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ProcessDeletes</a:t>
            </a:r>
            <a:r>
              <a:rPr lang="en-US" sz="1200" b="1" dirty="0">
                <a:solidFill>
                  <a:srgbClr val="000000"/>
                </a:solidFill>
                <a:highlight>
                  <a:srgbClr val="FFFFFF"/>
                </a:highlight>
                <a:latin typeface="Consolas"/>
              </a:rPr>
              <a:t>(wrapper, </a:t>
            </a:r>
            <a:r>
              <a:rPr lang="en-US" sz="1200" b="1" dirty="0" err="1">
                <a:solidFill>
                  <a:srgbClr val="000000"/>
                </a:solidFill>
                <a:highlight>
                  <a:srgbClr val="FFFFFF"/>
                </a:highlight>
                <a:latin typeface="Consolas"/>
              </a:rPr>
              <a:t>termGoal</a:t>
            </a:r>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a:t>
            </a:r>
            <a:r>
              <a:rPr lang="en-US" sz="1200" b="1" dirty="0" err="1">
                <a:solidFill>
                  <a:srgbClr val="008000"/>
                </a:solidFill>
                <a:highlight>
                  <a:srgbClr val="FFFFFF"/>
                </a:highlight>
                <a:latin typeface="Consolas"/>
              </a:rPr>
              <a:t>recurse</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a:t>
            </a:r>
          </a:p>
        </p:txBody>
      </p:sp>
      <p:sp>
        <p:nvSpPr>
          <p:cNvPr id="12" name="2 A"/>
          <p:cNvSpPr/>
          <p:nvPr/>
        </p:nvSpPr>
        <p:spPr bwMode="auto">
          <a:xfrm>
            <a:off x="2579572" y="3523794"/>
            <a:ext cx="4712047" cy="60158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 name="1 A"/>
          <p:cNvSpPr/>
          <p:nvPr/>
        </p:nvSpPr>
        <p:spPr bwMode="auto">
          <a:xfrm>
            <a:off x="2462487" y="2802553"/>
            <a:ext cx="3914732" cy="42969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 name="0 A"/>
          <p:cNvSpPr/>
          <p:nvPr/>
        </p:nvSpPr>
        <p:spPr bwMode="auto">
          <a:xfrm>
            <a:off x="2272846" y="2615800"/>
            <a:ext cx="5440363" cy="24110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5" name="4 A"/>
          <p:cNvSpPr/>
          <p:nvPr/>
        </p:nvSpPr>
        <p:spPr bwMode="auto">
          <a:xfrm>
            <a:off x="2613258" y="4236176"/>
            <a:ext cx="4029776" cy="29324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6" name="Rounded Rectangle 15"/>
          <p:cNvSpPr/>
          <p:nvPr/>
        </p:nvSpPr>
        <p:spPr bwMode="auto">
          <a:xfrm>
            <a:off x="1005685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10309245"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ounded Rectangle 27"/>
          <p:cNvSpPr/>
          <p:nvPr/>
        </p:nvSpPr>
        <p:spPr bwMode="auto">
          <a:xfrm>
            <a:off x="10561637"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ounded Rectangle 28"/>
          <p:cNvSpPr/>
          <p:nvPr/>
        </p:nvSpPr>
        <p:spPr bwMode="auto">
          <a:xfrm>
            <a:off x="1081243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ounded Rectangle 29"/>
          <p:cNvSpPr/>
          <p:nvPr/>
        </p:nvSpPr>
        <p:spPr bwMode="auto">
          <a:xfrm>
            <a:off x="11057171" y="6383638"/>
            <a:ext cx="252392" cy="228599"/>
          </a:xfrm>
          <a:prstGeom prst="roundRect">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ounded Rectangle 30"/>
          <p:cNvSpPr/>
          <p:nvPr/>
        </p:nvSpPr>
        <p:spPr bwMode="auto">
          <a:xfrm>
            <a:off x="1130956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ounded Rectangle 31"/>
          <p:cNvSpPr/>
          <p:nvPr/>
        </p:nvSpPr>
        <p:spPr bwMode="auto">
          <a:xfrm>
            <a:off x="11568546"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38863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58" name="Rectangle 57"/>
          <p:cNvSpPr/>
          <p:nvPr/>
        </p:nvSpPr>
        <p:spPr bwMode="auto">
          <a:xfrm>
            <a:off x="2865437" y="1985640"/>
            <a:ext cx="6324600" cy="3569022"/>
          </a:xfrm>
          <a:prstGeom prst="rect">
            <a:avLst/>
          </a:prstGeom>
          <a:solidFill>
            <a:schemeClr val="accent4"/>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Text Placeholder 1"/>
          <p:cNvSpPr>
            <a:spLocks noGrp="1"/>
          </p:cNvSpPr>
          <p:nvPr>
            <p:ph type="body" sz="quarter" idx="4294967295"/>
          </p:nvPr>
        </p:nvSpPr>
        <p:spPr>
          <a:xfrm>
            <a:off x="3398837" y="2582862"/>
            <a:ext cx="5486400" cy="2283666"/>
          </a:xfrm>
        </p:spPr>
        <p:txBody>
          <a:bodyPr/>
          <a:lstStyle/>
          <a:p>
            <a:pPr marL="0" indent="0">
              <a:buNone/>
            </a:pPr>
            <a:r>
              <a:rPr lang="en-US" sz="4400" b="1" spc="100" dirty="0" smtClean="0">
                <a:solidFill>
                  <a:schemeClr val="accent5"/>
                </a:solidFill>
                <a:latin typeface="Verdana" pitchFamily="34" charset="0"/>
                <a:ea typeface="Verdana" pitchFamily="34" charset="0"/>
                <a:cs typeface="Verdana" pitchFamily="34" charset="0"/>
              </a:rPr>
              <a:t>1. Adds/Moves</a:t>
            </a:r>
          </a:p>
          <a:p>
            <a:pPr marL="0" indent="0">
              <a:buNone/>
            </a:pPr>
            <a:r>
              <a:rPr lang="en-US" sz="4400" b="1" spc="100" dirty="0" smtClean="0">
                <a:solidFill>
                  <a:schemeClr val="accent5"/>
                </a:solidFill>
                <a:latin typeface="Verdana" pitchFamily="34" charset="0"/>
                <a:ea typeface="Verdana" pitchFamily="34" charset="0"/>
                <a:cs typeface="Verdana" pitchFamily="34" charset="0"/>
              </a:rPr>
              <a:t>2. Deletes</a:t>
            </a:r>
          </a:p>
          <a:p>
            <a:pPr marL="0" indent="0">
              <a:buNone/>
            </a:pPr>
            <a:r>
              <a:rPr lang="en-US" sz="4400" b="1" spc="100" dirty="0" smtClean="0">
                <a:solidFill>
                  <a:schemeClr val="tx1"/>
                </a:solidFill>
                <a:latin typeface="Verdana" pitchFamily="34" charset="0"/>
                <a:ea typeface="Verdana" pitchFamily="34" charset="0"/>
                <a:cs typeface="Verdana" pitchFamily="34" charset="0"/>
              </a:rPr>
              <a:t>3. Updates</a:t>
            </a:r>
            <a:endParaRPr lang="en-US" sz="4400" dirty="0" smtClean="0">
              <a:solidFill>
                <a:schemeClr val="tx1"/>
              </a:solidFill>
              <a:latin typeface="Verdana" pitchFamily="34" charset="0"/>
              <a:ea typeface="Verdana" pitchFamily="34" charset="0"/>
              <a:cs typeface="Verdana" pitchFamily="34" charset="0"/>
            </a:endParaRPr>
          </a:p>
        </p:txBody>
      </p:sp>
      <p:sp>
        <p:nvSpPr>
          <p:cNvPr id="20" name="Rounded Rectangle 19"/>
          <p:cNvSpPr/>
          <p:nvPr/>
        </p:nvSpPr>
        <p:spPr bwMode="auto">
          <a:xfrm>
            <a:off x="1005685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ounded Rectangle 22"/>
          <p:cNvSpPr/>
          <p:nvPr/>
        </p:nvSpPr>
        <p:spPr bwMode="auto">
          <a:xfrm>
            <a:off x="10309245"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ounded Rectangle 23"/>
          <p:cNvSpPr/>
          <p:nvPr/>
        </p:nvSpPr>
        <p:spPr bwMode="auto">
          <a:xfrm>
            <a:off x="10561637"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ounded Rectangle 24"/>
          <p:cNvSpPr/>
          <p:nvPr/>
        </p:nvSpPr>
        <p:spPr bwMode="auto">
          <a:xfrm>
            <a:off x="1081243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ounded Rectangle 25"/>
          <p:cNvSpPr/>
          <p:nvPr/>
        </p:nvSpPr>
        <p:spPr bwMode="auto">
          <a:xfrm>
            <a:off x="11057171"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ounded Rectangle 26"/>
          <p:cNvSpPr/>
          <p:nvPr/>
        </p:nvSpPr>
        <p:spPr bwMode="auto">
          <a:xfrm>
            <a:off x="11309563" y="6383638"/>
            <a:ext cx="252392" cy="228599"/>
          </a:xfrm>
          <a:prstGeom prst="roundRect">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ounded Rectangle 27"/>
          <p:cNvSpPr/>
          <p:nvPr/>
        </p:nvSpPr>
        <p:spPr bwMode="auto">
          <a:xfrm>
            <a:off x="11568546"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751321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23" name="Rectangle 22"/>
          <p:cNvSpPr/>
          <p:nvPr/>
        </p:nvSpPr>
        <p:spPr>
          <a:xfrm>
            <a:off x="205503" y="1439861"/>
            <a:ext cx="9136934" cy="5449501"/>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void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ProcessPropertyUpdates</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parentWrapper</a:t>
            </a: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ItemGoal</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parentItemGoal</a:t>
            </a:r>
            <a:r>
              <a:rPr lang="en-US" sz="1200" b="1" dirty="0">
                <a:solidFill>
                  <a:srgbClr val="000000"/>
                </a:solidFill>
                <a:highlight>
                  <a:srgbClr val="FFFFFF"/>
                </a:highlight>
                <a:latin typeface="Consolas"/>
              </a:rPr>
              <a:t>) {</a:t>
            </a:r>
          </a:p>
          <a:p>
            <a:r>
              <a:rPr lang="en-US" sz="1200" b="1" dirty="0" smtClean="0">
                <a:solidFill>
                  <a:srgbClr val="0000FF"/>
                </a:solidFill>
                <a:highlight>
                  <a:srgbClr val="FFFFFF"/>
                </a:highlight>
                <a:latin typeface="Consolas"/>
              </a:rPr>
              <a:t>  </a:t>
            </a:r>
            <a:r>
              <a:rPr lang="en-US" sz="1200" b="1" dirty="0" err="1" smtClean="0">
                <a:solidFill>
                  <a:srgbClr val="0000FF"/>
                </a:solidFill>
                <a:highlight>
                  <a:srgbClr val="FFFFFF"/>
                </a:highlight>
                <a:latin typeface="Consolas"/>
              </a:rPr>
              <a:t>foreach</a:t>
            </a:r>
            <a:r>
              <a:rPr lang="en-US" sz="1200" b="1" dirty="0" smtClean="0">
                <a:solidFill>
                  <a:srgbClr val="000000"/>
                </a:solidFill>
                <a:highlight>
                  <a:srgbClr val="FFFFFF"/>
                </a:highlight>
                <a:latin typeface="Consolas"/>
              </a:rPr>
              <a:t> </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parentWrapper.ChildTerms</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Find the corresponding </a:t>
            </a:r>
            <a:r>
              <a:rPr lang="en-US" sz="1200" b="1" dirty="0" err="1">
                <a:solidFill>
                  <a:srgbClr val="008000"/>
                </a:solidFill>
                <a:highlight>
                  <a:srgbClr val="FFFFFF"/>
                </a:highlight>
                <a:latin typeface="Consolas"/>
              </a:rPr>
              <a:t>TermGoal</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TermGoal</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termGoal</a:t>
            </a:r>
            <a:r>
              <a:rPr lang="en-US" sz="1200" b="1" dirty="0">
                <a:solidFill>
                  <a:srgbClr val="000000"/>
                </a:solidFill>
                <a:highlight>
                  <a:srgbClr val="FFFFFF"/>
                </a:highlight>
                <a:latin typeface="Consolas"/>
              </a:rPr>
              <a:t> = </a:t>
            </a:r>
            <a:r>
              <a:rPr lang="en-US" sz="1200" b="1" dirty="0" err="1" smtClean="0">
                <a:solidFill>
                  <a:srgbClr val="000000"/>
                </a:solidFill>
                <a:highlight>
                  <a:srgbClr val="FFFFFF"/>
                </a:highlight>
                <a:latin typeface="Consolas"/>
              </a:rPr>
              <a:t>parentItemGoal.TermGoals</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a:solidFill>
                  <a:srgbClr val="000000"/>
                </a:solidFill>
                <a:highlight>
                  <a:srgbClr val="FFFFFF"/>
                </a:highlight>
                <a:latin typeface="Consolas"/>
              </a:rPr>
              <a:t>First(t =&gt; </a:t>
            </a:r>
            <a:r>
              <a:rPr lang="en-US" sz="1200" b="1" dirty="0" err="1">
                <a:solidFill>
                  <a:srgbClr val="000000"/>
                </a:solidFill>
                <a:highlight>
                  <a:srgbClr val="FFFFFF"/>
                </a:highlight>
                <a:latin typeface="Consolas"/>
              </a:rPr>
              <a:t>t.Id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wrapper.Id</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a:t>
            </a:r>
            <a:r>
              <a:rPr lang="en-US" sz="1200" b="1" dirty="0">
                <a:solidFill>
                  <a:srgbClr val="000000"/>
                </a:solidFill>
                <a:highlight>
                  <a:srgbClr val="FFFFFF"/>
                </a:highlight>
                <a:latin typeface="Consolas"/>
              </a:rPr>
              <a:t> = (</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wrapper.Item</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smtClean="0">
                <a:solidFill>
                  <a:srgbClr val="008000"/>
                </a:solidFill>
                <a:highlight>
                  <a:srgbClr val="FFFFFF"/>
                </a:highlight>
                <a:latin typeface="Consolas"/>
              </a:rPr>
              <a:t>// </a:t>
            </a:r>
            <a:r>
              <a:rPr lang="en-US" sz="1200" b="1" dirty="0">
                <a:solidFill>
                  <a:srgbClr val="008000"/>
                </a:solidFill>
                <a:highlight>
                  <a:srgbClr val="FFFFFF"/>
                </a:highlight>
                <a:latin typeface="Consolas"/>
              </a:rPr>
              <a:t>Consider </a:t>
            </a:r>
            <a:r>
              <a:rPr lang="en-US" sz="1200" b="1" dirty="0" err="1">
                <a:solidFill>
                  <a:srgbClr val="008000"/>
                </a:solidFill>
                <a:highlight>
                  <a:srgbClr val="FFFFFF"/>
                </a:highlight>
                <a:latin typeface="Consolas"/>
              </a:rPr>
              <a:t>TaxonomyItem.NormalizeName</a:t>
            </a:r>
            <a:r>
              <a:rPr lang="en-US" sz="1200" b="1" dirty="0" smtClean="0">
                <a:solidFill>
                  <a:srgbClr val="008000"/>
                </a:solidFill>
                <a:highlight>
                  <a:srgbClr val="FFFFFF"/>
                </a:highlight>
                <a:latin typeface="Consolas"/>
              </a:rPr>
              <a:t>()</a:t>
            </a:r>
          </a:p>
          <a:p>
            <a:r>
              <a:rPr lang="en-US" sz="1200" b="1" dirty="0" smtClean="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termGoal.Name</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p>
          <a:p>
            <a:r>
              <a:rPr lang="en-US" sz="1200" b="1" dirty="0" smtClean="0">
                <a:solidFill>
                  <a:srgbClr val="000000"/>
                </a:solidFill>
                <a:highlight>
                  <a:srgbClr val="FFFFFF"/>
                </a:highlight>
                <a:latin typeface="Consolas"/>
              </a:rPr>
              <a:t>      Log(</a:t>
            </a:r>
            <a:r>
              <a:rPr lang="en-US" sz="1200" b="1" dirty="0" smtClean="0">
                <a:solidFill>
                  <a:srgbClr val="A31515"/>
                </a:solidFill>
                <a:highlight>
                  <a:srgbClr val="FFFFFF"/>
                </a:highlight>
                <a:latin typeface="Consolas"/>
              </a:rPr>
              <a:t>"* Renaming term from \""</a:t>
            </a:r>
            <a:r>
              <a:rPr lang="en-US" sz="1200" b="1" dirty="0" smtClean="0">
                <a:solidFill>
                  <a:srgbClr val="000000"/>
                </a:solidFill>
                <a:highlight>
                  <a:srgbClr val="FFFFFF"/>
                </a:highlight>
                <a:latin typeface="Consolas"/>
              </a:rPr>
              <a:t> + </a:t>
            </a:r>
            <a:r>
              <a:rPr lang="en-US" sz="1200" b="1" dirty="0" err="1" smtClean="0">
                <a:solidFill>
                  <a:srgbClr val="000000"/>
                </a:solidFill>
                <a:highlight>
                  <a:srgbClr val="FFFFFF"/>
                </a:highlight>
                <a:latin typeface="Consolas"/>
              </a:rPr>
              <a:t>term.Name</a:t>
            </a:r>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 </a:t>
            </a:r>
            <a:r>
              <a:rPr lang="en-US" sz="1200" b="1" dirty="0">
                <a:solidFill>
                  <a:srgbClr val="A31515"/>
                </a:solidFill>
                <a:highlight>
                  <a:srgbClr val="FFFFFF"/>
                </a:highlight>
                <a:latin typeface="Consolas"/>
              </a:rPr>
              <a:t>"\" to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HashSet</a:t>
            </a:r>
            <a:r>
              <a:rPr lang="en-US" sz="1200" b="1" dirty="0">
                <a:solidFill>
                  <a:srgbClr val="000000"/>
                </a:solidFill>
                <a:highlight>
                  <a:srgbClr val="FFFFFF"/>
                </a:highlight>
                <a:latin typeface="Consolas"/>
              </a:rPr>
              <a:t>&lt;</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&gt; labels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HashSet</a:t>
            </a:r>
            <a:r>
              <a:rPr lang="en-US" sz="1200" b="1" dirty="0">
                <a:solidFill>
                  <a:srgbClr val="000000"/>
                </a:solidFill>
                <a:highlight>
                  <a:srgbClr val="FFFFFF"/>
                </a:highlight>
                <a:latin typeface="Consolas"/>
              </a:rPr>
              <a:t>&lt;</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&gt;(</a:t>
            </a:r>
          </a:p>
          <a:p>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term.Labels.ToList</a:t>
            </a:r>
            <a:r>
              <a:rPr lang="en-US" sz="1200" b="1" dirty="0" smtClean="0">
                <a:solidFill>
                  <a:srgbClr val="000000"/>
                </a:solidFill>
                <a:highlight>
                  <a:srgbClr val="FFFFFF"/>
                </a:highlight>
                <a:latin typeface="Consolas"/>
              </a:rPr>
              <a:t>().</a:t>
            </a:r>
            <a:r>
              <a:rPr lang="en-US" sz="1200" b="1" dirty="0">
                <a:solidFill>
                  <a:srgbClr val="000000"/>
                </a:solidFill>
                <a:highlight>
                  <a:srgbClr val="FFFFFF"/>
                </a:highlight>
                <a:latin typeface="Consolas"/>
              </a:rPr>
              <a:t>Where(l =&gt; !</a:t>
            </a:r>
            <a:r>
              <a:rPr lang="en-US" sz="1200" b="1" dirty="0" err="1">
                <a:solidFill>
                  <a:srgbClr val="000000"/>
                </a:solidFill>
                <a:highlight>
                  <a:srgbClr val="FFFFFF"/>
                </a:highlight>
                <a:latin typeface="Consolas"/>
              </a:rPr>
              <a:t>l.IsDefaultForLanguage</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a:solidFill>
                  <a:srgbClr val="000000"/>
                </a:solidFill>
                <a:highlight>
                  <a:srgbClr val="FFFFFF"/>
                </a:highlight>
                <a:latin typeface="Consolas"/>
              </a:rPr>
              <a:t>Select(l =&gt; </a:t>
            </a:r>
            <a:r>
              <a:rPr lang="en-US" sz="1200" b="1" dirty="0" err="1">
                <a:solidFill>
                  <a:srgbClr val="000000"/>
                </a:solidFill>
                <a:highlight>
                  <a:srgbClr val="FFFFFF"/>
                </a:highlight>
                <a:latin typeface="Consolas"/>
              </a:rPr>
              <a:t>l.Value</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r>
              <a:rPr lang="en-US" sz="1200" b="1" dirty="0" smtClean="0">
                <a:solidFill>
                  <a:srgbClr val="2B91AF"/>
                </a:solidFill>
                <a:highlight>
                  <a:srgbClr val="FFFFFF"/>
                </a:highlight>
                <a:latin typeface="Consolas"/>
              </a:rPr>
              <a:t>    </a:t>
            </a:r>
            <a:r>
              <a:rPr lang="en-US" sz="1200" b="1" dirty="0" err="1" smtClean="0">
                <a:solidFill>
                  <a:srgbClr val="2B91AF"/>
                </a:solidFill>
                <a:highlight>
                  <a:srgbClr val="FFFFFF"/>
                </a:highlight>
                <a:latin typeface="Consolas"/>
              </a:rPr>
              <a:t>HashSet</a:t>
            </a:r>
            <a:r>
              <a:rPr lang="en-US" sz="1200" b="1" dirty="0" smtClean="0">
                <a:solidFill>
                  <a:srgbClr val="000000"/>
                </a:solidFill>
                <a:highlight>
                  <a:srgbClr val="FFFFFF"/>
                </a:highlight>
                <a:latin typeface="Consolas"/>
              </a:rPr>
              <a:t>&lt;</a:t>
            </a:r>
            <a:r>
              <a:rPr lang="en-US" sz="1200" b="1" dirty="0" smtClean="0">
                <a:solidFill>
                  <a:srgbClr val="0000FF"/>
                </a:solidFill>
                <a:highlight>
                  <a:srgbClr val="FFFFFF"/>
                </a:highlight>
                <a:latin typeface="Consolas"/>
              </a:rPr>
              <a:t>string</a:t>
            </a:r>
            <a:r>
              <a:rPr lang="en-US" sz="1200" b="1" dirty="0">
                <a:solidFill>
                  <a:srgbClr val="000000"/>
                </a:solidFill>
                <a:highlight>
                  <a:srgbClr val="FFFFFF"/>
                </a:highlight>
                <a:latin typeface="Consolas"/>
              </a:rPr>
              <a:t>&gt; </a:t>
            </a:r>
            <a:r>
              <a:rPr lang="en-US" sz="1200" b="1" dirty="0" err="1">
                <a:solidFill>
                  <a:srgbClr val="000000"/>
                </a:solidFill>
                <a:highlight>
                  <a:srgbClr val="FFFFFF"/>
                </a:highlight>
                <a:latin typeface="Consolas"/>
              </a:rPr>
              <a:t>labelsGoal</a:t>
            </a:r>
            <a:r>
              <a:rPr lang="en-US" sz="1200" b="1" dirty="0">
                <a:solidFill>
                  <a:srgbClr val="000000"/>
                </a:solidFill>
                <a:highlight>
                  <a:srgbClr val="FFFFFF"/>
                </a:highlight>
                <a:latin typeface="Consolas"/>
              </a:rPr>
              <a:t> </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HashSet</a:t>
            </a:r>
            <a:r>
              <a:rPr lang="en-US" sz="1200" b="1" dirty="0">
                <a:solidFill>
                  <a:srgbClr val="000000"/>
                </a:solidFill>
                <a:highlight>
                  <a:srgbClr val="FFFFFF"/>
                </a:highlight>
                <a:latin typeface="Consolas"/>
              </a:rPr>
              <a:t>&lt;</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&gt;(</a:t>
            </a:r>
            <a:r>
              <a:rPr lang="en-US" sz="1200" b="1" dirty="0" err="1">
                <a:solidFill>
                  <a:srgbClr val="000000"/>
                </a:solidFill>
                <a:highlight>
                  <a:srgbClr val="FFFFFF"/>
                </a:highlight>
                <a:latin typeface="Consolas"/>
              </a:rPr>
              <a:t>termGoal.OtherLabels</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Delete any extra labels</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foreach</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 label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labels.Except</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labelsGoal</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 Deleting label </a:t>
            </a:r>
            <a:r>
              <a:rPr lang="en-US" sz="1200" b="1" dirty="0" smtClean="0">
                <a:solidFill>
                  <a:srgbClr val="A31515"/>
                </a:solidFill>
                <a:highlight>
                  <a:srgbClr val="FFFFFF"/>
                </a:highlight>
                <a:latin typeface="Consolas"/>
              </a:rPr>
              <a:t>\"“</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 </a:t>
            </a:r>
            <a:r>
              <a:rPr lang="en-US" sz="1200" b="1" dirty="0">
                <a:solidFill>
                  <a:srgbClr val="000000"/>
                </a:solidFill>
                <a:highlight>
                  <a:srgbClr val="FFFFFF"/>
                </a:highlight>
                <a:latin typeface="Consolas"/>
              </a:rPr>
              <a:t>label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term.Labels.ToList</a:t>
            </a:r>
            <a:r>
              <a:rPr lang="en-US" sz="1200" b="1" dirty="0">
                <a:solidFill>
                  <a:srgbClr val="000000"/>
                </a:solidFill>
                <a:highlight>
                  <a:srgbClr val="FFFFFF"/>
                </a:highlight>
                <a:latin typeface="Consolas"/>
              </a:rPr>
              <a:t>().First(l =&gt; </a:t>
            </a:r>
            <a:r>
              <a:rPr lang="en-US" sz="1200" b="1" dirty="0" err="1">
                <a:solidFill>
                  <a:srgbClr val="000000"/>
                </a:solidFill>
                <a:highlight>
                  <a:srgbClr val="FFFFFF"/>
                </a:highlight>
                <a:latin typeface="Consolas"/>
              </a:rPr>
              <a:t>l.Value</a:t>
            </a:r>
            <a:r>
              <a:rPr lang="en-US" sz="1200" b="1" dirty="0">
                <a:solidFill>
                  <a:srgbClr val="000000"/>
                </a:solidFill>
                <a:highlight>
                  <a:srgbClr val="FFFFFF"/>
                </a:highlight>
                <a:latin typeface="Consolas"/>
              </a:rPr>
              <a:t> == label</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DeleteObject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p:txBody>
      </p:sp>
      <p:sp>
        <p:nvSpPr>
          <p:cNvPr id="25" name="Rectangle 24"/>
          <p:cNvSpPr/>
          <p:nvPr/>
        </p:nvSpPr>
        <p:spPr>
          <a:xfrm>
            <a:off x="6132094" y="2430462"/>
            <a:ext cx="6162257" cy="3972174"/>
          </a:xfrm>
          <a:prstGeom prst="rect">
            <a:avLst/>
          </a:prstGeom>
          <a:solidFill>
            <a:schemeClr val="tx1"/>
          </a:solidFill>
        </p:spPr>
        <p:txBody>
          <a:bodyPr wrap="square" lIns="93278" tIns="46639" rIns="93278" bIns="46639">
            <a:spAutoFit/>
          </a:bodyPr>
          <a:lstStyle/>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smtClean="0">
                <a:solidFill>
                  <a:srgbClr val="008000"/>
                </a:solidFill>
                <a:highlight>
                  <a:srgbClr val="FFFFFF"/>
                </a:highlight>
                <a:latin typeface="Consolas"/>
              </a:rPr>
              <a:t>// </a:t>
            </a:r>
            <a:r>
              <a:rPr lang="en-US" sz="1200" b="1" dirty="0">
                <a:solidFill>
                  <a:srgbClr val="008000"/>
                </a:solidFill>
                <a:highlight>
                  <a:srgbClr val="FFFFFF"/>
                </a:highlight>
                <a:latin typeface="Consolas"/>
              </a:rPr>
              <a:t>Add any missing </a:t>
            </a:r>
            <a:r>
              <a:rPr lang="en-US" sz="1200" b="1" dirty="0" smtClean="0">
                <a:solidFill>
                  <a:srgbClr val="008000"/>
                </a:solidFill>
                <a:highlight>
                  <a:srgbClr val="FFFFFF"/>
                </a:highlight>
                <a:latin typeface="Consolas"/>
              </a:rPr>
              <a:t>labels</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foreach</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 label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labelsGoal.Except</a:t>
            </a:r>
            <a:r>
              <a:rPr lang="en-US" sz="1200" b="1" dirty="0">
                <a:solidFill>
                  <a:srgbClr val="000000"/>
                </a:solidFill>
                <a:highlight>
                  <a:srgbClr val="FFFFFF"/>
                </a:highlight>
                <a:latin typeface="Consolas"/>
              </a:rPr>
              <a:t>(labels))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 Adding label </a:t>
            </a:r>
            <a:r>
              <a:rPr lang="en-US" sz="1200" b="1" dirty="0" smtClean="0">
                <a:solidFill>
                  <a:srgbClr val="A31515"/>
                </a:solidFill>
                <a:highlight>
                  <a:srgbClr val="FFFFFF"/>
                </a:highlight>
                <a:latin typeface="Consolas"/>
              </a:rPr>
              <a:t>\"“</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 </a:t>
            </a:r>
            <a:r>
              <a:rPr lang="en-US" sz="1200" b="1" dirty="0">
                <a:solidFill>
                  <a:srgbClr val="000000"/>
                </a:solidFill>
                <a:highlight>
                  <a:srgbClr val="FFFFFF"/>
                </a:highlight>
                <a:latin typeface="Consolas"/>
              </a:rPr>
              <a:t>label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term.CreateLabel</a:t>
            </a:r>
            <a:r>
              <a:rPr lang="en-US" sz="1200" b="1" dirty="0">
                <a:solidFill>
                  <a:srgbClr val="000000"/>
                </a:solidFill>
                <a:highlight>
                  <a:srgbClr val="FFFFFF"/>
                </a:highlight>
                <a:latin typeface="Consolas"/>
              </a:rPr>
              <a:t>(label,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.lcid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isDefault</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false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wrapper.TermDescription.Value</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termGoal.Description</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 Updating description"</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term.SetDescription</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termGoal.Description</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.lcid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term.IsDeprecated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termGoal.IsDeprecated</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 Marking as "</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termGoal.IsDeprecated</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"Deprecated"</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"Not deprecated"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term.Deprecate</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termGoal.IsDeprecated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ProcessPropertyUpdates</a:t>
            </a:r>
            <a:r>
              <a:rPr lang="en-US" sz="1200" b="1" dirty="0">
                <a:solidFill>
                  <a:srgbClr val="000000"/>
                </a:solidFill>
                <a:highlight>
                  <a:srgbClr val="FFFFFF"/>
                </a:highlight>
                <a:latin typeface="Consolas"/>
              </a:rPr>
              <a:t>(wrapper, </a:t>
            </a:r>
            <a:r>
              <a:rPr lang="en-US" sz="1200" b="1" dirty="0" err="1">
                <a:solidFill>
                  <a:srgbClr val="000000"/>
                </a:solidFill>
                <a:highlight>
                  <a:srgbClr val="FFFFFF"/>
                </a:highlight>
                <a:latin typeface="Consolas"/>
              </a:rPr>
              <a:t>termGoal</a:t>
            </a:r>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a:t>
            </a:r>
            <a:r>
              <a:rPr lang="en-US" sz="1200" b="1" dirty="0" err="1">
                <a:solidFill>
                  <a:srgbClr val="008000"/>
                </a:solidFill>
                <a:highlight>
                  <a:srgbClr val="FFFFFF"/>
                </a:highlight>
                <a:latin typeface="Consolas"/>
              </a:rPr>
              <a:t>recurse</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a:t>
            </a:r>
          </a:p>
        </p:txBody>
      </p:sp>
      <p:cxnSp>
        <p:nvCxnSpPr>
          <p:cNvPr id="24" name="Straight Connector 23"/>
          <p:cNvCxnSpPr/>
          <p:nvPr/>
        </p:nvCxnSpPr>
        <p:spPr>
          <a:xfrm>
            <a:off x="5837237" y="2125662"/>
            <a:ext cx="0" cy="457200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837237" y="2125662"/>
            <a:ext cx="20574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894637" y="1439861"/>
            <a:ext cx="0" cy="68580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29" name="2 A"/>
          <p:cNvSpPr/>
          <p:nvPr/>
        </p:nvSpPr>
        <p:spPr bwMode="auto">
          <a:xfrm>
            <a:off x="573616" y="2885314"/>
            <a:ext cx="3751642" cy="119320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0" name="1 A"/>
          <p:cNvSpPr/>
          <p:nvPr/>
        </p:nvSpPr>
        <p:spPr bwMode="auto">
          <a:xfrm>
            <a:off x="406439" y="1650364"/>
            <a:ext cx="4824826" cy="780098"/>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1" name="3 A"/>
          <p:cNvSpPr/>
          <p:nvPr/>
        </p:nvSpPr>
        <p:spPr bwMode="auto">
          <a:xfrm>
            <a:off x="525311" y="4139518"/>
            <a:ext cx="5077203" cy="112916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2" name="4 A"/>
          <p:cNvSpPr/>
          <p:nvPr/>
        </p:nvSpPr>
        <p:spPr bwMode="auto">
          <a:xfrm>
            <a:off x="525311" y="5268685"/>
            <a:ext cx="4874003" cy="140788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3" name="5 A"/>
          <p:cNvSpPr/>
          <p:nvPr/>
        </p:nvSpPr>
        <p:spPr bwMode="auto">
          <a:xfrm>
            <a:off x="6418110" y="2383410"/>
            <a:ext cx="5222347" cy="130321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5" name="6 A"/>
          <p:cNvSpPr/>
          <p:nvPr/>
        </p:nvSpPr>
        <p:spPr bwMode="auto">
          <a:xfrm>
            <a:off x="6418110" y="3686630"/>
            <a:ext cx="5440061" cy="91440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6" name="7 A"/>
          <p:cNvSpPr/>
          <p:nvPr/>
        </p:nvSpPr>
        <p:spPr bwMode="auto">
          <a:xfrm>
            <a:off x="6418110" y="4601030"/>
            <a:ext cx="5715833" cy="107405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7" name="8 A"/>
          <p:cNvSpPr/>
          <p:nvPr/>
        </p:nvSpPr>
        <p:spPr bwMode="auto">
          <a:xfrm>
            <a:off x="6531429" y="5675086"/>
            <a:ext cx="4586514" cy="34834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8" name="Rounded Rectangle 37"/>
          <p:cNvSpPr/>
          <p:nvPr/>
        </p:nvSpPr>
        <p:spPr bwMode="auto">
          <a:xfrm>
            <a:off x="1005685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ounded Rectangle 38"/>
          <p:cNvSpPr/>
          <p:nvPr/>
        </p:nvSpPr>
        <p:spPr bwMode="auto">
          <a:xfrm>
            <a:off x="10309245"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ounded Rectangle 39"/>
          <p:cNvSpPr/>
          <p:nvPr/>
        </p:nvSpPr>
        <p:spPr bwMode="auto">
          <a:xfrm>
            <a:off x="10561637"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ounded Rectangle 40"/>
          <p:cNvSpPr/>
          <p:nvPr/>
        </p:nvSpPr>
        <p:spPr bwMode="auto">
          <a:xfrm>
            <a:off x="1081243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Rounded Rectangle 41"/>
          <p:cNvSpPr/>
          <p:nvPr/>
        </p:nvSpPr>
        <p:spPr bwMode="auto">
          <a:xfrm>
            <a:off x="11057171"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ounded Rectangle 42"/>
          <p:cNvSpPr/>
          <p:nvPr/>
        </p:nvSpPr>
        <p:spPr bwMode="auto">
          <a:xfrm>
            <a:off x="11309563" y="6383638"/>
            <a:ext cx="252392" cy="228599"/>
          </a:xfrm>
          <a:prstGeom prst="roundRect">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Rounded Rectangle 43"/>
          <p:cNvSpPr/>
          <p:nvPr/>
        </p:nvSpPr>
        <p:spPr bwMode="auto">
          <a:xfrm>
            <a:off x="11568546"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173506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3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2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3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3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3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3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5" grpId="0" animBg="1"/>
      <p:bldP spid="35" grpId="1" animBg="1"/>
      <p:bldP spid="36" grpId="0" animBg="1"/>
      <p:bldP spid="36" grpId="1" animBg="1"/>
      <p:bldP spid="3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#2: Term Set Sync</a:t>
            </a:r>
            <a:endParaRPr lang="en-US" dirty="0"/>
          </a:p>
        </p:txBody>
      </p:sp>
      <p:sp>
        <p:nvSpPr>
          <p:cNvPr id="23" name="Rectangle 22"/>
          <p:cNvSpPr/>
          <p:nvPr/>
        </p:nvSpPr>
        <p:spPr>
          <a:xfrm>
            <a:off x="205503" y="1439861"/>
            <a:ext cx="9136934" cy="5449501"/>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a:rPr>
              <a:t>static</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void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ProcessPropertyUpdates</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parentWrapper</a:t>
            </a:r>
            <a:r>
              <a:rPr lang="en-US" sz="1200" b="1" dirty="0" smtClean="0">
                <a:solidFill>
                  <a:srgbClr val="000000"/>
                </a:solidFill>
                <a:highlight>
                  <a:srgbClr val="FFFFFF"/>
                </a:highlight>
                <a:latin typeface="Consolas"/>
              </a:rPr>
              <a:t>,  </a:t>
            </a:r>
            <a:r>
              <a:rPr lang="en-US" sz="1200" b="1" dirty="0" err="1" smtClean="0">
                <a:solidFill>
                  <a:srgbClr val="2B91AF"/>
                </a:solidFill>
                <a:highlight>
                  <a:srgbClr val="FFFFFF"/>
                </a:highlight>
                <a:latin typeface="Consolas"/>
              </a:rPr>
              <a:t>ItemGoal</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parentItemGoal</a:t>
            </a:r>
            <a:r>
              <a:rPr lang="en-US" sz="1200" b="1" dirty="0">
                <a:solidFill>
                  <a:srgbClr val="000000"/>
                </a:solidFill>
                <a:highlight>
                  <a:srgbClr val="FFFFFF"/>
                </a:highlight>
                <a:latin typeface="Consolas"/>
              </a:rPr>
              <a:t>) {</a:t>
            </a:r>
          </a:p>
          <a:p>
            <a:r>
              <a:rPr lang="en-US" sz="1200" b="1" dirty="0" smtClean="0">
                <a:solidFill>
                  <a:srgbClr val="0000FF"/>
                </a:solidFill>
                <a:highlight>
                  <a:srgbClr val="FFFFFF"/>
                </a:highlight>
                <a:latin typeface="Consolas"/>
              </a:rPr>
              <a:t>  </a:t>
            </a:r>
            <a:r>
              <a:rPr lang="en-US" sz="1200" b="1" dirty="0" err="1" smtClean="0">
                <a:solidFill>
                  <a:srgbClr val="0000FF"/>
                </a:solidFill>
                <a:highlight>
                  <a:srgbClr val="FFFFFF"/>
                </a:highlight>
                <a:latin typeface="Consolas"/>
              </a:rPr>
              <a:t>foreach</a:t>
            </a:r>
            <a:r>
              <a:rPr lang="en-US" sz="1200" b="1" dirty="0" smtClean="0">
                <a:solidFill>
                  <a:srgbClr val="000000"/>
                </a:solidFill>
                <a:highlight>
                  <a:srgbClr val="FFFFFF"/>
                </a:highlight>
                <a:latin typeface="Consolas"/>
              </a:rPr>
              <a:t> </a:t>
            </a:r>
            <a:r>
              <a:rPr lang="en-US" sz="1200" b="1" dirty="0">
                <a:solidFill>
                  <a:srgbClr val="000000"/>
                </a:solidFill>
                <a:highlight>
                  <a:srgbClr val="FFFFFF"/>
                </a:highlight>
                <a:latin typeface="Consolas"/>
              </a:rPr>
              <a:t>(</a:t>
            </a:r>
            <a:r>
              <a:rPr lang="en-US" sz="1200" b="1" dirty="0">
                <a:solidFill>
                  <a:srgbClr val="2B91AF"/>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parentWrapper.ChildTerms</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Find the corresponding </a:t>
            </a:r>
            <a:r>
              <a:rPr lang="en-US" sz="1200" b="1" dirty="0" err="1">
                <a:solidFill>
                  <a:srgbClr val="008000"/>
                </a:solidFill>
                <a:highlight>
                  <a:srgbClr val="FFFFFF"/>
                </a:highlight>
                <a:latin typeface="Consolas"/>
              </a:rPr>
              <a:t>TermGoal</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TermGoal</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termGoal</a:t>
            </a:r>
            <a:r>
              <a:rPr lang="en-US" sz="1200" b="1" dirty="0">
                <a:solidFill>
                  <a:srgbClr val="000000"/>
                </a:solidFill>
                <a:highlight>
                  <a:srgbClr val="FFFFFF"/>
                </a:highlight>
                <a:latin typeface="Consolas"/>
              </a:rPr>
              <a:t> = </a:t>
            </a:r>
            <a:r>
              <a:rPr lang="en-US" sz="1200" b="1" dirty="0" err="1" smtClean="0">
                <a:solidFill>
                  <a:srgbClr val="000000"/>
                </a:solidFill>
                <a:highlight>
                  <a:srgbClr val="FFFFFF"/>
                </a:highlight>
                <a:latin typeface="Consolas"/>
              </a:rPr>
              <a:t>parentItemGoal.TermGoals</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a:solidFill>
                  <a:srgbClr val="000000"/>
                </a:solidFill>
                <a:highlight>
                  <a:srgbClr val="FFFFFF"/>
                </a:highlight>
                <a:latin typeface="Consolas"/>
              </a:rPr>
              <a:t>First(t =&gt; </a:t>
            </a:r>
            <a:r>
              <a:rPr lang="en-US" sz="1200" b="1" dirty="0" err="1">
                <a:solidFill>
                  <a:srgbClr val="000000"/>
                </a:solidFill>
                <a:highlight>
                  <a:srgbClr val="FFFFFF"/>
                </a:highlight>
                <a:latin typeface="Consolas"/>
              </a:rPr>
              <a:t>t.Id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wrapper.Id</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a:t>
            </a:r>
            <a:r>
              <a:rPr lang="en-US" sz="1200" b="1" dirty="0">
                <a:solidFill>
                  <a:srgbClr val="000000"/>
                </a:solidFill>
                <a:highlight>
                  <a:srgbClr val="FFFFFF"/>
                </a:highlight>
                <a:latin typeface="Consolas"/>
              </a:rPr>
              <a:t> = (</a:t>
            </a:r>
            <a:r>
              <a:rPr lang="en-US" sz="1200" b="1" dirty="0">
                <a:solidFill>
                  <a:srgbClr val="2B91AF"/>
                </a:solidFill>
                <a:highlight>
                  <a:srgbClr val="FFFFFF"/>
                </a:highlight>
                <a:latin typeface="Consolas"/>
              </a:rPr>
              <a:t>Term</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wrapper.Item</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a:t>
            </a:r>
            <a:r>
              <a:rPr lang="en-US" sz="1200" b="1" dirty="0" smtClean="0">
                <a:solidFill>
                  <a:srgbClr val="008000"/>
                </a:solidFill>
                <a:highlight>
                  <a:srgbClr val="FFFFFF"/>
                </a:highlight>
                <a:latin typeface="Consolas"/>
              </a:rPr>
              <a:t>// </a:t>
            </a:r>
            <a:r>
              <a:rPr lang="en-US" sz="1200" b="1" dirty="0">
                <a:solidFill>
                  <a:srgbClr val="008000"/>
                </a:solidFill>
                <a:highlight>
                  <a:srgbClr val="FFFFFF"/>
                </a:highlight>
                <a:latin typeface="Consolas"/>
              </a:rPr>
              <a:t>Consider </a:t>
            </a:r>
            <a:r>
              <a:rPr lang="en-US" sz="1200" b="1" dirty="0" err="1">
                <a:solidFill>
                  <a:srgbClr val="008000"/>
                </a:solidFill>
                <a:highlight>
                  <a:srgbClr val="FFFFFF"/>
                </a:highlight>
                <a:latin typeface="Consolas"/>
              </a:rPr>
              <a:t>TaxonomyItem.NormalizeName</a:t>
            </a:r>
            <a:r>
              <a:rPr lang="en-US" sz="1200" b="1" dirty="0" smtClean="0">
                <a:solidFill>
                  <a:srgbClr val="008000"/>
                </a:solidFill>
                <a:highlight>
                  <a:srgbClr val="FFFFFF"/>
                </a:highlight>
                <a:latin typeface="Consolas"/>
              </a:rPr>
              <a:t>()</a:t>
            </a:r>
          </a:p>
          <a:p>
            <a:r>
              <a:rPr lang="en-US" sz="1200" b="1" dirty="0" smtClean="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termGoal.Name</a:t>
            </a:r>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p>
          <a:p>
            <a:r>
              <a:rPr lang="en-US" sz="1200" b="1" dirty="0" smtClean="0">
                <a:solidFill>
                  <a:srgbClr val="000000"/>
                </a:solidFill>
                <a:highlight>
                  <a:srgbClr val="FFFFFF"/>
                </a:highlight>
                <a:latin typeface="Consolas"/>
              </a:rPr>
              <a:t>      Log(</a:t>
            </a:r>
            <a:r>
              <a:rPr lang="en-US" sz="1200" b="1" dirty="0" smtClean="0">
                <a:solidFill>
                  <a:srgbClr val="A31515"/>
                </a:solidFill>
                <a:highlight>
                  <a:srgbClr val="FFFFFF"/>
                </a:highlight>
                <a:latin typeface="Consolas"/>
              </a:rPr>
              <a:t>"* Renaming term from \""</a:t>
            </a:r>
            <a:r>
              <a:rPr lang="en-US" sz="1200" b="1" dirty="0" smtClean="0">
                <a:solidFill>
                  <a:srgbClr val="000000"/>
                </a:solidFill>
                <a:highlight>
                  <a:srgbClr val="FFFFFF"/>
                </a:highlight>
                <a:latin typeface="Consolas"/>
              </a:rPr>
              <a:t> + </a:t>
            </a:r>
            <a:r>
              <a:rPr lang="en-US" sz="1200" b="1" dirty="0" err="1" smtClean="0">
                <a:solidFill>
                  <a:srgbClr val="000000"/>
                </a:solidFill>
                <a:highlight>
                  <a:srgbClr val="FFFFFF"/>
                </a:highlight>
                <a:latin typeface="Consolas"/>
              </a:rPr>
              <a:t>term.Name</a:t>
            </a:r>
            <a:endParaRPr lang="en-US" sz="1200" b="1" dirty="0" smtClean="0">
              <a:solidFill>
                <a:srgbClr val="000000"/>
              </a:solidFill>
              <a:highlight>
                <a:srgbClr val="FFFFFF"/>
              </a:highlight>
              <a:latin typeface="Consolas"/>
            </a:endParaRPr>
          </a:p>
          <a:p>
            <a:r>
              <a:rPr lang="en-US" sz="1200" b="1" dirty="0" smtClean="0">
                <a:solidFill>
                  <a:srgbClr val="000000"/>
                </a:solidFill>
                <a:highlight>
                  <a:srgbClr val="FFFFFF"/>
                </a:highlight>
                <a:latin typeface="Consolas"/>
              </a:rPr>
              <a:t>        + </a:t>
            </a:r>
            <a:r>
              <a:rPr lang="en-US" sz="1200" b="1" dirty="0">
                <a:solidFill>
                  <a:srgbClr val="A31515"/>
                </a:solidFill>
                <a:highlight>
                  <a:srgbClr val="FFFFFF"/>
                </a:highlight>
                <a:latin typeface="Consolas"/>
              </a:rPr>
              <a:t>"\" to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termGoal.Name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HashSet</a:t>
            </a:r>
            <a:r>
              <a:rPr lang="en-US" sz="1200" b="1" dirty="0">
                <a:solidFill>
                  <a:srgbClr val="000000"/>
                </a:solidFill>
                <a:highlight>
                  <a:srgbClr val="FFFFFF"/>
                </a:highlight>
                <a:latin typeface="Consolas"/>
              </a:rPr>
              <a:t>&lt;</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&gt; labels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HashSet</a:t>
            </a:r>
            <a:r>
              <a:rPr lang="en-US" sz="1200" b="1" dirty="0">
                <a:solidFill>
                  <a:srgbClr val="000000"/>
                </a:solidFill>
                <a:highlight>
                  <a:srgbClr val="FFFFFF"/>
                </a:highlight>
                <a:latin typeface="Consolas"/>
              </a:rPr>
              <a:t>&lt;</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&gt;(</a:t>
            </a:r>
          </a:p>
          <a:p>
            <a:r>
              <a:rPr lang="en-US" sz="1200" b="1" dirty="0" smtClean="0">
                <a:solidFill>
                  <a:srgbClr val="000000"/>
                </a:solidFill>
                <a:highlight>
                  <a:srgbClr val="FFFFFF"/>
                </a:highlight>
                <a:latin typeface="Consolas"/>
              </a:rPr>
              <a:t>      </a:t>
            </a:r>
            <a:r>
              <a:rPr lang="en-US" sz="1200" b="1" dirty="0" err="1" smtClean="0">
                <a:solidFill>
                  <a:srgbClr val="000000"/>
                </a:solidFill>
                <a:highlight>
                  <a:srgbClr val="FFFFFF"/>
                </a:highlight>
                <a:latin typeface="Consolas"/>
              </a:rPr>
              <a:t>term.Labels.ToList</a:t>
            </a:r>
            <a:r>
              <a:rPr lang="en-US" sz="1200" b="1" dirty="0" smtClean="0">
                <a:solidFill>
                  <a:srgbClr val="000000"/>
                </a:solidFill>
                <a:highlight>
                  <a:srgbClr val="FFFFFF"/>
                </a:highlight>
                <a:latin typeface="Consolas"/>
              </a:rPr>
              <a:t>().</a:t>
            </a:r>
            <a:r>
              <a:rPr lang="en-US" sz="1200" b="1" dirty="0">
                <a:solidFill>
                  <a:srgbClr val="000000"/>
                </a:solidFill>
                <a:highlight>
                  <a:srgbClr val="FFFFFF"/>
                </a:highlight>
                <a:latin typeface="Consolas"/>
              </a:rPr>
              <a:t>Where(l =&gt; !</a:t>
            </a:r>
            <a:r>
              <a:rPr lang="en-US" sz="1200" b="1" dirty="0" err="1">
                <a:solidFill>
                  <a:srgbClr val="000000"/>
                </a:solidFill>
                <a:highlight>
                  <a:srgbClr val="FFFFFF"/>
                </a:highlight>
                <a:latin typeface="Consolas"/>
              </a:rPr>
              <a:t>l.IsDefaultForLanguage</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a:solidFill>
                  <a:srgbClr val="000000"/>
                </a:solidFill>
                <a:highlight>
                  <a:srgbClr val="FFFFFF"/>
                </a:highlight>
                <a:latin typeface="Consolas"/>
              </a:rPr>
              <a:t>Select(l =&gt; </a:t>
            </a:r>
            <a:r>
              <a:rPr lang="en-US" sz="1200" b="1" dirty="0" err="1">
                <a:solidFill>
                  <a:srgbClr val="000000"/>
                </a:solidFill>
                <a:highlight>
                  <a:srgbClr val="FFFFFF"/>
                </a:highlight>
                <a:latin typeface="Consolas"/>
              </a:rPr>
              <a:t>l.Value</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a:p>
            <a:r>
              <a:rPr lang="en-US" sz="1200" b="1" dirty="0" smtClean="0">
                <a:solidFill>
                  <a:srgbClr val="2B91AF"/>
                </a:solidFill>
                <a:highlight>
                  <a:srgbClr val="FFFFFF"/>
                </a:highlight>
                <a:latin typeface="Consolas"/>
              </a:rPr>
              <a:t>    </a:t>
            </a:r>
            <a:r>
              <a:rPr lang="en-US" sz="1200" b="1" dirty="0" err="1" smtClean="0">
                <a:solidFill>
                  <a:srgbClr val="2B91AF"/>
                </a:solidFill>
                <a:highlight>
                  <a:srgbClr val="FFFFFF"/>
                </a:highlight>
                <a:latin typeface="Consolas"/>
              </a:rPr>
              <a:t>HashSet</a:t>
            </a:r>
            <a:r>
              <a:rPr lang="en-US" sz="1200" b="1" dirty="0" smtClean="0">
                <a:solidFill>
                  <a:srgbClr val="000000"/>
                </a:solidFill>
                <a:highlight>
                  <a:srgbClr val="FFFFFF"/>
                </a:highlight>
                <a:latin typeface="Consolas"/>
              </a:rPr>
              <a:t>&lt;</a:t>
            </a:r>
            <a:r>
              <a:rPr lang="en-US" sz="1200" b="1" dirty="0" smtClean="0">
                <a:solidFill>
                  <a:srgbClr val="0000FF"/>
                </a:solidFill>
                <a:highlight>
                  <a:srgbClr val="FFFFFF"/>
                </a:highlight>
                <a:latin typeface="Consolas"/>
              </a:rPr>
              <a:t>string</a:t>
            </a:r>
            <a:r>
              <a:rPr lang="en-US" sz="1200" b="1" dirty="0">
                <a:solidFill>
                  <a:srgbClr val="000000"/>
                </a:solidFill>
                <a:highlight>
                  <a:srgbClr val="FFFFFF"/>
                </a:highlight>
                <a:latin typeface="Consolas"/>
              </a:rPr>
              <a:t>&gt; </a:t>
            </a:r>
            <a:r>
              <a:rPr lang="en-US" sz="1200" b="1" dirty="0" err="1">
                <a:solidFill>
                  <a:srgbClr val="000000"/>
                </a:solidFill>
                <a:highlight>
                  <a:srgbClr val="FFFFFF"/>
                </a:highlight>
                <a:latin typeface="Consolas"/>
              </a:rPr>
              <a:t>labelsGoal</a:t>
            </a:r>
            <a:r>
              <a:rPr lang="en-US" sz="1200" b="1" dirty="0">
                <a:solidFill>
                  <a:srgbClr val="000000"/>
                </a:solidFill>
                <a:highlight>
                  <a:srgbClr val="FFFFFF"/>
                </a:highlight>
                <a:latin typeface="Consolas"/>
              </a:rPr>
              <a:t> </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 </a:t>
            </a:r>
            <a:r>
              <a:rPr lang="en-US" sz="1200" b="1" dirty="0">
                <a:solidFill>
                  <a:srgbClr val="0000FF"/>
                </a:solidFill>
                <a:highlight>
                  <a:srgbClr val="FFFFFF"/>
                </a:highlight>
                <a:latin typeface="Consolas"/>
              </a:rPr>
              <a:t>new</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HashSet</a:t>
            </a:r>
            <a:r>
              <a:rPr lang="en-US" sz="1200" b="1" dirty="0">
                <a:solidFill>
                  <a:srgbClr val="000000"/>
                </a:solidFill>
                <a:highlight>
                  <a:srgbClr val="FFFFFF"/>
                </a:highlight>
                <a:latin typeface="Consolas"/>
              </a:rPr>
              <a:t>&lt;</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&gt;(</a:t>
            </a:r>
            <a:r>
              <a:rPr lang="en-US" sz="1200" b="1" dirty="0" err="1">
                <a:solidFill>
                  <a:srgbClr val="000000"/>
                </a:solidFill>
                <a:highlight>
                  <a:srgbClr val="FFFFFF"/>
                </a:highlight>
                <a:latin typeface="Consolas"/>
              </a:rPr>
              <a:t>termGoal.OtherLabels</a:t>
            </a:r>
            <a:r>
              <a:rPr lang="en-US" sz="1200" b="1" dirty="0">
                <a:solidFill>
                  <a:srgbClr val="000000"/>
                </a:solidFill>
                <a:highlight>
                  <a:srgbClr val="FFFFFF"/>
                </a:highlight>
                <a:latin typeface="Consolas"/>
              </a:rPr>
              <a:t>);</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Delete any extra labels</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foreach</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 label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labels.Except</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labelsGoal</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 Deleting label </a:t>
            </a:r>
            <a:r>
              <a:rPr lang="en-US" sz="1200" b="1" dirty="0" smtClean="0">
                <a:solidFill>
                  <a:srgbClr val="A31515"/>
                </a:solidFill>
                <a:highlight>
                  <a:srgbClr val="FFFFFF"/>
                </a:highlight>
                <a:latin typeface="Consolas"/>
              </a:rPr>
              <a:t>\"“</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 </a:t>
            </a:r>
            <a:r>
              <a:rPr lang="en-US" sz="1200" b="1" dirty="0">
                <a:solidFill>
                  <a:srgbClr val="000000"/>
                </a:solidFill>
                <a:highlight>
                  <a:srgbClr val="FFFFFF"/>
                </a:highlight>
                <a:latin typeface="Consolas"/>
              </a:rPr>
              <a:t>label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term.Labels.ToList</a:t>
            </a:r>
            <a:r>
              <a:rPr lang="en-US" sz="1200" b="1" dirty="0">
                <a:solidFill>
                  <a:srgbClr val="000000"/>
                </a:solidFill>
                <a:highlight>
                  <a:srgbClr val="FFFFFF"/>
                </a:highlight>
                <a:latin typeface="Consolas"/>
              </a:rPr>
              <a:t>().First(l =&gt; </a:t>
            </a:r>
            <a:r>
              <a:rPr lang="en-US" sz="1200" b="1" dirty="0" err="1">
                <a:solidFill>
                  <a:srgbClr val="000000"/>
                </a:solidFill>
                <a:highlight>
                  <a:srgbClr val="FFFFFF"/>
                </a:highlight>
                <a:latin typeface="Consolas"/>
              </a:rPr>
              <a:t>l.Value</a:t>
            </a:r>
            <a:r>
              <a:rPr lang="en-US" sz="1200" b="1" dirty="0">
                <a:solidFill>
                  <a:srgbClr val="000000"/>
                </a:solidFill>
                <a:highlight>
                  <a:srgbClr val="FFFFFF"/>
                </a:highlight>
                <a:latin typeface="Consolas"/>
              </a:rPr>
              <a:t> == label</a:t>
            </a:r>
            <a:r>
              <a:rPr lang="en-US" sz="1200" b="1" dirty="0" smtClean="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err="1">
                <a:solidFill>
                  <a:srgbClr val="000000"/>
                </a:solidFill>
                <a:highlight>
                  <a:srgbClr val="FFFFFF"/>
                </a:highlight>
                <a:latin typeface="Consolas"/>
              </a:rPr>
              <a:t>DeleteObject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a:t>
            </a:r>
            <a:endParaRPr lang="en-US" sz="1200" b="1" dirty="0">
              <a:solidFill>
                <a:srgbClr val="000000"/>
              </a:solidFill>
              <a:highlight>
                <a:srgbClr val="FFFFFF"/>
              </a:highlight>
              <a:latin typeface="Consolas"/>
            </a:endParaRPr>
          </a:p>
        </p:txBody>
      </p:sp>
      <p:sp>
        <p:nvSpPr>
          <p:cNvPr id="25" name="Rectangle 24"/>
          <p:cNvSpPr/>
          <p:nvPr/>
        </p:nvSpPr>
        <p:spPr>
          <a:xfrm>
            <a:off x="6132094" y="2430462"/>
            <a:ext cx="6162257" cy="3972174"/>
          </a:xfrm>
          <a:prstGeom prst="rect">
            <a:avLst/>
          </a:prstGeom>
          <a:solidFill>
            <a:schemeClr val="tx1"/>
          </a:solidFill>
        </p:spPr>
        <p:txBody>
          <a:bodyPr wrap="square" lIns="93278" tIns="46639" rIns="93278" bIns="46639">
            <a:spAutoFit/>
          </a:bodyPr>
          <a:lstStyle/>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a:t>
            </a:r>
            <a:r>
              <a:rPr lang="en-US" sz="1200" b="1" dirty="0" smtClean="0">
                <a:solidFill>
                  <a:srgbClr val="008000"/>
                </a:solidFill>
                <a:highlight>
                  <a:srgbClr val="FFFFFF"/>
                </a:highlight>
                <a:latin typeface="Consolas"/>
              </a:rPr>
              <a:t>// </a:t>
            </a:r>
            <a:r>
              <a:rPr lang="en-US" sz="1200" b="1" dirty="0">
                <a:solidFill>
                  <a:srgbClr val="008000"/>
                </a:solidFill>
                <a:highlight>
                  <a:srgbClr val="FFFFFF"/>
                </a:highlight>
                <a:latin typeface="Consolas"/>
              </a:rPr>
              <a:t>Add any missing </a:t>
            </a:r>
            <a:r>
              <a:rPr lang="en-US" sz="1200" b="1" dirty="0" smtClean="0">
                <a:solidFill>
                  <a:srgbClr val="008000"/>
                </a:solidFill>
                <a:highlight>
                  <a:srgbClr val="FFFFFF"/>
                </a:highlight>
                <a:latin typeface="Consolas"/>
              </a:rPr>
              <a:t>labels</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0000FF"/>
                </a:solidFill>
                <a:highlight>
                  <a:srgbClr val="FFFFFF"/>
                </a:highlight>
                <a:latin typeface="Consolas"/>
              </a:rPr>
              <a:t>foreach</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string</a:t>
            </a:r>
            <a:r>
              <a:rPr lang="en-US" sz="1200" b="1" dirty="0">
                <a:solidFill>
                  <a:srgbClr val="000000"/>
                </a:solidFill>
                <a:highlight>
                  <a:srgbClr val="FFFFFF"/>
                </a:highlight>
                <a:latin typeface="Consolas"/>
              </a:rPr>
              <a:t> label </a:t>
            </a:r>
            <a:r>
              <a:rPr lang="en-US" sz="1200" b="1" dirty="0">
                <a:solidFill>
                  <a:srgbClr val="0000FF"/>
                </a:solidFill>
                <a:highlight>
                  <a:srgbClr val="FFFFFF"/>
                </a:highlight>
                <a:latin typeface="Consolas"/>
              </a:rPr>
              <a:t>in</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labelsGoal.Except</a:t>
            </a:r>
            <a:r>
              <a:rPr lang="en-US" sz="1200" b="1" dirty="0">
                <a:solidFill>
                  <a:srgbClr val="000000"/>
                </a:solidFill>
                <a:highlight>
                  <a:srgbClr val="FFFFFF"/>
                </a:highlight>
                <a:latin typeface="Consolas"/>
              </a:rPr>
              <a:t>(labels))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 Adding label </a:t>
            </a:r>
            <a:r>
              <a:rPr lang="en-US" sz="1200" b="1" dirty="0" smtClean="0">
                <a:solidFill>
                  <a:srgbClr val="A31515"/>
                </a:solidFill>
                <a:highlight>
                  <a:srgbClr val="FFFFFF"/>
                </a:highlight>
                <a:latin typeface="Consolas"/>
              </a:rPr>
              <a:t>\"“</a:t>
            </a:r>
            <a:endParaRPr lang="en-US" sz="1200" b="1" dirty="0" smtClean="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smtClean="0">
                <a:solidFill>
                  <a:srgbClr val="000000"/>
                </a:solidFill>
                <a:highlight>
                  <a:srgbClr val="FFFFFF"/>
                </a:highlight>
                <a:latin typeface="Consolas"/>
              </a:rPr>
              <a:t>       + </a:t>
            </a:r>
            <a:r>
              <a:rPr lang="en-US" sz="1200" b="1" dirty="0">
                <a:solidFill>
                  <a:srgbClr val="000000"/>
                </a:solidFill>
                <a:highlight>
                  <a:srgbClr val="FFFFFF"/>
                </a:highlight>
                <a:latin typeface="Consolas"/>
              </a:rPr>
              <a:t>label + </a:t>
            </a:r>
            <a:r>
              <a:rPr lang="en-US" sz="1200" b="1" dirty="0">
                <a:solidFill>
                  <a:srgbClr val="A31515"/>
                </a:solidFill>
                <a:highlight>
                  <a:srgbClr val="FFFFFF"/>
                </a:highlight>
                <a:latin typeface="Consolas"/>
              </a:rPr>
              <a:t>"\""</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term.CreateLabel</a:t>
            </a:r>
            <a:r>
              <a:rPr lang="en-US" sz="1200" b="1" dirty="0">
                <a:solidFill>
                  <a:srgbClr val="000000"/>
                </a:solidFill>
                <a:highlight>
                  <a:srgbClr val="FFFFFF"/>
                </a:highlight>
                <a:latin typeface="Consolas"/>
              </a:rPr>
              <a:t>(label,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.lcid</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isDefault</a:t>
            </a:r>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false</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wrapper.TermDescription.Value</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termGoal.Description</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 Updating description"</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term.SetDescription</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termGoal.Description</a:t>
            </a:r>
            <a:r>
              <a:rPr lang="en-US" sz="1200" b="1" dirty="0">
                <a:solidFill>
                  <a:srgbClr val="000000"/>
                </a:solidFill>
                <a:highlight>
                  <a:srgbClr val="FFFFFF"/>
                </a:highlight>
                <a:latin typeface="Consolas"/>
              </a:rPr>
              <a:t>, </a:t>
            </a:r>
            <a:r>
              <a:rPr lang="en-US" sz="1200" b="1" dirty="0" err="1">
                <a:solidFill>
                  <a:srgbClr val="2B91AF"/>
                </a:solidFill>
                <a:highlight>
                  <a:srgbClr val="FFFFFF"/>
                </a:highlight>
                <a:latin typeface="Consolas"/>
              </a:rPr>
              <a:t>Program</a:t>
            </a:r>
            <a:r>
              <a:rPr lang="en-US" sz="1200" b="1" dirty="0" err="1">
                <a:solidFill>
                  <a:srgbClr val="000000"/>
                </a:solidFill>
                <a:highlight>
                  <a:srgbClr val="FFFFFF"/>
                </a:highlight>
                <a:latin typeface="Consolas"/>
              </a:rPr>
              <a:t>.lcid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a:solidFill>
                  <a:srgbClr val="0000FF"/>
                </a:solidFill>
                <a:highlight>
                  <a:srgbClr val="FFFFFF"/>
                </a:highlight>
                <a:latin typeface="Consolas"/>
              </a:rPr>
              <a:t>if</a:t>
            </a:r>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term.IsDeprecated</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termGoal.IsDeprecated</a:t>
            </a:r>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      Log(</a:t>
            </a:r>
            <a:r>
              <a:rPr lang="en-US" sz="1200" b="1" dirty="0">
                <a:solidFill>
                  <a:srgbClr val="A31515"/>
                </a:solidFill>
                <a:highlight>
                  <a:srgbClr val="FFFFFF"/>
                </a:highlight>
                <a:latin typeface="Consolas"/>
              </a:rPr>
              <a:t>"* Term \""</a:t>
            </a:r>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term.Name</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 Marking as "</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 (</a:t>
            </a:r>
            <a:r>
              <a:rPr lang="en-US" sz="1200" b="1" dirty="0" err="1">
                <a:solidFill>
                  <a:srgbClr val="000000"/>
                </a:solidFill>
                <a:highlight>
                  <a:srgbClr val="FFFFFF"/>
                </a:highlight>
                <a:latin typeface="Consolas"/>
              </a:rPr>
              <a:t>termGoal.IsDeprecated</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"Deprecated"</a:t>
            </a:r>
            <a:r>
              <a:rPr lang="en-US" sz="1200" b="1" dirty="0">
                <a:solidFill>
                  <a:srgbClr val="000000"/>
                </a:solidFill>
                <a:highlight>
                  <a:srgbClr val="FFFFFF"/>
                </a:highlight>
                <a:latin typeface="Consolas"/>
              </a:rPr>
              <a:t> : </a:t>
            </a:r>
            <a:r>
              <a:rPr lang="en-US" sz="1200" b="1" dirty="0">
                <a:solidFill>
                  <a:srgbClr val="A31515"/>
                </a:solidFill>
                <a:highlight>
                  <a:srgbClr val="FFFFFF"/>
                </a:highlight>
                <a:latin typeface="Consolas"/>
              </a:rPr>
              <a:t>"Not deprecated"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term.Deprecate</a:t>
            </a:r>
            <a:r>
              <a:rPr lang="en-US" sz="1200" b="1" dirty="0">
                <a:solidFill>
                  <a:srgbClr val="000000"/>
                </a:solidFill>
                <a:highlight>
                  <a:srgbClr val="FFFFFF"/>
                </a:highlight>
                <a:latin typeface="Consolas"/>
              </a:rPr>
              <a:t>(</a:t>
            </a:r>
            <a:r>
              <a:rPr lang="en-US" sz="1200" b="1" dirty="0" err="1">
                <a:solidFill>
                  <a:srgbClr val="000000"/>
                </a:solidFill>
                <a:highlight>
                  <a:srgbClr val="FFFFFF"/>
                </a:highlight>
                <a:latin typeface="Consolas"/>
              </a:rPr>
              <a:t>termGoal.IsDeprecated</a:t>
            </a:r>
            <a:r>
              <a:rPr lang="en-US" sz="1200" b="1" dirty="0">
                <a:solidFill>
                  <a:srgbClr val="000000"/>
                </a:solidFill>
                <a:highlight>
                  <a:srgbClr val="FFFFFF"/>
                </a:highlight>
                <a:latin typeface="Consolas"/>
              </a:rPr>
              <a:t>);</a:t>
            </a:r>
          </a:p>
          <a:p>
            <a:r>
              <a:rPr lang="en-US" sz="1200" b="1" dirty="0">
                <a:solidFill>
                  <a:srgbClr val="000000"/>
                </a:solidFill>
                <a:highlight>
                  <a:srgbClr val="FFFFFF"/>
                </a:highlight>
                <a:latin typeface="Consolas"/>
              </a:rPr>
              <a:t>    }</a:t>
            </a:r>
          </a:p>
          <a:p>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r>
              <a:rPr lang="en-US" sz="1200" b="1" dirty="0" err="1">
                <a:solidFill>
                  <a:srgbClr val="000000"/>
                </a:solidFill>
                <a:highlight>
                  <a:srgbClr val="FFFFFF"/>
                </a:highlight>
                <a:latin typeface="Consolas"/>
              </a:rPr>
              <a:t>ProcessPropertyUpdates</a:t>
            </a:r>
            <a:r>
              <a:rPr lang="en-US" sz="1200" b="1" dirty="0">
                <a:solidFill>
                  <a:srgbClr val="000000"/>
                </a:solidFill>
                <a:highlight>
                  <a:srgbClr val="FFFFFF"/>
                </a:highlight>
                <a:latin typeface="Consolas"/>
              </a:rPr>
              <a:t>(wrapper, </a:t>
            </a:r>
            <a:r>
              <a:rPr lang="en-US" sz="1200" b="1" dirty="0" err="1">
                <a:solidFill>
                  <a:srgbClr val="000000"/>
                </a:solidFill>
                <a:highlight>
                  <a:srgbClr val="FFFFFF"/>
                </a:highlight>
                <a:latin typeface="Consolas"/>
              </a:rPr>
              <a:t>termGoal</a:t>
            </a:r>
            <a:r>
              <a:rPr lang="en-US" sz="1200" b="1" dirty="0">
                <a:solidFill>
                  <a:srgbClr val="000000"/>
                </a:solidFill>
                <a:highlight>
                  <a:srgbClr val="FFFFFF"/>
                </a:highlight>
                <a:latin typeface="Consolas"/>
              </a:rPr>
              <a:t>); </a:t>
            </a:r>
            <a:r>
              <a:rPr lang="en-US" sz="1200" b="1" dirty="0">
                <a:solidFill>
                  <a:srgbClr val="008000"/>
                </a:solidFill>
                <a:highlight>
                  <a:srgbClr val="FFFFFF"/>
                </a:highlight>
                <a:latin typeface="Consolas"/>
              </a:rPr>
              <a:t>// </a:t>
            </a:r>
            <a:r>
              <a:rPr lang="en-US" sz="1200" b="1" dirty="0" err="1">
                <a:solidFill>
                  <a:srgbClr val="008000"/>
                </a:solidFill>
                <a:highlight>
                  <a:srgbClr val="FFFFFF"/>
                </a:highlight>
                <a:latin typeface="Consolas"/>
              </a:rPr>
              <a:t>recurse</a:t>
            </a:r>
            <a:endParaRPr lang="en-US" sz="1200" b="1" dirty="0">
              <a:solidFill>
                <a:srgbClr val="000000"/>
              </a:solidFill>
              <a:highlight>
                <a:srgbClr val="FFFFFF"/>
              </a:highlight>
              <a:latin typeface="Consolas"/>
            </a:endParaRPr>
          </a:p>
          <a:p>
            <a:r>
              <a:rPr lang="en-US" sz="1200" b="1" dirty="0">
                <a:solidFill>
                  <a:srgbClr val="000000"/>
                </a:solidFill>
                <a:highlight>
                  <a:srgbClr val="FFFFFF"/>
                </a:highlight>
                <a:latin typeface="Consolas"/>
              </a:rPr>
              <a:t>  }</a:t>
            </a:r>
          </a:p>
          <a:p>
            <a:r>
              <a:rPr lang="en-US" sz="1200" b="1" dirty="0">
                <a:solidFill>
                  <a:srgbClr val="000000"/>
                </a:solidFill>
                <a:highlight>
                  <a:srgbClr val="FFFFFF"/>
                </a:highlight>
                <a:latin typeface="Consolas"/>
              </a:rPr>
              <a:t>}</a:t>
            </a:r>
          </a:p>
        </p:txBody>
      </p:sp>
      <p:cxnSp>
        <p:nvCxnSpPr>
          <p:cNvPr id="24" name="Straight Connector 23"/>
          <p:cNvCxnSpPr/>
          <p:nvPr/>
        </p:nvCxnSpPr>
        <p:spPr>
          <a:xfrm>
            <a:off x="5837237" y="2125662"/>
            <a:ext cx="0" cy="457200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837237" y="2125662"/>
            <a:ext cx="20574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894637" y="1439861"/>
            <a:ext cx="0" cy="68580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rot="21139630">
            <a:off x="10750494" y="5824336"/>
            <a:ext cx="1219199"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chemeClr val="accent5"/>
                </a:solidFill>
                <a:latin typeface="Comic Sans MS" pitchFamily="66" charset="0"/>
              </a:rPr>
              <a:t>demo!</a:t>
            </a:r>
          </a:p>
        </p:txBody>
      </p:sp>
      <p:sp>
        <p:nvSpPr>
          <p:cNvPr id="27" name="Rounded Rectangle 26"/>
          <p:cNvSpPr/>
          <p:nvPr/>
        </p:nvSpPr>
        <p:spPr bwMode="auto">
          <a:xfrm>
            <a:off x="1005685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ounded Rectangle 33"/>
          <p:cNvSpPr/>
          <p:nvPr/>
        </p:nvSpPr>
        <p:spPr bwMode="auto">
          <a:xfrm>
            <a:off x="10309245"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Rounded Rectangle 44"/>
          <p:cNvSpPr/>
          <p:nvPr/>
        </p:nvSpPr>
        <p:spPr bwMode="auto">
          <a:xfrm>
            <a:off x="10561637"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 name="Rounded Rectangle 45"/>
          <p:cNvSpPr/>
          <p:nvPr/>
        </p:nvSpPr>
        <p:spPr bwMode="auto">
          <a:xfrm>
            <a:off x="1081243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7" name="Rounded Rectangle 46"/>
          <p:cNvSpPr/>
          <p:nvPr/>
        </p:nvSpPr>
        <p:spPr bwMode="auto">
          <a:xfrm>
            <a:off x="11057171"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Rounded Rectangle 47"/>
          <p:cNvSpPr/>
          <p:nvPr/>
        </p:nvSpPr>
        <p:spPr bwMode="auto">
          <a:xfrm>
            <a:off x="11309563" y="6383638"/>
            <a:ext cx="252392" cy="228599"/>
          </a:xfrm>
          <a:prstGeom prst="roundRect">
            <a:avLst/>
          </a:prstGeom>
          <a:solidFill>
            <a:schemeClr val="tx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Rounded Rectangle 48"/>
          <p:cNvSpPr/>
          <p:nvPr/>
        </p:nvSpPr>
        <p:spPr bwMode="auto">
          <a:xfrm>
            <a:off x="11583731" y="6316661"/>
            <a:ext cx="261938" cy="311449"/>
          </a:xfrm>
          <a:prstGeom prst="roundRect">
            <a:avLst>
              <a:gd name="adj" fmla="val 32452"/>
            </a:avLst>
          </a:prstGeom>
          <a:solidFill>
            <a:schemeClr val="accent5"/>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 name="Oval 49"/>
          <p:cNvSpPr/>
          <p:nvPr/>
        </p:nvSpPr>
        <p:spPr bwMode="auto">
          <a:xfrm flipH="1">
            <a:off x="11668123" y="6428895"/>
            <a:ext cx="228601" cy="129067"/>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1" name="Oval 50"/>
          <p:cNvSpPr/>
          <p:nvPr/>
        </p:nvSpPr>
        <p:spPr bwMode="auto">
          <a:xfrm flipH="1">
            <a:off x="11644313" y="6402389"/>
            <a:ext cx="224339" cy="105567"/>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Oval 51"/>
          <p:cNvSpPr/>
          <p:nvPr/>
        </p:nvSpPr>
        <p:spPr bwMode="auto">
          <a:xfrm rot="4654115" flipH="1" flipV="1">
            <a:off x="11762997" y="6364029"/>
            <a:ext cx="68388" cy="45719"/>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3" name="Oval 52"/>
          <p:cNvSpPr/>
          <p:nvPr/>
        </p:nvSpPr>
        <p:spPr bwMode="auto">
          <a:xfrm rot="6223935" flipH="1" flipV="1">
            <a:off x="11698583" y="6368343"/>
            <a:ext cx="68388" cy="45719"/>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73070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5000"/>
                                  </p:iterate>
                                  <p:childTnLst>
                                    <p:animMotion origin="layout" path="M 0.0 0.0 L 0.0 -0.07213" pathEditMode="relative" ptsTypes="">
                                      <p:cBhvr>
                                        <p:cTn id="6" dur="250" accel="50000" decel="50000" autoRev="1" fill="hold">
                                          <p:stCondLst>
                                            <p:cond delay="0"/>
                                          </p:stCondLst>
                                        </p:cTn>
                                        <p:tgtEl>
                                          <p:spTgt spid="26"/>
                                        </p:tgtEl>
                                        <p:attrNameLst>
                                          <p:attrName>ppt_x</p:attrName>
                                          <p:attrName>ppt_y</p:attrName>
                                        </p:attrNameLst>
                                      </p:cBhvr>
                                    </p:animMotion>
                                    <p:animRot by="1500000">
                                      <p:cBhvr>
                                        <p:cTn id="7" dur="125" fill="hold">
                                          <p:stCondLst>
                                            <p:cond delay="0"/>
                                          </p:stCondLst>
                                        </p:cTn>
                                        <p:tgtEl>
                                          <p:spTgt spid="26"/>
                                        </p:tgtEl>
                                        <p:attrNameLst>
                                          <p:attrName>r</p:attrName>
                                        </p:attrNameLst>
                                      </p:cBhvr>
                                    </p:animRot>
                                    <p:animRot by="-1500000">
                                      <p:cBhvr>
                                        <p:cTn id="8" dur="125" fill="hold">
                                          <p:stCondLst>
                                            <p:cond delay="125"/>
                                          </p:stCondLst>
                                        </p:cTn>
                                        <p:tgtEl>
                                          <p:spTgt spid="26"/>
                                        </p:tgtEl>
                                        <p:attrNameLst>
                                          <p:attrName>r</p:attrName>
                                        </p:attrNameLst>
                                      </p:cBhvr>
                                    </p:animRot>
                                    <p:animRot by="-1500000">
                                      <p:cBhvr>
                                        <p:cTn id="9" dur="125" fill="hold">
                                          <p:stCondLst>
                                            <p:cond delay="250"/>
                                          </p:stCondLst>
                                        </p:cTn>
                                        <p:tgtEl>
                                          <p:spTgt spid="26"/>
                                        </p:tgtEl>
                                        <p:attrNameLst>
                                          <p:attrName>r</p:attrName>
                                        </p:attrNameLst>
                                      </p:cBhvr>
                                    </p:animRot>
                                    <p:animRot by="1500000">
                                      <p:cBhvr>
                                        <p:cTn id="10" dur="125" fill="hold">
                                          <p:stCondLst>
                                            <p:cond delay="375"/>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4106862"/>
            <a:ext cx="8228300" cy="1219181"/>
          </a:xfrm>
        </p:spPr>
        <p:txBody>
          <a:bodyPr/>
          <a:lstStyle/>
          <a:p>
            <a:r>
              <a:rPr lang="en-US" dirty="0" smtClean="0"/>
              <a:t>Demo #2: Term Set Sync</a:t>
            </a:r>
            <a:endParaRPr lang="en-US" dirty="0"/>
          </a:p>
        </p:txBody>
      </p:sp>
      <p:sp>
        <p:nvSpPr>
          <p:cNvPr id="5" name="Text Placeholder 4"/>
          <p:cNvSpPr>
            <a:spLocks noGrp="1"/>
          </p:cNvSpPr>
          <p:nvPr>
            <p:ph type="body" sz="quarter" idx="12"/>
          </p:nvPr>
        </p:nvSpPr>
        <p:spPr/>
        <p:txBody>
          <a:bodyPr/>
          <a:lstStyle/>
          <a:p>
            <a:r>
              <a:rPr lang="en-US" dirty="0"/>
              <a:t>Pete Gonzalez del Solar</a:t>
            </a:r>
          </a:p>
          <a:p>
            <a:r>
              <a:rPr lang="en-US" dirty="0"/>
              <a:t>SharePoint Engineer</a:t>
            </a:r>
          </a:p>
        </p:txBody>
      </p:sp>
    </p:spTree>
    <p:extLst>
      <p:ext uri="{BB962C8B-B14F-4D97-AF65-F5344CB8AC3E}">
        <p14:creationId xmlns:p14="http://schemas.microsoft.com/office/powerpoint/2010/main" val="1064523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7871" y="12115"/>
            <a:ext cx="4965839" cy="6994525"/>
          </a:xfrm>
          <a:prstGeom prst="rect">
            <a:avLst/>
          </a:prstGeom>
        </p:spPr>
      </p:pic>
      <p:sp>
        <p:nvSpPr>
          <p:cNvPr id="10" name="Rectangle 9"/>
          <p:cNvSpPr/>
          <p:nvPr/>
        </p:nvSpPr>
        <p:spPr bwMode="auto">
          <a:xfrm>
            <a:off x="1" y="0"/>
            <a:ext cx="2789236" cy="14398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340174" y="2420060"/>
            <a:ext cx="6640063" cy="1335714"/>
          </a:xfrm>
        </p:spPr>
        <p:txBody>
          <a:bodyPr/>
          <a:lstStyle/>
          <a:p>
            <a:pPr lvl="0">
              <a:spcBef>
                <a:spcPts val="1200"/>
              </a:spcBef>
              <a:buFont typeface="Wingdings" pitchFamily="2" charset="2"/>
              <a:buChar char="§"/>
            </a:pPr>
            <a:r>
              <a:rPr lang="en-US" sz="2400" dirty="0" smtClean="0">
                <a:solidFill>
                  <a:schemeClr val="tx1"/>
                </a:solidFill>
              </a:rPr>
              <a:t>Now that we’ve imported the taxonomy,</a:t>
            </a:r>
            <a:br>
              <a:rPr lang="en-US" sz="2400" dirty="0" smtClean="0">
                <a:solidFill>
                  <a:schemeClr val="tx1"/>
                </a:solidFill>
              </a:rPr>
            </a:br>
            <a:r>
              <a:rPr lang="en-US" sz="2400" dirty="0" smtClean="0">
                <a:solidFill>
                  <a:schemeClr val="tx1"/>
                </a:solidFill>
              </a:rPr>
              <a:t>let’s tag some documents!</a:t>
            </a:r>
          </a:p>
          <a:p>
            <a:pPr lvl="0">
              <a:spcBef>
                <a:spcPts val="1200"/>
              </a:spcBef>
              <a:buFont typeface="Wingdings" pitchFamily="2" charset="2"/>
              <a:buChar char="§"/>
            </a:pPr>
            <a:r>
              <a:rPr lang="en-US" sz="2400" dirty="0" smtClean="0">
                <a:solidFill>
                  <a:schemeClr val="tx1"/>
                </a:solidFill>
              </a:rPr>
              <a:t>How to automate tagging?</a:t>
            </a:r>
            <a:endParaRPr lang="en-US" sz="2400" dirty="0">
              <a:solidFill>
                <a:schemeClr val="tx1"/>
              </a:solidFill>
            </a:endParaRPr>
          </a:p>
        </p:txBody>
      </p:sp>
      <p:sp>
        <p:nvSpPr>
          <p:cNvPr id="3" name="Title 2"/>
          <p:cNvSpPr>
            <a:spLocks noGrp="1"/>
          </p:cNvSpPr>
          <p:nvPr>
            <p:ph type="title"/>
          </p:nvPr>
        </p:nvSpPr>
        <p:spPr>
          <a:xfrm>
            <a:off x="337753" y="1668462"/>
            <a:ext cx="6794884" cy="762000"/>
          </a:xfrm>
        </p:spPr>
        <p:txBody>
          <a:bodyPr/>
          <a:lstStyle/>
          <a:p>
            <a:r>
              <a:rPr lang="en-US" sz="3200" b="1" dirty="0" smtClean="0"/>
              <a:t>Applying tags to documents</a:t>
            </a:r>
            <a:endParaRPr lang="en-US" sz="3200" b="1" dirty="0"/>
          </a:p>
        </p:txBody>
      </p:sp>
      <p:sp>
        <p:nvSpPr>
          <p:cNvPr id="9" name="Title 2"/>
          <p:cNvSpPr txBox="1">
            <a:spLocks/>
          </p:cNvSpPr>
          <p:nvPr/>
        </p:nvSpPr>
        <p:spPr>
          <a:xfrm>
            <a:off x="337753" y="352041"/>
            <a:ext cx="2258406" cy="7620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000" b="1" dirty="0" smtClean="0">
                <a:solidFill>
                  <a:schemeClr val="tx1"/>
                </a:solidFill>
              </a:rPr>
              <a:t>Scenario</a:t>
            </a:r>
            <a:endParaRPr lang="en-US" sz="4000" b="1" dirty="0">
              <a:solidFill>
                <a:schemeClr val="tx1"/>
              </a:solidFill>
            </a:endParaRPr>
          </a:p>
        </p:txBody>
      </p:sp>
      <p:grpSp>
        <p:nvGrpSpPr>
          <p:cNvPr id="16" name="Group 15"/>
          <p:cNvGrpSpPr/>
          <p:nvPr/>
        </p:nvGrpSpPr>
        <p:grpSpPr>
          <a:xfrm>
            <a:off x="8830056" y="-16346"/>
            <a:ext cx="2874581" cy="1271757"/>
            <a:chOff x="8830056" y="-16346"/>
            <a:chExt cx="2874581" cy="1271757"/>
          </a:xfrm>
        </p:grpSpPr>
        <p:sp>
          <p:nvSpPr>
            <p:cNvPr id="11" name="Rectangle 10"/>
            <p:cNvSpPr/>
            <p:nvPr/>
          </p:nvSpPr>
          <p:spPr bwMode="auto">
            <a:xfrm>
              <a:off x="8830056" y="-16346"/>
              <a:ext cx="2874581" cy="93074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Isosceles Triangle 4"/>
            <p:cNvSpPr/>
            <p:nvPr/>
          </p:nvSpPr>
          <p:spPr bwMode="auto">
            <a:xfrm rot="9681279">
              <a:off x="10162812" y="795790"/>
              <a:ext cx="304800" cy="459621"/>
            </a:xfrm>
            <a:prstGeom prst="triangle">
              <a:avLst>
                <a:gd name="adj" fmla="val 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8991652" y="41095"/>
              <a:ext cx="2636786" cy="795523"/>
            </a:xfrm>
            <a:prstGeom prst="rect">
              <a:avLst/>
            </a:prstGeom>
            <a:noFill/>
          </p:spPr>
          <p:txBody>
            <a:bodyPr wrap="square" lIns="0" tIns="0" rIns="0" bIns="0" rtlCol="0">
              <a:noAutofit/>
            </a:bodyPr>
            <a:lstStyle/>
            <a:p>
              <a:r>
                <a:rPr lang="en-US" sz="2400" b="1" dirty="0" smtClean="0">
                  <a:latin typeface="Segoe UI Light" pitchFamily="34" charset="0"/>
                </a:rPr>
                <a:t>Fiddlesticks, not the</a:t>
              </a:r>
            </a:p>
            <a:p>
              <a:r>
                <a:rPr lang="en-US" sz="2400" b="1" dirty="0" smtClean="0">
                  <a:latin typeface="Segoe UI Light" pitchFamily="34" charset="0"/>
                </a:rPr>
                <a:t>caterpillar again!</a:t>
              </a:r>
            </a:p>
          </p:txBody>
        </p:sp>
      </p:grpSp>
      <p:grpSp>
        <p:nvGrpSpPr>
          <p:cNvPr id="7" name="Group 6"/>
          <p:cNvGrpSpPr/>
          <p:nvPr/>
        </p:nvGrpSpPr>
        <p:grpSpPr>
          <a:xfrm>
            <a:off x="7467871" y="4172212"/>
            <a:ext cx="3032981" cy="1306250"/>
            <a:chOff x="7467871" y="4172212"/>
            <a:chExt cx="3032981" cy="1306250"/>
          </a:xfrm>
        </p:grpSpPr>
        <p:sp>
          <p:nvSpPr>
            <p:cNvPr id="13" name="Rectangle 12"/>
            <p:cNvSpPr/>
            <p:nvPr/>
          </p:nvSpPr>
          <p:spPr bwMode="auto">
            <a:xfrm>
              <a:off x="7467871" y="4593954"/>
              <a:ext cx="3032981" cy="88450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Isosceles Triangle 13"/>
            <p:cNvSpPr/>
            <p:nvPr/>
          </p:nvSpPr>
          <p:spPr bwMode="auto">
            <a:xfrm rot="21085082">
              <a:off x="9468221" y="4172212"/>
              <a:ext cx="304800" cy="459621"/>
            </a:xfrm>
            <a:prstGeom prst="triangle">
              <a:avLst>
                <a:gd name="adj" fmla="val 0"/>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xtBox 14"/>
            <p:cNvSpPr txBox="1"/>
            <p:nvPr/>
          </p:nvSpPr>
          <p:spPr>
            <a:xfrm>
              <a:off x="7699389" y="4641299"/>
              <a:ext cx="2677158" cy="832944"/>
            </a:xfrm>
            <a:prstGeom prst="rect">
              <a:avLst/>
            </a:prstGeom>
            <a:noFill/>
          </p:spPr>
          <p:txBody>
            <a:bodyPr wrap="square" lIns="0" tIns="0" rIns="0" bIns="0" rtlCol="0">
              <a:noAutofit/>
            </a:bodyPr>
            <a:lstStyle/>
            <a:p>
              <a:r>
                <a:rPr lang="en-US" sz="2400" b="1" dirty="0" smtClean="0">
                  <a:latin typeface="Segoe UI Light" pitchFamily="34" charset="0"/>
                </a:rPr>
                <a:t>We been standing here for hours, bro!</a:t>
              </a:r>
            </a:p>
          </p:txBody>
        </p:sp>
      </p:grpSp>
    </p:spTree>
    <p:extLst>
      <p:ext uri="{BB962C8B-B14F-4D97-AF65-F5344CB8AC3E}">
        <p14:creationId xmlns:p14="http://schemas.microsoft.com/office/powerpoint/2010/main" val="1753191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bwMode="auto">
          <a:xfrm>
            <a:off x="0" y="1211263"/>
            <a:ext cx="12436475" cy="5856640"/>
          </a:xfrm>
          <a:prstGeom prst="rect">
            <a:avLst/>
          </a:prstGeom>
          <a:solidFill>
            <a:schemeClr val="bg1">
              <a:lumMod val="60000"/>
              <a:lumOff val="40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1" y="0"/>
            <a:ext cx="12436475" cy="1287461"/>
          </a:xfrm>
          <a:prstGeom prst="rect">
            <a:avLst/>
          </a:prstGeom>
          <a:solidFill>
            <a:schemeClr val="accent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3"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#3: Automated Tagging</a:t>
            </a:r>
            <a:endParaRPr lang="en-US" dirty="0"/>
          </a:p>
        </p:txBody>
      </p:sp>
      <p:sp>
        <p:nvSpPr>
          <p:cNvPr id="85" name="TextBox 84"/>
          <p:cNvSpPr txBox="1"/>
          <p:nvPr/>
        </p:nvSpPr>
        <p:spPr>
          <a:xfrm>
            <a:off x="4084637" y="5418777"/>
            <a:ext cx="4397152"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t>SharePoint Library</a:t>
            </a:r>
          </a:p>
        </p:txBody>
      </p:sp>
      <p:grpSp>
        <p:nvGrpSpPr>
          <p:cNvPr id="86" name="Group 85"/>
          <p:cNvGrpSpPr/>
          <p:nvPr/>
        </p:nvGrpSpPr>
        <p:grpSpPr>
          <a:xfrm rot="20351244" flipH="1">
            <a:off x="7648117" y="3029086"/>
            <a:ext cx="1853856" cy="1082163"/>
            <a:chOff x="5001429" y="3375344"/>
            <a:chExt cx="1853856" cy="1082163"/>
          </a:xfrm>
          <a:solidFill>
            <a:srgbClr val="FCF9F7"/>
          </a:solidFill>
        </p:grpSpPr>
        <p:sp>
          <p:nvSpPr>
            <p:cNvPr id="87" name="Block Arc 64"/>
            <p:cNvSpPr/>
            <p:nvPr/>
          </p:nvSpPr>
          <p:spPr bwMode="auto">
            <a:xfrm>
              <a:off x="5001429" y="3580158"/>
              <a:ext cx="1667006" cy="597654"/>
            </a:xfrm>
            <a:custGeom>
              <a:avLst/>
              <a:gdLst>
                <a:gd name="connsiteX0" fmla="*/ 655373 w 3235162"/>
                <a:gd name="connsiteY0" fmla="*/ 217071 h 2213213"/>
                <a:gd name="connsiteX1" fmla="*/ 1585692 w 3235162"/>
                <a:gd name="connsiteY1" fmla="*/ 215 h 2213213"/>
                <a:gd name="connsiteX2" fmla="*/ 2508032 w 3235162"/>
                <a:gd name="connsiteY2" fmla="*/ 182760 h 2213213"/>
                <a:gd name="connsiteX3" fmla="*/ 2190536 w 3235162"/>
                <a:gd name="connsiteY3" fmla="*/ 512162 h 2213213"/>
                <a:gd name="connsiteX4" fmla="*/ 1598031 w 3235162"/>
                <a:gd name="connsiteY4" fmla="*/ 428348 h 2213213"/>
                <a:gd name="connsiteX5" fmla="*/ 993101 w 3235162"/>
                <a:gd name="connsiteY5" fmla="*/ 529291 h 2213213"/>
                <a:gd name="connsiteX6" fmla="*/ 655373 w 3235162"/>
                <a:gd name="connsiteY6" fmla="*/ 217071 h 2213213"/>
                <a:gd name="connsiteX0" fmla="*/ 0 w 1852659"/>
                <a:gd name="connsiteY0" fmla="*/ 217071 h 557866"/>
                <a:gd name="connsiteX1" fmla="*/ 930319 w 1852659"/>
                <a:gd name="connsiteY1" fmla="*/ 215 h 557866"/>
                <a:gd name="connsiteX2" fmla="*/ 1852659 w 1852659"/>
                <a:gd name="connsiteY2" fmla="*/ 182760 h 557866"/>
                <a:gd name="connsiteX3" fmla="*/ 1535163 w 1852659"/>
                <a:gd name="connsiteY3" fmla="*/ 512162 h 557866"/>
                <a:gd name="connsiteX4" fmla="*/ 942658 w 1852659"/>
                <a:gd name="connsiteY4" fmla="*/ 428348 h 557866"/>
                <a:gd name="connsiteX5" fmla="*/ 156753 w 1852659"/>
                <a:gd name="connsiteY5" fmla="*/ 557866 h 557866"/>
                <a:gd name="connsiteX6" fmla="*/ 0 w 1852659"/>
                <a:gd name="connsiteY6" fmla="*/ 217071 h 557866"/>
                <a:gd name="connsiteX0" fmla="*/ 0 w 1852659"/>
                <a:gd name="connsiteY0" fmla="*/ 217071 h 558945"/>
                <a:gd name="connsiteX1" fmla="*/ 930319 w 1852659"/>
                <a:gd name="connsiteY1" fmla="*/ 215 h 558945"/>
                <a:gd name="connsiteX2" fmla="*/ 1852659 w 1852659"/>
                <a:gd name="connsiteY2" fmla="*/ 182760 h 558945"/>
                <a:gd name="connsiteX3" fmla="*/ 1535163 w 1852659"/>
                <a:gd name="connsiteY3" fmla="*/ 512162 h 558945"/>
                <a:gd name="connsiteX4" fmla="*/ 942658 w 1852659"/>
                <a:gd name="connsiteY4" fmla="*/ 428348 h 558945"/>
                <a:gd name="connsiteX5" fmla="*/ 156753 w 1852659"/>
                <a:gd name="connsiteY5" fmla="*/ 557866 h 558945"/>
                <a:gd name="connsiteX6" fmla="*/ 0 w 1852659"/>
                <a:gd name="connsiteY6" fmla="*/ 217071 h 558945"/>
                <a:gd name="connsiteX0" fmla="*/ 0 w 1852659"/>
                <a:gd name="connsiteY0" fmla="*/ 217071 h 558657"/>
                <a:gd name="connsiteX1" fmla="*/ 930319 w 1852659"/>
                <a:gd name="connsiteY1" fmla="*/ 215 h 558657"/>
                <a:gd name="connsiteX2" fmla="*/ 1852659 w 1852659"/>
                <a:gd name="connsiteY2" fmla="*/ 182760 h 558657"/>
                <a:gd name="connsiteX3" fmla="*/ 1535163 w 1852659"/>
                <a:gd name="connsiteY3" fmla="*/ 512162 h 558657"/>
                <a:gd name="connsiteX4" fmla="*/ 942658 w 1852659"/>
                <a:gd name="connsiteY4" fmla="*/ 428348 h 558657"/>
                <a:gd name="connsiteX5" fmla="*/ 156753 w 1852659"/>
                <a:gd name="connsiteY5" fmla="*/ 557866 h 558657"/>
                <a:gd name="connsiteX6" fmla="*/ 0 w 1852659"/>
                <a:gd name="connsiteY6" fmla="*/ 217071 h 558657"/>
                <a:gd name="connsiteX0" fmla="*/ 0 w 1852659"/>
                <a:gd name="connsiteY0" fmla="*/ 217071 h 597375"/>
                <a:gd name="connsiteX1" fmla="*/ 930319 w 1852659"/>
                <a:gd name="connsiteY1" fmla="*/ 215 h 597375"/>
                <a:gd name="connsiteX2" fmla="*/ 1852659 w 1852659"/>
                <a:gd name="connsiteY2" fmla="*/ 182760 h 597375"/>
                <a:gd name="connsiteX3" fmla="*/ 1535163 w 1852659"/>
                <a:gd name="connsiteY3" fmla="*/ 512162 h 597375"/>
                <a:gd name="connsiteX4" fmla="*/ 942658 w 1852659"/>
                <a:gd name="connsiteY4" fmla="*/ 428348 h 597375"/>
                <a:gd name="connsiteX5" fmla="*/ 184463 w 1852659"/>
                <a:gd name="connsiteY5" fmla="*/ 596659 h 597375"/>
                <a:gd name="connsiteX6" fmla="*/ 0 w 1852659"/>
                <a:gd name="connsiteY6" fmla="*/ 217071 h 597375"/>
                <a:gd name="connsiteX0" fmla="*/ 0 w 1852659"/>
                <a:gd name="connsiteY0" fmla="*/ 217071 h 597375"/>
                <a:gd name="connsiteX1" fmla="*/ 930319 w 1852659"/>
                <a:gd name="connsiteY1" fmla="*/ 215 h 597375"/>
                <a:gd name="connsiteX2" fmla="*/ 1852659 w 1852659"/>
                <a:gd name="connsiteY2" fmla="*/ 182760 h 597375"/>
                <a:gd name="connsiteX3" fmla="*/ 1535163 w 1852659"/>
                <a:gd name="connsiteY3" fmla="*/ 512162 h 597375"/>
                <a:gd name="connsiteX4" fmla="*/ 876156 w 1852659"/>
                <a:gd name="connsiteY4" fmla="*/ 400639 h 597375"/>
                <a:gd name="connsiteX5" fmla="*/ 184463 w 1852659"/>
                <a:gd name="connsiteY5" fmla="*/ 596659 h 597375"/>
                <a:gd name="connsiteX6" fmla="*/ 0 w 1852659"/>
                <a:gd name="connsiteY6" fmla="*/ 217071 h 597375"/>
                <a:gd name="connsiteX0" fmla="*/ 0 w 1852659"/>
                <a:gd name="connsiteY0" fmla="*/ 217071 h 597375"/>
                <a:gd name="connsiteX1" fmla="*/ 930319 w 1852659"/>
                <a:gd name="connsiteY1" fmla="*/ 215 h 597375"/>
                <a:gd name="connsiteX2" fmla="*/ 1852659 w 1852659"/>
                <a:gd name="connsiteY2" fmla="*/ 182760 h 597375"/>
                <a:gd name="connsiteX3" fmla="*/ 1701418 w 1852659"/>
                <a:gd name="connsiteY3" fmla="*/ 539871 h 597375"/>
                <a:gd name="connsiteX4" fmla="*/ 876156 w 1852659"/>
                <a:gd name="connsiteY4" fmla="*/ 400639 h 597375"/>
                <a:gd name="connsiteX5" fmla="*/ 184463 w 1852659"/>
                <a:gd name="connsiteY5" fmla="*/ 596659 h 597375"/>
                <a:gd name="connsiteX6" fmla="*/ 0 w 1852659"/>
                <a:gd name="connsiteY6" fmla="*/ 217071 h 597375"/>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408" h="597654">
                  <a:moveTo>
                    <a:pt x="0" y="217350"/>
                  </a:moveTo>
                  <a:cubicBezTo>
                    <a:pt x="269723" y="80804"/>
                    <a:pt x="627084" y="7136"/>
                    <a:pt x="930319" y="494"/>
                  </a:cubicBezTo>
                  <a:cubicBezTo>
                    <a:pt x="1233554" y="-6148"/>
                    <a:pt x="1546054" y="54189"/>
                    <a:pt x="1819408" y="177497"/>
                  </a:cubicBezTo>
                  <a:lnTo>
                    <a:pt x="1701418" y="540150"/>
                  </a:lnTo>
                  <a:cubicBezTo>
                    <a:pt x="1520065" y="483286"/>
                    <a:pt x="1160539" y="373587"/>
                    <a:pt x="876156" y="400918"/>
                  </a:cubicBezTo>
                  <a:cubicBezTo>
                    <a:pt x="582898" y="389561"/>
                    <a:pt x="366520" y="532873"/>
                    <a:pt x="184463" y="596938"/>
                  </a:cubicBezTo>
                  <a:cubicBezTo>
                    <a:pt x="167137" y="616690"/>
                    <a:pt x="12824" y="221670"/>
                    <a:pt x="0" y="21735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8" name="Isosceles Triangle 65"/>
            <p:cNvSpPr/>
            <p:nvPr/>
          </p:nvSpPr>
          <p:spPr bwMode="auto">
            <a:xfrm rot="6099798">
              <a:off x="6047621" y="3649844"/>
              <a:ext cx="1082163" cy="533164"/>
            </a:xfrm>
            <a:custGeom>
              <a:avLst/>
              <a:gdLst>
                <a:gd name="connsiteX0" fmla="*/ 0 w 1082163"/>
                <a:gd name="connsiteY0" fmla="*/ 533164 h 533164"/>
                <a:gd name="connsiteX1" fmla="*/ 541082 w 1082163"/>
                <a:gd name="connsiteY1" fmla="*/ 0 h 533164"/>
                <a:gd name="connsiteX2" fmla="*/ 1082163 w 1082163"/>
                <a:gd name="connsiteY2" fmla="*/ 533164 h 533164"/>
                <a:gd name="connsiteX3" fmla="*/ 0 w 1082163"/>
                <a:gd name="connsiteY3"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32085 w 1082163"/>
                <a:gd name="connsiteY3" fmla="*/ 324836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53223 w 1082163"/>
                <a:gd name="connsiteY3" fmla="*/ 378781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07158 w 1082163"/>
                <a:gd name="connsiteY3" fmla="*/ 437196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39703 w 1082163"/>
                <a:gd name="connsiteY3" fmla="*/ 432270 h 533164"/>
                <a:gd name="connsiteX4" fmla="*/ 0 w 1082163"/>
                <a:gd name="connsiteY4" fmla="*/ 533164 h 53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163" h="533164">
                  <a:moveTo>
                    <a:pt x="0" y="533164"/>
                  </a:moveTo>
                  <a:lnTo>
                    <a:pt x="541082" y="0"/>
                  </a:lnTo>
                  <a:lnTo>
                    <a:pt x="1082163" y="533164"/>
                  </a:lnTo>
                  <a:cubicBezTo>
                    <a:pt x="1059817" y="526726"/>
                    <a:pt x="562986" y="430476"/>
                    <a:pt x="539703" y="432270"/>
                  </a:cubicBezTo>
                  <a:cubicBezTo>
                    <a:pt x="536297" y="428427"/>
                    <a:pt x="13001" y="524992"/>
                    <a:pt x="0" y="533164"/>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89" name="Group 88"/>
          <p:cNvGrpSpPr/>
          <p:nvPr/>
        </p:nvGrpSpPr>
        <p:grpSpPr>
          <a:xfrm>
            <a:off x="691308" y="2334445"/>
            <a:ext cx="2094514" cy="2390423"/>
            <a:chOff x="2" y="11429"/>
            <a:chExt cx="2872095" cy="3277878"/>
          </a:xfrm>
        </p:grpSpPr>
        <p:sp>
          <p:nvSpPr>
            <p:cNvPr id="90" name="Rectangle 89"/>
            <p:cNvSpPr>
              <a:spLocks noChangeArrowheads="1"/>
            </p:cNvSpPr>
            <p:nvPr/>
          </p:nvSpPr>
          <p:spPr bwMode="auto">
            <a:xfrm>
              <a:off x="694689" y="2752731"/>
              <a:ext cx="548004" cy="269875"/>
            </a:xfrm>
            <a:prstGeom prst="rect">
              <a:avLst/>
            </a:prstGeom>
            <a:solidFill>
              <a:srgbClr val="9B999C"/>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91" name="Freeform 90"/>
            <p:cNvSpPr>
              <a:spLocks/>
            </p:cNvSpPr>
            <p:nvPr/>
          </p:nvSpPr>
          <p:spPr bwMode="auto">
            <a:xfrm>
              <a:off x="401955" y="19049"/>
              <a:ext cx="2470142" cy="3270258"/>
            </a:xfrm>
            <a:custGeom>
              <a:avLst/>
              <a:gdLst>
                <a:gd name="T0" fmla="*/ 0 w 3890"/>
                <a:gd name="T1" fmla="*/ 0 h 5150"/>
                <a:gd name="T2" fmla="*/ 0 w 3890"/>
                <a:gd name="T3" fmla="*/ 5150 h 5150"/>
                <a:gd name="T4" fmla="*/ 3890 w 3890"/>
                <a:gd name="T5" fmla="*/ 5150 h 5150"/>
                <a:gd name="T6" fmla="*/ 3890 w 3890"/>
                <a:gd name="T7" fmla="*/ 1157 h 5150"/>
                <a:gd name="T8" fmla="*/ 2761 w 3890"/>
                <a:gd name="T9" fmla="*/ 0 h 5150"/>
                <a:gd name="T10" fmla="*/ 0 w 3890"/>
                <a:gd name="T11" fmla="*/ 0 h 5150"/>
              </a:gdLst>
              <a:ahLst/>
              <a:cxnLst>
                <a:cxn ang="0">
                  <a:pos x="T0" y="T1"/>
                </a:cxn>
                <a:cxn ang="0">
                  <a:pos x="T2" y="T3"/>
                </a:cxn>
                <a:cxn ang="0">
                  <a:pos x="T4" y="T5"/>
                </a:cxn>
                <a:cxn ang="0">
                  <a:pos x="T6" y="T7"/>
                </a:cxn>
                <a:cxn ang="0">
                  <a:pos x="T8" y="T9"/>
                </a:cxn>
                <a:cxn ang="0">
                  <a:pos x="T10" y="T11"/>
                </a:cxn>
              </a:cxnLst>
              <a:rect l="0" t="0" r="r" b="b"/>
              <a:pathLst>
                <a:path w="3890" h="5150">
                  <a:moveTo>
                    <a:pt x="0" y="0"/>
                  </a:moveTo>
                  <a:lnTo>
                    <a:pt x="0" y="5150"/>
                  </a:lnTo>
                  <a:lnTo>
                    <a:pt x="3890" y="5150"/>
                  </a:lnTo>
                  <a:lnTo>
                    <a:pt x="3890" y="1157"/>
                  </a:lnTo>
                  <a:lnTo>
                    <a:pt x="2761" y="0"/>
                  </a:lnTo>
                  <a:lnTo>
                    <a:pt x="0" y="0"/>
                  </a:lnTo>
                  <a:close/>
                </a:path>
              </a:pathLst>
            </a:custGeom>
            <a:solidFill>
              <a:srgbClr val="FFFFFF"/>
            </a:solidFill>
            <a:ln w="57150" cap="flat">
              <a:solidFill>
                <a:srgbClr val="9B999C"/>
              </a:solidFill>
              <a:prstDash val="solid"/>
              <a:miter lim="800000"/>
              <a:headEnd/>
              <a:tailEnd/>
            </a:ln>
          </p:spPr>
          <p:txBody>
            <a:bodyPr rot="0" vert="horz" wrap="square" lIns="91440" tIns="45720" rIns="91440" bIns="45720" anchor="t" anchorCtr="0" upright="1">
              <a:noAutofit/>
            </a:bodyPr>
            <a:lstStyle/>
            <a:p>
              <a:endParaRPr lang="en-US"/>
            </a:p>
          </p:txBody>
        </p:sp>
        <p:sp>
          <p:nvSpPr>
            <p:cNvPr id="92" name="Rectangle 91"/>
            <p:cNvSpPr>
              <a:spLocks noChangeArrowheads="1"/>
            </p:cNvSpPr>
            <p:nvPr/>
          </p:nvSpPr>
          <p:spPr bwMode="auto">
            <a:xfrm>
              <a:off x="694689" y="2767971"/>
              <a:ext cx="548004" cy="269875"/>
            </a:xfrm>
            <a:prstGeom prst="rect">
              <a:avLst/>
            </a:prstGeom>
            <a:solidFill>
              <a:srgbClr val="9B999C"/>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93" name="Rectangle 92"/>
            <p:cNvSpPr>
              <a:spLocks noChangeArrowheads="1"/>
            </p:cNvSpPr>
            <p:nvPr/>
          </p:nvSpPr>
          <p:spPr bwMode="auto">
            <a:xfrm>
              <a:off x="2045965" y="727710"/>
              <a:ext cx="548004" cy="269875"/>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94" name="Rectangle 93"/>
            <p:cNvSpPr>
              <a:spLocks noChangeArrowheads="1"/>
            </p:cNvSpPr>
            <p:nvPr/>
          </p:nvSpPr>
          <p:spPr bwMode="auto">
            <a:xfrm>
              <a:off x="2042156" y="326390"/>
              <a:ext cx="105409" cy="269875"/>
            </a:xfrm>
            <a:prstGeom prst="rect">
              <a:avLst/>
            </a:prstGeom>
            <a:solidFill>
              <a:srgbClr val="9B999C"/>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95" name="Freeform 94"/>
            <p:cNvSpPr>
              <a:spLocks/>
            </p:cNvSpPr>
            <p:nvPr/>
          </p:nvSpPr>
          <p:spPr bwMode="auto">
            <a:xfrm>
              <a:off x="2136134" y="11429"/>
              <a:ext cx="735963" cy="742316"/>
            </a:xfrm>
            <a:custGeom>
              <a:avLst/>
              <a:gdLst>
                <a:gd name="T0" fmla="*/ 0 w 1159"/>
                <a:gd name="T1" fmla="*/ 0 h 1169"/>
                <a:gd name="T2" fmla="*/ 0 w 1159"/>
                <a:gd name="T3" fmla="*/ 1169 h 1169"/>
                <a:gd name="T4" fmla="*/ 1159 w 1159"/>
                <a:gd name="T5" fmla="*/ 1169 h 1169"/>
                <a:gd name="T6" fmla="*/ 0 w 1159"/>
                <a:gd name="T7" fmla="*/ 0 h 1169"/>
              </a:gdLst>
              <a:ahLst/>
              <a:cxnLst>
                <a:cxn ang="0">
                  <a:pos x="T0" y="T1"/>
                </a:cxn>
                <a:cxn ang="0">
                  <a:pos x="T2" y="T3"/>
                </a:cxn>
                <a:cxn ang="0">
                  <a:pos x="T4" y="T5"/>
                </a:cxn>
                <a:cxn ang="0">
                  <a:pos x="T6" y="T7"/>
                </a:cxn>
              </a:cxnLst>
              <a:rect l="0" t="0" r="r" b="b"/>
              <a:pathLst>
                <a:path w="1159" h="1169">
                  <a:moveTo>
                    <a:pt x="0" y="0"/>
                  </a:moveTo>
                  <a:lnTo>
                    <a:pt x="0" y="1169"/>
                  </a:lnTo>
                  <a:lnTo>
                    <a:pt x="1159" y="1169"/>
                  </a:lnTo>
                  <a:lnTo>
                    <a:pt x="0" y="0"/>
                  </a:lnTo>
                  <a:close/>
                </a:path>
              </a:pathLst>
            </a:custGeom>
            <a:solidFill>
              <a:srgbClr val="FFFFFF"/>
            </a:solidFill>
            <a:ln w="57150" cap="flat">
              <a:solidFill>
                <a:srgbClr val="9B999C"/>
              </a:solidFill>
              <a:prstDash val="solid"/>
              <a:bevel/>
              <a:headEnd/>
              <a:tailEnd/>
            </a:ln>
          </p:spPr>
          <p:txBody>
            <a:bodyPr rot="0" vert="horz" wrap="square" lIns="91440" tIns="45720" rIns="91440" bIns="45720" anchor="t" anchorCtr="0" upright="1">
              <a:noAutofit/>
            </a:bodyPr>
            <a:lstStyle/>
            <a:p>
              <a:endParaRPr lang="en-US"/>
            </a:p>
          </p:txBody>
        </p:sp>
        <p:sp>
          <p:nvSpPr>
            <p:cNvPr id="96" name="Freeform 95"/>
            <p:cNvSpPr>
              <a:spLocks/>
            </p:cNvSpPr>
            <p:nvPr/>
          </p:nvSpPr>
          <p:spPr bwMode="auto">
            <a:xfrm>
              <a:off x="2" y="1038862"/>
              <a:ext cx="1340480" cy="1912624"/>
            </a:xfrm>
            <a:custGeom>
              <a:avLst/>
              <a:gdLst>
                <a:gd name="T0" fmla="*/ 2099 w 2111"/>
                <a:gd name="T1" fmla="*/ 3012 h 3012"/>
                <a:gd name="T2" fmla="*/ 0 w 2111"/>
                <a:gd name="T3" fmla="*/ 2723 h 3012"/>
                <a:gd name="T4" fmla="*/ 0 w 2111"/>
                <a:gd name="T5" fmla="*/ 248 h 3012"/>
                <a:gd name="T6" fmla="*/ 2111 w 2111"/>
                <a:gd name="T7" fmla="*/ 0 h 3012"/>
                <a:gd name="T8" fmla="*/ 2099 w 2111"/>
                <a:gd name="T9" fmla="*/ 3012 h 3012"/>
              </a:gdLst>
              <a:ahLst/>
              <a:cxnLst>
                <a:cxn ang="0">
                  <a:pos x="T0" y="T1"/>
                </a:cxn>
                <a:cxn ang="0">
                  <a:pos x="T2" y="T3"/>
                </a:cxn>
                <a:cxn ang="0">
                  <a:pos x="T4" y="T5"/>
                </a:cxn>
                <a:cxn ang="0">
                  <a:pos x="T6" y="T7"/>
                </a:cxn>
                <a:cxn ang="0">
                  <a:pos x="T8" y="T9"/>
                </a:cxn>
              </a:cxnLst>
              <a:rect l="0" t="0" r="r" b="b"/>
              <a:pathLst>
                <a:path w="2111" h="3012">
                  <a:moveTo>
                    <a:pt x="2099" y="3012"/>
                  </a:moveTo>
                  <a:lnTo>
                    <a:pt x="0" y="2723"/>
                  </a:lnTo>
                  <a:lnTo>
                    <a:pt x="0" y="248"/>
                  </a:lnTo>
                  <a:lnTo>
                    <a:pt x="2111" y="0"/>
                  </a:lnTo>
                  <a:lnTo>
                    <a:pt x="2099" y="3012"/>
                  </a:lnTo>
                  <a:close/>
                </a:path>
              </a:pathLst>
            </a:custGeom>
            <a:solidFill>
              <a:srgbClr val="18714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7" name="Freeform 96"/>
            <p:cNvSpPr>
              <a:spLocks/>
            </p:cNvSpPr>
            <p:nvPr/>
          </p:nvSpPr>
          <p:spPr bwMode="auto">
            <a:xfrm>
              <a:off x="454026" y="1684023"/>
              <a:ext cx="465453" cy="618492"/>
            </a:xfrm>
            <a:custGeom>
              <a:avLst/>
              <a:gdLst>
                <a:gd name="T0" fmla="*/ 544 w 733"/>
                <a:gd name="T1" fmla="*/ 974 h 974"/>
                <a:gd name="T2" fmla="*/ 367 w 733"/>
                <a:gd name="T3" fmla="*/ 638 h 974"/>
                <a:gd name="T4" fmla="*/ 190 w 733"/>
                <a:gd name="T5" fmla="*/ 974 h 974"/>
                <a:gd name="T6" fmla="*/ 0 w 733"/>
                <a:gd name="T7" fmla="*/ 974 h 974"/>
                <a:gd name="T8" fmla="*/ 272 w 733"/>
                <a:gd name="T9" fmla="*/ 472 h 974"/>
                <a:gd name="T10" fmla="*/ 24 w 733"/>
                <a:gd name="T11" fmla="*/ 0 h 974"/>
                <a:gd name="T12" fmla="*/ 207 w 733"/>
                <a:gd name="T13" fmla="*/ 0 h 974"/>
                <a:gd name="T14" fmla="*/ 367 w 733"/>
                <a:gd name="T15" fmla="*/ 313 h 974"/>
                <a:gd name="T16" fmla="*/ 521 w 733"/>
                <a:gd name="T17" fmla="*/ 0 h 974"/>
                <a:gd name="T18" fmla="*/ 710 w 733"/>
                <a:gd name="T19" fmla="*/ 0 h 974"/>
                <a:gd name="T20" fmla="*/ 467 w 733"/>
                <a:gd name="T21" fmla="*/ 467 h 974"/>
                <a:gd name="T22" fmla="*/ 733 w 733"/>
                <a:gd name="T23" fmla="*/ 974 h 974"/>
                <a:gd name="T24" fmla="*/ 544 w 733"/>
                <a:gd name="T25" fmla="*/ 974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3" h="974">
                  <a:moveTo>
                    <a:pt x="544" y="974"/>
                  </a:moveTo>
                  <a:lnTo>
                    <a:pt x="367" y="638"/>
                  </a:lnTo>
                  <a:lnTo>
                    <a:pt x="190" y="974"/>
                  </a:lnTo>
                  <a:lnTo>
                    <a:pt x="0" y="974"/>
                  </a:lnTo>
                  <a:lnTo>
                    <a:pt x="272" y="472"/>
                  </a:lnTo>
                  <a:lnTo>
                    <a:pt x="24" y="0"/>
                  </a:lnTo>
                  <a:lnTo>
                    <a:pt x="207" y="0"/>
                  </a:lnTo>
                  <a:lnTo>
                    <a:pt x="367" y="313"/>
                  </a:lnTo>
                  <a:lnTo>
                    <a:pt x="521" y="0"/>
                  </a:lnTo>
                  <a:lnTo>
                    <a:pt x="710" y="0"/>
                  </a:lnTo>
                  <a:lnTo>
                    <a:pt x="467" y="467"/>
                  </a:lnTo>
                  <a:lnTo>
                    <a:pt x="733" y="974"/>
                  </a:lnTo>
                  <a:lnTo>
                    <a:pt x="544" y="9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98" name="Rectangle 97"/>
            <p:cNvSpPr>
              <a:spLocks noChangeArrowheads="1"/>
            </p:cNvSpPr>
            <p:nvPr/>
          </p:nvSpPr>
          <p:spPr bwMode="auto">
            <a:xfrm>
              <a:off x="694689" y="326390"/>
              <a:ext cx="548004" cy="269875"/>
            </a:xfrm>
            <a:prstGeom prst="rect">
              <a:avLst/>
            </a:prstGeom>
            <a:solidFill>
              <a:srgbClr val="9B999C"/>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99" name="Rectangle 98"/>
            <p:cNvSpPr>
              <a:spLocks noChangeArrowheads="1"/>
            </p:cNvSpPr>
            <p:nvPr/>
          </p:nvSpPr>
          <p:spPr bwMode="auto">
            <a:xfrm>
              <a:off x="1370327" y="326390"/>
              <a:ext cx="544193" cy="269875"/>
            </a:xfrm>
            <a:prstGeom prst="rect">
              <a:avLst/>
            </a:prstGeom>
            <a:solidFill>
              <a:srgbClr val="9B999C"/>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00" name="Rectangle 99"/>
            <p:cNvSpPr>
              <a:spLocks noChangeArrowheads="1"/>
            </p:cNvSpPr>
            <p:nvPr/>
          </p:nvSpPr>
          <p:spPr bwMode="auto">
            <a:xfrm>
              <a:off x="694689" y="739142"/>
              <a:ext cx="548003" cy="269875"/>
            </a:xfrm>
            <a:prstGeom prst="rect">
              <a:avLst/>
            </a:prstGeom>
            <a:solidFill>
              <a:srgbClr val="9B999C"/>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01" name="Rectangle 100"/>
            <p:cNvSpPr>
              <a:spLocks noChangeArrowheads="1"/>
            </p:cNvSpPr>
            <p:nvPr/>
          </p:nvSpPr>
          <p:spPr bwMode="auto">
            <a:xfrm>
              <a:off x="1370327" y="735331"/>
              <a:ext cx="544193" cy="269875"/>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02" name="Rectangle 101"/>
            <p:cNvSpPr>
              <a:spLocks noChangeArrowheads="1"/>
            </p:cNvSpPr>
            <p:nvPr/>
          </p:nvSpPr>
          <p:spPr bwMode="auto">
            <a:xfrm>
              <a:off x="1370327" y="1140463"/>
              <a:ext cx="544193" cy="269875"/>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03" name="Rectangle 102"/>
            <p:cNvSpPr>
              <a:spLocks noChangeArrowheads="1"/>
            </p:cNvSpPr>
            <p:nvPr/>
          </p:nvSpPr>
          <p:spPr bwMode="auto">
            <a:xfrm>
              <a:off x="1370327" y="1544958"/>
              <a:ext cx="544193" cy="270510"/>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04" name="Rectangle 103"/>
            <p:cNvSpPr>
              <a:spLocks noChangeArrowheads="1"/>
            </p:cNvSpPr>
            <p:nvPr/>
          </p:nvSpPr>
          <p:spPr bwMode="auto">
            <a:xfrm>
              <a:off x="1370327" y="1950089"/>
              <a:ext cx="544193" cy="269875"/>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05" name="Rectangle 104"/>
            <p:cNvSpPr>
              <a:spLocks noChangeArrowheads="1"/>
            </p:cNvSpPr>
            <p:nvPr/>
          </p:nvSpPr>
          <p:spPr bwMode="auto">
            <a:xfrm>
              <a:off x="1370327" y="2355219"/>
              <a:ext cx="544193" cy="269875"/>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06" name="Rectangle 105"/>
            <p:cNvSpPr>
              <a:spLocks noChangeArrowheads="1"/>
            </p:cNvSpPr>
            <p:nvPr/>
          </p:nvSpPr>
          <p:spPr bwMode="auto">
            <a:xfrm>
              <a:off x="1370327" y="2764160"/>
              <a:ext cx="544193" cy="269875"/>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07" name="Rectangle 106"/>
            <p:cNvSpPr>
              <a:spLocks noChangeArrowheads="1"/>
            </p:cNvSpPr>
            <p:nvPr/>
          </p:nvSpPr>
          <p:spPr bwMode="auto">
            <a:xfrm>
              <a:off x="2045966" y="2764160"/>
              <a:ext cx="548004" cy="269875"/>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08" name="Rectangle 107"/>
            <p:cNvSpPr>
              <a:spLocks noChangeArrowheads="1"/>
            </p:cNvSpPr>
            <p:nvPr/>
          </p:nvSpPr>
          <p:spPr bwMode="auto">
            <a:xfrm>
              <a:off x="2045967" y="2355219"/>
              <a:ext cx="548004" cy="269875"/>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09" name="Rectangle 108"/>
            <p:cNvSpPr>
              <a:spLocks noChangeArrowheads="1"/>
            </p:cNvSpPr>
            <p:nvPr/>
          </p:nvSpPr>
          <p:spPr bwMode="auto">
            <a:xfrm>
              <a:off x="2045968" y="1946278"/>
              <a:ext cx="548005" cy="270510"/>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10" name="Rectangle 109"/>
            <p:cNvSpPr>
              <a:spLocks noChangeArrowheads="1"/>
            </p:cNvSpPr>
            <p:nvPr/>
          </p:nvSpPr>
          <p:spPr bwMode="auto">
            <a:xfrm>
              <a:off x="2045969" y="1541783"/>
              <a:ext cx="548005" cy="269875"/>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11" name="Rectangle 110"/>
            <p:cNvSpPr>
              <a:spLocks noChangeArrowheads="1"/>
            </p:cNvSpPr>
            <p:nvPr/>
          </p:nvSpPr>
          <p:spPr bwMode="auto">
            <a:xfrm>
              <a:off x="2045970" y="1132840"/>
              <a:ext cx="548005" cy="269875"/>
            </a:xfrm>
            <a:prstGeom prst="rect">
              <a:avLst/>
            </a:prstGeom>
            <a:solidFill>
              <a:srgbClr val="84BF9D"/>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grpSp>
      <p:grpSp>
        <p:nvGrpSpPr>
          <p:cNvPr id="118" name="Group 117"/>
          <p:cNvGrpSpPr/>
          <p:nvPr/>
        </p:nvGrpSpPr>
        <p:grpSpPr>
          <a:xfrm>
            <a:off x="5011290" y="3089975"/>
            <a:ext cx="2543846" cy="2124204"/>
            <a:chOff x="0" y="0"/>
            <a:chExt cx="870585" cy="727075"/>
          </a:xfrm>
        </p:grpSpPr>
        <p:sp>
          <p:nvSpPr>
            <p:cNvPr id="119" name="Rectangle 118"/>
            <p:cNvSpPr>
              <a:spLocks noChangeArrowheads="1"/>
            </p:cNvSpPr>
            <p:nvPr/>
          </p:nvSpPr>
          <p:spPr bwMode="auto">
            <a:xfrm>
              <a:off x="0" y="0"/>
              <a:ext cx="870585" cy="7270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20" name="Rectangle 119"/>
            <p:cNvSpPr>
              <a:spLocks noChangeArrowheads="1"/>
            </p:cNvSpPr>
            <p:nvPr/>
          </p:nvSpPr>
          <p:spPr bwMode="auto">
            <a:xfrm>
              <a:off x="29845" y="150495"/>
              <a:ext cx="180340" cy="542925"/>
            </a:xfrm>
            <a:prstGeom prst="rect">
              <a:avLst/>
            </a:prstGeom>
            <a:solidFill>
              <a:srgbClr val="2271B9"/>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21" name="Rectangle 120"/>
            <p:cNvSpPr>
              <a:spLocks noChangeArrowheads="1"/>
            </p:cNvSpPr>
            <p:nvPr/>
          </p:nvSpPr>
          <p:spPr bwMode="auto">
            <a:xfrm>
              <a:off x="240030" y="150495"/>
              <a:ext cx="180340" cy="542925"/>
            </a:xfrm>
            <a:prstGeom prst="rect">
              <a:avLst/>
            </a:prstGeom>
            <a:solidFill>
              <a:srgbClr val="2271B9"/>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22" name="Rectangle 121"/>
            <p:cNvSpPr>
              <a:spLocks noChangeArrowheads="1"/>
            </p:cNvSpPr>
            <p:nvPr/>
          </p:nvSpPr>
          <p:spPr bwMode="auto">
            <a:xfrm>
              <a:off x="450215" y="150495"/>
              <a:ext cx="180340" cy="542925"/>
            </a:xfrm>
            <a:prstGeom prst="rect">
              <a:avLst/>
            </a:prstGeom>
            <a:solidFill>
              <a:srgbClr val="2271B9"/>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sp>
          <p:nvSpPr>
            <p:cNvPr id="123" name="Rectangle 122"/>
            <p:cNvSpPr>
              <a:spLocks noChangeArrowheads="1"/>
            </p:cNvSpPr>
            <p:nvPr/>
          </p:nvSpPr>
          <p:spPr bwMode="auto">
            <a:xfrm>
              <a:off x="660400" y="150495"/>
              <a:ext cx="180340" cy="542925"/>
            </a:xfrm>
            <a:prstGeom prst="rect">
              <a:avLst/>
            </a:prstGeom>
            <a:solidFill>
              <a:srgbClr val="2271B9"/>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grpSp>
      <p:grpSp>
        <p:nvGrpSpPr>
          <p:cNvPr id="4" name="Group 3"/>
          <p:cNvGrpSpPr/>
          <p:nvPr/>
        </p:nvGrpSpPr>
        <p:grpSpPr>
          <a:xfrm>
            <a:off x="9580468" y="2342353"/>
            <a:ext cx="2085032" cy="2425774"/>
            <a:chOff x="8857605" y="1915200"/>
            <a:chExt cx="3044406" cy="3541931"/>
          </a:xfrm>
        </p:grpSpPr>
        <p:sp>
          <p:nvSpPr>
            <p:cNvPr id="124" name="Can 123"/>
            <p:cNvSpPr/>
            <p:nvPr/>
          </p:nvSpPr>
          <p:spPr bwMode="auto">
            <a:xfrm>
              <a:off x="8857605" y="1915200"/>
              <a:ext cx="3044406" cy="3541931"/>
            </a:xfrm>
            <a:prstGeom prst="can">
              <a:avLst>
                <a:gd name="adj" fmla="val 21887"/>
              </a:avLst>
            </a:prstGeom>
            <a:solidFill>
              <a:schemeClr val="tx1"/>
            </a:solidFill>
            <a:ln w="57150">
              <a:solidFill>
                <a:schemeClr val="bg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25" name="Group 124"/>
            <p:cNvGrpSpPr/>
            <p:nvPr/>
          </p:nvGrpSpPr>
          <p:grpSpPr>
            <a:xfrm>
              <a:off x="9828093" y="2980734"/>
              <a:ext cx="1219200" cy="1894697"/>
              <a:chOff x="6710724" y="3218904"/>
              <a:chExt cx="1244357" cy="2188886"/>
            </a:xfrm>
          </p:grpSpPr>
          <p:cxnSp>
            <p:nvCxnSpPr>
              <p:cNvPr id="126" name="Straight Connector 125"/>
              <p:cNvCxnSpPr/>
              <p:nvPr/>
            </p:nvCxnSpPr>
            <p:spPr>
              <a:xfrm>
                <a:off x="7053736" y="3573462"/>
                <a:ext cx="0" cy="777930"/>
              </a:xfrm>
              <a:prstGeom prst="line">
                <a:avLst/>
              </a:prstGeom>
              <a:ln w="571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7" name="Group 126"/>
              <p:cNvGrpSpPr/>
              <p:nvPr/>
            </p:nvGrpSpPr>
            <p:grpSpPr>
              <a:xfrm>
                <a:off x="7047981" y="3725862"/>
                <a:ext cx="907100" cy="304800"/>
                <a:chOff x="7047981" y="3725862"/>
                <a:chExt cx="907100" cy="304800"/>
              </a:xfrm>
            </p:grpSpPr>
            <p:sp>
              <p:nvSpPr>
                <p:cNvPr id="142" name="Snip Single Corner Rectangle 141"/>
                <p:cNvSpPr/>
                <p:nvPr/>
              </p:nvSpPr>
              <p:spPr bwMode="auto">
                <a:xfrm>
                  <a:off x="7288875" y="3725862"/>
                  <a:ext cx="666206" cy="304800"/>
                </a:xfrm>
                <a:prstGeom prst="snip1Rect">
                  <a:avLst>
                    <a:gd name="adj" fmla="val 38240"/>
                  </a:avLst>
                </a:prstGeom>
                <a:noFill/>
                <a:ln w="571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43" name="Straight Connector 142"/>
                <p:cNvCxnSpPr/>
                <p:nvPr/>
              </p:nvCxnSpPr>
              <p:spPr>
                <a:xfrm flipH="1" flipV="1">
                  <a:off x="7047981" y="3873748"/>
                  <a:ext cx="225286" cy="1517"/>
                </a:xfrm>
                <a:prstGeom prst="line">
                  <a:avLst/>
                </a:prstGeom>
                <a:ln w="571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8" name="Group 127"/>
              <p:cNvGrpSpPr/>
              <p:nvPr/>
            </p:nvGrpSpPr>
            <p:grpSpPr>
              <a:xfrm>
                <a:off x="7047981" y="4183062"/>
                <a:ext cx="907100" cy="304800"/>
                <a:chOff x="7047981" y="3725862"/>
                <a:chExt cx="907100" cy="304800"/>
              </a:xfrm>
            </p:grpSpPr>
            <p:sp>
              <p:nvSpPr>
                <p:cNvPr id="140" name="Snip Single Corner Rectangle 139"/>
                <p:cNvSpPr/>
                <p:nvPr/>
              </p:nvSpPr>
              <p:spPr bwMode="auto">
                <a:xfrm>
                  <a:off x="7288875" y="3725862"/>
                  <a:ext cx="666206" cy="304800"/>
                </a:xfrm>
                <a:prstGeom prst="snip1Rect">
                  <a:avLst>
                    <a:gd name="adj" fmla="val 38240"/>
                  </a:avLst>
                </a:prstGeom>
                <a:noFill/>
                <a:ln w="571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41" name="Straight Connector 140"/>
                <p:cNvCxnSpPr/>
                <p:nvPr/>
              </p:nvCxnSpPr>
              <p:spPr>
                <a:xfrm flipH="1" flipV="1">
                  <a:off x="7047981" y="3873748"/>
                  <a:ext cx="225286" cy="1517"/>
                </a:xfrm>
                <a:prstGeom prst="line">
                  <a:avLst/>
                </a:prstGeom>
                <a:ln w="571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29" name="Group 128"/>
              <p:cNvGrpSpPr/>
              <p:nvPr/>
            </p:nvGrpSpPr>
            <p:grpSpPr>
              <a:xfrm>
                <a:off x="6710724" y="3268662"/>
                <a:ext cx="907100" cy="304800"/>
                <a:chOff x="7047981" y="3725862"/>
                <a:chExt cx="907100" cy="304800"/>
              </a:xfrm>
            </p:grpSpPr>
            <p:sp>
              <p:nvSpPr>
                <p:cNvPr id="138" name="Snip Single Corner Rectangle 137"/>
                <p:cNvSpPr/>
                <p:nvPr/>
              </p:nvSpPr>
              <p:spPr bwMode="auto">
                <a:xfrm>
                  <a:off x="7288875" y="3725862"/>
                  <a:ext cx="666206" cy="304800"/>
                </a:xfrm>
                <a:prstGeom prst="snip1Rect">
                  <a:avLst>
                    <a:gd name="adj" fmla="val 38240"/>
                  </a:avLst>
                </a:prstGeom>
                <a:noFill/>
                <a:ln w="571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39" name="Straight Connector 138"/>
                <p:cNvCxnSpPr/>
                <p:nvPr/>
              </p:nvCxnSpPr>
              <p:spPr>
                <a:xfrm flipH="1" flipV="1">
                  <a:off x="7047981" y="3873748"/>
                  <a:ext cx="225286" cy="1517"/>
                </a:xfrm>
                <a:prstGeom prst="line">
                  <a:avLst/>
                </a:prstGeom>
                <a:ln w="571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0" name="Group 129"/>
              <p:cNvGrpSpPr/>
              <p:nvPr/>
            </p:nvGrpSpPr>
            <p:grpSpPr>
              <a:xfrm>
                <a:off x="7047981" y="5102990"/>
                <a:ext cx="907100" cy="304800"/>
                <a:chOff x="7047981" y="3725862"/>
                <a:chExt cx="907100" cy="304800"/>
              </a:xfrm>
            </p:grpSpPr>
            <p:sp>
              <p:nvSpPr>
                <p:cNvPr id="136" name="Snip Single Corner Rectangle 135"/>
                <p:cNvSpPr/>
                <p:nvPr/>
              </p:nvSpPr>
              <p:spPr bwMode="auto">
                <a:xfrm>
                  <a:off x="7288875" y="3725862"/>
                  <a:ext cx="666206" cy="304800"/>
                </a:xfrm>
                <a:prstGeom prst="snip1Rect">
                  <a:avLst>
                    <a:gd name="adj" fmla="val 38240"/>
                  </a:avLst>
                </a:prstGeom>
                <a:noFill/>
                <a:ln w="571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37" name="Straight Connector 136"/>
                <p:cNvCxnSpPr/>
                <p:nvPr/>
              </p:nvCxnSpPr>
              <p:spPr>
                <a:xfrm flipH="1" flipV="1">
                  <a:off x="7047981" y="3873748"/>
                  <a:ext cx="225286" cy="1517"/>
                </a:xfrm>
                <a:prstGeom prst="line">
                  <a:avLst/>
                </a:prstGeom>
                <a:ln w="571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1" name="Group 130"/>
              <p:cNvGrpSpPr/>
              <p:nvPr/>
            </p:nvGrpSpPr>
            <p:grpSpPr>
              <a:xfrm>
                <a:off x="6710724" y="4645790"/>
                <a:ext cx="907100" cy="304800"/>
                <a:chOff x="7047981" y="3725862"/>
                <a:chExt cx="907100" cy="304800"/>
              </a:xfrm>
            </p:grpSpPr>
            <p:sp>
              <p:nvSpPr>
                <p:cNvPr id="134" name="Snip Single Corner Rectangle 133"/>
                <p:cNvSpPr/>
                <p:nvPr/>
              </p:nvSpPr>
              <p:spPr bwMode="auto">
                <a:xfrm>
                  <a:off x="7288875" y="3725862"/>
                  <a:ext cx="666206" cy="304800"/>
                </a:xfrm>
                <a:prstGeom prst="snip1Rect">
                  <a:avLst>
                    <a:gd name="adj" fmla="val 38240"/>
                  </a:avLst>
                </a:prstGeom>
                <a:noFill/>
                <a:ln w="571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35" name="Straight Connector 134"/>
                <p:cNvCxnSpPr/>
                <p:nvPr/>
              </p:nvCxnSpPr>
              <p:spPr>
                <a:xfrm flipH="1" flipV="1">
                  <a:off x="7047981" y="3873748"/>
                  <a:ext cx="225286" cy="1517"/>
                </a:xfrm>
                <a:prstGeom prst="line">
                  <a:avLst/>
                </a:prstGeom>
                <a:ln w="571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2" name="Straight Connector 131"/>
              <p:cNvCxnSpPr/>
              <p:nvPr/>
            </p:nvCxnSpPr>
            <p:spPr>
              <a:xfrm>
                <a:off x="6735739" y="3218904"/>
                <a:ext cx="0" cy="1579286"/>
              </a:xfrm>
              <a:prstGeom prst="line">
                <a:avLst/>
              </a:prstGeom>
              <a:ln w="571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7053736" y="4950590"/>
                <a:ext cx="0" cy="304800"/>
              </a:xfrm>
              <a:prstGeom prst="line">
                <a:avLst/>
              </a:prstGeom>
              <a:ln w="571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145" name="Group 144"/>
          <p:cNvGrpSpPr/>
          <p:nvPr/>
        </p:nvGrpSpPr>
        <p:grpSpPr>
          <a:xfrm rot="1248756">
            <a:off x="2987285" y="3029086"/>
            <a:ext cx="1853856" cy="1082163"/>
            <a:chOff x="5001429" y="3375344"/>
            <a:chExt cx="1853856" cy="1082163"/>
          </a:xfrm>
          <a:solidFill>
            <a:srgbClr val="FCF9F7"/>
          </a:solidFill>
        </p:grpSpPr>
        <p:sp>
          <p:nvSpPr>
            <p:cNvPr id="146" name="Block Arc 64"/>
            <p:cNvSpPr/>
            <p:nvPr/>
          </p:nvSpPr>
          <p:spPr bwMode="auto">
            <a:xfrm>
              <a:off x="5001429" y="3580158"/>
              <a:ext cx="1667006" cy="597654"/>
            </a:xfrm>
            <a:custGeom>
              <a:avLst/>
              <a:gdLst>
                <a:gd name="connsiteX0" fmla="*/ 655373 w 3235162"/>
                <a:gd name="connsiteY0" fmla="*/ 217071 h 2213213"/>
                <a:gd name="connsiteX1" fmla="*/ 1585692 w 3235162"/>
                <a:gd name="connsiteY1" fmla="*/ 215 h 2213213"/>
                <a:gd name="connsiteX2" fmla="*/ 2508032 w 3235162"/>
                <a:gd name="connsiteY2" fmla="*/ 182760 h 2213213"/>
                <a:gd name="connsiteX3" fmla="*/ 2190536 w 3235162"/>
                <a:gd name="connsiteY3" fmla="*/ 512162 h 2213213"/>
                <a:gd name="connsiteX4" fmla="*/ 1598031 w 3235162"/>
                <a:gd name="connsiteY4" fmla="*/ 428348 h 2213213"/>
                <a:gd name="connsiteX5" fmla="*/ 993101 w 3235162"/>
                <a:gd name="connsiteY5" fmla="*/ 529291 h 2213213"/>
                <a:gd name="connsiteX6" fmla="*/ 655373 w 3235162"/>
                <a:gd name="connsiteY6" fmla="*/ 217071 h 2213213"/>
                <a:gd name="connsiteX0" fmla="*/ 0 w 1852659"/>
                <a:gd name="connsiteY0" fmla="*/ 217071 h 557866"/>
                <a:gd name="connsiteX1" fmla="*/ 930319 w 1852659"/>
                <a:gd name="connsiteY1" fmla="*/ 215 h 557866"/>
                <a:gd name="connsiteX2" fmla="*/ 1852659 w 1852659"/>
                <a:gd name="connsiteY2" fmla="*/ 182760 h 557866"/>
                <a:gd name="connsiteX3" fmla="*/ 1535163 w 1852659"/>
                <a:gd name="connsiteY3" fmla="*/ 512162 h 557866"/>
                <a:gd name="connsiteX4" fmla="*/ 942658 w 1852659"/>
                <a:gd name="connsiteY4" fmla="*/ 428348 h 557866"/>
                <a:gd name="connsiteX5" fmla="*/ 156753 w 1852659"/>
                <a:gd name="connsiteY5" fmla="*/ 557866 h 557866"/>
                <a:gd name="connsiteX6" fmla="*/ 0 w 1852659"/>
                <a:gd name="connsiteY6" fmla="*/ 217071 h 557866"/>
                <a:gd name="connsiteX0" fmla="*/ 0 w 1852659"/>
                <a:gd name="connsiteY0" fmla="*/ 217071 h 558945"/>
                <a:gd name="connsiteX1" fmla="*/ 930319 w 1852659"/>
                <a:gd name="connsiteY1" fmla="*/ 215 h 558945"/>
                <a:gd name="connsiteX2" fmla="*/ 1852659 w 1852659"/>
                <a:gd name="connsiteY2" fmla="*/ 182760 h 558945"/>
                <a:gd name="connsiteX3" fmla="*/ 1535163 w 1852659"/>
                <a:gd name="connsiteY3" fmla="*/ 512162 h 558945"/>
                <a:gd name="connsiteX4" fmla="*/ 942658 w 1852659"/>
                <a:gd name="connsiteY4" fmla="*/ 428348 h 558945"/>
                <a:gd name="connsiteX5" fmla="*/ 156753 w 1852659"/>
                <a:gd name="connsiteY5" fmla="*/ 557866 h 558945"/>
                <a:gd name="connsiteX6" fmla="*/ 0 w 1852659"/>
                <a:gd name="connsiteY6" fmla="*/ 217071 h 558945"/>
                <a:gd name="connsiteX0" fmla="*/ 0 w 1852659"/>
                <a:gd name="connsiteY0" fmla="*/ 217071 h 558657"/>
                <a:gd name="connsiteX1" fmla="*/ 930319 w 1852659"/>
                <a:gd name="connsiteY1" fmla="*/ 215 h 558657"/>
                <a:gd name="connsiteX2" fmla="*/ 1852659 w 1852659"/>
                <a:gd name="connsiteY2" fmla="*/ 182760 h 558657"/>
                <a:gd name="connsiteX3" fmla="*/ 1535163 w 1852659"/>
                <a:gd name="connsiteY3" fmla="*/ 512162 h 558657"/>
                <a:gd name="connsiteX4" fmla="*/ 942658 w 1852659"/>
                <a:gd name="connsiteY4" fmla="*/ 428348 h 558657"/>
                <a:gd name="connsiteX5" fmla="*/ 156753 w 1852659"/>
                <a:gd name="connsiteY5" fmla="*/ 557866 h 558657"/>
                <a:gd name="connsiteX6" fmla="*/ 0 w 1852659"/>
                <a:gd name="connsiteY6" fmla="*/ 217071 h 558657"/>
                <a:gd name="connsiteX0" fmla="*/ 0 w 1852659"/>
                <a:gd name="connsiteY0" fmla="*/ 217071 h 597375"/>
                <a:gd name="connsiteX1" fmla="*/ 930319 w 1852659"/>
                <a:gd name="connsiteY1" fmla="*/ 215 h 597375"/>
                <a:gd name="connsiteX2" fmla="*/ 1852659 w 1852659"/>
                <a:gd name="connsiteY2" fmla="*/ 182760 h 597375"/>
                <a:gd name="connsiteX3" fmla="*/ 1535163 w 1852659"/>
                <a:gd name="connsiteY3" fmla="*/ 512162 h 597375"/>
                <a:gd name="connsiteX4" fmla="*/ 942658 w 1852659"/>
                <a:gd name="connsiteY4" fmla="*/ 428348 h 597375"/>
                <a:gd name="connsiteX5" fmla="*/ 184463 w 1852659"/>
                <a:gd name="connsiteY5" fmla="*/ 596659 h 597375"/>
                <a:gd name="connsiteX6" fmla="*/ 0 w 1852659"/>
                <a:gd name="connsiteY6" fmla="*/ 217071 h 597375"/>
                <a:gd name="connsiteX0" fmla="*/ 0 w 1852659"/>
                <a:gd name="connsiteY0" fmla="*/ 217071 h 597375"/>
                <a:gd name="connsiteX1" fmla="*/ 930319 w 1852659"/>
                <a:gd name="connsiteY1" fmla="*/ 215 h 597375"/>
                <a:gd name="connsiteX2" fmla="*/ 1852659 w 1852659"/>
                <a:gd name="connsiteY2" fmla="*/ 182760 h 597375"/>
                <a:gd name="connsiteX3" fmla="*/ 1535163 w 1852659"/>
                <a:gd name="connsiteY3" fmla="*/ 512162 h 597375"/>
                <a:gd name="connsiteX4" fmla="*/ 876156 w 1852659"/>
                <a:gd name="connsiteY4" fmla="*/ 400639 h 597375"/>
                <a:gd name="connsiteX5" fmla="*/ 184463 w 1852659"/>
                <a:gd name="connsiteY5" fmla="*/ 596659 h 597375"/>
                <a:gd name="connsiteX6" fmla="*/ 0 w 1852659"/>
                <a:gd name="connsiteY6" fmla="*/ 217071 h 597375"/>
                <a:gd name="connsiteX0" fmla="*/ 0 w 1852659"/>
                <a:gd name="connsiteY0" fmla="*/ 217071 h 597375"/>
                <a:gd name="connsiteX1" fmla="*/ 930319 w 1852659"/>
                <a:gd name="connsiteY1" fmla="*/ 215 h 597375"/>
                <a:gd name="connsiteX2" fmla="*/ 1852659 w 1852659"/>
                <a:gd name="connsiteY2" fmla="*/ 182760 h 597375"/>
                <a:gd name="connsiteX3" fmla="*/ 1701418 w 1852659"/>
                <a:gd name="connsiteY3" fmla="*/ 539871 h 597375"/>
                <a:gd name="connsiteX4" fmla="*/ 876156 w 1852659"/>
                <a:gd name="connsiteY4" fmla="*/ 400639 h 597375"/>
                <a:gd name="connsiteX5" fmla="*/ 184463 w 1852659"/>
                <a:gd name="connsiteY5" fmla="*/ 596659 h 597375"/>
                <a:gd name="connsiteX6" fmla="*/ 0 w 1852659"/>
                <a:gd name="connsiteY6" fmla="*/ 217071 h 597375"/>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 name="connsiteX0" fmla="*/ 0 w 1819408"/>
                <a:gd name="connsiteY0" fmla="*/ 217350 h 597654"/>
                <a:gd name="connsiteX1" fmla="*/ 930319 w 1819408"/>
                <a:gd name="connsiteY1" fmla="*/ 494 h 597654"/>
                <a:gd name="connsiteX2" fmla="*/ 1819408 w 1819408"/>
                <a:gd name="connsiteY2" fmla="*/ 177497 h 597654"/>
                <a:gd name="connsiteX3" fmla="*/ 1701418 w 1819408"/>
                <a:gd name="connsiteY3" fmla="*/ 540150 h 597654"/>
                <a:gd name="connsiteX4" fmla="*/ 876156 w 1819408"/>
                <a:gd name="connsiteY4" fmla="*/ 400918 h 597654"/>
                <a:gd name="connsiteX5" fmla="*/ 184463 w 1819408"/>
                <a:gd name="connsiteY5" fmla="*/ 596938 h 597654"/>
                <a:gd name="connsiteX6" fmla="*/ 0 w 1819408"/>
                <a:gd name="connsiteY6" fmla="*/ 217350 h 59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408" h="597654">
                  <a:moveTo>
                    <a:pt x="0" y="217350"/>
                  </a:moveTo>
                  <a:cubicBezTo>
                    <a:pt x="269723" y="80804"/>
                    <a:pt x="627084" y="7136"/>
                    <a:pt x="930319" y="494"/>
                  </a:cubicBezTo>
                  <a:cubicBezTo>
                    <a:pt x="1233554" y="-6148"/>
                    <a:pt x="1546054" y="54189"/>
                    <a:pt x="1819408" y="177497"/>
                  </a:cubicBezTo>
                  <a:lnTo>
                    <a:pt x="1701418" y="540150"/>
                  </a:lnTo>
                  <a:cubicBezTo>
                    <a:pt x="1520065" y="483286"/>
                    <a:pt x="1160539" y="373587"/>
                    <a:pt x="876156" y="400918"/>
                  </a:cubicBezTo>
                  <a:cubicBezTo>
                    <a:pt x="582898" y="389561"/>
                    <a:pt x="366520" y="532873"/>
                    <a:pt x="184463" y="596938"/>
                  </a:cubicBezTo>
                  <a:cubicBezTo>
                    <a:pt x="167137" y="616690"/>
                    <a:pt x="12824" y="221670"/>
                    <a:pt x="0" y="21735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7" name="Isosceles Triangle 65"/>
            <p:cNvSpPr/>
            <p:nvPr/>
          </p:nvSpPr>
          <p:spPr bwMode="auto">
            <a:xfrm rot="6099798">
              <a:off x="6047621" y="3649844"/>
              <a:ext cx="1082163" cy="533164"/>
            </a:xfrm>
            <a:custGeom>
              <a:avLst/>
              <a:gdLst>
                <a:gd name="connsiteX0" fmla="*/ 0 w 1082163"/>
                <a:gd name="connsiteY0" fmla="*/ 533164 h 533164"/>
                <a:gd name="connsiteX1" fmla="*/ 541082 w 1082163"/>
                <a:gd name="connsiteY1" fmla="*/ 0 h 533164"/>
                <a:gd name="connsiteX2" fmla="*/ 1082163 w 1082163"/>
                <a:gd name="connsiteY2" fmla="*/ 533164 h 533164"/>
                <a:gd name="connsiteX3" fmla="*/ 0 w 1082163"/>
                <a:gd name="connsiteY3"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32085 w 1082163"/>
                <a:gd name="connsiteY3" fmla="*/ 324836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53223 w 1082163"/>
                <a:gd name="connsiteY3" fmla="*/ 378781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07158 w 1082163"/>
                <a:gd name="connsiteY3" fmla="*/ 437196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40495 w 1082163"/>
                <a:gd name="connsiteY3" fmla="*/ 410679 h 533164"/>
                <a:gd name="connsiteX4" fmla="*/ 0 w 1082163"/>
                <a:gd name="connsiteY4" fmla="*/ 533164 h 533164"/>
                <a:gd name="connsiteX0" fmla="*/ 0 w 1082163"/>
                <a:gd name="connsiteY0" fmla="*/ 533164 h 533164"/>
                <a:gd name="connsiteX1" fmla="*/ 541082 w 1082163"/>
                <a:gd name="connsiteY1" fmla="*/ 0 h 533164"/>
                <a:gd name="connsiteX2" fmla="*/ 1082163 w 1082163"/>
                <a:gd name="connsiteY2" fmla="*/ 533164 h 533164"/>
                <a:gd name="connsiteX3" fmla="*/ 539703 w 1082163"/>
                <a:gd name="connsiteY3" fmla="*/ 432270 h 533164"/>
                <a:gd name="connsiteX4" fmla="*/ 0 w 1082163"/>
                <a:gd name="connsiteY4" fmla="*/ 533164 h 53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163" h="533164">
                  <a:moveTo>
                    <a:pt x="0" y="533164"/>
                  </a:moveTo>
                  <a:lnTo>
                    <a:pt x="541082" y="0"/>
                  </a:lnTo>
                  <a:lnTo>
                    <a:pt x="1082163" y="533164"/>
                  </a:lnTo>
                  <a:cubicBezTo>
                    <a:pt x="1059817" y="526726"/>
                    <a:pt x="562986" y="430476"/>
                    <a:pt x="539703" y="432270"/>
                  </a:cubicBezTo>
                  <a:cubicBezTo>
                    <a:pt x="536297" y="428427"/>
                    <a:pt x="13001" y="524992"/>
                    <a:pt x="0" y="533164"/>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7701097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1082710" y="737123"/>
            <a:ext cx="10058400" cy="5408499"/>
          </a:xfrm>
          <a:prstGeom prst="rect">
            <a:avLst/>
          </a:prstGeom>
          <a:solidFill>
            <a:srgbClr val="FFFFFF"/>
          </a:solidFill>
          <a:ln w="9525" cap="flat" cmpd="sng" algn="ctr">
            <a:noFill/>
            <a:prstDash val="solid"/>
            <a:headEnd type="none" w="med" len="med"/>
            <a:tailEnd type="none" w="med" len="med"/>
          </a:ln>
          <a:effectLst/>
        </p:spPr>
        <p:txBody>
          <a:bodyPr vert="horz" wrap="square" lIns="182880" tIns="182880" rIns="182880" bIns="45718" numCol="1" rtlCol="0" anchor="t"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Condensed" pitchFamily="34" charset="0"/>
              <a:ea typeface="+mn-ea"/>
              <a:cs typeface="+mn-cs"/>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2710" y="737123"/>
            <a:ext cx="10058400" cy="444246"/>
          </a:xfrm>
          <a:prstGeom prst="rect">
            <a:avLst/>
          </a:prstGeom>
        </p:spPr>
      </p:pic>
      <p:pic>
        <p:nvPicPr>
          <p:cNvPr id="1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17516"/>
          <a:stretch/>
        </p:blipFill>
        <p:spPr bwMode="auto">
          <a:xfrm>
            <a:off x="1082710" y="1181369"/>
            <a:ext cx="10058400" cy="4964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Hilite"/>
          <p:cNvSpPr/>
          <p:nvPr/>
        </p:nvSpPr>
        <p:spPr bwMode="auto">
          <a:xfrm>
            <a:off x="1082709" y="1181369"/>
            <a:ext cx="6683251" cy="4964253"/>
          </a:xfrm>
          <a:prstGeom prst="rect">
            <a:avLst/>
          </a:prstGeom>
          <a:noFill/>
          <a:ln w="50800" cap="flat" cmpd="sng" algn="ctr">
            <a:solidFill>
              <a:srgbClr val="FF0000"/>
            </a:solidFill>
            <a:prstDash val="solid"/>
            <a:headEnd type="none" w="med" len="med"/>
            <a:tailEnd type="none" w="med" len="med"/>
          </a:ln>
          <a:effectLst>
            <a:softEdge rad="12700"/>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13" name="Hilite 2"/>
          <p:cNvSpPr/>
          <p:nvPr/>
        </p:nvSpPr>
        <p:spPr bwMode="auto">
          <a:xfrm>
            <a:off x="7987145" y="1181369"/>
            <a:ext cx="2454028" cy="4964253"/>
          </a:xfrm>
          <a:prstGeom prst="rect">
            <a:avLst/>
          </a:prstGeom>
          <a:noFill/>
          <a:ln w="50800" cap="flat" cmpd="sng" algn="ctr">
            <a:solidFill>
              <a:srgbClr val="FF0000"/>
            </a:solidFill>
            <a:prstDash val="solid"/>
            <a:headEnd type="none" w="med" len="med"/>
            <a:tailEnd type="none" w="med" len="med"/>
          </a:ln>
          <a:effectLst>
            <a:softEdge rad="12700"/>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2097023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#3: </a:t>
            </a:r>
            <a:r>
              <a:rPr lang="en-US" dirty="0"/>
              <a:t>Automated Tagging</a:t>
            </a:r>
          </a:p>
        </p:txBody>
      </p:sp>
      <p:sp>
        <p:nvSpPr>
          <p:cNvPr id="23" name="Rectangle 22"/>
          <p:cNvSpPr/>
          <p:nvPr/>
        </p:nvSpPr>
        <p:spPr>
          <a:xfrm>
            <a:off x="3017837" y="1425698"/>
            <a:ext cx="9753600" cy="5264835"/>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panose="020B0609020204030204" pitchFamily="49" charset="0"/>
              </a:rPr>
              <a:t>static</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void</a:t>
            </a:r>
            <a:r>
              <a:rPr lang="en-US" sz="1200" b="1" dirty="0">
                <a:solidFill>
                  <a:srgbClr val="000000"/>
                </a:solidFill>
                <a:highlight>
                  <a:srgbClr val="FFFFFF"/>
                </a:highlight>
                <a:latin typeface="Consolas" panose="020B0609020204030204" pitchFamily="49" charset="0"/>
              </a:rPr>
              <a:t> Main(</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args</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Log</a:t>
            </a:r>
            <a:r>
              <a:rPr lang="en-US" sz="1200" b="1" dirty="0" smtClean="0">
                <a:solidFill>
                  <a:srgbClr val="000000"/>
                </a:solidFill>
                <a:highlight>
                  <a:srgbClr val="FFFFFF"/>
                </a:highlight>
                <a:latin typeface="Consolas" panose="020B0609020204030204" pitchFamily="49" charset="0"/>
              </a:rPr>
              <a:t>(</a:t>
            </a:r>
            <a:r>
              <a:rPr lang="en-US" sz="1200" b="1" dirty="0">
                <a:solidFill>
                  <a:srgbClr val="A31515"/>
                </a:solidFill>
                <a:highlight>
                  <a:srgbClr val="FFFFFF"/>
                </a:highlight>
                <a:latin typeface="Consolas" panose="020B0609020204030204" pitchFamily="49" charset="0"/>
              </a:rPr>
              <a:t>"\r\</a:t>
            </a:r>
            <a:r>
              <a:rPr lang="en-US" sz="1200" b="1" dirty="0" err="1">
                <a:solidFill>
                  <a:srgbClr val="A31515"/>
                </a:solidFill>
                <a:highlight>
                  <a:srgbClr val="FFFFFF"/>
                </a:highlight>
                <a:latin typeface="Consolas" panose="020B0609020204030204" pitchFamily="49" charset="0"/>
              </a:rPr>
              <a:t>nAutomatedTagging</a:t>
            </a:r>
            <a:r>
              <a:rPr lang="en-US" sz="1200" b="1" dirty="0">
                <a:solidFill>
                  <a:srgbClr val="A31515"/>
                </a:solidFill>
                <a:highlight>
                  <a:srgbClr val="FFFFFF"/>
                </a:highlight>
                <a:latin typeface="Consolas" panose="020B0609020204030204" pitchFamily="49" charset="0"/>
              </a:rPr>
              <a:t> (Client OM): Connecting...\r\n"</a:t>
            </a:r>
            <a:r>
              <a:rPr lang="en-US" sz="1200" b="1" dirty="0" smtClean="0">
                <a:solidFill>
                  <a:srgbClr val="000000"/>
                </a:solidFill>
                <a:highlight>
                  <a:srgbClr val="FFFFFF"/>
                </a:highlight>
                <a:latin typeface="Consolas" panose="020B0609020204030204" pitchFamily="49" charset="0"/>
              </a:rPr>
              <a:t>);</a:t>
            </a:r>
            <a:endParaRPr lang="en-US" sz="1200" b="1" dirty="0">
              <a:solidFill>
                <a:srgbClr val="000000"/>
              </a:solidFill>
              <a:highlight>
                <a:srgbClr val="FFFFFF"/>
              </a:highlight>
              <a:latin typeface="Consolas" panose="020B0609020204030204" pitchFamily="49" charset="0"/>
            </a:endParaRPr>
          </a:p>
          <a:p>
            <a:r>
              <a:rPr lang="en-US" sz="1200" b="1" dirty="0" smtClean="0">
                <a:solidFill>
                  <a:srgbClr val="2B91AF"/>
                </a:solidFill>
                <a:highlight>
                  <a:srgbClr val="FFFFFF"/>
                </a:highlight>
                <a:latin typeface="Consolas" panose="020B0609020204030204" pitchFamily="49" charset="0"/>
              </a:rPr>
              <a:t>  </a:t>
            </a:r>
            <a:r>
              <a:rPr lang="en-US" sz="1200" b="1" dirty="0" err="1" smtClean="0">
                <a:solidFill>
                  <a:srgbClr val="2B91AF"/>
                </a:solidFill>
                <a:highlight>
                  <a:srgbClr val="FFFFFF"/>
                </a:highlight>
                <a:latin typeface="Consolas" panose="020B0609020204030204" pitchFamily="49" charset="0"/>
              </a:rPr>
              <a:t>Program</a:t>
            </a:r>
            <a:r>
              <a:rPr lang="en-US" sz="1200" b="1" dirty="0" err="1" smtClean="0">
                <a:solidFill>
                  <a:srgbClr val="000000"/>
                </a:solidFill>
                <a:highlight>
                  <a:srgbClr val="FFFFFF"/>
                </a:highlight>
                <a:latin typeface="Consolas" panose="020B0609020204030204" pitchFamily="49" charset="0"/>
              </a:rPr>
              <a:t>.clientContext</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new</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ClientContext</a:t>
            </a:r>
            <a:r>
              <a:rPr lang="en-US" sz="1200" b="1" dirty="0">
                <a:solidFill>
                  <a:srgbClr val="000000"/>
                </a:solidFill>
                <a:highlight>
                  <a:srgbClr val="FFFFFF"/>
                </a:highlight>
                <a:latin typeface="Consolas" panose="020B0609020204030204" pitchFamily="49" charset="0"/>
              </a:rPr>
              <a:t>(</a:t>
            </a:r>
            <a:r>
              <a:rPr lang="en-US" sz="1200" b="1" dirty="0">
                <a:solidFill>
                  <a:srgbClr val="A31515"/>
                </a:solidFill>
                <a:highlight>
                  <a:srgbClr val="FFFFFF"/>
                </a:highlight>
                <a:latin typeface="Consolas" panose="020B0609020204030204" pitchFamily="49" charset="0"/>
              </a:rPr>
              <a:t>"http</a:t>
            </a:r>
            <a:r>
              <a:rPr lang="en-US" sz="1200" b="1" dirty="0" smtClean="0">
                <a:solidFill>
                  <a:srgbClr val="A31515"/>
                </a:solidFill>
                <a:highlight>
                  <a:srgbClr val="FFFFFF"/>
                </a:highlight>
                <a:latin typeface="Consolas" panose="020B0609020204030204" pitchFamily="49" charset="0"/>
              </a:rPr>
              <a:t>://localhost/"</a:t>
            </a:r>
            <a:r>
              <a:rPr lang="en-US" sz="1200" b="1" dirty="0" smtClean="0">
                <a:solidFill>
                  <a:srgbClr val="000000"/>
                </a:solidFill>
                <a:highlight>
                  <a:srgbClr val="FFFFFF"/>
                </a:highlight>
                <a:latin typeface="Consolas" panose="020B0609020204030204" pitchFamily="49" charset="0"/>
              </a:rPr>
              <a:t>);</a:t>
            </a:r>
            <a:endParaRPr lang="en-US" sz="1200" b="1" dirty="0">
              <a:solidFill>
                <a:srgbClr val="000000"/>
              </a:solidFill>
              <a:highlight>
                <a:srgbClr val="FFFFFF"/>
              </a:highlight>
              <a:latin typeface="Consolas" panose="020B0609020204030204" pitchFamily="49" charset="0"/>
            </a:endParaRP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 = </a:t>
            </a:r>
            <a:r>
              <a:rPr lang="en-US" sz="1200" b="1" dirty="0" err="1">
                <a:solidFill>
                  <a:srgbClr val="2B91AF"/>
                </a:solidFill>
                <a:highlight>
                  <a:srgbClr val="FFFFFF"/>
                </a:highlight>
                <a:latin typeface="Consolas" panose="020B0609020204030204" pitchFamily="49" charset="0"/>
              </a:rPr>
              <a:t>Program</a:t>
            </a:r>
            <a:r>
              <a:rPr lang="en-US" sz="1200" b="1" dirty="0" err="1">
                <a:solidFill>
                  <a:srgbClr val="000000"/>
                </a:solidFill>
                <a:highlight>
                  <a:srgbClr val="FFFFFF"/>
                </a:highlight>
                <a:latin typeface="Consolas" panose="020B0609020204030204" pitchFamily="49" charset="0"/>
              </a:rPr>
              <a:t>.clientContext.Web.Lists.GetByTitle</a:t>
            </a:r>
            <a:r>
              <a:rPr lang="en-US" sz="1200" b="1" dirty="0">
                <a:solidFill>
                  <a:srgbClr val="000000"/>
                </a:solidFill>
                <a:highlight>
                  <a:srgbClr val="FFFFFF"/>
                </a:highlight>
                <a:latin typeface="Consolas" panose="020B0609020204030204" pitchFamily="49" charset="0"/>
              </a:rPr>
              <a:t>(</a:t>
            </a:r>
            <a:r>
              <a:rPr lang="en-US" sz="1200" b="1" dirty="0">
                <a:solidFill>
                  <a:srgbClr val="A31515"/>
                </a:solidFill>
                <a:highlight>
                  <a:srgbClr val="FFFFFF"/>
                </a:highlight>
                <a:latin typeface="Consolas" panose="020B0609020204030204" pitchFamily="49" charset="0"/>
              </a:rPr>
              <a:t>"Documents"</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Program</a:t>
            </a:r>
            <a:r>
              <a:rPr lang="en-US" sz="1200" b="1" dirty="0" err="1">
                <a:solidFill>
                  <a:srgbClr val="000000"/>
                </a:solidFill>
                <a:highlight>
                  <a:srgbClr val="FFFFFF"/>
                </a:highlight>
                <a:latin typeface="Consolas" panose="020B0609020204030204" pitchFamily="49" charset="0"/>
              </a:rPr>
              <a:t>.clientContext.Load</a:t>
            </a:r>
            <a:r>
              <a:rPr lang="en-US" sz="1200" b="1" dirty="0">
                <a:solidFill>
                  <a:srgbClr val="000000"/>
                </a:solidFill>
                <a:highlight>
                  <a:srgbClr val="FFFFFF"/>
                </a:highlight>
                <a:latin typeface="Consolas" panose="020B0609020204030204" pitchFamily="49" charset="0"/>
              </a:rPr>
              <a:t>(list, </a:t>
            </a:r>
            <a:r>
              <a:rPr lang="en-US" sz="1200" b="1" dirty="0" err="1">
                <a:solidFill>
                  <a:srgbClr val="000000"/>
                </a:solidFill>
                <a:highlight>
                  <a:srgbClr val="FFFFFF"/>
                </a:highlight>
                <a:latin typeface="Consolas" panose="020B0609020204030204" pitchFamily="49" charset="0"/>
              </a:rPr>
              <a:t>listArg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listArg.RootFolder.ServerRelativeUrl</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8000"/>
                </a:solidFill>
                <a:highlight>
                  <a:srgbClr val="FFFFFF"/>
                </a:highlight>
                <a:latin typeface="Consolas" panose="020B0609020204030204" pitchFamily="49" charset="0"/>
              </a:rPr>
              <a:t>// We could also support "</a:t>
            </a:r>
            <a:r>
              <a:rPr lang="en-US" sz="1200" b="1" dirty="0" err="1">
                <a:solidFill>
                  <a:srgbClr val="008000"/>
                </a:solidFill>
                <a:highlight>
                  <a:srgbClr val="FFFFFF"/>
                </a:highlight>
                <a:latin typeface="Consolas" panose="020B0609020204030204" pitchFamily="49" charset="0"/>
              </a:rPr>
              <a:t>TaxonomyFieldTypeMulti</a:t>
            </a:r>
            <a:r>
              <a:rPr lang="en-US" sz="1200" b="1" dirty="0">
                <a:solidFill>
                  <a:srgbClr val="008000"/>
                </a:solidFill>
                <a:highlight>
                  <a:srgbClr val="FFFFFF"/>
                </a:highlight>
                <a:latin typeface="Consolas" panose="020B0609020204030204" pitchFamily="49" charset="0"/>
              </a:rPr>
              <a:t>" here</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IEnumerable</a:t>
            </a:r>
            <a:r>
              <a:rPr lang="en-US" sz="1200" b="1" dirty="0">
                <a:solidFill>
                  <a:srgbClr val="000000"/>
                </a:solidFill>
                <a:highlight>
                  <a:srgbClr val="FFFFFF"/>
                </a:highlight>
                <a:latin typeface="Consolas" panose="020B0609020204030204" pitchFamily="49" charset="0"/>
              </a:rPr>
              <a:t>&lt;</a:t>
            </a:r>
            <a:r>
              <a:rPr lang="en-US" sz="1200" b="1" dirty="0">
                <a:solidFill>
                  <a:srgbClr val="2B91AF"/>
                </a:solidFill>
                <a:highlight>
                  <a:srgbClr val="FFFFFF"/>
                </a:highlight>
                <a:latin typeface="Consolas" panose="020B0609020204030204" pitchFamily="49" charset="0"/>
              </a:rPr>
              <a:t>Field</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fieldQuery</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clientContext.LoadQuery</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list.Fields</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.Include(</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fieldArg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fieldArg.TypeAsString</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fieldArg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fieldArg.Id</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fieldArg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fieldArg.InternalName</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).Where(</a:t>
            </a:r>
            <a:r>
              <a:rPr lang="en-US" sz="1200" b="1" dirty="0" err="1">
                <a:solidFill>
                  <a:srgbClr val="000000"/>
                </a:solidFill>
                <a:highlight>
                  <a:srgbClr val="FFFFFF"/>
                </a:highlight>
                <a:latin typeface="Consolas" panose="020B0609020204030204" pitchFamily="49" charset="0"/>
              </a:rPr>
              <a:t>fieldArg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fieldArg.TypeAsString</a:t>
            </a:r>
            <a:r>
              <a:rPr lang="en-US" sz="1200" b="1" dirty="0">
                <a:solidFill>
                  <a:srgbClr val="000000"/>
                </a:solidFill>
                <a:highlight>
                  <a:srgbClr val="FFFFFF"/>
                </a:highlight>
                <a:latin typeface="Consolas" panose="020B0609020204030204" pitchFamily="49" charset="0"/>
              </a:rPr>
              <a:t> == </a:t>
            </a:r>
            <a:r>
              <a:rPr lang="en-US" sz="1200" b="1" dirty="0">
                <a:solidFill>
                  <a:srgbClr val="A31515"/>
                </a:solidFill>
                <a:highlight>
                  <a:srgbClr val="FFFFFF"/>
                </a:highlight>
                <a:latin typeface="Consolas" panose="020B0609020204030204" pitchFamily="49" charset="0"/>
              </a:rPr>
              <a:t>"</a:t>
            </a:r>
            <a:r>
              <a:rPr lang="en-US" sz="1200" b="1" dirty="0" err="1">
                <a:solidFill>
                  <a:srgbClr val="A31515"/>
                </a:solidFill>
                <a:highlight>
                  <a:srgbClr val="FFFFFF"/>
                </a:highlight>
                <a:latin typeface="Consolas" panose="020B0609020204030204" pitchFamily="49" charset="0"/>
              </a:rPr>
              <a:t>TaxonomyFieldType</a:t>
            </a:r>
            <a:r>
              <a:rPr lang="en-US" sz="1200" b="1" dirty="0">
                <a:solidFill>
                  <a:srgbClr val="A31515"/>
                </a:solidFill>
                <a:highlight>
                  <a:srgbClr val="FFFFFF"/>
                </a:highlight>
                <a:latin typeface="Consolas" panose="020B0609020204030204" pitchFamily="49" charset="0"/>
              </a:rPr>
              <a:t>"</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clientContext.ExecuteQuery</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&lt;</a:t>
            </a:r>
            <a:r>
              <a:rPr lang="en-US" sz="1200" b="1" dirty="0" err="1">
                <a:solidFill>
                  <a:srgbClr val="2B91AF"/>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taxonomyFields</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fieldQuery.Cast</a:t>
            </a:r>
            <a:r>
              <a:rPr lang="en-US" sz="1200" b="1" dirty="0">
                <a:solidFill>
                  <a:srgbClr val="000000"/>
                </a:solidFill>
                <a:highlight>
                  <a:srgbClr val="FFFFFF"/>
                </a:highlight>
                <a:latin typeface="Consolas" panose="020B0609020204030204" pitchFamily="49" charset="0"/>
              </a:rPr>
              <a:t>&lt;</a:t>
            </a:r>
            <a:r>
              <a:rPr lang="en-US" sz="1200" b="1" dirty="0" err="1">
                <a:solidFill>
                  <a:srgbClr val="2B91AF"/>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&gt;().</a:t>
            </a:r>
            <a:r>
              <a:rPr lang="en-US" sz="1200" b="1" dirty="0" err="1">
                <a:solidFill>
                  <a:srgbClr val="000000"/>
                </a:solidFill>
                <a:highlight>
                  <a:srgbClr val="FFFFFF"/>
                </a:highlight>
                <a:latin typeface="Consolas" panose="020B0609020204030204" pitchFamily="49" charset="0"/>
              </a:rPr>
              <a:t>ToList</a:t>
            </a:r>
            <a:r>
              <a:rPr lang="en-US" sz="1200" b="1" dirty="0">
                <a:solidFill>
                  <a:srgbClr val="000000"/>
                </a:solidFill>
                <a:highlight>
                  <a:srgbClr val="FFFFFF"/>
                </a:highlight>
                <a:latin typeface="Consolas" panose="020B0609020204030204" pitchFamily="49" charset="0"/>
              </a:rPr>
              <a:t>();</a:t>
            </a:r>
          </a:p>
          <a:p>
            <a:r>
              <a:rPr lang="en-US" sz="1200" b="1" dirty="0" smtClean="0">
                <a:solidFill>
                  <a:srgbClr val="0000FF"/>
                </a:solidFill>
                <a:highlight>
                  <a:srgbClr val="FFFFFF"/>
                </a:highlight>
                <a:latin typeface="Consolas" panose="020B0609020204030204" pitchFamily="49" charset="0"/>
              </a:rPr>
              <a:t>  </a:t>
            </a:r>
            <a:r>
              <a:rPr lang="en-US" sz="1200" b="1" dirty="0" err="1" smtClean="0">
                <a:solidFill>
                  <a:srgbClr val="0000FF"/>
                </a:solidFill>
                <a:highlight>
                  <a:srgbClr val="FFFFFF"/>
                </a:highlight>
                <a:latin typeface="Consolas" panose="020B0609020204030204" pitchFamily="49" charset="0"/>
              </a:rPr>
              <a:t>foreach</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a:t>
            </a:r>
            <a:r>
              <a:rPr lang="en-US" sz="1200" b="1" dirty="0" err="1">
                <a:solidFill>
                  <a:srgbClr val="2B91AF"/>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 field </a:t>
            </a:r>
            <a:r>
              <a:rPr lang="en-US" sz="1200" b="1" dirty="0">
                <a:solidFill>
                  <a:srgbClr val="0000FF"/>
                </a:solidFill>
                <a:highlight>
                  <a:srgbClr val="FFFFFF"/>
                </a:highlight>
                <a:latin typeface="Consolas" panose="020B0609020204030204" pitchFamily="49" charset="0"/>
              </a:rPr>
              <a:t>in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taxonomyFields</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clientContext.Load</a:t>
            </a:r>
            <a:r>
              <a:rPr lang="en-US" sz="1200" b="1" dirty="0">
                <a:solidFill>
                  <a:srgbClr val="000000"/>
                </a:solidFill>
                <a:highlight>
                  <a:srgbClr val="FFFFFF"/>
                </a:highlight>
                <a:latin typeface="Consolas" panose="020B0609020204030204" pitchFamily="49" charset="0"/>
              </a:rPr>
              <a:t>(field,</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fieldArg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fieldArg.SspId</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fieldArg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fieldArg.TermSetId</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clientContext.ExecuteQuery</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smtClean="0">
                <a:solidFill>
                  <a:srgbClr val="000000"/>
                </a:solidFill>
                <a:highlight>
                  <a:srgbClr val="FFFFFF"/>
                </a:highlight>
                <a:latin typeface="Consolas" panose="020B0609020204030204" pitchFamily="49" charset="0"/>
              </a:rPr>
              <a:t>  </a:t>
            </a:r>
            <a:r>
              <a:rPr lang="en-US" sz="1200" b="1" dirty="0" err="1" smtClean="0">
                <a:solidFill>
                  <a:srgbClr val="000000"/>
                </a:solidFill>
                <a:highlight>
                  <a:srgbClr val="FFFFFF"/>
                </a:highlight>
                <a:latin typeface="Consolas" panose="020B0609020204030204" pitchFamily="49" charset="0"/>
              </a:rPr>
              <a:t>ImportTemplate</a:t>
            </a:r>
            <a:r>
              <a:rPr lang="en-US" sz="1200" b="1" dirty="0" smtClean="0">
                <a:solidFill>
                  <a:srgbClr val="000000"/>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taxonomyFields</a:t>
            </a:r>
            <a:r>
              <a:rPr lang="en-US" sz="1200" b="1" dirty="0">
                <a:solidFill>
                  <a:srgbClr val="000000"/>
                </a:solidFill>
                <a:highlight>
                  <a:srgbClr val="FFFFFF"/>
                </a:highlight>
                <a:latin typeface="Consolas" panose="020B0609020204030204" pitchFamily="49" charset="0"/>
              </a:rPr>
              <a:t>);</a:t>
            </a:r>
          </a:p>
          <a:p>
            <a:r>
              <a:rPr lang="en-US" sz="1200" b="1" dirty="0" smtClean="0">
                <a:solidFill>
                  <a:srgbClr val="000000"/>
                </a:solidFill>
                <a:highlight>
                  <a:srgbClr val="FFFFFF"/>
                </a:highlight>
                <a:latin typeface="Consolas" panose="020B0609020204030204" pitchFamily="49" charset="0"/>
              </a:rPr>
              <a:t>}</a:t>
            </a:r>
            <a:endParaRPr lang="en-US" sz="1200" b="1" dirty="0">
              <a:solidFill>
                <a:srgbClr val="000000"/>
              </a:solidFill>
              <a:highlight>
                <a:srgbClr val="FFFFFF"/>
              </a:highlight>
              <a:latin typeface="Consolas" panose="020B0609020204030204" pitchFamily="49" charset="0"/>
            </a:endParaRPr>
          </a:p>
        </p:txBody>
      </p:sp>
      <p:sp>
        <p:nvSpPr>
          <p:cNvPr id="5" name="1 A"/>
          <p:cNvSpPr/>
          <p:nvPr/>
        </p:nvSpPr>
        <p:spPr bwMode="auto">
          <a:xfrm>
            <a:off x="3094037" y="2102741"/>
            <a:ext cx="7162800" cy="55632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6" name="2 A"/>
          <p:cNvSpPr/>
          <p:nvPr/>
        </p:nvSpPr>
        <p:spPr bwMode="auto">
          <a:xfrm>
            <a:off x="3094037" y="2685408"/>
            <a:ext cx="5943600" cy="193739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7" name="3 A"/>
          <p:cNvSpPr/>
          <p:nvPr/>
        </p:nvSpPr>
        <p:spPr bwMode="auto">
          <a:xfrm>
            <a:off x="3094037" y="4640262"/>
            <a:ext cx="7010400" cy="152518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8" name="4 A"/>
          <p:cNvSpPr/>
          <p:nvPr/>
        </p:nvSpPr>
        <p:spPr bwMode="auto">
          <a:xfrm>
            <a:off x="3094037" y="6165451"/>
            <a:ext cx="3441674" cy="29531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9" name="Rounded Rectangle 8"/>
          <p:cNvSpPr/>
          <p:nvPr/>
        </p:nvSpPr>
        <p:spPr bwMode="auto">
          <a:xfrm>
            <a:off x="10056853" y="6383638"/>
            <a:ext cx="252392" cy="228599"/>
          </a:xfrm>
          <a:prstGeom prst="roundRect">
            <a:avLst/>
          </a:prstGeom>
          <a:solidFill>
            <a:schemeClr val="accent2"/>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ounded Rectangle 9"/>
          <p:cNvSpPr/>
          <p:nvPr/>
        </p:nvSpPr>
        <p:spPr bwMode="auto">
          <a:xfrm>
            <a:off x="10309245"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ounded Rectangle 10"/>
          <p:cNvSpPr/>
          <p:nvPr/>
        </p:nvSpPr>
        <p:spPr bwMode="auto">
          <a:xfrm>
            <a:off x="10561637"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ounded Rectangle 11"/>
          <p:cNvSpPr/>
          <p:nvPr/>
        </p:nvSpPr>
        <p:spPr bwMode="auto">
          <a:xfrm>
            <a:off x="1081243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ounded Rectangle 12"/>
          <p:cNvSpPr/>
          <p:nvPr/>
        </p:nvSpPr>
        <p:spPr bwMode="auto">
          <a:xfrm>
            <a:off x="11057171"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ounded Rectangle 13"/>
          <p:cNvSpPr/>
          <p:nvPr/>
        </p:nvSpPr>
        <p:spPr bwMode="auto">
          <a:xfrm>
            <a:off x="1130956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ounded Rectangle 14"/>
          <p:cNvSpPr/>
          <p:nvPr/>
        </p:nvSpPr>
        <p:spPr bwMode="auto">
          <a:xfrm>
            <a:off x="11568546"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557113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#3: </a:t>
            </a:r>
            <a:r>
              <a:rPr lang="en-US" dirty="0"/>
              <a:t>Automated Tagging</a:t>
            </a:r>
          </a:p>
        </p:txBody>
      </p:sp>
      <p:sp>
        <p:nvSpPr>
          <p:cNvPr id="23" name="Rectangle 22"/>
          <p:cNvSpPr/>
          <p:nvPr/>
        </p:nvSpPr>
        <p:spPr>
          <a:xfrm>
            <a:off x="350837" y="2506662"/>
            <a:ext cx="5257800" cy="2864178"/>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panose="020B0609020204030204" pitchFamily="49" charset="0"/>
              </a:rPr>
              <a:t>class</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ExcelRow</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public</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ListItemUrl</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8000"/>
                </a:solidFill>
                <a:highlight>
                  <a:srgbClr val="FFFFFF"/>
                </a:highlight>
                <a:latin typeface="Consolas" panose="020B0609020204030204" pitchFamily="49" charset="0"/>
              </a:rPr>
              <a:t>// </a:t>
            </a:r>
            <a:r>
              <a:rPr lang="en-US" sz="1200" b="1" dirty="0" err="1">
                <a:solidFill>
                  <a:srgbClr val="008000"/>
                </a:solidFill>
                <a:highlight>
                  <a:srgbClr val="FFFFFF"/>
                </a:highlight>
                <a:latin typeface="Consolas" panose="020B0609020204030204" pitchFamily="49" charset="0"/>
              </a:rPr>
              <a:t>InternalName</a:t>
            </a:r>
            <a:r>
              <a:rPr lang="en-US" sz="1200" b="1" dirty="0">
                <a:solidFill>
                  <a:srgbClr val="008000"/>
                </a:solidFill>
                <a:highlight>
                  <a:srgbClr val="FFFFFF"/>
                </a:highlight>
                <a:latin typeface="Consolas" panose="020B0609020204030204" pitchFamily="49" charset="0"/>
              </a:rPr>
              <a:t>, </a:t>
            </a:r>
            <a:r>
              <a:rPr lang="en-US" sz="1200" b="1" dirty="0" err="1">
                <a:solidFill>
                  <a:srgbClr val="008000"/>
                </a:solidFill>
                <a:highlight>
                  <a:srgbClr val="FFFFFF"/>
                </a:highlight>
                <a:latin typeface="Consolas" panose="020B0609020204030204" pitchFamily="49" charset="0"/>
              </a:rPr>
              <a:t>Guid</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public</a:t>
            </a:r>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&lt;</a:t>
            </a:r>
            <a:r>
              <a:rPr lang="en-US" sz="1200" b="1" dirty="0" err="1">
                <a:solidFill>
                  <a:srgbClr val="2B91AF"/>
                </a:solidFill>
                <a:highlight>
                  <a:srgbClr val="FFFFFF"/>
                </a:highlight>
                <a:latin typeface="Consolas" panose="020B0609020204030204" pitchFamily="49" charset="0"/>
              </a:rPr>
              <a:t>KeyValuePair</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Guid</a:t>
            </a:r>
            <a:r>
              <a:rPr lang="en-US" sz="1200" b="1" dirty="0">
                <a:solidFill>
                  <a:srgbClr val="000000"/>
                </a:solidFill>
                <a:highlight>
                  <a:srgbClr val="FFFFFF"/>
                </a:highlight>
                <a:latin typeface="Consolas" panose="020B0609020204030204" pitchFamily="49" charset="0"/>
              </a:rPr>
              <a:t>&gt;&gt; Pairs </a:t>
            </a:r>
            <a:endParaRPr lang="en-US" sz="1200" b="1" dirty="0" smtClean="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 </a:t>
            </a:r>
            <a:r>
              <a:rPr lang="en-US" sz="1200" b="1" dirty="0">
                <a:solidFill>
                  <a:srgbClr val="0000FF"/>
                </a:solidFill>
                <a:highlight>
                  <a:srgbClr val="FFFFFF"/>
                </a:highlight>
                <a:latin typeface="Consolas" panose="020B0609020204030204" pitchFamily="49" charset="0"/>
              </a:rPr>
              <a:t>new</a:t>
            </a:r>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&lt;</a:t>
            </a:r>
            <a:r>
              <a:rPr lang="en-US" sz="1200" b="1" dirty="0" err="1">
                <a:solidFill>
                  <a:srgbClr val="2B91AF"/>
                </a:solidFill>
                <a:highlight>
                  <a:srgbClr val="FFFFFF"/>
                </a:highlight>
                <a:latin typeface="Consolas" panose="020B0609020204030204" pitchFamily="49" charset="0"/>
              </a:rPr>
              <a:t>KeyValuePair</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Guid</a:t>
            </a:r>
            <a:r>
              <a:rPr lang="en-US" sz="1200" b="1" dirty="0">
                <a:solidFill>
                  <a:srgbClr val="000000"/>
                </a:solidFill>
                <a:highlight>
                  <a:srgbClr val="FFFFFF"/>
                </a:highlight>
                <a:latin typeface="Consolas" panose="020B0609020204030204" pitchFamily="49" charset="0"/>
              </a:rPr>
              <a:t>&gt;&gt;();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public</a:t>
            </a:r>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bool</a:t>
            </a:r>
            <a:r>
              <a:rPr lang="en-US" sz="1200" b="1" dirty="0">
                <a:solidFill>
                  <a:srgbClr val="000000"/>
                </a:solidFill>
                <a:highlight>
                  <a:srgbClr val="FFFFFF"/>
                </a:highlight>
                <a:latin typeface="Consolas" panose="020B0609020204030204" pitchFamily="49" charset="0"/>
              </a:rPr>
              <a:t> Processed = </a:t>
            </a:r>
            <a:r>
              <a:rPr lang="en-US" sz="1200" b="1" dirty="0">
                <a:solidFill>
                  <a:srgbClr val="0000FF"/>
                </a:solidFill>
                <a:highlight>
                  <a:srgbClr val="FFFFFF"/>
                </a:highlight>
                <a:latin typeface="Consolas" panose="020B0609020204030204" pitchFamily="49" charset="0"/>
              </a:rPr>
              <a:t>false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int</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CsvLineNumber</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public</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ExcelRow</a:t>
            </a:r>
            <a:r>
              <a:rPr lang="en-US" sz="1200" b="1" dirty="0">
                <a:solidFill>
                  <a:srgbClr val="000000"/>
                </a:solidFill>
                <a:highlight>
                  <a:srgbClr val="FFFFFF"/>
                </a:highlight>
                <a:latin typeface="Consolas" panose="020B0609020204030204" pitchFamily="49" charset="0"/>
              </a:rPr>
              <a: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listItemUrl</a:t>
            </a:r>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int</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csvLineNumber</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this</a:t>
            </a:r>
            <a:r>
              <a:rPr lang="en-US" sz="1200" b="1" dirty="0" err="1">
                <a:solidFill>
                  <a:srgbClr val="000000"/>
                </a:solidFill>
                <a:highlight>
                  <a:srgbClr val="FFFFFF"/>
                </a:highlight>
                <a:latin typeface="Consolas" panose="020B0609020204030204" pitchFamily="49" charset="0"/>
              </a:rPr>
              <a:t>.ListItemUrl</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listItemUrl</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this</a:t>
            </a:r>
            <a:r>
              <a:rPr lang="en-US" sz="1200" b="1" dirty="0" err="1">
                <a:solidFill>
                  <a:srgbClr val="000000"/>
                </a:solidFill>
                <a:highlight>
                  <a:srgbClr val="FFFFFF"/>
                </a:highlight>
                <a:latin typeface="Consolas" panose="020B0609020204030204" pitchFamily="49" charset="0"/>
              </a:rPr>
              <a:t>.CsvLineNumber</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csvLineNumber</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a:t>
            </a:r>
          </a:p>
        </p:txBody>
      </p:sp>
      <p:sp>
        <p:nvSpPr>
          <p:cNvPr id="5" name="Rectangle 4"/>
          <p:cNvSpPr/>
          <p:nvPr/>
        </p:nvSpPr>
        <p:spPr>
          <a:xfrm>
            <a:off x="5837237" y="1508123"/>
            <a:ext cx="6238457" cy="5264835"/>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panose="020B0609020204030204" pitchFamily="49" charset="0"/>
              </a:rPr>
              <a:t>class</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TermSetLookup</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public</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TermCollection</a:t>
            </a:r>
            <a:r>
              <a:rPr lang="en-US" sz="1200" b="1" dirty="0">
                <a:solidFill>
                  <a:srgbClr val="000000"/>
                </a:solidFill>
                <a:highlight>
                  <a:srgbClr val="FFFFFF"/>
                </a:highlight>
                <a:latin typeface="Consolas" panose="020B0609020204030204" pitchFamily="49" charset="0"/>
              </a:rPr>
              <a:t> terms;</a:t>
            </a:r>
          </a:p>
          <a:p>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Dictionary</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Guid</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TermsByName</a:t>
            </a:r>
            <a:r>
              <a:rPr lang="en-US" sz="1200" b="1" dirty="0">
                <a:solidFill>
                  <a:srgbClr val="000000"/>
                </a:solidFill>
                <a:highlight>
                  <a:srgbClr val="FFFFFF"/>
                </a:highlight>
                <a:latin typeface="Consolas" panose="020B0609020204030204" pitchFamily="49" charset="0"/>
              </a:rPr>
              <a:t> </a:t>
            </a:r>
            <a:endParaRPr lang="en-US" sz="1200" b="1" dirty="0" smtClean="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 </a:t>
            </a:r>
            <a:r>
              <a:rPr lang="en-US" sz="1200" b="1" dirty="0">
                <a:solidFill>
                  <a:srgbClr val="0000FF"/>
                </a:solidFill>
                <a:highlight>
                  <a:srgbClr val="FFFFFF"/>
                </a:highlight>
                <a:latin typeface="Consolas" panose="020B0609020204030204" pitchFamily="49" charset="0"/>
              </a:rPr>
              <a:t>new</a:t>
            </a:r>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Dictionary</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Guid</a:t>
            </a:r>
            <a:r>
              <a:rPr lang="en-US" sz="1200" b="1" dirty="0">
                <a:solidFill>
                  <a:srgbClr val="000000"/>
                </a:solidFill>
                <a:highlight>
                  <a:srgbClr val="FFFFFF"/>
                </a:highlight>
                <a:latin typeface="Consolas" panose="020B0609020204030204" pitchFamily="49" charset="0"/>
              </a:rPr>
              <a:t>&gt;(</a:t>
            </a:r>
            <a:r>
              <a:rPr lang="en-US" sz="1200" b="1" dirty="0" err="1">
                <a:solidFill>
                  <a:srgbClr val="2B91AF"/>
                </a:solidFill>
                <a:highlight>
                  <a:srgbClr val="FFFFFF"/>
                </a:highlight>
                <a:latin typeface="Consolas" panose="020B0609020204030204" pitchFamily="49" charset="0"/>
              </a:rPr>
              <a:t>StringComparer</a:t>
            </a:r>
            <a:r>
              <a:rPr lang="en-US" sz="1200" b="1" dirty="0" err="1">
                <a:solidFill>
                  <a:srgbClr val="000000"/>
                </a:solidFill>
                <a:highlight>
                  <a:srgbClr val="FFFFFF"/>
                </a:highlight>
                <a:latin typeface="Consolas" panose="020B0609020204030204" pitchFamily="49" charset="0"/>
              </a:rPr>
              <a:t>.OrdinalIgnoreCase</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public</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TermSetLookup</a:t>
            </a:r>
            <a:r>
              <a:rPr lang="en-US" sz="1200" b="1" dirty="0">
                <a:solidFill>
                  <a:srgbClr val="000000"/>
                </a:solidFill>
                <a:highlight>
                  <a:srgbClr val="FFFFFF"/>
                </a:highlight>
                <a:latin typeface="Consolas" panose="020B0609020204030204" pitchFamily="49" charset="0"/>
              </a:rPr>
              <a:t>(</a:t>
            </a:r>
            <a:r>
              <a:rPr lang="en-US" sz="1200" b="1" dirty="0" err="1">
                <a:solidFill>
                  <a:srgbClr val="2B91AF"/>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TermSet</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termSet</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this</a:t>
            </a:r>
            <a:r>
              <a:rPr lang="en-US" sz="1200" b="1" dirty="0" err="1">
                <a:solidFill>
                  <a:srgbClr val="000000"/>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this</a:t>
            </a:r>
            <a:r>
              <a:rPr lang="en-US" sz="1200" b="1" dirty="0" err="1">
                <a:solidFill>
                  <a:srgbClr val="000000"/>
                </a:solidFill>
                <a:highlight>
                  <a:srgbClr val="FFFFFF"/>
                </a:highlight>
                <a:latin typeface="Consolas" panose="020B0609020204030204" pitchFamily="49" charset="0"/>
              </a:rPr>
              <a:t>.terms</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termSet.GetAllTerms</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Program</a:t>
            </a:r>
            <a:r>
              <a:rPr lang="en-US" sz="1200" b="1" dirty="0" err="1">
                <a:solidFill>
                  <a:srgbClr val="000000"/>
                </a:solidFill>
                <a:highlight>
                  <a:srgbClr val="FFFFFF"/>
                </a:highlight>
                <a:latin typeface="Consolas" panose="020B0609020204030204" pitchFamily="49" charset="0"/>
              </a:rPr>
              <a:t>.clientContext.Load</a:t>
            </a:r>
            <a:r>
              <a:rPr lang="en-US" sz="1200" b="1" dirty="0">
                <a:solidFill>
                  <a:srgbClr val="000000"/>
                </a:solidFill>
                <a:highlight>
                  <a:srgbClr val="FFFFFF"/>
                </a:highlight>
                <a:latin typeface="Consolas" panose="020B0609020204030204" pitchFamily="49" charset="0"/>
              </a:rPr>
              <a:t>(</a:t>
            </a:r>
            <a:r>
              <a:rPr lang="en-US" sz="1200" b="1" dirty="0" err="1">
                <a:solidFill>
                  <a:srgbClr val="0000FF"/>
                </a:solidFill>
                <a:highlight>
                  <a:srgbClr val="FFFFFF"/>
                </a:highlight>
                <a:latin typeface="Consolas" panose="020B0609020204030204" pitchFamily="49" charset="0"/>
              </a:rPr>
              <a:t>this</a:t>
            </a:r>
            <a:r>
              <a:rPr lang="en-US" sz="1200" b="1" dirty="0" err="1">
                <a:solidFill>
                  <a:srgbClr val="000000"/>
                </a:solidFill>
                <a:highlight>
                  <a:srgbClr val="FFFFFF"/>
                </a:highlight>
                <a:latin typeface="Consolas" panose="020B0609020204030204" pitchFamily="49" charset="0"/>
              </a:rPr>
              <a:t>.terms</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termsArg.Include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termArg.Id</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termArg.Name</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public</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void</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LoadResults</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foreach</a:t>
            </a:r>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Term</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in</a:t>
            </a:r>
            <a:r>
              <a:rPr lang="en-US" sz="1200" b="1" dirty="0">
                <a:solidFill>
                  <a:srgbClr val="000000"/>
                </a:solidFill>
                <a:highlight>
                  <a:srgbClr val="FFFFFF"/>
                </a:highlight>
                <a:latin typeface="Consolas" panose="020B0609020204030204" pitchFamily="49" charset="0"/>
              </a:rPr>
              <a:t> terms)</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TermsByName.Add</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term.Name</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term.Id</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public</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Guid</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GetTermId</a:t>
            </a:r>
            <a:r>
              <a:rPr lang="en-US" sz="1200" b="1" dirty="0">
                <a:solidFill>
                  <a:srgbClr val="000000"/>
                </a:solidFill>
                <a:highlight>
                  <a:srgbClr val="FFFFFF"/>
                </a:highlight>
                <a:latin typeface="Consolas" panose="020B0609020204030204" pitchFamily="49" charset="0"/>
              </a:rPr>
              <a: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label) {</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return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TermsByName</a:t>
            </a:r>
            <a:r>
              <a:rPr lang="en-US" sz="1200" b="1" dirty="0">
                <a:solidFill>
                  <a:srgbClr val="000000"/>
                </a:solidFill>
                <a:highlight>
                  <a:srgbClr val="FFFFFF"/>
                </a:highlight>
                <a:latin typeface="Consolas" panose="020B0609020204030204" pitchFamily="49" charset="0"/>
              </a:rPr>
              <a:t>[label];</a:t>
            </a: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a:t>
            </a:r>
          </a:p>
        </p:txBody>
      </p:sp>
      <p:cxnSp>
        <p:nvCxnSpPr>
          <p:cNvPr id="6" name="Straight Connector 5"/>
          <p:cNvCxnSpPr/>
          <p:nvPr/>
        </p:nvCxnSpPr>
        <p:spPr>
          <a:xfrm>
            <a:off x="5608637" y="1820862"/>
            <a:ext cx="0" cy="45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1 A"/>
          <p:cNvSpPr/>
          <p:nvPr/>
        </p:nvSpPr>
        <p:spPr bwMode="auto">
          <a:xfrm>
            <a:off x="188494" y="2303546"/>
            <a:ext cx="5343943" cy="317491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8" name="2 A"/>
          <p:cNvSpPr/>
          <p:nvPr/>
        </p:nvSpPr>
        <p:spPr bwMode="auto">
          <a:xfrm>
            <a:off x="491453" y="3014577"/>
            <a:ext cx="4126584" cy="71128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9" name="3 A"/>
          <p:cNvSpPr/>
          <p:nvPr/>
        </p:nvSpPr>
        <p:spPr bwMode="auto">
          <a:xfrm>
            <a:off x="5834556" y="1535626"/>
            <a:ext cx="6106881" cy="478103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0" name="4 A"/>
          <p:cNvSpPr/>
          <p:nvPr/>
        </p:nvSpPr>
        <p:spPr bwMode="auto">
          <a:xfrm>
            <a:off x="6003758" y="2101515"/>
            <a:ext cx="5778511" cy="42511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 name="5 A"/>
          <p:cNvSpPr/>
          <p:nvPr/>
        </p:nvSpPr>
        <p:spPr bwMode="auto">
          <a:xfrm>
            <a:off x="6160460" y="3014577"/>
            <a:ext cx="3448235" cy="152744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 name="6 A"/>
          <p:cNvSpPr/>
          <p:nvPr/>
        </p:nvSpPr>
        <p:spPr bwMode="auto">
          <a:xfrm>
            <a:off x="6001292" y="4790185"/>
            <a:ext cx="3607403" cy="84067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 name="7 A"/>
          <p:cNvSpPr/>
          <p:nvPr/>
        </p:nvSpPr>
        <p:spPr bwMode="auto">
          <a:xfrm>
            <a:off x="6028592" y="5741447"/>
            <a:ext cx="3237646" cy="65141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5" name="Rounded Rectangle 14"/>
          <p:cNvSpPr/>
          <p:nvPr/>
        </p:nvSpPr>
        <p:spPr bwMode="auto">
          <a:xfrm>
            <a:off x="1005685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10309245" y="6383638"/>
            <a:ext cx="252392" cy="228599"/>
          </a:xfrm>
          <a:prstGeom prst="roundRect">
            <a:avLst/>
          </a:prstGeom>
          <a:solidFill>
            <a:schemeClr val="accent2"/>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10561637"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1081243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ounded Rectangle 18"/>
          <p:cNvSpPr/>
          <p:nvPr/>
        </p:nvSpPr>
        <p:spPr bwMode="auto">
          <a:xfrm>
            <a:off x="11057171"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ounded Rectangle 19"/>
          <p:cNvSpPr/>
          <p:nvPr/>
        </p:nvSpPr>
        <p:spPr bwMode="auto">
          <a:xfrm>
            <a:off x="1130956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ounded Rectangle 23"/>
          <p:cNvSpPr/>
          <p:nvPr/>
        </p:nvSpPr>
        <p:spPr bwMode="auto">
          <a:xfrm>
            <a:off x="11568546"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025256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1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2" grpId="0" animBg="1"/>
      <p:bldP spid="12" grpId="1" animBg="1"/>
      <p:bldP spid="13" grpId="0" animBg="1"/>
      <p:bldP spid="13" grpId="1"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“Term Store”</a:t>
            </a:r>
            <a:endParaRPr lang="en-US" dirty="0"/>
          </a:p>
        </p:txBody>
      </p:sp>
      <p:sp>
        <p:nvSpPr>
          <p:cNvPr id="4" name="TextBox 3"/>
          <p:cNvSpPr txBox="1"/>
          <p:nvPr/>
        </p:nvSpPr>
        <p:spPr>
          <a:xfrm>
            <a:off x="347047" y="1787412"/>
            <a:ext cx="4913509" cy="3356696"/>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lIns="0" tIns="0" rIns="0" bIns="0" rtlCol="0">
            <a:noAutofit/>
          </a:bodyPr>
          <a:lstStyle/>
          <a:p>
            <a:endParaRPr lang="en-US" sz="2900" dirty="0">
              <a:gradFill>
                <a:gsLst>
                  <a:gs pos="0">
                    <a:schemeClr val="tx1"/>
                  </a:gs>
                  <a:gs pos="86000">
                    <a:schemeClr val="tx1"/>
                  </a:gs>
                </a:gsLst>
                <a:lin ang="5400000" scaled="0"/>
              </a:gradFill>
              <a:latin typeface="Segoe UI Light" pitchFamily="34" charset="0"/>
            </a:endParaRPr>
          </a:p>
        </p:txBody>
      </p:sp>
      <p:sp>
        <p:nvSpPr>
          <p:cNvPr id="5" name="Rectangle 4"/>
          <p:cNvSpPr/>
          <p:nvPr/>
        </p:nvSpPr>
        <p:spPr>
          <a:xfrm>
            <a:off x="427037" y="1991204"/>
            <a:ext cx="3107336" cy="468991"/>
          </a:xfrm>
          <a:prstGeom prst="rect">
            <a:avLst/>
          </a:prstGeom>
        </p:spPr>
        <p:txBody>
          <a:bodyPr wrap="square" lIns="91422" tIns="45712" rIns="91422" bIns="45712">
            <a:spAutoFit/>
          </a:bodyPr>
          <a:lstStyle/>
          <a:p>
            <a:pPr defTabSz="932107"/>
            <a:r>
              <a:rPr lang="en-US" sz="2400" dirty="0">
                <a:ln w="18415" cmpd="sng">
                  <a:noFill/>
                  <a:prstDash val="solid"/>
                </a:ln>
                <a:solidFill>
                  <a:schemeClr val="bg1"/>
                </a:solidFill>
                <a:latin typeface="Segoe UI" pitchFamily="34" charset="0"/>
              </a:rPr>
              <a:t>Service Management</a:t>
            </a:r>
          </a:p>
        </p:txBody>
      </p:sp>
      <p:sp>
        <p:nvSpPr>
          <p:cNvPr id="3" name="TextBox 2"/>
          <p:cNvSpPr txBox="1"/>
          <p:nvPr/>
        </p:nvSpPr>
        <p:spPr>
          <a:xfrm rot="21503">
            <a:off x="541671" y="2584307"/>
            <a:ext cx="4633672" cy="2810763"/>
          </a:xfrm>
          <a:prstGeom prst="rect">
            <a:avLst/>
          </a:prstGeom>
          <a:noFill/>
        </p:spPr>
        <p:txBody>
          <a:bodyPr wrap="square" lIns="0" tIns="0" rIns="0" bIns="0" rtlCol="0">
            <a:noAutofit/>
          </a:bodyPr>
          <a:lstStyle/>
          <a:p>
            <a:pPr marL="287338" indent="-233363">
              <a:spcBef>
                <a:spcPts val="600"/>
              </a:spcBef>
              <a:buFont typeface="Wingdings" pitchFamily="2" charset="2"/>
              <a:buChar char="§"/>
            </a:pPr>
            <a:r>
              <a:rPr lang="en-US" sz="2000" dirty="0">
                <a:solidFill>
                  <a:schemeClr val="bg1"/>
                </a:solidFill>
                <a:latin typeface="Segoe UI Light" pitchFamily="34" charset="0"/>
              </a:rPr>
              <a:t>A separate DB from the SharePoint Content DB</a:t>
            </a:r>
          </a:p>
          <a:p>
            <a:pPr marL="287338" indent="-233363">
              <a:spcBef>
                <a:spcPts val="600"/>
              </a:spcBef>
              <a:buFont typeface="Wingdings" pitchFamily="2" charset="2"/>
              <a:buChar char="§"/>
            </a:pPr>
            <a:r>
              <a:rPr lang="en-US" sz="2000" dirty="0">
                <a:solidFill>
                  <a:schemeClr val="bg1"/>
                </a:solidFill>
                <a:latin typeface="Segoe UI Light" pitchFamily="34" charset="0"/>
              </a:rPr>
              <a:t>Accessible via a web service</a:t>
            </a:r>
          </a:p>
          <a:p>
            <a:pPr marL="287338" indent="-233363">
              <a:spcBef>
                <a:spcPts val="600"/>
              </a:spcBef>
              <a:buFont typeface="Wingdings" pitchFamily="2" charset="2"/>
              <a:buChar char="§"/>
            </a:pPr>
            <a:r>
              <a:rPr lang="en-US" sz="2000" dirty="0">
                <a:solidFill>
                  <a:schemeClr val="bg1"/>
                </a:solidFill>
                <a:latin typeface="Segoe UI Light" pitchFamily="34" charset="0"/>
              </a:rPr>
              <a:t>Shared and consumed using the service application </a:t>
            </a:r>
            <a:r>
              <a:rPr lang="en-US" sz="2000" dirty="0" smtClean="0">
                <a:solidFill>
                  <a:schemeClr val="bg1"/>
                </a:solidFill>
                <a:latin typeface="Segoe UI Light" pitchFamily="34" charset="0"/>
              </a:rPr>
              <a:t>infrastructure</a:t>
            </a:r>
            <a:endParaRPr lang="en-US" sz="2000" dirty="0">
              <a:solidFill>
                <a:schemeClr val="bg1"/>
              </a:solidFill>
              <a:latin typeface="Segoe UI Light" pitchFamily="34" charset="0"/>
            </a:endParaRPr>
          </a:p>
        </p:txBody>
      </p:sp>
      <p:sp>
        <p:nvSpPr>
          <p:cNvPr id="6" name="Cube 5"/>
          <p:cNvSpPr/>
          <p:nvPr/>
        </p:nvSpPr>
        <p:spPr bwMode="auto">
          <a:xfrm>
            <a:off x="7497966" y="1314191"/>
            <a:ext cx="4183390" cy="3478394"/>
          </a:xfrm>
          <a:prstGeom prst="cube">
            <a:avLst/>
          </a:prstGeom>
          <a:ln w="38100">
            <a:solidFill>
              <a:schemeClr val="bg1"/>
            </a:solid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86484" tIns="186484" rIns="186484" bIns="46620" numCol="1" rtlCol="0" anchor="t" anchorCtr="0" compatLnSpc="1">
            <a:prstTxWarp prst="textNoShape">
              <a:avLst/>
            </a:prstTxWarp>
          </a:bodyPr>
          <a:lstStyle/>
          <a:p>
            <a:pPr algn="ctr" defTabSz="932107" fontAlgn="base">
              <a:spcBef>
                <a:spcPct val="0"/>
              </a:spcBef>
              <a:spcAft>
                <a:spcPct val="0"/>
              </a:spcAft>
            </a:pPr>
            <a:r>
              <a:rPr lang="en-US" sz="3300" dirty="0">
                <a:solidFill>
                  <a:schemeClr val="bg1"/>
                </a:solidFill>
                <a:latin typeface="Segoe Condensed" pitchFamily="34" charset="0"/>
              </a:rPr>
              <a:t>Term Store</a:t>
            </a:r>
            <a:endParaRPr lang="en-US" sz="2200" dirty="0">
              <a:solidFill>
                <a:schemeClr val="bg1"/>
              </a:solidFill>
              <a:latin typeface="Segoe Condensed" pitchFamily="34" charset="0"/>
            </a:endParaRPr>
          </a:p>
        </p:txBody>
      </p:sp>
      <p:sp>
        <p:nvSpPr>
          <p:cNvPr id="14" name="Cube 13"/>
          <p:cNvSpPr/>
          <p:nvPr/>
        </p:nvSpPr>
        <p:spPr bwMode="auto">
          <a:xfrm>
            <a:off x="7615648" y="2300165"/>
            <a:ext cx="2917716" cy="2396165"/>
          </a:xfrm>
          <a:prstGeom prst="cube">
            <a:avLst/>
          </a:prstGeom>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484" tIns="186484" rIns="186484" bIns="46620" numCol="1" rtlCol="0" anchor="t" anchorCtr="0" compatLnSpc="1">
            <a:prstTxWarp prst="textNoShape">
              <a:avLst/>
            </a:prstTxWarp>
          </a:bodyPr>
          <a:lstStyle/>
          <a:p>
            <a:pPr algn="ctr" defTabSz="932107" fontAlgn="base">
              <a:spcBef>
                <a:spcPct val="0"/>
              </a:spcBef>
              <a:spcAft>
                <a:spcPct val="0"/>
              </a:spcAft>
            </a:pPr>
            <a:r>
              <a:rPr lang="en-US" sz="2900" dirty="0">
                <a:solidFill>
                  <a:schemeClr val="bg1"/>
                </a:solidFill>
                <a:latin typeface="Segoe Condensed" pitchFamily="34" charset="0"/>
              </a:rPr>
              <a:t>Group</a:t>
            </a:r>
          </a:p>
          <a:p>
            <a:pPr algn="ctr" defTabSz="932107" fontAlgn="base">
              <a:spcBef>
                <a:spcPct val="0"/>
              </a:spcBef>
              <a:spcAft>
                <a:spcPct val="0"/>
              </a:spcAft>
            </a:pPr>
            <a:endParaRPr lang="en-US" sz="2200" dirty="0">
              <a:solidFill>
                <a:schemeClr val="bg1"/>
              </a:solidFill>
              <a:latin typeface="Segoe Condensed" pitchFamily="34" charset="0"/>
            </a:endParaRPr>
          </a:p>
        </p:txBody>
      </p:sp>
      <p:sp>
        <p:nvSpPr>
          <p:cNvPr id="18" name="Cube 17"/>
          <p:cNvSpPr/>
          <p:nvPr/>
        </p:nvSpPr>
        <p:spPr bwMode="auto">
          <a:xfrm>
            <a:off x="7774948" y="3123585"/>
            <a:ext cx="1905175" cy="1513337"/>
          </a:xfrm>
          <a:prstGeom prst="cube">
            <a:avLst/>
          </a:prstGeom>
          <a:ln w="38100">
            <a:solidFill>
              <a:schemeClr val="bg1"/>
            </a:solidFill>
            <a:headEnd type="none" w="med" len="med"/>
            <a:tailEnd type="none" w="med" len="med"/>
          </a:ln>
        </p:spPr>
        <p:style>
          <a:lnRef idx="2">
            <a:schemeClr val="accent2">
              <a:shade val="50000"/>
            </a:schemeClr>
          </a:lnRef>
          <a:fillRef idx="1001">
            <a:schemeClr val="lt2"/>
          </a:fillRef>
          <a:effectRef idx="0">
            <a:schemeClr val="accent2"/>
          </a:effectRef>
          <a:fontRef idx="minor">
            <a:schemeClr val="lt1"/>
          </a:fontRef>
        </p:style>
        <p:txBody>
          <a:bodyPr vert="horz" wrap="square" lIns="186484" tIns="186484" rIns="186484" bIns="46620" numCol="1" rtlCol="0" anchor="t" anchorCtr="0" compatLnSpc="1">
            <a:prstTxWarp prst="textNoShape">
              <a:avLst/>
            </a:prstTxWarp>
          </a:bodyPr>
          <a:lstStyle/>
          <a:p>
            <a:pPr algn="ctr" defTabSz="932107" fontAlgn="base">
              <a:spcBef>
                <a:spcPct val="0"/>
              </a:spcBef>
              <a:spcAft>
                <a:spcPct val="0"/>
              </a:spcAft>
            </a:pPr>
            <a:r>
              <a:rPr lang="en-US" sz="2200" dirty="0">
                <a:solidFill>
                  <a:schemeClr val="bg1"/>
                </a:solidFill>
                <a:latin typeface="Segoe Condensed" pitchFamily="34" charset="0"/>
              </a:rPr>
              <a:t>Term Set</a:t>
            </a:r>
          </a:p>
          <a:p>
            <a:pPr algn="ctr" defTabSz="932107" fontAlgn="base">
              <a:spcBef>
                <a:spcPct val="0"/>
              </a:spcBef>
              <a:spcAft>
                <a:spcPct val="0"/>
              </a:spcAft>
            </a:pPr>
            <a:endParaRPr lang="en-US" sz="2200" dirty="0">
              <a:solidFill>
                <a:schemeClr val="bg1"/>
              </a:solidFill>
              <a:latin typeface="Segoe Condensed" pitchFamily="34" charset="0"/>
            </a:endParaRPr>
          </a:p>
        </p:txBody>
      </p:sp>
      <p:sp>
        <p:nvSpPr>
          <p:cNvPr id="19" name="Cube 18"/>
          <p:cNvSpPr/>
          <p:nvPr/>
        </p:nvSpPr>
        <p:spPr bwMode="auto">
          <a:xfrm>
            <a:off x="7894637" y="3649664"/>
            <a:ext cx="1295400" cy="796381"/>
          </a:xfrm>
          <a:prstGeom prst="cube">
            <a:avLst/>
          </a:prstGeom>
          <a:ln w="38100">
            <a:solidFill>
              <a:schemeClr val="bg1"/>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484" tIns="45712" rIns="186484" bIns="46620" numCol="1" rtlCol="0" anchor="ctr" anchorCtr="0" compatLnSpc="1">
            <a:prstTxWarp prst="textNoShape">
              <a:avLst/>
            </a:prstTxWarp>
          </a:bodyPr>
          <a:lstStyle/>
          <a:p>
            <a:pPr algn="ctr" defTabSz="932107" fontAlgn="base">
              <a:spcBef>
                <a:spcPct val="0"/>
              </a:spcBef>
              <a:spcAft>
                <a:spcPct val="0"/>
              </a:spcAft>
            </a:pPr>
            <a:r>
              <a:rPr lang="en-US" sz="2200" dirty="0">
                <a:solidFill>
                  <a:schemeClr val="bg1"/>
                </a:solidFill>
                <a:latin typeface="Segoe Condensed" pitchFamily="34" charset="0"/>
              </a:rPr>
              <a:t>Term</a:t>
            </a:r>
          </a:p>
        </p:txBody>
      </p:sp>
      <p:sp>
        <p:nvSpPr>
          <p:cNvPr id="20" name="Rectangle 19"/>
          <p:cNvSpPr/>
          <p:nvPr/>
        </p:nvSpPr>
        <p:spPr>
          <a:xfrm>
            <a:off x="6358876" y="5135083"/>
            <a:ext cx="5205719" cy="702490"/>
          </a:xfrm>
          <a:prstGeom prst="rect">
            <a:avLst/>
          </a:prstGeom>
        </p:spPr>
        <p:txBody>
          <a:bodyPr wrap="square" lIns="91422" tIns="45712" rIns="91422" bIns="45712">
            <a:spAutoFit/>
          </a:bodyPr>
          <a:lstStyle/>
          <a:p>
            <a:pPr algn="ctr" defTabSz="932107" fontAlgn="base">
              <a:spcBef>
                <a:spcPct val="0"/>
              </a:spcBef>
              <a:spcAft>
                <a:spcPct val="0"/>
              </a:spcAft>
            </a:pPr>
            <a:endParaRPr lang="en-US" sz="2000" dirty="0">
              <a:latin typeface="Segoe Condensed" pitchFamily="34" charset="0"/>
            </a:endParaRPr>
          </a:p>
          <a:p>
            <a:pPr algn="ctr" defTabSz="932107" fontAlgn="base">
              <a:spcBef>
                <a:spcPct val="0"/>
              </a:spcBef>
              <a:spcAft>
                <a:spcPct val="0"/>
              </a:spcAft>
            </a:pPr>
            <a:r>
              <a:rPr lang="en-US" dirty="0">
                <a:latin typeface="Segoe UI" pitchFamily="34" charset="0"/>
              </a:rPr>
              <a:t>One term store per shared service app</a:t>
            </a:r>
          </a:p>
        </p:txBody>
      </p:sp>
      <p:sp>
        <p:nvSpPr>
          <p:cNvPr id="21" name="Rectangle 20"/>
          <p:cNvSpPr/>
          <p:nvPr/>
        </p:nvSpPr>
        <p:spPr>
          <a:xfrm>
            <a:off x="7306098" y="5480379"/>
            <a:ext cx="3091808" cy="657359"/>
          </a:xfrm>
          <a:prstGeom prst="rect">
            <a:avLst/>
          </a:prstGeom>
        </p:spPr>
        <p:txBody>
          <a:bodyPr wrap="none" lIns="91422" tIns="45712" rIns="91422" bIns="45712">
            <a:spAutoFit/>
          </a:bodyPr>
          <a:lstStyle/>
          <a:p>
            <a:pPr algn="ctr" defTabSz="932107" fontAlgn="base">
              <a:spcBef>
                <a:spcPct val="0"/>
              </a:spcBef>
              <a:spcAft>
                <a:spcPct val="0"/>
              </a:spcAft>
            </a:pPr>
            <a:r>
              <a:rPr lang="en-US" dirty="0">
                <a:latin typeface="Segoe UI" pitchFamily="34" charset="0"/>
              </a:rPr>
              <a:t>Many groups per term store</a:t>
            </a:r>
            <a:br>
              <a:rPr lang="en-US" dirty="0">
                <a:latin typeface="Segoe UI" pitchFamily="34" charset="0"/>
              </a:rPr>
            </a:br>
            <a:r>
              <a:rPr lang="en-US" dirty="0">
                <a:latin typeface="Segoe UI" pitchFamily="34" charset="0"/>
              </a:rPr>
              <a:t>Used as security boundary</a:t>
            </a:r>
          </a:p>
        </p:txBody>
      </p:sp>
      <p:sp>
        <p:nvSpPr>
          <p:cNvPr id="22" name="Rectangle 21"/>
          <p:cNvSpPr/>
          <p:nvPr/>
        </p:nvSpPr>
        <p:spPr>
          <a:xfrm>
            <a:off x="6643894" y="5339123"/>
            <a:ext cx="4087547" cy="670445"/>
          </a:xfrm>
          <a:prstGeom prst="rect">
            <a:avLst/>
          </a:prstGeom>
        </p:spPr>
        <p:txBody>
          <a:bodyPr wrap="square" lIns="91422" tIns="45712" rIns="91422" bIns="45712">
            <a:spAutoFit/>
          </a:bodyPr>
          <a:lstStyle/>
          <a:p>
            <a:pPr defTabSz="932107"/>
            <a:r>
              <a:rPr lang="en-US" dirty="0">
                <a:latin typeface="Segoe UI" pitchFamily="34" charset="0"/>
              </a:rPr>
              <a:t>Many term sets per group </a:t>
            </a:r>
          </a:p>
          <a:p>
            <a:pPr defTabSz="932107"/>
            <a:r>
              <a:rPr lang="en-US" dirty="0">
                <a:latin typeface="Segoe UI" pitchFamily="34" charset="0"/>
              </a:rPr>
              <a:t>(max 1000 total per term store)</a:t>
            </a:r>
            <a:endParaRPr lang="en-US" dirty="0"/>
          </a:p>
        </p:txBody>
      </p:sp>
      <p:sp>
        <p:nvSpPr>
          <p:cNvPr id="23" name="Rectangle 22"/>
          <p:cNvSpPr/>
          <p:nvPr/>
        </p:nvSpPr>
        <p:spPr>
          <a:xfrm>
            <a:off x="7415043" y="4899939"/>
            <a:ext cx="4682422" cy="1762266"/>
          </a:xfrm>
          <a:prstGeom prst="rect">
            <a:avLst/>
          </a:prstGeom>
        </p:spPr>
        <p:txBody>
          <a:bodyPr wrap="square" lIns="91422" tIns="45712" rIns="91422" bIns="45712">
            <a:spAutoFit/>
          </a:bodyPr>
          <a:lstStyle/>
          <a:p>
            <a:pPr defTabSz="932107"/>
            <a:r>
              <a:rPr lang="en-US" sz="2000" dirty="0">
                <a:latin typeface="Segoe UI" pitchFamily="34" charset="0"/>
              </a:rPr>
              <a:t>30k terms per term set </a:t>
            </a:r>
          </a:p>
          <a:p>
            <a:pPr defTabSz="932107"/>
            <a:r>
              <a:rPr lang="en-US" sz="1600" dirty="0">
                <a:latin typeface="Segoe UI" pitchFamily="34" charset="0"/>
              </a:rPr>
              <a:t>(max 1 million total)</a:t>
            </a:r>
          </a:p>
          <a:p>
            <a:pPr marL="291379" indent="-291379" fontAlgn="base">
              <a:lnSpc>
                <a:spcPct val="90000"/>
              </a:lnSpc>
              <a:spcBef>
                <a:spcPct val="20000"/>
              </a:spcBef>
              <a:spcAft>
                <a:spcPct val="0"/>
              </a:spcAft>
              <a:buFont typeface="Arial" pitchFamily="34" charset="0"/>
              <a:buChar char="•"/>
            </a:pPr>
            <a:r>
              <a:rPr lang="en-US" sz="1600" dirty="0"/>
              <a:t>Synonyms</a:t>
            </a:r>
          </a:p>
          <a:p>
            <a:pPr marL="291379" indent="-291379" fontAlgn="base">
              <a:lnSpc>
                <a:spcPct val="90000"/>
              </a:lnSpc>
              <a:spcBef>
                <a:spcPct val="20000"/>
              </a:spcBef>
              <a:spcAft>
                <a:spcPct val="0"/>
              </a:spcAft>
              <a:buFont typeface="Arial" pitchFamily="34" charset="0"/>
              <a:buChar char="•"/>
            </a:pPr>
            <a:r>
              <a:rPr lang="en-US" sz="1600" dirty="0"/>
              <a:t>Description</a:t>
            </a:r>
          </a:p>
          <a:p>
            <a:pPr marL="291379" indent="-291379" fontAlgn="base">
              <a:lnSpc>
                <a:spcPct val="90000"/>
              </a:lnSpc>
              <a:spcBef>
                <a:spcPct val="20000"/>
              </a:spcBef>
              <a:spcAft>
                <a:spcPct val="0"/>
              </a:spcAft>
              <a:buFont typeface="Arial" pitchFamily="34" charset="0"/>
              <a:buChar char="•"/>
            </a:pPr>
            <a:r>
              <a:rPr lang="en-US" sz="1600" dirty="0"/>
              <a:t>Translations</a:t>
            </a:r>
          </a:p>
          <a:p>
            <a:pPr marL="291379" indent="-291379" fontAlgn="base">
              <a:lnSpc>
                <a:spcPct val="90000"/>
              </a:lnSpc>
              <a:spcBef>
                <a:spcPct val="20000"/>
              </a:spcBef>
              <a:spcAft>
                <a:spcPct val="0"/>
              </a:spcAft>
              <a:buFont typeface="Arial" pitchFamily="34" charset="0"/>
              <a:buChar char="•"/>
            </a:pPr>
            <a:r>
              <a:rPr lang="en-US" sz="1600" dirty="0"/>
              <a:t>Custom properties</a:t>
            </a:r>
          </a:p>
        </p:txBody>
      </p:sp>
    </p:spTree>
    <p:extLst>
      <p:ext uri="{BB962C8B-B14F-4D97-AF65-F5344CB8AC3E}">
        <p14:creationId xmlns:p14="http://schemas.microsoft.com/office/powerpoint/2010/main" val="2966491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14" grpId="0" animBg="1"/>
      <p:bldP spid="18" grpId="0" animBg="1"/>
      <p:bldP spid="19" grpId="0" animBg="1"/>
      <p:bldP spid="20" grpId="0"/>
      <p:bldP spid="21" grpId="0"/>
      <p:bldP spid="22" grpId="0"/>
      <p:bldP spid="2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#3: </a:t>
            </a:r>
            <a:r>
              <a:rPr lang="en-US" dirty="0"/>
              <a:t>Automated Tagging</a:t>
            </a:r>
          </a:p>
        </p:txBody>
      </p:sp>
      <p:sp>
        <p:nvSpPr>
          <p:cNvPr id="23" name="Rectangle 22"/>
          <p:cNvSpPr/>
          <p:nvPr/>
        </p:nvSpPr>
        <p:spPr>
          <a:xfrm>
            <a:off x="503237" y="2811462"/>
            <a:ext cx="5857457" cy="1756182"/>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panose="020B0609020204030204" pitchFamily="49" charset="0"/>
              </a:rPr>
              <a:t>static</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ParseCsvLine</a:t>
            </a:r>
            <a:r>
              <a:rPr lang="en-US" sz="1200" b="1" dirty="0">
                <a:solidFill>
                  <a:srgbClr val="000000"/>
                </a:solidFill>
                <a:highlight>
                  <a:srgbClr val="FFFFFF"/>
                </a:highlight>
                <a:latin typeface="Consolas" panose="020B0609020204030204" pitchFamily="49" charset="0"/>
              </a:rPr>
              <a: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csvLine</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Match</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match</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csvParseRegex.Match</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csvLine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if</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match.Success</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return</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from</a:t>
            </a:r>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Capture</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capture</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in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match.Groups</a:t>
            </a:r>
            <a:r>
              <a:rPr lang="en-US" sz="1200" b="1" dirty="0">
                <a:solidFill>
                  <a:srgbClr val="000000"/>
                </a:solidFill>
                <a:highlight>
                  <a:srgbClr val="FFFFFF"/>
                </a:highlight>
                <a:latin typeface="Consolas" panose="020B0609020204030204" pitchFamily="49" charset="0"/>
              </a:rPr>
              <a:t>[</a:t>
            </a:r>
            <a:r>
              <a:rPr lang="en-US" sz="1200" b="1" dirty="0">
                <a:solidFill>
                  <a:srgbClr val="A31515"/>
                </a:solidFill>
                <a:highlight>
                  <a:srgbClr val="FFFFFF"/>
                </a:highlight>
                <a:latin typeface="Consolas" panose="020B0609020204030204" pitchFamily="49" charset="0"/>
              </a:rPr>
              <a:t>"value"</a:t>
            </a:r>
            <a:r>
              <a:rPr lang="en-US" sz="1200" b="1" dirty="0">
                <a:solidFill>
                  <a:srgbClr val="000000"/>
                </a:solidFill>
                <a:highlight>
                  <a:srgbClr val="FFFFFF"/>
                </a:highlight>
                <a:latin typeface="Consolas" panose="020B0609020204030204" pitchFamily="49" charset="0"/>
              </a:rPr>
              <a:t>].Captures</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select</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capture.Value.Replace</a:t>
            </a:r>
            <a:r>
              <a:rPr lang="en-US" sz="1200" b="1" dirty="0">
                <a:solidFill>
                  <a:srgbClr val="000000"/>
                </a:solidFill>
                <a:highlight>
                  <a:srgbClr val="FFFFFF"/>
                </a:highlight>
                <a:latin typeface="Consolas" panose="020B0609020204030204" pitchFamily="49" charset="0"/>
              </a:rPr>
              <a:t>(</a:t>
            </a:r>
            <a:r>
              <a:rPr lang="en-US" sz="1200" b="1" dirty="0">
                <a:solidFill>
                  <a:srgbClr val="A31515"/>
                </a:solidFill>
                <a:highlight>
                  <a:srgbClr val="FFFFFF"/>
                </a:highlight>
                <a:latin typeface="Consolas" panose="020B0609020204030204" pitchFamily="49" charset="0"/>
              </a:rPr>
              <a:t>"\"\""</a:t>
            </a:r>
            <a:r>
              <a:rPr lang="en-US" sz="1200" b="1" dirty="0">
                <a:solidFill>
                  <a:srgbClr val="000000"/>
                </a:solidFill>
                <a:highlight>
                  <a:srgbClr val="FFFFFF"/>
                </a:highlight>
                <a:latin typeface="Consolas" panose="020B0609020204030204" pitchFamily="49" charset="0"/>
              </a:rPr>
              <a:t>, </a:t>
            </a:r>
            <a:r>
              <a:rPr lang="en-US" sz="1200" b="1" dirty="0">
                <a:solidFill>
                  <a:srgbClr val="A31515"/>
                </a:solidFill>
                <a:highlight>
                  <a:srgbClr val="FFFFFF"/>
                </a:highlight>
                <a:latin typeface="Consolas" panose="020B0609020204030204" pitchFamily="49" charset="0"/>
              </a:rPr>
              <a:t>"\""</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ToArray</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return</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null</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a:t>
            </a:r>
          </a:p>
        </p:txBody>
      </p:sp>
      <p:sp>
        <p:nvSpPr>
          <p:cNvPr id="5" name="Definition"/>
          <p:cNvSpPr/>
          <p:nvPr/>
        </p:nvSpPr>
        <p:spPr>
          <a:xfrm>
            <a:off x="7099976" y="1712413"/>
            <a:ext cx="4396526" cy="278855"/>
          </a:xfrm>
          <a:prstGeom prst="rect">
            <a:avLst/>
          </a:prstGeom>
          <a:solidFill>
            <a:schemeClr val="tx1"/>
          </a:solidFill>
        </p:spPr>
        <p:txBody>
          <a:bodyPr wrap="square" lIns="93278" tIns="46639" rIns="93278" bIns="46639">
            <a:spAutoFit/>
          </a:bodyPr>
          <a:lstStyle/>
          <a:p>
            <a:r>
              <a:rPr lang="nn-NO" sz="1200" b="1" dirty="0" smtClean="0">
                <a:solidFill>
                  <a:srgbClr val="0000FF"/>
                </a:solidFill>
                <a:highlight>
                  <a:srgbClr val="FFFFFF"/>
                </a:highlight>
                <a:latin typeface="Consolas" panose="020B0609020204030204" pitchFamily="49" charset="0"/>
              </a:rPr>
              <a:t>static</a:t>
            </a:r>
            <a:r>
              <a:rPr lang="nn-NO" sz="1200" b="1" dirty="0" smtClean="0">
                <a:solidFill>
                  <a:srgbClr val="000000"/>
                </a:solidFill>
                <a:highlight>
                  <a:srgbClr val="FFFFFF"/>
                </a:highlight>
                <a:latin typeface="Consolas" panose="020B0609020204030204" pitchFamily="49" charset="0"/>
              </a:rPr>
              <a:t> </a:t>
            </a:r>
            <a:r>
              <a:rPr lang="nn-NO" sz="1200" b="1" dirty="0">
                <a:solidFill>
                  <a:srgbClr val="2B91AF"/>
                </a:solidFill>
                <a:highlight>
                  <a:srgbClr val="FFFFFF"/>
                </a:highlight>
                <a:latin typeface="Consolas" panose="020B0609020204030204" pitchFamily="49" charset="0"/>
              </a:rPr>
              <a:t>Regex</a:t>
            </a:r>
            <a:r>
              <a:rPr lang="nn-NO" sz="1200" b="1" dirty="0">
                <a:solidFill>
                  <a:srgbClr val="000000"/>
                </a:solidFill>
                <a:highlight>
                  <a:srgbClr val="FFFFFF"/>
                </a:highlight>
                <a:latin typeface="Consolas" panose="020B0609020204030204" pitchFamily="49" charset="0"/>
              </a:rPr>
              <a:t> </a:t>
            </a:r>
            <a:r>
              <a:rPr lang="nn-NO" sz="1200" b="1" dirty="0" smtClean="0">
                <a:solidFill>
                  <a:srgbClr val="000000"/>
                </a:solidFill>
                <a:highlight>
                  <a:srgbClr val="FFFFFF"/>
                </a:highlight>
                <a:latin typeface="Consolas" panose="020B0609020204030204" pitchFamily="49" charset="0"/>
              </a:rPr>
              <a:t>csvParseRegex</a:t>
            </a:r>
            <a:r>
              <a:rPr lang="en-US" sz="1200" b="1" dirty="0" smtClean="0">
                <a:solidFill>
                  <a:srgbClr val="000000"/>
                </a:solidFill>
                <a:highlight>
                  <a:srgbClr val="FFFFFF"/>
                </a:highlight>
                <a:latin typeface="Consolas" panose="020B0609020204030204" pitchFamily="49" charset="0"/>
              </a:rPr>
              <a:t>;</a:t>
            </a:r>
            <a:endParaRPr lang="en-US" sz="1200" b="1" dirty="0">
              <a:solidFill>
                <a:srgbClr val="000000"/>
              </a:solidFill>
              <a:highlight>
                <a:srgbClr val="FFFFFF"/>
              </a:highlight>
              <a:latin typeface="Consolas" panose="020B0609020204030204" pitchFamily="49" charset="0"/>
            </a:endParaRPr>
          </a:p>
        </p:txBody>
      </p:sp>
      <p:cxnSp>
        <p:nvCxnSpPr>
          <p:cNvPr id="6" name="Straight Connector 5"/>
          <p:cNvCxnSpPr/>
          <p:nvPr/>
        </p:nvCxnSpPr>
        <p:spPr>
          <a:xfrm>
            <a:off x="6675437" y="1668462"/>
            <a:ext cx="0" cy="45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Full"/>
          <p:cNvSpPr/>
          <p:nvPr/>
        </p:nvSpPr>
        <p:spPr>
          <a:xfrm>
            <a:off x="7099976" y="1712413"/>
            <a:ext cx="4396526" cy="4156840"/>
          </a:xfrm>
          <a:prstGeom prst="rect">
            <a:avLst/>
          </a:prstGeom>
          <a:solidFill>
            <a:schemeClr val="tx1"/>
          </a:solidFill>
        </p:spPr>
        <p:txBody>
          <a:bodyPr wrap="square" lIns="93278" tIns="46639" rIns="93278" bIns="46639">
            <a:spAutoFit/>
          </a:bodyPr>
          <a:lstStyle/>
          <a:p>
            <a:r>
              <a:rPr lang="nn-NO" sz="1200" b="1" dirty="0" smtClean="0">
                <a:solidFill>
                  <a:srgbClr val="0000FF"/>
                </a:solidFill>
                <a:highlight>
                  <a:srgbClr val="FFFFFF"/>
                </a:highlight>
                <a:latin typeface="Consolas" panose="020B0609020204030204" pitchFamily="49" charset="0"/>
              </a:rPr>
              <a:t>static</a:t>
            </a:r>
            <a:r>
              <a:rPr lang="nn-NO" sz="1200" b="1" dirty="0" smtClean="0">
                <a:solidFill>
                  <a:srgbClr val="000000"/>
                </a:solidFill>
                <a:highlight>
                  <a:srgbClr val="FFFFFF"/>
                </a:highlight>
                <a:latin typeface="Consolas" panose="020B0609020204030204" pitchFamily="49" charset="0"/>
              </a:rPr>
              <a:t> </a:t>
            </a:r>
            <a:r>
              <a:rPr lang="nn-NO" sz="1200" b="1" dirty="0">
                <a:solidFill>
                  <a:srgbClr val="2B91AF"/>
                </a:solidFill>
                <a:highlight>
                  <a:srgbClr val="FFFFFF"/>
                </a:highlight>
                <a:latin typeface="Consolas" panose="020B0609020204030204" pitchFamily="49" charset="0"/>
              </a:rPr>
              <a:t>Regex</a:t>
            </a:r>
            <a:r>
              <a:rPr lang="nn-NO" sz="1200" b="1" dirty="0">
                <a:solidFill>
                  <a:srgbClr val="000000"/>
                </a:solidFill>
                <a:highlight>
                  <a:srgbClr val="FFFFFF"/>
                </a:highlight>
                <a:latin typeface="Consolas" panose="020B0609020204030204" pitchFamily="49" charset="0"/>
              </a:rPr>
              <a:t> csvParseRegex = </a:t>
            </a:r>
            <a:r>
              <a:rPr lang="nn-NO" sz="1200" b="1" dirty="0">
                <a:solidFill>
                  <a:srgbClr val="0000FF"/>
                </a:solidFill>
                <a:highlight>
                  <a:srgbClr val="FFFFFF"/>
                </a:highlight>
                <a:latin typeface="Consolas" panose="020B0609020204030204" pitchFamily="49" charset="0"/>
              </a:rPr>
              <a:t>new</a:t>
            </a:r>
            <a:r>
              <a:rPr lang="nn-NO" sz="1200" b="1" dirty="0">
                <a:solidFill>
                  <a:srgbClr val="000000"/>
                </a:solidFill>
                <a:highlight>
                  <a:srgbClr val="FFFFFF"/>
                </a:highlight>
                <a:latin typeface="Consolas" panose="020B0609020204030204" pitchFamily="49" charset="0"/>
              </a:rPr>
              <a:t> </a:t>
            </a:r>
            <a:r>
              <a:rPr lang="nn-NO" sz="1200" b="1" dirty="0">
                <a:solidFill>
                  <a:srgbClr val="2B91AF"/>
                </a:solidFill>
                <a:highlight>
                  <a:srgbClr val="FFFFFF"/>
                </a:highlight>
                <a:latin typeface="Consolas" panose="020B0609020204030204" pitchFamily="49" charset="0"/>
              </a:rPr>
              <a:t>Regex</a:t>
            </a:r>
            <a:r>
              <a:rPr lang="nn-NO" sz="1200" b="1" dirty="0">
                <a:solidFill>
                  <a:srgbClr val="000000"/>
                </a:solidFill>
                <a:highlight>
                  <a:srgbClr val="FFFFFF"/>
                </a:highlight>
                <a:latin typeface="Consolas" panose="020B0609020204030204" pitchFamily="49" charset="0"/>
              </a:rPr>
              <a:t>(</a:t>
            </a:r>
            <a:r>
              <a:rPr lang="nn-NO" sz="1200" b="1" dirty="0">
                <a:solidFill>
                  <a:srgbClr val="A31515"/>
                </a:solidFill>
                <a:highlight>
                  <a:srgbClr val="FFFFFF"/>
                </a:highlight>
                <a:latin typeface="Consolas" panose="020B0609020204030204" pitchFamily="49" charset="0"/>
              </a:rPr>
              <a:t>@"</a:t>
            </a:r>
            <a:endParaRPr lang="nn-NO"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(?&lt;value&gt;  ( [^""] | """" )*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(?&lt;value&gt; [^"",][^,]* )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(?&lt;value&gt;)</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(?&lt;value&gt;  ( [^""] | """" )*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(?&lt;value&gt; [^"",][^,]* )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(?&lt;value&gt;)</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   )</a:t>
            </a:r>
            <a:endParaRPr lang="en-US" sz="1200" b="1" dirty="0">
              <a:solidFill>
                <a:srgbClr val="000000"/>
              </a:solidFill>
              <a:highlight>
                <a:srgbClr val="FFFFFF"/>
              </a:highlight>
              <a:latin typeface="Consolas" panose="020B0609020204030204" pitchFamily="49" charset="0"/>
            </a:endParaRPr>
          </a:p>
          <a:p>
            <a:r>
              <a:rPr lang="en-US" sz="1200" b="1" dirty="0">
                <a:solidFill>
                  <a:srgbClr val="A31515"/>
                </a:solidFill>
                <a:highlight>
                  <a:srgbClr val="FFFFFF"/>
                </a:highlight>
                <a:latin typeface="Consolas" panose="020B0609020204030204" pitchFamily="49" charset="0"/>
              </a:rPr>
              <a:t>$"</a:t>
            </a:r>
            <a:r>
              <a:rPr lang="en-US" sz="1200" b="1" dirty="0">
                <a:solidFill>
                  <a:srgbClr val="000000"/>
                </a:solidFill>
                <a:highlight>
                  <a:srgbClr val="FFFFFF"/>
                </a:highlight>
                <a:latin typeface="Consolas" panose="020B0609020204030204" pitchFamily="49" charset="0"/>
              </a:rPr>
              <a:t>, </a:t>
            </a:r>
            <a:r>
              <a:rPr lang="en-US" sz="1200" b="1" dirty="0" err="1" smtClean="0">
                <a:solidFill>
                  <a:srgbClr val="2B91AF"/>
                </a:solidFill>
                <a:highlight>
                  <a:srgbClr val="FFFFFF"/>
                </a:highlight>
                <a:latin typeface="Consolas" panose="020B0609020204030204" pitchFamily="49" charset="0"/>
              </a:rPr>
              <a:t>RegexOptions</a:t>
            </a:r>
            <a:r>
              <a:rPr lang="en-US" sz="1200" b="1" dirty="0" err="1" smtClean="0">
                <a:solidFill>
                  <a:srgbClr val="000000"/>
                </a:solidFill>
                <a:highlight>
                  <a:srgbClr val="FFFFFF"/>
                </a:highlight>
                <a:latin typeface="Consolas" panose="020B0609020204030204" pitchFamily="49" charset="0"/>
              </a:rPr>
              <a:t>.ExplicitCapture</a:t>
            </a:r>
            <a:endParaRPr lang="en-US" sz="1200" b="1" dirty="0" smtClean="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 </a:t>
            </a:r>
            <a:r>
              <a:rPr lang="en-US" sz="1200" b="1" dirty="0" err="1">
                <a:solidFill>
                  <a:srgbClr val="2B91AF"/>
                </a:solidFill>
                <a:highlight>
                  <a:srgbClr val="FFFFFF"/>
                </a:highlight>
                <a:latin typeface="Consolas" panose="020B0609020204030204" pitchFamily="49" charset="0"/>
              </a:rPr>
              <a:t>RegexOptions</a:t>
            </a:r>
            <a:r>
              <a:rPr lang="en-US" sz="1200" b="1" dirty="0" err="1">
                <a:solidFill>
                  <a:srgbClr val="000000"/>
                </a:solidFill>
                <a:highlight>
                  <a:srgbClr val="FFFFFF"/>
                </a:highlight>
                <a:latin typeface="Consolas" panose="020B0609020204030204" pitchFamily="49" charset="0"/>
              </a:rPr>
              <a:t>.IgnorePatternWhitespace</a:t>
            </a:r>
            <a:r>
              <a:rPr lang="en-US" sz="1200" b="1" dirty="0">
                <a:solidFill>
                  <a:srgbClr val="000000"/>
                </a:solidFill>
                <a:highlight>
                  <a:srgbClr val="FFFFFF"/>
                </a:highlight>
                <a:latin typeface="Consolas" panose="020B0609020204030204" pitchFamily="49" charset="0"/>
              </a:rPr>
              <a:t> </a:t>
            </a:r>
            <a:endParaRPr lang="en-US" sz="1200" b="1" dirty="0" smtClean="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 </a:t>
            </a:r>
            <a:r>
              <a:rPr lang="en-US" sz="1200" b="1" dirty="0" err="1">
                <a:solidFill>
                  <a:srgbClr val="2B91AF"/>
                </a:solidFill>
                <a:highlight>
                  <a:srgbClr val="FFFFFF"/>
                </a:highlight>
                <a:latin typeface="Consolas" panose="020B0609020204030204" pitchFamily="49" charset="0"/>
              </a:rPr>
              <a:t>RegexOptions</a:t>
            </a:r>
            <a:r>
              <a:rPr lang="en-US" sz="1200" b="1" dirty="0" err="1">
                <a:solidFill>
                  <a:srgbClr val="000000"/>
                </a:solidFill>
                <a:highlight>
                  <a:srgbClr val="FFFFFF"/>
                </a:highlight>
                <a:latin typeface="Consolas" panose="020B0609020204030204" pitchFamily="49" charset="0"/>
              </a:rPr>
              <a:t>.Compiled</a:t>
            </a:r>
            <a:r>
              <a:rPr lang="en-US" sz="1200" b="1" dirty="0">
                <a:solidFill>
                  <a:srgbClr val="000000"/>
                </a:solidFill>
                <a:highlight>
                  <a:srgbClr val="FFFFFF"/>
                </a:highlight>
                <a:latin typeface="Consolas" panose="020B0609020204030204" pitchFamily="49" charset="0"/>
              </a:rPr>
              <a:t>);</a:t>
            </a:r>
          </a:p>
        </p:txBody>
      </p:sp>
      <p:sp>
        <p:nvSpPr>
          <p:cNvPr id="11" name="2 A"/>
          <p:cNvSpPr/>
          <p:nvPr/>
        </p:nvSpPr>
        <p:spPr bwMode="auto">
          <a:xfrm>
            <a:off x="7099975" y="1712413"/>
            <a:ext cx="2394861" cy="27885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9" name="Rounded Rectangle 8"/>
          <p:cNvSpPr/>
          <p:nvPr/>
        </p:nvSpPr>
        <p:spPr bwMode="auto">
          <a:xfrm>
            <a:off x="1005685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ounded Rectangle 11"/>
          <p:cNvSpPr/>
          <p:nvPr/>
        </p:nvSpPr>
        <p:spPr bwMode="auto">
          <a:xfrm>
            <a:off x="10309245"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ounded Rectangle 12"/>
          <p:cNvSpPr/>
          <p:nvPr/>
        </p:nvSpPr>
        <p:spPr bwMode="auto">
          <a:xfrm>
            <a:off x="10561637" y="6383638"/>
            <a:ext cx="252392" cy="228599"/>
          </a:xfrm>
          <a:prstGeom prst="roundRect">
            <a:avLst/>
          </a:prstGeom>
          <a:solidFill>
            <a:schemeClr val="accent2"/>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ounded Rectangle 13"/>
          <p:cNvSpPr/>
          <p:nvPr/>
        </p:nvSpPr>
        <p:spPr bwMode="auto">
          <a:xfrm>
            <a:off x="1081243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ounded Rectangle 14"/>
          <p:cNvSpPr/>
          <p:nvPr/>
        </p:nvSpPr>
        <p:spPr bwMode="auto">
          <a:xfrm>
            <a:off x="11057171"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1130956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11568546"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98183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11"/>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0" grpId="1" animBg="1"/>
      <p:bldP spid="11" grpId="0" animBg="1"/>
      <p:bldP spid="11"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#3: </a:t>
            </a:r>
            <a:r>
              <a:rPr lang="en-US" dirty="0"/>
              <a:t>Automated Tagging</a:t>
            </a:r>
          </a:p>
        </p:txBody>
      </p:sp>
      <p:sp>
        <p:nvSpPr>
          <p:cNvPr id="23" name="Rectangle 22"/>
          <p:cNvSpPr/>
          <p:nvPr/>
        </p:nvSpPr>
        <p:spPr>
          <a:xfrm>
            <a:off x="1493837" y="1973262"/>
            <a:ext cx="9753600" cy="3602842"/>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panose="020B0609020204030204" pitchFamily="49" charset="0"/>
              </a:rPr>
              <a:t>static</a:t>
            </a:r>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Dictionary</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TermSetLookup</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GetTermSetsByInternalName</a:t>
            </a:r>
            <a:r>
              <a:rPr lang="en-US" sz="1200" b="1" dirty="0">
                <a:solidFill>
                  <a:srgbClr val="000000"/>
                </a:solidFill>
                <a:highlight>
                  <a:srgbClr val="FFFFFF"/>
                </a:highlight>
                <a:latin typeface="Consolas" panose="020B0609020204030204" pitchFamily="49" charset="0"/>
              </a:rPr>
              <a:t>(</a:t>
            </a:r>
            <a:r>
              <a:rPr lang="en-US" sz="1200" b="1" dirty="0">
                <a:solidFill>
                  <a:srgbClr val="2B91AF"/>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&lt;</a:t>
            </a:r>
            <a:r>
              <a:rPr lang="en-US" sz="1200" b="1" dirty="0" err="1">
                <a:solidFill>
                  <a:srgbClr val="2B91AF"/>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taxonomyFields</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Dictionary</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TermSetLookup</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termSetsByInternalName</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 </a:t>
            </a:r>
            <a:r>
              <a:rPr lang="en-US" sz="1200" b="1" dirty="0">
                <a:solidFill>
                  <a:srgbClr val="0000FF"/>
                </a:solidFill>
                <a:highlight>
                  <a:srgbClr val="FFFFFF"/>
                </a:highlight>
                <a:latin typeface="Consolas" panose="020B0609020204030204" pitchFamily="49" charset="0"/>
              </a:rPr>
              <a:t>new</a:t>
            </a:r>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Dictionary</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TermSetLookup</a:t>
            </a:r>
            <a:r>
              <a:rPr lang="en-US" sz="1200" b="1" dirty="0">
                <a:solidFill>
                  <a:srgbClr val="000000"/>
                </a:solidFill>
                <a:highlight>
                  <a:srgbClr val="FFFFFF"/>
                </a:highlight>
                <a:latin typeface="Consolas" panose="020B0609020204030204" pitchFamily="49" charset="0"/>
              </a:rPr>
              <a:t>&gt;(</a:t>
            </a:r>
            <a:r>
              <a:rPr lang="en-US" sz="1200" b="1" dirty="0" err="1">
                <a:solidFill>
                  <a:srgbClr val="2B91AF"/>
                </a:solidFill>
                <a:highlight>
                  <a:srgbClr val="FFFFFF"/>
                </a:highlight>
                <a:latin typeface="Consolas" panose="020B0609020204030204" pitchFamily="49" charset="0"/>
              </a:rPr>
              <a:t>StringComparer</a:t>
            </a:r>
            <a:r>
              <a:rPr lang="en-US" sz="1200" b="1" dirty="0" err="1">
                <a:solidFill>
                  <a:srgbClr val="000000"/>
                </a:solidFill>
                <a:highlight>
                  <a:srgbClr val="FFFFFF"/>
                </a:highlight>
                <a:latin typeface="Consolas" panose="020B0609020204030204" pitchFamily="49" charset="0"/>
              </a:rPr>
              <a:t>.OrdinalIgnoreCase</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TaxonomySession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taxonomySession</a:t>
            </a:r>
            <a:r>
              <a:rPr lang="en-US" sz="1200" b="1" dirty="0">
                <a:solidFill>
                  <a:srgbClr val="000000"/>
                </a:solidFill>
                <a:highlight>
                  <a:srgbClr val="FFFFFF"/>
                </a:highlight>
                <a:latin typeface="Consolas" panose="020B0609020204030204" pitchFamily="49" charset="0"/>
              </a:rPr>
              <a:t> = </a:t>
            </a:r>
            <a:r>
              <a:rPr lang="en-US" sz="1200" b="1" dirty="0" err="1">
                <a:solidFill>
                  <a:srgbClr val="2B91AF"/>
                </a:solidFill>
                <a:highlight>
                  <a:srgbClr val="FFFFFF"/>
                </a:highlight>
                <a:latin typeface="Consolas" panose="020B0609020204030204" pitchFamily="49" charset="0"/>
              </a:rPr>
              <a:t>TaxonomySession</a:t>
            </a:r>
            <a:r>
              <a:rPr lang="en-US" sz="1200" b="1" dirty="0" err="1">
                <a:solidFill>
                  <a:srgbClr val="000000"/>
                </a:solidFill>
                <a:highlight>
                  <a:srgbClr val="FFFFFF"/>
                </a:highlight>
                <a:latin typeface="Consolas" panose="020B0609020204030204" pitchFamily="49" charset="0"/>
              </a:rPr>
              <a:t>.GetTaxonomySession</a:t>
            </a:r>
            <a:r>
              <a:rPr lang="en-US" sz="1200" b="1" dirty="0">
                <a:solidFill>
                  <a:srgbClr val="000000"/>
                </a:solidFill>
                <a:highlight>
                  <a:srgbClr val="FFFFFF"/>
                </a:highlight>
                <a:latin typeface="Consolas" panose="020B0609020204030204" pitchFamily="49" charset="0"/>
              </a:rPr>
              <a:t>(</a:t>
            </a:r>
            <a:r>
              <a:rPr lang="en-US" sz="1200" b="1" dirty="0" err="1">
                <a:solidFill>
                  <a:srgbClr val="2B91AF"/>
                </a:solidFill>
                <a:highlight>
                  <a:srgbClr val="FFFFFF"/>
                </a:highlight>
                <a:latin typeface="Consolas" panose="020B0609020204030204" pitchFamily="49" charset="0"/>
              </a:rPr>
              <a:t>Program</a:t>
            </a:r>
            <a:r>
              <a:rPr lang="en-US" sz="1200" b="1" dirty="0" err="1">
                <a:solidFill>
                  <a:srgbClr val="000000"/>
                </a:solidFill>
                <a:highlight>
                  <a:srgbClr val="FFFFFF"/>
                </a:highlight>
                <a:latin typeface="Consolas" panose="020B0609020204030204" pitchFamily="49" charset="0"/>
              </a:rPr>
              <a:t>.clientContext</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taxonomySession.UpdateCache</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foreach</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 field </a:t>
            </a:r>
            <a:r>
              <a:rPr lang="en-US" sz="1200" b="1" dirty="0">
                <a:solidFill>
                  <a:srgbClr val="0000FF"/>
                </a:solidFill>
                <a:highlight>
                  <a:srgbClr val="FFFFFF"/>
                </a:highlight>
                <a:latin typeface="Consolas" panose="020B0609020204030204" pitchFamily="49" charset="0"/>
              </a:rPr>
              <a:t>in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taxonomyFields</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TermStore</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termStore</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taxonomySession.TermStores.GetById</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field.SspId</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TermSet</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termSet</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termStore.GetTermSet</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field.TermSetId</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termSetsByInternalName.Add</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field.InternalName</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new</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TermSetLookup</a:t>
            </a:r>
            <a:r>
              <a:rPr lang="en-US" sz="1200" b="1" dirty="0">
                <a:solidFill>
                  <a:srgbClr val="000000"/>
                </a:solidFill>
                <a:highlight>
                  <a:srgbClr val="FFFFFF"/>
                </a:highlight>
                <a:latin typeface="Consolas" panose="020B0609020204030204" pitchFamily="49" charset="0"/>
              </a:rPr>
              <a:t>(field, </a:t>
            </a:r>
            <a:r>
              <a:rPr lang="en-US" sz="1200" b="1" dirty="0" err="1">
                <a:solidFill>
                  <a:srgbClr val="000000"/>
                </a:solidFill>
                <a:highlight>
                  <a:srgbClr val="FFFFFF"/>
                </a:highlight>
                <a:latin typeface="Consolas" panose="020B0609020204030204" pitchFamily="49" charset="0"/>
              </a:rPr>
              <a:t>termSet</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Program</a:t>
            </a:r>
            <a:r>
              <a:rPr lang="en-US" sz="1200" b="1" dirty="0" err="1">
                <a:solidFill>
                  <a:srgbClr val="000000"/>
                </a:solidFill>
                <a:highlight>
                  <a:srgbClr val="FFFFFF"/>
                </a:highlight>
                <a:latin typeface="Consolas" panose="020B0609020204030204" pitchFamily="49" charset="0"/>
              </a:rPr>
              <a:t>.clientContext.ExecuteQuery</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foreach</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TermSetLookup</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termSetLookup</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in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termSetsByInternalName.Values</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termSetLookup.LoadResults</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return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termSetsByInternalName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a:t>
            </a:r>
          </a:p>
        </p:txBody>
      </p:sp>
      <p:sp>
        <p:nvSpPr>
          <p:cNvPr id="5" name="1 A"/>
          <p:cNvSpPr/>
          <p:nvPr/>
        </p:nvSpPr>
        <p:spPr bwMode="auto">
          <a:xfrm>
            <a:off x="1464901" y="1999282"/>
            <a:ext cx="8944336" cy="22004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6" name="2 A"/>
          <p:cNvSpPr/>
          <p:nvPr/>
        </p:nvSpPr>
        <p:spPr bwMode="auto">
          <a:xfrm>
            <a:off x="1622791" y="2706204"/>
            <a:ext cx="7948246" cy="51957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8" name="4 A"/>
          <p:cNvSpPr/>
          <p:nvPr/>
        </p:nvSpPr>
        <p:spPr bwMode="auto">
          <a:xfrm>
            <a:off x="1622791" y="4581525"/>
            <a:ext cx="6295292" cy="57239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9" name="3 A"/>
          <p:cNvSpPr/>
          <p:nvPr/>
        </p:nvSpPr>
        <p:spPr bwMode="auto">
          <a:xfrm>
            <a:off x="1622791" y="3225778"/>
            <a:ext cx="7262446" cy="110968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0" name="Rounded Rectangle 9"/>
          <p:cNvSpPr/>
          <p:nvPr/>
        </p:nvSpPr>
        <p:spPr bwMode="auto">
          <a:xfrm>
            <a:off x="1005685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ounded Rectangle 10"/>
          <p:cNvSpPr/>
          <p:nvPr/>
        </p:nvSpPr>
        <p:spPr bwMode="auto">
          <a:xfrm>
            <a:off x="10309245"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ounded Rectangle 11"/>
          <p:cNvSpPr/>
          <p:nvPr/>
        </p:nvSpPr>
        <p:spPr bwMode="auto">
          <a:xfrm>
            <a:off x="10561637"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ounded Rectangle 12"/>
          <p:cNvSpPr/>
          <p:nvPr/>
        </p:nvSpPr>
        <p:spPr bwMode="auto">
          <a:xfrm>
            <a:off x="10812433" y="6383638"/>
            <a:ext cx="252392" cy="228599"/>
          </a:xfrm>
          <a:prstGeom prst="roundRect">
            <a:avLst/>
          </a:prstGeom>
          <a:solidFill>
            <a:schemeClr val="accent2"/>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ounded Rectangle 13"/>
          <p:cNvSpPr/>
          <p:nvPr/>
        </p:nvSpPr>
        <p:spPr bwMode="auto">
          <a:xfrm>
            <a:off x="11057171"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ounded Rectangle 14"/>
          <p:cNvSpPr/>
          <p:nvPr/>
        </p:nvSpPr>
        <p:spPr bwMode="auto">
          <a:xfrm>
            <a:off x="11309563" y="6383638"/>
            <a:ext cx="252392" cy="228599"/>
          </a:xfrm>
          <a:prstGeom prst="round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11568546"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90052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8" grpId="0" animBg="1"/>
      <p:bldP spid="9" grpId="0" animBg="1"/>
      <p:bldP spid="9"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#3: </a:t>
            </a:r>
            <a:r>
              <a:rPr lang="en-US" dirty="0"/>
              <a:t>Automated Tagging</a:t>
            </a:r>
          </a:p>
        </p:txBody>
      </p:sp>
      <p:sp>
        <p:nvSpPr>
          <p:cNvPr id="23" name="Rectangle 22"/>
          <p:cNvSpPr/>
          <p:nvPr/>
        </p:nvSpPr>
        <p:spPr>
          <a:xfrm>
            <a:off x="188494" y="1373470"/>
            <a:ext cx="5105400" cy="5634167"/>
          </a:xfrm>
          <a:prstGeom prst="rect">
            <a:avLst/>
          </a:prstGeom>
          <a:solidFill>
            <a:schemeClr val="tx1"/>
          </a:solidFill>
        </p:spPr>
        <p:txBody>
          <a:bodyPr wrap="square" lIns="93278" tIns="46639" rIns="93278" bIns="46639">
            <a:spAutoFit/>
          </a:bodyPr>
          <a:lstStyle/>
          <a:p>
            <a:r>
              <a:rPr lang="en-US" sz="1200" b="1" dirty="0">
                <a:solidFill>
                  <a:srgbClr val="0000FF"/>
                </a:solidFill>
                <a:highlight>
                  <a:srgbClr val="FFFFFF"/>
                </a:highlight>
                <a:latin typeface="Consolas" panose="020B0609020204030204" pitchFamily="49" charset="0"/>
              </a:rPr>
              <a:t>static</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void</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ImportTemplate</a:t>
            </a:r>
            <a:r>
              <a:rPr lang="en-US" sz="1200" b="1" dirty="0">
                <a:solidFill>
                  <a:srgbClr val="000000"/>
                </a:solidFill>
                <a:highlight>
                  <a:srgbClr val="FFFFFF"/>
                </a:highlight>
                <a:latin typeface="Consolas" panose="020B0609020204030204" pitchFamily="49" charset="0"/>
              </a:rPr>
              <a:t>(</a:t>
            </a:r>
            <a:r>
              <a:rPr lang="en-US" sz="1200" b="1" dirty="0">
                <a:solidFill>
                  <a:srgbClr val="2B91AF"/>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 </a:t>
            </a:r>
            <a:r>
              <a:rPr lang="en-US" sz="1200" b="1" dirty="0" err="1" smtClean="0">
                <a:solidFill>
                  <a:srgbClr val="000000"/>
                </a:solidFill>
                <a:highlight>
                  <a:srgbClr val="FFFFFF"/>
                </a:highlight>
                <a:latin typeface="Consolas" panose="020B0609020204030204" pitchFamily="49" charset="0"/>
              </a:rPr>
              <a:t>list</a:t>
            </a:r>
            <a:r>
              <a:rPr lang="en-US" sz="1200" b="1" dirty="0" smtClean="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smtClean="0">
                <a:solidFill>
                  <a:srgbClr val="2B91AF"/>
                </a:solidFill>
                <a:highlight>
                  <a:srgbClr val="FFFFFF"/>
                </a:highlight>
                <a:latin typeface="Consolas" panose="020B0609020204030204" pitchFamily="49" charset="0"/>
              </a:rPr>
              <a:t>List</a:t>
            </a:r>
            <a:r>
              <a:rPr lang="en-US" sz="1200" b="1" dirty="0" smtClean="0">
                <a:solidFill>
                  <a:srgbClr val="000000"/>
                </a:solidFill>
                <a:highlight>
                  <a:srgbClr val="FFFFFF"/>
                </a:highlight>
                <a:latin typeface="Consolas" panose="020B0609020204030204" pitchFamily="49" charset="0"/>
              </a:rPr>
              <a:t>&lt;</a:t>
            </a:r>
            <a:r>
              <a:rPr lang="en-US" sz="1200" b="1" dirty="0" err="1" smtClean="0">
                <a:solidFill>
                  <a:srgbClr val="2B91AF"/>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taxonomyFields</a:t>
            </a:r>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8000"/>
                </a:solidFill>
                <a:highlight>
                  <a:srgbClr val="FFFFFF"/>
                </a:highlight>
                <a:latin typeface="Consolas" panose="020B0609020204030204" pitchFamily="49" charset="0"/>
              </a:rPr>
              <a:t>// Load TermSet for each field</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Dictionary</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TermSetLookup</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termSetsByInternalName</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GetTermSetsByInternalName</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taxonomyFields</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8000"/>
                </a:solidFill>
                <a:highlight>
                  <a:srgbClr val="FFFFFF"/>
                </a:highlight>
                <a:latin typeface="Consolas" panose="020B0609020204030204" pitchFamily="49" charset="0"/>
              </a:rPr>
              <a:t>// Load the Excel file</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Dictionary</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ExcelRow</a:t>
            </a:r>
            <a:r>
              <a:rPr lang="en-US" sz="1200" b="1" dirty="0">
                <a:solidFill>
                  <a:srgbClr val="000000"/>
                </a:solidFill>
                <a:highlight>
                  <a:srgbClr val="FFFFFF"/>
                </a:highlight>
                <a:latin typeface="Consolas" panose="020B0609020204030204" pitchFamily="49" charset="0"/>
              </a:rPr>
              <a:t>&gt; </a:t>
            </a:r>
            <a:r>
              <a:rPr lang="en-US" sz="1200" b="1" dirty="0" err="1" smtClean="0">
                <a:solidFill>
                  <a:srgbClr val="000000"/>
                </a:solidFill>
                <a:highlight>
                  <a:srgbClr val="FFFFFF"/>
                </a:highlight>
                <a:latin typeface="Consolas" panose="020B0609020204030204" pitchFamily="49" charset="0"/>
              </a:rPr>
              <a:t>excelRowsByUrl</a:t>
            </a:r>
            <a:endParaRPr lang="en-US" sz="1200" b="1" dirty="0" smtClean="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GetExcelRowsByUrl</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termSetsByInternalName</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8000"/>
                </a:solidFill>
                <a:highlight>
                  <a:srgbClr val="FFFFFF"/>
                </a:highlight>
                <a:latin typeface="Consolas" panose="020B0609020204030204" pitchFamily="49" charset="0"/>
              </a:rPr>
              <a:t>// STEP 3: Update the list items</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fieldNames</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taxonomyFields.Select</a:t>
            </a:r>
            <a:r>
              <a:rPr lang="en-US" sz="1200" b="1" dirty="0" smtClean="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f </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f.InternalName</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ToList</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fieldNames.Add</a:t>
            </a:r>
            <a:r>
              <a:rPr lang="en-US" sz="1200" b="1" dirty="0">
                <a:solidFill>
                  <a:srgbClr val="000000"/>
                </a:solidFill>
                <a:highlight>
                  <a:srgbClr val="FFFFFF"/>
                </a:highlight>
                <a:latin typeface="Consolas" panose="020B0609020204030204" pitchFamily="49" charset="0"/>
              </a:rPr>
              <a:t>(</a:t>
            </a:r>
            <a:r>
              <a:rPr lang="en-US" sz="1200" b="1" dirty="0">
                <a:solidFill>
                  <a:srgbClr val="A31515"/>
                </a:solidFill>
                <a:highlight>
                  <a:srgbClr val="FFFFFF"/>
                </a:highlight>
                <a:latin typeface="Consolas" panose="020B0609020204030204" pitchFamily="49" charset="0"/>
              </a:rPr>
              <a:t>"</a:t>
            </a:r>
            <a:r>
              <a:rPr lang="en-US" sz="1200" b="1" dirty="0" err="1">
                <a:solidFill>
                  <a:srgbClr val="A31515"/>
                </a:solidFill>
                <a:highlight>
                  <a:srgbClr val="FFFFFF"/>
                </a:highlight>
                <a:latin typeface="Consolas" panose="020B0609020204030204" pitchFamily="49" charset="0"/>
              </a:rPr>
              <a:t>ServerUrl</a:t>
            </a:r>
            <a:r>
              <a:rPr lang="en-US" sz="1200" b="1" dirty="0">
                <a:solidFill>
                  <a:srgbClr val="A31515"/>
                </a:solidFill>
                <a:highlight>
                  <a:srgbClr val="FFFFFF"/>
                </a:highlight>
                <a:latin typeface="Consolas" panose="020B0609020204030204" pitchFamily="49" charset="0"/>
              </a:rPr>
              <a:t>"</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ProcessListItems</a:t>
            </a:r>
            <a:r>
              <a:rPr lang="en-US" sz="1200" b="1" dirty="0">
                <a:solidFill>
                  <a:srgbClr val="000000"/>
                </a:solidFill>
                <a:highlight>
                  <a:srgbClr val="FFFFFF"/>
                </a:highlight>
                <a:latin typeface="Consolas" panose="020B0609020204030204" pitchFamily="49" charset="0"/>
              </a:rPr>
              <a:t>(list, </a:t>
            </a:r>
            <a:r>
              <a:rPr lang="en-US" sz="1200" b="1" dirty="0" err="1" smtClean="0">
                <a:solidFill>
                  <a:srgbClr val="000000"/>
                </a:solidFill>
                <a:highlight>
                  <a:srgbClr val="FFFFFF"/>
                </a:highlight>
                <a:latin typeface="Consolas" panose="020B0609020204030204" pitchFamily="49" charset="0"/>
              </a:rPr>
              <a:t>fieldNames</a:t>
            </a:r>
            <a:r>
              <a:rPr lang="en-US" sz="1200" b="1" dirty="0" smtClean="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smtClean="0">
                <a:solidFill>
                  <a:srgbClr val="0000FF"/>
                </a:solidFill>
                <a:highlight>
                  <a:srgbClr val="FFFFFF"/>
                </a:highlight>
                <a:latin typeface="Consolas" panose="020B0609020204030204" pitchFamily="49" charset="0"/>
              </a:rPr>
              <a:t>delegate</a:t>
            </a:r>
            <a:r>
              <a:rPr lang="en-US" sz="1200" b="1" dirty="0" smtClean="0">
                <a:solidFill>
                  <a:srgbClr val="000000"/>
                </a:solidFill>
                <a:highlight>
                  <a:srgbClr val="FFFFFF"/>
                </a:highlight>
                <a:latin typeface="Consolas" panose="020B0609020204030204" pitchFamily="49" charset="0"/>
              </a:rPr>
              <a:t>(</a:t>
            </a:r>
            <a:r>
              <a:rPr lang="en-US" sz="1200" b="1" dirty="0" err="1" smtClean="0">
                <a:solidFill>
                  <a:srgbClr val="2B91AF"/>
                </a:solidFill>
                <a:highlight>
                  <a:srgbClr val="FFFFFF"/>
                </a:highlight>
                <a:latin typeface="Consolas" panose="020B0609020204030204" pitchFamily="49" charset="0"/>
              </a:rPr>
              <a:t>ListItem</a:t>
            </a:r>
            <a:r>
              <a:rPr lang="en-US" sz="1200" b="1" dirty="0" smtClean="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endParaRPr lang="en-US" sz="1200" b="1" dirty="0">
              <a:solidFill>
                <a:srgbClr val="000000"/>
              </a:solidFill>
              <a:highlight>
                <a:srgbClr val="FFFFFF"/>
              </a:highlight>
              <a:latin typeface="Consolas" panose="020B0609020204030204" pitchFamily="49" charset="0"/>
            </a:endParaRP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a:solidFill>
                  <a:srgbClr val="008000"/>
                </a:solidFill>
                <a:highlight>
                  <a:srgbClr val="FFFFFF"/>
                </a:highlight>
                <a:latin typeface="Consolas" panose="020B0609020204030204" pitchFamily="49" charset="0"/>
              </a:rPr>
              <a:t>// Were any items missed?</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Log(</a:t>
            </a:r>
            <a:r>
              <a:rPr lang="en-US" sz="1200" b="1" dirty="0">
                <a:solidFill>
                  <a:srgbClr val="A31515"/>
                </a:solidFill>
                <a:highlight>
                  <a:srgbClr val="FFFFFF"/>
                </a:highlight>
                <a:latin typeface="Consolas" panose="020B0609020204030204" pitchFamily="49" charset="0"/>
              </a:rPr>
              <a:t>""</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&lt;</a:t>
            </a:r>
            <a:r>
              <a:rPr lang="en-US" sz="1200" b="1" dirty="0" err="1">
                <a:solidFill>
                  <a:srgbClr val="2B91AF"/>
                </a:solidFill>
                <a:highlight>
                  <a:srgbClr val="FFFFFF"/>
                </a:highlight>
                <a:latin typeface="Consolas" panose="020B0609020204030204" pitchFamily="49" charset="0"/>
              </a:rPr>
              <a:t>ExcelRow</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missedRows</a:t>
            </a:r>
            <a:r>
              <a:rPr lang="en-US" sz="1200" b="1" dirty="0">
                <a:solidFill>
                  <a:srgbClr val="000000"/>
                </a:solidFill>
                <a:highlight>
                  <a:srgbClr val="FFFFFF"/>
                </a:highlight>
                <a:latin typeface="Consolas" panose="020B0609020204030204" pitchFamily="49" charset="0"/>
              </a:rPr>
              <a:t> = </a:t>
            </a:r>
            <a:r>
              <a:rPr lang="en-US" sz="1200" b="1" dirty="0" err="1" smtClean="0">
                <a:solidFill>
                  <a:srgbClr val="000000"/>
                </a:solidFill>
                <a:highlight>
                  <a:srgbClr val="FFFFFF"/>
                </a:highlight>
                <a:latin typeface="Consolas" panose="020B0609020204030204" pitchFamily="49" charset="0"/>
              </a:rPr>
              <a:t>excelRowsByUrl.Values</a:t>
            </a:r>
            <a:endParaRPr lang="en-US" sz="1200" b="1" dirty="0" smtClean="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Where(row =&gt; !</a:t>
            </a:r>
            <a:r>
              <a:rPr lang="en-US" sz="1200" b="1" dirty="0" err="1">
                <a:solidFill>
                  <a:srgbClr val="000000"/>
                </a:solidFill>
                <a:highlight>
                  <a:srgbClr val="FFFFFF"/>
                </a:highlight>
                <a:latin typeface="Consolas" panose="020B0609020204030204" pitchFamily="49" charset="0"/>
              </a:rPr>
              <a:t>row.Processed</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ToList</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if</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missedRows.Count</a:t>
            </a:r>
            <a:r>
              <a:rPr lang="en-US" sz="1200" b="1" dirty="0">
                <a:solidFill>
                  <a:srgbClr val="000000"/>
                </a:solidFill>
                <a:highlight>
                  <a:srgbClr val="FFFFFF"/>
                </a:highlight>
                <a:latin typeface="Consolas" panose="020B0609020204030204" pitchFamily="49" charset="0"/>
              </a:rPr>
              <a:t> &gt; 0) {</a:t>
            </a:r>
          </a:p>
          <a:p>
            <a:r>
              <a:rPr lang="en-US" sz="1200" b="1" dirty="0">
                <a:solidFill>
                  <a:srgbClr val="000000"/>
                </a:solidFill>
                <a:highlight>
                  <a:srgbClr val="FFFFFF"/>
                </a:highlight>
                <a:latin typeface="Consolas" panose="020B0609020204030204" pitchFamily="49" charset="0"/>
              </a:rPr>
              <a:t>    Log(</a:t>
            </a:r>
            <a:r>
              <a:rPr lang="en-US" sz="1200" b="1" dirty="0">
                <a:solidFill>
                  <a:srgbClr val="A31515"/>
                </a:solidFill>
                <a:highlight>
                  <a:srgbClr val="FFFFFF"/>
                </a:highlight>
                <a:latin typeface="Consolas" panose="020B0609020204030204" pitchFamily="49" charset="0"/>
              </a:rPr>
              <a:t>"Failed to match these rows"</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foreach</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ExcelRow</a:t>
            </a:r>
            <a:r>
              <a:rPr lang="en-US" sz="1200" b="1" dirty="0">
                <a:solidFill>
                  <a:srgbClr val="000000"/>
                </a:solidFill>
                <a:highlight>
                  <a:srgbClr val="FFFFFF"/>
                </a:highlight>
                <a:latin typeface="Consolas" panose="020B0609020204030204" pitchFamily="49" charset="0"/>
              </a:rPr>
              <a:t> row </a:t>
            </a:r>
            <a:r>
              <a:rPr lang="en-US" sz="1200" b="1" dirty="0">
                <a:solidFill>
                  <a:srgbClr val="0000FF"/>
                </a:solidFill>
                <a:highlight>
                  <a:srgbClr val="FFFFFF"/>
                </a:highlight>
                <a:latin typeface="Consolas" panose="020B0609020204030204" pitchFamily="49" charset="0"/>
              </a:rPr>
              <a:t>in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missedRows</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Log(</a:t>
            </a:r>
            <a:r>
              <a:rPr lang="en-US" sz="1200" b="1" dirty="0">
                <a:solidFill>
                  <a:srgbClr val="A31515"/>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row.ListItemUrl</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a:t>
            </a:r>
          </a:p>
        </p:txBody>
      </p:sp>
      <p:grpSp>
        <p:nvGrpSpPr>
          <p:cNvPr id="2" name="Nested Code"/>
          <p:cNvGrpSpPr/>
          <p:nvPr/>
        </p:nvGrpSpPr>
        <p:grpSpPr>
          <a:xfrm>
            <a:off x="3646321" y="1357509"/>
            <a:ext cx="8667916" cy="5492553"/>
            <a:chOff x="3646321" y="1357509"/>
            <a:chExt cx="8667916" cy="5492553"/>
          </a:xfrm>
        </p:grpSpPr>
        <p:sp>
          <p:nvSpPr>
            <p:cNvPr id="12" name="Rectangle 11"/>
            <p:cNvSpPr/>
            <p:nvPr/>
          </p:nvSpPr>
          <p:spPr>
            <a:xfrm>
              <a:off x="5532437" y="1431924"/>
              <a:ext cx="6781800" cy="5264835"/>
            </a:xfrm>
            <a:prstGeom prst="rect">
              <a:avLst/>
            </a:prstGeom>
            <a:solidFill>
              <a:schemeClr val="tx1"/>
            </a:solidFill>
          </p:spPr>
          <p:txBody>
            <a:bodyPr wrap="square" lIns="93278" tIns="46639" rIns="93278" bIns="46639">
              <a:spAutoFit/>
            </a:bodyPr>
            <a:lstStyle/>
            <a:p>
              <a:r>
                <a:rPr lang="en-US" sz="1200" b="1" dirty="0">
                  <a:solidFill>
                    <a:srgbClr val="008000"/>
                  </a:solidFill>
                  <a:highlight>
                    <a:srgbClr val="FFFFFF"/>
                  </a:highlight>
                  <a:latin typeface="Consolas" panose="020B0609020204030204" pitchFamily="49" charset="0"/>
                </a:rPr>
                <a:t>// Does the CSV file contain a row matching this list item?</a:t>
              </a:r>
              <a:endParaRPr lang="en-US" sz="1200" b="1" dirty="0">
                <a:solidFill>
                  <a:srgbClr val="000000"/>
                </a:solidFill>
                <a:highlight>
                  <a:srgbClr val="FFFFFF"/>
                </a:highlight>
                <a:latin typeface="Consolas" panose="020B0609020204030204" pitchFamily="49" charset="0"/>
              </a:endParaRPr>
            </a:p>
            <a:p>
              <a:r>
                <a:rPr lang="en-US" sz="1200" b="1" dirty="0" err="1">
                  <a:solidFill>
                    <a:srgbClr val="2B91AF"/>
                  </a:solidFill>
                  <a:highlight>
                    <a:srgbClr val="FFFFFF"/>
                  </a:highlight>
                  <a:latin typeface="Consolas" panose="020B0609020204030204" pitchFamily="49" charset="0"/>
                </a:rPr>
                <a:t>ExcelRow</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excelRow</a:t>
              </a:r>
              <a:r>
                <a:rPr lang="en-US" sz="1200" b="1" dirty="0">
                  <a:solidFill>
                    <a:srgbClr val="000000"/>
                  </a:solidFill>
                  <a:highlight>
                    <a:srgbClr val="FFFFFF"/>
                  </a:highlight>
                  <a:latin typeface="Consolas" panose="020B0609020204030204" pitchFamily="49" charset="0"/>
                </a:rPr>
                <a:t>;</a:t>
              </a:r>
            </a:p>
            <a:p>
              <a:r>
                <a:rPr lang="en-US" sz="1200" b="1" dirty="0">
                  <a:solidFill>
                    <a:srgbClr val="0000FF"/>
                  </a:solidFill>
                  <a:highlight>
                    <a:srgbClr val="FFFFFF"/>
                  </a:highlight>
                  <a:latin typeface="Consolas" panose="020B0609020204030204" pitchFamily="49" charset="0"/>
                </a:rPr>
                <a:t>if</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excelRowsByUrl.TryGetValue</a:t>
              </a:r>
              <a:r>
                <a:rPr lang="en-US" sz="1200" b="1" dirty="0">
                  <a:solidFill>
                    <a:srgbClr val="000000"/>
                  </a:solidFill>
                  <a:highlight>
                    <a:srgbClr val="FFFFFF"/>
                  </a:highlight>
                  <a:latin typeface="Consolas" panose="020B0609020204030204" pitchFamily="49" charset="0"/>
                </a:rPr>
                <a: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a:t>
              </a:r>
              <a:r>
                <a:rPr lang="en-US" sz="1200" b="1" dirty="0">
                  <a:solidFill>
                    <a:srgbClr val="A31515"/>
                  </a:solidFill>
                  <a:highlight>
                    <a:srgbClr val="FFFFFF"/>
                  </a:highlight>
                  <a:latin typeface="Consolas" panose="020B0609020204030204" pitchFamily="49" charset="0"/>
                </a:rPr>
                <a:t>"</a:t>
              </a:r>
              <a:r>
                <a:rPr lang="en-US" sz="1200" b="1" dirty="0" err="1">
                  <a:solidFill>
                    <a:srgbClr val="A31515"/>
                  </a:solidFill>
                  <a:highlight>
                    <a:srgbClr val="FFFFFF"/>
                  </a:highlight>
                  <a:latin typeface="Consolas" panose="020B0609020204030204" pitchFamily="49" charset="0"/>
                </a:rPr>
                <a:t>ServerUrl</a:t>
              </a:r>
              <a:r>
                <a:rPr lang="en-US" sz="1200" b="1" dirty="0" smtClean="0">
                  <a:solidFill>
                    <a:srgbClr val="A31515"/>
                  </a:solidFill>
                  <a:highlight>
                    <a:srgbClr val="FFFFFF"/>
                  </a:highlight>
                  <a:latin typeface="Consolas" panose="020B0609020204030204" pitchFamily="49" charset="0"/>
                </a:rPr>
                <a:t>"</a:t>
              </a:r>
              <a:r>
                <a:rPr lang="en-US" sz="1200" b="1" dirty="0" smtClean="0">
                  <a:solidFill>
                    <a:srgbClr val="000000"/>
                  </a:solidFill>
                  <a:highlight>
                    <a:srgbClr val="FFFFFF"/>
                  </a:highlight>
                  <a:latin typeface="Consolas" panose="020B0609020204030204" pitchFamily="49" charset="0"/>
                </a:rPr>
                <a:t>], </a:t>
              </a:r>
              <a:r>
                <a:rPr lang="en-US" sz="1200" b="1" dirty="0" smtClean="0">
                  <a:solidFill>
                    <a:srgbClr val="0000FF"/>
                  </a:solidFill>
                  <a:highlight>
                    <a:srgbClr val="FFFFFF"/>
                  </a:highlight>
                  <a:latin typeface="Consolas" panose="020B0609020204030204" pitchFamily="49" charset="0"/>
                </a:rPr>
                <a:t>out</a:t>
              </a:r>
              <a:r>
                <a:rPr lang="en-US" sz="1200" b="1" dirty="0" smtClean="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excelRow</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return</a:t>
              </a:r>
              <a:r>
                <a:rPr lang="en-US" sz="1200" b="1" dirty="0">
                  <a:solidFill>
                    <a:srgbClr val="000000"/>
                  </a:solidFill>
                  <a:highlight>
                    <a:srgbClr val="FFFFFF"/>
                  </a:highlight>
                  <a:latin typeface="Consolas" panose="020B0609020204030204" pitchFamily="49" charset="0"/>
                </a:rPr>
                <a:t>; </a:t>
              </a:r>
              <a:r>
                <a:rPr lang="en-US" sz="1200" b="1" dirty="0">
                  <a:solidFill>
                    <a:srgbClr val="008000"/>
                  </a:solidFill>
                  <a:highlight>
                    <a:srgbClr val="FFFFFF"/>
                  </a:highlight>
                  <a:latin typeface="Consolas" panose="020B0609020204030204" pitchFamily="49" charset="0"/>
                </a:rPr>
                <a:t>// no it does not</a:t>
              </a:r>
              <a:endParaRPr lang="en-US" sz="1200" b="1" dirty="0">
                <a:solidFill>
                  <a:srgbClr val="000000"/>
                </a:solidFill>
                <a:highlight>
                  <a:srgbClr val="FFFFFF"/>
                </a:highlight>
                <a:latin typeface="Consolas" panose="020B0609020204030204" pitchFamily="49" charset="0"/>
              </a:endParaRPr>
            </a:p>
            <a:p>
              <a:endParaRPr lang="en-US" sz="1200" b="1" dirty="0">
                <a:solidFill>
                  <a:srgbClr val="000000"/>
                </a:solidFill>
                <a:highlight>
                  <a:srgbClr val="FFFFFF"/>
                </a:highlight>
                <a:latin typeface="Consolas" panose="020B0609020204030204" pitchFamily="49" charset="0"/>
              </a:endParaRPr>
            </a:p>
            <a:p>
              <a:r>
                <a:rPr lang="en-US" sz="1200" b="1" dirty="0" err="1">
                  <a:solidFill>
                    <a:srgbClr val="000000"/>
                  </a:solidFill>
                  <a:highlight>
                    <a:srgbClr val="FFFFFF"/>
                  </a:highlight>
                  <a:latin typeface="Consolas" panose="020B0609020204030204" pitchFamily="49" charset="0"/>
                </a:rPr>
                <a:t>excelRow.Processed</a:t>
              </a:r>
              <a:r>
                <a:rPr lang="en-US" sz="1200" b="1" dirty="0">
                  <a:solidFill>
                    <a:srgbClr val="000000"/>
                  </a:solidFill>
                  <a:highlight>
                    <a:srgbClr val="FFFFFF"/>
                  </a:highlight>
                  <a:latin typeface="Consolas" panose="020B0609020204030204" pitchFamily="49" charset="0"/>
                </a:rPr>
                <a:t> = </a:t>
              </a:r>
              <a:r>
                <a:rPr lang="en-US" sz="1200" b="1" dirty="0">
                  <a:solidFill>
                    <a:srgbClr val="0000FF"/>
                  </a:solidFill>
                  <a:highlight>
                    <a:srgbClr val="FFFFFF"/>
                  </a:highlight>
                  <a:latin typeface="Consolas" panose="020B0609020204030204" pitchFamily="49" charset="0"/>
                </a:rPr>
                <a:t>true</a:t>
              </a:r>
              <a:r>
                <a:rPr lang="en-US" sz="1200" b="1" dirty="0">
                  <a:solidFill>
                    <a:srgbClr val="000000"/>
                  </a:solidFill>
                  <a:highlight>
                    <a:srgbClr val="FFFFFF"/>
                  </a:highlight>
                  <a:latin typeface="Consolas" panose="020B0609020204030204" pitchFamily="49" charset="0"/>
                </a:rPr>
                <a:t>;</a:t>
              </a:r>
            </a:p>
            <a:p>
              <a:r>
                <a:rPr lang="en-US" sz="1200" b="1" dirty="0" err="1" smtClean="0">
                  <a:solidFill>
                    <a:srgbClr val="0000FF"/>
                  </a:solidFill>
                  <a:highlight>
                    <a:srgbClr val="FFFFFF"/>
                  </a:highlight>
                  <a:latin typeface="Consolas" panose="020B0609020204030204" pitchFamily="49" charset="0"/>
                </a:rPr>
                <a:t>bool</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updated = </a:t>
              </a:r>
              <a:r>
                <a:rPr lang="en-US" sz="1200" b="1" dirty="0">
                  <a:solidFill>
                    <a:srgbClr val="0000FF"/>
                  </a:solidFill>
                  <a:highlight>
                    <a:srgbClr val="FFFFFF"/>
                  </a:highlight>
                  <a:latin typeface="Consolas" panose="020B0609020204030204" pitchFamily="49" charset="0"/>
                </a:rPr>
                <a:t>false</a:t>
              </a:r>
              <a:r>
                <a:rPr lang="en-US" sz="1200" b="1" dirty="0" smtClean="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err="1">
                  <a:solidFill>
                    <a:srgbClr val="0000FF"/>
                  </a:solidFill>
                  <a:highlight>
                    <a:srgbClr val="FFFFFF"/>
                  </a:highlight>
                  <a:latin typeface="Consolas" panose="020B0609020204030204" pitchFamily="49" charset="0"/>
                </a:rPr>
                <a:t>foreach</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KeyValuePair</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Guid</a:t>
              </a:r>
              <a:r>
                <a:rPr lang="en-US" sz="1200" b="1" dirty="0">
                  <a:solidFill>
                    <a:srgbClr val="000000"/>
                  </a:solidFill>
                  <a:highlight>
                    <a:srgbClr val="FFFFFF"/>
                  </a:highlight>
                  <a:latin typeface="Consolas" panose="020B0609020204030204" pitchFamily="49" charset="0"/>
                </a:rPr>
                <a:t>&gt; pair </a:t>
              </a:r>
              <a:r>
                <a:rPr lang="en-US" sz="1200" b="1" dirty="0">
                  <a:solidFill>
                    <a:srgbClr val="0000FF"/>
                  </a:solidFill>
                  <a:highlight>
                    <a:srgbClr val="FFFFFF"/>
                  </a:highlight>
                  <a:latin typeface="Consolas" panose="020B0609020204030204" pitchFamily="49" charset="0"/>
                </a:rPr>
                <a:t>in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excelRow.Pairs</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taxonomyField</a:t>
              </a:r>
              <a:r>
                <a:rPr lang="en-US" sz="1200" b="1" dirty="0">
                  <a:solidFill>
                    <a:srgbClr val="000000"/>
                  </a:solidFill>
                  <a:highlight>
                    <a:srgbClr val="FFFFFF"/>
                  </a:highlight>
                  <a:latin typeface="Consolas" panose="020B0609020204030204" pitchFamily="49" charset="0"/>
                </a:rPr>
                <a:t> = </a:t>
              </a:r>
              <a:r>
                <a:rPr lang="en-US" sz="1200" b="1" dirty="0" err="1" smtClean="0">
                  <a:solidFill>
                    <a:srgbClr val="000000"/>
                  </a:solidFill>
                  <a:highlight>
                    <a:srgbClr val="FFFFFF"/>
                  </a:highlight>
                  <a:latin typeface="Consolas" panose="020B0609020204030204" pitchFamily="49" charset="0"/>
                </a:rPr>
                <a:t>taxonomyFields</a:t>
              </a:r>
              <a:endParaRPr lang="en-US" sz="1200" b="1" dirty="0" smtClean="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First(f =&gt; </a:t>
              </a:r>
              <a:r>
                <a:rPr lang="en-US" sz="1200" b="1" dirty="0" err="1">
                  <a:solidFill>
                    <a:srgbClr val="000000"/>
                  </a:solidFill>
                  <a:highlight>
                    <a:srgbClr val="FFFFFF"/>
                  </a:highlight>
                  <a:latin typeface="Consolas" panose="020B0609020204030204" pitchFamily="49" charset="0"/>
                </a:rPr>
                <a:t>f.InternalName</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pair.Key</a:t>
              </a:r>
              <a:r>
                <a:rPr lang="en-US" sz="1200" b="1" dirty="0">
                  <a:solidFill>
                    <a:srgbClr val="000000"/>
                  </a:solidFill>
                  <a:highlight>
                    <a:srgbClr val="FFFFFF"/>
                  </a:highlight>
                  <a:latin typeface="Consolas" panose="020B0609020204030204" pitchFamily="49" charset="0"/>
                </a:rPr>
                <a:t>);</a:t>
              </a:r>
            </a:p>
            <a:p>
              <a:r>
                <a:rPr lang="en-US" sz="1200" b="1" dirty="0" smtClean="0">
                  <a:solidFill>
                    <a:srgbClr val="2B91AF"/>
                  </a:solidFill>
                  <a:highlight>
                    <a:srgbClr val="FFFFFF"/>
                  </a:highlight>
                  <a:latin typeface="Consolas" panose="020B0609020204030204" pitchFamily="49" charset="0"/>
                </a:rPr>
                <a:t>  </a:t>
              </a:r>
              <a:r>
                <a:rPr lang="en-US" sz="1200" b="1" dirty="0" err="1" smtClean="0">
                  <a:solidFill>
                    <a:srgbClr val="2B91AF"/>
                  </a:solidFill>
                  <a:highlight>
                    <a:srgbClr val="FFFFFF"/>
                  </a:highlight>
                  <a:latin typeface="Consolas" panose="020B0609020204030204" pitchFamily="49" charset="0"/>
                </a:rPr>
                <a:t>TaxonomyFieldValue</a:t>
              </a:r>
              <a:r>
                <a:rPr lang="en-US" sz="1200" b="1" dirty="0" smtClean="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taxonomyFieldValue</a:t>
              </a:r>
              <a:r>
                <a:rPr lang="en-US" sz="1200" b="1" dirty="0">
                  <a:solidFill>
                    <a:srgbClr val="000000"/>
                  </a:solidFill>
                  <a:highlight>
                    <a:srgbClr val="FFFFFF"/>
                  </a:highlight>
                  <a:latin typeface="Consolas" panose="020B0609020204030204" pitchFamily="49" charset="0"/>
                </a:rPr>
                <a:t> = </a:t>
              </a:r>
              <a:r>
                <a:rPr lang="en-US" sz="1200" b="1" dirty="0">
                  <a:solidFill>
                    <a:srgbClr val="0000FF"/>
                  </a:solidFill>
                  <a:highlight>
                    <a:srgbClr val="FFFFFF"/>
                  </a:highlight>
                  <a:latin typeface="Consolas" panose="020B0609020204030204" pitchFamily="49" charset="0"/>
                </a:rPr>
                <a:t>new</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TaxonomyFieldValue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a:solidFill>
                    <a:srgbClr val="008000"/>
                  </a:solidFill>
                  <a:highlight>
                    <a:srgbClr val="FFFFFF"/>
                  </a:highlight>
                  <a:latin typeface="Consolas" panose="020B0609020204030204" pitchFamily="49" charset="0"/>
                </a:rPr>
                <a:t>// (to clear the tag, you would specify the empty GUID here)</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taxonomyFieldValue.TermGuid</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pair.Value.ToString</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TaxonomyFieldValue</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oldValue</a:t>
              </a:r>
              <a:r>
                <a:rPr lang="en-US" sz="1200" b="1" dirty="0">
                  <a:solidFill>
                    <a:srgbClr val="000000"/>
                  </a:solidFill>
                  <a:highlight>
                    <a:srgbClr val="FFFFFF"/>
                  </a:highlight>
                  <a:latin typeface="Consolas" panose="020B0609020204030204" pitchFamily="49" charset="0"/>
                </a:rPr>
                <a:t> = (</a:t>
              </a:r>
              <a:r>
                <a:rPr lang="en-US" sz="1200" b="1" dirty="0" err="1" smtClean="0">
                  <a:solidFill>
                    <a:srgbClr val="2B91AF"/>
                  </a:solidFill>
                  <a:highlight>
                    <a:srgbClr val="FFFFFF"/>
                  </a:highlight>
                  <a:latin typeface="Consolas" panose="020B0609020204030204" pitchFamily="49" charset="0"/>
                </a:rPr>
                <a:t>TaxonomyFieldValue</a:t>
              </a:r>
              <a:r>
                <a:rPr lang="en-US" sz="1200" b="1" dirty="0" smtClean="0">
                  <a:solidFill>
                    <a:srgbClr val="000000"/>
                  </a:solidFill>
                  <a:highlight>
                    <a:srgbClr val="FFFFFF"/>
                  </a:highlight>
                  <a:latin typeface="Consolas" panose="020B0609020204030204" pitchFamily="49" charset="0"/>
                </a:rPr>
                <a:t>)</a:t>
              </a:r>
              <a:r>
                <a:rPr lang="en-US" sz="1200" b="1" dirty="0" err="1" smtClean="0">
                  <a:solidFill>
                    <a:srgbClr val="000000"/>
                  </a:solidFill>
                  <a:highlight>
                    <a:srgbClr val="FFFFFF"/>
                  </a:highlight>
                  <a:latin typeface="Consolas" panose="020B0609020204030204" pitchFamily="49" charset="0"/>
                </a:rPr>
                <a:t>listItem</a:t>
              </a:r>
              <a:endParaRPr lang="en-US" sz="1200" b="1" dirty="0" smtClean="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FieldValues</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taxonomyField.InternalName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if</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oldValue</a:t>
              </a:r>
              <a:r>
                <a:rPr lang="en-US" sz="1200" b="1" dirty="0">
                  <a:solidFill>
                    <a:srgbClr val="000000"/>
                  </a:solidFill>
                  <a:highlight>
                    <a:srgbClr val="FFFFFF"/>
                  </a:highlight>
                  <a:latin typeface="Consolas" panose="020B0609020204030204" pitchFamily="49" charset="0"/>
                </a:rPr>
                <a:t> == </a:t>
              </a:r>
              <a:r>
                <a:rPr lang="en-US" sz="1200" b="1" dirty="0">
                  <a:solidFill>
                    <a:srgbClr val="0000FF"/>
                  </a:solidFill>
                  <a:highlight>
                    <a:srgbClr val="FFFFFF"/>
                  </a:highlight>
                  <a:latin typeface="Consolas" panose="020B0609020204030204" pitchFamily="49" charset="0"/>
                </a:rPr>
                <a:t>null</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oldValue.TermGuid</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taxonomyFieldValue.TermGuid</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taxonomyField.SetFieldValueByValue</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taxonomyFieldValue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updated = </a:t>
              </a:r>
              <a:r>
                <a:rPr lang="en-US" sz="1200" b="1" dirty="0">
                  <a:solidFill>
                    <a:srgbClr val="0000FF"/>
                  </a:solidFill>
                  <a:highlight>
                    <a:srgbClr val="FFFFFF"/>
                  </a:highlight>
                  <a:latin typeface="Consolas" panose="020B0609020204030204" pitchFamily="49" charset="0"/>
                </a:rPr>
                <a:t>true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p>
            <a:p>
              <a:r>
                <a:rPr lang="en-US" sz="1200" b="1" dirty="0" smtClean="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smtClean="0">
                  <a:solidFill>
                    <a:srgbClr val="0000FF"/>
                  </a:solidFill>
                  <a:highlight>
                    <a:srgbClr val="FFFFFF"/>
                  </a:highlight>
                  <a:latin typeface="Consolas" panose="020B0609020204030204" pitchFamily="49" charset="0"/>
                </a:rPr>
                <a:t>if</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(updated) {</a:t>
              </a:r>
            </a:p>
            <a:p>
              <a:r>
                <a:rPr lang="en-US" sz="1200" b="1" dirty="0">
                  <a:solidFill>
                    <a:srgbClr val="000000"/>
                  </a:solidFill>
                  <a:highlight>
                    <a:srgbClr val="FFFFFF"/>
                  </a:highlight>
                  <a:latin typeface="Consolas" panose="020B0609020204030204" pitchFamily="49" charset="0"/>
                </a:rPr>
                <a:t>  Log(</a:t>
              </a:r>
              <a:r>
                <a:rPr lang="en-US" sz="1200" b="1" dirty="0">
                  <a:solidFill>
                    <a:srgbClr val="A31515"/>
                  </a:solidFill>
                  <a:highlight>
                    <a:srgbClr val="FFFFFF"/>
                  </a:highlight>
                  <a:latin typeface="Consolas" panose="020B0609020204030204" pitchFamily="49" charset="0"/>
                </a:rPr>
                <a:t>"Updating item: "</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a:t>
              </a:r>
              <a:r>
                <a:rPr lang="en-US" sz="1200" b="1" dirty="0">
                  <a:solidFill>
                    <a:srgbClr val="A31515"/>
                  </a:solidFill>
                  <a:highlight>
                    <a:srgbClr val="FFFFFF"/>
                  </a:highlight>
                  <a:latin typeface="Consolas" panose="020B0609020204030204" pitchFamily="49" charset="0"/>
                </a:rPr>
                <a:t>"</a:t>
              </a:r>
              <a:r>
                <a:rPr lang="en-US" sz="1200" b="1" dirty="0" err="1">
                  <a:solidFill>
                    <a:srgbClr val="A31515"/>
                  </a:solidFill>
                  <a:highlight>
                    <a:srgbClr val="FFFFFF"/>
                  </a:highlight>
                  <a:latin typeface="Consolas" panose="020B0609020204030204" pitchFamily="49" charset="0"/>
                </a:rPr>
                <a:t>ServerUrl</a:t>
              </a:r>
              <a:r>
                <a:rPr lang="en-US" sz="1200" b="1" dirty="0">
                  <a:solidFill>
                    <a:srgbClr val="A31515"/>
                  </a:solidFill>
                  <a:highlight>
                    <a:srgbClr val="FFFFFF"/>
                  </a:highlight>
                  <a:latin typeface="Consolas" panose="020B0609020204030204" pitchFamily="49" charset="0"/>
                </a:rPr>
                <a:t>"</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listItem.Update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a:t>
              </a:r>
            </a:p>
            <a:p>
              <a:r>
                <a:rPr lang="en-US" sz="1200" b="1" dirty="0" err="1" smtClean="0">
                  <a:solidFill>
                    <a:srgbClr val="2B91AF"/>
                  </a:solidFill>
                  <a:highlight>
                    <a:srgbClr val="FFFFFF"/>
                  </a:highlight>
                  <a:latin typeface="Consolas" panose="020B0609020204030204" pitchFamily="49" charset="0"/>
                </a:rPr>
                <a:t>Program</a:t>
              </a:r>
              <a:r>
                <a:rPr lang="en-US" sz="1200" b="1" dirty="0" err="1" smtClean="0">
                  <a:solidFill>
                    <a:srgbClr val="000000"/>
                  </a:solidFill>
                  <a:highlight>
                    <a:srgbClr val="FFFFFF"/>
                  </a:highlight>
                  <a:latin typeface="Consolas" panose="020B0609020204030204" pitchFamily="49" charset="0"/>
                </a:rPr>
                <a:t>.clientContext.ExecuteQuery</a:t>
              </a:r>
              <a:r>
                <a:rPr lang="en-US" sz="1200" b="1" dirty="0">
                  <a:solidFill>
                    <a:srgbClr val="000000"/>
                  </a:solidFill>
                  <a:highlight>
                    <a:srgbClr val="FFFFFF"/>
                  </a:highlight>
                  <a:latin typeface="Consolas" panose="020B0609020204030204" pitchFamily="49" charset="0"/>
                </a:rPr>
                <a:t>();</a:t>
              </a:r>
            </a:p>
          </p:txBody>
        </p:sp>
        <p:sp>
          <p:nvSpPr>
            <p:cNvPr id="15" name="Rectangle 14"/>
            <p:cNvSpPr/>
            <p:nvPr/>
          </p:nvSpPr>
          <p:spPr bwMode="auto">
            <a:xfrm rot="1983570">
              <a:off x="3646321" y="5064178"/>
              <a:ext cx="1770396" cy="111564"/>
            </a:xfrm>
            <a:prstGeom prst="rect">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Isosceles Triangle 15"/>
            <p:cNvSpPr/>
            <p:nvPr/>
          </p:nvSpPr>
          <p:spPr bwMode="auto">
            <a:xfrm rot="16200000">
              <a:off x="2593532" y="3953263"/>
              <a:ext cx="5492552" cy="301043"/>
            </a:xfrm>
            <a:prstGeom prst="triangle">
              <a:avLst>
                <a:gd name="adj" fmla="val 24040"/>
              </a:avLst>
            </a:prstGeom>
            <a:solidFill>
              <a:schemeClr val="accent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5490331" y="1373470"/>
              <a:ext cx="6747706" cy="5476592"/>
            </a:xfrm>
            <a:prstGeom prst="rect">
              <a:avLst/>
            </a:prstGeom>
            <a:noFill/>
            <a:ln w="571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8" name="Elipsis"/>
          <p:cNvGrpSpPr/>
          <p:nvPr/>
        </p:nvGrpSpPr>
        <p:grpSpPr>
          <a:xfrm>
            <a:off x="3266182" y="4590326"/>
            <a:ext cx="627176" cy="115338"/>
            <a:chOff x="960437" y="5485057"/>
            <a:chExt cx="627176" cy="115338"/>
          </a:xfrm>
          <a:solidFill>
            <a:schemeClr val="accent2">
              <a:lumMod val="40000"/>
              <a:lumOff val="60000"/>
            </a:schemeClr>
          </a:solidFill>
        </p:grpSpPr>
        <p:sp>
          <p:nvSpPr>
            <p:cNvPr id="29" name="Rectangle 28"/>
            <p:cNvSpPr/>
            <p:nvPr/>
          </p:nvSpPr>
          <p:spPr bwMode="auto">
            <a:xfrm>
              <a:off x="1417637" y="5485057"/>
              <a:ext cx="169976" cy="1143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1189037" y="5485057"/>
              <a:ext cx="169976" cy="1143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960437" y="5486095"/>
              <a:ext cx="169976" cy="1143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4" name="1 A"/>
          <p:cNvSpPr/>
          <p:nvPr/>
        </p:nvSpPr>
        <p:spPr bwMode="auto">
          <a:xfrm>
            <a:off x="311958" y="1900502"/>
            <a:ext cx="4981936" cy="68236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8" name="2 A"/>
          <p:cNvSpPr/>
          <p:nvPr/>
        </p:nvSpPr>
        <p:spPr bwMode="auto">
          <a:xfrm>
            <a:off x="311958" y="2630184"/>
            <a:ext cx="4229879" cy="69864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9" name="3 A"/>
          <p:cNvSpPr/>
          <p:nvPr/>
        </p:nvSpPr>
        <p:spPr bwMode="auto">
          <a:xfrm>
            <a:off x="311958" y="3396433"/>
            <a:ext cx="4306079" cy="1401598"/>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4" name="4 A"/>
          <p:cNvSpPr/>
          <p:nvPr/>
        </p:nvSpPr>
        <p:spPr bwMode="auto">
          <a:xfrm>
            <a:off x="5532436" y="1431924"/>
            <a:ext cx="6655210" cy="846138"/>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5" name="5 A"/>
          <p:cNvSpPr/>
          <p:nvPr/>
        </p:nvSpPr>
        <p:spPr bwMode="auto">
          <a:xfrm>
            <a:off x="5558318" y="2887661"/>
            <a:ext cx="6585737" cy="243840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6" name="6 A"/>
          <p:cNvSpPr/>
          <p:nvPr/>
        </p:nvSpPr>
        <p:spPr bwMode="auto">
          <a:xfrm>
            <a:off x="5747590" y="3115809"/>
            <a:ext cx="3795039" cy="38145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7" name="7 A"/>
          <p:cNvSpPr/>
          <p:nvPr/>
        </p:nvSpPr>
        <p:spPr bwMode="auto">
          <a:xfrm>
            <a:off x="5747589" y="3497262"/>
            <a:ext cx="5576048" cy="60959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2" name="8 A"/>
          <p:cNvSpPr/>
          <p:nvPr/>
        </p:nvSpPr>
        <p:spPr bwMode="auto">
          <a:xfrm>
            <a:off x="5731113" y="4165315"/>
            <a:ext cx="5059124" cy="42028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3" name="9 A"/>
          <p:cNvSpPr/>
          <p:nvPr/>
        </p:nvSpPr>
        <p:spPr bwMode="auto">
          <a:xfrm>
            <a:off x="5731113" y="4585600"/>
            <a:ext cx="6412942" cy="740462"/>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4" name="10 A"/>
          <p:cNvSpPr/>
          <p:nvPr/>
        </p:nvSpPr>
        <p:spPr bwMode="auto">
          <a:xfrm>
            <a:off x="5747590" y="6030930"/>
            <a:ext cx="1613647" cy="25733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5" name="11 A"/>
          <p:cNvSpPr/>
          <p:nvPr/>
        </p:nvSpPr>
        <p:spPr bwMode="auto">
          <a:xfrm>
            <a:off x="336319" y="4865637"/>
            <a:ext cx="4281717" cy="170982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6" name="Rounded Rectangle 35"/>
          <p:cNvSpPr/>
          <p:nvPr/>
        </p:nvSpPr>
        <p:spPr bwMode="auto">
          <a:xfrm>
            <a:off x="1005685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ounded Rectangle 36"/>
          <p:cNvSpPr/>
          <p:nvPr/>
        </p:nvSpPr>
        <p:spPr bwMode="auto">
          <a:xfrm>
            <a:off x="10309245"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Rounded Rectangle 37"/>
          <p:cNvSpPr/>
          <p:nvPr/>
        </p:nvSpPr>
        <p:spPr bwMode="auto">
          <a:xfrm>
            <a:off x="10561637"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ounded Rectangle 38"/>
          <p:cNvSpPr/>
          <p:nvPr/>
        </p:nvSpPr>
        <p:spPr bwMode="auto">
          <a:xfrm>
            <a:off x="10812433" y="6383638"/>
            <a:ext cx="252392" cy="228599"/>
          </a:xfrm>
          <a:prstGeom prst="round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ounded Rectangle 39"/>
          <p:cNvSpPr/>
          <p:nvPr/>
        </p:nvSpPr>
        <p:spPr bwMode="auto">
          <a:xfrm>
            <a:off x="11057171" y="6383638"/>
            <a:ext cx="252392" cy="228599"/>
          </a:xfrm>
          <a:prstGeom prst="roundRect">
            <a:avLst/>
          </a:prstGeom>
          <a:solidFill>
            <a:schemeClr val="accent2"/>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ounded Rectangle 40"/>
          <p:cNvSpPr/>
          <p:nvPr/>
        </p:nvSpPr>
        <p:spPr bwMode="auto">
          <a:xfrm>
            <a:off x="1130956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Rounded Rectangle 41"/>
          <p:cNvSpPr/>
          <p:nvPr/>
        </p:nvSpPr>
        <p:spPr bwMode="auto">
          <a:xfrm>
            <a:off x="11568546"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52087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1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xit" presetSubtype="0" fill="hold" grpId="1" nodeType="withEffect">
                                  <p:stCondLst>
                                    <p:cond delay="0"/>
                                  </p:stCondLst>
                                  <p:childTnLst>
                                    <p:set>
                                      <p:cBhvr>
                                        <p:cTn id="34" dur="1" fill="hold">
                                          <p:stCondLst>
                                            <p:cond delay="0"/>
                                          </p:stCondLst>
                                        </p:cTn>
                                        <p:tgtEl>
                                          <p:spTgt spid="2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xit" presetSubtype="0" fill="hold" grpId="1" nodeType="withEffect">
                                  <p:stCondLst>
                                    <p:cond delay="0"/>
                                  </p:stCondLst>
                                  <p:childTnLst>
                                    <p:set>
                                      <p:cBhvr>
                                        <p:cTn id="40" dur="1" fill="hold">
                                          <p:stCondLst>
                                            <p:cond delay="0"/>
                                          </p:stCondLst>
                                        </p:cTn>
                                        <p:tgtEl>
                                          <p:spTgt spid="2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26"/>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par>
                                <p:cTn id="51" presetID="1" presetClass="exit" presetSubtype="0" fill="hold" grpId="1" nodeType="withEffect">
                                  <p:stCondLst>
                                    <p:cond delay="0"/>
                                  </p:stCondLst>
                                  <p:childTnLst>
                                    <p:set>
                                      <p:cBhvr>
                                        <p:cTn id="52" dur="1" fill="hold">
                                          <p:stCondLst>
                                            <p:cond delay="0"/>
                                          </p:stCondLst>
                                        </p:cTn>
                                        <p:tgtEl>
                                          <p:spTgt spid="2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par>
                                <p:cTn id="57" presetID="1" presetClass="exit" presetSubtype="0" fill="hold" grpId="1" nodeType="withEffect">
                                  <p:stCondLst>
                                    <p:cond delay="0"/>
                                  </p:stCondLst>
                                  <p:childTnLst>
                                    <p:set>
                                      <p:cBhvr>
                                        <p:cTn id="58" dur="1" fill="hold">
                                          <p:stCondLst>
                                            <p:cond delay="0"/>
                                          </p:stCondLst>
                                        </p:cTn>
                                        <p:tgtEl>
                                          <p:spTgt spid="3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par>
                                <p:cTn id="63" presetID="1" presetClass="exit" presetSubtype="0" fill="hold" grpId="1" nodeType="withEffect">
                                  <p:stCondLst>
                                    <p:cond delay="0"/>
                                  </p:stCondLst>
                                  <p:childTnLst>
                                    <p:set>
                                      <p:cBhvr>
                                        <p:cTn id="64" dur="1" fill="hold">
                                          <p:stCondLst>
                                            <p:cond delay="0"/>
                                          </p:stCondLst>
                                        </p:cTn>
                                        <p:tgtEl>
                                          <p:spTgt spid="33"/>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5"/>
                                        </p:tgtEl>
                                        <p:attrNameLst>
                                          <p:attrName>style.visibility</p:attrName>
                                        </p:attrNameLst>
                                      </p:cBhvr>
                                      <p:to>
                                        <p:strVal val="visible"/>
                                      </p:to>
                                    </p:set>
                                  </p:childTnLst>
                                </p:cTn>
                              </p:par>
                              <p:par>
                                <p:cTn id="69" presetID="1" presetClass="exit" presetSubtype="0" fill="hold" grpId="1" nodeType="withEffect">
                                  <p:stCondLst>
                                    <p:cond delay="0"/>
                                  </p:stCondLst>
                                  <p:childTnLst>
                                    <p:set>
                                      <p:cBhvr>
                                        <p:cTn id="70" dur="1" fill="hold">
                                          <p:stCondLst>
                                            <p:cond delay="0"/>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8" grpId="0" animBg="1"/>
      <p:bldP spid="18" grpId="1" animBg="1"/>
      <p:bldP spid="19" grpId="0" animBg="1"/>
      <p:bldP spid="19" grpId="1" animBg="1"/>
      <p:bldP spid="24" grpId="0" animBg="1"/>
      <p:bldP spid="24" grpId="1" animBg="1"/>
      <p:bldP spid="25" grpId="0" animBg="1"/>
      <p:bldP spid="25" grpId="1" animBg="1"/>
      <p:bldP spid="26" grpId="0" animBg="1"/>
      <p:bldP spid="26" grpId="1" animBg="1"/>
      <p:bldP spid="27" grpId="0" animBg="1"/>
      <p:bldP spid="27" grpId="1" animBg="1"/>
      <p:bldP spid="32" grpId="0" animBg="1"/>
      <p:bldP spid="32" grpId="1" animBg="1"/>
      <p:bldP spid="33" grpId="0" animBg="1"/>
      <p:bldP spid="33" grpId="1" animBg="1"/>
      <p:bldP spid="34" grpId="0" animBg="1"/>
      <p:bldP spid="34" grpId="1" animBg="1"/>
      <p:bldP spid="3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#3: </a:t>
            </a:r>
            <a:r>
              <a:rPr lang="en-US" dirty="0"/>
              <a:t>Automated Tagging</a:t>
            </a:r>
          </a:p>
        </p:txBody>
      </p:sp>
      <p:sp>
        <p:nvSpPr>
          <p:cNvPr id="23" name="Rectangle 22"/>
          <p:cNvSpPr/>
          <p:nvPr/>
        </p:nvSpPr>
        <p:spPr>
          <a:xfrm>
            <a:off x="293038" y="1820862"/>
            <a:ext cx="6077599" cy="3048844"/>
          </a:xfrm>
          <a:prstGeom prst="rect">
            <a:avLst/>
          </a:prstGeom>
          <a:solidFill>
            <a:schemeClr val="tx1"/>
          </a:solidFill>
        </p:spPr>
        <p:txBody>
          <a:bodyPr wrap="square" lIns="93278" tIns="46639" rIns="93278" bIns="46639">
            <a:spAutoFit/>
          </a:bodyPr>
          <a:lstStyle/>
          <a:p>
            <a:r>
              <a:rPr lang="en-US" sz="1200" b="1" dirty="0" smtClean="0">
                <a:solidFill>
                  <a:srgbClr val="0000FF"/>
                </a:solidFill>
                <a:highlight>
                  <a:srgbClr val="FFFFFF"/>
                </a:highlight>
                <a:latin typeface="Consolas" panose="020B0609020204030204" pitchFamily="49" charset="0"/>
              </a:rPr>
              <a:t>static</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void</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ProcessListItems</a:t>
            </a:r>
            <a:r>
              <a:rPr lang="en-US" sz="1200" b="1" dirty="0">
                <a:solidFill>
                  <a:srgbClr val="000000"/>
                </a:solidFill>
                <a:highlight>
                  <a:srgbClr val="FFFFFF"/>
                </a:highlight>
                <a:latin typeface="Consolas" panose="020B0609020204030204" pitchFamily="49" charset="0"/>
              </a:rPr>
              <a:t>(</a:t>
            </a:r>
            <a:r>
              <a:rPr lang="en-US" sz="1200" b="1" dirty="0">
                <a:solidFill>
                  <a:srgbClr val="2B91AF"/>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IList</a:t>
            </a:r>
            <a:r>
              <a:rPr lang="en-US" sz="1200" b="1" dirty="0">
                <a:solidFill>
                  <a:srgbClr val="000000"/>
                </a:solidFill>
                <a:highlight>
                  <a:srgbClr val="FFFFFF"/>
                </a:highlight>
                <a:latin typeface="Consolas" panose="020B0609020204030204" pitchFamily="49" charset="0"/>
              </a:rPr>
              <a:t>&lt;</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&gt; </a:t>
            </a:r>
            <a:r>
              <a:rPr lang="en-US" sz="1200" b="1" dirty="0" err="1">
                <a:solidFill>
                  <a:srgbClr val="000000"/>
                </a:solidFill>
                <a:highlight>
                  <a:srgbClr val="FFFFFF"/>
                </a:highlight>
                <a:latin typeface="Consolas" panose="020B0609020204030204" pitchFamily="49" charset="0"/>
              </a:rPr>
              <a:t>fieldNames</a:t>
            </a:r>
            <a:r>
              <a:rPr lang="en-US" sz="1200" b="1" dirty="0" smtClean="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smtClean="0">
                <a:solidFill>
                  <a:srgbClr val="2B91AF"/>
                </a:solidFill>
                <a:highlight>
                  <a:srgbClr val="FFFFFF"/>
                </a:highlight>
                <a:latin typeface="Consolas" panose="020B0609020204030204" pitchFamily="49" charset="0"/>
              </a:rPr>
              <a:t>Action</a:t>
            </a:r>
            <a:r>
              <a:rPr lang="en-US" sz="1200" b="1" dirty="0" smtClean="0">
                <a:solidFill>
                  <a:srgbClr val="000000"/>
                </a:solidFill>
                <a:highlight>
                  <a:srgbClr val="FFFFFF"/>
                </a:highlight>
                <a:latin typeface="Consolas" panose="020B0609020204030204" pitchFamily="49" charset="0"/>
              </a:rPr>
              <a:t>&lt;</a:t>
            </a:r>
            <a:r>
              <a:rPr lang="en-US" sz="1200" b="1" dirty="0" err="1" smtClean="0">
                <a:solidFill>
                  <a:srgbClr val="2B91AF"/>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&gt; action) {</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CamlQuery</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camlQuery</a:t>
            </a:r>
            <a:r>
              <a:rPr lang="en-US" sz="1200" b="1" dirty="0">
                <a:solidFill>
                  <a:srgbClr val="000000"/>
                </a:solidFill>
                <a:highlight>
                  <a:srgbClr val="FFFFFF"/>
                </a:highlight>
                <a:latin typeface="Consolas" panose="020B0609020204030204" pitchFamily="49" charset="0"/>
              </a:rPr>
              <a:t> = </a:t>
            </a:r>
            <a:r>
              <a:rPr lang="en-US" sz="1200" b="1" dirty="0" err="1">
                <a:solidFill>
                  <a:srgbClr val="2B91AF"/>
                </a:solidFill>
                <a:highlight>
                  <a:srgbClr val="FFFFFF"/>
                </a:highlight>
                <a:latin typeface="Consolas" panose="020B0609020204030204" pitchFamily="49" charset="0"/>
              </a:rPr>
              <a:t>CamlQuery</a:t>
            </a:r>
            <a:r>
              <a:rPr lang="en-US" sz="1200" b="1" dirty="0" err="1">
                <a:solidFill>
                  <a:srgbClr val="000000"/>
                </a:solidFill>
                <a:highlight>
                  <a:srgbClr val="FFFFFF"/>
                </a:highlight>
                <a:latin typeface="Consolas" panose="020B0609020204030204" pitchFamily="49" charset="0"/>
              </a:rPr>
              <a:t>.CreateAllItemsQuery</a:t>
            </a:r>
            <a:r>
              <a:rPr lang="en-US" sz="1200" b="1" dirty="0" smtClean="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5</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fieldNames.ToArray</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var</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retrievalsList</a:t>
            </a:r>
            <a:r>
              <a:rPr lang="en-US" sz="1200" b="1" dirty="0">
                <a:solidFill>
                  <a:srgbClr val="000000"/>
                </a:solidFill>
                <a:highlight>
                  <a:srgbClr val="FFFFFF"/>
                </a:highlight>
                <a:latin typeface="Consolas" panose="020B0609020204030204" pitchFamily="49" charset="0"/>
              </a:rPr>
              <a:t> = </a:t>
            </a:r>
            <a:r>
              <a:rPr lang="en-US" sz="1200" b="1" dirty="0">
                <a:solidFill>
                  <a:srgbClr val="0000FF"/>
                </a:solidFill>
                <a:highlight>
                  <a:srgbClr val="FFFFFF"/>
                </a:highlight>
                <a:latin typeface="Consolas" panose="020B0609020204030204" pitchFamily="49" charset="0"/>
              </a:rPr>
              <a:t>new</a:t>
            </a:r>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List</a:t>
            </a:r>
            <a:r>
              <a:rPr lang="en-US" sz="1200" b="1" dirty="0">
                <a:solidFill>
                  <a:srgbClr val="000000"/>
                </a:solidFill>
                <a:highlight>
                  <a:srgbClr val="FFFFFF"/>
                </a:highlight>
                <a:latin typeface="Consolas" panose="020B0609020204030204" pitchFamily="49" charset="0"/>
              </a:rPr>
              <a:t>&lt;</a:t>
            </a:r>
            <a:r>
              <a:rPr lang="en-US" sz="1200" b="1" dirty="0">
                <a:solidFill>
                  <a:srgbClr val="2B91AF"/>
                </a:solidFill>
                <a:highlight>
                  <a:srgbClr val="FFFFFF"/>
                </a:highlight>
                <a:latin typeface="Consolas" panose="020B0609020204030204" pitchFamily="49" charset="0"/>
              </a:rPr>
              <a:t>Expression</a:t>
            </a:r>
            <a:r>
              <a:rPr lang="en-US" sz="1200" b="1" dirty="0">
                <a:solidFill>
                  <a:srgbClr val="000000"/>
                </a:solidFill>
                <a:highlight>
                  <a:srgbClr val="FFFFFF"/>
                </a:highlight>
                <a:latin typeface="Consolas" panose="020B0609020204030204" pitchFamily="49" charset="0"/>
              </a:rPr>
              <a:t>&lt;</a:t>
            </a:r>
            <a:r>
              <a:rPr lang="en-US" sz="1200" b="1" dirty="0" err="1">
                <a:solidFill>
                  <a:srgbClr val="2B91AF"/>
                </a:solidFill>
                <a:highlight>
                  <a:srgbClr val="FFFFFF"/>
                </a:highlight>
                <a:latin typeface="Consolas" panose="020B0609020204030204" pitchFamily="49" charset="0"/>
              </a:rPr>
              <a:t>Func</a:t>
            </a:r>
            <a:r>
              <a:rPr lang="en-US" sz="1200" b="1" dirty="0">
                <a:solidFill>
                  <a:srgbClr val="000000"/>
                </a:solidFill>
                <a:highlight>
                  <a:srgbClr val="FFFFFF"/>
                </a:highlight>
                <a:latin typeface="Consolas" panose="020B0609020204030204" pitchFamily="49" charset="0"/>
              </a:rPr>
              <a:t>&lt;</a:t>
            </a:r>
            <a:r>
              <a:rPr lang="en-US" sz="1200" b="1" dirty="0" err="1">
                <a:solidFill>
                  <a:srgbClr val="2B91AF"/>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object</a:t>
            </a:r>
            <a:r>
              <a:rPr lang="en-US" sz="1200" b="1" dirty="0" smtClean="0">
                <a:solidFill>
                  <a:srgbClr val="000000"/>
                </a:solidFill>
                <a:highlight>
                  <a:srgbClr val="FFFFFF"/>
                </a:highlight>
                <a:latin typeface="Consolas" panose="020B0609020204030204" pitchFamily="49" charset="0"/>
              </a:rPr>
              <a:t>&gt;&gt;&gt;();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foreach</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string</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fieldName</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in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fieldNames</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retrievalsList.Add</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listItemArg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listItemArg</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fieldName</a:t>
            </a:r>
            <a:r>
              <a:rPr lang="en-US" sz="1200" b="1" dirty="0" smtClean="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var</a:t>
            </a:r>
            <a:r>
              <a:rPr lang="en-US" sz="1200" b="1" dirty="0">
                <a:solidFill>
                  <a:srgbClr val="000000"/>
                </a:solidFill>
                <a:highlight>
                  <a:srgbClr val="FFFFFF"/>
                </a:highlight>
                <a:latin typeface="Consolas" panose="020B0609020204030204" pitchFamily="49" charset="0"/>
              </a:rPr>
              <a:t> retrievals = </a:t>
            </a:r>
            <a:r>
              <a:rPr lang="en-US" sz="1200" b="1" dirty="0" err="1">
                <a:solidFill>
                  <a:srgbClr val="000000"/>
                </a:solidFill>
                <a:highlight>
                  <a:srgbClr val="FFFFFF"/>
                </a:highlight>
                <a:latin typeface="Consolas" panose="020B0609020204030204" pitchFamily="49" charset="0"/>
              </a:rPr>
              <a:t>retrievalsList.ToArray</a:t>
            </a:r>
            <a:r>
              <a:rPr lang="en-US" sz="1200" b="1" dirty="0">
                <a:solidFill>
                  <a:srgbClr val="000000"/>
                </a:solidFill>
                <a:highlight>
                  <a:srgbClr val="FFFFFF"/>
                </a:highlight>
                <a:latin typeface="Consolas" panose="020B0609020204030204" pitchFamily="49" charset="0"/>
              </a:rPr>
              <a:t>();</a:t>
            </a:r>
          </a:p>
          <a:p>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ListItemCollectionPosition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itemPosition</a:t>
            </a:r>
            <a:r>
              <a:rPr lang="en-US" sz="1200" b="1" dirty="0">
                <a:solidFill>
                  <a:srgbClr val="000000"/>
                </a:solidFill>
                <a:highlight>
                  <a:srgbClr val="FFFFFF"/>
                </a:highlight>
                <a:latin typeface="Consolas" panose="020B0609020204030204" pitchFamily="49" charset="0"/>
              </a:rPr>
              <a:t> = </a:t>
            </a:r>
            <a:r>
              <a:rPr lang="en-US" sz="1200" b="1" dirty="0">
                <a:solidFill>
                  <a:srgbClr val="0000FF"/>
                </a:solidFill>
                <a:highlight>
                  <a:srgbClr val="FFFFFF"/>
                </a:highlight>
                <a:latin typeface="Consolas" panose="020B0609020204030204" pitchFamily="49" charset="0"/>
              </a:rPr>
              <a:t>null</a:t>
            </a:r>
            <a:r>
              <a:rPr lang="en-US" sz="1200" b="1" dirty="0">
                <a:solidFill>
                  <a:srgbClr val="000000"/>
                </a:solidFill>
                <a:highlight>
                  <a:srgbClr val="FFFFFF"/>
                </a:highlight>
                <a:latin typeface="Consolas" panose="020B0609020204030204" pitchFamily="49" charset="0"/>
              </a:rPr>
              <a:t>;</a:t>
            </a:r>
          </a:p>
          <a:p>
            <a:endParaRPr lang="en-US" sz="1200" b="1" dirty="0" smtClean="0">
              <a:solidFill>
                <a:srgbClr val="000000"/>
              </a:solidFill>
              <a:highlight>
                <a:srgbClr val="FFFFFF"/>
              </a:highlight>
              <a:latin typeface="Consolas" panose="020B0609020204030204" pitchFamily="49" charset="0"/>
            </a:endParaRPr>
          </a:p>
          <a:p>
            <a:pPr lvl="0"/>
            <a:r>
              <a:rPr lang="en-US" sz="1200" b="1" dirty="0" smtClean="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int</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itemCount</a:t>
            </a:r>
            <a:r>
              <a:rPr lang="en-US" sz="1200" b="1" dirty="0">
                <a:solidFill>
                  <a:srgbClr val="000000"/>
                </a:solidFill>
                <a:highlight>
                  <a:srgbClr val="FFFFFF"/>
                </a:highlight>
                <a:latin typeface="Consolas" panose="020B0609020204030204" pitchFamily="49" charset="0"/>
              </a:rPr>
              <a:t> = 0</a:t>
            </a:r>
            <a:r>
              <a:rPr lang="en-US" sz="1200" b="1" dirty="0" smtClean="0">
                <a:solidFill>
                  <a:srgbClr val="000000"/>
                </a:solidFill>
                <a:highlight>
                  <a:srgbClr val="FFFFFF"/>
                </a:highlight>
                <a:latin typeface="Consolas" panose="020B0609020204030204" pitchFamily="49" charset="0"/>
              </a:rPr>
              <a:t>;</a:t>
            </a:r>
            <a:endParaRPr lang="en-US" sz="1200" b="1" dirty="0">
              <a:solidFill>
                <a:srgbClr val="000000"/>
              </a:solidFill>
              <a:highlight>
                <a:srgbClr val="FFFFFF"/>
              </a:highlight>
              <a:latin typeface="Consolas" panose="020B0609020204030204" pitchFamily="49" charset="0"/>
            </a:endParaRPr>
          </a:p>
        </p:txBody>
      </p:sp>
      <p:sp>
        <p:nvSpPr>
          <p:cNvPr id="5" name="Rectangle 4"/>
          <p:cNvSpPr/>
          <p:nvPr/>
        </p:nvSpPr>
        <p:spPr>
          <a:xfrm>
            <a:off x="6827837" y="1820862"/>
            <a:ext cx="5562600" cy="4341505"/>
          </a:xfrm>
          <a:prstGeom prst="rect">
            <a:avLst/>
          </a:prstGeom>
          <a:solidFill>
            <a:schemeClr val="tx1"/>
          </a:solidFill>
        </p:spPr>
        <p:txBody>
          <a:bodyPr wrap="square" lIns="93278" tIns="46639" rIns="93278" bIns="46639">
            <a:spAutoFit/>
          </a:bodyPr>
          <a:lstStyle/>
          <a:p>
            <a:pPr lvl="0"/>
            <a:r>
              <a:rPr lang="en-US" sz="1200" b="1" dirty="0" smtClean="0">
                <a:solidFill>
                  <a:srgbClr val="0000FF"/>
                </a:solidFill>
                <a:highlight>
                  <a:srgbClr val="FFFFFF"/>
                </a:highlight>
                <a:latin typeface="Consolas" panose="020B0609020204030204" pitchFamily="49" charset="0"/>
              </a:rPr>
              <a:t>  for</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 {</a:t>
            </a:r>
          </a:p>
          <a:p>
            <a:pPr lvl="0"/>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camlQuery.ListItemCollectionPosition</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itemPosition</a:t>
            </a:r>
            <a:r>
              <a:rPr lang="en-US" sz="1200" b="1" dirty="0">
                <a:solidFill>
                  <a:srgbClr val="000000"/>
                </a:solidFill>
                <a:highlight>
                  <a:srgbClr val="FFFFFF"/>
                </a:highlight>
                <a:latin typeface="Consolas" panose="020B0609020204030204" pitchFamily="49" charset="0"/>
              </a:rPr>
              <a:t>;</a:t>
            </a:r>
          </a:p>
          <a:p>
            <a:pPr lvl="0"/>
            <a:endParaRPr lang="en-US" sz="1200" b="1" dirty="0">
              <a:solidFill>
                <a:srgbClr val="000000"/>
              </a:solidFill>
              <a:highlight>
                <a:srgbClr val="FFFFFF"/>
              </a:highlight>
              <a:latin typeface="Consolas" panose="020B0609020204030204" pitchFamily="49" charset="0"/>
            </a:endParaRPr>
          </a:p>
          <a:p>
            <a:pPr lvl="0"/>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ListItemCollection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listItems</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list.GetItems</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camlQuery</a:t>
            </a:r>
            <a:r>
              <a:rPr lang="en-US" sz="1200" b="1" dirty="0">
                <a:solidFill>
                  <a:srgbClr val="000000"/>
                </a:solidFill>
                <a:highlight>
                  <a:srgbClr val="FFFFFF"/>
                </a:highlight>
                <a:latin typeface="Consolas" panose="020B0609020204030204" pitchFamily="49" charset="0"/>
              </a:rPr>
              <a:t>);</a:t>
            </a:r>
          </a:p>
          <a:p>
            <a:pPr lvl="0"/>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clientContext.Load</a:t>
            </a:r>
            <a:r>
              <a:rPr lang="en-US" sz="1200" b="1" dirty="0">
                <a:solidFill>
                  <a:srgbClr val="000000"/>
                </a:solidFill>
                <a:highlight>
                  <a:srgbClr val="FFFFFF"/>
                </a:highlight>
                <a:latin typeface="Consolas" panose="020B0609020204030204" pitchFamily="49" charset="0"/>
              </a:rPr>
              <a:t>(</a:t>
            </a:r>
            <a:r>
              <a:rPr lang="en-US" sz="1200" b="1" dirty="0" err="1">
                <a:solidFill>
                  <a:srgbClr val="000000"/>
                </a:solidFill>
                <a:highlight>
                  <a:srgbClr val="FFFFFF"/>
                </a:highlight>
                <a:latin typeface="Consolas" panose="020B0609020204030204" pitchFamily="49" charset="0"/>
              </a:rPr>
              <a:t>listItems</a:t>
            </a:r>
            <a:r>
              <a:rPr lang="en-US" sz="1200" b="1" dirty="0">
                <a:solidFill>
                  <a:srgbClr val="000000"/>
                </a:solidFill>
                <a:highlight>
                  <a:srgbClr val="FFFFFF"/>
                </a:highlight>
                <a:latin typeface="Consolas" panose="020B0609020204030204" pitchFamily="49" charset="0"/>
              </a:rPr>
              <a:t>, </a:t>
            </a:r>
          </a:p>
          <a:p>
            <a:pPr lvl="0"/>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listItemsArg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listItemsArg.ListItemCollectionPosition</a:t>
            </a:r>
            <a:r>
              <a:rPr lang="en-US" sz="1200" b="1" dirty="0">
                <a:solidFill>
                  <a:srgbClr val="000000"/>
                </a:solidFill>
                <a:highlight>
                  <a:srgbClr val="FFFFFF"/>
                </a:highlight>
                <a:latin typeface="Consolas" panose="020B0609020204030204" pitchFamily="49" charset="0"/>
              </a:rPr>
              <a:t>,</a:t>
            </a:r>
          </a:p>
          <a:p>
            <a:pPr lvl="0"/>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listItemsArg</a:t>
            </a:r>
            <a:r>
              <a:rPr lang="en-US" sz="1200" b="1" dirty="0">
                <a:solidFill>
                  <a:srgbClr val="000000"/>
                </a:solidFill>
                <a:highlight>
                  <a:srgbClr val="FFFFFF"/>
                </a:highlight>
                <a:latin typeface="Consolas" panose="020B0609020204030204" pitchFamily="49" charset="0"/>
              </a:rPr>
              <a:t> =&gt; </a:t>
            </a:r>
            <a:r>
              <a:rPr lang="en-US" sz="1200" b="1" dirty="0" err="1">
                <a:solidFill>
                  <a:srgbClr val="000000"/>
                </a:solidFill>
                <a:highlight>
                  <a:srgbClr val="FFFFFF"/>
                </a:highlight>
                <a:latin typeface="Consolas" panose="020B0609020204030204" pitchFamily="49" charset="0"/>
              </a:rPr>
              <a:t>listItemsArg.Include</a:t>
            </a:r>
            <a:r>
              <a:rPr lang="en-US" sz="1200" b="1" dirty="0">
                <a:solidFill>
                  <a:srgbClr val="000000"/>
                </a:solidFill>
                <a:highlight>
                  <a:srgbClr val="FFFFFF"/>
                </a:highlight>
                <a:latin typeface="Consolas" panose="020B0609020204030204" pitchFamily="49" charset="0"/>
              </a:rPr>
              <a:t>(retrievals)</a:t>
            </a:r>
          </a:p>
          <a:p>
            <a:pPr lvl="0"/>
            <a:r>
              <a:rPr lang="en-US" sz="1200" b="1" dirty="0">
                <a:solidFill>
                  <a:srgbClr val="000000"/>
                </a:solidFill>
                <a:highlight>
                  <a:srgbClr val="FFFFFF"/>
                </a:highlight>
                <a:latin typeface="Consolas" panose="020B0609020204030204" pitchFamily="49" charset="0"/>
              </a:rPr>
              <a:t>    );</a:t>
            </a:r>
          </a:p>
          <a:p>
            <a:pPr lvl="0"/>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clientContext.ExecuteQuery</a:t>
            </a:r>
            <a:r>
              <a:rPr lang="en-US" sz="1200" b="1" dirty="0">
                <a:solidFill>
                  <a:srgbClr val="000000"/>
                </a:solidFill>
                <a:highlight>
                  <a:srgbClr val="FFFFFF"/>
                </a:highlight>
                <a:latin typeface="Consolas" panose="020B0609020204030204" pitchFamily="49" charset="0"/>
              </a:rPr>
              <a:t>();</a:t>
            </a:r>
          </a:p>
          <a:p>
            <a:pPr lvl="0"/>
            <a:endParaRPr lang="en-US" sz="1200" b="1" dirty="0">
              <a:solidFill>
                <a:srgbClr val="000000"/>
              </a:solidFill>
              <a:highlight>
                <a:srgbClr val="FFFFFF"/>
              </a:highlight>
              <a:latin typeface="Consolas" panose="020B0609020204030204" pitchFamily="49" charset="0"/>
            </a:endParaRPr>
          </a:p>
          <a:p>
            <a:pPr lvl="0"/>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itemPosition</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listItems.ListItemCollectionPosition</a:t>
            </a:r>
            <a:r>
              <a:rPr lang="en-US" sz="1200" b="1" dirty="0">
                <a:solidFill>
                  <a:srgbClr val="000000"/>
                </a:solidFill>
                <a:highlight>
                  <a:srgbClr val="FFFFFF"/>
                </a:highlight>
                <a:latin typeface="Consolas" panose="020B0609020204030204" pitchFamily="49" charset="0"/>
              </a:rPr>
              <a:t>;</a:t>
            </a:r>
          </a:p>
          <a:p>
            <a:pPr lvl="0"/>
            <a:r>
              <a:rPr lang="en-US" sz="1200" b="1" dirty="0">
                <a:solidFill>
                  <a:srgbClr val="000000"/>
                </a:solidFill>
                <a:highlight>
                  <a:srgbClr val="FFFFFF"/>
                </a:highlight>
                <a:latin typeface="Consolas" panose="020B0609020204030204" pitchFamily="49" charset="0"/>
              </a:rPr>
              <a:t>          </a:t>
            </a:r>
          </a:p>
          <a:p>
            <a:pPr lvl="0"/>
            <a:r>
              <a:rPr lang="en-US" sz="1200" b="1" dirty="0">
                <a:solidFill>
                  <a:srgbClr val="000000"/>
                </a:solidFill>
                <a:highlight>
                  <a:srgbClr val="FFFFFF"/>
                </a:highlight>
                <a:latin typeface="Consolas" panose="020B0609020204030204" pitchFamily="49" charset="0"/>
              </a:rPr>
              <a:t>    </a:t>
            </a:r>
            <a:r>
              <a:rPr lang="en-US" sz="1200" b="1" dirty="0" err="1">
                <a:solidFill>
                  <a:srgbClr val="0000FF"/>
                </a:solidFill>
                <a:highlight>
                  <a:srgbClr val="FFFFFF"/>
                </a:highlight>
                <a:latin typeface="Consolas" panose="020B0609020204030204" pitchFamily="49" charset="0"/>
              </a:rPr>
              <a:t>foreach</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in</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listItems</a:t>
            </a:r>
            <a:r>
              <a:rPr lang="en-US" sz="1200" b="1" dirty="0">
                <a:solidFill>
                  <a:srgbClr val="000000"/>
                </a:solidFill>
                <a:highlight>
                  <a:srgbClr val="FFFFFF"/>
                </a:highlight>
                <a:latin typeface="Consolas" panose="020B0609020204030204" pitchFamily="49" charset="0"/>
              </a:rPr>
              <a:t>) {</a:t>
            </a:r>
          </a:p>
          <a:p>
            <a:pPr lvl="0"/>
            <a:r>
              <a:rPr lang="en-US" sz="1200" b="1" dirty="0">
                <a:solidFill>
                  <a:srgbClr val="000000"/>
                </a:solidFill>
                <a:highlight>
                  <a:srgbClr val="FFFFFF"/>
                </a:highlight>
                <a:latin typeface="Consolas" panose="020B0609020204030204" pitchFamily="49" charset="0"/>
              </a:rPr>
              <a:t>      action(</a:t>
            </a:r>
            <a:r>
              <a:rPr lang="en-US" sz="1200" b="1" dirty="0" err="1">
                <a:solidFill>
                  <a:srgbClr val="000000"/>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a:t>
            </a:r>
          </a:p>
          <a:p>
            <a:pPr lvl="0"/>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itemCount</a:t>
            </a:r>
            <a:r>
              <a:rPr lang="en-US" sz="1200" b="1" dirty="0">
                <a:solidFill>
                  <a:srgbClr val="000000"/>
                </a:solidFill>
                <a:highlight>
                  <a:srgbClr val="FFFFFF"/>
                </a:highlight>
                <a:latin typeface="Consolas" panose="020B0609020204030204" pitchFamily="49" charset="0"/>
              </a:rPr>
              <a:t>;</a:t>
            </a:r>
          </a:p>
          <a:p>
            <a:pPr lvl="0"/>
            <a:r>
              <a:rPr lang="en-US" sz="1200" b="1" dirty="0">
                <a:solidFill>
                  <a:srgbClr val="000000"/>
                </a:solidFill>
                <a:highlight>
                  <a:srgbClr val="FFFFFF"/>
                </a:highlight>
                <a:latin typeface="Consolas" panose="020B0609020204030204" pitchFamily="49" charset="0"/>
              </a:rPr>
              <a:t>    }</a:t>
            </a:r>
          </a:p>
          <a:p>
            <a:pPr lvl="0"/>
            <a:endParaRPr lang="en-US" sz="1200" b="1" dirty="0">
              <a:solidFill>
                <a:srgbClr val="000000"/>
              </a:solidFill>
              <a:highlight>
                <a:srgbClr val="FFFFFF"/>
              </a:highlight>
              <a:latin typeface="Consolas" panose="020B0609020204030204" pitchFamily="49" charset="0"/>
            </a:endParaRPr>
          </a:p>
          <a:p>
            <a:pPr lvl="0"/>
            <a:r>
              <a:rPr lang="en-US" sz="1200" b="1" dirty="0">
                <a:solidFill>
                  <a:srgbClr val="000000"/>
                </a:solidFill>
                <a:highlight>
                  <a:srgbClr val="FFFFFF"/>
                </a:highlight>
                <a:latin typeface="Consolas" panose="020B0609020204030204" pitchFamily="49" charset="0"/>
              </a:rPr>
              <a:t>    Log(</a:t>
            </a:r>
            <a:r>
              <a:rPr lang="en-US" sz="1200" b="1" dirty="0">
                <a:solidFill>
                  <a:srgbClr val="A31515"/>
                </a:solidFill>
                <a:highlight>
                  <a:srgbClr val="FFFFFF"/>
                </a:highlight>
                <a:latin typeface="Consolas" panose="020B0609020204030204" pitchFamily="49" charset="0"/>
              </a:rPr>
              <a:t>"Processed batch: "</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itemCount</a:t>
            </a:r>
            <a:r>
              <a:rPr lang="en-US" sz="1200" b="1" dirty="0">
                <a:solidFill>
                  <a:srgbClr val="000000"/>
                </a:solidFill>
                <a:highlight>
                  <a:srgbClr val="FFFFFF"/>
                </a:highlight>
                <a:latin typeface="Consolas" panose="020B0609020204030204" pitchFamily="49" charset="0"/>
              </a:rPr>
              <a:t>);</a:t>
            </a:r>
          </a:p>
          <a:p>
            <a:pPr lvl="0"/>
            <a:endParaRPr lang="en-US" sz="1200" b="1" dirty="0">
              <a:solidFill>
                <a:srgbClr val="000000"/>
              </a:solidFill>
              <a:highlight>
                <a:srgbClr val="FFFFFF"/>
              </a:highlight>
              <a:latin typeface="Consolas" panose="020B0609020204030204" pitchFamily="49" charset="0"/>
            </a:endParaRPr>
          </a:p>
          <a:p>
            <a:pPr lvl="0"/>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if</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itemPosition</a:t>
            </a:r>
            <a:r>
              <a:rPr lang="en-US" sz="1200" b="1" dirty="0">
                <a:solidFill>
                  <a:srgbClr val="000000"/>
                </a:solidFill>
                <a:highlight>
                  <a:srgbClr val="FFFFFF"/>
                </a:highlight>
                <a:latin typeface="Consolas" panose="020B0609020204030204" pitchFamily="49" charset="0"/>
              </a:rPr>
              <a:t> == </a:t>
            </a:r>
            <a:r>
              <a:rPr lang="en-US" sz="1200" b="1" dirty="0">
                <a:solidFill>
                  <a:srgbClr val="0000FF"/>
                </a:solidFill>
                <a:highlight>
                  <a:srgbClr val="FFFFFF"/>
                </a:highlight>
                <a:latin typeface="Consolas" panose="020B0609020204030204" pitchFamily="49" charset="0"/>
              </a:rPr>
              <a:t>null</a:t>
            </a:r>
            <a:r>
              <a:rPr lang="en-US" sz="1200" b="1" dirty="0">
                <a:solidFill>
                  <a:srgbClr val="000000"/>
                </a:solidFill>
                <a:highlight>
                  <a:srgbClr val="FFFFFF"/>
                </a:highlight>
                <a:latin typeface="Consolas" panose="020B0609020204030204" pitchFamily="49" charset="0"/>
              </a:rPr>
              <a:t>)</a:t>
            </a:r>
          </a:p>
          <a:p>
            <a:pPr lvl="0"/>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break</a:t>
            </a:r>
            <a:r>
              <a:rPr lang="en-US" sz="1200" b="1" dirty="0">
                <a:solidFill>
                  <a:srgbClr val="000000"/>
                </a:solidFill>
                <a:highlight>
                  <a:srgbClr val="FFFFFF"/>
                </a:highlight>
                <a:latin typeface="Consolas" panose="020B0609020204030204" pitchFamily="49" charset="0"/>
              </a:rPr>
              <a:t>;</a:t>
            </a:r>
          </a:p>
          <a:p>
            <a:pPr lvl="0"/>
            <a:r>
              <a:rPr lang="en-US" sz="1200" b="1" dirty="0">
                <a:solidFill>
                  <a:srgbClr val="000000"/>
                </a:solidFill>
                <a:highlight>
                  <a:srgbClr val="FFFFFF"/>
                </a:highlight>
                <a:latin typeface="Consolas" panose="020B0609020204030204" pitchFamily="49" charset="0"/>
              </a:rPr>
              <a:t>  }</a:t>
            </a:r>
          </a:p>
          <a:p>
            <a:pPr lvl="0"/>
            <a:r>
              <a:rPr lang="en-US" sz="1200" b="1" dirty="0">
                <a:solidFill>
                  <a:srgbClr val="000000"/>
                </a:solidFill>
                <a:highlight>
                  <a:srgbClr val="FFFFFF"/>
                </a:highlight>
                <a:latin typeface="Consolas" panose="020B0609020204030204" pitchFamily="49" charset="0"/>
              </a:rPr>
              <a:t>}</a:t>
            </a:r>
          </a:p>
        </p:txBody>
      </p:sp>
      <p:cxnSp>
        <p:nvCxnSpPr>
          <p:cNvPr id="6" name="Straight Connector 5"/>
          <p:cNvCxnSpPr/>
          <p:nvPr/>
        </p:nvCxnSpPr>
        <p:spPr>
          <a:xfrm>
            <a:off x="6523037" y="1668462"/>
            <a:ext cx="0" cy="457200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2 A"/>
          <p:cNvSpPr/>
          <p:nvPr/>
        </p:nvSpPr>
        <p:spPr bwMode="auto">
          <a:xfrm>
            <a:off x="327747" y="2363313"/>
            <a:ext cx="4823689" cy="49237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 name="1 A"/>
          <p:cNvSpPr/>
          <p:nvPr/>
        </p:nvSpPr>
        <p:spPr bwMode="auto">
          <a:xfrm>
            <a:off x="339075" y="1820862"/>
            <a:ext cx="5574362" cy="51956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 name="3 A"/>
          <p:cNvSpPr/>
          <p:nvPr/>
        </p:nvSpPr>
        <p:spPr bwMode="auto">
          <a:xfrm>
            <a:off x="327747" y="2842646"/>
            <a:ext cx="6042890" cy="41218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5" name="4 A"/>
          <p:cNvSpPr/>
          <p:nvPr/>
        </p:nvSpPr>
        <p:spPr bwMode="auto">
          <a:xfrm>
            <a:off x="339075" y="3254830"/>
            <a:ext cx="5421962" cy="51525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6" name="5 A"/>
          <p:cNvSpPr/>
          <p:nvPr/>
        </p:nvSpPr>
        <p:spPr bwMode="auto">
          <a:xfrm>
            <a:off x="7132638" y="2057791"/>
            <a:ext cx="4664488" cy="22752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7" name="6 A"/>
          <p:cNvSpPr/>
          <p:nvPr/>
        </p:nvSpPr>
        <p:spPr bwMode="auto">
          <a:xfrm>
            <a:off x="7132638" y="2285318"/>
            <a:ext cx="5105399" cy="128730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8" name="7 A"/>
          <p:cNvSpPr/>
          <p:nvPr/>
        </p:nvSpPr>
        <p:spPr bwMode="auto">
          <a:xfrm>
            <a:off x="7171624" y="4037074"/>
            <a:ext cx="4625501" cy="832632"/>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0" name="5 B"/>
          <p:cNvSpPr/>
          <p:nvPr/>
        </p:nvSpPr>
        <p:spPr bwMode="auto">
          <a:xfrm>
            <a:off x="7132637" y="3678524"/>
            <a:ext cx="4664488" cy="22752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4" name="5 C"/>
          <p:cNvSpPr/>
          <p:nvPr/>
        </p:nvSpPr>
        <p:spPr bwMode="auto">
          <a:xfrm>
            <a:off x="7171624" y="5316516"/>
            <a:ext cx="2247013" cy="44719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29" name="Pop-Up"/>
          <p:cNvGrpSpPr/>
          <p:nvPr/>
        </p:nvGrpSpPr>
        <p:grpSpPr>
          <a:xfrm>
            <a:off x="3132137" y="2592302"/>
            <a:ext cx="6477000" cy="2962360"/>
            <a:chOff x="3132137" y="2592302"/>
            <a:chExt cx="6477000" cy="2962360"/>
          </a:xfrm>
        </p:grpSpPr>
        <p:sp>
          <p:nvSpPr>
            <p:cNvPr id="9" name="Rectangle 8"/>
            <p:cNvSpPr/>
            <p:nvPr/>
          </p:nvSpPr>
          <p:spPr bwMode="auto">
            <a:xfrm>
              <a:off x="3132137" y="2592302"/>
              <a:ext cx="6477000" cy="2962360"/>
            </a:xfrm>
            <a:prstGeom prst="rect">
              <a:avLst/>
            </a:prstGeom>
            <a:solidFill>
              <a:srgbClr val="FFFFFF"/>
            </a:solidFill>
            <a:ln w="25400" cap="flat" cmpd="sng" algn="ctr">
              <a:solidFill>
                <a:schemeClr val="accent2"/>
              </a:solidFill>
              <a:prstDash val="solid"/>
              <a:headEnd type="none" w="med" len="med"/>
              <a:tailEnd type="none" w="med" len="med"/>
            </a:ln>
            <a:effectLst>
              <a:outerShdw blurRad="139700" dist="88900" dir="2700000" algn="tl" rotWithShape="0">
                <a:prstClr val="black">
                  <a:alpha val="40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2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mn-ea"/>
                <a:cs typeface="+mn-cs"/>
              </a:endParaRPr>
            </a:p>
          </p:txBody>
        </p:sp>
        <p:sp>
          <p:nvSpPr>
            <p:cNvPr id="7" name="Rectangle 6"/>
            <p:cNvSpPr/>
            <p:nvPr/>
          </p:nvSpPr>
          <p:spPr>
            <a:xfrm>
              <a:off x="3475037" y="3401299"/>
              <a:ext cx="6096000" cy="1940848"/>
            </a:xfrm>
            <a:prstGeom prst="rect">
              <a:avLst/>
            </a:prstGeom>
            <a:solidFill>
              <a:schemeClr val="tx1"/>
            </a:solidFill>
          </p:spPr>
          <p:txBody>
            <a:bodyPr wrap="square" lIns="93278" tIns="46639" rIns="93278" bIns="46639">
              <a:spAutoFit/>
            </a:bodyPr>
            <a:lstStyle/>
            <a:p>
              <a:r>
                <a:rPr lang="en-US" sz="1200" b="1" dirty="0" err="1">
                  <a:solidFill>
                    <a:srgbClr val="2B91AF"/>
                  </a:solidFill>
                  <a:highlight>
                    <a:srgbClr val="FFFFFF"/>
                  </a:highlight>
                  <a:latin typeface="Consolas" panose="020B0609020204030204" pitchFamily="49" charset="0"/>
                </a:rPr>
                <a:t>ContentIterator</a:t>
              </a:r>
              <a:r>
                <a:rPr lang="en-US" sz="1200" b="1" dirty="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contentIterator</a:t>
              </a:r>
              <a:r>
                <a:rPr lang="en-US" sz="1200" b="1" dirty="0">
                  <a:solidFill>
                    <a:srgbClr val="000000"/>
                  </a:solidFill>
                  <a:highlight>
                    <a:srgbClr val="FFFFFF"/>
                  </a:highlight>
                  <a:latin typeface="Consolas" panose="020B0609020204030204" pitchFamily="49" charset="0"/>
                </a:rPr>
                <a:t> = </a:t>
              </a:r>
              <a:r>
                <a:rPr lang="en-US" sz="1200" b="1" dirty="0">
                  <a:solidFill>
                    <a:srgbClr val="0000FF"/>
                  </a:solidFill>
                  <a:highlight>
                    <a:srgbClr val="FFFFFF"/>
                  </a:highlight>
                  <a:latin typeface="Consolas" panose="020B0609020204030204" pitchFamily="49" charset="0"/>
                </a:rPr>
                <a:t>new</a:t>
              </a:r>
              <a:r>
                <a:rPr lang="en-US" sz="1200" b="1" dirty="0">
                  <a:solidFill>
                    <a:srgbClr val="000000"/>
                  </a:solidFill>
                  <a:highlight>
                    <a:srgbClr val="FFFFFF"/>
                  </a:highlight>
                  <a:latin typeface="Consolas" panose="020B0609020204030204" pitchFamily="49" charset="0"/>
                </a:rPr>
                <a:t> </a:t>
              </a:r>
              <a:r>
                <a:rPr lang="en-US" sz="1200" b="1" dirty="0" err="1">
                  <a:solidFill>
                    <a:srgbClr val="2B91AF"/>
                  </a:solidFill>
                  <a:highlight>
                    <a:srgbClr val="FFFFFF"/>
                  </a:highlight>
                  <a:latin typeface="Consolas" panose="020B0609020204030204" pitchFamily="49" charset="0"/>
                </a:rPr>
                <a:t>ContentIterator</a:t>
              </a:r>
              <a:r>
                <a:rPr lang="en-US" sz="1200" b="1" dirty="0">
                  <a:solidFill>
                    <a:srgbClr val="000000"/>
                  </a:solidFill>
                  <a:highlight>
                    <a:srgbClr val="FFFFFF"/>
                  </a:highlight>
                  <a:latin typeface="Consolas" panose="020B0609020204030204" pitchFamily="49" charset="0"/>
                </a:rPr>
                <a:t>();</a:t>
              </a:r>
            </a:p>
            <a:p>
              <a:r>
                <a:rPr lang="en-US" sz="1200" b="1" dirty="0" err="1">
                  <a:solidFill>
                    <a:srgbClr val="000000"/>
                  </a:solidFill>
                  <a:highlight>
                    <a:srgbClr val="FFFFFF"/>
                  </a:highlight>
                  <a:latin typeface="Consolas" panose="020B0609020204030204" pitchFamily="49" charset="0"/>
                </a:rPr>
                <a:t>contentIterator.ProcessListItems</a:t>
              </a:r>
              <a:r>
                <a:rPr lang="en-US" sz="1200" b="1" dirty="0">
                  <a:solidFill>
                    <a:srgbClr val="000000"/>
                  </a:solidFill>
                  <a:highlight>
                    <a:srgbClr val="FFFFFF"/>
                  </a:highlight>
                  <a:latin typeface="Consolas" panose="020B0609020204030204" pitchFamily="49" charset="0"/>
                </a:rPr>
                <a:t>(list,</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FF"/>
                  </a:solidFill>
                  <a:highlight>
                    <a:srgbClr val="FFFFFF"/>
                  </a:highlight>
                  <a:latin typeface="Consolas" panose="020B0609020204030204" pitchFamily="49" charset="0"/>
                </a:rPr>
                <a:t>delegate</a:t>
              </a:r>
              <a:r>
                <a:rPr lang="en-US" sz="1200" b="1" dirty="0" smtClean="0">
                  <a:solidFill>
                    <a:srgbClr val="000000"/>
                  </a:solidFill>
                  <a:highlight>
                    <a:srgbClr val="FFFFFF"/>
                  </a:highlight>
                  <a:latin typeface="Consolas" panose="020B0609020204030204" pitchFamily="49" charset="0"/>
                </a:rPr>
                <a:t>(</a:t>
              </a:r>
              <a:r>
                <a:rPr lang="en-US" sz="1200" b="1" dirty="0" err="1" smtClean="0">
                  <a:solidFill>
                    <a:srgbClr val="2B91AF"/>
                  </a:solidFill>
                  <a:highlight>
                    <a:srgbClr val="FFFFFF"/>
                  </a:highlight>
                  <a:latin typeface="Consolas" panose="020B0609020204030204" pitchFamily="49" charset="0"/>
                </a:rPr>
                <a:t>SPListItem</a:t>
              </a:r>
              <a:r>
                <a:rPr lang="en-US" sz="1200" b="1" dirty="0" smtClean="0">
                  <a:solidFill>
                    <a:srgbClr val="000000"/>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 {</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FF"/>
                  </a:solidFill>
                  <a:highlight>
                    <a:srgbClr val="FFFFFF"/>
                  </a:highlight>
                  <a:latin typeface="Consolas" panose="020B0609020204030204" pitchFamily="49" charset="0"/>
                </a:rPr>
                <a:t>delegate</a:t>
              </a:r>
              <a:r>
                <a:rPr lang="en-US" sz="1200" b="1" dirty="0" smtClean="0">
                  <a:solidFill>
                    <a:srgbClr val="000000"/>
                  </a:solidFill>
                  <a:highlight>
                    <a:srgbClr val="FFFFFF"/>
                  </a:highlight>
                  <a:latin typeface="Consolas" panose="020B0609020204030204" pitchFamily="49" charset="0"/>
                </a:rPr>
                <a:t>(</a:t>
              </a:r>
              <a:r>
                <a:rPr lang="en-US" sz="1200" b="1" dirty="0" err="1" smtClean="0">
                  <a:solidFill>
                    <a:srgbClr val="2B91AF"/>
                  </a:solidFill>
                  <a:highlight>
                    <a:srgbClr val="FFFFFF"/>
                  </a:highlight>
                  <a:latin typeface="Consolas" panose="020B0609020204030204" pitchFamily="49" charset="0"/>
                </a:rPr>
                <a:t>SPListItem</a:t>
              </a:r>
              <a:r>
                <a:rPr lang="en-US" sz="1200" b="1" dirty="0" smtClean="0">
                  <a:solidFill>
                    <a:srgbClr val="2B91AF"/>
                  </a:solidFill>
                  <a:highlight>
                    <a:srgbClr val="FFFFFF"/>
                  </a:highlight>
                  <a:latin typeface="Consolas" panose="020B0609020204030204" pitchFamily="49" charset="0"/>
                </a:rPr>
                <a:t> </a:t>
              </a:r>
              <a:r>
                <a:rPr lang="en-US" sz="1200" b="1" dirty="0" err="1">
                  <a:solidFill>
                    <a:srgbClr val="000000"/>
                  </a:solidFill>
                  <a:highlight>
                    <a:srgbClr val="FFFFFF"/>
                  </a:highlight>
                  <a:latin typeface="Consolas" panose="020B0609020204030204" pitchFamily="49" charset="0"/>
                </a:rPr>
                <a:t>listItem</a:t>
              </a:r>
              <a:r>
                <a:rPr lang="en-US" sz="1200" b="1" dirty="0">
                  <a:solidFill>
                    <a:srgbClr val="000000"/>
                  </a:solidFill>
                  <a:highlight>
                    <a:srgbClr val="FFFFFF"/>
                  </a:highlight>
                  <a:latin typeface="Consolas" panose="020B0609020204030204" pitchFamily="49" charset="0"/>
                </a:rPr>
                <a:t>, </a:t>
              </a:r>
              <a:r>
                <a:rPr lang="en-US" sz="1200" b="1" dirty="0">
                  <a:solidFill>
                    <a:srgbClr val="2B91AF"/>
                  </a:solidFill>
                  <a:highlight>
                    <a:srgbClr val="FFFFFF"/>
                  </a:highlight>
                  <a:latin typeface="Consolas" panose="020B0609020204030204" pitchFamily="49" charset="0"/>
                </a:rPr>
                <a:t>Exception</a:t>
              </a:r>
              <a:r>
                <a:rPr lang="en-US" sz="1200" b="1" dirty="0">
                  <a:solidFill>
                    <a:srgbClr val="000000"/>
                  </a:solidFill>
                  <a:highlight>
                    <a:srgbClr val="FFFFFF"/>
                  </a:highlight>
                  <a:latin typeface="Consolas" panose="020B0609020204030204" pitchFamily="49" charset="0"/>
                </a:rPr>
                <a:t> e) {</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Log(</a:t>
              </a:r>
              <a:r>
                <a:rPr lang="en-US" sz="1200" b="1" dirty="0">
                  <a:solidFill>
                    <a:srgbClr val="A31515"/>
                  </a:solidFill>
                  <a:highlight>
                    <a:srgbClr val="FFFFFF"/>
                  </a:highlight>
                  <a:latin typeface="Consolas" panose="020B0609020204030204" pitchFamily="49" charset="0"/>
                </a:rPr>
                <a:t>"Error processing item "</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listItem.Url</a:t>
              </a:r>
              <a:r>
                <a:rPr lang="en-US" sz="1200" b="1" dirty="0">
                  <a:solidFill>
                    <a:srgbClr val="000000"/>
                  </a:solidFill>
                  <a:highlight>
                    <a:srgbClr val="FFFFFF"/>
                  </a:highlight>
                  <a:latin typeface="Consolas" panose="020B0609020204030204" pitchFamily="49" charset="0"/>
                </a:rPr>
                <a:t> + </a:t>
              </a:r>
              <a:r>
                <a:rPr lang="en-US" sz="1200" b="1" dirty="0">
                  <a:solidFill>
                    <a:srgbClr val="A31515"/>
                  </a:solidFill>
                  <a:highlight>
                    <a:srgbClr val="FFFFFF"/>
                  </a:highlight>
                  <a:latin typeface="Consolas" panose="020B0609020204030204" pitchFamily="49" charset="0"/>
                </a:rPr>
                <a:t>": "</a:t>
              </a:r>
              <a:r>
                <a:rPr lang="en-US" sz="1200" b="1" dirty="0">
                  <a:solidFill>
                    <a:srgbClr val="000000"/>
                  </a:solidFill>
                  <a:highlight>
                    <a:srgbClr val="FFFFFF"/>
                  </a:highlight>
                  <a:latin typeface="Consolas" panose="020B0609020204030204" pitchFamily="49" charset="0"/>
                </a:rPr>
                <a:t> + </a:t>
              </a:r>
              <a:r>
                <a:rPr lang="en-US" sz="1200" b="1" dirty="0" err="1">
                  <a:solidFill>
                    <a:srgbClr val="000000"/>
                  </a:solidFill>
                  <a:highlight>
                    <a:srgbClr val="FFFFFF"/>
                  </a:highlight>
                  <a:latin typeface="Consolas" panose="020B0609020204030204" pitchFamily="49" charset="0"/>
                </a:rPr>
                <a:t>e.Message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return</a:t>
              </a:r>
              <a:r>
                <a:rPr lang="en-US" sz="1200" b="1" dirty="0">
                  <a:solidFill>
                    <a:srgbClr val="000000"/>
                  </a:solidFill>
                  <a:highlight>
                    <a:srgbClr val="FFFFFF"/>
                  </a:highlight>
                  <a:latin typeface="Consolas" panose="020B0609020204030204" pitchFamily="49" charset="0"/>
                </a:rPr>
                <a:t> </a:t>
              </a:r>
              <a:r>
                <a:rPr lang="en-US" sz="1200" b="1" dirty="0">
                  <a:solidFill>
                    <a:srgbClr val="0000FF"/>
                  </a:solidFill>
                  <a:highlight>
                    <a:srgbClr val="FFFFFF"/>
                  </a:highlight>
                  <a:latin typeface="Consolas" panose="020B0609020204030204" pitchFamily="49" charset="0"/>
                </a:rPr>
                <a:t>true</a:t>
              </a:r>
              <a:r>
                <a:rPr lang="en-US" sz="1200" b="1" dirty="0">
                  <a:solidFill>
                    <a:srgbClr val="000000"/>
                  </a:solidFill>
                  <a:highlight>
                    <a:srgbClr val="FFFFFF"/>
                  </a:highlight>
                  <a:latin typeface="Consolas" panose="020B0609020204030204" pitchFamily="49" charset="0"/>
                </a:rPr>
                <a:t>;</a:t>
              </a:r>
            </a:p>
            <a:p>
              <a:r>
                <a:rPr lang="en-US" sz="1200" b="1" dirty="0">
                  <a:solidFill>
                    <a:srgbClr val="000000"/>
                  </a:solidFill>
                  <a:highlight>
                    <a:srgbClr val="FFFFFF"/>
                  </a:highlight>
                  <a:latin typeface="Consolas" panose="020B0609020204030204" pitchFamily="49" charset="0"/>
                </a:rPr>
                <a:t>  </a:t>
              </a:r>
              <a:r>
                <a:rPr lang="en-US" sz="1200" b="1" dirty="0" smtClean="0">
                  <a:solidFill>
                    <a:srgbClr val="000000"/>
                  </a:solidFill>
                  <a:highlight>
                    <a:srgbClr val="FFFFFF"/>
                  </a:highlight>
                  <a:latin typeface="Consolas" panose="020B0609020204030204" pitchFamily="49" charset="0"/>
                </a:rPr>
                <a:t>}</a:t>
              </a:r>
              <a:endParaRPr lang="en-US" sz="1200" b="1" dirty="0">
                <a:solidFill>
                  <a:srgbClr val="000000"/>
                </a:solidFill>
                <a:highlight>
                  <a:srgbClr val="FFFFFF"/>
                </a:highlight>
                <a:latin typeface="Consolas" panose="020B0609020204030204" pitchFamily="49" charset="0"/>
              </a:endParaRPr>
            </a:p>
            <a:p>
              <a:r>
                <a:rPr lang="en-US" sz="1200" b="1" dirty="0">
                  <a:solidFill>
                    <a:srgbClr val="000000"/>
                  </a:solidFill>
                  <a:highlight>
                    <a:srgbClr val="FFFFFF"/>
                  </a:highlight>
                  <a:latin typeface="Consolas" panose="020B0609020204030204" pitchFamily="49" charset="0"/>
                </a:rPr>
                <a:t>);</a:t>
              </a:r>
            </a:p>
          </p:txBody>
        </p:sp>
        <p:sp>
          <p:nvSpPr>
            <p:cNvPr id="28" name="Rectangle 27"/>
            <p:cNvSpPr/>
            <p:nvPr/>
          </p:nvSpPr>
          <p:spPr>
            <a:xfrm>
              <a:off x="3856036" y="2679439"/>
              <a:ext cx="4901561" cy="525076"/>
            </a:xfrm>
            <a:prstGeom prst="rect">
              <a:avLst/>
            </a:prstGeom>
            <a:solidFill>
              <a:schemeClr val="tx1"/>
            </a:solidFill>
          </p:spPr>
          <p:txBody>
            <a:bodyPr wrap="square" lIns="93278" tIns="46639" rIns="93278" bIns="46639">
              <a:spAutoFit/>
            </a:bodyPr>
            <a:lstStyle/>
            <a:p>
              <a:pPr algn="ctr"/>
              <a:r>
                <a:rPr lang="en-US" sz="2800" b="1" spc="100" dirty="0">
                  <a:solidFill>
                    <a:schemeClr val="accent2"/>
                  </a:solidFill>
                  <a:latin typeface="Arial Black" panose="020B0A04020102020204" pitchFamily="34" charset="0"/>
                </a:rPr>
                <a:t>(Server OM)</a:t>
              </a:r>
              <a:endParaRPr lang="en-US" sz="2800" dirty="0">
                <a:solidFill>
                  <a:schemeClr val="accent2"/>
                </a:solidFill>
                <a:latin typeface="Arial Black" panose="020B0A04020102020204" pitchFamily="34" charset="0"/>
              </a:endParaRPr>
            </a:p>
          </p:txBody>
        </p:sp>
      </p:grpSp>
      <p:sp>
        <p:nvSpPr>
          <p:cNvPr id="25" name="Rounded Rectangle 24"/>
          <p:cNvSpPr/>
          <p:nvPr/>
        </p:nvSpPr>
        <p:spPr bwMode="auto">
          <a:xfrm>
            <a:off x="1005685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ounded Rectangle 25"/>
          <p:cNvSpPr/>
          <p:nvPr/>
        </p:nvSpPr>
        <p:spPr bwMode="auto">
          <a:xfrm>
            <a:off x="10309245"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ounded Rectangle 26"/>
          <p:cNvSpPr/>
          <p:nvPr/>
        </p:nvSpPr>
        <p:spPr bwMode="auto">
          <a:xfrm>
            <a:off x="10561637"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ounded Rectangle 29"/>
          <p:cNvSpPr/>
          <p:nvPr/>
        </p:nvSpPr>
        <p:spPr bwMode="auto">
          <a:xfrm>
            <a:off x="1081243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ounded Rectangle 30"/>
          <p:cNvSpPr/>
          <p:nvPr/>
        </p:nvSpPr>
        <p:spPr bwMode="auto">
          <a:xfrm>
            <a:off x="11057171" y="6383638"/>
            <a:ext cx="252392" cy="228599"/>
          </a:xfrm>
          <a:prstGeom prst="roundRect">
            <a:avLst/>
          </a:prstGeom>
          <a:solidFill>
            <a:schemeClr val="accent2"/>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ounded Rectangle 31"/>
          <p:cNvSpPr/>
          <p:nvPr/>
        </p:nvSpPr>
        <p:spPr bwMode="auto">
          <a:xfrm>
            <a:off x="1130956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ounded Rectangle 32"/>
          <p:cNvSpPr/>
          <p:nvPr/>
        </p:nvSpPr>
        <p:spPr bwMode="auto">
          <a:xfrm>
            <a:off x="11568546"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20758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2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par>
                                <p:cTn id="39" presetID="1" presetClass="exit" presetSubtype="0" fill="hold" grpId="1" nodeType="withEffect">
                                  <p:stCondLst>
                                    <p:cond delay="0"/>
                                  </p:stCondLst>
                                  <p:childTnLst>
                                    <p:set>
                                      <p:cBhvr>
                                        <p:cTn id="40" dur="1" fill="hold">
                                          <p:stCondLst>
                                            <p:cond delay="0"/>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16"/>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20"/>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2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par>
                                <p:cTn id="55" presetID="1" presetClass="exit" presetSubtype="0" fill="hold" grpId="1" nodeType="withEffect">
                                  <p:stCondLst>
                                    <p:cond delay="0"/>
                                  </p:stCondLst>
                                  <p:childTnLst>
                                    <p:set>
                                      <p:cBhvr>
                                        <p:cTn id="56"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20" grpId="0" animBg="1"/>
      <p:bldP spid="20" grpId="1" animBg="1"/>
      <p:bldP spid="24" grpId="0" animBg="1"/>
      <p:bldP spid="24"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1" y="0"/>
            <a:ext cx="12436475" cy="1287461"/>
          </a:xfrm>
          <a:prstGeom prst="rect">
            <a:avLst/>
          </a:prstGeom>
          <a:solidFill>
            <a:schemeClr val="accent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itle 3"/>
          <p:cNvSpPr txBox="1">
            <a:spLocks/>
          </p:cNvSpPr>
          <p:nvPr/>
        </p:nvSpPr>
        <p:spPr>
          <a:xfrm>
            <a:off x="188494" y="220662"/>
            <a:ext cx="11887200" cy="9906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Code Sample #3: </a:t>
            </a:r>
            <a:r>
              <a:rPr lang="en-US" dirty="0"/>
              <a:t>Automated Tagging</a:t>
            </a:r>
          </a:p>
        </p:txBody>
      </p:sp>
      <p:sp>
        <p:nvSpPr>
          <p:cNvPr id="17" name="TextBox 16"/>
          <p:cNvSpPr txBox="1"/>
          <p:nvPr/>
        </p:nvSpPr>
        <p:spPr>
          <a:xfrm rot="21139630">
            <a:off x="10750494" y="5824336"/>
            <a:ext cx="1219199"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chemeClr val="accent2"/>
                </a:solidFill>
                <a:latin typeface="Comic Sans MS" pitchFamily="66" charset="0"/>
              </a:rPr>
              <a:t>demo!</a:t>
            </a:r>
          </a:p>
        </p:txBody>
      </p:sp>
      <p:sp>
        <p:nvSpPr>
          <p:cNvPr id="18" name="Rounded Rectangle 17"/>
          <p:cNvSpPr/>
          <p:nvPr/>
        </p:nvSpPr>
        <p:spPr bwMode="auto">
          <a:xfrm>
            <a:off x="1005685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Rounded Rectangle 18"/>
          <p:cNvSpPr/>
          <p:nvPr/>
        </p:nvSpPr>
        <p:spPr bwMode="auto">
          <a:xfrm>
            <a:off x="10309245"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ounded Rectangle 19"/>
          <p:cNvSpPr/>
          <p:nvPr/>
        </p:nvSpPr>
        <p:spPr bwMode="auto">
          <a:xfrm>
            <a:off x="10561637"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ounded Rectangle 23"/>
          <p:cNvSpPr/>
          <p:nvPr/>
        </p:nvSpPr>
        <p:spPr bwMode="auto">
          <a:xfrm>
            <a:off x="1081243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ounded Rectangle 24"/>
          <p:cNvSpPr/>
          <p:nvPr/>
        </p:nvSpPr>
        <p:spPr bwMode="auto">
          <a:xfrm>
            <a:off x="11057171"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ounded Rectangle 25"/>
          <p:cNvSpPr/>
          <p:nvPr/>
        </p:nvSpPr>
        <p:spPr bwMode="auto">
          <a:xfrm>
            <a:off x="11309563" y="6383638"/>
            <a:ext cx="252392" cy="22859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ounded Rectangle 26"/>
          <p:cNvSpPr/>
          <p:nvPr/>
        </p:nvSpPr>
        <p:spPr bwMode="auto">
          <a:xfrm>
            <a:off x="11583731" y="6316661"/>
            <a:ext cx="261938" cy="311449"/>
          </a:xfrm>
          <a:prstGeom prst="roundRect">
            <a:avLst>
              <a:gd name="adj" fmla="val 32452"/>
            </a:avLst>
          </a:prstGeom>
          <a:solidFill>
            <a:schemeClr val="accent2"/>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Oval 27"/>
          <p:cNvSpPr/>
          <p:nvPr/>
        </p:nvSpPr>
        <p:spPr bwMode="auto">
          <a:xfrm flipH="1">
            <a:off x="11668123" y="6428895"/>
            <a:ext cx="228601" cy="129067"/>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Oval 28"/>
          <p:cNvSpPr/>
          <p:nvPr/>
        </p:nvSpPr>
        <p:spPr bwMode="auto">
          <a:xfrm flipH="1">
            <a:off x="11644313" y="6402389"/>
            <a:ext cx="224339" cy="105567"/>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Oval 29"/>
          <p:cNvSpPr/>
          <p:nvPr/>
        </p:nvSpPr>
        <p:spPr bwMode="auto">
          <a:xfrm rot="4654115" flipH="1" flipV="1">
            <a:off x="11762997" y="6364029"/>
            <a:ext cx="68388" cy="45719"/>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Oval 30"/>
          <p:cNvSpPr/>
          <p:nvPr/>
        </p:nvSpPr>
        <p:spPr bwMode="auto">
          <a:xfrm rot="6223935" flipH="1" flipV="1">
            <a:off x="11698583" y="6368343"/>
            <a:ext cx="68388" cy="45719"/>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6328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5000"/>
                                  </p:iterate>
                                  <p:childTnLst>
                                    <p:animMotion origin="layout" path="M 0.0 0.0 L 0.0 -0.07213" pathEditMode="relative" ptsTypes="">
                                      <p:cBhvr>
                                        <p:cTn id="6" dur="250" accel="50000" decel="50000" autoRev="1" fill="hold">
                                          <p:stCondLst>
                                            <p:cond delay="0"/>
                                          </p:stCondLst>
                                        </p:cTn>
                                        <p:tgtEl>
                                          <p:spTgt spid="17"/>
                                        </p:tgtEl>
                                        <p:attrNameLst>
                                          <p:attrName>ppt_x</p:attrName>
                                          <p:attrName>ppt_y</p:attrName>
                                        </p:attrNameLst>
                                      </p:cBhvr>
                                    </p:animMotion>
                                    <p:animRot by="1500000">
                                      <p:cBhvr>
                                        <p:cTn id="7" dur="125" fill="hold">
                                          <p:stCondLst>
                                            <p:cond delay="0"/>
                                          </p:stCondLst>
                                        </p:cTn>
                                        <p:tgtEl>
                                          <p:spTgt spid="17"/>
                                        </p:tgtEl>
                                        <p:attrNameLst>
                                          <p:attrName>r</p:attrName>
                                        </p:attrNameLst>
                                      </p:cBhvr>
                                    </p:animRot>
                                    <p:animRot by="-1500000">
                                      <p:cBhvr>
                                        <p:cTn id="8" dur="125" fill="hold">
                                          <p:stCondLst>
                                            <p:cond delay="125"/>
                                          </p:stCondLst>
                                        </p:cTn>
                                        <p:tgtEl>
                                          <p:spTgt spid="17"/>
                                        </p:tgtEl>
                                        <p:attrNameLst>
                                          <p:attrName>r</p:attrName>
                                        </p:attrNameLst>
                                      </p:cBhvr>
                                    </p:animRot>
                                    <p:animRot by="-1500000">
                                      <p:cBhvr>
                                        <p:cTn id="9" dur="125" fill="hold">
                                          <p:stCondLst>
                                            <p:cond delay="250"/>
                                          </p:stCondLst>
                                        </p:cTn>
                                        <p:tgtEl>
                                          <p:spTgt spid="17"/>
                                        </p:tgtEl>
                                        <p:attrNameLst>
                                          <p:attrName>r</p:attrName>
                                        </p:attrNameLst>
                                      </p:cBhvr>
                                    </p:animRot>
                                    <p:animRot by="1500000">
                                      <p:cBhvr>
                                        <p:cTn id="10" dur="125" fill="hold">
                                          <p:stCondLst>
                                            <p:cond delay="375"/>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4106862"/>
            <a:ext cx="8839198" cy="1219181"/>
          </a:xfrm>
        </p:spPr>
        <p:txBody>
          <a:bodyPr/>
          <a:lstStyle/>
          <a:p>
            <a:r>
              <a:rPr lang="en-US" sz="5000" dirty="0" smtClean="0"/>
              <a:t>Demo #3: Automated Tagging</a:t>
            </a:r>
            <a:endParaRPr lang="en-US" sz="5000" dirty="0"/>
          </a:p>
        </p:txBody>
      </p:sp>
      <p:sp>
        <p:nvSpPr>
          <p:cNvPr id="5" name="Text Placeholder 4"/>
          <p:cNvSpPr>
            <a:spLocks noGrp="1"/>
          </p:cNvSpPr>
          <p:nvPr>
            <p:ph type="body" sz="quarter" idx="12"/>
          </p:nvPr>
        </p:nvSpPr>
        <p:spPr/>
        <p:txBody>
          <a:bodyPr/>
          <a:lstStyle/>
          <a:p>
            <a:r>
              <a:rPr lang="en-US" dirty="0"/>
              <a:t>Pete Gonzalez del Solar</a:t>
            </a:r>
          </a:p>
          <a:p>
            <a:r>
              <a:rPr lang="en-US" dirty="0"/>
              <a:t>SharePoint Engineer</a:t>
            </a:r>
          </a:p>
        </p:txBody>
      </p:sp>
    </p:spTree>
    <p:extLst>
      <p:ext uri="{BB962C8B-B14F-4D97-AF65-F5344CB8AC3E}">
        <p14:creationId xmlns:p14="http://schemas.microsoft.com/office/powerpoint/2010/main" val="2657744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731837" y="2369400"/>
            <a:ext cx="990600" cy="912345"/>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731837" y="3451339"/>
            <a:ext cx="990600" cy="912345"/>
          </a:xfrm>
          <a:prstGeom prst="rect">
            <a:avLst/>
          </a:prstGeom>
          <a:solidFill>
            <a:schemeClr val="accent5"/>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734736" y="4533278"/>
            <a:ext cx="984803" cy="912344"/>
          </a:xfrm>
          <a:prstGeom prst="rect">
            <a:avLst/>
          </a:prstGeom>
          <a:solidFill>
            <a:schemeClr val="accent2"/>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1804434" y="4658454"/>
            <a:ext cx="616640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Demo </a:t>
            </a:r>
            <a:r>
              <a:rPr lang="en-US" sz="2400" dirty="0"/>
              <a:t>#3: Automated </a:t>
            </a:r>
            <a:r>
              <a:rPr lang="en-US" sz="2400" dirty="0" smtClean="0"/>
              <a:t>Tagging</a:t>
            </a:r>
            <a:endParaRPr lang="en-US" sz="2400" dirty="0" smtClean="0">
              <a:gradFill>
                <a:gsLst>
                  <a:gs pos="2917">
                    <a:schemeClr val="tx1"/>
                  </a:gs>
                  <a:gs pos="30000">
                    <a:schemeClr val="tx1"/>
                  </a:gs>
                </a:gsLst>
                <a:lin ang="5400000" scaled="0"/>
              </a:gradFill>
            </a:endParaRPr>
          </a:p>
        </p:txBody>
      </p:sp>
      <p:sp>
        <p:nvSpPr>
          <p:cNvPr id="12" name="TextBox 11"/>
          <p:cNvSpPr txBox="1"/>
          <p:nvPr/>
        </p:nvSpPr>
        <p:spPr>
          <a:xfrm>
            <a:off x="1804434" y="3583056"/>
            <a:ext cx="586160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Demo #2: </a:t>
            </a:r>
            <a:r>
              <a:rPr lang="en-US" sz="2400" dirty="0"/>
              <a:t>Term Set </a:t>
            </a:r>
            <a:r>
              <a:rPr lang="en-US" sz="2400" dirty="0" smtClean="0"/>
              <a:t>Sync</a:t>
            </a:r>
            <a:endParaRPr lang="en-US" sz="2400" dirty="0" smtClean="0">
              <a:gradFill>
                <a:gsLst>
                  <a:gs pos="2917">
                    <a:schemeClr val="tx1"/>
                  </a:gs>
                  <a:gs pos="30000">
                    <a:schemeClr val="tx1"/>
                  </a:gs>
                </a:gsLst>
                <a:lin ang="5400000" scaled="0"/>
              </a:gradFill>
            </a:endParaRPr>
          </a:p>
        </p:txBody>
      </p:sp>
      <p:sp>
        <p:nvSpPr>
          <p:cNvPr id="13" name="TextBox 12"/>
          <p:cNvSpPr txBox="1"/>
          <p:nvPr/>
        </p:nvSpPr>
        <p:spPr>
          <a:xfrm>
            <a:off x="1804434" y="2470725"/>
            <a:ext cx="5861603" cy="664797"/>
          </a:xfrm>
          <a:prstGeom prst="rect">
            <a:avLst/>
          </a:prstGeom>
          <a:noFill/>
        </p:spPr>
        <p:txBody>
          <a:bodyPr wrap="square" lIns="182880" tIns="146304" rIns="182880" bIns="146304" rtlCol="0">
            <a:spAutoFit/>
          </a:bodyPr>
          <a:lstStyle/>
          <a:p>
            <a:r>
              <a:rPr lang="en-US" sz="2400" dirty="0" smtClean="0"/>
              <a:t>Demo #1: Term Set Import</a:t>
            </a:r>
            <a:endParaRPr lang="en-US" sz="2400" dirty="0"/>
          </a:p>
        </p:txBody>
      </p:sp>
      <p:sp>
        <p:nvSpPr>
          <p:cNvPr id="14" name="TextBox 13"/>
          <p:cNvSpPr txBox="1"/>
          <p:nvPr/>
        </p:nvSpPr>
        <p:spPr>
          <a:xfrm>
            <a:off x="1804433" y="1358394"/>
            <a:ext cx="6852204" cy="664797"/>
          </a:xfrm>
          <a:prstGeom prst="rect">
            <a:avLst/>
          </a:prstGeom>
          <a:noFill/>
        </p:spPr>
        <p:txBody>
          <a:bodyPr wrap="square" lIns="182880" tIns="146304" rIns="182880" bIns="146304" rtlCol="0">
            <a:spAutoFit/>
          </a:bodyPr>
          <a:lstStyle/>
          <a:p>
            <a:r>
              <a:rPr lang="en-US" sz="2400" dirty="0" smtClean="0"/>
              <a:t>Taxonomy Architecture &amp; Scenarios</a:t>
            </a:r>
            <a:endParaRPr lang="en-US" sz="2400" dirty="0"/>
          </a:p>
        </p:txBody>
      </p:sp>
      <p:sp>
        <p:nvSpPr>
          <p:cNvPr id="15" name="TextBox 14"/>
          <p:cNvSpPr txBox="1"/>
          <p:nvPr/>
        </p:nvSpPr>
        <p:spPr>
          <a:xfrm>
            <a:off x="1804434" y="5733851"/>
            <a:ext cx="4709185" cy="664797"/>
          </a:xfrm>
          <a:prstGeom prst="rect">
            <a:avLst/>
          </a:prstGeom>
          <a:noFill/>
        </p:spPr>
        <p:txBody>
          <a:bodyPr wrap="square" lIns="182880" tIns="146304" rIns="182880" bIns="146304" rtlCol="0">
            <a:spAutoFit/>
          </a:bodyPr>
          <a:lstStyle/>
          <a:p>
            <a:r>
              <a:rPr lang="en-US" sz="2400" dirty="0" smtClean="0"/>
              <a:t>Wrap-up Q&amp;A</a:t>
            </a:r>
            <a:endParaRPr lang="en-US" sz="2400" dirty="0"/>
          </a:p>
        </p:txBody>
      </p:sp>
      <p:sp>
        <p:nvSpPr>
          <p:cNvPr id="16" name="Title 1"/>
          <p:cNvSpPr txBox="1">
            <a:spLocks/>
          </p:cNvSpPr>
          <p:nvPr/>
        </p:nvSpPr>
        <p:spPr>
          <a:xfrm>
            <a:off x="503241" y="342265"/>
            <a:ext cx="6705596" cy="917575"/>
          </a:xfrm>
          <a:prstGeom prst="rect">
            <a:avLst/>
          </a:prstGeom>
        </p:spPr>
        <p:txBody>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Today’s discussion</a:t>
            </a:r>
            <a:endParaRPr lang="en-US" dirty="0"/>
          </a:p>
        </p:txBody>
      </p:sp>
      <p:grpSp>
        <p:nvGrpSpPr>
          <p:cNvPr id="25" name="Group 24"/>
          <p:cNvGrpSpPr/>
          <p:nvPr/>
        </p:nvGrpSpPr>
        <p:grpSpPr>
          <a:xfrm>
            <a:off x="731837" y="1287462"/>
            <a:ext cx="990600" cy="912344"/>
            <a:chOff x="731837" y="1287462"/>
            <a:chExt cx="990600" cy="912344"/>
          </a:xfrm>
          <a:solidFill>
            <a:schemeClr val="tx2"/>
          </a:solidFill>
        </p:grpSpPr>
        <p:sp>
          <p:nvSpPr>
            <p:cNvPr id="17" name="Rectangle 16"/>
            <p:cNvSpPr/>
            <p:nvPr/>
          </p:nvSpPr>
          <p:spPr bwMode="auto">
            <a:xfrm>
              <a:off x="731837" y="1287462"/>
              <a:ext cx="990600" cy="912344"/>
            </a:xfrm>
            <a:prstGeom prst="rect">
              <a:avLst/>
            </a:prstGeom>
            <a:grp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Freeform 19"/>
            <p:cNvSpPr>
              <a:spLocks noEditPoints="1"/>
            </p:cNvSpPr>
            <p:nvPr/>
          </p:nvSpPr>
          <p:spPr bwMode="black">
            <a:xfrm>
              <a:off x="941591" y="1456937"/>
              <a:ext cx="571092" cy="573394"/>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nvGrpSpPr>
          <p:cNvPr id="26" name="Group 25"/>
          <p:cNvGrpSpPr/>
          <p:nvPr/>
        </p:nvGrpSpPr>
        <p:grpSpPr>
          <a:xfrm>
            <a:off x="731837" y="5615215"/>
            <a:ext cx="990600" cy="902073"/>
            <a:chOff x="731837" y="5615215"/>
            <a:chExt cx="990600" cy="902073"/>
          </a:xfrm>
        </p:grpSpPr>
        <p:sp>
          <p:nvSpPr>
            <p:cNvPr id="21" name="Rectangle 20"/>
            <p:cNvSpPr/>
            <p:nvPr/>
          </p:nvSpPr>
          <p:spPr bwMode="auto">
            <a:xfrm>
              <a:off x="731837" y="5615215"/>
              <a:ext cx="990600" cy="902073"/>
            </a:xfrm>
            <a:prstGeom prst="rect">
              <a:avLst/>
            </a:prstGeom>
            <a:solidFill>
              <a:schemeClr val="tx1">
                <a:lumMod val="50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Freeform 52"/>
            <p:cNvSpPr>
              <a:spLocks noEditPoints="1"/>
            </p:cNvSpPr>
            <p:nvPr/>
          </p:nvSpPr>
          <p:spPr bwMode="black">
            <a:xfrm>
              <a:off x="921000" y="5778264"/>
              <a:ext cx="612275" cy="575975"/>
            </a:xfrm>
            <a:custGeom>
              <a:avLst/>
              <a:gdLst>
                <a:gd name="T0" fmla="*/ 76 w 153"/>
                <a:gd name="T1" fmla="*/ 9 h 144"/>
                <a:gd name="T2" fmla="*/ 15 w 153"/>
                <a:gd name="T3" fmla="*/ 63 h 144"/>
                <a:gd name="T4" fmla="*/ 27 w 153"/>
                <a:gd name="T5" fmla="*/ 109 h 144"/>
                <a:gd name="T6" fmla="*/ 68 w 153"/>
                <a:gd name="T7" fmla="*/ 133 h 144"/>
                <a:gd name="T8" fmla="*/ 77 w 153"/>
                <a:gd name="T9" fmla="*/ 134 h 144"/>
                <a:gd name="T10" fmla="*/ 138 w 153"/>
                <a:gd name="T11" fmla="*/ 80 h 144"/>
                <a:gd name="T12" fmla="*/ 126 w 153"/>
                <a:gd name="T13" fmla="*/ 34 h 144"/>
                <a:gd name="T14" fmla="*/ 85 w 153"/>
                <a:gd name="T15" fmla="*/ 10 h 144"/>
                <a:gd name="T16" fmla="*/ 76 w 153"/>
                <a:gd name="T17" fmla="*/ 9 h 144"/>
                <a:gd name="T18" fmla="*/ 76 w 153"/>
                <a:gd name="T19" fmla="*/ 0 h 144"/>
                <a:gd name="T20" fmla="*/ 86 w 153"/>
                <a:gd name="T21" fmla="*/ 0 h 144"/>
                <a:gd name="T22" fmla="*/ 148 w 153"/>
                <a:gd name="T23" fmla="*/ 81 h 144"/>
                <a:gd name="T24" fmla="*/ 77 w 153"/>
                <a:gd name="T25" fmla="*/ 144 h 144"/>
                <a:gd name="T26" fmla="*/ 67 w 153"/>
                <a:gd name="T27" fmla="*/ 143 h 144"/>
                <a:gd name="T28" fmla="*/ 5 w 153"/>
                <a:gd name="T29" fmla="*/ 62 h 144"/>
                <a:gd name="T30" fmla="*/ 76 w 153"/>
                <a:gd name="T31" fmla="*/ 0 h 144"/>
                <a:gd name="T32" fmla="*/ 53 w 153"/>
                <a:gd name="T33" fmla="*/ 48 h 144"/>
                <a:gd name="T34" fmla="*/ 58 w 153"/>
                <a:gd name="T35" fmla="*/ 40 h 144"/>
                <a:gd name="T36" fmla="*/ 66 w 153"/>
                <a:gd name="T37" fmla="*/ 34 h 144"/>
                <a:gd name="T38" fmla="*/ 76 w 153"/>
                <a:gd name="T39" fmla="*/ 32 h 144"/>
                <a:gd name="T40" fmla="*/ 89 w 153"/>
                <a:gd name="T41" fmla="*/ 34 h 144"/>
                <a:gd name="T42" fmla="*/ 96 w 153"/>
                <a:gd name="T43" fmla="*/ 40 h 144"/>
                <a:gd name="T44" fmla="*/ 101 w 153"/>
                <a:gd name="T45" fmla="*/ 46 h 144"/>
                <a:gd name="T46" fmla="*/ 102 w 153"/>
                <a:gd name="T47" fmla="*/ 52 h 144"/>
                <a:gd name="T48" fmla="*/ 101 w 153"/>
                <a:gd name="T49" fmla="*/ 61 h 144"/>
                <a:gd name="T50" fmla="*/ 98 w 153"/>
                <a:gd name="T51" fmla="*/ 66 h 144"/>
                <a:gd name="T52" fmla="*/ 93 w 153"/>
                <a:gd name="T53" fmla="*/ 70 h 144"/>
                <a:gd name="T54" fmla="*/ 89 w 153"/>
                <a:gd name="T55" fmla="*/ 73 h 144"/>
                <a:gd name="T56" fmla="*/ 85 w 153"/>
                <a:gd name="T57" fmla="*/ 77 h 144"/>
                <a:gd name="T58" fmla="*/ 83 w 153"/>
                <a:gd name="T59" fmla="*/ 82 h 144"/>
                <a:gd name="T60" fmla="*/ 83 w 153"/>
                <a:gd name="T61" fmla="*/ 86 h 144"/>
                <a:gd name="T62" fmla="*/ 69 w 153"/>
                <a:gd name="T63" fmla="*/ 86 h 144"/>
                <a:gd name="T64" fmla="*/ 69 w 153"/>
                <a:gd name="T65" fmla="*/ 81 h 144"/>
                <a:gd name="T66" fmla="*/ 71 w 153"/>
                <a:gd name="T67" fmla="*/ 74 h 144"/>
                <a:gd name="T68" fmla="*/ 74 w 153"/>
                <a:gd name="T69" fmla="*/ 69 h 144"/>
                <a:gd name="T70" fmla="*/ 78 w 153"/>
                <a:gd name="T71" fmla="*/ 65 h 144"/>
                <a:gd name="T72" fmla="*/ 82 w 153"/>
                <a:gd name="T73" fmla="*/ 62 h 144"/>
                <a:gd name="T74" fmla="*/ 85 w 153"/>
                <a:gd name="T75" fmla="*/ 59 h 144"/>
                <a:gd name="T76" fmla="*/ 86 w 153"/>
                <a:gd name="T77" fmla="*/ 54 h 144"/>
                <a:gd name="T78" fmla="*/ 83 w 153"/>
                <a:gd name="T79" fmla="*/ 47 h 144"/>
                <a:gd name="T80" fmla="*/ 77 w 153"/>
                <a:gd name="T81" fmla="*/ 45 h 144"/>
                <a:gd name="T82" fmla="*/ 72 w 153"/>
                <a:gd name="T83" fmla="*/ 46 h 144"/>
                <a:gd name="T84" fmla="*/ 69 w 153"/>
                <a:gd name="T85" fmla="*/ 49 h 144"/>
                <a:gd name="T86" fmla="*/ 67 w 153"/>
                <a:gd name="T87" fmla="*/ 53 h 144"/>
                <a:gd name="T88" fmla="*/ 66 w 153"/>
                <a:gd name="T89" fmla="*/ 58 h 144"/>
                <a:gd name="T90" fmla="*/ 51 w 153"/>
                <a:gd name="T91" fmla="*/ 58 h 144"/>
                <a:gd name="T92" fmla="*/ 53 w 153"/>
                <a:gd name="T93" fmla="*/ 48 h 144"/>
                <a:gd name="T94" fmla="*/ 84 w 153"/>
                <a:gd name="T95" fmla="*/ 101 h 144"/>
                <a:gd name="T96" fmla="*/ 76 w 153"/>
                <a:gd name="T97" fmla="*/ 92 h 144"/>
                <a:gd name="T98" fmla="*/ 68 w 153"/>
                <a:gd name="T99" fmla="*/ 101 h 144"/>
                <a:gd name="T100" fmla="*/ 76 w 153"/>
                <a:gd name="T101" fmla="*/ 109 h 144"/>
                <a:gd name="T102" fmla="*/ 84 w 153"/>
                <a:gd name="T103"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44">
                  <a:moveTo>
                    <a:pt x="76" y="9"/>
                  </a:moveTo>
                  <a:cubicBezTo>
                    <a:pt x="45" y="9"/>
                    <a:pt x="19" y="32"/>
                    <a:pt x="15" y="63"/>
                  </a:cubicBezTo>
                  <a:cubicBezTo>
                    <a:pt x="12" y="80"/>
                    <a:pt x="17" y="96"/>
                    <a:pt x="27" y="109"/>
                  </a:cubicBezTo>
                  <a:cubicBezTo>
                    <a:pt x="37" y="123"/>
                    <a:pt x="52" y="131"/>
                    <a:pt x="68" y="133"/>
                  </a:cubicBezTo>
                  <a:cubicBezTo>
                    <a:pt x="71" y="134"/>
                    <a:pt x="74" y="134"/>
                    <a:pt x="77" y="134"/>
                  </a:cubicBezTo>
                  <a:cubicBezTo>
                    <a:pt x="108" y="134"/>
                    <a:pt x="134" y="111"/>
                    <a:pt x="138" y="80"/>
                  </a:cubicBezTo>
                  <a:cubicBezTo>
                    <a:pt x="141" y="63"/>
                    <a:pt x="136" y="47"/>
                    <a:pt x="126" y="34"/>
                  </a:cubicBezTo>
                  <a:cubicBezTo>
                    <a:pt x="116" y="20"/>
                    <a:pt x="101" y="12"/>
                    <a:pt x="85" y="10"/>
                  </a:cubicBezTo>
                  <a:cubicBezTo>
                    <a:pt x="82" y="9"/>
                    <a:pt x="79" y="9"/>
                    <a:pt x="76" y="9"/>
                  </a:cubicBezTo>
                  <a:moveTo>
                    <a:pt x="76" y="0"/>
                  </a:moveTo>
                  <a:cubicBezTo>
                    <a:pt x="80" y="0"/>
                    <a:pt x="83" y="0"/>
                    <a:pt x="86" y="0"/>
                  </a:cubicBezTo>
                  <a:cubicBezTo>
                    <a:pt x="125" y="6"/>
                    <a:pt x="153" y="42"/>
                    <a:pt x="148" y="81"/>
                  </a:cubicBezTo>
                  <a:cubicBezTo>
                    <a:pt x="143" y="117"/>
                    <a:pt x="112" y="144"/>
                    <a:pt x="77" y="144"/>
                  </a:cubicBezTo>
                  <a:cubicBezTo>
                    <a:pt x="73" y="144"/>
                    <a:pt x="70" y="143"/>
                    <a:pt x="67" y="143"/>
                  </a:cubicBezTo>
                  <a:cubicBezTo>
                    <a:pt x="28" y="138"/>
                    <a:pt x="0" y="101"/>
                    <a:pt x="5" y="62"/>
                  </a:cubicBezTo>
                  <a:cubicBezTo>
                    <a:pt x="10" y="26"/>
                    <a:pt x="41" y="0"/>
                    <a:pt x="76" y="0"/>
                  </a:cubicBezTo>
                  <a:moveTo>
                    <a:pt x="53" y="48"/>
                  </a:moveTo>
                  <a:cubicBezTo>
                    <a:pt x="54" y="45"/>
                    <a:pt x="56" y="42"/>
                    <a:pt x="58" y="40"/>
                  </a:cubicBezTo>
                  <a:cubicBezTo>
                    <a:pt x="60" y="37"/>
                    <a:pt x="63" y="36"/>
                    <a:pt x="66" y="34"/>
                  </a:cubicBezTo>
                  <a:cubicBezTo>
                    <a:pt x="69" y="33"/>
                    <a:pt x="72" y="32"/>
                    <a:pt x="76" y="32"/>
                  </a:cubicBezTo>
                  <a:cubicBezTo>
                    <a:pt x="81" y="32"/>
                    <a:pt x="85" y="33"/>
                    <a:pt x="89" y="34"/>
                  </a:cubicBezTo>
                  <a:cubicBezTo>
                    <a:pt x="92" y="36"/>
                    <a:pt x="94" y="38"/>
                    <a:pt x="96" y="40"/>
                  </a:cubicBezTo>
                  <a:cubicBezTo>
                    <a:pt x="98" y="42"/>
                    <a:pt x="100" y="44"/>
                    <a:pt x="101" y="46"/>
                  </a:cubicBezTo>
                  <a:cubicBezTo>
                    <a:pt x="102" y="48"/>
                    <a:pt x="102" y="50"/>
                    <a:pt x="102" y="52"/>
                  </a:cubicBezTo>
                  <a:cubicBezTo>
                    <a:pt x="102" y="56"/>
                    <a:pt x="102" y="59"/>
                    <a:pt x="101" y="61"/>
                  </a:cubicBezTo>
                  <a:cubicBezTo>
                    <a:pt x="100" y="63"/>
                    <a:pt x="99" y="65"/>
                    <a:pt x="98" y="66"/>
                  </a:cubicBezTo>
                  <a:cubicBezTo>
                    <a:pt x="96" y="68"/>
                    <a:pt x="95" y="69"/>
                    <a:pt x="93" y="70"/>
                  </a:cubicBezTo>
                  <a:cubicBezTo>
                    <a:pt x="92" y="71"/>
                    <a:pt x="90" y="72"/>
                    <a:pt x="89" y="73"/>
                  </a:cubicBezTo>
                  <a:cubicBezTo>
                    <a:pt x="88" y="74"/>
                    <a:pt x="86" y="76"/>
                    <a:pt x="85" y="77"/>
                  </a:cubicBezTo>
                  <a:cubicBezTo>
                    <a:pt x="84" y="78"/>
                    <a:pt x="83" y="80"/>
                    <a:pt x="83" y="82"/>
                  </a:cubicBezTo>
                  <a:cubicBezTo>
                    <a:pt x="83" y="86"/>
                    <a:pt x="83" y="86"/>
                    <a:pt x="83" y="86"/>
                  </a:cubicBezTo>
                  <a:cubicBezTo>
                    <a:pt x="69" y="86"/>
                    <a:pt x="69" y="86"/>
                    <a:pt x="69" y="86"/>
                  </a:cubicBezTo>
                  <a:cubicBezTo>
                    <a:pt x="69" y="81"/>
                    <a:pt x="69" y="81"/>
                    <a:pt x="69" y="81"/>
                  </a:cubicBezTo>
                  <a:cubicBezTo>
                    <a:pt x="69" y="78"/>
                    <a:pt x="70" y="76"/>
                    <a:pt x="71" y="74"/>
                  </a:cubicBezTo>
                  <a:cubicBezTo>
                    <a:pt x="72" y="72"/>
                    <a:pt x="73" y="70"/>
                    <a:pt x="74" y="69"/>
                  </a:cubicBezTo>
                  <a:cubicBezTo>
                    <a:pt x="75" y="67"/>
                    <a:pt x="77" y="66"/>
                    <a:pt x="78" y="65"/>
                  </a:cubicBezTo>
                  <a:cubicBezTo>
                    <a:pt x="79" y="64"/>
                    <a:pt x="81" y="63"/>
                    <a:pt x="82" y="62"/>
                  </a:cubicBezTo>
                  <a:cubicBezTo>
                    <a:pt x="83" y="61"/>
                    <a:pt x="84" y="60"/>
                    <a:pt x="85" y="59"/>
                  </a:cubicBezTo>
                  <a:cubicBezTo>
                    <a:pt x="86" y="57"/>
                    <a:pt x="86" y="56"/>
                    <a:pt x="86" y="54"/>
                  </a:cubicBezTo>
                  <a:cubicBezTo>
                    <a:pt x="86" y="51"/>
                    <a:pt x="85" y="48"/>
                    <a:pt x="83" y="47"/>
                  </a:cubicBezTo>
                  <a:cubicBezTo>
                    <a:pt x="82" y="45"/>
                    <a:pt x="80" y="45"/>
                    <a:pt x="77" y="45"/>
                  </a:cubicBezTo>
                  <a:cubicBezTo>
                    <a:pt x="75" y="45"/>
                    <a:pt x="73" y="45"/>
                    <a:pt x="72" y="46"/>
                  </a:cubicBezTo>
                  <a:cubicBezTo>
                    <a:pt x="71" y="46"/>
                    <a:pt x="70" y="47"/>
                    <a:pt x="69" y="49"/>
                  </a:cubicBezTo>
                  <a:cubicBezTo>
                    <a:pt x="68" y="50"/>
                    <a:pt x="67" y="51"/>
                    <a:pt x="67" y="53"/>
                  </a:cubicBezTo>
                  <a:cubicBezTo>
                    <a:pt x="66" y="54"/>
                    <a:pt x="66" y="56"/>
                    <a:pt x="66" y="58"/>
                  </a:cubicBezTo>
                  <a:cubicBezTo>
                    <a:pt x="51" y="58"/>
                    <a:pt x="51" y="58"/>
                    <a:pt x="51" y="58"/>
                  </a:cubicBezTo>
                  <a:cubicBezTo>
                    <a:pt x="51" y="54"/>
                    <a:pt x="52" y="51"/>
                    <a:pt x="53" y="48"/>
                  </a:cubicBezTo>
                  <a:moveTo>
                    <a:pt x="84" y="101"/>
                  </a:moveTo>
                  <a:cubicBezTo>
                    <a:pt x="84" y="96"/>
                    <a:pt x="80" y="92"/>
                    <a:pt x="76" y="92"/>
                  </a:cubicBezTo>
                  <a:cubicBezTo>
                    <a:pt x="71" y="92"/>
                    <a:pt x="68" y="96"/>
                    <a:pt x="68" y="101"/>
                  </a:cubicBezTo>
                  <a:cubicBezTo>
                    <a:pt x="68" y="105"/>
                    <a:pt x="71" y="109"/>
                    <a:pt x="76" y="109"/>
                  </a:cubicBezTo>
                  <a:cubicBezTo>
                    <a:pt x="80" y="109"/>
                    <a:pt x="84" y="105"/>
                    <a:pt x="84" y="1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8037" y="0"/>
            <a:ext cx="4008438" cy="7001638"/>
          </a:xfrm>
          <a:prstGeom prst="rect">
            <a:avLst/>
          </a:prstGeom>
        </p:spPr>
      </p:pic>
      <p:sp>
        <p:nvSpPr>
          <p:cNvPr id="30" name="TextBox 29"/>
          <p:cNvSpPr txBox="1"/>
          <p:nvPr/>
        </p:nvSpPr>
        <p:spPr>
          <a:xfrm>
            <a:off x="1804434" y="3583055"/>
            <a:ext cx="586160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Demo #2: </a:t>
            </a:r>
            <a:r>
              <a:rPr lang="en-US" sz="2400" dirty="0"/>
              <a:t>Term Set </a:t>
            </a:r>
            <a:r>
              <a:rPr lang="en-US" sz="2400" dirty="0" smtClean="0"/>
              <a:t>Sync</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0662707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551238" y="5048214"/>
            <a:ext cx="8885237" cy="1946312"/>
          </a:xfrm>
          <a:prstGeom prst="rect">
            <a:avLst/>
          </a:prstGeom>
          <a:solidFill>
            <a:schemeClr val="accent4"/>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0" y="0"/>
            <a:ext cx="3551238" cy="6994525"/>
          </a:xfrm>
          <a:prstGeom prst="rect">
            <a:avLst/>
          </a:prstGeom>
          <a:solidFill>
            <a:schemeClr val="accent1"/>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3"/>
          <p:cNvSpPr txBox="1">
            <a:spLocks/>
          </p:cNvSpPr>
          <p:nvPr/>
        </p:nvSpPr>
        <p:spPr>
          <a:xfrm>
            <a:off x="4084636" y="373062"/>
            <a:ext cx="8001001" cy="1371600"/>
          </a:xfrm>
          <a:prstGeom prst="rect">
            <a:avLst/>
          </a:prstGeom>
        </p:spPr>
        <p:txBody>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000" dirty="0" smtClean="0"/>
              <a:t>Deep Dive on Integrating SharePoint Metadata with other Metadata Stores</a:t>
            </a:r>
            <a:endParaRPr lang="en-US" sz="4000" dirty="0"/>
          </a:p>
        </p:txBody>
      </p:sp>
      <p:sp>
        <p:nvSpPr>
          <p:cNvPr id="3" name="Text Placeholder 4"/>
          <p:cNvSpPr txBox="1">
            <a:spLocks/>
          </p:cNvSpPr>
          <p:nvPr/>
        </p:nvSpPr>
        <p:spPr>
          <a:xfrm>
            <a:off x="4074793" y="2405562"/>
            <a:ext cx="3962400" cy="1372151"/>
          </a:xfrm>
          <a:prstGeom prst="rect">
            <a:avLst/>
          </a:prstGeom>
        </p:spPr>
        <p:txBody>
          <a:bodyPr/>
          <a:lst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smtClean="0">
                <a:latin typeface="+mn-lt"/>
              </a:rPr>
              <a:t>Pete Gonzalez del Solar</a:t>
            </a:r>
          </a:p>
          <a:p>
            <a:pPr marL="0" indent="0">
              <a:buNone/>
            </a:pPr>
            <a:r>
              <a:rPr lang="en-US" sz="2800" dirty="0" smtClean="0">
                <a:latin typeface="+mn-lt"/>
              </a:rPr>
              <a:t>SharePoint Engineer</a:t>
            </a:r>
          </a:p>
        </p:txBody>
      </p:sp>
      <p:sp>
        <p:nvSpPr>
          <p:cNvPr id="4" name="TextBox 3"/>
          <p:cNvSpPr txBox="1"/>
          <p:nvPr/>
        </p:nvSpPr>
        <p:spPr>
          <a:xfrm>
            <a:off x="198437" y="1135062"/>
            <a:ext cx="4397152" cy="1625060"/>
          </a:xfrm>
          <a:prstGeom prst="rect">
            <a:avLst/>
          </a:prstGeom>
          <a:noFill/>
        </p:spPr>
        <p:txBody>
          <a:bodyPr wrap="square" lIns="182880" tIns="146304" rIns="182880" bIns="146304" rtlCol="0">
            <a:spAutoFit/>
          </a:bodyPr>
          <a:lstStyle/>
          <a:p>
            <a:pPr>
              <a:lnSpc>
                <a:spcPct val="90000"/>
              </a:lnSpc>
              <a:spcAft>
                <a:spcPts val="600"/>
              </a:spcAft>
            </a:pPr>
            <a:r>
              <a:rPr lang="en-US" sz="9600" dirty="0" smtClean="0">
                <a:latin typeface="+mj-lt"/>
              </a:rPr>
              <a:t>Q&amp;A</a:t>
            </a:r>
          </a:p>
        </p:txBody>
      </p:sp>
      <p:sp>
        <p:nvSpPr>
          <p:cNvPr id="6" name="Title 3"/>
          <p:cNvSpPr txBox="1">
            <a:spLocks/>
          </p:cNvSpPr>
          <p:nvPr/>
        </p:nvSpPr>
        <p:spPr>
          <a:xfrm>
            <a:off x="3779837" y="5433835"/>
            <a:ext cx="8305800" cy="685800"/>
          </a:xfrm>
          <a:prstGeom prst="rect">
            <a:avLst/>
          </a:prstGeom>
        </p:spPr>
        <p:txBody>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3200" b="1" spc="0" dirty="0" smtClean="0"/>
              <a:t>I will post the code on the ECM blog after SPC:</a:t>
            </a:r>
            <a:endParaRPr lang="en-US" sz="3200" b="1" spc="0" dirty="0"/>
          </a:p>
        </p:txBody>
      </p:sp>
      <p:sp>
        <p:nvSpPr>
          <p:cNvPr id="8" name="Title 3"/>
          <p:cNvSpPr txBox="1">
            <a:spLocks/>
          </p:cNvSpPr>
          <p:nvPr/>
        </p:nvSpPr>
        <p:spPr>
          <a:xfrm>
            <a:off x="3786363" y="6074822"/>
            <a:ext cx="8305800" cy="685800"/>
          </a:xfrm>
          <a:prstGeom prst="rect">
            <a:avLst/>
          </a:prstGeom>
        </p:spPr>
        <p:txBody>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3200" b="1" dirty="0">
                <a:latin typeface="Consolas" panose="020B0609020204030204" pitchFamily="49" charset="0"/>
                <a:cs typeface="Consolas" panose="020B0609020204030204" pitchFamily="49" charset="0"/>
              </a:rPr>
              <a:t>http://blogs.msdn.com/b/ecm/</a:t>
            </a:r>
            <a:endParaRPr lang="en-US" sz="3200" b="1" spc="0" dirty="0">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651757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519668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783359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ray"/>
          <p:cNvSpPr/>
          <p:nvPr/>
        </p:nvSpPr>
        <p:spPr bwMode="auto">
          <a:xfrm>
            <a:off x="-1" y="-1"/>
            <a:ext cx="12436475" cy="6994525"/>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TSMT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3368" y="0"/>
            <a:ext cx="8569738" cy="6994525"/>
          </a:xfrm>
          <a:prstGeom prst="rect">
            <a:avLst/>
          </a:prstGeom>
        </p:spPr>
      </p:pic>
      <p:pic>
        <p:nvPicPr>
          <p:cNvPr id="9" name="TSMT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3368" y="0"/>
            <a:ext cx="8569738" cy="6994525"/>
          </a:xfrm>
          <a:prstGeom prst="rect">
            <a:avLst/>
          </a:prstGeom>
        </p:spPr>
      </p:pic>
      <p:pic>
        <p:nvPicPr>
          <p:cNvPr id="10" name="TSMT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3368" y="0"/>
            <a:ext cx="8569738" cy="6994524"/>
          </a:xfrm>
          <a:prstGeom prst="rect">
            <a:avLst/>
          </a:prstGeom>
        </p:spPr>
      </p:pic>
      <p:pic>
        <p:nvPicPr>
          <p:cNvPr id="11" name="TSMT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3368" y="0"/>
            <a:ext cx="8569738" cy="6994524"/>
          </a:xfrm>
          <a:prstGeom prst="rect">
            <a:avLst/>
          </a:prstGeom>
        </p:spPr>
      </p:pic>
    </p:spTree>
    <p:extLst>
      <p:ext uri="{BB962C8B-B14F-4D97-AF65-F5344CB8AC3E}">
        <p14:creationId xmlns:p14="http://schemas.microsoft.com/office/powerpoint/2010/main" val="4090874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01599" y="220662"/>
            <a:ext cx="11374438" cy="620712"/>
          </a:xfrm>
        </p:spPr>
        <p:txBody>
          <a:bodyPr/>
          <a:lstStyle/>
          <a:p>
            <a:r>
              <a:rPr lang="en-US" dirty="0" smtClean="0"/>
              <a:t>Managed Metadata Term Store</a:t>
            </a:r>
            <a:endParaRPr lang="en-US" dirty="0"/>
          </a:p>
        </p:txBody>
      </p:sp>
      <p:grpSp>
        <p:nvGrpSpPr>
          <p:cNvPr id="2" name="Group 1"/>
          <p:cNvGrpSpPr/>
          <p:nvPr/>
        </p:nvGrpSpPr>
        <p:grpSpPr>
          <a:xfrm>
            <a:off x="279916" y="1216511"/>
            <a:ext cx="6354801" cy="1781864"/>
            <a:chOff x="279917" y="1216511"/>
            <a:chExt cx="5809804" cy="1781864"/>
          </a:xfrm>
        </p:grpSpPr>
        <p:sp>
          <p:nvSpPr>
            <p:cNvPr id="4" name="TextBox 3"/>
            <p:cNvSpPr txBox="1"/>
            <p:nvPr/>
          </p:nvSpPr>
          <p:spPr>
            <a:xfrm>
              <a:off x="279917" y="1216511"/>
              <a:ext cx="5809804" cy="1781864"/>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wrap="square" lIns="0" tIns="0" rIns="0" bIns="0" rtlCol="0">
              <a:noAutofit/>
            </a:bodyPr>
            <a:lstStyle/>
            <a:p>
              <a:endParaRPr lang="en-US" sz="2900" dirty="0">
                <a:gradFill>
                  <a:gsLst>
                    <a:gs pos="0">
                      <a:schemeClr val="tx1"/>
                    </a:gs>
                    <a:gs pos="86000">
                      <a:schemeClr val="tx1"/>
                    </a:gs>
                  </a:gsLst>
                  <a:lin ang="5400000" scaled="0"/>
                </a:gradFill>
                <a:latin typeface="Segoe UI Light" pitchFamily="34" charset="0"/>
              </a:endParaRPr>
            </a:p>
          </p:txBody>
        </p:sp>
        <p:sp>
          <p:nvSpPr>
            <p:cNvPr id="5" name="Rectangle 4"/>
            <p:cNvSpPr/>
            <p:nvPr/>
          </p:nvSpPr>
          <p:spPr>
            <a:xfrm>
              <a:off x="328653" y="1270162"/>
              <a:ext cx="5536544" cy="523204"/>
            </a:xfrm>
            <a:prstGeom prst="rect">
              <a:avLst/>
            </a:prstGeom>
          </p:spPr>
          <p:txBody>
            <a:bodyPr wrap="none" lIns="91422" tIns="45712" rIns="91422" bIns="45712">
              <a:spAutoFit/>
            </a:bodyPr>
            <a:lstStyle/>
            <a:p>
              <a:pPr defTabSz="932107"/>
              <a:r>
                <a:rPr lang="en-US" sz="2800" b="1" spc="-100" dirty="0">
                  <a:ln w="18415" cmpd="sng">
                    <a:noFill/>
                    <a:prstDash val="solid"/>
                  </a:ln>
                  <a:solidFill>
                    <a:schemeClr val="bg1"/>
                  </a:solidFill>
                  <a:latin typeface="+mj-lt"/>
                </a:rPr>
                <a:t>Service </a:t>
              </a:r>
              <a:r>
                <a:rPr lang="en-US" sz="2800" b="1" spc="-100" dirty="0" smtClean="0">
                  <a:ln w="18415" cmpd="sng">
                    <a:noFill/>
                    <a:prstDash val="solid"/>
                  </a:ln>
                  <a:solidFill>
                    <a:schemeClr val="bg1"/>
                  </a:solidFill>
                  <a:latin typeface="+mj-lt"/>
                </a:rPr>
                <a:t>management </a:t>
              </a:r>
              <a:r>
                <a:rPr lang="en-US" sz="2800" b="1" spc="-100" dirty="0">
                  <a:ln w="18415" cmpd="sng">
                    <a:noFill/>
                    <a:prstDash val="solid"/>
                  </a:ln>
                  <a:solidFill>
                    <a:schemeClr val="bg1"/>
                  </a:solidFill>
                  <a:latin typeface="+mj-lt"/>
                </a:rPr>
                <a:t>in Central Admin</a:t>
              </a:r>
            </a:p>
          </p:txBody>
        </p:sp>
        <p:sp>
          <p:nvSpPr>
            <p:cNvPr id="6" name="Rectangle 5"/>
            <p:cNvSpPr/>
            <p:nvPr/>
          </p:nvSpPr>
          <p:spPr>
            <a:xfrm>
              <a:off x="376720" y="1834221"/>
              <a:ext cx="5488477" cy="584759"/>
            </a:xfrm>
            <a:prstGeom prst="rect">
              <a:avLst/>
            </a:prstGeom>
          </p:spPr>
          <p:txBody>
            <a:bodyPr wrap="square" lIns="91422" tIns="45712" rIns="91422" bIns="45712">
              <a:spAutoFit/>
            </a:bodyPr>
            <a:lstStyle/>
            <a:p>
              <a:pPr marL="291379" indent="-291379" fontAlgn="base">
                <a:lnSpc>
                  <a:spcPct val="90000"/>
                </a:lnSpc>
                <a:spcBef>
                  <a:spcPct val="20000"/>
                </a:spcBef>
                <a:spcAft>
                  <a:spcPct val="0"/>
                </a:spcAft>
                <a:buFont typeface="Wingdings" pitchFamily="2" charset="2"/>
                <a:buChar char="§"/>
              </a:pPr>
              <a:r>
                <a:rPr lang="en-US" sz="1600" dirty="0" smtClean="0">
                  <a:solidFill>
                    <a:schemeClr val="bg1"/>
                  </a:solidFill>
                </a:rPr>
                <a:t>Create Metadata </a:t>
              </a:r>
              <a:r>
                <a:rPr lang="en-US" sz="1600" dirty="0">
                  <a:solidFill>
                    <a:schemeClr val="bg1"/>
                  </a:solidFill>
                </a:rPr>
                <a:t>Service </a:t>
              </a:r>
              <a:r>
                <a:rPr lang="en-US" sz="1600" dirty="0" smtClean="0">
                  <a:solidFill>
                    <a:schemeClr val="bg1"/>
                  </a:solidFill>
                </a:rPr>
                <a:t>applications (term stores)</a:t>
              </a:r>
              <a:endParaRPr lang="en-US" sz="1600" dirty="0">
                <a:solidFill>
                  <a:schemeClr val="bg1"/>
                </a:solidFill>
              </a:endParaRPr>
            </a:p>
            <a:p>
              <a:pPr marL="291379" indent="-291379" fontAlgn="base">
                <a:lnSpc>
                  <a:spcPct val="90000"/>
                </a:lnSpc>
                <a:spcBef>
                  <a:spcPct val="20000"/>
                </a:spcBef>
                <a:spcAft>
                  <a:spcPct val="0"/>
                </a:spcAft>
                <a:buFont typeface="Wingdings" pitchFamily="2" charset="2"/>
                <a:buChar char="§"/>
              </a:pPr>
              <a:r>
                <a:rPr lang="en-US" sz="1600" dirty="0" smtClean="0">
                  <a:solidFill>
                    <a:schemeClr val="bg1"/>
                  </a:solidFill>
                </a:rPr>
                <a:t>Configure Metadata </a:t>
              </a:r>
              <a:r>
                <a:rPr lang="en-US" sz="1600" dirty="0">
                  <a:solidFill>
                    <a:schemeClr val="bg1"/>
                  </a:solidFill>
                </a:rPr>
                <a:t>Service connections</a:t>
              </a:r>
            </a:p>
          </p:txBody>
        </p:sp>
      </p:grpSp>
      <p:grpSp>
        <p:nvGrpSpPr>
          <p:cNvPr id="8" name="Group 7"/>
          <p:cNvGrpSpPr/>
          <p:nvPr/>
        </p:nvGrpSpPr>
        <p:grpSpPr>
          <a:xfrm>
            <a:off x="6720700" y="1216513"/>
            <a:ext cx="4602937" cy="1781865"/>
            <a:chOff x="6720700" y="1216513"/>
            <a:chExt cx="4602937" cy="1781865"/>
          </a:xfrm>
        </p:grpSpPr>
        <p:sp>
          <p:nvSpPr>
            <p:cNvPr id="9" name="TextBox 8"/>
            <p:cNvSpPr txBox="1"/>
            <p:nvPr/>
          </p:nvSpPr>
          <p:spPr>
            <a:xfrm>
              <a:off x="6720700" y="1216513"/>
              <a:ext cx="4602937" cy="1781865"/>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square" lIns="0" tIns="0" rIns="0" bIns="0" rtlCol="0">
              <a:noAutofit/>
            </a:bodyPr>
            <a:lstStyle/>
            <a:p>
              <a:endParaRPr lang="en-US" sz="2900" dirty="0">
                <a:solidFill>
                  <a:schemeClr val="bg1"/>
                </a:solidFill>
                <a:latin typeface="Segoe UI Light" pitchFamily="34" charset="0"/>
              </a:endParaRPr>
            </a:p>
          </p:txBody>
        </p:sp>
        <p:sp>
          <p:nvSpPr>
            <p:cNvPr id="10" name="Rectangle 9"/>
            <p:cNvSpPr/>
            <p:nvPr/>
          </p:nvSpPr>
          <p:spPr>
            <a:xfrm>
              <a:off x="6779422" y="1249657"/>
              <a:ext cx="3562164" cy="523220"/>
            </a:xfrm>
            <a:prstGeom prst="rect">
              <a:avLst/>
            </a:prstGeom>
          </p:spPr>
          <p:txBody>
            <a:bodyPr wrap="square" lIns="91422" tIns="45712" rIns="91422" bIns="45712">
              <a:spAutoFit/>
            </a:bodyPr>
            <a:lstStyle/>
            <a:p>
              <a:pPr defTabSz="932107"/>
              <a:r>
                <a:rPr lang="en-US" sz="2800" b="1" spc="-100" dirty="0">
                  <a:ln w="18415" cmpd="sng">
                    <a:noFill/>
                    <a:prstDash val="solid"/>
                  </a:ln>
                  <a:solidFill>
                    <a:schemeClr val="bg1"/>
                  </a:solidFill>
                  <a:latin typeface="+mj-lt"/>
                </a:rPr>
                <a:t>Taxonomy Groups</a:t>
              </a:r>
            </a:p>
          </p:txBody>
        </p:sp>
        <p:sp>
          <p:nvSpPr>
            <p:cNvPr id="11" name="Rectangle 10"/>
            <p:cNvSpPr/>
            <p:nvPr/>
          </p:nvSpPr>
          <p:spPr>
            <a:xfrm>
              <a:off x="6802497" y="1834221"/>
              <a:ext cx="4397034" cy="1096839"/>
            </a:xfrm>
            <a:prstGeom prst="rect">
              <a:avLst/>
            </a:prstGeom>
          </p:spPr>
          <p:txBody>
            <a:bodyPr wrap="square" lIns="91422" tIns="45712" rIns="91422" bIns="45712">
              <a:spAutoFit/>
            </a:bodyPr>
            <a:lstStyle/>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Control who can edit/delete/create using SharePoint groups and users</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Organizational mechanism</a:t>
              </a:r>
            </a:p>
            <a:p>
              <a:pPr marL="291379" indent="-291379" fontAlgn="base">
                <a:lnSpc>
                  <a:spcPct val="90000"/>
                </a:lnSpc>
                <a:spcBef>
                  <a:spcPct val="20000"/>
                </a:spcBef>
                <a:spcAft>
                  <a:spcPct val="0"/>
                </a:spcAft>
                <a:buFont typeface="Wingdings" pitchFamily="2" charset="2"/>
                <a:buChar char="§"/>
              </a:pPr>
              <a:endParaRPr lang="en-US" sz="1600" dirty="0">
                <a:solidFill>
                  <a:schemeClr val="bg1"/>
                </a:solidFill>
              </a:endParaRPr>
            </a:p>
          </p:txBody>
        </p:sp>
      </p:grpSp>
      <p:grpSp>
        <p:nvGrpSpPr>
          <p:cNvPr id="7" name="Group 6"/>
          <p:cNvGrpSpPr/>
          <p:nvPr/>
        </p:nvGrpSpPr>
        <p:grpSpPr>
          <a:xfrm>
            <a:off x="274639" y="3088704"/>
            <a:ext cx="6360079" cy="3652206"/>
            <a:chOff x="274639" y="3088704"/>
            <a:chExt cx="6360079" cy="3652206"/>
          </a:xfrm>
        </p:grpSpPr>
        <p:sp>
          <p:nvSpPr>
            <p:cNvPr id="12" name="TextBox 11"/>
            <p:cNvSpPr txBox="1"/>
            <p:nvPr/>
          </p:nvSpPr>
          <p:spPr>
            <a:xfrm>
              <a:off x="274639" y="3088704"/>
              <a:ext cx="6360079" cy="3652206"/>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wrap="square" lIns="0" tIns="0" rIns="0" bIns="0" rtlCol="0">
              <a:noAutofit/>
            </a:bodyPr>
            <a:lstStyle/>
            <a:p>
              <a:endParaRPr lang="en-US" sz="2900" dirty="0">
                <a:gradFill>
                  <a:gsLst>
                    <a:gs pos="0">
                      <a:schemeClr val="tx1"/>
                    </a:gs>
                    <a:gs pos="86000">
                      <a:schemeClr val="tx1"/>
                    </a:gs>
                  </a:gsLst>
                  <a:lin ang="5400000" scaled="0"/>
                </a:gradFill>
                <a:latin typeface="Segoe UI Light" pitchFamily="34" charset="0"/>
              </a:endParaRPr>
            </a:p>
          </p:txBody>
        </p:sp>
        <p:sp>
          <p:nvSpPr>
            <p:cNvPr id="16" name="Rectangle 15"/>
            <p:cNvSpPr/>
            <p:nvPr/>
          </p:nvSpPr>
          <p:spPr>
            <a:xfrm>
              <a:off x="314386" y="3118474"/>
              <a:ext cx="2590799" cy="523220"/>
            </a:xfrm>
            <a:prstGeom prst="rect">
              <a:avLst/>
            </a:prstGeom>
          </p:spPr>
          <p:txBody>
            <a:bodyPr wrap="square" lIns="91422" tIns="45712" rIns="91422" bIns="45712">
              <a:spAutoFit/>
            </a:bodyPr>
            <a:lstStyle/>
            <a:p>
              <a:pPr defTabSz="932107"/>
              <a:r>
                <a:rPr lang="en-US" sz="2800" b="1" spc="-100" dirty="0">
                  <a:ln w="18415" cmpd="sng">
                    <a:noFill/>
                    <a:prstDash val="solid"/>
                  </a:ln>
                  <a:solidFill>
                    <a:schemeClr val="bg1"/>
                  </a:solidFill>
                  <a:latin typeface="+mj-lt"/>
                </a:rPr>
                <a:t>Term Sets</a:t>
              </a:r>
            </a:p>
          </p:txBody>
        </p:sp>
        <p:sp>
          <p:nvSpPr>
            <p:cNvPr id="17" name="Rectangle 16"/>
            <p:cNvSpPr/>
            <p:nvPr/>
          </p:nvSpPr>
          <p:spPr>
            <a:xfrm>
              <a:off x="360716" y="3670710"/>
              <a:ext cx="5841519" cy="1147045"/>
            </a:xfrm>
            <a:prstGeom prst="rect">
              <a:avLst/>
            </a:prstGeom>
          </p:spPr>
          <p:txBody>
            <a:bodyPr wrap="square" lIns="91422" tIns="45712" rIns="91422" bIns="45712">
              <a:spAutoFit/>
            </a:bodyPr>
            <a:lstStyle/>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Create and manage different hierarchies that share terms</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Same term can have different parents in different term sets</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Each term set can have unique sort order</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Allow/disallow end user updates </a:t>
              </a:r>
            </a:p>
          </p:txBody>
        </p:sp>
      </p:grpSp>
      <p:grpSp>
        <p:nvGrpSpPr>
          <p:cNvPr id="13" name="Group 12"/>
          <p:cNvGrpSpPr/>
          <p:nvPr/>
        </p:nvGrpSpPr>
        <p:grpSpPr>
          <a:xfrm>
            <a:off x="6720700" y="3088704"/>
            <a:ext cx="4602937" cy="3652206"/>
            <a:chOff x="6720700" y="3088704"/>
            <a:chExt cx="4038599" cy="3652206"/>
          </a:xfrm>
        </p:grpSpPr>
        <p:sp>
          <p:nvSpPr>
            <p:cNvPr id="18" name="TextBox 17"/>
            <p:cNvSpPr txBox="1"/>
            <p:nvPr/>
          </p:nvSpPr>
          <p:spPr>
            <a:xfrm>
              <a:off x="6720700" y="3088704"/>
              <a:ext cx="4038599" cy="36522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oAutofit/>
            </a:bodyPr>
            <a:lstStyle/>
            <a:p>
              <a:endParaRPr lang="en-US" sz="2900" dirty="0">
                <a:gradFill>
                  <a:gsLst>
                    <a:gs pos="0">
                      <a:schemeClr val="tx1"/>
                    </a:gs>
                    <a:gs pos="86000">
                      <a:schemeClr val="tx1"/>
                    </a:gs>
                  </a:gsLst>
                  <a:lin ang="5400000" scaled="0"/>
                </a:gradFill>
                <a:latin typeface="Segoe UI Light" pitchFamily="34" charset="0"/>
              </a:endParaRPr>
            </a:p>
          </p:txBody>
        </p:sp>
        <p:sp>
          <p:nvSpPr>
            <p:cNvPr id="19" name="Rectangle 18"/>
            <p:cNvSpPr/>
            <p:nvPr/>
          </p:nvSpPr>
          <p:spPr>
            <a:xfrm>
              <a:off x="6806006" y="3142094"/>
              <a:ext cx="2817053" cy="523220"/>
            </a:xfrm>
            <a:prstGeom prst="rect">
              <a:avLst/>
            </a:prstGeom>
          </p:spPr>
          <p:txBody>
            <a:bodyPr wrap="none" lIns="91422" tIns="45712" rIns="91422" bIns="45712">
              <a:spAutoFit/>
            </a:bodyPr>
            <a:lstStyle/>
            <a:p>
              <a:pPr defTabSz="932107"/>
              <a:r>
                <a:rPr lang="en-US" sz="2800" b="1" spc="-100" dirty="0">
                  <a:ln w="18415" cmpd="sng">
                    <a:noFill/>
                    <a:prstDash val="solid"/>
                  </a:ln>
                  <a:solidFill>
                    <a:schemeClr val="bg1"/>
                  </a:solidFill>
                  <a:latin typeface="+mj-lt"/>
                </a:rPr>
                <a:t>Term Management</a:t>
              </a:r>
            </a:p>
          </p:txBody>
        </p:sp>
        <p:sp>
          <p:nvSpPr>
            <p:cNvPr id="20" name="Rectangle 19"/>
            <p:cNvSpPr/>
            <p:nvPr/>
          </p:nvSpPr>
          <p:spPr>
            <a:xfrm>
              <a:off x="6802497" y="3704485"/>
              <a:ext cx="3423819" cy="2860251"/>
            </a:xfrm>
            <a:prstGeom prst="rect">
              <a:avLst/>
            </a:prstGeom>
          </p:spPr>
          <p:txBody>
            <a:bodyPr wrap="square" lIns="91422" tIns="45712" rIns="91422" bIns="45712">
              <a:spAutoFit/>
            </a:bodyPr>
            <a:lstStyle/>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Copy</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Reuse</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Description</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Merge</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Import</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Deprecate</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Delete</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Not available</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Full multi lingual</a:t>
              </a:r>
            </a:p>
            <a:p>
              <a:pPr marL="291379" indent="-291379" fontAlgn="base">
                <a:lnSpc>
                  <a:spcPct val="90000"/>
                </a:lnSpc>
                <a:spcBef>
                  <a:spcPct val="20000"/>
                </a:spcBef>
                <a:spcAft>
                  <a:spcPct val="0"/>
                </a:spcAft>
                <a:buFont typeface="Wingdings" pitchFamily="2" charset="2"/>
                <a:buChar char="§"/>
              </a:pPr>
              <a:r>
                <a:rPr lang="en-US" sz="1600" dirty="0">
                  <a:solidFill>
                    <a:schemeClr val="bg1"/>
                  </a:solidFill>
                </a:rPr>
                <a:t>Extensible custom properties</a:t>
              </a:r>
            </a:p>
          </p:txBody>
        </p:sp>
      </p:grpSp>
    </p:spTree>
    <p:extLst>
      <p:ext uri="{BB962C8B-B14F-4D97-AF65-F5344CB8AC3E}">
        <p14:creationId xmlns:p14="http://schemas.microsoft.com/office/powerpoint/2010/main" val="30147805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bwMode="auto">
          <a:xfrm>
            <a:off x="520481" y="1438171"/>
            <a:ext cx="2900200" cy="2582666"/>
          </a:xfrm>
          <a:prstGeom prst="roundRect">
            <a:avLst>
              <a:gd name="adj" fmla="val 6289"/>
            </a:avLst>
          </a:prstGeom>
          <a:solidFill>
            <a:schemeClr val="bg1">
              <a:lumMod val="65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12" name="Rounded Rectangle 11"/>
          <p:cNvSpPr/>
          <p:nvPr/>
        </p:nvSpPr>
        <p:spPr bwMode="auto">
          <a:xfrm>
            <a:off x="520481" y="4174050"/>
            <a:ext cx="2900200" cy="2582666"/>
          </a:xfrm>
          <a:prstGeom prst="roundRect">
            <a:avLst>
              <a:gd name="adj" fmla="val 7643"/>
            </a:avLst>
          </a:prstGeom>
          <a:solidFill>
            <a:schemeClr val="bg1">
              <a:lumMod val="65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10" name="Rounded Rectangle 9"/>
          <p:cNvSpPr/>
          <p:nvPr/>
        </p:nvSpPr>
        <p:spPr bwMode="auto">
          <a:xfrm>
            <a:off x="8050245" y="1445859"/>
            <a:ext cx="3821027" cy="5315515"/>
          </a:xfrm>
          <a:prstGeom prst="roundRect">
            <a:avLst>
              <a:gd name="adj" fmla="val 5000"/>
            </a:avLst>
          </a:prstGeom>
          <a:solidFill>
            <a:schemeClr val="bg1">
              <a:lumMod val="65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8" name="Rounded Rectangle 7"/>
          <p:cNvSpPr/>
          <p:nvPr/>
        </p:nvSpPr>
        <p:spPr bwMode="auto">
          <a:xfrm>
            <a:off x="8257422" y="1600151"/>
            <a:ext cx="3418655" cy="2383216"/>
          </a:xfrm>
          <a:prstGeom prst="roundRect">
            <a:avLst>
              <a:gd name="adj" fmla="val 5182"/>
            </a:avLst>
          </a:prstGeom>
          <a:solidFill>
            <a:srgbClr val="FAF9F5"/>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13" name="Rounded Rectangle 12"/>
          <p:cNvSpPr/>
          <p:nvPr/>
        </p:nvSpPr>
        <p:spPr bwMode="auto">
          <a:xfrm>
            <a:off x="714789" y="1671900"/>
            <a:ext cx="2538093" cy="2119357"/>
          </a:xfrm>
          <a:prstGeom prst="roundRect">
            <a:avLst>
              <a:gd name="adj" fmla="val 7902"/>
            </a:avLst>
          </a:prstGeom>
          <a:solidFill>
            <a:srgbClr val="FAF9F5"/>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14" name="Rounded Rectangle 13"/>
          <p:cNvSpPr/>
          <p:nvPr/>
        </p:nvSpPr>
        <p:spPr bwMode="auto">
          <a:xfrm>
            <a:off x="714789" y="4407779"/>
            <a:ext cx="2538093" cy="2119357"/>
          </a:xfrm>
          <a:prstGeom prst="roundRect">
            <a:avLst>
              <a:gd name="adj" fmla="val 8933"/>
            </a:avLst>
          </a:prstGeom>
          <a:solidFill>
            <a:srgbClr val="FAF9F5"/>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cxnSp>
        <p:nvCxnSpPr>
          <p:cNvPr id="27" name="Elbow Connector 26"/>
          <p:cNvCxnSpPr>
            <a:endCxn id="88" idx="3"/>
          </p:cNvCxnSpPr>
          <p:nvPr/>
        </p:nvCxnSpPr>
        <p:spPr>
          <a:xfrm flipV="1">
            <a:off x="2484437" y="4706644"/>
            <a:ext cx="5434014" cy="458430"/>
          </a:xfrm>
          <a:prstGeom prst="bentConnector3">
            <a:avLst>
              <a:gd name="adj1" fmla="val 50000"/>
            </a:avLst>
          </a:prstGeom>
          <a:ln w="57150">
            <a:solidFill>
              <a:schemeClr val="accent3"/>
            </a:solidFill>
            <a:tailEnd type="arrow"/>
          </a:ln>
        </p:spPr>
        <p:style>
          <a:lnRef idx="3">
            <a:schemeClr val="accent4"/>
          </a:lnRef>
          <a:fillRef idx="0">
            <a:schemeClr val="accent4"/>
          </a:fillRef>
          <a:effectRef idx="2">
            <a:schemeClr val="accent4"/>
          </a:effectRef>
          <a:fontRef idx="minor">
            <a:schemeClr val="tx1"/>
          </a:fontRef>
        </p:style>
      </p:cxnSp>
      <p:sp>
        <p:nvSpPr>
          <p:cNvPr id="67" name="Rounded Rectangle 66"/>
          <p:cNvSpPr/>
          <p:nvPr/>
        </p:nvSpPr>
        <p:spPr bwMode="auto">
          <a:xfrm>
            <a:off x="8257421" y="4235036"/>
            <a:ext cx="3414571" cy="2380636"/>
          </a:xfrm>
          <a:prstGeom prst="roundRect">
            <a:avLst>
              <a:gd name="adj" fmla="val 3691"/>
            </a:avLst>
          </a:prstGeom>
          <a:solidFill>
            <a:srgbClr val="FAF9F5"/>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68" name="Isosceles Triangle 67"/>
          <p:cNvSpPr/>
          <p:nvPr/>
        </p:nvSpPr>
        <p:spPr bwMode="auto">
          <a:xfrm>
            <a:off x="8403562" y="4268763"/>
            <a:ext cx="3114412" cy="2253791"/>
          </a:xfrm>
          <a:prstGeom prst="triangle">
            <a:avLst>
              <a:gd name="adj" fmla="val 50000"/>
            </a:avLst>
          </a:prstGeom>
          <a:ln w="38100">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93" name="Rounded Rectangle 92"/>
          <p:cNvSpPr/>
          <p:nvPr/>
        </p:nvSpPr>
        <p:spPr bwMode="auto">
          <a:xfrm>
            <a:off x="6093906" y="1445859"/>
            <a:ext cx="1727974"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Farm 1</a:t>
            </a:r>
          </a:p>
        </p:txBody>
      </p:sp>
      <p:sp>
        <p:nvSpPr>
          <p:cNvPr id="102" name="Rounded Rectangle 101"/>
          <p:cNvSpPr/>
          <p:nvPr/>
        </p:nvSpPr>
        <p:spPr bwMode="auto">
          <a:xfrm>
            <a:off x="6093906" y="5352074"/>
            <a:ext cx="1727974"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Doc Lib 1b</a:t>
            </a:r>
          </a:p>
        </p:txBody>
      </p:sp>
      <p:sp>
        <p:nvSpPr>
          <p:cNvPr id="104" name="Rounded Rectangle 103"/>
          <p:cNvSpPr/>
          <p:nvPr/>
        </p:nvSpPr>
        <p:spPr bwMode="auto">
          <a:xfrm>
            <a:off x="6093906" y="6450506"/>
            <a:ext cx="1727974"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Site Coll. 1b</a:t>
            </a:r>
          </a:p>
        </p:txBody>
      </p:sp>
      <p:sp>
        <p:nvSpPr>
          <p:cNvPr id="111" name="Rounded Rectangle 110"/>
          <p:cNvSpPr/>
          <p:nvPr/>
        </p:nvSpPr>
        <p:spPr bwMode="auto">
          <a:xfrm>
            <a:off x="9085111" y="1728589"/>
            <a:ext cx="1761125"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Term Store 1a</a:t>
            </a:r>
          </a:p>
        </p:txBody>
      </p:sp>
      <p:sp>
        <p:nvSpPr>
          <p:cNvPr id="114" name="Title 1"/>
          <p:cNvSpPr>
            <a:spLocks noGrp="1"/>
          </p:cNvSpPr>
          <p:nvPr>
            <p:ph type="title"/>
          </p:nvPr>
        </p:nvSpPr>
        <p:spPr>
          <a:xfrm>
            <a:off x="520482" y="233150"/>
            <a:ext cx="11395517" cy="621530"/>
          </a:xfrm>
        </p:spPr>
        <p:txBody>
          <a:bodyPr/>
          <a:lstStyle/>
          <a:p>
            <a:r>
              <a:rPr lang="en-US" sz="4500" dirty="0" smtClean="0"/>
              <a:t>Multi-Farm Enterprise </a:t>
            </a:r>
            <a:endParaRPr lang="en-US" sz="4500" dirty="0"/>
          </a:p>
        </p:txBody>
      </p:sp>
      <p:sp>
        <p:nvSpPr>
          <p:cNvPr id="6" name="Flowchart: Magnetic Disk 5"/>
          <p:cNvSpPr/>
          <p:nvPr/>
        </p:nvSpPr>
        <p:spPr bwMode="auto">
          <a:xfrm>
            <a:off x="1540961" y="4820358"/>
            <a:ext cx="869981" cy="803732"/>
          </a:xfrm>
          <a:prstGeom prst="flowChartMagneticDisk">
            <a:avLst/>
          </a:prstGeom>
          <a:ln w="28575">
            <a:solidFill>
              <a:schemeClr val="bg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5" name="Flowchart: Magnetic Disk 4"/>
          <p:cNvSpPr/>
          <p:nvPr/>
        </p:nvSpPr>
        <p:spPr bwMode="auto">
          <a:xfrm>
            <a:off x="1550874" y="2079694"/>
            <a:ext cx="869981" cy="803732"/>
          </a:xfrm>
          <a:prstGeom prst="flowChartMagneticDisk">
            <a:avLst/>
          </a:prstGeom>
          <a:ln w="28575">
            <a:solidFill>
              <a:schemeClr val="bg1"/>
            </a:solid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cxnSp>
        <p:nvCxnSpPr>
          <p:cNvPr id="46" name="Straight Connector 45"/>
          <p:cNvCxnSpPr/>
          <p:nvPr/>
        </p:nvCxnSpPr>
        <p:spPr>
          <a:xfrm rot="10800000">
            <a:off x="3169252" y="1601293"/>
            <a:ext cx="590152" cy="0"/>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cxnSp>
        <p:nvCxnSpPr>
          <p:cNvPr id="47" name="Straight Connector 46"/>
          <p:cNvCxnSpPr>
            <a:endCxn id="93" idx="3"/>
          </p:cNvCxnSpPr>
          <p:nvPr/>
        </p:nvCxnSpPr>
        <p:spPr>
          <a:xfrm rot="10800000" flipV="1">
            <a:off x="7821879" y="1600151"/>
            <a:ext cx="385397" cy="1142"/>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rot="10800000">
            <a:off x="3169255" y="6587122"/>
            <a:ext cx="446211" cy="0"/>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sp>
        <p:nvSpPr>
          <p:cNvPr id="55" name="Rectangle 54"/>
          <p:cNvSpPr/>
          <p:nvPr/>
        </p:nvSpPr>
        <p:spPr bwMode="auto">
          <a:xfrm>
            <a:off x="9339170" y="5222224"/>
            <a:ext cx="1256232" cy="1266733"/>
          </a:xfrm>
          <a:prstGeom prst="rect">
            <a:avLst/>
          </a:prstGeom>
          <a:solidFill>
            <a:schemeClr val="bg1"/>
          </a:solidFill>
          <a:ln w="38100">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16" name="Rectangle 15"/>
          <p:cNvSpPr/>
          <p:nvPr/>
        </p:nvSpPr>
        <p:spPr bwMode="auto">
          <a:xfrm>
            <a:off x="10004313" y="5554662"/>
            <a:ext cx="238697" cy="864353"/>
          </a:xfrm>
          <a:prstGeom prst="rect">
            <a:avLst/>
          </a:prstGeom>
          <a:ln>
            <a:noFill/>
            <a:tailEnd type="arrow"/>
          </a:ln>
        </p:spPr>
        <p:style>
          <a:lnRef idx="2">
            <a:schemeClr val="accent6">
              <a:shade val="50000"/>
            </a:schemeClr>
          </a:lnRef>
          <a:fillRef idx="1">
            <a:schemeClr val="accent6"/>
          </a:fillRef>
          <a:effectRef idx="0">
            <a:schemeClr val="accent6"/>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17" name="Rectangle 16"/>
          <p:cNvSpPr/>
          <p:nvPr/>
        </p:nvSpPr>
        <p:spPr bwMode="auto">
          <a:xfrm>
            <a:off x="10294296" y="5557680"/>
            <a:ext cx="238697" cy="864353"/>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18" name="Rectangle 17"/>
          <p:cNvSpPr/>
          <p:nvPr/>
        </p:nvSpPr>
        <p:spPr bwMode="auto">
          <a:xfrm>
            <a:off x="9714329" y="5554662"/>
            <a:ext cx="238697" cy="864353"/>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75" name="Rectangle 74"/>
          <p:cNvSpPr/>
          <p:nvPr/>
        </p:nvSpPr>
        <p:spPr bwMode="auto">
          <a:xfrm>
            <a:off x="9400476" y="5554662"/>
            <a:ext cx="262566" cy="86435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latin typeface="Segoe UI" pitchFamily="34" charset="0"/>
            </a:endParaRPr>
          </a:p>
        </p:txBody>
      </p:sp>
      <p:cxnSp>
        <p:nvCxnSpPr>
          <p:cNvPr id="56" name="Straight Connector 55"/>
          <p:cNvCxnSpPr/>
          <p:nvPr/>
        </p:nvCxnSpPr>
        <p:spPr>
          <a:xfrm rot="10800000" flipV="1">
            <a:off x="3023128" y="2116362"/>
            <a:ext cx="736276" cy="3597"/>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rot="10800000">
            <a:off x="7715815" y="2116363"/>
            <a:ext cx="713922" cy="4091"/>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cxnSp>
        <p:nvCxnSpPr>
          <p:cNvPr id="61" name="Straight Connector 60"/>
          <p:cNvCxnSpPr>
            <a:stCxn id="96" idx="1"/>
          </p:cNvCxnSpPr>
          <p:nvPr/>
        </p:nvCxnSpPr>
        <p:spPr>
          <a:xfrm rot="10800000">
            <a:off x="3038400" y="6057015"/>
            <a:ext cx="577067" cy="2723"/>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rot="10800000">
            <a:off x="7808159" y="6057012"/>
            <a:ext cx="621572" cy="5"/>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cxnSp>
        <p:nvCxnSpPr>
          <p:cNvPr id="70" name="Straight Connector 69"/>
          <p:cNvCxnSpPr>
            <a:stCxn id="6" idx="3"/>
            <a:endCxn id="110" idx="0"/>
          </p:cNvCxnSpPr>
          <p:nvPr/>
        </p:nvCxnSpPr>
        <p:spPr>
          <a:xfrm rot="16200000" flipH="1">
            <a:off x="1757253" y="5842788"/>
            <a:ext cx="455068" cy="17674"/>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cxnSp>
        <p:nvCxnSpPr>
          <p:cNvPr id="73" name="Straight Connector 72"/>
          <p:cNvCxnSpPr>
            <a:stCxn id="5" idx="3"/>
            <a:endCxn id="108" idx="0"/>
          </p:cNvCxnSpPr>
          <p:nvPr/>
        </p:nvCxnSpPr>
        <p:spPr>
          <a:xfrm rot="16200000" flipH="1">
            <a:off x="1772607" y="3096687"/>
            <a:ext cx="429692" cy="3172"/>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cxnSp>
        <p:nvCxnSpPr>
          <p:cNvPr id="77" name="Straight Connector 76"/>
          <p:cNvCxnSpPr>
            <a:stCxn id="111" idx="2"/>
          </p:cNvCxnSpPr>
          <p:nvPr/>
        </p:nvCxnSpPr>
        <p:spPr>
          <a:xfrm rot="5400000">
            <a:off x="9788813" y="2213203"/>
            <a:ext cx="350605" cy="3116"/>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cxnSp>
        <p:nvCxnSpPr>
          <p:cNvPr id="80" name="Straight Connector 79"/>
          <p:cNvCxnSpPr>
            <a:stCxn id="55" idx="1"/>
            <a:endCxn id="102" idx="3"/>
          </p:cNvCxnSpPr>
          <p:nvPr/>
        </p:nvCxnSpPr>
        <p:spPr>
          <a:xfrm flipH="1" flipV="1">
            <a:off x="7821880" y="5507508"/>
            <a:ext cx="1517290" cy="348083"/>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cxnSp>
        <p:nvCxnSpPr>
          <p:cNvPr id="86" name="Straight Connector 85"/>
          <p:cNvCxnSpPr>
            <a:endCxn id="104" idx="3"/>
          </p:cNvCxnSpPr>
          <p:nvPr/>
        </p:nvCxnSpPr>
        <p:spPr>
          <a:xfrm rot="10800000" flipV="1">
            <a:off x="7821880" y="6459507"/>
            <a:ext cx="804141" cy="146435"/>
          </a:xfrm>
          <a:prstGeom prst="line">
            <a:avLst/>
          </a:prstGeom>
          <a:ln w="28575">
            <a:solidFill>
              <a:schemeClr val="bg1">
                <a:lumMod val="50000"/>
              </a:schemeClr>
            </a:solidFill>
            <a:tailEnd type="none"/>
          </a:ln>
        </p:spPr>
        <p:style>
          <a:lnRef idx="1">
            <a:schemeClr val="dk1"/>
          </a:lnRef>
          <a:fillRef idx="0">
            <a:schemeClr val="dk1"/>
          </a:fillRef>
          <a:effectRef idx="0">
            <a:schemeClr val="dk1"/>
          </a:effectRef>
          <a:fontRef idx="minor">
            <a:schemeClr val="tx1"/>
          </a:fontRef>
        </p:style>
      </p:cxnSp>
      <p:sp>
        <p:nvSpPr>
          <p:cNvPr id="95" name="Rounded Rectangle 94"/>
          <p:cNvSpPr/>
          <p:nvPr/>
        </p:nvSpPr>
        <p:spPr bwMode="auto">
          <a:xfrm>
            <a:off x="3615467" y="1960924"/>
            <a:ext cx="1726593"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Web App 2</a:t>
            </a:r>
          </a:p>
        </p:txBody>
      </p:sp>
      <p:sp>
        <p:nvSpPr>
          <p:cNvPr id="99" name="Rounded Rectangle 98"/>
          <p:cNvSpPr/>
          <p:nvPr/>
        </p:nvSpPr>
        <p:spPr bwMode="auto">
          <a:xfrm>
            <a:off x="6093906" y="5901573"/>
            <a:ext cx="1727974"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Web App 1b</a:t>
            </a:r>
          </a:p>
        </p:txBody>
      </p:sp>
      <p:sp>
        <p:nvSpPr>
          <p:cNvPr id="98" name="Rounded Rectangle 97"/>
          <p:cNvSpPr/>
          <p:nvPr/>
        </p:nvSpPr>
        <p:spPr bwMode="auto">
          <a:xfrm>
            <a:off x="6093904" y="1960924"/>
            <a:ext cx="1726593"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Web App 1a</a:t>
            </a:r>
          </a:p>
        </p:txBody>
      </p:sp>
      <p:sp>
        <p:nvSpPr>
          <p:cNvPr id="92" name="Rounded Rectangle 91"/>
          <p:cNvSpPr/>
          <p:nvPr/>
        </p:nvSpPr>
        <p:spPr bwMode="auto">
          <a:xfrm>
            <a:off x="3615465" y="1445859"/>
            <a:ext cx="1727974"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Farm 2</a:t>
            </a:r>
          </a:p>
        </p:txBody>
      </p:sp>
      <p:cxnSp>
        <p:nvCxnSpPr>
          <p:cNvPr id="106" name="Elbow Connector 105"/>
          <p:cNvCxnSpPr>
            <a:stCxn id="4" idx="3"/>
          </p:cNvCxnSpPr>
          <p:nvPr/>
        </p:nvCxnSpPr>
        <p:spPr>
          <a:xfrm rot="16200000" flipH="1">
            <a:off x="9175248" y="3991793"/>
            <a:ext cx="2021934" cy="438931"/>
          </a:xfrm>
          <a:prstGeom prst="bentConnector3">
            <a:avLst>
              <a:gd name="adj1" fmla="val 18059"/>
            </a:avLst>
          </a:prstGeom>
          <a:ln w="57150">
            <a:solidFill>
              <a:schemeClr val="accent5"/>
            </a:solidFill>
            <a:tailEnd type="arrow"/>
          </a:ln>
        </p:spPr>
        <p:style>
          <a:lnRef idx="3">
            <a:schemeClr val="accent5"/>
          </a:lnRef>
          <a:fillRef idx="0">
            <a:schemeClr val="accent5"/>
          </a:fillRef>
          <a:effectRef idx="2">
            <a:schemeClr val="accent5"/>
          </a:effectRef>
          <a:fontRef idx="minor">
            <a:schemeClr val="tx1"/>
          </a:fontRef>
        </p:style>
      </p:cxnSp>
      <p:sp>
        <p:nvSpPr>
          <p:cNvPr id="4" name="Flowchart: Magnetic Disk 3"/>
          <p:cNvSpPr/>
          <p:nvPr/>
        </p:nvSpPr>
        <p:spPr bwMode="auto">
          <a:xfrm>
            <a:off x="9531759" y="2396560"/>
            <a:ext cx="869981" cy="803732"/>
          </a:xfrm>
          <a:prstGeom prst="flowChartMagneticDisk">
            <a:avLst/>
          </a:prstGeom>
          <a:ln w="28575">
            <a:solidFill>
              <a:schemeClr val="bg1"/>
            </a:solid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94" name="Rounded Rectangle 93"/>
          <p:cNvSpPr/>
          <p:nvPr/>
        </p:nvSpPr>
        <p:spPr bwMode="auto">
          <a:xfrm>
            <a:off x="3615465" y="6442599"/>
            <a:ext cx="1727974"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Farm 3</a:t>
            </a:r>
          </a:p>
        </p:txBody>
      </p:sp>
      <p:sp>
        <p:nvSpPr>
          <p:cNvPr id="96" name="Rounded Rectangle 95"/>
          <p:cNvSpPr/>
          <p:nvPr/>
        </p:nvSpPr>
        <p:spPr bwMode="auto">
          <a:xfrm>
            <a:off x="3615467" y="5904303"/>
            <a:ext cx="1726593"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Web App 3</a:t>
            </a:r>
          </a:p>
        </p:txBody>
      </p:sp>
      <p:sp>
        <p:nvSpPr>
          <p:cNvPr id="108" name="Rounded Rectangle 107"/>
          <p:cNvSpPr/>
          <p:nvPr/>
        </p:nvSpPr>
        <p:spPr bwMode="auto">
          <a:xfrm>
            <a:off x="1108474" y="3313118"/>
            <a:ext cx="1761125"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Term Store 2</a:t>
            </a:r>
          </a:p>
        </p:txBody>
      </p:sp>
      <p:sp>
        <p:nvSpPr>
          <p:cNvPr id="110" name="Rounded Rectangle 109"/>
          <p:cNvSpPr/>
          <p:nvPr/>
        </p:nvSpPr>
        <p:spPr bwMode="auto">
          <a:xfrm>
            <a:off x="1113063" y="6079159"/>
            <a:ext cx="1761125" cy="310868"/>
          </a:xfrm>
          <a:prstGeom prst="roundRect">
            <a:avLst/>
          </a:prstGeom>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3238" tIns="46620" rIns="93238" bIns="46620" numCol="1" rtlCol="0" anchor="ctr" anchorCtr="0" compatLnSpc="1">
            <a:prstTxWarp prst="textNoShape">
              <a:avLst/>
            </a:prstTxWarp>
          </a:bodyPr>
          <a:lstStyle/>
          <a:p>
            <a:pPr algn="ctr" defTabSz="932107"/>
            <a:r>
              <a:rPr lang="en-US" sz="1400" b="1" dirty="0">
                <a:solidFill>
                  <a:schemeClr val="bg1"/>
                </a:solidFill>
                <a:latin typeface="Segoe UI" pitchFamily="34" charset="0"/>
              </a:rPr>
              <a:t>Term Store 3</a:t>
            </a:r>
          </a:p>
        </p:txBody>
      </p:sp>
      <p:sp>
        <p:nvSpPr>
          <p:cNvPr id="87" name="Rounded Rectangle 86"/>
          <p:cNvSpPr>
            <a:spLocks/>
          </p:cNvSpPr>
          <p:nvPr/>
        </p:nvSpPr>
        <p:spPr bwMode="auto">
          <a:xfrm rot="10800000">
            <a:off x="7918452" y="3383742"/>
            <a:ext cx="93591" cy="853296"/>
          </a:xfrm>
          <a:prstGeom prst="roundRect">
            <a:avLst>
              <a:gd name="adj" fmla="val 0"/>
            </a:avLst>
          </a:prstGeom>
          <a:ln w="9525">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88" name="Rounded Rectangle 87"/>
          <p:cNvSpPr>
            <a:spLocks/>
          </p:cNvSpPr>
          <p:nvPr/>
        </p:nvSpPr>
        <p:spPr bwMode="auto">
          <a:xfrm rot="10800000">
            <a:off x="7918451" y="4279996"/>
            <a:ext cx="93591" cy="853296"/>
          </a:xfrm>
          <a:prstGeom prst="roundRect">
            <a:avLst>
              <a:gd name="adj" fmla="val 0"/>
            </a:avLst>
          </a:prstGeom>
          <a:ln w="9525">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sp>
        <p:nvSpPr>
          <p:cNvPr id="89" name="Rounded Rectangle 88"/>
          <p:cNvSpPr>
            <a:spLocks/>
          </p:cNvSpPr>
          <p:nvPr/>
        </p:nvSpPr>
        <p:spPr bwMode="auto">
          <a:xfrm rot="10800000">
            <a:off x="7918451" y="2480651"/>
            <a:ext cx="93591" cy="853296"/>
          </a:xfrm>
          <a:prstGeom prst="roundRect">
            <a:avLst>
              <a:gd name="adj" fmla="val 0"/>
            </a:avLst>
          </a:prstGeom>
          <a:ln w="9525">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3238" tIns="46620" rIns="93238" bIns="46620" numCol="1" rtlCol="0" anchor="ctr" anchorCtr="0" compatLnSpc="1">
            <a:prstTxWarp prst="textNoShape">
              <a:avLst/>
            </a:prstTxWarp>
          </a:bodyPr>
          <a:lstStyle/>
          <a:p>
            <a:pPr algn="ctr" defTabSz="932107"/>
            <a:endParaRPr lang="en-US" sz="1400" dirty="0">
              <a:solidFill>
                <a:schemeClr val="tx1"/>
              </a:solidFill>
              <a:effectLst>
                <a:outerShdw blurRad="50800" dist="38100" dir="5400000" algn="ctr" rotWithShape="0">
                  <a:srgbClr val="000000">
                    <a:alpha val="47000"/>
                  </a:srgbClr>
                </a:outerShdw>
              </a:effectLst>
              <a:latin typeface="Segoe UI" pitchFamily="34" charset="0"/>
            </a:endParaRPr>
          </a:p>
        </p:txBody>
      </p:sp>
      <p:cxnSp>
        <p:nvCxnSpPr>
          <p:cNvPr id="49" name="Elbow Connector 42"/>
          <p:cNvCxnSpPr>
            <a:stCxn id="87" idx="3"/>
          </p:cNvCxnSpPr>
          <p:nvPr/>
        </p:nvCxnSpPr>
        <p:spPr>
          <a:xfrm rot="10800000" flipH="1" flipV="1">
            <a:off x="7918451" y="3810390"/>
            <a:ext cx="2205209" cy="1411836"/>
          </a:xfrm>
          <a:prstGeom prst="bentConnector3">
            <a:avLst>
              <a:gd name="adj1" fmla="val 99993"/>
            </a:avLst>
          </a:prstGeom>
          <a:ln w="57150">
            <a:solidFill>
              <a:schemeClr val="accent6"/>
            </a:solidFill>
            <a:tailEnd type="arrow"/>
          </a:ln>
        </p:spPr>
        <p:style>
          <a:lnRef idx="3">
            <a:schemeClr val="accent1"/>
          </a:lnRef>
          <a:fillRef idx="0">
            <a:schemeClr val="accent1"/>
          </a:fillRef>
          <a:effectRef idx="2">
            <a:schemeClr val="accent1"/>
          </a:effectRef>
          <a:fontRef idx="minor">
            <a:schemeClr val="tx1"/>
          </a:fontRef>
        </p:style>
      </p:cxnSp>
      <p:cxnSp>
        <p:nvCxnSpPr>
          <p:cNvPr id="43" name="Elbow Connector 42"/>
          <p:cNvCxnSpPr>
            <a:stCxn id="88" idx="3"/>
          </p:cNvCxnSpPr>
          <p:nvPr/>
        </p:nvCxnSpPr>
        <p:spPr>
          <a:xfrm rot="10800000" flipH="1" flipV="1">
            <a:off x="7918451" y="4706644"/>
            <a:ext cx="1915226" cy="515580"/>
          </a:xfrm>
          <a:prstGeom prst="bentConnector3">
            <a:avLst>
              <a:gd name="adj1" fmla="val 99963"/>
            </a:avLst>
          </a:prstGeom>
          <a:ln w="57150">
            <a:solidFill>
              <a:schemeClr val="accent3"/>
            </a:solidFill>
            <a:tailEnd type="arrow"/>
          </a:ln>
        </p:spPr>
        <p:style>
          <a:lnRef idx="3">
            <a:schemeClr val="accent4"/>
          </a:lnRef>
          <a:fillRef idx="0">
            <a:schemeClr val="accent4"/>
          </a:fillRef>
          <a:effectRef idx="2">
            <a:schemeClr val="accent4"/>
          </a:effectRef>
          <a:fontRef idx="minor">
            <a:schemeClr val="tx1"/>
          </a:fontRef>
        </p:style>
      </p:cxnSp>
      <p:cxnSp>
        <p:nvCxnSpPr>
          <p:cNvPr id="23" name="Elbow Connector 22"/>
          <p:cNvCxnSpPr>
            <a:endCxn id="87" idx="3"/>
          </p:cNvCxnSpPr>
          <p:nvPr/>
        </p:nvCxnSpPr>
        <p:spPr>
          <a:xfrm>
            <a:off x="2484437" y="2424410"/>
            <a:ext cx="5434015" cy="1385980"/>
          </a:xfrm>
          <a:prstGeom prst="bentConnector3">
            <a:avLst>
              <a:gd name="adj1" fmla="val 50000"/>
            </a:avLst>
          </a:prstGeom>
          <a:ln w="57150">
            <a:solidFill>
              <a:schemeClr val="accent6"/>
            </a:solidFill>
            <a:tailEnd type="arrow"/>
          </a:ln>
        </p:spPr>
        <p:style>
          <a:lnRef idx="3">
            <a:schemeClr val="accent1"/>
          </a:lnRef>
          <a:fillRef idx="0">
            <a:schemeClr val="accent1"/>
          </a:fillRef>
          <a:effectRef idx="2">
            <a:schemeClr val="accent1"/>
          </a:effectRef>
          <a:fontRef idx="minor">
            <a:schemeClr val="tx1"/>
          </a:fontRef>
        </p:style>
      </p:cxnSp>
      <p:sp>
        <p:nvSpPr>
          <p:cNvPr id="2" name="Rectangle 1"/>
          <p:cNvSpPr/>
          <p:nvPr/>
        </p:nvSpPr>
        <p:spPr>
          <a:xfrm>
            <a:off x="6094223" y="4027859"/>
            <a:ext cx="1648321" cy="414353"/>
          </a:xfrm>
          <a:prstGeom prst="rect">
            <a:avLst/>
          </a:prstGeom>
        </p:spPr>
        <p:txBody>
          <a:bodyPr wrap="none" lIns="91422" tIns="45712" rIns="91422" bIns="45712">
            <a:spAutoFit/>
          </a:bodyPr>
          <a:lstStyle/>
          <a:p>
            <a:pPr algn="ctr" defTabSz="932107"/>
            <a:r>
              <a:rPr lang="en-US" sz="2000" dirty="0">
                <a:latin typeface="Segoe UI" pitchFamily="34" charset="0"/>
              </a:rPr>
              <a:t>Connections</a:t>
            </a:r>
            <a:endParaRPr lang="en-US" dirty="0">
              <a:latin typeface="Segoe UI" pitchFamily="34" charset="0"/>
            </a:endParaRPr>
          </a:p>
        </p:txBody>
      </p:sp>
    </p:spTree>
    <p:extLst>
      <p:ext uri="{BB962C8B-B14F-4D97-AF65-F5344CB8AC3E}">
        <p14:creationId xmlns:p14="http://schemas.microsoft.com/office/powerpoint/2010/main" val="1028733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8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7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23"/>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27"/>
                                        </p:tgtEl>
                                        <p:attrNameLst>
                                          <p:attrName>style.visibility</p:attrName>
                                        </p:attrNameLst>
                                      </p:cBhvr>
                                      <p:to>
                                        <p:strVal val="visible"/>
                                      </p:to>
                                    </p:set>
                                  </p:childTnLst>
                                </p:cTn>
                              </p:par>
                            </p:childTnLst>
                          </p:cTn>
                        </p:par>
                        <p:par>
                          <p:cTn id="83" fill="hold">
                            <p:stCondLst>
                              <p:cond delay="0"/>
                            </p:stCondLst>
                            <p:childTnLst>
                              <p:par>
                                <p:cTn id="84" presetID="1" presetClass="entr" presetSubtype="0" fill="hold" nodeType="afterEffect">
                                  <p:stCondLst>
                                    <p:cond delay="0"/>
                                  </p:stCondLst>
                                  <p:childTnLst>
                                    <p:set>
                                      <p:cBhvr>
                                        <p:cTn id="85" dur="1" fill="hold">
                                          <p:stCondLst>
                                            <p:cond delay="0"/>
                                          </p:stCondLst>
                                        </p:cTn>
                                        <p:tgtEl>
                                          <p:spTgt spid="49"/>
                                        </p:tgtEl>
                                        <p:attrNameLst>
                                          <p:attrName>style.visibility</p:attrName>
                                        </p:attrNameLst>
                                      </p:cBhvr>
                                      <p:to>
                                        <p:strVal val="visible"/>
                                      </p:to>
                                    </p:set>
                                  </p:childTnLst>
                                </p:cTn>
                              </p:par>
                            </p:childTnLst>
                          </p:cTn>
                        </p:par>
                        <p:par>
                          <p:cTn id="86" fill="hold">
                            <p:stCondLst>
                              <p:cond delay="0"/>
                            </p:stCondLst>
                            <p:childTnLst>
                              <p:par>
                                <p:cTn id="87" presetID="1" presetClass="entr" presetSubtype="0" fill="hold" nodeType="afterEffect">
                                  <p:stCondLst>
                                    <p:cond delay="0"/>
                                  </p:stCondLst>
                                  <p:childTnLst>
                                    <p:set>
                                      <p:cBhvr>
                                        <p:cTn id="88" dur="1" fill="hold">
                                          <p:stCondLst>
                                            <p:cond delay="0"/>
                                          </p:stCondLst>
                                        </p:cTn>
                                        <p:tgtEl>
                                          <p:spTgt spid="43"/>
                                        </p:tgtEl>
                                        <p:attrNameLst>
                                          <p:attrName>style.visibility</p:attrName>
                                        </p:attrNameLst>
                                      </p:cBhvr>
                                      <p:to>
                                        <p:strVal val="visible"/>
                                      </p:to>
                                    </p:set>
                                  </p:childTnLst>
                                </p:cTn>
                              </p:par>
                            </p:childTnLst>
                          </p:cTn>
                        </p:par>
                        <p:par>
                          <p:cTn id="89" fill="hold">
                            <p:stCondLst>
                              <p:cond delay="0"/>
                            </p:stCondLst>
                            <p:childTnLst>
                              <p:par>
                                <p:cTn id="90" presetID="1" presetClass="entr" presetSubtype="0" fill="hold" nodeType="afterEffect">
                                  <p:stCondLst>
                                    <p:cond delay="0"/>
                                  </p:stCondLst>
                                  <p:childTnLst>
                                    <p:set>
                                      <p:cBhvr>
                                        <p:cTn id="91" dur="1" fill="hold">
                                          <p:stCondLst>
                                            <p:cond delay="0"/>
                                          </p:stCondLst>
                                        </p:cTn>
                                        <p:tgtEl>
                                          <p:spTgt spid="106"/>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2"/>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87"/>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0"/>
                                          </p:stCondLst>
                                        </p:cTn>
                                        <p:tgtEl>
                                          <p:spTgt spid="88"/>
                                        </p:tgtEl>
                                        <p:attrNameLst>
                                          <p:attrName>style.visibility</p:attrName>
                                        </p:attrNameLst>
                                      </p:cBhvr>
                                      <p:to>
                                        <p:strVal val="visible"/>
                                      </p:to>
                                    </p:set>
                                  </p:childTnLst>
                                </p:cTn>
                              </p:par>
                              <p:par>
                                <p:cTn id="98" presetID="1" presetClass="entr" presetSubtype="0" fill="hold" grpId="0" nodeType="withEffect">
                                  <p:stCondLst>
                                    <p:cond delay="0"/>
                                  </p:stCondLst>
                                  <p:childTnLst>
                                    <p:set>
                                      <p:cBhvr>
                                        <p:cTn id="99"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67" grpId="0" animBg="1"/>
      <p:bldP spid="68" grpId="0" animBg="1"/>
      <p:bldP spid="102" grpId="0" animBg="1"/>
      <p:bldP spid="104" grpId="0" animBg="1"/>
      <p:bldP spid="111" grpId="0" animBg="1"/>
      <p:bldP spid="6" grpId="0" animBg="1"/>
      <p:bldP spid="5" grpId="0" animBg="1"/>
      <p:bldP spid="55" grpId="0" animBg="1"/>
      <p:bldP spid="16" grpId="0" animBg="1"/>
      <p:bldP spid="17" grpId="0" animBg="1"/>
      <p:bldP spid="18" grpId="0" animBg="1"/>
      <p:bldP spid="75" grpId="0" animBg="1"/>
      <p:bldP spid="95" grpId="0" animBg="1"/>
      <p:bldP spid="99" grpId="0" animBg="1"/>
      <p:bldP spid="98" grpId="0" animBg="1"/>
      <p:bldP spid="4" grpId="0" animBg="1"/>
      <p:bldP spid="96" grpId="0" animBg="1"/>
      <p:bldP spid="108" grpId="0" animBg="1"/>
      <p:bldP spid="110" grpId="0" animBg="1"/>
      <p:bldP spid="87" grpId="0" animBg="1"/>
      <p:bldP spid="88" grpId="0" animBg="1"/>
      <p:bldP spid="89"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808037" y="5021261"/>
            <a:ext cx="6659834" cy="197326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7871" y="-2"/>
            <a:ext cx="4965839" cy="6994525"/>
          </a:xfrm>
          <a:prstGeom prst="rect">
            <a:avLst/>
          </a:prstGeom>
        </p:spPr>
      </p:pic>
      <p:sp>
        <p:nvSpPr>
          <p:cNvPr id="10" name="Rectangle 9"/>
          <p:cNvSpPr/>
          <p:nvPr/>
        </p:nvSpPr>
        <p:spPr bwMode="auto">
          <a:xfrm>
            <a:off x="1" y="0"/>
            <a:ext cx="2789236" cy="143986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340174" y="2737889"/>
            <a:ext cx="7127697" cy="2154400"/>
          </a:xfrm>
        </p:spPr>
        <p:txBody>
          <a:bodyPr/>
          <a:lstStyle/>
          <a:p>
            <a:pPr lvl="0">
              <a:spcBef>
                <a:spcPts val="1200"/>
              </a:spcBef>
              <a:buFont typeface="Wingdings" pitchFamily="2" charset="2"/>
              <a:buChar char="§"/>
            </a:pPr>
            <a:r>
              <a:rPr lang="en-US" sz="2400" dirty="0" smtClean="0">
                <a:solidFill>
                  <a:schemeClr val="tx1"/>
                </a:solidFill>
              </a:rPr>
              <a:t>HR dept</a:t>
            </a:r>
            <a:r>
              <a:rPr lang="en-US" sz="2400" dirty="0">
                <a:solidFill>
                  <a:schemeClr val="tx1"/>
                </a:solidFill>
              </a:rPr>
              <a:t>.</a:t>
            </a:r>
            <a:r>
              <a:rPr lang="en-US" sz="2400" dirty="0" smtClean="0">
                <a:solidFill>
                  <a:schemeClr val="tx1"/>
                </a:solidFill>
              </a:rPr>
              <a:t> maintains an authoritative hierarchy</a:t>
            </a:r>
            <a:br>
              <a:rPr lang="en-US" sz="2400" dirty="0" smtClean="0">
                <a:solidFill>
                  <a:schemeClr val="tx1"/>
                </a:solidFill>
              </a:rPr>
            </a:br>
            <a:r>
              <a:rPr lang="en-US" sz="2400" dirty="0" smtClean="0">
                <a:solidFill>
                  <a:schemeClr val="tx1"/>
                </a:solidFill>
              </a:rPr>
              <a:t>of company </a:t>
            </a:r>
            <a:r>
              <a:rPr lang="en-US" sz="2400" dirty="0">
                <a:solidFill>
                  <a:schemeClr val="tx1"/>
                </a:solidFill>
              </a:rPr>
              <a:t>divisions</a:t>
            </a:r>
            <a:r>
              <a:rPr lang="en-US" sz="2400" b="1" dirty="0">
                <a:solidFill>
                  <a:schemeClr val="tx1"/>
                </a:solidFill>
              </a:rPr>
              <a:t> </a:t>
            </a:r>
            <a:r>
              <a:rPr lang="en-US" sz="2400" dirty="0">
                <a:solidFill>
                  <a:schemeClr val="tx1"/>
                </a:solidFill>
              </a:rPr>
              <a:t>and </a:t>
            </a:r>
            <a:r>
              <a:rPr lang="en-US" sz="2400" dirty="0" smtClean="0">
                <a:solidFill>
                  <a:schemeClr val="tx1"/>
                </a:solidFill>
              </a:rPr>
              <a:t>subsidiaries</a:t>
            </a:r>
          </a:p>
          <a:p>
            <a:pPr lvl="0">
              <a:spcBef>
                <a:spcPts val="1200"/>
              </a:spcBef>
              <a:buFont typeface="Wingdings" pitchFamily="2" charset="2"/>
              <a:buChar char="§"/>
            </a:pPr>
            <a:r>
              <a:rPr lang="en-US" sz="2400" dirty="0" smtClean="0">
                <a:solidFill>
                  <a:schemeClr val="tx1"/>
                </a:solidFill>
              </a:rPr>
              <a:t>Their system is external to SharePoint</a:t>
            </a:r>
            <a:endParaRPr lang="en-US" sz="2400" dirty="0">
              <a:solidFill>
                <a:schemeClr val="tx1"/>
              </a:solidFill>
            </a:endParaRPr>
          </a:p>
          <a:p>
            <a:pPr lvl="0">
              <a:spcBef>
                <a:spcPts val="1200"/>
              </a:spcBef>
              <a:buFont typeface="Wingdings" pitchFamily="2" charset="2"/>
              <a:buChar char="§"/>
            </a:pPr>
            <a:r>
              <a:rPr lang="en-US" sz="2400" dirty="0" smtClean="0">
                <a:solidFill>
                  <a:schemeClr val="tx1"/>
                </a:solidFill>
              </a:rPr>
              <a:t>We want to classify documents using HR’s designations</a:t>
            </a:r>
            <a:endParaRPr lang="en-US" sz="2400" dirty="0">
              <a:solidFill>
                <a:schemeClr val="tx1"/>
              </a:solidFill>
            </a:endParaRPr>
          </a:p>
        </p:txBody>
      </p:sp>
      <p:sp>
        <p:nvSpPr>
          <p:cNvPr id="3" name="Title 2"/>
          <p:cNvSpPr>
            <a:spLocks noGrp="1"/>
          </p:cNvSpPr>
          <p:nvPr>
            <p:ph type="title"/>
          </p:nvPr>
        </p:nvSpPr>
        <p:spPr>
          <a:xfrm>
            <a:off x="337753" y="1668462"/>
            <a:ext cx="6794884" cy="1219200"/>
          </a:xfrm>
        </p:spPr>
        <p:txBody>
          <a:bodyPr/>
          <a:lstStyle/>
          <a:p>
            <a:r>
              <a:rPr lang="en-US" sz="3200" b="1" dirty="0" smtClean="0"/>
              <a:t>Consuming an external taxonomy from within SharePoint</a:t>
            </a:r>
            <a:endParaRPr lang="en-US" sz="3200" b="1" dirty="0"/>
          </a:p>
        </p:txBody>
      </p:sp>
      <p:sp>
        <p:nvSpPr>
          <p:cNvPr id="4" name="TextBox 3"/>
          <p:cNvSpPr txBox="1"/>
          <p:nvPr/>
        </p:nvSpPr>
        <p:spPr>
          <a:xfrm>
            <a:off x="1096577" y="5283993"/>
            <a:ext cx="5486400" cy="1371600"/>
          </a:xfrm>
          <a:prstGeom prst="rect">
            <a:avLst/>
          </a:prstGeom>
          <a:noFill/>
        </p:spPr>
        <p:txBody>
          <a:bodyPr wrap="square" lIns="0" tIns="0" rIns="0" bIns="0" rtlCol="0">
            <a:noAutofit/>
          </a:bodyPr>
          <a:lstStyle/>
          <a:p>
            <a:r>
              <a:rPr lang="en-US" sz="2400" b="1" dirty="0" smtClean="0">
                <a:latin typeface="Segoe UI Light" pitchFamily="34" charset="0"/>
              </a:rPr>
              <a:t>How to get the hierarchy into SharePoint?</a:t>
            </a:r>
            <a:endParaRPr lang="en-US" sz="2400" b="1" dirty="0">
              <a:latin typeface="Segoe UI Light" pitchFamily="34" charset="0"/>
            </a:endParaRPr>
          </a:p>
          <a:p>
            <a:pPr marL="342900" indent="-342900">
              <a:buFont typeface="Wingdings" pitchFamily="2" charset="2"/>
              <a:buChar char="§"/>
            </a:pPr>
            <a:r>
              <a:rPr lang="en-US" sz="2400" b="1" dirty="0">
                <a:latin typeface="Segoe UI Light" pitchFamily="34" charset="0"/>
              </a:rPr>
              <a:t>Start typing</a:t>
            </a:r>
            <a:r>
              <a:rPr lang="en-US" sz="2400" b="1" dirty="0" smtClean="0">
                <a:latin typeface="Segoe UI Light" pitchFamily="34" charset="0"/>
              </a:rPr>
              <a:t>!</a:t>
            </a:r>
            <a:endParaRPr lang="en-US" sz="2400" b="1" dirty="0">
              <a:latin typeface="Segoe UI Light" pitchFamily="34" charset="0"/>
            </a:endParaRPr>
          </a:p>
          <a:p>
            <a:pPr marL="342900" indent="-342900">
              <a:buFont typeface="Wingdings" pitchFamily="2" charset="2"/>
              <a:buChar char="§"/>
            </a:pPr>
            <a:r>
              <a:rPr lang="en-US" sz="2400" b="1" dirty="0" smtClean="0">
                <a:latin typeface="Segoe UI Light" pitchFamily="34" charset="0"/>
              </a:rPr>
              <a:t>Import feature</a:t>
            </a:r>
            <a:endParaRPr lang="en-US" sz="2400" b="1" dirty="0">
              <a:latin typeface="Segoe UI Light" pitchFamily="34" charset="0"/>
            </a:endParaRPr>
          </a:p>
        </p:txBody>
      </p:sp>
      <p:sp>
        <p:nvSpPr>
          <p:cNvPr id="9" name="Title 2"/>
          <p:cNvSpPr txBox="1">
            <a:spLocks/>
          </p:cNvSpPr>
          <p:nvPr/>
        </p:nvSpPr>
        <p:spPr>
          <a:xfrm>
            <a:off x="337753" y="352041"/>
            <a:ext cx="2258406" cy="762000"/>
          </a:xfrm>
          <a:prstGeom prst="rect">
            <a:avLst/>
          </a:prstGeom>
        </p:spPr>
        <p:txBody>
          <a:bodyPr vert="horz" wrap="square" lIns="146274" tIns="91422" rIns="146274" bIns="91422" rtlCol="0" anchor="t">
            <a:noAutofit/>
          </a:bodyPr>
          <a:lst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000" b="1" dirty="0" smtClean="0">
                <a:solidFill>
                  <a:schemeClr val="tx1"/>
                </a:solidFill>
              </a:rPr>
              <a:t>Scenario</a:t>
            </a:r>
            <a:endParaRPr lang="en-US" sz="4000" b="1" dirty="0">
              <a:solidFill>
                <a:schemeClr val="tx1"/>
              </a:solidFill>
            </a:endParaRPr>
          </a:p>
        </p:txBody>
      </p:sp>
    </p:spTree>
    <p:extLst>
      <p:ext uri="{BB962C8B-B14F-4D97-AF65-F5344CB8AC3E}">
        <p14:creationId xmlns:p14="http://schemas.microsoft.com/office/powerpoint/2010/main" val="363198435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TechReady14_BO_and_CT_Template">
  <a:themeElements>
    <a:clrScheme name="Custom 1">
      <a:dk1>
        <a:srgbClr val="000000"/>
      </a:dk1>
      <a:lt1>
        <a:srgbClr val="FFFFFF"/>
      </a:lt1>
      <a:dk2>
        <a:srgbClr val="2DA33B"/>
      </a:dk2>
      <a:lt2>
        <a:srgbClr val="B6F8C6"/>
      </a:lt2>
      <a:accent1>
        <a:srgbClr val="EF440F"/>
      </a:accent1>
      <a:accent2>
        <a:srgbClr val="008FBA"/>
      </a:accent2>
      <a:accent3>
        <a:srgbClr val="FFBE0A"/>
      </a:accent3>
      <a:accent4>
        <a:srgbClr val="258244"/>
      </a:accent4>
      <a:accent5>
        <a:srgbClr val="64BE46"/>
      </a:accent5>
      <a:accent6>
        <a:srgbClr val="910091"/>
      </a:accent6>
      <a:hlink>
        <a:srgbClr val="F0ED7B"/>
      </a:hlink>
      <a:folHlink>
        <a:srgbClr val="F3EB4F"/>
      </a:folHlink>
    </a:clrScheme>
    <a:fontScheme name="Custom 1">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3200" dirty="0"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Pete Gonzalez</External_x0020_Speaker>
    <Session_x0020_Code xmlns="2295e2e7-0eeb-498e-8716-217bb2ee6ee3">SPC068</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Pete Gonzalez</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purl.org/dc/dcmitype/"/>
    <ds:schemaRef ds:uri="http://schemas.microsoft.com/sharepoint/v3"/>
    <ds:schemaRef ds:uri="http://schemas.openxmlformats.org/package/2006/metadata/core-properties"/>
    <ds:schemaRef ds:uri="http://www.w3.org/XML/1998/namespace"/>
    <ds:schemaRef ds:uri="http://purl.org/dc/elements/1.1/"/>
    <ds:schemaRef ds:uri="2295e2e7-0eeb-498e-8716-217bb2ee6ee3"/>
    <ds:schemaRef ds:uri="http://schemas.microsoft.com/office/2006/metadata/properties"/>
    <ds:schemaRef ds:uri="http://schemas.microsoft.com/office/infopath/2007/PartnerControls"/>
    <ds:schemaRef ds:uri="230e9df3-be65-4c73-a93b-d1236ebd677e"/>
    <ds:schemaRef ds:uri="032d541b-1b4e-4d91-93c7-b10533c52f73"/>
    <ds:schemaRef ds:uri="http://purl.org/dc/terms/"/>
  </ds:schemaRefs>
</ds:datastoreItem>
</file>

<file path=customXml/itemProps3.xml><?xml version="1.0" encoding="utf-8"?>
<ds:datastoreItem xmlns:ds="http://schemas.openxmlformats.org/officeDocument/2006/customXml" ds:itemID="{6DBE5B1A-F7A7-4890-BCA7-799341A470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1987</TotalTime>
  <Words>4968</Words>
  <Application>Microsoft Office PowerPoint</Application>
  <PresentationFormat>Custom</PresentationFormat>
  <Paragraphs>1115</Paragraphs>
  <Slides>59</Slides>
  <Notes>5</Notes>
  <HiddenSlides>0</HiddenSlides>
  <MMClips>0</MMClips>
  <ScaleCrop>false</ScaleCrop>
  <HeadingPairs>
    <vt:vector size="4" baseType="variant">
      <vt:variant>
        <vt:lpstr>Theme</vt:lpstr>
      </vt:variant>
      <vt:variant>
        <vt:i4>5</vt:i4>
      </vt:variant>
      <vt:variant>
        <vt:lpstr>Slide Titles</vt:lpstr>
      </vt:variant>
      <vt:variant>
        <vt:i4>59</vt:i4>
      </vt:variant>
    </vt:vector>
  </HeadingPairs>
  <TitlesOfParts>
    <vt:vector size="64" baseType="lpstr">
      <vt:lpstr>5-30072_SPC2012_Developer_Template_16x9</vt:lpstr>
      <vt:lpstr>5-30072_SPC2012_Developer_Template_16x9_Light</vt:lpstr>
      <vt:lpstr>TechReady14_BO_and_CT_Template</vt:lpstr>
      <vt:lpstr>5-30072_SPC2012_IT-Pro_Template_16x9</vt:lpstr>
      <vt:lpstr>5-30072_SPC2012_Business_Template_16x9_Light</vt:lpstr>
      <vt:lpstr>PowerPoint Presentation</vt:lpstr>
      <vt:lpstr>Deep Dive on Integrating SharePoint Metadata with other Metadata Stores</vt:lpstr>
      <vt:lpstr>PowerPoint Presentation</vt:lpstr>
      <vt:lpstr>Managed Metadata scenarios</vt:lpstr>
      <vt:lpstr>The “Term Store”</vt:lpstr>
      <vt:lpstr>PowerPoint Presentation</vt:lpstr>
      <vt:lpstr>Managed Metadata Term Store</vt:lpstr>
      <vt:lpstr>Multi-Farm Enterprise </vt:lpstr>
      <vt:lpstr>Consuming an external taxonomy from within SharePoint</vt:lpstr>
      <vt:lpstr>Simple CSV import</vt:lpstr>
      <vt:lpstr>PowerPoint Presentation</vt:lpstr>
      <vt:lpstr>PowerPoint Presentation</vt:lpstr>
      <vt:lpstr>PowerPoint Presentation</vt:lpstr>
      <vt:lpstr>Simple CSV import</vt:lpstr>
      <vt:lpstr>Consuming an external taxonomy from within SharePoint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 #1: Term Set Import</vt:lpstr>
      <vt:lpstr>Staying in sync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 #2: Term Set Sync</vt:lpstr>
      <vt:lpstr>Applying tags to documents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 #3: Automated Tagging</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Dive on Integrating SharePoint Metadata with other Metadata Stores</dc:title>
  <dc:subject>SharePoint Conference 2012</dc:subject>
  <dc:creator>Pete Gonzalez del Solar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157</cp:revision>
  <dcterms:created xsi:type="dcterms:W3CDTF">2012-10-29T17:56:15Z</dcterms:created>
  <dcterms:modified xsi:type="dcterms:W3CDTF">2012-12-06T01:42:13Z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