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3.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6" r:id="rId6"/>
    <p:sldMasterId id="2147484229" r:id="rId7"/>
  </p:sldMasterIdLst>
  <p:notesMasterIdLst>
    <p:notesMasterId r:id="rId39"/>
  </p:notesMasterIdLst>
  <p:handoutMasterIdLst>
    <p:handoutMasterId r:id="rId40"/>
  </p:handoutMasterIdLst>
  <p:sldIdLst>
    <p:sldId id="1055" r:id="rId8"/>
    <p:sldId id="1054" r:id="rId9"/>
    <p:sldId id="1089" r:id="rId10"/>
    <p:sldId id="1090" r:id="rId11"/>
    <p:sldId id="1122" r:id="rId12"/>
    <p:sldId id="1098" r:id="rId13"/>
    <p:sldId id="1099" r:id="rId14"/>
    <p:sldId id="1125" r:id="rId15"/>
    <p:sldId id="1091" r:id="rId16"/>
    <p:sldId id="1113" r:id="rId17"/>
    <p:sldId id="1118" r:id="rId18"/>
    <p:sldId id="1120" r:id="rId19"/>
    <p:sldId id="1115" r:id="rId20"/>
    <p:sldId id="1100" r:id="rId21"/>
    <p:sldId id="1101" r:id="rId22"/>
    <p:sldId id="1124" r:id="rId23"/>
    <p:sldId id="1112" r:id="rId24"/>
    <p:sldId id="1092" r:id="rId25"/>
    <p:sldId id="1117" r:id="rId26"/>
    <p:sldId id="1116" r:id="rId27"/>
    <p:sldId id="1121" r:id="rId28"/>
    <p:sldId id="1102" r:id="rId29"/>
    <p:sldId id="1103" r:id="rId30"/>
    <p:sldId id="1105" r:id="rId31"/>
    <p:sldId id="1093" r:id="rId32"/>
    <p:sldId id="1094" r:id="rId33"/>
    <p:sldId id="1123" r:id="rId34"/>
    <p:sldId id="1106" r:id="rId35"/>
    <p:sldId id="1108" r:id="rId36"/>
    <p:sldId id="1126" r:id="rId37"/>
    <p:sldId id="1109" r:id="rId38"/>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PC2012-Developer-Template" id="{6DD5C800-9A2C-4823-B056-4AFFC9A97500}">
          <p14:sldIdLst>
            <p14:sldId id="1055"/>
            <p14:sldId id="1054"/>
            <p14:sldId id="1089"/>
            <p14:sldId id="1090"/>
            <p14:sldId id="1122"/>
            <p14:sldId id="1098"/>
            <p14:sldId id="1099"/>
            <p14:sldId id="1125"/>
            <p14:sldId id="1091"/>
            <p14:sldId id="1113"/>
            <p14:sldId id="1118"/>
            <p14:sldId id="1120"/>
            <p14:sldId id="1115"/>
            <p14:sldId id="1100"/>
            <p14:sldId id="1101"/>
            <p14:sldId id="1124"/>
            <p14:sldId id="1112"/>
            <p14:sldId id="1092"/>
            <p14:sldId id="1117"/>
            <p14:sldId id="1116"/>
            <p14:sldId id="1121"/>
            <p14:sldId id="1102"/>
            <p14:sldId id="1103"/>
            <p14:sldId id="1105"/>
            <p14:sldId id="1093"/>
            <p14:sldId id="1094"/>
            <p14:sldId id="1123"/>
            <p14:sldId id="1106"/>
            <p14:sldId id="1108"/>
            <p14:sldId id="1126"/>
            <p14:sldId id="1109"/>
          </p14:sldIdLst>
        </p14:section>
      </p14:sectionLst>
    </p:ext>
    <p:ext uri="{EFAFB233-063F-42B5-8137-9DF3F51BA10A}">
      <p15:sldGuideLst xmlns:p15="http://schemas.microsoft.com/office/powerpoint/2012/main" xmlns="">
        <p15:guide id="1" orient="horz" pos="187">
          <p15:clr>
            <a:srgbClr val="A4A3A4"/>
          </p15:clr>
        </p15:guide>
        <p15:guide id="2" orient="horz" pos="763">
          <p15:clr>
            <a:srgbClr val="A4A3A4"/>
          </p15:clr>
        </p15:guide>
        <p15:guide id="3" orient="horz" pos="1339">
          <p15:clr>
            <a:srgbClr val="A4A3A4"/>
          </p15:clr>
        </p15:guide>
        <p15:guide id="4" orient="horz" pos="2491">
          <p15:clr>
            <a:srgbClr val="A4A3A4"/>
          </p15:clr>
        </p15:guide>
        <p15:guide id="5" orient="horz" pos="4219">
          <p15:clr>
            <a:srgbClr val="A4A3A4"/>
          </p15:clr>
        </p15:guide>
        <p15:guide id="6" orient="horz" pos="3643">
          <p15:clr>
            <a:srgbClr val="A4A3A4"/>
          </p15:clr>
        </p15:guide>
        <p15:guide id="7" orient="horz" pos="3067">
          <p15:clr>
            <a:srgbClr val="A4A3A4"/>
          </p15:clr>
        </p15:guide>
        <p15:guide id="8" orient="horz" pos="1915">
          <p15:clr>
            <a:srgbClr val="A4A3A4"/>
          </p15:clr>
        </p15:guide>
        <p15:guide id="9" pos="173">
          <p15:clr>
            <a:srgbClr val="A4A3A4"/>
          </p15:clr>
        </p15:guide>
        <p15:guide id="10" pos="1325">
          <p15:clr>
            <a:srgbClr val="A4A3A4"/>
          </p15:clr>
        </p15:guide>
        <p15:guide id="11" pos="7661">
          <p15:clr>
            <a:srgbClr val="A4A3A4"/>
          </p15:clr>
        </p15:guide>
        <p15:guide id="12" pos="749">
          <p15:clr>
            <a:srgbClr val="A4A3A4"/>
          </p15:clr>
        </p15:guide>
        <p15:guide id="13" pos="7085">
          <p15:clr>
            <a:srgbClr val="A4A3A4"/>
          </p15:clr>
        </p15:guide>
        <p15:guide id="14" pos="3629">
          <p15:clr>
            <a:srgbClr val="A4A3A4"/>
          </p15:clr>
        </p15:guide>
        <p15:guide id="15" pos="1901">
          <p15:clr>
            <a:srgbClr val="A4A3A4"/>
          </p15:clr>
        </p15:guide>
        <p15:guide id="16" pos="2477">
          <p15:clr>
            <a:srgbClr val="A4A3A4"/>
          </p15:clr>
        </p15:guide>
        <p15:guide id="17" pos="4205">
          <p15:clr>
            <a:srgbClr val="A4A3A4"/>
          </p15:clr>
        </p15:guide>
        <p15:guide id="18" pos="4781">
          <p15:clr>
            <a:srgbClr val="A4A3A4"/>
          </p15:clr>
        </p15:guide>
        <p15:guide id="19" pos="5357">
          <p15:clr>
            <a:srgbClr val="A4A3A4"/>
          </p15:clr>
        </p15:guide>
        <p15:guide id="20" pos="5933">
          <p15:clr>
            <a:srgbClr val="A4A3A4"/>
          </p15:clr>
        </p15:guide>
        <p15:guide id="21" pos="6509">
          <p15:clr>
            <a:srgbClr val="A4A3A4"/>
          </p15:clr>
        </p15:guide>
        <p15:guide id="22" pos="3053">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FFFF00"/>
    <a:srgbClr val="000000"/>
    <a:srgbClr val="002050"/>
    <a:srgbClr val="442359"/>
    <a:srgbClr val="333333"/>
    <a:srgbClr val="FFFFFF"/>
    <a:srgbClr val="505050"/>
    <a:srgbClr val="00FFFF"/>
    <a:srgbClr val="CC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463" autoAdjust="0"/>
    <p:restoredTop sz="97211" autoAdjust="0"/>
  </p:normalViewPr>
  <p:slideViewPr>
    <p:cSldViewPr>
      <p:cViewPr varScale="1">
        <p:scale>
          <a:sx n="69" d="100"/>
          <a:sy n="69" d="100"/>
        </p:scale>
        <p:origin x="-1140" y="-96"/>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p:scale>
        <a:sx n="75" d="100"/>
        <a:sy n="75" d="100"/>
      </p:scale>
      <p:origin x="0" y="0"/>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presProps" Target="presProps.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handoutMaster" Target="handoutMasters/handoutMaster1.xml"/><Relationship Id="rId45"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a:t>SPC2012 </a:t>
            </a:r>
            <a:r>
              <a:rPr lang="en-US"/>
              <a:t>- </a:t>
            </a:r>
            <a:r>
              <a:rPr lang="en-US" smtClean="0"/>
              <a:t>Developer</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12/5/2012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Developer</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12/5/2012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30755206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a:t>SPC2012 - Developer</a:t>
            </a: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dirty="0"/>
          </a:p>
        </p:txBody>
      </p:sp>
    </p:spTree>
    <p:extLst>
      <p:ext uri="{BB962C8B-B14F-4D97-AF65-F5344CB8AC3E}">
        <p14:creationId xmlns:p14="http://schemas.microsoft.com/office/powerpoint/2010/main" val="35220850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r>
              <a:rPr lang="en-US" dirty="0"/>
              <a:t>SPC2012 - Developer</a:t>
            </a:r>
          </a:p>
        </p:txBody>
      </p:sp>
      <p:sp>
        <p:nvSpPr>
          <p:cNvPr id="5" name="Date Placeholder 4"/>
          <p:cNvSpPr>
            <a:spLocks noGrp="1"/>
          </p:cNvSpPr>
          <p:nvPr>
            <p:ph type="dt" idx="11"/>
          </p:nvPr>
        </p:nvSpPr>
        <p:spPr>
          <a:xfrm>
            <a:off x="3884613" y="0"/>
            <a:ext cx="2971800" cy="457200"/>
          </a:xfrm>
          <a:prstGeom prst="rect">
            <a:avLst/>
          </a:prstGeom>
        </p:spPr>
        <p:txBody>
          <a:bodyPr/>
          <a:lstStyle/>
          <a:p>
            <a:fld id="{81331B57-0BE5-4F82-AA58-76F53EFF3ADA}" type="datetime8">
              <a:rPr lang="en-US" smtClean="0"/>
              <a:pPr/>
              <a:t>12/5/2012 4:48 PM</a:t>
            </a:fld>
            <a:endParaRPr lang="en-US"/>
          </a:p>
        </p:txBody>
      </p:sp>
      <p:sp>
        <p:nvSpPr>
          <p:cNvPr id="6" name="Footer Placeholder 5"/>
          <p:cNvSpPr>
            <a:spLocks noGrp="1"/>
          </p:cNvSpPr>
          <p:nvPr>
            <p:ph type="ftr" sz="quarter" idx="12"/>
          </p:nvPr>
        </p:nvSpPr>
        <p:spPr>
          <a:xfrm>
            <a:off x="0" y="8685213"/>
            <a:ext cx="6172200" cy="457200"/>
          </a:xfrm>
          <a:prstGeom prst="rect">
            <a:avLst/>
          </a:prstGeom>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pPr/>
              <a:t>5</a:t>
            </a:fld>
            <a:endParaRPr lang="en-US" dirty="0"/>
          </a:p>
        </p:txBody>
      </p:sp>
    </p:spTree>
    <p:extLst>
      <p:ext uri="{BB962C8B-B14F-4D97-AF65-F5344CB8AC3E}">
        <p14:creationId xmlns:p14="http://schemas.microsoft.com/office/powerpoint/2010/main" val="26762125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1622023-BD97-46A1-B8E1-55A118233E99}"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15</a:t>
            </a:fld>
            <a:endParaRPr lang="en-US" dirty="0"/>
          </a:p>
        </p:txBody>
      </p:sp>
    </p:spTree>
    <p:extLst>
      <p:ext uri="{BB962C8B-B14F-4D97-AF65-F5344CB8AC3E}">
        <p14:creationId xmlns:p14="http://schemas.microsoft.com/office/powerpoint/2010/main" val="10448969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1622023-BD97-46A1-B8E1-55A118233E99}"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16</a:t>
            </a:fld>
            <a:endParaRPr lang="en-US" dirty="0"/>
          </a:p>
        </p:txBody>
      </p:sp>
    </p:spTree>
    <p:extLst>
      <p:ext uri="{BB962C8B-B14F-4D97-AF65-F5344CB8AC3E}">
        <p14:creationId xmlns:p14="http://schemas.microsoft.com/office/powerpoint/2010/main" val="10573489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12/5/2012 4:48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31</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354766928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lang="en-US" sz="3200" kern="1200" spc="0" baseline="0" dirty="0" smtClean="0">
                <a:gradFill>
                  <a:gsLst>
                    <a:gs pos="2917">
                      <a:schemeClr val="tx1"/>
                    </a:gs>
                    <a:gs pos="3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36401"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7" name="Rounded Rectangle 6"/>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8300" cy="1371579"/>
          </a:xfrm>
          <a:noFill/>
        </p:spPr>
        <p:txBody>
          <a:bodyPr tIns="91440"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29600" cy="1372414"/>
          </a:xfrm>
          <a:noFill/>
        </p:spPr>
        <p:txBody>
          <a:bodyPr lIns="182880" tIns="146304" rIns="182880" bIns="146304">
            <a:noAutofit/>
          </a:bodyPr>
          <a:lstStyle>
            <a:lvl1pPr marL="0" indent="0">
              <a:spcBef>
                <a:spcPts val="0"/>
              </a:spcBef>
              <a:buNone/>
              <a:defRPr lang="en-US" sz="3000" kern="1200" spc="0" baseline="0" dirty="0" smtClean="0">
                <a:gradFill>
                  <a:gsLst>
                    <a:gs pos="0">
                      <a:schemeClr val="tx1"/>
                    </a:gs>
                    <a:gs pos="10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310563038"/>
      </p:ext>
    </p:extLst>
  </p:cSld>
  <p:clrMapOvr>
    <a:masterClrMapping/>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lang="en-US" sz="3200" kern="1200" spc="0" baseline="0" dirty="0" smtClean="0">
                <a:gradFill>
                  <a:gsLst>
                    <a:gs pos="2917">
                      <a:schemeClr val="tx1"/>
                    </a:gs>
                    <a:gs pos="3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36401"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3" hasCustomPrompt="1"/>
          </p:nvPr>
        </p:nvSpPr>
        <p:spPr>
          <a:xfrm>
            <a:off x="9785350" y="1028409"/>
            <a:ext cx="2376488" cy="461665"/>
          </a:xfrm>
        </p:spPr>
        <p:txBody>
          <a:bodyPr/>
          <a:lstStyle>
            <a:lvl1pPr marL="0" indent="0" algn="r">
              <a:buNone/>
              <a:defRPr sz="200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412532903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7" name="Rounded Rectangle 6"/>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Tree>
    <p:extLst>
      <p:ext uri="{BB962C8B-B14F-4D97-AF65-F5344CB8AC3E}">
        <p14:creationId xmlns:p14="http://schemas.microsoft.com/office/powerpoint/2010/main" val="364583005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8300" cy="1371579"/>
          </a:xfrm>
          <a:noFill/>
        </p:spPr>
        <p:txBody>
          <a:bodyPr tIns="91440"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29600" cy="1372414"/>
          </a:xfrm>
          <a:noFill/>
        </p:spPr>
        <p:txBody>
          <a:bodyPr lIns="182880" tIns="146304" rIns="182880" bIns="146304">
            <a:noAutofit/>
          </a:bodyPr>
          <a:lstStyle>
            <a:lvl1pPr marL="0" indent="0">
              <a:spcBef>
                <a:spcPts val="0"/>
              </a:spcBef>
              <a:buNone/>
              <a:defRPr lang="en-US" sz="3000" kern="1200" spc="0" baseline="0" dirty="0" smtClean="0">
                <a:gradFill>
                  <a:gsLst>
                    <a:gs pos="0">
                      <a:schemeClr val="tx1"/>
                    </a:gs>
                    <a:gs pos="10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spTree>
    <p:extLst>
      <p:ext uri="{BB962C8B-B14F-4D97-AF65-F5344CB8AC3E}">
        <p14:creationId xmlns:p14="http://schemas.microsoft.com/office/powerpoint/2010/main" val="270896212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108863065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110855124"/>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902659818"/>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45421266"/>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78093124"/>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90715119"/>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29232209"/>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59083315"/>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2973220"/>
      </p:ext>
    </p:extLst>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612007301"/>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84074323"/>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95966322"/>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14988773"/>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891324624"/>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54471422"/>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63747515"/>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75466382"/>
      </p:ext>
    </p:extLst>
  </p:cSld>
  <p:clrMapOvr>
    <a:masterClrMapping/>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7396843"/>
      </p:ext>
    </p:extLst>
  </p:cSld>
  <p:clrMapOvr>
    <a:masterClrMapping/>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675288837"/>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814423103"/>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30682117"/>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634526952"/>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159831695"/>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209555476"/>
      </p:ext>
    </p:extLst>
  </p:cSld>
  <p:clrMapOvr>
    <a:masterClrMapping/>
  </p:clrMapOvr>
  <p:transition>
    <p:fad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788128440"/>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51036836"/>
      </p:ext>
    </p:extLst>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169801015"/>
      </p:ext>
    </p:extLst>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138195521"/>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0542767"/>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theme" Target="../theme/theme2.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6.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slideLayout" Target="../slideLayouts/slideLayout47.xml"/><Relationship Id="rId18" Type="http://schemas.openxmlformats.org/officeDocument/2006/relationships/slideLayout" Target="../slideLayouts/slideLayout52.xml"/><Relationship Id="rId3" Type="http://schemas.openxmlformats.org/officeDocument/2006/relationships/slideLayout" Target="../slideLayouts/slideLayout37.xml"/><Relationship Id="rId21" Type="http://schemas.openxmlformats.org/officeDocument/2006/relationships/slideLayout" Target="../slideLayouts/slideLayout55.xml"/><Relationship Id="rId7" Type="http://schemas.openxmlformats.org/officeDocument/2006/relationships/slideLayout" Target="../slideLayouts/slideLayout41.xml"/><Relationship Id="rId12" Type="http://schemas.openxmlformats.org/officeDocument/2006/relationships/slideLayout" Target="../slideLayouts/slideLayout46.xml"/><Relationship Id="rId17" Type="http://schemas.openxmlformats.org/officeDocument/2006/relationships/slideLayout" Target="../slideLayouts/slideLayout51.xml"/><Relationship Id="rId2" Type="http://schemas.openxmlformats.org/officeDocument/2006/relationships/slideLayout" Target="../slideLayouts/slideLayout36.xml"/><Relationship Id="rId16" Type="http://schemas.openxmlformats.org/officeDocument/2006/relationships/slideLayout" Target="../slideLayouts/slideLayout50.xml"/><Relationship Id="rId20" Type="http://schemas.openxmlformats.org/officeDocument/2006/relationships/slideLayout" Target="../slideLayouts/slideLayout54.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24" Type="http://schemas.openxmlformats.org/officeDocument/2006/relationships/image" Target="../media/image7.png"/><Relationship Id="rId5" Type="http://schemas.openxmlformats.org/officeDocument/2006/relationships/slideLayout" Target="../slideLayouts/slideLayout39.xml"/><Relationship Id="rId15" Type="http://schemas.openxmlformats.org/officeDocument/2006/relationships/slideLayout" Target="../slideLayouts/slideLayout49.xml"/><Relationship Id="rId23" Type="http://schemas.openxmlformats.org/officeDocument/2006/relationships/theme" Target="../theme/theme3.xml"/><Relationship Id="rId10" Type="http://schemas.openxmlformats.org/officeDocument/2006/relationships/slideLayout" Target="../slideLayouts/slideLayout44.xml"/><Relationship Id="rId19" Type="http://schemas.openxmlformats.org/officeDocument/2006/relationships/slideLayout" Target="../slideLayouts/slideLayout53.xml"/><Relationship Id="rId4" Type="http://schemas.openxmlformats.org/officeDocument/2006/relationships/slideLayout" Target="../slideLayouts/slideLayout38.xml"/><Relationship Id="rId9" Type="http://schemas.openxmlformats.org/officeDocument/2006/relationships/slideLayout" Target="../slideLayouts/slideLayout43.xml"/><Relationship Id="rId14" Type="http://schemas.openxmlformats.org/officeDocument/2006/relationships/slideLayout" Target="../slideLayouts/slideLayout48.xml"/><Relationship Id="rId22" Type="http://schemas.openxmlformats.org/officeDocument/2006/relationships/slideLayout" Target="../slideLayouts/slideLayout5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4.xml"/><Relationship Id="rId3" Type="http://schemas.openxmlformats.org/officeDocument/2006/relationships/slideLayout" Target="../slideLayouts/slideLayout59.xml"/><Relationship Id="rId7" Type="http://schemas.openxmlformats.org/officeDocument/2006/relationships/slideLayout" Target="../slideLayouts/slideLayout63.xml"/><Relationship Id="rId12" Type="http://schemas.openxmlformats.org/officeDocument/2006/relationships/image" Target="../media/image6.png"/><Relationship Id="rId2" Type="http://schemas.openxmlformats.org/officeDocument/2006/relationships/slideLayout" Target="../slideLayouts/slideLayout58.xml"/><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theme" Target="../theme/theme4.xml"/><Relationship Id="rId5" Type="http://schemas.openxmlformats.org/officeDocument/2006/relationships/slideLayout" Target="../slideLayouts/slideLayout61.xml"/><Relationship Id="rId10" Type="http://schemas.openxmlformats.org/officeDocument/2006/relationships/slideLayout" Target="../slideLayouts/slideLayout66.xml"/><Relationship Id="rId4" Type="http://schemas.openxmlformats.org/officeDocument/2006/relationships/slideLayout" Target="../slideLayouts/slideLayout60.xml"/><Relationship Id="rId9" Type="http://schemas.openxmlformats.org/officeDocument/2006/relationships/slideLayout" Target="../slideLayouts/slideLayout6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4">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 id="2147484205" r:id="rId1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95556217"/>
      </p:ext>
    </p:extLst>
  </p:cSld>
  <p:clrMap bg1="dk1" tx1="lt1" bg2="dk2" tx2="lt2" accent1="accent1" accent2="accent2" accent3="accent3" accent4="accent4" accent5="accent5" accent6="accent6" hlink="hlink" folHlink="folHlink"/>
  <p:sldLayoutIdLst>
    <p:sldLayoutId id="2147484207" r:id="rId1"/>
    <p:sldLayoutId id="2147484208" r:id="rId2"/>
    <p:sldLayoutId id="2147484209" r:id="rId3"/>
    <p:sldLayoutId id="2147484210" r:id="rId4"/>
    <p:sldLayoutId id="2147484211" r:id="rId5"/>
    <p:sldLayoutId id="2147484212" r:id="rId6"/>
    <p:sldLayoutId id="2147484213" r:id="rId7"/>
    <p:sldLayoutId id="2147484214" r:id="rId8"/>
    <p:sldLayoutId id="2147484215" r:id="rId9"/>
    <p:sldLayoutId id="2147484216" r:id="rId10"/>
    <p:sldLayoutId id="2147484217" r:id="rId11"/>
    <p:sldLayoutId id="2147484218" r:id="rId12"/>
    <p:sldLayoutId id="2147484219" r:id="rId13"/>
    <p:sldLayoutId id="2147484220" r:id="rId14"/>
    <p:sldLayoutId id="2147484221" r:id="rId15"/>
    <p:sldLayoutId id="2147484222" r:id="rId16"/>
    <p:sldLayoutId id="2147484223" r:id="rId17"/>
    <p:sldLayoutId id="2147484224" r:id="rId18"/>
    <p:sldLayoutId id="2147484225" r:id="rId19"/>
    <p:sldLayoutId id="2147484226" r:id="rId20"/>
    <p:sldLayoutId id="2147484227" r:id="rId21"/>
    <p:sldLayoutId id="2147484228"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25375308"/>
      </p:ext>
    </p:extLst>
  </p:cSld>
  <p:clrMap bg1="lt1" tx1="dk1" bg2="lt2" tx2="dk2" accent1="accent1" accent2="accent2" accent3="accent3" accent4="accent4" accent5="accent5" accent6="accent6" hlink="hlink" folHlink="folHlink"/>
  <p:sldLayoutIdLst>
    <p:sldLayoutId id="2147484230" r:id="rId1"/>
    <p:sldLayoutId id="2147484231" r:id="rId2"/>
    <p:sldLayoutId id="2147484232" r:id="rId3"/>
    <p:sldLayoutId id="2147484233" r:id="rId4"/>
    <p:sldLayoutId id="2147484234" r:id="rId5"/>
    <p:sldLayoutId id="2147484235" r:id="rId6"/>
    <p:sldLayoutId id="2147484236" r:id="rId7"/>
    <p:sldLayoutId id="2147484237" r:id="rId8"/>
    <p:sldLayoutId id="2147484238" r:id="rId9"/>
    <p:sldLayoutId id="2147484239" r:id="rId10"/>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3.xml"/></Relationships>
</file>

<file path=ppt/slides/_rels/slide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5.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image" Target="../media/image11.png"/><Relationship Id="rId1" Type="http://schemas.openxmlformats.org/officeDocument/2006/relationships/slideLayout" Target="../slideLayouts/slideLayout31.xml"/><Relationship Id="rId6" Type="http://schemas.openxmlformats.org/officeDocument/2006/relationships/image" Target="../media/image15.png"/><Relationship Id="rId11" Type="http://schemas.openxmlformats.org/officeDocument/2006/relationships/image" Target="../media/image20.png"/><Relationship Id="rId5" Type="http://schemas.openxmlformats.org/officeDocument/2006/relationships/image" Target="../media/image14.png"/><Relationship Id="rId10" Type="http://schemas.openxmlformats.org/officeDocument/2006/relationships/image" Target="../media/image19.png"/><Relationship Id="rId4" Type="http://schemas.openxmlformats.org/officeDocument/2006/relationships/image" Target="../media/image13.png"/><Relationship Id="rId9" Type="http://schemas.openxmlformats.org/officeDocument/2006/relationships/image" Target="../media/image18.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hyperlink" Target="http://myspc.sharepointconference.com/" TargetMode="External"/><Relationship Id="rId1" Type="http://schemas.openxmlformats.org/officeDocument/2006/relationships/slideLayout" Target="../slideLayouts/slideLayout66.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3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6.xml"/><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11699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Remote Event Receivers</a:t>
            </a:r>
            <a:endParaRPr lang="en-US" dirty="0"/>
          </a:p>
        </p:txBody>
      </p:sp>
      <p:sp>
        <p:nvSpPr>
          <p:cNvPr id="4" name="Text Placeholder 3"/>
          <p:cNvSpPr>
            <a:spLocks noGrp="1"/>
          </p:cNvSpPr>
          <p:nvPr>
            <p:ph type="body" sz="quarter" idx="10"/>
          </p:nvPr>
        </p:nvSpPr>
        <p:spPr>
          <a:xfrm>
            <a:off x="274638" y="1212850"/>
            <a:ext cx="11887200" cy="3447098"/>
          </a:xfrm>
        </p:spPr>
        <p:txBody>
          <a:bodyPr/>
          <a:lstStyle/>
          <a:p>
            <a:r>
              <a:rPr lang="en-US" dirty="0" smtClean="0"/>
              <a:t>Web service based</a:t>
            </a:r>
          </a:p>
          <a:p>
            <a:pPr lvl="1"/>
            <a:r>
              <a:rPr lang="en-US" dirty="0" smtClean="0"/>
              <a:t>A remote end point that SharePoint will invoke when the event happens</a:t>
            </a:r>
          </a:p>
          <a:p>
            <a:r>
              <a:rPr lang="en-US" dirty="0" smtClean="0"/>
              <a:t>Available in </a:t>
            </a:r>
            <a:r>
              <a:rPr lang="en-US" dirty="0" err="1" smtClean="0"/>
              <a:t>Autohosted</a:t>
            </a:r>
            <a:r>
              <a:rPr lang="en-US" dirty="0" smtClean="0"/>
              <a:t> or Provider Hosted apps</a:t>
            </a:r>
          </a:p>
          <a:p>
            <a:r>
              <a:rPr lang="en-US" dirty="0" smtClean="0"/>
              <a:t>Receives an </a:t>
            </a:r>
            <a:r>
              <a:rPr lang="en-US" dirty="0" err="1" smtClean="0"/>
              <a:t>OAuth</a:t>
            </a:r>
            <a:r>
              <a:rPr lang="en-US" dirty="0" smtClean="0"/>
              <a:t> context token to talk back to SP</a:t>
            </a:r>
          </a:p>
          <a:p>
            <a:r>
              <a:rPr lang="en-US" dirty="0"/>
              <a:t>Supported everywhere regular event receivers are</a:t>
            </a:r>
          </a:p>
          <a:p>
            <a:pPr lvl="1"/>
            <a:r>
              <a:rPr lang="en-US" dirty="0"/>
              <a:t>Both sync and </a:t>
            </a:r>
            <a:r>
              <a:rPr lang="en-US" dirty="0" err="1" smtClean="0"/>
              <a:t>async</a:t>
            </a:r>
            <a:endParaRPr lang="en-US" dirty="0"/>
          </a:p>
        </p:txBody>
      </p:sp>
      <p:sp>
        <p:nvSpPr>
          <p:cNvPr id="6" name="Rectangle 5"/>
          <p:cNvSpPr>
            <a:spLocks noChangeArrowheads="1"/>
          </p:cNvSpPr>
          <p:nvPr/>
        </p:nvSpPr>
        <p:spPr bwMode="auto">
          <a:xfrm>
            <a:off x="3551237" y="4868862"/>
            <a:ext cx="1371600" cy="1371600"/>
          </a:xfrm>
          <a:prstGeom prst="rect">
            <a:avLst/>
          </a:prstGeom>
          <a:solidFill>
            <a:schemeClr val="bg2"/>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a:gradFill>
                <a:gsLst>
                  <a:gs pos="0">
                    <a:srgbClr val="FFFFFF"/>
                  </a:gs>
                  <a:gs pos="100000">
                    <a:srgbClr val="FFFFFF"/>
                  </a:gs>
                </a:gsLst>
                <a:lin ang="5400000" scaled="0"/>
              </a:gradFill>
            </a:endParaRPr>
          </a:p>
        </p:txBody>
      </p:sp>
      <p:sp>
        <p:nvSpPr>
          <p:cNvPr id="7" name="Rectangle 6"/>
          <p:cNvSpPr>
            <a:spLocks noChangeArrowheads="1"/>
          </p:cNvSpPr>
          <p:nvPr/>
        </p:nvSpPr>
        <p:spPr bwMode="auto">
          <a:xfrm>
            <a:off x="6929851" y="4868862"/>
            <a:ext cx="1371600" cy="1371600"/>
          </a:xfrm>
          <a:prstGeom prst="rect">
            <a:avLst/>
          </a:prstGeom>
          <a:solidFill>
            <a:schemeClr val="tx2"/>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a:gradFill>
                <a:gsLst>
                  <a:gs pos="0">
                    <a:srgbClr val="FFFFFF"/>
                  </a:gs>
                  <a:gs pos="100000">
                    <a:srgbClr val="FFFFFF"/>
                  </a:gs>
                </a:gsLst>
                <a:lin ang="5400000" scaled="0"/>
              </a:gradFill>
            </a:endParaRPr>
          </a:p>
        </p:txBody>
      </p:sp>
      <p:sp>
        <p:nvSpPr>
          <p:cNvPr id="8" name="TextBox 7"/>
          <p:cNvSpPr txBox="1">
            <a:spLocks noChangeArrowheads="1"/>
          </p:cNvSpPr>
          <p:nvPr/>
        </p:nvSpPr>
        <p:spPr bwMode="auto">
          <a:xfrm>
            <a:off x="6929851" y="5012178"/>
            <a:ext cx="1371600" cy="1084969"/>
          </a:xfrm>
          <a:prstGeom prst="rect">
            <a:avLst/>
          </a:prstGeom>
          <a:noFill/>
          <a:ln>
            <a:noFill/>
          </a:ln>
          <a:extLst/>
        </p:spPr>
        <p:txBody>
          <a:bodyPr wrap="square" lIns="99115" tIns="49558" rIns="99115" bIns="49558">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US" sz="3200" b="1" spc="100" dirty="0" smtClean="0">
                <a:solidFill>
                  <a:schemeClr val="bg1"/>
                </a:solidFill>
                <a:latin typeface="+mj-lt"/>
              </a:rPr>
              <a:t>App Server</a:t>
            </a:r>
            <a:endParaRPr lang="en-US" sz="3600" b="1" spc="100" dirty="0">
              <a:solidFill>
                <a:schemeClr val="bg1"/>
              </a:solidFill>
              <a:latin typeface="+mj-lt"/>
            </a:endParaRPr>
          </a:p>
        </p:txBody>
      </p:sp>
      <p:sp>
        <p:nvSpPr>
          <p:cNvPr id="9" name="TextBox 8"/>
          <p:cNvSpPr txBox="1">
            <a:spLocks noChangeArrowheads="1"/>
          </p:cNvSpPr>
          <p:nvPr/>
        </p:nvSpPr>
        <p:spPr bwMode="auto">
          <a:xfrm>
            <a:off x="3551237" y="5258399"/>
            <a:ext cx="1371600" cy="592526"/>
          </a:xfrm>
          <a:prstGeom prst="rect">
            <a:avLst/>
          </a:prstGeom>
          <a:noFill/>
          <a:ln>
            <a:noFill/>
          </a:ln>
          <a:extLst/>
        </p:spPr>
        <p:txBody>
          <a:bodyPr wrap="square" lIns="99115" tIns="49558" rIns="99115" bIns="49558">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US" sz="3200" b="1" spc="100" dirty="0" smtClean="0">
                <a:solidFill>
                  <a:schemeClr val="bg1"/>
                </a:solidFill>
                <a:latin typeface="+mj-lt"/>
              </a:rPr>
              <a:t>SP</a:t>
            </a:r>
            <a:endParaRPr lang="en-US" sz="3600" b="1" spc="100" dirty="0">
              <a:solidFill>
                <a:schemeClr val="bg1"/>
              </a:solidFill>
              <a:latin typeface="+mj-lt"/>
            </a:endParaRPr>
          </a:p>
        </p:txBody>
      </p:sp>
      <p:cxnSp>
        <p:nvCxnSpPr>
          <p:cNvPr id="10" name="Straight Arrow Connector 9"/>
          <p:cNvCxnSpPr/>
          <p:nvPr/>
        </p:nvCxnSpPr>
        <p:spPr>
          <a:xfrm flipV="1">
            <a:off x="5042090" y="5554661"/>
            <a:ext cx="1756930" cy="15102"/>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flipV="1">
            <a:off x="2899768" y="5554661"/>
            <a:ext cx="532216" cy="1"/>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425393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Remote Event Receivers flow - </a:t>
            </a:r>
            <a:r>
              <a:rPr lang="en-US" dirty="0" err="1" smtClean="0"/>
              <a:t>OAuth</a:t>
            </a:r>
            <a:endParaRPr lang="en-US" dirty="0"/>
          </a:p>
        </p:txBody>
      </p:sp>
      <p:sp>
        <p:nvSpPr>
          <p:cNvPr id="45" name="Text Placeholder 44"/>
          <p:cNvSpPr>
            <a:spLocks noGrp="1"/>
          </p:cNvSpPr>
          <p:nvPr>
            <p:ph type="body" sz="quarter" idx="10"/>
          </p:nvPr>
        </p:nvSpPr>
        <p:spPr>
          <a:xfrm>
            <a:off x="274639" y="1473649"/>
            <a:ext cx="5638798" cy="423413"/>
          </a:xfrm>
        </p:spPr>
        <p:txBody>
          <a:bodyPr/>
          <a:lstStyle/>
          <a:p>
            <a:pPr marL="457200" lvl="1" indent="-457200">
              <a:spcBef>
                <a:spcPts val="1224"/>
              </a:spcBef>
              <a:buClr>
                <a:schemeClr val="tx1"/>
              </a:buClr>
              <a:buAutoNum type="arabicPeriod"/>
            </a:pPr>
            <a:r>
              <a:rPr lang="en-US" dirty="0" smtClean="0"/>
              <a:t>Something happens in SharePoint</a:t>
            </a:r>
          </a:p>
          <a:p>
            <a:pPr marL="457200" lvl="1" indent="-457200">
              <a:spcBef>
                <a:spcPts val="1224"/>
              </a:spcBef>
              <a:buClr>
                <a:schemeClr val="tx1"/>
              </a:buClr>
              <a:buAutoNum type="arabicPeriod"/>
            </a:pPr>
            <a:endParaRPr lang="en-US" dirty="0"/>
          </a:p>
          <a:p>
            <a:endParaRPr lang="en-US" dirty="0"/>
          </a:p>
        </p:txBody>
      </p:sp>
      <p:sp>
        <p:nvSpPr>
          <p:cNvPr id="6" name="Rectangle 5"/>
          <p:cNvSpPr>
            <a:spLocks noChangeArrowheads="1"/>
          </p:cNvSpPr>
          <p:nvPr/>
        </p:nvSpPr>
        <p:spPr bwMode="auto">
          <a:xfrm>
            <a:off x="6725823" y="1601346"/>
            <a:ext cx="1371600" cy="1371600"/>
          </a:xfrm>
          <a:prstGeom prst="rect">
            <a:avLst/>
          </a:prstGeom>
          <a:solidFill>
            <a:schemeClr val="bg2"/>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a:gradFill>
                <a:gsLst>
                  <a:gs pos="0">
                    <a:srgbClr val="FFFFFF"/>
                  </a:gs>
                  <a:gs pos="100000">
                    <a:srgbClr val="FFFFFF"/>
                  </a:gs>
                </a:gsLst>
                <a:lin ang="5400000" scaled="0"/>
              </a:gradFill>
            </a:endParaRPr>
          </a:p>
        </p:txBody>
      </p:sp>
      <p:sp>
        <p:nvSpPr>
          <p:cNvPr id="7" name="Rectangle 6"/>
          <p:cNvSpPr>
            <a:spLocks noChangeArrowheads="1"/>
          </p:cNvSpPr>
          <p:nvPr/>
        </p:nvSpPr>
        <p:spPr bwMode="auto">
          <a:xfrm>
            <a:off x="10104437" y="1601346"/>
            <a:ext cx="1371600" cy="1371600"/>
          </a:xfrm>
          <a:prstGeom prst="rect">
            <a:avLst/>
          </a:prstGeom>
          <a:solidFill>
            <a:schemeClr val="tx2"/>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a:gradFill>
                <a:gsLst>
                  <a:gs pos="0">
                    <a:srgbClr val="FFFFFF"/>
                  </a:gs>
                  <a:gs pos="100000">
                    <a:srgbClr val="FFFFFF"/>
                  </a:gs>
                </a:gsLst>
                <a:lin ang="5400000" scaled="0"/>
              </a:gradFill>
            </a:endParaRPr>
          </a:p>
        </p:txBody>
      </p:sp>
      <p:sp>
        <p:nvSpPr>
          <p:cNvPr id="8" name="Rectangle 7"/>
          <p:cNvSpPr>
            <a:spLocks noChangeArrowheads="1"/>
          </p:cNvSpPr>
          <p:nvPr/>
        </p:nvSpPr>
        <p:spPr bwMode="auto">
          <a:xfrm>
            <a:off x="8467584" y="4572816"/>
            <a:ext cx="1371600" cy="1371600"/>
          </a:xfrm>
          <a:prstGeom prst="rect">
            <a:avLst/>
          </a:prstGeom>
          <a:solidFill>
            <a:schemeClr val="accent2"/>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a:gradFill>
                <a:gsLst>
                  <a:gs pos="0">
                    <a:srgbClr val="FFFFFF"/>
                  </a:gs>
                  <a:gs pos="100000">
                    <a:srgbClr val="FFFFFF"/>
                  </a:gs>
                </a:gsLst>
                <a:lin ang="5400000" scaled="0"/>
              </a:gradFill>
            </a:endParaRPr>
          </a:p>
        </p:txBody>
      </p:sp>
      <p:sp>
        <p:nvSpPr>
          <p:cNvPr id="9" name="TextBox 8"/>
          <p:cNvSpPr txBox="1">
            <a:spLocks noChangeArrowheads="1"/>
          </p:cNvSpPr>
          <p:nvPr/>
        </p:nvSpPr>
        <p:spPr bwMode="auto">
          <a:xfrm>
            <a:off x="10104437" y="1744662"/>
            <a:ext cx="1371600" cy="1084969"/>
          </a:xfrm>
          <a:prstGeom prst="rect">
            <a:avLst/>
          </a:prstGeom>
          <a:noFill/>
          <a:ln>
            <a:noFill/>
          </a:ln>
          <a:extLst/>
        </p:spPr>
        <p:txBody>
          <a:bodyPr wrap="square" lIns="99115" tIns="49558" rIns="99115" bIns="49558">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US" sz="3200" b="1" spc="100" dirty="0" smtClean="0">
                <a:solidFill>
                  <a:schemeClr val="bg1"/>
                </a:solidFill>
                <a:latin typeface="+mj-lt"/>
              </a:rPr>
              <a:t>App Server</a:t>
            </a:r>
            <a:endParaRPr lang="en-US" sz="3600" b="1" spc="100" dirty="0">
              <a:solidFill>
                <a:schemeClr val="bg1"/>
              </a:solidFill>
              <a:latin typeface="+mj-lt"/>
            </a:endParaRPr>
          </a:p>
        </p:txBody>
      </p:sp>
      <p:sp>
        <p:nvSpPr>
          <p:cNvPr id="10" name="TextBox 9"/>
          <p:cNvSpPr txBox="1">
            <a:spLocks noChangeArrowheads="1"/>
          </p:cNvSpPr>
          <p:nvPr/>
        </p:nvSpPr>
        <p:spPr bwMode="auto">
          <a:xfrm>
            <a:off x="6725823" y="1990883"/>
            <a:ext cx="1371600" cy="592526"/>
          </a:xfrm>
          <a:prstGeom prst="rect">
            <a:avLst/>
          </a:prstGeom>
          <a:noFill/>
          <a:ln>
            <a:noFill/>
          </a:ln>
          <a:extLst/>
        </p:spPr>
        <p:txBody>
          <a:bodyPr wrap="square" lIns="99115" tIns="49558" rIns="99115" bIns="49558">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US" sz="3200" b="1" spc="100" dirty="0" smtClean="0">
                <a:solidFill>
                  <a:schemeClr val="bg1"/>
                </a:solidFill>
                <a:latin typeface="+mj-lt"/>
              </a:rPr>
              <a:t>SP</a:t>
            </a:r>
            <a:endParaRPr lang="en-US" sz="3600" b="1" spc="100" dirty="0">
              <a:solidFill>
                <a:schemeClr val="bg1"/>
              </a:solidFill>
              <a:latin typeface="+mj-lt"/>
            </a:endParaRPr>
          </a:p>
        </p:txBody>
      </p:sp>
      <p:sp>
        <p:nvSpPr>
          <p:cNvPr id="11" name="TextBox 10"/>
          <p:cNvSpPr txBox="1">
            <a:spLocks noChangeArrowheads="1"/>
          </p:cNvSpPr>
          <p:nvPr/>
        </p:nvSpPr>
        <p:spPr bwMode="auto">
          <a:xfrm>
            <a:off x="8467584" y="4966067"/>
            <a:ext cx="1371600" cy="592526"/>
          </a:xfrm>
          <a:prstGeom prst="rect">
            <a:avLst/>
          </a:prstGeom>
          <a:noFill/>
          <a:ln>
            <a:noFill/>
          </a:ln>
          <a:extLst/>
        </p:spPr>
        <p:txBody>
          <a:bodyPr wrap="square" lIns="99115" tIns="49558" rIns="99115" bIns="49558">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US" sz="3200" b="1" spc="100" dirty="0" smtClean="0">
                <a:solidFill>
                  <a:schemeClr val="bg1"/>
                </a:solidFill>
                <a:latin typeface="+mj-lt"/>
              </a:rPr>
              <a:t>ACS</a:t>
            </a:r>
            <a:endParaRPr lang="en-US" sz="3600" b="1" spc="100" dirty="0">
              <a:solidFill>
                <a:schemeClr val="bg1"/>
              </a:solidFill>
              <a:latin typeface="+mj-lt"/>
            </a:endParaRPr>
          </a:p>
        </p:txBody>
      </p:sp>
      <p:cxnSp>
        <p:nvCxnSpPr>
          <p:cNvPr id="12" name="Straight Arrow Connector 11"/>
          <p:cNvCxnSpPr/>
          <p:nvPr/>
        </p:nvCxnSpPr>
        <p:spPr>
          <a:xfrm>
            <a:off x="7402303" y="3084377"/>
            <a:ext cx="1363809" cy="1333814"/>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7599416" y="3590534"/>
            <a:ext cx="536044" cy="627864"/>
          </a:xfrm>
          <a:prstGeom prst="rect">
            <a:avLst/>
          </a:prstGeom>
          <a:noFill/>
        </p:spPr>
        <p:txBody>
          <a:bodyPr wrap="none" lIns="182880" tIns="146304" rIns="182880" bIns="146304" rtlCol="0">
            <a:spAutoFit/>
          </a:bodyPr>
          <a:lstStyle/>
          <a:p>
            <a:pPr>
              <a:lnSpc>
                <a:spcPct val="90000"/>
              </a:lnSpc>
              <a:spcAft>
                <a:spcPts val="600"/>
              </a:spcAft>
            </a:pPr>
            <a:r>
              <a:rPr lang="en-US" sz="2400" dirty="0">
                <a:gradFill>
                  <a:gsLst>
                    <a:gs pos="2917">
                      <a:schemeClr val="tx1"/>
                    </a:gs>
                    <a:gs pos="30000">
                      <a:schemeClr val="tx1"/>
                    </a:gs>
                  </a:gsLst>
                  <a:lin ang="5400000" scaled="0"/>
                </a:gradFill>
              </a:rPr>
              <a:t>2</a:t>
            </a:r>
            <a:endParaRPr lang="en-US" sz="2400" dirty="0" smtClean="0">
              <a:gradFill>
                <a:gsLst>
                  <a:gs pos="2917">
                    <a:schemeClr val="tx1"/>
                  </a:gs>
                  <a:gs pos="30000">
                    <a:schemeClr val="tx1"/>
                  </a:gs>
                </a:gsLst>
                <a:lin ang="5400000" scaled="0"/>
              </a:gradFill>
            </a:endParaRPr>
          </a:p>
        </p:txBody>
      </p:sp>
      <p:cxnSp>
        <p:nvCxnSpPr>
          <p:cNvPr id="18" name="Straight Arrow Connector 17"/>
          <p:cNvCxnSpPr/>
          <p:nvPr/>
        </p:nvCxnSpPr>
        <p:spPr>
          <a:xfrm flipV="1">
            <a:off x="8230296" y="2393306"/>
            <a:ext cx="1756930" cy="15102"/>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8802745" y="2375173"/>
            <a:ext cx="536044" cy="627864"/>
          </a:xfrm>
          <a:prstGeom prst="rect">
            <a:avLst/>
          </a:prstGeom>
          <a:noFill/>
        </p:spPr>
        <p:txBody>
          <a:bodyPr wrap="none" lIns="182880" tIns="146304" rIns="182880" bIns="146304" rtlCol="0">
            <a:spAutoFit/>
          </a:bodyPr>
          <a:lstStyle/>
          <a:p>
            <a:pPr>
              <a:lnSpc>
                <a:spcPct val="90000"/>
              </a:lnSpc>
              <a:spcAft>
                <a:spcPts val="600"/>
              </a:spcAft>
            </a:pPr>
            <a:r>
              <a:rPr lang="en-US" sz="2400" dirty="0">
                <a:gradFill>
                  <a:gsLst>
                    <a:gs pos="2917">
                      <a:schemeClr val="tx1"/>
                    </a:gs>
                    <a:gs pos="30000">
                      <a:schemeClr val="tx1"/>
                    </a:gs>
                  </a:gsLst>
                  <a:lin ang="5400000" scaled="0"/>
                </a:gradFill>
              </a:rPr>
              <a:t>3</a:t>
            </a:r>
            <a:endParaRPr lang="en-US" sz="2400" dirty="0" smtClean="0">
              <a:gradFill>
                <a:gsLst>
                  <a:gs pos="2917">
                    <a:schemeClr val="tx1"/>
                  </a:gs>
                  <a:gs pos="30000">
                    <a:schemeClr val="tx1"/>
                  </a:gs>
                </a:gsLst>
                <a:lin ang="5400000" scaled="0"/>
              </a:gradFill>
            </a:endParaRPr>
          </a:p>
        </p:txBody>
      </p:sp>
      <p:cxnSp>
        <p:nvCxnSpPr>
          <p:cNvPr id="23" name="Straight Arrow Connector 22"/>
          <p:cNvCxnSpPr/>
          <p:nvPr/>
        </p:nvCxnSpPr>
        <p:spPr>
          <a:xfrm flipH="1">
            <a:off x="9494837" y="3084377"/>
            <a:ext cx="1295400" cy="1333814"/>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10104437" y="3568072"/>
            <a:ext cx="536044"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4</a:t>
            </a:r>
          </a:p>
        </p:txBody>
      </p:sp>
      <p:sp>
        <p:nvSpPr>
          <p:cNvPr id="28" name="TextBox 27"/>
          <p:cNvSpPr txBox="1"/>
          <p:nvPr/>
        </p:nvSpPr>
        <p:spPr>
          <a:xfrm>
            <a:off x="8766112" y="1607281"/>
            <a:ext cx="536044" cy="627864"/>
          </a:xfrm>
          <a:prstGeom prst="rect">
            <a:avLst/>
          </a:prstGeom>
          <a:noFill/>
        </p:spPr>
        <p:txBody>
          <a:bodyPr wrap="none" lIns="182880" tIns="146304" rIns="182880" bIns="146304" rtlCol="0">
            <a:spAutoFit/>
          </a:bodyPr>
          <a:lstStyle/>
          <a:p>
            <a:pPr>
              <a:lnSpc>
                <a:spcPct val="90000"/>
              </a:lnSpc>
              <a:spcAft>
                <a:spcPts val="600"/>
              </a:spcAft>
            </a:pPr>
            <a:r>
              <a:rPr lang="en-US" sz="2400" dirty="0">
                <a:gradFill>
                  <a:gsLst>
                    <a:gs pos="2917">
                      <a:schemeClr val="tx1"/>
                    </a:gs>
                    <a:gs pos="30000">
                      <a:schemeClr val="tx1"/>
                    </a:gs>
                  </a:gsLst>
                  <a:lin ang="5400000" scaled="0"/>
                </a:gradFill>
              </a:rPr>
              <a:t>5</a:t>
            </a:r>
            <a:endParaRPr lang="en-US" sz="2400" dirty="0" smtClean="0">
              <a:gradFill>
                <a:gsLst>
                  <a:gs pos="2917">
                    <a:schemeClr val="tx1"/>
                  </a:gs>
                  <a:gs pos="30000">
                    <a:schemeClr val="tx1"/>
                  </a:gs>
                </a:gsLst>
                <a:lin ang="5400000" scaled="0"/>
              </a:gradFill>
            </a:endParaRPr>
          </a:p>
        </p:txBody>
      </p:sp>
      <p:cxnSp>
        <p:nvCxnSpPr>
          <p:cNvPr id="33" name="Straight Arrow Connector 32"/>
          <p:cNvCxnSpPr/>
          <p:nvPr/>
        </p:nvCxnSpPr>
        <p:spPr>
          <a:xfrm flipH="1">
            <a:off x="8168936" y="2090397"/>
            <a:ext cx="1818290" cy="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p:nvPr/>
        </p:nvCxnSpPr>
        <p:spPr>
          <a:xfrm flipV="1">
            <a:off x="6074354" y="2287145"/>
            <a:ext cx="532216" cy="1"/>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42" name="TextBox 41"/>
          <p:cNvSpPr txBox="1"/>
          <p:nvPr/>
        </p:nvSpPr>
        <p:spPr>
          <a:xfrm>
            <a:off x="6116326" y="1676951"/>
            <a:ext cx="536044"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1</a:t>
            </a:r>
          </a:p>
        </p:txBody>
      </p:sp>
      <p:sp>
        <p:nvSpPr>
          <p:cNvPr id="48" name="Text Placeholder 44"/>
          <p:cNvSpPr>
            <a:spLocks noGrp="1"/>
          </p:cNvSpPr>
          <p:nvPr>
            <p:ph type="body" sz="quarter" idx="10"/>
          </p:nvPr>
        </p:nvSpPr>
        <p:spPr>
          <a:xfrm>
            <a:off x="274637" y="1897062"/>
            <a:ext cx="5638798" cy="738664"/>
          </a:xfrm>
        </p:spPr>
        <p:txBody>
          <a:bodyPr/>
          <a:lstStyle/>
          <a:p>
            <a:pPr marL="457200" lvl="1" indent="-457200">
              <a:spcBef>
                <a:spcPts val="1224"/>
              </a:spcBef>
              <a:buClr>
                <a:schemeClr val="tx1"/>
              </a:buClr>
              <a:buFont typeface="+mj-lt"/>
              <a:buAutoNum type="arabicPeriod" startAt="2"/>
            </a:pPr>
            <a:r>
              <a:rPr lang="en-US" dirty="0" smtClean="0"/>
              <a:t>SharePoint calls ACS to get a context token for the current user (signed)</a:t>
            </a:r>
          </a:p>
        </p:txBody>
      </p:sp>
      <p:sp>
        <p:nvSpPr>
          <p:cNvPr id="49" name="Text Placeholder 44"/>
          <p:cNvSpPr>
            <a:spLocks noGrp="1"/>
          </p:cNvSpPr>
          <p:nvPr>
            <p:ph type="body" sz="quarter" idx="10"/>
          </p:nvPr>
        </p:nvSpPr>
        <p:spPr>
          <a:xfrm>
            <a:off x="274637" y="2606198"/>
            <a:ext cx="5638798" cy="738664"/>
          </a:xfrm>
        </p:spPr>
        <p:txBody>
          <a:bodyPr/>
          <a:lstStyle/>
          <a:p>
            <a:pPr marL="457200" lvl="1" indent="-457200">
              <a:spcBef>
                <a:spcPts val="1224"/>
              </a:spcBef>
              <a:buClr>
                <a:schemeClr val="tx1"/>
              </a:buClr>
              <a:buFont typeface="+mj-lt"/>
              <a:buAutoNum type="arabicPeriod" startAt="3"/>
            </a:pPr>
            <a:r>
              <a:rPr lang="en-US" dirty="0" smtClean="0"/>
              <a:t>SharePoint invokes the remote event receiver with the context token</a:t>
            </a:r>
          </a:p>
        </p:txBody>
      </p:sp>
      <p:sp>
        <p:nvSpPr>
          <p:cNvPr id="50" name="Text Placeholder 44"/>
          <p:cNvSpPr>
            <a:spLocks noGrp="1"/>
          </p:cNvSpPr>
          <p:nvPr>
            <p:ph type="body" sz="quarter" idx="10"/>
          </p:nvPr>
        </p:nvSpPr>
        <p:spPr>
          <a:xfrm>
            <a:off x="274637" y="3215798"/>
            <a:ext cx="5638798" cy="1015663"/>
          </a:xfrm>
        </p:spPr>
        <p:txBody>
          <a:bodyPr/>
          <a:lstStyle/>
          <a:p>
            <a:pPr marL="457200" lvl="1" indent="-457200">
              <a:spcBef>
                <a:spcPts val="1224"/>
              </a:spcBef>
              <a:buClr>
                <a:schemeClr val="tx1"/>
              </a:buClr>
              <a:buFont typeface="+mj-lt"/>
              <a:buAutoNum type="arabicPeriod" startAt="4"/>
            </a:pPr>
            <a:r>
              <a:rPr lang="en-US" dirty="0" smtClean="0"/>
              <a:t>The remote server calls ACS with the context token and obtains an access token (signed)</a:t>
            </a:r>
          </a:p>
        </p:txBody>
      </p:sp>
      <p:sp>
        <p:nvSpPr>
          <p:cNvPr id="51" name="Text Placeholder 44"/>
          <p:cNvSpPr>
            <a:spLocks noGrp="1"/>
          </p:cNvSpPr>
          <p:nvPr>
            <p:ph type="body" sz="quarter" idx="10"/>
          </p:nvPr>
        </p:nvSpPr>
        <p:spPr>
          <a:xfrm>
            <a:off x="274637" y="4157999"/>
            <a:ext cx="5638798" cy="1015663"/>
          </a:xfrm>
        </p:spPr>
        <p:txBody>
          <a:bodyPr/>
          <a:lstStyle/>
          <a:p>
            <a:pPr marL="457200" lvl="1" indent="-457200">
              <a:spcBef>
                <a:spcPts val="1224"/>
              </a:spcBef>
              <a:buClr>
                <a:schemeClr val="tx1"/>
              </a:buClr>
              <a:buFont typeface="+mj-lt"/>
              <a:buAutoNum type="arabicPeriod" startAt="5"/>
            </a:pPr>
            <a:r>
              <a:rPr lang="en-US" dirty="0" smtClean="0"/>
              <a:t>The remote server can now use the access token to call SharePoint back and perform operations against it</a:t>
            </a:r>
          </a:p>
        </p:txBody>
      </p:sp>
    </p:spTree>
    <p:extLst>
      <p:ext uri="{BB962C8B-B14F-4D97-AF65-F5344CB8AC3E}">
        <p14:creationId xmlns:p14="http://schemas.microsoft.com/office/powerpoint/2010/main" val="30784075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5">
                                            <p:txEl>
                                              <p:pRg st="0" end="0"/>
                                            </p:txEl>
                                          </p:spTgt>
                                        </p:tgtEl>
                                        <p:attrNameLst>
                                          <p:attrName>style.visibility</p:attrName>
                                        </p:attrNameLst>
                                      </p:cBhvr>
                                      <p:to>
                                        <p:strVal val="visible"/>
                                      </p:to>
                                    </p:set>
                                    <p:animEffect transition="in" filter="fade">
                                      <p:cBhvr>
                                        <p:cTn id="7" dur="500"/>
                                        <p:tgtEl>
                                          <p:spTgt spid="45">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9"/>
                                        </p:tgtEl>
                                        <p:attrNameLst>
                                          <p:attrName>style.visibility</p:attrName>
                                        </p:attrNameLst>
                                      </p:cBhvr>
                                      <p:to>
                                        <p:strVal val="visible"/>
                                      </p:to>
                                    </p:set>
                                    <p:animEffect transition="in" filter="fade">
                                      <p:cBhvr>
                                        <p:cTn id="10" dur="500"/>
                                        <p:tgtEl>
                                          <p:spTgt spid="3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2"/>
                                        </p:tgtEl>
                                        <p:attrNameLst>
                                          <p:attrName>style.visibility</p:attrName>
                                        </p:attrNameLst>
                                      </p:cBhvr>
                                      <p:to>
                                        <p:strVal val="visible"/>
                                      </p:to>
                                    </p:set>
                                    <p:animEffect transition="in" filter="fade">
                                      <p:cBhvr>
                                        <p:cTn id="13" dur="500"/>
                                        <p:tgtEl>
                                          <p:spTgt spid="42"/>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48">
                                            <p:txEl>
                                              <p:pRg st="0" end="0"/>
                                            </p:txEl>
                                          </p:spTgt>
                                        </p:tgtEl>
                                        <p:attrNameLst>
                                          <p:attrName>style.visibility</p:attrName>
                                        </p:attrNameLst>
                                      </p:cBhvr>
                                      <p:to>
                                        <p:strVal val="visible"/>
                                      </p:to>
                                    </p:set>
                                    <p:animEffect transition="in" filter="fade">
                                      <p:cBhvr>
                                        <p:cTn id="18" dur="500"/>
                                        <p:tgtEl>
                                          <p:spTgt spid="48">
                                            <p:txEl>
                                              <p:pRg st="0" end="0"/>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par>
                                <p:cTn id="22" presetID="10" presetClass="entr" presetSubtype="0" fill="hold"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500"/>
                                        <p:tgtEl>
                                          <p:spTgt spid="12"/>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49">
                                            <p:txEl>
                                              <p:pRg st="0" end="0"/>
                                            </p:txEl>
                                          </p:spTgt>
                                        </p:tgtEl>
                                        <p:attrNameLst>
                                          <p:attrName>style.visibility</p:attrName>
                                        </p:attrNameLst>
                                      </p:cBhvr>
                                      <p:to>
                                        <p:strVal val="visible"/>
                                      </p:to>
                                    </p:set>
                                    <p:animEffect transition="in" filter="fade">
                                      <p:cBhvr>
                                        <p:cTn id="29" dur="500"/>
                                        <p:tgtEl>
                                          <p:spTgt spid="49">
                                            <p:txEl>
                                              <p:pRg st="0" end="0"/>
                                            </p:txEl>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500"/>
                                        <p:tgtEl>
                                          <p:spTgt spid="22"/>
                                        </p:tgtEl>
                                      </p:cBhvr>
                                    </p:animEffect>
                                  </p:childTnLst>
                                </p:cTn>
                              </p:par>
                              <p:par>
                                <p:cTn id="33" presetID="10" presetClass="entr" presetSubtype="0" fill="hold" nodeType="with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500"/>
                                        <p:tgtEl>
                                          <p:spTgt spid="18"/>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50">
                                            <p:txEl>
                                              <p:pRg st="0" end="0"/>
                                            </p:txEl>
                                          </p:spTgt>
                                        </p:tgtEl>
                                        <p:attrNameLst>
                                          <p:attrName>style.visibility</p:attrName>
                                        </p:attrNameLst>
                                      </p:cBhvr>
                                      <p:to>
                                        <p:strVal val="visible"/>
                                      </p:to>
                                    </p:set>
                                    <p:animEffect transition="in" filter="fade">
                                      <p:cBhvr>
                                        <p:cTn id="40" dur="500"/>
                                        <p:tgtEl>
                                          <p:spTgt spid="50">
                                            <p:txEl>
                                              <p:pRg st="0" end="0"/>
                                            </p:txEl>
                                          </p:spTgt>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fade">
                                      <p:cBhvr>
                                        <p:cTn id="43" dur="500"/>
                                        <p:tgtEl>
                                          <p:spTgt spid="26"/>
                                        </p:tgtEl>
                                      </p:cBhvr>
                                    </p:animEffect>
                                  </p:childTnLst>
                                </p:cTn>
                              </p:par>
                              <p:par>
                                <p:cTn id="44" presetID="10" presetClass="entr" presetSubtype="0" fill="hold" nodeType="withEffect">
                                  <p:stCondLst>
                                    <p:cond delay="0"/>
                                  </p:stCondLst>
                                  <p:childTnLst>
                                    <p:set>
                                      <p:cBhvr>
                                        <p:cTn id="45" dur="1" fill="hold">
                                          <p:stCondLst>
                                            <p:cond delay="0"/>
                                          </p:stCondLst>
                                        </p:cTn>
                                        <p:tgtEl>
                                          <p:spTgt spid="23"/>
                                        </p:tgtEl>
                                        <p:attrNameLst>
                                          <p:attrName>style.visibility</p:attrName>
                                        </p:attrNameLst>
                                      </p:cBhvr>
                                      <p:to>
                                        <p:strVal val="visible"/>
                                      </p:to>
                                    </p:set>
                                    <p:animEffect transition="in" filter="fade">
                                      <p:cBhvr>
                                        <p:cTn id="46" dur="500"/>
                                        <p:tgtEl>
                                          <p:spTgt spid="23"/>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51">
                                            <p:txEl>
                                              <p:pRg st="0" end="0"/>
                                            </p:txEl>
                                          </p:spTgt>
                                        </p:tgtEl>
                                        <p:attrNameLst>
                                          <p:attrName>style.visibility</p:attrName>
                                        </p:attrNameLst>
                                      </p:cBhvr>
                                      <p:to>
                                        <p:strVal val="visible"/>
                                      </p:to>
                                    </p:set>
                                    <p:animEffect transition="in" filter="fade">
                                      <p:cBhvr>
                                        <p:cTn id="51" dur="500"/>
                                        <p:tgtEl>
                                          <p:spTgt spid="51">
                                            <p:txEl>
                                              <p:pRg st="0" end="0"/>
                                            </p:txEl>
                                          </p:spTgt>
                                        </p:tgtEl>
                                      </p:cBhvr>
                                    </p:animEffect>
                                  </p:childTnLst>
                                </p:cTn>
                              </p:par>
                              <p:par>
                                <p:cTn id="52" presetID="10" presetClass="entr" presetSubtype="0" fill="hold" nodeType="withEffect">
                                  <p:stCondLst>
                                    <p:cond delay="0"/>
                                  </p:stCondLst>
                                  <p:childTnLst>
                                    <p:set>
                                      <p:cBhvr>
                                        <p:cTn id="53" dur="1" fill="hold">
                                          <p:stCondLst>
                                            <p:cond delay="0"/>
                                          </p:stCondLst>
                                        </p:cTn>
                                        <p:tgtEl>
                                          <p:spTgt spid="33"/>
                                        </p:tgtEl>
                                        <p:attrNameLst>
                                          <p:attrName>style.visibility</p:attrName>
                                        </p:attrNameLst>
                                      </p:cBhvr>
                                      <p:to>
                                        <p:strVal val="visible"/>
                                      </p:to>
                                    </p:set>
                                    <p:animEffect transition="in" filter="fade">
                                      <p:cBhvr>
                                        <p:cTn id="54" dur="500"/>
                                        <p:tgtEl>
                                          <p:spTgt spid="33"/>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28"/>
                                        </p:tgtEl>
                                        <p:attrNameLst>
                                          <p:attrName>style.visibility</p:attrName>
                                        </p:attrNameLst>
                                      </p:cBhvr>
                                      <p:to>
                                        <p:strVal val="visible"/>
                                      </p:to>
                                    </p:set>
                                    <p:animEffect transition="in" filter="fade">
                                      <p:cBhvr>
                                        <p:cTn id="5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build="p"/>
      <p:bldP spid="13" grpId="0"/>
      <p:bldP spid="22" grpId="0"/>
      <p:bldP spid="26" grpId="0"/>
      <p:bldP spid="28" grpId="0"/>
      <p:bldP spid="42" grpId="0"/>
      <p:bldP spid="48" grpId="0" build="p"/>
      <p:bldP spid="49" grpId="0" build="p"/>
      <p:bldP spid="50" grpId="0" build="p"/>
      <p:bldP spid="51"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we’ll do next (1/2)</a:t>
            </a:r>
            <a:endParaRPr lang="en-US" dirty="0"/>
          </a:p>
        </p:txBody>
      </p:sp>
      <p:sp>
        <p:nvSpPr>
          <p:cNvPr id="51" name="Text Placeholder 44"/>
          <p:cNvSpPr txBox="1">
            <a:spLocks/>
          </p:cNvSpPr>
          <p:nvPr/>
        </p:nvSpPr>
        <p:spPr>
          <a:xfrm>
            <a:off x="350839" y="1516062"/>
            <a:ext cx="5638798" cy="4953000"/>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57200" lvl="1" indent="-457200">
              <a:spcBef>
                <a:spcPts val="1224"/>
              </a:spcBef>
              <a:buClr>
                <a:schemeClr val="tx1"/>
              </a:buClr>
              <a:buFont typeface="Arial" pitchFamily="34" charset="0"/>
              <a:buAutoNum type="arabicPeriod"/>
            </a:pPr>
            <a:r>
              <a:rPr lang="en-US" sz="2000" dirty="0" smtClean="0"/>
              <a:t>When an item is added to the Spec Library</a:t>
            </a:r>
          </a:p>
          <a:p>
            <a:pPr marL="457200" lvl="1" indent="-457200">
              <a:spcBef>
                <a:spcPts val="1224"/>
              </a:spcBef>
              <a:buClr>
                <a:schemeClr val="tx1"/>
              </a:buClr>
              <a:buFont typeface="Arial" pitchFamily="34" charset="0"/>
              <a:buAutoNum type="arabicPeriod"/>
            </a:pPr>
            <a:r>
              <a:rPr lang="en-US" sz="2000" dirty="0" smtClean="0"/>
              <a:t>Receive the </a:t>
            </a:r>
            <a:r>
              <a:rPr lang="en-US" sz="2000" dirty="0" err="1" smtClean="0"/>
              <a:t>async</a:t>
            </a:r>
            <a:r>
              <a:rPr lang="en-US" sz="2000" dirty="0" smtClean="0"/>
              <a:t> event in Azure</a:t>
            </a:r>
          </a:p>
          <a:p>
            <a:pPr marL="457200" lvl="1" indent="-457200">
              <a:spcBef>
                <a:spcPts val="1224"/>
              </a:spcBef>
              <a:buClr>
                <a:schemeClr val="tx1"/>
              </a:buClr>
              <a:buFont typeface="Arial" pitchFamily="34" charset="0"/>
              <a:buAutoNum type="arabicPeriod"/>
            </a:pPr>
            <a:r>
              <a:rPr lang="en-US" sz="2000" dirty="0" smtClean="0"/>
              <a:t>Populate the “Feature Owner” field with the current user</a:t>
            </a:r>
          </a:p>
          <a:p>
            <a:pPr marL="457200" lvl="1" indent="-457200">
              <a:spcBef>
                <a:spcPts val="1224"/>
              </a:spcBef>
              <a:buClr>
                <a:schemeClr val="tx1"/>
              </a:buClr>
              <a:buFont typeface="Arial" pitchFamily="34" charset="0"/>
              <a:buAutoNum type="arabicPeriod"/>
            </a:pPr>
            <a:r>
              <a:rPr lang="en-US" sz="2000" dirty="0" smtClean="0"/>
              <a:t>Get the user profile properties of the user</a:t>
            </a:r>
          </a:p>
          <a:p>
            <a:pPr marL="457200" lvl="1" indent="-457200">
              <a:spcBef>
                <a:spcPts val="1224"/>
              </a:spcBef>
              <a:buClr>
                <a:schemeClr val="tx1"/>
              </a:buClr>
              <a:buFont typeface="Arial" pitchFamily="34" charset="0"/>
              <a:buAutoNum type="arabicPeriod"/>
            </a:pPr>
            <a:r>
              <a:rPr lang="en-US" sz="2000" dirty="0" smtClean="0"/>
              <a:t>Find or create the Term for the area, and set the “Feature Area” field</a:t>
            </a:r>
          </a:p>
          <a:p>
            <a:pPr marL="457200" lvl="1" indent="-457200">
              <a:spcBef>
                <a:spcPts val="1224"/>
              </a:spcBef>
              <a:buClr>
                <a:schemeClr val="tx1"/>
              </a:buClr>
              <a:buFont typeface="Arial" pitchFamily="34" charset="0"/>
              <a:buAutoNum type="arabicPeriod"/>
            </a:pPr>
            <a:r>
              <a:rPr lang="en-US" sz="2000" dirty="0" smtClean="0"/>
              <a:t>Create a TFS Back Log item for the element</a:t>
            </a:r>
          </a:p>
          <a:p>
            <a:pPr marL="457200" lvl="1" indent="-457200">
              <a:spcBef>
                <a:spcPts val="1224"/>
              </a:spcBef>
              <a:buClr>
                <a:schemeClr val="tx1"/>
              </a:buClr>
              <a:buFont typeface="Arial" pitchFamily="34" charset="0"/>
              <a:buAutoNum type="arabicPeriod"/>
            </a:pPr>
            <a:r>
              <a:rPr lang="en-US" sz="2000" dirty="0" smtClean="0"/>
              <a:t>Populate the “TFS Work Item Id” field with it</a:t>
            </a:r>
          </a:p>
          <a:p>
            <a:pPr marL="457200" lvl="1" indent="-457200">
              <a:spcBef>
                <a:spcPts val="1224"/>
              </a:spcBef>
              <a:buClr>
                <a:schemeClr val="tx1"/>
              </a:buClr>
              <a:buFont typeface="Arial" pitchFamily="34" charset="0"/>
              <a:buAutoNum type="arabicPeriod"/>
            </a:pPr>
            <a:r>
              <a:rPr lang="en-US" sz="2000" dirty="0" smtClean="0"/>
              <a:t>Save the values out</a:t>
            </a:r>
          </a:p>
          <a:p>
            <a:pPr marL="457200" lvl="1" indent="-457200">
              <a:spcBef>
                <a:spcPts val="1224"/>
              </a:spcBef>
              <a:buClr>
                <a:schemeClr val="tx1"/>
              </a:buClr>
              <a:buFont typeface="Arial" pitchFamily="34" charset="0"/>
              <a:buAutoNum type="arabicPeriod"/>
            </a:pPr>
            <a:endParaRPr lang="en-US" sz="2000" dirty="0" smtClean="0"/>
          </a:p>
          <a:p>
            <a:pPr marL="457200" lvl="1" indent="-457200">
              <a:spcBef>
                <a:spcPts val="1224"/>
              </a:spcBef>
              <a:buClr>
                <a:schemeClr val="tx1"/>
              </a:buClr>
              <a:buFont typeface="Arial" pitchFamily="34" charset="0"/>
              <a:buAutoNum type="arabicPeriod"/>
            </a:pPr>
            <a:endParaRPr lang="en-US" sz="2000" dirty="0" smtClean="0"/>
          </a:p>
          <a:p>
            <a:endParaRPr lang="en-US" dirty="0"/>
          </a:p>
        </p:txBody>
      </p:sp>
      <p:sp>
        <p:nvSpPr>
          <p:cNvPr id="52" name="Rectangle 51"/>
          <p:cNvSpPr>
            <a:spLocks noChangeArrowheads="1"/>
          </p:cNvSpPr>
          <p:nvPr/>
        </p:nvSpPr>
        <p:spPr bwMode="auto">
          <a:xfrm>
            <a:off x="6540071" y="2735262"/>
            <a:ext cx="1371600" cy="1371600"/>
          </a:xfrm>
          <a:prstGeom prst="rect">
            <a:avLst/>
          </a:prstGeom>
          <a:solidFill>
            <a:schemeClr val="bg2"/>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a:gradFill>
                <a:gsLst>
                  <a:gs pos="0">
                    <a:srgbClr val="FFFFFF"/>
                  </a:gs>
                  <a:gs pos="100000">
                    <a:srgbClr val="FFFFFF"/>
                  </a:gs>
                </a:gsLst>
                <a:lin ang="5400000" scaled="0"/>
              </a:gradFill>
            </a:endParaRPr>
          </a:p>
        </p:txBody>
      </p:sp>
      <p:sp>
        <p:nvSpPr>
          <p:cNvPr id="53" name="Rectangle 52"/>
          <p:cNvSpPr>
            <a:spLocks noChangeArrowheads="1"/>
          </p:cNvSpPr>
          <p:nvPr/>
        </p:nvSpPr>
        <p:spPr bwMode="auto">
          <a:xfrm>
            <a:off x="8708002" y="2735261"/>
            <a:ext cx="1371600" cy="1371600"/>
          </a:xfrm>
          <a:prstGeom prst="rect">
            <a:avLst/>
          </a:prstGeom>
          <a:solidFill>
            <a:schemeClr val="tx2"/>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a:gradFill>
                <a:gsLst>
                  <a:gs pos="0">
                    <a:srgbClr val="FFFFFF"/>
                  </a:gs>
                  <a:gs pos="100000">
                    <a:srgbClr val="FFFFFF"/>
                  </a:gs>
                </a:gsLst>
                <a:lin ang="5400000" scaled="0"/>
              </a:gradFill>
            </a:endParaRPr>
          </a:p>
        </p:txBody>
      </p:sp>
      <p:sp>
        <p:nvSpPr>
          <p:cNvPr id="54" name="Rectangle 53"/>
          <p:cNvSpPr>
            <a:spLocks noChangeArrowheads="1"/>
          </p:cNvSpPr>
          <p:nvPr/>
        </p:nvSpPr>
        <p:spPr bwMode="auto">
          <a:xfrm>
            <a:off x="10714037" y="2693016"/>
            <a:ext cx="1371600" cy="1371600"/>
          </a:xfrm>
          <a:prstGeom prst="rect">
            <a:avLst/>
          </a:prstGeom>
          <a:solidFill>
            <a:schemeClr val="accent4"/>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a:gradFill>
                <a:gsLst>
                  <a:gs pos="0">
                    <a:srgbClr val="FFFFFF"/>
                  </a:gs>
                  <a:gs pos="100000">
                    <a:srgbClr val="FFFFFF"/>
                  </a:gs>
                </a:gsLst>
                <a:lin ang="5400000" scaled="0"/>
              </a:gradFill>
            </a:endParaRPr>
          </a:p>
        </p:txBody>
      </p:sp>
      <p:sp>
        <p:nvSpPr>
          <p:cNvPr id="55" name="TextBox 54"/>
          <p:cNvSpPr txBox="1">
            <a:spLocks noChangeArrowheads="1"/>
          </p:cNvSpPr>
          <p:nvPr/>
        </p:nvSpPr>
        <p:spPr bwMode="auto">
          <a:xfrm>
            <a:off x="8708002" y="3082553"/>
            <a:ext cx="1371600" cy="592526"/>
          </a:xfrm>
          <a:prstGeom prst="rect">
            <a:avLst/>
          </a:prstGeom>
          <a:noFill/>
          <a:ln>
            <a:noFill/>
          </a:ln>
          <a:extLst/>
        </p:spPr>
        <p:txBody>
          <a:bodyPr wrap="square" lIns="99115" tIns="49558" rIns="99115" bIns="49558">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US" sz="3200" b="1" spc="100" dirty="0" smtClean="0">
                <a:solidFill>
                  <a:schemeClr val="bg1"/>
                </a:solidFill>
                <a:latin typeface="+mj-lt"/>
              </a:rPr>
              <a:t>Azure </a:t>
            </a:r>
            <a:endParaRPr lang="en-US" sz="3600" b="1" spc="100" dirty="0">
              <a:solidFill>
                <a:schemeClr val="bg1"/>
              </a:solidFill>
              <a:latin typeface="+mj-lt"/>
            </a:endParaRPr>
          </a:p>
        </p:txBody>
      </p:sp>
      <p:sp>
        <p:nvSpPr>
          <p:cNvPr id="56" name="TextBox 55"/>
          <p:cNvSpPr txBox="1">
            <a:spLocks noChangeArrowheads="1"/>
          </p:cNvSpPr>
          <p:nvPr/>
        </p:nvSpPr>
        <p:spPr bwMode="auto">
          <a:xfrm>
            <a:off x="6540071" y="3124799"/>
            <a:ext cx="1371600" cy="592526"/>
          </a:xfrm>
          <a:prstGeom prst="rect">
            <a:avLst/>
          </a:prstGeom>
          <a:noFill/>
          <a:ln>
            <a:noFill/>
          </a:ln>
          <a:extLst/>
        </p:spPr>
        <p:txBody>
          <a:bodyPr wrap="square" lIns="99115" tIns="49558" rIns="99115" bIns="49558">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US" sz="3200" b="1" spc="100" dirty="0" smtClean="0">
                <a:solidFill>
                  <a:schemeClr val="bg1"/>
                </a:solidFill>
                <a:latin typeface="+mj-lt"/>
              </a:rPr>
              <a:t>SP</a:t>
            </a:r>
            <a:endParaRPr lang="en-US" sz="3600" b="1" spc="100" dirty="0">
              <a:solidFill>
                <a:schemeClr val="bg1"/>
              </a:solidFill>
              <a:latin typeface="+mj-lt"/>
            </a:endParaRPr>
          </a:p>
        </p:txBody>
      </p:sp>
      <p:sp>
        <p:nvSpPr>
          <p:cNvPr id="57" name="TextBox 56"/>
          <p:cNvSpPr txBox="1">
            <a:spLocks noChangeArrowheads="1"/>
          </p:cNvSpPr>
          <p:nvPr/>
        </p:nvSpPr>
        <p:spPr bwMode="auto">
          <a:xfrm>
            <a:off x="10714037" y="3082553"/>
            <a:ext cx="1371600" cy="592526"/>
          </a:xfrm>
          <a:prstGeom prst="rect">
            <a:avLst/>
          </a:prstGeom>
          <a:noFill/>
          <a:ln>
            <a:noFill/>
          </a:ln>
          <a:extLst/>
        </p:spPr>
        <p:txBody>
          <a:bodyPr wrap="square" lIns="99115" tIns="49558" rIns="99115" bIns="49558">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US" sz="3200" b="1" spc="100" dirty="0" smtClean="0">
                <a:solidFill>
                  <a:schemeClr val="bg1"/>
                </a:solidFill>
                <a:latin typeface="+mj-lt"/>
              </a:rPr>
              <a:t>TFS</a:t>
            </a:r>
            <a:endParaRPr lang="en-US" sz="3600" b="1" spc="100" dirty="0">
              <a:solidFill>
                <a:schemeClr val="bg1"/>
              </a:solidFill>
              <a:latin typeface="+mj-lt"/>
            </a:endParaRPr>
          </a:p>
        </p:txBody>
      </p:sp>
      <p:cxnSp>
        <p:nvCxnSpPr>
          <p:cNvPr id="60" name="Straight Arrow Connector 59"/>
          <p:cNvCxnSpPr/>
          <p:nvPr/>
        </p:nvCxnSpPr>
        <p:spPr>
          <a:xfrm>
            <a:off x="8030924" y="3573462"/>
            <a:ext cx="583844" cy="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62" name="Straight Arrow Connector 61"/>
          <p:cNvCxnSpPr/>
          <p:nvPr/>
        </p:nvCxnSpPr>
        <p:spPr>
          <a:xfrm>
            <a:off x="10232002" y="3421061"/>
            <a:ext cx="381000" cy="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65" name="Straight Arrow Connector 64"/>
          <p:cNvCxnSpPr/>
          <p:nvPr/>
        </p:nvCxnSpPr>
        <p:spPr>
          <a:xfrm flipH="1" flipV="1">
            <a:off x="8030924" y="3267310"/>
            <a:ext cx="583844" cy="1352"/>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66" name="Straight Arrow Connector 65"/>
          <p:cNvCxnSpPr/>
          <p:nvPr/>
        </p:nvCxnSpPr>
        <p:spPr>
          <a:xfrm>
            <a:off x="6065837" y="3421061"/>
            <a:ext cx="379816" cy="1"/>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15746735"/>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we’ll do next (2/2)</a:t>
            </a:r>
            <a:endParaRPr lang="en-US" dirty="0"/>
          </a:p>
        </p:txBody>
      </p:sp>
      <p:sp>
        <p:nvSpPr>
          <p:cNvPr id="51" name="Text Placeholder 44"/>
          <p:cNvSpPr txBox="1">
            <a:spLocks/>
          </p:cNvSpPr>
          <p:nvPr/>
        </p:nvSpPr>
        <p:spPr>
          <a:xfrm>
            <a:off x="350839" y="1516062"/>
            <a:ext cx="11506198" cy="1760891"/>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buNone/>
            </a:pPr>
            <a:r>
              <a:rPr lang="en-US" sz="3200" dirty="0" smtClean="0">
                <a:gradFill>
                  <a:gsLst>
                    <a:gs pos="1250">
                      <a:srgbClr val="012654"/>
                    </a:gs>
                    <a:gs pos="99000">
                      <a:srgbClr val="012654"/>
                    </a:gs>
                  </a:gsLst>
                  <a:lin ang="5400000" scaled="0"/>
                </a:gradFill>
              </a:rPr>
              <a:t>Cannot use the WSP elements.xml to deploy it</a:t>
            </a:r>
            <a:endParaRPr lang="en-US" sz="3200" dirty="0">
              <a:gradFill>
                <a:gsLst>
                  <a:gs pos="1250">
                    <a:srgbClr val="012654"/>
                  </a:gs>
                  <a:gs pos="99000">
                    <a:srgbClr val="012654"/>
                  </a:gs>
                </a:gsLst>
                <a:lin ang="5400000" scaled="0"/>
              </a:gradFill>
            </a:endParaRPr>
          </a:p>
          <a:p>
            <a:pPr marL="0" lvl="1" indent="0">
              <a:spcBef>
                <a:spcPts val="1224"/>
              </a:spcBef>
              <a:buClr>
                <a:schemeClr val="tx1"/>
              </a:buClr>
              <a:buNone/>
            </a:pPr>
            <a:r>
              <a:rPr lang="en-US" sz="2000" dirty="0" smtClean="0"/>
              <a:t>We’ll use the App installed and uninstalled events to add the receiver in the host web</a:t>
            </a:r>
          </a:p>
          <a:p>
            <a:pPr marL="0" lvl="1" indent="0">
              <a:spcBef>
                <a:spcPts val="1224"/>
              </a:spcBef>
              <a:buClr>
                <a:schemeClr val="tx1"/>
              </a:buClr>
              <a:buNone/>
            </a:pPr>
            <a:endParaRPr lang="en-US" sz="2000" dirty="0" smtClean="0"/>
          </a:p>
          <a:p>
            <a:pPr marL="457200" lvl="1" indent="-457200">
              <a:spcBef>
                <a:spcPts val="1224"/>
              </a:spcBef>
              <a:buClr>
                <a:schemeClr val="tx1"/>
              </a:buClr>
              <a:buFont typeface="Arial" pitchFamily="34" charset="0"/>
              <a:buAutoNum type="arabicPeriod"/>
            </a:pPr>
            <a:r>
              <a:rPr lang="en-US" sz="2000" dirty="0" smtClean="0"/>
              <a:t>When the app is installed</a:t>
            </a:r>
          </a:p>
          <a:p>
            <a:pPr marL="457200" lvl="1" indent="-457200">
              <a:spcBef>
                <a:spcPts val="1224"/>
              </a:spcBef>
              <a:buClr>
                <a:schemeClr val="tx1"/>
              </a:buClr>
              <a:buFont typeface="Arial" pitchFamily="34" charset="0"/>
              <a:buAutoNum type="arabicPeriod"/>
            </a:pPr>
            <a:r>
              <a:rPr lang="en-US" sz="2000" dirty="0" smtClean="0"/>
              <a:t>Get the Spec Library and register the remote event receiver for “Item Added”</a:t>
            </a:r>
          </a:p>
          <a:p>
            <a:endParaRPr lang="en-US" dirty="0"/>
          </a:p>
        </p:txBody>
      </p:sp>
      <p:sp>
        <p:nvSpPr>
          <p:cNvPr id="52" name="Rectangle 51"/>
          <p:cNvSpPr>
            <a:spLocks noChangeArrowheads="1"/>
          </p:cNvSpPr>
          <p:nvPr/>
        </p:nvSpPr>
        <p:spPr bwMode="auto">
          <a:xfrm>
            <a:off x="6717306" y="4411662"/>
            <a:ext cx="1371600" cy="1371600"/>
          </a:xfrm>
          <a:prstGeom prst="rect">
            <a:avLst/>
          </a:prstGeom>
          <a:solidFill>
            <a:schemeClr val="bg2"/>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a:gradFill>
                <a:gsLst>
                  <a:gs pos="0">
                    <a:srgbClr val="FFFFFF"/>
                  </a:gs>
                  <a:gs pos="100000">
                    <a:srgbClr val="FFFFFF"/>
                  </a:gs>
                </a:gsLst>
                <a:lin ang="5400000" scaled="0"/>
              </a:gradFill>
            </a:endParaRPr>
          </a:p>
        </p:txBody>
      </p:sp>
      <p:sp>
        <p:nvSpPr>
          <p:cNvPr id="53" name="Rectangle 52"/>
          <p:cNvSpPr>
            <a:spLocks noChangeArrowheads="1"/>
          </p:cNvSpPr>
          <p:nvPr/>
        </p:nvSpPr>
        <p:spPr bwMode="auto">
          <a:xfrm>
            <a:off x="10222506" y="4411662"/>
            <a:ext cx="1371600" cy="1371600"/>
          </a:xfrm>
          <a:prstGeom prst="rect">
            <a:avLst/>
          </a:prstGeom>
          <a:solidFill>
            <a:schemeClr val="tx2"/>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a:gradFill>
                <a:gsLst>
                  <a:gs pos="0">
                    <a:srgbClr val="FFFFFF"/>
                  </a:gs>
                  <a:gs pos="100000">
                    <a:srgbClr val="FFFFFF"/>
                  </a:gs>
                </a:gsLst>
                <a:lin ang="5400000" scaled="0"/>
              </a:gradFill>
            </a:endParaRPr>
          </a:p>
        </p:txBody>
      </p:sp>
      <p:sp>
        <p:nvSpPr>
          <p:cNvPr id="55" name="TextBox 54"/>
          <p:cNvSpPr txBox="1">
            <a:spLocks noChangeArrowheads="1"/>
          </p:cNvSpPr>
          <p:nvPr/>
        </p:nvSpPr>
        <p:spPr bwMode="auto">
          <a:xfrm>
            <a:off x="10222506" y="4801198"/>
            <a:ext cx="1371600" cy="592526"/>
          </a:xfrm>
          <a:prstGeom prst="rect">
            <a:avLst/>
          </a:prstGeom>
          <a:noFill/>
          <a:ln>
            <a:noFill/>
          </a:ln>
          <a:extLst/>
        </p:spPr>
        <p:txBody>
          <a:bodyPr wrap="square" lIns="99115" tIns="49558" rIns="99115" bIns="49558">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US" sz="3200" b="1" spc="100" dirty="0" smtClean="0">
                <a:solidFill>
                  <a:schemeClr val="bg1"/>
                </a:solidFill>
                <a:latin typeface="+mj-lt"/>
              </a:rPr>
              <a:t>Azure</a:t>
            </a:r>
            <a:endParaRPr lang="en-US" sz="3600" b="1" spc="100" dirty="0">
              <a:solidFill>
                <a:schemeClr val="bg1"/>
              </a:solidFill>
              <a:latin typeface="+mj-lt"/>
            </a:endParaRPr>
          </a:p>
        </p:txBody>
      </p:sp>
      <p:sp>
        <p:nvSpPr>
          <p:cNvPr id="56" name="TextBox 55"/>
          <p:cNvSpPr txBox="1">
            <a:spLocks noChangeArrowheads="1"/>
          </p:cNvSpPr>
          <p:nvPr/>
        </p:nvSpPr>
        <p:spPr bwMode="auto">
          <a:xfrm>
            <a:off x="6717306" y="4801199"/>
            <a:ext cx="1371600" cy="592526"/>
          </a:xfrm>
          <a:prstGeom prst="rect">
            <a:avLst/>
          </a:prstGeom>
          <a:noFill/>
          <a:ln>
            <a:noFill/>
          </a:ln>
          <a:extLst/>
        </p:spPr>
        <p:txBody>
          <a:bodyPr wrap="square" lIns="99115" tIns="49558" rIns="99115" bIns="49558">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US" sz="3200" b="1" spc="100" dirty="0" smtClean="0">
                <a:solidFill>
                  <a:schemeClr val="bg1"/>
                </a:solidFill>
                <a:latin typeface="+mj-lt"/>
              </a:rPr>
              <a:t>SP</a:t>
            </a:r>
            <a:endParaRPr lang="en-US" sz="3600" b="1" spc="100" dirty="0">
              <a:solidFill>
                <a:schemeClr val="bg1"/>
              </a:solidFill>
              <a:latin typeface="+mj-lt"/>
            </a:endParaRPr>
          </a:p>
        </p:txBody>
      </p:sp>
      <p:sp>
        <p:nvSpPr>
          <p:cNvPr id="57" name="TextBox 56"/>
          <p:cNvSpPr txBox="1">
            <a:spLocks noChangeArrowheads="1"/>
          </p:cNvSpPr>
          <p:nvPr/>
        </p:nvSpPr>
        <p:spPr bwMode="auto">
          <a:xfrm>
            <a:off x="10104437" y="5723890"/>
            <a:ext cx="1371600" cy="592526"/>
          </a:xfrm>
          <a:prstGeom prst="rect">
            <a:avLst/>
          </a:prstGeom>
          <a:noFill/>
          <a:ln>
            <a:noFill/>
          </a:ln>
          <a:extLst/>
        </p:spPr>
        <p:txBody>
          <a:bodyPr wrap="square" lIns="99115" tIns="49558" rIns="99115" bIns="49558">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US" sz="3200" b="1" spc="100" dirty="0" smtClean="0">
                <a:solidFill>
                  <a:schemeClr val="bg1"/>
                </a:solidFill>
                <a:latin typeface="+mj-lt"/>
              </a:rPr>
              <a:t>TFS</a:t>
            </a:r>
            <a:endParaRPr lang="en-US" sz="3600" b="1" spc="100" dirty="0">
              <a:solidFill>
                <a:schemeClr val="bg1"/>
              </a:solidFill>
              <a:latin typeface="+mj-lt"/>
            </a:endParaRPr>
          </a:p>
        </p:txBody>
      </p:sp>
      <p:cxnSp>
        <p:nvCxnSpPr>
          <p:cNvPr id="60" name="Straight Arrow Connector 59"/>
          <p:cNvCxnSpPr/>
          <p:nvPr/>
        </p:nvCxnSpPr>
        <p:spPr>
          <a:xfrm>
            <a:off x="8223712" y="5393725"/>
            <a:ext cx="1729183" cy="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65" name="Straight Arrow Connector 64"/>
          <p:cNvCxnSpPr/>
          <p:nvPr/>
        </p:nvCxnSpPr>
        <p:spPr>
          <a:xfrm flipH="1">
            <a:off x="8223712" y="4936771"/>
            <a:ext cx="1729184" cy="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66" name="Straight Arrow Connector 65"/>
          <p:cNvCxnSpPr/>
          <p:nvPr/>
        </p:nvCxnSpPr>
        <p:spPr>
          <a:xfrm flipV="1">
            <a:off x="6065837" y="5097461"/>
            <a:ext cx="532216" cy="1"/>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77" name="Text Placeholder 44"/>
          <p:cNvSpPr txBox="1">
            <a:spLocks/>
          </p:cNvSpPr>
          <p:nvPr/>
        </p:nvSpPr>
        <p:spPr>
          <a:xfrm>
            <a:off x="350837" y="4174771"/>
            <a:ext cx="5638798" cy="1760891"/>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57200" lvl="1" indent="-457200">
              <a:spcBef>
                <a:spcPts val="1224"/>
              </a:spcBef>
              <a:buClr>
                <a:schemeClr val="tx1"/>
              </a:buClr>
              <a:buFont typeface="Arial" pitchFamily="34" charset="0"/>
              <a:buAutoNum type="arabicPeriod"/>
            </a:pPr>
            <a:endParaRPr lang="en-US" sz="2000" dirty="0" smtClean="0"/>
          </a:p>
          <a:p>
            <a:pPr marL="457200" lvl="1" indent="-457200">
              <a:spcBef>
                <a:spcPts val="1224"/>
              </a:spcBef>
              <a:buClr>
                <a:schemeClr val="tx1"/>
              </a:buClr>
              <a:buFont typeface="Arial" pitchFamily="34" charset="0"/>
              <a:buAutoNum type="arabicPeriod"/>
            </a:pPr>
            <a:endParaRPr lang="en-US" sz="2000" dirty="0"/>
          </a:p>
          <a:p>
            <a:pPr marL="457200" lvl="1" indent="-457200">
              <a:spcBef>
                <a:spcPts val="1224"/>
              </a:spcBef>
              <a:buClr>
                <a:schemeClr val="tx1"/>
              </a:buClr>
              <a:buFont typeface="Arial" pitchFamily="34" charset="0"/>
              <a:buAutoNum type="arabicPeriod"/>
            </a:pPr>
            <a:r>
              <a:rPr lang="en-US" sz="2000" dirty="0" smtClean="0"/>
              <a:t>When the app is uninstalled</a:t>
            </a:r>
          </a:p>
          <a:p>
            <a:pPr marL="457200" lvl="1" indent="-457200">
              <a:spcBef>
                <a:spcPts val="1224"/>
              </a:spcBef>
              <a:buClr>
                <a:schemeClr val="tx1"/>
              </a:buClr>
              <a:buFont typeface="Arial" pitchFamily="34" charset="0"/>
              <a:buAutoNum type="arabicPeriod"/>
            </a:pPr>
            <a:r>
              <a:rPr lang="en-US" sz="2000" dirty="0" smtClean="0"/>
              <a:t>Get the Spec Library and remove the remote event receiver</a:t>
            </a:r>
            <a:endParaRPr lang="en-US" dirty="0"/>
          </a:p>
        </p:txBody>
      </p:sp>
    </p:spTree>
    <p:extLst>
      <p:ext uri="{BB962C8B-B14F-4D97-AF65-F5344CB8AC3E}">
        <p14:creationId xmlns:p14="http://schemas.microsoft.com/office/powerpoint/2010/main" val="1784402346"/>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2" name="Text Placeholder 1"/>
          <p:cNvSpPr>
            <a:spLocks noGrp="1"/>
          </p:cNvSpPr>
          <p:nvPr>
            <p:ph type="body" sz="quarter" idx="12"/>
          </p:nvPr>
        </p:nvSpPr>
        <p:spPr/>
        <p:txBody>
          <a:bodyPr/>
          <a:lstStyle/>
          <a:p>
            <a:r>
              <a:rPr lang="en-US" dirty="0" smtClean="0"/>
              <a:t>App + Remote Event Receivers</a:t>
            </a:r>
            <a:endParaRPr lang="en-US" dirty="0"/>
          </a:p>
        </p:txBody>
      </p:sp>
    </p:spTree>
    <p:extLst>
      <p:ext uri="{BB962C8B-B14F-4D97-AF65-F5344CB8AC3E}">
        <p14:creationId xmlns:p14="http://schemas.microsoft.com/office/powerpoint/2010/main" val="182130149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Remote Event Receivers recap</a:t>
            </a:r>
            <a:endParaRPr lang="en-US" dirty="0"/>
          </a:p>
        </p:txBody>
      </p:sp>
      <p:sp>
        <p:nvSpPr>
          <p:cNvPr id="4" name="Text Placeholder 3"/>
          <p:cNvSpPr>
            <a:spLocks noGrp="1"/>
          </p:cNvSpPr>
          <p:nvPr>
            <p:ph type="body" sz="quarter" idx="10"/>
          </p:nvPr>
        </p:nvSpPr>
        <p:spPr>
          <a:xfrm>
            <a:off x="274638" y="1212850"/>
            <a:ext cx="11887200" cy="5139869"/>
          </a:xfrm>
        </p:spPr>
        <p:txBody>
          <a:bodyPr/>
          <a:lstStyle/>
          <a:p>
            <a:r>
              <a:rPr lang="en-US" dirty="0" smtClean="0"/>
              <a:t>Web service based, support for sync and </a:t>
            </a:r>
            <a:r>
              <a:rPr lang="en-US" dirty="0" err="1" smtClean="0"/>
              <a:t>async</a:t>
            </a:r>
            <a:endParaRPr lang="en-US" dirty="0" smtClean="0"/>
          </a:p>
          <a:p>
            <a:endParaRPr lang="en-US" dirty="0"/>
          </a:p>
          <a:p>
            <a:endParaRPr lang="en-US" dirty="0" smtClean="0"/>
          </a:p>
          <a:p>
            <a:endParaRPr lang="en-US" dirty="0"/>
          </a:p>
          <a:p>
            <a:endParaRPr lang="en-US" dirty="0"/>
          </a:p>
          <a:p>
            <a:endParaRPr lang="en-US" dirty="0" smtClean="0"/>
          </a:p>
          <a:p>
            <a:r>
              <a:rPr lang="en-US" dirty="0" smtClean="0"/>
              <a:t>New app </a:t>
            </a:r>
            <a:r>
              <a:rPr lang="en-US" dirty="0"/>
              <a:t>events (installed/uninstalled)</a:t>
            </a:r>
          </a:p>
          <a:p>
            <a:pPr lvl="1"/>
            <a:r>
              <a:rPr lang="en-US" dirty="0" smtClean="0"/>
              <a:t>Sync only -- Install/Uninstall </a:t>
            </a:r>
            <a:r>
              <a:rPr lang="en-US" dirty="0"/>
              <a:t>will fail if these </a:t>
            </a:r>
            <a:r>
              <a:rPr lang="en-US" dirty="0" smtClean="0"/>
              <a:t>fail</a:t>
            </a:r>
            <a:endParaRPr lang="en-US" dirty="0"/>
          </a:p>
        </p:txBody>
      </p:sp>
      <p:sp>
        <p:nvSpPr>
          <p:cNvPr id="2" name="Rectangle 1"/>
          <p:cNvSpPr/>
          <p:nvPr/>
        </p:nvSpPr>
        <p:spPr>
          <a:xfrm>
            <a:off x="729471" y="2191206"/>
            <a:ext cx="11432366" cy="2677656"/>
          </a:xfrm>
          <a:prstGeom prst="rect">
            <a:avLst/>
          </a:prstGeom>
        </p:spPr>
        <p:txBody>
          <a:bodyPr wrap="square">
            <a:spAutoFit/>
          </a:bodyPr>
          <a:lstStyle/>
          <a:p>
            <a:r>
              <a:rPr lang="en-US" sz="1400" dirty="0" smtClean="0">
                <a:solidFill>
                  <a:srgbClr val="0000FF"/>
                </a:solidFill>
                <a:highlight>
                  <a:srgbClr val="FFFFFF"/>
                </a:highlight>
                <a:latin typeface="Consolas" panose="020B0609020204030204" pitchFamily="49" charset="0"/>
              </a:rPr>
              <a:t>public</a:t>
            </a:r>
            <a:r>
              <a:rPr lang="en-US" sz="1400" dirty="0" smtClean="0">
                <a:solidFill>
                  <a:srgbClr val="000000"/>
                </a:solidFill>
                <a:highlight>
                  <a:srgbClr val="FFFFFF"/>
                </a:highlight>
                <a:latin typeface="Consolas" panose="020B0609020204030204" pitchFamily="49" charset="0"/>
              </a:rPr>
              <a:t> </a:t>
            </a:r>
            <a:r>
              <a:rPr lang="en-US" sz="1400" dirty="0">
                <a:solidFill>
                  <a:srgbClr val="0000FF"/>
                </a:solidFill>
                <a:highlight>
                  <a:srgbClr val="FFFFFF"/>
                </a:highlight>
                <a:latin typeface="Consolas" panose="020B0609020204030204" pitchFamily="49" charset="0"/>
              </a:rPr>
              <a:t>class</a:t>
            </a:r>
            <a:r>
              <a:rPr lang="en-US" sz="1400" dirty="0">
                <a:solidFill>
                  <a:srgbClr val="000000"/>
                </a:solidFill>
                <a:highlight>
                  <a:srgbClr val="FFFFFF"/>
                </a:highlight>
                <a:latin typeface="Consolas" panose="020B0609020204030204" pitchFamily="49" charset="0"/>
              </a:rPr>
              <a:t> </a:t>
            </a:r>
            <a:r>
              <a:rPr lang="en-US" sz="1400" dirty="0" err="1">
                <a:solidFill>
                  <a:srgbClr val="2B91AF"/>
                </a:solidFill>
                <a:highlight>
                  <a:srgbClr val="FFFFFF"/>
                </a:highlight>
                <a:latin typeface="Consolas" panose="020B0609020204030204" pitchFamily="49" charset="0"/>
              </a:rPr>
              <a:t>DocSetEventReceiver</a:t>
            </a:r>
            <a:r>
              <a:rPr lang="en-US" sz="1400" dirty="0">
                <a:solidFill>
                  <a:srgbClr val="000000"/>
                </a:solidFill>
                <a:highlight>
                  <a:srgbClr val="FFFFFF"/>
                </a:highlight>
                <a:latin typeface="Consolas" panose="020B0609020204030204" pitchFamily="49" charset="0"/>
              </a:rPr>
              <a:t> : </a:t>
            </a:r>
            <a:r>
              <a:rPr lang="en-US" sz="1400" dirty="0" err="1">
                <a:solidFill>
                  <a:srgbClr val="2B91AF"/>
                </a:solidFill>
                <a:highlight>
                  <a:srgbClr val="FFFFFF"/>
                </a:highlight>
                <a:latin typeface="Consolas" panose="020B0609020204030204" pitchFamily="49" charset="0"/>
              </a:rPr>
              <a:t>IRemoteEventService</a:t>
            </a:r>
            <a:endParaRPr lang="en-US" sz="1400" dirty="0">
              <a:solidFill>
                <a:srgbClr val="000000"/>
              </a:solidFill>
              <a:highlight>
                <a:srgbClr val="FFFFFF"/>
              </a:highlight>
              <a:latin typeface="Consolas" panose="020B0609020204030204" pitchFamily="49" charset="0"/>
            </a:endParaRPr>
          </a:p>
          <a:p>
            <a:r>
              <a:rPr lang="en-US" sz="1400" dirty="0" smtClean="0">
                <a:solidFill>
                  <a:srgbClr val="000000"/>
                </a:solidFill>
                <a:highlight>
                  <a:srgbClr val="FFFFFF"/>
                </a:highlight>
                <a:latin typeface="Consolas" panose="020B0609020204030204" pitchFamily="49" charset="0"/>
              </a:rPr>
              <a:t>{</a:t>
            </a:r>
            <a:endParaRPr lang="en-US" sz="1400" dirty="0">
              <a:solidFill>
                <a:srgbClr val="000000"/>
              </a:solidFill>
              <a:highlight>
                <a:srgbClr val="FFFFFF"/>
              </a:highlight>
              <a:latin typeface="Consolas" panose="020B0609020204030204" pitchFamily="49" charset="0"/>
            </a:endParaRPr>
          </a:p>
          <a:p>
            <a:r>
              <a:rPr lang="en-US" sz="1400" dirty="0">
                <a:solidFill>
                  <a:srgbClr val="000000"/>
                </a:solidFill>
                <a:highlight>
                  <a:srgbClr val="FFFFFF"/>
                </a:highlight>
                <a:latin typeface="Consolas" panose="020B0609020204030204" pitchFamily="49" charset="0"/>
              </a:rPr>
              <a:t>        </a:t>
            </a:r>
            <a:r>
              <a:rPr lang="en-US" sz="1400" dirty="0">
                <a:solidFill>
                  <a:srgbClr val="0000FF"/>
                </a:solidFill>
                <a:highlight>
                  <a:srgbClr val="FFFFFF"/>
                </a:highlight>
                <a:latin typeface="Consolas" panose="020B0609020204030204" pitchFamily="49" charset="0"/>
              </a:rPr>
              <a:t>public</a:t>
            </a:r>
            <a:r>
              <a:rPr lang="en-US" sz="1400" dirty="0">
                <a:solidFill>
                  <a:srgbClr val="000000"/>
                </a:solidFill>
                <a:highlight>
                  <a:srgbClr val="FFFFFF"/>
                </a:highlight>
                <a:latin typeface="Consolas" panose="020B0609020204030204" pitchFamily="49" charset="0"/>
              </a:rPr>
              <a:t> </a:t>
            </a:r>
            <a:r>
              <a:rPr lang="en-US" sz="1400" dirty="0" err="1">
                <a:solidFill>
                  <a:srgbClr val="2B91AF"/>
                </a:solidFill>
                <a:highlight>
                  <a:srgbClr val="FFFFFF"/>
                </a:highlight>
                <a:latin typeface="Consolas" panose="020B0609020204030204" pitchFamily="49" charset="0"/>
              </a:rPr>
              <a:t>SPRemoteEventResult</a:t>
            </a:r>
            <a:r>
              <a:rPr lang="en-US" sz="1400" dirty="0">
                <a:solidFill>
                  <a:srgbClr val="000000"/>
                </a:solidFill>
                <a:highlight>
                  <a:srgbClr val="FFFFFF"/>
                </a:highlight>
                <a:latin typeface="Consolas" panose="020B0609020204030204" pitchFamily="49" charset="0"/>
              </a:rPr>
              <a:t> </a:t>
            </a:r>
            <a:r>
              <a:rPr lang="en-US" sz="1400" dirty="0" err="1">
                <a:solidFill>
                  <a:srgbClr val="000000"/>
                </a:solidFill>
                <a:highlight>
                  <a:srgbClr val="FFFFFF"/>
                </a:highlight>
                <a:latin typeface="Consolas" panose="020B0609020204030204" pitchFamily="49" charset="0"/>
              </a:rPr>
              <a:t>ProcessEvent</a:t>
            </a:r>
            <a:r>
              <a:rPr lang="en-US" sz="1400" dirty="0">
                <a:solidFill>
                  <a:srgbClr val="000000"/>
                </a:solidFill>
                <a:highlight>
                  <a:srgbClr val="FFFFFF"/>
                </a:highlight>
                <a:latin typeface="Consolas" panose="020B0609020204030204" pitchFamily="49" charset="0"/>
              </a:rPr>
              <a:t>(</a:t>
            </a:r>
            <a:r>
              <a:rPr lang="en-US" sz="1400" dirty="0" err="1">
                <a:solidFill>
                  <a:srgbClr val="2B91AF"/>
                </a:solidFill>
                <a:highlight>
                  <a:srgbClr val="FFFFFF"/>
                </a:highlight>
                <a:latin typeface="Consolas" panose="020B0609020204030204" pitchFamily="49" charset="0"/>
              </a:rPr>
              <a:t>SPRemoteEventProperties</a:t>
            </a:r>
            <a:r>
              <a:rPr lang="en-US" sz="1400" dirty="0">
                <a:solidFill>
                  <a:srgbClr val="000000"/>
                </a:solidFill>
                <a:highlight>
                  <a:srgbClr val="FFFFFF"/>
                </a:highlight>
                <a:latin typeface="Consolas" panose="020B0609020204030204" pitchFamily="49" charset="0"/>
              </a:rPr>
              <a:t> properties)</a:t>
            </a:r>
          </a:p>
          <a:p>
            <a:r>
              <a:rPr lang="en-US" sz="1400" dirty="0">
                <a:solidFill>
                  <a:srgbClr val="000000"/>
                </a:solidFill>
                <a:highlight>
                  <a:srgbClr val="FFFFFF"/>
                </a:highlight>
                <a:latin typeface="Consolas" panose="020B0609020204030204" pitchFamily="49" charset="0"/>
              </a:rPr>
              <a:t>        {</a:t>
            </a:r>
          </a:p>
          <a:p>
            <a:r>
              <a:rPr lang="en-US" sz="1400" dirty="0">
                <a:solidFill>
                  <a:srgbClr val="000000"/>
                </a:solidFill>
                <a:highlight>
                  <a:srgbClr val="FFFFFF"/>
                </a:highlight>
                <a:latin typeface="Consolas" panose="020B0609020204030204" pitchFamily="49" charset="0"/>
              </a:rPr>
              <a:t>  </a:t>
            </a:r>
            <a:r>
              <a:rPr lang="en-US" sz="1400" dirty="0" smtClean="0">
                <a:solidFill>
                  <a:srgbClr val="000000"/>
                </a:solidFill>
                <a:highlight>
                  <a:srgbClr val="FFFFFF"/>
                </a:highlight>
                <a:latin typeface="Consolas" panose="020B0609020204030204" pitchFamily="49" charset="0"/>
              </a:rPr>
              <a:t>          </a:t>
            </a:r>
            <a:r>
              <a:rPr lang="en-US" sz="1400" dirty="0" smtClean="0">
                <a:solidFill>
                  <a:srgbClr val="008000"/>
                </a:solidFill>
                <a:highlight>
                  <a:srgbClr val="FFFFFF"/>
                </a:highlight>
                <a:latin typeface="Consolas" panose="020B0609020204030204" pitchFamily="49" charset="0"/>
              </a:rPr>
              <a:t>//sync</a:t>
            </a:r>
            <a:endParaRPr lang="en-US" sz="1400" dirty="0" smtClean="0">
              <a:solidFill>
                <a:srgbClr val="000000"/>
              </a:solidFill>
              <a:highlight>
                <a:srgbClr val="FFFFFF"/>
              </a:highlight>
              <a:latin typeface="Consolas" panose="020B0609020204030204" pitchFamily="49" charset="0"/>
            </a:endParaRPr>
          </a:p>
          <a:p>
            <a:r>
              <a:rPr lang="en-US" sz="1400" dirty="0" smtClean="0">
                <a:solidFill>
                  <a:srgbClr val="000000"/>
                </a:solidFill>
                <a:highlight>
                  <a:srgbClr val="FFFFFF"/>
                </a:highlight>
                <a:latin typeface="Consolas" panose="020B0609020204030204" pitchFamily="49" charset="0"/>
              </a:rPr>
              <a:t>        }</a:t>
            </a:r>
          </a:p>
          <a:p>
            <a:endParaRPr lang="en-US" sz="1400" dirty="0">
              <a:solidFill>
                <a:srgbClr val="000000"/>
              </a:solidFill>
              <a:highlight>
                <a:srgbClr val="FFFFFF"/>
              </a:highlight>
              <a:latin typeface="Consolas" panose="020B0609020204030204" pitchFamily="49" charset="0"/>
            </a:endParaRPr>
          </a:p>
          <a:p>
            <a:r>
              <a:rPr lang="en-US" sz="1400" dirty="0">
                <a:solidFill>
                  <a:srgbClr val="000000"/>
                </a:solidFill>
                <a:highlight>
                  <a:srgbClr val="FFFFFF"/>
                </a:highlight>
                <a:latin typeface="Consolas" panose="020B0609020204030204" pitchFamily="49" charset="0"/>
              </a:rPr>
              <a:t>        </a:t>
            </a:r>
            <a:r>
              <a:rPr lang="en-US" sz="1400" dirty="0">
                <a:solidFill>
                  <a:srgbClr val="0000FF"/>
                </a:solidFill>
                <a:highlight>
                  <a:srgbClr val="FFFFFF"/>
                </a:highlight>
                <a:latin typeface="Consolas" panose="020B0609020204030204" pitchFamily="49" charset="0"/>
              </a:rPr>
              <a:t>public</a:t>
            </a:r>
            <a:r>
              <a:rPr lang="en-US" sz="1400" dirty="0">
                <a:solidFill>
                  <a:srgbClr val="000000"/>
                </a:solidFill>
                <a:highlight>
                  <a:srgbClr val="FFFFFF"/>
                </a:highlight>
                <a:latin typeface="Consolas" panose="020B0609020204030204" pitchFamily="49" charset="0"/>
              </a:rPr>
              <a:t> </a:t>
            </a:r>
            <a:r>
              <a:rPr lang="en-US" sz="1400" dirty="0">
                <a:solidFill>
                  <a:srgbClr val="0000FF"/>
                </a:solidFill>
                <a:highlight>
                  <a:srgbClr val="FFFFFF"/>
                </a:highlight>
                <a:latin typeface="Consolas" panose="020B0609020204030204" pitchFamily="49" charset="0"/>
              </a:rPr>
              <a:t>void</a:t>
            </a:r>
            <a:r>
              <a:rPr lang="en-US" sz="1400" dirty="0">
                <a:solidFill>
                  <a:srgbClr val="000000"/>
                </a:solidFill>
                <a:highlight>
                  <a:srgbClr val="FFFFFF"/>
                </a:highlight>
                <a:latin typeface="Consolas" panose="020B0609020204030204" pitchFamily="49" charset="0"/>
              </a:rPr>
              <a:t> </a:t>
            </a:r>
            <a:r>
              <a:rPr lang="en-US" sz="1400" dirty="0" err="1">
                <a:solidFill>
                  <a:srgbClr val="000000"/>
                </a:solidFill>
                <a:highlight>
                  <a:srgbClr val="FFFFFF"/>
                </a:highlight>
                <a:latin typeface="Consolas" panose="020B0609020204030204" pitchFamily="49" charset="0"/>
              </a:rPr>
              <a:t>ProcessOneWayEvent</a:t>
            </a:r>
            <a:r>
              <a:rPr lang="en-US" sz="1400" dirty="0">
                <a:solidFill>
                  <a:srgbClr val="000000"/>
                </a:solidFill>
                <a:highlight>
                  <a:srgbClr val="FFFFFF"/>
                </a:highlight>
                <a:latin typeface="Consolas" panose="020B0609020204030204" pitchFamily="49" charset="0"/>
              </a:rPr>
              <a:t>(</a:t>
            </a:r>
            <a:r>
              <a:rPr lang="en-US" sz="1400" dirty="0" err="1">
                <a:solidFill>
                  <a:srgbClr val="2B91AF"/>
                </a:solidFill>
                <a:highlight>
                  <a:srgbClr val="FFFFFF"/>
                </a:highlight>
                <a:latin typeface="Consolas" panose="020B0609020204030204" pitchFamily="49" charset="0"/>
              </a:rPr>
              <a:t>SPRemoteEventProperties</a:t>
            </a:r>
            <a:r>
              <a:rPr lang="en-US" sz="1400" dirty="0">
                <a:solidFill>
                  <a:srgbClr val="000000"/>
                </a:solidFill>
                <a:highlight>
                  <a:srgbClr val="FFFFFF"/>
                </a:highlight>
                <a:latin typeface="Consolas" panose="020B0609020204030204" pitchFamily="49" charset="0"/>
              </a:rPr>
              <a:t> properties)</a:t>
            </a:r>
          </a:p>
          <a:p>
            <a:r>
              <a:rPr lang="en-US" sz="1400" dirty="0">
                <a:solidFill>
                  <a:srgbClr val="000000"/>
                </a:solidFill>
                <a:highlight>
                  <a:srgbClr val="FFFFFF"/>
                </a:highlight>
                <a:latin typeface="Consolas" panose="020B0609020204030204" pitchFamily="49" charset="0"/>
              </a:rPr>
              <a:t>        </a:t>
            </a:r>
            <a:r>
              <a:rPr lang="en-US" sz="1400" dirty="0" smtClean="0">
                <a:solidFill>
                  <a:srgbClr val="000000"/>
                </a:solidFill>
                <a:highlight>
                  <a:srgbClr val="FFFFFF"/>
                </a:highlight>
                <a:latin typeface="Consolas" panose="020B0609020204030204" pitchFamily="49" charset="0"/>
              </a:rPr>
              <a:t>{</a:t>
            </a:r>
          </a:p>
          <a:p>
            <a:r>
              <a:rPr lang="en-US" sz="1400" dirty="0" smtClean="0">
                <a:solidFill>
                  <a:srgbClr val="008000"/>
                </a:solidFill>
                <a:highlight>
                  <a:srgbClr val="FFFFFF"/>
                </a:highlight>
                <a:latin typeface="Consolas" panose="020B0609020204030204" pitchFamily="49" charset="0"/>
              </a:rPr>
              <a:t>            //</a:t>
            </a:r>
            <a:r>
              <a:rPr lang="en-US" sz="1400" dirty="0" err="1" smtClean="0">
                <a:solidFill>
                  <a:srgbClr val="008000"/>
                </a:solidFill>
                <a:highlight>
                  <a:srgbClr val="FFFFFF"/>
                </a:highlight>
                <a:latin typeface="Consolas" panose="020B0609020204030204" pitchFamily="49" charset="0"/>
              </a:rPr>
              <a:t>async</a:t>
            </a:r>
            <a:endParaRPr lang="en-US" sz="1400" dirty="0" smtClean="0">
              <a:solidFill>
                <a:srgbClr val="000000"/>
              </a:solidFill>
              <a:highlight>
                <a:srgbClr val="FFFFFF"/>
              </a:highlight>
              <a:latin typeface="Consolas" panose="020B0609020204030204" pitchFamily="49" charset="0"/>
            </a:endParaRPr>
          </a:p>
          <a:p>
            <a:r>
              <a:rPr lang="en-US" sz="1400" dirty="0" smtClean="0">
                <a:solidFill>
                  <a:srgbClr val="000000"/>
                </a:solidFill>
                <a:highlight>
                  <a:srgbClr val="FFFFFF"/>
                </a:highlight>
                <a:latin typeface="Consolas" panose="020B0609020204030204" pitchFamily="49" charset="0"/>
              </a:rPr>
              <a:t>        }</a:t>
            </a:r>
          </a:p>
          <a:p>
            <a:r>
              <a:rPr lang="en-US" sz="1400" dirty="0" smtClean="0">
                <a:solidFill>
                  <a:srgbClr val="000000"/>
                </a:solidFill>
                <a:highlight>
                  <a:srgbClr val="FFFFFF"/>
                </a:highlight>
                <a:latin typeface="Consolas" panose="020B0609020204030204" pitchFamily="49" charset="0"/>
              </a:rPr>
              <a:t>}</a:t>
            </a:r>
            <a:endParaRPr lang="en-US" sz="1400" dirty="0"/>
          </a:p>
        </p:txBody>
      </p:sp>
    </p:spTree>
    <p:extLst>
      <p:ext uri="{BB962C8B-B14F-4D97-AF65-F5344CB8AC3E}">
        <p14:creationId xmlns:p14="http://schemas.microsoft.com/office/powerpoint/2010/main" val="3937403673"/>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Remote Event Receivers recap</a:t>
            </a:r>
            <a:endParaRPr lang="en-US" dirty="0"/>
          </a:p>
        </p:txBody>
      </p:sp>
      <p:sp>
        <p:nvSpPr>
          <p:cNvPr id="4" name="Text Placeholder 3"/>
          <p:cNvSpPr>
            <a:spLocks noGrp="1"/>
          </p:cNvSpPr>
          <p:nvPr>
            <p:ph type="body" sz="quarter" idx="10"/>
          </p:nvPr>
        </p:nvSpPr>
        <p:spPr>
          <a:xfrm>
            <a:off x="274638" y="1212850"/>
            <a:ext cx="11887200" cy="4327338"/>
          </a:xfrm>
        </p:spPr>
        <p:txBody>
          <a:bodyPr/>
          <a:lstStyle/>
          <a:p>
            <a:r>
              <a:rPr lang="en-US" dirty="0" smtClean="0"/>
              <a:t>Can be deployed to the host web via CSOM</a:t>
            </a:r>
          </a:p>
          <a:p>
            <a:endParaRPr lang="en-US" dirty="0"/>
          </a:p>
          <a:p>
            <a:endParaRPr lang="en-US" sz="3200" dirty="0" smtClean="0"/>
          </a:p>
          <a:p>
            <a:endParaRPr lang="en-US" dirty="0" smtClean="0"/>
          </a:p>
          <a:p>
            <a:endParaRPr lang="en-US" dirty="0" smtClean="0"/>
          </a:p>
          <a:p>
            <a:r>
              <a:rPr lang="en-US" dirty="0" smtClean="0"/>
              <a:t>No F5 debugging when working against the cloud</a:t>
            </a:r>
          </a:p>
          <a:p>
            <a:pPr lvl="1"/>
            <a:r>
              <a:rPr lang="en-US" dirty="0" smtClean="0"/>
              <a:t>F5 debug is supported with SharePoint server running locally</a:t>
            </a:r>
          </a:p>
        </p:txBody>
      </p:sp>
      <p:sp>
        <p:nvSpPr>
          <p:cNvPr id="6" name="Rectangle 5"/>
          <p:cNvSpPr/>
          <p:nvPr/>
        </p:nvSpPr>
        <p:spPr>
          <a:xfrm>
            <a:off x="731837" y="2201862"/>
            <a:ext cx="11049000" cy="1815882"/>
          </a:xfrm>
          <a:prstGeom prst="rect">
            <a:avLst/>
          </a:prstGeom>
        </p:spPr>
        <p:txBody>
          <a:bodyPr wrap="square">
            <a:spAutoFit/>
          </a:bodyPr>
          <a:lstStyle/>
          <a:p>
            <a:r>
              <a:rPr lang="en-US" sz="1400" dirty="0" smtClean="0">
                <a:solidFill>
                  <a:srgbClr val="008000"/>
                </a:solidFill>
                <a:highlight>
                  <a:srgbClr val="FFFFFF"/>
                </a:highlight>
                <a:latin typeface="Consolas" panose="020B0609020204030204" pitchFamily="49" charset="0"/>
              </a:rPr>
              <a:t>//</a:t>
            </a:r>
            <a:r>
              <a:rPr lang="en-US" sz="1400" dirty="0">
                <a:solidFill>
                  <a:srgbClr val="008000"/>
                </a:solidFill>
                <a:highlight>
                  <a:srgbClr val="FFFFFF"/>
                </a:highlight>
                <a:latin typeface="Consolas" panose="020B0609020204030204" pitchFamily="49" charset="0"/>
              </a:rPr>
              <a:t>Add the remote event receiver</a:t>
            </a:r>
            <a:endParaRPr lang="en-US" sz="1400" dirty="0">
              <a:solidFill>
                <a:srgbClr val="000000"/>
              </a:solidFill>
              <a:highlight>
                <a:srgbClr val="FFFFFF"/>
              </a:highlight>
              <a:latin typeface="Consolas" panose="020B0609020204030204" pitchFamily="49" charset="0"/>
            </a:endParaRPr>
          </a:p>
          <a:p>
            <a:r>
              <a:rPr lang="en-US" sz="1400" dirty="0" err="1">
                <a:solidFill>
                  <a:srgbClr val="000000"/>
                </a:solidFill>
                <a:highlight>
                  <a:srgbClr val="FFFFFF"/>
                </a:highlight>
                <a:latin typeface="Consolas" panose="020B0609020204030204" pitchFamily="49" charset="0"/>
              </a:rPr>
              <a:t>list.EventReceivers.Add</a:t>
            </a:r>
            <a:r>
              <a:rPr lang="en-US" sz="1400" dirty="0">
                <a:solidFill>
                  <a:srgbClr val="000000"/>
                </a:solidFill>
                <a:highlight>
                  <a:srgbClr val="FFFFFF"/>
                </a:highlight>
                <a:latin typeface="Consolas" panose="020B0609020204030204" pitchFamily="49" charset="0"/>
              </a:rPr>
              <a:t>(</a:t>
            </a:r>
            <a:r>
              <a:rPr lang="en-US" sz="1400" dirty="0" smtClean="0">
                <a:solidFill>
                  <a:srgbClr val="0000FF"/>
                </a:solidFill>
                <a:highlight>
                  <a:srgbClr val="FFFFFF"/>
                </a:highlight>
                <a:latin typeface="Consolas" panose="020B0609020204030204" pitchFamily="49" charset="0"/>
              </a:rPr>
              <a:t>new</a:t>
            </a:r>
            <a:r>
              <a:rPr lang="en-US" sz="1400" dirty="0" smtClean="0">
                <a:solidFill>
                  <a:srgbClr val="000000"/>
                </a:solidFill>
                <a:highlight>
                  <a:srgbClr val="FFFFFF"/>
                </a:highlight>
                <a:latin typeface="Consolas" panose="020B0609020204030204" pitchFamily="49" charset="0"/>
              </a:rPr>
              <a:t> </a:t>
            </a:r>
            <a:r>
              <a:rPr lang="en-US" sz="1400" dirty="0" err="1" smtClean="0">
                <a:solidFill>
                  <a:srgbClr val="2B91AF"/>
                </a:solidFill>
                <a:highlight>
                  <a:srgbClr val="FFFFFF"/>
                </a:highlight>
                <a:latin typeface="Consolas" panose="020B0609020204030204" pitchFamily="49" charset="0"/>
              </a:rPr>
              <a:t>EventReceiverDefinitionCreationInformation</a:t>
            </a:r>
            <a:r>
              <a:rPr lang="en-US" sz="1400" dirty="0" smtClean="0">
                <a:solidFill>
                  <a:srgbClr val="000000"/>
                </a:solidFill>
                <a:highlight>
                  <a:srgbClr val="FFFFFF"/>
                </a:highlight>
                <a:latin typeface="Consolas" panose="020B0609020204030204" pitchFamily="49" charset="0"/>
              </a:rPr>
              <a:t>();</a:t>
            </a:r>
            <a:endParaRPr lang="en-US" sz="1400" dirty="0">
              <a:solidFill>
                <a:srgbClr val="000000"/>
              </a:solidFill>
              <a:highlight>
                <a:srgbClr val="FFFFFF"/>
              </a:highlight>
              <a:latin typeface="Consolas" panose="020B0609020204030204" pitchFamily="49" charset="0"/>
            </a:endParaRPr>
          </a:p>
          <a:p>
            <a:r>
              <a:rPr lang="en-US" sz="1400" dirty="0">
                <a:solidFill>
                  <a:srgbClr val="000000"/>
                </a:solidFill>
                <a:highlight>
                  <a:srgbClr val="FFFFFF"/>
                </a:highlight>
                <a:latin typeface="Consolas" panose="020B0609020204030204" pitchFamily="49" charset="0"/>
              </a:rPr>
              <a:t>                            </a:t>
            </a:r>
            <a:r>
              <a:rPr lang="en-US" sz="1400" dirty="0" smtClean="0">
                <a:solidFill>
                  <a:srgbClr val="000000"/>
                </a:solidFill>
                <a:highlight>
                  <a:srgbClr val="FFFFFF"/>
                </a:highlight>
                <a:latin typeface="Consolas" panose="020B0609020204030204" pitchFamily="49" charset="0"/>
              </a:rPr>
              <a:t>{</a:t>
            </a:r>
            <a:endParaRPr lang="en-US" sz="1400" dirty="0">
              <a:solidFill>
                <a:srgbClr val="000000"/>
              </a:solidFill>
              <a:highlight>
                <a:srgbClr val="FFFFFF"/>
              </a:highlight>
              <a:latin typeface="Consolas" panose="020B0609020204030204" pitchFamily="49" charset="0"/>
            </a:endParaRPr>
          </a:p>
          <a:p>
            <a:r>
              <a:rPr lang="en-US" sz="1400" dirty="0" smtClean="0">
                <a:solidFill>
                  <a:srgbClr val="000000"/>
                </a:solidFill>
                <a:highlight>
                  <a:srgbClr val="FFFFFF"/>
                </a:highlight>
                <a:latin typeface="Consolas" panose="020B0609020204030204" pitchFamily="49" charset="0"/>
              </a:rPr>
              <a:t>                                 </a:t>
            </a:r>
            <a:r>
              <a:rPr lang="en-US" sz="1400" dirty="0" err="1" smtClean="0">
                <a:solidFill>
                  <a:srgbClr val="000000"/>
                </a:solidFill>
                <a:highlight>
                  <a:srgbClr val="FFFFFF"/>
                </a:highlight>
                <a:latin typeface="Consolas" panose="020B0609020204030204" pitchFamily="49" charset="0"/>
              </a:rPr>
              <a:t>EventType</a:t>
            </a:r>
            <a:r>
              <a:rPr lang="en-US" sz="1400" dirty="0" smtClean="0">
                <a:solidFill>
                  <a:srgbClr val="000000"/>
                </a:solidFill>
                <a:highlight>
                  <a:srgbClr val="FFFFFF"/>
                </a:highlight>
                <a:latin typeface="Consolas" panose="020B0609020204030204" pitchFamily="49" charset="0"/>
              </a:rPr>
              <a:t> </a:t>
            </a:r>
            <a:r>
              <a:rPr lang="en-US" sz="1400" dirty="0">
                <a:solidFill>
                  <a:srgbClr val="000000"/>
                </a:solidFill>
                <a:highlight>
                  <a:srgbClr val="FFFFFF"/>
                </a:highlight>
                <a:latin typeface="Consolas" panose="020B0609020204030204" pitchFamily="49" charset="0"/>
              </a:rPr>
              <a:t>= </a:t>
            </a:r>
            <a:r>
              <a:rPr lang="en-US" sz="1400" dirty="0" err="1">
                <a:solidFill>
                  <a:srgbClr val="2B91AF"/>
                </a:solidFill>
                <a:highlight>
                  <a:srgbClr val="FFFFFF"/>
                </a:highlight>
                <a:latin typeface="Consolas" panose="020B0609020204030204" pitchFamily="49" charset="0"/>
              </a:rPr>
              <a:t>EventReceiverType</a:t>
            </a:r>
            <a:r>
              <a:rPr lang="en-US" sz="1400" dirty="0" err="1">
                <a:solidFill>
                  <a:srgbClr val="000000"/>
                </a:solidFill>
                <a:highlight>
                  <a:srgbClr val="FFFFFF"/>
                </a:highlight>
                <a:latin typeface="Consolas" panose="020B0609020204030204" pitchFamily="49" charset="0"/>
              </a:rPr>
              <a:t>.ItemAdded</a:t>
            </a:r>
            <a:r>
              <a:rPr lang="en-US" sz="1400" dirty="0">
                <a:solidFill>
                  <a:srgbClr val="000000"/>
                </a:solidFill>
                <a:highlight>
                  <a:srgbClr val="FFFFFF"/>
                </a:highlight>
                <a:latin typeface="Consolas" panose="020B0609020204030204" pitchFamily="49" charset="0"/>
              </a:rPr>
              <a:t>,</a:t>
            </a:r>
          </a:p>
          <a:p>
            <a:r>
              <a:rPr lang="en-US" sz="1400" dirty="0" smtClean="0">
                <a:solidFill>
                  <a:srgbClr val="000000"/>
                </a:solidFill>
                <a:highlight>
                  <a:srgbClr val="FFFFFF"/>
                </a:highlight>
                <a:latin typeface="Consolas" panose="020B0609020204030204" pitchFamily="49" charset="0"/>
              </a:rPr>
              <a:t>                                 </a:t>
            </a:r>
            <a:r>
              <a:rPr lang="en-US" sz="1400" dirty="0" err="1" smtClean="0">
                <a:solidFill>
                  <a:srgbClr val="000000"/>
                </a:solidFill>
                <a:highlight>
                  <a:srgbClr val="FFFFFF"/>
                </a:highlight>
                <a:latin typeface="Consolas" panose="020B0609020204030204" pitchFamily="49" charset="0"/>
              </a:rPr>
              <a:t>ReceiverName</a:t>
            </a:r>
            <a:r>
              <a:rPr lang="en-US" sz="1400" dirty="0" smtClean="0">
                <a:solidFill>
                  <a:srgbClr val="000000"/>
                </a:solidFill>
                <a:highlight>
                  <a:srgbClr val="FFFFFF"/>
                </a:highlight>
                <a:latin typeface="Consolas" panose="020B0609020204030204" pitchFamily="49" charset="0"/>
              </a:rPr>
              <a:t> </a:t>
            </a:r>
            <a:r>
              <a:rPr lang="en-US" sz="1400" dirty="0">
                <a:solidFill>
                  <a:srgbClr val="000000"/>
                </a:solidFill>
                <a:highlight>
                  <a:srgbClr val="FFFFFF"/>
                </a:highlight>
                <a:latin typeface="Consolas" panose="020B0609020204030204" pitchFamily="49" charset="0"/>
              </a:rPr>
              <a:t>= </a:t>
            </a:r>
            <a:r>
              <a:rPr lang="en-US" sz="1400" dirty="0">
                <a:solidFill>
                  <a:srgbClr val="A31515"/>
                </a:solidFill>
                <a:highlight>
                  <a:srgbClr val="FFFFFF"/>
                </a:highlight>
                <a:latin typeface="Consolas" panose="020B0609020204030204" pitchFamily="49" charset="0"/>
              </a:rPr>
              <a:t>"</a:t>
            </a:r>
            <a:r>
              <a:rPr lang="en-US" sz="1400" dirty="0" err="1">
                <a:solidFill>
                  <a:srgbClr val="A31515"/>
                </a:solidFill>
                <a:highlight>
                  <a:srgbClr val="FFFFFF"/>
                </a:highlight>
                <a:latin typeface="Consolas" panose="020B0609020204030204" pitchFamily="49" charset="0"/>
              </a:rPr>
              <a:t>AppWorkItemEventReceiver</a:t>
            </a:r>
            <a:r>
              <a:rPr lang="en-US" sz="1400" dirty="0">
                <a:solidFill>
                  <a:srgbClr val="A31515"/>
                </a:solidFill>
                <a:highlight>
                  <a:srgbClr val="FFFFFF"/>
                </a:highlight>
                <a:latin typeface="Consolas" panose="020B0609020204030204" pitchFamily="49" charset="0"/>
              </a:rPr>
              <a:t>"</a:t>
            </a:r>
            <a:r>
              <a:rPr lang="en-US" sz="1400" dirty="0">
                <a:solidFill>
                  <a:srgbClr val="000000"/>
                </a:solidFill>
                <a:highlight>
                  <a:srgbClr val="FFFFFF"/>
                </a:highlight>
                <a:latin typeface="Consolas" panose="020B0609020204030204" pitchFamily="49" charset="0"/>
              </a:rPr>
              <a:t>,</a:t>
            </a:r>
          </a:p>
          <a:p>
            <a:r>
              <a:rPr lang="en-US" sz="1400" dirty="0">
                <a:solidFill>
                  <a:srgbClr val="000000"/>
                </a:solidFill>
                <a:highlight>
                  <a:srgbClr val="FFFFFF"/>
                </a:highlight>
                <a:latin typeface="Consolas" panose="020B0609020204030204" pitchFamily="49" charset="0"/>
              </a:rPr>
              <a:t>              </a:t>
            </a:r>
            <a:r>
              <a:rPr lang="en-US" sz="1400" dirty="0" smtClean="0">
                <a:solidFill>
                  <a:srgbClr val="000000"/>
                </a:solidFill>
                <a:highlight>
                  <a:srgbClr val="FFFFFF"/>
                </a:highlight>
                <a:latin typeface="Consolas" panose="020B0609020204030204" pitchFamily="49" charset="0"/>
              </a:rPr>
              <a:t>                   </a:t>
            </a:r>
            <a:r>
              <a:rPr lang="en-US" sz="1400" dirty="0" err="1">
                <a:solidFill>
                  <a:srgbClr val="000000"/>
                </a:solidFill>
                <a:highlight>
                  <a:srgbClr val="FFFFFF"/>
                </a:highlight>
                <a:latin typeface="Consolas" panose="020B0609020204030204" pitchFamily="49" charset="0"/>
              </a:rPr>
              <a:t>ReceiverUrl</a:t>
            </a:r>
            <a:r>
              <a:rPr lang="en-US" sz="1400" dirty="0">
                <a:solidFill>
                  <a:srgbClr val="000000"/>
                </a:solidFill>
                <a:highlight>
                  <a:srgbClr val="FFFFFF"/>
                </a:highlight>
                <a:latin typeface="Consolas" panose="020B0609020204030204" pitchFamily="49" charset="0"/>
              </a:rPr>
              <a:t> = </a:t>
            </a:r>
            <a:r>
              <a:rPr lang="en-US" sz="1400" dirty="0">
                <a:solidFill>
                  <a:srgbClr val="A31515"/>
                </a:solidFill>
                <a:highlight>
                  <a:srgbClr val="FFFFFF"/>
                </a:highlight>
                <a:latin typeface="Consolas" panose="020B0609020204030204" pitchFamily="49" charset="0"/>
              </a:rPr>
              <a:t>"https</a:t>
            </a:r>
            <a:r>
              <a:rPr lang="en-US" sz="1400" dirty="0" smtClean="0">
                <a:solidFill>
                  <a:srgbClr val="A31515"/>
                </a:solidFill>
                <a:highlight>
                  <a:srgbClr val="FFFFFF"/>
                </a:highlight>
                <a:latin typeface="Consolas" panose="020B0609020204030204" pitchFamily="49" charset="0"/>
              </a:rPr>
              <a:t>://devcontoso.azurewebsites.net/</a:t>
            </a:r>
            <a:r>
              <a:rPr lang="en-US" sz="1400" dirty="0" err="1" smtClean="0">
                <a:solidFill>
                  <a:srgbClr val="A31515"/>
                </a:solidFill>
                <a:highlight>
                  <a:srgbClr val="FFFFFF"/>
                </a:highlight>
                <a:latin typeface="Consolas" panose="020B0609020204030204" pitchFamily="49" charset="0"/>
              </a:rPr>
              <a:t>DocSetEventReceiver.svc</a:t>
            </a:r>
            <a:r>
              <a:rPr lang="en-US" sz="1400" dirty="0">
                <a:solidFill>
                  <a:srgbClr val="A31515"/>
                </a:solidFill>
                <a:highlight>
                  <a:srgbClr val="FFFFFF"/>
                </a:highlight>
                <a:latin typeface="Consolas" panose="020B0609020204030204" pitchFamily="49" charset="0"/>
              </a:rPr>
              <a:t>"</a:t>
            </a:r>
            <a:r>
              <a:rPr lang="en-US" sz="1400" dirty="0">
                <a:solidFill>
                  <a:srgbClr val="000000"/>
                </a:solidFill>
                <a:highlight>
                  <a:srgbClr val="FFFFFF"/>
                </a:highlight>
                <a:latin typeface="Consolas" panose="020B0609020204030204" pitchFamily="49" charset="0"/>
              </a:rPr>
              <a:t>,</a:t>
            </a:r>
          </a:p>
          <a:p>
            <a:r>
              <a:rPr lang="en-US" sz="1400" dirty="0">
                <a:solidFill>
                  <a:srgbClr val="000000"/>
                </a:solidFill>
                <a:highlight>
                  <a:srgbClr val="FFFFFF"/>
                </a:highlight>
                <a:latin typeface="Consolas" panose="020B0609020204030204" pitchFamily="49" charset="0"/>
              </a:rPr>
              <a:t>                     </a:t>
            </a:r>
            <a:r>
              <a:rPr lang="en-US" sz="1400" dirty="0" smtClean="0">
                <a:solidFill>
                  <a:srgbClr val="000000"/>
                </a:solidFill>
                <a:highlight>
                  <a:srgbClr val="FFFFFF"/>
                </a:highlight>
                <a:latin typeface="Consolas" panose="020B0609020204030204" pitchFamily="49" charset="0"/>
              </a:rPr>
              <a:t>            </a:t>
            </a:r>
            <a:r>
              <a:rPr lang="en-US" sz="1400" dirty="0" err="1" smtClean="0">
                <a:solidFill>
                  <a:srgbClr val="000000"/>
                </a:solidFill>
                <a:highlight>
                  <a:srgbClr val="FFFFFF"/>
                </a:highlight>
                <a:latin typeface="Consolas" panose="020B0609020204030204" pitchFamily="49" charset="0"/>
              </a:rPr>
              <a:t>SequenceNumber</a:t>
            </a:r>
            <a:r>
              <a:rPr lang="en-US" sz="1400" dirty="0" smtClean="0">
                <a:solidFill>
                  <a:srgbClr val="000000"/>
                </a:solidFill>
                <a:highlight>
                  <a:srgbClr val="FFFFFF"/>
                </a:highlight>
                <a:latin typeface="Consolas" panose="020B0609020204030204" pitchFamily="49" charset="0"/>
              </a:rPr>
              <a:t> </a:t>
            </a:r>
            <a:r>
              <a:rPr lang="en-US" sz="1400" dirty="0">
                <a:solidFill>
                  <a:srgbClr val="000000"/>
                </a:solidFill>
                <a:highlight>
                  <a:srgbClr val="FFFFFF"/>
                </a:highlight>
                <a:latin typeface="Consolas" panose="020B0609020204030204" pitchFamily="49" charset="0"/>
              </a:rPr>
              <a:t>= 10</a:t>
            </a:r>
          </a:p>
          <a:p>
            <a:r>
              <a:rPr lang="en-US" sz="1400" dirty="0" smtClean="0">
                <a:solidFill>
                  <a:srgbClr val="000000"/>
                </a:solidFill>
                <a:highlight>
                  <a:srgbClr val="FFFFFF"/>
                </a:highlight>
                <a:latin typeface="Consolas" panose="020B0609020204030204" pitchFamily="49" charset="0"/>
              </a:rPr>
              <a:t>                            });</a:t>
            </a:r>
            <a:endParaRPr lang="en-US" sz="1400" dirty="0">
              <a:solidFill>
                <a:srgbClr val="000000"/>
              </a:solidFill>
              <a:highlight>
                <a:srgbClr val="FFFFFF"/>
              </a:highlight>
              <a:latin typeface="Consolas" panose="020B0609020204030204" pitchFamily="49" charset="0"/>
            </a:endParaRPr>
          </a:p>
        </p:txBody>
      </p:sp>
    </p:spTree>
    <p:extLst>
      <p:ext uri="{BB962C8B-B14F-4D97-AF65-F5344CB8AC3E}">
        <p14:creationId xmlns:p14="http://schemas.microsoft.com/office/powerpoint/2010/main" val="1907504918"/>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Part #2</a:t>
            </a:r>
            <a:endParaRPr lang="en-US" dirty="0"/>
          </a:p>
        </p:txBody>
      </p:sp>
      <p:pic>
        <p:nvPicPr>
          <p:cNvPr id="3" name="Picture 2"/>
          <p:cNvPicPr>
            <a:picLocks noChangeAspect="1"/>
          </p:cNvPicPr>
          <p:nvPr/>
        </p:nvPicPr>
        <p:blipFill>
          <a:blip r:embed="rId2"/>
          <a:stretch>
            <a:fillRect/>
          </a:stretch>
        </p:blipFill>
        <p:spPr>
          <a:xfrm>
            <a:off x="2448113" y="1363662"/>
            <a:ext cx="7542616" cy="5266826"/>
          </a:xfrm>
          <a:prstGeom prst="rect">
            <a:avLst/>
          </a:prstGeom>
        </p:spPr>
      </p:pic>
    </p:spTree>
    <p:extLst>
      <p:ext uri="{BB962C8B-B14F-4D97-AF65-F5344CB8AC3E}">
        <p14:creationId xmlns:p14="http://schemas.microsoft.com/office/powerpoint/2010/main" val="802222609"/>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Client Web Parts</a:t>
            </a:r>
            <a:endParaRPr lang="en-US" dirty="0"/>
          </a:p>
        </p:txBody>
      </p:sp>
      <p:sp>
        <p:nvSpPr>
          <p:cNvPr id="3" name="Text Placeholder 2"/>
          <p:cNvSpPr>
            <a:spLocks noGrp="1"/>
          </p:cNvSpPr>
          <p:nvPr>
            <p:ph type="body" sz="quarter" idx="10"/>
          </p:nvPr>
        </p:nvSpPr>
        <p:spPr>
          <a:xfrm>
            <a:off x="274639" y="1212849"/>
            <a:ext cx="5775966" cy="4628960"/>
          </a:xfrm>
        </p:spPr>
        <p:txBody>
          <a:bodyPr/>
          <a:lstStyle/>
          <a:p>
            <a:r>
              <a:rPr lang="en-US" dirty="0" smtClean="0"/>
              <a:t>&lt;</a:t>
            </a:r>
            <a:r>
              <a:rPr lang="en-US" dirty="0" err="1" smtClean="0"/>
              <a:t>iframe</a:t>
            </a:r>
            <a:r>
              <a:rPr lang="en-US" dirty="0" smtClean="0"/>
              <a:t>&gt; to a remote page</a:t>
            </a:r>
          </a:p>
          <a:p>
            <a:pPr lvl="1">
              <a:spcBef>
                <a:spcPts val="1224"/>
              </a:spcBef>
              <a:buClr>
                <a:schemeClr val="tx1"/>
              </a:buClr>
            </a:pPr>
            <a:r>
              <a:rPr lang="en-US" dirty="0" smtClean="0"/>
              <a:t>Can be a page hosted in the app web, or in the remote app server</a:t>
            </a:r>
          </a:p>
          <a:p>
            <a:pPr lvl="1">
              <a:spcBef>
                <a:spcPts val="1224"/>
              </a:spcBef>
              <a:buClr>
                <a:schemeClr val="tx1"/>
              </a:buClr>
            </a:pPr>
            <a:r>
              <a:rPr lang="en-US" dirty="0" smtClean="0"/>
              <a:t>Includes a context token to call SP back</a:t>
            </a:r>
          </a:p>
          <a:p>
            <a:pPr lvl="1">
              <a:spcBef>
                <a:spcPts val="1224"/>
              </a:spcBef>
              <a:buClr>
                <a:schemeClr val="tx1"/>
              </a:buClr>
            </a:pPr>
            <a:r>
              <a:rPr lang="en-US" dirty="0" smtClean="0"/>
              <a:t>Includes a set of standard tokens:</a:t>
            </a:r>
          </a:p>
          <a:p>
            <a:pPr marL="342900" lvl="1" indent="-342900">
              <a:spcBef>
                <a:spcPts val="1224"/>
              </a:spcBef>
              <a:buClr>
                <a:schemeClr val="tx1"/>
              </a:buClr>
              <a:buFont typeface="Arial" panose="020B0604020202020204" pitchFamily="34" charset="0"/>
              <a:buChar char="•"/>
            </a:pPr>
            <a:r>
              <a:rPr lang="en-US" dirty="0" err="1" smtClean="0"/>
              <a:t>SPHostUrl</a:t>
            </a:r>
            <a:r>
              <a:rPr lang="en-US" dirty="0" smtClean="0"/>
              <a:t>: Host web </a:t>
            </a:r>
            <a:r>
              <a:rPr lang="en-US" dirty="0" err="1" smtClean="0"/>
              <a:t>url</a:t>
            </a:r>
            <a:endParaRPr lang="en-US" dirty="0"/>
          </a:p>
          <a:p>
            <a:pPr marL="342900" lvl="1" indent="-342900">
              <a:spcBef>
                <a:spcPts val="1224"/>
              </a:spcBef>
              <a:buClr>
                <a:schemeClr val="tx1"/>
              </a:buClr>
              <a:buFont typeface="Arial" panose="020B0604020202020204" pitchFamily="34" charset="0"/>
              <a:buChar char="•"/>
            </a:pPr>
            <a:r>
              <a:rPr lang="en-US" dirty="0" err="1" smtClean="0"/>
              <a:t>SPLanguage</a:t>
            </a:r>
            <a:r>
              <a:rPr lang="en-US" dirty="0" smtClean="0"/>
              <a:t>: Current language</a:t>
            </a:r>
          </a:p>
          <a:p>
            <a:pPr marL="342900" lvl="1" indent="-342900">
              <a:spcBef>
                <a:spcPts val="1224"/>
              </a:spcBef>
              <a:buClr>
                <a:schemeClr val="tx1"/>
              </a:buClr>
              <a:buFont typeface="Arial" panose="020B0604020202020204" pitchFamily="34" charset="0"/>
              <a:buChar char="•"/>
            </a:pPr>
            <a:r>
              <a:rPr lang="en-US" dirty="0" err="1" smtClean="0"/>
              <a:t>SPAppWebUrl</a:t>
            </a:r>
            <a:r>
              <a:rPr lang="en-US" dirty="0" smtClean="0"/>
              <a:t>: App web </a:t>
            </a:r>
            <a:r>
              <a:rPr lang="en-US" dirty="0" err="1" smtClean="0"/>
              <a:t>url</a:t>
            </a:r>
            <a:endParaRPr lang="en-US" dirty="0" smtClean="0"/>
          </a:p>
          <a:p>
            <a:pPr lvl="1">
              <a:spcBef>
                <a:spcPts val="1224"/>
              </a:spcBef>
              <a:buClr>
                <a:schemeClr val="tx1"/>
              </a:buClr>
            </a:pPr>
            <a:endParaRPr lang="en-US" dirty="0"/>
          </a:p>
          <a:p>
            <a:r>
              <a:rPr lang="en-US" dirty="0" smtClean="0"/>
              <a:t>Exposed in the host web</a:t>
            </a:r>
          </a:p>
        </p:txBody>
      </p:sp>
      <p:sp>
        <p:nvSpPr>
          <p:cNvPr id="7" name="Rectangle 6"/>
          <p:cNvSpPr>
            <a:spLocks noChangeArrowheads="1"/>
          </p:cNvSpPr>
          <p:nvPr/>
        </p:nvSpPr>
        <p:spPr bwMode="auto">
          <a:xfrm>
            <a:off x="10180637" y="1516062"/>
            <a:ext cx="1371600" cy="1371600"/>
          </a:xfrm>
          <a:prstGeom prst="rect">
            <a:avLst/>
          </a:prstGeom>
          <a:solidFill>
            <a:schemeClr val="bg2"/>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a:gradFill>
                <a:gsLst>
                  <a:gs pos="0">
                    <a:srgbClr val="FFFFFF"/>
                  </a:gs>
                  <a:gs pos="100000">
                    <a:srgbClr val="FFFFFF"/>
                  </a:gs>
                </a:gsLst>
                <a:lin ang="5400000" scaled="0"/>
              </a:gradFill>
            </a:endParaRPr>
          </a:p>
        </p:txBody>
      </p:sp>
      <p:sp>
        <p:nvSpPr>
          <p:cNvPr id="8" name="Rectangle 7"/>
          <p:cNvSpPr>
            <a:spLocks noChangeArrowheads="1"/>
          </p:cNvSpPr>
          <p:nvPr/>
        </p:nvSpPr>
        <p:spPr bwMode="auto">
          <a:xfrm>
            <a:off x="10180637" y="3962753"/>
            <a:ext cx="1371600" cy="1371600"/>
          </a:xfrm>
          <a:prstGeom prst="rect">
            <a:avLst/>
          </a:prstGeom>
          <a:solidFill>
            <a:schemeClr val="tx2"/>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a:gradFill>
                <a:gsLst>
                  <a:gs pos="0">
                    <a:srgbClr val="FFFFFF"/>
                  </a:gs>
                  <a:gs pos="100000">
                    <a:srgbClr val="FFFFFF"/>
                  </a:gs>
                </a:gsLst>
                <a:lin ang="5400000" scaled="0"/>
              </a:gradFill>
            </a:endParaRPr>
          </a:p>
        </p:txBody>
      </p:sp>
      <p:sp>
        <p:nvSpPr>
          <p:cNvPr id="9" name="TextBox 8"/>
          <p:cNvSpPr txBox="1">
            <a:spLocks noChangeArrowheads="1"/>
          </p:cNvSpPr>
          <p:nvPr/>
        </p:nvSpPr>
        <p:spPr bwMode="auto">
          <a:xfrm>
            <a:off x="10180637" y="4106069"/>
            <a:ext cx="1371600" cy="1084969"/>
          </a:xfrm>
          <a:prstGeom prst="rect">
            <a:avLst/>
          </a:prstGeom>
          <a:noFill/>
          <a:ln>
            <a:noFill/>
          </a:ln>
          <a:extLst/>
        </p:spPr>
        <p:txBody>
          <a:bodyPr wrap="square" lIns="99115" tIns="49558" rIns="99115" bIns="49558">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US" sz="3200" b="1" spc="100" dirty="0" smtClean="0">
                <a:solidFill>
                  <a:schemeClr val="bg1"/>
                </a:solidFill>
                <a:latin typeface="+mj-lt"/>
              </a:rPr>
              <a:t>App Server</a:t>
            </a:r>
            <a:endParaRPr lang="en-US" sz="3600" b="1" spc="100" dirty="0">
              <a:solidFill>
                <a:schemeClr val="bg1"/>
              </a:solidFill>
              <a:latin typeface="+mj-lt"/>
            </a:endParaRPr>
          </a:p>
        </p:txBody>
      </p:sp>
      <p:sp>
        <p:nvSpPr>
          <p:cNvPr id="10" name="TextBox 9"/>
          <p:cNvSpPr txBox="1">
            <a:spLocks noChangeArrowheads="1"/>
          </p:cNvSpPr>
          <p:nvPr/>
        </p:nvSpPr>
        <p:spPr bwMode="auto">
          <a:xfrm>
            <a:off x="10180637" y="1905599"/>
            <a:ext cx="1371600" cy="592526"/>
          </a:xfrm>
          <a:prstGeom prst="rect">
            <a:avLst/>
          </a:prstGeom>
          <a:noFill/>
          <a:ln>
            <a:noFill/>
          </a:ln>
          <a:extLst/>
        </p:spPr>
        <p:txBody>
          <a:bodyPr wrap="square" lIns="99115" tIns="49558" rIns="99115" bIns="49558">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US" sz="3200" b="1" spc="100" dirty="0" smtClean="0">
                <a:solidFill>
                  <a:schemeClr val="bg1"/>
                </a:solidFill>
                <a:latin typeface="+mj-lt"/>
              </a:rPr>
              <a:t>SP</a:t>
            </a:r>
            <a:endParaRPr lang="en-US" sz="3600" b="1" spc="100" dirty="0">
              <a:solidFill>
                <a:schemeClr val="bg1"/>
              </a:solidFill>
              <a:latin typeface="+mj-lt"/>
            </a:endParaRPr>
          </a:p>
        </p:txBody>
      </p:sp>
      <p:pic>
        <p:nvPicPr>
          <p:cNvPr id="4" name="Picture 3"/>
          <p:cNvPicPr>
            <a:picLocks noChangeAspect="1"/>
          </p:cNvPicPr>
          <p:nvPr/>
        </p:nvPicPr>
        <p:blipFill>
          <a:blip r:embed="rId2"/>
          <a:stretch>
            <a:fillRect/>
          </a:stretch>
        </p:blipFill>
        <p:spPr>
          <a:xfrm>
            <a:off x="6523037" y="2252766"/>
            <a:ext cx="3108968" cy="2455776"/>
          </a:xfrm>
          <a:prstGeom prst="rect">
            <a:avLst/>
          </a:prstGeom>
        </p:spPr>
      </p:pic>
      <p:sp>
        <p:nvSpPr>
          <p:cNvPr id="6" name="Rectangle 5"/>
          <p:cNvSpPr/>
          <p:nvPr/>
        </p:nvSpPr>
        <p:spPr bwMode="auto">
          <a:xfrm>
            <a:off x="7208837" y="3116262"/>
            <a:ext cx="2362200" cy="846491"/>
          </a:xfrm>
          <a:prstGeom prst="rect">
            <a:avLst/>
          </a:prstGeom>
          <a:solidFill>
            <a:srgbClr val="FF0000">
              <a:alpha val="34902"/>
            </a:srgbClr>
          </a:solidFill>
          <a:ln>
            <a:solidFill>
              <a:srgbClr val="FF0000">
                <a:alpha val="5098"/>
              </a:srgb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cxnSp>
        <p:nvCxnSpPr>
          <p:cNvPr id="16" name="Straight Arrow Connector 15"/>
          <p:cNvCxnSpPr/>
          <p:nvPr/>
        </p:nvCxnSpPr>
        <p:spPr>
          <a:xfrm>
            <a:off x="9529138" y="3983792"/>
            <a:ext cx="575299" cy="664761"/>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flipV="1">
            <a:off x="9632005" y="2201862"/>
            <a:ext cx="472432" cy="309739"/>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8630382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grpId="0" nodeType="withEffect">
                                  <p:stCondLst>
                                    <p:cond delay="100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100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childTnLst>
                                </p:cTn>
                              </p:par>
                              <p:par>
                                <p:cTn id="14" presetID="10" presetClass="entr" presetSubtype="0" fill="hold" grpId="0" nodeType="withEffect">
                                  <p:stCondLst>
                                    <p:cond delay="200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par>
                                <p:cTn id="17" presetID="10" presetClass="entr" presetSubtype="0" fill="hold" grpId="0" nodeType="withEffect">
                                  <p:stCondLst>
                                    <p:cond delay="200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200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par>
                                <p:cTn id="23" presetID="10" presetClass="entr" presetSubtype="0" fill="hold" grpId="0" nodeType="withEffect">
                                  <p:stCondLst>
                                    <p:cond delay="200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p:bldP spid="10" grpId="0"/>
      <p:bldP spid="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 our scenario</a:t>
            </a:r>
            <a:endParaRPr lang="en-US" dirty="0"/>
          </a:p>
        </p:txBody>
      </p:sp>
      <p:sp>
        <p:nvSpPr>
          <p:cNvPr id="4" name="Text Placeholder 3"/>
          <p:cNvSpPr>
            <a:spLocks noGrp="1"/>
          </p:cNvSpPr>
          <p:nvPr>
            <p:ph type="body" sz="quarter" idx="10"/>
          </p:nvPr>
        </p:nvSpPr>
        <p:spPr>
          <a:xfrm>
            <a:off x="274638" y="1212850"/>
            <a:ext cx="11887200" cy="4124206"/>
          </a:xfrm>
        </p:spPr>
        <p:txBody>
          <a:bodyPr/>
          <a:lstStyle/>
          <a:p>
            <a:r>
              <a:rPr lang="en-US" dirty="0" smtClean="0"/>
              <a:t>We need the Item ID from the document set</a:t>
            </a:r>
          </a:p>
          <a:p>
            <a:pPr lvl="1"/>
            <a:r>
              <a:rPr lang="en-US" dirty="0" smtClean="0"/>
              <a:t>This information is not included in the tokens OOB</a:t>
            </a:r>
          </a:p>
          <a:p>
            <a:pPr lvl="0"/>
            <a:r>
              <a:rPr lang="en-US" dirty="0">
                <a:gradFill>
                  <a:gsLst>
                    <a:gs pos="1250">
                      <a:srgbClr val="012654"/>
                    </a:gs>
                    <a:gs pos="99000">
                      <a:srgbClr val="012654"/>
                    </a:gs>
                  </a:gsLst>
                  <a:lin ang="5400000" scaled="0"/>
                </a:gradFill>
              </a:rPr>
              <a:t>We </a:t>
            </a:r>
            <a:r>
              <a:rPr lang="en-US" dirty="0" smtClean="0">
                <a:gradFill>
                  <a:gsLst>
                    <a:gs pos="1250">
                      <a:srgbClr val="012654"/>
                    </a:gs>
                    <a:gs pos="99000">
                      <a:srgbClr val="012654"/>
                    </a:gs>
                  </a:gsLst>
                  <a:lin ang="5400000" scaled="0"/>
                </a:gradFill>
              </a:rPr>
              <a:t>cannot use client web part properties</a:t>
            </a:r>
            <a:endParaRPr lang="en-US" dirty="0">
              <a:gradFill>
                <a:gsLst>
                  <a:gs pos="1250">
                    <a:srgbClr val="012654"/>
                  </a:gs>
                  <a:gs pos="99000">
                    <a:srgbClr val="012654"/>
                  </a:gs>
                </a:gsLst>
                <a:lin ang="5400000" scaled="0"/>
              </a:gradFill>
            </a:endParaRPr>
          </a:p>
          <a:p>
            <a:pPr lvl="1"/>
            <a:r>
              <a:rPr lang="en-US" dirty="0" smtClean="0"/>
              <a:t>Why? These property values are set per page.</a:t>
            </a:r>
          </a:p>
          <a:p>
            <a:r>
              <a:rPr lang="en-US" dirty="0" smtClean="0"/>
              <a:t>The parent page knows them: </a:t>
            </a:r>
            <a:r>
              <a:rPr lang="en-US" dirty="0" err="1" smtClean="0"/>
              <a:t>postMessage</a:t>
            </a:r>
            <a:r>
              <a:rPr lang="en-US" dirty="0" smtClean="0"/>
              <a:t> approach</a:t>
            </a:r>
            <a:endParaRPr lang="en-US" dirty="0"/>
          </a:p>
          <a:p>
            <a:pPr lvl="1"/>
            <a:r>
              <a:rPr lang="en-US" dirty="0" smtClean="0"/>
              <a:t>Ask for the details of the item from the client web part page to the parent page</a:t>
            </a:r>
          </a:p>
          <a:p>
            <a:pPr lvl="1"/>
            <a:r>
              <a:rPr lang="en-US" dirty="0" smtClean="0"/>
              <a:t>Requires JS in the parent page, next to the client web part (ok for the App Catalog scenario)</a:t>
            </a:r>
            <a:endParaRPr lang="en-US" dirty="0"/>
          </a:p>
          <a:p>
            <a:endParaRPr lang="en-US" dirty="0"/>
          </a:p>
        </p:txBody>
      </p:sp>
      <p:sp>
        <p:nvSpPr>
          <p:cNvPr id="5" name="Rectangle 4"/>
          <p:cNvSpPr>
            <a:spLocks noChangeArrowheads="1"/>
          </p:cNvSpPr>
          <p:nvPr/>
        </p:nvSpPr>
        <p:spPr bwMode="auto">
          <a:xfrm>
            <a:off x="5303837" y="5021262"/>
            <a:ext cx="1371600" cy="1371600"/>
          </a:xfrm>
          <a:prstGeom prst="rect">
            <a:avLst/>
          </a:prstGeom>
          <a:solidFill>
            <a:schemeClr val="tx1"/>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a:gradFill>
                <a:gsLst>
                  <a:gs pos="0">
                    <a:srgbClr val="FFFFFF"/>
                  </a:gs>
                  <a:gs pos="100000">
                    <a:srgbClr val="FFFFFF"/>
                  </a:gs>
                </a:gsLst>
                <a:lin ang="5400000" scaled="0"/>
              </a:gradFill>
            </a:endParaRPr>
          </a:p>
        </p:txBody>
      </p:sp>
      <p:sp>
        <p:nvSpPr>
          <p:cNvPr id="6" name="TextBox 5"/>
          <p:cNvSpPr txBox="1">
            <a:spLocks noChangeArrowheads="1"/>
          </p:cNvSpPr>
          <p:nvPr/>
        </p:nvSpPr>
        <p:spPr bwMode="auto">
          <a:xfrm>
            <a:off x="5303837" y="5436750"/>
            <a:ext cx="1371600" cy="469416"/>
          </a:xfrm>
          <a:prstGeom prst="rect">
            <a:avLst/>
          </a:prstGeom>
          <a:noFill/>
          <a:ln>
            <a:noFill/>
          </a:ln>
          <a:extLst/>
        </p:spPr>
        <p:txBody>
          <a:bodyPr wrap="square" lIns="99115" tIns="49558" rIns="99115" bIns="49558">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US" sz="2400" b="1" spc="100" dirty="0" smtClean="0">
                <a:solidFill>
                  <a:schemeClr val="bg1"/>
                </a:solidFill>
                <a:latin typeface="+mj-lt"/>
              </a:rPr>
              <a:t>Page</a:t>
            </a:r>
            <a:endParaRPr lang="en-US" sz="2800" b="1" spc="100" dirty="0">
              <a:solidFill>
                <a:schemeClr val="bg1"/>
              </a:solidFill>
              <a:latin typeface="+mj-lt"/>
            </a:endParaRPr>
          </a:p>
        </p:txBody>
      </p:sp>
      <p:sp>
        <p:nvSpPr>
          <p:cNvPr id="7" name="Rectangle 6"/>
          <p:cNvSpPr>
            <a:spLocks noChangeArrowheads="1"/>
          </p:cNvSpPr>
          <p:nvPr/>
        </p:nvSpPr>
        <p:spPr bwMode="auto">
          <a:xfrm>
            <a:off x="5456237" y="6127780"/>
            <a:ext cx="1371600" cy="417482"/>
          </a:xfrm>
          <a:prstGeom prst="rect">
            <a:avLst/>
          </a:prstGeom>
          <a:solidFill>
            <a:schemeClr val="tx2"/>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a:gradFill>
                <a:gsLst>
                  <a:gs pos="0">
                    <a:srgbClr val="FFFFFF"/>
                  </a:gs>
                  <a:gs pos="100000">
                    <a:srgbClr val="FFFFFF"/>
                  </a:gs>
                </a:gsLst>
                <a:lin ang="5400000" scaled="0"/>
              </a:gradFill>
            </a:endParaRPr>
          </a:p>
        </p:txBody>
      </p:sp>
      <p:sp>
        <p:nvSpPr>
          <p:cNvPr id="8" name="TextBox 7"/>
          <p:cNvSpPr txBox="1">
            <a:spLocks noChangeArrowheads="1"/>
          </p:cNvSpPr>
          <p:nvPr/>
        </p:nvSpPr>
        <p:spPr bwMode="auto">
          <a:xfrm>
            <a:off x="5545265" y="6101813"/>
            <a:ext cx="1190984" cy="469416"/>
          </a:xfrm>
          <a:prstGeom prst="rect">
            <a:avLst/>
          </a:prstGeom>
          <a:noFill/>
          <a:ln>
            <a:noFill/>
          </a:ln>
          <a:extLst/>
        </p:spPr>
        <p:txBody>
          <a:bodyPr wrap="square" lIns="99115" tIns="49558" rIns="99115" bIns="49558">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US" sz="2400" b="1" spc="100" dirty="0" err="1" smtClean="0">
                <a:solidFill>
                  <a:schemeClr val="bg1"/>
                </a:solidFill>
                <a:latin typeface="+mj-lt"/>
              </a:rPr>
              <a:t>iframe</a:t>
            </a:r>
            <a:endParaRPr lang="en-US" sz="2800" b="1" spc="100" dirty="0">
              <a:solidFill>
                <a:schemeClr val="bg1"/>
              </a:solidFill>
              <a:latin typeface="+mj-lt"/>
            </a:endParaRPr>
          </a:p>
        </p:txBody>
      </p:sp>
      <p:cxnSp>
        <p:nvCxnSpPr>
          <p:cNvPr id="9" name="Elbow Connector 8"/>
          <p:cNvCxnSpPr/>
          <p:nvPr/>
        </p:nvCxnSpPr>
        <p:spPr>
          <a:xfrm rot="16200000" flipV="1">
            <a:off x="6641838" y="5809144"/>
            <a:ext cx="462556" cy="327434"/>
          </a:xfrm>
          <a:prstGeom prst="bentConnector2">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7208837" y="5576275"/>
            <a:ext cx="3970895" cy="572464"/>
          </a:xfrm>
          <a:prstGeom prst="rect">
            <a:avLst/>
          </a:prstGeom>
          <a:noFill/>
        </p:spPr>
        <p:txBody>
          <a:bodyPr wrap="none" lIns="182880" tIns="146304" rIns="182880" bIns="146304" rtlCol="0">
            <a:spAutoFit/>
          </a:bodyPr>
          <a:lstStyle/>
          <a:p>
            <a:pPr>
              <a:lnSpc>
                <a:spcPct val="90000"/>
              </a:lnSpc>
              <a:spcAft>
                <a:spcPts val="600"/>
              </a:spcAft>
            </a:pPr>
            <a:r>
              <a:rPr lang="en-US" sz="2000" dirty="0" err="1" smtClean="0"/>
              <a:t>postMessage</a:t>
            </a:r>
            <a:r>
              <a:rPr lang="en-US" sz="2000" dirty="0"/>
              <a:t>(</a:t>
            </a:r>
            <a:r>
              <a:rPr lang="en-US" sz="2000" dirty="0" smtClean="0"/>
              <a:t>'</a:t>
            </a:r>
            <a:r>
              <a:rPr lang="en-US" sz="2000" dirty="0" err="1" smtClean="0"/>
              <a:t>getItemDetails</a:t>
            </a:r>
            <a:r>
              <a:rPr lang="en-US" sz="2000" dirty="0" smtClean="0"/>
              <a:t>‘…)</a:t>
            </a:r>
            <a:endParaRPr lang="en-US" sz="2000" dirty="0" smtClean="0">
              <a:gradFill>
                <a:gsLst>
                  <a:gs pos="2917">
                    <a:schemeClr val="tx1"/>
                  </a:gs>
                  <a:gs pos="30000">
                    <a:schemeClr val="tx1"/>
                  </a:gs>
                </a:gsLst>
                <a:lin ang="5400000" scaled="0"/>
              </a:gradFill>
            </a:endParaRPr>
          </a:p>
        </p:txBody>
      </p:sp>
      <p:cxnSp>
        <p:nvCxnSpPr>
          <p:cNvPr id="16" name="Elbow Connector 15"/>
          <p:cNvCxnSpPr/>
          <p:nvPr/>
        </p:nvCxnSpPr>
        <p:spPr>
          <a:xfrm rot="16200000" flipH="1">
            <a:off x="4928954" y="6033264"/>
            <a:ext cx="502281" cy="381471"/>
          </a:xfrm>
          <a:prstGeom prst="bentConnector3">
            <a:avLst>
              <a:gd name="adj1" fmla="val 101449"/>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131314" y="5972798"/>
            <a:ext cx="4912242" cy="572464"/>
          </a:xfrm>
          <a:prstGeom prst="rect">
            <a:avLst/>
          </a:prstGeom>
          <a:noFill/>
        </p:spPr>
        <p:txBody>
          <a:bodyPr wrap="none" lIns="182880" tIns="146304" rIns="182880" bIns="146304" rtlCol="0">
            <a:spAutoFit/>
          </a:bodyPr>
          <a:lstStyle/>
          <a:p>
            <a:pPr>
              <a:lnSpc>
                <a:spcPct val="90000"/>
              </a:lnSpc>
              <a:spcAft>
                <a:spcPts val="600"/>
              </a:spcAft>
            </a:pPr>
            <a:r>
              <a:rPr lang="en-US" sz="2000" dirty="0" err="1" smtClean="0"/>
              <a:t>postMessage</a:t>
            </a:r>
            <a:r>
              <a:rPr lang="en-US" sz="2000" dirty="0" smtClean="0"/>
              <a:t>(‘{ </a:t>
            </a:r>
            <a:r>
              <a:rPr lang="en-US" sz="2000" dirty="0" err="1" smtClean="0"/>
              <a:t>listId</a:t>
            </a:r>
            <a:r>
              <a:rPr lang="en-US" sz="2000" dirty="0" smtClean="0"/>
              <a:t>: …, </a:t>
            </a:r>
            <a:r>
              <a:rPr lang="en-US" sz="2000" dirty="0" err="1" smtClean="0"/>
              <a:t>docSetId</a:t>
            </a:r>
            <a:r>
              <a:rPr lang="en-US" sz="2000" dirty="0" smtClean="0"/>
              <a:t>: … }‘…)</a:t>
            </a:r>
            <a:endParaRPr lang="en-US" sz="2000" dirty="0" smtClean="0">
              <a:gradFill>
                <a:gsLst>
                  <a:gs pos="2917">
                    <a:schemeClr val="tx1"/>
                  </a:gs>
                  <a:gs pos="30000">
                    <a:schemeClr val="tx1"/>
                  </a:gs>
                </a:gsLst>
                <a:lin ang="5400000" scaled="0"/>
              </a:gradFill>
            </a:endParaRPr>
          </a:p>
        </p:txBody>
      </p:sp>
    </p:spTree>
    <p:extLst>
      <p:ext uri="{BB962C8B-B14F-4D97-AF65-F5344CB8AC3E}">
        <p14:creationId xmlns:p14="http://schemas.microsoft.com/office/powerpoint/2010/main" val="173270477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500"/>
                                        <p:tgtEl>
                                          <p:spTgt spid="23"/>
                                        </p:tgtEl>
                                      </p:cBhvr>
                                    </p:animEffect>
                                  </p:childTnLst>
                                </p:cTn>
                              </p:par>
                              <p:par>
                                <p:cTn id="16" presetID="10" presetClass="entr" presetSubtype="0" fill="hold" nodeType="with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000" dirty="0"/>
              <a:t>Deep Dive on building apps like a SharePoint ECM </a:t>
            </a:r>
            <a:r>
              <a:rPr lang="en-US" sz="4000" dirty="0" err="1"/>
              <a:t>dev</a:t>
            </a:r>
            <a:r>
              <a:rPr lang="en-US" dirty="0"/>
              <a:t> </a:t>
            </a:r>
            <a:r>
              <a:rPr lang="en-US" dirty="0" smtClean="0"/>
              <a:t/>
            </a:r>
            <a:br>
              <a:rPr lang="en-US" dirty="0" smtClean="0"/>
            </a:br>
            <a:endParaRPr lang="en-US" dirty="0"/>
          </a:p>
        </p:txBody>
      </p:sp>
      <p:sp>
        <p:nvSpPr>
          <p:cNvPr id="5" name="Text Placeholder 4"/>
          <p:cNvSpPr>
            <a:spLocks noGrp="1"/>
          </p:cNvSpPr>
          <p:nvPr>
            <p:ph type="body" sz="quarter" idx="12"/>
          </p:nvPr>
        </p:nvSpPr>
        <p:spPr/>
        <p:txBody>
          <a:bodyPr/>
          <a:lstStyle/>
          <a:p>
            <a:r>
              <a:rPr lang="en-US" dirty="0" smtClean="0"/>
              <a:t>Pablo Barvo</a:t>
            </a:r>
          </a:p>
          <a:p>
            <a:r>
              <a:rPr lang="en-US" sz="2400" dirty="0" smtClean="0"/>
              <a:t>Senior Developer – SharePoint ECM</a:t>
            </a:r>
          </a:p>
          <a:p>
            <a:r>
              <a:rPr lang="en-US" sz="2400" dirty="0" smtClean="0"/>
              <a:t>Microsoft</a:t>
            </a:r>
          </a:p>
        </p:txBody>
      </p:sp>
      <p:sp>
        <p:nvSpPr>
          <p:cNvPr id="2" name="Text Placeholder 1"/>
          <p:cNvSpPr>
            <a:spLocks noGrp="1"/>
          </p:cNvSpPr>
          <p:nvPr>
            <p:ph type="body" sz="quarter" idx="13"/>
          </p:nvPr>
        </p:nvSpPr>
        <p:spPr/>
        <p:txBody>
          <a:bodyPr/>
          <a:lstStyle/>
          <a:p>
            <a:r>
              <a:rPr lang="en-US" dirty="0" smtClean="0"/>
              <a:t>SPC067</a:t>
            </a:r>
            <a:endParaRPr lang="en-US" dirty="0"/>
          </a:p>
        </p:txBody>
      </p:sp>
    </p:spTree>
    <p:extLst>
      <p:ext uri="{BB962C8B-B14F-4D97-AF65-F5344CB8AC3E}">
        <p14:creationId xmlns:p14="http://schemas.microsoft.com/office/powerpoint/2010/main" val="248586487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we’ll do next (1/2)</a:t>
            </a:r>
            <a:endParaRPr lang="en-US" dirty="0"/>
          </a:p>
        </p:txBody>
      </p:sp>
      <p:sp>
        <p:nvSpPr>
          <p:cNvPr id="4" name="Text Placeholder 44"/>
          <p:cNvSpPr txBox="1">
            <a:spLocks/>
          </p:cNvSpPr>
          <p:nvPr/>
        </p:nvSpPr>
        <p:spPr>
          <a:xfrm>
            <a:off x="350838" y="1516062"/>
            <a:ext cx="6220183" cy="4953000"/>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57200" lvl="1" indent="-457200">
              <a:spcBef>
                <a:spcPts val="1224"/>
              </a:spcBef>
              <a:buClr>
                <a:schemeClr val="tx1"/>
              </a:buClr>
              <a:buFont typeface="Arial" pitchFamily="34" charset="0"/>
              <a:buAutoNum type="arabicPeriod"/>
            </a:pPr>
            <a:r>
              <a:rPr lang="en-US" sz="2000" dirty="0" smtClean="0"/>
              <a:t>The page renders with the client web part on it</a:t>
            </a:r>
          </a:p>
          <a:p>
            <a:pPr marL="457200" lvl="1" indent="-457200">
              <a:spcBef>
                <a:spcPts val="1224"/>
              </a:spcBef>
              <a:buClr>
                <a:schemeClr val="tx1"/>
              </a:buClr>
              <a:buFont typeface="Arial" pitchFamily="34" charset="0"/>
              <a:buAutoNum type="arabicPeriod"/>
            </a:pPr>
            <a:r>
              <a:rPr lang="en-US" sz="2000" dirty="0" smtClean="0"/>
              <a:t>The &lt;</a:t>
            </a:r>
            <a:r>
              <a:rPr lang="en-US" sz="2000" dirty="0" err="1" smtClean="0"/>
              <a:t>iframe</a:t>
            </a:r>
            <a:r>
              <a:rPr lang="en-US" sz="2000" dirty="0" smtClean="0"/>
              <a:t>&gt; is redirected to the client web part page, with a context token</a:t>
            </a:r>
          </a:p>
          <a:p>
            <a:pPr marL="457200" lvl="1" indent="-457200">
              <a:spcBef>
                <a:spcPts val="1224"/>
              </a:spcBef>
              <a:buClr>
                <a:schemeClr val="tx1"/>
              </a:buClr>
              <a:buFont typeface="Arial" pitchFamily="34" charset="0"/>
              <a:buAutoNum type="arabicPeriod"/>
            </a:pPr>
            <a:r>
              <a:rPr lang="en-US" sz="2000" dirty="0" smtClean="0"/>
              <a:t>The page renders back and the JS code to get the items details from the parent page is executed</a:t>
            </a:r>
          </a:p>
          <a:p>
            <a:pPr marL="457200" lvl="1" indent="-457200">
              <a:spcBef>
                <a:spcPts val="1224"/>
              </a:spcBef>
              <a:buClr>
                <a:schemeClr val="tx1"/>
              </a:buClr>
              <a:buFont typeface="Arial" pitchFamily="34" charset="0"/>
              <a:buAutoNum type="arabicPeriod"/>
            </a:pPr>
            <a:r>
              <a:rPr lang="en-US" sz="2000" dirty="0" smtClean="0"/>
              <a:t>The item details and context token are then used to call a </a:t>
            </a:r>
            <a:r>
              <a:rPr lang="en-US" sz="2000" dirty="0" err="1" smtClean="0"/>
              <a:t>WebAPI</a:t>
            </a:r>
            <a:r>
              <a:rPr lang="en-US" sz="2000" dirty="0" smtClean="0"/>
              <a:t> service</a:t>
            </a:r>
          </a:p>
          <a:p>
            <a:pPr marL="457200" lvl="1" indent="-457200">
              <a:spcBef>
                <a:spcPts val="1224"/>
              </a:spcBef>
              <a:buClr>
                <a:schemeClr val="tx1"/>
              </a:buClr>
              <a:buFont typeface="Arial" pitchFamily="34" charset="0"/>
              <a:buAutoNum type="arabicPeriod"/>
            </a:pPr>
            <a:r>
              <a:rPr lang="en-US" sz="2000" dirty="0" smtClean="0"/>
              <a:t>The </a:t>
            </a:r>
            <a:r>
              <a:rPr lang="en-US" sz="2000" dirty="0" err="1" smtClean="0"/>
              <a:t>WebAPI</a:t>
            </a:r>
            <a:r>
              <a:rPr lang="en-US" sz="2000" dirty="0" smtClean="0"/>
              <a:t> service calls SharePoint to get the value of the TFS Work Item Id field for the item</a:t>
            </a:r>
          </a:p>
          <a:p>
            <a:pPr marL="457200" lvl="1" indent="-457200">
              <a:spcBef>
                <a:spcPts val="1224"/>
              </a:spcBef>
              <a:buClr>
                <a:schemeClr val="tx1"/>
              </a:buClr>
              <a:buFont typeface="Arial" pitchFamily="34" charset="0"/>
              <a:buAutoNum type="arabicPeriod"/>
            </a:pPr>
            <a:r>
              <a:rPr lang="en-US" sz="2000" dirty="0" smtClean="0"/>
              <a:t>TFS is queried for the details and returned as JSON</a:t>
            </a:r>
          </a:p>
          <a:p>
            <a:pPr marL="457200" lvl="1" indent="-457200">
              <a:spcBef>
                <a:spcPts val="1224"/>
              </a:spcBef>
              <a:buClr>
                <a:schemeClr val="tx1"/>
              </a:buClr>
              <a:buFont typeface="Arial" pitchFamily="34" charset="0"/>
              <a:buAutoNum type="arabicPeriod"/>
            </a:pPr>
            <a:r>
              <a:rPr lang="en-US" sz="2000" dirty="0" smtClean="0"/>
              <a:t>A client side template is used to render the UI</a:t>
            </a:r>
          </a:p>
          <a:p>
            <a:endParaRPr lang="en-US" dirty="0"/>
          </a:p>
        </p:txBody>
      </p:sp>
      <p:sp>
        <p:nvSpPr>
          <p:cNvPr id="5" name="Rectangle 4"/>
          <p:cNvSpPr>
            <a:spLocks noChangeArrowheads="1"/>
          </p:cNvSpPr>
          <p:nvPr/>
        </p:nvSpPr>
        <p:spPr bwMode="auto">
          <a:xfrm>
            <a:off x="10106229" y="906462"/>
            <a:ext cx="1371600" cy="1371600"/>
          </a:xfrm>
          <a:prstGeom prst="rect">
            <a:avLst/>
          </a:prstGeom>
          <a:solidFill>
            <a:schemeClr val="bg2"/>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a:gradFill>
                <a:gsLst>
                  <a:gs pos="0">
                    <a:srgbClr val="FFFFFF"/>
                  </a:gs>
                  <a:gs pos="100000">
                    <a:srgbClr val="FFFFFF"/>
                  </a:gs>
                </a:gsLst>
                <a:lin ang="5400000" scaled="0"/>
              </a:gradFill>
            </a:endParaRPr>
          </a:p>
        </p:txBody>
      </p:sp>
      <p:sp>
        <p:nvSpPr>
          <p:cNvPr id="6" name="Rectangle 5"/>
          <p:cNvSpPr>
            <a:spLocks noChangeArrowheads="1"/>
          </p:cNvSpPr>
          <p:nvPr/>
        </p:nvSpPr>
        <p:spPr bwMode="auto">
          <a:xfrm>
            <a:off x="10104437" y="3076545"/>
            <a:ext cx="1371600" cy="1371600"/>
          </a:xfrm>
          <a:prstGeom prst="rect">
            <a:avLst/>
          </a:prstGeom>
          <a:solidFill>
            <a:schemeClr val="tx2"/>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a:gradFill>
                <a:gsLst>
                  <a:gs pos="0">
                    <a:srgbClr val="FFFFFF"/>
                  </a:gs>
                  <a:gs pos="100000">
                    <a:srgbClr val="FFFFFF"/>
                  </a:gs>
                </a:gsLst>
                <a:lin ang="5400000" scaled="0"/>
              </a:gradFill>
            </a:endParaRPr>
          </a:p>
        </p:txBody>
      </p:sp>
      <p:sp>
        <p:nvSpPr>
          <p:cNvPr id="7" name="Rectangle 6"/>
          <p:cNvSpPr>
            <a:spLocks noChangeArrowheads="1"/>
          </p:cNvSpPr>
          <p:nvPr/>
        </p:nvSpPr>
        <p:spPr bwMode="auto">
          <a:xfrm>
            <a:off x="10104437" y="5334353"/>
            <a:ext cx="1371600" cy="1371600"/>
          </a:xfrm>
          <a:prstGeom prst="rect">
            <a:avLst/>
          </a:prstGeom>
          <a:solidFill>
            <a:schemeClr val="accent4"/>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a:gradFill>
                <a:gsLst>
                  <a:gs pos="0">
                    <a:srgbClr val="FFFFFF"/>
                  </a:gs>
                  <a:gs pos="100000">
                    <a:srgbClr val="FFFFFF"/>
                  </a:gs>
                </a:gsLst>
                <a:lin ang="5400000" scaled="0"/>
              </a:gradFill>
            </a:endParaRPr>
          </a:p>
        </p:txBody>
      </p:sp>
      <p:sp>
        <p:nvSpPr>
          <p:cNvPr id="8" name="TextBox 7"/>
          <p:cNvSpPr txBox="1">
            <a:spLocks noChangeArrowheads="1"/>
          </p:cNvSpPr>
          <p:nvPr/>
        </p:nvSpPr>
        <p:spPr bwMode="auto">
          <a:xfrm>
            <a:off x="10104437" y="3453988"/>
            <a:ext cx="1371600" cy="592526"/>
          </a:xfrm>
          <a:prstGeom prst="rect">
            <a:avLst/>
          </a:prstGeom>
          <a:noFill/>
          <a:ln>
            <a:noFill/>
          </a:ln>
          <a:extLst/>
        </p:spPr>
        <p:txBody>
          <a:bodyPr wrap="square" lIns="99115" tIns="49558" rIns="99115" bIns="49558">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US" sz="3200" b="1" spc="100" dirty="0" smtClean="0">
                <a:solidFill>
                  <a:schemeClr val="bg1"/>
                </a:solidFill>
                <a:latin typeface="+mj-lt"/>
              </a:rPr>
              <a:t>Azure</a:t>
            </a:r>
            <a:endParaRPr lang="en-US" sz="3600" b="1" spc="100" dirty="0">
              <a:solidFill>
                <a:schemeClr val="bg1"/>
              </a:solidFill>
              <a:latin typeface="+mj-lt"/>
            </a:endParaRPr>
          </a:p>
        </p:txBody>
      </p:sp>
      <p:sp>
        <p:nvSpPr>
          <p:cNvPr id="9" name="TextBox 8"/>
          <p:cNvSpPr txBox="1">
            <a:spLocks noChangeArrowheads="1"/>
          </p:cNvSpPr>
          <p:nvPr/>
        </p:nvSpPr>
        <p:spPr bwMode="auto">
          <a:xfrm>
            <a:off x="10106229" y="1295999"/>
            <a:ext cx="1371600" cy="592526"/>
          </a:xfrm>
          <a:prstGeom prst="rect">
            <a:avLst/>
          </a:prstGeom>
          <a:noFill/>
          <a:ln>
            <a:noFill/>
          </a:ln>
          <a:extLst/>
        </p:spPr>
        <p:txBody>
          <a:bodyPr wrap="square" lIns="99115" tIns="49558" rIns="99115" bIns="49558">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US" sz="3200" b="1" spc="100" dirty="0" smtClean="0">
                <a:solidFill>
                  <a:schemeClr val="bg1"/>
                </a:solidFill>
                <a:latin typeface="+mj-lt"/>
              </a:rPr>
              <a:t>SP</a:t>
            </a:r>
            <a:endParaRPr lang="en-US" sz="3600" b="1" spc="100" dirty="0">
              <a:solidFill>
                <a:schemeClr val="bg1"/>
              </a:solidFill>
              <a:latin typeface="+mj-lt"/>
            </a:endParaRPr>
          </a:p>
        </p:txBody>
      </p:sp>
      <p:sp>
        <p:nvSpPr>
          <p:cNvPr id="10" name="TextBox 9"/>
          <p:cNvSpPr txBox="1">
            <a:spLocks noChangeArrowheads="1"/>
          </p:cNvSpPr>
          <p:nvPr/>
        </p:nvSpPr>
        <p:spPr bwMode="auto">
          <a:xfrm>
            <a:off x="10104437" y="5723890"/>
            <a:ext cx="1371600" cy="592526"/>
          </a:xfrm>
          <a:prstGeom prst="rect">
            <a:avLst/>
          </a:prstGeom>
          <a:noFill/>
          <a:ln>
            <a:noFill/>
          </a:ln>
          <a:extLst/>
        </p:spPr>
        <p:txBody>
          <a:bodyPr wrap="square" lIns="99115" tIns="49558" rIns="99115" bIns="49558">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US" sz="3200" b="1" spc="100" dirty="0" smtClean="0">
                <a:solidFill>
                  <a:schemeClr val="bg1"/>
                </a:solidFill>
                <a:latin typeface="+mj-lt"/>
              </a:rPr>
              <a:t>TFS</a:t>
            </a:r>
            <a:endParaRPr lang="en-US" sz="3600" b="1" spc="100" dirty="0">
              <a:solidFill>
                <a:schemeClr val="bg1"/>
              </a:solidFill>
              <a:latin typeface="+mj-lt"/>
            </a:endParaRPr>
          </a:p>
        </p:txBody>
      </p:sp>
      <p:cxnSp>
        <p:nvCxnSpPr>
          <p:cNvPr id="12" name="Straight Arrow Connector 11"/>
          <p:cNvCxnSpPr/>
          <p:nvPr/>
        </p:nvCxnSpPr>
        <p:spPr>
          <a:xfrm>
            <a:off x="10773029" y="4593390"/>
            <a:ext cx="0" cy="626976"/>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7" name="Rectangle 16"/>
          <p:cNvSpPr>
            <a:spLocks noChangeArrowheads="1"/>
          </p:cNvSpPr>
          <p:nvPr/>
        </p:nvSpPr>
        <p:spPr bwMode="auto">
          <a:xfrm>
            <a:off x="6904037" y="3116262"/>
            <a:ext cx="1371600" cy="1371600"/>
          </a:xfrm>
          <a:prstGeom prst="rect">
            <a:avLst/>
          </a:prstGeom>
          <a:solidFill>
            <a:schemeClr val="tx1"/>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a:gradFill>
                <a:gsLst>
                  <a:gs pos="0">
                    <a:srgbClr val="FFFFFF"/>
                  </a:gs>
                  <a:gs pos="100000">
                    <a:srgbClr val="FFFFFF"/>
                  </a:gs>
                </a:gsLst>
                <a:lin ang="5400000" scaled="0"/>
              </a:gradFill>
            </a:endParaRPr>
          </a:p>
        </p:txBody>
      </p:sp>
      <p:sp>
        <p:nvSpPr>
          <p:cNvPr id="18" name="TextBox 17"/>
          <p:cNvSpPr txBox="1">
            <a:spLocks noChangeArrowheads="1"/>
          </p:cNvSpPr>
          <p:nvPr/>
        </p:nvSpPr>
        <p:spPr bwMode="auto">
          <a:xfrm>
            <a:off x="6904037" y="3531750"/>
            <a:ext cx="1371600" cy="469416"/>
          </a:xfrm>
          <a:prstGeom prst="rect">
            <a:avLst/>
          </a:prstGeom>
          <a:noFill/>
          <a:ln>
            <a:noFill/>
          </a:ln>
          <a:extLst/>
        </p:spPr>
        <p:txBody>
          <a:bodyPr wrap="square" lIns="99115" tIns="49558" rIns="99115" bIns="49558">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US" sz="2400" b="1" spc="100" dirty="0" smtClean="0">
                <a:solidFill>
                  <a:schemeClr val="bg1"/>
                </a:solidFill>
                <a:latin typeface="+mj-lt"/>
              </a:rPr>
              <a:t>Page</a:t>
            </a:r>
            <a:endParaRPr lang="en-US" sz="2800" b="1" spc="100" dirty="0">
              <a:solidFill>
                <a:schemeClr val="bg1"/>
              </a:solidFill>
              <a:latin typeface="+mj-lt"/>
            </a:endParaRPr>
          </a:p>
        </p:txBody>
      </p:sp>
      <p:cxnSp>
        <p:nvCxnSpPr>
          <p:cNvPr id="19" name="Straight Arrow Connector 18"/>
          <p:cNvCxnSpPr/>
          <p:nvPr/>
        </p:nvCxnSpPr>
        <p:spPr>
          <a:xfrm flipV="1">
            <a:off x="8336449" y="1888525"/>
            <a:ext cx="1605703" cy="1188021"/>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flipV="1">
            <a:off x="8564769" y="3801979"/>
            <a:ext cx="1385347" cy="530921"/>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flipV="1">
            <a:off x="8564769" y="4028746"/>
            <a:ext cx="1377383" cy="522507"/>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flipV="1">
            <a:off x="10790237" y="2387196"/>
            <a:ext cx="0" cy="576666"/>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36" name="Rectangle 35"/>
          <p:cNvSpPr>
            <a:spLocks noChangeArrowheads="1"/>
          </p:cNvSpPr>
          <p:nvPr/>
        </p:nvSpPr>
        <p:spPr bwMode="auto">
          <a:xfrm>
            <a:off x="7056437" y="4222780"/>
            <a:ext cx="1371600" cy="417482"/>
          </a:xfrm>
          <a:prstGeom prst="rect">
            <a:avLst/>
          </a:prstGeom>
          <a:solidFill>
            <a:schemeClr val="tx2"/>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a:gradFill>
                <a:gsLst>
                  <a:gs pos="0">
                    <a:srgbClr val="FFFFFF"/>
                  </a:gs>
                  <a:gs pos="100000">
                    <a:srgbClr val="FFFFFF"/>
                  </a:gs>
                </a:gsLst>
                <a:lin ang="5400000" scaled="0"/>
              </a:gradFill>
            </a:endParaRPr>
          </a:p>
        </p:txBody>
      </p:sp>
      <p:sp>
        <p:nvSpPr>
          <p:cNvPr id="37" name="TextBox 36"/>
          <p:cNvSpPr txBox="1">
            <a:spLocks noChangeArrowheads="1"/>
          </p:cNvSpPr>
          <p:nvPr/>
        </p:nvSpPr>
        <p:spPr bwMode="auto">
          <a:xfrm>
            <a:off x="7145465" y="4196813"/>
            <a:ext cx="1190984" cy="469416"/>
          </a:xfrm>
          <a:prstGeom prst="rect">
            <a:avLst/>
          </a:prstGeom>
          <a:noFill/>
          <a:ln>
            <a:noFill/>
          </a:ln>
          <a:extLst/>
        </p:spPr>
        <p:txBody>
          <a:bodyPr wrap="square" lIns="99115" tIns="49558" rIns="99115" bIns="49558">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US" sz="2400" b="1" spc="100" dirty="0" err="1" smtClean="0">
                <a:solidFill>
                  <a:schemeClr val="bg1"/>
                </a:solidFill>
                <a:latin typeface="+mj-lt"/>
              </a:rPr>
              <a:t>iframe</a:t>
            </a:r>
            <a:endParaRPr lang="en-US" sz="2800" b="1" spc="100" dirty="0">
              <a:solidFill>
                <a:schemeClr val="bg1"/>
              </a:solidFill>
              <a:latin typeface="+mj-lt"/>
            </a:endParaRPr>
          </a:p>
        </p:txBody>
      </p:sp>
      <p:cxnSp>
        <p:nvCxnSpPr>
          <p:cNvPr id="43" name="Elbow Connector 42"/>
          <p:cNvCxnSpPr>
            <a:endCxn id="18" idx="3"/>
          </p:cNvCxnSpPr>
          <p:nvPr/>
        </p:nvCxnSpPr>
        <p:spPr>
          <a:xfrm rot="16200000" flipV="1">
            <a:off x="8208076" y="3834019"/>
            <a:ext cx="462556" cy="327434"/>
          </a:xfrm>
          <a:prstGeom prst="bentConnector2">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8809037" y="1938366"/>
            <a:ext cx="536044"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1</a:t>
            </a:r>
          </a:p>
        </p:txBody>
      </p:sp>
      <p:sp>
        <p:nvSpPr>
          <p:cNvPr id="24" name="TextBox 23"/>
          <p:cNvSpPr txBox="1"/>
          <p:nvPr/>
        </p:nvSpPr>
        <p:spPr>
          <a:xfrm>
            <a:off x="9111497" y="3470328"/>
            <a:ext cx="536044" cy="627864"/>
          </a:xfrm>
          <a:prstGeom prst="rect">
            <a:avLst/>
          </a:prstGeom>
          <a:noFill/>
        </p:spPr>
        <p:txBody>
          <a:bodyPr wrap="none" lIns="182880" tIns="146304" rIns="182880" bIns="146304" rtlCol="0">
            <a:spAutoFit/>
          </a:bodyPr>
          <a:lstStyle/>
          <a:p>
            <a:pPr>
              <a:lnSpc>
                <a:spcPct val="90000"/>
              </a:lnSpc>
              <a:spcAft>
                <a:spcPts val="600"/>
              </a:spcAft>
            </a:pPr>
            <a:r>
              <a:rPr lang="en-US" sz="2400" dirty="0">
                <a:gradFill>
                  <a:gsLst>
                    <a:gs pos="2917">
                      <a:schemeClr val="tx1"/>
                    </a:gs>
                    <a:gs pos="30000">
                      <a:schemeClr val="tx1"/>
                    </a:gs>
                  </a:gsLst>
                  <a:lin ang="5400000" scaled="0"/>
                </a:gradFill>
              </a:rPr>
              <a:t>2</a:t>
            </a:r>
            <a:endParaRPr lang="en-US" sz="2400" dirty="0" smtClean="0">
              <a:gradFill>
                <a:gsLst>
                  <a:gs pos="2917">
                    <a:schemeClr val="tx1"/>
                  </a:gs>
                  <a:gs pos="30000">
                    <a:schemeClr val="tx1"/>
                  </a:gs>
                </a:gsLst>
                <a:lin ang="5400000" scaled="0"/>
              </a:gradFill>
            </a:endParaRPr>
          </a:p>
        </p:txBody>
      </p:sp>
      <p:sp>
        <p:nvSpPr>
          <p:cNvPr id="25" name="TextBox 24"/>
          <p:cNvSpPr txBox="1"/>
          <p:nvPr/>
        </p:nvSpPr>
        <p:spPr>
          <a:xfrm>
            <a:off x="8428037" y="3348918"/>
            <a:ext cx="536044" cy="627864"/>
          </a:xfrm>
          <a:prstGeom prst="rect">
            <a:avLst/>
          </a:prstGeom>
          <a:noFill/>
        </p:spPr>
        <p:txBody>
          <a:bodyPr wrap="none" lIns="182880" tIns="146304" rIns="182880" bIns="146304" rtlCol="0">
            <a:spAutoFit/>
          </a:bodyPr>
          <a:lstStyle/>
          <a:p>
            <a:pPr>
              <a:lnSpc>
                <a:spcPct val="90000"/>
              </a:lnSpc>
              <a:spcAft>
                <a:spcPts val="600"/>
              </a:spcAft>
            </a:pPr>
            <a:r>
              <a:rPr lang="en-US" sz="2400" dirty="0">
                <a:gradFill>
                  <a:gsLst>
                    <a:gs pos="2917">
                      <a:schemeClr val="tx1"/>
                    </a:gs>
                    <a:gs pos="30000">
                      <a:schemeClr val="tx1"/>
                    </a:gs>
                  </a:gsLst>
                  <a:lin ang="5400000" scaled="0"/>
                </a:gradFill>
              </a:rPr>
              <a:t>3</a:t>
            </a:r>
            <a:endParaRPr lang="en-US" sz="2400" dirty="0" smtClean="0">
              <a:gradFill>
                <a:gsLst>
                  <a:gs pos="2917">
                    <a:schemeClr val="tx1"/>
                  </a:gs>
                  <a:gs pos="30000">
                    <a:schemeClr val="tx1"/>
                  </a:gs>
                </a:gsLst>
                <a:lin ang="5400000" scaled="0"/>
              </a:gradFill>
            </a:endParaRPr>
          </a:p>
        </p:txBody>
      </p:sp>
      <p:sp>
        <p:nvSpPr>
          <p:cNvPr id="28" name="TextBox 27"/>
          <p:cNvSpPr txBox="1"/>
          <p:nvPr/>
        </p:nvSpPr>
        <p:spPr>
          <a:xfrm>
            <a:off x="9266237" y="4185900"/>
            <a:ext cx="536044" cy="627864"/>
          </a:xfrm>
          <a:prstGeom prst="rect">
            <a:avLst/>
          </a:prstGeom>
          <a:noFill/>
        </p:spPr>
        <p:txBody>
          <a:bodyPr wrap="none" lIns="182880" tIns="146304" rIns="182880" bIns="146304" rtlCol="0">
            <a:spAutoFit/>
          </a:bodyPr>
          <a:lstStyle/>
          <a:p>
            <a:pPr>
              <a:lnSpc>
                <a:spcPct val="90000"/>
              </a:lnSpc>
              <a:spcAft>
                <a:spcPts val="600"/>
              </a:spcAft>
            </a:pPr>
            <a:r>
              <a:rPr lang="en-US" sz="2400" dirty="0">
                <a:gradFill>
                  <a:gsLst>
                    <a:gs pos="2917">
                      <a:schemeClr val="tx1"/>
                    </a:gs>
                    <a:gs pos="30000">
                      <a:schemeClr val="tx1"/>
                    </a:gs>
                  </a:gsLst>
                  <a:lin ang="5400000" scaled="0"/>
                </a:gradFill>
              </a:rPr>
              <a:t>4</a:t>
            </a:r>
            <a:endParaRPr lang="en-US" sz="2400" dirty="0" smtClean="0">
              <a:gradFill>
                <a:gsLst>
                  <a:gs pos="2917">
                    <a:schemeClr val="tx1"/>
                  </a:gs>
                  <a:gs pos="30000">
                    <a:schemeClr val="tx1"/>
                  </a:gs>
                </a:gsLst>
                <a:lin ang="5400000" scaled="0"/>
              </a:gradFill>
            </a:endParaRPr>
          </a:p>
        </p:txBody>
      </p:sp>
      <p:sp>
        <p:nvSpPr>
          <p:cNvPr id="29" name="TextBox 28"/>
          <p:cNvSpPr txBox="1"/>
          <p:nvPr/>
        </p:nvSpPr>
        <p:spPr>
          <a:xfrm>
            <a:off x="10790237" y="2361212"/>
            <a:ext cx="536044" cy="627864"/>
          </a:xfrm>
          <a:prstGeom prst="rect">
            <a:avLst/>
          </a:prstGeom>
          <a:noFill/>
        </p:spPr>
        <p:txBody>
          <a:bodyPr wrap="none" lIns="182880" tIns="146304" rIns="182880" bIns="146304" rtlCol="0">
            <a:spAutoFit/>
          </a:bodyPr>
          <a:lstStyle/>
          <a:p>
            <a:pPr>
              <a:lnSpc>
                <a:spcPct val="90000"/>
              </a:lnSpc>
              <a:spcAft>
                <a:spcPts val="600"/>
              </a:spcAft>
            </a:pPr>
            <a:r>
              <a:rPr lang="en-US" sz="2400" dirty="0">
                <a:gradFill>
                  <a:gsLst>
                    <a:gs pos="2917">
                      <a:schemeClr val="tx1"/>
                    </a:gs>
                    <a:gs pos="30000">
                      <a:schemeClr val="tx1"/>
                    </a:gs>
                  </a:gsLst>
                  <a:lin ang="5400000" scaled="0"/>
                </a:gradFill>
              </a:rPr>
              <a:t>5</a:t>
            </a:r>
            <a:endParaRPr lang="en-US" sz="2400" dirty="0" smtClean="0">
              <a:gradFill>
                <a:gsLst>
                  <a:gs pos="2917">
                    <a:schemeClr val="tx1"/>
                  </a:gs>
                  <a:gs pos="30000">
                    <a:schemeClr val="tx1"/>
                  </a:gs>
                </a:gsLst>
                <a:lin ang="5400000" scaled="0"/>
              </a:gradFill>
            </a:endParaRPr>
          </a:p>
        </p:txBody>
      </p:sp>
      <p:sp>
        <p:nvSpPr>
          <p:cNvPr id="30" name="TextBox 29"/>
          <p:cNvSpPr txBox="1"/>
          <p:nvPr/>
        </p:nvSpPr>
        <p:spPr>
          <a:xfrm>
            <a:off x="10790237" y="4618790"/>
            <a:ext cx="536044" cy="627864"/>
          </a:xfrm>
          <a:prstGeom prst="rect">
            <a:avLst/>
          </a:prstGeom>
          <a:noFill/>
        </p:spPr>
        <p:txBody>
          <a:bodyPr wrap="none" lIns="182880" tIns="146304" rIns="182880" bIns="146304" rtlCol="0">
            <a:spAutoFit/>
          </a:bodyPr>
          <a:lstStyle/>
          <a:p>
            <a:pPr>
              <a:lnSpc>
                <a:spcPct val="90000"/>
              </a:lnSpc>
              <a:spcAft>
                <a:spcPts val="600"/>
              </a:spcAft>
            </a:pPr>
            <a:r>
              <a:rPr lang="en-US" sz="2400" dirty="0">
                <a:gradFill>
                  <a:gsLst>
                    <a:gs pos="2917">
                      <a:schemeClr val="tx1"/>
                    </a:gs>
                    <a:gs pos="30000">
                      <a:schemeClr val="tx1"/>
                    </a:gs>
                  </a:gsLst>
                  <a:lin ang="5400000" scaled="0"/>
                </a:gradFill>
              </a:rPr>
              <a:t>6</a:t>
            </a:r>
            <a:endParaRPr lang="en-US" sz="2400" dirty="0" smtClean="0">
              <a:gradFill>
                <a:gsLst>
                  <a:gs pos="2917">
                    <a:schemeClr val="tx1"/>
                  </a:gs>
                  <a:gs pos="30000">
                    <a:schemeClr val="tx1"/>
                  </a:gs>
                </a:gsLst>
                <a:lin ang="5400000" scaled="0"/>
              </a:gradFill>
            </a:endParaRPr>
          </a:p>
        </p:txBody>
      </p:sp>
    </p:spTree>
    <p:extLst>
      <p:ext uri="{BB962C8B-B14F-4D97-AF65-F5344CB8AC3E}">
        <p14:creationId xmlns:p14="http://schemas.microsoft.com/office/powerpoint/2010/main" val="122027115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P spid="28" grpId="0"/>
      <p:bldP spid="29" grpId="0"/>
      <p:bldP spid="3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we’ll do next (2/2)</a:t>
            </a:r>
            <a:endParaRPr lang="en-US" dirty="0"/>
          </a:p>
        </p:txBody>
      </p:sp>
      <p:sp>
        <p:nvSpPr>
          <p:cNvPr id="51" name="Text Placeholder 44"/>
          <p:cNvSpPr txBox="1">
            <a:spLocks/>
          </p:cNvSpPr>
          <p:nvPr/>
        </p:nvSpPr>
        <p:spPr>
          <a:xfrm>
            <a:off x="350838" y="1516062"/>
            <a:ext cx="5638797" cy="1760891"/>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57200" lvl="1" indent="-457200">
              <a:spcBef>
                <a:spcPts val="1224"/>
              </a:spcBef>
              <a:buClr>
                <a:schemeClr val="tx1"/>
              </a:buClr>
              <a:buFont typeface="Arial" pitchFamily="34" charset="0"/>
              <a:buAutoNum type="arabicPeriod"/>
            </a:pPr>
            <a:r>
              <a:rPr lang="en-US" sz="2000" dirty="0" smtClean="0"/>
              <a:t>When the app is installed</a:t>
            </a:r>
          </a:p>
          <a:p>
            <a:pPr marL="457200" lvl="1" indent="-457200">
              <a:spcBef>
                <a:spcPts val="1224"/>
              </a:spcBef>
              <a:buClr>
                <a:schemeClr val="tx1"/>
              </a:buClr>
              <a:buFont typeface="Arial" pitchFamily="34" charset="0"/>
              <a:buAutoNum type="arabicPeriod"/>
            </a:pPr>
            <a:r>
              <a:rPr lang="en-US" sz="2000" dirty="0" smtClean="0"/>
              <a:t>Get the Document Set home page in the Spec Library and add:</a:t>
            </a:r>
          </a:p>
          <a:p>
            <a:pPr marL="673100" lvl="2" indent="-457200">
              <a:spcBef>
                <a:spcPts val="1224"/>
              </a:spcBef>
              <a:buClr>
                <a:schemeClr val="tx1"/>
              </a:buClr>
              <a:buFont typeface="Arial" pitchFamily="34" charset="0"/>
              <a:buAutoNum type="arabicPeriod"/>
            </a:pPr>
            <a:r>
              <a:rPr lang="en-US" sz="1600" dirty="0" smtClean="0"/>
              <a:t>Client Web Part</a:t>
            </a:r>
          </a:p>
          <a:p>
            <a:pPr marL="673100" lvl="2" indent="-457200">
              <a:spcBef>
                <a:spcPts val="1224"/>
              </a:spcBef>
              <a:buClr>
                <a:schemeClr val="tx1"/>
              </a:buClr>
              <a:buFont typeface="Arial" pitchFamily="34" charset="0"/>
              <a:buAutoNum type="arabicPeriod"/>
            </a:pPr>
            <a:r>
              <a:rPr lang="en-US" sz="1600" dirty="0" smtClean="0"/>
              <a:t>Script Editor Web Part, with the JS to handle the </a:t>
            </a:r>
            <a:r>
              <a:rPr lang="en-US" sz="1600" dirty="0" err="1" smtClean="0"/>
              <a:t>postMessage</a:t>
            </a:r>
            <a:r>
              <a:rPr lang="en-US" sz="1600" dirty="0" smtClean="0"/>
              <a:t> request</a:t>
            </a:r>
          </a:p>
          <a:p>
            <a:endParaRPr lang="en-US" dirty="0"/>
          </a:p>
        </p:txBody>
      </p:sp>
      <p:sp>
        <p:nvSpPr>
          <p:cNvPr id="52" name="Rectangle 51"/>
          <p:cNvSpPr>
            <a:spLocks noChangeArrowheads="1"/>
          </p:cNvSpPr>
          <p:nvPr/>
        </p:nvSpPr>
        <p:spPr bwMode="auto">
          <a:xfrm>
            <a:off x="6827837" y="3192462"/>
            <a:ext cx="1371600" cy="1371600"/>
          </a:xfrm>
          <a:prstGeom prst="rect">
            <a:avLst/>
          </a:prstGeom>
          <a:solidFill>
            <a:schemeClr val="bg2"/>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a:gradFill>
                <a:gsLst>
                  <a:gs pos="0">
                    <a:srgbClr val="FFFFFF"/>
                  </a:gs>
                  <a:gs pos="100000">
                    <a:srgbClr val="FFFFFF"/>
                  </a:gs>
                </a:gsLst>
                <a:lin ang="5400000" scaled="0"/>
              </a:gradFill>
            </a:endParaRPr>
          </a:p>
        </p:txBody>
      </p:sp>
      <p:sp>
        <p:nvSpPr>
          <p:cNvPr id="53" name="Rectangle 52"/>
          <p:cNvSpPr>
            <a:spLocks noChangeArrowheads="1"/>
          </p:cNvSpPr>
          <p:nvPr/>
        </p:nvSpPr>
        <p:spPr bwMode="auto">
          <a:xfrm>
            <a:off x="10333037" y="3192462"/>
            <a:ext cx="1371600" cy="1371600"/>
          </a:xfrm>
          <a:prstGeom prst="rect">
            <a:avLst/>
          </a:prstGeom>
          <a:solidFill>
            <a:schemeClr val="tx2"/>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a:gradFill>
                <a:gsLst>
                  <a:gs pos="0">
                    <a:srgbClr val="FFFFFF"/>
                  </a:gs>
                  <a:gs pos="100000">
                    <a:srgbClr val="FFFFFF"/>
                  </a:gs>
                </a:gsLst>
                <a:lin ang="5400000" scaled="0"/>
              </a:gradFill>
            </a:endParaRPr>
          </a:p>
        </p:txBody>
      </p:sp>
      <p:sp>
        <p:nvSpPr>
          <p:cNvPr id="55" name="TextBox 54"/>
          <p:cNvSpPr txBox="1">
            <a:spLocks noChangeArrowheads="1"/>
          </p:cNvSpPr>
          <p:nvPr/>
        </p:nvSpPr>
        <p:spPr bwMode="auto">
          <a:xfrm>
            <a:off x="10333037" y="3581998"/>
            <a:ext cx="1371600" cy="592526"/>
          </a:xfrm>
          <a:prstGeom prst="rect">
            <a:avLst/>
          </a:prstGeom>
          <a:noFill/>
          <a:ln>
            <a:noFill/>
          </a:ln>
          <a:extLst/>
        </p:spPr>
        <p:txBody>
          <a:bodyPr wrap="square" lIns="99115" tIns="49558" rIns="99115" bIns="49558">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US" sz="3200" b="1" spc="100" dirty="0" smtClean="0">
                <a:solidFill>
                  <a:schemeClr val="bg1"/>
                </a:solidFill>
                <a:latin typeface="+mj-lt"/>
              </a:rPr>
              <a:t>Azure</a:t>
            </a:r>
            <a:endParaRPr lang="en-US" sz="3600" b="1" spc="100" dirty="0">
              <a:solidFill>
                <a:schemeClr val="bg1"/>
              </a:solidFill>
              <a:latin typeface="+mj-lt"/>
            </a:endParaRPr>
          </a:p>
        </p:txBody>
      </p:sp>
      <p:sp>
        <p:nvSpPr>
          <p:cNvPr id="56" name="TextBox 55"/>
          <p:cNvSpPr txBox="1">
            <a:spLocks noChangeArrowheads="1"/>
          </p:cNvSpPr>
          <p:nvPr/>
        </p:nvSpPr>
        <p:spPr bwMode="auto">
          <a:xfrm>
            <a:off x="6827837" y="3581999"/>
            <a:ext cx="1371600" cy="592526"/>
          </a:xfrm>
          <a:prstGeom prst="rect">
            <a:avLst/>
          </a:prstGeom>
          <a:noFill/>
          <a:ln>
            <a:noFill/>
          </a:ln>
          <a:extLst/>
        </p:spPr>
        <p:txBody>
          <a:bodyPr wrap="square" lIns="99115" tIns="49558" rIns="99115" bIns="49558">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US" sz="3200" b="1" spc="100" dirty="0" smtClean="0">
                <a:solidFill>
                  <a:schemeClr val="bg1"/>
                </a:solidFill>
                <a:latin typeface="+mj-lt"/>
              </a:rPr>
              <a:t>SP</a:t>
            </a:r>
            <a:endParaRPr lang="en-US" sz="3600" b="1" spc="100" dirty="0">
              <a:solidFill>
                <a:schemeClr val="bg1"/>
              </a:solidFill>
              <a:latin typeface="+mj-lt"/>
            </a:endParaRPr>
          </a:p>
        </p:txBody>
      </p:sp>
      <p:sp>
        <p:nvSpPr>
          <p:cNvPr id="57" name="TextBox 56"/>
          <p:cNvSpPr txBox="1">
            <a:spLocks noChangeArrowheads="1"/>
          </p:cNvSpPr>
          <p:nvPr/>
        </p:nvSpPr>
        <p:spPr bwMode="auto">
          <a:xfrm>
            <a:off x="10104437" y="5723890"/>
            <a:ext cx="1371600" cy="592526"/>
          </a:xfrm>
          <a:prstGeom prst="rect">
            <a:avLst/>
          </a:prstGeom>
          <a:noFill/>
          <a:ln>
            <a:noFill/>
          </a:ln>
          <a:extLst/>
        </p:spPr>
        <p:txBody>
          <a:bodyPr wrap="square" lIns="99115" tIns="49558" rIns="99115" bIns="49558">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US" sz="3200" b="1" spc="100" dirty="0" smtClean="0">
                <a:solidFill>
                  <a:schemeClr val="bg1"/>
                </a:solidFill>
                <a:latin typeface="+mj-lt"/>
              </a:rPr>
              <a:t>TFS</a:t>
            </a:r>
            <a:endParaRPr lang="en-US" sz="3600" b="1" spc="100" dirty="0">
              <a:solidFill>
                <a:schemeClr val="bg1"/>
              </a:solidFill>
              <a:latin typeface="+mj-lt"/>
            </a:endParaRPr>
          </a:p>
        </p:txBody>
      </p:sp>
      <p:cxnSp>
        <p:nvCxnSpPr>
          <p:cNvPr id="60" name="Straight Arrow Connector 59"/>
          <p:cNvCxnSpPr/>
          <p:nvPr/>
        </p:nvCxnSpPr>
        <p:spPr>
          <a:xfrm>
            <a:off x="8334243" y="4174525"/>
            <a:ext cx="1729183" cy="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65" name="Straight Arrow Connector 64"/>
          <p:cNvCxnSpPr/>
          <p:nvPr/>
        </p:nvCxnSpPr>
        <p:spPr>
          <a:xfrm flipH="1">
            <a:off x="8334243" y="3717571"/>
            <a:ext cx="1729184" cy="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66" name="Straight Arrow Connector 65"/>
          <p:cNvCxnSpPr/>
          <p:nvPr/>
        </p:nvCxnSpPr>
        <p:spPr>
          <a:xfrm flipV="1">
            <a:off x="6176368" y="3878261"/>
            <a:ext cx="532216" cy="1"/>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77" name="Text Placeholder 44"/>
          <p:cNvSpPr txBox="1">
            <a:spLocks/>
          </p:cNvSpPr>
          <p:nvPr/>
        </p:nvSpPr>
        <p:spPr>
          <a:xfrm>
            <a:off x="350837" y="4174771"/>
            <a:ext cx="5638798" cy="1760891"/>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57200" lvl="1" indent="-457200">
              <a:spcBef>
                <a:spcPts val="1224"/>
              </a:spcBef>
              <a:buClr>
                <a:schemeClr val="tx1"/>
              </a:buClr>
              <a:buFont typeface="Arial" pitchFamily="34" charset="0"/>
              <a:buAutoNum type="arabicPeriod"/>
            </a:pPr>
            <a:r>
              <a:rPr lang="en-US" sz="2000" dirty="0" smtClean="0"/>
              <a:t>When the app is uninstalled</a:t>
            </a:r>
          </a:p>
          <a:p>
            <a:pPr marL="457200" lvl="1" indent="-457200">
              <a:spcBef>
                <a:spcPts val="1224"/>
              </a:spcBef>
              <a:buClr>
                <a:schemeClr val="tx1"/>
              </a:buClr>
              <a:buFont typeface="Arial" pitchFamily="34" charset="0"/>
              <a:buAutoNum type="arabicPeriod"/>
            </a:pPr>
            <a:r>
              <a:rPr lang="en-US" sz="2000" dirty="0" smtClean="0"/>
              <a:t>Get the Document Set home page in the Spec Library and remove the web parts</a:t>
            </a:r>
            <a:endParaRPr lang="en-US" dirty="0"/>
          </a:p>
        </p:txBody>
      </p:sp>
    </p:spTree>
    <p:extLst>
      <p:ext uri="{BB962C8B-B14F-4D97-AF65-F5344CB8AC3E}">
        <p14:creationId xmlns:p14="http://schemas.microsoft.com/office/powerpoint/2010/main" val="2459843945"/>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2" name="Text Placeholder 1"/>
          <p:cNvSpPr>
            <a:spLocks noGrp="1"/>
          </p:cNvSpPr>
          <p:nvPr>
            <p:ph type="body" sz="quarter" idx="12"/>
          </p:nvPr>
        </p:nvSpPr>
        <p:spPr/>
        <p:txBody>
          <a:bodyPr/>
          <a:lstStyle/>
          <a:p>
            <a:r>
              <a:rPr lang="en-US" dirty="0" smtClean="0"/>
              <a:t>Client Web Part &amp; Deployment</a:t>
            </a:r>
            <a:endParaRPr lang="en-US" dirty="0"/>
          </a:p>
        </p:txBody>
      </p:sp>
    </p:spTree>
    <p:extLst>
      <p:ext uri="{BB962C8B-B14F-4D97-AF65-F5344CB8AC3E}">
        <p14:creationId xmlns:p14="http://schemas.microsoft.com/office/powerpoint/2010/main" val="230271060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Client Web Part recap</a:t>
            </a:r>
            <a:endParaRPr lang="en-US" dirty="0"/>
          </a:p>
        </p:txBody>
      </p:sp>
      <p:sp>
        <p:nvSpPr>
          <p:cNvPr id="4" name="Text Placeholder 3"/>
          <p:cNvSpPr>
            <a:spLocks noGrp="1"/>
          </p:cNvSpPr>
          <p:nvPr>
            <p:ph type="body" sz="quarter" idx="10"/>
          </p:nvPr>
        </p:nvSpPr>
        <p:spPr>
          <a:xfrm>
            <a:off x="274638" y="1212850"/>
            <a:ext cx="11887200" cy="5816977"/>
          </a:xfrm>
        </p:spPr>
        <p:txBody>
          <a:bodyPr/>
          <a:lstStyle/>
          <a:p>
            <a:r>
              <a:rPr lang="en-US" dirty="0" smtClean="0"/>
              <a:t>Exposed in the host web</a:t>
            </a:r>
          </a:p>
          <a:p>
            <a:r>
              <a:rPr lang="en-US" dirty="0" smtClean="0"/>
              <a:t>&lt;</a:t>
            </a:r>
            <a:r>
              <a:rPr lang="en-US" dirty="0" err="1" smtClean="0"/>
              <a:t>iframe</a:t>
            </a:r>
            <a:r>
              <a:rPr lang="en-US" dirty="0" smtClean="0"/>
              <a:t>&gt; to a remote page (</a:t>
            </a:r>
            <a:r>
              <a:rPr lang="en-US" dirty="0" err="1" smtClean="0"/>
              <a:t>url</a:t>
            </a:r>
            <a:r>
              <a:rPr lang="en-US" dirty="0" smtClean="0"/>
              <a:t>)+ tokens</a:t>
            </a:r>
          </a:p>
          <a:p>
            <a:r>
              <a:rPr lang="en-US" dirty="0" smtClean="0"/>
              <a:t>Can be inserted using CSOM</a:t>
            </a:r>
          </a:p>
          <a:p>
            <a:endParaRPr lang="en-US" sz="2000" dirty="0" smtClean="0"/>
          </a:p>
          <a:p>
            <a:endParaRPr lang="en-US" dirty="0"/>
          </a:p>
          <a:p>
            <a:endParaRPr lang="en-US" dirty="0" smtClean="0"/>
          </a:p>
          <a:p>
            <a:r>
              <a:rPr lang="en-US" dirty="0"/>
              <a:t>Can inherit host site styles</a:t>
            </a:r>
          </a:p>
          <a:p>
            <a:r>
              <a:rPr lang="en-US" dirty="0" err="1" smtClean="0"/>
              <a:t>postMessage</a:t>
            </a:r>
            <a:r>
              <a:rPr lang="en-US" dirty="0" smtClean="0"/>
              <a:t> approach to obtain info from the page</a:t>
            </a:r>
          </a:p>
          <a:p>
            <a:pPr lvl="1"/>
            <a:r>
              <a:rPr lang="en-US" dirty="0" smtClean="0"/>
              <a:t>Mainly for App Catalog apps</a:t>
            </a:r>
            <a:endParaRPr lang="en-US" dirty="0"/>
          </a:p>
          <a:p>
            <a:pPr lvl="1"/>
            <a:endParaRPr lang="en-US" dirty="0" smtClean="0"/>
          </a:p>
        </p:txBody>
      </p:sp>
      <p:sp>
        <p:nvSpPr>
          <p:cNvPr id="2" name="Rectangle 1"/>
          <p:cNvSpPr/>
          <p:nvPr/>
        </p:nvSpPr>
        <p:spPr>
          <a:xfrm>
            <a:off x="1036637" y="3421062"/>
            <a:ext cx="10104438" cy="1384995"/>
          </a:xfrm>
          <a:prstGeom prst="rect">
            <a:avLst/>
          </a:prstGeom>
        </p:spPr>
        <p:txBody>
          <a:bodyPr wrap="square">
            <a:spAutoFit/>
          </a:bodyPr>
          <a:lstStyle/>
          <a:p>
            <a:r>
              <a:rPr lang="en-US" sz="1400" dirty="0" smtClean="0">
                <a:solidFill>
                  <a:srgbClr val="008000"/>
                </a:solidFill>
                <a:highlight>
                  <a:srgbClr val="FFFFFF"/>
                </a:highlight>
                <a:latin typeface="Consolas" panose="020B0609020204030204" pitchFamily="49" charset="0"/>
              </a:rPr>
              <a:t>//</a:t>
            </a:r>
            <a:r>
              <a:rPr lang="en-US" sz="1400" dirty="0">
                <a:solidFill>
                  <a:srgbClr val="008000"/>
                </a:solidFill>
                <a:highlight>
                  <a:srgbClr val="FFFFFF"/>
                </a:highlight>
                <a:latin typeface="Consolas" panose="020B0609020204030204" pitchFamily="49" charset="0"/>
              </a:rPr>
              <a:t>Get the </a:t>
            </a:r>
            <a:r>
              <a:rPr lang="en-US" sz="1400" dirty="0" err="1">
                <a:solidFill>
                  <a:srgbClr val="008000"/>
                </a:solidFill>
                <a:highlight>
                  <a:srgbClr val="FFFFFF"/>
                </a:highlight>
                <a:latin typeface="Consolas" panose="020B0609020204030204" pitchFamily="49" charset="0"/>
              </a:rPr>
              <a:t>webpart</a:t>
            </a:r>
            <a:r>
              <a:rPr lang="en-US" sz="1400" dirty="0">
                <a:solidFill>
                  <a:srgbClr val="008000"/>
                </a:solidFill>
                <a:highlight>
                  <a:srgbClr val="FFFFFF"/>
                </a:highlight>
                <a:latin typeface="Consolas" panose="020B0609020204030204" pitchFamily="49" charset="0"/>
              </a:rPr>
              <a:t> manager for the </a:t>
            </a:r>
            <a:r>
              <a:rPr lang="en-US" sz="1400" dirty="0" smtClean="0">
                <a:solidFill>
                  <a:srgbClr val="008000"/>
                </a:solidFill>
                <a:highlight>
                  <a:srgbClr val="FFFFFF"/>
                </a:highlight>
                <a:latin typeface="Consolas" panose="020B0609020204030204" pitchFamily="49" charset="0"/>
              </a:rPr>
              <a:t>page and insert the web part</a:t>
            </a:r>
            <a:endParaRPr lang="en-US" sz="1400" dirty="0">
              <a:solidFill>
                <a:srgbClr val="000000"/>
              </a:solidFill>
              <a:highlight>
                <a:srgbClr val="FFFFFF"/>
              </a:highlight>
              <a:latin typeface="Consolas" panose="020B0609020204030204" pitchFamily="49" charset="0"/>
            </a:endParaRPr>
          </a:p>
          <a:p>
            <a:r>
              <a:rPr lang="en-US" sz="1400" dirty="0" smtClean="0">
                <a:solidFill>
                  <a:srgbClr val="2B91AF"/>
                </a:solidFill>
                <a:highlight>
                  <a:srgbClr val="FFFFFF"/>
                </a:highlight>
                <a:latin typeface="Consolas" panose="020B0609020204030204" pitchFamily="49" charset="0"/>
              </a:rPr>
              <a:t>File</a:t>
            </a:r>
            <a:r>
              <a:rPr lang="en-US" sz="1400" dirty="0" smtClean="0">
                <a:solidFill>
                  <a:srgbClr val="000000"/>
                </a:solidFill>
                <a:highlight>
                  <a:srgbClr val="FFFFFF"/>
                </a:highlight>
                <a:latin typeface="Consolas" panose="020B0609020204030204" pitchFamily="49" charset="0"/>
              </a:rPr>
              <a:t> </a:t>
            </a:r>
            <a:r>
              <a:rPr lang="en-US" sz="1400" dirty="0">
                <a:solidFill>
                  <a:srgbClr val="000000"/>
                </a:solidFill>
                <a:highlight>
                  <a:srgbClr val="FFFFFF"/>
                </a:highlight>
                <a:latin typeface="Consolas" panose="020B0609020204030204" pitchFamily="49" charset="0"/>
              </a:rPr>
              <a:t>homepage = </a:t>
            </a:r>
            <a:r>
              <a:rPr lang="en-US" sz="1400" dirty="0" err="1" smtClean="0">
                <a:solidFill>
                  <a:srgbClr val="000000"/>
                </a:solidFill>
                <a:highlight>
                  <a:srgbClr val="FFFFFF"/>
                </a:highlight>
                <a:latin typeface="Consolas" panose="020B0609020204030204" pitchFamily="49" charset="0"/>
              </a:rPr>
              <a:t>ctx.Web.GetFileByServerRelativeUrl</a:t>
            </a:r>
            <a:r>
              <a:rPr lang="en-US" sz="1400" dirty="0" smtClean="0">
                <a:solidFill>
                  <a:srgbClr val="000000"/>
                </a:solidFill>
                <a:highlight>
                  <a:srgbClr val="FFFFFF"/>
                </a:highlight>
                <a:latin typeface="Consolas" panose="020B0609020204030204" pitchFamily="49" charset="0"/>
              </a:rPr>
              <a:t>(</a:t>
            </a:r>
            <a:r>
              <a:rPr lang="en-US" sz="1400" dirty="0" err="1" smtClean="0">
                <a:solidFill>
                  <a:srgbClr val="000000"/>
                </a:solidFill>
                <a:highlight>
                  <a:srgbClr val="FFFFFF"/>
                </a:highlight>
                <a:latin typeface="Consolas" panose="020B0609020204030204" pitchFamily="49" charset="0"/>
              </a:rPr>
              <a:t>pageUrl</a:t>
            </a:r>
            <a:r>
              <a:rPr lang="en-US" sz="1400" dirty="0" smtClean="0">
                <a:solidFill>
                  <a:srgbClr val="000000"/>
                </a:solidFill>
                <a:highlight>
                  <a:srgbClr val="FFFFFF"/>
                </a:highlight>
                <a:latin typeface="Consolas" panose="020B0609020204030204" pitchFamily="49" charset="0"/>
              </a:rPr>
              <a:t>);</a:t>
            </a:r>
            <a:endParaRPr lang="en-US" sz="1400" dirty="0">
              <a:solidFill>
                <a:srgbClr val="000000"/>
              </a:solidFill>
              <a:highlight>
                <a:srgbClr val="FFFFFF"/>
              </a:highlight>
              <a:latin typeface="Consolas" panose="020B0609020204030204" pitchFamily="49" charset="0"/>
            </a:endParaRPr>
          </a:p>
          <a:p>
            <a:r>
              <a:rPr lang="en-US" sz="1400" dirty="0" err="1" smtClean="0">
                <a:solidFill>
                  <a:srgbClr val="2B91AF"/>
                </a:solidFill>
                <a:highlight>
                  <a:srgbClr val="FFFFFF"/>
                </a:highlight>
                <a:latin typeface="Consolas" panose="020B0609020204030204" pitchFamily="49" charset="0"/>
              </a:rPr>
              <a:t>LimitedWebPartManager</a:t>
            </a:r>
            <a:r>
              <a:rPr lang="en-US" sz="1400" dirty="0" smtClean="0">
                <a:solidFill>
                  <a:srgbClr val="000000"/>
                </a:solidFill>
                <a:highlight>
                  <a:srgbClr val="FFFFFF"/>
                </a:highlight>
                <a:latin typeface="Consolas" panose="020B0609020204030204" pitchFamily="49" charset="0"/>
              </a:rPr>
              <a:t> </a:t>
            </a:r>
            <a:r>
              <a:rPr lang="en-US" sz="1400" dirty="0">
                <a:solidFill>
                  <a:srgbClr val="000000"/>
                </a:solidFill>
                <a:highlight>
                  <a:srgbClr val="FFFFFF"/>
                </a:highlight>
                <a:latin typeface="Consolas" panose="020B0609020204030204" pitchFamily="49" charset="0"/>
              </a:rPr>
              <a:t>manager = </a:t>
            </a:r>
            <a:r>
              <a:rPr lang="en-US" sz="1400" dirty="0" err="1">
                <a:solidFill>
                  <a:srgbClr val="000000"/>
                </a:solidFill>
                <a:highlight>
                  <a:srgbClr val="FFFFFF"/>
                </a:highlight>
                <a:latin typeface="Consolas" panose="020B0609020204030204" pitchFamily="49" charset="0"/>
              </a:rPr>
              <a:t>homepage.GetLimitedWebPartManager</a:t>
            </a:r>
            <a:r>
              <a:rPr lang="en-US" sz="1400" dirty="0">
                <a:solidFill>
                  <a:srgbClr val="000000"/>
                </a:solidFill>
                <a:highlight>
                  <a:srgbClr val="FFFFFF"/>
                </a:highlight>
                <a:latin typeface="Consolas" panose="020B0609020204030204" pitchFamily="49" charset="0"/>
              </a:rPr>
              <a:t>(</a:t>
            </a:r>
            <a:r>
              <a:rPr lang="en-US" sz="1400" dirty="0" err="1">
                <a:solidFill>
                  <a:srgbClr val="2B91AF"/>
                </a:solidFill>
                <a:highlight>
                  <a:srgbClr val="FFFFFF"/>
                </a:highlight>
                <a:latin typeface="Consolas" panose="020B0609020204030204" pitchFamily="49" charset="0"/>
              </a:rPr>
              <a:t>PersonalizationScope</a:t>
            </a:r>
            <a:r>
              <a:rPr lang="en-US" sz="1400" dirty="0" err="1">
                <a:solidFill>
                  <a:srgbClr val="000000"/>
                </a:solidFill>
                <a:highlight>
                  <a:srgbClr val="FFFFFF"/>
                </a:highlight>
                <a:latin typeface="Consolas" panose="020B0609020204030204" pitchFamily="49" charset="0"/>
              </a:rPr>
              <a:t>.Shared</a:t>
            </a:r>
            <a:r>
              <a:rPr lang="en-US" sz="1400" dirty="0">
                <a:solidFill>
                  <a:srgbClr val="000000"/>
                </a:solidFill>
                <a:highlight>
                  <a:srgbClr val="FFFFFF"/>
                </a:highlight>
                <a:latin typeface="Consolas" panose="020B0609020204030204" pitchFamily="49" charset="0"/>
              </a:rPr>
              <a:t>); </a:t>
            </a:r>
          </a:p>
          <a:p>
            <a:r>
              <a:rPr lang="en-US" sz="1400" dirty="0" err="1" smtClean="0">
                <a:solidFill>
                  <a:srgbClr val="2B91AF"/>
                </a:solidFill>
                <a:highlight>
                  <a:srgbClr val="FFFFFF"/>
                </a:highlight>
                <a:latin typeface="Consolas" panose="020B0609020204030204" pitchFamily="49" charset="0"/>
              </a:rPr>
              <a:t>WebPartDefinition</a:t>
            </a:r>
            <a:r>
              <a:rPr lang="en-US" sz="1400" dirty="0" smtClean="0">
                <a:solidFill>
                  <a:srgbClr val="000000"/>
                </a:solidFill>
                <a:highlight>
                  <a:srgbClr val="FFFFFF"/>
                </a:highlight>
                <a:latin typeface="Consolas" panose="020B0609020204030204" pitchFamily="49" charset="0"/>
              </a:rPr>
              <a:t> </a:t>
            </a:r>
            <a:r>
              <a:rPr lang="en-US" sz="1400" dirty="0" err="1">
                <a:solidFill>
                  <a:srgbClr val="000000"/>
                </a:solidFill>
                <a:highlight>
                  <a:srgbClr val="FFFFFF"/>
                </a:highlight>
                <a:latin typeface="Consolas" panose="020B0609020204030204" pitchFamily="49" charset="0"/>
              </a:rPr>
              <a:t>scriptEditorDef</a:t>
            </a:r>
            <a:r>
              <a:rPr lang="en-US" sz="1400" dirty="0">
                <a:solidFill>
                  <a:srgbClr val="000000"/>
                </a:solidFill>
                <a:highlight>
                  <a:srgbClr val="FFFFFF"/>
                </a:highlight>
                <a:latin typeface="Consolas" panose="020B0609020204030204" pitchFamily="49" charset="0"/>
              </a:rPr>
              <a:t> = </a:t>
            </a:r>
            <a:r>
              <a:rPr lang="en-US" sz="1400" dirty="0" err="1">
                <a:solidFill>
                  <a:srgbClr val="000000"/>
                </a:solidFill>
                <a:highlight>
                  <a:srgbClr val="FFFFFF"/>
                </a:highlight>
                <a:latin typeface="Consolas" panose="020B0609020204030204" pitchFamily="49" charset="0"/>
              </a:rPr>
              <a:t>manager.ImportWebPart</a:t>
            </a:r>
            <a:r>
              <a:rPr lang="en-US" sz="1400" dirty="0">
                <a:solidFill>
                  <a:srgbClr val="000000"/>
                </a:solidFill>
                <a:highlight>
                  <a:srgbClr val="FFFFFF"/>
                </a:highlight>
                <a:latin typeface="Consolas" panose="020B0609020204030204" pitchFamily="49" charset="0"/>
              </a:rPr>
              <a:t>(</a:t>
            </a:r>
            <a:r>
              <a:rPr lang="en-US" sz="1400" dirty="0" err="1">
                <a:solidFill>
                  <a:srgbClr val="000000"/>
                </a:solidFill>
                <a:highlight>
                  <a:srgbClr val="FFFFFF"/>
                </a:highlight>
                <a:latin typeface="Consolas" panose="020B0609020204030204" pitchFamily="49" charset="0"/>
              </a:rPr>
              <a:t>ClientWebPartXml</a:t>
            </a:r>
            <a:r>
              <a:rPr lang="en-US" sz="1400" dirty="0">
                <a:solidFill>
                  <a:srgbClr val="000000"/>
                </a:solidFill>
                <a:highlight>
                  <a:srgbClr val="FFFFFF"/>
                </a:highlight>
                <a:latin typeface="Consolas" panose="020B0609020204030204" pitchFamily="49" charset="0"/>
              </a:rPr>
              <a:t>);</a:t>
            </a:r>
          </a:p>
          <a:p>
            <a:r>
              <a:rPr lang="en-US" sz="1400" dirty="0" err="1" smtClean="0">
                <a:solidFill>
                  <a:srgbClr val="000000"/>
                </a:solidFill>
                <a:highlight>
                  <a:srgbClr val="FFFFFF"/>
                </a:highlight>
                <a:latin typeface="Consolas" panose="020B0609020204030204" pitchFamily="49" charset="0"/>
              </a:rPr>
              <a:t>ctx.Load</a:t>
            </a:r>
            <a:r>
              <a:rPr lang="en-US" sz="1400" dirty="0" smtClean="0">
                <a:solidFill>
                  <a:srgbClr val="000000"/>
                </a:solidFill>
                <a:highlight>
                  <a:srgbClr val="FFFFFF"/>
                </a:highlight>
                <a:latin typeface="Consolas" panose="020B0609020204030204" pitchFamily="49" charset="0"/>
              </a:rPr>
              <a:t>(</a:t>
            </a:r>
            <a:r>
              <a:rPr lang="en-US" sz="1400" dirty="0" err="1" smtClean="0">
                <a:solidFill>
                  <a:srgbClr val="000000"/>
                </a:solidFill>
                <a:highlight>
                  <a:srgbClr val="FFFFFF"/>
                </a:highlight>
                <a:latin typeface="Consolas" panose="020B0609020204030204" pitchFamily="49" charset="0"/>
              </a:rPr>
              <a:t>scriptEditorDef.WebPart</a:t>
            </a:r>
            <a:r>
              <a:rPr lang="en-US" sz="1400" dirty="0">
                <a:solidFill>
                  <a:srgbClr val="000000"/>
                </a:solidFill>
                <a:highlight>
                  <a:srgbClr val="FFFFFF"/>
                </a:highlight>
                <a:latin typeface="Consolas" panose="020B0609020204030204" pitchFamily="49" charset="0"/>
              </a:rPr>
              <a:t>);</a:t>
            </a:r>
          </a:p>
          <a:p>
            <a:r>
              <a:rPr lang="en-US" sz="1400" dirty="0" err="1" smtClean="0">
                <a:solidFill>
                  <a:srgbClr val="000000"/>
                </a:solidFill>
                <a:highlight>
                  <a:srgbClr val="FFFFFF"/>
                </a:highlight>
                <a:latin typeface="Consolas" panose="020B0609020204030204" pitchFamily="49" charset="0"/>
              </a:rPr>
              <a:t>manager.AddWebPart</a:t>
            </a:r>
            <a:r>
              <a:rPr lang="en-US" sz="1400" dirty="0" smtClean="0">
                <a:solidFill>
                  <a:srgbClr val="000000"/>
                </a:solidFill>
                <a:highlight>
                  <a:srgbClr val="FFFFFF"/>
                </a:highlight>
                <a:latin typeface="Consolas" panose="020B0609020204030204" pitchFamily="49" charset="0"/>
              </a:rPr>
              <a:t>(</a:t>
            </a:r>
            <a:r>
              <a:rPr lang="en-US" sz="1400" dirty="0" err="1" smtClean="0">
                <a:solidFill>
                  <a:srgbClr val="000000"/>
                </a:solidFill>
                <a:highlight>
                  <a:srgbClr val="FFFFFF"/>
                </a:highlight>
                <a:latin typeface="Consolas" panose="020B0609020204030204" pitchFamily="49" charset="0"/>
              </a:rPr>
              <a:t>scriptEditorDef.WebPart</a:t>
            </a:r>
            <a:r>
              <a:rPr lang="en-US" sz="1400" dirty="0">
                <a:solidFill>
                  <a:srgbClr val="000000"/>
                </a:solidFill>
                <a:highlight>
                  <a:srgbClr val="FFFFFF"/>
                </a:highlight>
                <a:latin typeface="Consolas" panose="020B0609020204030204" pitchFamily="49" charset="0"/>
              </a:rPr>
              <a:t>, </a:t>
            </a:r>
            <a:r>
              <a:rPr lang="en-US" sz="1400" dirty="0">
                <a:solidFill>
                  <a:srgbClr val="A31515"/>
                </a:solidFill>
                <a:highlight>
                  <a:srgbClr val="FFFFFF"/>
                </a:highlight>
                <a:latin typeface="Consolas" panose="020B0609020204030204" pitchFamily="49" charset="0"/>
              </a:rPr>
              <a:t>"</a:t>
            </a:r>
            <a:r>
              <a:rPr lang="en-US" sz="1400" dirty="0" err="1">
                <a:solidFill>
                  <a:srgbClr val="A31515"/>
                </a:solidFill>
                <a:highlight>
                  <a:srgbClr val="FFFFFF"/>
                </a:highlight>
                <a:latin typeface="Consolas" panose="020B0609020204030204" pitchFamily="49" charset="0"/>
              </a:rPr>
              <a:t>WebPartZone_Top</a:t>
            </a:r>
            <a:r>
              <a:rPr lang="en-US" sz="1400" dirty="0">
                <a:solidFill>
                  <a:srgbClr val="A31515"/>
                </a:solidFill>
                <a:highlight>
                  <a:srgbClr val="FFFFFF"/>
                </a:highlight>
                <a:latin typeface="Consolas" panose="020B0609020204030204" pitchFamily="49" charset="0"/>
              </a:rPr>
              <a:t>"</a:t>
            </a:r>
            <a:r>
              <a:rPr lang="en-US" sz="1400" dirty="0">
                <a:solidFill>
                  <a:srgbClr val="000000"/>
                </a:solidFill>
                <a:highlight>
                  <a:srgbClr val="FFFFFF"/>
                </a:highlight>
                <a:latin typeface="Consolas" panose="020B0609020204030204" pitchFamily="49" charset="0"/>
              </a:rPr>
              <a:t>, 1);</a:t>
            </a:r>
            <a:endParaRPr lang="en-US" sz="1400" dirty="0"/>
          </a:p>
        </p:txBody>
      </p:sp>
    </p:spTree>
    <p:extLst>
      <p:ext uri="{BB962C8B-B14F-4D97-AF65-F5344CB8AC3E}">
        <p14:creationId xmlns:p14="http://schemas.microsoft.com/office/powerpoint/2010/main" val="2609082858"/>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Deployment recap</a:t>
            </a:r>
            <a:endParaRPr lang="en-US" dirty="0"/>
          </a:p>
        </p:txBody>
      </p:sp>
      <p:sp>
        <p:nvSpPr>
          <p:cNvPr id="4" name="Text Placeholder 3"/>
          <p:cNvSpPr>
            <a:spLocks noGrp="1"/>
          </p:cNvSpPr>
          <p:nvPr>
            <p:ph type="body" sz="quarter" idx="10"/>
          </p:nvPr>
        </p:nvSpPr>
        <p:spPr>
          <a:xfrm>
            <a:off x="274638" y="1212850"/>
            <a:ext cx="11887200" cy="4462760"/>
          </a:xfrm>
        </p:spPr>
        <p:txBody>
          <a:bodyPr/>
          <a:lstStyle/>
          <a:p>
            <a:r>
              <a:rPr lang="en-US" dirty="0" smtClean="0"/>
              <a:t>appregnew.aspx for Client ID and Client Secret</a:t>
            </a:r>
          </a:p>
          <a:p>
            <a:pPr lvl="1"/>
            <a:r>
              <a:rPr lang="en-US" dirty="0" smtClean="0"/>
              <a:t>These will be valid for this tenant only</a:t>
            </a:r>
          </a:p>
          <a:p>
            <a:pPr lvl="1"/>
            <a:r>
              <a:rPr lang="en-US" dirty="0" smtClean="0"/>
              <a:t>You can use a Microsoft Seller ID to register an app for all tenants</a:t>
            </a:r>
          </a:p>
          <a:p>
            <a:pPr lvl="1"/>
            <a:r>
              <a:rPr lang="en-US" dirty="0" smtClean="0"/>
              <a:t>There are also PowerShell commands available</a:t>
            </a:r>
            <a:endParaRPr lang="en-US" dirty="0"/>
          </a:p>
          <a:p>
            <a:r>
              <a:rPr lang="en-US" dirty="0" smtClean="0"/>
              <a:t>App server needs to know these values</a:t>
            </a:r>
          </a:p>
          <a:p>
            <a:pPr lvl="1"/>
            <a:r>
              <a:rPr lang="en-US" dirty="0" err="1" smtClean="0"/>
              <a:t>Web.config</a:t>
            </a:r>
            <a:r>
              <a:rPr lang="en-US" dirty="0" smtClean="0"/>
              <a:t> setting for .NET solutions</a:t>
            </a:r>
          </a:p>
          <a:p>
            <a:pPr lvl="1"/>
            <a:r>
              <a:rPr lang="en-US" dirty="0" smtClean="0"/>
              <a:t>These values are used when talking to ACS (</a:t>
            </a:r>
            <a:r>
              <a:rPr lang="en-US" dirty="0" err="1" smtClean="0"/>
              <a:t>TokenHelper</a:t>
            </a:r>
            <a:r>
              <a:rPr lang="en-US" dirty="0" smtClean="0"/>
              <a:t>)</a:t>
            </a:r>
          </a:p>
          <a:p>
            <a:r>
              <a:rPr lang="en-US" dirty="0" smtClean="0"/>
              <a:t>App Catalog deployment</a:t>
            </a:r>
            <a:endParaRPr lang="en-US" dirty="0"/>
          </a:p>
          <a:p>
            <a:pPr lvl="1"/>
            <a:r>
              <a:rPr lang="en-US" dirty="0"/>
              <a:t>A</a:t>
            </a:r>
            <a:r>
              <a:rPr lang="en-US" dirty="0" smtClean="0"/>
              <a:t>dd you .app file into the app catalog to make the app available to the tenant sites</a:t>
            </a:r>
            <a:endParaRPr lang="en-US" dirty="0"/>
          </a:p>
          <a:p>
            <a:pPr lvl="1"/>
            <a:endParaRPr lang="en-US" dirty="0"/>
          </a:p>
        </p:txBody>
      </p:sp>
    </p:spTree>
    <p:extLst>
      <p:ext uri="{BB962C8B-B14F-4D97-AF65-F5344CB8AC3E}">
        <p14:creationId xmlns:p14="http://schemas.microsoft.com/office/powerpoint/2010/main" val="387603844"/>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There is more</a:t>
            </a:r>
            <a:endParaRPr lang="en-US"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45410" y="1683700"/>
            <a:ext cx="1778405" cy="1791108"/>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31524" y="1687878"/>
            <a:ext cx="1744749" cy="1744749"/>
          </a:xfrm>
          <a:prstGeom prst="rect">
            <a:avLst/>
          </a:prstGeom>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53197" y="1664698"/>
            <a:ext cx="1791108" cy="1791108"/>
          </a:xfrm>
          <a:prstGeom prst="rect">
            <a:avLst/>
          </a:prstGeom>
        </p:spPr>
      </p:pic>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247098" y="1664698"/>
            <a:ext cx="1791108" cy="1791108"/>
          </a:xfrm>
          <a:prstGeom prst="rect">
            <a:avLst/>
          </a:prstGeom>
        </p:spPr>
      </p:pic>
      <p:pic>
        <p:nvPicPr>
          <p:cNvPr id="11" name="Picture 1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332707" y="3569698"/>
            <a:ext cx="1791108" cy="1803811"/>
          </a:xfrm>
          <a:prstGeom prst="rect">
            <a:avLst/>
          </a:prstGeom>
        </p:spPr>
      </p:pic>
      <p:pic>
        <p:nvPicPr>
          <p:cNvPr id="12" name="Picture 1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390506" y="3576049"/>
            <a:ext cx="1918137" cy="1791108"/>
          </a:xfrm>
          <a:prstGeom prst="rect">
            <a:avLst/>
          </a:prstGeom>
        </p:spPr>
      </p:pic>
      <p:pic>
        <p:nvPicPr>
          <p:cNvPr id="14" name="Picture 1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292952" y="3586165"/>
            <a:ext cx="1791108" cy="1791108"/>
          </a:xfrm>
          <a:prstGeom prst="rect">
            <a:avLst/>
          </a:prstGeom>
        </p:spPr>
      </p:pic>
      <p:pic>
        <p:nvPicPr>
          <p:cNvPr id="15" name="Picture 14"/>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9242335" y="3569698"/>
            <a:ext cx="1778405" cy="1791108"/>
          </a:xfrm>
          <a:prstGeom prst="rect">
            <a:avLst/>
          </a:prstGeom>
        </p:spPr>
      </p:pic>
      <p:pic>
        <p:nvPicPr>
          <p:cNvPr id="16" name="Picture 15"/>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253197" y="3569698"/>
            <a:ext cx="1791108" cy="1791108"/>
          </a:xfrm>
          <a:prstGeom prst="rect">
            <a:avLst/>
          </a:prstGeom>
        </p:spPr>
      </p:pic>
      <p:pic>
        <p:nvPicPr>
          <p:cNvPr id="17" name="Picture 16"/>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292952" y="1684587"/>
            <a:ext cx="1791108" cy="1791108"/>
          </a:xfrm>
          <a:prstGeom prst="rect">
            <a:avLst/>
          </a:prstGeom>
        </p:spPr>
      </p:pic>
    </p:spTree>
    <p:extLst>
      <p:ext uri="{BB962C8B-B14F-4D97-AF65-F5344CB8AC3E}">
        <p14:creationId xmlns:p14="http://schemas.microsoft.com/office/powerpoint/2010/main" val="1901776240"/>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Closing…</a:t>
            </a:r>
            <a:endParaRPr lang="en-US" dirty="0"/>
          </a:p>
        </p:txBody>
      </p:sp>
      <p:sp>
        <p:nvSpPr>
          <p:cNvPr id="4" name="Text Placeholder 3"/>
          <p:cNvSpPr>
            <a:spLocks noGrp="1"/>
          </p:cNvSpPr>
          <p:nvPr>
            <p:ph type="body" sz="quarter" idx="10"/>
          </p:nvPr>
        </p:nvSpPr>
        <p:spPr>
          <a:xfrm>
            <a:off x="274638" y="1212850"/>
            <a:ext cx="11887200" cy="4801314"/>
          </a:xfrm>
        </p:spPr>
        <p:txBody>
          <a:bodyPr/>
          <a:lstStyle/>
          <a:p>
            <a:r>
              <a:rPr lang="en-US" dirty="0" smtClean="0"/>
              <a:t>App model opens new opportunities</a:t>
            </a:r>
          </a:p>
          <a:p>
            <a:pPr lvl="1"/>
            <a:r>
              <a:rPr lang="en-US" dirty="0" smtClean="0"/>
              <a:t>Customize SharePoint with custom apps</a:t>
            </a:r>
          </a:p>
          <a:p>
            <a:pPr lvl="1"/>
            <a:r>
              <a:rPr lang="en-US" dirty="0" smtClean="0"/>
              <a:t>A lot of new scenarios now possible both in the cloud and on </a:t>
            </a:r>
            <a:r>
              <a:rPr lang="en-US" dirty="0" err="1" smtClean="0"/>
              <a:t>prem</a:t>
            </a:r>
            <a:endParaRPr lang="en-US" dirty="0" smtClean="0"/>
          </a:p>
          <a:p>
            <a:pPr lvl="1"/>
            <a:r>
              <a:rPr lang="en-US" dirty="0" smtClean="0"/>
              <a:t>Much expanded Client Side Object Model</a:t>
            </a:r>
          </a:p>
          <a:p>
            <a:pPr lvl="1"/>
            <a:r>
              <a:rPr lang="en-US" dirty="0" smtClean="0"/>
              <a:t>Complete scenarios with SharePoint and Office apps</a:t>
            </a:r>
          </a:p>
          <a:p>
            <a:pPr lvl="1"/>
            <a:r>
              <a:rPr lang="en-US" dirty="0"/>
              <a:t>Create apps for sale in the </a:t>
            </a:r>
            <a:r>
              <a:rPr lang="en-US" dirty="0" smtClean="0"/>
              <a:t>marketplace</a:t>
            </a:r>
            <a:endParaRPr lang="en-US" dirty="0"/>
          </a:p>
          <a:p>
            <a:r>
              <a:rPr lang="en-US" dirty="0" smtClean="0"/>
              <a:t>Leverage cross-platform standards</a:t>
            </a:r>
          </a:p>
          <a:p>
            <a:pPr lvl="1"/>
            <a:r>
              <a:rPr lang="en-US" dirty="0" smtClean="0"/>
              <a:t>Run your app in any technology backend, deploy anywhere</a:t>
            </a:r>
            <a:endParaRPr lang="en-US" dirty="0"/>
          </a:p>
          <a:p>
            <a:pPr lvl="1"/>
            <a:r>
              <a:rPr lang="en-US" dirty="0" smtClean="0"/>
              <a:t>Leverage web standards</a:t>
            </a:r>
            <a:endParaRPr lang="en-US" dirty="0"/>
          </a:p>
          <a:p>
            <a:r>
              <a:rPr lang="en-US" dirty="0" smtClean="0"/>
              <a:t>Opportunities for Corporate apps</a:t>
            </a:r>
          </a:p>
          <a:p>
            <a:pPr lvl="1"/>
            <a:r>
              <a:rPr lang="en-US" dirty="0" smtClean="0"/>
              <a:t>Higher integration with the host web content</a:t>
            </a:r>
          </a:p>
        </p:txBody>
      </p:sp>
    </p:spTree>
    <p:extLst>
      <p:ext uri="{BB962C8B-B14F-4D97-AF65-F5344CB8AC3E}">
        <p14:creationId xmlns:p14="http://schemas.microsoft.com/office/powerpoint/2010/main" val="1298961005"/>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Other talks of interest</a:t>
            </a:r>
            <a:endParaRPr lang="en-US" dirty="0"/>
          </a:p>
        </p:txBody>
      </p:sp>
      <p:sp>
        <p:nvSpPr>
          <p:cNvPr id="4" name="Text Placeholder 3"/>
          <p:cNvSpPr>
            <a:spLocks noGrp="1"/>
          </p:cNvSpPr>
          <p:nvPr>
            <p:ph type="body" sz="quarter" idx="10"/>
          </p:nvPr>
        </p:nvSpPr>
        <p:spPr>
          <a:xfrm>
            <a:off x="274638" y="1212850"/>
            <a:ext cx="11887200" cy="3847207"/>
          </a:xfrm>
        </p:spPr>
        <p:txBody>
          <a:bodyPr/>
          <a:lstStyle/>
          <a:p>
            <a:r>
              <a:rPr lang="en-US" sz="2000" dirty="0" smtClean="0">
                <a:gradFill>
                  <a:gsLst>
                    <a:gs pos="1250">
                      <a:schemeClr val="tx1"/>
                    </a:gs>
                    <a:gs pos="100000">
                      <a:schemeClr val="tx1"/>
                    </a:gs>
                  </a:gsLst>
                  <a:lin ang="5400000" scaled="0"/>
                </a:gradFill>
              </a:rPr>
              <a:t>SPC018</a:t>
            </a:r>
            <a:r>
              <a:rPr lang="en-US" sz="2000" dirty="0">
                <a:gradFill>
                  <a:gsLst>
                    <a:gs pos="1250">
                      <a:schemeClr val="tx1"/>
                    </a:gs>
                    <a:gs pos="100000">
                      <a:schemeClr val="tx1"/>
                    </a:gs>
                  </a:gsLst>
                  <a:lin ang="5400000" scaled="0"/>
                </a:gradFill>
              </a:rPr>
              <a:t>: Best Practices for ECM in the Cloud, and how large organizations can get the most out of Office 365</a:t>
            </a:r>
          </a:p>
          <a:p>
            <a:r>
              <a:rPr lang="en-US" sz="2000" dirty="0">
                <a:gradFill>
                  <a:gsLst>
                    <a:gs pos="1250">
                      <a:schemeClr val="tx1"/>
                    </a:gs>
                    <a:gs pos="100000">
                      <a:schemeClr val="tx1"/>
                    </a:gs>
                  </a:gsLst>
                  <a:lin ang="5400000" scaled="0"/>
                </a:gradFill>
              </a:rPr>
              <a:t>SPC262: What's New with Enterprise Content Management in SharePoint </a:t>
            </a:r>
            <a:r>
              <a:rPr lang="en-US" sz="2000" dirty="0" smtClean="0">
                <a:gradFill>
                  <a:gsLst>
                    <a:gs pos="1250">
                      <a:schemeClr val="tx1"/>
                    </a:gs>
                    <a:gs pos="100000">
                      <a:schemeClr val="tx1"/>
                    </a:gs>
                  </a:gsLst>
                  <a:lin ang="5400000" scaled="0"/>
                </a:gradFill>
              </a:rPr>
              <a:t>2013</a:t>
            </a:r>
          </a:p>
          <a:p>
            <a:r>
              <a:rPr lang="en-US" sz="2000" dirty="0">
                <a:gradFill>
                  <a:gsLst>
                    <a:gs pos="1250">
                      <a:schemeClr val="tx1"/>
                    </a:gs>
                    <a:gs pos="100000">
                      <a:schemeClr val="tx1"/>
                    </a:gs>
                  </a:gsLst>
                  <a:lin ang="5400000" scaled="0"/>
                </a:gradFill>
              </a:rPr>
              <a:t>SPC068: Deep Dive on Integrating SharePoint Metadata with other Metadata Stores </a:t>
            </a:r>
            <a:endParaRPr lang="en-US" sz="2000" dirty="0" smtClean="0">
              <a:gradFill>
                <a:gsLst>
                  <a:gs pos="1250">
                    <a:schemeClr val="tx1"/>
                  </a:gs>
                  <a:gs pos="100000">
                    <a:schemeClr val="tx1"/>
                  </a:gs>
                </a:gsLst>
                <a:lin ang="5400000" scaled="0"/>
              </a:gradFill>
            </a:endParaRPr>
          </a:p>
          <a:p>
            <a:endParaRPr lang="en-US" sz="2000" dirty="0">
              <a:gradFill>
                <a:gsLst>
                  <a:gs pos="1250">
                    <a:schemeClr val="tx1"/>
                  </a:gs>
                  <a:gs pos="100000">
                    <a:schemeClr val="tx1"/>
                  </a:gs>
                </a:gsLst>
                <a:lin ang="5400000" scaled="0"/>
              </a:gradFill>
            </a:endParaRPr>
          </a:p>
          <a:p>
            <a:r>
              <a:rPr lang="en-US" sz="2000" dirty="0">
                <a:gradFill>
                  <a:gsLst>
                    <a:gs pos="1250">
                      <a:schemeClr val="tx1"/>
                    </a:gs>
                    <a:gs pos="100000">
                      <a:schemeClr val="tx1"/>
                    </a:gs>
                  </a:gsLst>
                  <a:lin ang="5400000" scaled="0"/>
                </a:gradFill>
              </a:rPr>
              <a:t>SPC241: Understanding authentication for apps for SharePoint</a:t>
            </a:r>
          </a:p>
          <a:p>
            <a:r>
              <a:rPr lang="en-US" sz="2000" dirty="0">
                <a:gradFill>
                  <a:gsLst>
                    <a:gs pos="1250">
                      <a:schemeClr val="tx1"/>
                    </a:gs>
                    <a:gs pos="100000">
                      <a:schemeClr val="tx1"/>
                    </a:gs>
                  </a:gsLst>
                  <a:lin ang="5400000" scaled="0"/>
                </a:gradFill>
              </a:rPr>
              <a:t>SPC002: 10 Tips for building Great Apps </a:t>
            </a:r>
          </a:p>
          <a:p>
            <a:r>
              <a:rPr lang="en-US" sz="2000" dirty="0">
                <a:gradFill>
                  <a:gsLst>
                    <a:gs pos="1250">
                      <a:schemeClr val="tx1"/>
                    </a:gs>
                    <a:gs pos="100000">
                      <a:schemeClr val="tx1"/>
                    </a:gs>
                  </a:gsLst>
                  <a:lin ang="5400000" scaled="0"/>
                </a:gradFill>
              </a:rPr>
              <a:t>SPC032: Building out a great app UI </a:t>
            </a:r>
          </a:p>
          <a:p>
            <a:r>
              <a:rPr lang="en-US" sz="2000" dirty="0">
                <a:gradFill>
                  <a:gsLst>
                    <a:gs pos="1250">
                      <a:schemeClr val="tx1"/>
                    </a:gs>
                    <a:gs pos="100000">
                      <a:schemeClr val="tx1"/>
                    </a:gs>
                  </a:gsLst>
                  <a:lin ang="5400000" scaled="0"/>
                </a:gradFill>
              </a:rPr>
              <a:t>SPC010: An overview of developing SharePoint-hosted apps </a:t>
            </a:r>
            <a:endParaRPr lang="en-US" sz="2000" dirty="0" smtClean="0">
              <a:gradFill>
                <a:gsLst>
                  <a:gs pos="1250">
                    <a:schemeClr val="tx1"/>
                  </a:gs>
                  <a:gs pos="100000">
                    <a:schemeClr val="tx1"/>
                  </a:gs>
                </a:gsLst>
                <a:lin ang="5400000" scaled="0"/>
              </a:gradFill>
            </a:endParaRPr>
          </a:p>
          <a:p>
            <a:endParaRPr lang="en-US" sz="2000" dirty="0">
              <a:gradFill>
                <a:gsLst>
                  <a:gs pos="1250">
                    <a:schemeClr val="tx1"/>
                  </a:gs>
                  <a:gs pos="100000">
                    <a:schemeClr val="tx1"/>
                  </a:gs>
                </a:gsLst>
                <a:lin ang="5400000" scaled="0"/>
              </a:gradFill>
            </a:endParaRPr>
          </a:p>
          <a:p>
            <a:r>
              <a:rPr lang="en-US" sz="2000" dirty="0">
                <a:gradFill>
                  <a:gsLst>
                    <a:gs pos="1250">
                      <a:schemeClr val="tx1"/>
                    </a:gs>
                    <a:gs pos="100000">
                      <a:schemeClr val="tx1"/>
                    </a:gs>
                  </a:gsLst>
                  <a:lin ang="5400000" scaled="0"/>
                </a:gradFill>
              </a:rPr>
              <a:t>SPC212: SharePoint 2013 Workflow Development for Apps and Solutions for SharePoint 2013 with </a:t>
            </a:r>
            <a:r>
              <a:rPr lang="en-US" sz="2000" dirty="0" smtClean="0">
                <a:gradFill>
                  <a:gsLst>
                    <a:gs pos="1250">
                      <a:schemeClr val="tx1"/>
                    </a:gs>
                    <a:gs pos="100000">
                      <a:schemeClr val="tx1"/>
                    </a:gs>
                  </a:gsLst>
                  <a:lin ang="5400000" scaled="0"/>
                </a:gradFill>
              </a:rPr>
              <a:t>VS </a:t>
            </a:r>
            <a:r>
              <a:rPr lang="en-US" sz="2000" dirty="0">
                <a:gradFill>
                  <a:gsLst>
                    <a:gs pos="1250">
                      <a:schemeClr val="tx1"/>
                    </a:gs>
                    <a:gs pos="100000">
                      <a:schemeClr val="tx1"/>
                    </a:gs>
                  </a:gsLst>
                  <a:lin ang="5400000" scaled="0"/>
                </a:gradFill>
              </a:rPr>
              <a:t>2012</a:t>
            </a:r>
          </a:p>
          <a:p>
            <a:r>
              <a:rPr lang="en-US" sz="2000" dirty="0">
                <a:gradFill>
                  <a:gsLst>
                    <a:gs pos="1250">
                      <a:schemeClr val="tx1"/>
                    </a:gs>
                    <a:gs pos="100000">
                      <a:schemeClr val="tx1"/>
                    </a:gs>
                  </a:gsLst>
                  <a:lin ang="5400000" scaled="0"/>
                </a:gradFill>
              </a:rPr>
              <a:t>SPC213: SharePoint 2013 Workflow: Architecture and </a:t>
            </a:r>
            <a:r>
              <a:rPr lang="en-US" sz="2000" dirty="0" smtClean="0">
                <a:gradFill>
                  <a:gsLst>
                    <a:gs pos="1250">
                      <a:schemeClr val="tx1"/>
                    </a:gs>
                    <a:gs pos="100000">
                      <a:schemeClr val="tx1"/>
                    </a:gs>
                  </a:gsLst>
                  <a:lin ang="5400000" scaled="0"/>
                </a:gradFill>
              </a:rPr>
              <a:t>Configuration</a:t>
            </a:r>
          </a:p>
        </p:txBody>
      </p:sp>
    </p:spTree>
    <p:extLst>
      <p:ext uri="{BB962C8B-B14F-4D97-AF65-F5344CB8AC3E}">
        <p14:creationId xmlns:p14="http://schemas.microsoft.com/office/powerpoint/2010/main" val="38536479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Thank you!</a:t>
            </a:r>
            <a:endParaRPr lang="en-US" dirty="0"/>
          </a:p>
        </p:txBody>
      </p:sp>
    </p:spTree>
    <p:extLst>
      <p:ext uri="{BB962C8B-B14F-4D97-AF65-F5344CB8AC3E}">
        <p14:creationId xmlns:p14="http://schemas.microsoft.com/office/powerpoint/2010/main" val="1743052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Q&amp;A</a:t>
            </a:r>
            <a:endParaRPr lang="en-US" dirty="0"/>
          </a:p>
        </p:txBody>
      </p:sp>
    </p:spTree>
    <p:extLst>
      <p:ext uri="{BB962C8B-B14F-4D97-AF65-F5344CB8AC3E}">
        <p14:creationId xmlns:p14="http://schemas.microsoft.com/office/powerpoint/2010/main" val="40115259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Objectives</a:t>
            </a:r>
            <a:endParaRPr lang="en-US" dirty="0"/>
          </a:p>
        </p:txBody>
      </p:sp>
      <p:sp>
        <p:nvSpPr>
          <p:cNvPr id="4" name="Text Placeholder 3"/>
          <p:cNvSpPr>
            <a:spLocks noGrp="1"/>
          </p:cNvSpPr>
          <p:nvPr>
            <p:ph type="body" sz="quarter" idx="10"/>
          </p:nvPr>
        </p:nvSpPr>
        <p:spPr>
          <a:xfrm>
            <a:off x="274638" y="1212850"/>
            <a:ext cx="11887200" cy="3785652"/>
          </a:xfrm>
        </p:spPr>
        <p:txBody>
          <a:bodyPr/>
          <a:lstStyle/>
          <a:p>
            <a:r>
              <a:rPr lang="en-US" dirty="0" smtClean="0"/>
              <a:t>Dive into the app model from ECM perspective</a:t>
            </a:r>
          </a:p>
          <a:p>
            <a:pPr lvl="1"/>
            <a:r>
              <a:rPr lang="en-US" dirty="0" smtClean="0"/>
              <a:t>Document management scenario</a:t>
            </a:r>
          </a:p>
          <a:p>
            <a:pPr lvl="1"/>
            <a:r>
              <a:rPr lang="en-US" dirty="0" smtClean="0"/>
              <a:t>Look at common full trust functionality from the app model perspective</a:t>
            </a:r>
          </a:p>
          <a:p>
            <a:pPr lvl="1"/>
            <a:r>
              <a:rPr lang="en-US" dirty="0" smtClean="0"/>
              <a:t>Explore the new opportunities available on the cloud (also available on-</a:t>
            </a:r>
            <a:r>
              <a:rPr lang="en-US" dirty="0" err="1" smtClean="0"/>
              <a:t>prem</a:t>
            </a:r>
            <a:r>
              <a:rPr lang="en-US" dirty="0" smtClean="0"/>
              <a:t>)</a:t>
            </a:r>
          </a:p>
          <a:p>
            <a:pPr lvl="1"/>
            <a:endParaRPr lang="en-US" dirty="0"/>
          </a:p>
          <a:p>
            <a:pPr lvl="0"/>
            <a:r>
              <a:rPr lang="en-US" dirty="0" smtClean="0">
                <a:gradFill>
                  <a:gsLst>
                    <a:gs pos="1250">
                      <a:srgbClr val="012654"/>
                    </a:gs>
                    <a:gs pos="99000">
                      <a:srgbClr val="012654"/>
                    </a:gs>
                  </a:gsLst>
                  <a:lin ang="5400000" scaled="0"/>
                </a:gradFill>
              </a:rPr>
              <a:t>What you’ll learn</a:t>
            </a:r>
            <a:endParaRPr lang="en-US" dirty="0">
              <a:gradFill>
                <a:gsLst>
                  <a:gs pos="1250">
                    <a:srgbClr val="012654"/>
                  </a:gs>
                  <a:gs pos="99000">
                    <a:srgbClr val="012654"/>
                  </a:gs>
                </a:gsLst>
                <a:lin ang="5400000" scaled="0"/>
              </a:gradFill>
            </a:endParaRPr>
          </a:p>
          <a:p>
            <a:pPr lvl="1"/>
            <a:r>
              <a:rPr lang="en-US" dirty="0" smtClean="0"/>
              <a:t>Remote event receivers</a:t>
            </a:r>
            <a:endParaRPr lang="en-US" dirty="0"/>
          </a:p>
          <a:p>
            <a:pPr lvl="1"/>
            <a:r>
              <a:rPr lang="en-US" dirty="0" smtClean="0"/>
              <a:t>Client Web Parts</a:t>
            </a:r>
          </a:p>
          <a:p>
            <a:pPr lvl="1"/>
            <a:r>
              <a:rPr lang="en-US" dirty="0" smtClean="0"/>
              <a:t>In the context of custom apps for the App Catalog</a:t>
            </a:r>
            <a:endParaRPr lang="en-US" dirty="0"/>
          </a:p>
        </p:txBody>
      </p:sp>
    </p:spTree>
    <p:extLst>
      <p:ext uri="{BB962C8B-B14F-4D97-AF65-F5344CB8AC3E}">
        <p14:creationId xmlns:p14="http://schemas.microsoft.com/office/powerpoint/2010/main" val="10348564"/>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23121637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23160366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we’ll cover</a:t>
            </a:r>
            <a:endParaRPr lang="en-US" dirty="0"/>
          </a:p>
        </p:txBody>
      </p:sp>
      <p:sp>
        <p:nvSpPr>
          <p:cNvPr id="3" name="Text Placeholder 2"/>
          <p:cNvSpPr>
            <a:spLocks noGrp="1"/>
          </p:cNvSpPr>
          <p:nvPr>
            <p:ph type="body" sz="quarter" idx="10"/>
          </p:nvPr>
        </p:nvSpPr>
        <p:spPr>
          <a:xfrm>
            <a:off x="274638" y="1212850"/>
            <a:ext cx="11887200" cy="4801314"/>
          </a:xfrm>
        </p:spPr>
        <p:txBody>
          <a:bodyPr/>
          <a:lstStyle/>
          <a:p>
            <a:r>
              <a:rPr lang="en-US" dirty="0" smtClean="0"/>
              <a:t>Extend a Document Management scenario</a:t>
            </a:r>
          </a:p>
          <a:p>
            <a:pPr lvl="1"/>
            <a:r>
              <a:rPr lang="en-US" dirty="0" smtClean="0"/>
              <a:t>Existing in-use solution and functionality extended by an app</a:t>
            </a:r>
          </a:p>
          <a:p>
            <a:r>
              <a:rPr lang="en-US" dirty="0" smtClean="0"/>
              <a:t>Building a Provider Hosted app</a:t>
            </a:r>
          </a:p>
          <a:p>
            <a:pPr lvl="1"/>
            <a:r>
              <a:rPr lang="en-US" dirty="0" smtClean="0"/>
              <a:t>Control on where/how the app is deployed, including inside the corporate firewall</a:t>
            </a:r>
          </a:p>
          <a:p>
            <a:pPr lvl="1"/>
            <a:r>
              <a:rPr lang="en-US" dirty="0" smtClean="0"/>
              <a:t>Use remote event receivers, client web parts, CSOM (taxonomy, user profile, </a:t>
            </a:r>
            <a:r>
              <a:rPr lang="en-US" dirty="0" err="1" smtClean="0"/>
              <a:t>etc</a:t>
            </a:r>
            <a:r>
              <a:rPr lang="en-US" dirty="0" smtClean="0"/>
              <a:t>)</a:t>
            </a:r>
          </a:p>
          <a:p>
            <a:r>
              <a:rPr lang="en-US" dirty="0" smtClean="0"/>
              <a:t>For the App Catalog</a:t>
            </a:r>
            <a:endParaRPr lang="en-US" dirty="0"/>
          </a:p>
          <a:p>
            <a:pPr lvl="1"/>
            <a:r>
              <a:rPr lang="en-US" dirty="0" smtClean="0"/>
              <a:t>Learn about some </a:t>
            </a:r>
            <a:r>
              <a:rPr lang="en-US" dirty="0"/>
              <a:t>app </a:t>
            </a:r>
            <a:r>
              <a:rPr lang="en-US" dirty="0" smtClean="0"/>
              <a:t>model features </a:t>
            </a:r>
            <a:r>
              <a:rPr lang="en-US" dirty="0"/>
              <a:t>and extensions </a:t>
            </a:r>
            <a:r>
              <a:rPr lang="en-US" dirty="0" smtClean="0"/>
              <a:t>more targeted towards App Catalog apps</a:t>
            </a:r>
          </a:p>
          <a:p>
            <a:r>
              <a:rPr lang="en-US" dirty="0" smtClean="0"/>
              <a:t>Using cloud services &amp; VS 2012</a:t>
            </a:r>
          </a:p>
          <a:p>
            <a:pPr lvl="1"/>
            <a:r>
              <a:rPr lang="en-US" dirty="0" smtClean="0"/>
              <a:t>SharePoint Online + Azure + Team Foundation Service (on the cloud)</a:t>
            </a:r>
          </a:p>
          <a:p>
            <a:pPr lvl="1"/>
            <a:r>
              <a:rPr lang="en-US" dirty="0" smtClean="0"/>
              <a:t>All of these are possible on-</a:t>
            </a:r>
            <a:r>
              <a:rPr lang="en-US" dirty="0" err="1" smtClean="0"/>
              <a:t>prem</a:t>
            </a:r>
            <a:endParaRPr lang="en-US" dirty="0" smtClean="0"/>
          </a:p>
        </p:txBody>
      </p:sp>
    </p:spTree>
    <p:extLst>
      <p:ext uri="{BB962C8B-B14F-4D97-AF65-F5344CB8AC3E}">
        <p14:creationId xmlns:p14="http://schemas.microsoft.com/office/powerpoint/2010/main" val="3274358891"/>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recap on the app model</a:t>
            </a:r>
            <a:endParaRPr lang="en-US" dirty="0"/>
          </a:p>
        </p:txBody>
      </p:sp>
      <p:sp>
        <p:nvSpPr>
          <p:cNvPr id="3" name="Text Placeholder 2"/>
          <p:cNvSpPr>
            <a:spLocks noGrp="1"/>
          </p:cNvSpPr>
          <p:nvPr>
            <p:ph type="body" sz="quarter" idx="10"/>
          </p:nvPr>
        </p:nvSpPr>
        <p:spPr>
          <a:xfrm>
            <a:off x="274638" y="1212850"/>
            <a:ext cx="11887200" cy="5506123"/>
          </a:xfrm>
        </p:spPr>
        <p:txBody>
          <a:bodyPr/>
          <a:lstStyle/>
          <a:p>
            <a:r>
              <a:rPr lang="en-US" sz="3200" dirty="0" smtClean="0"/>
              <a:t>Apps can contain SP elements (content types, lists, </a:t>
            </a:r>
            <a:r>
              <a:rPr lang="en-US" sz="3200" dirty="0" err="1" smtClean="0"/>
              <a:t>etc</a:t>
            </a:r>
            <a:r>
              <a:rPr lang="en-US" sz="3200" dirty="0" smtClean="0"/>
              <a:t>)</a:t>
            </a:r>
          </a:p>
          <a:p>
            <a:r>
              <a:rPr lang="en-US" sz="2000" dirty="0" smtClean="0">
                <a:gradFill>
                  <a:gsLst>
                    <a:gs pos="1250">
                      <a:schemeClr val="tx1"/>
                    </a:gs>
                    <a:gs pos="100000">
                      <a:schemeClr val="tx1"/>
                    </a:gs>
                  </a:gsLst>
                  <a:lin ang="5400000" scaled="0"/>
                </a:gradFill>
                <a:latin typeface="+mn-lt"/>
              </a:rPr>
              <a:t>These </a:t>
            </a:r>
            <a:r>
              <a:rPr lang="en-US" sz="2000" dirty="0">
                <a:gradFill>
                  <a:gsLst>
                    <a:gs pos="1250">
                      <a:schemeClr val="tx1"/>
                    </a:gs>
                    <a:gs pos="100000">
                      <a:schemeClr val="tx1"/>
                    </a:gs>
                  </a:gsLst>
                  <a:lin ang="5400000" scaled="0"/>
                </a:gradFill>
                <a:latin typeface="+mn-lt"/>
              </a:rPr>
              <a:t>elements are deployed into a separate App Web</a:t>
            </a:r>
          </a:p>
          <a:p>
            <a:endParaRPr lang="en-US" sz="3200" dirty="0"/>
          </a:p>
          <a:p>
            <a:endParaRPr lang="en-US" sz="3200" dirty="0" smtClean="0"/>
          </a:p>
          <a:p>
            <a:endParaRPr lang="en-US" sz="3200" dirty="0"/>
          </a:p>
          <a:p>
            <a:endParaRPr lang="en-US" sz="3200" dirty="0" smtClean="0"/>
          </a:p>
          <a:p>
            <a:endParaRPr lang="en-US" sz="3200" dirty="0"/>
          </a:p>
          <a:p>
            <a:endParaRPr lang="en-US" sz="3200" dirty="0"/>
          </a:p>
          <a:p>
            <a:endParaRPr lang="en-US" sz="1800" dirty="0" smtClean="0"/>
          </a:p>
          <a:p>
            <a:r>
              <a:rPr lang="en-US" sz="3200" dirty="0"/>
              <a:t>A</a:t>
            </a:r>
            <a:r>
              <a:rPr lang="en-US" sz="3200" dirty="0" smtClean="0"/>
              <a:t>n app can request permissions to interact with the host web, or host site collection, using the Client Object Model/REST</a:t>
            </a:r>
            <a:endParaRPr lang="en-US" sz="3200" dirty="0"/>
          </a:p>
        </p:txBody>
      </p:sp>
      <p:sp>
        <p:nvSpPr>
          <p:cNvPr id="5" name="Rectangle 4"/>
          <p:cNvSpPr>
            <a:spLocks noChangeArrowheads="1"/>
          </p:cNvSpPr>
          <p:nvPr/>
        </p:nvSpPr>
        <p:spPr bwMode="auto">
          <a:xfrm>
            <a:off x="4389437" y="2390965"/>
            <a:ext cx="1371600" cy="1371600"/>
          </a:xfrm>
          <a:prstGeom prst="rect">
            <a:avLst/>
          </a:prstGeom>
          <a:solidFill>
            <a:schemeClr val="accent2"/>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a:gradFill>
                <a:gsLst>
                  <a:gs pos="0">
                    <a:srgbClr val="FFFFFF"/>
                  </a:gs>
                  <a:gs pos="100000">
                    <a:srgbClr val="FFFFFF"/>
                  </a:gs>
                </a:gsLst>
                <a:lin ang="5400000" scaled="0"/>
              </a:gradFill>
            </a:endParaRPr>
          </a:p>
        </p:txBody>
      </p:sp>
      <p:sp>
        <p:nvSpPr>
          <p:cNvPr id="6" name="TextBox 5"/>
          <p:cNvSpPr txBox="1">
            <a:spLocks noChangeArrowheads="1"/>
          </p:cNvSpPr>
          <p:nvPr/>
        </p:nvSpPr>
        <p:spPr bwMode="auto">
          <a:xfrm>
            <a:off x="4389438" y="2534280"/>
            <a:ext cx="1371600" cy="1084969"/>
          </a:xfrm>
          <a:prstGeom prst="rect">
            <a:avLst/>
          </a:prstGeom>
          <a:noFill/>
          <a:ln>
            <a:noFill/>
          </a:ln>
          <a:extLst/>
        </p:spPr>
        <p:txBody>
          <a:bodyPr wrap="square" lIns="99115" tIns="49558" rIns="99115" bIns="49558">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US" sz="3200" b="1" spc="100" dirty="0">
                <a:solidFill>
                  <a:schemeClr val="bg1"/>
                </a:solidFill>
                <a:latin typeface="+mj-lt"/>
              </a:rPr>
              <a:t>Host </a:t>
            </a:r>
            <a:r>
              <a:rPr lang="en-US" sz="3200" b="1" spc="100" dirty="0" smtClean="0">
                <a:solidFill>
                  <a:schemeClr val="bg1"/>
                </a:solidFill>
                <a:latin typeface="+mj-lt"/>
              </a:rPr>
              <a:t>web</a:t>
            </a:r>
            <a:endParaRPr lang="en-US" sz="3600" b="1" spc="100" dirty="0">
              <a:solidFill>
                <a:schemeClr val="bg1"/>
              </a:solidFill>
              <a:latin typeface="+mj-lt"/>
            </a:endParaRPr>
          </a:p>
        </p:txBody>
      </p:sp>
      <p:sp>
        <p:nvSpPr>
          <p:cNvPr id="7" name="Rectangle 6"/>
          <p:cNvSpPr>
            <a:spLocks noChangeArrowheads="1"/>
          </p:cNvSpPr>
          <p:nvPr/>
        </p:nvSpPr>
        <p:spPr bwMode="auto">
          <a:xfrm>
            <a:off x="6017471" y="3878262"/>
            <a:ext cx="1371600" cy="1371600"/>
          </a:xfrm>
          <a:prstGeom prst="rect">
            <a:avLst/>
          </a:prstGeom>
          <a:solidFill>
            <a:schemeClr val="accent4"/>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a:gradFill>
                <a:gsLst>
                  <a:gs pos="0">
                    <a:srgbClr val="FFFFFF"/>
                  </a:gs>
                  <a:gs pos="100000">
                    <a:srgbClr val="FFFFFF"/>
                  </a:gs>
                </a:gsLst>
                <a:lin ang="5400000" scaled="0"/>
              </a:gradFill>
            </a:endParaRPr>
          </a:p>
        </p:txBody>
      </p:sp>
      <p:sp>
        <p:nvSpPr>
          <p:cNvPr id="8" name="TextBox 7"/>
          <p:cNvSpPr txBox="1">
            <a:spLocks noChangeArrowheads="1"/>
          </p:cNvSpPr>
          <p:nvPr/>
        </p:nvSpPr>
        <p:spPr bwMode="auto">
          <a:xfrm>
            <a:off x="5959055" y="4021577"/>
            <a:ext cx="1488431" cy="1084969"/>
          </a:xfrm>
          <a:prstGeom prst="rect">
            <a:avLst/>
          </a:prstGeom>
          <a:noFill/>
          <a:ln>
            <a:noFill/>
          </a:ln>
          <a:extLst/>
        </p:spPr>
        <p:txBody>
          <a:bodyPr wrap="square" lIns="99115" tIns="49558" rIns="99115" bIns="49558">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US" sz="3200" b="1" spc="100" dirty="0">
                <a:solidFill>
                  <a:schemeClr val="bg1"/>
                </a:solidFill>
                <a:latin typeface="+mj-lt"/>
              </a:rPr>
              <a:t>App </a:t>
            </a:r>
            <a:r>
              <a:rPr lang="en-US" sz="3200" b="1" spc="100" dirty="0" smtClean="0">
                <a:solidFill>
                  <a:schemeClr val="bg1"/>
                </a:solidFill>
                <a:latin typeface="+mj-lt"/>
              </a:rPr>
              <a:t>web</a:t>
            </a:r>
            <a:endParaRPr lang="en-US" sz="3600" b="1" spc="100" dirty="0">
              <a:solidFill>
                <a:schemeClr val="bg1"/>
              </a:solidFill>
              <a:latin typeface="+mj-lt"/>
            </a:endParaRPr>
          </a:p>
        </p:txBody>
      </p:sp>
      <p:sp>
        <p:nvSpPr>
          <p:cNvPr id="9" name="Straight Connector 8"/>
          <p:cNvSpPr>
            <a:spLocks noChangeShapeType="1"/>
          </p:cNvSpPr>
          <p:nvPr/>
        </p:nvSpPr>
        <p:spPr bwMode="auto">
          <a:xfrm flipV="1">
            <a:off x="5213612" y="3855256"/>
            <a:ext cx="2366" cy="708804"/>
          </a:xfrm>
          <a:prstGeom prst="line">
            <a:avLst/>
          </a:prstGeom>
          <a:ln w="38100">
            <a:solidFill>
              <a:schemeClr val="accent6"/>
            </a:solidFill>
            <a:tailEnd type="oval"/>
          </a:ln>
          <a:extLst/>
        </p:spPr>
        <p:style>
          <a:lnRef idx="1">
            <a:schemeClr val="accent1"/>
          </a:lnRef>
          <a:fillRef idx="0">
            <a:schemeClr val="accent1"/>
          </a:fillRef>
          <a:effectRef idx="0">
            <a:schemeClr val="accent1"/>
          </a:effectRef>
          <a:fontRef idx="minor">
            <a:schemeClr val="tx1"/>
          </a:fontRef>
        </p:style>
        <p:txBody>
          <a:bodyPr anchor="ctr"/>
          <a:lstStyle/>
          <a:p>
            <a:endParaRPr lang="en-US" sz="2203">
              <a:solidFill>
                <a:schemeClr val="bg1"/>
              </a:solidFill>
              <a:latin typeface="+mj-lt"/>
            </a:endParaRPr>
          </a:p>
        </p:txBody>
      </p:sp>
      <p:sp>
        <p:nvSpPr>
          <p:cNvPr id="10" name="Straight Connector 9"/>
          <p:cNvSpPr>
            <a:spLocks noChangeShapeType="1"/>
          </p:cNvSpPr>
          <p:nvPr/>
        </p:nvSpPr>
        <p:spPr bwMode="auto">
          <a:xfrm>
            <a:off x="5215976" y="4564061"/>
            <a:ext cx="649092" cy="0"/>
          </a:xfrm>
          <a:prstGeom prst="line">
            <a:avLst/>
          </a:prstGeom>
          <a:ln w="38100">
            <a:solidFill>
              <a:schemeClr val="accent6"/>
            </a:solidFill>
            <a:tailEnd type="oval"/>
          </a:ln>
          <a:extLst/>
        </p:spPr>
        <p:style>
          <a:lnRef idx="1">
            <a:schemeClr val="accent1"/>
          </a:lnRef>
          <a:fillRef idx="0">
            <a:schemeClr val="accent1"/>
          </a:fillRef>
          <a:effectRef idx="0">
            <a:schemeClr val="accent1"/>
          </a:effectRef>
          <a:fontRef idx="minor">
            <a:schemeClr val="tx1"/>
          </a:fontRef>
        </p:style>
        <p:txBody>
          <a:bodyPr anchor="ctr"/>
          <a:lstStyle/>
          <a:p>
            <a:endParaRPr lang="en-US" sz="2203">
              <a:solidFill>
                <a:schemeClr val="bg1"/>
              </a:solidFill>
              <a:latin typeface="+mj-lt"/>
            </a:endParaRPr>
          </a:p>
        </p:txBody>
      </p:sp>
    </p:spTree>
    <p:extLst>
      <p:ext uri="{BB962C8B-B14F-4D97-AF65-F5344CB8AC3E}">
        <p14:creationId xmlns:p14="http://schemas.microsoft.com/office/powerpoint/2010/main" val="37230093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Scenario</a:t>
            </a:r>
            <a:endParaRPr lang="en-US" dirty="0"/>
          </a:p>
        </p:txBody>
      </p:sp>
      <p:sp>
        <p:nvSpPr>
          <p:cNvPr id="3" name="Text Placeholder 2"/>
          <p:cNvSpPr>
            <a:spLocks noGrp="1"/>
          </p:cNvSpPr>
          <p:nvPr>
            <p:ph type="body" sz="quarter" idx="10"/>
          </p:nvPr>
        </p:nvSpPr>
        <p:spPr>
          <a:xfrm>
            <a:off x="274638" y="1212850"/>
            <a:ext cx="11887200" cy="3108543"/>
          </a:xfrm>
        </p:spPr>
        <p:txBody>
          <a:bodyPr/>
          <a:lstStyle/>
          <a:p>
            <a:r>
              <a:rPr lang="en-US" dirty="0" smtClean="0"/>
              <a:t>Contoso Electronics </a:t>
            </a:r>
            <a:r>
              <a:rPr lang="en-US" dirty="0"/>
              <a:t>d</a:t>
            </a:r>
            <a:r>
              <a:rPr lang="en-US" dirty="0" smtClean="0"/>
              <a:t>evelopment team</a:t>
            </a:r>
          </a:p>
          <a:p>
            <a:pPr lvl="1"/>
            <a:r>
              <a:rPr lang="en-US" dirty="0" smtClean="0"/>
              <a:t>In charge of developing new functionality into their website</a:t>
            </a:r>
          </a:p>
          <a:p>
            <a:r>
              <a:rPr lang="en-US" dirty="0" smtClean="0"/>
              <a:t>SharePoint Online for document management</a:t>
            </a:r>
          </a:p>
          <a:p>
            <a:pPr lvl="1"/>
            <a:r>
              <a:rPr lang="en-US" dirty="0" smtClean="0"/>
              <a:t>Existing solution for handling specs, documents, designs and collaterals for new features</a:t>
            </a:r>
          </a:p>
          <a:p>
            <a:r>
              <a:rPr lang="en-US" dirty="0" smtClean="0"/>
              <a:t>TFS for </a:t>
            </a:r>
            <a:r>
              <a:rPr lang="en-US" dirty="0" err="1" smtClean="0"/>
              <a:t>dev</a:t>
            </a:r>
            <a:r>
              <a:rPr lang="en-US" dirty="0" smtClean="0"/>
              <a:t> code/work/task management</a:t>
            </a:r>
          </a:p>
          <a:p>
            <a:pPr lvl="1"/>
            <a:r>
              <a:rPr lang="en-US" dirty="0" smtClean="0"/>
              <a:t>Tacking the </a:t>
            </a:r>
            <a:r>
              <a:rPr lang="en-US" dirty="0" err="1" smtClean="0"/>
              <a:t>dev</a:t>
            </a:r>
            <a:r>
              <a:rPr lang="en-US" dirty="0" smtClean="0"/>
              <a:t> work and task progress. Using Team Foundation Service on the cloud.</a:t>
            </a:r>
            <a:endParaRPr lang="en-US" dirty="0"/>
          </a:p>
        </p:txBody>
      </p:sp>
      <p:sp>
        <p:nvSpPr>
          <p:cNvPr id="6" name="Rectangle 5"/>
          <p:cNvSpPr>
            <a:spLocks noChangeArrowheads="1"/>
          </p:cNvSpPr>
          <p:nvPr/>
        </p:nvSpPr>
        <p:spPr bwMode="auto">
          <a:xfrm>
            <a:off x="3200054" y="4792662"/>
            <a:ext cx="1371600" cy="1371600"/>
          </a:xfrm>
          <a:prstGeom prst="rect">
            <a:avLst/>
          </a:prstGeom>
          <a:solidFill>
            <a:schemeClr val="bg2"/>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a:gradFill>
                <a:gsLst>
                  <a:gs pos="0">
                    <a:srgbClr val="FFFFFF"/>
                  </a:gs>
                  <a:gs pos="100000">
                    <a:srgbClr val="FFFFFF"/>
                  </a:gs>
                </a:gsLst>
                <a:lin ang="5400000" scaled="0"/>
              </a:gradFill>
            </a:endParaRPr>
          </a:p>
        </p:txBody>
      </p:sp>
      <p:sp>
        <p:nvSpPr>
          <p:cNvPr id="7" name="Rectangle 6"/>
          <p:cNvSpPr>
            <a:spLocks noChangeArrowheads="1"/>
          </p:cNvSpPr>
          <p:nvPr/>
        </p:nvSpPr>
        <p:spPr bwMode="auto">
          <a:xfrm>
            <a:off x="7374020" y="4750416"/>
            <a:ext cx="1371600" cy="1371600"/>
          </a:xfrm>
          <a:prstGeom prst="rect">
            <a:avLst/>
          </a:prstGeom>
          <a:solidFill>
            <a:schemeClr val="accent4"/>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a:gradFill>
                <a:gsLst>
                  <a:gs pos="0">
                    <a:srgbClr val="FFFFFF"/>
                  </a:gs>
                  <a:gs pos="100000">
                    <a:srgbClr val="FFFFFF"/>
                  </a:gs>
                </a:gsLst>
                <a:lin ang="5400000" scaled="0"/>
              </a:gradFill>
            </a:endParaRPr>
          </a:p>
        </p:txBody>
      </p:sp>
      <p:sp>
        <p:nvSpPr>
          <p:cNvPr id="8" name="TextBox 7"/>
          <p:cNvSpPr txBox="1">
            <a:spLocks noChangeArrowheads="1"/>
          </p:cNvSpPr>
          <p:nvPr/>
        </p:nvSpPr>
        <p:spPr bwMode="auto">
          <a:xfrm>
            <a:off x="3200054" y="5182199"/>
            <a:ext cx="1371600" cy="592526"/>
          </a:xfrm>
          <a:prstGeom prst="rect">
            <a:avLst/>
          </a:prstGeom>
          <a:noFill/>
          <a:ln>
            <a:noFill/>
          </a:ln>
          <a:extLst/>
        </p:spPr>
        <p:txBody>
          <a:bodyPr wrap="square" lIns="99115" tIns="49558" rIns="99115" bIns="49558">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US" sz="3200" b="1" spc="100" dirty="0" smtClean="0">
                <a:solidFill>
                  <a:schemeClr val="bg1"/>
                </a:solidFill>
                <a:latin typeface="+mj-lt"/>
              </a:rPr>
              <a:t>SP</a:t>
            </a:r>
            <a:endParaRPr lang="en-US" sz="3600" b="1" spc="100" dirty="0">
              <a:solidFill>
                <a:schemeClr val="bg1"/>
              </a:solidFill>
              <a:latin typeface="+mj-lt"/>
            </a:endParaRPr>
          </a:p>
        </p:txBody>
      </p:sp>
      <p:sp>
        <p:nvSpPr>
          <p:cNvPr id="9" name="TextBox 8"/>
          <p:cNvSpPr txBox="1">
            <a:spLocks noChangeArrowheads="1"/>
          </p:cNvSpPr>
          <p:nvPr/>
        </p:nvSpPr>
        <p:spPr bwMode="auto">
          <a:xfrm>
            <a:off x="7374020" y="5139953"/>
            <a:ext cx="1371600" cy="592526"/>
          </a:xfrm>
          <a:prstGeom prst="rect">
            <a:avLst/>
          </a:prstGeom>
          <a:noFill/>
          <a:ln>
            <a:noFill/>
          </a:ln>
          <a:extLst/>
        </p:spPr>
        <p:txBody>
          <a:bodyPr wrap="square" lIns="99115" tIns="49558" rIns="99115" bIns="49558">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US" sz="3200" b="1" spc="100" dirty="0" smtClean="0">
                <a:solidFill>
                  <a:schemeClr val="bg1"/>
                </a:solidFill>
                <a:latin typeface="+mj-lt"/>
              </a:rPr>
              <a:t>TFS</a:t>
            </a:r>
            <a:endParaRPr lang="en-US" sz="3600" b="1" spc="100" dirty="0">
              <a:solidFill>
                <a:schemeClr val="bg1"/>
              </a:solidFill>
              <a:latin typeface="+mj-lt"/>
            </a:endParaRPr>
          </a:p>
        </p:txBody>
      </p:sp>
    </p:spTree>
    <p:extLst>
      <p:ext uri="{BB962C8B-B14F-4D97-AF65-F5344CB8AC3E}">
        <p14:creationId xmlns:p14="http://schemas.microsoft.com/office/powerpoint/2010/main" val="671679198"/>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Before we start…</a:t>
            </a:r>
            <a:endParaRPr lang="en-US" dirty="0"/>
          </a:p>
        </p:txBody>
      </p:sp>
      <p:sp>
        <p:nvSpPr>
          <p:cNvPr id="5" name="Text Placeholder 4"/>
          <p:cNvSpPr>
            <a:spLocks noGrp="1"/>
          </p:cNvSpPr>
          <p:nvPr>
            <p:ph type="body" sz="quarter" idx="12"/>
          </p:nvPr>
        </p:nvSpPr>
        <p:spPr/>
        <p:txBody>
          <a:bodyPr/>
          <a:lstStyle/>
          <a:p>
            <a:r>
              <a:rPr lang="en-US" dirty="0" smtClean="0"/>
              <a:t>Scenario</a:t>
            </a:r>
            <a:endParaRPr lang="en-US" dirty="0"/>
          </a:p>
        </p:txBody>
      </p:sp>
    </p:spTree>
    <p:extLst>
      <p:ext uri="{BB962C8B-B14F-4D97-AF65-F5344CB8AC3E}">
        <p14:creationId xmlns:p14="http://schemas.microsoft.com/office/powerpoint/2010/main" val="58477247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Scenario</a:t>
            </a:r>
            <a:endParaRPr lang="en-US" dirty="0"/>
          </a:p>
        </p:txBody>
      </p:sp>
      <p:sp>
        <p:nvSpPr>
          <p:cNvPr id="4" name="Text Placeholder 3"/>
          <p:cNvSpPr>
            <a:spLocks noGrp="1"/>
          </p:cNvSpPr>
          <p:nvPr>
            <p:ph type="body" sz="quarter" idx="10"/>
          </p:nvPr>
        </p:nvSpPr>
        <p:spPr>
          <a:xfrm>
            <a:off x="274638" y="1212850"/>
            <a:ext cx="11887200" cy="3108543"/>
          </a:xfrm>
        </p:spPr>
        <p:txBody>
          <a:bodyPr/>
          <a:lstStyle/>
          <a:p>
            <a:r>
              <a:rPr lang="en-US" dirty="0" smtClean="0"/>
              <a:t>Our app will do 2 things:</a:t>
            </a:r>
            <a:endParaRPr lang="en-US" dirty="0"/>
          </a:p>
          <a:p>
            <a:pPr marL="742950" indent="-742950">
              <a:buFont typeface="+mj-lt"/>
              <a:buAutoNum type="arabicPeriod"/>
            </a:pPr>
            <a:r>
              <a:rPr lang="en-US" sz="2000" dirty="0" err="1">
                <a:gradFill>
                  <a:gsLst>
                    <a:gs pos="1250">
                      <a:schemeClr val="tx1"/>
                    </a:gs>
                    <a:gs pos="100000">
                      <a:schemeClr val="tx1"/>
                    </a:gs>
                  </a:gsLst>
                  <a:lin ang="5400000" scaled="0"/>
                </a:gradFill>
                <a:latin typeface="+mn-lt"/>
              </a:rPr>
              <a:t>ItemAdded</a:t>
            </a:r>
            <a:r>
              <a:rPr lang="en-US" sz="2000" dirty="0">
                <a:gradFill>
                  <a:gsLst>
                    <a:gs pos="1250">
                      <a:schemeClr val="tx1"/>
                    </a:gs>
                    <a:gs pos="100000">
                      <a:schemeClr val="tx1"/>
                    </a:gs>
                  </a:gsLst>
                  <a:lin ang="5400000" scaled="0"/>
                </a:gradFill>
                <a:latin typeface="+mn-lt"/>
              </a:rPr>
              <a:t> event </a:t>
            </a:r>
            <a:r>
              <a:rPr lang="en-US" sz="2000" dirty="0" smtClean="0">
                <a:gradFill>
                  <a:gsLst>
                    <a:gs pos="1250">
                      <a:schemeClr val="tx1"/>
                    </a:gs>
                    <a:gs pos="100000">
                      <a:schemeClr val="tx1"/>
                    </a:gs>
                  </a:gsLst>
                  <a:lin ang="5400000" scaled="0"/>
                </a:gradFill>
                <a:latin typeface="+mn-lt"/>
              </a:rPr>
              <a:t>receiver to populate fields</a:t>
            </a:r>
            <a:endParaRPr lang="en-US" sz="2000" dirty="0">
              <a:gradFill>
                <a:gsLst>
                  <a:gs pos="1250">
                    <a:schemeClr val="tx1"/>
                  </a:gs>
                  <a:gs pos="100000">
                    <a:schemeClr val="tx1"/>
                  </a:gs>
                </a:gsLst>
                <a:lin ang="5400000" scaled="0"/>
              </a:gradFill>
              <a:latin typeface="+mn-lt"/>
            </a:endParaRPr>
          </a:p>
          <a:p>
            <a:pPr marL="742950" indent="-742950">
              <a:buFont typeface="+mj-lt"/>
              <a:buAutoNum type="arabicPeriod"/>
            </a:pPr>
            <a:r>
              <a:rPr lang="en-US" sz="2000" dirty="0">
                <a:gradFill>
                  <a:gsLst>
                    <a:gs pos="1250">
                      <a:schemeClr val="tx1"/>
                    </a:gs>
                    <a:gs pos="100000">
                      <a:schemeClr val="tx1"/>
                    </a:gs>
                  </a:gsLst>
                  <a:lin ang="5400000" scaled="0"/>
                </a:gradFill>
                <a:latin typeface="+mn-lt"/>
              </a:rPr>
              <a:t>Client web part to display data from </a:t>
            </a:r>
            <a:r>
              <a:rPr lang="en-US" sz="2000" dirty="0" smtClean="0">
                <a:gradFill>
                  <a:gsLst>
                    <a:gs pos="1250">
                      <a:schemeClr val="tx1"/>
                    </a:gs>
                    <a:gs pos="100000">
                      <a:schemeClr val="tx1"/>
                    </a:gs>
                  </a:gsLst>
                  <a:lin ang="5400000" scaled="0"/>
                </a:gradFill>
                <a:latin typeface="+mn-lt"/>
              </a:rPr>
              <a:t>TFS</a:t>
            </a:r>
          </a:p>
          <a:p>
            <a:pPr lvl="0"/>
            <a:r>
              <a:rPr lang="en-US" dirty="0" smtClean="0">
                <a:gradFill>
                  <a:gsLst>
                    <a:gs pos="1250">
                      <a:srgbClr val="012654"/>
                    </a:gs>
                    <a:gs pos="99000">
                      <a:srgbClr val="012654"/>
                    </a:gs>
                  </a:gsLst>
                  <a:lin ang="5400000" scaled="0"/>
                </a:gradFill>
              </a:rPr>
              <a:t>Will be hosted in Azure</a:t>
            </a:r>
          </a:p>
          <a:p>
            <a:pPr lvl="0"/>
            <a:r>
              <a:rPr lang="en-US" sz="2000" dirty="0" smtClean="0">
                <a:gradFill>
                  <a:gsLst>
                    <a:gs pos="1250">
                      <a:srgbClr val="505050"/>
                    </a:gs>
                    <a:gs pos="100000">
                      <a:srgbClr val="505050"/>
                    </a:gs>
                  </a:gsLst>
                  <a:lin ang="5400000" scaled="0"/>
                </a:gradFill>
                <a:latin typeface="Segoe UI"/>
              </a:rPr>
              <a:t>Note however that provider hosted apps can be hosted anywhere</a:t>
            </a:r>
            <a:endParaRPr lang="en-US" sz="2000" dirty="0" smtClean="0">
              <a:gradFill>
                <a:gsLst>
                  <a:gs pos="1250">
                    <a:schemeClr val="tx1"/>
                  </a:gs>
                  <a:gs pos="100000">
                    <a:schemeClr val="tx1"/>
                  </a:gs>
                </a:gsLst>
                <a:lin ang="5400000" scaled="0"/>
              </a:gradFill>
              <a:latin typeface="+mn-lt"/>
            </a:endParaRPr>
          </a:p>
          <a:p>
            <a:r>
              <a:rPr lang="en-US" dirty="0" smtClean="0"/>
              <a:t>All of this, directly in </a:t>
            </a:r>
            <a:r>
              <a:rPr lang="en-US" smtClean="0"/>
              <a:t>the existing host web list</a:t>
            </a:r>
            <a:endParaRPr lang="en-US" dirty="0"/>
          </a:p>
        </p:txBody>
      </p:sp>
      <p:sp>
        <p:nvSpPr>
          <p:cNvPr id="9" name="Rectangle 8"/>
          <p:cNvSpPr>
            <a:spLocks noChangeArrowheads="1"/>
          </p:cNvSpPr>
          <p:nvPr/>
        </p:nvSpPr>
        <p:spPr bwMode="auto">
          <a:xfrm>
            <a:off x="3212106" y="4792663"/>
            <a:ext cx="1371600" cy="1371600"/>
          </a:xfrm>
          <a:prstGeom prst="rect">
            <a:avLst/>
          </a:prstGeom>
          <a:solidFill>
            <a:schemeClr val="bg2"/>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a:gradFill>
                <a:gsLst>
                  <a:gs pos="0">
                    <a:srgbClr val="FFFFFF"/>
                  </a:gs>
                  <a:gs pos="100000">
                    <a:srgbClr val="FFFFFF"/>
                  </a:gs>
                </a:gsLst>
                <a:lin ang="5400000" scaled="0"/>
              </a:gradFill>
            </a:endParaRPr>
          </a:p>
        </p:txBody>
      </p:sp>
      <p:sp>
        <p:nvSpPr>
          <p:cNvPr id="10" name="Rectangle 9"/>
          <p:cNvSpPr>
            <a:spLocks noChangeArrowheads="1"/>
          </p:cNvSpPr>
          <p:nvPr/>
        </p:nvSpPr>
        <p:spPr bwMode="auto">
          <a:xfrm>
            <a:off x="5380037" y="4792662"/>
            <a:ext cx="1371600" cy="1371600"/>
          </a:xfrm>
          <a:prstGeom prst="rect">
            <a:avLst/>
          </a:prstGeom>
          <a:solidFill>
            <a:schemeClr val="tx2"/>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a:gradFill>
                <a:gsLst>
                  <a:gs pos="0">
                    <a:srgbClr val="FFFFFF"/>
                  </a:gs>
                  <a:gs pos="100000">
                    <a:srgbClr val="FFFFFF"/>
                  </a:gs>
                </a:gsLst>
                <a:lin ang="5400000" scaled="0"/>
              </a:gradFill>
            </a:endParaRPr>
          </a:p>
        </p:txBody>
      </p:sp>
      <p:sp>
        <p:nvSpPr>
          <p:cNvPr id="11" name="Rectangle 10"/>
          <p:cNvSpPr>
            <a:spLocks noChangeArrowheads="1"/>
          </p:cNvSpPr>
          <p:nvPr/>
        </p:nvSpPr>
        <p:spPr bwMode="auto">
          <a:xfrm>
            <a:off x="7386072" y="4750417"/>
            <a:ext cx="1371600" cy="1371600"/>
          </a:xfrm>
          <a:prstGeom prst="rect">
            <a:avLst/>
          </a:prstGeom>
          <a:solidFill>
            <a:schemeClr val="accent4"/>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a:gradFill>
                <a:gsLst>
                  <a:gs pos="0">
                    <a:srgbClr val="FFFFFF"/>
                  </a:gs>
                  <a:gs pos="100000">
                    <a:srgbClr val="FFFFFF"/>
                  </a:gs>
                </a:gsLst>
                <a:lin ang="5400000" scaled="0"/>
              </a:gradFill>
            </a:endParaRPr>
          </a:p>
        </p:txBody>
      </p:sp>
      <p:sp>
        <p:nvSpPr>
          <p:cNvPr id="12" name="TextBox 11"/>
          <p:cNvSpPr txBox="1">
            <a:spLocks noChangeArrowheads="1"/>
          </p:cNvSpPr>
          <p:nvPr/>
        </p:nvSpPr>
        <p:spPr bwMode="auto">
          <a:xfrm>
            <a:off x="5380037" y="5139954"/>
            <a:ext cx="1371600" cy="592526"/>
          </a:xfrm>
          <a:prstGeom prst="rect">
            <a:avLst/>
          </a:prstGeom>
          <a:noFill/>
          <a:ln>
            <a:noFill/>
          </a:ln>
          <a:extLst/>
        </p:spPr>
        <p:txBody>
          <a:bodyPr wrap="square" lIns="99115" tIns="49558" rIns="99115" bIns="49558">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US" sz="3200" b="1" spc="100" dirty="0" smtClean="0">
                <a:solidFill>
                  <a:schemeClr val="bg1"/>
                </a:solidFill>
                <a:latin typeface="+mj-lt"/>
              </a:rPr>
              <a:t>Azure </a:t>
            </a:r>
            <a:endParaRPr lang="en-US" sz="3600" b="1" spc="100" dirty="0">
              <a:solidFill>
                <a:schemeClr val="bg1"/>
              </a:solidFill>
              <a:latin typeface="+mj-lt"/>
            </a:endParaRPr>
          </a:p>
        </p:txBody>
      </p:sp>
      <p:sp>
        <p:nvSpPr>
          <p:cNvPr id="13" name="TextBox 12"/>
          <p:cNvSpPr txBox="1">
            <a:spLocks noChangeArrowheads="1"/>
          </p:cNvSpPr>
          <p:nvPr/>
        </p:nvSpPr>
        <p:spPr bwMode="auto">
          <a:xfrm>
            <a:off x="3212106" y="5182200"/>
            <a:ext cx="1371600" cy="592526"/>
          </a:xfrm>
          <a:prstGeom prst="rect">
            <a:avLst/>
          </a:prstGeom>
          <a:noFill/>
          <a:ln>
            <a:noFill/>
          </a:ln>
          <a:extLst/>
        </p:spPr>
        <p:txBody>
          <a:bodyPr wrap="square" lIns="99115" tIns="49558" rIns="99115" bIns="49558">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US" sz="3200" b="1" spc="100" dirty="0" smtClean="0">
                <a:solidFill>
                  <a:schemeClr val="bg1"/>
                </a:solidFill>
                <a:latin typeface="+mj-lt"/>
              </a:rPr>
              <a:t>SP</a:t>
            </a:r>
            <a:endParaRPr lang="en-US" sz="3600" b="1" spc="100" dirty="0">
              <a:solidFill>
                <a:schemeClr val="bg1"/>
              </a:solidFill>
              <a:latin typeface="+mj-lt"/>
            </a:endParaRPr>
          </a:p>
        </p:txBody>
      </p:sp>
      <p:sp>
        <p:nvSpPr>
          <p:cNvPr id="14" name="TextBox 13"/>
          <p:cNvSpPr txBox="1">
            <a:spLocks noChangeArrowheads="1"/>
          </p:cNvSpPr>
          <p:nvPr/>
        </p:nvSpPr>
        <p:spPr bwMode="auto">
          <a:xfrm>
            <a:off x="7386072" y="5139954"/>
            <a:ext cx="1371600" cy="592526"/>
          </a:xfrm>
          <a:prstGeom prst="rect">
            <a:avLst/>
          </a:prstGeom>
          <a:noFill/>
          <a:ln>
            <a:noFill/>
          </a:ln>
          <a:extLst/>
        </p:spPr>
        <p:txBody>
          <a:bodyPr wrap="square" lIns="99115" tIns="49558" rIns="99115" bIns="49558">
            <a:spAutoFit/>
          </a:bodyPr>
          <a:lstStyle>
            <a:lvl1pPr defTabSz="809625" eaLnBrk="0" hangingPunct="0">
              <a:defRPr>
                <a:solidFill>
                  <a:schemeClr val="tx1"/>
                </a:solidFill>
                <a:latin typeface="Arial" charset="0"/>
              </a:defRPr>
            </a:lvl1pPr>
            <a:lvl2pPr marL="742950" indent="-285750" defTabSz="809625" eaLnBrk="0" hangingPunct="0">
              <a:defRPr>
                <a:solidFill>
                  <a:schemeClr val="tx1"/>
                </a:solidFill>
                <a:latin typeface="Arial" charset="0"/>
              </a:defRPr>
            </a:lvl2pPr>
            <a:lvl3pPr marL="1143000" indent="-228600" defTabSz="809625" eaLnBrk="0" hangingPunct="0">
              <a:defRPr>
                <a:solidFill>
                  <a:schemeClr val="tx1"/>
                </a:solidFill>
                <a:latin typeface="Arial" charset="0"/>
              </a:defRPr>
            </a:lvl3pPr>
            <a:lvl4pPr marL="1600200" indent="-228600" defTabSz="809625" eaLnBrk="0" hangingPunct="0">
              <a:defRPr>
                <a:solidFill>
                  <a:schemeClr val="tx1"/>
                </a:solidFill>
                <a:latin typeface="Arial" charset="0"/>
              </a:defRPr>
            </a:lvl4pPr>
            <a:lvl5pPr marL="2057400" indent="-228600" defTabSz="809625" eaLnBrk="0" hangingPunct="0">
              <a:defRPr>
                <a:solidFill>
                  <a:schemeClr val="tx1"/>
                </a:solidFill>
                <a:latin typeface="Arial" charset="0"/>
              </a:defRPr>
            </a:lvl5pPr>
            <a:lvl6pPr marL="2514600" indent="-228600" defTabSz="809625" eaLnBrk="0" fontAlgn="base" hangingPunct="0">
              <a:spcBef>
                <a:spcPct val="0"/>
              </a:spcBef>
              <a:spcAft>
                <a:spcPct val="0"/>
              </a:spcAft>
              <a:defRPr>
                <a:solidFill>
                  <a:schemeClr val="tx1"/>
                </a:solidFill>
                <a:latin typeface="Arial" charset="0"/>
              </a:defRPr>
            </a:lvl6pPr>
            <a:lvl7pPr marL="2971800" indent="-228600" defTabSz="809625" eaLnBrk="0" fontAlgn="base" hangingPunct="0">
              <a:spcBef>
                <a:spcPct val="0"/>
              </a:spcBef>
              <a:spcAft>
                <a:spcPct val="0"/>
              </a:spcAft>
              <a:defRPr>
                <a:solidFill>
                  <a:schemeClr val="tx1"/>
                </a:solidFill>
                <a:latin typeface="Arial" charset="0"/>
              </a:defRPr>
            </a:lvl7pPr>
            <a:lvl8pPr marL="3429000" indent="-228600" defTabSz="809625" eaLnBrk="0" fontAlgn="base" hangingPunct="0">
              <a:spcBef>
                <a:spcPct val="0"/>
              </a:spcBef>
              <a:spcAft>
                <a:spcPct val="0"/>
              </a:spcAft>
              <a:defRPr>
                <a:solidFill>
                  <a:schemeClr val="tx1"/>
                </a:solidFill>
                <a:latin typeface="Arial" charset="0"/>
              </a:defRPr>
            </a:lvl8pPr>
            <a:lvl9pPr marL="3886200" indent="-228600" defTabSz="809625"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US" sz="3200" b="1" spc="100" dirty="0" smtClean="0">
                <a:solidFill>
                  <a:schemeClr val="bg1"/>
                </a:solidFill>
                <a:latin typeface="+mj-lt"/>
              </a:rPr>
              <a:t>TFS</a:t>
            </a:r>
            <a:endParaRPr lang="en-US" sz="3600" b="1" spc="100" dirty="0">
              <a:solidFill>
                <a:schemeClr val="bg1"/>
              </a:solidFill>
              <a:latin typeface="+mj-lt"/>
            </a:endParaRPr>
          </a:p>
        </p:txBody>
      </p:sp>
      <p:cxnSp>
        <p:nvCxnSpPr>
          <p:cNvPr id="15" name="Straight Arrow Connector 14"/>
          <p:cNvCxnSpPr/>
          <p:nvPr/>
        </p:nvCxnSpPr>
        <p:spPr>
          <a:xfrm>
            <a:off x="4702959" y="5630863"/>
            <a:ext cx="583844" cy="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a:off x="6904037" y="5478462"/>
            <a:ext cx="381000" cy="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H="1" flipV="1">
            <a:off x="4702959" y="5324711"/>
            <a:ext cx="583844" cy="1352"/>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a:off x="2737872" y="5478462"/>
            <a:ext cx="379816" cy="1"/>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01533770"/>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2"/>
          <a:stretch>
            <a:fillRect/>
          </a:stretch>
        </p:blipFill>
        <p:spPr>
          <a:xfrm>
            <a:off x="1953566" y="1240758"/>
            <a:ext cx="7492107" cy="5248060"/>
          </a:xfrm>
          <a:prstGeom prst="rect">
            <a:avLst/>
          </a:prstGeom>
        </p:spPr>
      </p:pic>
      <p:sp>
        <p:nvSpPr>
          <p:cNvPr id="2" name="Title 1"/>
          <p:cNvSpPr>
            <a:spLocks noGrp="1"/>
          </p:cNvSpPr>
          <p:nvPr>
            <p:ph type="title"/>
          </p:nvPr>
        </p:nvSpPr>
        <p:spPr/>
        <p:txBody>
          <a:bodyPr/>
          <a:lstStyle/>
          <a:p>
            <a:r>
              <a:rPr lang="en-US" dirty="0" smtClean="0"/>
              <a:t>Part #1</a:t>
            </a:r>
            <a:endParaRPr lang="en-US" dirty="0"/>
          </a:p>
        </p:txBody>
      </p:sp>
      <p:sp>
        <p:nvSpPr>
          <p:cNvPr id="4" name="Rectangle 3"/>
          <p:cNvSpPr/>
          <p:nvPr/>
        </p:nvSpPr>
        <p:spPr bwMode="auto">
          <a:xfrm>
            <a:off x="3398837" y="4411662"/>
            <a:ext cx="4572000" cy="762000"/>
          </a:xfrm>
          <a:prstGeom prst="rect">
            <a:avLst/>
          </a:prstGeom>
          <a:solidFill>
            <a:schemeClr val="accent2">
              <a:lumMod val="75000"/>
              <a:alpha val="10196"/>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119126611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theme/theme1.xml><?xml version="1.0" encoding="utf-8"?>
<a:theme xmlns:a="http://schemas.openxmlformats.org/drawingml/2006/main" name="5-30072_SPC2012_Developer_Template_16x9">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Developer_Template_16x9_Light">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SPC2012_Developer_Template_16x9">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Pablo Barvo </External_x0020_Speaker>
    <Session_x0020_Code xmlns="2295e2e7-0eeb-498e-8716-217bb2ee6ee3">SPC067</Session_x0020_Code>
    <ProductTaxHTField0 xmlns="2295e2e7-0eeb-498e-8716-217bb2ee6ee3">
      <Terms xmlns="http://schemas.microsoft.com/office/infopath/2007/PartnerControls"/>
    </ProductTaxHTField0>
    <Presentation_x0020_Date xmlns="2295e2e7-0eeb-498e-8716-217bb2ee6ee3">2012-11-14T08:00:00+00:00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Pablo Barvo</Speaker>
    <AverageRating xmlns="http://schemas.microsoft.com/sharepoint/v3" xsi:nil="true"/>
  </documentManagement>
</p:properties>
</file>

<file path=customXml/itemProps1.xml><?xml version="1.0" encoding="utf-8"?>
<ds:datastoreItem xmlns:ds="http://schemas.openxmlformats.org/officeDocument/2006/customXml" ds:itemID="{AF848041-9ABE-4B86-9A1F-4D46A3F2414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3.xml><?xml version="1.0" encoding="utf-8"?>
<ds:datastoreItem xmlns:ds="http://schemas.openxmlformats.org/officeDocument/2006/customXml" ds:itemID="{F990F116-B58F-4255-B05B-DA3808E0E5C6}">
  <ds:schemaRefs>
    <ds:schemaRef ds:uri="http://purl.org/dc/dcmitype/"/>
    <ds:schemaRef ds:uri="http://schemas.microsoft.com/office/2006/documentManagement/types"/>
    <ds:schemaRef ds:uri="http://schemas.microsoft.com/office/infopath/2007/PartnerControls"/>
    <ds:schemaRef ds:uri="http://www.w3.org/XML/1998/namespace"/>
    <ds:schemaRef ds:uri="2295e2e7-0eeb-498e-8716-217bb2ee6ee3"/>
    <ds:schemaRef ds:uri="http://purl.org/dc/terms/"/>
    <ds:schemaRef ds:uri="http://schemas.openxmlformats.org/package/2006/metadata/core-properties"/>
    <ds:schemaRef ds:uri="230e9df3-be65-4c73-a93b-d1236ebd677e"/>
    <ds:schemaRef ds:uri="032d541b-1b4e-4d91-93c7-b10533c52f73"/>
    <ds:schemaRef ds:uri="http://schemas.microsoft.com/sharepoint/v3"/>
    <ds:schemaRef ds:uri="http://schemas.microsoft.com/office/2006/metadata/properties"/>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SPC2012_Developer_Template_16x9</Template>
  <TotalTime>7242</TotalTime>
  <Words>2274</Words>
  <Application>Microsoft Office PowerPoint</Application>
  <PresentationFormat>Custom</PresentationFormat>
  <Paragraphs>291</Paragraphs>
  <Slides>31</Slides>
  <Notes>6</Notes>
  <HiddenSlides>0</HiddenSlides>
  <MMClips>0</MMClips>
  <ScaleCrop>false</ScaleCrop>
  <HeadingPairs>
    <vt:vector size="4" baseType="variant">
      <vt:variant>
        <vt:lpstr>Theme</vt:lpstr>
      </vt:variant>
      <vt:variant>
        <vt:i4>4</vt:i4>
      </vt:variant>
      <vt:variant>
        <vt:lpstr>Slide Titles</vt:lpstr>
      </vt:variant>
      <vt:variant>
        <vt:i4>31</vt:i4>
      </vt:variant>
    </vt:vector>
  </HeadingPairs>
  <TitlesOfParts>
    <vt:vector size="35" baseType="lpstr">
      <vt:lpstr>5-30072_SPC2012_Developer_Template_16x9</vt:lpstr>
      <vt:lpstr>5-30072_SPC2012_Developer_Template_16x9_Light</vt:lpstr>
      <vt:lpstr>SPC2012_Developer_Template_16x9</vt:lpstr>
      <vt:lpstr>5-30072_SPC2012_Business_Template_16x9_Light</vt:lpstr>
      <vt:lpstr>PowerPoint Presentation</vt:lpstr>
      <vt:lpstr>Deep Dive on building apps like a SharePoint ECM dev  </vt:lpstr>
      <vt:lpstr>Objectives</vt:lpstr>
      <vt:lpstr>What we’ll cover</vt:lpstr>
      <vt:lpstr>A recap on the app model</vt:lpstr>
      <vt:lpstr>Scenario</vt:lpstr>
      <vt:lpstr>Before we start…</vt:lpstr>
      <vt:lpstr>Scenario</vt:lpstr>
      <vt:lpstr>Part #1</vt:lpstr>
      <vt:lpstr>Remote Event Receivers</vt:lpstr>
      <vt:lpstr>Remote Event Receivers flow - OAuth</vt:lpstr>
      <vt:lpstr>What we’ll do next (1/2)</vt:lpstr>
      <vt:lpstr>What we’ll do next (2/2)</vt:lpstr>
      <vt:lpstr>Demo</vt:lpstr>
      <vt:lpstr>Remote Event Receivers recap</vt:lpstr>
      <vt:lpstr>Remote Event Receivers recap</vt:lpstr>
      <vt:lpstr>Part #2</vt:lpstr>
      <vt:lpstr>Client Web Parts</vt:lpstr>
      <vt:lpstr>For our scenario</vt:lpstr>
      <vt:lpstr>What we’ll do next (1/2)</vt:lpstr>
      <vt:lpstr>What we’ll do next (2/2)</vt:lpstr>
      <vt:lpstr>Demo</vt:lpstr>
      <vt:lpstr>Client Web Part recap</vt:lpstr>
      <vt:lpstr>Deployment recap</vt:lpstr>
      <vt:lpstr>There is more</vt:lpstr>
      <vt:lpstr>Closing…</vt:lpstr>
      <vt:lpstr>Other talks of interest</vt:lpstr>
      <vt:lpstr>Thank you!</vt:lpstr>
      <vt:lpstr>Q&amp;A</vt:lpstr>
      <vt:lpstr>PowerPoint Presentation</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Deep Dive on building apps like a SharePoint ECM dev</dc:title>
  <dc:subject>SharePoint Conference 2012</dc:subject>
  <dc:creator>Pablo Barvo</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133</cp:revision>
  <dcterms:created xsi:type="dcterms:W3CDTF">2012-10-22T22:54:07Z</dcterms:created>
  <dcterms:modified xsi:type="dcterms:W3CDTF">2012-12-06T00:50:00Z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