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34"/>
  </p:notesMasterIdLst>
  <p:handoutMasterIdLst>
    <p:handoutMasterId r:id="rId35"/>
  </p:handoutMasterIdLst>
  <p:sldIdLst>
    <p:sldId id="1055" r:id="rId8"/>
    <p:sldId id="1057" r:id="rId9"/>
    <p:sldId id="1059" r:id="rId10"/>
    <p:sldId id="1060" r:id="rId11"/>
    <p:sldId id="1061" r:id="rId12"/>
    <p:sldId id="1062" r:id="rId13"/>
    <p:sldId id="1063" r:id="rId14"/>
    <p:sldId id="1064" r:id="rId15"/>
    <p:sldId id="1065" r:id="rId16"/>
    <p:sldId id="1066" r:id="rId17"/>
    <p:sldId id="1067" r:id="rId18"/>
    <p:sldId id="1068" r:id="rId19"/>
    <p:sldId id="1069" r:id="rId20"/>
    <p:sldId id="1070" r:id="rId21"/>
    <p:sldId id="1071" r:id="rId22"/>
    <p:sldId id="1072" r:id="rId23"/>
    <p:sldId id="1073" r:id="rId24"/>
    <p:sldId id="1074" r:id="rId25"/>
    <p:sldId id="1075" r:id="rId26"/>
    <p:sldId id="1076" r:id="rId27"/>
    <p:sldId id="1077" r:id="rId28"/>
    <p:sldId id="1078" r:id="rId29"/>
    <p:sldId id="1079" r:id="rId30"/>
    <p:sldId id="1080" r:id="rId31"/>
    <p:sldId id="1082" r:id="rId32"/>
    <p:sldId id="1081"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B29602-6906-42BD-BDA4-857CEEF20F78}" type="doc">
      <dgm:prSet loTypeId="urn:microsoft.com/office/officeart/2005/8/layout/vProcess5" loCatId="process" qsTypeId="urn:microsoft.com/office/officeart/2005/8/quickstyle/3d2" qsCatId="3D" csTypeId="urn:microsoft.com/office/officeart/2005/8/colors/accent3_2" csCatId="accent3" phldr="1"/>
      <dgm:spPr/>
      <dgm:t>
        <a:bodyPr/>
        <a:lstStyle/>
        <a:p>
          <a:endParaRPr lang="en-AU"/>
        </a:p>
      </dgm:t>
    </dgm:pt>
    <dgm:pt modelId="{B9B391BC-7F89-4419-8D37-699955CA8BED}">
      <dgm:prSet/>
      <dgm:spPr>
        <a:xfrm>
          <a:off x="0" y="0"/>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180975" indent="0"/>
          <a:r>
            <a:rPr lang="en-US" dirty="0" smtClean="0">
              <a:solidFill>
                <a:sysClr val="window" lastClr="FFFFFF"/>
              </a:solidFill>
              <a:latin typeface="Segoe UI"/>
              <a:ea typeface="+mn-ea"/>
              <a:cs typeface="+mn-cs"/>
            </a:rPr>
            <a:t>Import Data to Create Tables</a:t>
          </a:r>
          <a:endParaRPr lang="en-AU" dirty="0" smtClean="0">
            <a:solidFill>
              <a:sysClr val="window" lastClr="FFFFFF"/>
            </a:solidFill>
            <a:latin typeface="Segoe UI"/>
            <a:ea typeface="+mn-ea"/>
            <a:cs typeface="+mn-cs"/>
          </a:endParaRPr>
        </a:p>
      </dgm:t>
    </dgm:pt>
    <dgm:pt modelId="{96CAC798-0A3C-47A8-8288-083C404E781E}" type="parTrans" cxnId="{BFF15D75-B8EE-44E2-B2FA-73D044D5C965}">
      <dgm:prSet/>
      <dgm:spPr/>
      <dgm:t>
        <a:bodyPr/>
        <a:lstStyle/>
        <a:p>
          <a:endParaRPr lang="en-AU"/>
        </a:p>
      </dgm:t>
    </dgm:pt>
    <dgm:pt modelId="{92AFD533-383E-4B32-B8EF-D995D8B29B62}" type="sibTrans" cxnId="{BFF15D75-B8EE-44E2-B2FA-73D044D5C965}">
      <dgm:prSet/>
      <dgm:spPr>
        <a:xfrm>
          <a:off x="5807254" y="595164"/>
          <a:ext cx="529537" cy="529537"/>
        </a:xfr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gm:spPr>
      <dgm:t>
        <a:bodyPr/>
        <a:lstStyle/>
        <a:p>
          <a:endParaRPr lang="en-AU">
            <a:solidFill>
              <a:sysClr val="windowText" lastClr="000000">
                <a:hueOff val="0"/>
                <a:satOff val="0"/>
                <a:lumOff val="0"/>
                <a:alphaOff val="0"/>
              </a:sysClr>
            </a:solidFill>
            <a:latin typeface="Segoe UI"/>
            <a:ea typeface="+mn-ea"/>
            <a:cs typeface="+mn-cs"/>
          </a:endParaRPr>
        </a:p>
      </dgm:t>
    </dgm:pt>
    <dgm:pt modelId="{6B028A0B-B5F2-4EC3-B254-40E52E8BC73F}">
      <dgm:prSet/>
      <dgm:spPr>
        <a:xfrm>
          <a:off x="473202" y="927822"/>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180975" indent="0"/>
          <a:r>
            <a:rPr lang="en-US" dirty="0" smtClean="0">
              <a:solidFill>
                <a:sysClr val="window" lastClr="FFFFFF"/>
              </a:solidFill>
              <a:latin typeface="Segoe UI"/>
              <a:ea typeface="+mn-ea"/>
              <a:cs typeface="+mn-cs"/>
            </a:rPr>
            <a:t>Enrich the Data Model Design:</a:t>
          </a:r>
          <a:endParaRPr lang="en-AU" dirty="0" smtClean="0">
            <a:solidFill>
              <a:sysClr val="window" lastClr="FFFFFF"/>
            </a:solidFill>
            <a:latin typeface="Segoe UI"/>
            <a:ea typeface="+mn-ea"/>
            <a:cs typeface="+mn-cs"/>
          </a:endParaRPr>
        </a:p>
      </dgm:t>
    </dgm:pt>
    <dgm:pt modelId="{27FFEEC4-DA68-4D02-9FC4-0FACE1CEFC56}" type="parTrans" cxnId="{4A88A03B-8310-44CA-90EC-0ABF7D7375D1}">
      <dgm:prSet/>
      <dgm:spPr/>
      <dgm:t>
        <a:bodyPr/>
        <a:lstStyle/>
        <a:p>
          <a:endParaRPr lang="en-AU"/>
        </a:p>
      </dgm:t>
    </dgm:pt>
    <dgm:pt modelId="{5B444B78-15E3-4E91-A536-A594262F64D3}" type="sibTrans" cxnId="{4A88A03B-8310-44CA-90EC-0ABF7D7375D1}">
      <dgm:prSet/>
      <dgm:spPr>
        <a:xfrm>
          <a:off x="6280456" y="1522986"/>
          <a:ext cx="529537" cy="529537"/>
        </a:xfr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gm:spPr>
      <dgm:t>
        <a:bodyPr/>
        <a:lstStyle/>
        <a:p>
          <a:endParaRPr lang="en-AU">
            <a:solidFill>
              <a:sysClr val="windowText" lastClr="000000">
                <a:hueOff val="0"/>
                <a:satOff val="0"/>
                <a:lumOff val="0"/>
                <a:alphaOff val="0"/>
              </a:sysClr>
            </a:solidFill>
            <a:latin typeface="Segoe UI"/>
            <a:ea typeface="+mn-ea"/>
            <a:cs typeface="+mn-cs"/>
          </a:endParaRPr>
        </a:p>
      </dgm:t>
    </dgm:pt>
    <dgm:pt modelId="{DBAF9E4D-B71A-4A1F-85E1-30B9CFBCE5FB}">
      <dgm:prSet/>
      <dgm:spPr>
        <a:xfrm>
          <a:off x="473202" y="927822"/>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266700" indent="-85725"/>
          <a:r>
            <a:rPr lang="en-US" dirty="0" smtClean="0">
              <a:solidFill>
                <a:sysClr val="window" lastClr="FFFFFF"/>
              </a:solidFill>
              <a:latin typeface="Segoe UI"/>
              <a:ea typeface="+mn-ea"/>
              <a:cs typeface="+mn-cs"/>
            </a:rPr>
            <a:t>Define Table Relationships</a:t>
          </a:r>
          <a:endParaRPr lang="en-AU" dirty="0" smtClean="0">
            <a:solidFill>
              <a:sysClr val="window" lastClr="FFFFFF"/>
            </a:solidFill>
            <a:latin typeface="Segoe UI"/>
            <a:ea typeface="+mn-ea"/>
            <a:cs typeface="+mn-cs"/>
          </a:endParaRPr>
        </a:p>
      </dgm:t>
    </dgm:pt>
    <dgm:pt modelId="{41AF9E1C-9630-4ABE-995A-6F3E08B1F284}" type="parTrans" cxnId="{F27A1517-27A0-449F-A52F-2ED006D5EB2B}">
      <dgm:prSet/>
      <dgm:spPr/>
      <dgm:t>
        <a:bodyPr/>
        <a:lstStyle/>
        <a:p>
          <a:endParaRPr lang="en-AU"/>
        </a:p>
      </dgm:t>
    </dgm:pt>
    <dgm:pt modelId="{216F547D-0938-4ECC-9D1D-0700E43EDECC}" type="sibTrans" cxnId="{F27A1517-27A0-449F-A52F-2ED006D5EB2B}">
      <dgm:prSet/>
      <dgm:spPr/>
      <dgm:t>
        <a:bodyPr/>
        <a:lstStyle/>
        <a:p>
          <a:endParaRPr lang="en-AU"/>
        </a:p>
      </dgm:t>
    </dgm:pt>
    <dgm:pt modelId="{939968D9-1402-4154-90A8-F21B60B93C3E}">
      <dgm:prSet/>
      <dgm:spPr>
        <a:xfrm>
          <a:off x="946404" y="1855644"/>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180975" indent="0"/>
          <a:r>
            <a:rPr lang="en-US" dirty="0" smtClean="0">
              <a:solidFill>
                <a:sysClr val="window" lastClr="FFFFFF"/>
              </a:solidFill>
              <a:latin typeface="Segoe UI"/>
              <a:ea typeface="+mn-ea"/>
              <a:cs typeface="+mn-cs"/>
            </a:rPr>
            <a:t>Optimize the Data Model for Power View</a:t>
          </a:r>
          <a:endParaRPr lang="en-AU" dirty="0" smtClean="0">
            <a:solidFill>
              <a:sysClr val="window" lastClr="FFFFFF"/>
            </a:solidFill>
            <a:latin typeface="Segoe UI"/>
            <a:ea typeface="+mn-ea"/>
            <a:cs typeface="+mn-cs"/>
          </a:endParaRPr>
        </a:p>
      </dgm:t>
    </dgm:pt>
    <dgm:pt modelId="{E0A343F1-AF1C-433A-9BF7-B5B2B16E8627}" type="parTrans" cxnId="{43FB868D-FFF3-4790-BDB4-9293C76E1AE3}">
      <dgm:prSet/>
      <dgm:spPr/>
      <dgm:t>
        <a:bodyPr/>
        <a:lstStyle/>
        <a:p>
          <a:endParaRPr lang="en-AU"/>
        </a:p>
      </dgm:t>
    </dgm:pt>
    <dgm:pt modelId="{767AF1A6-1972-4796-B926-350A82DA4DDA}" type="sibTrans" cxnId="{43FB868D-FFF3-4790-BDB4-9293C76E1AE3}">
      <dgm:prSet/>
      <dgm:spPr>
        <a:xfrm>
          <a:off x="6753658" y="2437231"/>
          <a:ext cx="529537" cy="529537"/>
        </a:xfr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gm:spPr>
      <dgm:t>
        <a:bodyPr/>
        <a:lstStyle/>
        <a:p>
          <a:endParaRPr lang="en-AU">
            <a:solidFill>
              <a:sysClr val="windowText" lastClr="000000">
                <a:hueOff val="0"/>
                <a:satOff val="0"/>
                <a:lumOff val="0"/>
                <a:alphaOff val="0"/>
              </a:sysClr>
            </a:solidFill>
            <a:latin typeface="Segoe UI"/>
            <a:ea typeface="+mn-ea"/>
            <a:cs typeface="+mn-cs"/>
          </a:endParaRPr>
        </a:p>
      </dgm:t>
    </dgm:pt>
    <dgm:pt modelId="{76755756-05DB-4403-9C3F-EC4FF469CEBD}">
      <dgm:prSet/>
      <dgm:spPr>
        <a:xfrm>
          <a:off x="1419605" y="2783467"/>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180975" indent="0"/>
          <a:r>
            <a:rPr lang="en-US" dirty="0" smtClean="0">
              <a:solidFill>
                <a:sysClr val="window" lastClr="FFFFFF"/>
              </a:solidFill>
              <a:latin typeface="Segoe UI"/>
              <a:ea typeface="+mn-ea"/>
              <a:cs typeface="+mn-cs"/>
            </a:rPr>
            <a:t>Produce Reports Based on the Data Model</a:t>
          </a:r>
          <a:endParaRPr lang="en-AU" dirty="0" smtClean="0">
            <a:solidFill>
              <a:sysClr val="window" lastClr="FFFFFF"/>
            </a:solidFill>
            <a:latin typeface="Segoe UI"/>
            <a:ea typeface="+mn-ea"/>
            <a:cs typeface="+mn-cs"/>
          </a:endParaRPr>
        </a:p>
      </dgm:t>
    </dgm:pt>
    <dgm:pt modelId="{C96A4C73-B33D-4CCE-B9FE-D2CF487FA729}" type="parTrans" cxnId="{90F6C169-D4F4-486A-ABBD-8E0A706FE4DD}">
      <dgm:prSet/>
      <dgm:spPr/>
      <dgm:t>
        <a:bodyPr/>
        <a:lstStyle/>
        <a:p>
          <a:endParaRPr lang="en-AU"/>
        </a:p>
      </dgm:t>
    </dgm:pt>
    <dgm:pt modelId="{DC1E6E3A-2297-433E-8220-F64E25AEA92D}" type="sibTrans" cxnId="{90F6C169-D4F4-486A-ABBD-8E0A706FE4DD}">
      <dgm:prSet/>
      <dgm:spPr>
        <a:xfrm>
          <a:off x="7226860" y="3374105"/>
          <a:ext cx="529537" cy="529537"/>
        </a:xfr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gm:spPr>
      <dgm:t>
        <a:bodyPr/>
        <a:lstStyle/>
        <a:p>
          <a:endParaRPr lang="en-AU">
            <a:solidFill>
              <a:sysClr val="windowText" lastClr="000000">
                <a:hueOff val="0"/>
                <a:satOff val="0"/>
                <a:lumOff val="0"/>
                <a:alphaOff val="0"/>
              </a:sysClr>
            </a:solidFill>
            <a:latin typeface="Segoe UI"/>
            <a:ea typeface="+mn-ea"/>
            <a:cs typeface="+mn-cs"/>
          </a:endParaRPr>
        </a:p>
      </dgm:t>
    </dgm:pt>
    <dgm:pt modelId="{E73E2903-D3E4-45D9-8ACC-19F724D4C720}">
      <dgm:prSet/>
      <dgm:spPr>
        <a:xfrm>
          <a:off x="1892808" y="3711289"/>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180975" indent="0"/>
          <a:r>
            <a:rPr lang="en-AU" dirty="0" smtClean="0">
              <a:solidFill>
                <a:sysClr val="window" lastClr="FFFFFF"/>
              </a:solidFill>
              <a:latin typeface="Segoe UI"/>
              <a:ea typeface="+mn-ea"/>
              <a:cs typeface="+mn-cs"/>
            </a:rPr>
            <a:t>Publish the Workbook to SharePoint</a:t>
          </a:r>
        </a:p>
      </dgm:t>
    </dgm:pt>
    <dgm:pt modelId="{3A954A65-8022-4708-9293-1908D3F2D3E9}" type="parTrans" cxnId="{441D1A49-2BEC-44D3-9ACB-C4FF3390F404}">
      <dgm:prSet/>
      <dgm:spPr/>
      <dgm:t>
        <a:bodyPr/>
        <a:lstStyle/>
        <a:p>
          <a:endParaRPr lang="en-AU"/>
        </a:p>
      </dgm:t>
    </dgm:pt>
    <dgm:pt modelId="{251EDD58-E943-48B9-8FBD-1074F8D2C95D}" type="sibTrans" cxnId="{441D1A49-2BEC-44D3-9ACB-C4FF3390F404}">
      <dgm:prSet/>
      <dgm:spPr/>
      <dgm:t>
        <a:bodyPr/>
        <a:lstStyle/>
        <a:p>
          <a:endParaRPr lang="en-AU"/>
        </a:p>
      </dgm:t>
    </dgm:pt>
    <dgm:pt modelId="{A59083DD-41EA-4869-B0A6-6F5D1D6EAC7F}">
      <dgm:prSet/>
      <dgm:spPr>
        <a:xfrm>
          <a:off x="473202" y="927822"/>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266700" indent="-85725"/>
          <a:r>
            <a:rPr lang="en-US" dirty="0" smtClean="0">
              <a:solidFill>
                <a:sysClr val="window" lastClr="FFFFFF"/>
              </a:solidFill>
              <a:latin typeface="Segoe UI"/>
              <a:ea typeface="+mn-ea"/>
              <a:cs typeface="+mn-cs"/>
            </a:rPr>
            <a:t>Calculated Columns, Measures, KPIs, Hierarchies and Perspectives</a:t>
          </a:r>
          <a:endParaRPr lang="en-AU" dirty="0" smtClean="0">
            <a:solidFill>
              <a:sysClr val="window" lastClr="FFFFFF"/>
            </a:solidFill>
            <a:latin typeface="Segoe UI"/>
            <a:ea typeface="+mn-ea"/>
            <a:cs typeface="+mn-cs"/>
          </a:endParaRPr>
        </a:p>
      </dgm:t>
    </dgm:pt>
    <dgm:pt modelId="{841B5AA5-1BB7-47BD-9E94-F52B195A0DBF}" type="parTrans" cxnId="{8B414AC4-73D2-4F05-A7C3-AE8F1FF9C368}">
      <dgm:prSet/>
      <dgm:spPr/>
      <dgm:t>
        <a:bodyPr/>
        <a:lstStyle/>
        <a:p>
          <a:endParaRPr lang="en-AU"/>
        </a:p>
      </dgm:t>
    </dgm:pt>
    <dgm:pt modelId="{48168155-8EE7-40EF-BA77-78327434FFD7}" type="sibTrans" cxnId="{8B414AC4-73D2-4F05-A7C3-AE8F1FF9C368}">
      <dgm:prSet/>
      <dgm:spPr/>
      <dgm:t>
        <a:bodyPr/>
        <a:lstStyle/>
        <a:p>
          <a:endParaRPr lang="en-AU"/>
        </a:p>
      </dgm:t>
    </dgm:pt>
    <dgm:pt modelId="{36F0F71D-A9D0-4598-B727-5B7E12AAE46D}">
      <dgm:prSet/>
      <dgm:spPr>
        <a:xfrm>
          <a:off x="1419605" y="2783467"/>
          <a:ext cx="6336791" cy="814673"/>
        </a:xfr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marL="266700" indent="-85725"/>
          <a:r>
            <a:rPr lang="en-US" dirty="0" smtClean="0">
              <a:solidFill>
                <a:sysClr val="window" lastClr="FFFFFF"/>
              </a:solidFill>
              <a:latin typeface="Segoe UI"/>
              <a:ea typeface="+mn-ea"/>
              <a:cs typeface="+mn-cs"/>
            </a:rPr>
            <a:t>Power View Sheets, PivotTables, </a:t>
          </a:r>
          <a:r>
            <a:rPr lang="en-US" dirty="0" err="1" smtClean="0">
              <a:solidFill>
                <a:sysClr val="window" lastClr="FFFFFF"/>
              </a:solidFill>
              <a:latin typeface="Segoe UI"/>
              <a:ea typeface="+mn-ea"/>
              <a:cs typeface="+mn-cs"/>
            </a:rPr>
            <a:t>PivotCharts</a:t>
          </a:r>
          <a:r>
            <a:rPr lang="en-US" dirty="0" smtClean="0">
              <a:solidFill>
                <a:sysClr val="window" lastClr="FFFFFF"/>
              </a:solidFill>
              <a:latin typeface="Segoe UI"/>
              <a:ea typeface="+mn-ea"/>
              <a:cs typeface="+mn-cs"/>
            </a:rPr>
            <a:t> and CUBE Functions</a:t>
          </a:r>
          <a:endParaRPr lang="en-AU" dirty="0" smtClean="0">
            <a:solidFill>
              <a:sysClr val="window" lastClr="FFFFFF"/>
            </a:solidFill>
            <a:latin typeface="Segoe UI"/>
            <a:ea typeface="+mn-ea"/>
            <a:cs typeface="+mn-cs"/>
          </a:endParaRPr>
        </a:p>
      </dgm:t>
    </dgm:pt>
    <dgm:pt modelId="{02A89753-DC73-40C7-A70F-AB2C187E63C3}" type="parTrans" cxnId="{5311F906-1803-41B0-B1BC-BF629B0738FA}">
      <dgm:prSet/>
      <dgm:spPr/>
      <dgm:t>
        <a:bodyPr/>
        <a:lstStyle/>
        <a:p>
          <a:endParaRPr lang="en-AU"/>
        </a:p>
      </dgm:t>
    </dgm:pt>
    <dgm:pt modelId="{3B2C025D-7A0E-489D-BFFC-C2C44B91CE95}" type="sibTrans" cxnId="{5311F906-1803-41B0-B1BC-BF629B0738FA}">
      <dgm:prSet/>
      <dgm:spPr/>
      <dgm:t>
        <a:bodyPr/>
        <a:lstStyle/>
        <a:p>
          <a:endParaRPr lang="en-AU"/>
        </a:p>
      </dgm:t>
    </dgm:pt>
    <dgm:pt modelId="{C8BC744D-7CEC-4DF4-BE53-38FCEB5CFDDE}" type="pres">
      <dgm:prSet presAssocID="{74B29602-6906-42BD-BDA4-857CEEF20F78}" presName="outerComposite" presStyleCnt="0">
        <dgm:presLayoutVars>
          <dgm:chMax val="5"/>
          <dgm:dir/>
          <dgm:resizeHandles val="exact"/>
        </dgm:presLayoutVars>
      </dgm:prSet>
      <dgm:spPr/>
      <dgm:t>
        <a:bodyPr/>
        <a:lstStyle/>
        <a:p>
          <a:endParaRPr lang="en-AU"/>
        </a:p>
      </dgm:t>
    </dgm:pt>
    <dgm:pt modelId="{FC1034C4-90D5-4C35-A37C-FBECE491D6B3}" type="pres">
      <dgm:prSet presAssocID="{74B29602-6906-42BD-BDA4-857CEEF20F78}" presName="dummyMaxCanvas" presStyleCnt="0">
        <dgm:presLayoutVars/>
      </dgm:prSet>
      <dgm:spPr/>
      <dgm:t>
        <a:bodyPr/>
        <a:lstStyle/>
        <a:p>
          <a:endParaRPr lang="en-AU"/>
        </a:p>
      </dgm:t>
    </dgm:pt>
    <dgm:pt modelId="{D98D7C98-A4C0-4C71-9A75-8CE821B680C8}" type="pres">
      <dgm:prSet presAssocID="{74B29602-6906-42BD-BDA4-857CEEF20F78}" presName="FiveNodes_1" presStyleLbl="node1" presStyleIdx="0" presStyleCnt="5">
        <dgm:presLayoutVars>
          <dgm:bulletEnabled val="1"/>
        </dgm:presLayoutVars>
      </dgm:prSet>
      <dgm:spPr>
        <a:prstGeom prst="roundRect">
          <a:avLst>
            <a:gd name="adj" fmla="val 10000"/>
          </a:avLst>
        </a:prstGeom>
      </dgm:spPr>
      <dgm:t>
        <a:bodyPr/>
        <a:lstStyle/>
        <a:p>
          <a:endParaRPr lang="en-AU"/>
        </a:p>
      </dgm:t>
    </dgm:pt>
    <dgm:pt modelId="{20EF1099-CADB-4F53-88E5-0A6778BBBC99}" type="pres">
      <dgm:prSet presAssocID="{74B29602-6906-42BD-BDA4-857CEEF20F78}" presName="FiveNodes_2" presStyleLbl="node1" presStyleIdx="1" presStyleCnt="5">
        <dgm:presLayoutVars>
          <dgm:bulletEnabled val="1"/>
        </dgm:presLayoutVars>
      </dgm:prSet>
      <dgm:spPr>
        <a:prstGeom prst="roundRect">
          <a:avLst>
            <a:gd name="adj" fmla="val 10000"/>
          </a:avLst>
        </a:prstGeom>
      </dgm:spPr>
      <dgm:t>
        <a:bodyPr/>
        <a:lstStyle/>
        <a:p>
          <a:endParaRPr lang="en-AU"/>
        </a:p>
      </dgm:t>
    </dgm:pt>
    <dgm:pt modelId="{53213178-F7FC-4D8E-B428-94924EDD2424}" type="pres">
      <dgm:prSet presAssocID="{74B29602-6906-42BD-BDA4-857CEEF20F78}" presName="FiveNodes_3" presStyleLbl="node1" presStyleIdx="2" presStyleCnt="5">
        <dgm:presLayoutVars>
          <dgm:bulletEnabled val="1"/>
        </dgm:presLayoutVars>
      </dgm:prSet>
      <dgm:spPr>
        <a:prstGeom prst="roundRect">
          <a:avLst>
            <a:gd name="adj" fmla="val 10000"/>
          </a:avLst>
        </a:prstGeom>
      </dgm:spPr>
      <dgm:t>
        <a:bodyPr/>
        <a:lstStyle/>
        <a:p>
          <a:endParaRPr lang="en-AU"/>
        </a:p>
      </dgm:t>
    </dgm:pt>
    <dgm:pt modelId="{1D102756-4C28-4F3E-B333-8C8C0F7CA150}" type="pres">
      <dgm:prSet presAssocID="{74B29602-6906-42BD-BDA4-857CEEF20F78}" presName="FiveNodes_4" presStyleLbl="node1" presStyleIdx="3" presStyleCnt="5">
        <dgm:presLayoutVars>
          <dgm:bulletEnabled val="1"/>
        </dgm:presLayoutVars>
      </dgm:prSet>
      <dgm:spPr>
        <a:prstGeom prst="roundRect">
          <a:avLst>
            <a:gd name="adj" fmla="val 10000"/>
          </a:avLst>
        </a:prstGeom>
      </dgm:spPr>
      <dgm:t>
        <a:bodyPr/>
        <a:lstStyle/>
        <a:p>
          <a:endParaRPr lang="en-AU"/>
        </a:p>
      </dgm:t>
    </dgm:pt>
    <dgm:pt modelId="{15C2F56C-07EA-4F16-902E-D96B6962DD71}" type="pres">
      <dgm:prSet presAssocID="{74B29602-6906-42BD-BDA4-857CEEF20F78}" presName="FiveNodes_5" presStyleLbl="node1" presStyleIdx="4" presStyleCnt="5">
        <dgm:presLayoutVars>
          <dgm:bulletEnabled val="1"/>
        </dgm:presLayoutVars>
      </dgm:prSet>
      <dgm:spPr>
        <a:prstGeom prst="roundRect">
          <a:avLst>
            <a:gd name="adj" fmla="val 10000"/>
          </a:avLst>
        </a:prstGeom>
      </dgm:spPr>
      <dgm:t>
        <a:bodyPr/>
        <a:lstStyle/>
        <a:p>
          <a:endParaRPr lang="en-AU"/>
        </a:p>
      </dgm:t>
    </dgm:pt>
    <dgm:pt modelId="{2E86E71D-D37A-4C71-9D48-C2236C811ED0}" type="pres">
      <dgm:prSet presAssocID="{74B29602-6906-42BD-BDA4-857CEEF20F78}" presName="FiveConn_1-2" presStyleLbl="fgAccFollowNode1" presStyleIdx="0" presStyleCnt="4">
        <dgm:presLayoutVars>
          <dgm:bulletEnabled val="1"/>
        </dgm:presLayoutVars>
      </dgm:prSet>
      <dgm:spPr>
        <a:prstGeom prst="downArrow">
          <a:avLst>
            <a:gd name="adj1" fmla="val 55000"/>
            <a:gd name="adj2" fmla="val 45000"/>
          </a:avLst>
        </a:prstGeom>
      </dgm:spPr>
      <dgm:t>
        <a:bodyPr/>
        <a:lstStyle/>
        <a:p>
          <a:endParaRPr lang="en-AU"/>
        </a:p>
      </dgm:t>
    </dgm:pt>
    <dgm:pt modelId="{F0540F5A-2AC1-4D18-AB4E-B788167F8463}" type="pres">
      <dgm:prSet presAssocID="{74B29602-6906-42BD-BDA4-857CEEF20F78}" presName="FiveConn_2-3" presStyleLbl="fgAccFollowNode1" presStyleIdx="1" presStyleCnt="4">
        <dgm:presLayoutVars>
          <dgm:bulletEnabled val="1"/>
        </dgm:presLayoutVars>
      </dgm:prSet>
      <dgm:spPr>
        <a:prstGeom prst="downArrow">
          <a:avLst>
            <a:gd name="adj1" fmla="val 55000"/>
            <a:gd name="adj2" fmla="val 45000"/>
          </a:avLst>
        </a:prstGeom>
      </dgm:spPr>
      <dgm:t>
        <a:bodyPr/>
        <a:lstStyle/>
        <a:p>
          <a:endParaRPr lang="en-AU"/>
        </a:p>
      </dgm:t>
    </dgm:pt>
    <dgm:pt modelId="{14FAEC3D-3410-4D3E-B13F-666BA65C4DDB}" type="pres">
      <dgm:prSet presAssocID="{74B29602-6906-42BD-BDA4-857CEEF20F78}" presName="FiveConn_3-4" presStyleLbl="fgAccFollowNode1" presStyleIdx="2" presStyleCnt="4">
        <dgm:presLayoutVars>
          <dgm:bulletEnabled val="1"/>
        </dgm:presLayoutVars>
      </dgm:prSet>
      <dgm:spPr>
        <a:prstGeom prst="downArrow">
          <a:avLst>
            <a:gd name="adj1" fmla="val 55000"/>
            <a:gd name="adj2" fmla="val 45000"/>
          </a:avLst>
        </a:prstGeom>
      </dgm:spPr>
      <dgm:t>
        <a:bodyPr/>
        <a:lstStyle/>
        <a:p>
          <a:endParaRPr lang="en-AU"/>
        </a:p>
      </dgm:t>
    </dgm:pt>
    <dgm:pt modelId="{E46D8098-683C-4292-8C70-461537D914AB}" type="pres">
      <dgm:prSet presAssocID="{74B29602-6906-42BD-BDA4-857CEEF20F78}" presName="FiveConn_4-5" presStyleLbl="fgAccFollowNode1" presStyleIdx="3" presStyleCnt="4">
        <dgm:presLayoutVars>
          <dgm:bulletEnabled val="1"/>
        </dgm:presLayoutVars>
      </dgm:prSet>
      <dgm:spPr>
        <a:prstGeom prst="downArrow">
          <a:avLst>
            <a:gd name="adj1" fmla="val 55000"/>
            <a:gd name="adj2" fmla="val 45000"/>
          </a:avLst>
        </a:prstGeom>
      </dgm:spPr>
      <dgm:t>
        <a:bodyPr/>
        <a:lstStyle/>
        <a:p>
          <a:endParaRPr lang="en-AU"/>
        </a:p>
      </dgm:t>
    </dgm:pt>
    <dgm:pt modelId="{680A0ECA-A73C-44F6-BC26-6FDDD66EAC45}" type="pres">
      <dgm:prSet presAssocID="{74B29602-6906-42BD-BDA4-857CEEF20F78}" presName="FiveNodes_1_text" presStyleLbl="node1" presStyleIdx="4" presStyleCnt="5">
        <dgm:presLayoutVars>
          <dgm:bulletEnabled val="1"/>
        </dgm:presLayoutVars>
      </dgm:prSet>
      <dgm:spPr/>
      <dgm:t>
        <a:bodyPr/>
        <a:lstStyle/>
        <a:p>
          <a:endParaRPr lang="en-AU"/>
        </a:p>
      </dgm:t>
    </dgm:pt>
    <dgm:pt modelId="{C08C6D32-2E0B-437C-83AA-6EE3BC483DB3}" type="pres">
      <dgm:prSet presAssocID="{74B29602-6906-42BD-BDA4-857CEEF20F78}" presName="FiveNodes_2_text" presStyleLbl="node1" presStyleIdx="4" presStyleCnt="5">
        <dgm:presLayoutVars>
          <dgm:bulletEnabled val="1"/>
        </dgm:presLayoutVars>
      </dgm:prSet>
      <dgm:spPr/>
      <dgm:t>
        <a:bodyPr/>
        <a:lstStyle/>
        <a:p>
          <a:endParaRPr lang="en-AU"/>
        </a:p>
      </dgm:t>
    </dgm:pt>
    <dgm:pt modelId="{5ADFF23B-3EB6-48ED-BF97-382092269B3D}" type="pres">
      <dgm:prSet presAssocID="{74B29602-6906-42BD-BDA4-857CEEF20F78}" presName="FiveNodes_3_text" presStyleLbl="node1" presStyleIdx="4" presStyleCnt="5">
        <dgm:presLayoutVars>
          <dgm:bulletEnabled val="1"/>
        </dgm:presLayoutVars>
      </dgm:prSet>
      <dgm:spPr/>
      <dgm:t>
        <a:bodyPr/>
        <a:lstStyle/>
        <a:p>
          <a:endParaRPr lang="en-AU"/>
        </a:p>
      </dgm:t>
    </dgm:pt>
    <dgm:pt modelId="{F23BBC9F-6894-40A1-B5B3-90AEFA584093}" type="pres">
      <dgm:prSet presAssocID="{74B29602-6906-42BD-BDA4-857CEEF20F78}" presName="FiveNodes_4_text" presStyleLbl="node1" presStyleIdx="4" presStyleCnt="5">
        <dgm:presLayoutVars>
          <dgm:bulletEnabled val="1"/>
        </dgm:presLayoutVars>
      </dgm:prSet>
      <dgm:spPr/>
      <dgm:t>
        <a:bodyPr/>
        <a:lstStyle/>
        <a:p>
          <a:endParaRPr lang="en-AU"/>
        </a:p>
      </dgm:t>
    </dgm:pt>
    <dgm:pt modelId="{EDDCE9FB-78AA-4016-9343-78CE2BEF682E}" type="pres">
      <dgm:prSet presAssocID="{74B29602-6906-42BD-BDA4-857CEEF20F78}" presName="FiveNodes_5_text" presStyleLbl="node1" presStyleIdx="4" presStyleCnt="5">
        <dgm:presLayoutVars>
          <dgm:bulletEnabled val="1"/>
        </dgm:presLayoutVars>
      </dgm:prSet>
      <dgm:spPr/>
      <dgm:t>
        <a:bodyPr/>
        <a:lstStyle/>
        <a:p>
          <a:endParaRPr lang="en-AU"/>
        </a:p>
      </dgm:t>
    </dgm:pt>
  </dgm:ptLst>
  <dgm:cxnLst>
    <dgm:cxn modelId="{88962C00-DF96-4AB5-8587-DE53EA5DCA14}" type="presOf" srcId="{DC1E6E3A-2297-433E-8220-F64E25AEA92D}" destId="{E46D8098-683C-4292-8C70-461537D914AB}" srcOrd="0" destOrd="0" presId="urn:microsoft.com/office/officeart/2005/8/layout/vProcess5"/>
    <dgm:cxn modelId="{9AF208E7-F479-494F-A305-E82C269755EE}" type="presOf" srcId="{92AFD533-383E-4B32-B8EF-D995D8B29B62}" destId="{2E86E71D-D37A-4C71-9D48-C2236C811ED0}" srcOrd="0" destOrd="0" presId="urn:microsoft.com/office/officeart/2005/8/layout/vProcess5"/>
    <dgm:cxn modelId="{6C11BC5F-018E-4618-9165-618A28509008}" type="presOf" srcId="{6B028A0B-B5F2-4EC3-B254-40E52E8BC73F}" destId="{C08C6D32-2E0B-437C-83AA-6EE3BC483DB3}" srcOrd="1" destOrd="0" presId="urn:microsoft.com/office/officeart/2005/8/layout/vProcess5"/>
    <dgm:cxn modelId="{BFF15D75-B8EE-44E2-B2FA-73D044D5C965}" srcId="{74B29602-6906-42BD-BDA4-857CEEF20F78}" destId="{B9B391BC-7F89-4419-8D37-699955CA8BED}" srcOrd="0" destOrd="0" parTransId="{96CAC798-0A3C-47A8-8288-083C404E781E}" sibTransId="{92AFD533-383E-4B32-B8EF-D995D8B29B62}"/>
    <dgm:cxn modelId="{F3E5882F-09D3-4A2E-B546-E1C3FB79F5AD}" type="presOf" srcId="{6B028A0B-B5F2-4EC3-B254-40E52E8BC73F}" destId="{20EF1099-CADB-4F53-88E5-0A6778BBBC99}" srcOrd="0" destOrd="0" presId="urn:microsoft.com/office/officeart/2005/8/layout/vProcess5"/>
    <dgm:cxn modelId="{1E56C0C7-FAD4-47A9-9990-6C2944A747BE}" type="presOf" srcId="{939968D9-1402-4154-90A8-F21B60B93C3E}" destId="{5ADFF23B-3EB6-48ED-BF97-382092269B3D}" srcOrd="1" destOrd="0" presId="urn:microsoft.com/office/officeart/2005/8/layout/vProcess5"/>
    <dgm:cxn modelId="{B1BA9EDB-27F1-4DC9-A117-EC8EC322E0C6}" type="presOf" srcId="{B9B391BC-7F89-4419-8D37-699955CA8BED}" destId="{680A0ECA-A73C-44F6-BC26-6FDDD66EAC45}" srcOrd="1" destOrd="0" presId="urn:microsoft.com/office/officeart/2005/8/layout/vProcess5"/>
    <dgm:cxn modelId="{8FD817EF-A8D9-4CCC-8710-978AEF1C26B4}" type="presOf" srcId="{74B29602-6906-42BD-BDA4-857CEEF20F78}" destId="{C8BC744D-7CEC-4DF4-BE53-38FCEB5CFDDE}" srcOrd="0" destOrd="0" presId="urn:microsoft.com/office/officeart/2005/8/layout/vProcess5"/>
    <dgm:cxn modelId="{1361CDB0-474F-4BF3-A7AE-E74C40F3EC4A}" type="presOf" srcId="{A59083DD-41EA-4869-B0A6-6F5D1D6EAC7F}" destId="{C08C6D32-2E0B-437C-83AA-6EE3BC483DB3}" srcOrd="1" destOrd="2" presId="urn:microsoft.com/office/officeart/2005/8/layout/vProcess5"/>
    <dgm:cxn modelId="{236A814C-55D0-40E9-B15A-709F86C77F7D}" type="presOf" srcId="{939968D9-1402-4154-90A8-F21B60B93C3E}" destId="{53213178-F7FC-4D8E-B428-94924EDD2424}" srcOrd="0" destOrd="0" presId="urn:microsoft.com/office/officeart/2005/8/layout/vProcess5"/>
    <dgm:cxn modelId="{98FD88D9-FB57-49C3-BBA5-C2606561A815}" type="presOf" srcId="{A59083DD-41EA-4869-B0A6-6F5D1D6EAC7F}" destId="{20EF1099-CADB-4F53-88E5-0A6778BBBC99}" srcOrd="0" destOrd="2" presId="urn:microsoft.com/office/officeart/2005/8/layout/vProcess5"/>
    <dgm:cxn modelId="{90F6C169-D4F4-486A-ABBD-8E0A706FE4DD}" srcId="{74B29602-6906-42BD-BDA4-857CEEF20F78}" destId="{76755756-05DB-4403-9C3F-EC4FF469CEBD}" srcOrd="3" destOrd="0" parTransId="{C96A4C73-B33D-4CCE-B9FE-D2CF487FA729}" sibTransId="{DC1E6E3A-2297-433E-8220-F64E25AEA92D}"/>
    <dgm:cxn modelId="{5311F906-1803-41B0-B1BC-BF629B0738FA}" srcId="{76755756-05DB-4403-9C3F-EC4FF469CEBD}" destId="{36F0F71D-A9D0-4598-B727-5B7E12AAE46D}" srcOrd="0" destOrd="0" parTransId="{02A89753-DC73-40C7-A70F-AB2C187E63C3}" sibTransId="{3B2C025D-7A0E-489D-BFFC-C2C44B91CE95}"/>
    <dgm:cxn modelId="{DB09F57E-C930-42FC-B310-168B0A8C98F4}" type="presOf" srcId="{76755756-05DB-4403-9C3F-EC4FF469CEBD}" destId="{1D102756-4C28-4F3E-B333-8C8C0F7CA150}" srcOrd="0" destOrd="0" presId="urn:microsoft.com/office/officeart/2005/8/layout/vProcess5"/>
    <dgm:cxn modelId="{8688B49F-7B1D-4BA9-A5AB-AE5292FC2F9D}" type="presOf" srcId="{E73E2903-D3E4-45D9-8ACC-19F724D4C720}" destId="{15C2F56C-07EA-4F16-902E-D96B6962DD71}" srcOrd="0" destOrd="0" presId="urn:microsoft.com/office/officeart/2005/8/layout/vProcess5"/>
    <dgm:cxn modelId="{FAC2C60A-C540-4266-A43B-4EE174326FED}" type="presOf" srcId="{76755756-05DB-4403-9C3F-EC4FF469CEBD}" destId="{F23BBC9F-6894-40A1-B5B3-90AEFA584093}" srcOrd="1" destOrd="0" presId="urn:microsoft.com/office/officeart/2005/8/layout/vProcess5"/>
    <dgm:cxn modelId="{43FB868D-FFF3-4790-BDB4-9293C76E1AE3}" srcId="{74B29602-6906-42BD-BDA4-857CEEF20F78}" destId="{939968D9-1402-4154-90A8-F21B60B93C3E}" srcOrd="2" destOrd="0" parTransId="{E0A343F1-AF1C-433A-9BF7-B5B2B16E8627}" sibTransId="{767AF1A6-1972-4796-B926-350A82DA4DDA}"/>
    <dgm:cxn modelId="{F9A89916-F644-4531-BEE3-3D128027852B}" type="presOf" srcId="{B9B391BC-7F89-4419-8D37-699955CA8BED}" destId="{D98D7C98-A4C0-4C71-9A75-8CE821B680C8}" srcOrd="0" destOrd="0" presId="urn:microsoft.com/office/officeart/2005/8/layout/vProcess5"/>
    <dgm:cxn modelId="{441D1A49-2BEC-44D3-9ACB-C4FF3390F404}" srcId="{74B29602-6906-42BD-BDA4-857CEEF20F78}" destId="{E73E2903-D3E4-45D9-8ACC-19F724D4C720}" srcOrd="4" destOrd="0" parTransId="{3A954A65-8022-4708-9293-1908D3F2D3E9}" sibTransId="{251EDD58-E943-48B9-8FBD-1074F8D2C95D}"/>
    <dgm:cxn modelId="{6B823072-C6D9-4F57-B19F-C0ECEC3EF432}" type="presOf" srcId="{DBAF9E4D-B71A-4A1F-85E1-30B9CFBCE5FB}" destId="{20EF1099-CADB-4F53-88E5-0A6778BBBC99}" srcOrd="0" destOrd="1" presId="urn:microsoft.com/office/officeart/2005/8/layout/vProcess5"/>
    <dgm:cxn modelId="{FEAD447E-8A2C-43E7-8D95-8D84935912BD}" type="presOf" srcId="{E73E2903-D3E4-45D9-8ACC-19F724D4C720}" destId="{EDDCE9FB-78AA-4016-9343-78CE2BEF682E}" srcOrd="1" destOrd="0" presId="urn:microsoft.com/office/officeart/2005/8/layout/vProcess5"/>
    <dgm:cxn modelId="{97E9F6FF-995B-415A-A542-ED954E99A8CF}" type="presOf" srcId="{36F0F71D-A9D0-4598-B727-5B7E12AAE46D}" destId="{1D102756-4C28-4F3E-B333-8C8C0F7CA150}" srcOrd="0" destOrd="1" presId="urn:microsoft.com/office/officeart/2005/8/layout/vProcess5"/>
    <dgm:cxn modelId="{8B414AC4-73D2-4F05-A7C3-AE8F1FF9C368}" srcId="{6B028A0B-B5F2-4EC3-B254-40E52E8BC73F}" destId="{A59083DD-41EA-4869-B0A6-6F5D1D6EAC7F}" srcOrd="1" destOrd="0" parTransId="{841B5AA5-1BB7-47BD-9E94-F52B195A0DBF}" sibTransId="{48168155-8EE7-40EF-BA77-78327434FFD7}"/>
    <dgm:cxn modelId="{D2B32445-FE9A-404D-9B0A-2B982A2BF74C}" type="presOf" srcId="{36F0F71D-A9D0-4598-B727-5B7E12AAE46D}" destId="{F23BBC9F-6894-40A1-B5B3-90AEFA584093}" srcOrd="1" destOrd="1" presId="urn:microsoft.com/office/officeart/2005/8/layout/vProcess5"/>
    <dgm:cxn modelId="{F27A1517-27A0-449F-A52F-2ED006D5EB2B}" srcId="{6B028A0B-B5F2-4EC3-B254-40E52E8BC73F}" destId="{DBAF9E4D-B71A-4A1F-85E1-30B9CFBCE5FB}" srcOrd="0" destOrd="0" parTransId="{41AF9E1C-9630-4ABE-995A-6F3E08B1F284}" sibTransId="{216F547D-0938-4ECC-9D1D-0700E43EDECC}"/>
    <dgm:cxn modelId="{B9518E1B-3704-403C-BBBC-0D00ECB1E48C}" type="presOf" srcId="{767AF1A6-1972-4796-B926-350A82DA4DDA}" destId="{14FAEC3D-3410-4D3E-B13F-666BA65C4DDB}" srcOrd="0" destOrd="0" presId="urn:microsoft.com/office/officeart/2005/8/layout/vProcess5"/>
    <dgm:cxn modelId="{4A88A03B-8310-44CA-90EC-0ABF7D7375D1}" srcId="{74B29602-6906-42BD-BDA4-857CEEF20F78}" destId="{6B028A0B-B5F2-4EC3-B254-40E52E8BC73F}" srcOrd="1" destOrd="0" parTransId="{27FFEEC4-DA68-4D02-9FC4-0FACE1CEFC56}" sibTransId="{5B444B78-15E3-4E91-A536-A594262F64D3}"/>
    <dgm:cxn modelId="{BDFC8D23-DF55-4050-AD6F-57A338C29D84}" type="presOf" srcId="{5B444B78-15E3-4E91-A536-A594262F64D3}" destId="{F0540F5A-2AC1-4D18-AB4E-B788167F8463}" srcOrd="0" destOrd="0" presId="urn:microsoft.com/office/officeart/2005/8/layout/vProcess5"/>
    <dgm:cxn modelId="{6D83F5D5-83F1-48BD-A81B-4CE7D7DFBC9F}" type="presOf" srcId="{DBAF9E4D-B71A-4A1F-85E1-30B9CFBCE5FB}" destId="{C08C6D32-2E0B-437C-83AA-6EE3BC483DB3}" srcOrd="1" destOrd="1" presId="urn:microsoft.com/office/officeart/2005/8/layout/vProcess5"/>
    <dgm:cxn modelId="{3E73EE50-85F2-421B-B570-F9E83744CE9E}" type="presParOf" srcId="{C8BC744D-7CEC-4DF4-BE53-38FCEB5CFDDE}" destId="{FC1034C4-90D5-4C35-A37C-FBECE491D6B3}" srcOrd="0" destOrd="0" presId="urn:microsoft.com/office/officeart/2005/8/layout/vProcess5"/>
    <dgm:cxn modelId="{3C124374-F825-4AB0-A3D7-9FA36B373515}" type="presParOf" srcId="{C8BC744D-7CEC-4DF4-BE53-38FCEB5CFDDE}" destId="{D98D7C98-A4C0-4C71-9A75-8CE821B680C8}" srcOrd="1" destOrd="0" presId="urn:microsoft.com/office/officeart/2005/8/layout/vProcess5"/>
    <dgm:cxn modelId="{4B5379B1-9A74-47E7-B889-4A4DF46E3FB7}" type="presParOf" srcId="{C8BC744D-7CEC-4DF4-BE53-38FCEB5CFDDE}" destId="{20EF1099-CADB-4F53-88E5-0A6778BBBC99}" srcOrd="2" destOrd="0" presId="urn:microsoft.com/office/officeart/2005/8/layout/vProcess5"/>
    <dgm:cxn modelId="{50B3DF5F-8A36-4A79-A026-AEAC7DBC4ED9}" type="presParOf" srcId="{C8BC744D-7CEC-4DF4-BE53-38FCEB5CFDDE}" destId="{53213178-F7FC-4D8E-B428-94924EDD2424}" srcOrd="3" destOrd="0" presId="urn:microsoft.com/office/officeart/2005/8/layout/vProcess5"/>
    <dgm:cxn modelId="{E094749A-E67E-448C-9CD2-9BF0A2C00211}" type="presParOf" srcId="{C8BC744D-7CEC-4DF4-BE53-38FCEB5CFDDE}" destId="{1D102756-4C28-4F3E-B333-8C8C0F7CA150}" srcOrd="4" destOrd="0" presId="urn:microsoft.com/office/officeart/2005/8/layout/vProcess5"/>
    <dgm:cxn modelId="{41EB6C27-9815-437F-9A86-50B5C1E85353}" type="presParOf" srcId="{C8BC744D-7CEC-4DF4-BE53-38FCEB5CFDDE}" destId="{15C2F56C-07EA-4F16-902E-D96B6962DD71}" srcOrd="5" destOrd="0" presId="urn:microsoft.com/office/officeart/2005/8/layout/vProcess5"/>
    <dgm:cxn modelId="{200D7A1B-4DF8-4F0A-BA14-DB09B852E059}" type="presParOf" srcId="{C8BC744D-7CEC-4DF4-BE53-38FCEB5CFDDE}" destId="{2E86E71D-D37A-4C71-9D48-C2236C811ED0}" srcOrd="6" destOrd="0" presId="urn:microsoft.com/office/officeart/2005/8/layout/vProcess5"/>
    <dgm:cxn modelId="{C1DFBD48-F3ED-459E-AE15-BABDA393D77F}" type="presParOf" srcId="{C8BC744D-7CEC-4DF4-BE53-38FCEB5CFDDE}" destId="{F0540F5A-2AC1-4D18-AB4E-B788167F8463}" srcOrd="7" destOrd="0" presId="urn:microsoft.com/office/officeart/2005/8/layout/vProcess5"/>
    <dgm:cxn modelId="{BB90B4BE-C161-4742-93BE-0CAA476B67FF}" type="presParOf" srcId="{C8BC744D-7CEC-4DF4-BE53-38FCEB5CFDDE}" destId="{14FAEC3D-3410-4D3E-B13F-666BA65C4DDB}" srcOrd="8" destOrd="0" presId="urn:microsoft.com/office/officeart/2005/8/layout/vProcess5"/>
    <dgm:cxn modelId="{A6B3F071-12A7-4A0C-9F1B-A7C2211FD56F}" type="presParOf" srcId="{C8BC744D-7CEC-4DF4-BE53-38FCEB5CFDDE}" destId="{E46D8098-683C-4292-8C70-461537D914AB}" srcOrd="9" destOrd="0" presId="urn:microsoft.com/office/officeart/2005/8/layout/vProcess5"/>
    <dgm:cxn modelId="{3A917C26-6606-46C4-82AB-8701D7AB0E9A}" type="presParOf" srcId="{C8BC744D-7CEC-4DF4-BE53-38FCEB5CFDDE}" destId="{680A0ECA-A73C-44F6-BC26-6FDDD66EAC45}" srcOrd="10" destOrd="0" presId="urn:microsoft.com/office/officeart/2005/8/layout/vProcess5"/>
    <dgm:cxn modelId="{CDDCB46F-D1BD-4ED1-8F2A-74D27692A384}" type="presParOf" srcId="{C8BC744D-7CEC-4DF4-BE53-38FCEB5CFDDE}" destId="{C08C6D32-2E0B-437C-83AA-6EE3BC483DB3}" srcOrd="11" destOrd="0" presId="urn:microsoft.com/office/officeart/2005/8/layout/vProcess5"/>
    <dgm:cxn modelId="{6A1DB3AD-9BE1-4387-A615-5D4093F5F6E8}" type="presParOf" srcId="{C8BC744D-7CEC-4DF4-BE53-38FCEB5CFDDE}" destId="{5ADFF23B-3EB6-48ED-BF97-382092269B3D}" srcOrd="12" destOrd="0" presId="urn:microsoft.com/office/officeart/2005/8/layout/vProcess5"/>
    <dgm:cxn modelId="{0DAF8EAE-62B9-4488-99D5-E818E1C50DAA}" type="presParOf" srcId="{C8BC744D-7CEC-4DF4-BE53-38FCEB5CFDDE}" destId="{F23BBC9F-6894-40A1-B5B3-90AEFA584093}" srcOrd="13" destOrd="0" presId="urn:microsoft.com/office/officeart/2005/8/layout/vProcess5"/>
    <dgm:cxn modelId="{B16319C0-4F9D-4918-9D90-73A8FF2733BC}" type="presParOf" srcId="{C8BC744D-7CEC-4DF4-BE53-38FCEB5CFDDE}" destId="{EDDCE9FB-78AA-4016-9343-78CE2BEF682E}"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7C98-A4C0-4C71-9A75-8CE821B680C8}">
      <dsp:nvSpPr>
        <dsp:cNvPr id="0" name=""/>
        <dsp:cNvSpPr/>
      </dsp:nvSpPr>
      <dsp:spPr>
        <a:xfrm>
          <a:off x="0" y="0"/>
          <a:ext cx="7152554" cy="855455"/>
        </a:xfrm>
        <a:prstGeom prst="roundRect">
          <a:avLst>
            <a:gd name="adj" fmla="val 10000"/>
          </a:avLst>
        </a:prstGeo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180975" lvl="0" indent="0" algn="l" defTabSz="622300">
            <a:lnSpc>
              <a:spcPct val="90000"/>
            </a:lnSpc>
            <a:spcBef>
              <a:spcPct val="0"/>
            </a:spcBef>
            <a:spcAft>
              <a:spcPct val="35000"/>
            </a:spcAft>
          </a:pPr>
          <a:r>
            <a:rPr lang="en-US" sz="1400" kern="1200" dirty="0" smtClean="0">
              <a:solidFill>
                <a:sysClr val="window" lastClr="FFFFFF"/>
              </a:solidFill>
              <a:latin typeface="Segoe UI"/>
              <a:ea typeface="+mn-ea"/>
              <a:cs typeface="+mn-cs"/>
            </a:rPr>
            <a:t>Import Data to Create Tables</a:t>
          </a:r>
          <a:endParaRPr lang="en-AU" sz="1400" kern="1200" dirty="0" smtClean="0">
            <a:solidFill>
              <a:sysClr val="window" lastClr="FFFFFF"/>
            </a:solidFill>
            <a:latin typeface="Segoe UI"/>
            <a:ea typeface="+mn-ea"/>
            <a:cs typeface="+mn-cs"/>
          </a:endParaRPr>
        </a:p>
      </dsp:txBody>
      <dsp:txXfrm>
        <a:off x="25055" y="25055"/>
        <a:ext cx="6129364" cy="805345"/>
      </dsp:txXfrm>
    </dsp:sp>
    <dsp:sp modelId="{20EF1099-CADB-4F53-88E5-0A6778BBBC99}">
      <dsp:nvSpPr>
        <dsp:cNvPr id="0" name=""/>
        <dsp:cNvSpPr/>
      </dsp:nvSpPr>
      <dsp:spPr>
        <a:xfrm>
          <a:off x="534119" y="974268"/>
          <a:ext cx="7152554" cy="855455"/>
        </a:xfrm>
        <a:prstGeom prst="roundRect">
          <a:avLst>
            <a:gd name="adj" fmla="val 10000"/>
          </a:avLst>
        </a:prstGeo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180975" lvl="0" indent="0" algn="l" defTabSz="622300">
            <a:lnSpc>
              <a:spcPct val="90000"/>
            </a:lnSpc>
            <a:spcBef>
              <a:spcPct val="0"/>
            </a:spcBef>
            <a:spcAft>
              <a:spcPct val="35000"/>
            </a:spcAft>
          </a:pPr>
          <a:r>
            <a:rPr lang="en-US" sz="1400" kern="1200" dirty="0" smtClean="0">
              <a:solidFill>
                <a:sysClr val="window" lastClr="FFFFFF"/>
              </a:solidFill>
              <a:latin typeface="Segoe UI"/>
              <a:ea typeface="+mn-ea"/>
              <a:cs typeface="+mn-cs"/>
            </a:rPr>
            <a:t>Enrich the Data Model Design:</a:t>
          </a:r>
          <a:endParaRPr lang="en-AU" sz="1400" kern="1200" dirty="0" smtClean="0">
            <a:solidFill>
              <a:sysClr val="window" lastClr="FFFFFF"/>
            </a:solidFill>
            <a:latin typeface="Segoe UI"/>
            <a:ea typeface="+mn-ea"/>
            <a:cs typeface="+mn-cs"/>
          </a:endParaRPr>
        </a:p>
        <a:p>
          <a:pPr marL="266700" lvl="1" indent="-85725" algn="l" defTabSz="488950">
            <a:lnSpc>
              <a:spcPct val="90000"/>
            </a:lnSpc>
            <a:spcBef>
              <a:spcPct val="0"/>
            </a:spcBef>
            <a:spcAft>
              <a:spcPct val="15000"/>
            </a:spcAft>
            <a:buChar char="••"/>
          </a:pPr>
          <a:r>
            <a:rPr lang="en-US" sz="1100" kern="1200" dirty="0" smtClean="0">
              <a:solidFill>
                <a:sysClr val="window" lastClr="FFFFFF"/>
              </a:solidFill>
              <a:latin typeface="Segoe UI"/>
              <a:ea typeface="+mn-ea"/>
              <a:cs typeface="+mn-cs"/>
            </a:rPr>
            <a:t>Define Table Relationships</a:t>
          </a:r>
          <a:endParaRPr lang="en-AU" sz="1100" kern="1200" dirty="0" smtClean="0">
            <a:solidFill>
              <a:sysClr val="window" lastClr="FFFFFF"/>
            </a:solidFill>
            <a:latin typeface="Segoe UI"/>
            <a:ea typeface="+mn-ea"/>
            <a:cs typeface="+mn-cs"/>
          </a:endParaRPr>
        </a:p>
        <a:p>
          <a:pPr marL="266700" lvl="1" indent="-85725" algn="l" defTabSz="488950">
            <a:lnSpc>
              <a:spcPct val="90000"/>
            </a:lnSpc>
            <a:spcBef>
              <a:spcPct val="0"/>
            </a:spcBef>
            <a:spcAft>
              <a:spcPct val="15000"/>
            </a:spcAft>
            <a:buChar char="••"/>
          </a:pPr>
          <a:r>
            <a:rPr lang="en-US" sz="1100" kern="1200" dirty="0" smtClean="0">
              <a:solidFill>
                <a:sysClr val="window" lastClr="FFFFFF"/>
              </a:solidFill>
              <a:latin typeface="Segoe UI"/>
              <a:ea typeface="+mn-ea"/>
              <a:cs typeface="+mn-cs"/>
            </a:rPr>
            <a:t>Calculated Columns, Measures, KPIs, Hierarchies and Perspectives</a:t>
          </a:r>
          <a:endParaRPr lang="en-AU" sz="1100" kern="1200" dirty="0" smtClean="0">
            <a:solidFill>
              <a:sysClr val="window" lastClr="FFFFFF"/>
            </a:solidFill>
            <a:latin typeface="Segoe UI"/>
            <a:ea typeface="+mn-ea"/>
            <a:cs typeface="+mn-cs"/>
          </a:endParaRPr>
        </a:p>
      </dsp:txBody>
      <dsp:txXfrm>
        <a:off x="559174" y="999323"/>
        <a:ext cx="6012279" cy="805345"/>
      </dsp:txXfrm>
    </dsp:sp>
    <dsp:sp modelId="{53213178-F7FC-4D8E-B428-94924EDD2424}">
      <dsp:nvSpPr>
        <dsp:cNvPr id="0" name=""/>
        <dsp:cNvSpPr/>
      </dsp:nvSpPr>
      <dsp:spPr>
        <a:xfrm>
          <a:off x="1068238" y="1948536"/>
          <a:ext cx="7152554" cy="855455"/>
        </a:xfrm>
        <a:prstGeom prst="roundRect">
          <a:avLst>
            <a:gd name="adj" fmla="val 10000"/>
          </a:avLst>
        </a:prstGeo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180975" lvl="0" indent="0" algn="l" defTabSz="622300">
            <a:lnSpc>
              <a:spcPct val="90000"/>
            </a:lnSpc>
            <a:spcBef>
              <a:spcPct val="0"/>
            </a:spcBef>
            <a:spcAft>
              <a:spcPct val="35000"/>
            </a:spcAft>
          </a:pPr>
          <a:r>
            <a:rPr lang="en-US" sz="1400" kern="1200" dirty="0" smtClean="0">
              <a:solidFill>
                <a:sysClr val="window" lastClr="FFFFFF"/>
              </a:solidFill>
              <a:latin typeface="Segoe UI"/>
              <a:ea typeface="+mn-ea"/>
              <a:cs typeface="+mn-cs"/>
            </a:rPr>
            <a:t>Optimize the Data Model for Power View</a:t>
          </a:r>
          <a:endParaRPr lang="en-AU" sz="1400" kern="1200" dirty="0" smtClean="0">
            <a:solidFill>
              <a:sysClr val="window" lastClr="FFFFFF"/>
            </a:solidFill>
            <a:latin typeface="Segoe UI"/>
            <a:ea typeface="+mn-ea"/>
            <a:cs typeface="+mn-cs"/>
          </a:endParaRPr>
        </a:p>
      </dsp:txBody>
      <dsp:txXfrm>
        <a:off x="1093293" y="1973591"/>
        <a:ext cx="6012279" cy="805345"/>
      </dsp:txXfrm>
    </dsp:sp>
    <dsp:sp modelId="{1D102756-4C28-4F3E-B333-8C8C0F7CA150}">
      <dsp:nvSpPr>
        <dsp:cNvPr id="0" name=""/>
        <dsp:cNvSpPr/>
      </dsp:nvSpPr>
      <dsp:spPr>
        <a:xfrm>
          <a:off x="1602358" y="2922804"/>
          <a:ext cx="7152554" cy="855455"/>
        </a:xfrm>
        <a:prstGeom prst="roundRect">
          <a:avLst>
            <a:gd name="adj" fmla="val 10000"/>
          </a:avLst>
        </a:prstGeo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180975" lvl="0" indent="0" algn="l" defTabSz="622300">
            <a:lnSpc>
              <a:spcPct val="90000"/>
            </a:lnSpc>
            <a:spcBef>
              <a:spcPct val="0"/>
            </a:spcBef>
            <a:spcAft>
              <a:spcPct val="35000"/>
            </a:spcAft>
          </a:pPr>
          <a:r>
            <a:rPr lang="en-US" sz="1400" kern="1200" dirty="0" smtClean="0">
              <a:solidFill>
                <a:sysClr val="window" lastClr="FFFFFF"/>
              </a:solidFill>
              <a:latin typeface="Segoe UI"/>
              <a:ea typeface="+mn-ea"/>
              <a:cs typeface="+mn-cs"/>
            </a:rPr>
            <a:t>Produce Reports Based on the Data Model</a:t>
          </a:r>
          <a:endParaRPr lang="en-AU" sz="1400" kern="1200" dirty="0" smtClean="0">
            <a:solidFill>
              <a:sysClr val="window" lastClr="FFFFFF"/>
            </a:solidFill>
            <a:latin typeface="Segoe UI"/>
            <a:ea typeface="+mn-ea"/>
            <a:cs typeface="+mn-cs"/>
          </a:endParaRPr>
        </a:p>
        <a:p>
          <a:pPr marL="266700" lvl="1" indent="-85725" algn="l" defTabSz="488950">
            <a:lnSpc>
              <a:spcPct val="90000"/>
            </a:lnSpc>
            <a:spcBef>
              <a:spcPct val="0"/>
            </a:spcBef>
            <a:spcAft>
              <a:spcPct val="15000"/>
            </a:spcAft>
            <a:buChar char="••"/>
          </a:pPr>
          <a:r>
            <a:rPr lang="en-US" sz="1100" kern="1200" dirty="0" smtClean="0">
              <a:solidFill>
                <a:sysClr val="window" lastClr="FFFFFF"/>
              </a:solidFill>
              <a:latin typeface="Segoe UI"/>
              <a:ea typeface="+mn-ea"/>
              <a:cs typeface="+mn-cs"/>
            </a:rPr>
            <a:t>Power View Sheets, PivotTables, </a:t>
          </a:r>
          <a:r>
            <a:rPr lang="en-US" sz="1100" kern="1200" dirty="0" err="1" smtClean="0">
              <a:solidFill>
                <a:sysClr val="window" lastClr="FFFFFF"/>
              </a:solidFill>
              <a:latin typeface="Segoe UI"/>
              <a:ea typeface="+mn-ea"/>
              <a:cs typeface="+mn-cs"/>
            </a:rPr>
            <a:t>PivotCharts</a:t>
          </a:r>
          <a:r>
            <a:rPr lang="en-US" sz="1100" kern="1200" dirty="0" smtClean="0">
              <a:solidFill>
                <a:sysClr val="window" lastClr="FFFFFF"/>
              </a:solidFill>
              <a:latin typeface="Segoe UI"/>
              <a:ea typeface="+mn-ea"/>
              <a:cs typeface="+mn-cs"/>
            </a:rPr>
            <a:t> and CUBE Functions</a:t>
          </a:r>
          <a:endParaRPr lang="en-AU" sz="1100" kern="1200" dirty="0" smtClean="0">
            <a:solidFill>
              <a:sysClr val="window" lastClr="FFFFFF"/>
            </a:solidFill>
            <a:latin typeface="Segoe UI"/>
            <a:ea typeface="+mn-ea"/>
            <a:cs typeface="+mn-cs"/>
          </a:endParaRPr>
        </a:p>
      </dsp:txBody>
      <dsp:txXfrm>
        <a:off x="1627413" y="2947859"/>
        <a:ext cx="6012279" cy="805345"/>
      </dsp:txXfrm>
    </dsp:sp>
    <dsp:sp modelId="{15C2F56C-07EA-4F16-902E-D96B6962DD71}">
      <dsp:nvSpPr>
        <dsp:cNvPr id="0" name=""/>
        <dsp:cNvSpPr/>
      </dsp:nvSpPr>
      <dsp:spPr>
        <a:xfrm>
          <a:off x="2136477" y="3897072"/>
          <a:ext cx="7152554" cy="855455"/>
        </a:xfrm>
        <a:prstGeom prst="roundRect">
          <a:avLst>
            <a:gd name="adj" fmla="val 10000"/>
          </a:avLst>
        </a:prstGeom>
        <a:gradFill rotWithShape="0">
          <a:gsLst>
            <a:gs pos="0">
              <a:srgbClr val="007891">
                <a:hueOff val="0"/>
                <a:satOff val="0"/>
                <a:lumOff val="0"/>
                <a:alphaOff val="0"/>
                <a:shade val="51000"/>
                <a:satMod val="130000"/>
              </a:srgbClr>
            </a:gs>
            <a:gs pos="80000">
              <a:srgbClr val="007891">
                <a:hueOff val="0"/>
                <a:satOff val="0"/>
                <a:lumOff val="0"/>
                <a:alphaOff val="0"/>
                <a:shade val="93000"/>
                <a:satMod val="130000"/>
              </a:srgbClr>
            </a:gs>
            <a:gs pos="100000">
              <a:srgbClr val="007891">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180975" lvl="0" indent="0" algn="l" defTabSz="622300">
            <a:lnSpc>
              <a:spcPct val="90000"/>
            </a:lnSpc>
            <a:spcBef>
              <a:spcPct val="0"/>
            </a:spcBef>
            <a:spcAft>
              <a:spcPct val="35000"/>
            </a:spcAft>
          </a:pPr>
          <a:r>
            <a:rPr lang="en-AU" sz="1400" kern="1200" dirty="0" smtClean="0">
              <a:solidFill>
                <a:sysClr val="window" lastClr="FFFFFF"/>
              </a:solidFill>
              <a:latin typeface="Segoe UI"/>
              <a:ea typeface="+mn-ea"/>
              <a:cs typeface="+mn-cs"/>
            </a:rPr>
            <a:t>Publish the Workbook to SharePoint</a:t>
          </a:r>
        </a:p>
      </dsp:txBody>
      <dsp:txXfrm>
        <a:off x="2161532" y="3922127"/>
        <a:ext cx="6012279" cy="805345"/>
      </dsp:txXfrm>
    </dsp:sp>
    <dsp:sp modelId="{2E86E71D-D37A-4C71-9D48-C2236C811ED0}">
      <dsp:nvSpPr>
        <dsp:cNvPr id="0" name=""/>
        <dsp:cNvSpPr/>
      </dsp:nvSpPr>
      <dsp:spPr>
        <a:xfrm>
          <a:off x="6596508" y="624957"/>
          <a:ext cx="556045" cy="556045"/>
        </a:xfrm>
        <a:prstGeom prst="downArrow">
          <a:avLst>
            <a:gd name="adj1" fmla="val 55000"/>
            <a:gd name="adj2" fmla="val 45000"/>
          </a:avLst>
        </a:prstGeo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AU" sz="2300" kern="1200">
            <a:solidFill>
              <a:sysClr val="windowText" lastClr="000000">
                <a:hueOff val="0"/>
                <a:satOff val="0"/>
                <a:lumOff val="0"/>
                <a:alphaOff val="0"/>
              </a:sysClr>
            </a:solidFill>
            <a:latin typeface="Segoe UI"/>
            <a:ea typeface="+mn-ea"/>
            <a:cs typeface="+mn-cs"/>
          </a:endParaRPr>
        </a:p>
      </dsp:txBody>
      <dsp:txXfrm>
        <a:off x="6721618" y="624957"/>
        <a:ext cx="305825" cy="418424"/>
      </dsp:txXfrm>
    </dsp:sp>
    <dsp:sp modelId="{F0540F5A-2AC1-4D18-AB4E-B788167F8463}">
      <dsp:nvSpPr>
        <dsp:cNvPr id="0" name=""/>
        <dsp:cNvSpPr/>
      </dsp:nvSpPr>
      <dsp:spPr>
        <a:xfrm>
          <a:off x="7130628" y="1599225"/>
          <a:ext cx="556045" cy="556045"/>
        </a:xfrm>
        <a:prstGeom prst="downArrow">
          <a:avLst>
            <a:gd name="adj1" fmla="val 55000"/>
            <a:gd name="adj2" fmla="val 45000"/>
          </a:avLst>
        </a:prstGeo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AU" sz="2300" kern="1200">
            <a:solidFill>
              <a:sysClr val="windowText" lastClr="000000">
                <a:hueOff val="0"/>
                <a:satOff val="0"/>
                <a:lumOff val="0"/>
                <a:alphaOff val="0"/>
              </a:sysClr>
            </a:solidFill>
            <a:latin typeface="Segoe UI"/>
            <a:ea typeface="+mn-ea"/>
            <a:cs typeface="+mn-cs"/>
          </a:endParaRPr>
        </a:p>
      </dsp:txBody>
      <dsp:txXfrm>
        <a:off x="7255738" y="1599225"/>
        <a:ext cx="305825" cy="418424"/>
      </dsp:txXfrm>
    </dsp:sp>
    <dsp:sp modelId="{14FAEC3D-3410-4D3E-B13F-666BA65C4DDB}">
      <dsp:nvSpPr>
        <dsp:cNvPr id="0" name=""/>
        <dsp:cNvSpPr/>
      </dsp:nvSpPr>
      <dsp:spPr>
        <a:xfrm>
          <a:off x="7664747" y="2559236"/>
          <a:ext cx="556045" cy="556045"/>
        </a:xfrm>
        <a:prstGeom prst="downArrow">
          <a:avLst>
            <a:gd name="adj1" fmla="val 55000"/>
            <a:gd name="adj2" fmla="val 45000"/>
          </a:avLst>
        </a:prstGeo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AU" sz="2300" kern="1200">
            <a:solidFill>
              <a:sysClr val="windowText" lastClr="000000">
                <a:hueOff val="0"/>
                <a:satOff val="0"/>
                <a:lumOff val="0"/>
                <a:alphaOff val="0"/>
              </a:sysClr>
            </a:solidFill>
            <a:latin typeface="Segoe UI"/>
            <a:ea typeface="+mn-ea"/>
            <a:cs typeface="+mn-cs"/>
          </a:endParaRPr>
        </a:p>
      </dsp:txBody>
      <dsp:txXfrm>
        <a:off x="7789857" y="2559236"/>
        <a:ext cx="305825" cy="418424"/>
      </dsp:txXfrm>
    </dsp:sp>
    <dsp:sp modelId="{E46D8098-683C-4292-8C70-461537D914AB}">
      <dsp:nvSpPr>
        <dsp:cNvPr id="0" name=""/>
        <dsp:cNvSpPr/>
      </dsp:nvSpPr>
      <dsp:spPr>
        <a:xfrm>
          <a:off x="8198866" y="3543009"/>
          <a:ext cx="556045" cy="556045"/>
        </a:xfrm>
        <a:prstGeom prst="downArrow">
          <a:avLst>
            <a:gd name="adj1" fmla="val 55000"/>
            <a:gd name="adj2" fmla="val 45000"/>
          </a:avLst>
        </a:prstGeom>
        <a:solidFill>
          <a:srgbClr val="007891">
            <a:alpha val="90000"/>
            <a:tint val="40000"/>
            <a:hueOff val="0"/>
            <a:satOff val="0"/>
            <a:lumOff val="0"/>
            <a:alphaOff val="0"/>
          </a:srgbClr>
        </a:solidFill>
        <a:ln w="9525" cap="flat" cmpd="sng" algn="ctr">
          <a:solidFill>
            <a:srgbClr val="007891">
              <a:alpha val="90000"/>
              <a:tint val="40000"/>
              <a:hueOff val="0"/>
              <a:satOff val="0"/>
              <a:lumOff val="0"/>
              <a:alphaOff val="0"/>
            </a:srgbClr>
          </a:solidFill>
          <a:prstDash val="solid"/>
        </a:ln>
        <a:effectLst/>
        <a:scene3d>
          <a:camera prst="orthographicFront"/>
          <a:lightRig rig="threePt" dir="t">
            <a:rot lat="0" lon="0" rev="7500000"/>
          </a:lightRig>
        </a:scene3d>
        <a:sp3d z="152400" extrusionH="63500" prstMaterial="dkEdge">
          <a:bevelT w="125400" h="36350" prst="relaxedInset"/>
          <a:contourClr>
            <a:sysClr val="window" lastClr="FFFFFF"/>
          </a:contourClr>
        </a:sp3d>
      </dsp:spPr>
      <dsp:style>
        <a:lnRef idx="1">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n-AU" sz="2300" kern="1200">
            <a:solidFill>
              <a:sysClr val="windowText" lastClr="000000">
                <a:hueOff val="0"/>
                <a:satOff val="0"/>
                <a:lumOff val="0"/>
                <a:alphaOff val="0"/>
              </a:sysClr>
            </a:solidFill>
            <a:latin typeface="Segoe UI"/>
            <a:ea typeface="+mn-ea"/>
            <a:cs typeface="+mn-cs"/>
          </a:endParaRPr>
        </a:p>
      </dsp:txBody>
      <dsp:txXfrm>
        <a:off x="8323976" y="3543009"/>
        <a:ext cx="305825" cy="41842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4:25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8918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5543250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5691434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59850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032682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3458980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7265986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097596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18429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564258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445673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320496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351139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821877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308547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794867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188660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02351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20424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537727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60103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7322920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3923352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466172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172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24672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931147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6767825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932356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42506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812006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047974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75561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8.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1.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8.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7441984"/>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30054035"/>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hyperlink" Target="http://www.microsoft.com/office/preview" TargetMode="External"/><Relationship Id="rId2" Type="http://schemas.openxmlformats.org/officeDocument/2006/relationships/hyperlink" Target="http://powerpivot.com/" TargetMode="External"/><Relationship Id="rId1" Type="http://schemas.openxmlformats.org/officeDocument/2006/relationships/slideLayout" Target="../slideLayouts/slideLayout10.xml"/><Relationship Id="rId5" Type="http://schemas.openxmlformats.org/officeDocument/2006/relationships/hyperlink" Target="http://blogs.msdn.com/b/analysisservices/archive/2012/07/26/going-all-in-with-excel-2013.aspx" TargetMode="External"/><Relationship Id="rId4" Type="http://schemas.openxmlformats.org/officeDocument/2006/relationships/hyperlink" Target="http://blogs.msdn.com/b/analysisservice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hyperlink" Target="http://www.linkedin.com/in/peterjsmyers" TargetMode="External"/><Relationship Id="rId2" Type="http://schemas.openxmlformats.org/officeDocument/2006/relationships/hyperlink" Target="mailto:peter.myers@bitwisesolutions.com.au" TargetMode="Externa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Self-service </a:t>
            </a:r>
            <a:r>
              <a:rPr lang="en-US" dirty="0"/>
              <a:t>BI in the Excel 2013 </a:t>
            </a:r>
            <a:r>
              <a:rPr lang="en-US" dirty="0" smtClean="0"/>
              <a:t>client</a:t>
            </a:r>
            <a:r>
              <a:rPr lang="en-US" dirty="0"/>
              <a:t/>
            </a:r>
            <a:br>
              <a:rPr lang="en-US" dirty="0"/>
            </a:br>
            <a:r>
              <a:rPr lang="en-US" sz="4000" dirty="0" smtClean="0">
                <a:solidFill>
                  <a:schemeClr val="accent3"/>
                </a:solidFill>
              </a:rPr>
              <a:t>Describing the development </a:t>
            </a:r>
            <a:r>
              <a:rPr lang="en-US" sz="4000" dirty="0">
                <a:solidFill>
                  <a:schemeClr val="accent3"/>
                </a:solidFill>
              </a:rPr>
              <a:t>w</a:t>
            </a:r>
            <a:r>
              <a:rPr lang="en-US" sz="4000" dirty="0" smtClean="0">
                <a:solidFill>
                  <a:schemeClr val="accent3"/>
                </a:solidFill>
              </a:rPr>
              <a:t>orkflow</a:t>
            </a:r>
            <a:endParaRPr lang="en-AU" sz="4000" dirty="0">
              <a:solidFill>
                <a:schemeClr val="accent3"/>
              </a:solidFill>
            </a:endParaRPr>
          </a:p>
        </p:txBody>
      </p:sp>
      <p:graphicFrame>
        <p:nvGraphicFramePr>
          <p:cNvPr id="4" name="Content Placeholder 3"/>
          <p:cNvGraphicFramePr>
            <a:graphicFrameLocks/>
          </p:cNvGraphicFramePr>
          <p:nvPr>
            <p:extLst>
              <p:ext uri="{D42A27DB-BD31-4B8C-83A1-F6EECF244321}">
                <p14:modId xmlns:p14="http://schemas.microsoft.com/office/powerpoint/2010/main" val="1497146217"/>
              </p:ext>
            </p:extLst>
          </p:nvPr>
        </p:nvGraphicFramePr>
        <p:xfrm>
          <a:off x="1321693" y="1985094"/>
          <a:ext cx="928903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276668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53742" y="1841078"/>
            <a:ext cx="10408096" cy="4635115"/>
          </a:xfrm>
        </p:spPr>
        <p:txBody>
          <a:bodyPr/>
          <a:lstStyle/>
          <a:p>
            <a:r>
              <a:rPr lang="en-US" sz="2800" dirty="0"/>
              <a:t>Excel users (analysts)</a:t>
            </a:r>
          </a:p>
          <a:p>
            <a:pPr lvl="1"/>
            <a:r>
              <a:rPr lang="en-US" sz="1600" dirty="0"/>
              <a:t>Produce workbook data models and reports</a:t>
            </a:r>
          </a:p>
          <a:p>
            <a:pPr lvl="1"/>
            <a:r>
              <a:rPr lang="en-US" sz="1600" dirty="0"/>
              <a:t>Publish and secure workbooks in SharePoint</a:t>
            </a:r>
          </a:p>
          <a:p>
            <a:pPr lvl="1"/>
            <a:r>
              <a:rPr lang="en-US" sz="1600" dirty="0"/>
              <a:t>Configure automatic data refresh</a:t>
            </a:r>
          </a:p>
          <a:p>
            <a:pPr lvl="1"/>
            <a:r>
              <a:rPr lang="en-US" sz="1600" dirty="0"/>
              <a:t>Create new analytic and reporting experiences by connecting to published workbook data models</a:t>
            </a:r>
          </a:p>
          <a:p>
            <a:endParaRPr lang="en-US" sz="2800" dirty="0"/>
          </a:p>
          <a:p>
            <a:r>
              <a:rPr lang="en-US" sz="2800" dirty="0"/>
              <a:t>IT professionals</a:t>
            </a:r>
          </a:p>
          <a:p>
            <a:pPr lvl="1"/>
            <a:r>
              <a:rPr lang="en-US" sz="1600" dirty="0"/>
              <a:t>Install and configure SharePoint Server</a:t>
            </a:r>
          </a:p>
          <a:p>
            <a:pPr lvl="1"/>
            <a:r>
              <a:rPr lang="en-US" sz="1600" dirty="0"/>
              <a:t>Manage the PowerPivot service application</a:t>
            </a:r>
          </a:p>
          <a:p>
            <a:pPr lvl="1"/>
            <a:r>
              <a:rPr lang="en-US" sz="1600" dirty="0"/>
              <a:t>Monitor workbook usage and resource utilization</a:t>
            </a:r>
          </a:p>
          <a:p>
            <a:endParaRPr lang="en-US" sz="2800" dirty="0"/>
          </a:p>
          <a:p>
            <a:r>
              <a:rPr lang="en-US" sz="2800" dirty="0"/>
              <a:t>Information workers</a:t>
            </a:r>
          </a:p>
          <a:p>
            <a:pPr lvl="1"/>
            <a:r>
              <a:rPr lang="en-US" sz="1600" dirty="0"/>
              <a:t>Browse to, and interact with, published workbook </a:t>
            </a:r>
            <a:r>
              <a:rPr lang="en-US" sz="1600" dirty="0" smtClean="0"/>
              <a:t>reports</a:t>
            </a:r>
            <a:endParaRPr lang="en-US" sz="1600" dirty="0"/>
          </a:p>
        </p:txBody>
      </p:sp>
      <p:sp>
        <p:nvSpPr>
          <p:cNvPr id="3" name="Title 2"/>
          <p:cNvSpPr>
            <a:spLocks noGrp="1"/>
          </p:cNvSpPr>
          <p:nvPr>
            <p:ph type="title"/>
          </p:nvPr>
        </p:nvSpPr>
        <p:spPr/>
        <p:txBody>
          <a:bodyPr/>
          <a:lstStyle/>
          <a:p>
            <a:r>
              <a:rPr lang="en-US" dirty="0" smtClean="0"/>
              <a:t>Self-service </a:t>
            </a:r>
            <a:r>
              <a:rPr lang="en-US" dirty="0"/>
              <a:t>BI in the Excel 2013 c</a:t>
            </a:r>
            <a:r>
              <a:rPr lang="en-US" dirty="0" smtClean="0"/>
              <a:t>lient</a:t>
            </a:r>
            <a:br>
              <a:rPr lang="en-US" dirty="0" smtClean="0"/>
            </a:br>
            <a:r>
              <a:rPr lang="en-US" sz="4000" dirty="0" smtClean="0">
                <a:solidFill>
                  <a:schemeClr val="accent3"/>
                </a:solidFill>
              </a:rPr>
              <a:t>Describing the different </a:t>
            </a:r>
            <a:r>
              <a:rPr lang="en-US" sz="4000" dirty="0">
                <a:solidFill>
                  <a:schemeClr val="accent3"/>
                </a:solidFill>
              </a:rPr>
              <a:t>a</a:t>
            </a:r>
            <a:r>
              <a:rPr lang="en-US" sz="4000" dirty="0" smtClean="0">
                <a:solidFill>
                  <a:schemeClr val="accent3"/>
                </a:solidFill>
              </a:rPr>
              <a:t>udiences</a:t>
            </a:r>
            <a:endParaRPr lang="en-AU" dirty="0">
              <a:solidFill>
                <a:schemeClr val="accent3"/>
              </a:solidFill>
            </a:endParaRPr>
          </a:p>
        </p:txBody>
      </p:sp>
      <p:pic>
        <p:nvPicPr>
          <p:cNvPr id="5" name="Rectangle 551997"/>
          <p:cNvPicPr>
            <a:picLocks noChangeAspect="1" noChangeArrowheads="1"/>
          </p:cNvPicPr>
          <p:nvPr/>
        </p:nvPicPr>
        <p:blipFill>
          <a:blip r:embed="rId2" cstate="print">
            <a:duotone>
              <a:prstClr val="black"/>
              <a:srgbClr val="72BA30">
                <a:tint val="45000"/>
                <a:satMod val="400000"/>
              </a:srgbClr>
            </a:duotone>
          </a:blip>
          <a:srcRect/>
          <a:stretch>
            <a:fillRect/>
          </a:stretch>
        </p:blipFill>
        <p:spPr bwMode="auto">
          <a:xfrm>
            <a:off x="687604" y="1913086"/>
            <a:ext cx="714928" cy="980948"/>
          </a:xfrm>
          <a:prstGeom prst="rect">
            <a:avLst/>
          </a:prstGeom>
          <a:noFill/>
          <a:ln w="9525">
            <a:noFill/>
            <a:miter lim="800000"/>
            <a:headEnd/>
            <a:tailEnd/>
          </a:ln>
        </p:spPr>
      </p:pic>
      <p:pic>
        <p:nvPicPr>
          <p:cNvPr id="7" name="Rectangle 551998"/>
          <p:cNvPicPr>
            <a:picLocks noChangeAspect="1" noChangeArrowheads="1"/>
          </p:cNvPicPr>
          <p:nvPr/>
        </p:nvPicPr>
        <p:blipFill>
          <a:blip r:embed="rId2" cstate="print">
            <a:duotone>
              <a:prstClr val="black"/>
              <a:srgbClr val="FFC805">
                <a:tint val="45000"/>
                <a:satMod val="400000"/>
              </a:srgbClr>
            </a:duotone>
          </a:blip>
          <a:srcRect/>
          <a:stretch>
            <a:fillRect/>
          </a:stretch>
        </p:blipFill>
        <p:spPr bwMode="auto">
          <a:xfrm>
            <a:off x="687604" y="5657502"/>
            <a:ext cx="714928" cy="980948"/>
          </a:xfrm>
          <a:prstGeom prst="rect">
            <a:avLst/>
          </a:prstGeom>
          <a:noFill/>
          <a:ln w="9525">
            <a:noFill/>
            <a:miter lim="800000"/>
            <a:headEnd/>
            <a:tailEnd/>
          </a:ln>
        </p:spPr>
      </p:pic>
      <p:pic>
        <p:nvPicPr>
          <p:cNvPr id="8" name="Rectangle 551997"/>
          <p:cNvPicPr>
            <a:picLocks noChangeAspect="1" noChangeArrowheads="1"/>
          </p:cNvPicPr>
          <p:nvPr/>
        </p:nvPicPr>
        <p:blipFill>
          <a:blip r:embed="rId2" cstate="print">
            <a:duotone>
              <a:prstClr val="black"/>
              <a:srgbClr val="5082B9">
                <a:tint val="45000"/>
                <a:satMod val="400000"/>
              </a:srgbClr>
            </a:duotone>
          </a:blip>
          <a:srcRect/>
          <a:stretch>
            <a:fillRect/>
          </a:stretch>
        </p:blipFill>
        <p:spPr bwMode="auto">
          <a:xfrm>
            <a:off x="699421" y="3929310"/>
            <a:ext cx="714928" cy="980948"/>
          </a:xfrm>
          <a:prstGeom prst="rect">
            <a:avLst/>
          </a:prstGeom>
          <a:noFill/>
          <a:ln w="9525">
            <a:noFill/>
            <a:miter lim="800000"/>
            <a:headEnd/>
            <a:tailEnd/>
          </a:ln>
        </p:spPr>
      </p:pic>
    </p:spTree>
    <p:extLst>
      <p:ext uri="{BB962C8B-B14F-4D97-AF65-F5344CB8AC3E}">
        <p14:creationId xmlns:p14="http://schemas.microsoft.com/office/powerpoint/2010/main" val="53725144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06068"/>
          </a:xfrm>
        </p:spPr>
        <p:txBody>
          <a:bodyPr/>
          <a:lstStyle/>
          <a:p>
            <a:r>
              <a:rPr lang="en-US" sz="3200" dirty="0"/>
              <a:t>There are two integration points to produce workbook data models:</a:t>
            </a:r>
          </a:p>
          <a:p>
            <a:pPr lvl="1"/>
            <a:r>
              <a:rPr lang="en-US" sz="1800" dirty="0"/>
              <a:t>Implicit, with native Excel capabilities</a:t>
            </a:r>
          </a:p>
          <a:p>
            <a:pPr lvl="1"/>
            <a:r>
              <a:rPr lang="en-US" sz="1800" dirty="0"/>
              <a:t>Explicit, with the PowerPivot Add-In and its dedicated data modeling window</a:t>
            </a:r>
          </a:p>
          <a:p>
            <a:r>
              <a:rPr lang="en-US" sz="3200" b="1" dirty="0"/>
              <a:t>Implicit</a:t>
            </a:r>
            <a:r>
              <a:rPr lang="en-US" sz="3200" dirty="0"/>
              <a:t> data models are based on internal workbook tables, and/or external data sources</a:t>
            </a:r>
          </a:p>
          <a:p>
            <a:pPr lvl="1"/>
            <a:r>
              <a:rPr lang="en-US" sz="1800" dirty="0"/>
              <a:t>The PowerPivot Add-In does not need to be enabled</a:t>
            </a:r>
          </a:p>
          <a:p>
            <a:pPr lvl="1"/>
            <a:r>
              <a:rPr lang="en-US" sz="1800" dirty="0"/>
              <a:t>The data model can be managed in a limited way by using the PivotTable Field List:</a:t>
            </a:r>
          </a:p>
          <a:p>
            <a:pPr lvl="2"/>
            <a:r>
              <a:rPr lang="en-US" sz="1600" dirty="0"/>
              <a:t>Relationships can be defined and managed</a:t>
            </a:r>
          </a:p>
          <a:p>
            <a:pPr lvl="2"/>
            <a:r>
              <a:rPr lang="en-US" sz="1600" dirty="0"/>
              <a:t>Implicit calculated fields (previously called measures) can be created</a:t>
            </a:r>
          </a:p>
          <a:p>
            <a:pPr lvl="2"/>
            <a:r>
              <a:rPr lang="en-US" sz="1600" dirty="0"/>
              <a:t>No additional management of the data model is supported</a:t>
            </a:r>
          </a:p>
          <a:p>
            <a:r>
              <a:rPr lang="en-US" sz="3200" b="1" dirty="0"/>
              <a:t>Explicit</a:t>
            </a:r>
            <a:r>
              <a:rPr lang="en-US" sz="3200" dirty="0"/>
              <a:t> data models are developed in the PowerPivot window</a:t>
            </a:r>
          </a:p>
          <a:p>
            <a:pPr lvl="1"/>
            <a:r>
              <a:rPr lang="en-US" sz="1800" dirty="0"/>
              <a:t>The PowerPivot Add-In must be enabled</a:t>
            </a:r>
          </a:p>
          <a:p>
            <a:pPr lvl="1"/>
            <a:r>
              <a:rPr lang="en-US" sz="1800" dirty="0"/>
              <a:t>Can be based on an already-created implicit data </a:t>
            </a:r>
            <a:r>
              <a:rPr lang="en-US" sz="1800" dirty="0" smtClean="0"/>
              <a:t>model</a:t>
            </a:r>
            <a:endParaRPr lang="en-US" sz="1800" dirty="0"/>
          </a:p>
        </p:txBody>
      </p:sp>
      <p:sp>
        <p:nvSpPr>
          <p:cNvPr id="3" name="Title 2"/>
          <p:cNvSpPr>
            <a:spLocks noGrp="1"/>
          </p:cNvSpPr>
          <p:nvPr>
            <p:ph type="title"/>
          </p:nvPr>
        </p:nvSpPr>
        <p:spPr/>
        <p:txBody>
          <a:bodyPr/>
          <a:lstStyle/>
          <a:p>
            <a:r>
              <a:rPr lang="en-US" dirty="0" smtClean="0"/>
              <a:t>Creating a workbook </a:t>
            </a:r>
            <a:r>
              <a:rPr lang="en-US" dirty="0"/>
              <a:t>d</a:t>
            </a:r>
            <a:r>
              <a:rPr lang="en-US" dirty="0" smtClean="0"/>
              <a:t>ata </a:t>
            </a:r>
            <a:r>
              <a:rPr lang="en-US" dirty="0"/>
              <a:t>m</a:t>
            </a:r>
            <a:r>
              <a:rPr lang="en-US" dirty="0" smtClean="0"/>
              <a:t>odel</a:t>
            </a:r>
            <a:endParaRPr lang="en-AU" dirty="0"/>
          </a:p>
        </p:txBody>
      </p:sp>
    </p:spTree>
    <p:extLst>
      <p:ext uri="{BB962C8B-B14F-4D97-AF65-F5344CB8AC3E}">
        <p14:creationId xmlns:p14="http://schemas.microsoft.com/office/powerpoint/2010/main" val="2257733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11887200" cy="3243965"/>
          </a:xfrm>
        </p:spPr>
        <p:txBody>
          <a:bodyPr/>
          <a:lstStyle/>
          <a:p>
            <a:r>
              <a:rPr lang="en-US" dirty="0"/>
              <a:t>The </a:t>
            </a:r>
            <a:r>
              <a:rPr lang="en-US" b="1" dirty="0"/>
              <a:t>PowerPivot Settings </a:t>
            </a:r>
            <a:r>
              <a:rPr lang="en-US" dirty="0"/>
              <a:t>window now supports:</a:t>
            </a:r>
          </a:p>
          <a:p>
            <a:pPr lvl="1"/>
            <a:r>
              <a:rPr lang="en-US" dirty="0"/>
              <a:t>20 new languages</a:t>
            </a:r>
          </a:p>
          <a:p>
            <a:pPr lvl="1"/>
            <a:r>
              <a:rPr lang="en-US" dirty="0"/>
              <a:t>Configuration of categorization options</a:t>
            </a:r>
          </a:p>
          <a:p>
            <a:pPr lvl="2"/>
            <a:r>
              <a:rPr lang="en-US" dirty="0"/>
              <a:t>Categorization allows configuring a “type” value for a column</a:t>
            </a:r>
          </a:p>
          <a:p>
            <a:pPr lvl="2"/>
            <a:r>
              <a:rPr lang="en-US" dirty="0"/>
              <a:t>Client and reporting tools (for example, Power View) and dataset recommendation engines can exploit the categorization values</a:t>
            </a:r>
          </a:p>
          <a:p>
            <a:pPr lvl="1"/>
            <a:r>
              <a:rPr lang="en-US" dirty="0"/>
              <a:t>Allowing data categorizations to be sent to the Windows Azure Marketplace for dataset </a:t>
            </a:r>
            <a:r>
              <a:rPr lang="en-US" dirty="0" smtClean="0"/>
              <a:t>recommendations</a:t>
            </a:r>
            <a:endParaRPr lang="en-US" dirty="0"/>
          </a:p>
        </p:txBody>
      </p:sp>
      <p:sp>
        <p:nvSpPr>
          <p:cNvPr id="3" name="Title 2"/>
          <p:cNvSpPr>
            <a:spLocks noGrp="1"/>
          </p:cNvSpPr>
          <p:nvPr>
            <p:ph type="title"/>
          </p:nvPr>
        </p:nvSpPr>
        <p:spPr/>
        <p:txBody>
          <a:bodyPr/>
          <a:lstStyle/>
          <a:p>
            <a:r>
              <a:rPr lang="en-US" dirty="0"/>
              <a:t>Creating a </a:t>
            </a:r>
            <a:r>
              <a:rPr lang="en-US" dirty="0" smtClean="0"/>
              <a:t>workbook data model</a:t>
            </a:r>
            <a:r>
              <a:rPr lang="en-US" dirty="0"/>
              <a:t/>
            </a:r>
            <a:br>
              <a:rPr lang="en-US" dirty="0"/>
            </a:br>
            <a:r>
              <a:rPr lang="en-US" sz="4000" dirty="0">
                <a:solidFill>
                  <a:schemeClr val="accent3"/>
                </a:solidFill>
              </a:rPr>
              <a:t>New </a:t>
            </a:r>
            <a:r>
              <a:rPr lang="en-US" sz="4000" dirty="0" smtClean="0">
                <a:solidFill>
                  <a:schemeClr val="accent3"/>
                </a:solidFill>
              </a:rPr>
              <a:t>features </a:t>
            </a:r>
            <a:r>
              <a:rPr lang="en-US" sz="4000" dirty="0">
                <a:solidFill>
                  <a:schemeClr val="accent3"/>
                </a:solidFill>
              </a:rPr>
              <a:t>– </a:t>
            </a:r>
            <a:r>
              <a:rPr lang="en-US" sz="4000" dirty="0" smtClean="0">
                <a:solidFill>
                  <a:schemeClr val="accent3"/>
                </a:solidFill>
              </a:rPr>
              <a:t>settings</a:t>
            </a:r>
            <a:endParaRPr lang="en-AU" dirty="0">
              <a:solidFill>
                <a:schemeClr val="accent3"/>
              </a:solidFill>
            </a:endParaRPr>
          </a:p>
        </p:txBody>
      </p:sp>
    </p:spTree>
    <p:extLst>
      <p:ext uri="{BB962C8B-B14F-4D97-AF65-F5344CB8AC3E}">
        <p14:creationId xmlns:p14="http://schemas.microsoft.com/office/powerpoint/2010/main" val="42776920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11887200" cy="2991588"/>
          </a:xfrm>
        </p:spPr>
        <p:txBody>
          <a:bodyPr/>
          <a:lstStyle/>
          <a:p>
            <a:r>
              <a:rPr lang="en-US" sz="3600" dirty="0"/>
              <a:t>The PowerPivot window is in </a:t>
            </a:r>
            <a:r>
              <a:rPr lang="en-US" sz="3600" b="1" dirty="0"/>
              <a:t>Advanced</a:t>
            </a:r>
            <a:r>
              <a:rPr lang="en-US" sz="3600" dirty="0"/>
              <a:t> mode by default</a:t>
            </a:r>
          </a:p>
          <a:p>
            <a:r>
              <a:rPr lang="en-US" sz="3600" dirty="0"/>
              <a:t>Inside the </a:t>
            </a:r>
            <a:r>
              <a:rPr lang="en-US" sz="3600" b="1" dirty="0"/>
              <a:t>Home</a:t>
            </a:r>
            <a:r>
              <a:rPr lang="en-US" sz="3600" dirty="0"/>
              <a:t> ribbon tab’s </a:t>
            </a:r>
            <a:r>
              <a:rPr lang="en-US" sz="3600" b="1" dirty="0"/>
              <a:t>Get External Data </a:t>
            </a:r>
            <a:r>
              <a:rPr lang="en-US" sz="3600" dirty="0"/>
              <a:t>group:</a:t>
            </a:r>
          </a:p>
          <a:p>
            <a:pPr lvl="1"/>
            <a:r>
              <a:rPr lang="en-US" sz="2000" dirty="0"/>
              <a:t>A new dropdown list named </a:t>
            </a:r>
            <a:r>
              <a:rPr lang="en-US" sz="2000" b="1" dirty="0"/>
              <a:t>From Data Service </a:t>
            </a:r>
            <a:r>
              <a:rPr lang="en-US" sz="2000" dirty="0"/>
              <a:t>is available</a:t>
            </a:r>
          </a:p>
          <a:p>
            <a:pPr lvl="1"/>
            <a:r>
              <a:rPr lang="en-US" sz="2000" dirty="0"/>
              <a:t>The </a:t>
            </a:r>
            <a:r>
              <a:rPr lang="en-US" sz="2000" b="1" dirty="0"/>
              <a:t>Suggest Related Data </a:t>
            </a:r>
            <a:r>
              <a:rPr lang="en-US" sz="2000" dirty="0"/>
              <a:t>option can use the Microsoft Data Classification and Recommendation Service to suggest datasets from Windows Azure Marketplace</a:t>
            </a:r>
          </a:p>
          <a:p>
            <a:pPr lvl="2"/>
            <a:r>
              <a:rPr lang="en-US" sz="1800" dirty="0"/>
              <a:t>The PowerPivot settings must be enabled to allow this</a:t>
            </a:r>
          </a:p>
          <a:p>
            <a:pPr lvl="1"/>
            <a:r>
              <a:rPr lang="en-US" sz="2000" dirty="0"/>
              <a:t>The </a:t>
            </a:r>
            <a:r>
              <a:rPr lang="en-US" sz="2000" b="1" dirty="0"/>
              <a:t>Existing Connections </a:t>
            </a:r>
            <a:r>
              <a:rPr lang="en-US" sz="2000" dirty="0"/>
              <a:t>command is now available in this </a:t>
            </a:r>
            <a:r>
              <a:rPr lang="en-US" sz="2000" dirty="0" smtClean="0"/>
              <a:t>group</a:t>
            </a:r>
            <a:endParaRPr lang="en-US" sz="2000" dirty="0"/>
          </a:p>
        </p:txBody>
      </p:sp>
      <p:sp>
        <p:nvSpPr>
          <p:cNvPr id="3" name="Title 2"/>
          <p:cNvSpPr>
            <a:spLocks noGrp="1"/>
          </p:cNvSpPr>
          <p:nvPr>
            <p:ph type="title"/>
          </p:nvPr>
        </p:nvSpPr>
        <p:spPr/>
        <p:txBody>
          <a:bodyPr/>
          <a:lstStyle/>
          <a:p>
            <a:r>
              <a:rPr lang="en-US" dirty="0"/>
              <a:t>Creating a </a:t>
            </a:r>
            <a:r>
              <a:rPr lang="en-US" dirty="0" smtClean="0"/>
              <a:t>workbook data model</a:t>
            </a:r>
            <a:r>
              <a:rPr lang="en-US" dirty="0"/>
              <a:t/>
            </a:r>
            <a:br>
              <a:rPr lang="en-US" dirty="0"/>
            </a:br>
            <a:r>
              <a:rPr lang="en-US" sz="4000" dirty="0">
                <a:solidFill>
                  <a:schemeClr val="accent3"/>
                </a:solidFill>
              </a:rPr>
              <a:t>New </a:t>
            </a:r>
            <a:r>
              <a:rPr lang="en-US" sz="4000" dirty="0" smtClean="0">
                <a:solidFill>
                  <a:schemeClr val="accent3"/>
                </a:solidFill>
              </a:rPr>
              <a:t>features </a:t>
            </a:r>
            <a:r>
              <a:rPr lang="en-US" sz="4000" dirty="0">
                <a:solidFill>
                  <a:schemeClr val="accent3"/>
                </a:solidFill>
              </a:rPr>
              <a:t>– </a:t>
            </a:r>
            <a:r>
              <a:rPr lang="en-US" sz="4000" dirty="0" smtClean="0">
                <a:solidFill>
                  <a:schemeClr val="accent3"/>
                </a:solidFill>
              </a:rPr>
              <a:t>the </a:t>
            </a:r>
            <a:r>
              <a:rPr lang="en-US" sz="4000" dirty="0">
                <a:solidFill>
                  <a:schemeClr val="accent3"/>
                </a:solidFill>
              </a:rPr>
              <a:t>PowerPivot </a:t>
            </a:r>
            <a:r>
              <a:rPr lang="en-US" sz="4000" dirty="0" smtClean="0">
                <a:solidFill>
                  <a:schemeClr val="accent3"/>
                </a:solidFill>
              </a:rPr>
              <a:t>window</a:t>
            </a:r>
            <a:endParaRPr lang="en-AU"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5989" y="5153446"/>
            <a:ext cx="4314286" cy="1552381"/>
          </a:xfrm>
          <a:prstGeom prst="rect">
            <a:avLst/>
          </a:prstGeom>
          <a:ln>
            <a:solidFill>
              <a:schemeClr val="tx1"/>
            </a:solidFill>
          </a:ln>
        </p:spPr>
      </p:pic>
    </p:spTree>
    <p:extLst>
      <p:ext uri="{BB962C8B-B14F-4D97-AF65-F5344CB8AC3E}">
        <p14:creationId xmlns:p14="http://schemas.microsoft.com/office/powerpoint/2010/main" val="426918130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8463879" cy="3736407"/>
          </a:xfrm>
        </p:spPr>
        <p:txBody>
          <a:bodyPr/>
          <a:lstStyle/>
          <a:p>
            <a:r>
              <a:rPr lang="en-US" sz="3600" dirty="0"/>
              <a:t>The </a:t>
            </a:r>
            <a:r>
              <a:rPr lang="en-US" sz="3600" b="1" dirty="0"/>
              <a:t>PivotTable</a:t>
            </a:r>
            <a:r>
              <a:rPr lang="en-US" sz="3600" dirty="0"/>
              <a:t> command now includes the </a:t>
            </a:r>
            <a:r>
              <a:rPr lang="en-US" sz="3600" b="1" dirty="0"/>
              <a:t>Power View </a:t>
            </a:r>
            <a:r>
              <a:rPr lang="en-US" sz="3600" dirty="0"/>
              <a:t>option</a:t>
            </a:r>
          </a:p>
          <a:p>
            <a:r>
              <a:rPr lang="en-US" sz="3600" dirty="0"/>
              <a:t>A new </a:t>
            </a:r>
            <a:r>
              <a:rPr lang="en-US" sz="3600" b="1" dirty="0"/>
              <a:t>Find</a:t>
            </a:r>
            <a:r>
              <a:rPr lang="en-US" sz="3600" dirty="0"/>
              <a:t> function can locate data model objects (tables, columns and calculated fields)</a:t>
            </a:r>
          </a:p>
          <a:p>
            <a:pPr lvl="1"/>
            <a:r>
              <a:rPr lang="en-US" sz="2000" dirty="0"/>
              <a:t>An option allows hidden objects to be searched also</a:t>
            </a:r>
          </a:p>
          <a:p>
            <a:endParaRPr lang="en-US" sz="3600" dirty="0"/>
          </a:p>
        </p:txBody>
      </p:sp>
      <p:sp>
        <p:nvSpPr>
          <p:cNvPr id="3" name="Title 2"/>
          <p:cNvSpPr>
            <a:spLocks noGrp="1"/>
          </p:cNvSpPr>
          <p:nvPr>
            <p:ph type="title"/>
          </p:nvPr>
        </p:nvSpPr>
        <p:spPr/>
        <p:txBody>
          <a:bodyPr/>
          <a:lstStyle/>
          <a:p>
            <a:r>
              <a:rPr lang="en-US" dirty="0"/>
              <a:t>Creating a </a:t>
            </a:r>
            <a:r>
              <a:rPr lang="en-US" dirty="0" smtClean="0"/>
              <a:t>workbook data model</a:t>
            </a:r>
            <a:r>
              <a:rPr lang="en-US" dirty="0"/>
              <a:t/>
            </a:r>
            <a:br>
              <a:rPr lang="en-US" dirty="0"/>
            </a:br>
            <a:r>
              <a:rPr lang="en-US" sz="4000" dirty="0">
                <a:solidFill>
                  <a:schemeClr val="accent3"/>
                </a:solidFill>
              </a:rPr>
              <a:t>New </a:t>
            </a:r>
            <a:r>
              <a:rPr lang="en-US" sz="4000" dirty="0" smtClean="0">
                <a:solidFill>
                  <a:schemeClr val="accent3"/>
                </a:solidFill>
              </a:rPr>
              <a:t>features </a:t>
            </a:r>
            <a:r>
              <a:rPr lang="en-US" sz="4000" dirty="0">
                <a:solidFill>
                  <a:schemeClr val="accent3"/>
                </a:solidFill>
              </a:rPr>
              <a:t>– </a:t>
            </a:r>
            <a:r>
              <a:rPr lang="en-US" sz="4000" dirty="0" smtClean="0">
                <a:solidFill>
                  <a:schemeClr val="accent3"/>
                </a:solidFill>
              </a:rPr>
              <a:t>the </a:t>
            </a:r>
            <a:r>
              <a:rPr lang="en-US" sz="4000" dirty="0">
                <a:solidFill>
                  <a:schemeClr val="accent3"/>
                </a:solidFill>
              </a:rPr>
              <a:t>PowerPivot w</a:t>
            </a:r>
            <a:r>
              <a:rPr lang="en-US" sz="4000" dirty="0" smtClean="0">
                <a:solidFill>
                  <a:schemeClr val="accent3"/>
                </a:solidFill>
              </a:rPr>
              <a:t>indow (continued)</a:t>
            </a:r>
            <a:endParaRPr lang="en-AU" dirty="0">
              <a:solidFill>
                <a:schemeClr val="accent3"/>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517" y="2201118"/>
            <a:ext cx="2880320" cy="3758132"/>
          </a:xfrm>
          <a:prstGeom prst="rect">
            <a:avLst/>
          </a:prstGeom>
          <a:ln>
            <a:solidFill>
              <a:schemeClr val="tx1"/>
            </a:solidFill>
          </a:ln>
        </p:spPr>
      </p:pic>
    </p:spTree>
    <p:extLst>
      <p:ext uri="{BB962C8B-B14F-4D97-AF65-F5344CB8AC3E}">
        <p14:creationId xmlns:p14="http://schemas.microsoft.com/office/powerpoint/2010/main" val="381822242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11848255" cy="2856167"/>
          </a:xfrm>
        </p:spPr>
        <p:txBody>
          <a:bodyPr/>
          <a:lstStyle/>
          <a:p>
            <a:r>
              <a:rPr lang="en-US" sz="3600" dirty="0"/>
              <a:t>Inside the </a:t>
            </a:r>
            <a:r>
              <a:rPr lang="en-US" sz="3600" b="1" dirty="0"/>
              <a:t>Advanced</a:t>
            </a:r>
            <a:r>
              <a:rPr lang="en-US" sz="3600" dirty="0"/>
              <a:t> tab:</a:t>
            </a:r>
          </a:p>
          <a:p>
            <a:pPr lvl="1"/>
            <a:r>
              <a:rPr lang="en-US" sz="2000" dirty="0"/>
              <a:t>A perspective is now selected inside the </a:t>
            </a:r>
            <a:r>
              <a:rPr lang="en-US" sz="2000" b="1" dirty="0"/>
              <a:t>Perspectives</a:t>
            </a:r>
            <a:r>
              <a:rPr lang="en-US" sz="2000" dirty="0"/>
              <a:t> group</a:t>
            </a:r>
          </a:p>
          <a:p>
            <a:pPr lvl="2"/>
            <a:r>
              <a:rPr lang="en-US" sz="1600" dirty="0"/>
              <a:t>The perspective is now applied to both the diagram and data views</a:t>
            </a:r>
          </a:p>
          <a:p>
            <a:pPr lvl="2"/>
            <a:r>
              <a:rPr lang="en-US" sz="1600" dirty="0"/>
              <a:t>The perspective dropdown list in the diagram view has been removed</a:t>
            </a:r>
          </a:p>
          <a:p>
            <a:pPr lvl="1"/>
            <a:r>
              <a:rPr lang="en-US" sz="2000" dirty="0"/>
              <a:t>A new </a:t>
            </a:r>
            <a:r>
              <a:rPr lang="en-US" sz="2000" b="1" dirty="0"/>
              <a:t>Data Category </a:t>
            </a:r>
            <a:r>
              <a:rPr lang="en-US" sz="2000" dirty="0"/>
              <a:t>property is used to configure “types” of columns (but not calculated fields)</a:t>
            </a:r>
          </a:p>
          <a:p>
            <a:pPr lvl="1"/>
            <a:r>
              <a:rPr lang="en-US" sz="2000" dirty="0"/>
              <a:t>The </a:t>
            </a:r>
            <a:r>
              <a:rPr lang="en-US" sz="2000" b="1" dirty="0" err="1"/>
              <a:t>ImageURL</a:t>
            </a:r>
            <a:r>
              <a:rPr lang="en-US" sz="2000" dirty="0"/>
              <a:t> checkbox has been removed</a:t>
            </a:r>
          </a:p>
          <a:p>
            <a:pPr lvl="2"/>
            <a:r>
              <a:rPr lang="en-US" sz="1600" dirty="0"/>
              <a:t>To configure, set the </a:t>
            </a:r>
            <a:r>
              <a:rPr lang="en-US" sz="1600" b="1" dirty="0"/>
              <a:t>Data Category </a:t>
            </a:r>
            <a:r>
              <a:rPr lang="en-US" sz="1600" dirty="0"/>
              <a:t>property to </a:t>
            </a:r>
            <a:r>
              <a:rPr lang="en-US" sz="1600" b="1" dirty="0"/>
              <a:t>Image </a:t>
            </a:r>
            <a:r>
              <a:rPr lang="en-US" sz="1600" b="1" dirty="0" smtClean="0"/>
              <a:t>URL</a:t>
            </a:r>
            <a:endParaRPr lang="en-US" sz="1600" b="1" dirty="0"/>
          </a:p>
        </p:txBody>
      </p:sp>
      <p:sp>
        <p:nvSpPr>
          <p:cNvPr id="3" name="Title 2"/>
          <p:cNvSpPr>
            <a:spLocks noGrp="1"/>
          </p:cNvSpPr>
          <p:nvPr>
            <p:ph type="title"/>
          </p:nvPr>
        </p:nvSpPr>
        <p:spPr/>
        <p:txBody>
          <a:bodyPr/>
          <a:lstStyle/>
          <a:p>
            <a:r>
              <a:rPr lang="en-US" dirty="0"/>
              <a:t>Creating a </a:t>
            </a:r>
            <a:r>
              <a:rPr lang="en-US" dirty="0" smtClean="0"/>
              <a:t>workbook data model</a:t>
            </a:r>
            <a:r>
              <a:rPr lang="en-US" dirty="0"/>
              <a:t/>
            </a:r>
            <a:br>
              <a:rPr lang="en-US" dirty="0"/>
            </a:br>
            <a:r>
              <a:rPr lang="en-US" sz="4000" dirty="0">
                <a:solidFill>
                  <a:schemeClr val="accent3"/>
                </a:solidFill>
              </a:rPr>
              <a:t>New </a:t>
            </a:r>
            <a:r>
              <a:rPr lang="en-US" sz="4000" dirty="0" smtClean="0">
                <a:solidFill>
                  <a:schemeClr val="accent3"/>
                </a:solidFill>
              </a:rPr>
              <a:t>features </a:t>
            </a:r>
            <a:r>
              <a:rPr lang="en-US" sz="4000" dirty="0">
                <a:solidFill>
                  <a:schemeClr val="accent3"/>
                </a:solidFill>
              </a:rPr>
              <a:t>– </a:t>
            </a:r>
            <a:r>
              <a:rPr lang="en-US" sz="4000" dirty="0" smtClean="0">
                <a:solidFill>
                  <a:schemeClr val="accent3"/>
                </a:solidFill>
              </a:rPr>
              <a:t>the </a:t>
            </a:r>
            <a:r>
              <a:rPr lang="en-US" sz="4000" dirty="0">
                <a:solidFill>
                  <a:schemeClr val="accent3"/>
                </a:solidFill>
              </a:rPr>
              <a:t>PowerPivot w</a:t>
            </a:r>
            <a:r>
              <a:rPr lang="en-US" sz="4000" dirty="0" smtClean="0">
                <a:solidFill>
                  <a:schemeClr val="accent3"/>
                </a:solidFill>
              </a:rPr>
              <a:t>indow (continued)</a:t>
            </a:r>
            <a:endParaRPr lang="en-AU" dirty="0">
              <a:solidFill>
                <a:schemeClr val="accent3"/>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9247" y="5153446"/>
            <a:ext cx="6529350" cy="1340539"/>
          </a:xfrm>
          <a:prstGeom prst="rect">
            <a:avLst/>
          </a:prstGeom>
          <a:ln>
            <a:solidFill>
              <a:schemeClr val="tx1"/>
            </a:solidFill>
          </a:ln>
        </p:spPr>
      </p:pic>
    </p:spTree>
    <p:extLst>
      <p:ext uri="{BB962C8B-B14F-4D97-AF65-F5344CB8AC3E}">
        <p14:creationId xmlns:p14="http://schemas.microsoft.com/office/powerpoint/2010/main" val="3240176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957459"/>
          </a:xfrm>
        </p:spPr>
        <p:txBody>
          <a:bodyPr/>
          <a:lstStyle/>
          <a:p>
            <a:r>
              <a:rPr lang="en-US" dirty="0"/>
              <a:t>Workbook reports can be created by using:</a:t>
            </a:r>
          </a:p>
          <a:p>
            <a:pPr lvl="1"/>
            <a:r>
              <a:rPr lang="en-US" dirty="0"/>
              <a:t>Power View</a:t>
            </a:r>
          </a:p>
          <a:p>
            <a:pPr lvl="1"/>
            <a:r>
              <a:rPr lang="en-US" dirty="0"/>
              <a:t>PivotTables and </a:t>
            </a:r>
            <a:r>
              <a:rPr lang="en-US" dirty="0" err="1"/>
              <a:t>PivotCharts</a:t>
            </a:r>
            <a:endParaRPr lang="en-US" dirty="0"/>
          </a:p>
          <a:p>
            <a:pPr lvl="1"/>
            <a:r>
              <a:rPr lang="en-US" dirty="0"/>
              <a:t>CUBE </a:t>
            </a:r>
            <a:r>
              <a:rPr lang="en-US" dirty="0" smtClean="0"/>
              <a:t>functions</a:t>
            </a:r>
            <a:endParaRPr lang="en-US" dirty="0"/>
          </a:p>
        </p:txBody>
      </p:sp>
      <p:sp>
        <p:nvSpPr>
          <p:cNvPr id="3" name="Title 2"/>
          <p:cNvSpPr>
            <a:spLocks noGrp="1"/>
          </p:cNvSpPr>
          <p:nvPr>
            <p:ph type="title"/>
          </p:nvPr>
        </p:nvSpPr>
        <p:spPr/>
        <p:txBody>
          <a:bodyPr/>
          <a:lstStyle/>
          <a:p>
            <a:r>
              <a:rPr lang="en-US" dirty="0" smtClean="0"/>
              <a:t>Creating workbook </a:t>
            </a:r>
            <a:r>
              <a:rPr lang="en-US" dirty="0"/>
              <a:t>r</a:t>
            </a:r>
            <a:r>
              <a:rPr lang="en-US" dirty="0" smtClean="0"/>
              <a:t>eports</a:t>
            </a:r>
            <a:endParaRPr lang="en-AU" dirty="0"/>
          </a:p>
        </p:txBody>
      </p:sp>
    </p:spTree>
    <p:extLst>
      <p:ext uri="{BB962C8B-B14F-4D97-AF65-F5344CB8AC3E}">
        <p14:creationId xmlns:p14="http://schemas.microsoft.com/office/powerpoint/2010/main" val="117136348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11887200" cy="4819781"/>
          </a:xfrm>
        </p:spPr>
        <p:txBody>
          <a:bodyPr/>
          <a:lstStyle/>
          <a:p>
            <a:r>
              <a:rPr lang="en-US" sz="2800" dirty="0"/>
              <a:t>Power View sheets can be added to an Excel 2013 workbook</a:t>
            </a:r>
          </a:p>
          <a:p>
            <a:r>
              <a:rPr lang="en-US" sz="2800" dirty="0"/>
              <a:t>A Power View sheet can be based on the workbook data model or an external tabular data model</a:t>
            </a:r>
          </a:p>
          <a:p>
            <a:r>
              <a:rPr lang="en-US" sz="2800" dirty="0"/>
              <a:t>The Power View Field List now includes:</a:t>
            </a:r>
          </a:p>
          <a:p>
            <a:pPr lvl="1"/>
            <a:r>
              <a:rPr lang="en-US" sz="1600" dirty="0"/>
              <a:t>Hierarchies</a:t>
            </a:r>
          </a:p>
          <a:p>
            <a:pPr lvl="1"/>
            <a:r>
              <a:rPr lang="en-US" sz="1600" dirty="0"/>
              <a:t>KPIs</a:t>
            </a:r>
          </a:p>
          <a:p>
            <a:r>
              <a:rPr lang="en-US" sz="2800" dirty="0"/>
              <a:t>Additional new features:</a:t>
            </a:r>
          </a:p>
          <a:p>
            <a:pPr lvl="1"/>
            <a:r>
              <a:rPr lang="en-US" sz="1600" dirty="0"/>
              <a:t>Map visualizations (using Bing Maps)</a:t>
            </a:r>
          </a:p>
          <a:p>
            <a:pPr lvl="1"/>
            <a:r>
              <a:rPr lang="en-US" sz="1600" dirty="0"/>
              <a:t>Internet connectivity is required</a:t>
            </a:r>
          </a:p>
          <a:p>
            <a:pPr lvl="1"/>
            <a:r>
              <a:rPr lang="en-US" sz="1600" dirty="0"/>
              <a:t>Hierarchy navigation</a:t>
            </a:r>
          </a:p>
          <a:p>
            <a:pPr lvl="1"/>
            <a:r>
              <a:rPr lang="en-US" sz="1600" dirty="0"/>
              <a:t>Color themes and backgrounds</a:t>
            </a:r>
          </a:p>
          <a:p>
            <a:pPr lvl="1"/>
            <a:r>
              <a:rPr lang="en-US" sz="1600" dirty="0"/>
              <a:t>Configurable data region font size</a:t>
            </a:r>
          </a:p>
          <a:p>
            <a:pPr lvl="1"/>
            <a:r>
              <a:rPr lang="en-US" sz="1600" dirty="0"/>
              <a:t>Pictures</a:t>
            </a:r>
          </a:p>
          <a:p>
            <a:pPr lvl="1"/>
            <a:r>
              <a:rPr lang="en-US" sz="1600" dirty="0"/>
              <a:t>Background </a:t>
            </a:r>
            <a:r>
              <a:rPr lang="en-US" sz="1600" dirty="0" smtClean="0"/>
              <a:t>images</a:t>
            </a:r>
            <a:endParaRPr lang="en-US" sz="1600" dirty="0"/>
          </a:p>
        </p:txBody>
      </p:sp>
      <p:sp>
        <p:nvSpPr>
          <p:cNvPr id="3" name="Title 2"/>
          <p:cNvSpPr>
            <a:spLocks noGrp="1"/>
          </p:cNvSpPr>
          <p:nvPr>
            <p:ph type="title"/>
          </p:nvPr>
        </p:nvSpPr>
        <p:spPr/>
        <p:txBody>
          <a:bodyPr/>
          <a:lstStyle/>
          <a:p>
            <a:r>
              <a:rPr lang="en-US" dirty="0" smtClean="0"/>
              <a:t>Creating workbook </a:t>
            </a:r>
            <a:r>
              <a:rPr lang="en-US" dirty="0"/>
              <a:t>r</a:t>
            </a:r>
            <a:r>
              <a:rPr lang="en-US" dirty="0" smtClean="0"/>
              <a:t>eports</a:t>
            </a:r>
            <a:br>
              <a:rPr lang="en-US" dirty="0" smtClean="0"/>
            </a:br>
            <a:r>
              <a:rPr lang="en-US" sz="4000" dirty="0" smtClean="0">
                <a:solidFill>
                  <a:schemeClr val="accent3"/>
                </a:solidFill>
              </a:rPr>
              <a:t>New features – Power View</a:t>
            </a:r>
            <a:endParaRPr lang="en-AU" dirty="0">
              <a:solidFill>
                <a:schemeClr val="accent3"/>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4461" y="3425254"/>
            <a:ext cx="2648531" cy="3206911"/>
          </a:xfrm>
          <a:prstGeom prst="rect">
            <a:avLst/>
          </a:prstGeom>
          <a:ln>
            <a:solidFill>
              <a:schemeClr val="tx1"/>
            </a:solidFill>
          </a:ln>
        </p:spPr>
      </p:pic>
    </p:spTree>
    <p:extLst>
      <p:ext uri="{BB962C8B-B14F-4D97-AF65-F5344CB8AC3E}">
        <p14:creationId xmlns:p14="http://schemas.microsoft.com/office/powerpoint/2010/main" val="5998888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8463879" cy="4462760"/>
          </a:xfrm>
        </p:spPr>
        <p:txBody>
          <a:bodyPr/>
          <a:lstStyle/>
          <a:p>
            <a:r>
              <a:rPr lang="en-US" sz="2800" dirty="0"/>
              <a:t>The PowerPivot Field List has been replaced by the regular (OLAP) PivotTable Field List</a:t>
            </a:r>
          </a:p>
          <a:p>
            <a:pPr lvl="1"/>
            <a:r>
              <a:rPr lang="en-US" sz="2000" dirty="0"/>
              <a:t>The field list can now be filtered by active tables (based on the current field selection), or all tables</a:t>
            </a:r>
          </a:p>
          <a:p>
            <a:pPr lvl="1"/>
            <a:r>
              <a:rPr lang="en-US" sz="2000" dirty="0"/>
              <a:t>Tables are adorned with an icon describing the data source type (workbook connection or table)</a:t>
            </a:r>
          </a:p>
          <a:p>
            <a:pPr lvl="2"/>
            <a:r>
              <a:rPr lang="en-US" sz="1400" dirty="0"/>
              <a:t>Hovering over the icon will reveal a tooltip that names the workbook connection</a:t>
            </a:r>
          </a:p>
          <a:p>
            <a:pPr lvl="1"/>
            <a:r>
              <a:rPr lang="en-US" sz="2000" dirty="0"/>
              <a:t>Tables consist of:</a:t>
            </a:r>
          </a:p>
          <a:p>
            <a:pPr lvl="2"/>
            <a:r>
              <a:rPr lang="en-US" sz="1400" dirty="0"/>
              <a:t>Hierarchies (if any), which consist of the hierarchy’s levels</a:t>
            </a:r>
          </a:p>
          <a:p>
            <a:pPr lvl="2"/>
            <a:r>
              <a:rPr lang="en-US" sz="1400" dirty="0"/>
              <a:t>The </a:t>
            </a:r>
            <a:r>
              <a:rPr lang="en-US" sz="1400" b="1" dirty="0"/>
              <a:t>More Fields </a:t>
            </a:r>
            <a:r>
              <a:rPr lang="en-US" sz="1400" dirty="0"/>
              <a:t>folder, which consists the table’s fields (columns, calculated fields and KPIs)</a:t>
            </a:r>
          </a:p>
          <a:p>
            <a:pPr lvl="2"/>
            <a:r>
              <a:rPr lang="en-US" sz="1400" dirty="0"/>
              <a:t>KPIs, which consist of their metrics</a:t>
            </a:r>
          </a:p>
          <a:p>
            <a:pPr lvl="1"/>
            <a:r>
              <a:rPr lang="en-US" sz="1800" dirty="0"/>
              <a:t>The </a:t>
            </a:r>
            <a:r>
              <a:rPr lang="en-US" sz="1800" b="1" dirty="0"/>
              <a:t>Vertical Slicers </a:t>
            </a:r>
            <a:r>
              <a:rPr lang="en-US" sz="1800" dirty="0"/>
              <a:t>and </a:t>
            </a:r>
            <a:r>
              <a:rPr lang="en-US" sz="1800" b="1" dirty="0"/>
              <a:t>Horizontal Slicers </a:t>
            </a:r>
            <a:r>
              <a:rPr lang="en-US" sz="1800" dirty="0"/>
              <a:t>drop zones are no longer available</a:t>
            </a:r>
          </a:p>
          <a:p>
            <a:pPr lvl="2"/>
            <a:r>
              <a:rPr lang="en-US" sz="1400" dirty="0"/>
              <a:t>New alignment commands on the PowerPivot ribbon tab simplify placing them around the PivotTable</a:t>
            </a:r>
          </a:p>
        </p:txBody>
      </p:sp>
      <p:sp>
        <p:nvSpPr>
          <p:cNvPr id="3" name="Title 2"/>
          <p:cNvSpPr>
            <a:spLocks noGrp="1"/>
          </p:cNvSpPr>
          <p:nvPr>
            <p:ph type="title"/>
          </p:nvPr>
        </p:nvSpPr>
        <p:spPr/>
        <p:txBody>
          <a:bodyPr/>
          <a:lstStyle/>
          <a:p>
            <a:r>
              <a:rPr lang="en-US" dirty="0" smtClean="0"/>
              <a:t>Creating workbook </a:t>
            </a:r>
            <a:r>
              <a:rPr lang="en-US" dirty="0"/>
              <a:t>r</a:t>
            </a:r>
            <a:r>
              <a:rPr lang="en-US" dirty="0" smtClean="0"/>
              <a:t>eports</a:t>
            </a:r>
            <a:br>
              <a:rPr lang="en-US" dirty="0" smtClean="0"/>
            </a:br>
            <a:r>
              <a:rPr lang="en-US" sz="4000" dirty="0" smtClean="0">
                <a:solidFill>
                  <a:schemeClr val="accent3"/>
                </a:solidFill>
              </a:rPr>
              <a:t>New features – PivotTables</a:t>
            </a:r>
            <a:endParaRPr lang="en-AU" dirty="0">
              <a:solidFill>
                <a:schemeClr val="accent3"/>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4621" y="660032"/>
            <a:ext cx="2304256" cy="5858127"/>
          </a:xfrm>
          <a:prstGeom prst="rect">
            <a:avLst/>
          </a:prstGeom>
          <a:ln>
            <a:solidFill>
              <a:schemeClr val="tx1"/>
            </a:solidFill>
          </a:ln>
        </p:spPr>
      </p:pic>
    </p:spTree>
    <p:extLst>
      <p:ext uri="{BB962C8B-B14F-4D97-AF65-F5344CB8AC3E}">
        <p14:creationId xmlns:p14="http://schemas.microsoft.com/office/powerpoint/2010/main" val="352062115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Data Modeling and Reporting for the Business User with Excel and SharePoint</a:t>
            </a:r>
          </a:p>
        </p:txBody>
      </p:sp>
      <p:sp>
        <p:nvSpPr>
          <p:cNvPr id="5" name="Text Placeholder 4"/>
          <p:cNvSpPr>
            <a:spLocks noGrp="1"/>
          </p:cNvSpPr>
          <p:nvPr>
            <p:ph type="body" sz="quarter" idx="12"/>
          </p:nvPr>
        </p:nvSpPr>
        <p:spPr/>
        <p:txBody>
          <a:bodyPr/>
          <a:lstStyle/>
          <a:p>
            <a:r>
              <a:rPr lang="en-US" sz="2400" b="1" dirty="0" smtClean="0"/>
              <a:t>Peter Myers</a:t>
            </a:r>
          </a:p>
          <a:p>
            <a:r>
              <a:rPr lang="en-US" sz="2400" dirty="0" smtClean="0"/>
              <a:t>Bitwise Solutions</a:t>
            </a:r>
          </a:p>
        </p:txBody>
      </p:sp>
      <p:sp>
        <p:nvSpPr>
          <p:cNvPr id="2" name="Text Placeholder 1"/>
          <p:cNvSpPr>
            <a:spLocks noGrp="1"/>
          </p:cNvSpPr>
          <p:nvPr>
            <p:ph type="body" sz="quarter" idx="13"/>
          </p:nvPr>
        </p:nvSpPr>
        <p:spPr/>
        <p:txBody>
          <a:bodyPr/>
          <a:lstStyle/>
          <a:p>
            <a:r>
              <a:rPr lang="en-US" dirty="0" smtClean="0"/>
              <a:t>SPC066</a:t>
            </a:r>
            <a:endParaRPr lang="en-US" dirty="0"/>
          </a:p>
        </p:txBody>
      </p:sp>
    </p:spTree>
    <p:extLst>
      <p:ext uri="{BB962C8B-B14F-4D97-AF65-F5344CB8AC3E}">
        <p14:creationId xmlns:p14="http://schemas.microsoft.com/office/powerpoint/2010/main" val="2958685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57102"/>
            <a:ext cx="11887200" cy="3822585"/>
          </a:xfrm>
        </p:spPr>
        <p:txBody>
          <a:bodyPr/>
          <a:lstStyle/>
          <a:p>
            <a:r>
              <a:rPr lang="en-US" sz="2800" dirty="0"/>
              <a:t>A timeline allows filtering by calendar time periods</a:t>
            </a:r>
          </a:p>
          <a:p>
            <a:r>
              <a:rPr lang="en-US" sz="2800" dirty="0"/>
              <a:t>It must be based on a visible data model column that stores date values</a:t>
            </a:r>
          </a:p>
          <a:p>
            <a:pPr lvl="1"/>
            <a:r>
              <a:rPr lang="en-US" sz="1600" dirty="0"/>
              <a:t>This could remove the need to create a date table and/or a calendar hierarchy</a:t>
            </a:r>
          </a:p>
          <a:p>
            <a:r>
              <a:rPr lang="en-US" sz="2800" dirty="0"/>
              <a:t>It allows filtering by:</a:t>
            </a:r>
          </a:p>
          <a:p>
            <a:pPr lvl="1"/>
            <a:r>
              <a:rPr lang="en-US" sz="1600" dirty="0"/>
              <a:t>An individual calendar year, calendar quarter, month or date, or</a:t>
            </a:r>
          </a:p>
          <a:p>
            <a:pPr lvl="1"/>
            <a:r>
              <a:rPr lang="en-US" sz="1600" dirty="0"/>
              <a:t>A range of calendar years, calendar quarters, months or dates</a:t>
            </a:r>
          </a:p>
          <a:p>
            <a:r>
              <a:rPr lang="en-US" sz="2800" dirty="0"/>
              <a:t>Like slicers, timelines can be:</a:t>
            </a:r>
          </a:p>
          <a:p>
            <a:pPr lvl="1"/>
            <a:r>
              <a:rPr lang="en-US" sz="1600" dirty="0"/>
              <a:t>Connected to multiple PivotTables</a:t>
            </a:r>
          </a:p>
          <a:p>
            <a:pPr lvl="1"/>
            <a:r>
              <a:rPr lang="en-US" sz="1600" dirty="0"/>
              <a:t>Passed into the </a:t>
            </a:r>
            <a:r>
              <a:rPr lang="en-US" sz="1600" b="1" dirty="0"/>
              <a:t>CUBEVALUE</a:t>
            </a:r>
            <a:r>
              <a:rPr lang="en-US" sz="1600" dirty="0"/>
              <a:t> function</a:t>
            </a:r>
          </a:p>
          <a:p>
            <a:r>
              <a:rPr lang="en-US" sz="2800" dirty="0"/>
              <a:t>Timelines are not available in Power View</a:t>
            </a:r>
          </a:p>
        </p:txBody>
      </p:sp>
      <p:sp>
        <p:nvSpPr>
          <p:cNvPr id="3" name="Title 2"/>
          <p:cNvSpPr>
            <a:spLocks noGrp="1"/>
          </p:cNvSpPr>
          <p:nvPr>
            <p:ph type="title"/>
          </p:nvPr>
        </p:nvSpPr>
        <p:spPr/>
        <p:txBody>
          <a:bodyPr/>
          <a:lstStyle/>
          <a:p>
            <a:r>
              <a:rPr lang="en-US" dirty="0" smtClean="0"/>
              <a:t>Creating workbook </a:t>
            </a:r>
            <a:r>
              <a:rPr lang="en-US" dirty="0"/>
              <a:t>r</a:t>
            </a:r>
            <a:r>
              <a:rPr lang="en-US" dirty="0" smtClean="0"/>
              <a:t>eports</a:t>
            </a:r>
            <a:br>
              <a:rPr lang="en-US" dirty="0" smtClean="0"/>
            </a:br>
            <a:r>
              <a:rPr lang="en-US" sz="4000" dirty="0" smtClean="0">
                <a:solidFill>
                  <a:schemeClr val="accent3"/>
                </a:solidFill>
              </a:rPr>
              <a:t>New features – Timelines</a:t>
            </a:r>
            <a:endParaRPr lang="en-AU" dirty="0">
              <a:solidFill>
                <a:schemeClr val="accent3"/>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9526" y="4793406"/>
            <a:ext cx="4357726" cy="1800200"/>
          </a:xfrm>
          <a:prstGeom prst="rect">
            <a:avLst/>
          </a:prstGeom>
        </p:spPr>
      </p:pic>
    </p:spTree>
    <p:extLst>
      <p:ext uri="{BB962C8B-B14F-4D97-AF65-F5344CB8AC3E}">
        <p14:creationId xmlns:p14="http://schemas.microsoft.com/office/powerpoint/2010/main" val="190080079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73779"/>
          </a:xfrm>
        </p:spPr>
        <p:txBody>
          <a:bodyPr/>
          <a:lstStyle/>
          <a:p>
            <a:r>
              <a:rPr lang="en-US" sz="3600" dirty="0"/>
              <a:t>PowerPivot workbooks created in prior versions must be upgraded if they are to be queried or managed by using the Excel 2013 client</a:t>
            </a:r>
          </a:p>
          <a:p>
            <a:r>
              <a:rPr lang="en-US" sz="3600" dirty="0"/>
              <a:t>The user will be prompted to upgrade the embedded data model when:</a:t>
            </a:r>
          </a:p>
          <a:p>
            <a:pPr lvl="1"/>
            <a:r>
              <a:rPr lang="en-US" sz="2000" dirty="0"/>
              <a:t>A new report (PivotTable or PivotChart) is created</a:t>
            </a:r>
          </a:p>
          <a:p>
            <a:pPr lvl="1"/>
            <a:r>
              <a:rPr lang="en-US" sz="2000" dirty="0"/>
              <a:t>A CUBE function attempts to connect to the data model</a:t>
            </a:r>
          </a:p>
          <a:p>
            <a:pPr lvl="1"/>
            <a:r>
              <a:rPr lang="en-US" sz="2000" dirty="0"/>
              <a:t>Any existing report is refreshed</a:t>
            </a:r>
          </a:p>
          <a:p>
            <a:pPr lvl="1"/>
            <a:r>
              <a:rPr lang="en-US" sz="2000" dirty="0"/>
              <a:t>An attempt is made to manage the data model</a:t>
            </a:r>
          </a:p>
          <a:p>
            <a:r>
              <a:rPr lang="en-US" sz="3600" dirty="0"/>
              <a:t>Once upgraded, the workbook can no longer be opened with a previous version of </a:t>
            </a:r>
            <a:r>
              <a:rPr lang="en-US" sz="3600" dirty="0" smtClean="0"/>
              <a:t>PowerPivot</a:t>
            </a:r>
            <a:endParaRPr lang="en-US" sz="3600" dirty="0"/>
          </a:p>
        </p:txBody>
      </p:sp>
      <p:sp>
        <p:nvSpPr>
          <p:cNvPr id="3" name="Title 2"/>
          <p:cNvSpPr>
            <a:spLocks noGrp="1"/>
          </p:cNvSpPr>
          <p:nvPr>
            <p:ph type="title"/>
          </p:nvPr>
        </p:nvSpPr>
        <p:spPr/>
        <p:txBody>
          <a:bodyPr/>
          <a:lstStyle/>
          <a:p>
            <a:r>
              <a:rPr lang="en-US" dirty="0" smtClean="0"/>
              <a:t>Upgrading from </a:t>
            </a:r>
            <a:r>
              <a:rPr lang="en-US" dirty="0"/>
              <a:t>e</a:t>
            </a:r>
            <a:r>
              <a:rPr lang="en-US" dirty="0" smtClean="0"/>
              <a:t>arlier </a:t>
            </a:r>
            <a:r>
              <a:rPr lang="en-US" dirty="0"/>
              <a:t>v</a:t>
            </a:r>
            <a:r>
              <a:rPr lang="en-US" dirty="0" smtClean="0"/>
              <a:t>ersions</a:t>
            </a:r>
            <a:endParaRPr lang="en-AU" dirty="0"/>
          </a:p>
        </p:txBody>
      </p:sp>
    </p:spTree>
    <p:extLst>
      <p:ext uri="{BB962C8B-B14F-4D97-AF65-F5344CB8AC3E}">
        <p14:creationId xmlns:p14="http://schemas.microsoft.com/office/powerpoint/2010/main" val="262379298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Self-Service </a:t>
            </a:r>
            <a:r>
              <a:rPr lang="en-US" dirty="0"/>
              <a:t>BI in Excel </a:t>
            </a:r>
            <a:r>
              <a:rPr lang="en-US" dirty="0" smtClean="0"/>
              <a:t>2013</a:t>
            </a:r>
            <a:endParaRPr lang="en-US" dirty="0"/>
          </a:p>
        </p:txBody>
      </p:sp>
      <p:sp>
        <p:nvSpPr>
          <p:cNvPr id="5" name="Text Placeholder 4"/>
          <p:cNvSpPr>
            <a:spLocks noGrp="1"/>
          </p:cNvSpPr>
          <p:nvPr>
            <p:ph type="body" sz="quarter" idx="12"/>
          </p:nvPr>
        </p:nvSpPr>
        <p:spPr/>
        <p:txBody>
          <a:bodyPr/>
          <a:lstStyle/>
          <a:p>
            <a:r>
              <a:rPr lang="en-US" b="1" dirty="0" smtClean="0"/>
              <a:t>Peter Myers</a:t>
            </a:r>
          </a:p>
          <a:p>
            <a:r>
              <a:rPr lang="en-US" dirty="0" smtClean="0"/>
              <a:t>Bitwise Solutions</a:t>
            </a:r>
            <a:endParaRPr lang="en-US" dirty="0"/>
          </a:p>
        </p:txBody>
      </p:sp>
    </p:spTree>
    <p:extLst>
      <p:ext uri="{BB962C8B-B14F-4D97-AF65-F5344CB8AC3E}">
        <p14:creationId xmlns:p14="http://schemas.microsoft.com/office/powerpoint/2010/main" val="220655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06068"/>
          </a:xfrm>
        </p:spPr>
        <p:txBody>
          <a:bodyPr/>
          <a:lstStyle/>
          <a:p>
            <a:r>
              <a:rPr lang="en-US" sz="3600" dirty="0"/>
              <a:t>The Excel 2013 client delivers both advanced data modeling and reporting capabilities</a:t>
            </a:r>
          </a:p>
          <a:p>
            <a:r>
              <a:rPr lang="en-US" sz="3600" dirty="0"/>
              <a:t>Data modeling capabilities are delivered with the xVelocity in-memory analytics engine</a:t>
            </a:r>
          </a:p>
          <a:p>
            <a:pPr lvl="1"/>
            <a:r>
              <a:rPr lang="en-US" sz="2000" dirty="0"/>
              <a:t>Novice users can work with native Excel features to create implicit data models</a:t>
            </a:r>
          </a:p>
          <a:p>
            <a:pPr lvl="1"/>
            <a:r>
              <a:rPr lang="en-US" sz="2000" dirty="0"/>
              <a:t>Advanced users can continue to work with the PowerPivot designer window</a:t>
            </a:r>
          </a:p>
          <a:p>
            <a:r>
              <a:rPr lang="en-US" sz="3600" dirty="0"/>
              <a:t>Power View sheets extend the reporting capabilities of the Excel 2013 client</a:t>
            </a:r>
          </a:p>
          <a:p>
            <a:r>
              <a:rPr lang="en-US" sz="3600" dirty="0"/>
              <a:t>Numerous new features are available in PowerPivot and Power </a:t>
            </a:r>
            <a:r>
              <a:rPr lang="en-US" sz="3600" dirty="0" smtClean="0"/>
              <a:t>View</a:t>
            </a:r>
            <a:endParaRPr lang="en-US" sz="3600" dirty="0"/>
          </a:p>
        </p:txBody>
      </p:sp>
      <p:sp>
        <p:nvSpPr>
          <p:cNvPr id="3" name="Title 2"/>
          <p:cNvSpPr>
            <a:spLocks noGrp="1"/>
          </p:cNvSpPr>
          <p:nvPr>
            <p:ph type="title"/>
          </p:nvPr>
        </p:nvSpPr>
        <p:spPr/>
        <p:txBody>
          <a:bodyPr/>
          <a:lstStyle/>
          <a:p>
            <a:r>
              <a:rPr lang="en-US" dirty="0" smtClean="0"/>
              <a:t>Summary</a:t>
            </a:r>
            <a:endParaRPr lang="en-AU" dirty="0"/>
          </a:p>
        </p:txBody>
      </p:sp>
    </p:spTree>
    <p:extLst>
      <p:ext uri="{BB962C8B-B14F-4D97-AF65-F5344CB8AC3E}">
        <p14:creationId xmlns:p14="http://schemas.microsoft.com/office/powerpoint/2010/main" val="125599471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33713"/>
          </a:xfrm>
        </p:spPr>
        <p:txBody>
          <a:bodyPr/>
          <a:lstStyle/>
          <a:p>
            <a:r>
              <a:rPr lang="en-US" dirty="0"/>
              <a:t>PowerPivot Site</a:t>
            </a:r>
          </a:p>
          <a:p>
            <a:pPr lvl="1"/>
            <a:r>
              <a:rPr lang="en-US" dirty="0">
                <a:hlinkClick r:id="rId2"/>
              </a:rPr>
              <a:t>http://</a:t>
            </a:r>
            <a:r>
              <a:rPr lang="en-US" dirty="0" smtClean="0">
                <a:hlinkClick r:id="rId2"/>
              </a:rPr>
              <a:t>powerpivot.com</a:t>
            </a:r>
            <a:endParaRPr lang="en-US" dirty="0" smtClean="0"/>
          </a:p>
          <a:p>
            <a:r>
              <a:rPr lang="en-US" dirty="0" smtClean="0"/>
              <a:t>Microsoft </a:t>
            </a:r>
            <a:r>
              <a:rPr lang="en-US" dirty="0"/>
              <a:t>Office Customer Preview</a:t>
            </a:r>
          </a:p>
          <a:p>
            <a:pPr lvl="1"/>
            <a:r>
              <a:rPr lang="en-US" dirty="0">
                <a:hlinkClick r:id="rId3"/>
              </a:rPr>
              <a:t>http://</a:t>
            </a:r>
            <a:r>
              <a:rPr lang="en-US" dirty="0" smtClean="0">
                <a:hlinkClick r:id="rId3"/>
              </a:rPr>
              <a:t>www.microsoft.com/office/preview</a:t>
            </a:r>
            <a:endParaRPr lang="en-US" dirty="0" smtClean="0"/>
          </a:p>
          <a:p>
            <a:pPr lvl="1"/>
            <a:r>
              <a:rPr lang="en-US" dirty="0" smtClean="0"/>
              <a:t>Sign </a:t>
            </a:r>
            <a:r>
              <a:rPr lang="en-US" dirty="0"/>
              <a:t>up and evaluate today!</a:t>
            </a:r>
          </a:p>
          <a:p>
            <a:r>
              <a:rPr lang="en-US" dirty="0"/>
              <a:t>Analysis Services and PowerPivot Blog</a:t>
            </a:r>
          </a:p>
          <a:p>
            <a:pPr lvl="1"/>
            <a:r>
              <a:rPr lang="en-US" dirty="0">
                <a:hlinkClick r:id="rId4"/>
              </a:rPr>
              <a:t>http://</a:t>
            </a:r>
            <a:r>
              <a:rPr lang="en-US" dirty="0" smtClean="0">
                <a:hlinkClick r:id="rId4"/>
              </a:rPr>
              <a:t>blogs.msdn.com/b/analysisservices</a:t>
            </a:r>
            <a:endParaRPr lang="en-US" dirty="0" smtClean="0"/>
          </a:p>
          <a:p>
            <a:r>
              <a:rPr lang="en-US" dirty="0" smtClean="0"/>
              <a:t>Blog </a:t>
            </a:r>
            <a:r>
              <a:rPr lang="en-US" dirty="0"/>
              <a:t>entry: “Going All In with Excel 2013”</a:t>
            </a:r>
          </a:p>
          <a:p>
            <a:pPr lvl="1"/>
            <a:r>
              <a:rPr lang="en-US" dirty="0">
                <a:hlinkClick r:id="rId5"/>
              </a:rPr>
              <a:t>http://</a:t>
            </a:r>
            <a:r>
              <a:rPr lang="en-US" dirty="0" smtClean="0">
                <a:hlinkClick r:id="rId5"/>
              </a:rPr>
              <a:t>blogs.msdn.com/b/analysisservices/archive/2012/07/26/going-all-in-with-excel-2013.aspx</a:t>
            </a:r>
            <a:endParaRPr lang="en-AU" dirty="0"/>
          </a:p>
        </p:txBody>
      </p:sp>
      <p:sp>
        <p:nvSpPr>
          <p:cNvPr id="3" name="Title 2"/>
          <p:cNvSpPr>
            <a:spLocks noGrp="1"/>
          </p:cNvSpPr>
          <p:nvPr>
            <p:ph type="title"/>
          </p:nvPr>
        </p:nvSpPr>
        <p:spPr/>
        <p:txBody>
          <a:bodyPr/>
          <a:lstStyle/>
          <a:p>
            <a:r>
              <a:rPr lang="en-US" dirty="0" smtClean="0"/>
              <a:t>Resources</a:t>
            </a:r>
            <a:endParaRPr lang="en-AU" dirty="0"/>
          </a:p>
        </p:txBody>
      </p:sp>
    </p:spTree>
    <p:extLst>
      <p:ext uri="{BB962C8B-B14F-4D97-AF65-F5344CB8AC3E}">
        <p14:creationId xmlns:p14="http://schemas.microsoft.com/office/powerpoint/2010/main" val="164715762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18619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97894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Presenter </a:t>
            </a:r>
            <a:r>
              <a:rPr lang="en-AU" dirty="0" smtClean="0"/>
              <a:t>introduction</a:t>
            </a:r>
            <a:endParaRPr lang="en-AU" dirty="0"/>
          </a:p>
        </p:txBody>
      </p:sp>
      <p:sp>
        <p:nvSpPr>
          <p:cNvPr id="3" name="Text Placeholder 2"/>
          <p:cNvSpPr>
            <a:spLocks noGrp="1"/>
          </p:cNvSpPr>
          <p:nvPr>
            <p:ph type="body" sz="quarter" idx="10"/>
          </p:nvPr>
        </p:nvSpPr>
        <p:spPr>
          <a:xfrm>
            <a:off x="274638" y="1212850"/>
            <a:ext cx="11887200" cy="5336846"/>
          </a:xfrm>
        </p:spPr>
        <p:txBody>
          <a:bodyPr/>
          <a:lstStyle/>
          <a:p>
            <a:r>
              <a:rPr lang="en-AU" sz="3600" b="1" dirty="0"/>
              <a:t>Peter Myers</a:t>
            </a:r>
          </a:p>
          <a:p>
            <a:r>
              <a:rPr lang="en-AU" sz="3600" dirty="0"/>
              <a:t>BI Expert, Bitwise Solutions</a:t>
            </a:r>
          </a:p>
          <a:p>
            <a:r>
              <a:rPr lang="en-AU" sz="3600" dirty="0" err="1"/>
              <a:t>BBus</a:t>
            </a:r>
            <a:r>
              <a:rPr lang="en-AU" sz="3600" dirty="0"/>
              <a:t>, MCSE, MCT, SQL Server MVP</a:t>
            </a:r>
          </a:p>
          <a:p>
            <a:r>
              <a:rPr lang="en-AU" sz="3600" dirty="0"/>
              <a:t>15 years of experience designing, developing and maintaining software solutions based on Microsoft database and development platforms</a:t>
            </a:r>
          </a:p>
          <a:p>
            <a:r>
              <a:rPr lang="en-AU" sz="3600" dirty="0"/>
              <a:t>Based in Melbourne, Australia</a:t>
            </a:r>
          </a:p>
          <a:p>
            <a:r>
              <a:rPr lang="en-AU" sz="3600" dirty="0" smtClean="0">
                <a:hlinkClick r:id="rId2"/>
              </a:rPr>
              <a:t>peter.myers@bitwisesolutions.com.au</a:t>
            </a:r>
            <a:endParaRPr lang="en-AU" sz="3600" dirty="0" smtClean="0"/>
          </a:p>
          <a:p>
            <a:r>
              <a:rPr lang="en-AU" sz="3600" dirty="0" smtClean="0">
                <a:hlinkClick r:id="rId3"/>
              </a:rPr>
              <a:t>http</a:t>
            </a:r>
            <a:r>
              <a:rPr lang="en-AU" sz="3600" dirty="0">
                <a:hlinkClick r:id="rId3"/>
              </a:rPr>
              <a:t>://</a:t>
            </a:r>
            <a:r>
              <a:rPr lang="en-AU" sz="3600" dirty="0" smtClean="0">
                <a:hlinkClick r:id="rId3"/>
              </a:rPr>
              <a:t>www.linkedin.com/in/peterjsmyers</a:t>
            </a:r>
            <a:endParaRPr lang="en-AU" sz="36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9136" y="5908912"/>
            <a:ext cx="1906436" cy="77104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90604" y="4682952"/>
            <a:ext cx="1332289" cy="1997008"/>
          </a:xfrm>
          <a:prstGeom prst="rect">
            <a:avLst/>
          </a:prstGeom>
        </p:spPr>
      </p:pic>
      <p:grpSp>
        <p:nvGrpSpPr>
          <p:cNvPr id="11" name="Group 10"/>
          <p:cNvGrpSpPr/>
          <p:nvPr/>
        </p:nvGrpSpPr>
        <p:grpSpPr>
          <a:xfrm>
            <a:off x="9624307" y="4682952"/>
            <a:ext cx="1051265" cy="1139464"/>
            <a:chOff x="6044540" y="4113220"/>
            <a:chExt cx="1051265" cy="1139464"/>
          </a:xfrm>
        </p:grpSpPr>
        <p:sp>
          <p:nvSpPr>
            <p:cNvPr id="12" name="Rectangle 11"/>
            <p:cNvSpPr/>
            <p:nvPr/>
          </p:nvSpPr>
          <p:spPr>
            <a:xfrm>
              <a:off x="6044540" y="4113220"/>
              <a:ext cx="1051265" cy="1139464"/>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sysClr val="window" lastClr="FFFFFF"/>
                </a:solidFill>
                <a:effectLst/>
                <a:uLnTx/>
                <a:uFillTx/>
                <a:latin typeface="Segoe UI"/>
                <a:ea typeface="+mn-ea"/>
                <a:cs typeface="+mn-cs"/>
              </a:endParaRPr>
            </a:p>
          </p:txBody>
        </p:sp>
        <p:pic>
          <p:nvPicPr>
            <p:cNvPr id="13"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9467" t="8579" r="45952" b="8642"/>
            <a:stretch/>
          </p:blipFill>
          <p:spPr bwMode="auto">
            <a:xfrm>
              <a:off x="6129822" y="4123286"/>
              <a:ext cx="919046" cy="112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6381810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622804"/>
          </a:xfrm>
        </p:spPr>
        <p:txBody>
          <a:bodyPr/>
          <a:lstStyle/>
          <a:p>
            <a:r>
              <a:rPr lang="en-US" dirty="0" smtClean="0"/>
              <a:t>This session has been developed to inspire you with the potential of self-service Business Intelligence capabilities delivered in the Excel 2013 client and SharePoint</a:t>
            </a:r>
          </a:p>
          <a:p>
            <a:pPr lvl="1"/>
            <a:r>
              <a:rPr lang="en-US" dirty="0" smtClean="0"/>
              <a:t>This session will be useful for those new to PowerPivot and Power View</a:t>
            </a:r>
          </a:p>
          <a:p>
            <a:pPr lvl="1"/>
            <a:r>
              <a:rPr lang="en-US" dirty="0" smtClean="0"/>
              <a:t>This session will also be useful for those already familiar with PowerPivot and Power View, and are curious to learn about the new features and capabilities available in the Excel 2013 client</a:t>
            </a:r>
          </a:p>
          <a:p>
            <a:pPr lvl="2"/>
            <a:r>
              <a:rPr lang="en-US" dirty="0" smtClean="0"/>
              <a:t>New features in the Excel 2013 client are emphasized</a:t>
            </a:r>
          </a:p>
          <a:p>
            <a:pPr lvl="1"/>
            <a:endParaRPr lang="en-AU" dirty="0"/>
          </a:p>
        </p:txBody>
      </p:sp>
      <p:sp>
        <p:nvSpPr>
          <p:cNvPr id="2" name="Title 1"/>
          <p:cNvSpPr>
            <a:spLocks noGrp="1"/>
          </p:cNvSpPr>
          <p:nvPr>
            <p:ph type="title"/>
          </p:nvPr>
        </p:nvSpPr>
        <p:spPr/>
        <p:txBody>
          <a:bodyPr/>
          <a:lstStyle/>
          <a:p>
            <a:r>
              <a:rPr lang="en-US" dirty="0" smtClean="0"/>
              <a:t>Session objectives</a:t>
            </a:r>
            <a:endParaRPr lang="en-AU" dirty="0"/>
          </a:p>
        </p:txBody>
      </p:sp>
    </p:spTree>
    <p:extLst>
      <p:ext uri="{BB962C8B-B14F-4D97-AF65-F5344CB8AC3E}">
        <p14:creationId xmlns:p14="http://schemas.microsoft.com/office/powerpoint/2010/main" val="57460314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r>
              <a:rPr lang="en-US" dirty="0" smtClean="0"/>
              <a:t>Self-service </a:t>
            </a:r>
            <a:r>
              <a:rPr lang="en-US" dirty="0"/>
              <a:t>BI in the Excel 2013 </a:t>
            </a:r>
            <a:r>
              <a:rPr lang="en-US" dirty="0" smtClean="0"/>
              <a:t>client</a:t>
            </a:r>
            <a:endParaRPr lang="en-US" dirty="0"/>
          </a:p>
          <a:p>
            <a:r>
              <a:rPr lang="en-US" dirty="0"/>
              <a:t>Creating a </a:t>
            </a:r>
            <a:r>
              <a:rPr lang="en-US" dirty="0" smtClean="0"/>
              <a:t>workbook data model</a:t>
            </a:r>
            <a:endParaRPr lang="en-US" dirty="0"/>
          </a:p>
          <a:p>
            <a:r>
              <a:rPr lang="en-US" dirty="0"/>
              <a:t>Creating </a:t>
            </a:r>
            <a:r>
              <a:rPr lang="en-US" dirty="0" smtClean="0"/>
              <a:t>workbook reports</a:t>
            </a:r>
            <a:endParaRPr lang="en-US" dirty="0"/>
          </a:p>
          <a:p>
            <a:r>
              <a:rPr lang="en-US" dirty="0" smtClean="0"/>
              <a:t>Upgrading from earlier </a:t>
            </a:r>
            <a:r>
              <a:rPr lang="en-US" dirty="0"/>
              <a:t>v</a:t>
            </a:r>
            <a:r>
              <a:rPr lang="en-US" dirty="0" smtClean="0"/>
              <a:t>ersions</a:t>
            </a:r>
            <a:endParaRPr lang="en-US" dirty="0"/>
          </a:p>
          <a:p>
            <a:r>
              <a:rPr lang="en-US" dirty="0"/>
              <a:t>Summary</a:t>
            </a:r>
          </a:p>
          <a:p>
            <a:r>
              <a:rPr lang="en-US" dirty="0"/>
              <a:t>Resources</a:t>
            </a:r>
          </a:p>
          <a:p>
            <a:endParaRPr lang="en-AU" dirty="0"/>
          </a:p>
        </p:txBody>
      </p:sp>
      <p:sp>
        <p:nvSpPr>
          <p:cNvPr id="3" name="Title 2"/>
          <p:cNvSpPr>
            <a:spLocks noGrp="1"/>
          </p:cNvSpPr>
          <p:nvPr>
            <p:ph type="title"/>
          </p:nvPr>
        </p:nvSpPr>
        <p:spPr/>
        <p:txBody>
          <a:bodyPr/>
          <a:lstStyle/>
          <a:p>
            <a:r>
              <a:rPr lang="en-US" dirty="0" smtClean="0"/>
              <a:t>Session outline</a:t>
            </a:r>
            <a:endParaRPr lang="en-AU" dirty="0"/>
          </a:p>
        </p:txBody>
      </p:sp>
    </p:spTree>
    <p:extLst>
      <p:ext uri="{BB962C8B-B14F-4D97-AF65-F5344CB8AC3E}">
        <p14:creationId xmlns:p14="http://schemas.microsoft.com/office/powerpoint/2010/main" val="28709615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a:t>Introducing PowerPivot</a:t>
            </a:r>
          </a:p>
          <a:p>
            <a:r>
              <a:rPr lang="en-US" dirty="0"/>
              <a:t>Introducing Power View</a:t>
            </a:r>
          </a:p>
          <a:p>
            <a:r>
              <a:rPr lang="en-US" dirty="0"/>
              <a:t>Describing the </a:t>
            </a:r>
            <a:r>
              <a:rPr lang="en-US" dirty="0" smtClean="0"/>
              <a:t>development workflow</a:t>
            </a:r>
            <a:endParaRPr lang="en-US" dirty="0"/>
          </a:p>
          <a:p>
            <a:r>
              <a:rPr lang="en-US" dirty="0"/>
              <a:t>Describing the d</a:t>
            </a:r>
            <a:r>
              <a:rPr lang="en-US" dirty="0" smtClean="0"/>
              <a:t>ifferent audiences</a:t>
            </a:r>
            <a:endParaRPr lang="en-US" dirty="0"/>
          </a:p>
          <a:p>
            <a:endParaRPr lang="en-AU" dirty="0"/>
          </a:p>
        </p:txBody>
      </p:sp>
      <p:sp>
        <p:nvSpPr>
          <p:cNvPr id="3" name="Title 2"/>
          <p:cNvSpPr>
            <a:spLocks noGrp="1"/>
          </p:cNvSpPr>
          <p:nvPr>
            <p:ph type="title"/>
          </p:nvPr>
        </p:nvSpPr>
        <p:spPr/>
        <p:txBody>
          <a:bodyPr/>
          <a:lstStyle/>
          <a:p>
            <a:r>
              <a:rPr lang="en-US" dirty="0" smtClean="0"/>
              <a:t>Self-service </a:t>
            </a:r>
            <a:r>
              <a:rPr lang="en-US" dirty="0"/>
              <a:t>BI in the Excel 2013 </a:t>
            </a:r>
            <a:r>
              <a:rPr lang="en-US" dirty="0" smtClean="0"/>
              <a:t>client</a:t>
            </a:r>
            <a:endParaRPr lang="en-AU" dirty="0"/>
          </a:p>
        </p:txBody>
      </p:sp>
    </p:spTree>
    <p:extLst>
      <p:ext uri="{BB962C8B-B14F-4D97-AF65-F5344CB8AC3E}">
        <p14:creationId xmlns:p14="http://schemas.microsoft.com/office/powerpoint/2010/main" val="88375456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53742" y="1212850"/>
            <a:ext cx="10408096" cy="5189113"/>
          </a:xfrm>
        </p:spPr>
        <p:txBody>
          <a:bodyPr/>
          <a:lstStyle/>
          <a:p>
            <a:r>
              <a:rPr lang="en-US" sz="2800" dirty="0"/>
              <a:t>The Excel 2013 client goes from strength to strength to deliver advanced data modeling and rich, interactive reporting capabilities</a:t>
            </a:r>
          </a:p>
          <a:p>
            <a:r>
              <a:rPr lang="en-US" sz="2800" dirty="0"/>
              <a:t>Within a single workbook, a data model can be developed to:</a:t>
            </a:r>
          </a:p>
          <a:p>
            <a:pPr lvl="1"/>
            <a:r>
              <a:rPr lang="en-US" sz="1600" dirty="0"/>
              <a:t>Integrate data sourced from multiple, different data source types</a:t>
            </a:r>
          </a:p>
          <a:p>
            <a:pPr lvl="1"/>
            <a:r>
              <a:rPr lang="en-US" sz="1600" dirty="0"/>
              <a:t>Encapsulate hierarchies, calculations and key performance indicators (KPIs)</a:t>
            </a:r>
          </a:p>
          <a:p>
            <a:r>
              <a:rPr lang="en-US" sz="2800" dirty="0"/>
              <a:t>Within the same workbook, reports can be based on the workbook data model, by using:</a:t>
            </a:r>
          </a:p>
          <a:p>
            <a:pPr lvl="1"/>
            <a:r>
              <a:rPr lang="en-US" sz="1600" dirty="0"/>
              <a:t>Power View</a:t>
            </a:r>
          </a:p>
          <a:p>
            <a:pPr lvl="1"/>
            <a:r>
              <a:rPr lang="en-US" sz="1600" dirty="0"/>
              <a:t>PivotTables and </a:t>
            </a:r>
            <a:r>
              <a:rPr lang="en-US" sz="1600" dirty="0" err="1"/>
              <a:t>PivotCharts</a:t>
            </a:r>
            <a:endParaRPr lang="en-US" sz="1600" dirty="0"/>
          </a:p>
          <a:p>
            <a:pPr lvl="1"/>
            <a:r>
              <a:rPr lang="en-US" sz="1600" dirty="0"/>
              <a:t>CUBE functions</a:t>
            </a:r>
          </a:p>
          <a:p>
            <a:r>
              <a:rPr lang="en-US" sz="2800" dirty="0"/>
              <a:t>The workbook can be published to SharePoint, to:</a:t>
            </a:r>
          </a:p>
          <a:p>
            <a:pPr lvl="1"/>
            <a:r>
              <a:rPr lang="en-US" sz="1600" dirty="0"/>
              <a:t>Schedule automatic data refresh</a:t>
            </a:r>
          </a:p>
          <a:p>
            <a:pPr lvl="1"/>
            <a:r>
              <a:rPr lang="en-US" sz="1600" dirty="0"/>
              <a:t>Share the embedded data model and </a:t>
            </a:r>
            <a:r>
              <a:rPr lang="en-US" sz="1600" dirty="0" smtClean="0"/>
              <a:t>reports</a:t>
            </a:r>
            <a:endParaRPr lang="en-US" sz="1600" dirty="0"/>
          </a:p>
        </p:txBody>
      </p:sp>
      <p:sp>
        <p:nvSpPr>
          <p:cNvPr id="3" name="Title 2"/>
          <p:cNvSpPr>
            <a:spLocks noGrp="1"/>
          </p:cNvSpPr>
          <p:nvPr>
            <p:ph type="title"/>
          </p:nvPr>
        </p:nvSpPr>
        <p:spPr/>
        <p:txBody>
          <a:bodyPr/>
          <a:lstStyle/>
          <a:p>
            <a:r>
              <a:rPr lang="en-US" dirty="0" smtClean="0"/>
              <a:t>Self-service </a:t>
            </a:r>
            <a:r>
              <a:rPr lang="en-US" dirty="0"/>
              <a:t>BI in the Excel 2013 </a:t>
            </a:r>
            <a:r>
              <a:rPr lang="en-US" dirty="0" smtClean="0"/>
              <a:t>client</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581" y="1409030"/>
            <a:ext cx="1219200" cy="1209675"/>
          </a:xfrm>
          <a:prstGeom prst="rect">
            <a:avLst/>
          </a:prstGeom>
        </p:spPr>
      </p:pic>
    </p:spTree>
    <p:extLst>
      <p:ext uri="{BB962C8B-B14F-4D97-AF65-F5344CB8AC3E}">
        <p14:creationId xmlns:p14="http://schemas.microsoft.com/office/powerpoint/2010/main" val="87303918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53742" y="1841078"/>
            <a:ext cx="10408096" cy="5155257"/>
          </a:xfrm>
        </p:spPr>
        <p:txBody>
          <a:bodyPr/>
          <a:lstStyle/>
          <a:p>
            <a:r>
              <a:rPr lang="en-US" sz="2800" dirty="0"/>
              <a:t>PowerPivot extends Excel’s capabilities to manage compressed storage of, and extremely fast querying and reporting from, tabular data</a:t>
            </a:r>
          </a:p>
          <a:p>
            <a:pPr lvl="1"/>
            <a:r>
              <a:rPr lang="en-US" sz="1600" dirty="0"/>
              <a:t>It achieves this with the xVelocity in-memory analytics engine</a:t>
            </a:r>
          </a:p>
          <a:p>
            <a:r>
              <a:rPr lang="en-US" sz="2800" dirty="0"/>
              <a:t>In essence, it supports developing a data model</a:t>
            </a:r>
          </a:p>
          <a:p>
            <a:r>
              <a:rPr lang="en-US" sz="2800" dirty="0"/>
              <a:t>Highlights:</a:t>
            </a:r>
          </a:p>
          <a:p>
            <a:pPr lvl="1"/>
            <a:r>
              <a:rPr lang="en-US" sz="1600" dirty="0"/>
              <a:t>Data can be loaded from a variety of data sources</a:t>
            </a:r>
          </a:p>
          <a:p>
            <a:pPr lvl="1"/>
            <a:r>
              <a:rPr lang="en-US" sz="1600" dirty="0"/>
              <a:t>Extremely large volumes of data can be stored</a:t>
            </a:r>
          </a:p>
          <a:p>
            <a:pPr lvl="1"/>
            <a:r>
              <a:rPr lang="en-US" sz="1600" dirty="0"/>
              <a:t>Data Analysis Expressions (DAX) is used to define calculations</a:t>
            </a:r>
          </a:p>
          <a:p>
            <a:pPr lvl="1"/>
            <a:r>
              <a:rPr lang="en-US" sz="1600" dirty="0" smtClean="0"/>
              <a:t>The </a:t>
            </a:r>
            <a:r>
              <a:rPr lang="en-US" sz="1600" dirty="0"/>
              <a:t>model can be enriched with hierarchies, KPIs, perspectives and reporting metadata</a:t>
            </a:r>
          </a:p>
          <a:p>
            <a:r>
              <a:rPr lang="en-US" sz="2800" dirty="0"/>
              <a:t>First introduced as an add-in with SQL Server 2008 R2</a:t>
            </a:r>
          </a:p>
          <a:p>
            <a:r>
              <a:rPr lang="en-US" sz="2800" dirty="0"/>
              <a:t>Now, with the Excel 2013 client, the add-in is automatically installed (but not enabled</a:t>
            </a:r>
            <a:r>
              <a:rPr lang="en-US" sz="2800" dirty="0" smtClean="0"/>
              <a:t>)</a:t>
            </a:r>
            <a:endParaRPr lang="en-US" sz="2800" dirty="0"/>
          </a:p>
        </p:txBody>
      </p:sp>
      <p:sp>
        <p:nvSpPr>
          <p:cNvPr id="3" name="Title 2"/>
          <p:cNvSpPr>
            <a:spLocks noGrp="1"/>
          </p:cNvSpPr>
          <p:nvPr>
            <p:ph type="title"/>
          </p:nvPr>
        </p:nvSpPr>
        <p:spPr/>
        <p:txBody>
          <a:bodyPr/>
          <a:lstStyle/>
          <a:p>
            <a:r>
              <a:rPr lang="en-US" dirty="0" smtClean="0"/>
              <a:t>Self-service </a:t>
            </a:r>
            <a:r>
              <a:rPr lang="en-US" dirty="0"/>
              <a:t>BI in the Excel 2013 c</a:t>
            </a:r>
            <a:r>
              <a:rPr lang="en-US" dirty="0" smtClean="0"/>
              <a:t>lient</a:t>
            </a:r>
            <a:br>
              <a:rPr lang="en-US" dirty="0" smtClean="0"/>
            </a:br>
            <a:r>
              <a:rPr lang="en-US" sz="4000" dirty="0" smtClean="0">
                <a:solidFill>
                  <a:schemeClr val="accent3"/>
                </a:solidFill>
              </a:rPr>
              <a:t>Introducing PowerPivot</a:t>
            </a:r>
            <a:endParaRPr lang="en-AU" dirty="0">
              <a:solidFill>
                <a:schemeClr val="accent3"/>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080" y="1985094"/>
            <a:ext cx="1231600" cy="1207529"/>
          </a:xfrm>
          <a:prstGeom prst="rect">
            <a:avLst/>
          </a:prstGeom>
        </p:spPr>
      </p:pic>
    </p:spTree>
    <p:extLst>
      <p:ext uri="{BB962C8B-B14F-4D97-AF65-F5344CB8AC3E}">
        <p14:creationId xmlns:p14="http://schemas.microsoft.com/office/powerpoint/2010/main" val="242760648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53742" y="1841078"/>
            <a:ext cx="10408096" cy="4308872"/>
          </a:xfrm>
        </p:spPr>
        <p:txBody>
          <a:bodyPr/>
          <a:lstStyle/>
          <a:p>
            <a:r>
              <a:rPr lang="en-US" sz="2800" dirty="0"/>
              <a:t>Power View is an interactive data exploration, visualization, and presentation experience</a:t>
            </a:r>
          </a:p>
          <a:p>
            <a:pPr lvl="1"/>
            <a:r>
              <a:rPr lang="en-US" sz="1600" dirty="0"/>
              <a:t>Highly visual design experience (WYSIWYG)</a:t>
            </a:r>
          </a:p>
          <a:p>
            <a:pPr lvl="1"/>
            <a:r>
              <a:rPr lang="en-US" sz="1600" dirty="0"/>
              <a:t>Rich meta-driven interactivity</a:t>
            </a:r>
          </a:p>
          <a:p>
            <a:pPr lvl="1"/>
            <a:r>
              <a:rPr lang="en-US" sz="1600" dirty="0"/>
              <a:t>Presentation-ready at all times</a:t>
            </a:r>
          </a:p>
          <a:p>
            <a:r>
              <a:rPr lang="en-US" sz="2800" dirty="0"/>
              <a:t>First introduced as with SQL Server 2012 Reporting Services in SharePoint mode (BI and Enterprise editions)</a:t>
            </a:r>
          </a:p>
          <a:p>
            <a:r>
              <a:rPr lang="en-US" sz="2800" dirty="0"/>
              <a:t>Now, with the Excel 2013 client, an add-in is automatically installed (but not enabled)</a:t>
            </a:r>
          </a:p>
          <a:p>
            <a:pPr lvl="1"/>
            <a:r>
              <a:rPr lang="en-US" sz="1600" dirty="0"/>
              <a:t>Power View sheets can be added to the workbook</a:t>
            </a:r>
          </a:p>
          <a:p>
            <a:pPr lvl="1"/>
            <a:r>
              <a:rPr lang="en-US" sz="1600" dirty="0"/>
              <a:t>Sheets can be based on the workbook data model, or an external tabular data model</a:t>
            </a:r>
          </a:p>
          <a:p>
            <a:pPr lvl="1"/>
            <a:r>
              <a:rPr lang="en-US" sz="1600" dirty="0"/>
              <a:t>Silverlight 5 must be installed on the </a:t>
            </a:r>
            <a:r>
              <a:rPr lang="en-US" sz="1600" dirty="0" smtClean="0"/>
              <a:t>client</a:t>
            </a:r>
            <a:endParaRPr lang="en-US" sz="1600" dirty="0"/>
          </a:p>
        </p:txBody>
      </p:sp>
      <p:sp>
        <p:nvSpPr>
          <p:cNvPr id="3" name="Title 2"/>
          <p:cNvSpPr>
            <a:spLocks noGrp="1"/>
          </p:cNvSpPr>
          <p:nvPr>
            <p:ph type="title"/>
          </p:nvPr>
        </p:nvSpPr>
        <p:spPr/>
        <p:txBody>
          <a:bodyPr/>
          <a:lstStyle/>
          <a:p>
            <a:r>
              <a:rPr lang="en-US" dirty="0" smtClean="0"/>
              <a:t>Self-service </a:t>
            </a:r>
            <a:r>
              <a:rPr lang="en-US" dirty="0"/>
              <a:t>BI in the Excel 2013 c</a:t>
            </a:r>
            <a:r>
              <a:rPr lang="en-US" dirty="0" smtClean="0"/>
              <a:t>lient</a:t>
            </a:r>
            <a:br>
              <a:rPr lang="en-US" dirty="0" smtClean="0"/>
            </a:br>
            <a:r>
              <a:rPr lang="en-US" sz="4000" dirty="0" smtClean="0">
                <a:solidFill>
                  <a:schemeClr val="accent3"/>
                </a:solidFill>
              </a:rPr>
              <a:t>Introducing Power View</a:t>
            </a:r>
            <a:endParaRPr lang="en-AU" dirty="0">
              <a:solidFill>
                <a:schemeClr val="accent3"/>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597" y="2057102"/>
            <a:ext cx="1066800" cy="1066800"/>
          </a:xfrm>
          <a:prstGeom prst="rect">
            <a:avLst/>
          </a:prstGeom>
        </p:spPr>
      </p:pic>
    </p:spTree>
    <p:extLst>
      <p:ext uri="{BB962C8B-B14F-4D97-AF65-F5344CB8AC3E}">
        <p14:creationId xmlns:p14="http://schemas.microsoft.com/office/powerpoint/2010/main" val="371091405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Peter Myers</External_x0020_Speaker>
    <Session_x0020_Code xmlns="2295e2e7-0eeb-498e-8716-217bb2ee6ee3">SPC066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Peter Myers</Speaker>
    <AverageRating xmlns="http://schemas.microsoft.com/sharepoint/v3" xsi:nil="true"/>
  </documentManagement>
</p:properties>
</file>

<file path=customXml/itemProps1.xml><?xml version="1.0" encoding="utf-8"?>
<ds:datastoreItem xmlns:ds="http://schemas.openxmlformats.org/officeDocument/2006/customXml" ds:itemID="{11A4A398-C321-4533-B6FE-5C5EE2E46A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purl.org/dc/elements/1.1/"/>
    <ds:schemaRef ds:uri="http://schemas.microsoft.com/sharepoint/v3"/>
    <ds:schemaRef ds:uri="http://schemas.microsoft.com/office/2006/documentManagement/types"/>
    <ds:schemaRef ds:uri="http://purl.org/dc/terms/"/>
    <ds:schemaRef ds:uri="http://purl.org/dc/dcmitype/"/>
    <ds:schemaRef ds:uri="http://schemas.microsoft.com/office/infopath/2007/PartnerControls"/>
    <ds:schemaRef ds:uri="http://schemas.openxmlformats.org/package/2006/metadata/core-properties"/>
    <ds:schemaRef ds:uri="032d541b-1b4e-4d91-93c7-b10533c52f7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4</TotalTime>
  <Words>2025</Words>
  <Application>Microsoft Office PowerPoint</Application>
  <PresentationFormat>Custom</PresentationFormat>
  <Paragraphs>211</Paragraphs>
  <Slides>26</Slides>
  <Notes>3</Notes>
  <HiddenSlides>0</HiddenSlides>
  <MMClips>0</MMClips>
  <ScaleCrop>false</ScaleCrop>
  <HeadingPairs>
    <vt:vector size="4" baseType="variant">
      <vt:variant>
        <vt:lpstr>Theme</vt:lpstr>
      </vt:variant>
      <vt:variant>
        <vt:i4>4</vt:i4>
      </vt:variant>
      <vt:variant>
        <vt:lpstr>Slide Titles</vt:lpstr>
      </vt:variant>
      <vt:variant>
        <vt:i4>26</vt:i4>
      </vt:variant>
    </vt:vector>
  </HeadingPairs>
  <TitlesOfParts>
    <vt:vector size="30" baseType="lpstr">
      <vt:lpstr>SPC2012_IT-Pro_Template_16x9</vt:lpstr>
      <vt:lpstr>5-30072_SPC2012_IT-Pro_Template_16x9_Light</vt:lpstr>
      <vt:lpstr>5-30072_SPC2012_IT-Pro_Template_16x9</vt:lpstr>
      <vt:lpstr>5-30072_SPC2012_Business_Template_16x9_Light</vt:lpstr>
      <vt:lpstr>PowerPoint Presentation</vt:lpstr>
      <vt:lpstr>Data Modeling and Reporting for the Business User with Excel and SharePoint</vt:lpstr>
      <vt:lpstr>Presenter introduction</vt:lpstr>
      <vt:lpstr>Session objectives</vt:lpstr>
      <vt:lpstr>Session outline</vt:lpstr>
      <vt:lpstr>Self-service BI in the Excel 2013 client</vt:lpstr>
      <vt:lpstr>Self-service BI in the Excel 2013 client</vt:lpstr>
      <vt:lpstr>Self-service BI in the Excel 2013 client Introducing PowerPivot</vt:lpstr>
      <vt:lpstr>Self-service BI in the Excel 2013 client Introducing Power View</vt:lpstr>
      <vt:lpstr>Self-service BI in the Excel 2013 client Describing the development workflow</vt:lpstr>
      <vt:lpstr>Self-service BI in the Excel 2013 client Describing the different audiences</vt:lpstr>
      <vt:lpstr>Creating a workbook data model</vt:lpstr>
      <vt:lpstr>Creating a workbook data model New features – settings</vt:lpstr>
      <vt:lpstr>Creating a workbook data model New features – the PowerPivot window</vt:lpstr>
      <vt:lpstr>Creating a workbook data model New features – the PowerPivot window (continued)</vt:lpstr>
      <vt:lpstr>Creating a workbook data model New features – the PowerPivot window (continued)</vt:lpstr>
      <vt:lpstr>Creating workbook reports</vt:lpstr>
      <vt:lpstr>Creating workbook reports New features – Power View</vt:lpstr>
      <vt:lpstr>Creating workbook reports New features – PivotTables</vt:lpstr>
      <vt:lpstr>Creating workbook reports New features – Timelines</vt:lpstr>
      <vt:lpstr>Upgrading from earlier versions</vt:lpstr>
      <vt:lpstr>Self-Service BI in Excel 2013</vt:lpstr>
      <vt:lpstr>Summary</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Modeling and Reporting for the Business User with Excel and SharePoint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2012-11-11T21:56:35Z</dcterms:created>
  <dcterms:modified xsi:type="dcterms:W3CDTF">2012-12-07T00:27:33Z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